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7"/>
  </p:notesMasterIdLst>
  <p:handoutMasterIdLst>
    <p:handoutMasterId r:id="rId18"/>
  </p:handoutMasterIdLst>
  <p:sldIdLst>
    <p:sldId id="256" r:id="rId2"/>
    <p:sldId id="329" r:id="rId3"/>
    <p:sldId id="352" r:id="rId4"/>
    <p:sldId id="347" r:id="rId5"/>
    <p:sldId id="343" r:id="rId6"/>
    <p:sldId id="290" r:id="rId7"/>
    <p:sldId id="306" r:id="rId8"/>
    <p:sldId id="287" r:id="rId9"/>
    <p:sldId id="348" r:id="rId10"/>
    <p:sldId id="337" r:id="rId11"/>
    <p:sldId id="283" r:id="rId12"/>
    <p:sldId id="282" r:id="rId13"/>
    <p:sldId id="297" r:id="rId14"/>
    <p:sldId id="345" r:id="rId15"/>
    <p:sldId id="351" r:id="rId16"/>
  </p:sldIdLst>
  <p:sldSz cx="9906000" cy="6858000" type="A4"/>
  <p:notesSz cx="6807200" cy="9939338"/>
  <p:defaultTextStyle>
    <a:defPPr>
      <a:defRPr lang="ja-JP"/>
    </a:defPPr>
    <a:lvl1pPr algn="l" rtl="0" fontAlgn="base">
      <a:spcBef>
        <a:spcPct val="0"/>
      </a:spcBef>
      <a:spcAft>
        <a:spcPct val="0"/>
      </a:spcAft>
      <a:defRPr kumimoji="1" sz="1400" b="1" kern="1200">
        <a:solidFill>
          <a:srgbClr val="000066"/>
        </a:solidFill>
        <a:latin typeface="Arial" charset="0"/>
        <a:ea typeface="ＭＳ Ｐゴシック" pitchFamily="50" charset="-128"/>
        <a:cs typeface="+mn-cs"/>
      </a:defRPr>
    </a:lvl1pPr>
    <a:lvl2pPr marL="456908" algn="l" rtl="0" fontAlgn="base">
      <a:spcBef>
        <a:spcPct val="0"/>
      </a:spcBef>
      <a:spcAft>
        <a:spcPct val="0"/>
      </a:spcAft>
      <a:defRPr kumimoji="1" sz="1400" b="1" kern="1200">
        <a:solidFill>
          <a:srgbClr val="000066"/>
        </a:solidFill>
        <a:latin typeface="Arial" charset="0"/>
        <a:ea typeface="ＭＳ Ｐゴシック" pitchFamily="50" charset="-128"/>
        <a:cs typeface="+mn-cs"/>
      </a:defRPr>
    </a:lvl2pPr>
    <a:lvl3pPr marL="913815" algn="l" rtl="0" fontAlgn="base">
      <a:spcBef>
        <a:spcPct val="0"/>
      </a:spcBef>
      <a:spcAft>
        <a:spcPct val="0"/>
      </a:spcAft>
      <a:defRPr kumimoji="1" sz="1400" b="1" kern="1200">
        <a:solidFill>
          <a:srgbClr val="000066"/>
        </a:solidFill>
        <a:latin typeface="Arial" charset="0"/>
        <a:ea typeface="ＭＳ Ｐゴシック" pitchFamily="50" charset="-128"/>
        <a:cs typeface="+mn-cs"/>
      </a:defRPr>
    </a:lvl3pPr>
    <a:lvl4pPr marL="1370724" algn="l" rtl="0" fontAlgn="base">
      <a:spcBef>
        <a:spcPct val="0"/>
      </a:spcBef>
      <a:spcAft>
        <a:spcPct val="0"/>
      </a:spcAft>
      <a:defRPr kumimoji="1" sz="1400" b="1" kern="1200">
        <a:solidFill>
          <a:srgbClr val="000066"/>
        </a:solidFill>
        <a:latin typeface="Arial" charset="0"/>
        <a:ea typeface="ＭＳ Ｐゴシック" pitchFamily="50" charset="-128"/>
        <a:cs typeface="+mn-cs"/>
      </a:defRPr>
    </a:lvl4pPr>
    <a:lvl5pPr marL="1827630" algn="l" rtl="0" fontAlgn="base">
      <a:spcBef>
        <a:spcPct val="0"/>
      </a:spcBef>
      <a:spcAft>
        <a:spcPct val="0"/>
      </a:spcAft>
      <a:defRPr kumimoji="1" sz="1400" b="1" kern="1200">
        <a:solidFill>
          <a:srgbClr val="000066"/>
        </a:solidFill>
        <a:latin typeface="Arial" charset="0"/>
        <a:ea typeface="ＭＳ Ｐゴシック" pitchFamily="50" charset="-128"/>
        <a:cs typeface="+mn-cs"/>
      </a:defRPr>
    </a:lvl5pPr>
    <a:lvl6pPr marL="2284538" algn="l" defTabSz="913815" rtl="0" eaLnBrk="1" latinLnBrk="0" hangingPunct="1">
      <a:defRPr kumimoji="1" sz="1400" b="1" kern="1200">
        <a:solidFill>
          <a:srgbClr val="000066"/>
        </a:solidFill>
        <a:latin typeface="Arial" charset="0"/>
        <a:ea typeface="ＭＳ Ｐゴシック" pitchFamily="50" charset="-128"/>
        <a:cs typeface="+mn-cs"/>
      </a:defRPr>
    </a:lvl6pPr>
    <a:lvl7pPr marL="2741445" algn="l" defTabSz="913815" rtl="0" eaLnBrk="1" latinLnBrk="0" hangingPunct="1">
      <a:defRPr kumimoji="1" sz="1400" b="1" kern="1200">
        <a:solidFill>
          <a:srgbClr val="000066"/>
        </a:solidFill>
        <a:latin typeface="Arial" charset="0"/>
        <a:ea typeface="ＭＳ Ｐゴシック" pitchFamily="50" charset="-128"/>
        <a:cs typeface="+mn-cs"/>
      </a:defRPr>
    </a:lvl7pPr>
    <a:lvl8pPr marL="3198355" algn="l" defTabSz="913815" rtl="0" eaLnBrk="1" latinLnBrk="0" hangingPunct="1">
      <a:defRPr kumimoji="1" sz="1400" b="1" kern="1200">
        <a:solidFill>
          <a:srgbClr val="000066"/>
        </a:solidFill>
        <a:latin typeface="Arial" charset="0"/>
        <a:ea typeface="ＭＳ Ｐゴシック" pitchFamily="50" charset="-128"/>
        <a:cs typeface="+mn-cs"/>
      </a:defRPr>
    </a:lvl8pPr>
    <a:lvl9pPr marL="3655260" algn="l" defTabSz="913815" rtl="0" eaLnBrk="1" latinLnBrk="0" hangingPunct="1">
      <a:defRPr kumimoji="1" sz="1400" b="1" kern="1200">
        <a:solidFill>
          <a:srgbClr val="000066"/>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FF"/>
    <a:srgbClr val="FFFFCC"/>
    <a:srgbClr val="0066FF"/>
    <a:srgbClr val="99CCFF"/>
    <a:srgbClr val="DCE6F2"/>
    <a:srgbClr val="0000FF"/>
    <a:srgbClr val="FFFFFF"/>
    <a:srgbClr val="CC9900"/>
    <a:srgbClr val="FFFF2D"/>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9" autoAdjust="0"/>
    <p:restoredTop sz="94667" autoAdjust="0"/>
  </p:normalViewPr>
  <p:slideViewPr>
    <p:cSldViewPr>
      <p:cViewPr>
        <p:scale>
          <a:sx n="80" d="100"/>
          <a:sy n="80" d="100"/>
        </p:scale>
        <p:origin x="-810" y="-66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6"/>
      </p:cViewPr>
      <p:guideLst>
        <p:guide orient="horz" pos="3131"/>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2206CC-CED2-4B31-B145-532BBAFEF403}"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kumimoji="1" lang="ja-JP" altLang="en-US"/>
        </a:p>
      </dgm:t>
    </dgm:pt>
    <dgm:pt modelId="{82B0AAFE-F630-426A-B31A-2E807BB7EF0F}">
      <dgm:prSet phldrT="[テキスト]" custT="1"/>
      <dgm:spPr/>
      <dgm:t>
        <a:bodyPr lIns="72000" rIns="72000"/>
        <a:lstStyle/>
        <a:p>
          <a:r>
            <a:rPr kumimoji="1" lang="ja-JP" altLang="en-US" sz="1600" dirty="0" smtClean="0"/>
            <a:t>経産省保有データの提供</a:t>
          </a:r>
          <a:endParaRPr kumimoji="1" lang="ja-JP" altLang="en-US" sz="1600" dirty="0"/>
        </a:p>
      </dgm:t>
    </dgm:pt>
    <dgm:pt modelId="{D27BC23E-F21F-40D2-8BE5-0F4D218C7202}" type="parTrans" cxnId="{C585991D-1187-4FE4-979B-280F0E6243DD}">
      <dgm:prSet/>
      <dgm:spPr/>
      <dgm:t>
        <a:bodyPr/>
        <a:lstStyle/>
        <a:p>
          <a:endParaRPr kumimoji="1" lang="ja-JP" altLang="en-US" sz="1600">
            <a:solidFill>
              <a:schemeClr val="tx1"/>
            </a:solidFill>
          </a:endParaRPr>
        </a:p>
      </dgm:t>
    </dgm:pt>
    <dgm:pt modelId="{685CFC4F-064F-4E85-9905-7CC50FD9EC8B}" type="sibTrans" cxnId="{C585991D-1187-4FE4-979B-280F0E6243DD}">
      <dgm:prSet custT="1"/>
      <dgm:spPr/>
      <dgm:t>
        <a:bodyPr/>
        <a:lstStyle/>
        <a:p>
          <a:endParaRPr kumimoji="1" lang="ja-JP" altLang="en-US" sz="1600" dirty="0">
            <a:solidFill>
              <a:schemeClr val="tx1"/>
            </a:solidFill>
          </a:endParaRPr>
        </a:p>
      </dgm:t>
    </dgm:pt>
    <dgm:pt modelId="{60250619-A7FF-4705-8A41-7C4FE864D1A3}">
      <dgm:prSet phldrT="[テキスト]" custT="1"/>
      <dgm:spPr/>
      <dgm:t>
        <a:bodyPr anchor="ctr"/>
        <a:lstStyle/>
        <a:p>
          <a:pPr>
            <a:spcAft>
              <a:spcPts val="0"/>
            </a:spcAft>
          </a:pPr>
          <a:r>
            <a:rPr kumimoji="1" lang="ja-JP" altLang="en-US" sz="1600" dirty="0" smtClean="0"/>
            <a:t>技術や制度</a:t>
          </a:r>
          <a:endParaRPr kumimoji="1" lang="en-US" altLang="ja-JP" sz="1600" dirty="0" smtClean="0"/>
        </a:p>
        <a:p>
          <a:pPr>
            <a:spcAft>
              <a:spcPts val="0"/>
            </a:spcAft>
          </a:pPr>
          <a:r>
            <a:rPr kumimoji="1" lang="ja-JP" altLang="en-US" sz="1600" dirty="0" smtClean="0"/>
            <a:t>の検討</a:t>
          </a:r>
          <a:endParaRPr kumimoji="1" lang="ja-JP" altLang="en-US" sz="1600" dirty="0"/>
        </a:p>
      </dgm:t>
    </dgm:pt>
    <dgm:pt modelId="{0452413D-393A-4F3B-84DF-28A8428D5C17}" type="parTrans" cxnId="{A69B4FC0-9759-40F1-B460-279B55612824}">
      <dgm:prSet/>
      <dgm:spPr/>
      <dgm:t>
        <a:bodyPr/>
        <a:lstStyle/>
        <a:p>
          <a:endParaRPr kumimoji="1" lang="ja-JP" altLang="en-US" sz="1600">
            <a:solidFill>
              <a:schemeClr val="tx1"/>
            </a:solidFill>
          </a:endParaRPr>
        </a:p>
      </dgm:t>
    </dgm:pt>
    <dgm:pt modelId="{6B06EF56-2D10-4C7F-9AFC-3AC577640F04}" type="sibTrans" cxnId="{A69B4FC0-9759-40F1-B460-279B55612824}">
      <dgm:prSet custT="1"/>
      <dgm:spPr/>
      <dgm:t>
        <a:bodyPr/>
        <a:lstStyle/>
        <a:p>
          <a:endParaRPr kumimoji="1" lang="ja-JP" altLang="en-US" sz="1600" dirty="0">
            <a:solidFill>
              <a:schemeClr val="tx1"/>
            </a:solidFill>
          </a:endParaRPr>
        </a:p>
      </dgm:t>
    </dgm:pt>
    <dgm:pt modelId="{CA212B9F-654D-49CA-8031-51E709D55CC1}">
      <dgm:prSet phldrT="[テキスト]" custT="1"/>
      <dgm:spPr/>
      <dgm:t>
        <a:bodyPr lIns="0" rIns="0" anchor="ctr"/>
        <a:lstStyle/>
        <a:p>
          <a:pPr>
            <a:spcAft>
              <a:spcPts val="0"/>
            </a:spcAft>
          </a:pPr>
          <a:r>
            <a:rPr kumimoji="1" lang="en-US" altLang="ja-JP" sz="1600" dirty="0" smtClean="0"/>
            <a:t>Open Data METI</a:t>
          </a:r>
          <a:r>
            <a:rPr kumimoji="1" lang="ja-JP" altLang="en-US" sz="1600" dirty="0" smtClean="0"/>
            <a:t>サイト</a:t>
          </a:r>
          <a:endParaRPr kumimoji="1" lang="en-US" altLang="ja-JP" sz="1600" dirty="0" smtClean="0"/>
        </a:p>
        <a:p>
          <a:pPr>
            <a:spcAft>
              <a:spcPts val="0"/>
            </a:spcAft>
          </a:pPr>
          <a:r>
            <a:rPr kumimoji="1" lang="ja-JP" altLang="en-US" sz="1600" dirty="0" smtClean="0"/>
            <a:t>の構築</a:t>
          </a:r>
          <a:endParaRPr kumimoji="1" lang="en-US" altLang="ja-JP" sz="1600" dirty="0" smtClean="0"/>
        </a:p>
      </dgm:t>
    </dgm:pt>
    <dgm:pt modelId="{06C84EFF-A087-408E-8475-C3512E3AF346}" type="parTrans" cxnId="{A22E79A2-AF3D-4544-8455-F12148D5D01C}">
      <dgm:prSet/>
      <dgm:spPr/>
      <dgm:t>
        <a:bodyPr/>
        <a:lstStyle/>
        <a:p>
          <a:endParaRPr kumimoji="1" lang="ja-JP" altLang="en-US" sz="1600">
            <a:solidFill>
              <a:schemeClr val="tx1"/>
            </a:solidFill>
          </a:endParaRPr>
        </a:p>
      </dgm:t>
    </dgm:pt>
    <dgm:pt modelId="{A61395CD-4130-4618-B997-565F78645CCB}" type="sibTrans" cxnId="{A22E79A2-AF3D-4544-8455-F12148D5D01C}">
      <dgm:prSet custT="1"/>
      <dgm:spPr/>
      <dgm:t>
        <a:bodyPr/>
        <a:lstStyle/>
        <a:p>
          <a:endParaRPr kumimoji="1" lang="ja-JP" altLang="en-US" sz="1600" dirty="0">
            <a:solidFill>
              <a:schemeClr val="tx1"/>
            </a:solidFill>
          </a:endParaRPr>
        </a:p>
      </dgm:t>
    </dgm:pt>
    <dgm:pt modelId="{8BBCCE80-8A1D-4049-990E-B04A3BB76818}">
      <dgm:prSet phldrT="[テキスト]" custT="1"/>
      <dgm:spPr/>
      <dgm:t>
        <a:bodyPr lIns="0" rIns="0" anchor="ctr"/>
        <a:lstStyle/>
        <a:p>
          <a:pPr>
            <a:spcAft>
              <a:spcPts val="0"/>
            </a:spcAft>
          </a:pPr>
          <a:r>
            <a:rPr kumimoji="1" lang="ja-JP" altLang="en-US" sz="1600" dirty="0" smtClean="0"/>
            <a:t>ユースケースの</a:t>
          </a:r>
          <a:endParaRPr kumimoji="1" lang="en-US" altLang="ja-JP" sz="1600" dirty="0" smtClean="0"/>
        </a:p>
        <a:p>
          <a:pPr>
            <a:spcAft>
              <a:spcPts val="0"/>
            </a:spcAft>
          </a:pPr>
          <a:r>
            <a:rPr lang="ja-JP" altLang="en-US" sz="1600" dirty="0" smtClean="0"/>
            <a:t>創成と共有</a:t>
          </a:r>
          <a:endParaRPr kumimoji="1" lang="ja-JP" altLang="en-US" sz="1600" dirty="0"/>
        </a:p>
      </dgm:t>
    </dgm:pt>
    <dgm:pt modelId="{5CB58CB0-488A-4ECE-9C62-DC468934517E}" type="parTrans" cxnId="{A2E9E4F7-1FEE-4073-8F9D-20A45DCE9DC9}">
      <dgm:prSet/>
      <dgm:spPr/>
      <dgm:t>
        <a:bodyPr/>
        <a:lstStyle/>
        <a:p>
          <a:endParaRPr kumimoji="1" lang="ja-JP" altLang="en-US" sz="1600">
            <a:solidFill>
              <a:schemeClr val="tx1"/>
            </a:solidFill>
          </a:endParaRPr>
        </a:p>
      </dgm:t>
    </dgm:pt>
    <dgm:pt modelId="{5EC288F9-0F32-418C-9E6B-AAD0C7071A80}" type="sibTrans" cxnId="{A2E9E4F7-1FEE-4073-8F9D-20A45DCE9DC9}">
      <dgm:prSet custT="1"/>
      <dgm:spPr/>
      <dgm:t>
        <a:bodyPr/>
        <a:lstStyle/>
        <a:p>
          <a:endParaRPr kumimoji="1" lang="ja-JP" altLang="en-US" sz="1600" dirty="0">
            <a:solidFill>
              <a:schemeClr val="tx1"/>
            </a:solidFill>
          </a:endParaRPr>
        </a:p>
      </dgm:t>
    </dgm:pt>
    <dgm:pt modelId="{B3591206-AA4E-4AE5-BF78-222876AEEC9F}">
      <dgm:prSet phldrT="[テキスト]" custT="1"/>
      <dgm:spPr/>
      <dgm:t>
        <a:bodyPr anchor="ctr"/>
        <a:lstStyle/>
        <a:p>
          <a:r>
            <a:rPr kumimoji="1" lang="ja-JP" altLang="en-US" sz="1600" dirty="0" smtClean="0"/>
            <a:t>住民や事業者による利活用</a:t>
          </a:r>
          <a:endParaRPr kumimoji="1" lang="ja-JP" altLang="en-US" sz="1600" dirty="0"/>
        </a:p>
      </dgm:t>
    </dgm:pt>
    <dgm:pt modelId="{87DD9E81-3A07-4345-8DAC-17BD41B0F8DC}" type="parTrans" cxnId="{92CEC6E1-4730-4422-A933-12CA490F4DE6}">
      <dgm:prSet/>
      <dgm:spPr/>
      <dgm:t>
        <a:bodyPr/>
        <a:lstStyle/>
        <a:p>
          <a:endParaRPr kumimoji="1" lang="ja-JP" altLang="en-US" sz="1600">
            <a:solidFill>
              <a:schemeClr val="tx1"/>
            </a:solidFill>
          </a:endParaRPr>
        </a:p>
      </dgm:t>
    </dgm:pt>
    <dgm:pt modelId="{EB2484D5-67C1-4336-85E1-0A79C9BC1CC5}" type="sibTrans" cxnId="{92CEC6E1-4730-4422-A933-12CA490F4DE6}">
      <dgm:prSet custT="1"/>
      <dgm:spPr/>
      <dgm:t>
        <a:bodyPr/>
        <a:lstStyle/>
        <a:p>
          <a:endParaRPr kumimoji="1" lang="ja-JP" altLang="en-US" sz="1600" dirty="0">
            <a:solidFill>
              <a:schemeClr val="tx1"/>
            </a:solidFill>
          </a:endParaRPr>
        </a:p>
      </dgm:t>
    </dgm:pt>
    <dgm:pt modelId="{148C4C49-4E82-4219-B435-87C08D85E6BE}">
      <dgm:prSet custT="1"/>
      <dgm:spPr/>
      <dgm:t>
        <a:bodyPr anchor="ctr"/>
        <a:lstStyle/>
        <a:p>
          <a:r>
            <a:rPr kumimoji="1" lang="ja-JP" altLang="en-US" sz="1600" dirty="0" smtClean="0"/>
            <a:t>ニーズや課題の把握</a:t>
          </a:r>
          <a:endParaRPr kumimoji="1" lang="ja-JP" altLang="en-US" sz="1600" dirty="0"/>
        </a:p>
      </dgm:t>
    </dgm:pt>
    <dgm:pt modelId="{F2440A6A-122E-4AA8-BF93-ACA90A0D315B}" type="parTrans" cxnId="{BFFA49A6-2EA8-4976-A519-CCB6549CE4A9}">
      <dgm:prSet/>
      <dgm:spPr/>
      <dgm:t>
        <a:bodyPr/>
        <a:lstStyle/>
        <a:p>
          <a:endParaRPr kumimoji="1" lang="ja-JP" altLang="en-US" sz="1600">
            <a:solidFill>
              <a:schemeClr val="tx1"/>
            </a:solidFill>
          </a:endParaRPr>
        </a:p>
      </dgm:t>
    </dgm:pt>
    <dgm:pt modelId="{714E5E83-C885-4745-8070-D299E2EDB841}" type="sibTrans" cxnId="{BFFA49A6-2EA8-4976-A519-CCB6549CE4A9}">
      <dgm:prSet custT="1"/>
      <dgm:spPr/>
      <dgm:t>
        <a:bodyPr/>
        <a:lstStyle/>
        <a:p>
          <a:endParaRPr kumimoji="1" lang="ja-JP" altLang="en-US" sz="1600" dirty="0">
            <a:solidFill>
              <a:schemeClr val="tx1"/>
            </a:solidFill>
          </a:endParaRPr>
        </a:p>
      </dgm:t>
    </dgm:pt>
    <dgm:pt modelId="{B842B17B-0E2C-47DD-9C04-04F04C6FE909}" type="pres">
      <dgm:prSet presAssocID="{5B2206CC-CED2-4B31-B145-532BBAFEF403}" presName="cycle" presStyleCnt="0">
        <dgm:presLayoutVars>
          <dgm:dir/>
          <dgm:resizeHandles val="exact"/>
        </dgm:presLayoutVars>
      </dgm:prSet>
      <dgm:spPr/>
      <dgm:t>
        <a:bodyPr/>
        <a:lstStyle/>
        <a:p>
          <a:endParaRPr kumimoji="1" lang="ja-JP" altLang="en-US"/>
        </a:p>
      </dgm:t>
    </dgm:pt>
    <dgm:pt modelId="{0CBE4BAB-30E9-4417-853B-E958F4E117D8}" type="pres">
      <dgm:prSet presAssocID="{82B0AAFE-F630-426A-B31A-2E807BB7EF0F}" presName="node" presStyleLbl="node1" presStyleIdx="0" presStyleCnt="6" custRadScaleRad="90514">
        <dgm:presLayoutVars>
          <dgm:bulletEnabled val="1"/>
        </dgm:presLayoutVars>
      </dgm:prSet>
      <dgm:spPr/>
      <dgm:t>
        <a:bodyPr/>
        <a:lstStyle/>
        <a:p>
          <a:endParaRPr kumimoji="1" lang="ja-JP" altLang="en-US"/>
        </a:p>
      </dgm:t>
    </dgm:pt>
    <dgm:pt modelId="{C58BA0E4-BCDA-409D-B3D4-12894AC498EC}" type="pres">
      <dgm:prSet presAssocID="{82B0AAFE-F630-426A-B31A-2E807BB7EF0F}" presName="spNode" presStyleCnt="0"/>
      <dgm:spPr/>
      <dgm:t>
        <a:bodyPr/>
        <a:lstStyle/>
        <a:p>
          <a:endParaRPr kumimoji="1" lang="ja-JP" altLang="en-US"/>
        </a:p>
      </dgm:t>
    </dgm:pt>
    <dgm:pt modelId="{38DF3E87-6610-4965-BE74-6950D4E26012}" type="pres">
      <dgm:prSet presAssocID="{685CFC4F-064F-4E85-9905-7CC50FD9EC8B}" presName="sibTrans" presStyleLbl="sibTrans1D1" presStyleIdx="0" presStyleCnt="6"/>
      <dgm:spPr/>
      <dgm:t>
        <a:bodyPr/>
        <a:lstStyle/>
        <a:p>
          <a:endParaRPr kumimoji="1" lang="ja-JP" altLang="en-US"/>
        </a:p>
      </dgm:t>
    </dgm:pt>
    <dgm:pt modelId="{03983051-C000-4C2B-975D-AD1476CFC018}" type="pres">
      <dgm:prSet presAssocID="{60250619-A7FF-4705-8A41-7C4FE864D1A3}" presName="node" presStyleLbl="node1" presStyleIdx="1" presStyleCnt="6" custRadScaleRad="102708" custRadScaleInc="27427">
        <dgm:presLayoutVars>
          <dgm:bulletEnabled val="1"/>
        </dgm:presLayoutVars>
      </dgm:prSet>
      <dgm:spPr/>
      <dgm:t>
        <a:bodyPr/>
        <a:lstStyle/>
        <a:p>
          <a:endParaRPr kumimoji="1" lang="ja-JP" altLang="en-US"/>
        </a:p>
      </dgm:t>
    </dgm:pt>
    <dgm:pt modelId="{A400C0CA-8AC6-4F96-94E6-38EFE26BF49A}" type="pres">
      <dgm:prSet presAssocID="{60250619-A7FF-4705-8A41-7C4FE864D1A3}" presName="spNode" presStyleCnt="0"/>
      <dgm:spPr/>
      <dgm:t>
        <a:bodyPr/>
        <a:lstStyle/>
        <a:p>
          <a:endParaRPr kumimoji="1" lang="ja-JP" altLang="en-US"/>
        </a:p>
      </dgm:t>
    </dgm:pt>
    <dgm:pt modelId="{11CE9586-3ACE-4AAF-8585-D4397CC2C664}" type="pres">
      <dgm:prSet presAssocID="{6B06EF56-2D10-4C7F-9AFC-3AC577640F04}" presName="sibTrans" presStyleLbl="sibTrans1D1" presStyleIdx="1" presStyleCnt="6"/>
      <dgm:spPr/>
      <dgm:t>
        <a:bodyPr/>
        <a:lstStyle/>
        <a:p>
          <a:endParaRPr kumimoji="1" lang="ja-JP" altLang="en-US"/>
        </a:p>
      </dgm:t>
    </dgm:pt>
    <dgm:pt modelId="{06CF0FDB-40A3-4652-989D-87BA247E9A09}" type="pres">
      <dgm:prSet presAssocID="{CA212B9F-654D-49CA-8031-51E709D55CC1}" presName="node" presStyleLbl="node1" presStyleIdx="2" presStyleCnt="6" custRadScaleRad="105985" custRadScaleInc="-9257">
        <dgm:presLayoutVars>
          <dgm:bulletEnabled val="1"/>
        </dgm:presLayoutVars>
      </dgm:prSet>
      <dgm:spPr/>
      <dgm:t>
        <a:bodyPr/>
        <a:lstStyle/>
        <a:p>
          <a:endParaRPr kumimoji="1" lang="ja-JP" altLang="en-US"/>
        </a:p>
      </dgm:t>
    </dgm:pt>
    <dgm:pt modelId="{FD720442-4A38-41CC-B58C-39F3C66F55C6}" type="pres">
      <dgm:prSet presAssocID="{CA212B9F-654D-49CA-8031-51E709D55CC1}" presName="spNode" presStyleCnt="0"/>
      <dgm:spPr/>
      <dgm:t>
        <a:bodyPr/>
        <a:lstStyle/>
        <a:p>
          <a:endParaRPr kumimoji="1" lang="ja-JP" altLang="en-US"/>
        </a:p>
      </dgm:t>
    </dgm:pt>
    <dgm:pt modelId="{A669BFCD-0A91-443A-BCD2-AFD370589547}" type="pres">
      <dgm:prSet presAssocID="{A61395CD-4130-4618-B997-565F78645CCB}" presName="sibTrans" presStyleLbl="sibTrans1D1" presStyleIdx="2" presStyleCnt="6"/>
      <dgm:spPr/>
      <dgm:t>
        <a:bodyPr/>
        <a:lstStyle/>
        <a:p>
          <a:endParaRPr kumimoji="1" lang="ja-JP" altLang="en-US"/>
        </a:p>
      </dgm:t>
    </dgm:pt>
    <dgm:pt modelId="{F476E136-F09E-489D-A2CA-38FBD2245F16}" type="pres">
      <dgm:prSet presAssocID="{8BBCCE80-8A1D-4049-990E-B04A3BB76818}" presName="node" presStyleLbl="node1" presStyleIdx="3" presStyleCnt="6" custScaleX="109626" custRadScaleRad="96476">
        <dgm:presLayoutVars>
          <dgm:bulletEnabled val="1"/>
        </dgm:presLayoutVars>
      </dgm:prSet>
      <dgm:spPr/>
      <dgm:t>
        <a:bodyPr/>
        <a:lstStyle/>
        <a:p>
          <a:endParaRPr kumimoji="1" lang="ja-JP" altLang="en-US"/>
        </a:p>
      </dgm:t>
    </dgm:pt>
    <dgm:pt modelId="{4BF2792D-FB01-4D47-9398-0239EA2DD366}" type="pres">
      <dgm:prSet presAssocID="{8BBCCE80-8A1D-4049-990E-B04A3BB76818}" presName="spNode" presStyleCnt="0"/>
      <dgm:spPr/>
      <dgm:t>
        <a:bodyPr/>
        <a:lstStyle/>
        <a:p>
          <a:endParaRPr kumimoji="1" lang="ja-JP" altLang="en-US"/>
        </a:p>
      </dgm:t>
    </dgm:pt>
    <dgm:pt modelId="{D6437E0F-A79F-479F-BC85-E00B5DF3B52D}" type="pres">
      <dgm:prSet presAssocID="{5EC288F9-0F32-418C-9E6B-AAD0C7071A80}" presName="sibTrans" presStyleLbl="sibTrans1D1" presStyleIdx="3" presStyleCnt="6"/>
      <dgm:spPr/>
      <dgm:t>
        <a:bodyPr/>
        <a:lstStyle/>
        <a:p>
          <a:endParaRPr kumimoji="1" lang="ja-JP" altLang="en-US"/>
        </a:p>
      </dgm:t>
    </dgm:pt>
    <dgm:pt modelId="{04F03603-B4BC-44EB-A2D8-2EB70F3F238C}" type="pres">
      <dgm:prSet presAssocID="{B3591206-AA4E-4AE5-BF78-222876AEEC9F}" presName="node" presStyleLbl="node1" presStyleIdx="4" presStyleCnt="6" custRadScaleRad="105986" custRadScaleInc="9256">
        <dgm:presLayoutVars>
          <dgm:bulletEnabled val="1"/>
        </dgm:presLayoutVars>
      </dgm:prSet>
      <dgm:spPr/>
      <dgm:t>
        <a:bodyPr/>
        <a:lstStyle/>
        <a:p>
          <a:endParaRPr kumimoji="1" lang="ja-JP" altLang="en-US"/>
        </a:p>
      </dgm:t>
    </dgm:pt>
    <dgm:pt modelId="{964274C2-BC0A-4C9E-B5D6-6A10DC7CE3B8}" type="pres">
      <dgm:prSet presAssocID="{B3591206-AA4E-4AE5-BF78-222876AEEC9F}" presName="spNode" presStyleCnt="0"/>
      <dgm:spPr/>
      <dgm:t>
        <a:bodyPr/>
        <a:lstStyle/>
        <a:p>
          <a:endParaRPr kumimoji="1" lang="ja-JP" altLang="en-US"/>
        </a:p>
      </dgm:t>
    </dgm:pt>
    <dgm:pt modelId="{6A361762-0B9C-4DB6-8307-F37DFD4EE8B2}" type="pres">
      <dgm:prSet presAssocID="{EB2484D5-67C1-4336-85E1-0A79C9BC1CC5}" presName="sibTrans" presStyleLbl="sibTrans1D1" presStyleIdx="4" presStyleCnt="6"/>
      <dgm:spPr/>
      <dgm:t>
        <a:bodyPr/>
        <a:lstStyle/>
        <a:p>
          <a:endParaRPr kumimoji="1" lang="ja-JP" altLang="en-US"/>
        </a:p>
      </dgm:t>
    </dgm:pt>
    <dgm:pt modelId="{C6AFD423-889F-4A01-9632-DEF5BFB754BF}" type="pres">
      <dgm:prSet presAssocID="{148C4C49-4E82-4219-B435-87C08D85E6BE}" presName="node" presStyleLbl="node1" presStyleIdx="5" presStyleCnt="6" custRadScaleRad="102709" custRadScaleInc="-27428">
        <dgm:presLayoutVars>
          <dgm:bulletEnabled val="1"/>
        </dgm:presLayoutVars>
      </dgm:prSet>
      <dgm:spPr/>
      <dgm:t>
        <a:bodyPr/>
        <a:lstStyle/>
        <a:p>
          <a:endParaRPr kumimoji="1" lang="ja-JP" altLang="en-US"/>
        </a:p>
      </dgm:t>
    </dgm:pt>
    <dgm:pt modelId="{8FCFCF79-6065-4B01-BC66-4132871DC759}" type="pres">
      <dgm:prSet presAssocID="{148C4C49-4E82-4219-B435-87C08D85E6BE}" presName="spNode" presStyleCnt="0"/>
      <dgm:spPr/>
      <dgm:t>
        <a:bodyPr/>
        <a:lstStyle/>
        <a:p>
          <a:endParaRPr kumimoji="1" lang="ja-JP" altLang="en-US"/>
        </a:p>
      </dgm:t>
    </dgm:pt>
    <dgm:pt modelId="{9527D15A-2D6C-4A5F-96AD-4C5BBE77B67D}" type="pres">
      <dgm:prSet presAssocID="{714E5E83-C885-4745-8070-D299E2EDB841}" presName="sibTrans" presStyleLbl="sibTrans1D1" presStyleIdx="5" presStyleCnt="6"/>
      <dgm:spPr/>
      <dgm:t>
        <a:bodyPr/>
        <a:lstStyle/>
        <a:p>
          <a:endParaRPr kumimoji="1" lang="ja-JP" altLang="en-US"/>
        </a:p>
      </dgm:t>
    </dgm:pt>
  </dgm:ptLst>
  <dgm:cxnLst>
    <dgm:cxn modelId="{86421308-BED4-4697-BDF3-8795C24D3673}" type="presOf" srcId="{60250619-A7FF-4705-8A41-7C4FE864D1A3}" destId="{03983051-C000-4C2B-975D-AD1476CFC018}" srcOrd="0" destOrd="0" presId="urn:microsoft.com/office/officeart/2005/8/layout/cycle5"/>
    <dgm:cxn modelId="{40A624B8-F619-464F-A031-E6A7389F8AD0}" type="presOf" srcId="{148C4C49-4E82-4219-B435-87C08D85E6BE}" destId="{C6AFD423-889F-4A01-9632-DEF5BFB754BF}" srcOrd="0" destOrd="0" presId="urn:microsoft.com/office/officeart/2005/8/layout/cycle5"/>
    <dgm:cxn modelId="{A2E9E4F7-1FEE-4073-8F9D-20A45DCE9DC9}" srcId="{5B2206CC-CED2-4B31-B145-532BBAFEF403}" destId="{8BBCCE80-8A1D-4049-990E-B04A3BB76818}" srcOrd="3" destOrd="0" parTransId="{5CB58CB0-488A-4ECE-9C62-DC468934517E}" sibTransId="{5EC288F9-0F32-418C-9E6B-AAD0C7071A80}"/>
    <dgm:cxn modelId="{BFFA49A6-2EA8-4976-A519-CCB6549CE4A9}" srcId="{5B2206CC-CED2-4B31-B145-532BBAFEF403}" destId="{148C4C49-4E82-4219-B435-87C08D85E6BE}" srcOrd="5" destOrd="0" parTransId="{F2440A6A-122E-4AA8-BF93-ACA90A0D315B}" sibTransId="{714E5E83-C885-4745-8070-D299E2EDB841}"/>
    <dgm:cxn modelId="{92CEC6E1-4730-4422-A933-12CA490F4DE6}" srcId="{5B2206CC-CED2-4B31-B145-532BBAFEF403}" destId="{B3591206-AA4E-4AE5-BF78-222876AEEC9F}" srcOrd="4" destOrd="0" parTransId="{87DD9E81-3A07-4345-8DAC-17BD41B0F8DC}" sibTransId="{EB2484D5-67C1-4336-85E1-0A79C9BC1CC5}"/>
    <dgm:cxn modelId="{654B7B4F-010F-4F4A-BC27-EE97C009BC58}" type="presOf" srcId="{CA212B9F-654D-49CA-8031-51E709D55CC1}" destId="{06CF0FDB-40A3-4652-989D-87BA247E9A09}" srcOrd="0" destOrd="0" presId="urn:microsoft.com/office/officeart/2005/8/layout/cycle5"/>
    <dgm:cxn modelId="{53F19A3E-70A2-4D20-8BF0-7287A0445254}" type="presOf" srcId="{A61395CD-4130-4618-B997-565F78645CCB}" destId="{A669BFCD-0A91-443A-BCD2-AFD370589547}" srcOrd="0" destOrd="0" presId="urn:microsoft.com/office/officeart/2005/8/layout/cycle5"/>
    <dgm:cxn modelId="{C585991D-1187-4FE4-979B-280F0E6243DD}" srcId="{5B2206CC-CED2-4B31-B145-532BBAFEF403}" destId="{82B0AAFE-F630-426A-B31A-2E807BB7EF0F}" srcOrd="0" destOrd="0" parTransId="{D27BC23E-F21F-40D2-8BE5-0F4D218C7202}" sibTransId="{685CFC4F-064F-4E85-9905-7CC50FD9EC8B}"/>
    <dgm:cxn modelId="{A3DEE25E-4AFD-4204-BCBD-9C47ECA2C35C}" type="presOf" srcId="{6B06EF56-2D10-4C7F-9AFC-3AC577640F04}" destId="{11CE9586-3ACE-4AAF-8585-D4397CC2C664}" srcOrd="0" destOrd="0" presId="urn:microsoft.com/office/officeart/2005/8/layout/cycle5"/>
    <dgm:cxn modelId="{6C287891-EA76-4DCA-827C-7828E20F7309}" type="presOf" srcId="{714E5E83-C885-4745-8070-D299E2EDB841}" destId="{9527D15A-2D6C-4A5F-96AD-4C5BBE77B67D}" srcOrd="0" destOrd="0" presId="urn:microsoft.com/office/officeart/2005/8/layout/cycle5"/>
    <dgm:cxn modelId="{385E2F51-5FE5-423C-9E8E-6163AFA0A6A1}" type="presOf" srcId="{B3591206-AA4E-4AE5-BF78-222876AEEC9F}" destId="{04F03603-B4BC-44EB-A2D8-2EB70F3F238C}" srcOrd="0" destOrd="0" presId="urn:microsoft.com/office/officeart/2005/8/layout/cycle5"/>
    <dgm:cxn modelId="{E7C80281-B999-4786-9C69-C100F2FFBE42}" type="presOf" srcId="{5B2206CC-CED2-4B31-B145-532BBAFEF403}" destId="{B842B17B-0E2C-47DD-9C04-04F04C6FE909}" srcOrd="0" destOrd="0" presId="urn:microsoft.com/office/officeart/2005/8/layout/cycle5"/>
    <dgm:cxn modelId="{C441D56C-43DA-4AFA-9200-27CBB12CBBBB}" type="presOf" srcId="{82B0AAFE-F630-426A-B31A-2E807BB7EF0F}" destId="{0CBE4BAB-30E9-4417-853B-E958F4E117D8}" srcOrd="0" destOrd="0" presId="urn:microsoft.com/office/officeart/2005/8/layout/cycle5"/>
    <dgm:cxn modelId="{355E61AA-D620-4353-9381-0FCBF743870B}" type="presOf" srcId="{8BBCCE80-8A1D-4049-990E-B04A3BB76818}" destId="{F476E136-F09E-489D-A2CA-38FBD2245F16}" srcOrd="0" destOrd="0" presId="urn:microsoft.com/office/officeart/2005/8/layout/cycle5"/>
    <dgm:cxn modelId="{A69B4FC0-9759-40F1-B460-279B55612824}" srcId="{5B2206CC-CED2-4B31-B145-532BBAFEF403}" destId="{60250619-A7FF-4705-8A41-7C4FE864D1A3}" srcOrd="1" destOrd="0" parTransId="{0452413D-393A-4F3B-84DF-28A8428D5C17}" sibTransId="{6B06EF56-2D10-4C7F-9AFC-3AC577640F04}"/>
    <dgm:cxn modelId="{30146BAB-059C-417E-AD35-D47737CD509A}" type="presOf" srcId="{5EC288F9-0F32-418C-9E6B-AAD0C7071A80}" destId="{D6437E0F-A79F-479F-BC85-E00B5DF3B52D}" srcOrd="0" destOrd="0" presId="urn:microsoft.com/office/officeart/2005/8/layout/cycle5"/>
    <dgm:cxn modelId="{A22E79A2-AF3D-4544-8455-F12148D5D01C}" srcId="{5B2206CC-CED2-4B31-B145-532BBAFEF403}" destId="{CA212B9F-654D-49CA-8031-51E709D55CC1}" srcOrd="2" destOrd="0" parTransId="{06C84EFF-A087-408E-8475-C3512E3AF346}" sibTransId="{A61395CD-4130-4618-B997-565F78645CCB}"/>
    <dgm:cxn modelId="{3CF56AD1-DACF-48AD-8D07-15B52589474E}" type="presOf" srcId="{685CFC4F-064F-4E85-9905-7CC50FD9EC8B}" destId="{38DF3E87-6610-4965-BE74-6950D4E26012}" srcOrd="0" destOrd="0" presId="urn:microsoft.com/office/officeart/2005/8/layout/cycle5"/>
    <dgm:cxn modelId="{C13F130D-6D1E-48DA-A5D6-02ADB2E4A30E}" type="presOf" srcId="{EB2484D5-67C1-4336-85E1-0A79C9BC1CC5}" destId="{6A361762-0B9C-4DB6-8307-F37DFD4EE8B2}" srcOrd="0" destOrd="0" presId="urn:microsoft.com/office/officeart/2005/8/layout/cycle5"/>
    <dgm:cxn modelId="{9C2793AD-3B58-4F28-8962-8C44D797CC83}" type="presParOf" srcId="{B842B17B-0E2C-47DD-9C04-04F04C6FE909}" destId="{0CBE4BAB-30E9-4417-853B-E958F4E117D8}" srcOrd="0" destOrd="0" presId="urn:microsoft.com/office/officeart/2005/8/layout/cycle5"/>
    <dgm:cxn modelId="{E8864BAE-5503-459C-9AB6-2AC4278467DE}" type="presParOf" srcId="{B842B17B-0E2C-47DD-9C04-04F04C6FE909}" destId="{C58BA0E4-BCDA-409D-B3D4-12894AC498EC}" srcOrd="1" destOrd="0" presId="urn:microsoft.com/office/officeart/2005/8/layout/cycle5"/>
    <dgm:cxn modelId="{6083BD93-4423-455E-94FE-743A56D3D0C6}" type="presParOf" srcId="{B842B17B-0E2C-47DD-9C04-04F04C6FE909}" destId="{38DF3E87-6610-4965-BE74-6950D4E26012}" srcOrd="2" destOrd="0" presId="urn:microsoft.com/office/officeart/2005/8/layout/cycle5"/>
    <dgm:cxn modelId="{796DA121-216F-46B3-A513-8E032330CA6D}" type="presParOf" srcId="{B842B17B-0E2C-47DD-9C04-04F04C6FE909}" destId="{03983051-C000-4C2B-975D-AD1476CFC018}" srcOrd="3" destOrd="0" presId="urn:microsoft.com/office/officeart/2005/8/layout/cycle5"/>
    <dgm:cxn modelId="{CFA2C31B-16F2-473B-9069-2CD991D2317A}" type="presParOf" srcId="{B842B17B-0E2C-47DD-9C04-04F04C6FE909}" destId="{A400C0CA-8AC6-4F96-94E6-38EFE26BF49A}" srcOrd="4" destOrd="0" presId="urn:microsoft.com/office/officeart/2005/8/layout/cycle5"/>
    <dgm:cxn modelId="{02D7B19A-EA28-4183-BC9F-C4F89C04E85B}" type="presParOf" srcId="{B842B17B-0E2C-47DD-9C04-04F04C6FE909}" destId="{11CE9586-3ACE-4AAF-8585-D4397CC2C664}" srcOrd="5" destOrd="0" presId="urn:microsoft.com/office/officeart/2005/8/layout/cycle5"/>
    <dgm:cxn modelId="{D744CC3A-7152-423C-ACD3-24ACD1BB7536}" type="presParOf" srcId="{B842B17B-0E2C-47DD-9C04-04F04C6FE909}" destId="{06CF0FDB-40A3-4652-989D-87BA247E9A09}" srcOrd="6" destOrd="0" presId="urn:microsoft.com/office/officeart/2005/8/layout/cycle5"/>
    <dgm:cxn modelId="{87B5C519-8B5F-4A09-9A75-C2F77A728D56}" type="presParOf" srcId="{B842B17B-0E2C-47DD-9C04-04F04C6FE909}" destId="{FD720442-4A38-41CC-B58C-39F3C66F55C6}" srcOrd="7" destOrd="0" presId="urn:microsoft.com/office/officeart/2005/8/layout/cycle5"/>
    <dgm:cxn modelId="{B4397C45-45EE-428B-B51B-02EABA9A5918}" type="presParOf" srcId="{B842B17B-0E2C-47DD-9C04-04F04C6FE909}" destId="{A669BFCD-0A91-443A-BCD2-AFD370589547}" srcOrd="8" destOrd="0" presId="urn:microsoft.com/office/officeart/2005/8/layout/cycle5"/>
    <dgm:cxn modelId="{EC4939F4-2B34-4016-91A9-3CE7EC777F56}" type="presParOf" srcId="{B842B17B-0E2C-47DD-9C04-04F04C6FE909}" destId="{F476E136-F09E-489D-A2CA-38FBD2245F16}" srcOrd="9" destOrd="0" presId="urn:microsoft.com/office/officeart/2005/8/layout/cycle5"/>
    <dgm:cxn modelId="{F0340565-FCBA-4675-959D-F3BE2330A011}" type="presParOf" srcId="{B842B17B-0E2C-47DD-9C04-04F04C6FE909}" destId="{4BF2792D-FB01-4D47-9398-0239EA2DD366}" srcOrd="10" destOrd="0" presId="urn:microsoft.com/office/officeart/2005/8/layout/cycle5"/>
    <dgm:cxn modelId="{0D17C9F7-2F3D-4F19-9ED9-7E1AED27B57A}" type="presParOf" srcId="{B842B17B-0E2C-47DD-9C04-04F04C6FE909}" destId="{D6437E0F-A79F-479F-BC85-E00B5DF3B52D}" srcOrd="11" destOrd="0" presId="urn:microsoft.com/office/officeart/2005/8/layout/cycle5"/>
    <dgm:cxn modelId="{6288DEA1-2217-41D3-BABB-6F13F0BE21E5}" type="presParOf" srcId="{B842B17B-0E2C-47DD-9C04-04F04C6FE909}" destId="{04F03603-B4BC-44EB-A2D8-2EB70F3F238C}" srcOrd="12" destOrd="0" presId="urn:microsoft.com/office/officeart/2005/8/layout/cycle5"/>
    <dgm:cxn modelId="{3188A3D7-4318-4842-99A6-FC07B402FE69}" type="presParOf" srcId="{B842B17B-0E2C-47DD-9C04-04F04C6FE909}" destId="{964274C2-BC0A-4C9E-B5D6-6A10DC7CE3B8}" srcOrd="13" destOrd="0" presId="urn:microsoft.com/office/officeart/2005/8/layout/cycle5"/>
    <dgm:cxn modelId="{CBB2E871-CB3D-4509-93ED-F458708864E4}" type="presParOf" srcId="{B842B17B-0E2C-47DD-9C04-04F04C6FE909}" destId="{6A361762-0B9C-4DB6-8307-F37DFD4EE8B2}" srcOrd="14" destOrd="0" presId="urn:microsoft.com/office/officeart/2005/8/layout/cycle5"/>
    <dgm:cxn modelId="{561C6233-8EF3-49AB-8CC9-06E3539CD187}" type="presParOf" srcId="{B842B17B-0E2C-47DD-9C04-04F04C6FE909}" destId="{C6AFD423-889F-4A01-9632-DEF5BFB754BF}" srcOrd="15" destOrd="0" presId="urn:microsoft.com/office/officeart/2005/8/layout/cycle5"/>
    <dgm:cxn modelId="{F1442B6A-07C1-4E81-81C4-3FED68E36590}" type="presParOf" srcId="{B842B17B-0E2C-47DD-9C04-04F04C6FE909}" destId="{8FCFCF79-6065-4B01-BC66-4132871DC759}" srcOrd="16" destOrd="0" presId="urn:microsoft.com/office/officeart/2005/8/layout/cycle5"/>
    <dgm:cxn modelId="{4C79BBB2-9105-45BA-9A98-9F62F677A3EA}" type="presParOf" srcId="{B842B17B-0E2C-47DD-9C04-04F04C6FE909}" destId="{9527D15A-2D6C-4A5F-96AD-4C5BBE77B67D}"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BE4BAB-30E9-4417-853B-E958F4E117D8}">
      <dsp:nvSpPr>
        <dsp:cNvPr id="0" name=""/>
        <dsp:cNvSpPr/>
      </dsp:nvSpPr>
      <dsp:spPr>
        <a:xfrm>
          <a:off x="3979567" y="216134"/>
          <a:ext cx="1473913" cy="95804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60960" rIns="7200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経産省保有データの提供</a:t>
          </a:r>
          <a:endParaRPr kumimoji="1" lang="ja-JP" altLang="en-US" sz="1600" kern="1200" dirty="0"/>
        </a:p>
      </dsp:txBody>
      <dsp:txXfrm>
        <a:off x="3979567" y="216134"/>
        <a:ext cx="1473913" cy="958043"/>
      </dsp:txXfrm>
    </dsp:sp>
    <dsp:sp modelId="{38DF3E87-6610-4965-BE74-6950D4E26012}">
      <dsp:nvSpPr>
        <dsp:cNvPr id="0" name=""/>
        <dsp:cNvSpPr/>
      </dsp:nvSpPr>
      <dsp:spPr>
        <a:xfrm>
          <a:off x="2876344" y="809721"/>
          <a:ext cx="4510125" cy="4510125"/>
        </a:xfrm>
        <a:custGeom>
          <a:avLst/>
          <a:gdLst/>
          <a:ahLst/>
          <a:cxnLst/>
          <a:rect l="0" t="0" r="0" b="0"/>
          <a:pathLst>
            <a:path>
              <a:moveTo>
                <a:pt x="2807083" y="68608"/>
              </a:moveTo>
              <a:arcTo wR="2255062" hR="2255062" stAng="17050173" swAng="1093272"/>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3983051-C000-4C2B-975D-AD1476CFC018}">
      <dsp:nvSpPr>
        <dsp:cNvPr id="0" name=""/>
        <dsp:cNvSpPr/>
      </dsp:nvSpPr>
      <dsp:spPr>
        <a:xfrm>
          <a:off x="6086910" y="1296261"/>
          <a:ext cx="1473913" cy="95804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ts val="0"/>
            </a:spcAft>
          </a:pPr>
          <a:r>
            <a:rPr kumimoji="1" lang="ja-JP" altLang="en-US" sz="1600" kern="1200" dirty="0" smtClean="0"/>
            <a:t>技術や制度</a:t>
          </a:r>
          <a:endParaRPr kumimoji="1" lang="en-US" altLang="ja-JP" sz="1600" kern="1200" dirty="0" smtClean="0"/>
        </a:p>
        <a:p>
          <a:pPr lvl="0" algn="ctr" defTabSz="711200">
            <a:lnSpc>
              <a:spcPct val="90000"/>
            </a:lnSpc>
            <a:spcBef>
              <a:spcPct val="0"/>
            </a:spcBef>
            <a:spcAft>
              <a:spcPts val="0"/>
            </a:spcAft>
          </a:pPr>
          <a:r>
            <a:rPr kumimoji="1" lang="ja-JP" altLang="en-US" sz="1600" kern="1200" dirty="0" smtClean="0"/>
            <a:t>の検討</a:t>
          </a:r>
          <a:endParaRPr kumimoji="1" lang="ja-JP" altLang="en-US" sz="1600" kern="1200" dirty="0"/>
        </a:p>
      </dsp:txBody>
      <dsp:txXfrm>
        <a:off x="6086910" y="1296261"/>
        <a:ext cx="1473913" cy="958043"/>
      </dsp:txXfrm>
    </dsp:sp>
    <dsp:sp modelId="{11CE9586-3ACE-4AAF-8585-D4397CC2C664}">
      <dsp:nvSpPr>
        <dsp:cNvPr id="0" name=""/>
        <dsp:cNvSpPr/>
      </dsp:nvSpPr>
      <dsp:spPr>
        <a:xfrm>
          <a:off x="2562395" y="631937"/>
          <a:ext cx="4510125" cy="4510125"/>
        </a:xfrm>
        <a:custGeom>
          <a:avLst/>
          <a:gdLst/>
          <a:ahLst/>
          <a:cxnLst/>
          <a:rect l="0" t="0" r="0" b="0"/>
          <a:pathLst>
            <a:path>
              <a:moveTo>
                <a:pt x="4472028" y="1842305"/>
              </a:moveTo>
              <a:arcTo wR="2255062" hR="2255062" stAng="20967203" swAng="1053133"/>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CF0FDB-40A3-4652-989D-87BA247E9A09}">
      <dsp:nvSpPr>
        <dsp:cNvPr id="0" name=""/>
        <dsp:cNvSpPr/>
      </dsp:nvSpPr>
      <dsp:spPr>
        <a:xfrm>
          <a:off x="6086919" y="3384801"/>
          <a:ext cx="1473913" cy="95804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lvl="0" algn="ctr" defTabSz="711200">
            <a:lnSpc>
              <a:spcPct val="90000"/>
            </a:lnSpc>
            <a:spcBef>
              <a:spcPct val="0"/>
            </a:spcBef>
            <a:spcAft>
              <a:spcPts val="0"/>
            </a:spcAft>
          </a:pPr>
          <a:r>
            <a:rPr kumimoji="1" lang="en-US" altLang="ja-JP" sz="1600" kern="1200" dirty="0" smtClean="0"/>
            <a:t>Open Data METI</a:t>
          </a:r>
          <a:r>
            <a:rPr kumimoji="1" lang="ja-JP" altLang="en-US" sz="1600" kern="1200" dirty="0" smtClean="0"/>
            <a:t>サイト</a:t>
          </a:r>
          <a:endParaRPr kumimoji="1" lang="en-US" altLang="ja-JP" sz="1600" kern="1200" dirty="0" smtClean="0"/>
        </a:p>
        <a:p>
          <a:pPr lvl="0" algn="ctr" defTabSz="711200">
            <a:lnSpc>
              <a:spcPct val="90000"/>
            </a:lnSpc>
            <a:spcBef>
              <a:spcPct val="0"/>
            </a:spcBef>
            <a:spcAft>
              <a:spcPts val="0"/>
            </a:spcAft>
          </a:pPr>
          <a:r>
            <a:rPr kumimoji="1" lang="ja-JP" altLang="en-US" sz="1600" kern="1200" dirty="0" smtClean="0"/>
            <a:t>の構築</a:t>
          </a:r>
          <a:endParaRPr kumimoji="1" lang="en-US" altLang="ja-JP" sz="1600" kern="1200" dirty="0" smtClean="0"/>
        </a:p>
      </dsp:txBody>
      <dsp:txXfrm>
        <a:off x="6086919" y="3384801"/>
        <a:ext cx="1473913" cy="958043"/>
      </dsp:txXfrm>
    </dsp:sp>
    <dsp:sp modelId="{A669BFCD-0A91-443A-BCD2-AFD370589547}">
      <dsp:nvSpPr>
        <dsp:cNvPr id="0" name=""/>
        <dsp:cNvSpPr/>
      </dsp:nvSpPr>
      <dsp:spPr>
        <a:xfrm>
          <a:off x="2883723" y="279425"/>
          <a:ext cx="4510125" cy="4510125"/>
        </a:xfrm>
        <a:custGeom>
          <a:avLst/>
          <a:gdLst/>
          <a:ahLst/>
          <a:cxnLst/>
          <a:rect l="0" t="0" r="0" b="0"/>
          <a:pathLst>
            <a:path>
              <a:moveTo>
                <a:pt x="3428893" y="4180530"/>
              </a:moveTo>
              <a:arcTo wR="2255062" hR="2255062" stAng="3517925" swAng="972137"/>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476E136-F09E-489D-A2CA-38FBD2245F16}">
      <dsp:nvSpPr>
        <dsp:cNvPr id="0" name=""/>
        <dsp:cNvSpPr/>
      </dsp:nvSpPr>
      <dsp:spPr>
        <a:xfrm>
          <a:off x="3908627" y="4432876"/>
          <a:ext cx="1615792" cy="95804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lvl="0" algn="ctr" defTabSz="711200">
            <a:lnSpc>
              <a:spcPct val="90000"/>
            </a:lnSpc>
            <a:spcBef>
              <a:spcPct val="0"/>
            </a:spcBef>
            <a:spcAft>
              <a:spcPts val="0"/>
            </a:spcAft>
          </a:pPr>
          <a:r>
            <a:rPr kumimoji="1" lang="ja-JP" altLang="en-US" sz="1600" kern="1200" dirty="0" smtClean="0"/>
            <a:t>ユースケースの</a:t>
          </a:r>
          <a:endParaRPr kumimoji="1" lang="en-US" altLang="ja-JP" sz="1600" kern="1200" dirty="0" smtClean="0"/>
        </a:p>
        <a:p>
          <a:pPr lvl="0" algn="ctr" defTabSz="711200">
            <a:lnSpc>
              <a:spcPct val="90000"/>
            </a:lnSpc>
            <a:spcBef>
              <a:spcPct val="0"/>
            </a:spcBef>
            <a:spcAft>
              <a:spcPts val="0"/>
            </a:spcAft>
          </a:pPr>
          <a:r>
            <a:rPr lang="ja-JP" altLang="en-US" sz="1600" kern="1200" dirty="0" smtClean="0"/>
            <a:t>創成と共有</a:t>
          </a:r>
          <a:endParaRPr kumimoji="1" lang="ja-JP" altLang="en-US" sz="1600" kern="1200" dirty="0"/>
        </a:p>
      </dsp:txBody>
      <dsp:txXfrm>
        <a:off x="3908627" y="4432876"/>
        <a:ext cx="1615792" cy="958043"/>
      </dsp:txXfrm>
    </dsp:sp>
    <dsp:sp modelId="{D6437E0F-A79F-479F-BC85-E00B5DF3B52D}">
      <dsp:nvSpPr>
        <dsp:cNvPr id="0" name=""/>
        <dsp:cNvSpPr/>
      </dsp:nvSpPr>
      <dsp:spPr>
        <a:xfrm>
          <a:off x="2039149" y="279416"/>
          <a:ext cx="4510125" cy="4510125"/>
        </a:xfrm>
        <a:custGeom>
          <a:avLst/>
          <a:gdLst/>
          <a:ahLst/>
          <a:cxnLst/>
          <a:rect l="0" t="0" r="0" b="0"/>
          <a:pathLst>
            <a:path>
              <a:moveTo>
                <a:pt x="1665162" y="4431602"/>
              </a:moveTo>
              <a:arcTo wR="2255062" hR="2255062" stAng="6309862" swAng="972142"/>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4F03603-B4BC-44EB-A2D8-2EB70F3F238C}">
      <dsp:nvSpPr>
        <dsp:cNvPr id="0" name=""/>
        <dsp:cNvSpPr/>
      </dsp:nvSpPr>
      <dsp:spPr>
        <a:xfrm>
          <a:off x="1872198" y="3384819"/>
          <a:ext cx="1473913" cy="95804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住民や事業者による利活用</a:t>
          </a:r>
          <a:endParaRPr kumimoji="1" lang="ja-JP" altLang="en-US" sz="1600" kern="1200" dirty="0"/>
        </a:p>
      </dsp:txBody>
      <dsp:txXfrm>
        <a:off x="1872198" y="3384819"/>
        <a:ext cx="1473913" cy="958043"/>
      </dsp:txXfrm>
    </dsp:sp>
    <dsp:sp modelId="{6A361762-0B9C-4DB6-8307-F37DFD4EE8B2}">
      <dsp:nvSpPr>
        <dsp:cNvPr id="0" name=""/>
        <dsp:cNvSpPr/>
      </dsp:nvSpPr>
      <dsp:spPr>
        <a:xfrm>
          <a:off x="2360504" y="631936"/>
          <a:ext cx="4510125" cy="4510125"/>
        </a:xfrm>
        <a:custGeom>
          <a:avLst/>
          <a:gdLst/>
          <a:ahLst/>
          <a:cxnLst/>
          <a:rect l="0" t="0" r="0" b="0"/>
          <a:pathLst>
            <a:path>
              <a:moveTo>
                <a:pt x="16837" y="2530120"/>
              </a:moveTo>
              <a:arcTo wR="2255062" hR="2255062" stAng="10379640" swAng="1053153"/>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AFD423-889F-4A01-9632-DEF5BFB754BF}">
      <dsp:nvSpPr>
        <dsp:cNvPr id="0" name=""/>
        <dsp:cNvSpPr/>
      </dsp:nvSpPr>
      <dsp:spPr>
        <a:xfrm>
          <a:off x="1872199" y="1296259"/>
          <a:ext cx="1473913" cy="95804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ニーズや課題の把握</a:t>
          </a:r>
          <a:endParaRPr kumimoji="1" lang="ja-JP" altLang="en-US" sz="1600" kern="1200" dirty="0"/>
        </a:p>
      </dsp:txBody>
      <dsp:txXfrm>
        <a:off x="1872199" y="1296259"/>
        <a:ext cx="1473913" cy="958043"/>
      </dsp:txXfrm>
    </dsp:sp>
    <dsp:sp modelId="{9527D15A-2D6C-4A5F-96AD-4C5BBE77B67D}">
      <dsp:nvSpPr>
        <dsp:cNvPr id="0" name=""/>
        <dsp:cNvSpPr/>
      </dsp:nvSpPr>
      <dsp:spPr>
        <a:xfrm>
          <a:off x="2046542" y="809726"/>
          <a:ext cx="4510125" cy="4510125"/>
        </a:xfrm>
        <a:custGeom>
          <a:avLst/>
          <a:gdLst/>
          <a:ahLst/>
          <a:cxnLst/>
          <a:rect l="0" t="0" r="0" b="0"/>
          <a:pathLst>
            <a:path>
              <a:moveTo>
                <a:pt x="1047060" y="350846"/>
              </a:moveTo>
              <a:arcTo wR="2255062" hR="2255062" stAng="14256580" swAng="1093296"/>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50263" cy="496888"/>
          </a:xfrm>
          <a:prstGeom prst="rect">
            <a:avLst/>
          </a:prstGeom>
          <a:noFill/>
          <a:ln w="9525">
            <a:noFill/>
            <a:miter lim="800000"/>
            <a:headEnd/>
            <a:tailEnd/>
          </a:ln>
        </p:spPr>
        <p:txBody>
          <a:bodyPr vert="horz" wrap="square" lIns="92207" tIns="46103" rIns="92207" bIns="46103" numCol="1" anchor="t" anchorCtr="0" compatLnSpc="1">
            <a:prstTxWarp prst="textNoShape">
              <a:avLst/>
            </a:prstTxWarp>
          </a:bodyPr>
          <a:lstStyle>
            <a:lvl1pPr defTabSz="912680">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3075" name="Rectangle 3"/>
          <p:cNvSpPr>
            <a:spLocks noGrp="1" noChangeArrowheads="1"/>
          </p:cNvSpPr>
          <p:nvPr>
            <p:ph type="dt" sz="quarter" idx="1"/>
          </p:nvPr>
        </p:nvSpPr>
        <p:spPr bwMode="auto">
          <a:xfrm>
            <a:off x="3855351" y="0"/>
            <a:ext cx="2950263" cy="496888"/>
          </a:xfrm>
          <a:prstGeom prst="rect">
            <a:avLst/>
          </a:prstGeom>
          <a:noFill/>
          <a:ln w="9525">
            <a:noFill/>
            <a:miter lim="800000"/>
            <a:headEnd/>
            <a:tailEnd/>
          </a:ln>
        </p:spPr>
        <p:txBody>
          <a:bodyPr vert="horz" wrap="square" lIns="92207" tIns="46103" rIns="92207" bIns="46103" numCol="1" anchor="t" anchorCtr="0" compatLnSpc="1">
            <a:prstTxWarp prst="textNoShape">
              <a:avLst/>
            </a:prstTxWarp>
          </a:bodyPr>
          <a:lstStyle>
            <a:lvl1pPr algn="r" defTabSz="912680">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3076" name="Rectangle 4"/>
          <p:cNvSpPr>
            <a:spLocks noGrp="1" noChangeArrowheads="1"/>
          </p:cNvSpPr>
          <p:nvPr>
            <p:ph type="ftr" sz="quarter" idx="2"/>
          </p:nvPr>
        </p:nvSpPr>
        <p:spPr bwMode="auto">
          <a:xfrm>
            <a:off x="2" y="9440868"/>
            <a:ext cx="2950263" cy="496887"/>
          </a:xfrm>
          <a:prstGeom prst="rect">
            <a:avLst/>
          </a:prstGeom>
          <a:noFill/>
          <a:ln w="9525">
            <a:noFill/>
            <a:miter lim="800000"/>
            <a:headEnd/>
            <a:tailEnd/>
          </a:ln>
        </p:spPr>
        <p:txBody>
          <a:bodyPr vert="horz" wrap="square" lIns="92207" tIns="46103" rIns="92207" bIns="46103" numCol="1" anchor="b" anchorCtr="0" compatLnSpc="1">
            <a:prstTxWarp prst="textNoShape">
              <a:avLst/>
            </a:prstTxWarp>
          </a:bodyPr>
          <a:lstStyle>
            <a:lvl1pPr defTabSz="912680">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3077" name="Rectangle 5"/>
          <p:cNvSpPr>
            <a:spLocks noGrp="1" noChangeArrowheads="1"/>
          </p:cNvSpPr>
          <p:nvPr>
            <p:ph type="sldNum" sz="quarter" idx="3"/>
          </p:nvPr>
        </p:nvSpPr>
        <p:spPr bwMode="auto">
          <a:xfrm>
            <a:off x="3855351" y="9440868"/>
            <a:ext cx="2950263" cy="496887"/>
          </a:xfrm>
          <a:prstGeom prst="rect">
            <a:avLst/>
          </a:prstGeom>
          <a:noFill/>
          <a:ln w="9525">
            <a:noFill/>
            <a:miter lim="800000"/>
            <a:headEnd/>
            <a:tailEnd/>
          </a:ln>
        </p:spPr>
        <p:txBody>
          <a:bodyPr vert="horz" wrap="square" lIns="92207" tIns="46103" rIns="92207" bIns="46103" numCol="1" anchor="b" anchorCtr="0" compatLnSpc="1">
            <a:prstTxWarp prst="textNoShape">
              <a:avLst/>
            </a:prstTxWarp>
          </a:bodyPr>
          <a:lstStyle>
            <a:lvl1pPr algn="r" defTabSz="912680">
              <a:buFontTx/>
              <a:buNone/>
              <a:defRPr sz="1200" b="0">
                <a:solidFill>
                  <a:schemeClr val="tx1"/>
                </a:solidFill>
                <a:latin typeface="Arial" charset="0"/>
                <a:ea typeface="ＭＳ Ｐゴシック" pitchFamily="50" charset="-128"/>
              </a:defRPr>
            </a:lvl1pPr>
          </a:lstStyle>
          <a:p>
            <a:pPr>
              <a:defRPr/>
            </a:pPr>
            <a:fld id="{87A5F9A0-DE85-4F23-AAF3-E464529812B4}" type="slidenum">
              <a:rPr lang="en-US" altLang="ja-JP"/>
              <a:pPr>
                <a:defRPr/>
              </a:pPr>
              <a:t>&lt;#&gt;</a:t>
            </a:fld>
            <a:endParaRPr lang="en-US" altLang="ja-JP" dirty="0"/>
          </a:p>
        </p:txBody>
      </p:sp>
    </p:spTree>
    <p:extLst>
      <p:ext uri="{BB962C8B-B14F-4D97-AF65-F5344CB8AC3E}">
        <p14:creationId xmlns="" xmlns:p14="http://schemas.microsoft.com/office/powerpoint/2010/main" val="281010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50263" cy="496888"/>
          </a:xfrm>
          <a:prstGeom prst="rect">
            <a:avLst/>
          </a:prstGeom>
          <a:noFill/>
          <a:ln w="9525">
            <a:noFill/>
            <a:miter lim="800000"/>
            <a:headEnd/>
            <a:tailEnd/>
          </a:ln>
        </p:spPr>
        <p:txBody>
          <a:bodyPr vert="horz" wrap="square" lIns="92207" tIns="46103" rIns="92207" bIns="46103" numCol="1" anchor="t" anchorCtr="0" compatLnSpc="1">
            <a:prstTxWarp prst="textNoShape">
              <a:avLst/>
            </a:prstTxWarp>
          </a:bodyPr>
          <a:lstStyle>
            <a:lvl1pPr defTabSz="912680">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55351" y="0"/>
            <a:ext cx="2950263" cy="496888"/>
          </a:xfrm>
          <a:prstGeom prst="rect">
            <a:avLst/>
          </a:prstGeom>
          <a:noFill/>
          <a:ln w="9525">
            <a:noFill/>
            <a:miter lim="800000"/>
            <a:headEnd/>
            <a:tailEnd/>
          </a:ln>
        </p:spPr>
        <p:txBody>
          <a:bodyPr vert="horz" wrap="square" lIns="92207" tIns="46103" rIns="92207" bIns="46103" numCol="1" anchor="t" anchorCtr="0" compatLnSpc="1">
            <a:prstTxWarp prst="textNoShape">
              <a:avLst/>
            </a:prstTxWarp>
          </a:bodyPr>
          <a:lstStyle>
            <a:lvl1pPr algn="r" defTabSz="912680">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11268" name="Rectangle 4"/>
          <p:cNvSpPr>
            <a:spLocks noGrp="1" noRot="1" noChangeAspect="1" noChangeArrowheads="1" noTextEdit="1"/>
          </p:cNvSpPr>
          <p:nvPr>
            <p:ph type="sldImg" idx="2"/>
          </p:nvPr>
        </p:nvSpPr>
        <p:spPr bwMode="auto">
          <a:xfrm>
            <a:off x="709613" y="744538"/>
            <a:ext cx="5387975" cy="37290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611" y="4721228"/>
            <a:ext cx="5447983" cy="4473575"/>
          </a:xfrm>
          <a:prstGeom prst="rect">
            <a:avLst/>
          </a:prstGeom>
          <a:noFill/>
          <a:ln w="9525">
            <a:noFill/>
            <a:miter lim="800000"/>
            <a:headEnd/>
            <a:tailEnd/>
          </a:ln>
        </p:spPr>
        <p:txBody>
          <a:bodyPr vert="horz" wrap="square" lIns="92207" tIns="46103" rIns="92207" bIns="4610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2" y="9440868"/>
            <a:ext cx="2950263" cy="496887"/>
          </a:xfrm>
          <a:prstGeom prst="rect">
            <a:avLst/>
          </a:prstGeom>
          <a:noFill/>
          <a:ln w="9525">
            <a:noFill/>
            <a:miter lim="800000"/>
            <a:headEnd/>
            <a:tailEnd/>
          </a:ln>
        </p:spPr>
        <p:txBody>
          <a:bodyPr vert="horz" wrap="square" lIns="92207" tIns="46103" rIns="92207" bIns="46103" numCol="1" anchor="b" anchorCtr="0" compatLnSpc="1">
            <a:prstTxWarp prst="textNoShape">
              <a:avLst/>
            </a:prstTxWarp>
          </a:bodyPr>
          <a:lstStyle>
            <a:lvl1pPr defTabSz="912680">
              <a:buFontTx/>
              <a:buNone/>
              <a:defRPr sz="1200" b="0">
                <a:solidFill>
                  <a:schemeClr val="tx1"/>
                </a:solidFill>
                <a:latin typeface="Arial"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55351" y="9440868"/>
            <a:ext cx="2950263" cy="496887"/>
          </a:xfrm>
          <a:prstGeom prst="rect">
            <a:avLst/>
          </a:prstGeom>
          <a:noFill/>
          <a:ln w="9525">
            <a:noFill/>
            <a:miter lim="800000"/>
            <a:headEnd/>
            <a:tailEnd/>
          </a:ln>
        </p:spPr>
        <p:txBody>
          <a:bodyPr vert="horz" wrap="square" lIns="92207" tIns="46103" rIns="92207" bIns="46103" numCol="1" anchor="b" anchorCtr="0" compatLnSpc="1">
            <a:prstTxWarp prst="textNoShape">
              <a:avLst/>
            </a:prstTxWarp>
          </a:bodyPr>
          <a:lstStyle>
            <a:lvl1pPr algn="r" defTabSz="912680">
              <a:buFontTx/>
              <a:buNone/>
              <a:defRPr sz="1200" b="0">
                <a:solidFill>
                  <a:schemeClr val="tx1"/>
                </a:solidFill>
                <a:latin typeface="Arial" charset="0"/>
                <a:ea typeface="ＭＳ Ｐゴシック" pitchFamily="50" charset="-128"/>
              </a:defRPr>
            </a:lvl1pPr>
          </a:lstStyle>
          <a:p>
            <a:pPr>
              <a:defRPr/>
            </a:pPr>
            <a:fld id="{8B5A667E-0F0C-448E-9650-65D39E7DD974}" type="slidenum">
              <a:rPr lang="en-US" altLang="ja-JP"/>
              <a:pPr>
                <a:defRPr/>
              </a:pPr>
              <a:t>&lt;#&gt;</a:t>
            </a:fld>
            <a:endParaRPr lang="en-US" altLang="ja-JP" dirty="0"/>
          </a:p>
        </p:txBody>
      </p:sp>
    </p:spTree>
    <p:extLst>
      <p:ext uri="{BB962C8B-B14F-4D97-AF65-F5344CB8AC3E}">
        <p14:creationId xmlns="" xmlns:p14="http://schemas.microsoft.com/office/powerpoint/2010/main" val="3570928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1pPr>
    <a:lvl2pPr marL="456908"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2pPr>
    <a:lvl3pPr marL="913815"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3pPr>
    <a:lvl4pPr marL="1370724"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4pPr>
    <a:lvl5pPr marL="182763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ＭＳ Ｐ明朝" pitchFamily="-112" charset="-128"/>
      </a:defRPr>
    </a:lvl5pPr>
    <a:lvl6pPr marL="2284538" algn="l" defTabSz="913815" rtl="0" eaLnBrk="1" latinLnBrk="0" hangingPunct="1">
      <a:defRPr kumimoji="1" sz="1200" kern="1200">
        <a:solidFill>
          <a:schemeClr val="tx1"/>
        </a:solidFill>
        <a:latin typeface="+mn-lt"/>
        <a:ea typeface="+mn-ea"/>
        <a:cs typeface="+mn-cs"/>
      </a:defRPr>
    </a:lvl6pPr>
    <a:lvl7pPr marL="2741445" algn="l" defTabSz="913815" rtl="0" eaLnBrk="1" latinLnBrk="0" hangingPunct="1">
      <a:defRPr kumimoji="1" sz="1200" kern="1200">
        <a:solidFill>
          <a:schemeClr val="tx1"/>
        </a:solidFill>
        <a:latin typeface="+mn-lt"/>
        <a:ea typeface="+mn-ea"/>
        <a:cs typeface="+mn-cs"/>
      </a:defRPr>
    </a:lvl7pPr>
    <a:lvl8pPr marL="3198355" algn="l" defTabSz="913815" rtl="0" eaLnBrk="1" latinLnBrk="0" hangingPunct="1">
      <a:defRPr kumimoji="1" sz="1200" kern="1200">
        <a:solidFill>
          <a:schemeClr val="tx1"/>
        </a:solidFill>
        <a:latin typeface="+mn-lt"/>
        <a:ea typeface="+mn-ea"/>
        <a:cs typeface="+mn-cs"/>
      </a:defRPr>
    </a:lvl8pPr>
    <a:lvl9pPr marL="3655260" algn="l" defTabSz="91381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709613" y="744538"/>
            <a:ext cx="5387975" cy="3729037"/>
          </a:xfrm>
          <a:ln/>
        </p:spPr>
      </p:sp>
      <p:sp>
        <p:nvSpPr>
          <p:cNvPr id="7171" name="ノート プレースホルダ 2"/>
          <p:cNvSpPr>
            <a:spLocks noGrp="1"/>
          </p:cNvSpPr>
          <p:nvPr>
            <p:ph type="body" idx="1"/>
          </p:nvPr>
        </p:nvSpPr>
        <p:spPr>
          <a:noFill/>
          <a:ln/>
        </p:spPr>
        <p:txBody>
          <a:bodyPr/>
          <a:lstStyle/>
          <a:p>
            <a:endParaRPr lang="ja-JP" altLang="en-US" dirty="0" smtClean="0"/>
          </a:p>
        </p:txBody>
      </p:sp>
      <p:sp>
        <p:nvSpPr>
          <p:cNvPr id="7172" name="スライド番号プレースホルダ 3"/>
          <p:cNvSpPr>
            <a:spLocks noGrp="1"/>
          </p:cNvSpPr>
          <p:nvPr>
            <p:ph type="sldNum" sz="quarter" idx="5"/>
          </p:nvPr>
        </p:nvSpPr>
        <p:spPr>
          <a:noFill/>
        </p:spPr>
        <p:txBody>
          <a:bodyPr/>
          <a:lstStyle/>
          <a:p>
            <a:pPr defTabSz="911247"/>
            <a:fld id="{B30BF36E-888D-4245-80E2-DD3788CE62F2}" type="slidenum">
              <a:rPr lang="en-US" altLang="ja-JP" smtClean="0"/>
              <a:pPr defTabSz="911247"/>
              <a:t>1</a:t>
            </a:fld>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11"/>
          <p:cNvSpPr>
            <a:spLocks noChangeArrowheads="1"/>
          </p:cNvSpPr>
          <p:nvPr/>
        </p:nvSpPr>
        <p:spPr bwMode="auto">
          <a:xfrm flipV="1">
            <a:off x="128598" y="549275"/>
            <a:ext cx="9577387" cy="71438"/>
          </a:xfrm>
          <a:prstGeom prst="roundRect">
            <a:avLst>
              <a:gd name="adj" fmla="val 16667"/>
            </a:avLst>
          </a:prstGeom>
          <a:gradFill rotWithShape="1">
            <a:gsLst>
              <a:gs pos="0">
                <a:srgbClr val="3333FF"/>
              </a:gs>
              <a:gs pos="100000">
                <a:schemeClr val="bg1"/>
              </a:gs>
            </a:gsLst>
            <a:lin ang="0" scaled="1"/>
          </a:gradFill>
          <a:ln w="9525">
            <a:noFill/>
            <a:round/>
            <a:headEnd/>
            <a:tailEnd/>
          </a:ln>
          <a:effectLst/>
        </p:spPr>
        <p:txBody>
          <a:bodyPr wrap="none" lIns="91380" tIns="45690" rIns="91380" bIns="45690" anchor="ctr"/>
          <a:lstStyle/>
          <a:p>
            <a:pPr>
              <a:defRPr/>
            </a:pPr>
            <a:endParaRPr lang="ja-JP" altLang="en-US" sz="1800" b="0" dirty="0">
              <a:solidFill>
                <a:schemeClr val="tx1"/>
              </a:solidFill>
              <a:latin typeface="Arial" pitchFamily="34" charset="0"/>
            </a:endParaRPr>
          </a:p>
        </p:txBody>
      </p:sp>
      <p:sp>
        <p:nvSpPr>
          <p:cNvPr id="6146" name="Rectangle 2"/>
          <p:cNvSpPr>
            <a:spLocks noGrp="1" noChangeArrowheads="1"/>
          </p:cNvSpPr>
          <p:nvPr>
            <p:ph type="ctrTitle"/>
          </p:nvPr>
        </p:nvSpPr>
        <p:spPr>
          <a:xfrm>
            <a:off x="985850" y="2205038"/>
            <a:ext cx="8791575" cy="792162"/>
          </a:xfrm>
        </p:spPr>
        <p:txBody>
          <a:bodyPr/>
          <a:lstStyle>
            <a:lvl1pPr>
              <a:defRPr sz="3200"/>
            </a:lvl1pPr>
          </a:lstStyle>
          <a:p>
            <a:r>
              <a:rPr lang="en-US" altLang="ja-JP"/>
              <a:t>○○○</a:t>
            </a:r>
            <a:r>
              <a:rPr lang="ja-JP" altLang="en-US"/>
              <a:t>の現状について（丸ゴシック</a:t>
            </a:r>
            <a:r>
              <a:rPr lang="en-US" altLang="ja-JP"/>
              <a:t>32</a:t>
            </a:r>
            <a:r>
              <a:rPr lang="ja-JP" altLang="en-US"/>
              <a:t>～</a:t>
            </a:r>
            <a:r>
              <a:rPr lang="en-US" altLang="ja-JP"/>
              <a:t>44P</a:t>
            </a:r>
            <a:r>
              <a:rPr lang="ja-JP" altLang="en-US"/>
              <a:t>）</a:t>
            </a:r>
          </a:p>
        </p:txBody>
      </p:sp>
      <p:sp>
        <p:nvSpPr>
          <p:cNvPr id="6147" name="Rectangle 3"/>
          <p:cNvSpPr>
            <a:spLocks noGrp="1" noChangeArrowheads="1"/>
          </p:cNvSpPr>
          <p:nvPr>
            <p:ph type="subTitle" idx="1"/>
          </p:nvPr>
        </p:nvSpPr>
        <p:spPr>
          <a:xfrm>
            <a:off x="2073275" y="4581525"/>
            <a:ext cx="6934200" cy="1512888"/>
          </a:xfrm>
        </p:spPr>
        <p:txBody>
          <a:bodyPr/>
          <a:lstStyle>
            <a:lvl1pPr marL="0" indent="0" algn="r">
              <a:buFont typeface="Wingdings" pitchFamily="2" charset="2"/>
              <a:buNone/>
              <a:defRPr sz="2400" b="1">
                <a:solidFill>
                  <a:schemeClr val="hlink"/>
                </a:solidFill>
              </a:defRPr>
            </a:lvl1pPr>
          </a:lstStyle>
          <a:p>
            <a:r>
              <a:rPr lang="ja-JP" altLang="en-US"/>
              <a:t>平成１９年４月２４日</a:t>
            </a:r>
          </a:p>
          <a:p>
            <a:r>
              <a:rPr lang="ja-JP" altLang="en-US"/>
              <a:t>大臣官房　総務課</a:t>
            </a:r>
          </a:p>
          <a:p>
            <a:r>
              <a:rPr lang="ja-JP" altLang="en-US"/>
              <a:t>●●太郎</a:t>
            </a:r>
          </a:p>
        </p:txBody>
      </p:sp>
      <p:sp>
        <p:nvSpPr>
          <p:cNvPr id="6" name="スライド番号プレースホルダ 10"/>
          <p:cNvSpPr>
            <a:spLocks noGrp="1"/>
          </p:cNvSpPr>
          <p:nvPr>
            <p:ph type="sldNum" sz="quarter" idx="10"/>
          </p:nvPr>
        </p:nvSpPr>
        <p:spPr/>
        <p:txBody>
          <a:bodyPr/>
          <a:lstStyle>
            <a:lvl1pPr>
              <a:defRPr/>
            </a:lvl1pPr>
          </a:lstStyle>
          <a:p>
            <a:pPr>
              <a:defRPr/>
            </a:pPr>
            <a:fld id="{5FDA901F-C34F-4716-962A-5FDA24198860}" type="slidenum">
              <a:rPr lang="en-US" altLang="ja-JP"/>
              <a:pPr>
                <a:defRPr/>
              </a:pPr>
              <a:t>&lt;#&gt;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1"/>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6908" indent="0">
              <a:buNone/>
              <a:defRPr sz="2800"/>
            </a:lvl2pPr>
            <a:lvl3pPr marL="913815" indent="0">
              <a:buNone/>
              <a:defRPr sz="2400"/>
            </a:lvl3pPr>
            <a:lvl4pPr marL="1370724" indent="0">
              <a:buNone/>
              <a:defRPr sz="2000"/>
            </a:lvl4pPr>
            <a:lvl5pPr marL="1827630" indent="0">
              <a:buNone/>
              <a:defRPr sz="2000"/>
            </a:lvl5pPr>
            <a:lvl6pPr marL="2284538" indent="0">
              <a:buNone/>
              <a:defRPr sz="2000"/>
            </a:lvl6pPr>
            <a:lvl7pPr marL="2741445" indent="0">
              <a:buNone/>
              <a:defRPr sz="2000"/>
            </a:lvl7pPr>
            <a:lvl8pPr marL="3198355" indent="0">
              <a:buNone/>
              <a:defRPr sz="2000"/>
            </a:lvl8pPr>
            <a:lvl9pPr marL="365526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513" y="5367339"/>
            <a:ext cx="5943600" cy="804862"/>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5CBC01E-713A-4A3E-835D-6BBE6E708A25}" type="slidenum">
              <a:rPr lang="en-US" altLang="ja-JP"/>
              <a:pPr>
                <a:defRPr/>
              </a:pPr>
              <a:t>&lt;#&gt;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D7214AE9-2A49-4CDF-A250-10754F8D65A8}" type="slidenum">
              <a:rPr lang="en-US" altLang="ja-JP"/>
              <a:pPr>
                <a:defRPr/>
              </a:pPr>
              <a:t>&lt;#&gt;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77102" y="115892"/>
            <a:ext cx="2357438" cy="22320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00037" y="115892"/>
            <a:ext cx="6924675" cy="22320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57809E48-9F97-4E16-B9D8-4FD4C59437AE}" type="slidenum">
              <a:rPr lang="en-US" altLang="ja-JP"/>
              <a:pPr>
                <a:defRPr/>
              </a:pPr>
              <a:t>&lt;#&gt;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9D916BD3-3D60-488A-8E3B-A8127EA77316}" type="slidenum">
              <a:rPr lang="en-US" altLang="ja-JP"/>
              <a:pPr>
                <a:defRPr/>
              </a:pPr>
              <a:t>&lt;#&gt;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16806B67-1D7F-40BD-8360-C349A89118FE}" type="slidenum">
              <a:rPr lang="en-US" altLang="ja-JP"/>
              <a:pPr>
                <a:defRPr/>
              </a:pPr>
              <a:t>&lt;#&gt;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4"/>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6908" indent="0">
              <a:buNone/>
              <a:defRPr sz="1800"/>
            </a:lvl2pPr>
            <a:lvl3pPr marL="913815" indent="0">
              <a:buNone/>
              <a:defRPr sz="1600"/>
            </a:lvl3pPr>
            <a:lvl4pPr marL="1370724" indent="0">
              <a:buNone/>
              <a:defRPr sz="1400"/>
            </a:lvl4pPr>
            <a:lvl5pPr marL="1827630" indent="0">
              <a:buNone/>
              <a:defRPr sz="1400"/>
            </a:lvl5pPr>
            <a:lvl6pPr marL="2284538" indent="0">
              <a:buNone/>
              <a:defRPr sz="1400"/>
            </a:lvl6pPr>
            <a:lvl7pPr marL="2741445" indent="0">
              <a:buNone/>
              <a:defRPr sz="1400"/>
            </a:lvl7pPr>
            <a:lvl8pPr marL="3198355" indent="0">
              <a:buNone/>
              <a:defRPr sz="1400"/>
            </a:lvl8pPr>
            <a:lvl9pPr marL="3655260" indent="0">
              <a:buNone/>
              <a:defRPr sz="1400"/>
            </a:lvl9pPr>
          </a:lstStyle>
          <a:p>
            <a:pPr lvl="0"/>
            <a:r>
              <a:rPr lang="ja-JP" altLang="en-US" smtClean="0"/>
              <a:t>マスタ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23613222-D921-4563-A943-10C21225342B}" type="slidenum">
              <a:rPr lang="en-US" altLang="ja-JP"/>
              <a:pPr>
                <a:defRPr/>
              </a:pPr>
              <a:t>&lt;#&gt;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71475" y="836620"/>
            <a:ext cx="4605337"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2" y="836620"/>
            <a:ext cx="4605338" cy="1511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41359ED8-5180-4A3C-A88B-4200F0864DC3}" type="slidenum">
              <a:rPr lang="en-US" altLang="ja-JP"/>
              <a:pPr>
                <a:defRPr/>
              </a:pPr>
              <a:t>&lt;#&gt;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84" y="1535113"/>
            <a:ext cx="4378325" cy="639762"/>
          </a:xfrm>
        </p:spPr>
        <p:txBody>
          <a:bodyPr anchor="b"/>
          <a:lstStyle>
            <a:lvl1pPr marL="0" indent="0">
              <a:buNone/>
              <a:defRPr sz="2400" b="1"/>
            </a:lvl1pPr>
            <a:lvl2pPr marL="456908" indent="0">
              <a:buNone/>
              <a:defRPr sz="2000" b="1"/>
            </a:lvl2pPr>
            <a:lvl3pPr marL="913815" indent="0">
              <a:buNone/>
              <a:defRPr sz="1800" b="1"/>
            </a:lvl3pPr>
            <a:lvl4pPr marL="1370724" indent="0">
              <a:buNone/>
              <a:defRPr sz="1600" b="1"/>
            </a:lvl4pPr>
            <a:lvl5pPr marL="1827630" indent="0">
              <a:buNone/>
              <a:defRPr sz="1600" b="1"/>
            </a:lvl5pPr>
            <a:lvl6pPr marL="2284538" indent="0">
              <a:buNone/>
              <a:defRPr sz="1600" b="1"/>
            </a:lvl6pPr>
            <a:lvl7pPr marL="2741445" indent="0">
              <a:buNone/>
              <a:defRPr sz="1600" b="1"/>
            </a:lvl7pPr>
            <a:lvl8pPr marL="3198355" indent="0">
              <a:buNone/>
              <a:defRPr sz="1600" b="1"/>
            </a:lvl8pPr>
            <a:lvl9pPr marL="365526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2B001243-6DBB-4AC6-986E-15E7C23623C9}" type="slidenum">
              <a:rPr lang="en-US" altLang="ja-JP"/>
              <a:pPr>
                <a:defRPr/>
              </a:pPr>
              <a:t>&lt;#&gt;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424796B1-7D4F-468D-AF31-D6599A5FC2A1}" type="slidenum">
              <a:rPr lang="en-US" altLang="ja-JP"/>
              <a:pPr>
                <a:defRPr/>
              </a:pPr>
              <a:t>&lt;#&gt;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A0AB1C2-1C09-44EE-AA27-B7C57F5C7B0D}" type="slidenum">
              <a:rPr lang="en-US" altLang="ja-JP"/>
              <a:pPr>
                <a:defRPr/>
              </a:pPr>
              <a:t>&lt;#&gt;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0"/>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499" y="27306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4" y="1435109"/>
            <a:ext cx="3259138" cy="4691063"/>
          </a:xfrm>
        </p:spPr>
        <p:txBody>
          <a:bodyPr/>
          <a:lstStyle>
            <a:lvl1pPr marL="0" indent="0">
              <a:buNone/>
              <a:defRPr sz="1400"/>
            </a:lvl1pPr>
            <a:lvl2pPr marL="456908" indent="0">
              <a:buNone/>
              <a:defRPr sz="1200"/>
            </a:lvl2pPr>
            <a:lvl3pPr marL="913815" indent="0">
              <a:buNone/>
              <a:defRPr sz="1000"/>
            </a:lvl3pPr>
            <a:lvl4pPr marL="1370724" indent="0">
              <a:buNone/>
              <a:defRPr sz="900"/>
            </a:lvl4pPr>
            <a:lvl5pPr marL="1827630" indent="0">
              <a:buNone/>
              <a:defRPr sz="900"/>
            </a:lvl5pPr>
            <a:lvl6pPr marL="2284538" indent="0">
              <a:buNone/>
              <a:defRPr sz="900"/>
            </a:lvl6pPr>
            <a:lvl7pPr marL="2741445" indent="0">
              <a:buNone/>
              <a:defRPr sz="900"/>
            </a:lvl7pPr>
            <a:lvl8pPr marL="3198355" indent="0">
              <a:buNone/>
              <a:defRPr sz="900"/>
            </a:lvl8pPr>
            <a:lvl9pPr marL="3655260" indent="0">
              <a:buNone/>
              <a:defRPr sz="900"/>
            </a:lvl9pPr>
          </a:lstStyle>
          <a:p>
            <a:pPr lvl="0"/>
            <a:r>
              <a:rPr lang="ja-JP" altLang="en-US" smtClean="0"/>
              <a:t>マスタ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F178F44C-73D2-499E-9A48-C91BD3CAE5AA}" type="slidenum">
              <a:rPr lang="en-US" altLang="ja-JP"/>
              <a:pPr>
                <a:defRPr/>
              </a:pPr>
              <a:t>&lt;#&gt;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35" y="115888"/>
            <a:ext cx="7921625" cy="433387"/>
          </a:xfrm>
          <a:prstGeom prst="rect">
            <a:avLst/>
          </a:prstGeom>
          <a:noFill/>
          <a:ln w="9525">
            <a:noFill/>
            <a:miter lim="800000"/>
            <a:headEnd/>
            <a:tailEnd/>
          </a:ln>
        </p:spPr>
        <p:txBody>
          <a:bodyPr vert="horz" wrap="square" lIns="91380" tIns="45690" rIns="91380" bIns="45690" numCol="1" anchor="ctr" anchorCtr="0" compatLnSpc="1">
            <a:prstTxWarp prst="textNoShape">
              <a:avLst/>
            </a:prstTxWarp>
          </a:bodyPr>
          <a:lstStyle/>
          <a:p>
            <a:pPr lvl="0"/>
            <a:r>
              <a:rPr lang="ja-JP" altLang="en-US" smtClean="0"/>
              <a:t>１．タイトル　</a:t>
            </a:r>
          </a:p>
        </p:txBody>
      </p:sp>
      <p:sp>
        <p:nvSpPr>
          <p:cNvPr id="1030" name="Rectangle 6"/>
          <p:cNvSpPr>
            <a:spLocks noGrp="1" noChangeArrowheads="1"/>
          </p:cNvSpPr>
          <p:nvPr>
            <p:ph type="sldNum" sz="quarter" idx="4"/>
          </p:nvPr>
        </p:nvSpPr>
        <p:spPr bwMode="auto">
          <a:xfrm>
            <a:off x="7610483" y="6553205"/>
            <a:ext cx="2311400" cy="476250"/>
          </a:xfrm>
          <a:prstGeom prst="rect">
            <a:avLst/>
          </a:prstGeom>
          <a:noFill/>
          <a:ln w="9525">
            <a:noFill/>
            <a:miter lim="800000"/>
            <a:headEnd/>
            <a:tailEnd/>
          </a:ln>
          <a:effectLst/>
        </p:spPr>
        <p:txBody>
          <a:bodyPr vert="horz" wrap="square" lIns="91380" tIns="45690" rIns="91380" bIns="45690" numCol="1" anchor="t" anchorCtr="0" compatLnSpc="1">
            <a:prstTxWarp prst="textNoShape">
              <a:avLst/>
            </a:prstTxWarp>
          </a:bodyPr>
          <a:lstStyle>
            <a:lvl1pPr algn="r">
              <a:buFontTx/>
              <a:buNone/>
              <a:defRPr sz="1400" b="0">
                <a:solidFill>
                  <a:schemeClr val="tx1"/>
                </a:solidFill>
                <a:latin typeface="Arial" pitchFamily="34" charset="0"/>
                <a:ea typeface="ＭＳ Ｐゴシック" pitchFamily="50" charset="-128"/>
              </a:defRPr>
            </a:lvl1pPr>
          </a:lstStyle>
          <a:p>
            <a:pPr>
              <a:defRPr/>
            </a:pPr>
            <a:fld id="{D4B8B962-3B37-4643-814B-2AA2109A841C}" type="slidenum">
              <a:rPr lang="en-US" altLang="ja-JP"/>
              <a:pPr>
                <a:defRPr/>
              </a:pPr>
              <a:t>&lt;#&gt;</a:t>
            </a:fld>
            <a:endParaRPr lang="en-US" altLang="ja-JP" dirty="0"/>
          </a:p>
        </p:txBody>
      </p:sp>
      <p:sp>
        <p:nvSpPr>
          <p:cNvPr id="1028" name="Rectangle 25"/>
          <p:cNvSpPr>
            <a:spLocks noGrp="1" noChangeArrowheads="1"/>
          </p:cNvSpPr>
          <p:nvPr>
            <p:ph type="body" idx="1"/>
          </p:nvPr>
        </p:nvSpPr>
        <p:spPr bwMode="auto">
          <a:xfrm>
            <a:off x="271473" y="836620"/>
            <a:ext cx="9363075" cy="1511300"/>
          </a:xfrm>
          <a:prstGeom prst="rect">
            <a:avLst/>
          </a:prstGeom>
          <a:noFill/>
          <a:ln w="9525">
            <a:noFill/>
            <a:miter lim="800000"/>
            <a:headEnd/>
            <a:tailEnd/>
          </a:ln>
        </p:spPr>
        <p:txBody>
          <a:bodyPr vert="horz" wrap="square" lIns="91380" tIns="45690" rIns="91380" bIns="45690" numCol="1" anchor="t" anchorCtr="0" compatLnSpc="1">
            <a:prstTxWarp prst="textNoShape">
              <a:avLst/>
            </a:prstTxWarp>
          </a:bodyPr>
          <a:lstStyle/>
          <a:p>
            <a:pPr lvl="0"/>
            <a:r>
              <a:rPr lang="ja-JP" altLang="en-US" smtClean="0"/>
              <a:t>第１レベル　（１６～１８Ｐ）</a:t>
            </a:r>
          </a:p>
          <a:p>
            <a:pPr lvl="1"/>
            <a:r>
              <a:rPr lang="ja-JP" altLang="en-US" smtClean="0"/>
              <a:t>第 </a:t>
            </a:r>
            <a:r>
              <a:rPr lang="en-US" altLang="ja-JP" smtClean="0"/>
              <a:t>2 </a:t>
            </a:r>
            <a:r>
              <a:rPr lang="ja-JP" altLang="en-US" smtClean="0"/>
              <a:t>レベル　　（１６Ｐ）</a:t>
            </a:r>
          </a:p>
          <a:p>
            <a:pPr lvl="2"/>
            <a:r>
              <a:rPr lang="ja-JP" altLang="en-US" smtClean="0"/>
              <a:t>第３レベル　　　　　　（１４Ｐ～１６Ｐ）</a:t>
            </a:r>
          </a:p>
        </p:txBody>
      </p:sp>
      <p:sp>
        <p:nvSpPr>
          <p:cNvPr id="1055" name="AutoShape 31"/>
          <p:cNvSpPr>
            <a:spLocks noChangeArrowheads="1"/>
          </p:cNvSpPr>
          <p:nvPr/>
        </p:nvSpPr>
        <p:spPr bwMode="auto">
          <a:xfrm flipV="1">
            <a:off x="200035" y="549275"/>
            <a:ext cx="9705975" cy="76200"/>
          </a:xfrm>
          <a:prstGeom prst="roundRect">
            <a:avLst>
              <a:gd name="adj" fmla="val 16667"/>
            </a:avLst>
          </a:prstGeom>
          <a:gradFill rotWithShape="1">
            <a:gsLst>
              <a:gs pos="0">
                <a:srgbClr val="3333FF"/>
              </a:gs>
              <a:gs pos="100000">
                <a:schemeClr val="bg1"/>
              </a:gs>
            </a:gsLst>
            <a:lin ang="0" scaled="1"/>
          </a:gradFill>
          <a:ln w="9525">
            <a:noFill/>
            <a:round/>
            <a:headEnd/>
            <a:tailEnd/>
          </a:ln>
          <a:effectLst/>
        </p:spPr>
        <p:txBody>
          <a:bodyPr wrap="none" lIns="91380" tIns="45690" rIns="91380" bIns="45690" anchor="ctr"/>
          <a:lstStyle/>
          <a:p>
            <a:pPr>
              <a:defRPr/>
            </a:pPr>
            <a:endParaRPr lang="ja-JP" altLang="en-US" sz="1800" b="0" dirty="0">
              <a:solidFill>
                <a:schemeClr val="tx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5678" r:id="rId1"/>
    <p:sldLayoutId id="2147485667" r:id="rId2"/>
    <p:sldLayoutId id="2147485668" r:id="rId3"/>
    <p:sldLayoutId id="2147485669" r:id="rId4"/>
    <p:sldLayoutId id="2147485670" r:id="rId5"/>
    <p:sldLayoutId id="2147485671" r:id="rId6"/>
    <p:sldLayoutId id="2147485672" r:id="rId7"/>
    <p:sldLayoutId id="2147485673" r:id="rId8"/>
    <p:sldLayoutId id="2147485674" r:id="rId9"/>
    <p:sldLayoutId id="2147485675" r:id="rId10"/>
    <p:sldLayoutId id="2147485676" r:id="rId11"/>
    <p:sldLayoutId id="2147485677" r:id="rId12"/>
  </p:sldLayoutIdLst>
  <p:hf hdr="0" ftr="0" dt="0"/>
  <p:txStyles>
    <p:titleStyle>
      <a:lvl1pPr algn="l" rtl="0" eaLnBrk="0" fontAlgn="base" hangingPunct="0">
        <a:spcBef>
          <a:spcPct val="0"/>
        </a:spcBef>
        <a:spcAft>
          <a:spcPct val="0"/>
        </a:spcAft>
        <a:defRPr sz="2400" b="1">
          <a:solidFill>
            <a:srgbClr val="3333FF"/>
          </a:solidFill>
          <a:latin typeface="+mj-lt"/>
          <a:ea typeface="+mj-ea"/>
          <a:cs typeface="HG丸ｺﾞｼｯｸM-PRO" pitchFamily="50" charset="-128"/>
        </a:defRPr>
      </a:lvl1pPr>
      <a:lvl2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2pPr>
      <a:lvl3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3pPr>
      <a:lvl4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4pPr>
      <a:lvl5pPr algn="l" rtl="0" eaLnBrk="0" fontAlgn="base" hangingPunct="0">
        <a:spcBef>
          <a:spcPct val="0"/>
        </a:spcBef>
        <a:spcAft>
          <a:spcPct val="0"/>
        </a:spcAft>
        <a:defRPr sz="2400" b="1">
          <a:solidFill>
            <a:srgbClr val="3333FF"/>
          </a:solidFill>
          <a:latin typeface="Arial" charset="0"/>
          <a:ea typeface="HG丸ｺﾞｼｯｸM-PRO" pitchFamily="49" charset="-128"/>
          <a:cs typeface="HG丸ｺﾞｼｯｸM-PRO" pitchFamily="50" charset="-128"/>
        </a:defRPr>
      </a:lvl5pPr>
      <a:lvl6pPr marL="456908" algn="l" rtl="0" fontAlgn="base">
        <a:spcBef>
          <a:spcPct val="0"/>
        </a:spcBef>
        <a:spcAft>
          <a:spcPct val="0"/>
        </a:spcAft>
        <a:defRPr sz="2400" b="1">
          <a:solidFill>
            <a:srgbClr val="3333FF"/>
          </a:solidFill>
          <a:latin typeface="Arial" charset="0"/>
          <a:ea typeface="HG丸ｺﾞｼｯｸM-PRO" pitchFamily="49" charset="-128"/>
        </a:defRPr>
      </a:lvl6pPr>
      <a:lvl7pPr marL="913815" algn="l" rtl="0" fontAlgn="base">
        <a:spcBef>
          <a:spcPct val="0"/>
        </a:spcBef>
        <a:spcAft>
          <a:spcPct val="0"/>
        </a:spcAft>
        <a:defRPr sz="2400" b="1">
          <a:solidFill>
            <a:srgbClr val="3333FF"/>
          </a:solidFill>
          <a:latin typeface="Arial" charset="0"/>
          <a:ea typeface="HG丸ｺﾞｼｯｸM-PRO" pitchFamily="49" charset="-128"/>
        </a:defRPr>
      </a:lvl7pPr>
      <a:lvl8pPr marL="1370724" algn="l" rtl="0" fontAlgn="base">
        <a:spcBef>
          <a:spcPct val="0"/>
        </a:spcBef>
        <a:spcAft>
          <a:spcPct val="0"/>
        </a:spcAft>
        <a:defRPr sz="2400" b="1">
          <a:solidFill>
            <a:srgbClr val="3333FF"/>
          </a:solidFill>
          <a:latin typeface="Arial" charset="0"/>
          <a:ea typeface="HG丸ｺﾞｼｯｸM-PRO" pitchFamily="49" charset="-128"/>
        </a:defRPr>
      </a:lvl8pPr>
      <a:lvl9pPr marL="1827630" algn="l" rtl="0" fontAlgn="base">
        <a:spcBef>
          <a:spcPct val="0"/>
        </a:spcBef>
        <a:spcAft>
          <a:spcPct val="0"/>
        </a:spcAft>
        <a:defRPr sz="2400" b="1">
          <a:solidFill>
            <a:srgbClr val="3333FF"/>
          </a:solidFill>
          <a:latin typeface="Arial" charset="0"/>
          <a:ea typeface="HG丸ｺﾞｼｯｸM-PRO" pitchFamily="49" charset="-128"/>
        </a:defRPr>
      </a:lvl9pPr>
    </p:titleStyle>
    <p:bodyStyle>
      <a:lvl1pPr marL="342680" indent="-342680" algn="l" rtl="0" eaLnBrk="0" fontAlgn="base" hangingPunct="0">
        <a:spcBef>
          <a:spcPct val="20000"/>
        </a:spcBef>
        <a:spcAft>
          <a:spcPct val="0"/>
        </a:spcAft>
        <a:buFont typeface="Wingdings" pitchFamily="2" charset="2"/>
        <a:buChar char="n"/>
        <a:defRPr kumimoji="1" sz="2000">
          <a:solidFill>
            <a:schemeClr val="tx1"/>
          </a:solidFill>
          <a:latin typeface="+mn-lt"/>
          <a:ea typeface="+mn-ea"/>
          <a:cs typeface="HG丸ｺﾞｼｯｸM-PRO" pitchFamily="50" charset="-128"/>
        </a:defRPr>
      </a:lvl1pPr>
      <a:lvl2pPr marL="742476" indent="-285567" algn="l" rtl="0" eaLnBrk="0" fontAlgn="base" hangingPunct="0">
        <a:spcBef>
          <a:spcPct val="20000"/>
        </a:spcBef>
        <a:spcAft>
          <a:spcPct val="0"/>
        </a:spcAft>
        <a:buFont typeface="Wingdings" pitchFamily="2" charset="2"/>
        <a:buChar char="Ø"/>
        <a:defRPr kumimoji="1" sz="1600">
          <a:solidFill>
            <a:schemeClr val="tx1"/>
          </a:solidFill>
          <a:latin typeface="+mn-lt"/>
          <a:ea typeface="+mn-ea"/>
          <a:cs typeface="HG丸ｺﾞｼｯｸM-PRO" pitchFamily="50" charset="-128"/>
        </a:defRPr>
      </a:lvl2pPr>
      <a:lvl3pPr marL="1142269" indent="-228454" algn="l" rtl="0" eaLnBrk="0" fontAlgn="base" hangingPunct="0">
        <a:spcBef>
          <a:spcPct val="20000"/>
        </a:spcBef>
        <a:spcAft>
          <a:spcPct val="0"/>
        </a:spcAft>
        <a:buChar char="•"/>
        <a:defRPr kumimoji="1" sz="1400">
          <a:solidFill>
            <a:schemeClr val="tx1"/>
          </a:solidFill>
          <a:latin typeface="+mj-lt"/>
          <a:ea typeface="ＭＳ Ｐゴシック" pitchFamily="50" charset="-128"/>
          <a:cs typeface="ＭＳ Ｐゴシック" pitchFamily="-112" charset="-128"/>
        </a:defRPr>
      </a:lvl3pPr>
      <a:lvl4pPr marL="1599177" indent="-228454" algn="l" rtl="0" eaLnBrk="0" fontAlgn="base" hangingPunct="0">
        <a:spcBef>
          <a:spcPct val="20000"/>
        </a:spcBef>
        <a:spcAft>
          <a:spcPct val="0"/>
        </a:spcAft>
        <a:buChar char="–"/>
        <a:defRPr kumimoji="1" sz="1200">
          <a:solidFill>
            <a:schemeClr val="tx1"/>
          </a:solidFill>
          <a:latin typeface="+mj-lt"/>
          <a:ea typeface="ＭＳ Ｐゴシック" pitchFamily="50" charset="-128"/>
        </a:defRPr>
      </a:lvl4pPr>
      <a:lvl5pPr marL="2056080" indent="-228454" algn="l" rtl="0" eaLnBrk="0" fontAlgn="base" hangingPunct="0">
        <a:spcBef>
          <a:spcPct val="20000"/>
        </a:spcBef>
        <a:spcAft>
          <a:spcPct val="0"/>
        </a:spcAft>
        <a:buChar char="»"/>
        <a:defRPr kumimoji="1" sz="2000">
          <a:solidFill>
            <a:schemeClr val="tx1"/>
          </a:solidFill>
          <a:latin typeface="+mj-lt"/>
          <a:ea typeface="ＭＳ Ｐゴシック" pitchFamily="50" charset="-128"/>
        </a:defRPr>
      </a:lvl5pPr>
      <a:lvl6pPr marL="2512992" indent="-228454" algn="l" rtl="0" fontAlgn="base">
        <a:spcBef>
          <a:spcPct val="20000"/>
        </a:spcBef>
        <a:spcAft>
          <a:spcPct val="0"/>
        </a:spcAft>
        <a:buChar char="»"/>
        <a:defRPr kumimoji="1" sz="2000">
          <a:solidFill>
            <a:schemeClr val="tx1"/>
          </a:solidFill>
          <a:latin typeface="+mj-lt"/>
          <a:ea typeface="ＭＳ Ｐゴシック" pitchFamily="50" charset="-128"/>
        </a:defRPr>
      </a:lvl6pPr>
      <a:lvl7pPr marL="2969899" indent="-228454" algn="l" rtl="0" fontAlgn="base">
        <a:spcBef>
          <a:spcPct val="20000"/>
        </a:spcBef>
        <a:spcAft>
          <a:spcPct val="0"/>
        </a:spcAft>
        <a:buChar char="»"/>
        <a:defRPr kumimoji="1" sz="2000">
          <a:solidFill>
            <a:schemeClr val="tx1"/>
          </a:solidFill>
          <a:latin typeface="+mj-lt"/>
          <a:ea typeface="ＭＳ Ｐゴシック" pitchFamily="50" charset="-128"/>
        </a:defRPr>
      </a:lvl7pPr>
      <a:lvl8pPr marL="3426805" indent="-228454" algn="l" rtl="0" fontAlgn="base">
        <a:spcBef>
          <a:spcPct val="20000"/>
        </a:spcBef>
        <a:spcAft>
          <a:spcPct val="0"/>
        </a:spcAft>
        <a:buChar char="»"/>
        <a:defRPr kumimoji="1" sz="2000">
          <a:solidFill>
            <a:schemeClr val="tx1"/>
          </a:solidFill>
          <a:latin typeface="+mj-lt"/>
          <a:ea typeface="ＭＳ Ｐゴシック" pitchFamily="50" charset="-128"/>
        </a:defRPr>
      </a:lvl8pPr>
      <a:lvl9pPr marL="3883715" indent="-228454" algn="l" rtl="0" fontAlgn="base">
        <a:spcBef>
          <a:spcPct val="20000"/>
        </a:spcBef>
        <a:spcAft>
          <a:spcPct val="0"/>
        </a:spcAft>
        <a:buChar char="»"/>
        <a:defRPr kumimoji="1" sz="2000">
          <a:solidFill>
            <a:schemeClr val="tx1"/>
          </a:solidFill>
          <a:latin typeface="+mj-lt"/>
          <a:ea typeface="ＭＳ Ｐゴシック" pitchFamily="50" charset="-128"/>
        </a:defRPr>
      </a:lvl9pPr>
    </p:bodyStyle>
    <p:otherStyle>
      <a:defPPr>
        <a:defRPr lang="ja-JP"/>
      </a:defPPr>
      <a:lvl1pPr marL="0" algn="l" defTabSz="913815" rtl="0" eaLnBrk="1" latinLnBrk="0" hangingPunct="1">
        <a:defRPr kumimoji="1" sz="1800" kern="1200">
          <a:solidFill>
            <a:schemeClr val="tx1"/>
          </a:solidFill>
          <a:latin typeface="+mn-lt"/>
          <a:ea typeface="+mn-ea"/>
          <a:cs typeface="+mn-cs"/>
        </a:defRPr>
      </a:lvl1pPr>
      <a:lvl2pPr marL="456908" algn="l" defTabSz="913815" rtl="0" eaLnBrk="1" latinLnBrk="0" hangingPunct="1">
        <a:defRPr kumimoji="1" sz="1800" kern="1200">
          <a:solidFill>
            <a:schemeClr val="tx1"/>
          </a:solidFill>
          <a:latin typeface="+mn-lt"/>
          <a:ea typeface="+mn-ea"/>
          <a:cs typeface="+mn-cs"/>
        </a:defRPr>
      </a:lvl2pPr>
      <a:lvl3pPr marL="913815" algn="l" defTabSz="913815" rtl="0" eaLnBrk="1" latinLnBrk="0" hangingPunct="1">
        <a:defRPr kumimoji="1" sz="1800" kern="1200">
          <a:solidFill>
            <a:schemeClr val="tx1"/>
          </a:solidFill>
          <a:latin typeface="+mn-lt"/>
          <a:ea typeface="+mn-ea"/>
          <a:cs typeface="+mn-cs"/>
        </a:defRPr>
      </a:lvl3pPr>
      <a:lvl4pPr marL="1370724" algn="l" defTabSz="913815" rtl="0" eaLnBrk="1" latinLnBrk="0" hangingPunct="1">
        <a:defRPr kumimoji="1" sz="1800" kern="1200">
          <a:solidFill>
            <a:schemeClr val="tx1"/>
          </a:solidFill>
          <a:latin typeface="+mn-lt"/>
          <a:ea typeface="+mn-ea"/>
          <a:cs typeface="+mn-cs"/>
        </a:defRPr>
      </a:lvl4pPr>
      <a:lvl5pPr marL="1827630" algn="l" defTabSz="913815" rtl="0" eaLnBrk="1" latinLnBrk="0" hangingPunct="1">
        <a:defRPr kumimoji="1" sz="1800" kern="1200">
          <a:solidFill>
            <a:schemeClr val="tx1"/>
          </a:solidFill>
          <a:latin typeface="+mn-lt"/>
          <a:ea typeface="+mn-ea"/>
          <a:cs typeface="+mn-cs"/>
        </a:defRPr>
      </a:lvl5pPr>
      <a:lvl6pPr marL="2284538" algn="l" defTabSz="913815" rtl="0" eaLnBrk="1" latinLnBrk="0" hangingPunct="1">
        <a:defRPr kumimoji="1" sz="1800" kern="1200">
          <a:solidFill>
            <a:schemeClr val="tx1"/>
          </a:solidFill>
          <a:latin typeface="+mn-lt"/>
          <a:ea typeface="+mn-ea"/>
          <a:cs typeface="+mn-cs"/>
        </a:defRPr>
      </a:lvl6pPr>
      <a:lvl7pPr marL="2741445" algn="l" defTabSz="913815" rtl="0" eaLnBrk="1" latinLnBrk="0" hangingPunct="1">
        <a:defRPr kumimoji="1" sz="1800" kern="1200">
          <a:solidFill>
            <a:schemeClr val="tx1"/>
          </a:solidFill>
          <a:latin typeface="+mn-lt"/>
          <a:ea typeface="+mn-ea"/>
          <a:cs typeface="+mn-cs"/>
        </a:defRPr>
      </a:lvl7pPr>
      <a:lvl8pPr marL="3198355" algn="l" defTabSz="913815" rtl="0" eaLnBrk="1" latinLnBrk="0" hangingPunct="1">
        <a:defRPr kumimoji="1" sz="1800" kern="1200">
          <a:solidFill>
            <a:schemeClr val="tx1"/>
          </a:solidFill>
          <a:latin typeface="+mn-lt"/>
          <a:ea typeface="+mn-ea"/>
          <a:cs typeface="+mn-cs"/>
        </a:defRPr>
      </a:lvl8pPr>
      <a:lvl9pPr marL="3655260" algn="l" defTabSz="91381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jpe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emf"/><Relationship Id="rId2"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557213" y="2205038"/>
            <a:ext cx="8791575" cy="792162"/>
          </a:xfrm>
        </p:spPr>
        <p:txBody>
          <a:bodyPr/>
          <a:lstStyle/>
          <a:p>
            <a:pPr algn="ctr"/>
            <a:r>
              <a:rPr kumimoji="1" lang="ja-JP" altLang="en-US" dirty="0" smtClean="0"/>
              <a:t>オープンデータに関する経済産業省の取組</a:t>
            </a:r>
          </a:p>
        </p:txBody>
      </p:sp>
      <p:sp>
        <p:nvSpPr>
          <p:cNvPr id="3075" name="サブタイトル 2"/>
          <p:cNvSpPr>
            <a:spLocks noGrp="1"/>
          </p:cNvSpPr>
          <p:nvPr>
            <p:ph type="subTitle" idx="1"/>
          </p:nvPr>
        </p:nvSpPr>
        <p:spPr>
          <a:xfrm>
            <a:off x="3249613" y="4581525"/>
            <a:ext cx="3406775" cy="1512888"/>
          </a:xfrm>
        </p:spPr>
        <p:txBody>
          <a:bodyPr/>
          <a:lstStyle/>
          <a:p>
            <a:pPr algn="dist"/>
            <a:r>
              <a:rPr lang="ja-JP" altLang="en-US" dirty="0" smtClean="0"/>
              <a:t>平成</a:t>
            </a:r>
            <a:r>
              <a:rPr lang="en-US" altLang="ja-JP" dirty="0" smtClean="0"/>
              <a:t>24</a:t>
            </a:r>
            <a:r>
              <a:rPr lang="ja-JP" altLang="en-US" dirty="0" smtClean="0"/>
              <a:t>年</a:t>
            </a:r>
            <a:r>
              <a:rPr lang="en-US" altLang="ja-JP" dirty="0" smtClean="0"/>
              <a:t>1</a:t>
            </a:r>
            <a:r>
              <a:rPr lang="ja-JP" altLang="en-US" dirty="0" smtClean="0"/>
              <a:t>２月</a:t>
            </a:r>
            <a:endParaRPr lang="en-US" altLang="ja-JP" dirty="0" smtClean="0"/>
          </a:p>
          <a:p>
            <a:pPr algn="dist"/>
            <a:r>
              <a:rPr lang="ja-JP" altLang="en-US" dirty="0" smtClean="0"/>
              <a:t>商務情報政策局</a:t>
            </a:r>
            <a:endParaRPr lang="en-US" altLang="ja-JP" dirty="0" smtClean="0"/>
          </a:p>
          <a:p>
            <a:pPr algn="dist"/>
            <a:r>
              <a:rPr lang="ja-JP" altLang="en-US" dirty="0" smtClean="0"/>
              <a:t>情報プロジェクト室</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71465" y="2673352"/>
            <a:ext cx="9363075" cy="1511300"/>
          </a:xfrm>
        </p:spPr>
        <p:txBody>
          <a:bodyPr anchor="ctr"/>
          <a:lstStyle/>
          <a:p>
            <a:pPr algn="ctr">
              <a:buNone/>
            </a:pPr>
            <a:r>
              <a:rPr lang="ja-JP" altLang="en-US" sz="4400" dirty="0" smtClean="0">
                <a:solidFill>
                  <a:srgbClr val="0000FF"/>
                </a:solidFill>
              </a:rPr>
              <a:t>参考</a:t>
            </a:r>
            <a:endParaRPr lang="ja-JP" altLang="en-US" sz="4400" dirty="0">
              <a:solidFill>
                <a:srgbClr val="0000FF"/>
              </a:solidFill>
            </a:endParaRPr>
          </a:p>
        </p:txBody>
      </p:sp>
      <p:sp>
        <p:nvSpPr>
          <p:cNvPr id="4" name="スライド番号プレースホルダ 3"/>
          <p:cNvSpPr>
            <a:spLocks noGrp="1"/>
          </p:cNvSpPr>
          <p:nvPr>
            <p:ph type="sldNum" sz="quarter" idx="10"/>
          </p:nvPr>
        </p:nvSpPr>
        <p:spPr/>
        <p:txBody>
          <a:bodyPr/>
          <a:lstStyle/>
          <a:p>
            <a:pPr>
              <a:defRPr/>
            </a:pPr>
            <a:fld id="{9D916BD3-3D60-488A-8E3B-A8127EA77316}" type="slidenum">
              <a:rPr lang="en-US" altLang="ja-JP" smtClean="0"/>
              <a:pPr>
                <a:defRPr/>
              </a:pPr>
              <a:t>9</a:t>
            </a:fld>
            <a:endParaRPr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グループ化 56"/>
          <p:cNvGrpSpPr/>
          <p:nvPr/>
        </p:nvGrpSpPr>
        <p:grpSpPr>
          <a:xfrm>
            <a:off x="200025" y="2463354"/>
            <a:ext cx="4537075" cy="1260475"/>
            <a:chOff x="200025" y="2505085"/>
            <a:chExt cx="4537075" cy="1260475"/>
          </a:xfrm>
        </p:grpSpPr>
        <p:sp>
          <p:nvSpPr>
            <p:cNvPr id="60" name="角丸四角形 59"/>
            <p:cNvSpPr/>
            <p:nvPr/>
          </p:nvSpPr>
          <p:spPr>
            <a:xfrm>
              <a:off x="200025" y="2505085"/>
              <a:ext cx="4537075" cy="1260475"/>
            </a:xfrm>
            <a:prstGeom prst="roundRect">
              <a:avLst/>
            </a:prstGeom>
          </p:spPr>
          <p:style>
            <a:lnRef idx="2">
              <a:schemeClr val="accent1"/>
            </a:lnRef>
            <a:fillRef idx="1">
              <a:schemeClr val="lt1"/>
            </a:fillRef>
            <a:effectRef idx="0">
              <a:schemeClr val="accent1"/>
            </a:effectRef>
            <a:fontRef idx="minor">
              <a:schemeClr val="dk1"/>
            </a:fontRef>
          </p:style>
          <p:txBody>
            <a:bodyPr lIns="35978" tIns="0" rIns="2086665" bIns="0">
              <a:spAutoFit/>
            </a:bodyPr>
            <a:lstStyle/>
            <a:p>
              <a:pPr>
                <a:defRPr/>
              </a:pPr>
              <a:r>
                <a:rPr lang="en-US" altLang="ja-JP" dirty="0">
                  <a:solidFill>
                    <a:schemeClr val="tx1"/>
                  </a:solidFill>
                  <a:latin typeface="ＭＳ Ｐゴシック" pitchFamily="50" charset="-128"/>
                  <a:ea typeface="ＭＳ Ｐゴシック" pitchFamily="50" charset="-128"/>
                </a:rPr>
                <a:t>2011.7</a:t>
              </a:r>
              <a:r>
                <a:rPr lang="ja-JP" altLang="en-US" dirty="0">
                  <a:solidFill>
                    <a:schemeClr val="tx1"/>
                  </a:solidFill>
                  <a:latin typeface="ＭＳ Ｐゴシック" pitchFamily="50" charset="-128"/>
                  <a:ea typeface="ＭＳ Ｐゴシック" pitchFamily="50" charset="-128"/>
                </a:rPr>
                <a:t>　　</a:t>
              </a:r>
              <a:r>
                <a:rPr lang="ja-JP" altLang="en-US" dirty="0">
                  <a:solidFill>
                    <a:srgbClr val="FF0000"/>
                  </a:solidFill>
                  <a:latin typeface="ＭＳ Ｐゴシック" pitchFamily="50" charset="-128"/>
                  <a:ea typeface="ＭＳ Ｐゴシック" pitchFamily="50" charset="-128"/>
                </a:rPr>
                <a:t>節電</a:t>
              </a:r>
              <a:r>
                <a:rPr lang="en-US" altLang="ja-JP" dirty="0">
                  <a:solidFill>
                    <a:srgbClr val="FF0000"/>
                  </a:solidFill>
                  <a:latin typeface="ＭＳ Ｐゴシック" pitchFamily="50" charset="-128"/>
                  <a:ea typeface="ＭＳ Ｐゴシック" pitchFamily="50" charset="-128"/>
                </a:rPr>
                <a:t>.</a:t>
              </a:r>
              <a:r>
                <a:rPr lang="en-US" altLang="ja-JP" dirty="0" err="1" smtClean="0">
                  <a:solidFill>
                    <a:srgbClr val="FF0000"/>
                  </a:solidFill>
                  <a:latin typeface="ＭＳ Ｐゴシック" pitchFamily="50" charset="-128"/>
                  <a:ea typeface="ＭＳ Ｐゴシック" pitchFamily="50" charset="-128"/>
                </a:rPr>
                <a:t>go.jp</a:t>
              </a:r>
              <a:r>
                <a:rPr lang="en-US" altLang="ja-JP" dirty="0" smtClean="0">
                  <a:solidFill>
                    <a:srgbClr val="FF0000"/>
                  </a:solidFill>
                  <a:latin typeface="ＭＳ Ｐゴシック" pitchFamily="50" charset="-128"/>
                  <a:ea typeface="ＭＳ Ｐゴシック" pitchFamily="50" charset="-128"/>
                </a:rPr>
                <a:t> </a:t>
              </a:r>
              <a:r>
                <a:rPr lang="ja-JP" altLang="en-US" dirty="0" smtClean="0">
                  <a:solidFill>
                    <a:schemeClr val="tx1"/>
                  </a:solidFill>
                  <a:latin typeface="ＭＳ Ｐゴシック" pitchFamily="50" charset="-128"/>
                  <a:ea typeface="ＭＳ Ｐゴシック" pitchFamily="50" charset="-128"/>
                </a:rPr>
                <a:t>の</a:t>
              </a:r>
              <a:r>
                <a:rPr lang="ja-JP" altLang="en-US" dirty="0">
                  <a:solidFill>
                    <a:schemeClr val="tx1"/>
                  </a:solidFill>
                  <a:latin typeface="ＭＳ Ｐゴシック" pitchFamily="50" charset="-128"/>
                  <a:ea typeface="ＭＳ Ｐゴシック" pitchFamily="50" charset="-128"/>
                </a:rPr>
                <a:t>開始</a:t>
              </a:r>
              <a:endParaRPr lang="en-US" altLang="ja-JP" dirty="0">
                <a:solidFill>
                  <a:schemeClr val="tx1"/>
                </a:solidFill>
                <a:latin typeface="ＭＳ Ｐゴシック" pitchFamily="50" charset="-128"/>
                <a:ea typeface="ＭＳ Ｐゴシック" pitchFamily="50" charset="-128"/>
              </a:endParaRPr>
            </a:p>
            <a:p>
              <a:pPr marL="177686" lvl="1" indent="-177686">
                <a:buFont typeface="Wingdings" pitchFamily="2" charset="2"/>
                <a:buChar char="u"/>
                <a:defRPr/>
              </a:pPr>
              <a:r>
                <a:rPr lang="ja-JP" altLang="en-US" sz="1200" b="0" dirty="0">
                  <a:solidFill>
                    <a:schemeClr val="tx1"/>
                  </a:solidFill>
                  <a:latin typeface="ＭＳ Ｐゴシック" pitchFamily="50" charset="-128"/>
                  <a:ea typeface="ＭＳ Ｐゴシック" pitchFamily="50" charset="-128"/>
                </a:rPr>
                <a:t>ＡＰＩも利用した電力需給データ公開を行った結果、ユーザー自身のニーズにあわせたガジェットやデジタルサイネージが自発的に開発された。</a:t>
              </a:r>
              <a:endParaRPr lang="en-US" altLang="ja-JP" sz="1200" b="0" dirty="0">
                <a:solidFill>
                  <a:schemeClr val="tx1"/>
                </a:solidFill>
                <a:latin typeface="ＭＳ Ｐゴシック" pitchFamily="50" charset="-128"/>
                <a:ea typeface="ＭＳ Ｐゴシック" pitchFamily="50" charset="-128"/>
              </a:endParaRPr>
            </a:p>
          </p:txBody>
        </p:sp>
        <p:sp>
          <p:nvSpPr>
            <p:cNvPr id="4121" name="テキスト ボックス 68"/>
            <p:cNvSpPr txBox="1">
              <a:spLocks noChangeArrowheads="1"/>
            </p:cNvSpPr>
            <p:nvPr/>
          </p:nvSpPr>
          <p:spPr bwMode="auto">
            <a:xfrm>
              <a:off x="2728913" y="3479807"/>
              <a:ext cx="800100" cy="276225"/>
            </a:xfrm>
            <a:prstGeom prst="rect">
              <a:avLst/>
            </a:prstGeom>
            <a:noFill/>
            <a:ln w="9525">
              <a:noFill/>
              <a:miter lim="800000"/>
              <a:headEnd/>
              <a:tailEnd/>
            </a:ln>
          </p:spPr>
          <p:txBody>
            <a:bodyPr wrap="none" lIns="91380" tIns="45690" rIns="91380" bIns="45690">
              <a:spAutoFit/>
            </a:bodyPr>
            <a:lstStyle/>
            <a:p>
              <a:r>
                <a:rPr lang="ja-JP" altLang="en-US" sz="1200" dirty="0">
                  <a:solidFill>
                    <a:schemeClr val="bg1"/>
                  </a:solidFill>
                </a:rPr>
                <a:t>開発事例</a:t>
              </a:r>
            </a:p>
          </p:txBody>
        </p:sp>
        <p:pic>
          <p:nvPicPr>
            <p:cNvPr id="55" name="Picture 18"/>
            <p:cNvPicPr>
              <a:picLocks noChangeAspect="1" noChangeArrowheads="1"/>
            </p:cNvPicPr>
            <p:nvPr/>
          </p:nvPicPr>
          <p:blipFill>
            <a:blip r:embed="rId2" cstate="print"/>
            <a:srcRect/>
            <a:stretch>
              <a:fillRect/>
            </a:stretch>
          </p:blipFill>
          <p:spPr bwMode="auto">
            <a:xfrm>
              <a:off x="2720752" y="2575537"/>
              <a:ext cx="1800225" cy="1120775"/>
            </a:xfrm>
            <a:prstGeom prst="rect">
              <a:avLst/>
            </a:prstGeom>
            <a:noFill/>
            <a:ln w="9525" algn="ctr">
              <a:noFill/>
              <a:miter lim="800000"/>
              <a:headEnd/>
              <a:tailEnd/>
            </a:ln>
          </p:spPr>
        </p:pic>
      </p:grpSp>
      <p:sp>
        <p:nvSpPr>
          <p:cNvPr id="49" name="角丸四角形 48"/>
          <p:cNvSpPr/>
          <p:nvPr/>
        </p:nvSpPr>
        <p:spPr>
          <a:xfrm>
            <a:off x="200025" y="993438"/>
            <a:ext cx="4537075" cy="1259919"/>
          </a:xfrm>
          <a:prstGeom prst="roundRect">
            <a:avLst/>
          </a:prstGeom>
        </p:spPr>
        <p:style>
          <a:lnRef idx="2">
            <a:schemeClr val="accent1"/>
          </a:lnRef>
          <a:fillRef idx="1">
            <a:schemeClr val="lt1"/>
          </a:fillRef>
          <a:effectRef idx="0">
            <a:schemeClr val="accent1"/>
          </a:effectRef>
          <a:fontRef idx="minor">
            <a:schemeClr val="dk1"/>
          </a:fontRef>
        </p:style>
        <p:txBody>
          <a:bodyPr wrap="square" lIns="35978" tIns="0" rIns="35978" bIns="0">
            <a:spAutoFit/>
          </a:bodyPr>
          <a:lstStyle/>
          <a:p>
            <a:r>
              <a:rPr lang="en-US" altLang="ja-JP" dirty="0">
                <a:solidFill>
                  <a:schemeClr val="tx1"/>
                </a:solidFill>
                <a:latin typeface="ＭＳ Ｐゴシック" pitchFamily="50" charset="-128"/>
                <a:ea typeface="ＭＳ Ｐゴシック" pitchFamily="50" charset="-128"/>
              </a:rPr>
              <a:t>2009.10</a:t>
            </a:r>
            <a:r>
              <a:rPr lang="ja-JP" altLang="en-US" dirty="0">
                <a:solidFill>
                  <a:schemeClr val="tx1"/>
                </a:solidFill>
                <a:latin typeface="ＭＳ Ｐゴシック" pitchFamily="50" charset="-128"/>
                <a:ea typeface="ＭＳ Ｐゴシック" pitchFamily="50" charset="-128"/>
              </a:rPr>
              <a:t>　</a:t>
            </a:r>
            <a:r>
              <a:rPr lang="ja-JP" altLang="en-US" dirty="0">
                <a:solidFill>
                  <a:srgbClr val="FF0000"/>
                </a:solidFill>
                <a:latin typeface="ＭＳ Ｐゴシック" pitchFamily="50" charset="-128"/>
                <a:ea typeface="ＭＳ Ｐゴシック" pitchFamily="50" charset="-128"/>
              </a:rPr>
              <a:t>アイデアボックス</a:t>
            </a:r>
            <a:r>
              <a:rPr lang="ja-JP" altLang="en-US" dirty="0">
                <a:solidFill>
                  <a:schemeClr val="tx1"/>
                </a:solidFill>
                <a:latin typeface="ＭＳ Ｐゴシック" pitchFamily="50" charset="-128"/>
                <a:ea typeface="ＭＳ Ｐゴシック" pitchFamily="50" charset="-128"/>
              </a:rPr>
              <a:t>の開始</a:t>
            </a:r>
            <a:endParaRPr lang="en-US" altLang="ja-JP" b="0" dirty="0">
              <a:solidFill>
                <a:schemeClr val="tx1"/>
              </a:solidFill>
              <a:latin typeface="ＭＳ Ｐゴシック" pitchFamily="50" charset="-128"/>
              <a:ea typeface="ＭＳ Ｐゴシック" pitchFamily="50" charset="-128"/>
            </a:endParaRPr>
          </a:p>
          <a:p>
            <a:pPr marL="177686" lvl="1" indent="-177686">
              <a:buFont typeface="Wingdings" pitchFamily="2" charset="2"/>
              <a:buChar char="u"/>
            </a:pPr>
            <a:r>
              <a:rPr lang="ja-JP" altLang="en-US" sz="1200" b="0" dirty="0">
                <a:solidFill>
                  <a:schemeClr val="tx1"/>
                </a:solidFill>
                <a:latin typeface="ＭＳ Ｐゴシック" pitchFamily="50" charset="-128"/>
                <a:ea typeface="ＭＳ Ｐゴシック" pitchFamily="50" charset="-128"/>
              </a:rPr>
              <a:t>国民の声を聞く仕組みとして開始。</a:t>
            </a:r>
            <a:endParaRPr lang="en-US" altLang="ja-JP" sz="1200" b="0" dirty="0">
              <a:solidFill>
                <a:srgbClr val="000000"/>
              </a:solidFill>
              <a:latin typeface="ＭＳ Ｐゴシック" pitchFamily="50" charset="-128"/>
              <a:ea typeface="ＭＳ Ｐゴシック" pitchFamily="50" charset="-128"/>
            </a:endParaRPr>
          </a:p>
          <a:p>
            <a:pPr marL="177686" lvl="1" indent="-177686">
              <a:buFont typeface="Wingdings" pitchFamily="2" charset="2"/>
              <a:buChar char="u"/>
            </a:pPr>
            <a:r>
              <a:rPr lang="ja-JP" altLang="en-US" sz="1200" b="0" dirty="0">
                <a:solidFill>
                  <a:srgbClr val="000000"/>
                </a:solidFill>
                <a:latin typeface="ＭＳ Ｐゴシック" pitchFamily="50" charset="-128"/>
                <a:ea typeface="ＭＳ Ｐゴシック" pitchFamily="50" charset="-128"/>
              </a:rPr>
              <a:t>集まった意見をオープンデータ化することで、</a:t>
            </a:r>
            <a:r>
              <a:rPr lang="ja-JP" altLang="en-US" sz="1200" b="0" dirty="0">
                <a:solidFill>
                  <a:schemeClr val="tx1"/>
                </a:solidFill>
                <a:latin typeface="ＭＳ Ｐゴシック" pitchFamily="50" charset="-128"/>
                <a:ea typeface="ＭＳ Ｐゴシック" pitchFamily="50" charset="-128"/>
              </a:rPr>
              <a:t>データをピックアップして恣意的に活用しているのではないかという疑念を払拭。</a:t>
            </a:r>
            <a:endParaRPr lang="en-US" altLang="ja-JP" sz="1200" b="0" dirty="0">
              <a:solidFill>
                <a:schemeClr val="tx1"/>
              </a:solidFill>
              <a:latin typeface="ＭＳ Ｐゴシック" pitchFamily="50" charset="-128"/>
              <a:ea typeface="ＭＳ Ｐゴシック" pitchFamily="50" charset="-128"/>
            </a:endParaRPr>
          </a:p>
          <a:p>
            <a:pPr marL="177686" lvl="1" indent="-177686">
              <a:buFont typeface="Wingdings" pitchFamily="2" charset="2"/>
              <a:buChar char="u"/>
            </a:pPr>
            <a:r>
              <a:rPr lang="ja-JP" altLang="en-US" sz="1200" b="0" dirty="0">
                <a:solidFill>
                  <a:schemeClr val="tx1"/>
                </a:solidFill>
                <a:latin typeface="ＭＳ Ｐゴシック" pitchFamily="50" charset="-128"/>
                <a:ea typeface="ＭＳ Ｐゴシック" pitchFamily="50" charset="-128"/>
              </a:rPr>
              <a:t>オープン化したことでアイディアボックスを再現したサイト「アイディアボックスその後」が公開された</a:t>
            </a:r>
            <a:endParaRPr lang="en-US" altLang="ja-JP" sz="1200" b="0" dirty="0">
              <a:solidFill>
                <a:schemeClr val="tx1"/>
              </a:solidFill>
              <a:latin typeface="ＭＳ Ｐゴシック" pitchFamily="50" charset="-128"/>
              <a:ea typeface="ＭＳ Ｐゴシック" pitchFamily="50" charset="-128"/>
            </a:endParaRPr>
          </a:p>
        </p:txBody>
      </p:sp>
      <p:sp>
        <p:nvSpPr>
          <p:cNvPr id="4100" name="タイトル 1"/>
          <p:cNvSpPr>
            <a:spLocks noGrp="1"/>
          </p:cNvSpPr>
          <p:nvPr>
            <p:ph type="title"/>
          </p:nvPr>
        </p:nvSpPr>
        <p:spPr/>
        <p:txBody>
          <a:bodyPr/>
          <a:lstStyle/>
          <a:p>
            <a:r>
              <a:rPr kumimoji="1" lang="ja-JP" altLang="en-US" smtClean="0"/>
              <a:t>これまでの取組①</a:t>
            </a:r>
          </a:p>
        </p:txBody>
      </p:sp>
      <p:sp>
        <p:nvSpPr>
          <p:cNvPr id="4101" name="スライド番号プレースホルダ 3"/>
          <p:cNvSpPr>
            <a:spLocks noGrp="1"/>
          </p:cNvSpPr>
          <p:nvPr>
            <p:ph type="sldNum" sz="quarter" idx="10"/>
          </p:nvPr>
        </p:nvSpPr>
        <p:spPr>
          <a:noFill/>
        </p:spPr>
        <p:txBody>
          <a:bodyPr/>
          <a:lstStyle/>
          <a:p>
            <a:fld id="{5E497B7B-DAC5-4E18-A073-0C6386C50BC1}" type="slidenum">
              <a:rPr lang="en-US" altLang="ja-JP" smtClean="0">
                <a:latin typeface="Arial" charset="0"/>
              </a:rPr>
              <a:pPr/>
              <a:t>10</a:t>
            </a:fld>
            <a:endParaRPr lang="en-US" altLang="ja-JP" smtClean="0">
              <a:latin typeface="Arial" charset="0"/>
            </a:endParaRPr>
          </a:p>
        </p:txBody>
      </p:sp>
      <p:sp>
        <p:nvSpPr>
          <p:cNvPr id="7" name="角丸四角形 6"/>
          <p:cNvSpPr/>
          <p:nvPr/>
        </p:nvSpPr>
        <p:spPr>
          <a:xfrm>
            <a:off x="323860" y="6237288"/>
            <a:ext cx="6213475" cy="37465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spAutoFit/>
          </a:bodyPr>
          <a:lstStyle/>
          <a:p>
            <a:pPr marL="4763" lvl="1" algn="ctr">
              <a:tabLst>
                <a:tab pos="1075636" algn="l"/>
              </a:tabLst>
              <a:defRPr/>
            </a:pPr>
            <a:r>
              <a:rPr lang="ja-JP" altLang="en-US" sz="1600" dirty="0">
                <a:solidFill>
                  <a:schemeClr val="tx1"/>
                </a:solidFill>
              </a:rPr>
              <a:t>オープンデータは本格導入の第二ステージへ</a:t>
            </a:r>
          </a:p>
        </p:txBody>
      </p:sp>
      <p:sp>
        <p:nvSpPr>
          <p:cNvPr id="17" name="テキスト ボックス 16"/>
          <p:cNvSpPr txBox="1"/>
          <p:nvPr/>
        </p:nvSpPr>
        <p:spPr>
          <a:xfrm>
            <a:off x="7616835" y="595313"/>
            <a:ext cx="1881691" cy="340747"/>
          </a:xfrm>
          <a:prstGeom prst="rect">
            <a:avLst/>
          </a:prstGeom>
          <a:noFill/>
        </p:spPr>
        <p:txBody>
          <a:bodyPr wrap="none" lIns="91380" tIns="45690" rIns="91380" bIns="45690">
            <a:spAutoFit/>
          </a:bodyPr>
          <a:lstStyle/>
          <a:p>
            <a:pPr>
              <a:defRPr/>
            </a:pPr>
            <a:r>
              <a:rPr lang="ja-JP" altLang="en-US" sz="1600" dirty="0">
                <a:latin typeface="+mn-ea"/>
                <a:ea typeface="+mn-ea"/>
              </a:rPr>
              <a:t>諸外国の主な動き</a:t>
            </a:r>
          </a:p>
        </p:txBody>
      </p:sp>
      <p:sp>
        <p:nvSpPr>
          <p:cNvPr id="18" name="テキスト ボックス 17"/>
          <p:cNvSpPr txBox="1"/>
          <p:nvPr/>
        </p:nvSpPr>
        <p:spPr>
          <a:xfrm>
            <a:off x="2144716" y="595313"/>
            <a:ext cx="2941698" cy="340747"/>
          </a:xfrm>
          <a:prstGeom prst="rect">
            <a:avLst/>
          </a:prstGeom>
          <a:noFill/>
        </p:spPr>
        <p:txBody>
          <a:bodyPr wrap="none" lIns="91380" tIns="45690" rIns="91380" bIns="45690">
            <a:spAutoFit/>
          </a:bodyPr>
          <a:lstStyle/>
          <a:p>
            <a:pPr>
              <a:defRPr/>
            </a:pPr>
            <a:r>
              <a:rPr lang="ja-JP" altLang="en-US" sz="1600" dirty="0">
                <a:latin typeface="+mn-ea"/>
                <a:ea typeface="+mn-ea"/>
              </a:rPr>
              <a:t>経済産業省のこれまでの取組</a:t>
            </a:r>
          </a:p>
        </p:txBody>
      </p:sp>
      <p:grpSp>
        <p:nvGrpSpPr>
          <p:cNvPr id="4105" name="グループ化 53"/>
          <p:cNvGrpSpPr>
            <a:grpSpLocks/>
          </p:cNvGrpSpPr>
          <p:nvPr/>
        </p:nvGrpSpPr>
        <p:grpSpPr bwMode="auto">
          <a:xfrm>
            <a:off x="6526269" y="882659"/>
            <a:ext cx="1082619" cy="5499100"/>
            <a:chOff x="6526281" y="883320"/>
            <a:chExt cx="1082292" cy="5065959"/>
          </a:xfrm>
        </p:grpSpPr>
        <p:sp>
          <p:nvSpPr>
            <p:cNvPr id="9" name="ホームベース 8"/>
            <p:cNvSpPr/>
            <p:nvPr/>
          </p:nvSpPr>
          <p:spPr>
            <a:xfrm rot="5400000">
              <a:off x="4529666" y="3129049"/>
              <a:ext cx="5065959" cy="5745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30" name="テキスト ボックス 9"/>
            <p:cNvSpPr txBox="1">
              <a:spLocks noChangeArrowheads="1"/>
            </p:cNvSpPr>
            <p:nvPr/>
          </p:nvSpPr>
          <p:spPr bwMode="auto">
            <a:xfrm>
              <a:off x="6800433" y="940203"/>
              <a:ext cx="524344" cy="255181"/>
            </a:xfrm>
            <a:prstGeom prst="rect">
              <a:avLst/>
            </a:prstGeom>
            <a:noFill/>
            <a:ln w="9525">
              <a:noFill/>
              <a:miter lim="800000"/>
              <a:headEnd/>
              <a:tailEnd/>
            </a:ln>
          </p:spPr>
          <p:txBody>
            <a:bodyPr wrap="none">
              <a:spAutoFit/>
            </a:bodyPr>
            <a:lstStyle/>
            <a:p>
              <a:r>
                <a:rPr lang="en-US" altLang="ja-JP" sz="1200" dirty="0">
                  <a:solidFill>
                    <a:srgbClr val="FFFFFF"/>
                  </a:solidFill>
                </a:rPr>
                <a:t>2008</a:t>
              </a:r>
              <a:endParaRPr lang="ja-JP" altLang="en-US" sz="1200" dirty="0">
                <a:solidFill>
                  <a:srgbClr val="FFFFFF"/>
                </a:solidFill>
              </a:endParaRPr>
            </a:p>
          </p:txBody>
        </p:sp>
        <p:sp>
          <p:nvSpPr>
            <p:cNvPr id="4131" name="テキスト ボックス 10"/>
            <p:cNvSpPr txBox="1">
              <a:spLocks noChangeArrowheads="1"/>
            </p:cNvSpPr>
            <p:nvPr/>
          </p:nvSpPr>
          <p:spPr bwMode="auto">
            <a:xfrm>
              <a:off x="6800433" y="5170077"/>
              <a:ext cx="524344" cy="255181"/>
            </a:xfrm>
            <a:prstGeom prst="rect">
              <a:avLst/>
            </a:prstGeom>
            <a:noFill/>
            <a:ln w="9525">
              <a:noFill/>
              <a:miter lim="800000"/>
              <a:headEnd/>
              <a:tailEnd/>
            </a:ln>
          </p:spPr>
          <p:txBody>
            <a:bodyPr wrap="none">
              <a:spAutoFit/>
            </a:bodyPr>
            <a:lstStyle/>
            <a:p>
              <a:r>
                <a:rPr lang="en-US" altLang="ja-JP" sz="1200" dirty="0">
                  <a:solidFill>
                    <a:srgbClr val="FFFFFF"/>
                  </a:solidFill>
                </a:rPr>
                <a:t>2012</a:t>
              </a:r>
              <a:endParaRPr lang="ja-JP" altLang="en-US" sz="1200" dirty="0">
                <a:solidFill>
                  <a:srgbClr val="FFFFFF"/>
                </a:solidFill>
              </a:endParaRPr>
            </a:p>
          </p:txBody>
        </p:sp>
        <p:sp>
          <p:nvSpPr>
            <p:cNvPr id="4132" name="テキスト ボックス 12"/>
            <p:cNvSpPr txBox="1">
              <a:spLocks noChangeArrowheads="1"/>
            </p:cNvSpPr>
            <p:nvPr/>
          </p:nvSpPr>
          <p:spPr bwMode="auto">
            <a:xfrm>
              <a:off x="6800433" y="1705385"/>
              <a:ext cx="524344" cy="255181"/>
            </a:xfrm>
            <a:prstGeom prst="rect">
              <a:avLst/>
            </a:prstGeom>
            <a:noFill/>
            <a:ln w="9525">
              <a:noFill/>
              <a:miter lim="800000"/>
              <a:headEnd/>
              <a:tailEnd/>
            </a:ln>
          </p:spPr>
          <p:txBody>
            <a:bodyPr wrap="none">
              <a:spAutoFit/>
            </a:bodyPr>
            <a:lstStyle/>
            <a:p>
              <a:r>
                <a:rPr lang="en-US" altLang="ja-JP" sz="1200" dirty="0">
                  <a:solidFill>
                    <a:srgbClr val="FFFFFF"/>
                  </a:solidFill>
                </a:rPr>
                <a:t>2009</a:t>
              </a:r>
              <a:endParaRPr lang="ja-JP" altLang="en-US" sz="1200" dirty="0">
                <a:solidFill>
                  <a:srgbClr val="FFFFFF"/>
                </a:solidFill>
              </a:endParaRPr>
            </a:p>
          </p:txBody>
        </p:sp>
        <p:sp>
          <p:nvSpPr>
            <p:cNvPr id="4133" name="テキスト ボックス 13"/>
            <p:cNvSpPr txBox="1">
              <a:spLocks noChangeArrowheads="1"/>
            </p:cNvSpPr>
            <p:nvPr/>
          </p:nvSpPr>
          <p:spPr bwMode="auto">
            <a:xfrm>
              <a:off x="6800433" y="2470565"/>
              <a:ext cx="524344" cy="255181"/>
            </a:xfrm>
            <a:prstGeom prst="rect">
              <a:avLst/>
            </a:prstGeom>
            <a:noFill/>
            <a:ln w="9525">
              <a:noFill/>
              <a:miter lim="800000"/>
              <a:headEnd/>
              <a:tailEnd/>
            </a:ln>
          </p:spPr>
          <p:txBody>
            <a:bodyPr wrap="none">
              <a:spAutoFit/>
            </a:bodyPr>
            <a:lstStyle/>
            <a:p>
              <a:r>
                <a:rPr lang="en-US" altLang="ja-JP" sz="1200" dirty="0">
                  <a:solidFill>
                    <a:srgbClr val="FFFFFF"/>
                  </a:solidFill>
                </a:rPr>
                <a:t>2010</a:t>
              </a:r>
              <a:endParaRPr lang="ja-JP" altLang="en-US" sz="1200" dirty="0">
                <a:solidFill>
                  <a:srgbClr val="FFFFFF"/>
                </a:solidFill>
              </a:endParaRPr>
            </a:p>
          </p:txBody>
        </p:sp>
        <p:sp>
          <p:nvSpPr>
            <p:cNvPr id="4134" name="テキスト ボックス 14"/>
            <p:cNvSpPr txBox="1">
              <a:spLocks noChangeArrowheads="1"/>
            </p:cNvSpPr>
            <p:nvPr/>
          </p:nvSpPr>
          <p:spPr bwMode="auto">
            <a:xfrm>
              <a:off x="6804665" y="3233461"/>
              <a:ext cx="515883" cy="255181"/>
            </a:xfrm>
            <a:prstGeom prst="rect">
              <a:avLst/>
            </a:prstGeom>
            <a:noFill/>
            <a:ln w="9525">
              <a:noFill/>
              <a:miter lim="800000"/>
              <a:headEnd/>
              <a:tailEnd/>
            </a:ln>
          </p:spPr>
          <p:txBody>
            <a:bodyPr wrap="none">
              <a:spAutoFit/>
            </a:bodyPr>
            <a:lstStyle/>
            <a:p>
              <a:r>
                <a:rPr lang="en-US" altLang="ja-JP" sz="1200" dirty="0">
                  <a:solidFill>
                    <a:srgbClr val="FFFFFF"/>
                  </a:solidFill>
                </a:rPr>
                <a:t>2011</a:t>
              </a:r>
              <a:endParaRPr lang="ja-JP" altLang="en-US" sz="1200" dirty="0">
                <a:solidFill>
                  <a:srgbClr val="FFFFFF"/>
                </a:solidFill>
              </a:endParaRPr>
            </a:p>
          </p:txBody>
        </p:sp>
        <p:sp>
          <p:nvSpPr>
            <p:cNvPr id="4135" name="テキスト ボックス 19"/>
            <p:cNvSpPr txBox="1">
              <a:spLocks noChangeArrowheads="1"/>
            </p:cNvSpPr>
            <p:nvPr/>
          </p:nvSpPr>
          <p:spPr bwMode="auto">
            <a:xfrm rot="5400000">
              <a:off x="7341347" y="1700146"/>
              <a:ext cx="288260" cy="246146"/>
            </a:xfrm>
            <a:prstGeom prst="rect">
              <a:avLst/>
            </a:prstGeom>
            <a:noFill/>
            <a:ln w="9525">
              <a:noFill/>
              <a:miter lim="800000"/>
              <a:headEnd/>
              <a:tailEnd/>
            </a:ln>
          </p:spPr>
          <p:txBody>
            <a:bodyPr wrap="none">
              <a:spAutoFit/>
            </a:bodyPr>
            <a:lstStyle/>
            <a:p>
              <a:r>
                <a:rPr lang="ja-JP" altLang="en-US" sz="1000" dirty="0"/>
                <a:t>●</a:t>
              </a:r>
            </a:p>
          </p:txBody>
        </p:sp>
        <p:sp>
          <p:nvSpPr>
            <p:cNvPr id="4136" name="テキスト ボックス 22"/>
            <p:cNvSpPr txBox="1">
              <a:spLocks noChangeArrowheads="1"/>
            </p:cNvSpPr>
            <p:nvPr/>
          </p:nvSpPr>
          <p:spPr bwMode="auto">
            <a:xfrm rot="5400000">
              <a:off x="7341370" y="1963375"/>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37" name="テキスト ボックス 23"/>
            <p:cNvSpPr txBox="1">
              <a:spLocks noChangeArrowheads="1"/>
            </p:cNvSpPr>
            <p:nvPr/>
          </p:nvSpPr>
          <p:spPr bwMode="auto">
            <a:xfrm rot="5400000">
              <a:off x="7341370" y="1156043"/>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38" name="テキスト ボックス 25"/>
            <p:cNvSpPr txBox="1">
              <a:spLocks noChangeArrowheads="1"/>
            </p:cNvSpPr>
            <p:nvPr/>
          </p:nvSpPr>
          <p:spPr bwMode="auto">
            <a:xfrm rot="5400000">
              <a:off x="7341370" y="2698904"/>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39" name="テキスト ボックス 26"/>
            <p:cNvSpPr txBox="1">
              <a:spLocks noChangeArrowheads="1"/>
            </p:cNvSpPr>
            <p:nvPr/>
          </p:nvSpPr>
          <p:spPr bwMode="auto">
            <a:xfrm rot="5400000">
              <a:off x="7341370" y="2945787"/>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0" name="テキスト ボックス 29"/>
            <p:cNvSpPr txBox="1">
              <a:spLocks noChangeArrowheads="1"/>
            </p:cNvSpPr>
            <p:nvPr/>
          </p:nvSpPr>
          <p:spPr bwMode="auto">
            <a:xfrm rot="5400000">
              <a:off x="7341370" y="3671592"/>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1" name="テキスト ボックス 31"/>
            <p:cNvSpPr txBox="1">
              <a:spLocks noChangeArrowheads="1"/>
            </p:cNvSpPr>
            <p:nvPr/>
          </p:nvSpPr>
          <p:spPr bwMode="auto">
            <a:xfrm rot="5400000">
              <a:off x="7341370" y="5007889"/>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2" name="テキスト ボックス 34"/>
            <p:cNvSpPr txBox="1">
              <a:spLocks noChangeArrowheads="1"/>
            </p:cNvSpPr>
            <p:nvPr/>
          </p:nvSpPr>
          <p:spPr bwMode="auto">
            <a:xfrm rot="5400000">
              <a:off x="7341370" y="4307553"/>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3" name="テキスト ボックス 37"/>
            <p:cNvSpPr txBox="1">
              <a:spLocks noChangeArrowheads="1"/>
            </p:cNvSpPr>
            <p:nvPr/>
          </p:nvSpPr>
          <p:spPr bwMode="auto">
            <a:xfrm rot="5400000">
              <a:off x="6505225" y="1428394"/>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4" name="テキスト ボックス 38"/>
            <p:cNvSpPr txBox="1">
              <a:spLocks noChangeArrowheads="1"/>
            </p:cNvSpPr>
            <p:nvPr/>
          </p:nvSpPr>
          <p:spPr bwMode="auto">
            <a:xfrm rot="5400000">
              <a:off x="6505232" y="1953651"/>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5" name="テキスト ボックス 39"/>
            <p:cNvSpPr txBox="1">
              <a:spLocks noChangeArrowheads="1"/>
            </p:cNvSpPr>
            <p:nvPr/>
          </p:nvSpPr>
          <p:spPr bwMode="auto">
            <a:xfrm rot="5400000">
              <a:off x="6523313" y="2330513"/>
              <a:ext cx="252092" cy="153842"/>
            </a:xfrm>
            <a:prstGeom prst="rect">
              <a:avLst/>
            </a:prstGeom>
            <a:noFill/>
            <a:ln w="9525">
              <a:noFill/>
              <a:miter lim="800000"/>
              <a:headEnd/>
              <a:tailEnd/>
            </a:ln>
          </p:spPr>
          <p:txBody>
            <a:bodyPr wrap="none" lIns="72000" tIns="0" rIns="72000" bIns="0">
              <a:spAutoFit/>
            </a:bodyPr>
            <a:lstStyle/>
            <a:p>
              <a:r>
                <a:rPr lang="ja-JP" altLang="en-US" sz="1000" dirty="0"/>
                <a:t>●</a:t>
              </a:r>
            </a:p>
          </p:txBody>
        </p:sp>
        <p:sp>
          <p:nvSpPr>
            <p:cNvPr id="4146" name="テキスト ボックス 40"/>
            <p:cNvSpPr txBox="1">
              <a:spLocks noChangeArrowheads="1"/>
            </p:cNvSpPr>
            <p:nvPr/>
          </p:nvSpPr>
          <p:spPr bwMode="auto">
            <a:xfrm rot="5400000">
              <a:off x="6505232" y="2808481"/>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7" name="テキスト ボックス 41"/>
            <p:cNvSpPr txBox="1">
              <a:spLocks noChangeArrowheads="1"/>
            </p:cNvSpPr>
            <p:nvPr/>
          </p:nvSpPr>
          <p:spPr bwMode="auto">
            <a:xfrm rot="5400000">
              <a:off x="6505232" y="2945787"/>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8" name="テキスト ボックス 43"/>
            <p:cNvSpPr txBox="1">
              <a:spLocks noChangeArrowheads="1"/>
            </p:cNvSpPr>
            <p:nvPr/>
          </p:nvSpPr>
          <p:spPr bwMode="auto">
            <a:xfrm rot="5400000">
              <a:off x="6505232" y="4099576"/>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49" name="テキスト ボックス 44"/>
            <p:cNvSpPr txBox="1">
              <a:spLocks noChangeArrowheads="1"/>
            </p:cNvSpPr>
            <p:nvPr/>
          </p:nvSpPr>
          <p:spPr bwMode="auto">
            <a:xfrm rot="5400000">
              <a:off x="6505232" y="4579906"/>
              <a:ext cx="288260" cy="246147"/>
            </a:xfrm>
            <a:prstGeom prst="rect">
              <a:avLst/>
            </a:prstGeom>
            <a:noFill/>
            <a:ln w="9525">
              <a:noFill/>
              <a:miter lim="800000"/>
              <a:headEnd/>
              <a:tailEnd/>
            </a:ln>
          </p:spPr>
          <p:txBody>
            <a:bodyPr wrap="none">
              <a:spAutoFit/>
            </a:bodyPr>
            <a:lstStyle/>
            <a:p>
              <a:r>
                <a:rPr lang="ja-JP" altLang="en-US" sz="1000" dirty="0"/>
                <a:t>●</a:t>
              </a:r>
            </a:p>
          </p:txBody>
        </p:sp>
        <p:sp>
          <p:nvSpPr>
            <p:cNvPr id="4150" name="テキスト ボックス 45"/>
            <p:cNvSpPr txBox="1">
              <a:spLocks noChangeArrowheads="1"/>
            </p:cNvSpPr>
            <p:nvPr/>
          </p:nvSpPr>
          <p:spPr bwMode="auto">
            <a:xfrm rot="5400000">
              <a:off x="6505231" y="5382648"/>
              <a:ext cx="288260" cy="246147"/>
            </a:xfrm>
            <a:prstGeom prst="rect">
              <a:avLst/>
            </a:prstGeom>
            <a:noFill/>
            <a:ln w="9525">
              <a:noFill/>
              <a:miter lim="800000"/>
              <a:headEnd/>
              <a:tailEnd/>
            </a:ln>
          </p:spPr>
          <p:txBody>
            <a:bodyPr wrap="none">
              <a:spAutoFit/>
            </a:bodyPr>
            <a:lstStyle/>
            <a:p>
              <a:pPr algn="ctr"/>
              <a:r>
                <a:rPr lang="ja-JP" altLang="en-US" sz="1000" dirty="0"/>
                <a:t>●</a:t>
              </a:r>
            </a:p>
          </p:txBody>
        </p:sp>
      </p:grpSp>
      <p:sp>
        <p:nvSpPr>
          <p:cNvPr id="48" name="四角形吹き出し 47"/>
          <p:cNvSpPr/>
          <p:nvPr/>
        </p:nvSpPr>
        <p:spPr>
          <a:xfrm>
            <a:off x="4953010" y="1651000"/>
            <a:ext cx="1584325" cy="553998"/>
          </a:xfrm>
          <a:prstGeom prst="wedgeRectCallout">
            <a:avLst>
              <a:gd name="adj1" fmla="val 57225"/>
              <a:gd name="adj2" fmla="val 53212"/>
            </a:avLst>
          </a:prstGeom>
        </p:spPr>
        <p:style>
          <a:lnRef idx="1">
            <a:schemeClr val="accent1"/>
          </a:lnRef>
          <a:fillRef idx="2">
            <a:schemeClr val="accent1"/>
          </a:fillRef>
          <a:effectRef idx="1">
            <a:schemeClr val="accent1"/>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2009.3</a:t>
            </a:r>
          </a:p>
          <a:p>
            <a:pPr>
              <a:defRPr/>
            </a:pPr>
            <a:r>
              <a:rPr lang="ja-JP" altLang="en-US" sz="1200" b="0" dirty="0">
                <a:solidFill>
                  <a:schemeClr val="tx1"/>
                </a:solidFill>
                <a:latin typeface="ＭＳ Ｐゴシック" pitchFamily="50" charset="-128"/>
                <a:ea typeface="ＭＳ Ｐゴシック" pitchFamily="50" charset="-128"/>
              </a:rPr>
              <a:t>「電子行政一点突破プロジェクト」を発表</a:t>
            </a:r>
            <a:endParaRPr lang="en-US" altLang="ja-JP" sz="1200" b="0" dirty="0">
              <a:solidFill>
                <a:schemeClr val="tx1"/>
              </a:solidFill>
              <a:latin typeface="ＭＳ Ｐゴシック" pitchFamily="50" charset="-128"/>
              <a:ea typeface="ＭＳ Ｐゴシック" pitchFamily="50" charset="-128"/>
            </a:endParaRPr>
          </a:p>
        </p:txBody>
      </p:sp>
      <p:sp>
        <p:nvSpPr>
          <p:cNvPr id="50" name="四角形吹き出し 49"/>
          <p:cNvSpPr/>
          <p:nvPr/>
        </p:nvSpPr>
        <p:spPr>
          <a:xfrm>
            <a:off x="4953003" y="2395538"/>
            <a:ext cx="1512888" cy="553998"/>
          </a:xfrm>
          <a:prstGeom prst="wedgeRectCallout">
            <a:avLst>
              <a:gd name="adj1" fmla="val 61040"/>
              <a:gd name="adj2" fmla="val 85410"/>
            </a:avLst>
          </a:prstGeom>
        </p:spPr>
        <p:style>
          <a:lnRef idx="1">
            <a:schemeClr val="accent1"/>
          </a:lnRef>
          <a:fillRef idx="2">
            <a:schemeClr val="accent1"/>
          </a:fillRef>
          <a:effectRef idx="1">
            <a:schemeClr val="accent1"/>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2010.7</a:t>
            </a:r>
          </a:p>
          <a:p>
            <a:pPr>
              <a:defRPr/>
            </a:pPr>
            <a:r>
              <a:rPr lang="ja-JP" altLang="en-US" sz="1200" b="0" dirty="0">
                <a:solidFill>
                  <a:schemeClr val="tx1"/>
                </a:solidFill>
                <a:latin typeface="ＭＳ Ｐゴシック" pitchFamily="50" charset="-128"/>
                <a:ea typeface="ＭＳ Ｐゴシック" pitchFamily="50" charset="-128"/>
              </a:rPr>
              <a:t>オープンガバメントラボを設置</a:t>
            </a:r>
            <a:endParaRPr lang="en-US" altLang="ja-JP" sz="1200" b="0" dirty="0">
              <a:solidFill>
                <a:schemeClr val="tx1"/>
              </a:solidFill>
              <a:latin typeface="ＭＳ Ｐゴシック" pitchFamily="50" charset="-128"/>
              <a:ea typeface="ＭＳ Ｐゴシック" pitchFamily="50" charset="-128"/>
            </a:endParaRPr>
          </a:p>
        </p:txBody>
      </p:sp>
      <p:sp>
        <p:nvSpPr>
          <p:cNvPr id="21" name="四角形吹き出し 20"/>
          <p:cNvSpPr/>
          <p:nvPr/>
        </p:nvSpPr>
        <p:spPr>
          <a:xfrm>
            <a:off x="7616835" y="1625600"/>
            <a:ext cx="2089150" cy="553998"/>
          </a:xfrm>
          <a:prstGeom prst="wedgeRectCallout">
            <a:avLst>
              <a:gd name="adj1" fmla="val -57174"/>
              <a:gd name="adj2" fmla="val 3466"/>
            </a:avLst>
          </a:prstGeom>
        </p:spPr>
        <p:style>
          <a:lnRef idx="1">
            <a:schemeClr val="accent3"/>
          </a:lnRef>
          <a:fillRef idx="2">
            <a:schemeClr val="accent3"/>
          </a:fillRef>
          <a:effectRef idx="1">
            <a:schemeClr val="accent3"/>
          </a:effectRef>
          <a:fontRef idx="minor">
            <a:schemeClr val="dk1"/>
          </a:fontRef>
        </p:style>
        <p:txBody>
          <a:bodyPr lIns="35978" tIns="0" rIns="35978" bIns="0">
            <a:spAutoFit/>
          </a:bodyPr>
          <a:lstStyle/>
          <a:p>
            <a:pPr>
              <a:defRPr/>
            </a:pPr>
            <a:r>
              <a:rPr lang="en-US" altLang="ja-JP" sz="1200" dirty="0">
                <a:latin typeface="ＭＳ Ｐゴシック" pitchFamily="50" charset="-128"/>
                <a:ea typeface="ＭＳ Ｐゴシック" pitchFamily="50" charset="-128"/>
              </a:rPr>
              <a:t>2009.1 【</a:t>
            </a:r>
            <a:r>
              <a:rPr lang="ja-JP" altLang="en-US" sz="1200" dirty="0">
                <a:latin typeface="ＭＳ Ｐゴシック" pitchFamily="50" charset="-128"/>
                <a:ea typeface="ＭＳ Ｐゴシック" pitchFamily="50" charset="-128"/>
              </a:rPr>
              <a:t>米</a:t>
            </a:r>
            <a:r>
              <a:rPr lang="en-US" altLang="ja-JP" sz="1200" dirty="0">
                <a:latin typeface="ＭＳ Ｐゴシック" pitchFamily="50" charset="-128"/>
                <a:ea typeface="ＭＳ Ｐゴシック" pitchFamily="50" charset="-128"/>
              </a:rPr>
              <a:t>】</a:t>
            </a:r>
          </a:p>
          <a:p>
            <a:pPr>
              <a:defRPr/>
            </a:pPr>
            <a:r>
              <a:rPr lang="ja-JP" altLang="en-US" sz="1200" b="0" dirty="0">
                <a:latin typeface="ＭＳ Ｐゴシック" pitchFamily="50" charset="-128"/>
                <a:ea typeface="ＭＳ Ｐゴシック" pitchFamily="50" charset="-128"/>
              </a:rPr>
              <a:t>オバマ大統領による</a:t>
            </a:r>
            <a:r>
              <a:rPr lang="ja-JP" altLang="ja-JP" sz="1200" b="0" dirty="0">
                <a:latin typeface="ＭＳ Ｐゴシック" pitchFamily="50" charset="-128"/>
                <a:ea typeface="ＭＳ Ｐゴシック" pitchFamily="50" charset="-128"/>
              </a:rPr>
              <a:t>「透明でオープンな政府」</a:t>
            </a:r>
            <a:r>
              <a:rPr lang="ja-JP" altLang="en-US" sz="1200" b="0" dirty="0">
                <a:latin typeface="ＭＳ Ｐゴシック" pitchFamily="50" charset="-128"/>
                <a:ea typeface="ＭＳ Ｐゴシック" pitchFamily="50" charset="-128"/>
              </a:rPr>
              <a:t>の公表</a:t>
            </a:r>
            <a:endParaRPr lang="en-US" altLang="ja-JP" sz="1200" b="0" dirty="0">
              <a:latin typeface="ＭＳ Ｐゴシック" pitchFamily="50" charset="-128"/>
              <a:ea typeface="ＭＳ Ｐゴシック" pitchFamily="50" charset="-128"/>
            </a:endParaRPr>
          </a:p>
        </p:txBody>
      </p:sp>
      <p:sp>
        <p:nvSpPr>
          <p:cNvPr id="25" name="四角形吹き出し 24"/>
          <p:cNvSpPr/>
          <p:nvPr/>
        </p:nvSpPr>
        <p:spPr>
          <a:xfrm>
            <a:off x="7616835" y="971550"/>
            <a:ext cx="2089150" cy="553998"/>
          </a:xfrm>
          <a:prstGeom prst="wedgeRectCallout">
            <a:avLst>
              <a:gd name="adj1" fmla="val -57191"/>
              <a:gd name="adj2" fmla="val 12744"/>
            </a:avLst>
          </a:prstGeom>
        </p:spPr>
        <p:style>
          <a:lnRef idx="1">
            <a:schemeClr val="accent5"/>
          </a:lnRef>
          <a:fillRef idx="2">
            <a:schemeClr val="accent5"/>
          </a:fillRef>
          <a:effectRef idx="1">
            <a:schemeClr val="accent5"/>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2008.3 【</a:t>
            </a:r>
            <a:r>
              <a:rPr lang="ja-JP" altLang="en-US" sz="1200" dirty="0">
                <a:solidFill>
                  <a:schemeClr val="tx1"/>
                </a:solidFill>
                <a:latin typeface="ＭＳ Ｐゴシック" pitchFamily="50" charset="-128"/>
                <a:ea typeface="ＭＳ Ｐゴシック" pitchFamily="50" charset="-128"/>
              </a:rPr>
              <a:t>英</a:t>
            </a:r>
            <a:r>
              <a:rPr lang="en-US" altLang="ja-JP" sz="1200" dirty="0">
                <a:solidFill>
                  <a:schemeClr val="tx1"/>
                </a:solidFill>
                <a:latin typeface="ＭＳ Ｐゴシック" pitchFamily="50" charset="-128"/>
                <a:ea typeface="ＭＳ Ｐゴシック" pitchFamily="50" charset="-128"/>
              </a:rPr>
              <a:t>】</a:t>
            </a:r>
          </a:p>
          <a:p>
            <a:pPr>
              <a:defRPr/>
            </a:pPr>
            <a:r>
              <a:rPr lang="en-US" altLang="ja-JP" sz="1200" b="0" dirty="0">
                <a:solidFill>
                  <a:schemeClr val="tx1"/>
                </a:solidFill>
                <a:latin typeface="ＭＳ Ｐゴシック" pitchFamily="50" charset="-128"/>
                <a:ea typeface="ＭＳ Ｐゴシック" pitchFamily="50" charset="-128"/>
              </a:rPr>
              <a:t>Power of Information</a:t>
            </a:r>
            <a:r>
              <a:rPr lang="ja-JP" altLang="en-US" sz="1200" b="0" dirty="0">
                <a:solidFill>
                  <a:schemeClr val="tx1"/>
                </a:solidFill>
                <a:latin typeface="ＭＳ Ｐゴシック" pitchFamily="50" charset="-128"/>
                <a:ea typeface="ＭＳ Ｐゴシック" pitchFamily="50" charset="-128"/>
              </a:rPr>
              <a:t>タスクフォースを開始</a:t>
            </a:r>
            <a:endParaRPr lang="en-US" altLang="ja-JP" sz="1200" b="0" dirty="0">
              <a:solidFill>
                <a:schemeClr val="tx1"/>
              </a:solidFill>
              <a:latin typeface="ＭＳ Ｐゴシック" pitchFamily="50" charset="-128"/>
              <a:ea typeface="ＭＳ Ｐゴシック" pitchFamily="50" charset="-128"/>
            </a:endParaRPr>
          </a:p>
        </p:txBody>
      </p:sp>
      <p:sp>
        <p:nvSpPr>
          <p:cNvPr id="22" name="四角形吹き出し 21"/>
          <p:cNvSpPr/>
          <p:nvPr/>
        </p:nvSpPr>
        <p:spPr>
          <a:xfrm>
            <a:off x="7616835" y="2279648"/>
            <a:ext cx="2089150" cy="369332"/>
          </a:xfrm>
          <a:prstGeom prst="wedgeRectCallout">
            <a:avLst>
              <a:gd name="adj1" fmla="val -57524"/>
              <a:gd name="adj2" fmla="val -65144"/>
            </a:avLst>
          </a:prstGeom>
        </p:spPr>
        <p:style>
          <a:lnRef idx="1">
            <a:schemeClr val="accent3"/>
          </a:lnRef>
          <a:fillRef idx="2">
            <a:schemeClr val="accent3"/>
          </a:fillRef>
          <a:effectRef idx="1">
            <a:schemeClr val="accent3"/>
          </a:effectRef>
          <a:fontRef idx="minor">
            <a:schemeClr val="dk1"/>
          </a:fontRef>
        </p:style>
        <p:txBody>
          <a:bodyPr lIns="35978" tIns="0" rIns="35978" bIns="0">
            <a:spAutoFit/>
          </a:bodyPr>
          <a:lstStyle/>
          <a:p>
            <a:pPr>
              <a:defRPr/>
            </a:pPr>
            <a:r>
              <a:rPr lang="en-US" altLang="ja-JP" sz="1200" dirty="0">
                <a:latin typeface="ＭＳ Ｐゴシック" pitchFamily="50" charset="-128"/>
                <a:ea typeface="ＭＳ Ｐゴシック" pitchFamily="50" charset="-128"/>
              </a:rPr>
              <a:t>2009.3 【</a:t>
            </a:r>
            <a:r>
              <a:rPr lang="ja-JP" altLang="en-US" sz="1200" dirty="0">
                <a:latin typeface="ＭＳ Ｐゴシック" pitchFamily="50" charset="-128"/>
                <a:ea typeface="ＭＳ Ｐゴシック" pitchFamily="50" charset="-128"/>
              </a:rPr>
              <a:t>米</a:t>
            </a:r>
            <a:r>
              <a:rPr lang="en-US" altLang="ja-JP" sz="1200" dirty="0">
                <a:latin typeface="ＭＳ Ｐゴシック" pitchFamily="50" charset="-128"/>
                <a:ea typeface="ＭＳ Ｐゴシック" pitchFamily="50" charset="-128"/>
              </a:rPr>
              <a:t>】</a:t>
            </a:r>
          </a:p>
          <a:p>
            <a:pPr>
              <a:defRPr/>
            </a:pPr>
            <a:r>
              <a:rPr lang="ja-JP" altLang="en-US" sz="1200" b="0" dirty="0">
                <a:solidFill>
                  <a:schemeClr val="tx1"/>
                </a:solidFill>
                <a:latin typeface="ＭＳ Ｐゴシック" pitchFamily="50" charset="-128"/>
                <a:ea typeface="ＭＳ Ｐゴシック" pitchFamily="50" charset="-128"/>
              </a:rPr>
              <a:t>米国</a:t>
            </a:r>
            <a:r>
              <a:rPr lang="en-US" altLang="ja-JP" sz="1200" b="0" dirty="0">
                <a:solidFill>
                  <a:schemeClr val="tx1"/>
                </a:solidFill>
                <a:latin typeface="ＭＳ Ｐゴシック" pitchFamily="50" charset="-128"/>
                <a:ea typeface="ＭＳ Ｐゴシック" pitchFamily="50" charset="-128"/>
              </a:rPr>
              <a:t>Data.gov</a:t>
            </a:r>
            <a:r>
              <a:rPr lang="ja-JP" altLang="en-US" sz="1200" b="0" dirty="0">
                <a:solidFill>
                  <a:schemeClr val="tx1"/>
                </a:solidFill>
                <a:latin typeface="ＭＳ Ｐゴシック" pitchFamily="50" charset="-128"/>
                <a:ea typeface="ＭＳ Ｐゴシック" pitchFamily="50" charset="-128"/>
              </a:rPr>
              <a:t>を開設</a:t>
            </a:r>
            <a:endParaRPr lang="en-US" altLang="ja-JP" sz="1200" b="0" dirty="0">
              <a:solidFill>
                <a:schemeClr val="tx1"/>
              </a:solidFill>
              <a:latin typeface="ＭＳ Ｐゴシック" pitchFamily="50" charset="-128"/>
              <a:ea typeface="ＭＳ Ｐゴシック" pitchFamily="50" charset="-128"/>
            </a:endParaRPr>
          </a:p>
        </p:txBody>
      </p:sp>
      <p:sp>
        <p:nvSpPr>
          <p:cNvPr id="28" name="四角形吹き出し 27"/>
          <p:cNvSpPr/>
          <p:nvPr/>
        </p:nvSpPr>
        <p:spPr>
          <a:xfrm>
            <a:off x="7616835" y="2749550"/>
            <a:ext cx="2089150" cy="553998"/>
          </a:xfrm>
          <a:prstGeom prst="wedgeRectCallout">
            <a:avLst>
              <a:gd name="adj1" fmla="val -56992"/>
              <a:gd name="adj2" fmla="val 4944"/>
            </a:avLst>
          </a:prstGeom>
        </p:spPr>
        <p:style>
          <a:lnRef idx="1">
            <a:schemeClr val="accent5"/>
          </a:lnRef>
          <a:fillRef idx="2">
            <a:schemeClr val="accent5"/>
          </a:fillRef>
          <a:effectRef idx="1">
            <a:schemeClr val="accent5"/>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2010.5 【</a:t>
            </a:r>
            <a:r>
              <a:rPr lang="ja-JP" altLang="en-US" sz="1200" dirty="0">
                <a:solidFill>
                  <a:schemeClr val="tx1"/>
                </a:solidFill>
                <a:latin typeface="ＭＳ Ｐゴシック" pitchFamily="50" charset="-128"/>
                <a:ea typeface="ＭＳ Ｐゴシック" pitchFamily="50" charset="-128"/>
              </a:rPr>
              <a:t>英</a:t>
            </a:r>
            <a:r>
              <a:rPr lang="en-US" altLang="ja-JP" sz="1200" dirty="0">
                <a:solidFill>
                  <a:schemeClr val="tx1"/>
                </a:solidFill>
                <a:latin typeface="ＭＳ Ｐゴシック" pitchFamily="50" charset="-128"/>
                <a:ea typeface="ＭＳ Ｐゴシック" pitchFamily="50" charset="-128"/>
              </a:rPr>
              <a:t>】</a:t>
            </a:r>
          </a:p>
          <a:p>
            <a:pPr>
              <a:defRPr/>
            </a:pPr>
            <a:r>
              <a:rPr lang="ja-JP" altLang="en-US" sz="1200" b="0" dirty="0">
                <a:solidFill>
                  <a:schemeClr val="tx1"/>
                </a:solidFill>
                <a:latin typeface="ＭＳ Ｐゴシック" pitchFamily="50" charset="-128"/>
                <a:ea typeface="ＭＳ Ｐゴシック" pitchFamily="50" charset="-128"/>
              </a:rPr>
              <a:t>キャメロン首相による「透明性」アジェンダの発表</a:t>
            </a:r>
            <a:endParaRPr lang="en-US" altLang="ja-JP" sz="1200" b="0" dirty="0">
              <a:solidFill>
                <a:schemeClr val="tx1"/>
              </a:solidFill>
              <a:latin typeface="ＭＳ Ｐゴシック" pitchFamily="50" charset="-128"/>
              <a:ea typeface="ＭＳ Ｐゴシック" pitchFamily="50" charset="-128"/>
            </a:endParaRPr>
          </a:p>
        </p:txBody>
      </p:sp>
      <p:sp>
        <p:nvSpPr>
          <p:cNvPr id="29" name="四角形吹き出し 28"/>
          <p:cNvSpPr/>
          <p:nvPr/>
        </p:nvSpPr>
        <p:spPr>
          <a:xfrm>
            <a:off x="7616835" y="3403600"/>
            <a:ext cx="2089150" cy="553998"/>
          </a:xfrm>
          <a:prstGeom prst="wedgeRectCallout">
            <a:avLst>
              <a:gd name="adj1" fmla="val -55874"/>
              <a:gd name="adj2" fmla="val -60994"/>
            </a:avLst>
          </a:prstGeom>
        </p:spPr>
        <p:style>
          <a:lnRef idx="1">
            <a:schemeClr val="accent5"/>
          </a:lnRef>
          <a:fillRef idx="2">
            <a:schemeClr val="accent5"/>
          </a:fillRef>
          <a:effectRef idx="1">
            <a:schemeClr val="accent5"/>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2010.9 【</a:t>
            </a:r>
            <a:r>
              <a:rPr lang="ja-JP" altLang="en-US" sz="1200" dirty="0">
                <a:solidFill>
                  <a:schemeClr val="tx1"/>
                </a:solidFill>
                <a:latin typeface="ＭＳ Ｐゴシック" pitchFamily="50" charset="-128"/>
                <a:ea typeface="ＭＳ Ｐゴシック" pitchFamily="50" charset="-128"/>
              </a:rPr>
              <a:t>英</a:t>
            </a:r>
            <a:r>
              <a:rPr lang="en-US" altLang="ja-JP" sz="1200" dirty="0">
                <a:solidFill>
                  <a:schemeClr val="tx1"/>
                </a:solidFill>
                <a:latin typeface="ＭＳ Ｐゴシック" pitchFamily="50" charset="-128"/>
                <a:ea typeface="ＭＳ Ｐゴシック" pitchFamily="50" charset="-128"/>
              </a:rPr>
              <a:t>】</a:t>
            </a:r>
          </a:p>
          <a:p>
            <a:pPr>
              <a:defRPr/>
            </a:pPr>
            <a:r>
              <a:rPr lang="ja-JP" altLang="en-US" sz="1200" b="0" dirty="0">
                <a:solidFill>
                  <a:schemeClr val="tx1"/>
                </a:solidFill>
                <a:latin typeface="ＭＳ Ｐゴシック" pitchFamily="50" charset="-128"/>
                <a:ea typeface="ＭＳ Ｐゴシック" pitchFamily="50" charset="-128"/>
              </a:rPr>
              <a:t>オープンガバメント・ライセンスの制定</a:t>
            </a:r>
            <a:endParaRPr lang="en-US" altLang="ja-JP" sz="1200" b="0" dirty="0">
              <a:solidFill>
                <a:schemeClr val="tx1"/>
              </a:solidFill>
              <a:latin typeface="ＭＳ Ｐゴシック" pitchFamily="50" charset="-128"/>
              <a:ea typeface="ＭＳ Ｐゴシック" pitchFamily="50" charset="-128"/>
            </a:endParaRPr>
          </a:p>
        </p:txBody>
      </p:sp>
      <p:sp>
        <p:nvSpPr>
          <p:cNvPr id="31" name="四角形吹き出し 30"/>
          <p:cNvSpPr/>
          <p:nvPr/>
        </p:nvSpPr>
        <p:spPr>
          <a:xfrm>
            <a:off x="7616835" y="4057650"/>
            <a:ext cx="2089150" cy="553998"/>
          </a:xfrm>
          <a:prstGeom prst="wedgeRectCallout">
            <a:avLst>
              <a:gd name="adj1" fmla="val -55760"/>
              <a:gd name="adj2" fmla="val -48004"/>
            </a:avLst>
          </a:prstGeom>
        </p:spPr>
        <p:style>
          <a:lnRef idx="1">
            <a:schemeClr val="accent6"/>
          </a:lnRef>
          <a:fillRef idx="2">
            <a:schemeClr val="accent6"/>
          </a:fillRef>
          <a:effectRef idx="1">
            <a:schemeClr val="accent6"/>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2011.4 【</a:t>
            </a:r>
            <a:r>
              <a:rPr lang="ja-JP" altLang="en-US" sz="1200" dirty="0">
                <a:solidFill>
                  <a:schemeClr val="tx1"/>
                </a:solidFill>
                <a:latin typeface="ＭＳ Ｐゴシック" pitchFamily="50" charset="-128"/>
                <a:ea typeface="ＭＳ Ｐゴシック" pitchFamily="50" charset="-128"/>
              </a:rPr>
              <a:t>仏</a:t>
            </a:r>
            <a:r>
              <a:rPr lang="en-US" altLang="ja-JP" sz="1200" dirty="0">
                <a:solidFill>
                  <a:schemeClr val="tx1"/>
                </a:solidFill>
                <a:latin typeface="ＭＳ Ｐゴシック" pitchFamily="50" charset="-128"/>
                <a:ea typeface="ＭＳ Ｐゴシック" pitchFamily="50" charset="-128"/>
              </a:rPr>
              <a:t>】</a:t>
            </a:r>
          </a:p>
          <a:p>
            <a:pPr>
              <a:defRPr/>
            </a:pPr>
            <a:r>
              <a:rPr lang="ja-JP" altLang="en-US" sz="1200" b="0" dirty="0">
                <a:solidFill>
                  <a:schemeClr val="tx1"/>
                </a:solidFill>
                <a:latin typeface="ＭＳ Ｐゴシック" pitchFamily="50" charset="-128"/>
                <a:ea typeface="ＭＳ Ｐゴシック" pitchFamily="50" charset="-128"/>
              </a:rPr>
              <a:t>オープンデータに関するサルコジ大統領演説</a:t>
            </a:r>
            <a:endParaRPr lang="en-US" altLang="ja-JP" sz="1200" b="0" dirty="0">
              <a:solidFill>
                <a:schemeClr val="tx1"/>
              </a:solidFill>
              <a:latin typeface="ＭＳ Ｐゴシック" pitchFamily="50" charset="-128"/>
              <a:ea typeface="ＭＳ Ｐゴシック" pitchFamily="50" charset="-128"/>
            </a:endParaRPr>
          </a:p>
        </p:txBody>
      </p:sp>
      <p:sp>
        <p:nvSpPr>
          <p:cNvPr id="33" name="四角形吹き出し 32"/>
          <p:cNvSpPr/>
          <p:nvPr/>
        </p:nvSpPr>
        <p:spPr>
          <a:xfrm>
            <a:off x="7616835" y="5181600"/>
            <a:ext cx="2089150" cy="369332"/>
          </a:xfrm>
          <a:prstGeom prst="wedgeRectCallout">
            <a:avLst>
              <a:gd name="adj1" fmla="val -54838"/>
              <a:gd name="adj2" fmla="val 36392"/>
            </a:avLst>
          </a:prstGeom>
        </p:spPr>
        <p:style>
          <a:lnRef idx="1">
            <a:schemeClr val="accent6"/>
          </a:lnRef>
          <a:fillRef idx="2">
            <a:schemeClr val="accent6"/>
          </a:fillRef>
          <a:effectRef idx="1">
            <a:schemeClr val="accent6"/>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2011.12 【</a:t>
            </a:r>
            <a:r>
              <a:rPr lang="ja-JP" altLang="en-US" sz="1200" dirty="0">
                <a:solidFill>
                  <a:schemeClr val="tx1"/>
                </a:solidFill>
                <a:latin typeface="ＭＳ Ｐゴシック" pitchFamily="50" charset="-128"/>
                <a:ea typeface="ＭＳ Ｐゴシック" pitchFamily="50" charset="-128"/>
              </a:rPr>
              <a:t>仏</a:t>
            </a:r>
            <a:r>
              <a:rPr lang="en-US" altLang="ja-JP" sz="1200" dirty="0">
                <a:solidFill>
                  <a:schemeClr val="tx1"/>
                </a:solidFill>
                <a:latin typeface="ＭＳ Ｐゴシック" pitchFamily="50" charset="-128"/>
                <a:ea typeface="ＭＳ Ｐゴシック" pitchFamily="50" charset="-128"/>
              </a:rPr>
              <a:t>】</a:t>
            </a:r>
          </a:p>
          <a:p>
            <a:pPr>
              <a:defRPr/>
            </a:pPr>
            <a:r>
              <a:rPr lang="en-US" altLang="ja-JP" sz="1200" b="0" dirty="0">
                <a:solidFill>
                  <a:schemeClr val="tx1"/>
                </a:solidFill>
                <a:latin typeface="ＭＳ Ｐゴシック" pitchFamily="50" charset="-128"/>
                <a:ea typeface="ＭＳ Ｐゴシック" pitchFamily="50" charset="-128"/>
              </a:rPr>
              <a:t>Data.gouv.fr</a:t>
            </a:r>
            <a:r>
              <a:rPr lang="ja-JP" altLang="en-US" sz="1200" b="0" dirty="0">
                <a:solidFill>
                  <a:schemeClr val="tx1"/>
                </a:solidFill>
                <a:latin typeface="ＭＳ Ｐゴシック" pitchFamily="50" charset="-128"/>
                <a:ea typeface="ＭＳ Ｐゴシック" pitchFamily="50" charset="-128"/>
              </a:rPr>
              <a:t>の開設</a:t>
            </a:r>
            <a:endParaRPr lang="en-US" altLang="ja-JP" sz="1200" b="0" dirty="0">
              <a:solidFill>
                <a:schemeClr val="tx1"/>
              </a:solidFill>
              <a:latin typeface="ＭＳ Ｐゴシック" pitchFamily="50" charset="-128"/>
              <a:ea typeface="ＭＳ Ｐゴシック" pitchFamily="50" charset="-128"/>
            </a:endParaRPr>
          </a:p>
        </p:txBody>
      </p:sp>
      <p:sp>
        <p:nvSpPr>
          <p:cNvPr id="34" name="四角形吹き出し 33"/>
          <p:cNvSpPr/>
          <p:nvPr/>
        </p:nvSpPr>
        <p:spPr>
          <a:xfrm>
            <a:off x="7616835" y="5651500"/>
            <a:ext cx="2089150" cy="369332"/>
          </a:xfrm>
          <a:prstGeom prst="wedgeRectCallout">
            <a:avLst>
              <a:gd name="adj1" fmla="val -54482"/>
              <a:gd name="adj2" fmla="val -75993"/>
            </a:avLst>
          </a:prstGeom>
        </p:spPr>
        <p:style>
          <a:lnRef idx="1">
            <a:schemeClr val="accent2"/>
          </a:lnRef>
          <a:fillRef idx="2">
            <a:schemeClr val="accent2"/>
          </a:fillRef>
          <a:effectRef idx="1">
            <a:schemeClr val="accent2"/>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2011.12 【EU】</a:t>
            </a:r>
          </a:p>
          <a:p>
            <a:pPr>
              <a:defRPr/>
            </a:pPr>
            <a:r>
              <a:rPr lang="ja-JP" altLang="en-US" sz="1200" b="0" dirty="0">
                <a:solidFill>
                  <a:schemeClr val="tx1"/>
                </a:solidFill>
                <a:latin typeface="ＭＳ Ｐゴシック" pitchFamily="50" charset="-128"/>
                <a:ea typeface="ＭＳ Ｐゴシック" pitchFamily="50" charset="-128"/>
              </a:rPr>
              <a:t>欧州オープンデータ戦略</a:t>
            </a:r>
            <a:endParaRPr lang="en-US" altLang="ja-JP" sz="1200" b="0" dirty="0">
              <a:solidFill>
                <a:schemeClr val="tx1"/>
              </a:solidFill>
              <a:latin typeface="ＭＳ Ｐゴシック" pitchFamily="50" charset="-128"/>
              <a:ea typeface="ＭＳ Ｐゴシック" pitchFamily="50" charset="-128"/>
            </a:endParaRPr>
          </a:p>
        </p:txBody>
      </p:sp>
      <p:sp>
        <p:nvSpPr>
          <p:cNvPr id="36" name="四角形吹き出し 35"/>
          <p:cNvSpPr/>
          <p:nvPr/>
        </p:nvSpPr>
        <p:spPr>
          <a:xfrm>
            <a:off x="7629525" y="4713288"/>
            <a:ext cx="2089150" cy="369332"/>
          </a:xfrm>
          <a:prstGeom prst="wedgeRectCallout">
            <a:avLst>
              <a:gd name="adj1" fmla="val -55720"/>
              <a:gd name="adj2" fmla="val -39602"/>
            </a:avLst>
          </a:prstGeom>
        </p:spPr>
        <p:style>
          <a:lnRef idx="1">
            <a:schemeClr val="accent4"/>
          </a:lnRef>
          <a:fillRef idx="2">
            <a:schemeClr val="accent4"/>
          </a:fillRef>
          <a:effectRef idx="1">
            <a:schemeClr val="accent4"/>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2011.9 【</a:t>
            </a:r>
            <a:r>
              <a:rPr lang="ja-JP" altLang="en-US" sz="1200" dirty="0">
                <a:solidFill>
                  <a:schemeClr val="tx1"/>
                </a:solidFill>
                <a:latin typeface="ＭＳ Ｐゴシック" pitchFamily="50" charset="-128"/>
                <a:ea typeface="ＭＳ Ｐゴシック" pitchFamily="50" charset="-128"/>
              </a:rPr>
              <a:t>独</a:t>
            </a:r>
            <a:r>
              <a:rPr lang="en-US" altLang="ja-JP" sz="1200" dirty="0">
                <a:solidFill>
                  <a:schemeClr val="tx1"/>
                </a:solidFill>
                <a:latin typeface="ＭＳ Ｐゴシック" pitchFamily="50" charset="-128"/>
                <a:ea typeface="ＭＳ Ｐゴシック" pitchFamily="50" charset="-128"/>
              </a:rPr>
              <a:t>】</a:t>
            </a:r>
          </a:p>
          <a:p>
            <a:pPr>
              <a:defRPr/>
            </a:pPr>
            <a:r>
              <a:rPr lang="ja-JP" altLang="ja-JP" sz="1200" b="0" dirty="0">
                <a:solidFill>
                  <a:schemeClr val="tx1"/>
                </a:solidFill>
                <a:latin typeface="ＭＳ Ｐゴシック" pitchFamily="50" charset="-128"/>
                <a:ea typeface="ＭＳ Ｐゴシック" pitchFamily="50" charset="-128"/>
              </a:rPr>
              <a:t>daten.berlin.de</a:t>
            </a:r>
            <a:r>
              <a:rPr lang="ja-JP" altLang="en-US" sz="1200" b="0" dirty="0">
                <a:solidFill>
                  <a:schemeClr val="tx1"/>
                </a:solidFill>
                <a:latin typeface="ＭＳ Ｐゴシック" pitchFamily="50" charset="-128"/>
                <a:ea typeface="ＭＳ Ｐゴシック" pitchFamily="50" charset="-128"/>
              </a:rPr>
              <a:t>の開設</a:t>
            </a:r>
            <a:endParaRPr lang="en-US" altLang="ja-JP" sz="1200" b="0" dirty="0">
              <a:solidFill>
                <a:schemeClr val="tx1"/>
              </a:solidFill>
              <a:latin typeface="ＭＳ Ｐゴシック" pitchFamily="50" charset="-128"/>
              <a:ea typeface="ＭＳ Ｐゴシック" pitchFamily="50" charset="-128"/>
            </a:endParaRPr>
          </a:p>
        </p:txBody>
      </p:sp>
      <p:sp>
        <p:nvSpPr>
          <p:cNvPr id="47" name="四角形吹き出し 46"/>
          <p:cNvSpPr/>
          <p:nvPr/>
        </p:nvSpPr>
        <p:spPr>
          <a:xfrm>
            <a:off x="4953010" y="995364"/>
            <a:ext cx="1584325" cy="553998"/>
          </a:xfrm>
          <a:prstGeom prst="wedgeRectCallout">
            <a:avLst>
              <a:gd name="adj1" fmla="val 56178"/>
              <a:gd name="adj2" fmla="val 66975"/>
            </a:avLst>
          </a:prstGeom>
        </p:spPr>
        <p:style>
          <a:lnRef idx="1">
            <a:schemeClr val="accent1"/>
          </a:lnRef>
          <a:fillRef idx="2">
            <a:schemeClr val="accent1"/>
          </a:fillRef>
          <a:effectRef idx="1">
            <a:schemeClr val="accent1"/>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2008.10</a:t>
            </a:r>
          </a:p>
          <a:p>
            <a:pPr>
              <a:defRPr/>
            </a:pPr>
            <a:r>
              <a:rPr lang="ja-JP" altLang="en-US" sz="1200" b="0" dirty="0">
                <a:latin typeface="ＭＳ Ｐゴシック" pitchFamily="50" charset="-128"/>
                <a:ea typeface="ＭＳ Ｐゴシック" pitchFamily="50" charset="-128"/>
              </a:rPr>
              <a:t>行政</a:t>
            </a:r>
            <a:r>
              <a:rPr lang="en-US" altLang="ja-JP" sz="1200" b="0" dirty="0">
                <a:latin typeface="ＭＳ Ｐゴシック" pitchFamily="50" charset="-128"/>
                <a:ea typeface="ＭＳ Ｐゴシック" pitchFamily="50" charset="-128"/>
              </a:rPr>
              <a:t>CIO</a:t>
            </a:r>
            <a:r>
              <a:rPr lang="ja-JP" altLang="en-US" sz="1200" b="0" dirty="0">
                <a:latin typeface="ＭＳ Ｐゴシック" pitchFamily="50" charset="-128"/>
                <a:ea typeface="ＭＳ Ｐゴシック" pitchFamily="50" charset="-128"/>
              </a:rPr>
              <a:t>フォーラムで検討を開始</a:t>
            </a:r>
            <a:endParaRPr lang="en-US" altLang="ja-JP" sz="1200" b="0" dirty="0">
              <a:solidFill>
                <a:schemeClr val="tx1"/>
              </a:solidFill>
              <a:latin typeface="ＭＳ Ｐゴシック" pitchFamily="50" charset="-128"/>
              <a:ea typeface="ＭＳ Ｐゴシック" pitchFamily="50" charset="-128"/>
            </a:endParaRPr>
          </a:p>
        </p:txBody>
      </p:sp>
      <p:cxnSp>
        <p:nvCxnSpPr>
          <p:cNvPr id="59" name="直線コネクタ 58"/>
          <p:cNvCxnSpPr>
            <a:endCxn id="4145" idx="2"/>
          </p:cNvCxnSpPr>
          <p:nvPr/>
        </p:nvCxnSpPr>
        <p:spPr>
          <a:xfrm>
            <a:off x="4592642" y="2108210"/>
            <a:ext cx="1979798" cy="428875"/>
          </a:xfrm>
          <a:prstGeom prst="line">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endCxn id="4148" idx="2"/>
          </p:cNvCxnSpPr>
          <p:nvPr/>
        </p:nvCxnSpPr>
        <p:spPr>
          <a:xfrm>
            <a:off x="4592645" y="3403607"/>
            <a:ext cx="1933632" cy="1103895"/>
          </a:xfrm>
          <a:prstGeom prst="line">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角丸四角形 69"/>
          <p:cNvSpPr/>
          <p:nvPr/>
        </p:nvSpPr>
        <p:spPr>
          <a:xfrm>
            <a:off x="200026" y="3933825"/>
            <a:ext cx="6048375" cy="850900"/>
          </a:xfrm>
          <a:prstGeom prst="roundRect">
            <a:avLst/>
          </a:prstGeom>
        </p:spPr>
        <p:style>
          <a:lnRef idx="2">
            <a:schemeClr val="accent1"/>
          </a:lnRef>
          <a:fillRef idx="1">
            <a:schemeClr val="lt1"/>
          </a:fillRef>
          <a:effectRef idx="0">
            <a:schemeClr val="accent1"/>
          </a:effectRef>
          <a:fontRef idx="minor">
            <a:schemeClr val="dk1"/>
          </a:fontRef>
        </p:style>
        <p:txBody>
          <a:bodyPr lIns="35978" tIns="0" rIns="35978" bIns="0">
            <a:spAutoFit/>
          </a:bodyPr>
          <a:lstStyle/>
          <a:p>
            <a:pPr>
              <a:defRPr/>
            </a:pPr>
            <a:r>
              <a:rPr lang="en-US" altLang="ja-JP" dirty="0">
                <a:solidFill>
                  <a:schemeClr val="tx1"/>
                </a:solidFill>
                <a:latin typeface="ＭＳ Ｐゴシック" pitchFamily="50" charset="-128"/>
                <a:ea typeface="ＭＳ Ｐゴシック" pitchFamily="50" charset="-128"/>
              </a:rPr>
              <a:t>2011.10</a:t>
            </a:r>
            <a:r>
              <a:rPr lang="ja-JP" altLang="en-US" dirty="0">
                <a:solidFill>
                  <a:schemeClr val="tx1"/>
                </a:solidFill>
                <a:latin typeface="ＭＳ Ｐゴシック" pitchFamily="50" charset="-128"/>
                <a:ea typeface="ＭＳ Ｐゴシック" pitchFamily="50" charset="-128"/>
              </a:rPr>
              <a:t>　　</a:t>
            </a:r>
            <a:r>
              <a:rPr lang="ja-JP" altLang="en-US" dirty="0">
                <a:solidFill>
                  <a:srgbClr val="FF0000"/>
                </a:solidFill>
                <a:latin typeface="ＭＳ Ｐゴシック" pitchFamily="50" charset="-128"/>
                <a:ea typeface="ＭＳ Ｐゴシック" pitchFamily="50" charset="-128"/>
              </a:rPr>
              <a:t>文字情報基盤</a:t>
            </a:r>
            <a:r>
              <a:rPr lang="ja-JP" altLang="en-US" dirty="0">
                <a:solidFill>
                  <a:schemeClr val="tx1"/>
                </a:solidFill>
                <a:latin typeface="ＭＳ Ｐゴシック" pitchFamily="50" charset="-128"/>
                <a:ea typeface="ＭＳ Ｐゴシック" pitchFamily="50" charset="-128"/>
              </a:rPr>
              <a:t>の公開</a:t>
            </a:r>
            <a:endParaRPr lang="en-US" altLang="ja-JP" dirty="0">
              <a:solidFill>
                <a:schemeClr val="tx1"/>
              </a:solidFill>
              <a:latin typeface="ＭＳ Ｐゴシック" pitchFamily="50" charset="-128"/>
              <a:ea typeface="ＭＳ Ｐゴシック" pitchFamily="50" charset="-128"/>
            </a:endParaRPr>
          </a:p>
          <a:p>
            <a:pPr marL="177686" lvl="1" indent="-177686">
              <a:buFont typeface="Wingdings" pitchFamily="2" charset="2"/>
              <a:buChar char="u"/>
              <a:defRPr/>
            </a:pPr>
            <a:r>
              <a:rPr lang="ja-JP" altLang="en-US" sz="1200" b="0" dirty="0">
                <a:solidFill>
                  <a:schemeClr val="tx1"/>
                </a:solidFill>
                <a:latin typeface="ＭＳ Ｐゴシック" pitchFamily="50" charset="-128"/>
                <a:ea typeface="ＭＳ Ｐゴシック" pitchFamily="50" charset="-128"/>
              </a:rPr>
              <a:t>これまで</a:t>
            </a:r>
            <a:r>
              <a:rPr lang="en-US" altLang="ja-JP" sz="1200" b="0" dirty="0">
                <a:solidFill>
                  <a:schemeClr val="tx1"/>
                </a:solidFill>
                <a:latin typeface="ＭＳ Ｐゴシック" pitchFamily="50" charset="-128"/>
                <a:ea typeface="ＭＳ Ｐゴシック" pitchFamily="50" charset="-128"/>
              </a:rPr>
              <a:t>PC</a:t>
            </a:r>
            <a:r>
              <a:rPr lang="ja-JP" altLang="en-US" sz="1200" b="0" dirty="0">
                <a:solidFill>
                  <a:schemeClr val="tx1"/>
                </a:solidFill>
                <a:latin typeface="ＭＳ Ｐゴシック" pitchFamily="50" charset="-128"/>
                <a:ea typeface="ＭＳ Ｐゴシック" pitchFamily="50" charset="-128"/>
              </a:rPr>
              <a:t>で記入できなかった外字を入力するための文字情報を無償で公開。</a:t>
            </a:r>
            <a:endParaRPr lang="en-US" altLang="ja-JP" sz="1200" b="0" dirty="0">
              <a:solidFill>
                <a:schemeClr val="tx1"/>
              </a:solidFill>
              <a:latin typeface="ＭＳ Ｐゴシック" pitchFamily="50" charset="-128"/>
              <a:ea typeface="ＭＳ Ｐゴシック" pitchFamily="50" charset="-128"/>
            </a:endParaRPr>
          </a:p>
          <a:p>
            <a:pPr marL="177686" lvl="1" indent="-177686">
              <a:defRPr/>
            </a:pPr>
            <a:r>
              <a:rPr lang="ja-JP" altLang="en-US" sz="1200" b="0" dirty="0">
                <a:solidFill>
                  <a:schemeClr val="tx1"/>
                </a:solidFill>
                <a:latin typeface="ＭＳ Ｐゴシック" pitchFamily="50" charset="-128"/>
                <a:ea typeface="ＭＳ Ｐゴシック" pitchFamily="50" charset="-128"/>
              </a:rPr>
              <a:t>＜活用事例＞　自治体システムに採用　（例：札幌市、川口市）</a:t>
            </a:r>
            <a:endParaRPr lang="en-US" altLang="ja-JP" sz="1200" b="0" dirty="0">
              <a:solidFill>
                <a:schemeClr val="tx1"/>
              </a:solidFill>
              <a:latin typeface="ＭＳ Ｐゴシック" pitchFamily="50" charset="-128"/>
              <a:ea typeface="ＭＳ Ｐゴシック" pitchFamily="50" charset="-128"/>
            </a:endParaRPr>
          </a:p>
          <a:p>
            <a:pPr marL="177686" lvl="1" indent="-177686">
              <a:defRPr/>
            </a:pPr>
            <a:r>
              <a:rPr lang="ja-JP" altLang="en-US" sz="1200" b="0" dirty="0">
                <a:solidFill>
                  <a:schemeClr val="tx1"/>
                </a:solidFill>
                <a:latin typeface="ＭＳ Ｐゴシック" pitchFamily="50" charset="-128"/>
                <a:ea typeface="ＭＳ Ｐゴシック" pitchFamily="50" charset="-128"/>
              </a:rPr>
              <a:t>　</a:t>
            </a:r>
            <a:r>
              <a:rPr lang="en-US" altLang="ja-JP" sz="1200" b="0" dirty="0">
                <a:solidFill>
                  <a:schemeClr val="tx1"/>
                </a:solidFill>
                <a:latin typeface="ＭＳ Ｐゴシック" pitchFamily="50" charset="-128"/>
                <a:ea typeface="ＭＳ Ｐゴシック" pitchFamily="50" charset="-128"/>
              </a:rPr>
              <a:t>		</a:t>
            </a:r>
            <a:r>
              <a:rPr lang="ja-JP" altLang="en-US" sz="1200" b="0" dirty="0">
                <a:solidFill>
                  <a:schemeClr val="tx1"/>
                </a:solidFill>
                <a:latin typeface="ＭＳ Ｐゴシック" pitchFamily="50" charset="-128"/>
                <a:ea typeface="ＭＳ Ｐゴシック" pitchFamily="50" charset="-128"/>
              </a:rPr>
              <a:t>　オプション機能としてソフトに追加（</a:t>
            </a:r>
            <a:r>
              <a:rPr lang="en-US" altLang="ja-JP" sz="1200" b="0" dirty="0">
                <a:solidFill>
                  <a:schemeClr val="tx1"/>
                </a:solidFill>
                <a:latin typeface="ＭＳ Ｐゴシック" pitchFamily="50" charset="-128"/>
                <a:ea typeface="ＭＳ Ｐゴシック" pitchFamily="50" charset="-128"/>
              </a:rPr>
              <a:t>Windows8</a:t>
            </a:r>
            <a:r>
              <a:rPr lang="en-US" altLang="ja-JP" sz="1200" b="0" baseline="30000" dirty="0">
                <a:solidFill>
                  <a:schemeClr val="tx1"/>
                </a:solidFill>
                <a:latin typeface="ＭＳ Ｐゴシック" pitchFamily="50" charset="-128"/>
                <a:ea typeface="ＭＳ Ｐゴシック" pitchFamily="50" charset="-128"/>
              </a:rPr>
              <a:t>※</a:t>
            </a:r>
            <a:r>
              <a:rPr lang="ja-JP" altLang="en-US" sz="1200" b="0" dirty="0" err="1">
                <a:solidFill>
                  <a:schemeClr val="tx1"/>
                </a:solidFill>
                <a:latin typeface="ＭＳ Ｐゴシック" pitchFamily="50" charset="-128"/>
                <a:ea typeface="ＭＳ Ｐゴシック" pitchFamily="50" charset="-128"/>
              </a:rPr>
              <a:t>、</a:t>
            </a:r>
            <a:r>
              <a:rPr lang="ja-JP" altLang="en-US" sz="1200" b="0" dirty="0">
                <a:solidFill>
                  <a:schemeClr val="tx1"/>
                </a:solidFill>
                <a:latin typeface="ＭＳ Ｐゴシック" pitchFamily="50" charset="-128"/>
                <a:ea typeface="ＭＳ Ｐゴシック" pitchFamily="50" charset="-128"/>
              </a:rPr>
              <a:t>日立製作所）</a:t>
            </a:r>
            <a:endParaRPr lang="en-US" altLang="ja-JP" sz="1200" b="0" dirty="0">
              <a:solidFill>
                <a:schemeClr val="tx1"/>
              </a:solidFill>
              <a:latin typeface="ＭＳ Ｐゴシック" pitchFamily="50" charset="-128"/>
              <a:ea typeface="ＭＳ Ｐゴシック" pitchFamily="50" charset="-128"/>
            </a:endParaRPr>
          </a:p>
        </p:txBody>
      </p:sp>
      <p:sp>
        <p:nvSpPr>
          <p:cNvPr id="4123" name="テキスト ボックス 71"/>
          <p:cNvSpPr txBox="1">
            <a:spLocks noChangeArrowheads="1"/>
          </p:cNvSpPr>
          <p:nvPr/>
        </p:nvSpPr>
        <p:spPr bwMode="auto">
          <a:xfrm>
            <a:off x="6241239" y="6640513"/>
            <a:ext cx="3464289" cy="261549"/>
          </a:xfrm>
          <a:prstGeom prst="rect">
            <a:avLst/>
          </a:prstGeom>
          <a:noFill/>
          <a:ln w="9525">
            <a:noFill/>
            <a:miter lim="800000"/>
            <a:headEnd/>
            <a:tailEnd/>
          </a:ln>
        </p:spPr>
        <p:txBody>
          <a:bodyPr wrap="none" lIns="91380" tIns="45690" rIns="91380" bIns="45690">
            <a:spAutoFit/>
          </a:bodyPr>
          <a:lstStyle/>
          <a:p>
            <a:r>
              <a:rPr lang="en-US" altLang="ja-JP" sz="1100" b="0" dirty="0"/>
              <a:t>※</a:t>
            </a:r>
            <a:r>
              <a:rPr lang="ja-JP" altLang="en-US" sz="1100" b="0" dirty="0"/>
              <a:t>機能追加をすることで</a:t>
            </a:r>
            <a:r>
              <a:rPr lang="en-US" altLang="ja-JP" sz="1100" b="0" dirty="0"/>
              <a:t>windows7</a:t>
            </a:r>
            <a:r>
              <a:rPr lang="ja-JP" altLang="en-US" sz="1100" b="0" dirty="0"/>
              <a:t>でも利用</a:t>
            </a:r>
            <a:r>
              <a:rPr lang="ja-JP" altLang="en-US" sz="1100" b="0" dirty="0" smtClean="0"/>
              <a:t>可能（</a:t>
            </a:r>
            <a:r>
              <a:rPr lang="ja-JP" altLang="en-US" sz="1100" b="0" dirty="0"/>
              <a:t>無償）</a:t>
            </a:r>
            <a:endParaRPr lang="en-US" altLang="ja-JP" sz="1100" b="0" dirty="0"/>
          </a:p>
        </p:txBody>
      </p:sp>
      <p:sp>
        <p:nvSpPr>
          <p:cNvPr id="51" name="四角形吹き出し 50"/>
          <p:cNvSpPr/>
          <p:nvPr/>
        </p:nvSpPr>
        <p:spPr>
          <a:xfrm>
            <a:off x="4953003" y="3068638"/>
            <a:ext cx="1512888" cy="738664"/>
          </a:xfrm>
          <a:prstGeom prst="wedgeRectCallout">
            <a:avLst>
              <a:gd name="adj1" fmla="val 59182"/>
              <a:gd name="adj2" fmla="val -19547"/>
            </a:avLst>
          </a:prstGeom>
        </p:spPr>
        <p:style>
          <a:lnRef idx="1">
            <a:schemeClr val="accent1"/>
          </a:lnRef>
          <a:fillRef idx="2">
            <a:schemeClr val="accent1"/>
          </a:fillRef>
          <a:effectRef idx="1">
            <a:schemeClr val="accent1"/>
          </a:effectRef>
          <a:fontRef idx="minor">
            <a:schemeClr val="dk1"/>
          </a:fontRef>
        </p:style>
        <p:txBody>
          <a:bodyPr lIns="35978" tIns="0" rIns="35978" bIns="0">
            <a:spAutoFit/>
          </a:bodyPr>
          <a:lstStyle/>
          <a:p>
            <a:pPr>
              <a:defRPr/>
            </a:pPr>
            <a:r>
              <a:rPr lang="en-US" altLang="ja-JP" sz="1200" dirty="0">
                <a:solidFill>
                  <a:schemeClr val="tx1"/>
                </a:solidFill>
                <a:latin typeface="ＭＳ Ｐゴシック" pitchFamily="50" charset="-128"/>
                <a:ea typeface="ＭＳ Ｐゴシック" pitchFamily="50" charset="-128"/>
              </a:rPr>
              <a:t>2010.9</a:t>
            </a:r>
          </a:p>
          <a:p>
            <a:pPr>
              <a:defRPr/>
            </a:pPr>
            <a:r>
              <a:rPr lang="ja-JP" altLang="en-US" sz="1200" b="0" dirty="0">
                <a:solidFill>
                  <a:schemeClr val="tx1"/>
                </a:solidFill>
                <a:latin typeface="ＭＳ Ｐゴシック" pitchFamily="50" charset="-128"/>
                <a:ea typeface="ＭＳ Ｐゴシック" pitchFamily="50" charset="-128"/>
              </a:rPr>
              <a:t>データボックスを設置。統計データのオープンデータ化を実施</a:t>
            </a:r>
            <a:endParaRPr lang="en-US" altLang="ja-JP" sz="1200" b="0" dirty="0">
              <a:solidFill>
                <a:schemeClr val="tx1"/>
              </a:solidFill>
              <a:latin typeface="ＭＳ Ｐゴシック" pitchFamily="50" charset="-128"/>
              <a:ea typeface="ＭＳ Ｐゴシック" pitchFamily="50" charset="-128"/>
            </a:endParaRPr>
          </a:p>
        </p:txBody>
      </p:sp>
      <p:cxnSp>
        <p:nvCxnSpPr>
          <p:cNvPr id="75" name="直線コネクタ 74"/>
          <p:cNvCxnSpPr>
            <a:endCxn id="4149" idx="2"/>
          </p:cNvCxnSpPr>
          <p:nvPr/>
        </p:nvCxnSpPr>
        <p:spPr>
          <a:xfrm>
            <a:off x="6105532" y="4652972"/>
            <a:ext cx="420745" cy="375929"/>
          </a:xfrm>
          <a:prstGeom prst="line">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右矢印 5"/>
          <p:cNvSpPr/>
          <p:nvPr/>
        </p:nvSpPr>
        <p:spPr>
          <a:xfrm rot="5400000">
            <a:off x="3260735" y="5842000"/>
            <a:ext cx="287338" cy="503238"/>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dirty="0" err="1">
              <a:solidFill>
                <a:schemeClr val="tx1"/>
              </a:solidFill>
            </a:endParaRPr>
          </a:p>
        </p:txBody>
      </p:sp>
      <p:sp>
        <p:nvSpPr>
          <p:cNvPr id="82" name="角丸四角形 81"/>
          <p:cNvSpPr/>
          <p:nvPr/>
        </p:nvSpPr>
        <p:spPr>
          <a:xfrm>
            <a:off x="200026" y="4927600"/>
            <a:ext cx="6048375" cy="1055688"/>
          </a:xfrm>
          <a:prstGeom prst="roundRect">
            <a:avLst/>
          </a:prstGeom>
        </p:spPr>
        <p:style>
          <a:lnRef idx="2">
            <a:schemeClr val="accent1"/>
          </a:lnRef>
          <a:fillRef idx="1">
            <a:schemeClr val="lt1"/>
          </a:fillRef>
          <a:effectRef idx="0">
            <a:schemeClr val="accent1"/>
          </a:effectRef>
          <a:fontRef idx="minor">
            <a:schemeClr val="dk1"/>
          </a:fontRef>
        </p:style>
        <p:txBody>
          <a:bodyPr lIns="35978" tIns="0" rIns="35978" bIns="0">
            <a:spAutoFit/>
          </a:bodyPr>
          <a:lstStyle/>
          <a:p>
            <a:pPr>
              <a:defRPr/>
            </a:pPr>
            <a:r>
              <a:rPr lang="en-US" altLang="ja-JP" dirty="0">
                <a:solidFill>
                  <a:schemeClr val="tx1"/>
                </a:solidFill>
                <a:latin typeface="ＭＳ Ｐゴシック" pitchFamily="50" charset="-128"/>
                <a:ea typeface="ＭＳ Ｐゴシック" pitchFamily="50" charset="-128"/>
              </a:rPr>
              <a:t>2012.1</a:t>
            </a:r>
            <a:r>
              <a:rPr lang="ja-JP" altLang="en-US" dirty="0">
                <a:solidFill>
                  <a:schemeClr val="tx1"/>
                </a:solidFill>
                <a:latin typeface="ＭＳ Ｐゴシック" pitchFamily="50" charset="-128"/>
                <a:ea typeface="ＭＳ Ｐゴシック" pitchFamily="50" charset="-128"/>
              </a:rPr>
              <a:t>　　</a:t>
            </a:r>
            <a:r>
              <a:rPr lang="ja-JP" altLang="en-US" dirty="0">
                <a:solidFill>
                  <a:srgbClr val="FF0000"/>
                </a:solidFill>
                <a:latin typeface="ＭＳ Ｐゴシック" pitchFamily="50" charset="-128"/>
                <a:ea typeface="ＭＳ Ｐゴシック" pitchFamily="50" charset="-128"/>
              </a:rPr>
              <a:t>復旧・復興支援制度データベース</a:t>
            </a:r>
            <a:r>
              <a:rPr lang="ja-JP" altLang="en-US" dirty="0">
                <a:solidFill>
                  <a:schemeClr val="tx1"/>
                </a:solidFill>
                <a:latin typeface="ＭＳ Ｐゴシック" pitchFamily="50" charset="-128"/>
                <a:ea typeface="ＭＳ Ｐゴシック" pitchFamily="50" charset="-128"/>
              </a:rPr>
              <a:t>の公開</a:t>
            </a:r>
            <a:endParaRPr lang="en-US" altLang="ja-JP" dirty="0">
              <a:solidFill>
                <a:schemeClr val="tx1"/>
              </a:solidFill>
              <a:latin typeface="ＭＳ Ｐゴシック" pitchFamily="50" charset="-128"/>
              <a:ea typeface="ＭＳ Ｐゴシック" pitchFamily="50" charset="-128"/>
            </a:endParaRPr>
          </a:p>
          <a:p>
            <a:pPr marL="177686" lvl="1" indent="-177686">
              <a:buFont typeface="Wingdings" pitchFamily="2" charset="2"/>
              <a:buChar char="u"/>
              <a:defRPr/>
            </a:pPr>
            <a:r>
              <a:rPr lang="ja-JP" altLang="en-US" sz="1200" b="0" dirty="0">
                <a:latin typeface="ＭＳ Ｐゴシック" pitchFamily="50" charset="-128"/>
                <a:ea typeface="ＭＳ Ｐゴシック" pitchFamily="50" charset="-128"/>
              </a:rPr>
              <a:t>それまでバラバラに公開されていた国や自治体の東日本大震災に対する被災地支援制度をワンストップで簡単に検索できるデータベースを公開。</a:t>
            </a:r>
            <a:endParaRPr lang="en-US" altLang="ja-JP" sz="1200" b="0" dirty="0">
              <a:latin typeface="ＭＳ Ｐゴシック" pitchFamily="50" charset="-128"/>
              <a:ea typeface="ＭＳ Ｐゴシック" pitchFamily="50" charset="-128"/>
            </a:endParaRPr>
          </a:p>
          <a:p>
            <a:pPr marL="177686" lvl="1" indent="-177686">
              <a:buFont typeface="Wingdings" pitchFamily="2" charset="2"/>
              <a:buChar char="u"/>
              <a:defRPr/>
            </a:pPr>
            <a:r>
              <a:rPr lang="ja-JP" altLang="en-US" sz="1200" b="0" dirty="0">
                <a:latin typeface="ＭＳ Ｐゴシック" pitchFamily="50" charset="-128"/>
                <a:ea typeface="ＭＳ Ｐゴシック" pitchFamily="50" charset="-128"/>
              </a:rPr>
              <a:t>窓口相談員や制度ユーザーの検索コストを下げることに加え、機械処理容易な情報を提供することで、特定ニーズに特化した外部によるサービスが発生した。</a:t>
            </a:r>
            <a:endParaRPr lang="en-US" altLang="ja-JP" sz="1200" b="0" dirty="0">
              <a:latin typeface="ＭＳ Ｐゴシック" pitchFamily="50" charset="-128"/>
              <a:ea typeface="ＭＳ Ｐゴシック" pitchFamily="50" charset="-128"/>
            </a:endParaRPr>
          </a:p>
        </p:txBody>
      </p:sp>
      <p:cxnSp>
        <p:nvCxnSpPr>
          <p:cNvPr id="84" name="直線コネクタ 83"/>
          <p:cNvCxnSpPr>
            <a:endCxn id="4150" idx="2"/>
          </p:cNvCxnSpPr>
          <p:nvPr/>
        </p:nvCxnSpPr>
        <p:spPr>
          <a:xfrm>
            <a:off x="6032504" y="5876933"/>
            <a:ext cx="493772" cy="23345"/>
          </a:xfrm>
          <a:prstGeom prst="line">
            <a:avLst/>
          </a:prstGeom>
          <a:ln w="38100">
            <a:solidFill>
              <a:schemeClr val="tx2">
                <a:lumMod val="60000"/>
                <a:lumOff val="4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テキスト ボックス 68"/>
          <p:cNvSpPr txBox="1">
            <a:spLocks noChangeArrowheads="1"/>
          </p:cNvSpPr>
          <p:nvPr/>
        </p:nvSpPr>
        <p:spPr bwMode="auto">
          <a:xfrm>
            <a:off x="2754089" y="3451844"/>
            <a:ext cx="800100" cy="276225"/>
          </a:xfrm>
          <a:prstGeom prst="rect">
            <a:avLst/>
          </a:prstGeom>
          <a:noFill/>
          <a:ln w="9525">
            <a:noFill/>
            <a:miter lim="800000"/>
            <a:headEnd/>
            <a:tailEnd/>
          </a:ln>
        </p:spPr>
        <p:txBody>
          <a:bodyPr wrap="none" lIns="91386" tIns="45693" rIns="91386" bIns="45693">
            <a:spAutoFit/>
          </a:bodyPr>
          <a:lstStyle/>
          <a:p>
            <a:r>
              <a:rPr lang="ja-JP" altLang="en-US" sz="1200" dirty="0">
                <a:solidFill>
                  <a:schemeClr val="bg1"/>
                </a:solidFill>
              </a:rPr>
              <a:t>開発事例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70"/>
          <p:cNvSpPr/>
          <p:nvPr/>
        </p:nvSpPr>
        <p:spPr>
          <a:xfrm>
            <a:off x="201811" y="1052513"/>
            <a:ext cx="4103688" cy="2089150"/>
          </a:xfrm>
          <a:prstGeom prst="roundRect">
            <a:avLst>
              <a:gd name="adj" fmla="val 11707"/>
            </a:avLst>
          </a:prstGeom>
        </p:spPr>
        <p:style>
          <a:lnRef idx="2">
            <a:schemeClr val="accent1"/>
          </a:lnRef>
          <a:fillRef idx="1">
            <a:schemeClr val="lt1"/>
          </a:fillRef>
          <a:effectRef idx="0">
            <a:schemeClr val="accent1"/>
          </a:effectRef>
          <a:fontRef idx="minor">
            <a:schemeClr val="dk1"/>
          </a:fontRef>
        </p:style>
        <p:txBody>
          <a:bodyPr lIns="91380" tIns="45690" rIns="91380" bIns="45690"/>
          <a:lstStyle/>
          <a:p>
            <a:pPr>
              <a:buFont typeface="Wingdings" pitchFamily="2" charset="2"/>
              <a:buChar char="u"/>
              <a:defRPr/>
            </a:pPr>
            <a:r>
              <a:rPr lang="ja-JP" altLang="en-US" b="0" dirty="0">
                <a:solidFill>
                  <a:schemeClr val="tx1"/>
                </a:solidFill>
                <a:latin typeface="ＭＳ Ｐゴシック" pitchFamily="50" charset="-128"/>
                <a:ea typeface="ＭＳ Ｐゴシック" pitchFamily="50" charset="-128"/>
              </a:rPr>
              <a:t>オープンデータに係る各種取組を実施</a:t>
            </a:r>
            <a:endParaRPr lang="ja-JP" altLang="en-US" dirty="0">
              <a:latin typeface="ＭＳ Ｐゴシック" pitchFamily="50" charset="-128"/>
              <a:ea typeface="ＭＳ Ｐゴシック" pitchFamily="50" charset="-128"/>
            </a:endParaRPr>
          </a:p>
        </p:txBody>
      </p:sp>
      <p:sp>
        <p:nvSpPr>
          <p:cNvPr id="5123" name="タイトル 1"/>
          <p:cNvSpPr>
            <a:spLocks noGrp="1"/>
          </p:cNvSpPr>
          <p:nvPr>
            <p:ph type="title"/>
          </p:nvPr>
        </p:nvSpPr>
        <p:spPr/>
        <p:txBody>
          <a:bodyPr/>
          <a:lstStyle/>
          <a:p>
            <a:r>
              <a:rPr kumimoji="1" lang="ja-JP" altLang="en-US" smtClean="0"/>
              <a:t>これまでの取組②</a:t>
            </a:r>
          </a:p>
        </p:txBody>
      </p:sp>
      <p:sp>
        <p:nvSpPr>
          <p:cNvPr id="5124" name="スライド番号プレースホルダ 3"/>
          <p:cNvSpPr>
            <a:spLocks noGrp="1"/>
          </p:cNvSpPr>
          <p:nvPr>
            <p:ph type="sldNum" sz="quarter" idx="10"/>
          </p:nvPr>
        </p:nvSpPr>
        <p:spPr>
          <a:noFill/>
        </p:spPr>
        <p:txBody>
          <a:bodyPr/>
          <a:lstStyle/>
          <a:p>
            <a:fld id="{A187B0F1-4BF2-4195-97CD-7D0C5D5C6DD1}" type="slidenum">
              <a:rPr lang="en-US" altLang="ja-JP" smtClean="0">
                <a:latin typeface="Arial" charset="0"/>
              </a:rPr>
              <a:pPr/>
              <a:t>11</a:t>
            </a:fld>
            <a:endParaRPr lang="en-US" altLang="ja-JP" dirty="0" smtClean="0">
              <a:latin typeface="Arial" charset="0"/>
            </a:endParaRPr>
          </a:p>
        </p:txBody>
      </p:sp>
      <p:sp>
        <p:nvSpPr>
          <p:cNvPr id="5" name="テキスト ボックス 4"/>
          <p:cNvSpPr txBox="1"/>
          <p:nvPr/>
        </p:nvSpPr>
        <p:spPr>
          <a:xfrm>
            <a:off x="7135662" y="639981"/>
            <a:ext cx="1033687" cy="340747"/>
          </a:xfrm>
          <a:prstGeom prst="rect">
            <a:avLst/>
          </a:prstGeom>
          <a:noFill/>
        </p:spPr>
        <p:txBody>
          <a:bodyPr wrap="none" lIns="91380" tIns="45690" rIns="91380" bIns="45690">
            <a:spAutoFit/>
          </a:bodyPr>
          <a:lstStyle/>
          <a:p>
            <a:pPr>
              <a:defRPr/>
            </a:pPr>
            <a:r>
              <a:rPr lang="ja-JP" altLang="en-US" sz="1600" dirty="0">
                <a:latin typeface="+mn-ea"/>
                <a:ea typeface="+mn-ea"/>
              </a:rPr>
              <a:t>政府方針</a:t>
            </a:r>
          </a:p>
        </p:txBody>
      </p:sp>
      <p:sp>
        <p:nvSpPr>
          <p:cNvPr id="7" name="ホームベース 6"/>
          <p:cNvSpPr/>
          <p:nvPr/>
        </p:nvSpPr>
        <p:spPr>
          <a:xfrm rot="5400000">
            <a:off x="2108572" y="3609603"/>
            <a:ext cx="5688857" cy="5746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a:p>
        </p:txBody>
      </p:sp>
      <p:sp>
        <p:nvSpPr>
          <p:cNvPr id="5127" name="テキスト ボックス 7"/>
          <p:cNvSpPr txBox="1">
            <a:spLocks noChangeArrowheads="1"/>
          </p:cNvSpPr>
          <p:nvPr/>
        </p:nvSpPr>
        <p:spPr bwMode="auto">
          <a:xfrm>
            <a:off x="4691073" y="1114434"/>
            <a:ext cx="523875" cy="277813"/>
          </a:xfrm>
          <a:prstGeom prst="rect">
            <a:avLst/>
          </a:prstGeom>
          <a:noFill/>
          <a:ln w="9525">
            <a:noFill/>
            <a:miter lim="800000"/>
            <a:headEnd/>
            <a:tailEnd/>
          </a:ln>
        </p:spPr>
        <p:txBody>
          <a:bodyPr wrap="none" lIns="91380" tIns="45690" rIns="91380" bIns="45690">
            <a:spAutoFit/>
          </a:bodyPr>
          <a:lstStyle/>
          <a:p>
            <a:r>
              <a:rPr lang="en-US" altLang="ja-JP" sz="1200" dirty="0">
                <a:solidFill>
                  <a:srgbClr val="FFFFFF"/>
                </a:solidFill>
              </a:rPr>
              <a:t>2010</a:t>
            </a:r>
            <a:endParaRPr lang="ja-JP" altLang="en-US" sz="1200" dirty="0">
              <a:solidFill>
                <a:srgbClr val="FFFFFF"/>
              </a:solidFill>
            </a:endParaRPr>
          </a:p>
        </p:txBody>
      </p:sp>
      <p:sp>
        <p:nvSpPr>
          <p:cNvPr id="5128" name="テキスト ボックス 9"/>
          <p:cNvSpPr txBox="1">
            <a:spLocks noChangeArrowheads="1"/>
          </p:cNvSpPr>
          <p:nvPr/>
        </p:nvSpPr>
        <p:spPr bwMode="auto">
          <a:xfrm>
            <a:off x="4694248" y="1839913"/>
            <a:ext cx="515937" cy="276225"/>
          </a:xfrm>
          <a:prstGeom prst="rect">
            <a:avLst/>
          </a:prstGeom>
          <a:noFill/>
          <a:ln w="9525">
            <a:noFill/>
            <a:miter lim="800000"/>
            <a:headEnd/>
            <a:tailEnd/>
          </a:ln>
        </p:spPr>
        <p:txBody>
          <a:bodyPr wrap="none" lIns="91380" tIns="45690" rIns="91380" bIns="45690">
            <a:spAutoFit/>
          </a:bodyPr>
          <a:lstStyle/>
          <a:p>
            <a:r>
              <a:rPr lang="en-US" altLang="ja-JP" sz="1200" dirty="0">
                <a:solidFill>
                  <a:srgbClr val="FFFFFF"/>
                </a:solidFill>
              </a:rPr>
              <a:t>2011</a:t>
            </a:r>
            <a:endParaRPr lang="ja-JP" altLang="en-US" sz="1200" dirty="0">
              <a:solidFill>
                <a:srgbClr val="FFFFFF"/>
              </a:solidFill>
            </a:endParaRPr>
          </a:p>
        </p:txBody>
      </p:sp>
      <p:sp>
        <p:nvSpPr>
          <p:cNvPr id="5133" name="テキスト ボックス 32"/>
          <p:cNvSpPr txBox="1">
            <a:spLocks noChangeArrowheads="1"/>
          </p:cNvSpPr>
          <p:nvPr/>
        </p:nvSpPr>
        <p:spPr bwMode="auto">
          <a:xfrm>
            <a:off x="4691073" y="2565408"/>
            <a:ext cx="523875" cy="276225"/>
          </a:xfrm>
          <a:prstGeom prst="rect">
            <a:avLst/>
          </a:prstGeom>
          <a:noFill/>
          <a:ln w="9525">
            <a:noFill/>
            <a:miter lim="800000"/>
            <a:headEnd/>
            <a:tailEnd/>
          </a:ln>
        </p:spPr>
        <p:txBody>
          <a:bodyPr wrap="none" lIns="91380" tIns="45690" rIns="91380" bIns="45690">
            <a:spAutoFit/>
          </a:bodyPr>
          <a:lstStyle/>
          <a:p>
            <a:r>
              <a:rPr lang="en-US" altLang="ja-JP" sz="1200" dirty="0">
                <a:solidFill>
                  <a:srgbClr val="FFFFFF"/>
                </a:solidFill>
              </a:rPr>
              <a:t>2012</a:t>
            </a:r>
            <a:endParaRPr lang="ja-JP" altLang="en-US" sz="1200" dirty="0">
              <a:solidFill>
                <a:srgbClr val="FFFFFF"/>
              </a:solidFill>
            </a:endParaRPr>
          </a:p>
        </p:txBody>
      </p:sp>
      <p:sp>
        <p:nvSpPr>
          <p:cNvPr id="5136" name="テキスト ボックス 37"/>
          <p:cNvSpPr txBox="1">
            <a:spLocks noChangeArrowheads="1"/>
          </p:cNvSpPr>
          <p:nvPr/>
        </p:nvSpPr>
        <p:spPr bwMode="auto">
          <a:xfrm rot="5400000">
            <a:off x="4413923" y="5518954"/>
            <a:ext cx="273050" cy="153987"/>
          </a:xfrm>
          <a:prstGeom prst="rect">
            <a:avLst/>
          </a:prstGeom>
          <a:noFill/>
          <a:ln w="9525">
            <a:noFill/>
            <a:miter lim="800000"/>
            <a:headEnd/>
            <a:tailEnd/>
          </a:ln>
        </p:spPr>
        <p:txBody>
          <a:bodyPr wrap="none" lIns="71954" tIns="0" rIns="71954" bIns="0">
            <a:spAutoFit/>
          </a:bodyPr>
          <a:lstStyle/>
          <a:p>
            <a:r>
              <a:rPr lang="ja-JP" altLang="en-US" sz="1000" dirty="0"/>
              <a:t>●</a:t>
            </a:r>
          </a:p>
        </p:txBody>
      </p:sp>
      <p:grpSp>
        <p:nvGrpSpPr>
          <p:cNvPr id="5137" name="グループ化 63"/>
          <p:cNvGrpSpPr>
            <a:grpSpLocks noChangeAspect="1"/>
          </p:cNvGrpSpPr>
          <p:nvPr/>
        </p:nvGrpSpPr>
        <p:grpSpPr bwMode="auto">
          <a:xfrm>
            <a:off x="344686" y="1484313"/>
            <a:ext cx="717550" cy="1238250"/>
            <a:chOff x="1086569" y="1989138"/>
            <a:chExt cx="2460625" cy="4608512"/>
          </a:xfrm>
        </p:grpSpPr>
        <p:sp>
          <p:nvSpPr>
            <p:cNvPr id="42" name="角丸四角形 41"/>
            <p:cNvSpPr/>
            <p:nvPr/>
          </p:nvSpPr>
          <p:spPr>
            <a:xfrm>
              <a:off x="1086569" y="1989138"/>
              <a:ext cx="2460625" cy="4608512"/>
            </a:xfrm>
            <a:prstGeom prst="roundRect">
              <a:avLst>
                <a:gd name="adj" fmla="val 75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300" b="0" dirty="0"/>
            </a:p>
          </p:txBody>
        </p:sp>
        <p:sp>
          <p:nvSpPr>
            <p:cNvPr id="43" name="角丸四角形 42"/>
            <p:cNvSpPr/>
            <p:nvPr/>
          </p:nvSpPr>
          <p:spPr>
            <a:xfrm>
              <a:off x="1233555" y="3283065"/>
              <a:ext cx="2182986" cy="3243685"/>
            </a:xfrm>
            <a:prstGeom prst="roundRect">
              <a:avLst>
                <a:gd name="adj" fmla="val 75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400" b="0" dirty="0"/>
            </a:p>
          </p:txBody>
        </p:sp>
        <p:sp>
          <p:nvSpPr>
            <p:cNvPr id="44" name="角丸四角形 43"/>
            <p:cNvSpPr/>
            <p:nvPr/>
          </p:nvSpPr>
          <p:spPr>
            <a:xfrm>
              <a:off x="1375095" y="4795602"/>
              <a:ext cx="1709372" cy="1660248"/>
            </a:xfrm>
            <a:prstGeom prst="roundRect">
              <a:avLst>
                <a:gd name="adj" fmla="val 961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400" b="0" dirty="0"/>
            </a:p>
          </p:txBody>
        </p:sp>
        <p:sp>
          <p:nvSpPr>
            <p:cNvPr id="45" name="角丸四角形 44"/>
            <p:cNvSpPr/>
            <p:nvPr/>
          </p:nvSpPr>
          <p:spPr>
            <a:xfrm>
              <a:off x="1527523" y="5805931"/>
              <a:ext cx="555274" cy="5731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400" b="0" dirty="0"/>
            </a:p>
          </p:txBody>
        </p:sp>
        <p:pic>
          <p:nvPicPr>
            <p:cNvPr id="5154" name="Picture 4" descr="http://kosekimoji.moj.go.jp/kosekimojidb/png?kosekiMjBng=437640&amp;pngSizeKbn=2"/>
            <p:cNvPicPr>
              <a:picLocks noChangeAspect="1" noChangeArrowheads="1"/>
            </p:cNvPicPr>
            <p:nvPr/>
          </p:nvPicPr>
          <p:blipFill>
            <a:blip r:embed="rId2" cstate="print"/>
            <a:srcRect/>
            <a:stretch>
              <a:fillRect/>
            </a:stretch>
          </p:blipFill>
          <p:spPr bwMode="auto">
            <a:xfrm>
              <a:off x="1629494" y="5922963"/>
              <a:ext cx="388938" cy="385762"/>
            </a:xfrm>
            <a:prstGeom prst="rect">
              <a:avLst/>
            </a:prstGeom>
            <a:noFill/>
            <a:ln w="9525">
              <a:noFill/>
              <a:miter lim="800000"/>
              <a:headEnd/>
              <a:tailEnd/>
            </a:ln>
          </p:spPr>
        </p:pic>
        <p:pic>
          <p:nvPicPr>
            <p:cNvPr id="5155" name="Picture 10" descr="http://kosekimoji.moj.go.jp/kosekimojidb/png?kosekiMjBng=443870&amp;pngSizeKbn=2"/>
            <p:cNvPicPr>
              <a:picLocks noChangeAspect="1" noChangeArrowheads="1"/>
            </p:cNvPicPr>
            <p:nvPr/>
          </p:nvPicPr>
          <p:blipFill>
            <a:blip r:embed="rId3" cstate="print"/>
            <a:srcRect/>
            <a:stretch>
              <a:fillRect/>
            </a:stretch>
          </p:blipFill>
          <p:spPr bwMode="auto">
            <a:xfrm>
              <a:off x="1497732" y="3835400"/>
              <a:ext cx="387350" cy="385763"/>
            </a:xfrm>
            <a:prstGeom prst="rect">
              <a:avLst/>
            </a:prstGeom>
            <a:noFill/>
            <a:ln w="9525">
              <a:noFill/>
              <a:miter lim="800000"/>
              <a:headEnd/>
              <a:tailEnd/>
            </a:ln>
          </p:spPr>
        </p:pic>
        <p:pic>
          <p:nvPicPr>
            <p:cNvPr id="5156" name="Picture 12" descr="http://kosekimoji.moj.go.jp/kosekimojidb/png?kosekiMjBng=444580&amp;pngSizeKbn=2"/>
            <p:cNvPicPr>
              <a:picLocks noChangeAspect="1" noChangeArrowheads="1"/>
            </p:cNvPicPr>
            <p:nvPr/>
          </p:nvPicPr>
          <p:blipFill>
            <a:blip r:embed="rId4" cstate="print"/>
            <a:srcRect/>
            <a:stretch>
              <a:fillRect/>
            </a:stretch>
          </p:blipFill>
          <p:spPr bwMode="auto">
            <a:xfrm>
              <a:off x="2416894" y="3835400"/>
              <a:ext cx="387350" cy="385763"/>
            </a:xfrm>
            <a:prstGeom prst="rect">
              <a:avLst/>
            </a:prstGeom>
            <a:noFill/>
            <a:ln w="9525">
              <a:noFill/>
              <a:miter lim="800000"/>
              <a:headEnd/>
              <a:tailEnd/>
            </a:ln>
          </p:spPr>
        </p:pic>
        <p:pic>
          <p:nvPicPr>
            <p:cNvPr id="5157" name="Picture 14" descr="http://kosekimoji.moj.go.jp/kosekimojidb/png?kosekiMjBng=445000&amp;pngSizeKbn=2"/>
            <p:cNvPicPr>
              <a:picLocks noChangeAspect="1" noChangeArrowheads="1"/>
            </p:cNvPicPr>
            <p:nvPr/>
          </p:nvPicPr>
          <p:blipFill>
            <a:blip r:embed="rId5" cstate="print"/>
            <a:srcRect/>
            <a:stretch>
              <a:fillRect/>
            </a:stretch>
          </p:blipFill>
          <p:spPr bwMode="auto">
            <a:xfrm>
              <a:off x="2164482" y="5346700"/>
              <a:ext cx="385762" cy="385763"/>
            </a:xfrm>
            <a:prstGeom prst="rect">
              <a:avLst/>
            </a:prstGeom>
            <a:noFill/>
            <a:ln w="9525">
              <a:noFill/>
              <a:miter lim="800000"/>
              <a:headEnd/>
              <a:tailEnd/>
            </a:ln>
          </p:spPr>
        </p:pic>
        <p:pic>
          <p:nvPicPr>
            <p:cNvPr id="5158" name="Picture 16" descr="http://kosekimoji.moj.go.jp/kosekimojidb/png?kosekiMjBng=445320&amp;pngSizeKbn=2"/>
            <p:cNvPicPr>
              <a:picLocks noChangeAspect="1" noChangeArrowheads="1"/>
            </p:cNvPicPr>
            <p:nvPr/>
          </p:nvPicPr>
          <p:blipFill>
            <a:blip r:embed="rId6" cstate="print"/>
            <a:srcRect/>
            <a:stretch>
              <a:fillRect/>
            </a:stretch>
          </p:blipFill>
          <p:spPr bwMode="auto">
            <a:xfrm>
              <a:off x="1956519" y="3835400"/>
              <a:ext cx="388938" cy="385763"/>
            </a:xfrm>
            <a:prstGeom prst="rect">
              <a:avLst/>
            </a:prstGeom>
            <a:noFill/>
            <a:ln w="9525">
              <a:noFill/>
              <a:miter lim="800000"/>
              <a:headEnd/>
              <a:tailEnd/>
            </a:ln>
          </p:spPr>
        </p:pic>
        <p:pic>
          <p:nvPicPr>
            <p:cNvPr id="5159" name="Picture 18" descr="http://kosekimoji.moj.go.jp/kosekimojidb/png?kosekiMjBng=437740&amp;pngSizeKbn=2"/>
            <p:cNvPicPr>
              <a:picLocks noChangeAspect="1" noChangeArrowheads="1"/>
            </p:cNvPicPr>
            <p:nvPr/>
          </p:nvPicPr>
          <p:blipFill>
            <a:blip r:embed="rId7" cstate="print"/>
            <a:srcRect/>
            <a:stretch>
              <a:fillRect/>
            </a:stretch>
          </p:blipFill>
          <p:spPr bwMode="auto">
            <a:xfrm>
              <a:off x="2416894" y="2322513"/>
              <a:ext cx="387350" cy="387350"/>
            </a:xfrm>
            <a:prstGeom prst="rect">
              <a:avLst/>
            </a:prstGeom>
            <a:noFill/>
            <a:ln w="9525">
              <a:noFill/>
              <a:miter lim="800000"/>
              <a:headEnd/>
              <a:tailEnd/>
            </a:ln>
          </p:spPr>
        </p:pic>
        <p:pic>
          <p:nvPicPr>
            <p:cNvPr id="5160" name="Picture 20" descr="http://kosekimoji.moj.go.jp/kosekimojidb/png?kosekiMjBng=440550&amp;pngSizeKbn=2"/>
            <p:cNvPicPr>
              <a:picLocks noChangeAspect="1" noChangeArrowheads="1"/>
            </p:cNvPicPr>
            <p:nvPr/>
          </p:nvPicPr>
          <p:blipFill>
            <a:blip r:embed="rId8" cstate="print"/>
            <a:srcRect/>
            <a:stretch>
              <a:fillRect/>
            </a:stretch>
          </p:blipFill>
          <p:spPr bwMode="auto">
            <a:xfrm>
              <a:off x="1499319" y="2825750"/>
              <a:ext cx="385763" cy="387350"/>
            </a:xfrm>
            <a:prstGeom prst="rect">
              <a:avLst/>
            </a:prstGeom>
            <a:noFill/>
            <a:ln w="9525">
              <a:noFill/>
              <a:miter lim="800000"/>
              <a:headEnd/>
              <a:tailEnd/>
            </a:ln>
          </p:spPr>
        </p:pic>
        <p:pic>
          <p:nvPicPr>
            <p:cNvPr id="5161" name="Picture 22" descr="http://kosekimoji.moj.go.jp/kosekimojidb/png?kosekiMjBng=440810&amp;pngSizeKbn=2"/>
            <p:cNvPicPr>
              <a:picLocks noChangeAspect="1" noChangeArrowheads="1"/>
            </p:cNvPicPr>
            <p:nvPr/>
          </p:nvPicPr>
          <p:blipFill>
            <a:blip r:embed="rId9" cstate="print"/>
            <a:srcRect/>
            <a:stretch>
              <a:fillRect/>
            </a:stretch>
          </p:blipFill>
          <p:spPr bwMode="auto">
            <a:xfrm>
              <a:off x="1951757" y="2825750"/>
              <a:ext cx="385762" cy="387350"/>
            </a:xfrm>
            <a:prstGeom prst="rect">
              <a:avLst/>
            </a:prstGeom>
            <a:noFill/>
            <a:ln w="9525">
              <a:noFill/>
              <a:miter lim="800000"/>
              <a:headEnd/>
              <a:tailEnd/>
            </a:ln>
          </p:spPr>
        </p:pic>
        <p:pic>
          <p:nvPicPr>
            <p:cNvPr id="5162" name="Picture 24" descr="http://kosekimoji.moj.go.jp/kosekimojidb/png?kosekiMjBng=441980&amp;pngSizeKbn=2"/>
            <p:cNvPicPr>
              <a:picLocks noChangeAspect="1" noChangeArrowheads="1"/>
            </p:cNvPicPr>
            <p:nvPr/>
          </p:nvPicPr>
          <p:blipFill>
            <a:blip r:embed="rId10" cstate="print"/>
            <a:srcRect/>
            <a:stretch>
              <a:fillRect/>
            </a:stretch>
          </p:blipFill>
          <p:spPr bwMode="auto">
            <a:xfrm>
              <a:off x="1499319" y="2322513"/>
              <a:ext cx="385763" cy="387350"/>
            </a:xfrm>
            <a:prstGeom prst="rect">
              <a:avLst/>
            </a:prstGeom>
            <a:noFill/>
            <a:ln w="9525">
              <a:noFill/>
              <a:miter lim="800000"/>
              <a:headEnd/>
              <a:tailEnd/>
            </a:ln>
          </p:spPr>
        </p:pic>
        <p:pic>
          <p:nvPicPr>
            <p:cNvPr id="5163" name="Picture 26" descr="http://kosekimoji.moj.go.jp/kosekimojidb/png?kosekiMjBng=443360&amp;pngSizeKbn=2"/>
            <p:cNvPicPr>
              <a:picLocks noChangeAspect="1" noChangeArrowheads="1"/>
            </p:cNvPicPr>
            <p:nvPr/>
          </p:nvPicPr>
          <p:blipFill>
            <a:blip r:embed="rId11" cstate="print"/>
            <a:srcRect/>
            <a:stretch>
              <a:fillRect/>
            </a:stretch>
          </p:blipFill>
          <p:spPr bwMode="auto">
            <a:xfrm>
              <a:off x="1951757" y="2322513"/>
              <a:ext cx="385762" cy="387350"/>
            </a:xfrm>
            <a:prstGeom prst="rect">
              <a:avLst/>
            </a:prstGeom>
            <a:noFill/>
            <a:ln w="9525">
              <a:noFill/>
              <a:miter lim="800000"/>
              <a:headEnd/>
              <a:tailEnd/>
            </a:ln>
          </p:spPr>
        </p:pic>
        <p:pic>
          <p:nvPicPr>
            <p:cNvPr id="5164" name="Picture 28" descr="http://kosekimoji.moj.go.jp/kosekimojidb/png?kosekiMjBng=445410&amp;pngSizeKbn=2"/>
            <p:cNvPicPr>
              <a:picLocks noChangeAspect="1" noChangeArrowheads="1"/>
            </p:cNvPicPr>
            <p:nvPr/>
          </p:nvPicPr>
          <p:blipFill>
            <a:blip r:embed="rId12" cstate="print"/>
            <a:srcRect/>
            <a:stretch>
              <a:fillRect/>
            </a:stretch>
          </p:blipFill>
          <p:spPr bwMode="auto">
            <a:xfrm>
              <a:off x="2416894" y="4324350"/>
              <a:ext cx="387350" cy="385763"/>
            </a:xfrm>
            <a:prstGeom prst="rect">
              <a:avLst/>
            </a:prstGeom>
            <a:noFill/>
            <a:ln w="9525">
              <a:noFill/>
              <a:miter lim="800000"/>
              <a:headEnd/>
              <a:tailEnd/>
            </a:ln>
          </p:spPr>
        </p:pic>
        <p:pic>
          <p:nvPicPr>
            <p:cNvPr id="5165" name="Picture 30" descr="http://kosekimoji.moj.go.jp/kosekimojidb/png?kosekiMjBng=445400&amp;pngSizeKbn=2"/>
            <p:cNvPicPr>
              <a:picLocks noChangeAspect="1" noChangeArrowheads="1"/>
            </p:cNvPicPr>
            <p:nvPr/>
          </p:nvPicPr>
          <p:blipFill>
            <a:blip r:embed="rId13" cstate="print"/>
            <a:srcRect/>
            <a:stretch>
              <a:fillRect/>
            </a:stretch>
          </p:blipFill>
          <p:spPr bwMode="auto">
            <a:xfrm>
              <a:off x="1588219" y="5346700"/>
              <a:ext cx="384175" cy="385763"/>
            </a:xfrm>
            <a:prstGeom prst="rect">
              <a:avLst/>
            </a:prstGeom>
            <a:noFill/>
            <a:ln w="9525">
              <a:noFill/>
              <a:miter lim="800000"/>
              <a:headEnd/>
              <a:tailEnd/>
            </a:ln>
          </p:spPr>
        </p:pic>
        <p:pic>
          <p:nvPicPr>
            <p:cNvPr id="5166" name="Picture 32" descr="http://kosekimoji.moj.go.jp/kosekimojidb/png?kosekiMjBng=445330&amp;pngSizeKbn=2"/>
            <p:cNvPicPr>
              <a:picLocks noChangeAspect="1" noChangeArrowheads="1"/>
            </p:cNvPicPr>
            <p:nvPr/>
          </p:nvPicPr>
          <p:blipFill>
            <a:blip r:embed="rId14" cstate="print"/>
            <a:srcRect/>
            <a:stretch>
              <a:fillRect/>
            </a:stretch>
          </p:blipFill>
          <p:spPr bwMode="auto">
            <a:xfrm>
              <a:off x="1956519" y="4324350"/>
              <a:ext cx="388938" cy="385763"/>
            </a:xfrm>
            <a:prstGeom prst="rect">
              <a:avLst/>
            </a:prstGeom>
            <a:noFill/>
            <a:ln w="9525">
              <a:noFill/>
              <a:miter lim="800000"/>
              <a:headEnd/>
              <a:tailEnd/>
            </a:ln>
          </p:spPr>
        </p:pic>
        <p:pic>
          <p:nvPicPr>
            <p:cNvPr id="5167" name="Picture 34" descr="http://kosekimoji.moj.go.jp/kosekimojidb/png?kosekiMjBng=437730&amp;pngSizeKbn=2"/>
            <p:cNvPicPr>
              <a:picLocks noChangeAspect="1" noChangeArrowheads="1"/>
            </p:cNvPicPr>
            <p:nvPr/>
          </p:nvPicPr>
          <p:blipFill>
            <a:blip r:embed="rId15" cstate="print"/>
            <a:srcRect/>
            <a:stretch>
              <a:fillRect/>
            </a:stretch>
          </p:blipFill>
          <p:spPr bwMode="auto">
            <a:xfrm>
              <a:off x="2416894" y="2825750"/>
              <a:ext cx="387350" cy="387350"/>
            </a:xfrm>
            <a:prstGeom prst="rect">
              <a:avLst/>
            </a:prstGeom>
            <a:noFill/>
            <a:ln w="9525">
              <a:noFill/>
              <a:miter lim="800000"/>
              <a:headEnd/>
              <a:tailEnd/>
            </a:ln>
          </p:spPr>
        </p:pic>
        <p:pic>
          <p:nvPicPr>
            <p:cNvPr id="5168" name="Picture 36" descr="http://kosekimoji.moj.go.jp/kosekimojidb/png?kosekiMjBng=444550&amp;pngSizeKbn=2"/>
            <p:cNvPicPr>
              <a:picLocks noChangeAspect="1" noChangeArrowheads="1"/>
            </p:cNvPicPr>
            <p:nvPr/>
          </p:nvPicPr>
          <p:blipFill>
            <a:blip r:embed="rId16" cstate="print"/>
            <a:srcRect/>
            <a:stretch>
              <a:fillRect/>
            </a:stretch>
          </p:blipFill>
          <p:spPr bwMode="auto">
            <a:xfrm>
              <a:off x="1497732" y="4338638"/>
              <a:ext cx="387350" cy="385762"/>
            </a:xfrm>
            <a:prstGeom prst="rect">
              <a:avLst/>
            </a:prstGeom>
            <a:noFill/>
            <a:ln w="9525">
              <a:noFill/>
              <a:miter lim="800000"/>
              <a:headEnd/>
              <a:tailEnd/>
            </a:ln>
          </p:spPr>
        </p:pic>
        <p:sp>
          <p:nvSpPr>
            <p:cNvPr id="5169" name="正方形/長方形 21"/>
            <p:cNvSpPr>
              <a:spLocks noChangeArrowheads="1"/>
            </p:cNvSpPr>
            <p:nvPr/>
          </p:nvSpPr>
          <p:spPr bwMode="auto">
            <a:xfrm>
              <a:off x="1286594" y="3338512"/>
              <a:ext cx="2193926" cy="572740"/>
            </a:xfrm>
            <a:prstGeom prst="rect">
              <a:avLst/>
            </a:prstGeom>
            <a:noFill/>
            <a:ln w="9525">
              <a:noFill/>
              <a:miter lim="800000"/>
              <a:headEnd/>
              <a:tailEnd/>
            </a:ln>
          </p:spPr>
          <p:txBody>
            <a:bodyPr>
              <a:spAutoFit/>
            </a:bodyPr>
            <a:lstStyle/>
            <a:p>
              <a:r>
                <a:rPr lang="ja-JP" altLang="en-US" sz="200" u="sng" dirty="0">
                  <a:solidFill>
                    <a:schemeClr val="tx1"/>
                  </a:solidFill>
                  <a:latin typeface="ＭＳ Ｐゴシック" pitchFamily="50" charset="-128"/>
                </a:rPr>
                <a:t>住民基本台帳ネットワーク</a:t>
              </a:r>
              <a:endParaRPr lang="en-US" altLang="ja-JP" sz="200" u="sng" dirty="0">
                <a:solidFill>
                  <a:schemeClr val="tx1"/>
                </a:solidFill>
                <a:latin typeface="ＭＳ Ｐゴシック" pitchFamily="50" charset="-128"/>
              </a:endParaRPr>
            </a:p>
            <a:p>
              <a:r>
                <a:rPr lang="ja-JP" altLang="en-US" sz="200" u="sng" dirty="0">
                  <a:solidFill>
                    <a:schemeClr val="tx1"/>
                  </a:solidFill>
                  <a:latin typeface="ＭＳ Ｐゴシック" pitchFamily="50" charset="-128"/>
                </a:rPr>
                <a:t>統一文字（２１０３９字）</a:t>
              </a:r>
            </a:p>
          </p:txBody>
        </p:sp>
        <p:sp>
          <p:nvSpPr>
            <p:cNvPr id="5170" name="正方形/長方形 22"/>
            <p:cNvSpPr>
              <a:spLocks noChangeArrowheads="1"/>
            </p:cNvSpPr>
            <p:nvPr/>
          </p:nvSpPr>
          <p:spPr bwMode="auto">
            <a:xfrm>
              <a:off x="2083521" y="5805488"/>
              <a:ext cx="1157288" cy="572740"/>
            </a:xfrm>
            <a:prstGeom prst="rect">
              <a:avLst/>
            </a:prstGeom>
            <a:noFill/>
            <a:ln w="9525">
              <a:noFill/>
              <a:miter lim="800000"/>
              <a:headEnd/>
              <a:tailEnd/>
            </a:ln>
          </p:spPr>
          <p:txBody>
            <a:bodyPr>
              <a:spAutoFit/>
            </a:bodyPr>
            <a:lstStyle/>
            <a:p>
              <a:r>
                <a:rPr lang="ja-JP" altLang="en-US" sz="200" u="sng" dirty="0">
                  <a:solidFill>
                    <a:schemeClr val="tx1"/>
                  </a:solidFill>
                  <a:latin typeface="ＭＳ Ｐゴシック" pitchFamily="50" charset="-128"/>
                </a:rPr>
                <a:t>常用漢字</a:t>
              </a:r>
              <a:endParaRPr lang="en-US" altLang="ja-JP" sz="200" u="sng" dirty="0">
                <a:solidFill>
                  <a:schemeClr val="tx1"/>
                </a:solidFill>
                <a:latin typeface="ＭＳ Ｐゴシック" pitchFamily="50" charset="-128"/>
              </a:endParaRPr>
            </a:p>
            <a:p>
              <a:r>
                <a:rPr lang="ja-JP" altLang="en-US" sz="200" u="sng" dirty="0">
                  <a:solidFill>
                    <a:schemeClr val="tx1"/>
                  </a:solidFill>
                  <a:latin typeface="ＭＳ Ｐゴシック" pitchFamily="50" charset="-128"/>
                </a:rPr>
                <a:t>（２１３６字）</a:t>
              </a:r>
              <a:endParaRPr lang="en-US" altLang="ja-JP" sz="200" u="sng" dirty="0">
                <a:solidFill>
                  <a:schemeClr val="tx1"/>
                </a:solidFill>
                <a:latin typeface="ＭＳ Ｐゴシック" pitchFamily="50" charset="-128"/>
              </a:endParaRPr>
            </a:p>
          </p:txBody>
        </p:sp>
        <p:sp>
          <p:nvSpPr>
            <p:cNvPr id="5171" name="正方形/長方形 20"/>
            <p:cNvSpPr>
              <a:spLocks noChangeArrowheads="1"/>
            </p:cNvSpPr>
            <p:nvPr/>
          </p:nvSpPr>
          <p:spPr bwMode="auto">
            <a:xfrm>
              <a:off x="1486616" y="4797422"/>
              <a:ext cx="1393824" cy="572740"/>
            </a:xfrm>
            <a:prstGeom prst="rect">
              <a:avLst/>
            </a:prstGeom>
            <a:noFill/>
            <a:ln w="9525">
              <a:noFill/>
              <a:miter lim="800000"/>
              <a:headEnd/>
              <a:tailEnd/>
            </a:ln>
          </p:spPr>
          <p:txBody>
            <a:bodyPr>
              <a:spAutoFit/>
            </a:bodyPr>
            <a:lstStyle/>
            <a:p>
              <a:r>
                <a:rPr lang="ja-JP" altLang="en-US" sz="200" u="sng" dirty="0">
                  <a:solidFill>
                    <a:schemeClr val="tx1"/>
                  </a:solidFill>
                  <a:latin typeface="ＭＳ Ｐゴシック" pitchFamily="50" charset="-128"/>
                </a:rPr>
                <a:t>ＪＩＳ漢字コード</a:t>
              </a:r>
              <a:endParaRPr lang="en-US" altLang="ja-JP" sz="200" u="sng" dirty="0">
                <a:solidFill>
                  <a:schemeClr val="tx1"/>
                </a:solidFill>
                <a:latin typeface="ＭＳ Ｐゴシック" pitchFamily="50" charset="-128"/>
              </a:endParaRPr>
            </a:p>
            <a:p>
              <a:r>
                <a:rPr lang="ja-JP" altLang="en-US" sz="200" u="sng" dirty="0">
                  <a:solidFill>
                    <a:schemeClr val="tx1"/>
                  </a:solidFill>
                  <a:latin typeface="ＭＳ Ｐゴシック" pitchFamily="50" charset="-128"/>
                </a:rPr>
                <a:t>（１００５０字）</a:t>
              </a:r>
              <a:endParaRPr lang="en-US" altLang="ja-JP" sz="200" u="sng" dirty="0">
                <a:solidFill>
                  <a:schemeClr val="tx1"/>
                </a:solidFill>
                <a:latin typeface="ＭＳ Ｐゴシック" pitchFamily="50" charset="-128"/>
              </a:endParaRPr>
            </a:p>
          </p:txBody>
        </p:sp>
        <p:sp>
          <p:nvSpPr>
            <p:cNvPr id="5172" name="正方形/長方形 23"/>
            <p:cNvSpPr>
              <a:spLocks noChangeArrowheads="1"/>
            </p:cNvSpPr>
            <p:nvPr/>
          </p:nvSpPr>
          <p:spPr bwMode="auto">
            <a:xfrm>
              <a:off x="1196105" y="2041526"/>
              <a:ext cx="2260600" cy="458194"/>
            </a:xfrm>
            <a:prstGeom prst="rect">
              <a:avLst/>
            </a:prstGeom>
            <a:noFill/>
            <a:ln w="9525">
              <a:noFill/>
              <a:miter lim="800000"/>
              <a:headEnd/>
              <a:tailEnd/>
            </a:ln>
          </p:spPr>
          <p:txBody>
            <a:bodyPr>
              <a:spAutoFit/>
            </a:bodyPr>
            <a:lstStyle/>
            <a:p>
              <a:r>
                <a:rPr lang="ja-JP" altLang="en-US" sz="200" u="sng" dirty="0">
                  <a:solidFill>
                    <a:schemeClr val="tx1"/>
                  </a:solidFill>
                  <a:latin typeface="ＭＳ Ｐゴシック" pitchFamily="50" charset="-128"/>
                </a:rPr>
                <a:t>戸籍統一文字（５６０４０字）</a:t>
              </a:r>
            </a:p>
          </p:txBody>
        </p:sp>
        <p:sp>
          <p:nvSpPr>
            <p:cNvPr id="5173" name="テキスト ボックス 28"/>
            <p:cNvSpPr txBox="1">
              <a:spLocks noChangeArrowheads="1"/>
            </p:cNvSpPr>
            <p:nvPr/>
          </p:nvSpPr>
          <p:spPr bwMode="auto">
            <a:xfrm>
              <a:off x="2750268" y="2349504"/>
              <a:ext cx="647701" cy="1374578"/>
            </a:xfrm>
            <a:prstGeom prst="rect">
              <a:avLst/>
            </a:prstGeom>
            <a:noFill/>
            <a:ln w="9525">
              <a:noFill/>
              <a:miter lim="800000"/>
              <a:headEnd/>
              <a:tailEnd/>
            </a:ln>
          </p:spPr>
          <p:txBody>
            <a:bodyPr>
              <a:spAutoFit/>
            </a:bodyPr>
            <a:lstStyle/>
            <a:p>
              <a:r>
                <a:rPr lang="ja-JP" altLang="en-US" sz="600" b="0" dirty="0">
                  <a:solidFill>
                    <a:schemeClr val="tx1"/>
                  </a:solidFill>
                  <a:latin typeface="ＭＳ Ｐゴシック" pitchFamily="50" charset="-128"/>
                </a:rPr>
                <a:t>・・・</a:t>
              </a:r>
            </a:p>
          </p:txBody>
        </p:sp>
        <p:sp>
          <p:nvSpPr>
            <p:cNvPr id="5174" name="テキスト ボックス 29"/>
            <p:cNvSpPr txBox="1">
              <a:spLocks noChangeArrowheads="1"/>
            </p:cNvSpPr>
            <p:nvPr/>
          </p:nvSpPr>
          <p:spPr bwMode="auto">
            <a:xfrm>
              <a:off x="2815357" y="3860795"/>
              <a:ext cx="647701" cy="1374578"/>
            </a:xfrm>
            <a:prstGeom prst="rect">
              <a:avLst/>
            </a:prstGeom>
            <a:noFill/>
            <a:ln w="9525">
              <a:noFill/>
              <a:miter lim="800000"/>
              <a:headEnd/>
              <a:tailEnd/>
            </a:ln>
          </p:spPr>
          <p:txBody>
            <a:bodyPr>
              <a:spAutoFit/>
            </a:bodyPr>
            <a:lstStyle/>
            <a:p>
              <a:r>
                <a:rPr lang="ja-JP" altLang="en-US" sz="600" b="0" dirty="0">
                  <a:solidFill>
                    <a:schemeClr val="tx1"/>
                  </a:solidFill>
                  <a:latin typeface="ＭＳ Ｐゴシック" pitchFamily="50" charset="-128"/>
                </a:rPr>
                <a:t>・・・</a:t>
              </a:r>
            </a:p>
          </p:txBody>
        </p:sp>
      </p:grpSp>
      <p:pic>
        <p:nvPicPr>
          <p:cNvPr id="5138" name="Picture 2" descr="H:\第２期アイディアボックス\スナップショット\トップページ３.jpg"/>
          <p:cNvPicPr>
            <a:picLocks noChangeAspect="1" noChangeArrowheads="1"/>
          </p:cNvPicPr>
          <p:nvPr/>
        </p:nvPicPr>
        <p:blipFill>
          <a:blip r:embed="rId17" cstate="print"/>
          <a:srcRect t="15376"/>
          <a:stretch>
            <a:fillRect/>
          </a:stretch>
        </p:blipFill>
        <p:spPr bwMode="auto">
          <a:xfrm>
            <a:off x="1352749" y="1484313"/>
            <a:ext cx="1327150" cy="793750"/>
          </a:xfrm>
          <a:prstGeom prst="rect">
            <a:avLst/>
          </a:prstGeom>
          <a:noFill/>
          <a:ln w="9525">
            <a:noFill/>
            <a:miter lim="800000"/>
            <a:headEnd/>
            <a:tailEnd/>
          </a:ln>
        </p:spPr>
      </p:pic>
      <p:sp>
        <p:nvSpPr>
          <p:cNvPr id="69" name="右中かっこ 68"/>
          <p:cNvSpPr/>
          <p:nvPr/>
        </p:nvSpPr>
        <p:spPr>
          <a:xfrm flipH="1">
            <a:off x="4386172" y="1052388"/>
            <a:ext cx="216148" cy="2160588"/>
          </a:xfrm>
          <a:prstGeom prst="rightBrace">
            <a:avLst>
              <a:gd name="adj1" fmla="val 92990"/>
              <a:gd name="adj2" fmla="val 50000"/>
            </a:avLst>
          </a:prstGeom>
          <a:ln w="19050"/>
        </p:spPr>
        <p:style>
          <a:lnRef idx="1">
            <a:schemeClr val="accent1"/>
          </a:lnRef>
          <a:fillRef idx="0">
            <a:schemeClr val="accent1"/>
          </a:fillRef>
          <a:effectRef idx="0">
            <a:schemeClr val="accent1"/>
          </a:effectRef>
          <a:fontRef idx="minor">
            <a:schemeClr val="tx1"/>
          </a:fontRef>
        </p:style>
        <p:txBody>
          <a:bodyPr lIns="91380" tIns="45690" rIns="91380" bIns="45690" anchor="ctr"/>
          <a:lstStyle/>
          <a:p>
            <a:pPr algn="ctr">
              <a:defRPr/>
            </a:pPr>
            <a:endParaRPr lang="ja-JP" altLang="en-US"/>
          </a:p>
        </p:txBody>
      </p:sp>
      <p:pic>
        <p:nvPicPr>
          <p:cNvPr id="5140" name="Picture 3"/>
          <p:cNvPicPr>
            <a:picLocks noChangeAspect="1" noChangeArrowheads="1"/>
          </p:cNvPicPr>
          <p:nvPr/>
        </p:nvPicPr>
        <p:blipFill>
          <a:blip r:embed="rId18" cstate="print"/>
          <a:srcRect t="14285"/>
          <a:stretch>
            <a:fillRect/>
          </a:stretch>
        </p:blipFill>
        <p:spPr bwMode="auto">
          <a:xfrm>
            <a:off x="849521" y="2205038"/>
            <a:ext cx="1471613" cy="863600"/>
          </a:xfrm>
          <a:prstGeom prst="rect">
            <a:avLst/>
          </a:prstGeom>
          <a:noFill/>
          <a:ln w="9525" algn="ctr">
            <a:noFill/>
            <a:miter lim="800000"/>
            <a:headEnd/>
            <a:tailEnd/>
          </a:ln>
        </p:spPr>
      </p:pic>
      <p:pic>
        <p:nvPicPr>
          <p:cNvPr id="5141" name="Picture 2"/>
          <p:cNvPicPr>
            <a:picLocks noChangeAspect="1" noChangeArrowheads="1"/>
          </p:cNvPicPr>
          <p:nvPr/>
        </p:nvPicPr>
        <p:blipFill>
          <a:blip r:embed="rId19" cstate="print"/>
          <a:srcRect/>
          <a:stretch>
            <a:fillRect/>
          </a:stretch>
        </p:blipFill>
        <p:spPr bwMode="auto">
          <a:xfrm>
            <a:off x="2576721" y="1773238"/>
            <a:ext cx="1585913" cy="1295400"/>
          </a:xfrm>
          <a:prstGeom prst="rect">
            <a:avLst/>
          </a:prstGeom>
          <a:noFill/>
          <a:ln w="9525">
            <a:noFill/>
            <a:miter lim="800000"/>
            <a:headEnd/>
            <a:tailEnd/>
          </a:ln>
        </p:spPr>
      </p:pic>
      <p:sp>
        <p:nvSpPr>
          <p:cNvPr id="5143" name="テキスト ボックス 72"/>
          <p:cNvSpPr txBox="1">
            <a:spLocks noChangeArrowheads="1"/>
          </p:cNvSpPr>
          <p:nvPr/>
        </p:nvSpPr>
        <p:spPr bwMode="auto">
          <a:xfrm rot="5400000">
            <a:off x="4413129" y="4582839"/>
            <a:ext cx="274638" cy="153987"/>
          </a:xfrm>
          <a:prstGeom prst="rect">
            <a:avLst/>
          </a:prstGeom>
          <a:noFill/>
          <a:ln w="9525">
            <a:noFill/>
            <a:miter lim="800000"/>
            <a:headEnd/>
            <a:tailEnd/>
          </a:ln>
        </p:spPr>
        <p:txBody>
          <a:bodyPr wrap="none" lIns="71954" tIns="0" rIns="71954" bIns="0">
            <a:spAutoFit/>
          </a:bodyPr>
          <a:lstStyle/>
          <a:p>
            <a:r>
              <a:rPr lang="ja-JP" altLang="en-US" sz="1000" dirty="0"/>
              <a:t>●</a:t>
            </a:r>
          </a:p>
        </p:txBody>
      </p:sp>
      <p:sp>
        <p:nvSpPr>
          <p:cNvPr id="75" name="テキスト ボックス 74"/>
          <p:cNvSpPr txBox="1">
            <a:spLocks noChangeArrowheads="1"/>
          </p:cNvSpPr>
          <p:nvPr/>
        </p:nvSpPr>
        <p:spPr bwMode="auto">
          <a:xfrm>
            <a:off x="128786" y="3214688"/>
            <a:ext cx="4248150" cy="1803932"/>
          </a:xfrm>
          <a:prstGeom prst="wedgeRoundRectCallout">
            <a:avLst>
              <a:gd name="adj1" fmla="val 52792"/>
              <a:gd name="adj2" fmla="val 2953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lIns="91380" tIns="45690" rIns="91380" bIns="45690">
            <a:spAutoFit/>
          </a:bodyPr>
          <a:lstStyle/>
          <a:p>
            <a:pPr marL="215761" indent="-215761">
              <a:defRPr/>
            </a:pPr>
            <a:r>
              <a:rPr lang="en-US" altLang="ja-JP" dirty="0">
                <a:solidFill>
                  <a:schemeClr val="tx1"/>
                </a:solidFill>
                <a:latin typeface="ＭＳ Ｐゴシック" pitchFamily="50" charset="-128"/>
                <a:ea typeface="ＭＳ Ｐゴシック" pitchFamily="50" charset="-128"/>
              </a:rPr>
              <a:t>2012.7</a:t>
            </a:r>
            <a:r>
              <a:rPr lang="ja-JP" altLang="en-US" dirty="0">
                <a:solidFill>
                  <a:schemeClr val="tx1"/>
                </a:solidFill>
                <a:latin typeface="ＭＳ Ｐゴシック" pitchFamily="50" charset="-128"/>
                <a:ea typeface="ＭＳ Ｐゴシック" pitchFamily="50" charset="-128"/>
              </a:rPr>
              <a:t>　</a:t>
            </a:r>
            <a:r>
              <a:rPr lang="en-US" altLang="ja-JP" dirty="0">
                <a:solidFill>
                  <a:srgbClr val="FF0000"/>
                </a:solidFill>
                <a:latin typeface="ＭＳ Ｐゴシック" pitchFamily="50" charset="-128"/>
                <a:ea typeface="ＭＳ Ｐゴシック" pitchFamily="50" charset="-128"/>
              </a:rPr>
              <a:t>DATA METI</a:t>
            </a:r>
            <a:r>
              <a:rPr lang="ja-JP" altLang="en-US" dirty="0">
                <a:solidFill>
                  <a:srgbClr val="FF0000"/>
                </a:solidFill>
                <a:latin typeface="ＭＳ Ｐゴシック" pitchFamily="50" charset="-128"/>
                <a:ea typeface="ＭＳ Ｐゴシック" pitchFamily="50" charset="-128"/>
              </a:rPr>
              <a:t>構想</a:t>
            </a:r>
            <a:r>
              <a:rPr lang="ja-JP" altLang="en-US" dirty="0">
                <a:solidFill>
                  <a:schemeClr val="tx1"/>
                </a:solidFill>
                <a:latin typeface="ＭＳ Ｐゴシック" pitchFamily="50" charset="-128"/>
                <a:ea typeface="ＭＳ Ｐゴシック" pitchFamily="50" charset="-128"/>
              </a:rPr>
              <a:t>の実施</a:t>
            </a:r>
            <a:endParaRPr lang="en-US" altLang="ja-JP" dirty="0">
              <a:solidFill>
                <a:schemeClr val="tx1"/>
              </a:solidFill>
              <a:latin typeface="ＭＳ Ｐゴシック" pitchFamily="50" charset="-128"/>
              <a:ea typeface="ＭＳ Ｐゴシック" pitchFamily="50" charset="-128"/>
            </a:endParaRPr>
          </a:p>
          <a:p>
            <a:pPr marL="215761" indent="-215761">
              <a:buFont typeface="Wingdings" pitchFamily="2" charset="2"/>
              <a:buChar char="u"/>
              <a:defRPr/>
            </a:pPr>
            <a:r>
              <a:rPr lang="ja-JP" altLang="en-US" b="0" dirty="0">
                <a:latin typeface="ＭＳ Ｐゴシック" pitchFamily="50" charset="-128"/>
                <a:ea typeface="ＭＳ Ｐゴシック" pitchFamily="50" charset="-128"/>
              </a:rPr>
              <a:t>自身の保有データを対象にデータ公開の環境整備を行っていくとともに、公開データを利活用したビジネスが展開する社会インフラを実現することで、オープンデータによる我が国経済社会の活性化を促していく。</a:t>
            </a:r>
            <a:endParaRPr lang="en-US" altLang="ja-JP" b="0" dirty="0">
              <a:latin typeface="ＭＳ Ｐゴシック" pitchFamily="50" charset="-128"/>
              <a:ea typeface="ＭＳ Ｐゴシック" pitchFamily="50" charset="-128"/>
            </a:endParaRPr>
          </a:p>
          <a:p>
            <a:pPr marL="215761" indent="-215761">
              <a:buFont typeface="Wingdings" pitchFamily="2" charset="2"/>
              <a:buChar char="u"/>
              <a:defRPr/>
            </a:pPr>
            <a:r>
              <a:rPr lang="ja-JP" altLang="en-US" b="0" dirty="0">
                <a:latin typeface="ＭＳ Ｐゴシック" pitchFamily="50" charset="-128"/>
                <a:ea typeface="ＭＳ Ｐゴシック" pitchFamily="50" charset="-128"/>
              </a:rPr>
              <a:t>電子行政オープンデータ戦略を踏まえて実施。</a:t>
            </a:r>
            <a:endParaRPr lang="en-US" altLang="ja-JP" b="0" dirty="0">
              <a:latin typeface="ＭＳ Ｐゴシック" pitchFamily="50" charset="-128"/>
              <a:ea typeface="ＭＳ Ｐゴシック" pitchFamily="50" charset="-128"/>
            </a:endParaRPr>
          </a:p>
        </p:txBody>
      </p:sp>
      <p:sp>
        <p:nvSpPr>
          <p:cNvPr id="76" name="テキスト ボックス 10"/>
          <p:cNvSpPr txBox="1">
            <a:spLocks noChangeArrowheads="1"/>
          </p:cNvSpPr>
          <p:nvPr/>
        </p:nvSpPr>
        <p:spPr bwMode="auto">
          <a:xfrm>
            <a:off x="128786" y="5059370"/>
            <a:ext cx="4202113" cy="1560651"/>
          </a:xfrm>
          <a:prstGeom prst="wedgeRoundRectCallout">
            <a:avLst>
              <a:gd name="adj1" fmla="val 54588"/>
              <a:gd name="adj2" fmla="val -16234"/>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lIns="89942" tIns="45690" rIns="71954" bIns="45690">
            <a:spAutoFit/>
          </a:bodyPr>
          <a:lstStyle/>
          <a:p>
            <a:pPr marL="266529" indent="-266529">
              <a:defRPr/>
            </a:pPr>
            <a:r>
              <a:rPr lang="en-US" altLang="ja-JP" dirty="0">
                <a:solidFill>
                  <a:schemeClr val="tx1"/>
                </a:solidFill>
                <a:latin typeface="ＭＳ Ｐゴシック" pitchFamily="50" charset="-128"/>
                <a:ea typeface="ＭＳ Ｐゴシック" pitchFamily="50" charset="-128"/>
              </a:rPr>
              <a:t>2012.8 </a:t>
            </a:r>
            <a:r>
              <a:rPr lang="ja-JP" altLang="en-US" dirty="0">
                <a:solidFill>
                  <a:srgbClr val="FF0000"/>
                </a:solidFill>
                <a:latin typeface="ＭＳ Ｐゴシック" pitchFamily="50" charset="-128"/>
                <a:ea typeface="ＭＳ Ｐゴシック" pitchFamily="50" charset="-128"/>
              </a:rPr>
              <a:t>公共データＷＧ</a:t>
            </a:r>
            <a:r>
              <a:rPr lang="ja-JP" altLang="en-US" dirty="0">
                <a:solidFill>
                  <a:schemeClr val="tx1"/>
                </a:solidFill>
                <a:latin typeface="ＭＳ Ｐゴシック" pitchFamily="50" charset="-128"/>
                <a:ea typeface="ＭＳ Ｐゴシック" pitchFamily="50" charset="-128"/>
              </a:rPr>
              <a:t>の設置</a:t>
            </a:r>
            <a:endParaRPr lang="en-US" altLang="ja-JP" dirty="0">
              <a:solidFill>
                <a:schemeClr val="tx1"/>
              </a:solidFill>
              <a:latin typeface="ＭＳ Ｐゴシック" pitchFamily="50" charset="-128"/>
              <a:ea typeface="ＭＳ Ｐゴシック" pitchFamily="50" charset="-128"/>
            </a:endParaRPr>
          </a:p>
          <a:p>
            <a:pPr marL="266529" indent="-266529">
              <a:buFont typeface="Wingdings" pitchFamily="2" charset="2"/>
              <a:buChar char="u"/>
              <a:defRPr/>
            </a:pPr>
            <a:r>
              <a:rPr lang="ja-JP" altLang="en-US" b="0" dirty="0">
                <a:solidFill>
                  <a:schemeClr val="tx1"/>
                </a:solidFill>
                <a:latin typeface="ＭＳ Ｐゴシック" pitchFamily="50" charset="-128"/>
                <a:ea typeface="ＭＳ Ｐゴシック" pitchFamily="50" charset="-128"/>
              </a:rPr>
              <a:t>民間有識者による公共ＷＧを設置。</a:t>
            </a:r>
            <a:endParaRPr lang="en-US" altLang="ja-JP" b="0" dirty="0">
              <a:solidFill>
                <a:schemeClr val="tx1"/>
              </a:solidFill>
              <a:latin typeface="ＭＳ Ｐゴシック" pitchFamily="50" charset="-128"/>
              <a:ea typeface="ＭＳ Ｐゴシック" pitchFamily="50" charset="-128"/>
            </a:endParaRPr>
          </a:p>
          <a:p>
            <a:pPr marL="266529" indent="-266529">
              <a:buFont typeface="Wingdings" pitchFamily="2" charset="2"/>
              <a:buChar char="u"/>
              <a:defRPr/>
            </a:pPr>
            <a:r>
              <a:rPr lang="ja-JP" altLang="en-US" b="0" dirty="0">
                <a:solidFill>
                  <a:schemeClr val="tx1"/>
                </a:solidFill>
                <a:latin typeface="ＭＳ Ｐゴシック" pitchFamily="50" charset="-128"/>
                <a:ea typeface="ＭＳ Ｐゴシック" pitchFamily="50" charset="-128"/>
              </a:rPr>
              <a:t>これまでのノウハウや 実践を通じて、オープンデータに必要なルール設定等について検討。</a:t>
            </a:r>
            <a:endParaRPr lang="en-US" altLang="ja-JP" b="0" dirty="0">
              <a:solidFill>
                <a:schemeClr val="tx1"/>
              </a:solidFill>
              <a:latin typeface="ＭＳ Ｐゴシック" pitchFamily="50" charset="-128"/>
              <a:ea typeface="ＭＳ Ｐゴシック" pitchFamily="50" charset="-128"/>
            </a:endParaRPr>
          </a:p>
          <a:p>
            <a:pPr marL="266529" indent="-266529">
              <a:buFont typeface="Wingdings" pitchFamily="2" charset="2"/>
              <a:buChar char="u"/>
              <a:defRPr/>
            </a:pPr>
            <a:r>
              <a:rPr lang="ja-JP" altLang="en-US" b="0" dirty="0">
                <a:solidFill>
                  <a:schemeClr val="tx1"/>
                </a:solidFill>
                <a:latin typeface="ＭＳ Ｐゴシック" pitchFamily="50" charset="-128"/>
                <a:ea typeface="ＭＳ Ｐゴシック" pitchFamily="50" charset="-128"/>
              </a:rPr>
              <a:t>得られたノウハウを各府省へ横展開していくことで政府全体のオープンデータに協力していく。</a:t>
            </a:r>
          </a:p>
        </p:txBody>
      </p:sp>
      <p:sp>
        <p:nvSpPr>
          <p:cNvPr id="77" name="下矢印 76"/>
          <p:cNvSpPr/>
          <p:nvPr/>
        </p:nvSpPr>
        <p:spPr>
          <a:xfrm>
            <a:off x="2011571" y="3092460"/>
            <a:ext cx="484188" cy="212725"/>
          </a:xfrm>
          <a:prstGeom prst="downArrow">
            <a:avLst>
              <a:gd name="adj1" fmla="val 50000"/>
              <a:gd name="adj2" fmla="val 60697"/>
            </a:avLst>
          </a:prstGeom>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a:p>
        </p:txBody>
      </p:sp>
      <p:sp>
        <p:nvSpPr>
          <p:cNvPr id="78" name="下矢印 77"/>
          <p:cNvSpPr/>
          <p:nvPr/>
        </p:nvSpPr>
        <p:spPr>
          <a:xfrm>
            <a:off x="2011571" y="4941898"/>
            <a:ext cx="484188" cy="212725"/>
          </a:xfrm>
          <a:prstGeom prst="downArrow">
            <a:avLst>
              <a:gd name="adj1" fmla="val 50000"/>
              <a:gd name="adj2" fmla="val 60697"/>
            </a:avLst>
          </a:prstGeom>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a:p>
        </p:txBody>
      </p:sp>
      <p:sp>
        <p:nvSpPr>
          <p:cNvPr id="57" name="テキスト ボックス 28"/>
          <p:cNvSpPr txBox="1">
            <a:spLocks noChangeArrowheads="1"/>
          </p:cNvSpPr>
          <p:nvPr/>
        </p:nvSpPr>
        <p:spPr bwMode="auto">
          <a:xfrm rot="5400000">
            <a:off x="5198093" y="1442244"/>
            <a:ext cx="273050" cy="153988"/>
          </a:xfrm>
          <a:prstGeom prst="rect">
            <a:avLst/>
          </a:prstGeom>
          <a:noFill/>
          <a:ln w="9525">
            <a:noFill/>
            <a:miter lim="800000"/>
            <a:headEnd/>
            <a:tailEnd/>
          </a:ln>
        </p:spPr>
        <p:txBody>
          <a:bodyPr wrap="none" lIns="71954" tIns="0" rIns="71954" bIns="0">
            <a:spAutoFit/>
          </a:bodyPr>
          <a:lstStyle/>
          <a:p>
            <a:r>
              <a:rPr lang="ja-JP" altLang="en-US" sz="1000" dirty="0"/>
              <a:t>●</a:t>
            </a:r>
          </a:p>
        </p:txBody>
      </p:sp>
      <p:sp>
        <p:nvSpPr>
          <p:cNvPr id="58" name="角丸四角形吹き出し 57"/>
          <p:cNvSpPr/>
          <p:nvPr/>
        </p:nvSpPr>
        <p:spPr>
          <a:xfrm>
            <a:off x="5528368" y="1088148"/>
            <a:ext cx="4248274" cy="476726"/>
          </a:xfrm>
          <a:prstGeom prst="wedgeRoundRectCallout">
            <a:avLst>
              <a:gd name="adj1" fmla="val -54911"/>
              <a:gd name="adj2" fmla="val 36298"/>
              <a:gd name="adj3" fmla="val 16667"/>
            </a:avLst>
          </a:prstGeom>
        </p:spPr>
        <p:style>
          <a:lnRef idx="2">
            <a:schemeClr val="accent2"/>
          </a:lnRef>
          <a:fillRef idx="1">
            <a:schemeClr val="lt1"/>
          </a:fillRef>
          <a:effectRef idx="0">
            <a:schemeClr val="accent2"/>
          </a:effectRef>
          <a:fontRef idx="minor">
            <a:schemeClr val="dk1"/>
          </a:fontRef>
        </p:style>
        <p:txBody>
          <a:bodyPr wrap="square" lIns="35978" tIns="0" rIns="35978" bIns="0">
            <a:spAutoFit/>
          </a:bodyPr>
          <a:lstStyle/>
          <a:p>
            <a:pPr>
              <a:defRPr/>
            </a:pPr>
            <a:r>
              <a:rPr lang="en-US" altLang="ja-JP" dirty="0">
                <a:solidFill>
                  <a:schemeClr val="tx1"/>
                </a:solidFill>
                <a:latin typeface="ＭＳ Ｐゴシック" pitchFamily="50" charset="-128"/>
                <a:ea typeface="ＭＳ Ｐゴシック" pitchFamily="50" charset="-128"/>
              </a:rPr>
              <a:t>2010.5</a:t>
            </a:r>
            <a:r>
              <a:rPr lang="ja-JP" altLang="en-US" dirty="0">
                <a:solidFill>
                  <a:schemeClr val="tx1"/>
                </a:solidFill>
                <a:latin typeface="ＭＳ Ｐゴシック" pitchFamily="50" charset="-128"/>
                <a:ea typeface="ＭＳ Ｐゴシック" pitchFamily="50" charset="-128"/>
              </a:rPr>
              <a:t>　</a:t>
            </a:r>
            <a:r>
              <a:rPr lang="ja-JP" altLang="en-US" dirty="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a:p>
            <a:pPr>
              <a:defRPr/>
            </a:pPr>
            <a:r>
              <a:rPr lang="ja-JP" altLang="en-US" dirty="0">
                <a:latin typeface="ＭＳ Ｐゴシック" pitchFamily="50" charset="-128"/>
                <a:ea typeface="ＭＳ Ｐゴシック" pitchFamily="50" charset="-128"/>
              </a:rPr>
              <a:t>新たな情報通信技術戦略</a:t>
            </a:r>
            <a:r>
              <a:rPr lang="ja-JP" altLang="en-US" dirty="0">
                <a:solidFill>
                  <a:schemeClr val="tx1"/>
                </a:solidFill>
                <a:latin typeface="ＭＳ Ｐゴシック" pitchFamily="50" charset="-128"/>
                <a:ea typeface="ＭＳ Ｐゴシック" pitchFamily="50" charset="-128"/>
              </a:rPr>
              <a:t>（ＩＴ戦略本部決定</a:t>
            </a:r>
            <a:r>
              <a:rPr lang="ja-JP" altLang="en-US" dirty="0" smtClean="0">
                <a:solidFill>
                  <a:schemeClr val="tx1"/>
                </a:solidFill>
                <a:latin typeface="ＭＳ Ｐゴシック" pitchFamily="50" charset="-128"/>
                <a:ea typeface="ＭＳ Ｐゴシック" pitchFamily="50" charset="-128"/>
              </a:rPr>
              <a:t>）</a:t>
            </a:r>
            <a:endParaRPr lang="en-US" altLang="ja-JP" dirty="0">
              <a:solidFill>
                <a:schemeClr val="tx1"/>
              </a:solidFill>
              <a:latin typeface="ＭＳ Ｐゴシック" pitchFamily="50" charset="-128"/>
              <a:ea typeface="ＭＳ Ｐゴシック" pitchFamily="50" charset="-128"/>
            </a:endParaRPr>
          </a:p>
        </p:txBody>
      </p:sp>
      <p:sp>
        <p:nvSpPr>
          <p:cNvPr id="59" name="テキスト ボックス 30"/>
          <p:cNvSpPr txBox="1">
            <a:spLocks noChangeArrowheads="1"/>
          </p:cNvSpPr>
          <p:nvPr/>
        </p:nvSpPr>
        <p:spPr bwMode="auto">
          <a:xfrm rot="5400000">
            <a:off x="5197299" y="4438823"/>
            <a:ext cx="274638" cy="153988"/>
          </a:xfrm>
          <a:prstGeom prst="rect">
            <a:avLst/>
          </a:prstGeom>
          <a:noFill/>
          <a:ln w="9525">
            <a:noFill/>
            <a:miter lim="800000"/>
            <a:headEnd/>
            <a:tailEnd/>
          </a:ln>
        </p:spPr>
        <p:txBody>
          <a:bodyPr wrap="none" lIns="71954" tIns="0" rIns="71954" bIns="0">
            <a:spAutoFit/>
          </a:bodyPr>
          <a:lstStyle/>
          <a:p>
            <a:r>
              <a:rPr lang="ja-JP" altLang="en-US" sz="1000" dirty="0"/>
              <a:t>●</a:t>
            </a:r>
          </a:p>
        </p:txBody>
      </p:sp>
      <p:sp>
        <p:nvSpPr>
          <p:cNvPr id="60" name="角丸四角形吹き出し 59"/>
          <p:cNvSpPr/>
          <p:nvPr/>
        </p:nvSpPr>
        <p:spPr>
          <a:xfrm>
            <a:off x="5528368" y="1640675"/>
            <a:ext cx="4248274" cy="476726"/>
          </a:xfrm>
          <a:prstGeom prst="wedgeRoundRectCallout">
            <a:avLst>
              <a:gd name="adj1" fmla="val -54695"/>
              <a:gd name="adj2" fmla="val 50876"/>
              <a:gd name="adj3" fmla="val 16667"/>
            </a:avLst>
          </a:prstGeom>
        </p:spPr>
        <p:style>
          <a:lnRef idx="2">
            <a:schemeClr val="accent2"/>
          </a:lnRef>
          <a:fillRef idx="1">
            <a:schemeClr val="lt1"/>
          </a:fillRef>
          <a:effectRef idx="0">
            <a:schemeClr val="accent2"/>
          </a:effectRef>
          <a:fontRef idx="minor">
            <a:schemeClr val="dk1"/>
          </a:fontRef>
        </p:style>
        <p:txBody>
          <a:bodyPr wrap="square" lIns="35978" tIns="0" rIns="35978" bIns="0">
            <a:spAutoFit/>
          </a:bodyPr>
          <a:lstStyle/>
          <a:p>
            <a:pPr>
              <a:defRPr/>
            </a:pPr>
            <a:r>
              <a:rPr lang="en-US" altLang="ja-JP" dirty="0">
                <a:solidFill>
                  <a:schemeClr val="tx1"/>
                </a:solidFill>
                <a:latin typeface="ＭＳ Ｐゴシック" pitchFamily="50" charset="-128"/>
                <a:ea typeface="ＭＳ Ｐゴシック" pitchFamily="50" charset="-128"/>
              </a:rPr>
              <a:t>2011.3</a:t>
            </a:r>
            <a:r>
              <a:rPr lang="ja-JP" altLang="en-US" dirty="0">
                <a:solidFill>
                  <a:schemeClr val="tx1"/>
                </a:solidFill>
                <a:latin typeface="ＭＳ Ｐゴシック" pitchFamily="50" charset="-128"/>
                <a:ea typeface="ＭＳ Ｐゴシック" pitchFamily="50" charset="-128"/>
              </a:rPr>
              <a:t>　</a:t>
            </a:r>
            <a:endParaRPr lang="en-US" altLang="ja-JP" dirty="0">
              <a:solidFill>
                <a:schemeClr val="tx1"/>
              </a:solidFill>
              <a:latin typeface="ＭＳ Ｐゴシック" pitchFamily="50" charset="-128"/>
              <a:ea typeface="ＭＳ Ｐゴシック" pitchFamily="50" charset="-128"/>
            </a:endParaRPr>
          </a:p>
          <a:p>
            <a:pPr>
              <a:defRPr/>
            </a:pPr>
            <a:r>
              <a:rPr lang="ja-JP" altLang="en-US" dirty="0">
                <a:solidFill>
                  <a:schemeClr val="tx1"/>
                </a:solidFill>
                <a:latin typeface="ＭＳ Ｐゴシック" pitchFamily="50" charset="-128"/>
                <a:ea typeface="ＭＳ Ｐゴシック" pitchFamily="50" charset="-128"/>
              </a:rPr>
              <a:t>電子行政推進に関する基本方針（ＩＴ戦略本部決定</a:t>
            </a:r>
            <a:r>
              <a:rPr lang="ja-JP" altLang="en-US" dirty="0" smtClean="0">
                <a:solidFill>
                  <a:schemeClr val="tx1"/>
                </a:solidFill>
                <a:latin typeface="ＭＳ Ｐゴシック" pitchFamily="50" charset="-128"/>
                <a:ea typeface="ＭＳ Ｐゴシック" pitchFamily="50" charset="-128"/>
              </a:rPr>
              <a:t>）</a:t>
            </a:r>
            <a:endParaRPr lang="en-US" altLang="ja-JP" dirty="0">
              <a:solidFill>
                <a:schemeClr val="tx1"/>
              </a:solidFill>
              <a:latin typeface="ＭＳ Ｐゴシック" pitchFamily="50" charset="-128"/>
              <a:ea typeface="ＭＳ Ｐゴシック" pitchFamily="50" charset="-128"/>
            </a:endParaRPr>
          </a:p>
        </p:txBody>
      </p:sp>
      <p:sp>
        <p:nvSpPr>
          <p:cNvPr id="61" name="テキスト ボックス 33"/>
          <p:cNvSpPr txBox="1">
            <a:spLocks noChangeArrowheads="1"/>
          </p:cNvSpPr>
          <p:nvPr/>
        </p:nvSpPr>
        <p:spPr bwMode="auto">
          <a:xfrm rot="5400000">
            <a:off x="5197299" y="2049165"/>
            <a:ext cx="274638" cy="153988"/>
          </a:xfrm>
          <a:prstGeom prst="rect">
            <a:avLst/>
          </a:prstGeom>
          <a:noFill/>
          <a:ln w="9525">
            <a:noFill/>
            <a:miter lim="800000"/>
            <a:headEnd/>
            <a:tailEnd/>
          </a:ln>
        </p:spPr>
        <p:txBody>
          <a:bodyPr wrap="none" lIns="71954" tIns="0" rIns="71954" bIns="0">
            <a:spAutoFit/>
          </a:bodyPr>
          <a:lstStyle/>
          <a:p>
            <a:r>
              <a:rPr lang="ja-JP" altLang="en-US" sz="1000" dirty="0"/>
              <a:t>●</a:t>
            </a:r>
          </a:p>
        </p:txBody>
      </p:sp>
      <p:sp>
        <p:nvSpPr>
          <p:cNvPr id="62" name="角丸四角形吹き出し 61"/>
          <p:cNvSpPr/>
          <p:nvPr/>
        </p:nvSpPr>
        <p:spPr>
          <a:xfrm>
            <a:off x="5528368" y="5324958"/>
            <a:ext cx="4319721" cy="729683"/>
          </a:xfrm>
          <a:prstGeom prst="wedgeRoundRectCallout">
            <a:avLst>
              <a:gd name="adj1" fmla="val -54804"/>
              <a:gd name="adj2" fmla="val -43879"/>
              <a:gd name="adj3" fmla="val 16667"/>
            </a:avLst>
          </a:prstGeom>
        </p:spPr>
        <p:style>
          <a:lnRef idx="2">
            <a:schemeClr val="accent2"/>
          </a:lnRef>
          <a:fillRef idx="1">
            <a:schemeClr val="lt1"/>
          </a:fillRef>
          <a:effectRef idx="0">
            <a:schemeClr val="accent2"/>
          </a:effectRef>
          <a:fontRef idx="minor">
            <a:schemeClr val="dk1"/>
          </a:fontRef>
        </p:style>
        <p:txBody>
          <a:bodyPr wrap="square" lIns="35978" tIns="0" rIns="35978" bIns="0">
            <a:spAutoFit/>
          </a:bodyPr>
          <a:lstStyle/>
          <a:p>
            <a:pPr>
              <a:defRPr/>
            </a:pPr>
            <a:r>
              <a:rPr lang="en-US" altLang="ja-JP" dirty="0">
                <a:solidFill>
                  <a:schemeClr val="tx1"/>
                </a:solidFill>
                <a:latin typeface="ＭＳ Ｐゴシック" pitchFamily="50" charset="-128"/>
                <a:ea typeface="ＭＳ Ｐゴシック" pitchFamily="50" charset="-128"/>
              </a:rPr>
              <a:t>2012.7</a:t>
            </a:r>
            <a:r>
              <a:rPr lang="ja-JP" altLang="en-US" dirty="0">
                <a:solidFill>
                  <a:schemeClr val="tx1"/>
                </a:solidFill>
                <a:latin typeface="ＭＳ Ｐゴシック" pitchFamily="50" charset="-128"/>
                <a:ea typeface="ＭＳ Ｐゴシック" pitchFamily="50" charset="-128"/>
              </a:rPr>
              <a:t>　　日本</a:t>
            </a:r>
            <a:r>
              <a:rPr lang="ja-JP" altLang="en-US" dirty="0" smtClean="0">
                <a:solidFill>
                  <a:schemeClr val="tx1"/>
                </a:solidFill>
                <a:latin typeface="ＭＳ Ｐゴシック" pitchFamily="50" charset="-128"/>
                <a:ea typeface="ＭＳ Ｐゴシック" pitchFamily="50" charset="-128"/>
              </a:rPr>
              <a:t>再生戦略（</a:t>
            </a:r>
            <a:r>
              <a:rPr lang="ja-JP" altLang="en-US" dirty="0">
                <a:solidFill>
                  <a:schemeClr val="tx1"/>
                </a:solidFill>
                <a:latin typeface="ＭＳ Ｐゴシック" pitchFamily="50" charset="-128"/>
                <a:ea typeface="ＭＳ Ｐゴシック" pitchFamily="50" charset="-128"/>
              </a:rPr>
              <a:t>閣議決定）</a:t>
            </a:r>
            <a:endParaRPr lang="en-US" altLang="ja-JP" dirty="0">
              <a:solidFill>
                <a:schemeClr val="tx1"/>
              </a:solidFill>
              <a:latin typeface="ＭＳ Ｐゴシック" pitchFamily="50" charset="-128"/>
              <a:ea typeface="ＭＳ Ｐゴシック" pitchFamily="50" charset="-128"/>
            </a:endParaRPr>
          </a:p>
          <a:p>
            <a:pPr marL="177686" indent="-177686">
              <a:buFont typeface="Wingdings" pitchFamily="2" charset="2"/>
              <a:buChar char="u"/>
              <a:defRPr/>
            </a:pPr>
            <a:r>
              <a:rPr lang="ja-JP" altLang="en-US" b="0" dirty="0">
                <a:latin typeface="ＭＳ Ｐゴシック" pitchFamily="50" charset="-128"/>
                <a:ea typeface="ＭＳ Ｐゴシック" pitchFamily="50" charset="-128"/>
              </a:rPr>
              <a:t>情報通信技術の徹底的活用と強固な情報通信基盤の確立</a:t>
            </a:r>
            <a:endParaRPr lang="en-US" altLang="ja-JP" b="0" dirty="0">
              <a:solidFill>
                <a:schemeClr val="tx1"/>
              </a:solidFill>
              <a:latin typeface="ＭＳ Ｐゴシック" pitchFamily="50" charset="-128"/>
              <a:ea typeface="ＭＳ Ｐゴシック" pitchFamily="50" charset="-128"/>
            </a:endParaRPr>
          </a:p>
        </p:txBody>
      </p:sp>
      <p:sp>
        <p:nvSpPr>
          <p:cNvPr id="63" name="テキスト ボックス 73"/>
          <p:cNvSpPr txBox="1">
            <a:spLocks noChangeArrowheads="1"/>
          </p:cNvSpPr>
          <p:nvPr/>
        </p:nvSpPr>
        <p:spPr bwMode="auto">
          <a:xfrm rot="5400000">
            <a:off x="5197299" y="5302919"/>
            <a:ext cx="274638" cy="153988"/>
          </a:xfrm>
          <a:prstGeom prst="rect">
            <a:avLst/>
          </a:prstGeom>
          <a:noFill/>
          <a:ln w="9525">
            <a:noFill/>
            <a:miter lim="800000"/>
            <a:headEnd/>
            <a:tailEnd/>
          </a:ln>
        </p:spPr>
        <p:txBody>
          <a:bodyPr wrap="none" lIns="71954" tIns="0" rIns="71954" bIns="0">
            <a:spAutoFit/>
          </a:bodyPr>
          <a:lstStyle/>
          <a:p>
            <a:r>
              <a:rPr lang="ja-JP" altLang="en-US" sz="1000" dirty="0"/>
              <a:t>●</a:t>
            </a:r>
          </a:p>
        </p:txBody>
      </p:sp>
      <p:sp>
        <p:nvSpPr>
          <p:cNvPr id="64" name="角丸四角形吹き出し 63"/>
          <p:cNvSpPr/>
          <p:nvPr/>
        </p:nvSpPr>
        <p:spPr>
          <a:xfrm>
            <a:off x="5528368" y="2157364"/>
            <a:ext cx="4248274" cy="3098721"/>
          </a:xfrm>
          <a:prstGeom prst="wedgeRoundRectCallout">
            <a:avLst>
              <a:gd name="adj1" fmla="val -54985"/>
              <a:gd name="adj2" fmla="val 25859"/>
              <a:gd name="adj3" fmla="val 16667"/>
            </a:avLst>
          </a:prstGeom>
        </p:spPr>
        <p:style>
          <a:lnRef idx="2">
            <a:schemeClr val="accent2"/>
          </a:lnRef>
          <a:fillRef idx="1">
            <a:schemeClr val="lt1"/>
          </a:fillRef>
          <a:effectRef idx="0">
            <a:schemeClr val="accent2"/>
          </a:effectRef>
          <a:fontRef idx="minor">
            <a:schemeClr val="dk1"/>
          </a:fontRef>
        </p:style>
        <p:txBody>
          <a:bodyPr wrap="square" lIns="35978" tIns="0" rIns="35978" bIns="0">
            <a:spAutoFit/>
          </a:bodyPr>
          <a:lstStyle/>
          <a:p>
            <a:pPr>
              <a:defRPr/>
            </a:pPr>
            <a:r>
              <a:rPr lang="en-US" altLang="ja-JP" dirty="0">
                <a:solidFill>
                  <a:schemeClr val="tx1"/>
                </a:solidFill>
                <a:latin typeface="ＭＳ Ｐゴシック" pitchFamily="50" charset="-128"/>
                <a:ea typeface="ＭＳ Ｐゴシック" pitchFamily="50" charset="-128"/>
              </a:rPr>
              <a:t>2012.7</a:t>
            </a:r>
            <a:r>
              <a:rPr lang="ja-JP" altLang="en-US" dirty="0">
                <a:solidFill>
                  <a:schemeClr val="tx1"/>
                </a:solidFill>
                <a:latin typeface="ＭＳ Ｐゴシック" pitchFamily="50" charset="-128"/>
                <a:ea typeface="ＭＳ Ｐゴシック" pitchFamily="50" charset="-128"/>
              </a:rPr>
              <a:t>　</a:t>
            </a:r>
            <a:endParaRPr lang="en-US" altLang="ja-JP" dirty="0">
              <a:solidFill>
                <a:schemeClr val="tx1"/>
              </a:solidFill>
              <a:latin typeface="ＭＳ Ｐゴシック" pitchFamily="50" charset="-128"/>
              <a:ea typeface="ＭＳ Ｐゴシック" pitchFamily="50" charset="-128"/>
            </a:endParaRPr>
          </a:p>
          <a:p>
            <a:pPr>
              <a:defRPr/>
            </a:pPr>
            <a:r>
              <a:rPr lang="ja-JP" altLang="en-US" dirty="0">
                <a:solidFill>
                  <a:schemeClr val="tx1"/>
                </a:solidFill>
                <a:latin typeface="ＭＳ Ｐゴシック" pitchFamily="50" charset="-128"/>
                <a:ea typeface="ＭＳ Ｐゴシック" pitchFamily="50" charset="-128"/>
              </a:rPr>
              <a:t>電子行政オープンデータ戦略（ＩＴ戦略本部決定）</a:t>
            </a:r>
            <a:endParaRPr lang="en-US" altLang="ja-JP" dirty="0">
              <a:solidFill>
                <a:schemeClr val="tx1"/>
              </a:solidFill>
              <a:latin typeface="ＭＳ Ｐゴシック" pitchFamily="50" charset="-128"/>
              <a:ea typeface="ＭＳ Ｐゴシック" pitchFamily="50" charset="-128"/>
            </a:endParaRPr>
          </a:p>
          <a:p>
            <a:pPr marL="723434" indent="-723434">
              <a:tabLst>
                <a:tab pos="1078809" algn="l"/>
              </a:tabLst>
              <a:defRPr/>
            </a:pPr>
            <a:r>
              <a:rPr lang="ja-JP" altLang="en-US" b="0" dirty="0">
                <a:solidFill>
                  <a:schemeClr val="tx1"/>
                </a:solidFill>
                <a:latin typeface="ＭＳ Ｐゴシック" pitchFamily="50" charset="-128"/>
                <a:ea typeface="ＭＳ Ｐゴシック" pitchFamily="50" charset="-128"/>
              </a:rPr>
              <a:t>目的　：</a:t>
            </a: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①透明性・信頼性確保</a:t>
            </a:r>
            <a:endParaRPr lang="en-US" altLang="ja-JP" b="0" dirty="0">
              <a:solidFill>
                <a:schemeClr val="tx1"/>
              </a:solidFill>
              <a:latin typeface="ＭＳ Ｐゴシック" pitchFamily="50" charset="-128"/>
              <a:ea typeface="ＭＳ Ｐゴシック" pitchFamily="50" charset="-128"/>
            </a:endParaRPr>
          </a:p>
          <a:p>
            <a:pPr marL="723434" indent="-723434">
              <a:tabLst>
                <a:tab pos="1078809" algn="l"/>
              </a:tabLst>
              <a:defRPr/>
            </a:pP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②国民参加・官民協働推進</a:t>
            </a:r>
            <a:endParaRPr lang="en-US" altLang="ja-JP" b="0" dirty="0">
              <a:solidFill>
                <a:schemeClr val="tx1"/>
              </a:solidFill>
              <a:latin typeface="ＭＳ Ｐゴシック" pitchFamily="50" charset="-128"/>
              <a:ea typeface="ＭＳ Ｐゴシック" pitchFamily="50" charset="-128"/>
            </a:endParaRPr>
          </a:p>
          <a:p>
            <a:pPr marL="723434" indent="-723434">
              <a:tabLst>
                <a:tab pos="1078809" algn="l"/>
              </a:tabLst>
              <a:defRPr/>
            </a:pP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③経済活性化・行政効率化</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ja-JP" altLang="en-US" b="0" dirty="0">
                <a:solidFill>
                  <a:schemeClr val="tx1"/>
                </a:solidFill>
                <a:latin typeface="ＭＳ Ｐゴシック" pitchFamily="50" charset="-128"/>
                <a:ea typeface="ＭＳ Ｐゴシック" pitchFamily="50" charset="-128"/>
              </a:rPr>
              <a:t>方向性：</a:t>
            </a: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①政府自ら積極的に公共データを公開</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②機械可読で二次利用容易な公開</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③営利・非営利を問わず活用を促進</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④取得可能データから速やかに公開</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ja-JP" altLang="en-US" b="0" dirty="0">
                <a:solidFill>
                  <a:schemeClr val="tx1"/>
                </a:solidFill>
                <a:latin typeface="ＭＳ Ｐゴシック" pitchFamily="50" charset="-128"/>
                <a:ea typeface="ＭＳ Ｐゴシック" pitchFamily="50" charset="-128"/>
              </a:rPr>
              <a:t>施策：</a:t>
            </a: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①公共データ活用の促進</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②公共データ活用のための環境整備</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ja-JP" altLang="en-US" b="0" dirty="0">
                <a:solidFill>
                  <a:schemeClr val="tx1"/>
                </a:solidFill>
                <a:latin typeface="ＭＳ Ｐゴシック" pitchFamily="50" charset="-128"/>
                <a:ea typeface="ＭＳ Ｐゴシック" pitchFamily="50" charset="-128"/>
              </a:rPr>
              <a:t>推進体制：　実務者会議の設置</a:t>
            </a:r>
            <a:endParaRPr lang="en-US" altLang="ja-JP" b="0" dirty="0">
              <a:solidFill>
                <a:schemeClr val="tx1"/>
              </a:solidFill>
              <a:latin typeface="ＭＳ Ｐゴシック" pitchFamily="50" charset="-128"/>
              <a:ea typeface="ＭＳ Ｐゴシック" pitchFamily="50" charset="-128"/>
            </a:endParaRPr>
          </a:p>
          <a:p>
            <a:pPr marL="748820" indent="-748820">
              <a:defRPr/>
            </a:pPr>
            <a:r>
              <a:rPr lang="en-US" altLang="ja-JP" b="0" dirty="0">
                <a:solidFill>
                  <a:schemeClr val="tx1"/>
                </a:solidFill>
                <a:latin typeface="ＭＳ Ｐゴシック" pitchFamily="50" charset="-128"/>
                <a:ea typeface="ＭＳ Ｐゴシック" pitchFamily="50" charset="-128"/>
              </a:rPr>
              <a:t>		</a:t>
            </a:r>
            <a:r>
              <a:rPr lang="ja-JP" altLang="en-US" b="0" dirty="0">
                <a:solidFill>
                  <a:schemeClr val="tx1"/>
                </a:solidFill>
                <a:latin typeface="ＭＳ Ｐゴシック" pitchFamily="50" charset="-128"/>
                <a:ea typeface="ＭＳ Ｐゴシック" pitchFamily="50" charset="-128"/>
              </a:rPr>
              <a:t>電子的提供指針の見直し</a:t>
            </a:r>
          </a:p>
        </p:txBody>
      </p:sp>
      <p:sp>
        <p:nvSpPr>
          <p:cNvPr id="65" name="テキスト ボックス 73"/>
          <p:cNvSpPr txBox="1">
            <a:spLocks noChangeArrowheads="1"/>
          </p:cNvSpPr>
          <p:nvPr/>
        </p:nvSpPr>
        <p:spPr bwMode="auto">
          <a:xfrm rot="5400000">
            <a:off x="5197299" y="6261254"/>
            <a:ext cx="274638" cy="153988"/>
          </a:xfrm>
          <a:prstGeom prst="rect">
            <a:avLst/>
          </a:prstGeom>
          <a:noFill/>
          <a:ln w="9525">
            <a:noFill/>
            <a:miter lim="800000"/>
            <a:headEnd/>
            <a:tailEnd/>
          </a:ln>
        </p:spPr>
        <p:txBody>
          <a:bodyPr wrap="none" lIns="71954" tIns="0" rIns="71954" bIns="0">
            <a:spAutoFit/>
          </a:bodyPr>
          <a:lstStyle/>
          <a:p>
            <a:r>
              <a:rPr lang="ja-JP" altLang="en-US" sz="1000" dirty="0"/>
              <a:t>●</a:t>
            </a:r>
          </a:p>
        </p:txBody>
      </p:sp>
      <p:sp>
        <p:nvSpPr>
          <p:cNvPr id="66" name="角丸四角形吹き出し 65"/>
          <p:cNvSpPr/>
          <p:nvPr/>
        </p:nvSpPr>
        <p:spPr>
          <a:xfrm>
            <a:off x="5528368" y="6128317"/>
            <a:ext cx="4319711" cy="397027"/>
          </a:xfrm>
          <a:prstGeom prst="wedgeRoundRectCallout">
            <a:avLst>
              <a:gd name="adj1" fmla="val -53949"/>
              <a:gd name="adj2" fmla="val -3065"/>
              <a:gd name="adj3" fmla="val 16667"/>
            </a:avLst>
          </a:prstGeom>
        </p:spPr>
        <p:style>
          <a:lnRef idx="2">
            <a:schemeClr val="accent2"/>
          </a:lnRef>
          <a:fillRef idx="1">
            <a:schemeClr val="lt1"/>
          </a:fillRef>
          <a:effectRef idx="0">
            <a:schemeClr val="accent2"/>
          </a:effectRef>
          <a:fontRef idx="minor">
            <a:schemeClr val="dk1"/>
          </a:fontRef>
        </p:style>
        <p:txBody>
          <a:bodyPr wrap="none" lIns="35978" tIns="0" rIns="35978" bIns="0" anchor="ctr">
            <a:noAutofit/>
          </a:bodyPr>
          <a:lstStyle/>
          <a:p>
            <a:pPr>
              <a:defRPr/>
            </a:pPr>
            <a:r>
              <a:rPr lang="en-US" altLang="ja-JP" dirty="0" smtClean="0">
                <a:solidFill>
                  <a:schemeClr val="tx1"/>
                </a:solidFill>
                <a:latin typeface="ＭＳ Ｐゴシック" pitchFamily="50" charset="-128"/>
                <a:ea typeface="ＭＳ Ｐゴシック" pitchFamily="50" charset="-128"/>
              </a:rPr>
              <a:t>2012.12</a:t>
            </a:r>
            <a:r>
              <a:rPr lang="ja-JP" altLang="en-US" dirty="0">
                <a:solidFill>
                  <a:schemeClr val="tx1"/>
                </a:solidFill>
                <a:latin typeface="ＭＳ Ｐゴシック" pitchFamily="50" charset="-128"/>
                <a:ea typeface="ＭＳ Ｐゴシック" pitchFamily="50" charset="-128"/>
              </a:rPr>
              <a:t>　　</a:t>
            </a:r>
            <a:r>
              <a:rPr lang="ja-JP" altLang="en-US" dirty="0" smtClean="0">
                <a:solidFill>
                  <a:schemeClr val="tx1"/>
                </a:solidFill>
                <a:latin typeface="ＭＳ Ｐゴシック" pitchFamily="50" charset="-128"/>
                <a:ea typeface="ＭＳ Ｐゴシック" pitchFamily="50" charset="-128"/>
              </a:rPr>
              <a:t>電子行政オープンデータ実務者会議の設置</a:t>
            </a:r>
            <a:endParaRPr lang="en-US" altLang="ja-JP" dirty="0">
              <a:solidFill>
                <a:schemeClr val="tx1"/>
              </a:solidFill>
              <a:latin typeface="ＭＳ Ｐゴシック" pitchFamily="50" charset="-128"/>
              <a:ea typeface="ＭＳ Ｐゴシック" pitchFamily="50" charset="-128"/>
            </a:endParaRPr>
          </a:p>
        </p:txBody>
      </p:sp>
      <p:sp>
        <p:nvSpPr>
          <p:cNvPr id="67" name="テキスト ボックス 66"/>
          <p:cNvSpPr txBox="1"/>
          <p:nvPr/>
        </p:nvSpPr>
        <p:spPr>
          <a:xfrm>
            <a:off x="782806" y="639981"/>
            <a:ext cx="2941698" cy="340747"/>
          </a:xfrm>
          <a:prstGeom prst="rect">
            <a:avLst/>
          </a:prstGeom>
          <a:noFill/>
        </p:spPr>
        <p:txBody>
          <a:bodyPr wrap="none" lIns="91380" tIns="45690" rIns="91380" bIns="45690">
            <a:spAutoFit/>
          </a:bodyPr>
          <a:lstStyle/>
          <a:p>
            <a:pPr>
              <a:defRPr/>
            </a:pPr>
            <a:r>
              <a:rPr lang="ja-JP" altLang="en-US" sz="1600" dirty="0">
                <a:latin typeface="+mn-ea"/>
                <a:ea typeface="+mn-ea"/>
              </a:rPr>
              <a:t>経済産業省のこれまでの取組</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文字基盤の整備</a:t>
            </a:r>
            <a:endParaRPr kumimoji="1" lang="ja-JP" altLang="en-US" dirty="0"/>
          </a:p>
        </p:txBody>
      </p:sp>
      <p:sp>
        <p:nvSpPr>
          <p:cNvPr id="3" name="コンテンツ プレースホルダ 2"/>
          <p:cNvSpPr>
            <a:spLocks noGrp="1"/>
          </p:cNvSpPr>
          <p:nvPr>
            <p:ph idx="1"/>
          </p:nvPr>
        </p:nvSpPr>
        <p:spPr>
          <a:xfrm>
            <a:off x="271473" y="620688"/>
            <a:ext cx="9363075" cy="1511300"/>
          </a:xfrm>
        </p:spPr>
        <p:txBody>
          <a:bodyPr/>
          <a:lstStyle/>
          <a:p>
            <a:r>
              <a:rPr lang="ja-JP" altLang="en-US" dirty="0" smtClean="0"/>
              <a:t>戸籍や住民票で使う文字と互換性のあるフォントと文字情報を無償で公開。</a:t>
            </a:r>
            <a:endParaRPr lang="en-US" altLang="ja-JP" dirty="0" smtClean="0"/>
          </a:p>
          <a:p>
            <a:r>
              <a:rPr lang="ja-JP" altLang="en-US" dirty="0" smtClean="0"/>
              <a:t>行政機関だけではなく、民間も利用可能なように公開</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D916BD3-3D60-488A-8E3B-A8127EA77316}" type="slidenum">
              <a:rPr lang="en-US" altLang="ja-JP" smtClean="0"/>
              <a:pPr>
                <a:defRPr/>
              </a:pPr>
              <a:t>12</a:t>
            </a:fld>
            <a:endParaRPr lang="en-US" altLang="ja-JP" dirty="0"/>
          </a:p>
        </p:txBody>
      </p:sp>
      <p:grpSp>
        <p:nvGrpSpPr>
          <p:cNvPr id="5" name="グループ化 63"/>
          <p:cNvGrpSpPr>
            <a:grpSpLocks/>
          </p:cNvGrpSpPr>
          <p:nvPr/>
        </p:nvGrpSpPr>
        <p:grpSpPr bwMode="auto">
          <a:xfrm>
            <a:off x="273060" y="1628230"/>
            <a:ext cx="2665413" cy="4608512"/>
            <a:chOff x="1086569" y="1989138"/>
            <a:chExt cx="2460625" cy="4608512"/>
          </a:xfrm>
        </p:grpSpPr>
        <p:sp>
          <p:nvSpPr>
            <p:cNvPr id="6" name="角丸四角形 5"/>
            <p:cNvSpPr/>
            <p:nvPr/>
          </p:nvSpPr>
          <p:spPr>
            <a:xfrm>
              <a:off x="1086569" y="1989138"/>
              <a:ext cx="2460625" cy="4608512"/>
            </a:xfrm>
            <a:prstGeom prst="roundRect">
              <a:avLst>
                <a:gd name="adj" fmla="val 75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7" name="角丸四角形 6"/>
            <p:cNvSpPr/>
            <p:nvPr/>
          </p:nvSpPr>
          <p:spPr>
            <a:xfrm>
              <a:off x="1231657" y="3284538"/>
              <a:ext cx="2182173" cy="3240087"/>
            </a:xfrm>
            <a:prstGeom prst="roundRect">
              <a:avLst>
                <a:gd name="adj" fmla="val 75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 name="角丸四角形 7"/>
            <p:cNvSpPr/>
            <p:nvPr/>
          </p:nvSpPr>
          <p:spPr>
            <a:xfrm>
              <a:off x="1375279" y="4797425"/>
              <a:ext cx="1707342" cy="1655763"/>
            </a:xfrm>
            <a:prstGeom prst="roundRect">
              <a:avLst>
                <a:gd name="adj" fmla="val 9619"/>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9" name="角丸四角形 8"/>
            <p:cNvSpPr/>
            <p:nvPr/>
          </p:nvSpPr>
          <p:spPr>
            <a:xfrm>
              <a:off x="1529159" y="5805488"/>
              <a:ext cx="553970" cy="5746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0" name="Picture 4" descr="http://kosekimoji.moj.go.jp/kosekimojidb/png?kosekiMjBng=437640&amp;pngSizeKbn=2"/>
            <p:cNvPicPr>
              <a:picLocks noChangeAspect="1" noChangeArrowheads="1"/>
            </p:cNvPicPr>
            <p:nvPr/>
          </p:nvPicPr>
          <p:blipFill>
            <a:blip r:embed="rId2" cstate="print"/>
            <a:srcRect/>
            <a:stretch>
              <a:fillRect/>
            </a:stretch>
          </p:blipFill>
          <p:spPr bwMode="auto">
            <a:xfrm>
              <a:off x="1629494" y="5922963"/>
              <a:ext cx="388938" cy="385762"/>
            </a:xfrm>
            <a:prstGeom prst="rect">
              <a:avLst/>
            </a:prstGeom>
            <a:noFill/>
            <a:ln w="9525">
              <a:noFill/>
              <a:miter lim="800000"/>
              <a:headEnd/>
              <a:tailEnd/>
            </a:ln>
          </p:spPr>
        </p:pic>
        <p:pic>
          <p:nvPicPr>
            <p:cNvPr id="11" name="Picture 10" descr="http://kosekimoji.moj.go.jp/kosekimojidb/png?kosekiMjBng=443870&amp;pngSizeKbn=2"/>
            <p:cNvPicPr>
              <a:picLocks noChangeAspect="1" noChangeArrowheads="1"/>
            </p:cNvPicPr>
            <p:nvPr/>
          </p:nvPicPr>
          <p:blipFill>
            <a:blip r:embed="rId3" cstate="print"/>
            <a:srcRect/>
            <a:stretch>
              <a:fillRect/>
            </a:stretch>
          </p:blipFill>
          <p:spPr bwMode="auto">
            <a:xfrm>
              <a:off x="1497732" y="3835400"/>
              <a:ext cx="387350" cy="385763"/>
            </a:xfrm>
            <a:prstGeom prst="rect">
              <a:avLst/>
            </a:prstGeom>
            <a:noFill/>
            <a:ln w="9525">
              <a:noFill/>
              <a:miter lim="800000"/>
              <a:headEnd/>
              <a:tailEnd/>
            </a:ln>
          </p:spPr>
        </p:pic>
        <p:pic>
          <p:nvPicPr>
            <p:cNvPr id="12" name="Picture 12" descr="http://kosekimoji.moj.go.jp/kosekimojidb/png?kosekiMjBng=444580&amp;pngSizeKbn=2"/>
            <p:cNvPicPr>
              <a:picLocks noChangeAspect="1" noChangeArrowheads="1"/>
            </p:cNvPicPr>
            <p:nvPr/>
          </p:nvPicPr>
          <p:blipFill>
            <a:blip r:embed="rId4" cstate="print"/>
            <a:srcRect/>
            <a:stretch>
              <a:fillRect/>
            </a:stretch>
          </p:blipFill>
          <p:spPr bwMode="auto">
            <a:xfrm>
              <a:off x="2416894" y="3835400"/>
              <a:ext cx="387350" cy="385763"/>
            </a:xfrm>
            <a:prstGeom prst="rect">
              <a:avLst/>
            </a:prstGeom>
            <a:noFill/>
            <a:ln w="9525">
              <a:noFill/>
              <a:miter lim="800000"/>
              <a:headEnd/>
              <a:tailEnd/>
            </a:ln>
          </p:spPr>
        </p:pic>
        <p:pic>
          <p:nvPicPr>
            <p:cNvPr id="13" name="Picture 14" descr="http://kosekimoji.moj.go.jp/kosekimojidb/png?kosekiMjBng=445000&amp;pngSizeKbn=2"/>
            <p:cNvPicPr>
              <a:picLocks noChangeAspect="1" noChangeArrowheads="1"/>
            </p:cNvPicPr>
            <p:nvPr/>
          </p:nvPicPr>
          <p:blipFill>
            <a:blip r:embed="rId5" cstate="print"/>
            <a:srcRect/>
            <a:stretch>
              <a:fillRect/>
            </a:stretch>
          </p:blipFill>
          <p:spPr bwMode="auto">
            <a:xfrm>
              <a:off x="2164482" y="5346700"/>
              <a:ext cx="385762" cy="385763"/>
            </a:xfrm>
            <a:prstGeom prst="rect">
              <a:avLst/>
            </a:prstGeom>
            <a:noFill/>
            <a:ln w="9525">
              <a:noFill/>
              <a:miter lim="800000"/>
              <a:headEnd/>
              <a:tailEnd/>
            </a:ln>
          </p:spPr>
        </p:pic>
        <p:pic>
          <p:nvPicPr>
            <p:cNvPr id="14" name="Picture 16" descr="http://kosekimoji.moj.go.jp/kosekimojidb/png?kosekiMjBng=445320&amp;pngSizeKbn=2"/>
            <p:cNvPicPr>
              <a:picLocks noChangeAspect="1" noChangeArrowheads="1"/>
            </p:cNvPicPr>
            <p:nvPr/>
          </p:nvPicPr>
          <p:blipFill>
            <a:blip r:embed="rId6" cstate="print"/>
            <a:srcRect/>
            <a:stretch>
              <a:fillRect/>
            </a:stretch>
          </p:blipFill>
          <p:spPr bwMode="auto">
            <a:xfrm>
              <a:off x="1956519" y="3835400"/>
              <a:ext cx="388938" cy="385763"/>
            </a:xfrm>
            <a:prstGeom prst="rect">
              <a:avLst/>
            </a:prstGeom>
            <a:noFill/>
            <a:ln w="9525">
              <a:noFill/>
              <a:miter lim="800000"/>
              <a:headEnd/>
              <a:tailEnd/>
            </a:ln>
          </p:spPr>
        </p:pic>
        <p:pic>
          <p:nvPicPr>
            <p:cNvPr id="15" name="Picture 18" descr="http://kosekimoji.moj.go.jp/kosekimojidb/png?kosekiMjBng=437740&amp;pngSizeKbn=2"/>
            <p:cNvPicPr>
              <a:picLocks noChangeAspect="1" noChangeArrowheads="1"/>
            </p:cNvPicPr>
            <p:nvPr/>
          </p:nvPicPr>
          <p:blipFill>
            <a:blip r:embed="rId7" cstate="print"/>
            <a:srcRect/>
            <a:stretch>
              <a:fillRect/>
            </a:stretch>
          </p:blipFill>
          <p:spPr bwMode="auto">
            <a:xfrm>
              <a:off x="2416894" y="2322513"/>
              <a:ext cx="387350" cy="387350"/>
            </a:xfrm>
            <a:prstGeom prst="rect">
              <a:avLst/>
            </a:prstGeom>
            <a:noFill/>
            <a:ln w="9525">
              <a:noFill/>
              <a:miter lim="800000"/>
              <a:headEnd/>
              <a:tailEnd/>
            </a:ln>
          </p:spPr>
        </p:pic>
        <p:pic>
          <p:nvPicPr>
            <p:cNvPr id="16" name="Picture 20" descr="http://kosekimoji.moj.go.jp/kosekimojidb/png?kosekiMjBng=440550&amp;pngSizeKbn=2"/>
            <p:cNvPicPr>
              <a:picLocks noChangeAspect="1" noChangeArrowheads="1"/>
            </p:cNvPicPr>
            <p:nvPr/>
          </p:nvPicPr>
          <p:blipFill>
            <a:blip r:embed="rId8" cstate="print"/>
            <a:srcRect/>
            <a:stretch>
              <a:fillRect/>
            </a:stretch>
          </p:blipFill>
          <p:spPr bwMode="auto">
            <a:xfrm>
              <a:off x="1499319" y="2825750"/>
              <a:ext cx="385763" cy="387350"/>
            </a:xfrm>
            <a:prstGeom prst="rect">
              <a:avLst/>
            </a:prstGeom>
            <a:noFill/>
            <a:ln w="9525">
              <a:noFill/>
              <a:miter lim="800000"/>
              <a:headEnd/>
              <a:tailEnd/>
            </a:ln>
          </p:spPr>
        </p:pic>
        <p:pic>
          <p:nvPicPr>
            <p:cNvPr id="17" name="Picture 22" descr="http://kosekimoji.moj.go.jp/kosekimojidb/png?kosekiMjBng=440810&amp;pngSizeKbn=2"/>
            <p:cNvPicPr>
              <a:picLocks noChangeAspect="1" noChangeArrowheads="1"/>
            </p:cNvPicPr>
            <p:nvPr/>
          </p:nvPicPr>
          <p:blipFill>
            <a:blip r:embed="rId9" cstate="print"/>
            <a:srcRect/>
            <a:stretch>
              <a:fillRect/>
            </a:stretch>
          </p:blipFill>
          <p:spPr bwMode="auto">
            <a:xfrm>
              <a:off x="1951757" y="2825750"/>
              <a:ext cx="385762" cy="387350"/>
            </a:xfrm>
            <a:prstGeom prst="rect">
              <a:avLst/>
            </a:prstGeom>
            <a:noFill/>
            <a:ln w="9525">
              <a:noFill/>
              <a:miter lim="800000"/>
              <a:headEnd/>
              <a:tailEnd/>
            </a:ln>
          </p:spPr>
        </p:pic>
        <p:pic>
          <p:nvPicPr>
            <p:cNvPr id="18" name="Picture 24" descr="http://kosekimoji.moj.go.jp/kosekimojidb/png?kosekiMjBng=441980&amp;pngSizeKbn=2"/>
            <p:cNvPicPr>
              <a:picLocks noChangeAspect="1" noChangeArrowheads="1"/>
            </p:cNvPicPr>
            <p:nvPr/>
          </p:nvPicPr>
          <p:blipFill>
            <a:blip r:embed="rId10" cstate="print"/>
            <a:srcRect/>
            <a:stretch>
              <a:fillRect/>
            </a:stretch>
          </p:blipFill>
          <p:spPr bwMode="auto">
            <a:xfrm>
              <a:off x="1499319" y="2322513"/>
              <a:ext cx="385763" cy="387350"/>
            </a:xfrm>
            <a:prstGeom prst="rect">
              <a:avLst/>
            </a:prstGeom>
            <a:noFill/>
            <a:ln w="9525">
              <a:noFill/>
              <a:miter lim="800000"/>
              <a:headEnd/>
              <a:tailEnd/>
            </a:ln>
          </p:spPr>
        </p:pic>
        <p:pic>
          <p:nvPicPr>
            <p:cNvPr id="19" name="Picture 26" descr="http://kosekimoji.moj.go.jp/kosekimojidb/png?kosekiMjBng=443360&amp;pngSizeKbn=2"/>
            <p:cNvPicPr>
              <a:picLocks noChangeAspect="1" noChangeArrowheads="1"/>
            </p:cNvPicPr>
            <p:nvPr/>
          </p:nvPicPr>
          <p:blipFill>
            <a:blip r:embed="rId11" cstate="print"/>
            <a:srcRect/>
            <a:stretch>
              <a:fillRect/>
            </a:stretch>
          </p:blipFill>
          <p:spPr bwMode="auto">
            <a:xfrm>
              <a:off x="1951757" y="2322513"/>
              <a:ext cx="385762" cy="387350"/>
            </a:xfrm>
            <a:prstGeom prst="rect">
              <a:avLst/>
            </a:prstGeom>
            <a:noFill/>
            <a:ln w="9525">
              <a:noFill/>
              <a:miter lim="800000"/>
              <a:headEnd/>
              <a:tailEnd/>
            </a:ln>
          </p:spPr>
        </p:pic>
        <p:pic>
          <p:nvPicPr>
            <p:cNvPr id="20" name="Picture 28" descr="http://kosekimoji.moj.go.jp/kosekimojidb/png?kosekiMjBng=445410&amp;pngSizeKbn=2"/>
            <p:cNvPicPr>
              <a:picLocks noChangeAspect="1" noChangeArrowheads="1"/>
            </p:cNvPicPr>
            <p:nvPr/>
          </p:nvPicPr>
          <p:blipFill>
            <a:blip r:embed="rId12" cstate="print"/>
            <a:srcRect/>
            <a:stretch>
              <a:fillRect/>
            </a:stretch>
          </p:blipFill>
          <p:spPr bwMode="auto">
            <a:xfrm>
              <a:off x="2416894" y="4324350"/>
              <a:ext cx="387350" cy="385763"/>
            </a:xfrm>
            <a:prstGeom prst="rect">
              <a:avLst/>
            </a:prstGeom>
            <a:noFill/>
            <a:ln w="9525">
              <a:noFill/>
              <a:miter lim="800000"/>
              <a:headEnd/>
              <a:tailEnd/>
            </a:ln>
          </p:spPr>
        </p:pic>
        <p:pic>
          <p:nvPicPr>
            <p:cNvPr id="21" name="Picture 30" descr="http://kosekimoji.moj.go.jp/kosekimojidb/png?kosekiMjBng=445400&amp;pngSizeKbn=2"/>
            <p:cNvPicPr>
              <a:picLocks noChangeAspect="1" noChangeArrowheads="1"/>
            </p:cNvPicPr>
            <p:nvPr/>
          </p:nvPicPr>
          <p:blipFill>
            <a:blip r:embed="rId13" cstate="print"/>
            <a:srcRect/>
            <a:stretch>
              <a:fillRect/>
            </a:stretch>
          </p:blipFill>
          <p:spPr bwMode="auto">
            <a:xfrm>
              <a:off x="1588219" y="5346700"/>
              <a:ext cx="384175" cy="385763"/>
            </a:xfrm>
            <a:prstGeom prst="rect">
              <a:avLst/>
            </a:prstGeom>
            <a:noFill/>
            <a:ln w="9525">
              <a:noFill/>
              <a:miter lim="800000"/>
              <a:headEnd/>
              <a:tailEnd/>
            </a:ln>
          </p:spPr>
        </p:pic>
        <p:pic>
          <p:nvPicPr>
            <p:cNvPr id="22" name="Picture 32" descr="http://kosekimoji.moj.go.jp/kosekimojidb/png?kosekiMjBng=445330&amp;pngSizeKbn=2"/>
            <p:cNvPicPr>
              <a:picLocks noChangeAspect="1" noChangeArrowheads="1"/>
            </p:cNvPicPr>
            <p:nvPr/>
          </p:nvPicPr>
          <p:blipFill>
            <a:blip r:embed="rId14" cstate="print"/>
            <a:srcRect/>
            <a:stretch>
              <a:fillRect/>
            </a:stretch>
          </p:blipFill>
          <p:spPr bwMode="auto">
            <a:xfrm>
              <a:off x="1956519" y="4324350"/>
              <a:ext cx="388938" cy="385763"/>
            </a:xfrm>
            <a:prstGeom prst="rect">
              <a:avLst/>
            </a:prstGeom>
            <a:noFill/>
            <a:ln w="9525">
              <a:noFill/>
              <a:miter lim="800000"/>
              <a:headEnd/>
              <a:tailEnd/>
            </a:ln>
          </p:spPr>
        </p:pic>
        <p:pic>
          <p:nvPicPr>
            <p:cNvPr id="23" name="Picture 34" descr="http://kosekimoji.moj.go.jp/kosekimojidb/png?kosekiMjBng=437730&amp;pngSizeKbn=2"/>
            <p:cNvPicPr>
              <a:picLocks noChangeAspect="1" noChangeArrowheads="1"/>
            </p:cNvPicPr>
            <p:nvPr/>
          </p:nvPicPr>
          <p:blipFill>
            <a:blip r:embed="rId15" cstate="print"/>
            <a:srcRect/>
            <a:stretch>
              <a:fillRect/>
            </a:stretch>
          </p:blipFill>
          <p:spPr bwMode="auto">
            <a:xfrm>
              <a:off x="2416894" y="2825750"/>
              <a:ext cx="387350" cy="387350"/>
            </a:xfrm>
            <a:prstGeom prst="rect">
              <a:avLst/>
            </a:prstGeom>
            <a:noFill/>
            <a:ln w="9525">
              <a:noFill/>
              <a:miter lim="800000"/>
              <a:headEnd/>
              <a:tailEnd/>
            </a:ln>
          </p:spPr>
        </p:pic>
        <p:pic>
          <p:nvPicPr>
            <p:cNvPr id="24" name="Picture 36" descr="http://kosekimoji.moj.go.jp/kosekimojidb/png?kosekiMjBng=444550&amp;pngSizeKbn=2"/>
            <p:cNvPicPr>
              <a:picLocks noChangeAspect="1" noChangeArrowheads="1"/>
            </p:cNvPicPr>
            <p:nvPr/>
          </p:nvPicPr>
          <p:blipFill>
            <a:blip r:embed="rId16" cstate="print"/>
            <a:srcRect/>
            <a:stretch>
              <a:fillRect/>
            </a:stretch>
          </p:blipFill>
          <p:spPr bwMode="auto">
            <a:xfrm>
              <a:off x="1497732" y="4338638"/>
              <a:ext cx="387350" cy="385762"/>
            </a:xfrm>
            <a:prstGeom prst="rect">
              <a:avLst/>
            </a:prstGeom>
            <a:noFill/>
            <a:ln w="9525">
              <a:noFill/>
              <a:miter lim="800000"/>
              <a:headEnd/>
              <a:tailEnd/>
            </a:ln>
          </p:spPr>
        </p:pic>
        <p:sp>
          <p:nvSpPr>
            <p:cNvPr id="25" name="正方形/長方形 21"/>
            <p:cNvSpPr>
              <a:spLocks noChangeArrowheads="1"/>
            </p:cNvSpPr>
            <p:nvPr/>
          </p:nvSpPr>
          <p:spPr bwMode="auto">
            <a:xfrm>
              <a:off x="1286594" y="3338513"/>
              <a:ext cx="2193925" cy="527617"/>
            </a:xfrm>
            <a:prstGeom prst="rect">
              <a:avLst/>
            </a:prstGeom>
            <a:noFill/>
            <a:ln w="9525">
              <a:noFill/>
              <a:miter lim="800000"/>
              <a:headEnd/>
              <a:tailEnd/>
            </a:ln>
          </p:spPr>
          <p:txBody>
            <a:bodyPr>
              <a:spAutoFit/>
            </a:bodyPr>
            <a:lstStyle/>
            <a:p>
              <a:r>
                <a:rPr lang="ja-JP" altLang="en-US" u="sng"/>
                <a:t>住民基本台帳ネットワーク</a:t>
              </a:r>
              <a:endParaRPr lang="en-US" altLang="ja-JP" u="sng"/>
            </a:p>
            <a:p>
              <a:r>
                <a:rPr lang="ja-JP" altLang="en-US" u="sng"/>
                <a:t>統一文字（２１０３９字）</a:t>
              </a:r>
            </a:p>
          </p:txBody>
        </p:sp>
        <p:sp>
          <p:nvSpPr>
            <p:cNvPr id="26" name="正方形/長方形 22"/>
            <p:cNvSpPr>
              <a:spLocks noChangeArrowheads="1"/>
            </p:cNvSpPr>
            <p:nvPr/>
          </p:nvSpPr>
          <p:spPr bwMode="auto">
            <a:xfrm>
              <a:off x="2083519" y="5805488"/>
              <a:ext cx="1157288" cy="523875"/>
            </a:xfrm>
            <a:prstGeom prst="rect">
              <a:avLst/>
            </a:prstGeom>
            <a:noFill/>
            <a:ln w="9525">
              <a:noFill/>
              <a:miter lim="800000"/>
              <a:headEnd/>
              <a:tailEnd/>
            </a:ln>
          </p:spPr>
          <p:txBody>
            <a:bodyPr>
              <a:spAutoFit/>
            </a:bodyPr>
            <a:lstStyle/>
            <a:p>
              <a:r>
                <a:rPr lang="ja-JP" altLang="en-US" u="sng"/>
                <a:t>常用漢字</a:t>
              </a:r>
              <a:endParaRPr lang="en-US" altLang="ja-JP" u="sng"/>
            </a:p>
            <a:p>
              <a:r>
                <a:rPr lang="ja-JP" altLang="en-US" u="sng"/>
                <a:t>（２１３６字）</a:t>
              </a:r>
              <a:endParaRPr lang="en-US" altLang="ja-JP" u="sng"/>
            </a:p>
          </p:txBody>
        </p:sp>
        <p:sp>
          <p:nvSpPr>
            <p:cNvPr id="27" name="正方形/長方形 20"/>
            <p:cNvSpPr>
              <a:spLocks noChangeArrowheads="1"/>
            </p:cNvSpPr>
            <p:nvPr/>
          </p:nvSpPr>
          <p:spPr bwMode="auto">
            <a:xfrm>
              <a:off x="1486619" y="4797425"/>
              <a:ext cx="1393825" cy="523875"/>
            </a:xfrm>
            <a:prstGeom prst="rect">
              <a:avLst/>
            </a:prstGeom>
            <a:noFill/>
            <a:ln w="9525">
              <a:noFill/>
              <a:miter lim="800000"/>
              <a:headEnd/>
              <a:tailEnd/>
            </a:ln>
          </p:spPr>
          <p:txBody>
            <a:bodyPr>
              <a:spAutoFit/>
            </a:bodyPr>
            <a:lstStyle/>
            <a:p>
              <a:r>
                <a:rPr lang="ja-JP" altLang="en-US" u="sng"/>
                <a:t>ＪＩＳ漢字コード</a:t>
              </a:r>
              <a:endParaRPr lang="en-US" altLang="ja-JP" u="sng"/>
            </a:p>
            <a:p>
              <a:r>
                <a:rPr lang="ja-JP" altLang="en-US" u="sng"/>
                <a:t>（１００５０字）</a:t>
              </a:r>
              <a:endParaRPr lang="en-US" altLang="ja-JP" u="sng"/>
            </a:p>
          </p:txBody>
        </p:sp>
        <p:sp>
          <p:nvSpPr>
            <p:cNvPr id="28" name="正方形/長方形 23"/>
            <p:cNvSpPr>
              <a:spLocks noChangeArrowheads="1"/>
            </p:cNvSpPr>
            <p:nvPr/>
          </p:nvSpPr>
          <p:spPr bwMode="auto">
            <a:xfrm>
              <a:off x="1196107" y="2041525"/>
              <a:ext cx="2260600" cy="307975"/>
            </a:xfrm>
            <a:prstGeom prst="rect">
              <a:avLst/>
            </a:prstGeom>
            <a:noFill/>
            <a:ln w="9525">
              <a:noFill/>
              <a:miter lim="800000"/>
              <a:headEnd/>
              <a:tailEnd/>
            </a:ln>
          </p:spPr>
          <p:txBody>
            <a:bodyPr>
              <a:spAutoFit/>
            </a:bodyPr>
            <a:lstStyle/>
            <a:p>
              <a:r>
                <a:rPr lang="ja-JP" altLang="en-US" u="sng"/>
                <a:t>戸籍統一文字（５６０４０字）</a:t>
              </a:r>
            </a:p>
          </p:txBody>
        </p:sp>
        <p:sp>
          <p:nvSpPr>
            <p:cNvPr id="29" name="テキスト ボックス 28"/>
            <p:cNvSpPr txBox="1">
              <a:spLocks noChangeArrowheads="1"/>
            </p:cNvSpPr>
            <p:nvPr/>
          </p:nvSpPr>
          <p:spPr bwMode="auto">
            <a:xfrm>
              <a:off x="2750269" y="2349500"/>
              <a:ext cx="647700" cy="461963"/>
            </a:xfrm>
            <a:prstGeom prst="rect">
              <a:avLst/>
            </a:prstGeom>
            <a:noFill/>
            <a:ln w="9525">
              <a:noFill/>
              <a:miter lim="800000"/>
              <a:headEnd/>
              <a:tailEnd/>
            </a:ln>
          </p:spPr>
          <p:txBody>
            <a:bodyPr>
              <a:spAutoFit/>
            </a:bodyPr>
            <a:lstStyle/>
            <a:p>
              <a:r>
                <a:rPr lang="ja-JP" altLang="en-US" sz="2400" dirty="0"/>
                <a:t>・・・</a:t>
              </a:r>
            </a:p>
          </p:txBody>
        </p:sp>
        <p:sp>
          <p:nvSpPr>
            <p:cNvPr id="30" name="テキスト ボックス 29"/>
            <p:cNvSpPr txBox="1">
              <a:spLocks noChangeArrowheads="1"/>
            </p:cNvSpPr>
            <p:nvPr/>
          </p:nvSpPr>
          <p:spPr bwMode="auto">
            <a:xfrm>
              <a:off x="2815357" y="3860800"/>
              <a:ext cx="647700" cy="461963"/>
            </a:xfrm>
            <a:prstGeom prst="rect">
              <a:avLst/>
            </a:prstGeom>
            <a:noFill/>
            <a:ln w="9525">
              <a:noFill/>
              <a:miter lim="800000"/>
              <a:headEnd/>
              <a:tailEnd/>
            </a:ln>
          </p:spPr>
          <p:txBody>
            <a:bodyPr>
              <a:spAutoFit/>
            </a:bodyPr>
            <a:lstStyle/>
            <a:p>
              <a:r>
                <a:rPr lang="ja-JP" altLang="en-US" sz="2400" dirty="0"/>
                <a:t>・・・</a:t>
              </a:r>
            </a:p>
          </p:txBody>
        </p:sp>
      </p:grpSp>
      <p:sp>
        <p:nvSpPr>
          <p:cNvPr id="31" name="右矢印 30"/>
          <p:cNvSpPr/>
          <p:nvPr/>
        </p:nvSpPr>
        <p:spPr>
          <a:xfrm>
            <a:off x="3367088" y="2060031"/>
            <a:ext cx="938212" cy="719137"/>
          </a:xfrm>
          <a:prstGeom prst="rightArrow">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dirty="0" err="1">
              <a:solidFill>
                <a:schemeClr val="tx1"/>
              </a:solidFill>
            </a:endParaRPr>
          </a:p>
        </p:txBody>
      </p:sp>
      <p:sp>
        <p:nvSpPr>
          <p:cNvPr id="32" name="テキスト ボックス 62"/>
          <p:cNvSpPr txBox="1">
            <a:spLocks noChangeArrowheads="1"/>
          </p:cNvSpPr>
          <p:nvPr/>
        </p:nvSpPr>
        <p:spPr bwMode="auto">
          <a:xfrm>
            <a:off x="3081348" y="2996660"/>
            <a:ext cx="1557337" cy="738603"/>
          </a:xfrm>
          <a:prstGeom prst="rect">
            <a:avLst/>
          </a:prstGeom>
          <a:noFill/>
          <a:ln w="9525">
            <a:noFill/>
            <a:miter lim="800000"/>
            <a:headEnd/>
            <a:tailEnd/>
          </a:ln>
        </p:spPr>
        <p:txBody>
          <a:bodyPr lIns="91380" tIns="45690" rIns="91380" bIns="45690">
            <a:spAutoFit/>
          </a:bodyPr>
          <a:lstStyle/>
          <a:p>
            <a:r>
              <a:rPr lang="ja-JP" altLang="en-US"/>
              <a:t>行政機関も企業も自由にダウンロードして活用が可能</a:t>
            </a:r>
          </a:p>
        </p:txBody>
      </p:sp>
      <p:grpSp>
        <p:nvGrpSpPr>
          <p:cNvPr id="35" name="Group 103"/>
          <p:cNvGrpSpPr>
            <a:grpSpLocks/>
          </p:cNvGrpSpPr>
          <p:nvPr/>
        </p:nvGrpSpPr>
        <p:grpSpPr bwMode="auto">
          <a:xfrm>
            <a:off x="7405688" y="2976692"/>
            <a:ext cx="730250" cy="668337"/>
            <a:chOff x="3527" y="2611"/>
            <a:chExt cx="460" cy="421"/>
          </a:xfrm>
        </p:grpSpPr>
        <p:sp>
          <p:nvSpPr>
            <p:cNvPr id="40" name="Freeform 70"/>
            <p:cNvSpPr>
              <a:spLocks/>
            </p:cNvSpPr>
            <p:nvPr/>
          </p:nvSpPr>
          <p:spPr bwMode="auto">
            <a:xfrm>
              <a:off x="3547" y="2837"/>
              <a:ext cx="86" cy="167"/>
            </a:xfrm>
            <a:custGeom>
              <a:avLst/>
              <a:gdLst>
                <a:gd name="T0" fmla="*/ 60 w 86"/>
                <a:gd name="T1" fmla="*/ 90 h 167"/>
                <a:gd name="T2" fmla="*/ 58 w 86"/>
                <a:gd name="T3" fmla="*/ 77 h 167"/>
                <a:gd name="T4" fmla="*/ 58 w 86"/>
                <a:gd name="T5" fmla="*/ 65 h 167"/>
                <a:gd name="T6" fmla="*/ 58 w 86"/>
                <a:gd name="T7" fmla="*/ 52 h 167"/>
                <a:gd name="T8" fmla="*/ 59 w 86"/>
                <a:gd name="T9" fmla="*/ 40 h 167"/>
                <a:gd name="T10" fmla="*/ 61 w 86"/>
                <a:gd name="T11" fmla="*/ 28 h 167"/>
                <a:gd name="T12" fmla="*/ 63 w 86"/>
                <a:gd name="T13" fmla="*/ 17 h 167"/>
                <a:gd name="T14" fmla="*/ 66 w 86"/>
                <a:gd name="T15" fmla="*/ 7 h 167"/>
                <a:gd name="T16" fmla="*/ 66 w 86"/>
                <a:gd name="T17" fmla="*/ 2 h 167"/>
                <a:gd name="T18" fmla="*/ 62 w 86"/>
                <a:gd name="T19" fmla="*/ 1 h 167"/>
                <a:gd name="T20" fmla="*/ 59 w 86"/>
                <a:gd name="T21" fmla="*/ 0 h 167"/>
                <a:gd name="T22" fmla="*/ 55 w 86"/>
                <a:gd name="T23" fmla="*/ 0 h 167"/>
                <a:gd name="T24" fmla="*/ 48 w 86"/>
                <a:gd name="T25" fmla="*/ 0 h 167"/>
                <a:gd name="T26" fmla="*/ 39 w 86"/>
                <a:gd name="T27" fmla="*/ 1 h 167"/>
                <a:gd name="T28" fmla="*/ 31 w 86"/>
                <a:gd name="T29" fmla="*/ 3 h 167"/>
                <a:gd name="T30" fmla="*/ 22 w 86"/>
                <a:gd name="T31" fmla="*/ 6 h 167"/>
                <a:gd name="T32" fmla="*/ 17 w 86"/>
                <a:gd name="T33" fmla="*/ 9 h 167"/>
                <a:gd name="T34" fmla="*/ 13 w 86"/>
                <a:gd name="T35" fmla="*/ 11 h 167"/>
                <a:gd name="T36" fmla="*/ 10 w 86"/>
                <a:gd name="T37" fmla="*/ 13 h 167"/>
                <a:gd name="T38" fmla="*/ 8 w 86"/>
                <a:gd name="T39" fmla="*/ 16 h 167"/>
                <a:gd name="T40" fmla="*/ 6 w 86"/>
                <a:gd name="T41" fmla="*/ 19 h 167"/>
                <a:gd name="T42" fmla="*/ 4 w 86"/>
                <a:gd name="T43" fmla="*/ 22 h 167"/>
                <a:gd name="T44" fmla="*/ 2 w 86"/>
                <a:gd name="T45" fmla="*/ 26 h 167"/>
                <a:gd name="T46" fmla="*/ 1 w 86"/>
                <a:gd name="T47" fmla="*/ 30 h 167"/>
                <a:gd name="T48" fmla="*/ 0 w 86"/>
                <a:gd name="T49" fmla="*/ 33 h 167"/>
                <a:gd name="T50" fmla="*/ 0 w 86"/>
                <a:gd name="T51" fmla="*/ 39 h 167"/>
                <a:gd name="T52" fmla="*/ 0 w 86"/>
                <a:gd name="T53" fmla="*/ 47 h 167"/>
                <a:gd name="T54" fmla="*/ 1 w 86"/>
                <a:gd name="T55" fmla="*/ 55 h 167"/>
                <a:gd name="T56" fmla="*/ 4 w 86"/>
                <a:gd name="T57" fmla="*/ 63 h 167"/>
                <a:gd name="T58" fmla="*/ 7 w 86"/>
                <a:gd name="T59" fmla="*/ 71 h 167"/>
                <a:gd name="T60" fmla="*/ 11 w 86"/>
                <a:gd name="T61" fmla="*/ 80 h 167"/>
                <a:gd name="T62" fmla="*/ 15 w 86"/>
                <a:gd name="T63" fmla="*/ 88 h 167"/>
                <a:gd name="T64" fmla="*/ 24 w 86"/>
                <a:gd name="T65" fmla="*/ 104 h 167"/>
                <a:gd name="T66" fmla="*/ 33 w 86"/>
                <a:gd name="T67" fmla="*/ 119 h 167"/>
                <a:gd name="T68" fmla="*/ 39 w 86"/>
                <a:gd name="T69" fmla="*/ 130 h 167"/>
                <a:gd name="T70" fmla="*/ 42 w 86"/>
                <a:gd name="T71" fmla="*/ 137 h 167"/>
                <a:gd name="T72" fmla="*/ 43 w 86"/>
                <a:gd name="T73" fmla="*/ 138 h 167"/>
                <a:gd name="T74" fmla="*/ 42 w 86"/>
                <a:gd name="T75" fmla="*/ 134 h 167"/>
                <a:gd name="T76" fmla="*/ 42 w 86"/>
                <a:gd name="T77" fmla="*/ 133 h 167"/>
                <a:gd name="T78" fmla="*/ 44 w 86"/>
                <a:gd name="T79" fmla="*/ 137 h 167"/>
                <a:gd name="T80" fmla="*/ 48 w 86"/>
                <a:gd name="T81" fmla="*/ 142 h 167"/>
                <a:gd name="T82" fmla="*/ 54 w 86"/>
                <a:gd name="T83" fmla="*/ 148 h 167"/>
                <a:gd name="T84" fmla="*/ 60 w 86"/>
                <a:gd name="T85" fmla="*/ 153 h 167"/>
                <a:gd name="T86" fmla="*/ 66 w 86"/>
                <a:gd name="T87" fmla="*/ 158 h 167"/>
                <a:gd name="T88" fmla="*/ 73 w 86"/>
                <a:gd name="T89" fmla="*/ 162 h 167"/>
                <a:gd name="T90" fmla="*/ 80 w 86"/>
                <a:gd name="T91" fmla="*/ 165 h 167"/>
                <a:gd name="T92" fmla="*/ 86 w 86"/>
                <a:gd name="T93" fmla="*/ 167 h 167"/>
                <a:gd name="T94" fmla="*/ 81 w 86"/>
                <a:gd name="T95" fmla="*/ 160 h 167"/>
                <a:gd name="T96" fmla="*/ 77 w 86"/>
                <a:gd name="T97" fmla="*/ 152 h 167"/>
                <a:gd name="T98" fmla="*/ 73 w 86"/>
                <a:gd name="T99" fmla="*/ 144 h 167"/>
                <a:gd name="T100" fmla="*/ 69 w 86"/>
                <a:gd name="T101" fmla="*/ 135 h 167"/>
                <a:gd name="T102" fmla="*/ 67 w 86"/>
                <a:gd name="T103" fmla="*/ 126 h 167"/>
                <a:gd name="T104" fmla="*/ 64 w 86"/>
                <a:gd name="T105" fmla="*/ 116 h 167"/>
                <a:gd name="T106" fmla="*/ 62 w 86"/>
                <a:gd name="T107" fmla="*/ 106 h 167"/>
                <a:gd name="T108" fmla="*/ 60 w 86"/>
                <a:gd name="T109" fmla="*/ 96 h 1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
                <a:gd name="T166" fmla="*/ 0 h 167"/>
                <a:gd name="T167" fmla="*/ 86 w 86"/>
                <a:gd name="T168" fmla="*/ 167 h 1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 h="167">
                  <a:moveTo>
                    <a:pt x="60" y="96"/>
                  </a:moveTo>
                  <a:lnTo>
                    <a:pt x="60" y="90"/>
                  </a:lnTo>
                  <a:lnTo>
                    <a:pt x="59" y="84"/>
                  </a:lnTo>
                  <a:lnTo>
                    <a:pt x="58" y="77"/>
                  </a:lnTo>
                  <a:lnTo>
                    <a:pt x="58" y="71"/>
                  </a:lnTo>
                  <a:lnTo>
                    <a:pt x="58" y="65"/>
                  </a:lnTo>
                  <a:lnTo>
                    <a:pt x="58" y="58"/>
                  </a:lnTo>
                  <a:lnTo>
                    <a:pt x="58" y="52"/>
                  </a:lnTo>
                  <a:lnTo>
                    <a:pt x="59" y="46"/>
                  </a:lnTo>
                  <a:lnTo>
                    <a:pt x="59" y="40"/>
                  </a:lnTo>
                  <a:lnTo>
                    <a:pt x="60" y="34"/>
                  </a:lnTo>
                  <a:lnTo>
                    <a:pt x="61" y="28"/>
                  </a:lnTo>
                  <a:lnTo>
                    <a:pt x="62" y="23"/>
                  </a:lnTo>
                  <a:lnTo>
                    <a:pt x="63" y="17"/>
                  </a:lnTo>
                  <a:lnTo>
                    <a:pt x="64" y="12"/>
                  </a:lnTo>
                  <a:lnTo>
                    <a:pt x="66" y="7"/>
                  </a:lnTo>
                  <a:lnTo>
                    <a:pt x="67" y="3"/>
                  </a:lnTo>
                  <a:lnTo>
                    <a:pt x="66" y="2"/>
                  </a:lnTo>
                  <a:lnTo>
                    <a:pt x="64" y="1"/>
                  </a:lnTo>
                  <a:lnTo>
                    <a:pt x="62" y="1"/>
                  </a:lnTo>
                  <a:lnTo>
                    <a:pt x="61" y="0"/>
                  </a:lnTo>
                  <a:lnTo>
                    <a:pt x="59" y="0"/>
                  </a:lnTo>
                  <a:lnTo>
                    <a:pt x="57" y="0"/>
                  </a:lnTo>
                  <a:lnTo>
                    <a:pt x="55" y="0"/>
                  </a:lnTo>
                  <a:lnTo>
                    <a:pt x="53" y="0"/>
                  </a:lnTo>
                  <a:lnTo>
                    <a:pt x="48" y="0"/>
                  </a:lnTo>
                  <a:lnTo>
                    <a:pt x="44" y="0"/>
                  </a:lnTo>
                  <a:lnTo>
                    <a:pt x="39" y="1"/>
                  </a:lnTo>
                  <a:lnTo>
                    <a:pt x="35" y="2"/>
                  </a:lnTo>
                  <a:lnTo>
                    <a:pt x="31" y="3"/>
                  </a:lnTo>
                  <a:lnTo>
                    <a:pt x="26" y="4"/>
                  </a:lnTo>
                  <a:lnTo>
                    <a:pt x="22" y="6"/>
                  </a:lnTo>
                  <a:lnTo>
                    <a:pt x="18" y="8"/>
                  </a:lnTo>
                  <a:lnTo>
                    <a:pt x="17" y="9"/>
                  </a:lnTo>
                  <a:lnTo>
                    <a:pt x="15" y="10"/>
                  </a:lnTo>
                  <a:lnTo>
                    <a:pt x="13" y="11"/>
                  </a:lnTo>
                  <a:lnTo>
                    <a:pt x="12" y="12"/>
                  </a:lnTo>
                  <a:lnTo>
                    <a:pt x="10" y="13"/>
                  </a:lnTo>
                  <a:lnTo>
                    <a:pt x="9" y="14"/>
                  </a:lnTo>
                  <a:lnTo>
                    <a:pt x="8" y="16"/>
                  </a:lnTo>
                  <a:lnTo>
                    <a:pt x="7" y="17"/>
                  </a:lnTo>
                  <a:lnTo>
                    <a:pt x="6" y="19"/>
                  </a:lnTo>
                  <a:lnTo>
                    <a:pt x="5" y="20"/>
                  </a:lnTo>
                  <a:lnTo>
                    <a:pt x="4" y="22"/>
                  </a:lnTo>
                  <a:lnTo>
                    <a:pt x="3" y="24"/>
                  </a:lnTo>
                  <a:lnTo>
                    <a:pt x="2" y="26"/>
                  </a:lnTo>
                  <a:lnTo>
                    <a:pt x="2" y="28"/>
                  </a:lnTo>
                  <a:lnTo>
                    <a:pt x="1" y="30"/>
                  </a:lnTo>
                  <a:lnTo>
                    <a:pt x="0" y="31"/>
                  </a:lnTo>
                  <a:lnTo>
                    <a:pt x="0" y="33"/>
                  </a:lnTo>
                  <a:lnTo>
                    <a:pt x="0" y="35"/>
                  </a:lnTo>
                  <a:lnTo>
                    <a:pt x="0" y="39"/>
                  </a:lnTo>
                  <a:lnTo>
                    <a:pt x="0" y="43"/>
                  </a:lnTo>
                  <a:lnTo>
                    <a:pt x="0" y="47"/>
                  </a:lnTo>
                  <a:lnTo>
                    <a:pt x="0" y="51"/>
                  </a:lnTo>
                  <a:lnTo>
                    <a:pt x="1" y="55"/>
                  </a:lnTo>
                  <a:lnTo>
                    <a:pt x="2" y="59"/>
                  </a:lnTo>
                  <a:lnTo>
                    <a:pt x="4" y="63"/>
                  </a:lnTo>
                  <a:lnTo>
                    <a:pt x="5" y="67"/>
                  </a:lnTo>
                  <a:lnTo>
                    <a:pt x="7" y="71"/>
                  </a:lnTo>
                  <a:lnTo>
                    <a:pt x="9" y="76"/>
                  </a:lnTo>
                  <a:lnTo>
                    <a:pt x="11" y="80"/>
                  </a:lnTo>
                  <a:lnTo>
                    <a:pt x="13" y="84"/>
                  </a:lnTo>
                  <a:lnTo>
                    <a:pt x="15" y="88"/>
                  </a:lnTo>
                  <a:lnTo>
                    <a:pt x="20" y="96"/>
                  </a:lnTo>
                  <a:lnTo>
                    <a:pt x="24" y="104"/>
                  </a:lnTo>
                  <a:lnTo>
                    <a:pt x="29" y="112"/>
                  </a:lnTo>
                  <a:lnTo>
                    <a:pt x="33" y="119"/>
                  </a:lnTo>
                  <a:lnTo>
                    <a:pt x="37" y="126"/>
                  </a:lnTo>
                  <a:lnTo>
                    <a:pt x="39" y="130"/>
                  </a:lnTo>
                  <a:lnTo>
                    <a:pt x="41" y="133"/>
                  </a:lnTo>
                  <a:lnTo>
                    <a:pt x="42" y="137"/>
                  </a:lnTo>
                  <a:lnTo>
                    <a:pt x="44" y="140"/>
                  </a:lnTo>
                  <a:lnTo>
                    <a:pt x="43" y="138"/>
                  </a:lnTo>
                  <a:lnTo>
                    <a:pt x="42" y="136"/>
                  </a:lnTo>
                  <a:lnTo>
                    <a:pt x="42" y="134"/>
                  </a:lnTo>
                  <a:lnTo>
                    <a:pt x="41" y="132"/>
                  </a:lnTo>
                  <a:lnTo>
                    <a:pt x="42" y="133"/>
                  </a:lnTo>
                  <a:lnTo>
                    <a:pt x="42" y="134"/>
                  </a:lnTo>
                  <a:lnTo>
                    <a:pt x="44" y="137"/>
                  </a:lnTo>
                  <a:lnTo>
                    <a:pt x="46" y="140"/>
                  </a:lnTo>
                  <a:lnTo>
                    <a:pt x="48" y="142"/>
                  </a:lnTo>
                  <a:lnTo>
                    <a:pt x="51" y="145"/>
                  </a:lnTo>
                  <a:lnTo>
                    <a:pt x="54" y="148"/>
                  </a:lnTo>
                  <a:lnTo>
                    <a:pt x="57" y="151"/>
                  </a:lnTo>
                  <a:lnTo>
                    <a:pt x="60" y="153"/>
                  </a:lnTo>
                  <a:lnTo>
                    <a:pt x="63" y="156"/>
                  </a:lnTo>
                  <a:lnTo>
                    <a:pt x="66" y="158"/>
                  </a:lnTo>
                  <a:lnTo>
                    <a:pt x="70" y="160"/>
                  </a:lnTo>
                  <a:lnTo>
                    <a:pt x="73" y="162"/>
                  </a:lnTo>
                  <a:lnTo>
                    <a:pt x="77" y="164"/>
                  </a:lnTo>
                  <a:lnTo>
                    <a:pt x="80" y="165"/>
                  </a:lnTo>
                  <a:lnTo>
                    <a:pt x="83" y="166"/>
                  </a:lnTo>
                  <a:lnTo>
                    <a:pt x="86" y="167"/>
                  </a:lnTo>
                  <a:lnTo>
                    <a:pt x="84" y="163"/>
                  </a:lnTo>
                  <a:lnTo>
                    <a:pt x="81" y="160"/>
                  </a:lnTo>
                  <a:lnTo>
                    <a:pt x="79" y="156"/>
                  </a:lnTo>
                  <a:lnTo>
                    <a:pt x="77" y="152"/>
                  </a:lnTo>
                  <a:lnTo>
                    <a:pt x="75" y="148"/>
                  </a:lnTo>
                  <a:lnTo>
                    <a:pt x="73" y="144"/>
                  </a:lnTo>
                  <a:lnTo>
                    <a:pt x="71" y="139"/>
                  </a:lnTo>
                  <a:lnTo>
                    <a:pt x="69" y="135"/>
                  </a:lnTo>
                  <a:lnTo>
                    <a:pt x="68" y="130"/>
                  </a:lnTo>
                  <a:lnTo>
                    <a:pt x="67" y="126"/>
                  </a:lnTo>
                  <a:lnTo>
                    <a:pt x="65" y="121"/>
                  </a:lnTo>
                  <a:lnTo>
                    <a:pt x="64" y="116"/>
                  </a:lnTo>
                  <a:lnTo>
                    <a:pt x="63" y="111"/>
                  </a:lnTo>
                  <a:lnTo>
                    <a:pt x="62" y="106"/>
                  </a:lnTo>
                  <a:lnTo>
                    <a:pt x="61" y="101"/>
                  </a:lnTo>
                  <a:lnTo>
                    <a:pt x="60" y="96"/>
                  </a:lnTo>
                  <a:close/>
                </a:path>
              </a:pathLst>
            </a:custGeom>
            <a:solidFill>
              <a:srgbClr val="5A2729"/>
            </a:solidFill>
            <a:ln w="9525">
              <a:noFill/>
              <a:round/>
              <a:headEnd/>
              <a:tailEnd/>
            </a:ln>
          </p:spPr>
          <p:txBody>
            <a:bodyPr/>
            <a:lstStyle/>
            <a:p>
              <a:endParaRPr lang="ja-JP" altLang="en-US"/>
            </a:p>
          </p:txBody>
        </p:sp>
        <p:sp>
          <p:nvSpPr>
            <p:cNvPr id="41" name="Freeform 71"/>
            <p:cNvSpPr>
              <a:spLocks/>
            </p:cNvSpPr>
            <p:nvPr/>
          </p:nvSpPr>
          <p:spPr bwMode="auto">
            <a:xfrm>
              <a:off x="3873" y="2838"/>
              <a:ext cx="70" cy="165"/>
            </a:xfrm>
            <a:custGeom>
              <a:avLst/>
              <a:gdLst>
                <a:gd name="T0" fmla="*/ 28 w 70"/>
                <a:gd name="T1" fmla="*/ 90 h 165"/>
                <a:gd name="T2" fmla="*/ 28 w 70"/>
                <a:gd name="T3" fmla="*/ 79 h 165"/>
                <a:gd name="T4" fmla="*/ 27 w 70"/>
                <a:gd name="T5" fmla="*/ 68 h 165"/>
                <a:gd name="T6" fmla="*/ 25 w 70"/>
                <a:gd name="T7" fmla="*/ 56 h 165"/>
                <a:gd name="T8" fmla="*/ 23 w 70"/>
                <a:gd name="T9" fmla="*/ 45 h 165"/>
                <a:gd name="T10" fmla="*/ 19 w 70"/>
                <a:gd name="T11" fmla="*/ 33 h 165"/>
                <a:gd name="T12" fmla="*/ 15 w 70"/>
                <a:gd name="T13" fmla="*/ 21 h 165"/>
                <a:gd name="T14" fmla="*/ 9 w 70"/>
                <a:gd name="T15" fmla="*/ 10 h 165"/>
                <a:gd name="T16" fmla="*/ 9 w 70"/>
                <a:gd name="T17" fmla="*/ 3 h 165"/>
                <a:gd name="T18" fmla="*/ 16 w 70"/>
                <a:gd name="T19" fmla="*/ 2 h 165"/>
                <a:gd name="T20" fmla="*/ 23 w 70"/>
                <a:gd name="T21" fmla="*/ 1 h 165"/>
                <a:gd name="T22" fmla="*/ 30 w 70"/>
                <a:gd name="T23" fmla="*/ 0 h 165"/>
                <a:gd name="T24" fmla="*/ 42 w 70"/>
                <a:gd name="T25" fmla="*/ 0 h 165"/>
                <a:gd name="T26" fmla="*/ 64 w 70"/>
                <a:gd name="T27" fmla="*/ 2 h 165"/>
                <a:gd name="T28" fmla="*/ 66 w 70"/>
                <a:gd name="T29" fmla="*/ 14 h 165"/>
                <a:gd name="T30" fmla="*/ 68 w 70"/>
                <a:gd name="T31" fmla="*/ 26 h 165"/>
                <a:gd name="T32" fmla="*/ 69 w 70"/>
                <a:gd name="T33" fmla="*/ 38 h 165"/>
                <a:gd name="T34" fmla="*/ 70 w 70"/>
                <a:gd name="T35" fmla="*/ 50 h 165"/>
                <a:gd name="T36" fmla="*/ 69 w 70"/>
                <a:gd name="T37" fmla="*/ 62 h 165"/>
                <a:gd name="T38" fmla="*/ 68 w 70"/>
                <a:gd name="T39" fmla="*/ 74 h 165"/>
                <a:gd name="T40" fmla="*/ 66 w 70"/>
                <a:gd name="T41" fmla="*/ 85 h 165"/>
                <a:gd name="T42" fmla="*/ 63 w 70"/>
                <a:gd name="T43" fmla="*/ 96 h 165"/>
                <a:gd name="T44" fmla="*/ 59 w 70"/>
                <a:gd name="T45" fmla="*/ 106 h 165"/>
                <a:gd name="T46" fmla="*/ 54 w 70"/>
                <a:gd name="T47" fmla="*/ 116 h 165"/>
                <a:gd name="T48" fmla="*/ 48 w 70"/>
                <a:gd name="T49" fmla="*/ 126 h 165"/>
                <a:gd name="T50" fmla="*/ 41 w 70"/>
                <a:gd name="T51" fmla="*/ 135 h 165"/>
                <a:gd name="T52" fmla="*/ 33 w 70"/>
                <a:gd name="T53" fmla="*/ 144 h 165"/>
                <a:gd name="T54" fmla="*/ 28 w 70"/>
                <a:gd name="T55" fmla="*/ 148 h 165"/>
                <a:gd name="T56" fmla="*/ 23 w 70"/>
                <a:gd name="T57" fmla="*/ 152 h 165"/>
                <a:gd name="T58" fmla="*/ 18 w 70"/>
                <a:gd name="T59" fmla="*/ 155 h 165"/>
                <a:gd name="T60" fmla="*/ 12 w 70"/>
                <a:gd name="T61" fmla="*/ 159 h 165"/>
                <a:gd name="T62" fmla="*/ 6 w 70"/>
                <a:gd name="T63" fmla="*/ 162 h 165"/>
                <a:gd name="T64" fmla="*/ 0 w 70"/>
                <a:gd name="T65" fmla="*/ 165 h 165"/>
                <a:gd name="T66" fmla="*/ 5 w 70"/>
                <a:gd name="T67" fmla="*/ 157 h 165"/>
                <a:gd name="T68" fmla="*/ 10 w 70"/>
                <a:gd name="T69" fmla="*/ 148 h 165"/>
                <a:gd name="T70" fmla="*/ 15 w 70"/>
                <a:gd name="T71" fmla="*/ 139 h 165"/>
                <a:gd name="T72" fmla="*/ 19 w 70"/>
                <a:gd name="T73" fmla="*/ 131 h 165"/>
                <a:gd name="T74" fmla="*/ 22 w 70"/>
                <a:gd name="T75" fmla="*/ 122 h 165"/>
                <a:gd name="T76" fmla="*/ 24 w 70"/>
                <a:gd name="T77" fmla="*/ 114 h 165"/>
                <a:gd name="T78" fmla="*/ 26 w 70"/>
                <a:gd name="T79" fmla="*/ 105 h 165"/>
                <a:gd name="T80" fmla="*/ 27 w 70"/>
                <a:gd name="T81" fmla="*/ 96 h 1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165"/>
                <a:gd name="T125" fmla="*/ 70 w 70"/>
                <a:gd name="T126" fmla="*/ 165 h 1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165">
                  <a:moveTo>
                    <a:pt x="27" y="96"/>
                  </a:moveTo>
                  <a:lnTo>
                    <a:pt x="28" y="90"/>
                  </a:lnTo>
                  <a:lnTo>
                    <a:pt x="28" y="85"/>
                  </a:lnTo>
                  <a:lnTo>
                    <a:pt x="28" y="79"/>
                  </a:lnTo>
                  <a:lnTo>
                    <a:pt x="28" y="74"/>
                  </a:lnTo>
                  <a:lnTo>
                    <a:pt x="27" y="68"/>
                  </a:lnTo>
                  <a:lnTo>
                    <a:pt x="27" y="62"/>
                  </a:lnTo>
                  <a:lnTo>
                    <a:pt x="25" y="56"/>
                  </a:lnTo>
                  <a:lnTo>
                    <a:pt x="24" y="51"/>
                  </a:lnTo>
                  <a:lnTo>
                    <a:pt x="23" y="45"/>
                  </a:lnTo>
                  <a:lnTo>
                    <a:pt x="21" y="39"/>
                  </a:lnTo>
                  <a:lnTo>
                    <a:pt x="19" y="33"/>
                  </a:lnTo>
                  <a:lnTo>
                    <a:pt x="17" y="27"/>
                  </a:lnTo>
                  <a:lnTo>
                    <a:pt x="15" y="21"/>
                  </a:lnTo>
                  <a:lnTo>
                    <a:pt x="12" y="16"/>
                  </a:lnTo>
                  <a:lnTo>
                    <a:pt x="9" y="10"/>
                  </a:lnTo>
                  <a:lnTo>
                    <a:pt x="6" y="4"/>
                  </a:lnTo>
                  <a:lnTo>
                    <a:pt x="9" y="3"/>
                  </a:lnTo>
                  <a:lnTo>
                    <a:pt x="13" y="2"/>
                  </a:lnTo>
                  <a:lnTo>
                    <a:pt x="16" y="2"/>
                  </a:lnTo>
                  <a:lnTo>
                    <a:pt x="20" y="1"/>
                  </a:lnTo>
                  <a:lnTo>
                    <a:pt x="23" y="1"/>
                  </a:lnTo>
                  <a:lnTo>
                    <a:pt x="27" y="1"/>
                  </a:lnTo>
                  <a:lnTo>
                    <a:pt x="30" y="0"/>
                  </a:lnTo>
                  <a:lnTo>
                    <a:pt x="34" y="0"/>
                  </a:lnTo>
                  <a:lnTo>
                    <a:pt x="42" y="0"/>
                  </a:lnTo>
                  <a:lnTo>
                    <a:pt x="49" y="1"/>
                  </a:lnTo>
                  <a:lnTo>
                    <a:pt x="64" y="2"/>
                  </a:lnTo>
                  <a:lnTo>
                    <a:pt x="65" y="8"/>
                  </a:lnTo>
                  <a:lnTo>
                    <a:pt x="66" y="14"/>
                  </a:lnTo>
                  <a:lnTo>
                    <a:pt x="67" y="20"/>
                  </a:lnTo>
                  <a:lnTo>
                    <a:pt x="68" y="26"/>
                  </a:lnTo>
                  <a:lnTo>
                    <a:pt x="69" y="32"/>
                  </a:lnTo>
                  <a:lnTo>
                    <a:pt x="69" y="38"/>
                  </a:lnTo>
                  <a:lnTo>
                    <a:pt x="69" y="44"/>
                  </a:lnTo>
                  <a:lnTo>
                    <a:pt x="70" y="50"/>
                  </a:lnTo>
                  <a:lnTo>
                    <a:pt x="70" y="56"/>
                  </a:lnTo>
                  <a:lnTo>
                    <a:pt x="69" y="62"/>
                  </a:lnTo>
                  <a:lnTo>
                    <a:pt x="69" y="68"/>
                  </a:lnTo>
                  <a:lnTo>
                    <a:pt x="68" y="74"/>
                  </a:lnTo>
                  <a:lnTo>
                    <a:pt x="67" y="79"/>
                  </a:lnTo>
                  <a:lnTo>
                    <a:pt x="66" y="85"/>
                  </a:lnTo>
                  <a:lnTo>
                    <a:pt x="65" y="90"/>
                  </a:lnTo>
                  <a:lnTo>
                    <a:pt x="63" y="96"/>
                  </a:lnTo>
                  <a:lnTo>
                    <a:pt x="61" y="101"/>
                  </a:lnTo>
                  <a:lnTo>
                    <a:pt x="59" y="106"/>
                  </a:lnTo>
                  <a:lnTo>
                    <a:pt x="57" y="111"/>
                  </a:lnTo>
                  <a:lnTo>
                    <a:pt x="54" y="116"/>
                  </a:lnTo>
                  <a:lnTo>
                    <a:pt x="51" y="121"/>
                  </a:lnTo>
                  <a:lnTo>
                    <a:pt x="48" y="126"/>
                  </a:lnTo>
                  <a:lnTo>
                    <a:pt x="45" y="131"/>
                  </a:lnTo>
                  <a:lnTo>
                    <a:pt x="41" y="135"/>
                  </a:lnTo>
                  <a:lnTo>
                    <a:pt x="37" y="139"/>
                  </a:lnTo>
                  <a:lnTo>
                    <a:pt x="33" y="144"/>
                  </a:lnTo>
                  <a:lnTo>
                    <a:pt x="30" y="146"/>
                  </a:lnTo>
                  <a:lnTo>
                    <a:pt x="28" y="148"/>
                  </a:lnTo>
                  <a:lnTo>
                    <a:pt x="25" y="150"/>
                  </a:lnTo>
                  <a:lnTo>
                    <a:pt x="23" y="152"/>
                  </a:lnTo>
                  <a:lnTo>
                    <a:pt x="20" y="153"/>
                  </a:lnTo>
                  <a:lnTo>
                    <a:pt x="18" y="155"/>
                  </a:lnTo>
                  <a:lnTo>
                    <a:pt x="15" y="157"/>
                  </a:lnTo>
                  <a:lnTo>
                    <a:pt x="12" y="159"/>
                  </a:lnTo>
                  <a:lnTo>
                    <a:pt x="9" y="160"/>
                  </a:lnTo>
                  <a:lnTo>
                    <a:pt x="6" y="162"/>
                  </a:lnTo>
                  <a:lnTo>
                    <a:pt x="3" y="164"/>
                  </a:lnTo>
                  <a:lnTo>
                    <a:pt x="0" y="165"/>
                  </a:lnTo>
                  <a:lnTo>
                    <a:pt x="3" y="161"/>
                  </a:lnTo>
                  <a:lnTo>
                    <a:pt x="5" y="157"/>
                  </a:lnTo>
                  <a:lnTo>
                    <a:pt x="8" y="152"/>
                  </a:lnTo>
                  <a:lnTo>
                    <a:pt x="10" y="148"/>
                  </a:lnTo>
                  <a:lnTo>
                    <a:pt x="13" y="144"/>
                  </a:lnTo>
                  <a:lnTo>
                    <a:pt x="15" y="139"/>
                  </a:lnTo>
                  <a:lnTo>
                    <a:pt x="17" y="135"/>
                  </a:lnTo>
                  <a:lnTo>
                    <a:pt x="19" y="131"/>
                  </a:lnTo>
                  <a:lnTo>
                    <a:pt x="20" y="127"/>
                  </a:lnTo>
                  <a:lnTo>
                    <a:pt x="22" y="122"/>
                  </a:lnTo>
                  <a:lnTo>
                    <a:pt x="23" y="118"/>
                  </a:lnTo>
                  <a:lnTo>
                    <a:pt x="24" y="114"/>
                  </a:lnTo>
                  <a:lnTo>
                    <a:pt x="25" y="109"/>
                  </a:lnTo>
                  <a:lnTo>
                    <a:pt x="26" y="105"/>
                  </a:lnTo>
                  <a:lnTo>
                    <a:pt x="27" y="100"/>
                  </a:lnTo>
                  <a:lnTo>
                    <a:pt x="27" y="96"/>
                  </a:lnTo>
                  <a:close/>
                </a:path>
              </a:pathLst>
            </a:custGeom>
            <a:solidFill>
              <a:srgbClr val="5A2729"/>
            </a:solidFill>
            <a:ln w="9525">
              <a:noFill/>
              <a:round/>
              <a:headEnd/>
              <a:tailEnd/>
            </a:ln>
          </p:spPr>
          <p:txBody>
            <a:bodyPr/>
            <a:lstStyle/>
            <a:p>
              <a:endParaRPr lang="ja-JP" altLang="en-US"/>
            </a:p>
          </p:txBody>
        </p:sp>
        <p:sp>
          <p:nvSpPr>
            <p:cNvPr id="42" name="Freeform 72"/>
            <p:cNvSpPr>
              <a:spLocks/>
            </p:cNvSpPr>
            <p:nvPr/>
          </p:nvSpPr>
          <p:spPr bwMode="auto">
            <a:xfrm>
              <a:off x="3554" y="2896"/>
              <a:ext cx="53" cy="64"/>
            </a:xfrm>
            <a:custGeom>
              <a:avLst/>
              <a:gdLst>
                <a:gd name="T0" fmla="*/ 51 w 53"/>
                <a:gd name="T1" fmla="*/ 33 h 64"/>
                <a:gd name="T2" fmla="*/ 53 w 53"/>
                <a:gd name="T3" fmla="*/ 39 h 64"/>
                <a:gd name="T4" fmla="*/ 53 w 53"/>
                <a:gd name="T5" fmla="*/ 45 h 64"/>
                <a:gd name="T6" fmla="*/ 53 w 53"/>
                <a:gd name="T7" fmla="*/ 49 h 64"/>
                <a:gd name="T8" fmla="*/ 51 w 53"/>
                <a:gd name="T9" fmla="*/ 53 h 64"/>
                <a:gd name="T10" fmla="*/ 49 w 53"/>
                <a:gd name="T11" fmla="*/ 57 h 64"/>
                <a:gd name="T12" fmla="*/ 46 w 53"/>
                <a:gd name="T13" fmla="*/ 60 h 64"/>
                <a:gd name="T14" fmla="*/ 42 w 53"/>
                <a:gd name="T15" fmla="*/ 62 h 64"/>
                <a:gd name="T16" fmla="*/ 38 w 53"/>
                <a:gd name="T17" fmla="*/ 63 h 64"/>
                <a:gd name="T18" fmla="*/ 35 w 53"/>
                <a:gd name="T19" fmla="*/ 64 h 64"/>
                <a:gd name="T20" fmla="*/ 32 w 53"/>
                <a:gd name="T21" fmla="*/ 64 h 64"/>
                <a:gd name="T22" fmla="*/ 28 w 53"/>
                <a:gd name="T23" fmla="*/ 63 h 64"/>
                <a:gd name="T24" fmla="*/ 23 w 53"/>
                <a:gd name="T25" fmla="*/ 62 h 64"/>
                <a:gd name="T26" fmla="*/ 18 w 53"/>
                <a:gd name="T27" fmla="*/ 59 h 64"/>
                <a:gd name="T28" fmla="*/ 13 w 53"/>
                <a:gd name="T29" fmla="*/ 55 h 64"/>
                <a:gd name="T30" fmla="*/ 9 w 53"/>
                <a:gd name="T31" fmla="*/ 51 h 64"/>
                <a:gd name="T32" fmla="*/ 5 w 53"/>
                <a:gd name="T33" fmla="*/ 45 h 64"/>
                <a:gd name="T34" fmla="*/ 2 w 53"/>
                <a:gd name="T35" fmla="*/ 39 h 64"/>
                <a:gd name="T36" fmla="*/ 1 w 53"/>
                <a:gd name="T37" fmla="*/ 33 h 64"/>
                <a:gd name="T38" fmla="*/ 0 w 53"/>
                <a:gd name="T39" fmla="*/ 26 h 64"/>
                <a:gd name="T40" fmla="*/ 1 w 53"/>
                <a:gd name="T41" fmla="*/ 20 h 64"/>
                <a:gd name="T42" fmla="*/ 2 w 53"/>
                <a:gd name="T43" fmla="*/ 15 h 64"/>
                <a:gd name="T44" fmla="*/ 5 w 53"/>
                <a:gd name="T45" fmla="*/ 10 h 64"/>
                <a:gd name="T46" fmla="*/ 8 w 53"/>
                <a:gd name="T47" fmla="*/ 6 h 64"/>
                <a:gd name="T48" fmla="*/ 12 w 53"/>
                <a:gd name="T49" fmla="*/ 3 h 64"/>
                <a:gd name="T50" fmla="*/ 14 w 53"/>
                <a:gd name="T51" fmla="*/ 2 h 64"/>
                <a:gd name="T52" fmla="*/ 16 w 53"/>
                <a:gd name="T53" fmla="*/ 1 h 64"/>
                <a:gd name="T54" fmla="*/ 19 w 53"/>
                <a:gd name="T55" fmla="*/ 0 h 64"/>
                <a:gd name="T56" fmla="*/ 22 w 53"/>
                <a:gd name="T57" fmla="*/ 0 h 64"/>
                <a:gd name="T58" fmla="*/ 24 w 53"/>
                <a:gd name="T59" fmla="*/ 0 h 64"/>
                <a:gd name="T60" fmla="*/ 27 w 53"/>
                <a:gd name="T61" fmla="*/ 0 h 64"/>
                <a:gd name="T62" fmla="*/ 29 w 53"/>
                <a:gd name="T63" fmla="*/ 1 h 64"/>
                <a:gd name="T64" fmla="*/ 32 w 53"/>
                <a:gd name="T65" fmla="*/ 3 h 64"/>
                <a:gd name="T66" fmla="*/ 35 w 53"/>
                <a:gd name="T67" fmla="*/ 5 h 64"/>
                <a:gd name="T68" fmla="*/ 39 w 53"/>
                <a:gd name="T69" fmla="*/ 10 h 64"/>
                <a:gd name="T70" fmla="*/ 43 w 53"/>
                <a:gd name="T71" fmla="*/ 15 h 64"/>
                <a:gd name="T72" fmla="*/ 46 w 53"/>
                <a:gd name="T73" fmla="*/ 21 h 64"/>
                <a:gd name="T74" fmla="*/ 49 w 53"/>
                <a:gd name="T75" fmla="*/ 2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
                <a:gd name="T115" fmla="*/ 0 h 64"/>
                <a:gd name="T116" fmla="*/ 53 w 53"/>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 h="64">
                  <a:moveTo>
                    <a:pt x="50" y="30"/>
                  </a:moveTo>
                  <a:lnTo>
                    <a:pt x="51" y="33"/>
                  </a:lnTo>
                  <a:lnTo>
                    <a:pt x="52" y="36"/>
                  </a:lnTo>
                  <a:lnTo>
                    <a:pt x="53" y="39"/>
                  </a:lnTo>
                  <a:lnTo>
                    <a:pt x="53" y="42"/>
                  </a:lnTo>
                  <a:lnTo>
                    <a:pt x="53" y="45"/>
                  </a:lnTo>
                  <a:lnTo>
                    <a:pt x="53" y="47"/>
                  </a:lnTo>
                  <a:lnTo>
                    <a:pt x="53" y="49"/>
                  </a:lnTo>
                  <a:lnTo>
                    <a:pt x="52" y="51"/>
                  </a:lnTo>
                  <a:lnTo>
                    <a:pt x="51" y="53"/>
                  </a:lnTo>
                  <a:lnTo>
                    <a:pt x="51" y="55"/>
                  </a:lnTo>
                  <a:lnTo>
                    <a:pt x="49" y="57"/>
                  </a:lnTo>
                  <a:lnTo>
                    <a:pt x="48" y="58"/>
                  </a:lnTo>
                  <a:lnTo>
                    <a:pt x="46" y="60"/>
                  </a:lnTo>
                  <a:lnTo>
                    <a:pt x="44" y="61"/>
                  </a:lnTo>
                  <a:lnTo>
                    <a:pt x="42" y="62"/>
                  </a:lnTo>
                  <a:lnTo>
                    <a:pt x="39" y="63"/>
                  </a:lnTo>
                  <a:lnTo>
                    <a:pt x="38" y="63"/>
                  </a:lnTo>
                  <a:lnTo>
                    <a:pt x="36" y="63"/>
                  </a:lnTo>
                  <a:lnTo>
                    <a:pt x="35" y="64"/>
                  </a:lnTo>
                  <a:lnTo>
                    <a:pt x="34" y="64"/>
                  </a:lnTo>
                  <a:lnTo>
                    <a:pt x="32" y="64"/>
                  </a:lnTo>
                  <a:lnTo>
                    <a:pt x="31" y="64"/>
                  </a:lnTo>
                  <a:lnTo>
                    <a:pt x="28" y="63"/>
                  </a:lnTo>
                  <a:lnTo>
                    <a:pt x="25" y="63"/>
                  </a:lnTo>
                  <a:lnTo>
                    <a:pt x="23" y="62"/>
                  </a:lnTo>
                  <a:lnTo>
                    <a:pt x="20" y="60"/>
                  </a:lnTo>
                  <a:lnTo>
                    <a:pt x="18" y="59"/>
                  </a:lnTo>
                  <a:lnTo>
                    <a:pt x="15" y="57"/>
                  </a:lnTo>
                  <a:lnTo>
                    <a:pt x="13" y="55"/>
                  </a:lnTo>
                  <a:lnTo>
                    <a:pt x="11" y="53"/>
                  </a:lnTo>
                  <a:lnTo>
                    <a:pt x="9" y="51"/>
                  </a:lnTo>
                  <a:lnTo>
                    <a:pt x="7" y="48"/>
                  </a:lnTo>
                  <a:lnTo>
                    <a:pt x="5" y="45"/>
                  </a:lnTo>
                  <a:lnTo>
                    <a:pt x="4" y="42"/>
                  </a:lnTo>
                  <a:lnTo>
                    <a:pt x="2" y="39"/>
                  </a:lnTo>
                  <a:lnTo>
                    <a:pt x="1" y="36"/>
                  </a:lnTo>
                  <a:lnTo>
                    <a:pt x="1" y="33"/>
                  </a:lnTo>
                  <a:lnTo>
                    <a:pt x="0" y="29"/>
                  </a:lnTo>
                  <a:lnTo>
                    <a:pt x="0" y="26"/>
                  </a:lnTo>
                  <a:lnTo>
                    <a:pt x="0" y="23"/>
                  </a:lnTo>
                  <a:lnTo>
                    <a:pt x="1" y="20"/>
                  </a:lnTo>
                  <a:lnTo>
                    <a:pt x="1" y="18"/>
                  </a:lnTo>
                  <a:lnTo>
                    <a:pt x="2" y="15"/>
                  </a:lnTo>
                  <a:lnTo>
                    <a:pt x="4" y="12"/>
                  </a:lnTo>
                  <a:lnTo>
                    <a:pt x="5" y="10"/>
                  </a:lnTo>
                  <a:lnTo>
                    <a:pt x="6" y="8"/>
                  </a:lnTo>
                  <a:lnTo>
                    <a:pt x="8" y="6"/>
                  </a:lnTo>
                  <a:lnTo>
                    <a:pt x="10" y="4"/>
                  </a:lnTo>
                  <a:lnTo>
                    <a:pt x="12" y="3"/>
                  </a:lnTo>
                  <a:lnTo>
                    <a:pt x="13" y="2"/>
                  </a:lnTo>
                  <a:lnTo>
                    <a:pt x="14" y="2"/>
                  </a:lnTo>
                  <a:lnTo>
                    <a:pt x="15" y="1"/>
                  </a:lnTo>
                  <a:lnTo>
                    <a:pt x="16" y="1"/>
                  </a:lnTo>
                  <a:lnTo>
                    <a:pt x="18" y="0"/>
                  </a:lnTo>
                  <a:lnTo>
                    <a:pt x="19" y="0"/>
                  </a:lnTo>
                  <a:lnTo>
                    <a:pt x="20" y="0"/>
                  </a:lnTo>
                  <a:lnTo>
                    <a:pt x="22" y="0"/>
                  </a:lnTo>
                  <a:lnTo>
                    <a:pt x="23" y="0"/>
                  </a:lnTo>
                  <a:lnTo>
                    <a:pt x="24" y="0"/>
                  </a:lnTo>
                  <a:lnTo>
                    <a:pt x="26" y="0"/>
                  </a:lnTo>
                  <a:lnTo>
                    <a:pt x="27" y="0"/>
                  </a:lnTo>
                  <a:lnTo>
                    <a:pt x="28" y="1"/>
                  </a:lnTo>
                  <a:lnTo>
                    <a:pt x="29" y="1"/>
                  </a:lnTo>
                  <a:lnTo>
                    <a:pt x="30" y="2"/>
                  </a:lnTo>
                  <a:lnTo>
                    <a:pt x="32" y="3"/>
                  </a:lnTo>
                  <a:lnTo>
                    <a:pt x="33" y="3"/>
                  </a:lnTo>
                  <a:lnTo>
                    <a:pt x="35" y="5"/>
                  </a:lnTo>
                  <a:lnTo>
                    <a:pt x="37" y="7"/>
                  </a:lnTo>
                  <a:lnTo>
                    <a:pt x="39" y="10"/>
                  </a:lnTo>
                  <a:lnTo>
                    <a:pt x="41" y="12"/>
                  </a:lnTo>
                  <a:lnTo>
                    <a:pt x="43" y="15"/>
                  </a:lnTo>
                  <a:lnTo>
                    <a:pt x="45" y="18"/>
                  </a:lnTo>
                  <a:lnTo>
                    <a:pt x="46" y="21"/>
                  </a:lnTo>
                  <a:lnTo>
                    <a:pt x="48" y="24"/>
                  </a:lnTo>
                  <a:lnTo>
                    <a:pt x="49" y="27"/>
                  </a:lnTo>
                  <a:lnTo>
                    <a:pt x="50" y="30"/>
                  </a:lnTo>
                  <a:close/>
                </a:path>
              </a:pathLst>
            </a:custGeom>
            <a:solidFill>
              <a:srgbClr val="F3DABB"/>
            </a:solidFill>
            <a:ln w="9525">
              <a:noFill/>
              <a:round/>
              <a:headEnd/>
              <a:tailEnd/>
            </a:ln>
          </p:spPr>
          <p:txBody>
            <a:bodyPr/>
            <a:lstStyle/>
            <a:p>
              <a:endParaRPr lang="ja-JP" altLang="en-US"/>
            </a:p>
          </p:txBody>
        </p:sp>
        <p:sp>
          <p:nvSpPr>
            <p:cNvPr id="43" name="Freeform 73"/>
            <p:cNvSpPr>
              <a:spLocks/>
            </p:cNvSpPr>
            <p:nvPr/>
          </p:nvSpPr>
          <p:spPr bwMode="auto">
            <a:xfrm>
              <a:off x="3554" y="2916"/>
              <a:ext cx="53" cy="44"/>
            </a:xfrm>
            <a:custGeom>
              <a:avLst/>
              <a:gdLst>
                <a:gd name="T0" fmla="*/ 35 w 53"/>
                <a:gd name="T1" fmla="*/ 31 h 44"/>
                <a:gd name="T2" fmla="*/ 29 w 53"/>
                <a:gd name="T3" fmla="*/ 29 h 44"/>
                <a:gd name="T4" fmla="*/ 23 w 53"/>
                <a:gd name="T5" fmla="*/ 26 h 44"/>
                <a:gd name="T6" fmla="*/ 18 w 53"/>
                <a:gd name="T7" fmla="*/ 22 h 44"/>
                <a:gd name="T8" fmla="*/ 13 w 53"/>
                <a:gd name="T9" fmla="*/ 18 h 44"/>
                <a:gd name="T10" fmla="*/ 9 w 53"/>
                <a:gd name="T11" fmla="*/ 13 h 44"/>
                <a:gd name="T12" fmla="*/ 5 w 53"/>
                <a:gd name="T13" fmla="*/ 8 h 44"/>
                <a:gd name="T14" fmla="*/ 2 w 53"/>
                <a:gd name="T15" fmla="*/ 3 h 44"/>
                <a:gd name="T16" fmla="*/ 1 w 53"/>
                <a:gd name="T17" fmla="*/ 2 h 44"/>
                <a:gd name="T18" fmla="*/ 0 w 53"/>
                <a:gd name="T19" fmla="*/ 7 h 44"/>
                <a:gd name="T20" fmla="*/ 1 w 53"/>
                <a:gd name="T21" fmla="*/ 12 h 44"/>
                <a:gd name="T22" fmla="*/ 1 w 53"/>
                <a:gd name="T23" fmla="*/ 17 h 44"/>
                <a:gd name="T24" fmla="*/ 4 w 53"/>
                <a:gd name="T25" fmla="*/ 22 h 44"/>
                <a:gd name="T26" fmla="*/ 7 w 53"/>
                <a:gd name="T27" fmla="*/ 28 h 44"/>
                <a:gd name="T28" fmla="*/ 11 w 53"/>
                <a:gd name="T29" fmla="*/ 33 h 44"/>
                <a:gd name="T30" fmla="*/ 15 w 53"/>
                <a:gd name="T31" fmla="*/ 37 h 44"/>
                <a:gd name="T32" fmla="*/ 20 w 53"/>
                <a:gd name="T33" fmla="*/ 40 h 44"/>
                <a:gd name="T34" fmla="*/ 25 w 53"/>
                <a:gd name="T35" fmla="*/ 43 h 44"/>
                <a:gd name="T36" fmla="*/ 31 w 53"/>
                <a:gd name="T37" fmla="*/ 44 h 44"/>
                <a:gd name="T38" fmla="*/ 34 w 53"/>
                <a:gd name="T39" fmla="*/ 44 h 44"/>
                <a:gd name="T40" fmla="*/ 36 w 53"/>
                <a:gd name="T41" fmla="*/ 43 h 44"/>
                <a:gd name="T42" fmla="*/ 39 w 53"/>
                <a:gd name="T43" fmla="*/ 43 h 44"/>
                <a:gd name="T44" fmla="*/ 43 w 53"/>
                <a:gd name="T45" fmla="*/ 41 h 44"/>
                <a:gd name="T46" fmla="*/ 45 w 53"/>
                <a:gd name="T47" fmla="*/ 40 h 44"/>
                <a:gd name="T48" fmla="*/ 48 w 53"/>
                <a:gd name="T49" fmla="*/ 39 h 44"/>
                <a:gd name="T50" fmla="*/ 49 w 53"/>
                <a:gd name="T51" fmla="*/ 37 h 44"/>
                <a:gd name="T52" fmla="*/ 51 w 53"/>
                <a:gd name="T53" fmla="*/ 35 h 44"/>
                <a:gd name="T54" fmla="*/ 51 w 53"/>
                <a:gd name="T55" fmla="*/ 33 h 44"/>
                <a:gd name="T56" fmla="*/ 53 w 53"/>
                <a:gd name="T57" fmla="*/ 30 h 44"/>
                <a:gd name="T58" fmla="*/ 49 w 53"/>
                <a:gd name="T59" fmla="*/ 31 h 44"/>
                <a:gd name="T60" fmla="*/ 46 w 53"/>
                <a:gd name="T61" fmla="*/ 32 h 44"/>
                <a:gd name="T62" fmla="*/ 42 w 53"/>
                <a:gd name="T63" fmla="*/ 32 h 44"/>
                <a:gd name="T64" fmla="*/ 38 w 53"/>
                <a:gd name="T65" fmla="*/ 3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44"/>
                <a:gd name="T101" fmla="*/ 53 w 53"/>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44">
                  <a:moveTo>
                    <a:pt x="38" y="32"/>
                  </a:moveTo>
                  <a:lnTo>
                    <a:pt x="35" y="31"/>
                  </a:lnTo>
                  <a:lnTo>
                    <a:pt x="32" y="30"/>
                  </a:lnTo>
                  <a:lnTo>
                    <a:pt x="29" y="29"/>
                  </a:lnTo>
                  <a:lnTo>
                    <a:pt x="26" y="27"/>
                  </a:lnTo>
                  <a:lnTo>
                    <a:pt x="23" y="26"/>
                  </a:lnTo>
                  <a:lnTo>
                    <a:pt x="21" y="24"/>
                  </a:lnTo>
                  <a:lnTo>
                    <a:pt x="18" y="22"/>
                  </a:lnTo>
                  <a:lnTo>
                    <a:pt x="15" y="20"/>
                  </a:lnTo>
                  <a:lnTo>
                    <a:pt x="13" y="18"/>
                  </a:lnTo>
                  <a:lnTo>
                    <a:pt x="11" y="16"/>
                  </a:lnTo>
                  <a:lnTo>
                    <a:pt x="9" y="13"/>
                  </a:lnTo>
                  <a:lnTo>
                    <a:pt x="7" y="11"/>
                  </a:lnTo>
                  <a:lnTo>
                    <a:pt x="5" y="8"/>
                  </a:lnTo>
                  <a:lnTo>
                    <a:pt x="3" y="6"/>
                  </a:lnTo>
                  <a:lnTo>
                    <a:pt x="2" y="3"/>
                  </a:lnTo>
                  <a:lnTo>
                    <a:pt x="1" y="0"/>
                  </a:lnTo>
                  <a:lnTo>
                    <a:pt x="1" y="2"/>
                  </a:lnTo>
                  <a:lnTo>
                    <a:pt x="0" y="4"/>
                  </a:lnTo>
                  <a:lnTo>
                    <a:pt x="0" y="7"/>
                  </a:lnTo>
                  <a:lnTo>
                    <a:pt x="0" y="9"/>
                  </a:lnTo>
                  <a:lnTo>
                    <a:pt x="1" y="12"/>
                  </a:lnTo>
                  <a:lnTo>
                    <a:pt x="1" y="14"/>
                  </a:lnTo>
                  <a:lnTo>
                    <a:pt x="1" y="17"/>
                  </a:lnTo>
                  <a:lnTo>
                    <a:pt x="2" y="19"/>
                  </a:lnTo>
                  <a:lnTo>
                    <a:pt x="4" y="22"/>
                  </a:lnTo>
                  <a:lnTo>
                    <a:pt x="5" y="25"/>
                  </a:lnTo>
                  <a:lnTo>
                    <a:pt x="7" y="28"/>
                  </a:lnTo>
                  <a:lnTo>
                    <a:pt x="9" y="31"/>
                  </a:lnTo>
                  <a:lnTo>
                    <a:pt x="11" y="33"/>
                  </a:lnTo>
                  <a:lnTo>
                    <a:pt x="13" y="35"/>
                  </a:lnTo>
                  <a:lnTo>
                    <a:pt x="15" y="37"/>
                  </a:lnTo>
                  <a:lnTo>
                    <a:pt x="18" y="39"/>
                  </a:lnTo>
                  <a:lnTo>
                    <a:pt x="20" y="40"/>
                  </a:lnTo>
                  <a:lnTo>
                    <a:pt x="23" y="42"/>
                  </a:lnTo>
                  <a:lnTo>
                    <a:pt x="25" y="43"/>
                  </a:lnTo>
                  <a:lnTo>
                    <a:pt x="28" y="43"/>
                  </a:lnTo>
                  <a:lnTo>
                    <a:pt x="31" y="44"/>
                  </a:lnTo>
                  <a:lnTo>
                    <a:pt x="32" y="44"/>
                  </a:lnTo>
                  <a:lnTo>
                    <a:pt x="34" y="44"/>
                  </a:lnTo>
                  <a:lnTo>
                    <a:pt x="35" y="44"/>
                  </a:lnTo>
                  <a:lnTo>
                    <a:pt x="36" y="43"/>
                  </a:lnTo>
                  <a:lnTo>
                    <a:pt x="38" y="43"/>
                  </a:lnTo>
                  <a:lnTo>
                    <a:pt x="39" y="43"/>
                  </a:lnTo>
                  <a:lnTo>
                    <a:pt x="42" y="42"/>
                  </a:lnTo>
                  <a:lnTo>
                    <a:pt x="43" y="41"/>
                  </a:lnTo>
                  <a:lnTo>
                    <a:pt x="44" y="41"/>
                  </a:lnTo>
                  <a:lnTo>
                    <a:pt x="45" y="40"/>
                  </a:lnTo>
                  <a:lnTo>
                    <a:pt x="47" y="39"/>
                  </a:lnTo>
                  <a:lnTo>
                    <a:pt x="48" y="39"/>
                  </a:lnTo>
                  <a:lnTo>
                    <a:pt x="48" y="38"/>
                  </a:lnTo>
                  <a:lnTo>
                    <a:pt x="49" y="37"/>
                  </a:lnTo>
                  <a:lnTo>
                    <a:pt x="50" y="36"/>
                  </a:lnTo>
                  <a:lnTo>
                    <a:pt x="51" y="35"/>
                  </a:lnTo>
                  <a:lnTo>
                    <a:pt x="51" y="34"/>
                  </a:lnTo>
                  <a:lnTo>
                    <a:pt x="51" y="33"/>
                  </a:lnTo>
                  <a:lnTo>
                    <a:pt x="52" y="32"/>
                  </a:lnTo>
                  <a:lnTo>
                    <a:pt x="53" y="30"/>
                  </a:lnTo>
                  <a:lnTo>
                    <a:pt x="51" y="30"/>
                  </a:lnTo>
                  <a:lnTo>
                    <a:pt x="49" y="31"/>
                  </a:lnTo>
                  <a:lnTo>
                    <a:pt x="48" y="31"/>
                  </a:lnTo>
                  <a:lnTo>
                    <a:pt x="46" y="32"/>
                  </a:lnTo>
                  <a:lnTo>
                    <a:pt x="44" y="32"/>
                  </a:lnTo>
                  <a:lnTo>
                    <a:pt x="42" y="32"/>
                  </a:lnTo>
                  <a:lnTo>
                    <a:pt x="40" y="32"/>
                  </a:lnTo>
                  <a:lnTo>
                    <a:pt x="38" y="32"/>
                  </a:lnTo>
                  <a:close/>
                </a:path>
              </a:pathLst>
            </a:custGeom>
            <a:solidFill>
              <a:srgbClr val="F0BE89"/>
            </a:solidFill>
            <a:ln w="9525">
              <a:noFill/>
              <a:round/>
              <a:headEnd/>
              <a:tailEnd/>
            </a:ln>
          </p:spPr>
          <p:txBody>
            <a:bodyPr/>
            <a:lstStyle/>
            <a:p>
              <a:endParaRPr lang="ja-JP" altLang="en-US"/>
            </a:p>
          </p:txBody>
        </p:sp>
        <p:sp>
          <p:nvSpPr>
            <p:cNvPr id="44" name="Freeform 74"/>
            <p:cNvSpPr>
              <a:spLocks/>
            </p:cNvSpPr>
            <p:nvPr/>
          </p:nvSpPr>
          <p:spPr bwMode="auto">
            <a:xfrm>
              <a:off x="3569" y="2918"/>
              <a:ext cx="38" cy="28"/>
            </a:xfrm>
            <a:custGeom>
              <a:avLst/>
              <a:gdLst>
                <a:gd name="T0" fmla="*/ 35 w 38"/>
                <a:gd name="T1" fmla="*/ 9 h 28"/>
                <a:gd name="T2" fmla="*/ 31 w 38"/>
                <a:gd name="T3" fmla="*/ 7 h 28"/>
                <a:gd name="T4" fmla="*/ 26 w 38"/>
                <a:gd name="T5" fmla="*/ 6 h 28"/>
                <a:gd name="T6" fmla="*/ 22 w 38"/>
                <a:gd name="T7" fmla="*/ 4 h 28"/>
                <a:gd name="T8" fmla="*/ 18 w 38"/>
                <a:gd name="T9" fmla="*/ 3 h 28"/>
                <a:gd name="T10" fmla="*/ 14 w 38"/>
                <a:gd name="T11" fmla="*/ 2 h 28"/>
                <a:gd name="T12" fmla="*/ 11 w 38"/>
                <a:gd name="T13" fmla="*/ 1 h 28"/>
                <a:gd name="T14" fmla="*/ 9 w 38"/>
                <a:gd name="T15" fmla="*/ 1 h 28"/>
                <a:gd name="T16" fmla="*/ 7 w 38"/>
                <a:gd name="T17" fmla="*/ 0 h 28"/>
                <a:gd name="T18" fmla="*/ 5 w 38"/>
                <a:gd name="T19" fmla="*/ 0 h 28"/>
                <a:gd name="T20" fmla="*/ 3 w 38"/>
                <a:gd name="T21" fmla="*/ 0 h 28"/>
                <a:gd name="T22" fmla="*/ 0 w 38"/>
                <a:gd name="T23" fmla="*/ 0 h 28"/>
                <a:gd name="T24" fmla="*/ 2 w 38"/>
                <a:gd name="T25" fmla="*/ 1 h 28"/>
                <a:gd name="T26" fmla="*/ 4 w 38"/>
                <a:gd name="T27" fmla="*/ 2 h 28"/>
                <a:gd name="T28" fmla="*/ 6 w 38"/>
                <a:gd name="T29" fmla="*/ 3 h 28"/>
                <a:gd name="T30" fmla="*/ 7 w 38"/>
                <a:gd name="T31" fmla="*/ 5 h 28"/>
                <a:gd name="T32" fmla="*/ 9 w 38"/>
                <a:gd name="T33" fmla="*/ 6 h 28"/>
                <a:gd name="T34" fmla="*/ 10 w 38"/>
                <a:gd name="T35" fmla="*/ 8 h 28"/>
                <a:gd name="T36" fmla="*/ 14 w 38"/>
                <a:gd name="T37" fmla="*/ 11 h 28"/>
                <a:gd name="T38" fmla="*/ 17 w 38"/>
                <a:gd name="T39" fmla="*/ 15 h 28"/>
                <a:gd name="T40" fmla="*/ 20 w 38"/>
                <a:gd name="T41" fmla="*/ 18 h 28"/>
                <a:gd name="T42" fmla="*/ 22 w 38"/>
                <a:gd name="T43" fmla="*/ 20 h 28"/>
                <a:gd name="T44" fmla="*/ 24 w 38"/>
                <a:gd name="T45" fmla="*/ 22 h 28"/>
                <a:gd name="T46" fmla="*/ 25 w 38"/>
                <a:gd name="T47" fmla="*/ 23 h 28"/>
                <a:gd name="T48" fmla="*/ 28 w 38"/>
                <a:gd name="T49" fmla="*/ 25 h 28"/>
                <a:gd name="T50" fmla="*/ 29 w 38"/>
                <a:gd name="T51" fmla="*/ 26 h 28"/>
                <a:gd name="T52" fmla="*/ 30 w 38"/>
                <a:gd name="T53" fmla="*/ 26 h 28"/>
                <a:gd name="T54" fmla="*/ 31 w 38"/>
                <a:gd name="T55" fmla="*/ 27 h 28"/>
                <a:gd name="T56" fmla="*/ 32 w 38"/>
                <a:gd name="T57" fmla="*/ 27 h 28"/>
                <a:gd name="T58" fmla="*/ 33 w 38"/>
                <a:gd name="T59" fmla="*/ 27 h 28"/>
                <a:gd name="T60" fmla="*/ 35 w 38"/>
                <a:gd name="T61" fmla="*/ 28 h 28"/>
                <a:gd name="T62" fmla="*/ 36 w 38"/>
                <a:gd name="T63" fmla="*/ 28 h 28"/>
                <a:gd name="T64" fmla="*/ 38 w 38"/>
                <a:gd name="T65" fmla="*/ 28 h 28"/>
                <a:gd name="T66" fmla="*/ 38 w 38"/>
                <a:gd name="T67" fmla="*/ 28 h 28"/>
                <a:gd name="T68" fmla="*/ 38 w 38"/>
                <a:gd name="T69" fmla="*/ 26 h 28"/>
                <a:gd name="T70" fmla="*/ 38 w 38"/>
                <a:gd name="T71" fmla="*/ 23 h 28"/>
                <a:gd name="T72" fmla="*/ 38 w 38"/>
                <a:gd name="T73" fmla="*/ 21 h 28"/>
                <a:gd name="T74" fmla="*/ 38 w 38"/>
                <a:gd name="T75" fmla="*/ 19 h 28"/>
                <a:gd name="T76" fmla="*/ 38 w 38"/>
                <a:gd name="T77" fmla="*/ 17 h 28"/>
                <a:gd name="T78" fmla="*/ 37 w 38"/>
                <a:gd name="T79" fmla="*/ 14 h 28"/>
                <a:gd name="T80" fmla="*/ 36 w 38"/>
                <a:gd name="T81" fmla="*/ 12 h 28"/>
                <a:gd name="T82" fmla="*/ 35 w 38"/>
                <a:gd name="T83" fmla="*/ 9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28"/>
                <a:gd name="T128" fmla="*/ 38 w 38"/>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28">
                  <a:moveTo>
                    <a:pt x="35" y="9"/>
                  </a:moveTo>
                  <a:lnTo>
                    <a:pt x="31" y="7"/>
                  </a:lnTo>
                  <a:lnTo>
                    <a:pt x="26" y="6"/>
                  </a:lnTo>
                  <a:lnTo>
                    <a:pt x="22" y="4"/>
                  </a:lnTo>
                  <a:lnTo>
                    <a:pt x="18" y="3"/>
                  </a:lnTo>
                  <a:lnTo>
                    <a:pt x="14" y="2"/>
                  </a:lnTo>
                  <a:lnTo>
                    <a:pt x="11" y="1"/>
                  </a:lnTo>
                  <a:lnTo>
                    <a:pt x="9" y="1"/>
                  </a:lnTo>
                  <a:lnTo>
                    <a:pt x="7" y="0"/>
                  </a:lnTo>
                  <a:lnTo>
                    <a:pt x="5" y="0"/>
                  </a:lnTo>
                  <a:lnTo>
                    <a:pt x="3" y="0"/>
                  </a:lnTo>
                  <a:lnTo>
                    <a:pt x="0" y="0"/>
                  </a:lnTo>
                  <a:lnTo>
                    <a:pt x="2" y="1"/>
                  </a:lnTo>
                  <a:lnTo>
                    <a:pt x="4" y="2"/>
                  </a:lnTo>
                  <a:lnTo>
                    <a:pt x="6" y="3"/>
                  </a:lnTo>
                  <a:lnTo>
                    <a:pt x="7" y="5"/>
                  </a:lnTo>
                  <a:lnTo>
                    <a:pt x="9" y="6"/>
                  </a:lnTo>
                  <a:lnTo>
                    <a:pt x="10" y="8"/>
                  </a:lnTo>
                  <a:lnTo>
                    <a:pt x="14" y="11"/>
                  </a:lnTo>
                  <a:lnTo>
                    <a:pt x="17" y="15"/>
                  </a:lnTo>
                  <a:lnTo>
                    <a:pt x="20" y="18"/>
                  </a:lnTo>
                  <a:lnTo>
                    <a:pt x="22" y="20"/>
                  </a:lnTo>
                  <a:lnTo>
                    <a:pt x="24" y="22"/>
                  </a:lnTo>
                  <a:lnTo>
                    <a:pt x="25" y="23"/>
                  </a:lnTo>
                  <a:lnTo>
                    <a:pt x="28" y="25"/>
                  </a:lnTo>
                  <a:lnTo>
                    <a:pt x="29" y="26"/>
                  </a:lnTo>
                  <a:lnTo>
                    <a:pt x="30" y="26"/>
                  </a:lnTo>
                  <a:lnTo>
                    <a:pt x="31" y="27"/>
                  </a:lnTo>
                  <a:lnTo>
                    <a:pt x="32" y="27"/>
                  </a:lnTo>
                  <a:lnTo>
                    <a:pt x="33" y="27"/>
                  </a:lnTo>
                  <a:lnTo>
                    <a:pt x="35" y="28"/>
                  </a:lnTo>
                  <a:lnTo>
                    <a:pt x="36" y="28"/>
                  </a:lnTo>
                  <a:lnTo>
                    <a:pt x="38" y="28"/>
                  </a:lnTo>
                  <a:lnTo>
                    <a:pt x="38" y="26"/>
                  </a:lnTo>
                  <a:lnTo>
                    <a:pt x="38" y="23"/>
                  </a:lnTo>
                  <a:lnTo>
                    <a:pt x="38" y="21"/>
                  </a:lnTo>
                  <a:lnTo>
                    <a:pt x="38" y="19"/>
                  </a:lnTo>
                  <a:lnTo>
                    <a:pt x="38" y="17"/>
                  </a:lnTo>
                  <a:lnTo>
                    <a:pt x="37" y="14"/>
                  </a:lnTo>
                  <a:lnTo>
                    <a:pt x="36" y="12"/>
                  </a:lnTo>
                  <a:lnTo>
                    <a:pt x="35" y="9"/>
                  </a:lnTo>
                  <a:close/>
                </a:path>
              </a:pathLst>
            </a:custGeom>
            <a:solidFill>
              <a:srgbClr val="F0BE89"/>
            </a:solidFill>
            <a:ln w="9525">
              <a:noFill/>
              <a:round/>
              <a:headEnd/>
              <a:tailEnd/>
            </a:ln>
          </p:spPr>
          <p:txBody>
            <a:bodyPr/>
            <a:lstStyle/>
            <a:p>
              <a:endParaRPr lang="ja-JP" altLang="en-US"/>
            </a:p>
          </p:txBody>
        </p:sp>
        <p:sp>
          <p:nvSpPr>
            <p:cNvPr id="45" name="Freeform 75"/>
            <p:cNvSpPr>
              <a:spLocks/>
            </p:cNvSpPr>
            <p:nvPr/>
          </p:nvSpPr>
          <p:spPr bwMode="auto">
            <a:xfrm>
              <a:off x="3907" y="2880"/>
              <a:ext cx="51" cy="65"/>
            </a:xfrm>
            <a:custGeom>
              <a:avLst/>
              <a:gdLst>
                <a:gd name="T0" fmla="*/ 1 w 51"/>
                <a:gd name="T1" fmla="*/ 36 h 65"/>
                <a:gd name="T2" fmla="*/ 0 w 51"/>
                <a:gd name="T3" fmla="*/ 42 h 65"/>
                <a:gd name="T4" fmla="*/ 0 w 51"/>
                <a:gd name="T5" fmla="*/ 48 h 65"/>
                <a:gd name="T6" fmla="*/ 1 w 51"/>
                <a:gd name="T7" fmla="*/ 52 h 65"/>
                <a:gd name="T8" fmla="*/ 2 w 51"/>
                <a:gd name="T9" fmla="*/ 56 h 65"/>
                <a:gd name="T10" fmla="*/ 5 w 51"/>
                <a:gd name="T11" fmla="*/ 60 h 65"/>
                <a:gd name="T12" fmla="*/ 9 w 51"/>
                <a:gd name="T13" fmla="*/ 62 h 65"/>
                <a:gd name="T14" fmla="*/ 13 w 51"/>
                <a:gd name="T15" fmla="*/ 64 h 65"/>
                <a:gd name="T16" fmla="*/ 17 w 51"/>
                <a:gd name="T17" fmla="*/ 65 h 65"/>
                <a:gd name="T18" fmla="*/ 20 w 51"/>
                <a:gd name="T19" fmla="*/ 65 h 65"/>
                <a:gd name="T20" fmla="*/ 23 w 51"/>
                <a:gd name="T21" fmla="*/ 65 h 65"/>
                <a:gd name="T22" fmla="*/ 27 w 51"/>
                <a:gd name="T23" fmla="*/ 64 h 65"/>
                <a:gd name="T24" fmla="*/ 32 w 51"/>
                <a:gd name="T25" fmla="*/ 62 h 65"/>
                <a:gd name="T26" fmla="*/ 37 w 51"/>
                <a:gd name="T27" fmla="*/ 59 h 65"/>
                <a:gd name="T28" fmla="*/ 41 w 51"/>
                <a:gd name="T29" fmla="*/ 55 h 65"/>
                <a:gd name="T30" fmla="*/ 45 w 51"/>
                <a:gd name="T31" fmla="*/ 50 h 65"/>
                <a:gd name="T32" fmla="*/ 48 w 51"/>
                <a:gd name="T33" fmla="*/ 44 h 65"/>
                <a:gd name="T34" fmla="*/ 50 w 51"/>
                <a:gd name="T35" fmla="*/ 38 h 65"/>
                <a:gd name="T36" fmla="*/ 51 w 51"/>
                <a:gd name="T37" fmla="*/ 31 h 65"/>
                <a:gd name="T38" fmla="*/ 51 w 51"/>
                <a:gd name="T39" fmla="*/ 25 h 65"/>
                <a:gd name="T40" fmla="*/ 50 w 51"/>
                <a:gd name="T41" fmla="*/ 19 h 65"/>
                <a:gd name="T42" fmla="*/ 47 w 51"/>
                <a:gd name="T43" fmla="*/ 14 h 65"/>
                <a:gd name="T44" fmla="*/ 44 w 51"/>
                <a:gd name="T45" fmla="*/ 9 h 65"/>
                <a:gd name="T46" fmla="*/ 40 w 51"/>
                <a:gd name="T47" fmla="*/ 5 h 65"/>
                <a:gd name="T48" fmla="*/ 37 w 51"/>
                <a:gd name="T49" fmla="*/ 3 h 65"/>
                <a:gd name="T50" fmla="*/ 35 w 51"/>
                <a:gd name="T51" fmla="*/ 2 h 65"/>
                <a:gd name="T52" fmla="*/ 32 w 51"/>
                <a:gd name="T53" fmla="*/ 1 h 65"/>
                <a:gd name="T54" fmla="*/ 29 w 51"/>
                <a:gd name="T55" fmla="*/ 0 h 65"/>
                <a:gd name="T56" fmla="*/ 27 w 51"/>
                <a:gd name="T57" fmla="*/ 0 h 65"/>
                <a:gd name="T58" fmla="*/ 24 w 51"/>
                <a:gd name="T59" fmla="*/ 1 h 65"/>
                <a:gd name="T60" fmla="*/ 22 w 51"/>
                <a:gd name="T61" fmla="*/ 1 h 65"/>
                <a:gd name="T62" fmla="*/ 19 w 51"/>
                <a:gd name="T63" fmla="*/ 2 h 65"/>
                <a:gd name="T64" fmla="*/ 17 w 51"/>
                <a:gd name="T65" fmla="*/ 4 h 65"/>
                <a:gd name="T66" fmla="*/ 14 w 51"/>
                <a:gd name="T67" fmla="*/ 7 h 65"/>
                <a:gd name="T68" fmla="*/ 10 w 51"/>
                <a:gd name="T69" fmla="*/ 12 h 65"/>
                <a:gd name="T70" fmla="*/ 7 w 51"/>
                <a:gd name="T71" fmla="*/ 17 h 65"/>
                <a:gd name="T72" fmla="*/ 4 w 51"/>
                <a:gd name="T73" fmla="*/ 23 h 65"/>
                <a:gd name="T74" fmla="*/ 2 w 51"/>
                <a:gd name="T75" fmla="*/ 30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
                <a:gd name="T115" fmla="*/ 0 h 65"/>
                <a:gd name="T116" fmla="*/ 51 w 51"/>
                <a:gd name="T117" fmla="*/ 65 h 6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 h="65">
                  <a:moveTo>
                    <a:pt x="1" y="33"/>
                  </a:moveTo>
                  <a:lnTo>
                    <a:pt x="1" y="36"/>
                  </a:lnTo>
                  <a:lnTo>
                    <a:pt x="0" y="40"/>
                  </a:lnTo>
                  <a:lnTo>
                    <a:pt x="0" y="42"/>
                  </a:lnTo>
                  <a:lnTo>
                    <a:pt x="0" y="45"/>
                  </a:lnTo>
                  <a:lnTo>
                    <a:pt x="0" y="48"/>
                  </a:lnTo>
                  <a:lnTo>
                    <a:pt x="0" y="50"/>
                  </a:lnTo>
                  <a:lnTo>
                    <a:pt x="1" y="52"/>
                  </a:lnTo>
                  <a:lnTo>
                    <a:pt x="1" y="55"/>
                  </a:lnTo>
                  <a:lnTo>
                    <a:pt x="2" y="56"/>
                  </a:lnTo>
                  <a:lnTo>
                    <a:pt x="4" y="58"/>
                  </a:lnTo>
                  <a:lnTo>
                    <a:pt x="5" y="60"/>
                  </a:lnTo>
                  <a:lnTo>
                    <a:pt x="7" y="61"/>
                  </a:lnTo>
                  <a:lnTo>
                    <a:pt x="9" y="62"/>
                  </a:lnTo>
                  <a:lnTo>
                    <a:pt x="11" y="63"/>
                  </a:lnTo>
                  <a:lnTo>
                    <a:pt x="13" y="64"/>
                  </a:lnTo>
                  <a:lnTo>
                    <a:pt x="16" y="65"/>
                  </a:lnTo>
                  <a:lnTo>
                    <a:pt x="17" y="65"/>
                  </a:lnTo>
                  <a:lnTo>
                    <a:pt x="18" y="65"/>
                  </a:lnTo>
                  <a:lnTo>
                    <a:pt x="20" y="65"/>
                  </a:lnTo>
                  <a:lnTo>
                    <a:pt x="21" y="65"/>
                  </a:lnTo>
                  <a:lnTo>
                    <a:pt x="23" y="65"/>
                  </a:lnTo>
                  <a:lnTo>
                    <a:pt x="24" y="65"/>
                  </a:lnTo>
                  <a:lnTo>
                    <a:pt x="27" y="64"/>
                  </a:lnTo>
                  <a:lnTo>
                    <a:pt x="29" y="63"/>
                  </a:lnTo>
                  <a:lnTo>
                    <a:pt x="32" y="62"/>
                  </a:lnTo>
                  <a:lnTo>
                    <a:pt x="34" y="61"/>
                  </a:lnTo>
                  <a:lnTo>
                    <a:pt x="37" y="59"/>
                  </a:lnTo>
                  <a:lnTo>
                    <a:pt x="39" y="57"/>
                  </a:lnTo>
                  <a:lnTo>
                    <a:pt x="41" y="55"/>
                  </a:lnTo>
                  <a:lnTo>
                    <a:pt x="43" y="53"/>
                  </a:lnTo>
                  <a:lnTo>
                    <a:pt x="45" y="50"/>
                  </a:lnTo>
                  <a:lnTo>
                    <a:pt x="47" y="47"/>
                  </a:lnTo>
                  <a:lnTo>
                    <a:pt x="48" y="44"/>
                  </a:lnTo>
                  <a:lnTo>
                    <a:pt x="49" y="41"/>
                  </a:lnTo>
                  <a:lnTo>
                    <a:pt x="50" y="38"/>
                  </a:lnTo>
                  <a:lnTo>
                    <a:pt x="51" y="34"/>
                  </a:lnTo>
                  <a:lnTo>
                    <a:pt x="51" y="31"/>
                  </a:lnTo>
                  <a:lnTo>
                    <a:pt x="51" y="28"/>
                  </a:lnTo>
                  <a:lnTo>
                    <a:pt x="51" y="25"/>
                  </a:lnTo>
                  <a:lnTo>
                    <a:pt x="50" y="22"/>
                  </a:lnTo>
                  <a:lnTo>
                    <a:pt x="50" y="19"/>
                  </a:lnTo>
                  <a:lnTo>
                    <a:pt x="49" y="16"/>
                  </a:lnTo>
                  <a:lnTo>
                    <a:pt x="47" y="14"/>
                  </a:lnTo>
                  <a:lnTo>
                    <a:pt x="46" y="11"/>
                  </a:lnTo>
                  <a:lnTo>
                    <a:pt x="44" y="9"/>
                  </a:lnTo>
                  <a:lnTo>
                    <a:pt x="43" y="7"/>
                  </a:lnTo>
                  <a:lnTo>
                    <a:pt x="40" y="5"/>
                  </a:lnTo>
                  <a:lnTo>
                    <a:pt x="38" y="4"/>
                  </a:lnTo>
                  <a:lnTo>
                    <a:pt x="37" y="3"/>
                  </a:lnTo>
                  <a:lnTo>
                    <a:pt x="36" y="2"/>
                  </a:lnTo>
                  <a:lnTo>
                    <a:pt x="35" y="2"/>
                  </a:lnTo>
                  <a:lnTo>
                    <a:pt x="33" y="1"/>
                  </a:lnTo>
                  <a:lnTo>
                    <a:pt x="32" y="1"/>
                  </a:lnTo>
                  <a:lnTo>
                    <a:pt x="31" y="1"/>
                  </a:lnTo>
                  <a:lnTo>
                    <a:pt x="29" y="0"/>
                  </a:lnTo>
                  <a:lnTo>
                    <a:pt x="28" y="0"/>
                  </a:lnTo>
                  <a:lnTo>
                    <a:pt x="27" y="0"/>
                  </a:lnTo>
                  <a:lnTo>
                    <a:pt x="25" y="0"/>
                  </a:lnTo>
                  <a:lnTo>
                    <a:pt x="24" y="1"/>
                  </a:lnTo>
                  <a:lnTo>
                    <a:pt x="23" y="1"/>
                  </a:lnTo>
                  <a:lnTo>
                    <a:pt x="22" y="1"/>
                  </a:lnTo>
                  <a:lnTo>
                    <a:pt x="21" y="2"/>
                  </a:lnTo>
                  <a:lnTo>
                    <a:pt x="19" y="2"/>
                  </a:lnTo>
                  <a:lnTo>
                    <a:pt x="18" y="3"/>
                  </a:lnTo>
                  <a:lnTo>
                    <a:pt x="17" y="4"/>
                  </a:lnTo>
                  <a:lnTo>
                    <a:pt x="16" y="5"/>
                  </a:lnTo>
                  <a:lnTo>
                    <a:pt x="14" y="7"/>
                  </a:lnTo>
                  <a:lnTo>
                    <a:pt x="12" y="9"/>
                  </a:lnTo>
                  <a:lnTo>
                    <a:pt x="10" y="12"/>
                  </a:lnTo>
                  <a:lnTo>
                    <a:pt x="9" y="14"/>
                  </a:lnTo>
                  <a:lnTo>
                    <a:pt x="7" y="17"/>
                  </a:lnTo>
                  <a:lnTo>
                    <a:pt x="6" y="20"/>
                  </a:lnTo>
                  <a:lnTo>
                    <a:pt x="4" y="23"/>
                  </a:lnTo>
                  <a:lnTo>
                    <a:pt x="3" y="27"/>
                  </a:lnTo>
                  <a:lnTo>
                    <a:pt x="2" y="30"/>
                  </a:lnTo>
                  <a:lnTo>
                    <a:pt x="1" y="33"/>
                  </a:lnTo>
                  <a:close/>
                </a:path>
              </a:pathLst>
            </a:custGeom>
            <a:solidFill>
              <a:srgbClr val="F3DABB"/>
            </a:solidFill>
            <a:ln w="9525">
              <a:noFill/>
              <a:round/>
              <a:headEnd/>
              <a:tailEnd/>
            </a:ln>
          </p:spPr>
          <p:txBody>
            <a:bodyPr/>
            <a:lstStyle/>
            <a:p>
              <a:endParaRPr lang="ja-JP" altLang="en-US"/>
            </a:p>
          </p:txBody>
        </p:sp>
        <p:sp>
          <p:nvSpPr>
            <p:cNvPr id="46" name="Freeform 76"/>
            <p:cNvSpPr>
              <a:spLocks/>
            </p:cNvSpPr>
            <p:nvPr/>
          </p:nvSpPr>
          <p:spPr bwMode="auto">
            <a:xfrm>
              <a:off x="3908" y="2899"/>
              <a:ext cx="50" cy="46"/>
            </a:xfrm>
            <a:custGeom>
              <a:avLst/>
              <a:gdLst>
                <a:gd name="T0" fmla="*/ 17 w 50"/>
                <a:gd name="T1" fmla="*/ 34 h 46"/>
                <a:gd name="T2" fmla="*/ 23 w 50"/>
                <a:gd name="T3" fmla="*/ 31 h 46"/>
                <a:gd name="T4" fmla="*/ 29 w 50"/>
                <a:gd name="T5" fmla="*/ 27 h 46"/>
                <a:gd name="T6" fmla="*/ 34 w 50"/>
                <a:gd name="T7" fmla="*/ 23 h 46"/>
                <a:gd name="T8" fmla="*/ 38 w 50"/>
                <a:gd name="T9" fmla="*/ 19 h 46"/>
                <a:gd name="T10" fmla="*/ 42 w 50"/>
                <a:gd name="T11" fmla="*/ 14 h 46"/>
                <a:gd name="T12" fmla="*/ 45 w 50"/>
                <a:gd name="T13" fmla="*/ 8 h 46"/>
                <a:gd name="T14" fmla="*/ 48 w 50"/>
                <a:gd name="T15" fmla="*/ 3 h 46"/>
                <a:gd name="T16" fmla="*/ 49 w 50"/>
                <a:gd name="T17" fmla="*/ 2 h 46"/>
                <a:gd name="T18" fmla="*/ 50 w 50"/>
                <a:gd name="T19" fmla="*/ 7 h 46"/>
                <a:gd name="T20" fmla="*/ 50 w 50"/>
                <a:gd name="T21" fmla="*/ 11 h 46"/>
                <a:gd name="T22" fmla="*/ 49 w 50"/>
                <a:gd name="T23" fmla="*/ 16 h 46"/>
                <a:gd name="T24" fmla="*/ 48 w 50"/>
                <a:gd name="T25" fmla="*/ 22 h 46"/>
                <a:gd name="T26" fmla="*/ 46 w 50"/>
                <a:gd name="T27" fmla="*/ 28 h 46"/>
                <a:gd name="T28" fmla="*/ 42 w 50"/>
                <a:gd name="T29" fmla="*/ 34 h 46"/>
                <a:gd name="T30" fmla="*/ 38 w 50"/>
                <a:gd name="T31" fmla="*/ 38 h 46"/>
                <a:gd name="T32" fmla="*/ 33 w 50"/>
                <a:gd name="T33" fmla="*/ 42 h 46"/>
                <a:gd name="T34" fmla="*/ 28 w 50"/>
                <a:gd name="T35" fmla="*/ 44 h 46"/>
                <a:gd name="T36" fmla="*/ 23 w 50"/>
                <a:gd name="T37" fmla="*/ 46 h 46"/>
                <a:gd name="T38" fmla="*/ 20 w 50"/>
                <a:gd name="T39" fmla="*/ 46 h 46"/>
                <a:gd name="T40" fmla="*/ 17 w 50"/>
                <a:gd name="T41" fmla="*/ 46 h 46"/>
                <a:gd name="T42" fmla="*/ 15 w 50"/>
                <a:gd name="T43" fmla="*/ 46 h 46"/>
                <a:gd name="T44" fmla="*/ 11 w 50"/>
                <a:gd name="T45" fmla="*/ 45 h 46"/>
                <a:gd name="T46" fmla="*/ 8 w 50"/>
                <a:gd name="T47" fmla="*/ 43 h 46"/>
                <a:gd name="T48" fmla="*/ 6 w 50"/>
                <a:gd name="T49" fmla="*/ 42 h 46"/>
                <a:gd name="T50" fmla="*/ 4 w 50"/>
                <a:gd name="T51" fmla="*/ 40 h 46"/>
                <a:gd name="T52" fmla="*/ 3 w 50"/>
                <a:gd name="T53" fmla="*/ 39 h 46"/>
                <a:gd name="T54" fmla="*/ 1 w 50"/>
                <a:gd name="T55" fmla="*/ 37 h 46"/>
                <a:gd name="T56" fmla="*/ 0 w 50"/>
                <a:gd name="T57" fmla="*/ 34 h 46"/>
                <a:gd name="T58" fmla="*/ 3 w 50"/>
                <a:gd name="T59" fmla="*/ 35 h 46"/>
                <a:gd name="T60" fmla="*/ 7 w 50"/>
                <a:gd name="T61" fmla="*/ 35 h 46"/>
                <a:gd name="T62" fmla="*/ 11 w 50"/>
                <a:gd name="T63" fmla="*/ 35 h 46"/>
                <a:gd name="T64" fmla="*/ 14 w 50"/>
                <a:gd name="T65" fmla="*/ 35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46"/>
                <a:gd name="T101" fmla="*/ 50 w 5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46">
                  <a:moveTo>
                    <a:pt x="14" y="35"/>
                  </a:moveTo>
                  <a:lnTo>
                    <a:pt x="17" y="34"/>
                  </a:lnTo>
                  <a:lnTo>
                    <a:pt x="20" y="32"/>
                  </a:lnTo>
                  <a:lnTo>
                    <a:pt x="23" y="31"/>
                  </a:lnTo>
                  <a:lnTo>
                    <a:pt x="26" y="29"/>
                  </a:lnTo>
                  <a:lnTo>
                    <a:pt x="29" y="27"/>
                  </a:lnTo>
                  <a:lnTo>
                    <a:pt x="31" y="25"/>
                  </a:lnTo>
                  <a:lnTo>
                    <a:pt x="34" y="23"/>
                  </a:lnTo>
                  <a:lnTo>
                    <a:pt x="36" y="21"/>
                  </a:lnTo>
                  <a:lnTo>
                    <a:pt x="38" y="19"/>
                  </a:lnTo>
                  <a:lnTo>
                    <a:pt x="40" y="16"/>
                  </a:lnTo>
                  <a:lnTo>
                    <a:pt x="42" y="14"/>
                  </a:lnTo>
                  <a:lnTo>
                    <a:pt x="44" y="11"/>
                  </a:lnTo>
                  <a:lnTo>
                    <a:pt x="45" y="8"/>
                  </a:lnTo>
                  <a:lnTo>
                    <a:pt x="46" y="6"/>
                  </a:lnTo>
                  <a:lnTo>
                    <a:pt x="48" y="3"/>
                  </a:lnTo>
                  <a:lnTo>
                    <a:pt x="48" y="0"/>
                  </a:lnTo>
                  <a:lnTo>
                    <a:pt x="49" y="2"/>
                  </a:lnTo>
                  <a:lnTo>
                    <a:pt x="49" y="4"/>
                  </a:lnTo>
                  <a:lnTo>
                    <a:pt x="50" y="7"/>
                  </a:lnTo>
                  <a:lnTo>
                    <a:pt x="50" y="9"/>
                  </a:lnTo>
                  <a:lnTo>
                    <a:pt x="50" y="11"/>
                  </a:lnTo>
                  <a:lnTo>
                    <a:pt x="50" y="14"/>
                  </a:lnTo>
                  <a:lnTo>
                    <a:pt x="49" y="16"/>
                  </a:lnTo>
                  <a:lnTo>
                    <a:pt x="49" y="19"/>
                  </a:lnTo>
                  <a:lnTo>
                    <a:pt x="48" y="22"/>
                  </a:lnTo>
                  <a:lnTo>
                    <a:pt x="47" y="25"/>
                  </a:lnTo>
                  <a:lnTo>
                    <a:pt x="46" y="28"/>
                  </a:lnTo>
                  <a:lnTo>
                    <a:pt x="44" y="31"/>
                  </a:lnTo>
                  <a:lnTo>
                    <a:pt x="42" y="34"/>
                  </a:lnTo>
                  <a:lnTo>
                    <a:pt x="40" y="36"/>
                  </a:lnTo>
                  <a:lnTo>
                    <a:pt x="38" y="38"/>
                  </a:lnTo>
                  <a:lnTo>
                    <a:pt x="36" y="40"/>
                  </a:lnTo>
                  <a:lnTo>
                    <a:pt x="33" y="42"/>
                  </a:lnTo>
                  <a:lnTo>
                    <a:pt x="31" y="43"/>
                  </a:lnTo>
                  <a:lnTo>
                    <a:pt x="28" y="44"/>
                  </a:lnTo>
                  <a:lnTo>
                    <a:pt x="26" y="45"/>
                  </a:lnTo>
                  <a:lnTo>
                    <a:pt x="23" y="46"/>
                  </a:lnTo>
                  <a:lnTo>
                    <a:pt x="22" y="46"/>
                  </a:lnTo>
                  <a:lnTo>
                    <a:pt x="20" y="46"/>
                  </a:lnTo>
                  <a:lnTo>
                    <a:pt x="19" y="46"/>
                  </a:lnTo>
                  <a:lnTo>
                    <a:pt x="17" y="46"/>
                  </a:lnTo>
                  <a:lnTo>
                    <a:pt x="16" y="46"/>
                  </a:lnTo>
                  <a:lnTo>
                    <a:pt x="15" y="46"/>
                  </a:lnTo>
                  <a:lnTo>
                    <a:pt x="12" y="45"/>
                  </a:lnTo>
                  <a:lnTo>
                    <a:pt x="11" y="45"/>
                  </a:lnTo>
                  <a:lnTo>
                    <a:pt x="9" y="44"/>
                  </a:lnTo>
                  <a:lnTo>
                    <a:pt x="8" y="43"/>
                  </a:lnTo>
                  <a:lnTo>
                    <a:pt x="7" y="43"/>
                  </a:lnTo>
                  <a:lnTo>
                    <a:pt x="6" y="42"/>
                  </a:lnTo>
                  <a:lnTo>
                    <a:pt x="5" y="41"/>
                  </a:lnTo>
                  <a:lnTo>
                    <a:pt x="4" y="40"/>
                  </a:lnTo>
                  <a:lnTo>
                    <a:pt x="3" y="40"/>
                  </a:lnTo>
                  <a:lnTo>
                    <a:pt x="3" y="39"/>
                  </a:lnTo>
                  <a:lnTo>
                    <a:pt x="2" y="38"/>
                  </a:lnTo>
                  <a:lnTo>
                    <a:pt x="1" y="37"/>
                  </a:lnTo>
                  <a:lnTo>
                    <a:pt x="1" y="36"/>
                  </a:lnTo>
                  <a:lnTo>
                    <a:pt x="0" y="34"/>
                  </a:lnTo>
                  <a:lnTo>
                    <a:pt x="1" y="34"/>
                  </a:lnTo>
                  <a:lnTo>
                    <a:pt x="3" y="35"/>
                  </a:lnTo>
                  <a:lnTo>
                    <a:pt x="5" y="35"/>
                  </a:lnTo>
                  <a:lnTo>
                    <a:pt x="7" y="35"/>
                  </a:lnTo>
                  <a:lnTo>
                    <a:pt x="9" y="35"/>
                  </a:lnTo>
                  <a:lnTo>
                    <a:pt x="11" y="35"/>
                  </a:lnTo>
                  <a:lnTo>
                    <a:pt x="13" y="35"/>
                  </a:lnTo>
                  <a:lnTo>
                    <a:pt x="14" y="35"/>
                  </a:lnTo>
                  <a:close/>
                </a:path>
              </a:pathLst>
            </a:custGeom>
            <a:solidFill>
              <a:srgbClr val="F0BE89"/>
            </a:solidFill>
            <a:ln w="9525">
              <a:noFill/>
              <a:round/>
              <a:headEnd/>
              <a:tailEnd/>
            </a:ln>
          </p:spPr>
          <p:txBody>
            <a:bodyPr/>
            <a:lstStyle/>
            <a:p>
              <a:endParaRPr lang="ja-JP" altLang="en-US"/>
            </a:p>
          </p:txBody>
        </p:sp>
        <p:sp>
          <p:nvSpPr>
            <p:cNvPr id="47" name="Freeform 77"/>
            <p:cNvSpPr>
              <a:spLocks/>
            </p:cNvSpPr>
            <p:nvPr/>
          </p:nvSpPr>
          <p:spPr bwMode="auto">
            <a:xfrm>
              <a:off x="3907" y="2902"/>
              <a:ext cx="36" cy="31"/>
            </a:xfrm>
            <a:custGeom>
              <a:avLst/>
              <a:gdLst>
                <a:gd name="T0" fmla="*/ 1 w 36"/>
                <a:gd name="T1" fmla="*/ 12 h 31"/>
                <a:gd name="T2" fmla="*/ 6 w 36"/>
                <a:gd name="T3" fmla="*/ 10 h 31"/>
                <a:gd name="T4" fmla="*/ 10 w 36"/>
                <a:gd name="T5" fmla="*/ 8 h 31"/>
                <a:gd name="T6" fmla="*/ 14 w 36"/>
                <a:gd name="T7" fmla="*/ 6 h 31"/>
                <a:gd name="T8" fmla="*/ 18 w 36"/>
                <a:gd name="T9" fmla="*/ 4 h 31"/>
                <a:gd name="T10" fmla="*/ 22 w 36"/>
                <a:gd name="T11" fmla="*/ 3 h 31"/>
                <a:gd name="T12" fmla="*/ 24 w 36"/>
                <a:gd name="T13" fmla="*/ 2 h 31"/>
                <a:gd name="T14" fmla="*/ 26 w 36"/>
                <a:gd name="T15" fmla="*/ 2 h 31"/>
                <a:gd name="T16" fmla="*/ 29 w 36"/>
                <a:gd name="T17" fmla="*/ 1 h 31"/>
                <a:gd name="T18" fmla="*/ 31 w 36"/>
                <a:gd name="T19" fmla="*/ 1 h 31"/>
                <a:gd name="T20" fmla="*/ 33 w 36"/>
                <a:gd name="T21" fmla="*/ 1 h 31"/>
                <a:gd name="T22" fmla="*/ 36 w 36"/>
                <a:gd name="T23" fmla="*/ 0 h 31"/>
                <a:gd name="T24" fmla="*/ 34 w 36"/>
                <a:gd name="T25" fmla="*/ 1 h 31"/>
                <a:gd name="T26" fmla="*/ 32 w 36"/>
                <a:gd name="T27" fmla="*/ 3 h 31"/>
                <a:gd name="T28" fmla="*/ 30 w 36"/>
                <a:gd name="T29" fmla="*/ 4 h 31"/>
                <a:gd name="T30" fmla="*/ 29 w 36"/>
                <a:gd name="T31" fmla="*/ 5 h 31"/>
                <a:gd name="T32" fmla="*/ 27 w 36"/>
                <a:gd name="T33" fmla="*/ 7 h 31"/>
                <a:gd name="T34" fmla="*/ 26 w 36"/>
                <a:gd name="T35" fmla="*/ 9 h 31"/>
                <a:gd name="T36" fmla="*/ 23 w 36"/>
                <a:gd name="T37" fmla="*/ 12 h 31"/>
                <a:gd name="T38" fmla="*/ 20 w 36"/>
                <a:gd name="T39" fmla="*/ 16 h 31"/>
                <a:gd name="T40" fmla="*/ 17 w 36"/>
                <a:gd name="T41" fmla="*/ 20 h 31"/>
                <a:gd name="T42" fmla="*/ 16 w 36"/>
                <a:gd name="T43" fmla="*/ 22 h 31"/>
                <a:gd name="T44" fmla="*/ 14 w 36"/>
                <a:gd name="T45" fmla="*/ 24 h 31"/>
                <a:gd name="T46" fmla="*/ 13 w 36"/>
                <a:gd name="T47" fmla="*/ 26 h 31"/>
                <a:gd name="T48" fmla="*/ 11 w 36"/>
                <a:gd name="T49" fmla="*/ 27 h 31"/>
                <a:gd name="T50" fmla="*/ 10 w 36"/>
                <a:gd name="T51" fmla="*/ 28 h 31"/>
                <a:gd name="T52" fmla="*/ 9 w 36"/>
                <a:gd name="T53" fmla="*/ 29 h 31"/>
                <a:gd name="T54" fmla="*/ 8 w 36"/>
                <a:gd name="T55" fmla="*/ 29 h 31"/>
                <a:gd name="T56" fmla="*/ 7 w 36"/>
                <a:gd name="T57" fmla="*/ 30 h 31"/>
                <a:gd name="T58" fmla="*/ 5 w 36"/>
                <a:gd name="T59" fmla="*/ 30 h 31"/>
                <a:gd name="T60" fmla="*/ 4 w 36"/>
                <a:gd name="T61" fmla="*/ 30 h 31"/>
                <a:gd name="T62" fmla="*/ 2 w 36"/>
                <a:gd name="T63" fmla="*/ 31 h 31"/>
                <a:gd name="T64" fmla="*/ 1 w 36"/>
                <a:gd name="T65" fmla="*/ 31 h 31"/>
                <a:gd name="T66" fmla="*/ 1 w 36"/>
                <a:gd name="T67" fmla="*/ 31 h 31"/>
                <a:gd name="T68" fmla="*/ 0 w 36"/>
                <a:gd name="T69" fmla="*/ 29 h 31"/>
                <a:gd name="T70" fmla="*/ 0 w 36"/>
                <a:gd name="T71" fmla="*/ 27 h 31"/>
                <a:gd name="T72" fmla="*/ 0 w 36"/>
                <a:gd name="T73" fmla="*/ 24 h 31"/>
                <a:gd name="T74" fmla="*/ 0 w 36"/>
                <a:gd name="T75" fmla="*/ 22 h 31"/>
                <a:gd name="T76" fmla="*/ 0 w 36"/>
                <a:gd name="T77" fmla="*/ 20 h 31"/>
                <a:gd name="T78" fmla="*/ 0 w 36"/>
                <a:gd name="T79" fmla="*/ 17 h 31"/>
                <a:gd name="T80" fmla="*/ 1 w 36"/>
                <a:gd name="T81" fmla="*/ 15 h 31"/>
                <a:gd name="T82" fmla="*/ 1 w 36"/>
                <a:gd name="T83" fmla="*/ 12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31"/>
                <a:gd name="T128" fmla="*/ 36 w 3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31">
                  <a:moveTo>
                    <a:pt x="1" y="12"/>
                  </a:moveTo>
                  <a:lnTo>
                    <a:pt x="6" y="10"/>
                  </a:lnTo>
                  <a:lnTo>
                    <a:pt x="10" y="8"/>
                  </a:lnTo>
                  <a:lnTo>
                    <a:pt x="14" y="6"/>
                  </a:lnTo>
                  <a:lnTo>
                    <a:pt x="18" y="4"/>
                  </a:lnTo>
                  <a:lnTo>
                    <a:pt x="22" y="3"/>
                  </a:lnTo>
                  <a:lnTo>
                    <a:pt x="24" y="2"/>
                  </a:lnTo>
                  <a:lnTo>
                    <a:pt x="26" y="2"/>
                  </a:lnTo>
                  <a:lnTo>
                    <a:pt x="29" y="1"/>
                  </a:lnTo>
                  <a:lnTo>
                    <a:pt x="31" y="1"/>
                  </a:lnTo>
                  <a:lnTo>
                    <a:pt x="33" y="1"/>
                  </a:lnTo>
                  <a:lnTo>
                    <a:pt x="36" y="0"/>
                  </a:lnTo>
                  <a:lnTo>
                    <a:pt x="34" y="1"/>
                  </a:lnTo>
                  <a:lnTo>
                    <a:pt x="32" y="3"/>
                  </a:lnTo>
                  <a:lnTo>
                    <a:pt x="30" y="4"/>
                  </a:lnTo>
                  <a:lnTo>
                    <a:pt x="29" y="5"/>
                  </a:lnTo>
                  <a:lnTo>
                    <a:pt x="27" y="7"/>
                  </a:lnTo>
                  <a:lnTo>
                    <a:pt x="26" y="9"/>
                  </a:lnTo>
                  <a:lnTo>
                    <a:pt x="23" y="12"/>
                  </a:lnTo>
                  <a:lnTo>
                    <a:pt x="20" y="16"/>
                  </a:lnTo>
                  <a:lnTo>
                    <a:pt x="17" y="20"/>
                  </a:lnTo>
                  <a:lnTo>
                    <a:pt x="16" y="22"/>
                  </a:lnTo>
                  <a:lnTo>
                    <a:pt x="14" y="24"/>
                  </a:lnTo>
                  <a:lnTo>
                    <a:pt x="13" y="26"/>
                  </a:lnTo>
                  <a:lnTo>
                    <a:pt x="11" y="27"/>
                  </a:lnTo>
                  <a:lnTo>
                    <a:pt x="10" y="28"/>
                  </a:lnTo>
                  <a:lnTo>
                    <a:pt x="9" y="29"/>
                  </a:lnTo>
                  <a:lnTo>
                    <a:pt x="8" y="29"/>
                  </a:lnTo>
                  <a:lnTo>
                    <a:pt x="7" y="30"/>
                  </a:lnTo>
                  <a:lnTo>
                    <a:pt x="5" y="30"/>
                  </a:lnTo>
                  <a:lnTo>
                    <a:pt x="4" y="30"/>
                  </a:lnTo>
                  <a:lnTo>
                    <a:pt x="2" y="31"/>
                  </a:lnTo>
                  <a:lnTo>
                    <a:pt x="1" y="31"/>
                  </a:lnTo>
                  <a:lnTo>
                    <a:pt x="0" y="29"/>
                  </a:lnTo>
                  <a:lnTo>
                    <a:pt x="0" y="27"/>
                  </a:lnTo>
                  <a:lnTo>
                    <a:pt x="0" y="24"/>
                  </a:lnTo>
                  <a:lnTo>
                    <a:pt x="0" y="22"/>
                  </a:lnTo>
                  <a:lnTo>
                    <a:pt x="0" y="20"/>
                  </a:lnTo>
                  <a:lnTo>
                    <a:pt x="0" y="17"/>
                  </a:lnTo>
                  <a:lnTo>
                    <a:pt x="1" y="15"/>
                  </a:lnTo>
                  <a:lnTo>
                    <a:pt x="1" y="12"/>
                  </a:lnTo>
                  <a:close/>
                </a:path>
              </a:pathLst>
            </a:custGeom>
            <a:solidFill>
              <a:srgbClr val="F0BE89"/>
            </a:solidFill>
            <a:ln w="9525">
              <a:noFill/>
              <a:round/>
              <a:headEnd/>
              <a:tailEnd/>
            </a:ln>
          </p:spPr>
          <p:txBody>
            <a:bodyPr/>
            <a:lstStyle/>
            <a:p>
              <a:endParaRPr lang="ja-JP" altLang="en-US"/>
            </a:p>
          </p:txBody>
        </p:sp>
        <p:sp>
          <p:nvSpPr>
            <p:cNvPr id="48" name="Freeform 78"/>
            <p:cNvSpPr>
              <a:spLocks/>
            </p:cNvSpPr>
            <p:nvPr/>
          </p:nvSpPr>
          <p:spPr bwMode="auto">
            <a:xfrm>
              <a:off x="3583" y="2712"/>
              <a:ext cx="345" cy="320"/>
            </a:xfrm>
            <a:custGeom>
              <a:avLst/>
              <a:gdLst>
                <a:gd name="T0" fmla="*/ 3 w 345"/>
                <a:gd name="T1" fmla="*/ 122 h 320"/>
                <a:gd name="T2" fmla="*/ 7 w 345"/>
                <a:gd name="T3" fmla="*/ 151 h 320"/>
                <a:gd name="T4" fmla="*/ 8 w 345"/>
                <a:gd name="T5" fmla="*/ 184 h 320"/>
                <a:gd name="T6" fmla="*/ 8 w 345"/>
                <a:gd name="T7" fmla="*/ 203 h 320"/>
                <a:gd name="T8" fmla="*/ 8 w 345"/>
                <a:gd name="T9" fmla="*/ 219 h 320"/>
                <a:gd name="T10" fmla="*/ 13 w 345"/>
                <a:gd name="T11" fmla="*/ 235 h 320"/>
                <a:gd name="T12" fmla="*/ 21 w 345"/>
                <a:gd name="T13" fmla="*/ 251 h 320"/>
                <a:gd name="T14" fmla="*/ 34 w 345"/>
                <a:gd name="T15" fmla="*/ 267 h 320"/>
                <a:gd name="T16" fmla="*/ 51 w 345"/>
                <a:gd name="T17" fmla="*/ 282 h 320"/>
                <a:gd name="T18" fmla="*/ 73 w 345"/>
                <a:gd name="T19" fmla="*/ 295 h 320"/>
                <a:gd name="T20" fmla="*/ 100 w 345"/>
                <a:gd name="T21" fmla="*/ 306 h 320"/>
                <a:gd name="T22" fmla="*/ 132 w 345"/>
                <a:gd name="T23" fmla="*/ 315 h 320"/>
                <a:gd name="T24" fmla="*/ 163 w 345"/>
                <a:gd name="T25" fmla="*/ 319 h 320"/>
                <a:gd name="T26" fmla="*/ 189 w 345"/>
                <a:gd name="T27" fmla="*/ 319 h 320"/>
                <a:gd name="T28" fmla="*/ 213 w 345"/>
                <a:gd name="T29" fmla="*/ 316 h 320"/>
                <a:gd name="T30" fmla="*/ 234 w 345"/>
                <a:gd name="T31" fmla="*/ 310 h 320"/>
                <a:gd name="T32" fmla="*/ 253 w 345"/>
                <a:gd name="T33" fmla="*/ 301 h 320"/>
                <a:gd name="T34" fmla="*/ 275 w 345"/>
                <a:gd name="T35" fmla="*/ 289 h 320"/>
                <a:gd name="T36" fmla="*/ 303 w 345"/>
                <a:gd name="T37" fmla="*/ 271 h 320"/>
                <a:gd name="T38" fmla="*/ 310 w 345"/>
                <a:gd name="T39" fmla="*/ 265 h 320"/>
                <a:gd name="T40" fmla="*/ 316 w 345"/>
                <a:gd name="T41" fmla="*/ 259 h 320"/>
                <a:gd name="T42" fmla="*/ 324 w 345"/>
                <a:gd name="T43" fmla="*/ 246 h 320"/>
                <a:gd name="T44" fmla="*/ 329 w 345"/>
                <a:gd name="T45" fmla="*/ 229 h 320"/>
                <a:gd name="T46" fmla="*/ 332 w 345"/>
                <a:gd name="T47" fmla="*/ 211 h 320"/>
                <a:gd name="T48" fmla="*/ 335 w 345"/>
                <a:gd name="T49" fmla="*/ 171 h 320"/>
                <a:gd name="T50" fmla="*/ 338 w 345"/>
                <a:gd name="T51" fmla="*/ 151 h 320"/>
                <a:gd name="T52" fmla="*/ 342 w 345"/>
                <a:gd name="T53" fmla="*/ 130 h 320"/>
                <a:gd name="T54" fmla="*/ 345 w 345"/>
                <a:gd name="T55" fmla="*/ 119 h 320"/>
                <a:gd name="T56" fmla="*/ 345 w 345"/>
                <a:gd name="T57" fmla="*/ 107 h 320"/>
                <a:gd name="T58" fmla="*/ 342 w 345"/>
                <a:gd name="T59" fmla="*/ 96 h 320"/>
                <a:gd name="T60" fmla="*/ 337 w 345"/>
                <a:gd name="T61" fmla="*/ 84 h 320"/>
                <a:gd name="T62" fmla="*/ 330 w 345"/>
                <a:gd name="T63" fmla="*/ 73 h 320"/>
                <a:gd name="T64" fmla="*/ 321 w 345"/>
                <a:gd name="T65" fmla="*/ 62 h 320"/>
                <a:gd name="T66" fmla="*/ 310 w 345"/>
                <a:gd name="T67" fmla="*/ 52 h 320"/>
                <a:gd name="T68" fmla="*/ 298 w 345"/>
                <a:gd name="T69" fmla="*/ 42 h 320"/>
                <a:gd name="T70" fmla="*/ 284 w 345"/>
                <a:gd name="T71" fmla="*/ 33 h 320"/>
                <a:gd name="T72" fmla="*/ 269 w 345"/>
                <a:gd name="T73" fmla="*/ 25 h 320"/>
                <a:gd name="T74" fmla="*/ 253 w 345"/>
                <a:gd name="T75" fmla="*/ 18 h 320"/>
                <a:gd name="T76" fmla="*/ 236 w 345"/>
                <a:gd name="T77" fmla="*/ 12 h 320"/>
                <a:gd name="T78" fmla="*/ 218 w 345"/>
                <a:gd name="T79" fmla="*/ 7 h 320"/>
                <a:gd name="T80" fmla="*/ 200 w 345"/>
                <a:gd name="T81" fmla="*/ 3 h 320"/>
                <a:gd name="T82" fmla="*/ 181 w 345"/>
                <a:gd name="T83" fmla="*/ 1 h 320"/>
                <a:gd name="T84" fmla="*/ 163 w 345"/>
                <a:gd name="T85" fmla="*/ 0 h 320"/>
                <a:gd name="T86" fmla="*/ 126 w 345"/>
                <a:gd name="T87" fmla="*/ 3 h 320"/>
                <a:gd name="T88" fmla="*/ 95 w 345"/>
                <a:gd name="T89" fmla="*/ 9 h 320"/>
                <a:gd name="T90" fmla="*/ 67 w 345"/>
                <a:gd name="T91" fmla="*/ 19 h 320"/>
                <a:gd name="T92" fmla="*/ 45 w 345"/>
                <a:gd name="T93" fmla="*/ 32 h 320"/>
                <a:gd name="T94" fmla="*/ 26 w 345"/>
                <a:gd name="T95" fmla="*/ 48 h 320"/>
                <a:gd name="T96" fmla="*/ 13 w 345"/>
                <a:gd name="T97" fmla="*/ 65 h 320"/>
                <a:gd name="T98" fmla="*/ 4 w 345"/>
                <a:gd name="T99" fmla="*/ 83 h 320"/>
                <a:gd name="T100" fmla="*/ 0 w 345"/>
                <a:gd name="T101" fmla="*/ 102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5"/>
                <a:gd name="T154" fmla="*/ 0 h 320"/>
                <a:gd name="T155" fmla="*/ 345 w 345"/>
                <a:gd name="T156" fmla="*/ 320 h 3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5" h="320">
                  <a:moveTo>
                    <a:pt x="0" y="102"/>
                  </a:moveTo>
                  <a:lnTo>
                    <a:pt x="1" y="104"/>
                  </a:lnTo>
                  <a:lnTo>
                    <a:pt x="2" y="112"/>
                  </a:lnTo>
                  <a:lnTo>
                    <a:pt x="3" y="122"/>
                  </a:lnTo>
                  <a:lnTo>
                    <a:pt x="4" y="129"/>
                  </a:lnTo>
                  <a:lnTo>
                    <a:pt x="5" y="136"/>
                  </a:lnTo>
                  <a:lnTo>
                    <a:pt x="6" y="143"/>
                  </a:lnTo>
                  <a:lnTo>
                    <a:pt x="7" y="151"/>
                  </a:lnTo>
                  <a:lnTo>
                    <a:pt x="8" y="159"/>
                  </a:lnTo>
                  <a:lnTo>
                    <a:pt x="8" y="167"/>
                  </a:lnTo>
                  <a:lnTo>
                    <a:pt x="8" y="176"/>
                  </a:lnTo>
                  <a:lnTo>
                    <a:pt x="8" y="184"/>
                  </a:lnTo>
                  <a:lnTo>
                    <a:pt x="8" y="192"/>
                  </a:lnTo>
                  <a:lnTo>
                    <a:pt x="8" y="196"/>
                  </a:lnTo>
                  <a:lnTo>
                    <a:pt x="8" y="200"/>
                  </a:lnTo>
                  <a:lnTo>
                    <a:pt x="8" y="203"/>
                  </a:lnTo>
                  <a:lnTo>
                    <a:pt x="7" y="207"/>
                  </a:lnTo>
                  <a:lnTo>
                    <a:pt x="8" y="211"/>
                  </a:lnTo>
                  <a:lnTo>
                    <a:pt x="8" y="215"/>
                  </a:lnTo>
                  <a:lnTo>
                    <a:pt x="8" y="219"/>
                  </a:lnTo>
                  <a:lnTo>
                    <a:pt x="9" y="223"/>
                  </a:lnTo>
                  <a:lnTo>
                    <a:pt x="10" y="227"/>
                  </a:lnTo>
                  <a:lnTo>
                    <a:pt x="11" y="232"/>
                  </a:lnTo>
                  <a:lnTo>
                    <a:pt x="13" y="235"/>
                  </a:lnTo>
                  <a:lnTo>
                    <a:pt x="15" y="240"/>
                  </a:lnTo>
                  <a:lnTo>
                    <a:pt x="17" y="244"/>
                  </a:lnTo>
                  <a:lnTo>
                    <a:pt x="19" y="248"/>
                  </a:lnTo>
                  <a:lnTo>
                    <a:pt x="21" y="251"/>
                  </a:lnTo>
                  <a:lnTo>
                    <a:pt x="24" y="255"/>
                  </a:lnTo>
                  <a:lnTo>
                    <a:pt x="27" y="259"/>
                  </a:lnTo>
                  <a:lnTo>
                    <a:pt x="30" y="263"/>
                  </a:lnTo>
                  <a:lnTo>
                    <a:pt x="34" y="267"/>
                  </a:lnTo>
                  <a:lnTo>
                    <a:pt x="38" y="271"/>
                  </a:lnTo>
                  <a:lnTo>
                    <a:pt x="42" y="275"/>
                  </a:lnTo>
                  <a:lnTo>
                    <a:pt x="46" y="278"/>
                  </a:lnTo>
                  <a:lnTo>
                    <a:pt x="51" y="282"/>
                  </a:lnTo>
                  <a:lnTo>
                    <a:pt x="56" y="285"/>
                  </a:lnTo>
                  <a:lnTo>
                    <a:pt x="61" y="288"/>
                  </a:lnTo>
                  <a:lnTo>
                    <a:pt x="67" y="292"/>
                  </a:lnTo>
                  <a:lnTo>
                    <a:pt x="73" y="295"/>
                  </a:lnTo>
                  <a:lnTo>
                    <a:pt x="79" y="298"/>
                  </a:lnTo>
                  <a:lnTo>
                    <a:pt x="85" y="301"/>
                  </a:lnTo>
                  <a:lnTo>
                    <a:pt x="92" y="303"/>
                  </a:lnTo>
                  <a:lnTo>
                    <a:pt x="100" y="306"/>
                  </a:lnTo>
                  <a:lnTo>
                    <a:pt x="107" y="308"/>
                  </a:lnTo>
                  <a:lnTo>
                    <a:pt x="115" y="311"/>
                  </a:lnTo>
                  <a:lnTo>
                    <a:pt x="123" y="313"/>
                  </a:lnTo>
                  <a:lnTo>
                    <a:pt x="132" y="315"/>
                  </a:lnTo>
                  <a:lnTo>
                    <a:pt x="140" y="316"/>
                  </a:lnTo>
                  <a:lnTo>
                    <a:pt x="148" y="318"/>
                  </a:lnTo>
                  <a:lnTo>
                    <a:pt x="155" y="318"/>
                  </a:lnTo>
                  <a:lnTo>
                    <a:pt x="163" y="319"/>
                  </a:lnTo>
                  <a:lnTo>
                    <a:pt x="170" y="320"/>
                  </a:lnTo>
                  <a:lnTo>
                    <a:pt x="177" y="320"/>
                  </a:lnTo>
                  <a:lnTo>
                    <a:pt x="183" y="320"/>
                  </a:lnTo>
                  <a:lnTo>
                    <a:pt x="189" y="319"/>
                  </a:lnTo>
                  <a:lnTo>
                    <a:pt x="196" y="319"/>
                  </a:lnTo>
                  <a:lnTo>
                    <a:pt x="202" y="318"/>
                  </a:lnTo>
                  <a:lnTo>
                    <a:pt x="207" y="317"/>
                  </a:lnTo>
                  <a:lnTo>
                    <a:pt x="213" y="316"/>
                  </a:lnTo>
                  <a:lnTo>
                    <a:pt x="219" y="315"/>
                  </a:lnTo>
                  <a:lnTo>
                    <a:pt x="224" y="313"/>
                  </a:lnTo>
                  <a:lnTo>
                    <a:pt x="229" y="312"/>
                  </a:lnTo>
                  <a:lnTo>
                    <a:pt x="234" y="310"/>
                  </a:lnTo>
                  <a:lnTo>
                    <a:pt x="239" y="308"/>
                  </a:lnTo>
                  <a:lnTo>
                    <a:pt x="244" y="306"/>
                  </a:lnTo>
                  <a:lnTo>
                    <a:pt x="249" y="303"/>
                  </a:lnTo>
                  <a:lnTo>
                    <a:pt x="253" y="301"/>
                  </a:lnTo>
                  <a:lnTo>
                    <a:pt x="258" y="299"/>
                  </a:lnTo>
                  <a:lnTo>
                    <a:pt x="262" y="296"/>
                  </a:lnTo>
                  <a:lnTo>
                    <a:pt x="267" y="294"/>
                  </a:lnTo>
                  <a:lnTo>
                    <a:pt x="275" y="289"/>
                  </a:lnTo>
                  <a:lnTo>
                    <a:pt x="284" y="283"/>
                  </a:lnTo>
                  <a:lnTo>
                    <a:pt x="292" y="278"/>
                  </a:lnTo>
                  <a:lnTo>
                    <a:pt x="301" y="273"/>
                  </a:lnTo>
                  <a:lnTo>
                    <a:pt x="303" y="271"/>
                  </a:lnTo>
                  <a:lnTo>
                    <a:pt x="305" y="270"/>
                  </a:lnTo>
                  <a:lnTo>
                    <a:pt x="306" y="268"/>
                  </a:lnTo>
                  <a:lnTo>
                    <a:pt x="308" y="267"/>
                  </a:lnTo>
                  <a:lnTo>
                    <a:pt x="310" y="265"/>
                  </a:lnTo>
                  <a:lnTo>
                    <a:pt x="312" y="264"/>
                  </a:lnTo>
                  <a:lnTo>
                    <a:pt x="313" y="262"/>
                  </a:lnTo>
                  <a:lnTo>
                    <a:pt x="315" y="261"/>
                  </a:lnTo>
                  <a:lnTo>
                    <a:pt x="316" y="259"/>
                  </a:lnTo>
                  <a:lnTo>
                    <a:pt x="317" y="257"/>
                  </a:lnTo>
                  <a:lnTo>
                    <a:pt x="320" y="254"/>
                  </a:lnTo>
                  <a:lnTo>
                    <a:pt x="322" y="250"/>
                  </a:lnTo>
                  <a:lnTo>
                    <a:pt x="324" y="246"/>
                  </a:lnTo>
                  <a:lnTo>
                    <a:pt x="325" y="242"/>
                  </a:lnTo>
                  <a:lnTo>
                    <a:pt x="327" y="238"/>
                  </a:lnTo>
                  <a:lnTo>
                    <a:pt x="328" y="234"/>
                  </a:lnTo>
                  <a:lnTo>
                    <a:pt x="329" y="229"/>
                  </a:lnTo>
                  <a:lnTo>
                    <a:pt x="330" y="225"/>
                  </a:lnTo>
                  <a:lnTo>
                    <a:pt x="331" y="221"/>
                  </a:lnTo>
                  <a:lnTo>
                    <a:pt x="331" y="216"/>
                  </a:lnTo>
                  <a:lnTo>
                    <a:pt x="332" y="211"/>
                  </a:lnTo>
                  <a:lnTo>
                    <a:pt x="333" y="202"/>
                  </a:lnTo>
                  <a:lnTo>
                    <a:pt x="333" y="192"/>
                  </a:lnTo>
                  <a:lnTo>
                    <a:pt x="334" y="182"/>
                  </a:lnTo>
                  <a:lnTo>
                    <a:pt x="335" y="171"/>
                  </a:lnTo>
                  <a:lnTo>
                    <a:pt x="335" y="166"/>
                  </a:lnTo>
                  <a:lnTo>
                    <a:pt x="336" y="161"/>
                  </a:lnTo>
                  <a:lnTo>
                    <a:pt x="337" y="156"/>
                  </a:lnTo>
                  <a:lnTo>
                    <a:pt x="338" y="151"/>
                  </a:lnTo>
                  <a:lnTo>
                    <a:pt x="339" y="146"/>
                  </a:lnTo>
                  <a:lnTo>
                    <a:pt x="340" y="140"/>
                  </a:lnTo>
                  <a:lnTo>
                    <a:pt x="341" y="135"/>
                  </a:lnTo>
                  <a:lnTo>
                    <a:pt x="342" y="130"/>
                  </a:lnTo>
                  <a:lnTo>
                    <a:pt x="343" y="127"/>
                  </a:lnTo>
                  <a:lnTo>
                    <a:pt x="344" y="125"/>
                  </a:lnTo>
                  <a:lnTo>
                    <a:pt x="345" y="122"/>
                  </a:lnTo>
                  <a:lnTo>
                    <a:pt x="345" y="119"/>
                  </a:lnTo>
                  <a:lnTo>
                    <a:pt x="345" y="116"/>
                  </a:lnTo>
                  <a:lnTo>
                    <a:pt x="345" y="113"/>
                  </a:lnTo>
                  <a:lnTo>
                    <a:pt x="345" y="110"/>
                  </a:lnTo>
                  <a:lnTo>
                    <a:pt x="345" y="107"/>
                  </a:lnTo>
                  <a:lnTo>
                    <a:pt x="344" y="104"/>
                  </a:lnTo>
                  <a:lnTo>
                    <a:pt x="344" y="101"/>
                  </a:lnTo>
                  <a:lnTo>
                    <a:pt x="343" y="98"/>
                  </a:lnTo>
                  <a:lnTo>
                    <a:pt x="342" y="96"/>
                  </a:lnTo>
                  <a:lnTo>
                    <a:pt x="341" y="93"/>
                  </a:lnTo>
                  <a:lnTo>
                    <a:pt x="340" y="90"/>
                  </a:lnTo>
                  <a:lnTo>
                    <a:pt x="338" y="87"/>
                  </a:lnTo>
                  <a:lnTo>
                    <a:pt x="337" y="84"/>
                  </a:lnTo>
                  <a:lnTo>
                    <a:pt x="335" y="81"/>
                  </a:lnTo>
                  <a:lnTo>
                    <a:pt x="334" y="79"/>
                  </a:lnTo>
                  <a:lnTo>
                    <a:pt x="332" y="76"/>
                  </a:lnTo>
                  <a:lnTo>
                    <a:pt x="330" y="73"/>
                  </a:lnTo>
                  <a:lnTo>
                    <a:pt x="328" y="70"/>
                  </a:lnTo>
                  <a:lnTo>
                    <a:pt x="325" y="68"/>
                  </a:lnTo>
                  <a:lnTo>
                    <a:pt x="323" y="65"/>
                  </a:lnTo>
                  <a:lnTo>
                    <a:pt x="321" y="62"/>
                  </a:lnTo>
                  <a:lnTo>
                    <a:pt x="318" y="60"/>
                  </a:lnTo>
                  <a:lnTo>
                    <a:pt x="316" y="57"/>
                  </a:lnTo>
                  <a:lnTo>
                    <a:pt x="313" y="55"/>
                  </a:lnTo>
                  <a:lnTo>
                    <a:pt x="310" y="52"/>
                  </a:lnTo>
                  <a:lnTo>
                    <a:pt x="307" y="49"/>
                  </a:lnTo>
                  <a:lnTo>
                    <a:pt x="304" y="47"/>
                  </a:lnTo>
                  <a:lnTo>
                    <a:pt x="301" y="45"/>
                  </a:lnTo>
                  <a:lnTo>
                    <a:pt x="298" y="42"/>
                  </a:lnTo>
                  <a:lnTo>
                    <a:pt x="295" y="40"/>
                  </a:lnTo>
                  <a:lnTo>
                    <a:pt x="291" y="38"/>
                  </a:lnTo>
                  <a:lnTo>
                    <a:pt x="288" y="36"/>
                  </a:lnTo>
                  <a:lnTo>
                    <a:pt x="284" y="33"/>
                  </a:lnTo>
                  <a:lnTo>
                    <a:pt x="280" y="31"/>
                  </a:lnTo>
                  <a:lnTo>
                    <a:pt x="277" y="29"/>
                  </a:lnTo>
                  <a:lnTo>
                    <a:pt x="273" y="27"/>
                  </a:lnTo>
                  <a:lnTo>
                    <a:pt x="269" y="25"/>
                  </a:lnTo>
                  <a:lnTo>
                    <a:pt x="265" y="23"/>
                  </a:lnTo>
                  <a:lnTo>
                    <a:pt x="261" y="21"/>
                  </a:lnTo>
                  <a:lnTo>
                    <a:pt x="257" y="20"/>
                  </a:lnTo>
                  <a:lnTo>
                    <a:pt x="253" y="18"/>
                  </a:lnTo>
                  <a:lnTo>
                    <a:pt x="249" y="16"/>
                  </a:lnTo>
                  <a:lnTo>
                    <a:pt x="245" y="15"/>
                  </a:lnTo>
                  <a:lnTo>
                    <a:pt x="240" y="13"/>
                  </a:lnTo>
                  <a:lnTo>
                    <a:pt x="236" y="12"/>
                  </a:lnTo>
                  <a:lnTo>
                    <a:pt x="232" y="11"/>
                  </a:lnTo>
                  <a:lnTo>
                    <a:pt x="227" y="9"/>
                  </a:lnTo>
                  <a:lnTo>
                    <a:pt x="223" y="8"/>
                  </a:lnTo>
                  <a:lnTo>
                    <a:pt x="218" y="7"/>
                  </a:lnTo>
                  <a:lnTo>
                    <a:pt x="214" y="6"/>
                  </a:lnTo>
                  <a:lnTo>
                    <a:pt x="209" y="5"/>
                  </a:lnTo>
                  <a:lnTo>
                    <a:pt x="205" y="4"/>
                  </a:lnTo>
                  <a:lnTo>
                    <a:pt x="200" y="3"/>
                  </a:lnTo>
                  <a:lnTo>
                    <a:pt x="196" y="3"/>
                  </a:lnTo>
                  <a:lnTo>
                    <a:pt x="191" y="2"/>
                  </a:lnTo>
                  <a:lnTo>
                    <a:pt x="186" y="2"/>
                  </a:lnTo>
                  <a:lnTo>
                    <a:pt x="181" y="1"/>
                  </a:lnTo>
                  <a:lnTo>
                    <a:pt x="177" y="1"/>
                  </a:lnTo>
                  <a:lnTo>
                    <a:pt x="172" y="1"/>
                  </a:lnTo>
                  <a:lnTo>
                    <a:pt x="167" y="0"/>
                  </a:lnTo>
                  <a:lnTo>
                    <a:pt x="163" y="0"/>
                  </a:lnTo>
                  <a:lnTo>
                    <a:pt x="153" y="1"/>
                  </a:lnTo>
                  <a:lnTo>
                    <a:pt x="144" y="1"/>
                  </a:lnTo>
                  <a:lnTo>
                    <a:pt x="135" y="2"/>
                  </a:lnTo>
                  <a:lnTo>
                    <a:pt x="126" y="3"/>
                  </a:lnTo>
                  <a:lnTo>
                    <a:pt x="118" y="4"/>
                  </a:lnTo>
                  <a:lnTo>
                    <a:pt x="110" y="6"/>
                  </a:lnTo>
                  <a:lnTo>
                    <a:pt x="102" y="7"/>
                  </a:lnTo>
                  <a:lnTo>
                    <a:pt x="95" y="9"/>
                  </a:lnTo>
                  <a:lnTo>
                    <a:pt x="88" y="12"/>
                  </a:lnTo>
                  <a:lnTo>
                    <a:pt x="81" y="14"/>
                  </a:lnTo>
                  <a:lnTo>
                    <a:pt x="74" y="17"/>
                  </a:lnTo>
                  <a:lnTo>
                    <a:pt x="67" y="19"/>
                  </a:lnTo>
                  <a:lnTo>
                    <a:pt x="61" y="22"/>
                  </a:lnTo>
                  <a:lnTo>
                    <a:pt x="55" y="25"/>
                  </a:lnTo>
                  <a:lnTo>
                    <a:pt x="50" y="29"/>
                  </a:lnTo>
                  <a:lnTo>
                    <a:pt x="45" y="32"/>
                  </a:lnTo>
                  <a:lnTo>
                    <a:pt x="40" y="36"/>
                  </a:lnTo>
                  <a:lnTo>
                    <a:pt x="35" y="40"/>
                  </a:lnTo>
                  <a:lnTo>
                    <a:pt x="30" y="44"/>
                  </a:lnTo>
                  <a:lnTo>
                    <a:pt x="26" y="48"/>
                  </a:lnTo>
                  <a:lnTo>
                    <a:pt x="22" y="52"/>
                  </a:lnTo>
                  <a:lnTo>
                    <a:pt x="19" y="56"/>
                  </a:lnTo>
                  <a:lnTo>
                    <a:pt x="16" y="60"/>
                  </a:lnTo>
                  <a:lnTo>
                    <a:pt x="13" y="65"/>
                  </a:lnTo>
                  <a:lnTo>
                    <a:pt x="10" y="69"/>
                  </a:lnTo>
                  <a:lnTo>
                    <a:pt x="8" y="74"/>
                  </a:lnTo>
                  <a:lnTo>
                    <a:pt x="6" y="78"/>
                  </a:lnTo>
                  <a:lnTo>
                    <a:pt x="4" y="83"/>
                  </a:lnTo>
                  <a:lnTo>
                    <a:pt x="3" y="88"/>
                  </a:lnTo>
                  <a:lnTo>
                    <a:pt x="1" y="92"/>
                  </a:lnTo>
                  <a:lnTo>
                    <a:pt x="1" y="97"/>
                  </a:lnTo>
                  <a:lnTo>
                    <a:pt x="0" y="102"/>
                  </a:lnTo>
                  <a:close/>
                </a:path>
              </a:pathLst>
            </a:custGeom>
            <a:solidFill>
              <a:srgbClr val="F3DABB"/>
            </a:solidFill>
            <a:ln w="9525">
              <a:noFill/>
              <a:round/>
              <a:headEnd/>
              <a:tailEnd/>
            </a:ln>
          </p:spPr>
          <p:txBody>
            <a:bodyPr/>
            <a:lstStyle/>
            <a:p>
              <a:endParaRPr lang="ja-JP" altLang="en-US"/>
            </a:p>
          </p:txBody>
        </p:sp>
        <p:sp>
          <p:nvSpPr>
            <p:cNvPr id="49" name="Freeform 79"/>
            <p:cNvSpPr>
              <a:spLocks/>
            </p:cNvSpPr>
            <p:nvPr/>
          </p:nvSpPr>
          <p:spPr bwMode="auto">
            <a:xfrm>
              <a:off x="3794" y="2825"/>
              <a:ext cx="125" cy="204"/>
            </a:xfrm>
            <a:custGeom>
              <a:avLst/>
              <a:gdLst>
                <a:gd name="T0" fmla="*/ 102 w 125"/>
                <a:gd name="T1" fmla="*/ 18 h 204"/>
                <a:gd name="T2" fmla="*/ 106 w 125"/>
                <a:gd name="T3" fmla="*/ 37 h 204"/>
                <a:gd name="T4" fmla="*/ 108 w 125"/>
                <a:gd name="T5" fmla="*/ 56 h 204"/>
                <a:gd name="T6" fmla="*/ 109 w 125"/>
                <a:gd name="T7" fmla="*/ 65 h 204"/>
                <a:gd name="T8" fmla="*/ 109 w 125"/>
                <a:gd name="T9" fmla="*/ 74 h 204"/>
                <a:gd name="T10" fmla="*/ 109 w 125"/>
                <a:gd name="T11" fmla="*/ 83 h 204"/>
                <a:gd name="T12" fmla="*/ 109 w 125"/>
                <a:gd name="T13" fmla="*/ 92 h 204"/>
                <a:gd name="T14" fmla="*/ 107 w 125"/>
                <a:gd name="T15" fmla="*/ 100 h 204"/>
                <a:gd name="T16" fmla="*/ 105 w 125"/>
                <a:gd name="T17" fmla="*/ 108 h 204"/>
                <a:gd name="T18" fmla="*/ 103 w 125"/>
                <a:gd name="T19" fmla="*/ 116 h 204"/>
                <a:gd name="T20" fmla="*/ 99 w 125"/>
                <a:gd name="T21" fmla="*/ 124 h 204"/>
                <a:gd name="T22" fmla="*/ 94 w 125"/>
                <a:gd name="T23" fmla="*/ 132 h 204"/>
                <a:gd name="T24" fmla="*/ 89 w 125"/>
                <a:gd name="T25" fmla="*/ 139 h 204"/>
                <a:gd name="T26" fmla="*/ 80 w 125"/>
                <a:gd name="T27" fmla="*/ 149 h 204"/>
                <a:gd name="T28" fmla="*/ 70 w 125"/>
                <a:gd name="T29" fmla="*/ 158 h 204"/>
                <a:gd name="T30" fmla="*/ 59 w 125"/>
                <a:gd name="T31" fmla="*/ 167 h 204"/>
                <a:gd name="T32" fmla="*/ 49 w 125"/>
                <a:gd name="T33" fmla="*/ 175 h 204"/>
                <a:gd name="T34" fmla="*/ 37 w 125"/>
                <a:gd name="T35" fmla="*/ 183 h 204"/>
                <a:gd name="T36" fmla="*/ 25 w 125"/>
                <a:gd name="T37" fmla="*/ 191 h 204"/>
                <a:gd name="T38" fmla="*/ 13 w 125"/>
                <a:gd name="T39" fmla="*/ 197 h 204"/>
                <a:gd name="T40" fmla="*/ 0 w 125"/>
                <a:gd name="T41" fmla="*/ 204 h 204"/>
                <a:gd name="T42" fmla="*/ 13 w 125"/>
                <a:gd name="T43" fmla="*/ 200 h 204"/>
                <a:gd name="T44" fmla="*/ 25 w 125"/>
                <a:gd name="T45" fmla="*/ 196 h 204"/>
                <a:gd name="T46" fmla="*/ 37 w 125"/>
                <a:gd name="T47" fmla="*/ 191 h 204"/>
                <a:gd name="T48" fmla="*/ 48 w 125"/>
                <a:gd name="T49" fmla="*/ 185 h 204"/>
                <a:gd name="T50" fmla="*/ 59 w 125"/>
                <a:gd name="T51" fmla="*/ 179 h 204"/>
                <a:gd name="T52" fmla="*/ 69 w 125"/>
                <a:gd name="T53" fmla="*/ 173 h 204"/>
                <a:gd name="T54" fmla="*/ 90 w 125"/>
                <a:gd name="T55" fmla="*/ 160 h 204"/>
                <a:gd name="T56" fmla="*/ 96 w 125"/>
                <a:gd name="T57" fmla="*/ 155 h 204"/>
                <a:gd name="T58" fmla="*/ 101 w 125"/>
                <a:gd name="T59" fmla="*/ 150 h 204"/>
                <a:gd name="T60" fmla="*/ 106 w 125"/>
                <a:gd name="T61" fmla="*/ 145 h 204"/>
                <a:gd name="T62" fmla="*/ 110 w 125"/>
                <a:gd name="T63" fmla="*/ 139 h 204"/>
                <a:gd name="T64" fmla="*/ 113 w 125"/>
                <a:gd name="T65" fmla="*/ 133 h 204"/>
                <a:gd name="T66" fmla="*/ 115 w 125"/>
                <a:gd name="T67" fmla="*/ 126 h 204"/>
                <a:gd name="T68" fmla="*/ 117 w 125"/>
                <a:gd name="T69" fmla="*/ 120 h 204"/>
                <a:gd name="T70" fmla="*/ 119 w 125"/>
                <a:gd name="T71" fmla="*/ 112 h 204"/>
                <a:gd name="T72" fmla="*/ 120 w 125"/>
                <a:gd name="T73" fmla="*/ 105 h 204"/>
                <a:gd name="T74" fmla="*/ 122 w 125"/>
                <a:gd name="T75" fmla="*/ 90 h 204"/>
                <a:gd name="T76" fmla="*/ 123 w 125"/>
                <a:gd name="T77" fmla="*/ 65 h 204"/>
                <a:gd name="T78" fmla="*/ 125 w 125"/>
                <a:gd name="T79" fmla="*/ 49 h 204"/>
                <a:gd name="T80" fmla="*/ 120 w 125"/>
                <a:gd name="T81" fmla="*/ 35 h 204"/>
                <a:gd name="T82" fmla="*/ 114 w 125"/>
                <a:gd name="T83" fmla="*/ 23 h 204"/>
                <a:gd name="T84" fmla="*/ 111 w 125"/>
                <a:gd name="T85" fmla="*/ 16 h 204"/>
                <a:gd name="T86" fmla="*/ 107 w 125"/>
                <a:gd name="T87" fmla="*/ 11 h 204"/>
                <a:gd name="T88" fmla="*/ 103 w 125"/>
                <a:gd name="T89" fmla="*/ 5 h 204"/>
                <a:gd name="T90" fmla="*/ 99 w 125"/>
                <a:gd name="T91" fmla="*/ 0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5"/>
                <a:gd name="T139" fmla="*/ 0 h 204"/>
                <a:gd name="T140" fmla="*/ 125 w 125"/>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5" h="204">
                  <a:moveTo>
                    <a:pt x="99" y="0"/>
                  </a:moveTo>
                  <a:lnTo>
                    <a:pt x="102" y="18"/>
                  </a:lnTo>
                  <a:lnTo>
                    <a:pt x="104" y="28"/>
                  </a:lnTo>
                  <a:lnTo>
                    <a:pt x="106" y="37"/>
                  </a:lnTo>
                  <a:lnTo>
                    <a:pt x="107" y="47"/>
                  </a:lnTo>
                  <a:lnTo>
                    <a:pt x="108" y="56"/>
                  </a:lnTo>
                  <a:lnTo>
                    <a:pt x="109" y="61"/>
                  </a:lnTo>
                  <a:lnTo>
                    <a:pt x="109" y="65"/>
                  </a:lnTo>
                  <a:lnTo>
                    <a:pt x="109" y="70"/>
                  </a:lnTo>
                  <a:lnTo>
                    <a:pt x="109" y="74"/>
                  </a:lnTo>
                  <a:lnTo>
                    <a:pt x="109" y="79"/>
                  </a:lnTo>
                  <a:lnTo>
                    <a:pt x="109" y="83"/>
                  </a:lnTo>
                  <a:lnTo>
                    <a:pt x="109" y="87"/>
                  </a:lnTo>
                  <a:lnTo>
                    <a:pt x="109" y="92"/>
                  </a:lnTo>
                  <a:lnTo>
                    <a:pt x="108" y="96"/>
                  </a:lnTo>
                  <a:lnTo>
                    <a:pt x="107" y="100"/>
                  </a:lnTo>
                  <a:lnTo>
                    <a:pt x="106" y="104"/>
                  </a:lnTo>
                  <a:lnTo>
                    <a:pt x="105" y="108"/>
                  </a:lnTo>
                  <a:lnTo>
                    <a:pt x="104" y="113"/>
                  </a:lnTo>
                  <a:lnTo>
                    <a:pt x="103" y="116"/>
                  </a:lnTo>
                  <a:lnTo>
                    <a:pt x="101" y="121"/>
                  </a:lnTo>
                  <a:lnTo>
                    <a:pt x="99" y="124"/>
                  </a:lnTo>
                  <a:lnTo>
                    <a:pt x="97" y="128"/>
                  </a:lnTo>
                  <a:lnTo>
                    <a:pt x="94" y="132"/>
                  </a:lnTo>
                  <a:lnTo>
                    <a:pt x="92" y="135"/>
                  </a:lnTo>
                  <a:lnTo>
                    <a:pt x="89" y="139"/>
                  </a:lnTo>
                  <a:lnTo>
                    <a:pt x="84" y="144"/>
                  </a:lnTo>
                  <a:lnTo>
                    <a:pt x="80" y="149"/>
                  </a:lnTo>
                  <a:lnTo>
                    <a:pt x="75" y="153"/>
                  </a:lnTo>
                  <a:lnTo>
                    <a:pt x="70" y="158"/>
                  </a:lnTo>
                  <a:lnTo>
                    <a:pt x="65" y="163"/>
                  </a:lnTo>
                  <a:lnTo>
                    <a:pt x="59" y="167"/>
                  </a:lnTo>
                  <a:lnTo>
                    <a:pt x="54" y="171"/>
                  </a:lnTo>
                  <a:lnTo>
                    <a:pt x="49" y="175"/>
                  </a:lnTo>
                  <a:lnTo>
                    <a:pt x="43" y="179"/>
                  </a:lnTo>
                  <a:lnTo>
                    <a:pt x="37" y="183"/>
                  </a:lnTo>
                  <a:lnTo>
                    <a:pt x="31" y="187"/>
                  </a:lnTo>
                  <a:lnTo>
                    <a:pt x="25" y="191"/>
                  </a:lnTo>
                  <a:lnTo>
                    <a:pt x="19" y="194"/>
                  </a:lnTo>
                  <a:lnTo>
                    <a:pt x="13" y="197"/>
                  </a:lnTo>
                  <a:lnTo>
                    <a:pt x="6" y="201"/>
                  </a:lnTo>
                  <a:lnTo>
                    <a:pt x="0" y="204"/>
                  </a:lnTo>
                  <a:lnTo>
                    <a:pt x="6" y="202"/>
                  </a:lnTo>
                  <a:lnTo>
                    <a:pt x="13" y="200"/>
                  </a:lnTo>
                  <a:lnTo>
                    <a:pt x="19" y="198"/>
                  </a:lnTo>
                  <a:lnTo>
                    <a:pt x="25" y="196"/>
                  </a:lnTo>
                  <a:lnTo>
                    <a:pt x="31" y="193"/>
                  </a:lnTo>
                  <a:lnTo>
                    <a:pt x="37" y="191"/>
                  </a:lnTo>
                  <a:lnTo>
                    <a:pt x="43" y="188"/>
                  </a:lnTo>
                  <a:lnTo>
                    <a:pt x="48" y="185"/>
                  </a:lnTo>
                  <a:lnTo>
                    <a:pt x="53" y="182"/>
                  </a:lnTo>
                  <a:lnTo>
                    <a:pt x="59" y="179"/>
                  </a:lnTo>
                  <a:lnTo>
                    <a:pt x="64" y="176"/>
                  </a:lnTo>
                  <a:lnTo>
                    <a:pt x="69" y="173"/>
                  </a:lnTo>
                  <a:lnTo>
                    <a:pt x="79" y="166"/>
                  </a:lnTo>
                  <a:lnTo>
                    <a:pt x="90" y="160"/>
                  </a:lnTo>
                  <a:lnTo>
                    <a:pt x="93" y="157"/>
                  </a:lnTo>
                  <a:lnTo>
                    <a:pt x="96" y="155"/>
                  </a:lnTo>
                  <a:lnTo>
                    <a:pt x="99" y="153"/>
                  </a:lnTo>
                  <a:lnTo>
                    <a:pt x="101" y="150"/>
                  </a:lnTo>
                  <a:lnTo>
                    <a:pt x="104" y="147"/>
                  </a:lnTo>
                  <a:lnTo>
                    <a:pt x="106" y="145"/>
                  </a:lnTo>
                  <a:lnTo>
                    <a:pt x="108" y="142"/>
                  </a:lnTo>
                  <a:lnTo>
                    <a:pt x="110" y="139"/>
                  </a:lnTo>
                  <a:lnTo>
                    <a:pt x="111" y="136"/>
                  </a:lnTo>
                  <a:lnTo>
                    <a:pt x="113" y="133"/>
                  </a:lnTo>
                  <a:lnTo>
                    <a:pt x="114" y="130"/>
                  </a:lnTo>
                  <a:lnTo>
                    <a:pt x="115" y="126"/>
                  </a:lnTo>
                  <a:lnTo>
                    <a:pt x="116" y="123"/>
                  </a:lnTo>
                  <a:lnTo>
                    <a:pt x="117" y="120"/>
                  </a:lnTo>
                  <a:lnTo>
                    <a:pt x="118" y="116"/>
                  </a:lnTo>
                  <a:lnTo>
                    <a:pt x="119" y="112"/>
                  </a:lnTo>
                  <a:lnTo>
                    <a:pt x="120" y="109"/>
                  </a:lnTo>
                  <a:lnTo>
                    <a:pt x="120" y="105"/>
                  </a:lnTo>
                  <a:lnTo>
                    <a:pt x="121" y="97"/>
                  </a:lnTo>
                  <a:lnTo>
                    <a:pt x="122" y="90"/>
                  </a:lnTo>
                  <a:lnTo>
                    <a:pt x="122" y="82"/>
                  </a:lnTo>
                  <a:lnTo>
                    <a:pt x="123" y="65"/>
                  </a:lnTo>
                  <a:lnTo>
                    <a:pt x="124" y="57"/>
                  </a:lnTo>
                  <a:lnTo>
                    <a:pt x="125" y="49"/>
                  </a:lnTo>
                  <a:lnTo>
                    <a:pt x="123" y="42"/>
                  </a:lnTo>
                  <a:lnTo>
                    <a:pt x="120" y="35"/>
                  </a:lnTo>
                  <a:lnTo>
                    <a:pt x="117" y="29"/>
                  </a:lnTo>
                  <a:lnTo>
                    <a:pt x="114" y="23"/>
                  </a:lnTo>
                  <a:lnTo>
                    <a:pt x="112" y="20"/>
                  </a:lnTo>
                  <a:lnTo>
                    <a:pt x="111" y="16"/>
                  </a:lnTo>
                  <a:lnTo>
                    <a:pt x="109" y="14"/>
                  </a:lnTo>
                  <a:lnTo>
                    <a:pt x="107" y="11"/>
                  </a:lnTo>
                  <a:lnTo>
                    <a:pt x="105" y="8"/>
                  </a:lnTo>
                  <a:lnTo>
                    <a:pt x="103" y="5"/>
                  </a:lnTo>
                  <a:lnTo>
                    <a:pt x="101" y="2"/>
                  </a:lnTo>
                  <a:lnTo>
                    <a:pt x="99" y="0"/>
                  </a:lnTo>
                  <a:close/>
                </a:path>
              </a:pathLst>
            </a:custGeom>
            <a:solidFill>
              <a:srgbClr val="F0BE89"/>
            </a:solidFill>
            <a:ln w="9525">
              <a:noFill/>
              <a:round/>
              <a:headEnd/>
              <a:tailEnd/>
            </a:ln>
          </p:spPr>
          <p:txBody>
            <a:bodyPr/>
            <a:lstStyle/>
            <a:p>
              <a:endParaRPr lang="ja-JP" altLang="en-US"/>
            </a:p>
          </p:txBody>
        </p:sp>
        <p:sp>
          <p:nvSpPr>
            <p:cNvPr id="50" name="Freeform 80"/>
            <p:cNvSpPr>
              <a:spLocks/>
            </p:cNvSpPr>
            <p:nvPr/>
          </p:nvSpPr>
          <p:spPr bwMode="auto">
            <a:xfrm>
              <a:off x="3691" y="2708"/>
              <a:ext cx="237" cy="166"/>
            </a:xfrm>
            <a:custGeom>
              <a:avLst/>
              <a:gdLst>
                <a:gd name="T0" fmla="*/ 33 w 237"/>
                <a:gd name="T1" fmla="*/ 4 h 166"/>
                <a:gd name="T2" fmla="*/ 20 w 237"/>
                <a:gd name="T3" fmla="*/ 1 h 166"/>
                <a:gd name="T4" fmla="*/ 16 w 237"/>
                <a:gd name="T5" fmla="*/ 1 h 166"/>
                <a:gd name="T6" fmla="*/ 1 w 237"/>
                <a:gd name="T7" fmla="*/ 14 h 166"/>
                <a:gd name="T8" fmla="*/ 0 w 237"/>
                <a:gd name="T9" fmla="*/ 27 h 166"/>
                <a:gd name="T10" fmla="*/ 0 w 237"/>
                <a:gd name="T11" fmla="*/ 40 h 166"/>
                <a:gd name="T12" fmla="*/ 4 w 237"/>
                <a:gd name="T13" fmla="*/ 61 h 166"/>
                <a:gd name="T14" fmla="*/ 12 w 237"/>
                <a:gd name="T15" fmla="*/ 83 h 166"/>
                <a:gd name="T16" fmla="*/ 24 w 237"/>
                <a:gd name="T17" fmla="*/ 102 h 166"/>
                <a:gd name="T18" fmla="*/ 39 w 237"/>
                <a:gd name="T19" fmla="*/ 118 h 166"/>
                <a:gd name="T20" fmla="*/ 55 w 237"/>
                <a:gd name="T21" fmla="*/ 130 h 166"/>
                <a:gd name="T22" fmla="*/ 73 w 237"/>
                <a:gd name="T23" fmla="*/ 137 h 166"/>
                <a:gd name="T24" fmla="*/ 86 w 237"/>
                <a:gd name="T25" fmla="*/ 140 h 166"/>
                <a:gd name="T26" fmla="*/ 86 w 237"/>
                <a:gd name="T27" fmla="*/ 138 h 166"/>
                <a:gd name="T28" fmla="*/ 80 w 237"/>
                <a:gd name="T29" fmla="*/ 133 h 166"/>
                <a:gd name="T30" fmla="*/ 73 w 237"/>
                <a:gd name="T31" fmla="*/ 127 h 166"/>
                <a:gd name="T32" fmla="*/ 62 w 237"/>
                <a:gd name="T33" fmla="*/ 111 h 166"/>
                <a:gd name="T34" fmla="*/ 54 w 237"/>
                <a:gd name="T35" fmla="*/ 95 h 166"/>
                <a:gd name="T36" fmla="*/ 55 w 237"/>
                <a:gd name="T37" fmla="*/ 92 h 166"/>
                <a:gd name="T38" fmla="*/ 69 w 237"/>
                <a:gd name="T39" fmla="*/ 107 h 166"/>
                <a:gd name="T40" fmla="*/ 85 w 237"/>
                <a:gd name="T41" fmla="*/ 120 h 166"/>
                <a:gd name="T42" fmla="*/ 102 w 237"/>
                <a:gd name="T43" fmla="*/ 130 h 166"/>
                <a:gd name="T44" fmla="*/ 120 w 237"/>
                <a:gd name="T45" fmla="*/ 137 h 166"/>
                <a:gd name="T46" fmla="*/ 137 w 237"/>
                <a:gd name="T47" fmla="*/ 143 h 166"/>
                <a:gd name="T48" fmla="*/ 155 w 237"/>
                <a:gd name="T49" fmla="*/ 147 h 166"/>
                <a:gd name="T50" fmla="*/ 171 w 237"/>
                <a:gd name="T51" fmla="*/ 149 h 166"/>
                <a:gd name="T52" fmla="*/ 178 w 237"/>
                <a:gd name="T53" fmla="*/ 149 h 166"/>
                <a:gd name="T54" fmla="*/ 173 w 237"/>
                <a:gd name="T55" fmla="*/ 140 h 166"/>
                <a:gd name="T56" fmla="*/ 163 w 237"/>
                <a:gd name="T57" fmla="*/ 108 h 166"/>
                <a:gd name="T58" fmla="*/ 161 w 237"/>
                <a:gd name="T59" fmla="*/ 88 h 166"/>
                <a:gd name="T60" fmla="*/ 174 w 237"/>
                <a:gd name="T61" fmla="*/ 93 h 166"/>
                <a:gd name="T62" fmla="*/ 185 w 237"/>
                <a:gd name="T63" fmla="*/ 101 h 166"/>
                <a:gd name="T64" fmla="*/ 195 w 237"/>
                <a:gd name="T65" fmla="*/ 110 h 166"/>
                <a:gd name="T66" fmla="*/ 204 w 237"/>
                <a:gd name="T67" fmla="*/ 120 h 166"/>
                <a:gd name="T68" fmla="*/ 212 w 237"/>
                <a:gd name="T69" fmla="*/ 131 h 166"/>
                <a:gd name="T70" fmla="*/ 220 w 237"/>
                <a:gd name="T71" fmla="*/ 146 h 166"/>
                <a:gd name="T72" fmla="*/ 229 w 237"/>
                <a:gd name="T73" fmla="*/ 158 h 166"/>
                <a:gd name="T74" fmla="*/ 232 w 237"/>
                <a:gd name="T75" fmla="*/ 142 h 166"/>
                <a:gd name="T76" fmla="*/ 236 w 237"/>
                <a:gd name="T77" fmla="*/ 129 h 166"/>
                <a:gd name="T78" fmla="*/ 237 w 237"/>
                <a:gd name="T79" fmla="*/ 117 h 166"/>
                <a:gd name="T80" fmla="*/ 236 w 237"/>
                <a:gd name="T81" fmla="*/ 105 h 166"/>
                <a:gd name="T82" fmla="*/ 232 w 237"/>
                <a:gd name="T83" fmla="*/ 94 h 166"/>
                <a:gd name="T84" fmla="*/ 226 w 237"/>
                <a:gd name="T85" fmla="*/ 83 h 166"/>
                <a:gd name="T86" fmla="*/ 217 w 237"/>
                <a:gd name="T87" fmla="*/ 72 h 166"/>
                <a:gd name="T88" fmla="*/ 208 w 237"/>
                <a:gd name="T89" fmla="*/ 61 h 166"/>
                <a:gd name="T90" fmla="*/ 196 w 237"/>
                <a:gd name="T91" fmla="*/ 51 h 166"/>
                <a:gd name="T92" fmla="*/ 183 w 237"/>
                <a:gd name="T93" fmla="*/ 42 h 166"/>
                <a:gd name="T94" fmla="*/ 169 w 237"/>
                <a:gd name="T95" fmla="*/ 33 h 166"/>
                <a:gd name="T96" fmla="*/ 153 w 237"/>
                <a:gd name="T97" fmla="*/ 25 h 166"/>
                <a:gd name="T98" fmla="*/ 137 w 237"/>
                <a:gd name="T99" fmla="*/ 19 h 166"/>
                <a:gd name="T100" fmla="*/ 119 w 237"/>
                <a:gd name="T101" fmla="*/ 13 h 166"/>
                <a:gd name="T102" fmla="*/ 101 w 237"/>
                <a:gd name="T103" fmla="*/ 9 h 166"/>
                <a:gd name="T104" fmla="*/ 83 w 237"/>
                <a:gd name="T105" fmla="*/ 6 h 166"/>
                <a:gd name="T106" fmla="*/ 64 w 237"/>
                <a:gd name="T107" fmla="*/ 5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7"/>
                <a:gd name="T163" fmla="*/ 0 h 166"/>
                <a:gd name="T164" fmla="*/ 237 w 237"/>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7" h="166">
                  <a:moveTo>
                    <a:pt x="55" y="4"/>
                  </a:moveTo>
                  <a:lnTo>
                    <a:pt x="46" y="4"/>
                  </a:lnTo>
                  <a:lnTo>
                    <a:pt x="39" y="4"/>
                  </a:lnTo>
                  <a:lnTo>
                    <a:pt x="33" y="4"/>
                  </a:lnTo>
                  <a:lnTo>
                    <a:pt x="29" y="3"/>
                  </a:lnTo>
                  <a:lnTo>
                    <a:pt x="25" y="2"/>
                  </a:lnTo>
                  <a:lnTo>
                    <a:pt x="23" y="2"/>
                  </a:lnTo>
                  <a:lnTo>
                    <a:pt x="20" y="1"/>
                  </a:lnTo>
                  <a:lnTo>
                    <a:pt x="18" y="0"/>
                  </a:lnTo>
                  <a:lnTo>
                    <a:pt x="17" y="0"/>
                  </a:lnTo>
                  <a:lnTo>
                    <a:pt x="16" y="1"/>
                  </a:lnTo>
                  <a:lnTo>
                    <a:pt x="15" y="2"/>
                  </a:lnTo>
                  <a:lnTo>
                    <a:pt x="10" y="5"/>
                  </a:lnTo>
                  <a:lnTo>
                    <a:pt x="2" y="10"/>
                  </a:lnTo>
                  <a:lnTo>
                    <a:pt x="1" y="14"/>
                  </a:lnTo>
                  <a:lnTo>
                    <a:pt x="1" y="17"/>
                  </a:lnTo>
                  <a:lnTo>
                    <a:pt x="1" y="21"/>
                  </a:lnTo>
                  <a:lnTo>
                    <a:pt x="0" y="24"/>
                  </a:lnTo>
                  <a:lnTo>
                    <a:pt x="0" y="27"/>
                  </a:lnTo>
                  <a:lnTo>
                    <a:pt x="0" y="30"/>
                  </a:lnTo>
                  <a:lnTo>
                    <a:pt x="0" y="34"/>
                  </a:lnTo>
                  <a:lnTo>
                    <a:pt x="0" y="37"/>
                  </a:lnTo>
                  <a:lnTo>
                    <a:pt x="0" y="40"/>
                  </a:lnTo>
                  <a:lnTo>
                    <a:pt x="1" y="43"/>
                  </a:lnTo>
                  <a:lnTo>
                    <a:pt x="1" y="49"/>
                  </a:lnTo>
                  <a:lnTo>
                    <a:pt x="3" y="55"/>
                  </a:lnTo>
                  <a:lnTo>
                    <a:pt x="4" y="61"/>
                  </a:lnTo>
                  <a:lnTo>
                    <a:pt x="6" y="67"/>
                  </a:lnTo>
                  <a:lnTo>
                    <a:pt x="7" y="72"/>
                  </a:lnTo>
                  <a:lnTo>
                    <a:pt x="10" y="78"/>
                  </a:lnTo>
                  <a:lnTo>
                    <a:pt x="12" y="83"/>
                  </a:lnTo>
                  <a:lnTo>
                    <a:pt x="15" y="88"/>
                  </a:lnTo>
                  <a:lnTo>
                    <a:pt x="18" y="93"/>
                  </a:lnTo>
                  <a:lnTo>
                    <a:pt x="21" y="98"/>
                  </a:lnTo>
                  <a:lnTo>
                    <a:pt x="24" y="102"/>
                  </a:lnTo>
                  <a:lnTo>
                    <a:pt x="28" y="106"/>
                  </a:lnTo>
                  <a:lnTo>
                    <a:pt x="31" y="110"/>
                  </a:lnTo>
                  <a:lnTo>
                    <a:pt x="35" y="114"/>
                  </a:lnTo>
                  <a:lnTo>
                    <a:pt x="39" y="118"/>
                  </a:lnTo>
                  <a:lnTo>
                    <a:pt x="43" y="121"/>
                  </a:lnTo>
                  <a:lnTo>
                    <a:pt x="47" y="124"/>
                  </a:lnTo>
                  <a:lnTo>
                    <a:pt x="51" y="127"/>
                  </a:lnTo>
                  <a:lnTo>
                    <a:pt x="55" y="130"/>
                  </a:lnTo>
                  <a:lnTo>
                    <a:pt x="60" y="132"/>
                  </a:lnTo>
                  <a:lnTo>
                    <a:pt x="64" y="134"/>
                  </a:lnTo>
                  <a:lnTo>
                    <a:pt x="69" y="136"/>
                  </a:lnTo>
                  <a:lnTo>
                    <a:pt x="73" y="137"/>
                  </a:lnTo>
                  <a:lnTo>
                    <a:pt x="77" y="138"/>
                  </a:lnTo>
                  <a:lnTo>
                    <a:pt x="82" y="139"/>
                  </a:lnTo>
                  <a:lnTo>
                    <a:pt x="84" y="140"/>
                  </a:lnTo>
                  <a:lnTo>
                    <a:pt x="86" y="140"/>
                  </a:lnTo>
                  <a:lnTo>
                    <a:pt x="88" y="140"/>
                  </a:lnTo>
                  <a:lnTo>
                    <a:pt x="90" y="140"/>
                  </a:lnTo>
                  <a:lnTo>
                    <a:pt x="88" y="139"/>
                  </a:lnTo>
                  <a:lnTo>
                    <a:pt x="86" y="138"/>
                  </a:lnTo>
                  <a:lnTo>
                    <a:pt x="85" y="137"/>
                  </a:lnTo>
                  <a:lnTo>
                    <a:pt x="83" y="136"/>
                  </a:lnTo>
                  <a:lnTo>
                    <a:pt x="81" y="135"/>
                  </a:lnTo>
                  <a:lnTo>
                    <a:pt x="80" y="133"/>
                  </a:lnTo>
                  <a:lnTo>
                    <a:pt x="78" y="132"/>
                  </a:lnTo>
                  <a:lnTo>
                    <a:pt x="76" y="131"/>
                  </a:lnTo>
                  <a:lnTo>
                    <a:pt x="75" y="129"/>
                  </a:lnTo>
                  <a:lnTo>
                    <a:pt x="73" y="127"/>
                  </a:lnTo>
                  <a:lnTo>
                    <a:pt x="70" y="124"/>
                  </a:lnTo>
                  <a:lnTo>
                    <a:pt x="67" y="120"/>
                  </a:lnTo>
                  <a:lnTo>
                    <a:pt x="65" y="116"/>
                  </a:lnTo>
                  <a:lnTo>
                    <a:pt x="62" y="111"/>
                  </a:lnTo>
                  <a:lnTo>
                    <a:pt x="60" y="107"/>
                  </a:lnTo>
                  <a:lnTo>
                    <a:pt x="57" y="103"/>
                  </a:lnTo>
                  <a:lnTo>
                    <a:pt x="55" y="99"/>
                  </a:lnTo>
                  <a:lnTo>
                    <a:pt x="54" y="95"/>
                  </a:lnTo>
                  <a:lnTo>
                    <a:pt x="52" y="91"/>
                  </a:lnTo>
                  <a:lnTo>
                    <a:pt x="49" y="83"/>
                  </a:lnTo>
                  <a:lnTo>
                    <a:pt x="52" y="88"/>
                  </a:lnTo>
                  <a:lnTo>
                    <a:pt x="55" y="92"/>
                  </a:lnTo>
                  <a:lnTo>
                    <a:pt x="58" y="96"/>
                  </a:lnTo>
                  <a:lnTo>
                    <a:pt x="62" y="100"/>
                  </a:lnTo>
                  <a:lnTo>
                    <a:pt x="66" y="104"/>
                  </a:lnTo>
                  <a:lnTo>
                    <a:pt x="69" y="107"/>
                  </a:lnTo>
                  <a:lnTo>
                    <a:pt x="73" y="110"/>
                  </a:lnTo>
                  <a:lnTo>
                    <a:pt x="77" y="114"/>
                  </a:lnTo>
                  <a:lnTo>
                    <a:pt x="81" y="117"/>
                  </a:lnTo>
                  <a:lnTo>
                    <a:pt x="85" y="120"/>
                  </a:lnTo>
                  <a:lnTo>
                    <a:pt x="89" y="122"/>
                  </a:lnTo>
                  <a:lnTo>
                    <a:pt x="93" y="125"/>
                  </a:lnTo>
                  <a:lnTo>
                    <a:pt x="98" y="127"/>
                  </a:lnTo>
                  <a:lnTo>
                    <a:pt x="102" y="130"/>
                  </a:lnTo>
                  <a:lnTo>
                    <a:pt x="106" y="132"/>
                  </a:lnTo>
                  <a:lnTo>
                    <a:pt x="111" y="134"/>
                  </a:lnTo>
                  <a:lnTo>
                    <a:pt x="115" y="136"/>
                  </a:lnTo>
                  <a:lnTo>
                    <a:pt x="120" y="137"/>
                  </a:lnTo>
                  <a:lnTo>
                    <a:pt x="124" y="139"/>
                  </a:lnTo>
                  <a:lnTo>
                    <a:pt x="129" y="140"/>
                  </a:lnTo>
                  <a:lnTo>
                    <a:pt x="133" y="142"/>
                  </a:lnTo>
                  <a:lnTo>
                    <a:pt x="137" y="143"/>
                  </a:lnTo>
                  <a:lnTo>
                    <a:pt x="142" y="144"/>
                  </a:lnTo>
                  <a:lnTo>
                    <a:pt x="146" y="145"/>
                  </a:lnTo>
                  <a:lnTo>
                    <a:pt x="150" y="146"/>
                  </a:lnTo>
                  <a:lnTo>
                    <a:pt x="155" y="147"/>
                  </a:lnTo>
                  <a:lnTo>
                    <a:pt x="159" y="147"/>
                  </a:lnTo>
                  <a:lnTo>
                    <a:pt x="163" y="148"/>
                  </a:lnTo>
                  <a:lnTo>
                    <a:pt x="167" y="148"/>
                  </a:lnTo>
                  <a:lnTo>
                    <a:pt x="171" y="149"/>
                  </a:lnTo>
                  <a:lnTo>
                    <a:pt x="175" y="149"/>
                  </a:lnTo>
                  <a:lnTo>
                    <a:pt x="179" y="149"/>
                  </a:lnTo>
                  <a:lnTo>
                    <a:pt x="178" y="149"/>
                  </a:lnTo>
                  <a:lnTo>
                    <a:pt x="177" y="148"/>
                  </a:lnTo>
                  <a:lnTo>
                    <a:pt x="176" y="147"/>
                  </a:lnTo>
                  <a:lnTo>
                    <a:pt x="175" y="144"/>
                  </a:lnTo>
                  <a:lnTo>
                    <a:pt x="173" y="140"/>
                  </a:lnTo>
                  <a:lnTo>
                    <a:pt x="172" y="136"/>
                  </a:lnTo>
                  <a:lnTo>
                    <a:pt x="170" y="131"/>
                  </a:lnTo>
                  <a:lnTo>
                    <a:pt x="166" y="120"/>
                  </a:lnTo>
                  <a:lnTo>
                    <a:pt x="163" y="108"/>
                  </a:lnTo>
                  <a:lnTo>
                    <a:pt x="161" y="98"/>
                  </a:lnTo>
                  <a:lnTo>
                    <a:pt x="159" y="91"/>
                  </a:lnTo>
                  <a:lnTo>
                    <a:pt x="158" y="87"/>
                  </a:lnTo>
                  <a:lnTo>
                    <a:pt x="161" y="88"/>
                  </a:lnTo>
                  <a:lnTo>
                    <a:pt x="164" y="89"/>
                  </a:lnTo>
                  <a:lnTo>
                    <a:pt x="168" y="91"/>
                  </a:lnTo>
                  <a:lnTo>
                    <a:pt x="171" y="92"/>
                  </a:lnTo>
                  <a:lnTo>
                    <a:pt x="174" y="93"/>
                  </a:lnTo>
                  <a:lnTo>
                    <a:pt x="177" y="95"/>
                  </a:lnTo>
                  <a:lnTo>
                    <a:pt x="180" y="97"/>
                  </a:lnTo>
                  <a:lnTo>
                    <a:pt x="182" y="99"/>
                  </a:lnTo>
                  <a:lnTo>
                    <a:pt x="185" y="101"/>
                  </a:lnTo>
                  <a:lnTo>
                    <a:pt x="188" y="103"/>
                  </a:lnTo>
                  <a:lnTo>
                    <a:pt x="190" y="105"/>
                  </a:lnTo>
                  <a:lnTo>
                    <a:pt x="193" y="107"/>
                  </a:lnTo>
                  <a:lnTo>
                    <a:pt x="195" y="110"/>
                  </a:lnTo>
                  <a:lnTo>
                    <a:pt x="198" y="112"/>
                  </a:lnTo>
                  <a:lnTo>
                    <a:pt x="200" y="114"/>
                  </a:lnTo>
                  <a:lnTo>
                    <a:pt x="202" y="117"/>
                  </a:lnTo>
                  <a:lnTo>
                    <a:pt x="204" y="120"/>
                  </a:lnTo>
                  <a:lnTo>
                    <a:pt x="206" y="122"/>
                  </a:lnTo>
                  <a:lnTo>
                    <a:pt x="208" y="125"/>
                  </a:lnTo>
                  <a:lnTo>
                    <a:pt x="210" y="128"/>
                  </a:lnTo>
                  <a:lnTo>
                    <a:pt x="212" y="131"/>
                  </a:lnTo>
                  <a:lnTo>
                    <a:pt x="214" y="134"/>
                  </a:lnTo>
                  <a:lnTo>
                    <a:pt x="215" y="137"/>
                  </a:lnTo>
                  <a:lnTo>
                    <a:pt x="217" y="140"/>
                  </a:lnTo>
                  <a:lnTo>
                    <a:pt x="220" y="146"/>
                  </a:lnTo>
                  <a:lnTo>
                    <a:pt x="223" y="153"/>
                  </a:lnTo>
                  <a:lnTo>
                    <a:pt x="226" y="159"/>
                  </a:lnTo>
                  <a:lnTo>
                    <a:pt x="228" y="166"/>
                  </a:lnTo>
                  <a:lnTo>
                    <a:pt x="229" y="158"/>
                  </a:lnTo>
                  <a:lnTo>
                    <a:pt x="230" y="154"/>
                  </a:lnTo>
                  <a:lnTo>
                    <a:pt x="230" y="150"/>
                  </a:lnTo>
                  <a:lnTo>
                    <a:pt x="231" y="146"/>
                  </a:lnTo>
                  <a:lnTo>
                    <a:pt x="232" y="142"/>
                  </a:lnTo>
                  <a:lnTo>
                    <a:pt x="233" y="138"/>
                  </a:lnTo>
                  <a:lnTo>
                    <a:pt x="234" y="134"/>
                  </a:lnTo>
                  <a:lnTo>
                    <a:pt x="235" y="131"/>
                  </a:lnTo>
                  <a:lnTo>
                    <a:pt x="236" y="129"/>
                  </a:lnTo>
                  <a:lnTo>
                    <a:pt x="237" y="126"/>
                  </a:lnTo>
                  <a:lnTo>
                    <a:pt x="237" y="123"/>
                  </a:lnTo>
                  <a:lnTo>
                    <a:pt x="237" y="120"/>
                  </a:lnTo>
                  <a:lnTo>
                    <a:pt x="237" y="117"/>
                  </a:lnTo>
                  <a:lnTo>
                    <a:pt x="237" y="114"/>
                  </a:lnTo>
                  <a:lnTo>
                    <a:pt x="237" y="111"/>
                  </a:lnTo>
                  <a:lnTo>
                    <a:pt x="236" y="108"/>
                  </a:lnTo>
                  <a:lnTo>
                    <a:pt x="236" y="105"/>
                  </a:lnTo>
                  <a:lnTo>
                    <a:pt x="235" y="102"/>
                  </a:lnTo>
                  <a:lnTo>
                    <a:pt x="234" y="100"/>
                  </a:lnTo>
                  <a:lnTo>
                    <a:pt x="233" y="97"/>
                  </a:lnTo>
                  <a:lnTo>
                    <a:pt x="232" y="94"/>
                  </a:lnTo>
                  <a:lnTo>
                    <a:pt x="230" y="91"/>
                  </a:lnTo>
                  <a:lnTo>
                    <a:pt x="229" y="88"/>
                  </a:lnTo>
                  <a:lnTo>
                    <a:pt x="227" y="85"/>
                  </a:lnTo>
                  <a:lnTo>
                    <a:pt x="226" y="83"/>
                  </a:lnTo>
                  <a:lnTo>
                    <a:pt x="224" y="80"/>
                  </a:lnTo>
                  <a:lnTo>
                    <a:pt x="222" y="77"/>
                  </a:lnTo>
                  <a:lnTo>
                    <a:pt x="220" y="74"/>
                  </a:lnTo>
                  <a:lnTo>
                    <a:pt x="217" y="72"/>
                  </a:lnTo>
                  <a:lnTo>
                    <a:pt x="215" y="69"/>
                  </a:lnTo>
                  <a:lnTo>
                    <a:pt x="213" y="66"/>
                  </a:lnTo>
                  <a:lnTo>
                    <a:pt x="210" y="64"/>
                  </a:lnTo>
                  <a:lnTo>
                    <a:pt x="208" y="61"/>
                  </a:lnTo>
                  <a:lnTo>
                    <a:pt x="205" y="59"/>
                  </a:lnTo>
                  <a:lnTo>
                    <a:pt x="202" y="56"/>
                  </a:lnTo>
                  <a:lnTo>
                    <a:pt x="199" y="53"/>
                  </a:lnTo>
                  <a:lnTo>
                    <a:pt x="196" y="51"/>
                  </a:lnTo>
                  <a:lnTo>
                    <a:pt x="193" y="49"/>
                  </a:lnTo>
                  <a:lnTo>
                    <a:pt x="190" y="46"/>
                  </a:lnTo>
                  <a:lnTo>
                    <a:pt x="187" y="44"/>
                  </a:lnTo>
                  <a:lnTo>
                    <a:pt x="183" y="42"/>
                  </a:lnTo>
                  <a:lnTo>
                    <a:pt x="180" y="40"/>
                  </a:lnTo>
                  <a:lnTo>
                    <a:pt x="176" y="37"/>
                  </a:lnTo>
                  <a:lnTo>
                    <a:pt x="172" y="35"/>
                  </a:lnTo>
                  <a:lnTo>
                    <a:pt x="169" y="33"/>
                  </a:lnTo>
                  <a:lnTo>
                    <a:pt x="165" y="31"/>
                  </a:lnTo>
                  <a:lnTo>
                    <a:pt x="161" y="29"/>
                  </a:lnTo>
                  <a:lnTo>
                    <a:pt x="157" y="27"/>
                  </a:lnTo>
                  <a:lnTo>
                    <a:pt x="153" y="25"/>
                  </a:lnTo>
                  <a:lnTo>
                    <a:pt x="149" y="24"/>
                  </a:lnTo>
                  <a:lnTo>
                    <a:pt x="145" y="22"/>
                  </a:lnTo>
                  <a:lnTo>
                    <a:pt x="141" y="20"/>
                  </a:lnTo>
                  <a:lnTo>
                    <a:pt x="137" y="19"/>
                  </a:lnTo>
                  <a:lnTo>
                    <a:pt x="132" y="17"/>
                  </a:lnTo>
                  <a:lnTo>
                    <a:pt x="128" y="16"/>
                  </a:lnTo>
                  <a:lnTo>
                    <a:pt x="124" y="15"/>
                  </a:lnTo>
                  <a:lnTo>
                    <a:pt x="119" y="13"/>
                  </a:lnTo>
                  <a:lnTo>
                    <a:pt x="115" y="12"/>
                  </a:lnTo>
                  <a:lnTo>
                    <a:pt x="110" y="11"/>
                  </a:lnTo>
                  <a:lnTo>
                    <a:pt x="106" y="10"/>
                  </a:lnTo>
                  <a:lnTo>
                    <a:pt x="101" y="9"/>
                  </a:lnTo>
                  <a:lnTo>
                    <a:pt x="97" y="8"/>
                  </a:lnTo>
                  <a:lnTo>
                    <a:pt x="92" y="7"/>
                  </a:lnTo>
                  <a:lnTo>
                    <a:pt x="88" y="7"/>
                  </a:lnTo>
                  <a:lnTo>
                    <a:pt x="83" y="6"/>
                  </a:lnTo>
                  <a:lnTo>
                    <a:pt x="78" y="6"/>
                  </a:lnTo>
                  <a:lnTo>
                    <a:pt x="73" y="5"/>
                  </a:lnTo>
                  <a:lnTo>
                    <a:pt x="69" y="5"/>
                  </a:lnTo>
                  <a:lnTo>
                    <a:pt x="64" y="5"/>
                  </a:lnTo>
                  <a:lnTo>
                    <a:pt x="59" y="4"/>
                  </a:lnTo>
                  <a:lnTo>
                    <a:pt x="55" y="4"/>
                  </a:lnTo>
                  <a:close/>
                </a:path>
              </a:pathLst>
            </a:custGeom>
            <a:solidFill>
              <a:srgbClr val="F0BE89"/>
            </a:solidFill>
            <a:ln w="9525">
              <a:noFill/>
              <a:round/>
              <a:headEnd/>
              <a:tailEnd/>
            </a:ln>
          </p:spPr>
          <p:txBody>
            <a:bodyPr/>
            <a:lstStyle/>
            <a:p>
              <a:endParaRPr lang="ja-JP" altLang="en-US"/>
            </a:p>
          </p:txBody>
        </p:sp>
        <p:sp>
          <p:nvSpPr>
            <p:cNvPr id="51" name="Freeform 81"/>
            <p:cNvSpPr>
              <a:spLocks/>
            </p:cNvSpPr>
            <p:nvPr/>
          </p:nvSpPr>
          <p:spPr bwMode="auto">
            <a:xfrm>
              <a:off x="3835" y="2881"/>
              <a:ext cx="36" cy="19"/>
            </a:xfrm>
            <a:custGeom>
              <a:avLst/>
              <a:gdLst>
                <a:gd name="T0" fmla="*/ 14 w 36"/>
                <a:gd name="T1" fmla="*/ 0 h 19"/>
                <a:gd name="T2" fmla="*/ 16 w 36"/>
                <a:gd name="T3" fmla="*/ 0 h 19"/>
                <a:gd name="T4" fmla="*/ 18 w 36"/>
                <a:gd name="T5" fmla="*/ 0 h 19"/>
                <a:gd name="T6" fmla="*/ 20 w 36"/>
                <a:gd name="T7" fmla="*/ 0 h 19"/>
                <a:gd name="T8" fmla="*/ 22 w 36"/>
                <a:gd name="T9" fmla="*/ 1 h 19"/>
                <a:gd name="T10" fmla="*/ 24 w 36"/>
                <a:gd name="T11" fmla="*/ 1 h 19"/>
                <a:gd name="T12" fmla="*/ 26 w 36"/>
                <a:gd name="T13" fmla="*/ 2 h 19"/>
                <a:gd name="T14" fmla="*/ 28 w 36"/>
                <a:gd name="T15" fmla="*/ 3 h 19"/>
                <a:gd name="T16" fmla="*/ 30 w 36"/>
                <a:gd name="T17" fmla="*/ 4 h 19"/>
                <a:gd name="T18" fmla="*/ 31 w 36"/>
                <a:gd name="T19" fmla="*/ 5 h 19"/>
                <a:gd name="T20" fmla="*/ 33 w 36"/>
                <a:gd name="T21" fmla="*/ 7 h 19"/>
                <a:gd name="T22" fmla="*/ 34 w 36"/>
                <a:gd name="T23" fmla="*/ 8 h 19"/>
                <a:gd name="T24" fmla="*/ 35 w 36"/>
                <a:gd name="T25" fmla="*/ 10 h 19"/>
                <a:gd name="T26" fmla="*/ 36 w 36"/>
                <a:gd name="T27" fmla="*/ 12 h 19"/>
                <a:gd name="T28" fmla="*/ 36 w 36"/>
                <a:gd name="T29" fmla="*/ 14 h 19"/>
                <a:gd name="T30" fmla="*/ 36 w 36"/>
                <a:gd name="T31" fmla="*/ 16 h 19"/>
                <a:gd name="T32" fmla="*/ 36 w 36"/>
                <a:gd name="T33" fmla="*/ 17 h 19"/>
                <a:gd name="T34" fmla="*/ 36 w 36"/>
                <a:gd name="T35" fmla="*/ 18 h 19"/>
                <a:gd name="T36" fmla="*/ 35 w 36"/>
                <a:gd name="T37" fmla="*/ 18 h 19"/>
                <a:gd name="T38" fmla="*/ 34 w 36"/>
                <a:gd name="T39" fmla="*/ 18 h 19"/>
                <a:gd name="T40" fmla="*/ 33 w 36"/>
                <a:gd name="T41" fmla="*/ 18 h 19"/>
                <a:gd name="T42" fmla="*/ 31 w 36"/>
                <a:gd name="T43" fmla="*/ 17 h 19"/>
                <a:gd name="T44" fmla="*/ 29 w 36"/>
                <a:gd name="T45" fmla="*/ 16 h 19"/>
                <a:gd name="T46" fmla="*/ 27 w 36"/>
                <a:gd name="T47" fmla="*/ 15 h 19"/>
                <a:gd name="T48" fmla="*/ 26 w 36"/>
                <a:gd name="T49" fmla="*/ 14 h 19"/>
                <a:gd name="T50" fmla="*/ 23 w 36"/>
                <a:gd name="T51" fmla="*/ 13 h 19"/>
                <a:gd name="T52" fmla="*/ 21 w 36"/>
                <a:gd name="T53" fmla="*/ 12 h 19"/>
                <a:gd name="T54" fmla="*/ 20 w 36"/>
                <a:gd name="T55" fmla="*/ 12 h 19"/>
                <a:gd name="T56" fmla="*/ 19 w 36"/>
                <a:gd name="T57" fmla="*/ 11 h 19"/>
                <a:gd name="T58" fmla="*/ 18 w 36"/>
                <a:gd name="T59" fmla="*/ 11 h 19"/>
                <a:gd name="T60" fmla="*/ 16 w 36"/>
                <a:gd name="T61" fmla="*/ 11 h 19"/>
                <a:gd name="T62" fmla="*/ 15 w 36"/>
                <a:gd name="T63" fmla="*/ 11 h 19"/>
                <a:gd name="T64" fmla="*/ 14 w 36"/>
                <a:gd name="T65" fmla="*/ 11 h 19"/>
                <a:gd name="T66" fmla="*/ 13 w 36"/>
                <a:gd name="T67" fmla="*/ 11 h 19"/>
                <a:gd name="T68" fmla="*/ 11 w 36"/>
                <a:gd name="T69" fmla="*/ 12 h 19"/>
                <a:gd name="T70" fmla="*/ 10 w 36"/>
                <a:gd name="T71" fmla="*/ 12 h 19"/>
                <a:gd name="T72" fmla="*/ 9 w 36"/>
                <a:gd name="T73" fmla="*/ 13 h 19"/>
                <a:gd name="T74" fmla="*/ 7 w 36"/>
                <a:gd name="T75" fmla="*/ 14 h 19"/>
                <a:gd name="T76" fmla="*/ 4 w 36"/>
                <a:gd name="T77" fmla="*/ 15 h 19"/>
                <a:gd name="T78" fmla="*/ 2 w 36"/>
                <a:gd name="T79" fmla="*/ 17 h 19"/>
                <a:gd name="T80" fmla="*/ 0 w 36"/>
                <a:gd name="T81" fmla="*/ 19 h 19"/>
                <a:gd name="T82" fmla="*/ 0 w 36"/>
                <a:gd name="T83" fmla="*/ 17 h 19"/>
                <a:gd name="T84" fmla="*/ 0 w 36"/>
                <a:gd name="T85" fmla="*/ 16 h 19"/>
                <a:gd name="T86" fmla="*/ 0 w 36"/>
                <a:gd name="T87" fmla="*/ 14 h 19"/>
                <a:gd name="T88" fmla="*/ 0 w 36"/>
                <a:gd name="T89" fmla="*/ 13 h 19"/>
                <a:gd name="T90" fmla="*/ 0 w 36"/>
                <a:gd name="T91" fmla="*/ 11 h 19"/>
                <a:gd name="T92" fmla="*/ 1 w 36"/>
                <a:gd name="T93" fmla="*/ 10 h 19"/>
                <a:gd name="T94" fmla="*/ 2 w 36"/>
                <a:gd name="T95" fmla="*/ 8 h 19"/>
                <a:gd name="T96" fmla="*/ 3 w 36"/>
                <a:gd name="T97" fmla="*/ 7 h 19"/>
                <a:gd name="T98" fmla="*/ 4 w 36"/>
                <a:gd name="T99" fmla="*/ 6 h 19"/>
                <a:gd name="T100" fmla="*/ 5 w 36"/>
                <a:gd name="T101" fmla="*/ 5 h 19"/>
                <a:gd name="T102" fmla="*/ 6 w 36"/>
                <a:gd name="T103" fmla="*/ 4 h 19"/>
                <a:gd name="T104" fmla="*/ 8 w 36"/>
                <a:gd name="T105" fmla="*/ 3 h 19"/>
                <a:gd name="T106" fmla="*/ 9 w 36"/>
                <a:gd name="T107" fmla="*/ 2 h 19"/>
                <a:gd name="T108" fmla="*/ 11 w 36"/>
                <a:gd name="T109" fmla="*/ 1 h 19"/>
                <a:gd name="T110" fmla="*/ 12 w 36"/>
                <a:gd name="T111" fmla="*/ 1 h 19"/>
                <a:gd name="T112" fmla="*/ 14 w 36"/>
                <a:gd name="T113" fmla="*/ 0 h 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19"/>
                <a:gd name="T173" fmla="*/ 36 w 36"/>
                <a:gd name="T174" fmla="*/ 19 h 1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19">
                  <a:moveTo>
                    <a:pt x="14" y="0"/>
                  </a:moveTo>
                  <a:lnTo>
                    <a:pt x="16" y="0"/>
                  </a:lnTo>
                  <a:lnTo>
                    <a:pt x="18" y="0"/>
                  </a:lnTo>
                  <a:lnTo>
                    <a:pt x="20" y="0"/>
                  </a:lnTo>
                  <a:lnTo>
                    <a:pt x="22" y="1"/>
                  </a:lnTo>
                  <a:lnTo>
                    <a:pt x="24" y="1"/>
                  </a:lnTo>
                  <a:lnTo>
                    <a:pt x="26" y="2"/>
                  </a:lnTo>
                  <a:lnTo>
                    <a:pt x="28" y="3"/>
                  </a:lnTo>
                  <a:lnTo>
                    <a:pt x="30" y="4"/>
                  </a:lnTo>
                  <a:lnTo>
                    <a:pt x="31" y="5"/>
                  </a:lnTo>
                  <a:lnTo>
                    <a:pt x="33" y="7"/>
                  </a:lnTo>
                  <a:lnTo>
                    <a:pt x="34" y="8"/>
                  </a:lnTo>
                  <a:lnTo>
                    <a:pt x="35" y="10"/>
                  </a:lnTo>
                  <a:lnTo>
                    <a:pt x="36" y="12"/>
                  </a:lnTo>
                  <a:lnTo>
                    <a:pt x="36" y="14"/>
                  </a:lnTo>
                  <a:lnTo>
                    <a:pt x="36" y="16"/>
                  </a:lnTo>
                  <a:lnTo>
                    <a:pt x="36" y="17"/>
                  </a:lnTo>
                  <a:lnTo>
                    <a:pt x="36" y="18"/>
                  </a:lnTo>
                  <a:lnTo>
                    <a:pt x="35" y="18"/>
                  </a:lnTo>
                  <a:lnTo>
                    <a:pt x="34" y="18"/>
                  </a:lnTo>
                  <a:lnTo>
                    <a:pt x="33" y="18"/>
                  </a:lnTo>
                  <a:lnTo>
                    <a:pt x="31" y="17"/>
                  </a:lnTo>
                  <a:lnTo>
                    <a:pt x="29" y="16"/>
                  </a:lnTo>
                  <a:lnTo>
                    <a:pt x="27" y="15"/>
                  </a:lnTo>
                  <a:lnTo>
                    <a:pt x="26" y="14"/>
                  </a:lnTo>
                  <a:lnTo>
                    <a:pt x="23" y="13"/>
                  </a:lnTo>
                  <a:lnTo>
                    <a:pt x="21" y="12"/>
                  </a:lnTo>
                  <a:lnTo>
                    <a:pt x="20" y="12"/>
                  </a:lnTo>
                  <a:lnTo>
                    <a:pt x="19" y="11"/>
                  </a:lnTo>
                  <a:lnTo>
                    <a:pt x="18" y="11"/>
                  </a:lnTo>
                  <a:lnTo>
                    <a:pt x="16" y="11"/>
                  </a:lnTo>
                  <a:lnTo>
                    <a:pt x="15" y="11"/>
                  </a:lnTo>
                  <a:lnTo>
                    <a:pt x="14" y="11"/>
                  </a:lnTo>
                  <a:lnTo>
                    <a:pt x="13" y="11"/>
                  </a:lnTo>
                  <a:lnTo>
                    <a:pt x="11" y="12"/>
                  </a:lnTo>
                  <a:lnTo>
                    <a:pt x="10" y="12"/>
                  </a:lnTo>
                  <a:lnTo>
                    <a:pt x="9" y="13"/>
                  </a:lnTo>
                  <a:lnTo>
                    <a:pt x="7" y="14"/>
                  </a:lnTo>
                  <a:lnTo>
                    <a:pt x="4" y="15"/>
                  </a:lnTo>
                  <a:lnTo>
                    <a:pt x="2" y="17"/>
                  </a:lnTo>
                  <a:lnTo>
                    <a:pt x="0" y="19"/>
                  </a:lnTo>
                  <a:lnTo>
                    <a:pt x="0" y="17"/>
                  </a:lnTo>
                  <a:lnTo>
                    <a:pt x="0" y="16"/>
                  </a:lnTo>
                  <a:lnTo>
                    <a:pt x="0" y="14"/>
                  </a:lnTo>
                  <a:lnTo>
                    <a:pt x="0" y="13"/>
                  </a:lnTo>
                  <a:lnTo>
                    <a:pt x="0" y="11"/>
                  </a:lnTo>
                  <a:lnTo>
                    <a:pt x="1" y="10"/>
                  </a:lnTo>
                  <a:lnTo>
                    <a:pt x="2" y="8"/>
                  </a:lnTo>
                  <a:lnTo>
                    <a:pt x="3" y="7"/>
                  </a:lnTo>
                  <a:lnTo>
                    <a:pt x="4" y="6"/>
                  </a:lnTo>
                  <a:lnTo>
                    <a:pt x="5" y="5"/>
                  </a:lnTo>
                  <a:lnTo>
                    <a:pt x="6" y="4"/>
                  </a:lnTo>
                  <a:lnTo>
                    <a:pt x="8" y="3"/>
                  </a:lnTo>
                  <a:lnTo>
                    <a:pt x="9" y="2"/>
                  </a:lnTo>
                  <a:lnTo>
                    <a:pt x="11" y="1"/>
                  </a:lnTo>
                  <a:lnTo>
                    <a:pt x="12" y="1"/>
                  </a:lnTo>
                  <a:lnTo>
                    <a:pt x="14" y="0"/>
                  </a:lnTo>
                  <a:close/>
                </a:path>
              </a:pathLst>
            </a:custGeom>
            <a:solidFill>
              <a:srgbClr val="402627"/>
            </a:solidFill>
            <a:ln w="9525">
              <a:noFill/>
              <a:round/>
              <a:headEnd/>
              <a:tailEnd/>
            </a:ln>
          </p:spPr>
          <p:txBody>
            <a:bodyPr/>
            <a:lstStyle/>
            <a:p>
              <a:endParaRPr lang="ja-JP" altLang="en-US"/>
            </a:p>
          </p:txBody>
        </p:sp>
        <p:sp>
          <p:nvSpPr>
            <p:cNvPr id="52" name="Freeform 82"/>
            <p:cNvSpPr>
              <a:spLocks/>
            </p:cNvSpPr>
            <p:nvPr/>
          </p:nvSpPr>
          <p:spPr bwMode="auto">
            <a:xfrm>
              <a:off x="3654" y="2836"/>
              <a:ext cx="30" cy="13"/>
            </a:xfrm>
            <a:custGeom>
              <a:avLst/>
              <a:gdLst>
                <a:gd name="T0" fmla="*/ 30 w 30"/>
                <a:gd name="T1" fmla="*/ 3 h 13"/>
                <a:gd name="T2" fmla="*/ 29 w 30"/>
                <a:gd name="T3" fmla="*/ 2 h 13"/>
                <a:gd name="T4" fmla="*/ 27 w 30"/>
                <a:gd name="T5" fmla="*/ 2 h 13"/>
                <a:gd name="T6" fmla="*/ 25 w 30"/>
                <a:gd name="T7" fmla="*/ 1 h 13"/>
                <a:gd name="T8" fmla="*/ 23 w 30"/>
                <a:gd name="T9" fmla="*/ 0 h 13"/>
                <a:gd name="T10" fmla="*/ 21 w 30"/>
                <a:gd name="T11" fmla="*/ 0 h 13"/>
                <a:gd name="T12" fmla="*/ 19 w 30"/>
                <a:gd name="T13" fmla="*/ 0 h 13"/>
                <a:gd name="T14" fmla="*/ 16 w 30"/>
                <a:gd name="T15" fmla="*/ 0 h 13"/>
                <a:gd name="T16" fmla="*/ 14 w 30"/>
                <a:gd name="T17" fmla="*/ 0 h 13"/>
                <a:gd name="T18" fmla="*/ 11 w 30"/>
                <a:gd name="T19" fmla="*/ 0 h 13"/>
                <a:gd name="T20" fmla="*/ 9 w 30"/>
                <a:gd name="T21" fmla="*/ 1 h 13"/>
                <a:gd name="T22" fmla="*/ 7 w 30"/>
                <a:gd name="T23" fmla="*/ 2 h 13"/>
                <a:gd name="T24" fmla="*/ 5 w 30"/>
                <a:gd name="T25" fmla="*/ 3 h 13"/>
                <a:gd name="T26" fmla="*/ 4 w 30"/>
                <a:gd name="T27" fmla="*/ 4 h 13"/>
                <a:gd name="T28" fmla="*/ 3 w 30"/>
                <a:gd name="T29" fmla="*/ 5 h 13"/>
                <a:gd name="T30" fmla="*/ 3 w 30"/>
                <a:gd name="T31" fmla="*/ 5 h 13"/>
                <a:gd name="T32" fmla="*/ 2 w 30"/>
                <a:gd name="T33" fmla="*/ 6 h 13"/>
                <a:gd name="T34" fmla="*/ 2 w 30"/>
                <a:gd name="T35" fmla="*/ 7 h 13"/>
                <a:gd name="T36" fmla="*/ 1 w 30"/>
                <a:gd name="T37" fmla="*/ 8 h 13"/>
                <a:gd name="T38" fmla="*/ 1 w 30"/>
                <a:gd name="T39" fmla="*/ 9 h 13"/>
                <a:gd name="T40" fmla="*/ 0 w 30"/>
                <a:gd name="T41" fmla="*/ 10 h 13"/>
                <a:gd name="T42" fmla="*/ 0 w 30"/>
                <a:gd name="T43" fmla="*/ 12 h 13"/>
                <a:gd name="T44" fmla="*/ 0 w 30"/>
                <a:gd name="T45" fmla="*/ 13 h 13"/>
                <a:gd name="T46" fmla="*/ 30 w 30"/>
                <a:gd name="T47" fmla="*/ 3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3"/>
                <a:gd name="T74" fmla="*/ 30 w 30"/>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3">
                  <a:moveTo>
                    <a:pt x="30" y="3"/>
                  </a:moveTo>
                  <a:lnTo>
                    <a:pt x="29" y="2"/>
                  </a:lnTo>
                  <a:lnTo>
                    <a:pt x="27" y="2"/>
                  </a:lnTo>
                  <a:lnTo>
                    <a:pt x="25" y="1"/>
                  </a:lnTo>
                  <a:lnTo>
                    <a:pt x="23" y="0"/>
                  </a:lnTo>
                  <a:lnTo>
                    <a:pt x="21" y="0"/>
                  </a:lnTo>
                  <a:lnTo>
                    <a:pt x="19" y="0"/>
                  </a:lnTo>
                  <a:lnTo>
                    <a:pt x="16" y="0"/>
                  </a:lnTo>
                  <a:lnTo>
                    <a:pt x="14" y="0"/>
                  </a:lnTo>
                  <a:lnTo>
                    <a:pt x="11" y="0"/>
                  </a:lnTo>
                  <a:lnTo>
                    <a:pt x="9" y="1"/>
                  </a:lnTo>
                  <a:lnTo>
                    <a:pt x="7" y="2"/>
                  </a:lnTo>
                  <a:lnTo>
                    <a:pt x="5" y="3"/>
                  </a:lnTo>
                  <a:lnTo>
                    <a:pt x="4" y="4"/>
                  </a:lnTo>
                  <a:lnTo>
                    <a:pt x="3" y="5"/>
                  </a:lnTo>
                  <a:lnTo>
                    <a:pt x="2" y="6"/>
                  </a:lnTo>
                  <a:lnTo>
                    <a:pt x="2" y="7"/>
                  </a:lnTo>
                  <a:lnTo>
                    <a:pt x="1" y="8"/>
                  </a:lnTo>
                  <a:lnTo>
                    <a:pt x="1" y="9"/>
                  </a:lnTo>
                  <a:lnTo>
                    <a:pt x="0" y="10"/>
                  </a:lnTo>
                  <a:lnTo>
                    <a:pt x="0" y="12"/>
                  </a:lnTo>
                  <a:lnTo>
                    <a:pt x="0" y="13"/>
                  </a:lnTo>
                  <a:lnTo>
                    <a:pt x="30" y="3"/>
                  </a:lnTo>
                  <a:close/>
                </a:path>
              </a:pathLst>
            </a:custGeom>
            <a:solidFill>
              <a:srgbClr val="131516"/>
            </a:solidFill>
            <a:ln w="9525">
              <a:noFill/>
              <a:round/>
              <a:headEnd/>
              <a:tailEnd/>
            </a:ln>
          </p:spPr>
          <p:txBody>
            <a:bodyPr/>
            <a:lstStyle/>
            <a:p>
              <a:endParaRPr lang="ja-JP" altLang="en-US"/>
            </a:p>
          </p:txBody>
        </p:sp>
        <p:sp>
          <p:nvSpPr>
            <p:cNvPr id="53" name="Freeform 83"/>
            <p:cNvSpPr>
              <a:spLocks/>
            </p:cNvSpPr>
            <p:nvPr/>
          </p:nvSpPr>
          <p:spPr bwMode="auto">
            <a:xfrm>
              <a:off x="3841" y="2831"/>
              <a:ext cx="30" cy="13"/>
            </a:xfrm>
            <a:custGeom>
              <a:avLst/>
              <a:gdLst>
                <a:gd name="T0" fmla="*/ 0 w 30"/>
                <a:gd name="T1" fmla="*/ 4 h 13"/>
                <a:gd name="T2" fmla="*/ 1 w 30"/>
                <a:gd name="T3" fmla="*/ 4 h 13"/>
                <a:gd name="T4" fmla="*/ 2 w 30"/>
                <a:gd name="T5" fmla="*/ 3 h 13"/>
                <a:gd name="T6" fmla="*/ 4 w 30"/>
                <a:gd name="T7" fmla="*/ 2 h 13"/>
                <a:gd name="T8" fmla="*/ 6 w 30"/>
                <a:gd name="T9" fmla="*/ 1 h 13"/>
                <a:gd name="T10" fmla="*/ 9 w 30"/>
                <a:gd name="T11" fmla="*/ 1 h 13"/>
                <a:gd name="T12" fmla="*/ 11 w 30"/>
                <a:gd name="T13" fmla="*/ 0 h 13"/>
                <a:gd name="T14" fmla="*/ 13 w 30"/>
                <a:gd name="T15" fmla="*/ 0 h 13"/>
                <a:gd name="T16" fmla="*/ 16 w 30"/>
                <a:gd name="T17" fmla="*/ 1 h 13"/>
                <a:gd name="T18" fmla="*/ 18 w 30"/>
                <a:gd name="T19" fmla="*/ 1 h 13"/>
                <a:gd name="T20" fmla="*/ 20 w 30"/>
                <a:gd name="T21" fmla="*/ 2 h 13"/>
                <a:gd name="T22" fmla="*/ 23 w 30"/>
                <a:gd name="T23" fmla="*/ 2 h 13"/>
                <a:gd name="T24" fmla="*/ 25 w 30"/>
                <a:gd name="T25" fmla="*/ 4 h 13"/>
                <a:gd name="T26" fmla="*/ 25 w 30"/>
                <a:gd name="T27" fmla="*/ 4 h 13"/>
                <a:gd name="T28" fmla="*/ 26 w 30"/>
                <a:gd name="T29" fmla="*/ 5 h 13"/>
                <a:gd name="T30" fmla="*/ 27 w 30"/>
                <a:gd name="T31" fmla="*/ 6 h 13"/>
                <a:gd name="T32" fmla="*/ 28 w 30"/>
                <a:gd name="T33" fmla="*/ 6 h 13"/>
                <a:gd name="T34" fmla="*/ 28 w 30"/>
                <a:gd name="T35" fmla="*/ 7 h 13"/>
                <a:gd name="T36" fmla="*/ 29 w 30"/>
                <a:gd name="T37" fmla="*/ 8 h 13"/>
                <a:gd name="T38" fmla="*/ 29 w 30"/>
                <a:gd name="T39" fmla="*/ 9 h 13"/>
                <a:gd name="T40" fmla="*/ 30 w 30"/>
                <a:gd name="T41" fmla="*/ 10 h 13"/>
                <a:gd name="T42" fmla="*/ 30 w 30"/>
                <a:gd name="T43" fmla="*/ 11 h 13"/>
                <a:gd name="T44" fmla="*/ 30 w 30"/>
                <a:gd name="T45" fmla="*/ 13 h 13"/>
                <a:gd name="T46" fmla="*/ 0 w 30"/>
                <a:gd name="T47" fmla="*/ 4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13"/>
                <a:gd name="T74" fmla="*/ 30 w 30"/>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13">
                  <a:moveTo>
                    <a:pt x="0" y="4"/>
                  </a:moveTo>
                  <a:lnTo>
                    <a:pt x="1" y="4"/>
                  </a:lnTo>
                  <a:lnTo>
                    <a:pt x="2" y="3"/>
                  </a:lnTo>
                  <a:lnTo>
                    <a:pt x="4" y="2"/>
                  </a:lnTo>
                  <a:lnTo>
                    <a:pt x="6" y="1"/>
                  </a:lnTo>
                  <a:lnTo>
                    <a:pt x="9" y="1"/>
                  </a:lnTo>
                  <a:lnTo>
                    <a:pt x="11" y="0"/>
                  </a:lnTo>
                  <a:lnTo>
                    <a:pt x="13" y="0"/>
                  </a:lnTo>
                  <a:lnTo>
                    <a:pt x="16" y="1"/>
                  </a:lnTo>
                  <a:lnTo>
                    <a:pt x="18" y="1"/>
                  </a:lnTo>
                  <a:lnTo>
                    <a:pt x="20" y="2"/>
                  </a:lnTo>
                  <a:lnTo>
                    <a:pt x="23" y="2"/>
                  </a:lnTo>
                  <a:lnTo>
                    <a:pt x="25" y="4"/>
                  </a:lnTo>
                  <a:lnTo>
                    <a:pt x="26" y="5"/>
                  </a:lnTo>
                  <a:lnTo>
                    <a:pt x="27" y="6"/>
                  </a:lnTo>
                  <a:lnTo>
                    <a:pt x="28" y="6"/>
                  </a:lnTo>
                  <a:lnTo>
                    <a:pt x="28" y="7"/>
                  </a:lnTo>
                  <a:lnTo>
                    <a:pt x="29" y="8"/>
                  </a:lnTo>
                  <a:lnTo>
                    <a:pt x="29" y="9"/>
                  </a:lnTo>
                  <a:lnTo>
                    <a:pt x="30" y="10"/>
                  </a:lnTo>
                  <a:lnTo>
                    <a:pt x="30" y="11"/>
                  </a:lnTo>
                  <a:lnTo>
                    <a:pt x="30" y="13"/>
                  </a:lnTo>
                  <a:lnTo>
                    <a:pt x="0" y="4"/>
                  </a:lnTo>
                  <a:close/>
                </a:path>
              </a:pathLst>
            </a:custGeom>
            <a:solidFill>
              <a:srgbClr val="131516"/>
            </a:solidFill>
            <a:ln w="9525">
              <a:noFill/>
              <a:round/>
              <a:headEnd/>
              <a:tailEnd/>
            </a:ln>
          </p:spPr>
          <p:txBody>
            <a:bodyPr/>
            <a:lstStyle/>
            <a:p>
              <a:endParaRPr lang="ja-JP" altLang="en-US"/>
            </a:p>
          </p:txBody>
        </p:sp>
        <p:sp>
          <p:nvSpPr>
            <p:cNvPr id="54" name="Freeform 84"/>
            <p:cNvSpPr>
              <a:spLocks/>
            </p:cNvSpPr>
            <p:nvPr/>
          </p:nvSpPr>
          <p:spPr bwMode="auto">
            <a:xfrm>
              <a:off x="3727" y="2924"/>
              <a:ext cx="67" cy="86"/>
            </a:xfrm>
            <a:custGeom>
              <a:avLst/>
              <a:gdLst>
                <a:gd name="T0" fmla="*/ 1 w 67"/>
                <a:gd name="T1" fmla="*/ 2 h 86"/>
                <a:gd name="T2" fmla="*/ 3 w 67"/>
                <a:gd name="T3" fmla="*/ 4 h 86"/>
                <a:gd name="T4" fmla="*/ 5 w 67"/>
                <a:gd name="T5" fmla="*/ 5 h 86"/>
                <a:gd name="T6" fmla="*/ 9 w 67"/>
                <a:gd name="T7" fmla="*/ 7 h 86"/>
                <a:gd name="T8" fmla="*/ 14 w 67"/>
                <a:gd name="T9" fmla="*/ 8 h 86"/>
                <a:gd name="T10" fmla="*/ 20 w 67"/>
                <a:gd name="T11" fmla="*/ 9 h 86"/>
                <a:gd name="T12" fmla="*/ 29 w 67"/>
                <a:gd name="T13" fmla="*/ 9 h 86"/>
                <a:gd name="T14" fmla="*/ 38 w 67"/>
                <a:gd name="T15" fmla="*/ 8 h 86"/>
                <a:gd name="T16" fmla="*/ 46 w 67"/>
                <a:gd name="T17" fmla="*/ 7 h 86"/>
                <a:gd name="T18" fmla="*/ 52 w 67"/>
                <a:gd name="T19" fmla="*/ 6 h 86"/>
                <a:gd name="T20" fmla="*/ 56 w 67"/>
                <a:gd name="T21" fmla="*/ 4 h 86"/>
                <a:gd name="T22" fmla="*/ 60 w 67"/>
                <a:gd name="T23" fmla="*/ 3 h 86"/>
                <a:gd name="T24" fmla="*/ 63 w 67"/>
                <a:gd name="T25" fmla="*/ 1 h 86"/>
                <a:gd name="T26" fmla="*/ 63 w 67"/>
                <a:gd name="T27" fmla="*/ 0 h 86"/>
                <a:gd name="T28" fmla="*/ 65 w 67"/>
                <a:gd name="T29" fmla="*/ 7 h 86"/>
                <a:gd name="T30" fmla="*/ 66 w 67"/>
                <a:gd name="T31" fmla="*/ 19 h 86"/>
                <a:gd name="T32" fmla="*/ 67 w 67"/>
                <a:gd name="T33" fmla="*/ 30 h 86"/>
                <a:gd name="T34" fmla="*/ 67 w 67"/>
                <a:gd name="T35" fmla="*/ 38 h 86"/>
                <a:gd name="T36" fmla="*/ 67 w 67"/>
                <a:gd name="T37" fmla="*/ 45 h 86"/>
                <a:gd name="T38" fmla="*/ 66 w 67"/>
                <a:gd name="T39" fmla="*/ 53 h 86"/>
                <a:gd name="T40" fmla="*/ 64 w 67"/>
                <a:gd name="T41" fmla="*/ 61 h 86"/>
                <a:gd name="T42" fmla="*/ 62 w 67"/>
                <a:gd name="T43" fmla="*/ 68 h 86"/>
                <a:gd name="T44" fmla="*/ 59 w 67"/>
                <a:gd name="T45" fmla="*/ 72 h 86"/>
                <a:gd name="T46" fmla="*/ 58 w 67"/>
                <a:gd name="T47" fmla="*/ 75 h 86"/>
                <a:gd name="T48" fmla="*/ 55 w 67"/>
                <a:gd name="T49" fmla="*/ 78 h 86"/>
                <a:gd name="T50" fmla="*/ 53 w 67"/>
                <a:gd name="T51" fmla="*/ 80 h 86"/>
                <a:gd name="T52" fmla="*/ 50 w 67"/>
                <a:gd name="T53" fmla="*/ 82 h 86"/>
                <a:gd name="T54" fmla="*/ 47 w 67"/>
                <a:gd name="T55" fmla="*/ 83 h 86"/>
                <a:gd name="T56" fmla="*/ 44 w 67"/>
                <a:gd name="T57" fmla="*/ 85 h 86"/>
                <a:gd name="T58" fmla="*/ 40 w 67"/>
                <a:gd name="T59" fmla="*/ 85 h 86"/>
                <a:gd name="T60" fmla="*/ 36 w 67"/>
                <a:gd name="T61" fmla="*/ 86 h 86"/>
                <a:gd name="T62" fmla="*/ 33 w 67"/>
                <a:gd name="T63" fmla="*/ 85 h 86"/>
                <a:gd name="T64" fmla="*/ 29 w 67"/>
                <a:gd name="T65" fmla="*/ 85 h 86"/>
                <a:gd name="T66" fmla="*/ 26 w 67"/>
                <a:gd name="T67" fmla="*/ 83 h 86"/>
                <a:gd name="T68" fmla="*/ 23 w 67"/>
                <a:gd name="T69" fmla="*/ 82 h 86"/>
                <a:gd name="T70" fmla="*/ 20 w 67"/>
                <a:gd name="T71" fmla="*/ 80 h 86"/>
                <a:gd name="T72" fmla="*/ 18 w 67"/>
                <a:gd name="T73" fmla="*/ 78 h 86"/>
                <a:gd name="T74" fmla="*/ 16 w 67"/>
                <a:gd name="T75" fmla="*/ 75 h 86"/>
                <a:gd name="T76" fmla="*/ 13 w 67"/>
                <a:gd name="T77" fmla="*/ 71 h 86"/>
                <a:gd name="T78" fmla="*/ 9 w 67"/>
                <a:gd name="T79" fmla="*/ 64 h 86"/>
                <a:gd name="T80" fmla="*/ 7 w 67"/>
                <a:gd name="T81" fmla="*/ 56 h 86"/>
                <a:gd name="T82" fmla="*/ 4 w 67"/>
                <a:gd name="T83" fmla="*/ 49 h 86"/>
                <a:gd name="T84" fmla="*/ 3 w 67"/>
                <a:gd name="T85" fmla="*/ 41 h 86"/>
                <a:gd name="T86" fmla="*/ 2 w 67"/>
                <a:gd name="T87" fmla="*/ 32 h 86"/>
                <a:gd name="T88" fmla="*/ 1 w 67"/>
                <a:gd name="T89" fmla="*/ 22 h 86"/>
                <a:gd name="T90" fmla="*/ 0 w 67"/>
                <a:gd name="T91" fmla="*/ 9 h 86"/>
                <a:gd name="T92" fmla="*/ 1 w 67"/>
                <a:gd name="T93" fmla="*/ 1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86"/>
                <a:gd name="T143" fmla="*/ 67 w 67"/>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86">
                  <a:moveTo>
                    <a:pt x="1" y="1"/>
                  </a:moveTo>
                  <a:lnTo>
                    <a:pt x="1" y="2"/>
                  </a:lnTo>
                  <a:lnTo>
                    <a:pt x="2" y="3"/>
                  </a:lnTo>
                  <a:lnTo>
                    <a:pt x="3" y="4"/>
                  </a:lnTo>
                  <a:lnTo>
                    <a:pt x="4" y="4"/>
                  </a:lnTo>
                  <a:lnTo>
                    <a:pt x="5" y="5"/>
                  </a:lnTo>
                  <a:lnTo>
                    <a:pt x="7" y="6"/>
                  </a:lnTo>
                  <a:lnTo>
                    <a:pt x="9" y="7"/>
                  </a:lnTo>
                  <a:lnTo>
                    <a:pt x="11" y="8"/>
                  </a:lnTo>
                  <a:lnTo>
                    <a:pt x="14" y="8"/>
                  </a:lnTo>
                  <a:lnTo>
                    <a:pt x="17" y="9"/>
                  </a:lnTo>
                  <a:lnTo>
                    <a:pt x="20" y="9"/>
                  </a:lnTo>
                  <a:lnTo>
                    <a:pt x="24" y="9"/>
                  </a:lnTo>
                  <a:lnTo>
                    <a:pt x="29" y="9"/>
                  </a:lnTo>
                  <a:lnTo>
                    <a:pt x="33" y="9"/>
                  </a:lnTo>
                  <a:lnTo>
                    <a:pt x="38" y="8"/>
                  </a:lnTo>
                  <a:lnTo>
                    <a:pt x="42" y="8"/>
                  </a:lnTo>
                  <a:lnTo>
                    <a:pt x="46" y="7"/>
                  </a:lnTo>
                  <a:lnTo>
                    <a:pt x="49" y="6"/>
                  </a:lnTo>
                  <a:lnTo>
                    <a:pt x="52" y="6"/>
                  </a:lnTo>
                  <a:lnTo>
                    <a:pt x="55" y="5"/>
                  </a:lnTo>
                  <a:lnTo>
                    <a:pt x="56" y="4"/>
                  </a:lnTo>
                  <a:lnTo>
                    <a:pt x="58" y="3"/>
                  </a:lnTo>
                  <a:lnTo>
                    <a:pt x="60" y="3"/>
                  </a:lnTo>
                  <a:lnTo>
                    <a:pt x="61" y="2"/>
                  </a:lnTo>
                  <a:lnTo>
                    <a:pt x="63" y="1"/>
                  </a:lnTo>
                  <a:lnTo>
                    <a:pt x="63" y="0"/>
                  </a:lnTo>
                  <a:lnTo>
                    <a:pt x="64" y="3"/>
                  </a:lnTo>
                  <a:lnTo>
                    <a:pt x="65" y="7"/>
                  </a:lnTo>
                  <a:lnTo>
                    <a:pt x="66" y="13"/>
                  </a:lnTo>
                  <a:lnTo>
                    <a:pt x="66" y="19"/>
                  </a:lnTo>
                  <a:lnTo>
                    <a:pt x="67" y="26"/>
                  </a:lnTo>
                  <a:lnTo>
                    <a:pt x="67" y="30"/>
                  </a:lnTo>
                  <a:lnTo>
                    <a:pt x="67" y="34"/>
                  </a:lnTo>
                  <a:lnTo>
                    <a:pt x="67" y="38"/>
                  </a:lnTo>
                  <a:lnTo>
                    <a:pt x="67" y="41"/>
                  </a:lnTo>
                  <a:lnTo>
                    <a:pt x="67" y="45"/>
                  </a:lnTo>
                  <a:lnTo>
                    <a:pt x="66" y="49"/>
                  </a:lnTo>
                  <a:lnTo>
                    <a:pt x="66" y="53"/>
                  </a:lnTo>
                  <a:lnTo>
                    <a:pt x="65" y="57"/>
                  </a:lnTo>
                  <a:lnTo>
                    <a:pt x="64" y="61"/>
                  </a:lnTo>
                  <a:lnTo>
                    <a:pt x="63" y="64"/>
                  </a:lnTo>
                  <a:lnTo>
                    <a:pt x="62" y="68"/>
                  </a:lnTo>
                  <a:lnTo>
                    <a:pt x="60" y="71"/>
                  </a:lnTo>
                  <a:lnTo>
                    <a:pt x="59" y="72"/>
                  </a:lnTo>
                  <a:lnTo>
                    <a:pt x="58" y="74"/>
                  </a:lnTo>
                  <a:lnTo>
                    <a:pt x="58" y="75"/>
                  </a:lnTo>
                  <a:lnTo>
                    <a:pt x="56" y="77"/>
                  </a:lnTo>
                  <a:lnTo>
                    <a:pt x="55" y="78"/>
                  </a:lnTo>
                  <a:lnTo>
                    <a:pt x="54" y="79"/>
                  </a:lnTo>
                  <a:lnTo>
                    <a:pt x="53" y="80"/>
                  </a:lnTo>
                  <a:lnTo>
                    <a:pt x="52" y="81"/>
                  </a:lnTo>
                  <a:lnTo>
                    <a:pt x="50" y="82"/>
                  </a:lnTo>
                  <a:lnTo>
                    <a:pt x="49" y="83"/>
                  </a:lnTo>
                  <a:lnTo>
                    <a:pt x="47" y="83"/>
                  </a:lnTo>
                  <a:lnTo>
                    <a:pt x="46" y="84"/>
                  </a:lnTo>
                  <a:lnTo>
                    <a:pt x="44" y="85"/>
                  </a:lnTo>
                  <a:lnTo>
                    <a:pt x="42" y="85"/>
                  </a:lnTo>
                  <a:lnTo>
                    <a:pt x="40" y="85"/>
                  </a:lnTo>
                  <a:lnTo>
                    <a:pt x="39" y="85"/>
                  </a:lnTo>
                  <a:lnTo>
                    <a:pt x="36" y="86"/>
                  </a:lnTo>
                  <a:lnTo>
                    <a:pt x="35" y="86"/>
                  </a:lnTo>
                  <a:lnTo>
                    <a:pt x="33" y="85"/>
                  </a:lnTo>
                  <a:lnTo>
                    <a:pt x="31" y="85"/>
                  </a:lnTo>
                  <a:lnTo>
                    <a:pt x="29" y="85"/>
                  </a:lnTo>
                  <a:lnTo>
                    <a:pt x="28" y="84"/>
                  </a:lnTo>
                  <a:lnTo>
                    <a:pt x="26" y="83"/>
                  </a:lnTo>
                  <a:lnTo>
                    <a:pt x="25" y="83"/>
                  </a:lnTo>
                  <a:lnTo>
                    <a:pt x="23" y="82"/>
                  </a:lnTo>
                  <a:lnTo>
                    <a:pt x="22" y="81"/>
                  </a:lnTo>
                  <a:lnTo>
                    <a:pt x="20" y="80"/>
                  </a:lnTo>
                  <a:lnTo>
                    <a:pt x="19" y="79"/>
                  </a:lnTo>
                  <a:lnTo>
                    <a:pt x="18" y="78"/>
                  </a:lnTo>
                  <a:lnTo>
                    <a:pt x="17" y="76"/>
                  </a:lnTo>
                  <a:lnTo>
                    <a:pt x="16" y="75"/>
                  </a:lnTo>
                  <a:lnTo>
                    <a:pt x="15" y="74"/>
                  </a:lnTo>
                  <a:lnTo>
                    <a:pt x="13" y="71"/>
                  </a:lnTo>
                  <a:lnTo>
                    <a:pt x="11" y="67"/>
                  </a:lnTo>
                  <a:lnTo>
                    <a:pt x="9" y="64"/>
                  </a:lnTo>
                  <a:lnTo>
                    <a:pt x="8" y="60"/>
                  </a:lnTo>
                  <a:lnTo>
                    <a:pt x="7" y="56"/>
                  </a:lnTo>
                  <a:lnTo>
                    <a:pt x="5" y="53"/>
                  </a:lnTo>
                  <a:lnTo>
                    <a:pt x="4" y="49"/>
                  </a:lnTo>
                  <a:lnTo>
                    <a:pt x="4" y="45"/>
                  </a:lnTo>
                  <a:lnTo>
                    <a:pt x="3" y="41"/>
                  </a:lnTo>
                  <a:lnTo>
                    <a:pt x="2" y="36"/>
                  </a:lnTo>
                  <a:lnTo>
                    <a:pt x="2" y="32"/>
                  </a:lnTo>
                  <a:lnTo>
                    <a:pt x="1" y="29"/>
                  </a:lnTo>
                  <a:lnTo>
                    <a:pt x="1" y="22"/>
                  </a:lnTo>
                  <a:lnTo>
                    <a:pt x="0" y="15"/>
                  </a:lnTo>
                  <a:lnTo>
                    <a:pt x="0" y="9"/>
                  </a:lnTo>
                  <a:lnTo>
                    <a:pt x="0" y="5"/>
                  </a:lnTo>
                  <a:lnTo>
                    <a:pt x="1" y="1"/>
                  </a:lnTo>
                  <a:close/>
                </a:path>
              </a:pathLst>
            </a:custGeom>
            <a:solidFill>
              <a:srgbClr val="D53830"/>
            </a:solidFill>
            <a:ln w="9525">
              <a:noFill/>
              <a:round/>
              <a:headEnd/>
              <a:tailEnd/>
            </a:ln>
          </p:spPr>
          <p:txBody>
            <a:bodyPr/>
            <a:lstStyle/>
            <a:p>
              <a:endParaRPr lang="ja-JP" altLang="en-US"/>
            </a:p>
          </p:txBody>
        </p:sp>
        <p:sp>
          <p:nvSpPr>
            <p:cNvPr id="55" name="Freeform 85"/>
            <p:cNvSpPr>
              <a:spLocks/>
            </p:cNvSpPr>
            <p:nvPr/>
          </p:nvSpPr>
          <p:spPr bwMode="auto">
            <a:xfrm>
              <a:off x="3726" y="2924"/>
              <a:ext cx="68" cy="25"/>
            </a:xfrm>
            <a:custGeom>
              <a:avLst/>
              <a:gdLst>
                <a:gd name="T0" fmla="*/ 68 w 68"/>
                <a:gd name="T1" fmla="*/ 20 h 25"/>
                <a:gd name="T2" fmla="*/ 67 w 68"/>
                <a:gd name="T3" fmla="*/ 15 h 25"/>
                <a:gd name="T4" fmla="*/ 67 w 68"/>
                <a:gd name="T5" fmla="*/ 11 h 25"/>
                <a:gd name="T6" fmla="*/ 66 w 68"/>
                <a:gd name="T7" fmla="*/ 7 h 25"/>
                <a:gd name="T8" fmla="*/ 66 w 68"/>
                <a:gd name="T9" fmla="*/ 4 h 25"/>
                <a:gd name="T10" fmla="*/ 65 w 68"/>
                <a:gd name="T11" fmla="*/ 2 h 25"/>
                <a:gd name="T12" fmla="*/ 65 w 68"/>
                <a:gd name="T13" fmla="*/ 1 h 25"/>
                <a:gd name="T14" fmla="*/ 64 w 68"/>
                <a:gd name="T15" fmla="*/ 0 h 25"/>
                <a:gd name="T16" fmla="*/ 63 w 68"/>
                <a:gd name="T17" fmla="*/ 0 h 25"/>
                <a:gd name="T18" fmla="*/ 62 w 68"/>
                <a:gd name="T19" fmla="*/ 1 h 25"/>
                <a:gd name="T20" fmla="*/ 59 w 68"/>
                <a:gd name="T21" fmla="*/ 1 h 25"/>
                <a:gd name="T22" fmla="*/ 55 w 68"/>
                <a:gd name="T23" fmla="*/ 2 h 25"/>
                <a:gd name="T24" fmla="*/ 49 w 68"/>
                <a:gd name="T25" fmla="*/ 3 h 25"/>
                <a:gd name="T26" fmla="*/ 42 w 68"/>
                <a:gd name="T27" fmla="*/ 4 h 25"/>
                <a:gd name="T28" fmla="*/ 33 w 68"/>
                <a:gd name="T29" fmla="*/ 5 h 25"/>
                <a:gd name="T30" fmla="*/ 29 w 68"/>
                <a:gd name="T31" fmla="*/ 6 h 25"/>
                <a:gd name="T32" fmla="*/ 24 w 68"/>
                <a:gd name="T33" fmla="*/ 6 h 25"/>
                <a:gd name="T34" fmla="*/ 21 w 68"/>
                <a:gd name="T35" fmla="*/ 6 h 25"/>
                <a:gd name="T36" fmla="*/ 17 w 68"/>
                <a:gd name="T37" fmla="*/ 6 h 25"/>
                <a:gd name="T38" fmla="*/ 14 w 68"/>
                <a:gd name="T39" fmla="*/ 6 h 25"/>
                <a:gd name="T40" fmla="*/ 12 w 68"/>
                <a:gd name="T41" fmla="*/ 5 h 25"/>
                <a:gd name="T42" fmla="*/ 9 w 68"/>
                <a:gd name="T43" fmla="*/ 5 h 25"/>
                <a:gd name="T44" fmla="*/ 8 w 68"/>
                <a:gd name="T45" fmla="*/ 4 h 25"/>
                <a:gd name="T46" fmla="*/ 6 w 68"/>
                <a:gd name="T47" fmla="*/ 4 h 25"/>
                <a:gd name="T48" fmla="*/ 5 w 68"/>
                <a:gd name="T49" fmla="*/ 3 h 25"/>
                <a:gd name="T50" fmla="*/ 4 w 68"/>
                <a:gd name="T51" fmla="*/ 3 h 25"/>
                <a:gd name="T52" fmla="*/ 3 w 68"/>
                <a:gd name="T53" fmla="*/ 2 h 25"/>
                <a:gd name="T54" fmla="*/ 2 w 68"/>
                <a:gd name="T55" fmla="*/ 2 h 25"/>
                <a:gd name="T56" fmla="*/ 2 w 68"/>
                <a:gd name="T57" fmla="*/ 1 h 25"/>
                <a:gd name="T58" fmla="*/ 1 w 68"/>
                <a:gd name="T59" fmla="*/ 2 h 25"/>
                <a:gd name="T60" fmla="*/ 1 w 68"/>
                <a:gd name="T61" fmla="*/ 4 h 25"/>
                <a:gd name="T62" fmla="*/ 0 w 68"/>
                <a:gd name="T63" fmla="*/ 5 h 25"/>
                <a:gd name="T64" fmla="*/ 0 w 68"/>
                <a:gd name="T65" fmla="*/ 8 h 25"/>
                <a:gd name="T66" fmla="*/ 0 w 68"/>
                <a:gd name="T67" fmla="*/ 11 h 25"/>
                <a:gd name="T68" fmla="*/ 0 w 68"/>
                <a:gd name="T69" fmla="*/ 16 h 25"/>
                <a:gd name="T70" fmla="*/ 0 w 68"/>
                <a:gd name="T71" fmla="*/ 21 h 25"/>
                <a:gd name="T72" fmla="*/ 4 w 68"/>
                <a:gd name="T73" fmla="*/ 22 h 25"/>
                <a:gd name="T74" fmla="*/ 9 w 68"/>
                <a:gd name="T75" fmla="*/ 23 h 25"/>
                <a:gd name="T76" fmla="*/ 13 w 68"/>
                <a:gd name="T77" fmla="*/ 23 h 25"/>
                <a:gd name="T78" fmla="*/ 17 w 68"/>
                <a:gd name="T79" fmla="*/ 24 h 25"/>
                <a:gd name="T80" fmla="*/ 21 w 68"/>
                <a:gd name="T81" fmla="*/ 24 h 25"/>
                <a:gd name="T82" fmla="*/ 25 w 68"/>
                <a:gd name="T83" fmla="*/ 25 h 25"/>
                <a:gd name="T84" fmla="*/ 29 w 68"/>
                <a:gd name="T85" fmla="*/ 25 h 25"/>
                <a:gd name="T86" fmla="*/ 34 w 68"/>
                <a:gd name="T87" fmla="*/ 25 h 25"/>
                <a:gd name="T88" fmla="*/ 38 w 68"/>
                <a:gd name="T89" fmla="*/ 25 h 25"/>
                <a:gd name="T90" fmla="*/ 42 w 68"/>
                <a:gd name="T91" fmla="*/ 24 h 25"/>
                <a:gd name="T92" fmla="*/ 47 w 68"/>
                <a:gd name="T93" fmla="*/ 24 h 25"/>
                <a:gd name="T94" fmla="*/ 51 w 68"/>
                <a:gd name="T95" fmla="*/ 23 h 25"/>
                <a:gd name="T96" fmla="*/ 55 w 68"/>
                <a:gd name="T97" fmla="*/ 23 h 25"/>
                <a:gd name="T98" fmla="*/ 59 w 68"/>
                <a:gd name="T99" fmla="*/ 22 h 25"/>
                <a:gd name="T100" fmla="*/ 64 w 68"/>
                <a:gd name="T101" fmla="*/ 21 h 25"/>
                <a:gd name="T102" fmla="*/ 68 w 68"/>
                <a:gd name="T103" fmla="*/ 20 h 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
                <a:gd name="T157" fmla="*/ 0 h 25"/>
                <a:gd name="T158" fmla="*/ 68 w 68"/>
                <a:gd name="T159" fmla="*/ 25 h 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 h="25">
                  <a:moveTo>
                    <a:pt x="68" y="20"/>
                  </a:moveTo>
                  <a:lnTo>
                    <a:pt x="67" y="15"/>
                  </a:lnTo>
                  <a:lnTo>
                    <a:pt x="67" y="11"/>
                  </a:lnTo>
                  <a:lnTo>
                    <a:pt x="66" y="7"/>
                  </a:lnTo>
                  <a:lnTo>
                    <a:pt x="66" y="4"/>
                  </a:lnTo>
                  <a:lnTo>
                    <a:pt x="65" y="2"/>
                  </a:lnTo>
                  <a:lnTo>
                    <a:pt x="65" y="1"/>
                  </a:lnTo>
                  <a:lnTo>
                    <a:pt x="64" y="0"/>
                  </a:lnTo>
                  <a:lnTo>
                    <a:pt x="63" y="0"/>
                  </a:lnTo>
                  <a:lnTo>
                    <a:pt x="62" y="1"/>
                  </a:lnTo>
                  <a:lnTo>
                    <a:pt x="59" y="1"/>
                  </a:lnTo>
                  <a:lnTo>
                    <a:pt x="55" y="2"/>
                  </a:lnTo>
                  <a:lnTo>
                    <a:pt x="49" y="3"/>
                  </a:lnTo>
                  <a:lnTo>
                    <a:pt x="42" y="4"/>
                  </a:lnTo>
                  <a:lnTo>
                    <a:pt x="33" y="5"/>
                  </a:lnTo>
                  <a:lnTo>
                    <a:pt x="29" y="6"/>
                  </a:lnTo>
                  <a:lnTo>
                    <a:pt x="24" y="6"/>
                  </a:lnTo>
                  <a:lnTo>
                    <a:pt x="21" y="6"/>
                  </a:lnTo>
                  <a:lnTo>
                    <a:pt x="17" y="6"/>
                  </a:lnTo>
                  <a:lnTo>
                    <a:pt x="14" y="6"/>
                  </a:lnTo>
                  <a:lnTo>
                    <a:pt x="12" y="5"/>
                  </a:lnTo>
                  <a:lnTo>
                    <a:pt x="9" y="5"/>
                  </a:lnTo>
                  <a:lnTo>
                    <a:pt x="8" y="4"/>
                  </a:lnTo>
                  <a:lnTo>
                    <a:pt x="6" y="4"/>
                  </a:lnTo>
                  <a:lnTo>
                    <a:pt x="5" y="3"/>
                  </a:lnTo>
                  <a:lnTo>
                    <a:pt x="4" y="3"/>
                  </a:lnTo>
                  <a:lnTo>
                    <a:pt x="3" y="2"/>
                  </a:lnTo>
                  <a:lnTo>
                    <a:pt x="2" y="2"/>
                  </a:lnTo>
                  <a:lnTo>
                    <a:pt x="2" y="1"/>
                  </a:lnTo>
                  <a:lnTo>
                    <a:pt x="1" y="2"/>
                  </a:lnTo>
                  <a:lnTo>
                    <a:pt x="1" y="4"/>
                  </a:lnTo>
                  <a:lnTo>
                    <a:pt x="0" y="5"/>
                  </a:lnTo>
                  <a:lnTo>
                    <a:pt x="0" y="8"/>
                  </a:lnTo>
                  <a:lnTo>
                    <a:pt x="0" y="11"/>
                  </a:lnTo>
                  <a:lnTo>
                    <a:pt x="0" y="16"/>
                  </a:lnTo>
                  <a:lnTo>
                    <a:pt x="0" y="21"/>
                  </a:lnTo>
                  <a:lnTo>
                    <a:pt x="4" y="22"/>
                  </a:lnTo>
                  <a:lnTo>
                    <a:pt x="9" y="23"/>
                  </a:lnTo>
                  <a:lnTo>
                    <a:pt x="13" y="23"/>
                  </a:lnTo>
                  <a:lnTo>
                    <a:pt x="17" y="24"/>
                  </a:lnTo>
                  <a:lnTo>
                    <a:pt x="21" y="24"/>
                  </a:lnTo>
                  <a:lnTo>
                    <a:pt x="25" y="25"/>
                  </a:lnTo>
                  <a:lnTo>
                    <a:pt x="29" y="25"/>
                  </a:lnTo>
                  <a:lnTo>
                    <a:pt x="34" y="25"/>
                  </a:lnTo>
                  <a:lnTo>
                    <a:pt x="38" y="25"/>
                  </a:lnTo>
                  <a:lnTo>
                    <a:pt x="42" y="24"/>
                  </a:lnTo>
                  <a:lnTo>
                    <a:pt x="47" y="24"/>
                  </a:lnTo>
                  <a:lnTo>
                    <a:pt x="51" y="23"/>
                  </a:lnTo>
                  <a:lnTo>
                    <a:pt x="55" y="23"/>
                  </a:lnTo>
                  <a:lnTo>
                    <a:pt x="59" y="22"/>
                  </a:lnTo>
                  <a:lnTo>
                    <a:pt x="64" y="21"/>
                  </a:lnTo>
                  <a:lnTo>
                    <a:pt x="68" y="20"/>
                  </a:lnTo>
                  <a:close/>
                </a:path>
              </a:pathLst>
            </a:custGeom>
            <a:solidFill>
              <a:srgbClr val="FFFFFF"/>
            </a:solidFill>
            <a:ln w="9525">
              <a:noFill/>
              <a:round/>
              <a:headEnd/>
              <a:tailEnd/>
            </a:ln>
          </p:spPr>
          <p:txBody>
            <a:bodyPr/>
            <a:lstStyle/>
            <a:p>
              <a:endParaRPr lang="ja-JP" altLang="en-US"/>
            </a:p>
          </p:txBody>
        </p:sp>
        <p:sp>
          <p:nvSpPr>
            <p:cNvPr id="56" name="Freeform 86"/>
            <p:cNvSpPr>
              <a:spLocks/>
            </p:cNvSpPr>
            <p:nvPr/>
          </p:nvSpPr>
          <p:spPr bwMode="auto">
            <a:xfrm>
              <a:off x="3741" y="2984"/>
              <a:ext cx="49" cy="26"/>
            </a:xfrm>
            <a:custGeom>
              <a:avLst/>
              <a:gdLst>
                <a:gd name="T0" fmla="*/ 0 w 49"/>
                <a:gd name="T1" fmla="*/ 12 h 26"/>
                <a:gd name="T2" fmla="*/ 1 w 49"/>
                <a:gd name="T3" fmla="*/ 14 h 26"/>
                <a:gd name="T4" fmla="*/ 2 w 49"/>
                <a:gd name="T5" fmla="*/ 15 h 26"/>
                <a:gd name="T6" fmla="*/ 3 w 49"/>
                <a:gd name="T7" fmla="*/ 17 h 26"/>
                <a:gd name="T8" fmla="*/ 5 w 49"/>
                <a:gd name="T9" fmla="*/ 18 h 26"/>
                <a:gd name="T10" fmla="*/ 6 w 49"/>
                <a:gd name="T11" fmla="*/ 19 h 26"/>
                <a:gd name="T12" fmla="*/ 7 w 49"/>
                <a:gd name="T13" fmla="*/ 20 h 26"/>
                <a:gd name="T14" fmla="*/ 8 w 49"/>
                <a:gd name="T15" fmla="*/ 21 h 26"/>
                <a:gd name="T16" fmla="*/ 10 w 49"/>
                <a:gd name="T17" fmla="*/ 22 h 26"/>
                <a:gd name="T18" fmla="*/ 12 w 49"/>
                <a:gd name="T19" fmla="*/ 23 h 26"/>
                <a:gd name="T20" fmla="*/ 13 w 49"/>
                <a:gd name="T21" fmla="*/ 24 h 26"/>
                <a:gd name="T22" fmla="*/ 15 w 49"/>
                <a:gd name="T23" fmla="*/ 25 h 26"/>
                <a:gd name="T24" fmla="*/ 17 w 49"/>
                <a:gd name="T25" fmla="*/ 25 h 26"/>
                <a:gd name="T26" fmla="*/ 19 w 49"/>
                <a:gd name="T27" fmla="*/ 25 h 26"/>
                <a:gd name="T28" fmla="*/ 20 w 49"/>
                <a:gd name="T29" fmla="*/ 26 h 26"/>
                <a:gd name="T30" fmla="*/ 22 w 49"/>
                <a:gd name="T31" fmla="*/ 26 h 26"/>
                <a:gd name="T32" fmla="*/ 25 w 49"/>
                <a:gd name="T33" fmla="*/ 25 h 26"/>
                <a:gd name="T34" fmla="*/ 27 w 49"/>
                <a:gd name="T35" fmla="*/ 25 h 26"/>
                <a:gd name="T36" fmla="*/ 29 w 49"/>
                <a:gd name="T37" fmla="*/ 25 h 26"/>
                <a:gd name="T38" fmla="*/ 31 w 49"/>
                <a:gd name="T39" fmla="*/ 24 h 26"/>
                <a:gd name="T40" fmla="*/ 34 w 49"/>
                <a:gd name="T41" fmla="*/ 23 h 26"/>
                <a:gd name="T42" fmla="*/ 36 w 49"/>
                <a:gd name="T43" fmla="*/ 22 h 26"/>
                <a:gd name="T44" fmla="*/ 37 w 49"/>
                <a:gd name="T45" fmla="*/ 21 h 26"/>
                <a:gd name="T46" fmla="*/ 39 w 49"/>
                <a:gd name="T47" fmla="*/ 20 h 26"/>
                <a:gd name="T48" fmla="*/ 41 w 49"/>
                <a:gd name="T49" fmla="*/ 19 h 26"/>
                <a:gd name="T50" fmla="*/ 42 w 49"/>
                <a:gd name="T51" fmla="*/ 17 h 26"/>
                <a:gd name="T52" fmla="*/ 43 w 49"/>
                <a:gd name="T53" fmla="*/ 15 h 26"/>
                <a:gd name="T54" fmla="*/ 45 w 49"/>
                <a:gd name="T55" fmla="*/ 13 h 26"/>
                <a:gd name="T56" fmla="*/ 46 w 49"/>
                <a:gd name="T57" fmla="*/ 12 h 26"/>
                <a:gd name="T58" fmla="*/ 47 w 49"/>
                <a:gd name="T59" fmla="*/ 10 h 26"/>
                <a:gd name="T60" fmla="*/ 48 w 49"/>
                <a:gd name="T61" fmla="*/ 8 h 26"/>
                <a:gd name="T62" fmla="*/ 49 w 49"/>
                <a:gd name="T63" fmla="*/ 5 h 26"/>
                <a:gd name="T64" fmla="*/ 49 w 49"/>
                <a:gd name="T65" fmla="*/ 3 h 26"/>
                <a:gd name="T66" fmla="*/ 46 w 49"/>
                <a:gd name="T67" fmla="*/ 2 h 26"/>
                <a:gd name="T68" fmla="*/ 43 w 49"/>
                <a:gd name="T69" fmla="*/ 1 h 26"/>
                <a:gd name="T70" fmla="*/ 40 w 49"/>
                <a:gd name="T71" fmla="*/ 0 h 26"/>
                <a:gd name="T72" fmla="*/ 36 w 49"/>
                <a:gd name="T73" fmla="*/ 0 h 26"/>
                <a:gd name="T74" fmla="*/ 33 w 49"/>
                <a:gd name="T75" fmla="*/ 0 h 26"/>
                <a:gd name="T76" fmla="*/ 30 w 49"/>
                <a:gd name="T77" fmla="*/ 0 h 26"/>
                <a:gd name="T78" fmla="*/ 26 w 49"/>
                <a:gd name="T79" fmla="*/ 0 h 26"/>
                <a:gd name="T80" fmla="*/ 23 w 49"/>
                <a:gd name="T81" fmla="*/ 0 h 26"/>
                <a:gd name="T82" fmla="*/ 20 w 49"/>
                <a:gd name="T83" fmla="*/ 1 h 26"/>
                <a:gd name="T84" fmla="*/ 17 w 49"/>
                <a:gd name="T85" fmla="*/ 2 h 26"/>
                <a:gd name="T86" fmla="*/ 13 w 49"/>
                <a:gd name="T87" fmla="*/ 3 h 26"/>
                <a:gd name="T88" fmla="*/ 10 w 49"/>
                <a:gd name="T89" fmla="*/ 4 h 26"/>
                <a:gd name="T90" fmla="*/ 8 w 49"/>
                <a:gd name="T91" fmla="*/ 6 h 26"/>
                <a:gd name="T92" fmla="*/ 5 w 49"/>
                <a:gd name="T93" fmla="*/ 8 h 26"/>
                <a:gd name="T94" fmla="*/ 2 w 49"/>
                <a:gd name="T95" fmla="*/ 10 h 26"/>
                <a:gd name="T96" fmla="*/ 0 w 49"/>
                <a:gd name="T97" fmla="*/ 12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26"/>
                <a:gd name="T149" fmla="*/ 49 w 49"/>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26">
                  <a:moveTo>
                    <a:pt x="0" y="12"/>
                  </a:moveTo>
                  <a:lnTo>
                    <a:pt x="1" y="14"/>
                  </a:lnTo>
                  <a:lnTo>
                    <a:pt x="2" y="15"/>
                  </a:lnTo>
                  <a:lnTo>
                    <a:pt x="3" y="17"/>
                  </a:lnTo>
                  <a:lnTo>
                    <a:pt x="5" y="18"/>
                  </a:lnTo>
                  <a:lnTo>
                    <a:pt x="6" y="19"/>
                  </a:lnTo>
                  <a:lnTo>
                    <a:pt x="7" y="20"/>
                  </a:lnTo>
                  <a:lnTo>
                    <a:pt x="8" y="21"/>
                  </a:lnTo>
                  <a:lnTo>
                    <a:pt x="10" y="22"/>
                  </a:lnTo>
                  <a:lnTo>
                    <a:pt x="12" y="23"/>
                  </a:lnTo>
                  <a:lnTo>
                    <a:pt x="13" y="24"/>
                  </a:lnTo>
                  <a:lnTo>
                    <a:pt x="15" y="25"/>
                  </a:lnTo>
                  <a:lnTo>
                    <a:pt x="17" y="25"/>
                  </a:lnTo>
                  <a:lnTo>
                    <a:pt x="19" y="25"/>
                  </a:lnTo>
                  <a:lnTo>
                    <a:pt x="20" y="26"/>
                  </a:lnTo>
                  <a:lnTo>
                    <a:pt x="22" y="26"/>
                  </a:lnTo>
                  <a:lnTo>
                    <a:pt x="25" y="25"/>
                  </a:lnTo>
                  <a:lnTo>
                    <a:pt x="27" y="25"/>
                  </a:lnTo>
                  <a:lnTo>
                    <a:pt x="29" y="25"/>
                  </a:lnTo>
                  <a:lnTo>
                    <a:pt x="31" y="24"/>
                  </a:lnTo>
                  <a:lnTo>
                    <a:pt x="34" y="23"/>
                  </a:lnTo>
                  <a:lnTo>
                    <a:pt x="36" y="22"/>
                  </a:lnTo>
                  <a:lnTo>
                    <a:pt x="37" y="21"/>
                  </a:lnTo>
                  <a:lnTo>
                    <a:pt x="39" y="20"/>
                  </a:lnTo>
                  <a:lnTo>
                    <a:pt x="41" y="19"/>
                  </a:lnTo>
                  <a:lnTo>
                    <a:pt x="42" y="17"/>
                  </a:lnTo>
                  <a:lnTo>
                    <a:pt x="43" y="15"/>
                  </a:lnTo>
                  <a:lnTo>
                    <a:pt x="45" y="13"/>
                  </a:lnTo>
                  <a:lnTo>
                    <a:pt x="46" y="12"/>
                  </a:lnTo>
                  <a:lnTo>
                    <a:pt x="47" y="10"/>
                  </a:lnTo>
                  <a:lnTo>
                    <a:pt x="48" y="8"/>
                  </a:lnTo>
                  <a:lnTo>
                    <a:pt x="49" y="5"/>
                  </a:lnTo>
                  <a:lnTo>
                    <a:pt x="49" y="3"/>
                  </a:lnTo>
                  <a:lnTo>
                    <a:pt x="46" y="2"/>
                  </a:lnTo>
                  <a:lnTo>
                    <a:pt x="43" y="1"/>
                  </a:lnTo>
                  <a:lnTo>
                    <a:pt x="40" y="0"/>
                  </a:lnTo>
                  <a:lnTo>
                    <a:pt x="36" y="0"/>
                  </a:lnTo>
                  <a:lnTo>
                    <a:pt x="33" y="0"/>
                  </a:lnTo>
                  <a:lnTo>
                    <a:pt x="30" y="0"/>
                  </a:lnTo>
                  <a:lnTo>
                    <a:pt x="26" y="0"/>
                  </a:lnTo>
                  <a:lnTo>
                    <a:pt x="23" y="0"/>
                  </a:lnTo>
                  <a:lnTo>
                    <a:pt x="20" y="1"/>
                  </a:lnTo>
                  <a:lnTo>
                    <a:pt x="17" y="2"/>
                  </a:lnTo>
                  <a:lnTo>
                    <a:pt x="13" y="3"/>
                  </a:lnTo>
                  <a:lnTo>
                    <a:pt x="10" y="4"/>
                  </a:lnTo>
                  <a:lnTo>
                    <a:pt x="8" y="6"/>
                  </a:lnTo>
                  <a:lnTo>
                    <a:pt x="5" y="8"/>
                  </a:lnTo>
                  <a:lnTo>
                    <a:pt x="2" y="10"/>
                  </a:lnTo>
                  <a:lnTo>
                    <a:pt x="0" y="12"/>
                  </a:lnTo>
                  <a:close/>
                </a:path>
              </a:pathLst>
            </a:custGeom>
            <a:solidFill>
              <a:srgbClr val="EBA59D"/>
            </a:solidFill>
            <a:ln w="9525">
              <a:noFill/>
              <a:round/>
              <a:headEnd/>
              <a:tailEnd/>
            </a:ln>
          </p:spPr>
          <p:txBody>
            <a:bodyPr/>
            <a:lstStyle/>
            <a:p>
              <a:endParaRPr lang="ja-JP" altLang="en-US"/>
            </a:p>
          </p:txBody>
        </p:sp>
        <p:sp>
          <p:nvSpPr>
            <p:cNvPr id="57" name="Freeform 87"/>
            <p:cNvSpPr>
              <a:spLocks/>
            </p:cNvSpPr>
            <p:nvPr/>
          </p:nvSpPr>
          <p:spPr bwMode="auto">
            <a:xfrm>
              <a:off x="3618" y="2921"/>
              <a:ext cx="79" cy="48"/>
            </a:xfrm>
            <a:custGeom>
              <a:avLst/>
              <a:gdLst>
                <a:gd name="T0" fmla="*/ 79 w 79"/>
                <a:gd name="T1" fmla="*/ 28 h 48"/>
                <a:gd name="T2" fmla="*/ 78 w 79"/>
                <a:gd name="T3" fmla="*/ 31 h 48"/>
                <a:gd name="T4" fmla="*/ 77 w 79"/>
                <a:gd name="T5" fmla="*/ 33 h 48"/>
                <a:gd name="T6" fmla="*/ 76 w 79"/>
                <a:gd name="T7" fmla="*/ 35 h 48"/>
                <a:gd name="T8" fmla="*/ 73 w 79"/>
                <a:gd name="T9" fmla="*/ 38 h 48"/>
                <a:gd name="T10" fmla="*/ 69 w 79"/>
                <a:gd name="T11" fmla="*/ 42 h 48"/>
                <a:gd name="T12" fmla="*/ 63 w 79"/>
                <a:gd name="T13" fmla="*/ 44 h 48"/>
                <a:gd name="T14" fmla="*/ 56 w 79"/>
                <a:gd name="T15" fmla="*/ 47 h 48"/>
                <a:gd name="T16" fmla="*/ 49 w 79"/>
                <a:gd name="T17" fmla="*/ 48 h 48"/>
                <a:gd name="T18" fmla="*/ 41 w 79"/>
                <a:gd name="T19" fmla="*/ 48 h 48"/>
                <a:gd name="T20" fmla="*/ 33 w 79"/>
                <a:gd name="T21" fmla="*/ 48 h 48"/>
                <a:gd name="T22" fmla="*/ 26 w 79"/>
                <a:gd name="T23" fmla="*/ 46 h 48"/>
                <a:gd name="T24" fmla="*/ 19 w 79"/>
                <a:gd name="T25" fmla="*/ 44 h 48"/>
                <a:gd name="T26" fmla="*/ 13 w 79"/>
                <a:gd name="T27" fmla="*/ 41 h 48"/>
                <a:gd name="T28" fmla="*/ 7 w 79"/>
                <a:gd name="T29" fmla="*/ 37 h 48"/>
                <a:gd name="T30" fmla="*/ 3 w 79"/>
                <a:gd name="T31" fmla="*/ 33 h 48"/>
                <a:gd name="T32" fmla="*/ 1 w 79"/>
                <a:gd name="T33" fmla="*/ 30 h 48"/>
                <a:gd name="T34" fmla="*/ 0 w 79"/>
                <a:gd name="T35" fmla="*/ 27 h 48"/>
                <a:gd name="T36" fmla="*/ 0 w 79"/>
                <a:gd name="T37" fmla="*/ 25 h 48"/>
                <a:gd name="T38" fmla="*/ 0 w 79"/>
                <a:gd name="T39" fmla="*/ 23 h 48"/>
                <a:gd name="T40" fmla="*/ 0 w 79"/>
                <a:gd name="T41" fmla="*/ 20 h 48"/>
                <a:gd name="T42" fmla="*/ 0 w 79"/>
                <a:gd name="T43" fmla="*/ 18 h 48"/>
                <a:gd name="T44" fmla="*/ 1 w 79"/>
                <a:gd name="T45" fmla="*/ 16 h 48"/>
                <a:gd name="T46" fmla="*/ 3 w 79"/>
                <a:gd name="T47" fmla="*/ 13 h 48"/>
                <a:gd name="T48" fmla="*/ 5 w 79"/>
                <a:gd name="T49" fmla="*/ 10 h 48"/>
                <a:gd name="T50" fmla="*/ 10 w 79"/>
                <a:gd name="T51" fmla="*/ 7 h 48"/>
                <a:gd name="T52" fmla="*/ 16 w 79"/>
                <a:gd name="T53" fmla="*/ 4 h 48"/>
                <a:gd name="T54" fmla="*/ 22 w 79"/>
                <a:gd name="T55" fmla="*/ 2 h 48"/>
                <a:gd name="T56" fmla="*/ 30 w 79"/>
                <a:gd name="T57" fmla="*/ 1 h 48"/>
                <a:gd name="T58" fmla="*/ 37 w 79"/>
                <a:gd name="T59" fmla="*/ 0 h 48"/>
                <a:gd name="T60" fmla="*/ 45 w 79"/>
                <a:gd name="T61" fmla="*/ 1 h 48"/>
                <a:gd name="T62" fmla="*/ 53 w 79"/>
                <a:gd name="T63" fmla="*/ 2 h 48"/>
                <a:gd name="T64" fmla="*/ 60 w 79"/>
                <a:gd name="T65" fmla="*/ 5 h 48"/>
                <a:gd name="T66" fmla="*/ 66 w 79"/>
                <a:gd name="T67" fmla="*/ 8 h 48"/>
                <a:gd name="T68" fmla="*/ 71 w 79"/>
                <a:gd name="T69" fmla="*/ 11 h 48"/>
                <a:gd name="T70" fmla="*/ 75 w 79"/>
                <a:gd name="T71" fmla="*/ 15 h 48"/>
                <a:gd name="T72" fmla="*/ 77 w 79"/>
                <a:gd name="T73" fmla="*/ 19 h 48"/>
                <a:gd name="T74" fmla="*/ 78 w 79"/>
                <a:gd name="T75" fmla="*/ 21 h 48"/>
                <a:gd name="T76" fmla="*/ 79 w 79"/>
                <a:gd name="T77" fmla="*/ 23 h 48"/>
                <a:gd name="T78" fmla="*/ 79 w 79"/>
                <a:gd name="T79" fmla="*/ 26 h 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48"/>
                <a:gd name="T122" fmla="*/ 79 w 79"/>
                <a:gd name="T123" fmla="*/ 48 h 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48">
                  <a:moveTo>
                    <a:pt x="79" y="27"/>
                  </a:moveTo>
                  <a:lnTo>
                    <a:pt x="79" y="28"/>
                  </a:lnTo>
                  <a:lnTo>
                    <a:pt x="79" y="29"/>
                  </a:lnTo>
                  <a:lnTo>
                    <a:pt x="78" y="31"/>
                  </a:lnTo>
                  <a:lnTo>
                    <a:pt x="78" y="32"/>
                  </a:lnTo>
                  <a:lnTo>
                    <a:pt x="77" y="33"/>
                  </a:lnTo>
                  <a:lnTo>
                    <a:pt x="77" y="34"/>
                  </a:lnTo>
                  <a:lnTo>
                    <a:pt x="76" y="35"/>
                  </a:lnTo>
                  <a:lnTo>
                    <a:pt x="75" y="36"/>
                  </a:lnTo>
                  <a:lnTo>
                    <a:pt x="73" y="38"/>
                  </a:lnTo>
                  <a:lnTo>
                    <a:pt x="71" y="40"/>
                  </a:lnTo>
                  <a:lnTo>
                    <a:pt x="69" y="42"/>
                  </a:lnTo>
                  <a:lnTo>
                    <a:pt x="66" y="43"/>
                  </a:lnTo>
                  <a:lnTo>
                    <a:pt x="63" y="44"/>
                  </a:lnTo>
                  <a:lnTo>
                    <a:pt x="60" y="46"/>
                  </a:lnTo>
                  <a:lnTo>
                    <a:pt x="56" y="47"/>
                  </a:lnTo>
                  <a:lnTo>
                    <a:pt x="53" y="47"/>
                  </a:lnTo>
                  <a:lnTo>
                    <a:pt x="49" y="48"/>
                  </a:lnTo>
                  <a:lnTo>
                    <a:pt x="45" y="48"/>
                  </a:lnTo>
                  <a:lnTo>
                    <a:pt x="41" y="48"/>
                  </a:lnTo>
                  <a:lnTo>
                    <a:pt x="37" y="48"/>
                  </a:lnTo>
                  <a:lnTo>
                    <a:pt x="33" y="48"/>
                  </a:lnTo>
                  <a:lnTo>
                    <a:pt x="29" y="47"/>
                  </a:lnTo>
                  <a:lnTo>
                    <a:pt x="26" y="46"/>
                  </a:lnTo>
                  <a:lnTo>
                    <a:pt x="22" y="45"/>
                  </a:lnTo>
                  <a:lnTo>
                    <a:pt x="19" y="44"/>
                  </a:lnTo>
                  <a:lnTo>
                    <a:pt x="15" y="42"/>
                  </a:lnTo>
                  <a:lnTo>
                    <a:pt x="13" y="41"/>
                  </a:lnTo>
                  <a:lnTo>
                    <a:pt x="10" y="39"/>
                  </a:lnTo>
                  <a:lnTo>
                    <a:pt x="7" y="37"/>
                  </a:lnTo>
                  <a:lnTo>
                    <a:pt x="5" y="35"/>
                  </a:lnTo>
                  <a:lnTo>
                    <a:pt x="3" y="33"/>
                  </a:lnTo>
                  <a:lnTo>
                    <a:pt x="2" y="31"/>
                  </a:lnTo>
                  <a:lnTo>
                    <a:pt x="1" y="30"/>
                  </a:lnTo>
                  <a:lnTo>
                    <a:pt x="1" y="28"/>
                  </a:lnTo>
                  <a:lnTo>
                    <a:pt x="0" y="27"/>
                  </a:lnTo>
                  <a:lnTo>
                    <a:pt x="0" y="26"/>
                  </a:lnTo>
                  <a:lnTo>
                    <a:pt x="0" y="25"/>
                  </a:lnTo>
                  <a:lnTo>
                    <a:pt x="0" y="24"/>
                  </a:lnTo>
                  <a:lnTo>
                    <a:pt x="0" y="23"/>
                  </a:lnTo>
                  <a:lnTo>
                    <a:pt x="0" y="21"/>
                  </a:lnTo>
                  <a:lnTo>
                    <a:pt x="0" y="20"/>
                  </a:lnTo>
                  <a:lnTo>
                    <a:pt x="0" y="19"/>
                  </a:lnTo>
                  <a:lnTo>
                    <a:pt x="0" y="18"/>
                  </a:lnTo>
                  <a:lnTo>
                    <a:pt x="1" y="17"/>
                  </a:lnTo>
                  <a:lnTo>
                    <a:pt x="1" y="16"/>
                  </a:lnTo>
                  <a:lnTo>
                    <a:pt x="2" y="14"/>
                  </a:lnTo>
                  <a:lnTo>
                    <a:pt x="3" y="13"/>
                  </a:lnTo>
                  <a:lnTo>
                    <a:pt x="3" y="12"/>
                  </a:lnTo>
                  <a:lnTo>
                    <a:pt x="5" y="10"/>
                  </a:lnTo>
                  <a:lnTo>
                    <a:pt x="7" y="9"/>
                  </a:lnTo>
                  <a:lnTo>
                    <a:pt x="10" y="7"/>
                  </a:lnTo>
                  <a:lnTo>
                    <a:pt x="13" y="5"/>
                  </a:lnTo>
                  <a:lnTo>
                    <a:pt x="16" y="4"/>
                  </a:lnTo>
                  <a:lnTo>
                    <a:pt x="19" y="3"/>
                  </a:lnTo>
                  <a:lnTo>
                    <a:pt x="22" y="2"/>
                  </a:lnTo>
                  <a:lnTo>
                    <a:pt x="26" y="1"/>
                  </a:lnTo>
                  <a:lnTo>
                    <a:pt x="30" y="1"/>
                  </a:lnTo>
                  <a:lnTo>
                    <a:pt x="33" y="0"/>
                  </a:lnTo>
                  <a:lnTo>
                    <a:pt x="37" y="0"/>
                  </a:lnTo>
                  <a:lnTo>
                    <a:pt x="41" y="0"/>
                  </a:lnTo>
                  <a:lnTo>
                    <a:pt x="45" y="1"/>
                  </a:lnTo>
                  <a:lnTo>
                    <a:pt x="49" y="1"/>
                  </a:lnTo>
                  <a:lnTo>
                    <a:pt x="53" y="2"/>
                  </a:lnTo>
                  <a:lnTo>
                    <a:pt x="57" y="3"/>
                  </a:lnTo>
                  <a:lnTo>
                    <a:pt x="60" y="5"/>
                  </a:lnTo>
                  <a:lnTo>
                    <a:pt x="63" y="6"/>
                  </a:lnTo>
                  <a:lnTo>
                    <a:pt x="66" y="8"/>
                  </a:lnTo>
                  <a:lnTo>
                    <a:pt x="69" y="9"/>
                  </a:lnTo>
                  <a:lnTo>
                    <a:pt x="71" y="11"/>
                  </a:lnTo>
                  <a:lnTo>
                    <a:pt x="73" y="13"/>
                  </a:lnTo>
                  <a:lnTo>
                    <a:pt x="75" y="15"/>
                  </a:lnTo>
                  <a:lnTo>
                    <a:pt x="77" y="18"/>
                  </a:lnTo>
                  <a:lnTo>
                    <a:pt x="77" y="19"/>
                  </a:lnTo>
                  <a:lnTo>
                    <a:pt x="78" y="20"/>
                  </a:lnTo>
                  <a:lnTo>
                    <a:pt x="78" y="21"/>
                  </a:lnTo>
                  <a:lnTo>
                    <a:pt x="79" y="22"/>
                  </a:lnTo>
                  <a:lnTo>
                    <a:pt x="79" y="23"/>
                  </a:lnTo>
                  <a:lnTo>
                    <a:pt x="79" y="25"/>
                  </a:lnTo>
                  <a:lnTo>
                    <a:pt x="79" y="26"/>
                  </a:lnTo>
                  <a:lnTo>
                    <a:pt x="79" y="27"/>
                  </a:lnTo>
                  <a:close/>
                </a:path>
              </a:pathLst>
            </a:custGeom>
            <a:solidFill>
              <a:srgbClr val="EFBEB7"/>
            </a:solidFill>
            <a:ln w="9525">
              <a:noFill/>
              <a:round/>
              <a:headEnd/>
              <a:tailEnd/>
            </a:ln>
          </p:spPr>
          <p:txBody>
            <a:bodyPr/>
            <a:lstStyle/>
            <a:p>
              <a:endParaRPr lang="ja-JP" altLang="en-US"/>
            </a:p>
          </p:txBody>
        </p:sp>
        <p:sp>
          <p:nvSpPr>
            <p:cNvPr id="58" name="Freeform 88"/>
            <p:cNvSpPr>
              <a:spLocks/>
            </p:cNvSpPr>
            <p:nvPr/>
          </p:nvSpPr>
          <p:spPr bwMode="auto">
            <a:xfrm>
              <a:off x="3819" y="2912"/>
              <a:ext cx="79" cy="49"/>
            </a:xfrm>
            <a:custGeom>
              <a:avLst/>
              <a:gdLst>
                <a:gd name="T0" fmla="*/ 79 w 79"/>
                <a:gd name="T1" fmla="*/ 20 h 49"/>
                <a:gd name="T2" fmla="*/ 79 w 79"/>
                <a:gd name="T3" fmla="*/ 23 h 49"/>
                <a:gd name="T4" fmla="*/ 79 w 79"/>
                <a:gd name="T5" fmla="*/ 25 h 49"/>
                <a:gd name="T6" fmla="*/ 78 w 79"/>
                <a:gd name="T7" fmla="*/ 27 h 49"/>
                <a:gd name="T8" fmla="*/ 76 w 79"/>
                <a:gd name="T9" fmla="*/ 31 h 49"/>
                <a:gd name="T10" fmla="*/ 73 w 79"/>
                <a:gd name="T11" fmla="*/ 35 h 49"/>
                <a:gd name="T12" fmla="*/ 68 w 79"/>
                <a:gd name="T13" fmla="*/ 39 h 49"/>
                <a:gd name="T14" fmla="*/ 62 w 79"/>
                <a:gd name="T15" fmla="*/ 43 h 49"/>
                <a:gd name="T16" fmla="*/ 55 w 79"/>
                <a:gd name="T17" fmla="*/ 45 h 49"/>
                <a:gd name="T18" fmla="*/ 48 w 79"/>
                <a:gd name="T19" fmla="*/ 47 h 49"/>
                <a:gd name="T20" fmla="*/ 40 w 79"/>
                <a:gd name="T21" fmla="*/ 49 h 49"/>
                <a:gd name="T22" fmla="*/ 32 w 79"/>
                <a:gd name="T23" fmla="*/ 49 h 49"/>
                <a:gd name="T24" fmla="*/ 24 w 79"/>
                <a:gd name="T25" fmla="*/ 48 h 49"/>
                <a:gd name="T26" fmla="*/ 18 w 79"/>
                <a:gd name="T27" fmla="*/ 46 h 49"/>
                <a:gd name="T28" fmla="*/ 12 w 79"/>
                <a:gd name="T29" fmla="*/ 44 h 49"/>
                <a:gd name="T30" fmla="*/ 7 w 79"/>
                <a:gd name="T31" fmla="*/ 41 h 49"/>
                <a:gd name="T32" fmla="*/ 4 w 79"/>
                <a:gd name="T33" fmla="*/ 38 h 49"/>
                <a:gd name="T34" fmla="*/ 3 w 79"/>
                <a:gd name="T35" fmla="*/ 36 h 49"/>
                <a:gd name="T36" fmla="*/ 2 w 79"/>
                <a:gd name="T37" fmla="*/ 34 h 49"/>
                <a:gd name="T38" fmla="*/ 1 w 79"/>
                <a:gd name="T39" fmla="*/ 31 h 49"/>
                <a:gd name="T40" fmla="*/ 0 w 79"/>
                <a:gd name="T41" fmla="*/ 29 h 49"/>
                <a:gd name="T42" fmla="*/ 0 w 79"/>
                <a:gd name="T43" fmla="*/ 26 h 49"/>
                <a:gd name="T44" fmla="*/ 1 w 79"/>
                <a:gd name="T45" fmla="*/ 24 h 49"/>
                <a:gd name="T46" fmla="*/ 2 w 79"/>
                <a:gd name="T47" fmla="*/ 21 h 49"/>
                <a:gd name="T48" fmla="*/ 3 w 79"/>
                <a:gd name="T49" fmla="*/ 18 h 49"/>
                <a:gd name="T50" fmla="*/ 7 w 79"/>
                <a:gd name="T51" fmla="*/ 14 h 49"/>
                <a:gd name="T52" fmla="*/ 12 w 79"/>
                <a:gd name="T53" fmla="*/ 10 h 49"/>
                <a:gd name="T54" fmla="*/ 18 w 79"/>
                <a:gd name="T55" fmla="*/ 6 h 49"/>
                <a:gd name="T56" fmla="*/ 24 w 79"/>
                <a:gd name="T57" fmla="*/ 3 h 49"/>
                <a:gd name="T58" fmla="*/ 32 w 79"/>
                <a:gd name="T59" fmla="*/ 2 h 49"/>
                <a:gd name="T60" fmla="*/ 40 w 79"/>
                <a:gd name="T61" fmla="*/ 0 h 49"/>
                <a:gd name="T62" fmla="*/ 48 w 79"/>
                <a:gd name="T63" fmla="*/ 0 h 49"/>
                <a:gd name="T64" fmla="*/ 55 w 79"/>
                <a:gd name="T65" fmla="*/ 1 h 49"/>
                <a:gd name="T66" fmla="*/ 62 w 79"/>
                <a:gd name="T67" fmla="*/ 3 h 49"/>
                <a:gd name="T68" fmla="*/ 68 w 79"/>
                <a:gd name="T69" fmla="*/ 5 h 49"/>
                <a:gd name="T70" fmla="*/ 73 w 79"/>
                <a:gd name="T71" fmla="*/ 8 h 49"/>
                <a:gd name="T72" fmla="*/ 75 w 79"/>
                <a:gd name="T73" fmla="*/ 11 h 49"/>
                <a:gd name="T74" fmla="*/ 77 w 79"/>
                <a:gd name="T75" fmla="*/ 13 h 49"/>
                <a:gd name="T76" fmla="*/ 78 w 79"/>
                <a:gd name="T77" fmla="*/ 15 h 49"/>
                <a:gd name="T78" fmla="*/ 79 w 79"/>
                <a:gd name="T79" fmla="*/ 18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49"/>
                <a:gd name="T122" fmla="*/ 79 w 79"/>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49">
                  <a:moveTo>
                    <a:pt x="79" y="19"/>
                  </a:moveTo>
                  <a:lnTo>
                    <a:pt x="79" y="20"/>
                  </a:lnTo>
                  <a:lnTo>
                    <a:pt x="79" y="21"/>
                  </a:lnTo>
                  <a:lnTo>
                    <a:pt x="79" y="23"/>
                  </a:lnTo>
                  <a:lnTo>
                    <a:pt x="79" y="24"/>
                  </a:lnTo>
                  <a:lnTo>
                    <a:pt x="79" y="25"/>
                  </a:lnTo>
                  <a:lnTo>
                    <a:pt x="78" y="26"/>
                  </a:lnTo>
                  <a:lnTo>
                    <a:pt x="78" y="27"/>
                  </a:lnTo>
                  <a:lnTo>
                    <a:pt x="78" y="29"/>
                  </a:lnTo>
                  <a:lnTo>
                    <a:pt x="76" y="31"/>
                  </a:lnTo>
                  <a:lnTo>
                    <a:pt x="75" y="33"/>
                  </a:lnTo>
                  <a:lnTo>
                    <a:pt x="73" y="35"/>
                  </a:lnTo>
                  <a:lnTo>
                    <a:pt x="70" y="37"/>
                  </a:lnTo>
                  <a:lnTo>
                    <a:pt x="68" y="39"/>
                  </a:lnTo>
                  <a:lnTo>
                    <a:pt x="65" y="41"/>
                  </a:lnTo>
                  <a:lnTo>
                    <a:pt x="62" y="43"/>
                  </a:lnTo>
                  <a:lnTo>
                    <a:pt x="59" y="44"/>
                  </a:lnTo>
                  <a:lnTo>
                    <a:pt x="55" y="45"/>
                  </a:lnTo>
                  <a:lnTo>
                    <a:pt x="52" y="46"/>
                  </a:lnTo>
                  <a:lnTo>
                    <a:pt x="48" y="47"/>
                  </a:lnTo>
                  <a:lnTo>
                    <a:pt x="44" y="48"/>
                  </a:lnTo>
                  <a:lnTo>
                    <a:pt x="40" y="49"/>
                  </a:lnTo>
                  <a:lnTo>
                    <a:pt x="36" y="49"/>
                  </a:lnTo>
                  <a:lnTo>
                    <a:pt x="32" y="49"/>
                  </a:lnTo>
                  <a:lnTo>
                    <a:pt x="28" y="48"/>
                  </a:lnTo>
                  <a:lnTo>
                    <a:pt x="24" y="48"/>
                  </a:lnTo>
                  <a:lnTo>
                    <a:pt x="21" y="47"/>
                  </a:lnTo>
                  <a:lnTo>
                    <a:pt x="18" y="46"/>
                  </a:lnTo>
                  <a:lnTo>
                    <a:pt x="15" y="45"/>
                  </a:lnTo>
                  <a:lnTo>
                    <a:pt x="12" y="44"/>
                  </a:lnTo>
                  <a:lnTo>
                    <a:pt x="9" y="42"/>
                  </a:lnTo>
                  <a:lnTo>
                    <a:pt x="7" y="41"/>
                  </a:lnTo>
                  <a:lnTo>
                    <a:pt x="5" y="39"/>
                  </a:lnTo>
                  <a:lnTo>
                    <a:pt x="4" y="38"/>
                  </a:lnTo>
                  <a:lnTo>
                    <a:pt x="3" y="37"/>
                  </a:lnTo>
                  <a:lnTo>
                    <a:pt x="3" y="36"/>
                  </a:lnTo>
                  <a:lnTo>
                    <a:pt x="2" y="35"/>
                  </a:lnTo>
                  <a:lnTo>
                    <a:pt x="2" y="34"/>
                  </a:lnTo>
                  <a:lnTo>
                    <a:pt x="1" y="32"/>
                  </a:lnTo>
                  <a:lnTo>
                    <a:pt x="1" y="31"/>
                  </a:lnTo>
                  <a:lnTo>
                    <a:pt x="0" y="30"/>
                  </a:lnTo>
                  <a:lnTo>
                    <a:pt x="0" y="29"/>
                  </a:lnTo>
                  <a:lnTo>
                    <a:pt x="0" y="27"/>
                  </a:lnTo>
                  <a:lnTo>
                    <a:pt x="0" y="26"/>
                  </a:lnTo>
                  <a:lnTo>
                    <a:pt x="0" y="25"/>
                  </a:lnTo>
                  <a:lnTo>
                    <a:pt x="1" y="24"/>
                  </a:lnTo>
                  <a:lnTo>
                    <a:pt x="1" y="23"/>
                  </a:lnTo>
                  <a:lnTo>
                    <a:pt x="2" y="21"/>
                  </a:lnTo>
                  <a:lnTo>
                    <a:pt x="2" y="20"/>
                  </a:lnTo>
                  <a:lnTo>
                    <a:pt x="3" y="18"/>
                  </a:lnTo>
                  <a:lnTo>
                    <a:pt x="5" y="16"/>
                  </a:lnTo>
                  <a:lnTo>
                    <a:pt x="7" y="14"/>
                  </a:lnTo>
                  <a:lnTo>
                    <a:pt x="9" y="12"/>
                  </a:lnTo>
                  <a:lnTo>
                    <a:pt x="12" y="10"/>
                  </a:lnTo>
                  <a:lnTo>
                    <a:pt x="15" y="8"/>
                  </a:lnTo>
                  <a:lnTo>
                    <a:pt x="18" y="6"/>
                  </a:lnTo>
                  <a:lnTo>
                    <a:pt x="21" y="5"/>
                  </a:lnTo>
                  <a:lnTo>
                    <a:pt x="24" y="3"/>
                  </a:lnTo>
                  <a:lnTo>
                    <a:pt x="28" y="2"/>
                  </a:lnTo>
                  <a:lnTo>
                    <a:pt x="32" y="2"/>
                  </a:lnTo>
                  <a:lnTo>
                    <a:pt x="36" y="1"/>
                  </a:lnTo>
                  <a:lnTo>
                    <a:pt x="40" y="0"/>
                  </a:lnTo>
                  <a:lnTo>
                    <a:pt x="44" y="0"/>
                  </a:lnTo>
                  <a:lnTo>
                    <a:pt x="48" y="0"/>
                  </a:lnTo>
                  <a:lnTo>
                    <a:pt x="52" y="1"/>
                  </a:lnTo>
                  <a:lnTo>
                    <a:pt x="55" y="1"/>
                  </a:lnTo>
                  <a:lnTo>
                    <a:pt x="59" y="2"/>
                  </a:lnTo>
                  <a:lnTo>
                    <a:pt x="62" y="3"/>
                  </a:lnTo>
                  <a:lnTo>
                    <a:pt x="65" y="4"/>
                  </a:lnTo>
                  <a:lnTo>
                    <a:pt x="68" y="5"/>
                  </a:lnTo>
                  <a:lnTo>
                    <a:pt x="70" y="7"/>
                  </a:lnTo>
                  <a:lnTo>
                    <a:pt x="73" y="8"/>
                  </a:lnTo>
                  <a:lnTo>
                    <a:pt x="75" y="10"/>
                  </a:lnTo>
                  <a:lnTo>
                    <a:pt x="75" y="11"/>
                  </a:lnTo>
                  <a:lnTo>
                    <a:pt x="76" y="12"/>
                  </a:lnTo>
                  <a:lnTo>
                    <a:pt x="77" y="13"/>
                  </a:lnTo>
                  <a:lnTo>
                    <a:pt x="78" y="14"/>
                  </a:lnTo>
                  <a:lnTo>
                    <a:pt x="78" y="15"/>
                  </a:lnTo>
                  <a:lnTo>
                    <a:pt x="79" y="17"/>
                  </a:lnTo>
                  <a:lnTo>
                    <a:pt x="79" y="18"/>
                  </a:lnTo>
                  <a:lnTo>
                    <a:pt x="79" y="19"/>
                  </a:lnTo>
                  <a:close/>
                </a:path>
              </a:pathLst>
            </a:custGeom>
            <a:solidFill>
              <a:srgbClr val="EFBEB7"/>
            </a:solidFill>
            <a:ln w="9525">
              <a:noFill/>
              <a:round/>
              <a:headEnd/>
              <a:tailEnd/>
            </a:ln>
          </p:spPr>
          <p:txBody>
            <a:bodyPr/>
            <a:lstStyle/>
            <a:p>
              <a:endParaRPr lang="ja-JP" altLang="en-US"/>
            </a:p>
          </p:txBody>
        </p:sp>
        <p:sp>
          <p:nvSpPr>
            <p:cNvPr id="59" name="Freeform 89"/>
            <p:cNvSpPr>
              <a:spLocks/>
            </p:cNvSpPr>
            <p:nvPr/>
          </p:nvSpPr>
          <p:spPr bwMode="auto">
            <a:xfrm>
              <a:off x="3637" y="2925"/>
              <a:ext cx="12" cy="8"/>
            </a:xfrm>
            <a:custGeom>
              <a:avLst/>
              <a:gdLst>
                <a:gd name="T0" fmla="*/ 12 w 12"/>
                <a:gd name="T1" fmla="*/ 3 h 8"/>
                <a:gd name="T2" fmla="*/ 12 w 12"/>
                <a:gd name="T3" fmla="*/ 4 h 8"/>
                <a:gd name="T4" fmla="*/ 11 w 12"/>
                <a:gd name="T5" fmla="*/ 5 h 8"/>
                <a:gd name="T6" fmla="*/ 11 w 12"/>
                <a:gd name="T7" fmla="*/ 5 h 8"/>
                <a:gd name="T8" fmla="*/ 10 w 12"/>
                <a:gd name="T9" fmla="*/ 6 h 8"/>
                <a:gd name="T10" fmla="*/ 10 w 12"/>
                <a:gd name="T11" fmla="*/ 7 h 8"/>
                <a:gd name="T12" fmla="*/ 9 w 12"/>
                <a:gd name="T13" fmla="*/ 7 h 8"/>
                <a:gd name="T14" fmla="*/ 8 w 12"/>
                <a:gd name="T15" fmla="*/ 7 h 8"/>
                <a:gd name="T16" fmla="*/ 6 w 12"/>
                <a:gd name="T17" fmla="*/ 8 h 8"/>
                <a:gd name="T18" fmla="*/ 5 w 12"/>
                <a:gd name="T19" fmla="*/ 8 h 8"/>
                <a:gd name="T20" fmla="*/ 4 w 12"/>
                <a:gd name="T21" fmla="*/ 7 h 8"/>
                <a:gd name="T22" fmla="*/ 3 w 12"/>
                <a:gd name="T23" fmla="*/ 7 h 8"/>
                <a:gd name="T24" fmla="*/ 2 w 12"/>
                <a:gd name="T25" fmla="*/ 7 h 8"/>
                <a:gd name="T26" fmla="*/ 1 w 12"/>
                <a:gd name="T27" fmla="*/ 6 h 8"/>
                <a:gd name="T28" fmla="*/ 1 w 12"/>
                <a:gd name="T29" fmla="*/ 6 h 8"/>
                <a:gd name="T30" fmla="*/ 0 w 12"/>
                <a:gd name="T31" fmla="*/ 5 h 8"/>
                <a:gd name="T32" fmla="*/ 0 w 12"/>
                <a:gd name="T33" fmla="*/ 4 h 8"/>
                <a:gd name="T34" fmla="*/ 0 w 12"/>
                <a:gd name="T35" fmla="*/ 3 h 8"/>
                <a:gd name="T36" fmla="*/ 1 w 12"/>
                <a:gd name="T37" fmla="*/ 3 h 8"/>
                <a:gd name="T38" fmla="*/ 1 w 12"/>
                <a:gd name="T39" fmla="*/ 2 h 8"/>
                <a:gd name="T40" fmla="*/ 2 w 12"/>
                <a:gd name="T41" fmla="*/ 1 h 8"/>
                <a:gd name="T42" fmla="*/ 2 w 12"/>
                <a:gd name="T43" fmla="*/ 1 h 8"/>
                <a:gd name="T44" fmla="*/ 3 w 12"/>
                <a:gd name="T45" fmla="*/ 0 h 8"/>
                <a:gd name="T46" fmla="*/ 5 w 12"/>
                <a:gd name="T47" fmla="*/ 0 h 8"/>
                <a:gd name="T48" fmla="*/ 6 w 12"/>
                <a:gd name="T49" fmla="*/ 0 h 8"/>
                <a:gd name="T50" fmla="*/ 7 w 12"/>
                <a:gd name="T51" fmla="*/ 0 h 8"/>
                <a:gd name="T52" fmla="*/ 8 w 12"/>
                <a:gd name="T53" fmla="*/ 0 h 8"/>
                <a:gd name="T54" fmla="*/ 9 w 12"/>
                <a:gd name="T55" fmla="*/ 0 h 8"/>
                <a:gd name="T56" fmla="*/ 10 w 12"/>
                <a:gd name="T57" fmla="*/ 1 h 8"/>
                <a:gd name="T58" fmla="*/ 11 w 12"/>
                <a:gd name="T59" fmla="*/ 1 h 8"/>
                <a:gd name="T60" fmla="*/ 11 w 12"/>
                <a:gd name="T61" fmla="*/ 2 h 8"/>
                <a:gd name="T62" fmla="*/ 11 w 12"/>
                <a:gd name="T63" fmla="*/ 2 h 8"/>
                <a:gd name="T64" fmla="*/ 12 w 12"/>
                <a:gd name="T65" fmla="*/ 3 h 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8"/>
                <a:gd name="T101" fmla="*/ 12 w 12"/>
                <a:gd name="T102" fmla="*/ 8 h 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8">
                  <a:moveTo>
                    <a:pt x="12" y="3"/>
                  </a:moveTo>
                  <a:lnTo>
                    <a:pt x="12" y="4"/>
                  </a:lnTo>
                  <a:lnTo>
                    <a:pt x="11" y="5"/>
                  </a:lnTo>
                  <a:lnTo>
                    <a:pt x="10" y="6"/>
                  </a:lnTo>
                  <a:lnTo>
                    <a:pt x="10" y="7"/>
                  </a:lnTo>
                  <a:lnTo>
                    <a:pt x="9" y="7"/>
                  </a:lnTo>
                  <a:lnTo>
                    <a:pt x="8" y="7"/>
                  </a:lnTo>
                  <a:lnTo>
                    <a:pt x="6" y="8"/>
                  </a:lnTo>
                  <a:lnTo>
                    <a:pt x="5" y="8"/>
                  </a:lnTo>
                  <a:lnTo>
                    <a:pt x="4" y="7"/>
                  </a:lnTo>
                  <a:lnTo>
                    <a:pt x="3" y="7"/>
                  </a:lnTo>
                  <a:lnTo>
                    <a:pt x="2" y="7"/>
                  </a:lnTo>
                  <a:lnTo>
                    <a:pt x="1" y="6"/>
                  </a:lnTo>
                  <a:lnTo>
                    <a:pt x="0" y="5"/>
                  </a:lnTo>
                  <a:lnTo>
                    <a:pt x="0" y="4"/>
                  </a:lnTo>
                  <a:lnTo>
                    <a:pt x="0" y="3"/>
                  </a:lnTo>
                  <a:lnTo>
                    <a:pt x="1" y="3"/>
                  </a:lnTo>
                  <a:lnTo>
                    <a:pt x="1" y="2"/>
                  </a:lnTo>
                  <a:lnTo>
                    <a:pt x="2" y="1"/>
                  </a:lnTo>
                  <a:lnTo>
                    <a:pt x="3" y="0"/>
                  </a:lnTo>
                  <a:lnTo>
                    <a:pt x="5" y="0"/>
                  </a:lnTo>
                  <a:lnTo>
                    <a:pt x="6" y="0"/>
                  </a:lnTo>
                  <a:lnTo>
                    <a:pt x="7" y="0"/>
                  </a:lnTo>
                  <a:lnTo>
                    <a:pt x="8" y="0"/>
                  </a:lnTo>
                  <a:lnTo>
                    <a:pt x="9" y="0"/>
                  </a:lnTo>
                  <a:lnTo>
                    <a:pt x="10" y="1"/>
                  </a:lnTo>
                  <a:lnTo>
                    <a:pt x="11" y="1"/>
                  </a:lnTo>
                  <a:lnTo>
                    <a:pt x="11" y="2"/>
                  </a:lnTo>
                  <a:lnTo>
                    <a:pt x="12" y="3"/>
                  </a:lnTo>
                  <a:close/>
                </a:path>
              </a:pathLst>
            </a:custGeom>
            <a:solidFill>
              <a:srgbClr val="E0BDCF"/>
            </a:solidFill>
            <a:ln w="9525">
              <a:noFill/>
              <a:round/>
              <a:headEnd/>
              <a:tailEnd/>
            </a:ln>
          </p:spPr>
          <p:txBody>
            <a:bodyPr/>
            <a:lstStyle/>
            <a:p>
              <a:endParaRPr lang="ja-JP" altLang="en-US"/>
            </a:p>
          </p:txBody>
        </p:sp>
        <p:sp>
          <p:nvSpPr>
            <p:cNvPr id="60" name="Freeform 90"/>
            <p:cNvSpPr>
              <a:spLocks/>
            </p:cNvSpPr>
            <p:nvPr/>
          </p:nvSpPr>
          <p:spPr bwMode="auto">
            <a:xfrm>
              <a:off x="3628" y="2931"/>
              <a:ext cx="7" cy="4"/>
            </a:xfrm>
            <a:custGeom>
              <a:avLst/>
              <a:gdLst>
                <a:gd name="T0" fmla="*/ 7 w 7"/>
                <a:gd name="T1" fmla="*/ 2 h 4"/>
                <a:gd name="T2" fmla="*/ 7 w 7"/>
                <a:gd name="T3" fmla="*/ 2 h 4"/>
                <a:gd name="T4" fmla="*/ 6 w 7"/>
                <a:gd name="T5" fmla="*/ 3 h 4"/>
                <a:gd name="T6" fmla="*/ 6 w 7"/>
                <a:gd name="T7" fmla="*/ 3 h 4"/>
                <a:gd name="T8" fmla="*/ 6 w 7"/>
                <a:gd name="T9" fmla="*/ 4 h 4"/>
                <a:gd name="T10" fmla="*/ 5 w 7"/>
                <a:gd name="T11" fmla="*/ 4 h 4"/>
                <a:gd name="T12" fmla="*/ 5 w 7"/>
                <a:gd name="T13" fmla="*/ 4 h 4"/>
                <a:gd name="T14" fmla="*/ 4 w 7"/>
                <a:gd name="T15" fmla="*/ 4 h 4"/>
                <a:gd name="T16" fmla="*/ 4 w 7"/>
                <a:gd name="T17" fmla="*/ 4 h 4"/>
                <a:gd name="T18" fmla="*/ 3 w 7"/>
                <a:gd name="T19" fmla="*/ 4 h 4"/>
                <a:gd name="T20" fmla="*/ 2 w 7"/>
                <a:gd name="T21" fmla="*/ 4 h 4"/>
                <a:gd name="T22" fmla="*/ 2 w 7"/>
                <a:gd name="T23" fmla="*/ 4 h 4"/>
                <a:gd name="T24" fmla="*/ 1 w 7"/>
                <a:gd name="T25" fmla="*/ 4 h 4"/>
                <a:gd name="T26" fmla="*/ 1 w 7"/>
                <a:gd name="T27" fmla="*/ 4 h 4"/>
                <a:gd name="T28" fmla="*/ 1 w 7"/>
                <a:gd name="T29" fmla="*/ 3 h 4"/>
                <a:gd name="T30" fmla="*/ 0 w 7"/>
                <a:gd name="T31" fmla="*/ 3 h 4"/>
                <a:gd name="T32" fmla="*/ 0 w 7"/>
                <a:gd name="T33" fmla="*/ 2 h 4"/>
                <a:gd name="T34" fmla="*/ 0 w 7"/>
                <a:gd name="T35" fmla="*/ 2 h 4"/>
                <a:gd name="T36" fmla="*/ 0 w 7"/>
                <a:gd name="T37" fmla="*/ 2 h 4"/>
                <a:gd name="T38" fmla="*/ 1 w 7"/>
                <a:gd name="T39" fmla="*/ 1 h 4"/>
                <a:gd name="T40" fmla="*/ 1 w 7"/>
                <a:gd name="T41" fmla="*/ 1 h 4"/>
                <a:gd name="T42" fmla="*/ 1 w 7"/>
                <a:gd name="T43" fmla="*/ 1 h 4"/>
                <a:gd name="T44" fmla="*/ 2 w 7"/>
                <a:gd name="T45" fmla="*/ 0 h 4"/>
                <a:gd name="T46" fmla="*/ 3 w 7"/>
                <a:gd name="T47" fmla="*/ 0 h 4"/>
                <a:gd name="T48" fmla="*/ 3 w 7"/>
                <a:gd name="T49" fmla="*/ 0 h 4"/>
                <a:gd name="T50" fmla="*/ 4 w 7"/>
                <a:gd name="T51" fmla="*/ 0 h 4"/>
                <a:gd name="T52" fmla="*/ 4 w 7"/>
                <a:gd name="T53" fmla="*/ 0 h 4"/>
                <a:gd name="T54" fmla="*/ 5 w 7"/>
                <a:gd name="T55" fmla="*/ 0 h 4"/>
                <a:gd name="T56" fmla="*/ 5 w 7"/>
                <a:gd name="T57" fmla="*/ 0 h 4"/>
                <a:gd name="T58" fmla="*/ 6 w 7"/>
                <a:gd name="T59" fmla="*/ 1 h 4"/>
                <a:gd name="T60" fmla="*/ 6 w 7"/>
                <a:gd name="T61" fmla="*/ 1 h 4"/>
                <a:gd name="T62" fmla="*/ 6 w 7"/>
                <a:gd name="T63" fmla="*/ 1 h 4"/>
                <a:gd name="T64" fmla="*/ 7 w 7"/>
                <a:gd name="T65" fmla="*/ 2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4"/>
                <a:gd name="T101" fmla="*/ 7 w 7"/>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4">
                  <a:moveTo>
                    <a:pt x="7" y="2"/>
                  </a:moveTo>
                  <a:lnTo>
                    <a:pt x="7" y="2"/>
                  </a:lnTo>
                  <a:lnTo>
                    <a:pt x="6" y="3"/>
                  </a:lnTo>
                  <a:lnTo>
                    <a:pt x="6" y="4"/>
                  </a:lnTo>
                  <a:lnTo>
                    <a:pt x="5" y="4"/>
                  </a:lnTo>
                  <a:lnTo>
                    <a:pt x="4" y="4"/>
                  </a:lnTo>
                  <a:lnTo>
                    <a:pt x="3" y="4"/>
                  </a:lnTo>
                  <a:lnTo>
                    <a:pt x="2" y="4"/>
                  </a:lnTo>
                  <a:lnTo>
                    <a:pt x="1" y="4"/>
                  </a:lnTo>
                  <a:lnTo>
                    <a:pt x="1" y="3"/>
                  </a:lnTo>
                  <a:lnTo>
                    <a:pt x="0" y="3"/>
                  </a:lnTo>
                  <a:lnTo>
                    <a:pt x="0" y="2"/>
                  </a:lnTo>
                  <a:lnTo>
                    <a:pt x="1" y="1"/>
                  </a:lnTo>
                  <a:lnTo>
                    <a:pt x="2" y="0"/>
                  </a:lnTo>
                  <a:lnTo>
                    <a:pt x="3" y="0"/>
                  </a:lnTo>
                  <a:lnTo>
                    <a:pt x="4" y="0"/>
                  </a:lnTo>
                  <a:lnTo>
                    <a:pt x="5" y="0"/>
                  </a:lnTo>
                  <a:lnTo>
                    <a:pt x="6" y="1"/>
                  </a:lnTo>
                  <a:lnTo>
                    <a:pt x="7" y="2"/>
                  </a:lnTo>
                  <a:close/>
                </a:path>
              </a:pathLst>
            </a:custGeom>
            <a:solidFill>
              <a:srgbClr val="FFFFFF"/>
            </a:solidFill>
            <a:ln w="9525">
              <a:noFill/>
              <a:round/>
              <a:headEnd/>
              <a:tailEnd/>
            </a:ln>
          </p:spPr>
          <p:txBody>
            <a:bodyPr/>
            <a:lstStyle/>
            <a:p>
              <a:endParaRPr lang="ja-JP" altLang="en-US"/>
            </a:p>
          </p:txBody>
        </p:sp>
        <p:sp>
          <p:nvSpPr>
            <p:cNvPr id="61" name="Freeform 91"/>
            <p:cNvSpPr>
              <a:spLocks/>
            </p:cNvSpPr>
            <p:nvPr/>
          </p:nvSpPr>
          <p:spPr bwMode="auto">
            <a:xfrm>
              <a:off x="3866" y="2916"/>
              <a:ext cx="12" cy="7"/>
            </a:xfrm>
            <a:custGeom>
              <a:avLst/>
              <a:gdLst>
                <a:gd name="T0" fmla="*/ 0 w 12"/>
                <a:gd name="T1" fmla="*/ 4 h 7"/>
                <a:gd name="T2" fmla="*/ 0 w 12"/>
                <a:gd name="T3" fmla="*/ 4 h 7"/>
                <a:gd name="T4" fmla="*/ 0 w 12"/>
                <a:gd name="T5" fmla="*/ 5 h 7"/>
                <a:gd name="T6" fmla="*/ 1 w 12"/>
                <a:gd name="T7" fmla="*/ 6 h 7"/>
                <a:gd name="T8" fmla="*/ 2 w 12"/>
                <a:gd name="T9" fmla="*/ 6 h 7"/>
                <a:gd name="T10" fmla="*/ 3 w 12"/>
                <a:gd name="T11" fmla="*/ 7 h 7"/>
                <a:gd name="T12" fmla="*/ 3 w 12"/>
                <a:gd name="T13" fmla="*/ 7 h 7"/>
                <a:gd name="T14" fmla="*/ 4 w 12"/>
                <a:gd name="T15" fmla="*/ 7 h 7"/>
                <a:gd name="T16" fmla="*/ 6 w 12"/>
                <a:gd name="T17" fmla="*/ 7 h 7"/>
                <a:gd name="T18" fmla="*/ 7 w 12"/>
                <a:gd name="T19" fmla="*/ 7 h 7"/>
                <a:gd name="T20" fmla="*/ 8 w 12"/>
                <a:gd name="T21" fmla="*/ 7 h 7"/>
                <a:gd name="T22" fmla="*/ 9 w 12"/>
                <a:gd name="T23" fmla="*/ 7 h 7"/>
                <a:gd name="T24" fmla="*/ 10 w 12"/>
                <a:gd name="T25" fmla="*/ 6 h 7"/>
                <a:gd name="T26" fmla="*/ 10 w 12"/>
                <a:gd name="T27" fmla="*/ 6 h 7"/>
                <a:gd name="T28" fmla="*/ 11 w 12"/>
                <a:gd name="T29" fmla="*/ 5 h 7"/>
                <a:gd name="T30" fmla="*/ 11 w 12"/>
                <a:gd name="T31" fmla="*/ 5 h 7"/>
                <a:gd name="T32" fmla="*/ 12 w 12"/>
                <a:gd name="T33" fmla="*/ 4 h 7"/>
                <a:gd name="T34" fmla="*/ 11 w 12"/>
                <a:gd name="T35" fmla="*/ 3 h 7"/>
                <a:gd name="T36" fmla="*/ 11 w 12"/>
                <a:gd name="T37" fmla="*/ 2 h 7"/>
                <a:gd name="T38" fmla="*/ 11 w 12"/>
                <a:gd name="T39" fmla="*/ 2 h 7"/>
                <a:gd name="T40" fmla="*/ 10 w 12"/>
                <a:gd name="T41" fmla="*/ 1 h 7"/>
                <a:gd name="T42" fmla="*/ 9 w 12"/>
                <a:gd name="T43" fmla="*/ 0 h 7"/>
                <a:gd name="T44" fmla="*/ 8 w 12"/>
                <a:gd name="T45" fmla="*/ 0 h 7"/>
                <a:gd name="T46" fmla="*/ 7 w 12"/>
                <a:gd name="T47" fmla="*/ 0 h 7"/>
                <a:gd name="T48" fmla="*/ 6 w 12"/>
                <a:gd name="T49" fmla="*/ 0 h 7"/>
                <a:gd name="T50" fmla="*/ 5 w 12"/>
                <a:gd name="T51" fmla="*/ 0 h 7"/>
                <a:gd name="T52" fmla="*/ 4 w 12"/>
                <a:gd name="T53" fmla="*/ 0 h 7"/>
                <a:gd name="T54" fmla="*/ 3 w 12"/>
                <a:gd name="T55" fmla="*/ 0 h 7"/>
                <a:gd name="T56" fmla="*/ 2 w 12"/>
                <a:gd name="T57" fmla="*/ 1 h 7"/>
                <a:gd name="T58" fmla="*/ 1 w 12"/>
                <a:gd name="T59" fmla="*/ 1 h 7"/>
                <a:gd name="T60" fmla="*/ 0 w 12"/>
                <a:gd name="T61" fmla="*/ 2 h 7"/>
                <a:gd name="T62" fmla="*/ 0 w 12"/>
                <a:gd name="T63" fmla="*/ 3 h 7"/>
                <a:gd name="T64" fmla="*/ 0 w 12"/>
                <a:gd name="T65" fmla="*/ 4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7"/>
                <a:gd name="T101" fmla="*/ 12 w 12"/>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7">
                  <a:moveTo>
                    <a:pt x="0" y="4"/>
                  </a:moveTo>
                  <a:lnTo>
                    <a:pt x="0" y="4"/>
                  </a:lnTo>
                  <a:lnTo>
                    <a:pt x="0" y="5"/>
                  </a:lnTo>
                  <a:lnTo>
                    <a:pt x="1" y="6"/>
                  </a:lnTo>
                  <a:lnTo>
                    <a:pt x="2" y="6"/>
                  </a:lnTo>
                  <a:lnTo>
                    <a:pt x="3" y="7"/>
                  </a:lnTo>
                  <a:lnTo>
                    <a:pt x="4" y="7"/>
                  </a:lnTo>
                  <a:lnTo>
                    <a:pt x="6" y="7"/>
                  </a:lnTo>
                  <a:lnTo>
                    <a:pt x="7" y="7"/>
                  </a:lnTo>
                  <a:lnTo>
                    <a:pt x="8" y="7"/>
                  </a:lnTo>
                  <a:lnTo>
                    <a:pt x="9" y="7"/>
                  </a:lnTo>
                  <a:lnTo>
                    <a:pt x="10" y="6"/>
                  </a:lnTo>
                  <a:lnTo>
                    <a:pt x="11" y="5"/>
                  </a:lnTo>
                  <a:lnTo>
                    <a:pt x="12" y="4"/>
                  </a:lnTo>
                  <a:lnTo>
                    <a:pt x="11" y="3"/>
                  </a:lnTo>
                  <a:lnTo>
                    <a:pt x="11" y="2"/>
                  </a:lnTo>
                  <a:lnTo>
                    <a:pt x="10" y="1"/>
                  </a:lnTo>
                  <a:lnTo>
                    <a:pt x="9" y="0"/>
                  </a:lnTo>
                  <a:lnTo>
                    <a:pt x="8" y="0"/>
                  </a:lnTo>
                  <a:lnTo>
                    <a:pt x="7" y="0"/>
                  </a:lnTo>
                  <a:lnTo>
                    <a:pt x="6" y="0"/>
                  </a:lnTo>
                  <a:lnTo>
                    <a:pt x="5" y="0"/>
                  </a:lnTo>
                  <a:lnTo>
                    <a:pt x="4" y="0"/>
                  </a:lnTo>
                  <a:lnTo>
                    <a:pt x="3" y="0"/>
                  </a:lnTo>
                  <a:lnTo>
                    <a:pt x="2" y="1"/>
                  </a:lnTo>
                  <a:lnTo>
                    <a:pt x="1" y="1"/>
                  </a:lnTo>
                  <a:lnTo>
                    <a:pt x="0" y="2"/>
                  </a:lnTo>
                  <a:lnTo>
                    <a:pt x="0" y="3"/>
                  </a:lnTo>
                  <a:lnTo>
                    <a:pt x="0" y="4"/>
                  </a:lnTo>
                  <a:close/>
                </a:path>
              </a:pathLst>
            </a:custGeom>
            <a:solidFill>
              <a:srgbClr val="E0BDCF"/>
            </a:solidFill>
            <a:ln w="9525">
              <a:noFill/>
              <a:round/>
              <a:headEnd/>
              <a:tailEnd/>
            </a:ln>
          </p:spPr>
          <p:txBody>
            <a:bodyPr/>
            <a:lstStyle/>
            <a:p>
              <a:endParaRPr lang="ja-JP" altLang="en-US"/>
            </a:p>
          </p:txBody>
        </p:sp>
        <p:sp>
          <p:nvSpPr>
            <p:cNvPr id="62" name="Freeform 92"/>
            <p:cNvSpPr>
              <a:spLocks/>
            </p:cNvSpPr>
            <p:nvPr/>
          </p:nvSpPr>
          <p:spPr bwMode="auto">
            <a:xfrm>
              <a:off x="3880" y="2921"/>
              <a:ext cx="7" cy="4"/>
            </a:xfrm>
            <a:custGeom>
              <a:avLst/>
              <a:gdLst>
                <a:gd name="T0" fmla="*/ 0 w 7"/>
                <a:gd name="T1" fmla="*/ 2 h 4"/>
                <a:gd name="T2" fmla="*/ 0 w 7"/>
                <a:gd name="T3" fmla="*/ 3 h 4"/>
                <a:gd name="T4" fmla="*/ 1 w 7"/>
                <a:gd name="T5" fmla="*/ 3 h 4"/>
                <a:gd name="T6" fmla="*/ 1 w 7"/>
                <a:gd name="T7" fmla="*/ 3 h 4"/>
                <a:gd name="T8" fmla="*/ 1 w 7"/>
                <a:gd name="T9" fmla="*/ 4 h 4"/>
                <a:gd name="T10" fmla="*/ 2 w 7"/>
                <a:gd name="T11" fmla="*/ 4 h 4"/>
                <a:gd name="T12" fmla="*/ 3 w 7"/>
                <a:gd name="T13" fmla="*/ 4 h 4"/>
                <a:gd name="T14" fmla="*/ 3 w 7"/>
                <a:gd name="T15" fmla="*/ 4 h 4"/>
                <a:gd name="T16" fmla="*/ 4 w 7"/>
                <a:gd name="T17" fmla="*/ 4 h 4"/>
                <a:gd name="T18" fmla="*/ 4 w 7"/>
                <a:gd name="T19" fmla="*/ 4 h 4"/>
                <a:gd name="T20" fmla="*/ 5 w 7"/>
                <a:gd name="T21" fmla="*/ 4 h 4"/>
                <a:gd name="T22" fmla="*/ 6 w 7"/>
                <a:gd name="T23" fmla="*/ 4 h 4"/>
                <a:gd name="T24" fmla="*/ 6 w 7"/>
                <a:gd name="T25" fmla="*/ 4 h 4"/>
                <a:gd name="T26" fmla="*/ 6 w 7"/>
                <a:gd name="T27" fmla="*/ 3 h 4"/>
                <a:gd name="T28" fmla="*/ 7 w 7"/>
                <a:gd name="T29" fmla="*/ 3 h 4"/>
                <a:gd name="T30" fmla="*/ 7 w 7"/>
                <a:gd name="T31" fmla="*/ 3 h 4"/>
                <a:gd name="T32" fmla="*/ 7 w 7"/>
                <a:gd name="T33" fmla="*/ 2 h 4"/>
                <a:gd name="T34" fmla="*/ 7 w 7"/>
                <a:gd name="T35" fmla="*/ 2 h 4"/>
                <a:gd name="T36" fmla="*/ 7 w 7"/>
                <a:gd name="T37" fmla="*/ 1 h 4"/>
                <a:gd name="T38" fmla="*/ 6 w 7"/>
                <a:gd name="T39" fmla="*/ 1 h 4"/>
                <a:gd name="T40" fmla="*/ 6 w 7"/>
                <a:gd name="T41" fmla="*/ 1 h 4"/>
                <a:gd name="T42" fmla="*/ 6 w 7"/>
                <a:gd name="T43" fmla="*/ 1 h 4"/>
                <a:gd name="T44" fmla="*/ 5 w 7"/>
                <a:gd name="T45" fmla="*/ 0 h 4"/>
                <a:gd name="T46" fmla="*/ 4 w 7"/>
                <a:gd name="T47" fmla="*/ 0 h 4"/>
                <a:gd name="T48" fmla="*/ 4 w 7"/>
                <a:gd name="T49" fmla="*/ 0 h 4"/>
                <a:gd name="T50" fmla="*/ 3 w 7"/>
                <a:gd name="T51" fmla="*/ 0 h 4"/>
                <a:gd name="T52" fmla="*/ 3 w 7"/>
                <a:gd name="T53" fmla="*/ 0 h 4"/>
                <a:gd name="T54" fmla="*/ 2 w 7"/>
                <a:gd name="T55" fmla="*/ 0 h 4"/>
                <a:gd name="T56" fmla="*/ 1 w 7"/>
                <a:gd name="T57" fmla="*/ 1 h 4"/>
                <a:gd name="T58" fmla="*/ 1 w 7"/>
                <a:gd name="T59" fmla="*/ 1 h 4"/>
                <a:gd name="T60" fmla="*/ 1 w 7"/>
                <a:gd name="T61" fmla="*/ 1 h 4"/>
                <a:gd name="T62" fmla="*/ 1 w 7"/>
                <a:gd name="T63" fmla="*/ 2 h 4"/>
                <a:gd name="T64" fmla="*/ 0 w 7"/>
                <a:gd name="T65" fmla="*/ 2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4"/>
                <a:gd name="T101" fmla="*/ 7 w 7"/>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4">
                  <a:moveTo>
                    <a:pt x="0" y="2"/>
                  </a:moveTo>
                  <a:lnTo>
                    <a:pt x="0" y="3"/>
                  </a:lnTo>
                  <a:lnTo>
                    <a:pt x="1" y="3"/>
                  </a:lnTo>
                  <a:lnTo>
                    <a:pt x="1" y="4"/>
                  </a:lnTo>
                  <a:lnTo>
                    <a:pt x="2" y="4"/>
                  </a:lnTo>
                  <a:lnTo>
                    <a:pt x="3" y="4"/>
                  </a:lnTo>
                  <a:lnTo>
                    <a:pt x="4" y="4"/>
                  </a:lnTo>
                  <a:lnTo>
                    <a:pt x="5" y="4"/>
                  </a:lnTo>
                  <a:lnTo>
                    <a:pt x="6" y="4"/>
                  </a:lnTo>
                  <a:lnTo>
                    <a:pt x="6" y="3"/>
                  </a:lnTo>
                  <a:lnTo>
                    <a:pt x="7" y="3"/>
                  </a:lnTo>
                  <a:lnTo>
                    <a:pt x="7" y="2"/>
                  </a:lnTo>
                  <a:lnTo>
                    <a:pt x="7" y="1"/>
                  </a:lnTo>
                  <a:lnTo>
                    <a:pt x="6" y="1"/>
                  </a:lnTo>
                  <a:lnTo>
                    <a:pt x="5" y="0"/>
                  </a:lnTo>
                  <a:lnTo>
                    <a:pt x="4" y="0"/>
                  </a:lnTo>
                  <a:lnTo>
                    <a:pt x="3" y="0"/>
                  </a:lnTo>
                  <a:lnTo>
                    <a:pt x="2" y="0"/>
                  </a:lnTo>
                  <a:lnTo>
                    <a:pt x="1" y="1"/>
                  </a:lnTo>
                  <a:lnTo>
                    <a:pt x="1" y="2"/>
                  </a:lnTo>
                  <a:lnTo>
                    <a:pt x="0" y="2"/>
                  </a:lnTo>
                  <a:close/>
                </a:path>
              </a:pathLst>
            </a:custGeom>
            <a:solidFill>
              <a:srgbClr val="FFFFFF"/>
            </a:solidFill>
            <a:ln w="9525">
              <a:noFill/>
              <a:round/>
              <a:headEnd/>
              <a:tailEnd/>
            </a:ln>
          </p:spPr>
          <p:txBody>
            <a:bodyPr/>
            <a:lstStyle/>
            <a:p>
              <a:endParaRPr lang="ja-JP" altLang="en-US"/>
            </a:p>
          </p:txBody>
        </p:sp>
        <p:sp>
          <p:nvSpPr>
            <p:cNvPr id="63" name="Freeform 93"/>
            <p:cNvSpPr>
              <a:spLocks/>
            </p:cNvSpPr>
            <p:nvPr/>
          </p:nvSpPr>
          <p:spPr bwMode="auto">
            <a:xfrm>
              <a:off x="3860" y="2888"/>
              <a:ext cx="7" cy="4"/>
            </a:xfrm>
            <a:custGeom>
              <a:avLst/>
              <a:gdLst>
                <a:gd name="T0" fmla="*/ 0 w 7"/>
                <a:gd name="T1" fmla="*/ 2 h 4"/>
                <a:gd name="T2" fmla="*/ 0 w 7"/>
                <a:gd name="T3" fmla="*/ 2 h 4"/>
                <a:gd name="T4" fmla="*/ 1 w 7"/>
                <a:gd name="T5" fmla="*/ 3 h 4"/>
                <a:gd name="T6" fmla="*/ 1 w 7"/>
                <a:gd name="T7" fmla="*/ 3 h 4"/>
                <a:gd name="T8" fmla="*/ 1 w 7"/>
                <a:gd name="T9" fmla="*/ 3 h 4"/>
                <a:gd name="T10" fmla="*/ 2 w 7"/>
                <a:gd name="T11" fmla="*/ 4 h 4"/>
                <a:gd name="T12" fmla="*/ 2 w 7"/>
                <a:gd name="T13" fmla="*/ 4 h 4"/>
                <a:gd name="T14" fmla="*/ 3 w 7"/>
                <a:gd name="T15" fmla="*/ 4 h 4"/>
                <a:gd name="T16" fmla="*/ 3 w 7"/>
                <a:gd name="T17" fmla="*/ 4 h 4"/>
                <a:gd name="T18" fmla="*/ 4 w 7"/>
                <a:gd name="T19" fmla="*/ 4 h 4"/>
                <a:gd name="T20" fmla="*/ 5 w 7"/>
                <a:gd name="T21" fmla="*/ 4 h 4"/>
                <a:gd name="T22" fmla="*/ 5 w 7"/>
                <a:gd name="T23" fmla="*/ 4 h 4"/>
                <a:gd name="T24" fmla="*/ 6 w 7"/>
                <a:gd name="T25" fmla="*/ 4 h 4"/>
                <a:gd name="T26" fmla="*/ 6 w 7"/>
                <a:gd name="T27" fmla="*/ 3 h 4"/>
                <a:gd name="T28" fmla="*/ 6 w 7"/>
                <a:gd name="T29" fmla="*/ 3 h 4"/>
                <a:gd name="T30" fmla="*/ 7 w 7"/>
                <a:gd name="T31" fmla="*/ 3 h 4"/>
                <a:gd name="T32" fmla="*/ 7 w 7"/>
                <a:gd name="T33" fmla="*/ 2 h 4"/>
                <a:gd name="T34" fmla="*/ 7 w 7"/>
                <a:gd name="T35" fmla="*/ 2 h 4"/>
                <a:gd name="T36" fmla="*/ 7 w 7"/>
                <a:gd name="T37" fmla="*/ 1 h 4"/>
                <a:gd name="T38" fmla="*/ 6 w 7"/>
                <a:gd name="T39" fmla="*/ 1 h 4"/>
                <a:gd name="T40" fmla="*/ 6 w 7"/>
                <a:gd name="T41" fmla="*/ 1 h 4"/>
                <a:gd name="T42" fmla="*/ 5 w 7"/>
                <a:gd name="T43" fmla="*/ 0 h 4"/>
                <a:gd name="T44" fmla="*/ 5 w 7"/>
                <a:gd name="T45" fmla="*/ 0 h 4"/>
                <a:gd name="T46" fmla="*/ 4 w 7"/>
                <a:gd name="T47" fmla="*/ 0 h 4"/>
                <a:gd name="T48" fmla="*/ 4 w 7"/>
                <a:gd name="T49" fmla="*/ 0 h 4"/>
                <a:gd name="T50" fmla="*/ 3 w 7"/>
                <a:gd name="T51" fmla="*/ 0 h 4"/>
                <a:gd name="T52" fmla="*/ 2 w 7"/>
                <a:gd name="T53" fmla="*/ 0 h 4"/>
                <a:gd name="T54" fmla="*/ 2 w 7"/>
                <a:gd name="T55" fmla="*/ 0 h 4"/>
                <a:gd name="T56" fmla="*/ 1 w 7"/>
                <a:gd name="T57" fmla="*/ 0 h 4"/>
                <a:gd name="T58" fmla="*/ 1 w 7"/>
                <a:gd name="T59" fmla="*/ 1 h 4"/>
                <a:gd name="T60" fmla="*/ 1 w 7"/>
                <a:gd name="T61" fmla="*/ 1 h 4"/>
                <a:gd name="T62" fmla="*/ 0 w 7"/>
                <a:gd name="T63" fmla="*/ 1 h 4"/>
                <a:gd name="T64" fmla="*/ 0 w 7"/>
                <a:gd name="T65" fmla="*/ 2 h 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
                <a:gd name="T100" fmla="*/ 0 h 4"/>
                <a:gd name="T101" fmla="*/ 7 w 7"/>
                <a:gd name="T102" fmla="*/ 4 h 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 h="4">
                  <a:moveTo>
                    <a:pt x="0" y="2"/>
                  </a:moveTo>
                  <a:lnTo>
                    <a:pt x="0" y="2"/>
                  </a:lnTo>
                  <a:lnTo>
                    <a:pt x="1" y="3"/>
                  </a:lnTo>
                  <a:lnTo>
                    <a:pt x="2" y="4"/>
                  </a:lnTo>
                  <a:lnTo>
                    <a:pt x="3" y="4"/>
                  </a:lnTo>
                  <a:lnTo>
                    <a:pt x="4" y="4"/>
                  </a:lnTo>
                  <a:lnTo>
                    <a:pt x="5" y="4"/>
                  </a:lnTo>
                  <a:lnTo>
                    <a:pt x="6" y="4"/>
                  </a:lnTo>
                  <a:lnTo>
                    <a:pt x="6" y="3"/>
                  </a:lnTo>
                  <a:lnTo>
                    <a:pt x="7" y="3"/>
                  </a:lnTo>
                  <a:lnTo>
                    <a:pt x="7" y="2"/>
                  </a:lnTo>
                  <a:lnTo>
                    <a:pt x="7" y="1"/>
                  </a:lnTo>
                  <a:lnTo>
                    <a:pt x="6" y="1"/>
                  </a:lnTo>
                  <a:lnTo>
                    <a:pt x="5" y="0"/>
                  </a:lnTo>
                  <a:lnTo>
                    <a:pt x="4" y="0"/>
                  </a:lnTo>
                  <a:lnTo>
                    <a:pt x="3" y="0"/>
                  </a:lnTo>
                  <a:lnTo>
                    <a:pt x="2" y="0"/>
                  </a:lnTo>
                  <a:lnTo>
                    <a:pt x="1" y="0"/>
                  </a:lnTo>
                  <a:lnTo>
                    <a:pt x="1" y="1"/>
                  </a:lnTo>
                  <a:lnTo>
                    <a:pt x="0" y="1"/>
                  </a:lnTo>
                  <a:lnTo>
                    <a:pt x="0" y="2"/>
                  </a:lnTo>
                  <a:close/>
                </a:path>
              </a:pathLst>
            </a:custGeom>
            <a:solidFill>
              <a:srgbClr val="FFFFFF"/>
            </a:solidFill>
            <a:ln w="9525">
              <a:noFill/>
              <a:round/>
              <a:headEnd/>
              <a:tailEnd/>
            </a:ln>
          </p:spPr>
          <p:txBody>
            <a:bodyPr/>
            <a:lstStyle/>
            <a:p>
              <a:endParaRPr lang="ja-JP" altLang="en-US"/>
            </a:p>
          </p:txBody>
        </p:sp>
        <p:sp>
          <p:nvSpPr>
            <p:cNvPr id="64" name="Freeform 94"/>
            <p:cNvSpPr>
              <a:spLocks/>
            </p:cNvSpPr>
            <p:nvPr/>
          </p:nvSpPr>
          <p:spPr bwMode="auto">
            <a:xfrm>
              <a:off x="3648" y="2881"/>
              <a:ext cx="36" cy="18"/>
            </a:xfrm>
            <a:custGeom>
              <a:avLst/>
              <a:gdLst>
                <a:gd name="T0" fmla="*/ 22 w 36"/>
                <a:gd name="T1" fmla="*/ 0 h 18"/>
                <a:gd name="T2" fmla="*/ 20 w 36"/>
                <a:gd name="T3" fmla="*/ 0 h 18"/>
                <a:gd name="T4" fmla="*/ 17 w 36"/>
                <a:gd name="T5" fmla="*/ 0 h 18"/>
                <a:gd name="T6" fmla="*/ 15 w 36"/>
                <a:gd name="T7" fmla="*/ 0 h 18"/>
                <a:gd name="T8" fmla="*/ 13 w 36"/>
                <a:gd name="T9" fmla="*/ 0 h 18"/>
                <a:gd name="T10" fmla="*/ 11 w 36"/>
                <a:gd name="T11" fmla="*/ 1 h 18"/>
                <a:gd name="T12" fmla="*/ 9 w 36"/>
                <a:gd name="T13" fmla="*/ 2 h 18"/>
                <a:gd name="T14" fmla="*/ 7 w 36"/>
                <a:gd name="T15" fmla="*/ 3 h 18"/>
                <a:gd name="T16" fmla="*/ 5 w 36"/>
                <a:gd name="T17" fmla="*/ 4 h 18"/>
                <a:gd name="T18" fmla="*/ 4 w 36"/>
                <a:gd name="T19" fmla="*/ 5 h 18"/>
                <a:gd name="T20" fmla="*/ 3 w 36"/>
                <a:gd name="T21" fmla="*/ 6 h 18"/>
                <a:gd name="T22" fmla="*/ 2 w 36"/>
                <a:gd name="T23" fmla="*/ 8 h 18"/>
                <a:gd name="T24" fmla="*/ 1 w 36"/>
                <a:gd name="T25" fmla="*/ 10 h 18"/>
                <a:gd name="T26" fmla="*/ 0 w 36"/>
                <a:gd name="T27" fmla="*/ 11 h 18"/>
                <a:gd name="T28" fmla="*/ 0 w 36"/>
                <a:gd name="T29" fmla="*/ 13 h 18"/>
                <a:gd name="T30" fmla="*/ 0 w 36"/>
                <a:gd name="T31" fmla="*/ 16 h 18"/>
                <a:gd name="T32" fmla="*/ 0 w 36"/>
                <a:gd name="T33" fmla="*/ 17 h 18"/>
                <a:gd name="T34" fmla="*/ 0 w 36"/>
                <a:gd name="T35" fmla="*/ 18 h 18"/>
                <a:gd name="T36" fmla="*/ 1 w 36"/>
                <a:gd name="T37" fmla="*/ 18 h 18"/>
                <a:gd name="T38" fmla="*/ 2 w 36"/>
                <a:gd name="T39" fmla="*/ 17 h 18"/>
                <a:gd name="T40" fmla="*/ 3 w 36"/>
                <a:gd name="T41" fmla="*/ 17 h 18"/>
                <a:gd name="T42" fmla="*/ 4 w 36"/>
                <a:gd name="T43" fmla="*/ 17 h 18"/>
                <a:gd name="T44" fmla="*/ 6 w 36"/>
                <a:gd name="T45" fmla="*/ 16 h 18"/>
                <a:gd name="T46" fmla="*/ 8 w 36"/>
                <a:gd name="T47" fmla="*/ 15 h 18"/>
                <a:gd name="T48" fmla="*/ 10 w 36"/>
                <a:gd name="T49" fmla="*/ 14 h 18"/>
                <a:gd name="T50" fmla="*/ 12 w 36"/>
                <a:gd name="T51" fmla="*/ 12 h 18"/>
                <a:gd name="T52" fmla="*/ 14 w 36"/>
                <a:gd name="T53" fmla="*/ 11 h 18"/>
                <a:gd name="T54" fmla="*/ 15 w 36"/>
                <a:gd name="T55" fmla="*/ 11 h 18"/>
                <a:gd name="T56" fmla="*/ 16 w 36"/>
                <a:gd name="T57" fmla="*/ 11 h 18"/>
                <a:gd name="T58" fmla="*/ 18 w 36"/>
                <a:gd name="T59" fmla="*/ 10 h 18"/>
                <a:gd name="T60" fmla="*/ 19 w 36"/>
                <a:gd name="T61" fmla="*/ 10 h 18"/>
                <a:gd name="T62" fmla="*/ 20 w 36"/>
                <a:gd name="T63" fmla="*/ 10 h 18"/>
                <a:gd name="T64" fmla="*/ 22 w 36"/>
                <a:gd name="T65" fmla="*/ 10 h 18"/>
                <a:gd name="T66" fmla="*/ 23 w 36"/>
                <a:gd name="T67" fmla="*/ 11 h 18"/>
                <a:gd name="T68" fmla="*/ 24 w 36"/>
                <a:gd name="T69" fmla="*/ 11 h 18"/>
                <a:gd name="T70" fmla="*/ 25 w 36"/>
                <a:gd name="T71" fmla="*/ 11 h 18"/>
                <a:gd name="T72" fmla="*/ 27 w 36"/>
                <a:gd name="T73" fmla="*/ 12 h 18"/>
                <a:gd name="T74" fmla="*/ 29 w 36"/>
                <a:gd name="T75" fmla="*/ 13 h 18"/>
                <a:gd name="T76" fmla="*/ 31 w 36"/>
                <a:gd name="T77" fmla="*/ 14 h 18"/>
                <a:gd name="T78" fmla="*/ 33 w 36"/>
                <a:gd name="T79" fmla="*/ 16 h 18"/>
                <a:gd name="T80" fmla="*/ 35 w 36"/>
                <a:gd name="T81" fmla="*/ 18 h 18"/>
                <a:gd name="T82" fmla="*/ 36 w 36"/>
                <a:gd name="T83" fmla="*/ 16 h 18"/>
                <a:gd name="T84" fmla="*/ 36 w 36"/>
                <a:gd name="T85" fmla="*/ 15 h 18"/>
                <a:gd name="T86" fmla="*/ 36 w 36"/>
                <a:gd name="T87" fmla="*/ 13 h 18"/>
                <a:gd name="T88" fmla="*/ 36 w 36"/>
                <a:gd name="T89" fmla="*/ 12 h 18"/>
                <a:gd name="T90" fmla="*/ 35 w 36"/>
                <a:gd name="T91" fmla="*/ 10 h 18"/>
                <a:gd name="T92" fmla="*/ 35 w 36"/>
                <a:gd name="T93" fmla="*/ 9 h 18"/>
                <a:gd name="T94" fmla="*/ 34 w 36"/>
                <a:gd name="T95" fmla="*/ 7 h 18"/>
                <a:gd name="T96" fmla="*/ 33 w 36"/>
                <a:gd name="T97" fmla="*/ 6 h 18"/>
                <a:gd name="T98" fmla="*/ 32 w 36"/>
                <a:gd name="T99" fmla="*/ 5 h 18"/>
                <a:gd name="T100" fmla="*/ 30 w 36"/>
                <a:gd name="T101" fmla="*/ 4 h 18"/>
                <a:gd name="T102" fmla="*/ 29 w 36"/>
                <a:gd name="T103" fmla="*/ 3 h 18"/>
                <a:gd name="T104" fmla="*/ 28 w 36"/>
                <a:gd name="T105" fmla="*/ 2 h 18"/>
                <a:gd name="T106" fmla="*/ 26 w 36"/>
                <a:gd name="T107" fmla="*/ 1 h 18"/>
                <a:gd name="T108" fmla="*/ 25 w 36"/>
                <a:gd name="T109" fmla="*/ 0 h 18"/>
                <a:gd name="T110" fmla="*/ 23 w 36"/>
                <a:gd name="T111" fmla="*/ 0 h 18"/>
                <a:gd name="T112" fmla="*/ 22 w 36"/>
                <a:gd name="T113" fmla="*/ 0 h 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18"/>
                <a:gd name="T173" fmla="*/ 36 w 36"/>
                <a:gd name="T174" fmla="*/ 18 h 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18">
                  <a:moveTo>
                    <a:pt x="22" y="0"/>
                  </a:moveTo>
                  <a:lnTo>
                    <a:pt x="20" y="0"/>
                  </a:lnTo>
                  <a:lnTo>
                    <a:pt x="17" y="0"/>
                  </a:lnTo>
                  <a:lnTo>
                    <a:pt x="15" y="0"/>
                  </a:lnTo>
                  <a:lnTo>
                    <a:pt x="13" y="0"/>
                  </a:lnTo>
                  <a:lnTo>
                    <a:pt x="11" y="1"/>
                  </a:lnTo>
                  <a:lnTo>
                    <a:pt x="9" y="2"/>
                  </a:lnTo>
                  <a:lnTo>
                    <a:pt x="7" y="3"/>
                  </a:lnTo>
                  <a:lnTo>
                    <a:pt x="5" y="4"/>
                  </a:lnTo>
                  <a:lnTo>
                    <a:pt x="4" y="5"/>
                  </a:lnTo>
                  <a:lnTo>
                    <a:pt x="3" y="6"/>
                  </a:lnTo>
                  <a:lnTo>
                    <a:pt x="2" y="8"/>
                  </a:lnTo>
                  <a:lnTo>
                    <a:pt x="1" y="10"/>
                  </a:lnTo>
                  <a:lnTo>
                    <a:pt x="0" y="11"/>
                  </a:lnTo>
                  <a:lnTo>
                    <a:pt x="0" y="13"/>
                  </a:lnTo>
                  <a:lnTo>
                    <a:pt x="0" y="16"/>
                  </a:lnTo>
                  <a:lnTo>
                    <a:pt x="0" y="17"/>
                  </a:lnTo>
                  <a:lnTo>
                    <a:pt x="0" y="18"/>
                  </a:lnTo>
                  <a:lnTo>
                    <a:pt x="1" y="18"/>
                  </a:lnTo>
                  <a:lnTo>
                    <a:pt x="2" y="17"/>
                  </a:lnTo>
                  <a:lnTo>
                    <a:pt x="3" y="17"/>
                  </a:lnTo>
                  <a:lnTo>
                    <a:pt x="4" y="17"/>
                  </a:lnTo>
                  <a:lnTo>
                    <a:pt x="6" y="16"/>
                  </a:lnTo>
                  <a:lnTo>
                    <a:pt x="8" y="15"/>
                  </a:lnTo>
                  <a:lnTo>
                    <a:pt x="10" y="14"/>
                  </a:lnTo>
                  <a:lnTo>
                    <a:pt x="12" y="12"/>
                  </a:lnTo>
                  <a:lnTo>
                    <a:pt x="14" y="11"/>
                  </a:lnTo>
                  <a:lnTo>
                    <a:pt x="15" y="11"/>
                  </a:lnTo>
                  <a:lnTo>
                    <a:pt x="16" y="11"/>
                  </a:lnTo>
                  <a:lnTo>
                    <a:pt x="18" y="10"/>
                  </a:lnTo>
                  <a:lnTo>
                    <a:pt x="19" y="10"/>
                  </a:lnTo>
                  <a:lnTo>
                    <a:pt x="20" y="10"/>
                  </a:lnTo>
                  <a:lnTo>
                    <a:pt x="22" y="10"/>
                  </a:lnTo>
                  <a:lnTo>
                    <a:pt x="23" y="11"/>
                  </a:lnTo>
                  <a:lnTo>
                    <a:pt x="24" y="11"/>
                  </a:lnTo>
                  <a:lnTo>
                    <a:pt x="25" y="11"/>
                  </a:lnTo>
                  <a:lnTo>
                    <a:pt x="27" y="12"/>
                  </a:lnTo>
                  <a:lnTo>
                    <a:pt x="29" y="13"/>
                  </a:lnTo>
                  <a:lnTo>
                    <a:pt x="31" y="14"/>
                  </a:lnTo>
                  <a:lnTo>
                    <a:pt x="33" y="16"/>
                  </a:lnTo>
                  <a:lnTo>
                    <a:pt x="35" y="18"/>
                  </a:lnTo>
                  <a:lnTo>
                    <a:pt x="36" y="16"/>
                  </a:lnTo>
                  <a:lnTo>
                    <a:pt x="36" y="15"/>
                  </a:lnTo>
                  <a:lnTo>
                    <a:pt x="36" y="13"/>
                  </a:lnTo>
                  <a:lnTo>
                    <a:pt x="36" y="12"/>
                  </a:lnTo>
                  <a:lnTo>
                    <a:pt x="35" y="10"/>
                  </a:lnTo>
                  <a:lnTo>
                    <a:pt x="35" y="9"/>
                  </a:lnTo>
                  <a:lnTo>
                    <a:pt x="34" y="7"/>
                  </a:lnTo>
                  <a:lnTo>
                    <a:pt x="33" y="6"/>
                  </a:lnTo>
                  <a:lnTo>
                    <a:pt x="32" y="5"/>
                  </a:lnTo>
                  <a:lnTo>
                    <a:pt x="30" y="4"/>
                  </a:lnTo>
                  <a:lnTo>
                    <a:pt x="29" y="3"/>
                  </a:lnTo>
                  <a:lnTo>
                    <a:pt x="28" y="2"/>
                  </a:lnTo>
                  <a:lnTo>
                    <a:pt x="26" y="1"/>
                  </a:lnTo>
                  <a:lnTo>
                    <a:pt x="25" y="0"/>
                  </a:lnTo>
                  <a:lnTo>
                    <a:pt x="23" y="0"/>
                  </a:lnTo>
                  <a:lnTo>
                    <a:pt x="22" y="0"/>
                  </a:lnTo>
                  <a:close/>
                </a:path>
              </a:pathLst>
            </a:custGeom>
            <a:solidFill>
              <a:srgbClr val="402627"/>
            </a:solidFill>
            <a:ln w="9525">
              <a:noFill/>
              <a:round/>
              <a:headEnd/>
              <a:tailEnd/>
            </a:ln>
          </p:spPr>
          <p:txBody>
            <a:bodyPr/>
            <a:lstStyle/>
            <a:p>
              <a:endParaRPr lang="ja-JP" altLang="en-US"/>
            </a:p>
          </p:txBody>
        </p:sp>
        <p:sp>
          <p:nvSpPr>
            <p:cNvPr id="65" name="Freeform 95"/>
            <p:cNvSpPr>
              <a:spLocks/>
            </p:cNvSpPr>
            <p:nvPr/>
          </p:nvSpPr>
          <p:spPr bwMode="auto">
            <a:xfrm>
              <a:off x="3652" y="2887"/>
              <a:ext cx="6" cy="5"/>
            </a:xfrm>
            <a:custGeom>
              <a:avLst/>
              <a:gdLst>
                <a:gd name="T0" fmla="*/ 6 w 6"/>
                <a:gd name="T1" fmla="*/ 2 h 5"/>
                <a:gd name="T2" fmla="*/ 6 w 6"/>
                <a:gd name="T3" fmla="*/ 3 h 5"/>
                <a:gd name="T4" fmla="*/ 6 w 6"/>
                <a:gd name="T5" fmla="*/ 3 h 5"/>
                <a:gd name="T6" fmla="*/ 6 w 6"/>
                <a:gd name="T7" fmla="*/ 3 h 5"/>
                <a:gd name="T8" fmla="*/ 5 w 6"/>
                <a:gd name="T9" fmla="*/ 4 h 5"/>
                <a:gd name="T10" fmla="*/ 5 w 6"/>
                <a:gd name="T11" fmla="*/ 4 h 5"/>
                <a:gd name="T12" fmla="*/ 4 w 6"/>
                <a:gd name="T13" fmla="*/ 4 h 5"/>
                <a:gd name="T14" fmla="*/ 4 w 6"/>
                <a:gd name="T15" fmla="*/ 4 h 5"/>
                <a:gd name="T16" fmla="*/ 3 w 6"/>
                <a:gd name="T17" fmla="*/ 5 h 5"/>
                <a:gd name="T18" fmla="*/ 2 w 6"/>
                <a:gd name="T19" fmla="*/ 5 h 5"/>
                <a:gd name="T20" fmla="*/ 2 w 6"/>
                <a:gd name="T21" fmla="*/ 5 h 5"/>
                <a:gd name="T22" fmla="*/ 1 w 6"/>
                <a:gd name="T23" fmla="*/ 4 h 5"/>
                <a:gd name="T24" fmla="*/ 1 w 6"/>
                <a:gd name="T25" fmla="*/ 4 h 5"/>
                <a:gd name="T26" fmla="*/ 1 w 6"/>
                <a:gd name="T27" fmla="*/ 4 h 5"/>
                <a:gd name="T28" fmla="*/ 0 w 6"/>
                <a:gd name="T29" fmla="*/ 3 h 5"/>
                <a:gd name="T30" fmla="*/ 0 w 6"/>
                <a:gd name="T31" fmla="*/ 3 h 5"/>
                <a:gd name="T32" fmla="*/ 0 w 6"/>
                <a:gd name="T33" fmla="*/ 3 h 5"/>
                <a:gd name="T34" fmla="*/ 0 w 6"/>
                <a:gd name="T35" fmla="*/ 2 h 5"/>
                <a:gd name="T36" fmla="*/ 0 w 6"/>
                <a:gd name="T37" fmla="*/ 2 h 5"/>
                <a:gd name="T38" fmla="*/ 0 w 6"/>
                <a:gd name="T39" fmla="*/ 1 h 5"/>
                <a:gd name="T40" fmla="*/ 1 w 6"/>
                <a:gd name="T41" fmla="*/ 1 h 5"/>
                <a:gd name="T42" fmla="*/ 1 w 6"/>
                <a:gd name="T43" fmla="*/ 1 h 5"/>
                <a:gd name="T44" fmla="*/ 2 w 6"/>
                <a:gd name="T45" fmla="*/ 1 h 5"/>
                <a:gd name="T46" fmla="*/ 2 w 6"/>
                <a:gd name="T47" fmla="*/ 0 h 5"/>
                <a:gd name="T48" fmla="*/ 3 w 6"/>
                <a:gd name="T49" fmla="*/ 0 h 5"/>
                <a:gd name="T50" fmla="*/ 4 w 6"/>
                <a:gd name="T51" fmla="*/ 0 h 5"/>
                <a:gd name="T52" fmla="*/ 4 w 6"/>
                <a:gd name="T53" fmla="*/ 0 h 5"/>
                <a:gd name="T54" fmla="*/ 5 w 6"/>
                <a:gd name="T55" fmla="*/ 1 h 5"/>
                <a:gd name="T56" fmla="*/ 5 w 6"/>
                <a:gd name="T57" fmla="*/ 1 h 5"/>
                <a:gd name="T58" fmla="*/ 6 w 6"/>
                <a:gd name="T59" fmla="*/ 1 h 5"/>
                <a:gd name="T60" fmla="*/ 6 w 6"/>
                <a:gd name="T61" fmla="*/ 1 h 5"/>
                <a:gd name="T62" fmla="*/ 6 w 6"/>
                <a:gd name="T63" fmla="*/ 2 h 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
                <a:gd name="T97" fmla="*/ 0 h 5"/>
                <a:gd name="T98" fmla="*/ 6 w 6"/>
                <a:gd name="T99" fmla="*/ 5 h 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 h="5">
                  <a:moveTo>
                    <a:pt x="6" y="2"/>
                  </a:moveTo>
                  <a:lnTo>
                    <a:pt x="6" y="3"/>
                  </a:lnTo>
                  <a:lnTo>
                    <a:pt x="5" y="4"/>
                  </a:lnTo>
                  <a:lnTo>
                    <a:pt x="4" y="4"/>
                  </a:lnTo>
                  <a:lnTo>
                    <a:pt x="3" y="5"/>
                  </a:lnTo>
                  <a:lnTo>
                    <a:pt x="2" y="5"/>
                  </a:lnTo>
                  <a:lnTo>
                    <a:pt x="1" y="4"/>
                  </a:lnTo>
                  <a:lnTo>
                    <a:pt x="0" y="3"/>
                  </a:lnTo>
                  <a:lnTo>
                    <a:pt x="0" y="2"/>
                  </a:lnTo>
                  <a:lnTo>
                    <a:pt x="0" y="1"/>
                  </a:lnTo>
                  <a:lnTo>
                    <a:pt x="1" y="1"/>
                  </a:lnTo>
                  <a:lnTo>
                    <a:pt x="2" y="1"/>
                  </a:lnTo>
                  <a:lnTo>
                    <a:pt x="2" y="0"/>
                  </a:lnTo>
                  <a:lnTo>
                    <a:pt x="3" y="0"/>
                  </a:lnTo>
                  <a:lnTo>
                    <a:pt x="4" y="0"/>
                  </a:lnTo>
                  <a:lnTo>
                    <a:pt x="5" y="1"/>
                  </a:lnTo>
                  <a:lnTo>
                    <a:pt x="6" y="1"/>
                  </a:lnTo>
                  <a:lnTo>
                    <a:pt x="6" y="2"/>
                  </a:lnTo>
                  <a:close/>
                </a:path>
              </a:pathLst>
            </a:custGeom>
            <a:solidFill>
              <a:srgbClr val="FFFFFF"/>
            </a:solidFill>
            <a:ln w="9525">
              <a:noFill/>
              <a:round/>
              <a:headEnd/>
              <a:tailEnd/>
            </a:ln>
          </p:spPr>
          <p:txBody>
            <a:bodyPr/>
            <a:lstStyle/>
            <a:p>
              <a:endParaRPr lang="ja-JP" altLang="en-US"/>
            </a:p>
          </p:txBody>
        </p:sp>
        <p:sp>
          <p:nvSpPr>
            <p:cNvPr id="66" name="Freeform 96"/>
            <p:cNvSpPr>
              <a:spLocks/>
            </p:cNvSpPr>
            <p:nvPr/>
          </p:nvSpPr>
          <p:spPr bwMode="auto">
            <a:xfrm>
              <a:off x="3527" y="2611"/>
              <a:ext cx="460" cy="306"/>
            </a:xfrm>
            <a:custGeom>
              <a:avLst/>
              <a:gdLst>
                <a:gd name="T0" fmla="*/ 213 w 460"/>
                <a:gd name="T1" fmla="*/ 158 h 306"/>
                <a:gd name="T2" fmla="*/ 220 w 460"/>
                <a:gd name="T3" fmla="*/ 186 h 306"/>
                <a:gd name="T4" fmla="*/ 225 w 460"/>
                <a:gd name="T5" fmla="*/ 201 h 306"/>
                <a:gd name="T6" fmla="*/ 203 w 460"/>
                <a:gd name="T7" fmla="*/ 182 h 306"/>
                <a:gd name="T8" fmla="*/ 190 w 460"/>
                <a:gd name="T9" fmla="*/ 167 h 306"/>
                <a:gd name="T10" fmla="*/ 184 w 460"/>
                <a:gd name="T11" fmla="*/ 147 h 306"/>
                <a:gd name="T12" fmla="*/ 181 w 460"/>
                <a:gd name="T13" fmla="*/ 131 h 306"/>
                <a:gd name="T14" fmla="*/ 159 w 460"/>
                <a:gd name="T15" fmla="*/ 178 h 306"/>
                <a:gd name="T16" fmla="*/ 126 w 460"/>
                <a:gd name="T17" fmla="*/ 218 h 306"/>
                <a:gd name="T18" fmla="*/ 106 w 460"/>
                <a:gd name="T19" fmla="*/ 234 h 306"/>
                <a:gd name="T20" fmla="*/ 60 w 460"/>
                <a:gd name="T21" fmla="*/ 258 h 306"/>
                <a:gd name="T22" fmla="*/ 42 w 460"/>
                <a:gd name="T23" fmla="*/ 273 h 306"/>
                <a:gd name="T24" fmla="*/ 30 w 460"/>
                <a:gd name="T25" fmla="*/ 280 h 306"/>
                <a:gd name="T26" fmla="*/ 16 w 460"/>
                <a:gd name="T27" fmla="*/ 262 h 306"/>
                <a:gd name="T28" fmla="*/ 9 w 460"/>
                <a:gd name="T29" fmla="*/ 242 h 306"/>
                <a:gd name="T30" fmla="*/ 1 w 460"/>
                <a:gd name="T31" fmla="*/ 218 h 306"/>
                <a:gd name="T32" fmla="*/ 1 w 460"/>
                <a:gd name="T33" fmla="*/ 193 h 306"/>
                <a:gd name="T34" fmla="*/ 14 w 460"/>
                <a:gd name="T35" fmla="*/ 151 h 306"/>
                <a:gd name="T36" fmla="*/ 38 w 460"/>
                <a:gd name="T37" fmla="*/ 100 h 306"/>
                <a:gd name="T38" fmla="*/ 66 w 460"/>
                <a:gd name="T39" fmla="*/ 58 h 306"/>
                <a:gd name="T40" fmla="*/ 85 w 460"/>
                <a:gd name="T41" fmla="*/ 42 h 306"/>
                <a:gd name="T42" fmla="*/ 105 w 460"/>
                <a:gd name="T43" fmla="*/ 33 h 306"/>
                <a:gd name="T44" fmla="*/ 127 w 460"/>
                <a:gd name="T45" fmla="*/ 31 h 306"/>
                <a:gd name="T46" fmla="*/ 150 w 460"/>
                <a:gd name="T47" fmla="*/ 36 h 306"/>
                <a:gd name="T48" fmla="*/ 160 w 460"/>
                <a:gd name="T49" fmla="*/ 39 h 306"/>
                <a:gd name="T50" fmla="*/ 170 w 460"/>
                <a:gd name="T51" fmla="*/ 26 h 306"/>
                <a:gd name="T52" fmla="*/ 200 w 460"/>
                <a:gd name="T53" fmla="*/ 7 h 306"/>
                <a:gd name="T54" fmla="*/ 234 w 460"/>
                <a:gd name="T55" fmla="*/ 0 h 306"/>
                <a:gd name="T56" fmla="*/ 268 w 460"/>
                <a:gd name="T57" fmla="*/ 3 h 306"/>
                <a:gd name="T58" fmla="*/ 301 w 460"/>
                <a:gd name="T59" fmla="*/ 14 h 306"/>
                <a:gd name="T60" fmla="*/ 332 w 460"/>
                <a:gd name="T61" fmla="*/ 32 h 306"/>
                <a:gd name="T62" fmla="*/ 384 w 460"/>
                <a:gd name="T63" fmla="*/ 66 h 306"/>
                <a:gd name="T64" fmla="*/ 422 w 460"/>
                <a:gd name="T65" fmla="*/ 95 h 306"/>
                <a:gd name="T66" fmla="*/ 443 w 460"/>
                <a:gd name="T67" fmla="*/ 120 h 306"/>
                <a:gd name="T68" fmla="*/ 453 w 460"/>
                <a:gd name="T69" fmla="*/ 140 h 306"/>
                <a:gd name="T70" fmla="*/ 459 w 460"/>
                <a:gd name="T71" fmla="*/ 163 h 306"/>
                <a:gd name="T72" fmla="*/ 458 w 460"/>
                <a:gd name="T73" fmla="*/ 190 h 306"/>
                <a:gd name="T74" fmla="*/ 455 w 460"/>
                <a:gd name="T75" fmla="*/ 231 h 306"/>
                <a:gd name="T76" fmla="*/ 456 w 460"/>
                <a:gd name="T77" fmla="*/ 250 h 306"/>
                <a:gd name="T78" fmla="*/ 451 w 460"/>
                <a:gd name="T79" fmla="*/ 264 h 306"/>
                <a:gd name="T80" fmla="*/ 438 w 460"/>
                <a:gd name="T81" fmla="*/ 289 h 306"/>
                <a:gd name="T82" fmla="*/ 429 w 460"/>
                <a:gd name="T83" fmla="*/ 301 h 306"/>
                <a:gd name="T84" fmla="*/ 429 w 460"/>
                <a:gd name="T85" fmla="*/ 293 h 306"/>
                <a:gd name="T86" fmla="*/ 419 w 460"/>
                <a:gd name="T87" fmla="*/ 277 h 306"/>
                <a:gd name="T88" fmla="*/ 395 w 460"/>
                <a:gd name="T89" fmla="*/ 259 h 306"/>
                <a:gd name="T90" fmla="*/ 353 w 460"/>
                <a:gd name="T91" fmla="*/ 234 h 306"/>
                <a:gd name="T92" fmla="*/ 315 w 460"/>
                <a:gd name="T93" fmla="*/ 201 h 306"/>
                <a:gd name="T94" fmla="*/ 288 w 460"/>
                <a:gd name="T95" fmla="*/ 182 h 306"/>
                <a:gd name="T96" fmla="*/ 293 w 460"/>
                <a:gd name="T97" fmla="*/ 197 h 306"/>
                <a:gd name="T98" fmla="*/ 304 w 460"/>
                <a:gd name="T99" fmla="*/ 214 h 306"/>
                <a:gd name="T100" fmla="*/ 316 w 460"/>
                <a:gd name="T101" fmla="*/ 225 h 306"/>
                <a:gd name="T102" fmla="*/ 323 w 460"/>
                <a:gd name="T103" fmla="*/ 231 h 306"/>
                <a:gd name="T104" fmla="*/ 284 w 460"/>
                <a:gd name="T105" fmla="*/ 227 h 306"/>
                <a:gd name="T106" fmla="*/ 250 w 460"/>
                <a:gd name="T107" fmla="*/ 210 h 306"/>
                <a:gd name="T108" fmla="*/ 228 w 460"/>
                <a:gd name="T109" fmla="*/ 186 h 306"/>
                <a:gd name="T110" fmla="*/ 215 w 460"/>
                <a:gd name="T111" fmla="*/ 158 h 306"/>
                <a:gd name="T112" fmla="*/ 215 w 460"/>
                <a:gd name="T113" fmla="*/ 143 h 3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306"/>
                <a:gd name="T173" fmla="*/ 460 w 460"/>
                <a:gd name="T174" fmla="*/ 306 h 3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306">
                  <a:moveTo>
                    <a:pt x="215" y="141"/>
                  </a:moveTo>
                  <a:lnTo>
                    <a:pt x="215" y="143"/>
                  </a:lnTo>
                  <a:lnTo>
                    <a:pt x="214" y="146"/>
                  </a:lnTo>
                  <a:lnTo>
                    <a:pt x="214" y="148"/>
                  </a:lnTo>
                  <a:lnTo>
                    <a:pt x="214" y="149"/>
                  </a:lnTo>
                  <a:lnTo>
                    <a:pt x="213" y="154"/>
                  </a:lnTo>
                  <a:lnTo>
                    <a:pt x="213" y="158"/>
                  </a:lnTo>
                  <a:lnTo>
                    <a:pt x="213" y="162"/>
                  </a:lnTo>
                  <a:lnTo>
                    <a:pt x="214" y="166"/>
                  </a:lnTo>
                  <a:lnTo>
                    <a:pt x="215" y="170"/>
                  </a:lnTo>
                  <a:lnTo>
                    <a:pt x="216" y="174"/>
                  </a:lnTo>
                  <a:lnTo>
                    <a:pt x="217" y="178"/>
                  </a:lnTo>
                  <a:lnTo>
                    <a:pt x="218" y="182"/>
                  </a:lnTo>
                  <a:lnTo>
                    <a:pt x="220" y="186"/>
                  </a:lnTo>
                  <a:lnTo>
                    <a:pt x="221" y="190"/>
                  </a:lnTo>
                  <a:lnTo>
                    <a:pt x="223" y="194"/>
                  </a:lnTo>
                  <a:lnTo>
                    <a:pt x="224" y="198"/>
                  </a:lnTo>
                  <a:lnTo>
                    <a:pt x="228" y="205"/>
                  </a:lnTo>
                  <a:lnTo>
                    <a:pt x="227" y="204"/>
                  </a:lnTo>
                  <a:lnTo>
                    <a:pt x="227" y="203"/>
                  </a:lnTo>
                  <a:lnTo>
                    <a:pt x="225" y="201"/>
                  </a:lnTo>
                  <a:lnTo>
                    <a:pt x="223" y="199"/>
                  </a:lnTo>
                  <a:lnTo>
                    <a:pt x="221" y="197"/>
                  </a:lnTo>
                  <a:lnTo>
                    <a:pt x="219" y="195"/>
                  </a:lnTo>
                  <a:lnTo>
                    <a:pt x="216" y="192"/>
                  </a:lnTo>
                  <a:lnTo>
                    <a:pt x="211" y="188"/>
                  </a:lnTo>
                  <a:lnTo>
                    <a:pt x="205" y="184"/>
                  </a:lnTo>
                  <a:lnTo>
                    <a:pt x="203" y="182"/>
                  </a:lnTo>
                  <a:lnTo>
                    <a:pt x="200" y="180"/>
                  </a:lnTo>
                  <a:lnTo>
                    <a:pt x="198" y="177"/>
                  </a:lnTo>
                  <a:lnTo>
                    <a:pt x="195" y="175"/>
                  </a:lnTo>
                  <a:lnTo>
                    <a:pt x="193" y="172"/>
                  </a:lnTo>
                  <a:lnTo>
                    <a:pt x="193" y="171"/>
                  </a:lnTo>
                  <a:lnTo>
                    <a:pt x="192" y="170"/>
                  </a:lnTo>
                  <a:lnTo>
                    <a:pt x="190" y="167"/>
                  </a:lnTo>
                  <a:lnTo>
                    <a:pt x="189" y="164"/>
                  </a:lnTo>
                  <a:lnTo>
                    <a:pt x="188" y="161"/>
                  </a:lnTo>
                  <a:lnTo>
                    <a:pt x="187" y="158"/>
                  </a:lnTo>
                  <a:lnTo>
                    <a:pt x="186" y="156"/>
                  </a:lnTo>
                  <a:lnTo>
                    <a:pt x="186" y="153"/>
                  </a:lnTo>
                  <a:lnTo>
                    <a:pt x="185" y="150"/>
                  </a:lnTo>
                  <a:lnTo>
                    <a:pt x="184" y="147"/>
                  </a:lnTo>
                  <a:lnTo>
                    <a:pt x="184" y="144"/>
                  </a:lnTo>
                  <a:lnTo>
                    <a:pt x="184" y="141"/>
                  </a:lnTo>
                  <a:lnTo>
                    <a:pt x="183" y="138"/>
                  </a:lnTo>
                  <a:lnTo>
                    <a:pt x="183" y="135"/>
                  </a:lnTo>
                  <a:lnTo>
                    <a:pt x="183" y="129"/>
                  </a:lnTo>
                  <a:lnTo>
                    <a:pt x="184" y="123"/>
                  </a:lnTo>
                  <a:lnTo>
                    <a:pt x="181" y="131"/>
                  </a:lnTo>
                  <a:lnTo>
                    <a:pt x="179" y="137"/>
                  </a:lnTo>
                  <a:lnTo>
                    <a:pt x="176" y="144"/>
                  </a:lnTo>
                  <a:lnTo>
                    <a:pt x="173" y="151"/>
                  </a:lnTo>
                  <a:lnTo>
                    <a:pt x="170" y="158"/>
                  </a:lnTo>
                  <a:lnTo>
                    <a:pt x="167" y="164"/>
                  </a:lnTo>
                  <a:lnTo>
                    <a:pt x="163" y="171"/>
                  </a:lnTo>
                  <a:lnTo>
                    <a:pt x="159" y="178"/>
                  </a:lnTo>
                  <a:lnTo>
                    <a:pt x="155" y="184"/>
                  </a:lnTo>
                  <a:lnTo>
                    <a:pt x="151" y="190"/>
                  </a:lnTo>
                  <a:lnTo>
                    <a:pt x="146" y="196"/>
                  </a:lnTo>
                  <a:lnTo>
                    <a:pt x="142" y="202"/>
                  </a:lnTo>
                  <a:lnTo>
                    <a:pt x="137" y="207"/>
                  </a:lnTo>
                  <a:lnTo>
                    <a:pt x="132" y="213"/>
                  </a:lnTo>
                  <a:lnTo>
                    <a:pt x="126" y="218"/>
                  </a:lnTo>
                  <a:lnTo>
                    <a:pt x="121" y="223"/>
                  </a:lnTo>
                  <a:lnTo>
                    <a:pt x="119" y="225"/>
                  </a:lnTo>
                  <a:lnTo>
                    <a:pt x="116" y="227"/>
                  </a:lnTo>
                  <a:lnTo>
                    <a:pt x="114" y="229"/>
                  </a:lnTo>
                  <a:lnTo>
                    <a:pt x="111" y="231"/>
                  </a:lnTo>
                  <a:lnTo>
                    <a:pt x="108" y="232"/>
                  </a:lnTo>
                  <a:lnTo>
                    <a:pt x="106" y="234"/>
                  </a:lnTo>
                  <a:lnTo>
                    <a:pt x="99" y="238"/>
                  </a:lnTo>
                  <a:lnTo>
                    <a:pt x="93" y="241"/>
                  </a:lnTo>
                  <a:lnTo>
                    <a:pt x="86" y="244"/>
                  </a:lnTo>
                  <a:lnTo>
                    <a:pt x="80" y="248"/>
                  </a:lnTo>
                  <a:lnTo>
                    <a:pt x="73" y="251"/>
                  </a:lnTo>
                  <a:lnTo>
                    <a:pt x="67" y="255"/>
                  </a:lnTo>
                  <a:lnTo>
                    <a:pt x="60" y="258"/>
                  </a:lnTo>
                  <a:lnTo>
                    <a:pt x="57" y="260"/>
                  </a:lnTo>
                  <a:lnTo>
                    <a:pt x="54" y="262"/>
                  </a:lnTo>
                  <a:lnTo>
                    <a:pt x="52" y="264"/>
                  </a:lnTo>
                  <a:lnTo>
                    <a:pt x="49" y="267"/>
                  </a:lnTo>
                  <a:lnTo>
                    <a:pt x="47" y="269"/>
                  </a:lnTo>
                  <a:lnTo>
                    <a:pt x="44" y="271"/>
                  </a:lnTo>
                  <a:lnTo>
                    <a:pt x="42" y="273"/>
                  </a:lnTo>
                  <a:lnTo>
                    <a:pt x="40" y="276"/>
                  </a:lnTo>
                  <a:lnTo>
                    <a:pt x="38" y="278"/>
                  </a:lnTo>
                  <a:lnTo>
                    <a:pt x="37" y="281"/>
                  </a:lnTo>
                  <a:lnTo>
                    <a:pt x="35" y="283"/>
                  </a:lnTo>
                  <a:lnTo>
                    <a:pt x="34" y="286"/>
                  </a:lnTo>
                  <a:lnTo>
                    <a:pt x="32" y="283"/>
                  </a:lnTo>
                  <a:lnTo>
                    <a:pt x="30" y="280"/>
                  </a:lnTo>
                  <a:lnTo>
                    <a:pt x="28" y="278"/>
                  </a:lnTo>
                  <a:lnTo>
                    <a:pt x="27" y="276"/>
                  </a:lnTo>
                  <a:lnTo>
                    <a:pt x="23" y="272"/>
                  </a:lnTo>
                  <a:lnTo>
                    <a:pt x="21" y="269"/>
                  </a:lnTo>
                  <a:lnTo>
                    <a:pt x="19" y="266"/>
                  </a:lnTo>
                  <a:lnTo>
                    <a:pt x="17" y="264"/>
                  </a:lnTo>
                  <a:lnTo>
                    <a:pt x="16" y="262"/>
                  </a:lnTo>
                  <a:lnTo>
                    <a:pt x="15" y="260"/>
                  </a:lnTo>
                  <a:lnTo>
                    <a:pt x="14" y="258"/>
                  </a:lnTo>
                  <a:lnTo>
                    <a:pt x="13" y="256"/>
                  </a:lnTo>
                  <a:lnTo>
                    <a:pt x="12" y="254"/>
                  </a:lnTo>
                  <a:lnTo>
                    <a:pt x="11" y="250"/>
                  </a:lnTo>
                  <a:lnTo>
                    <a:pt x="11" y="246"/>
                  </a:lnTo>
                  <a:lnTo>
                    <a:pt x="9" y="242"/>
                  </a:lnTo>
                  <a:lnTo>
                    <a:pt x="8" y="238"/>
                  </a:lnTo>
                  <a:lnTo>
                    <a:pt x="8" y="236"/>
                  </a:lnTo>
                  <a:lnTo>
                    <a:pt x="7" y="234"/>
                  </a:lnTo>
                  <a:lnTo>
                    <a:pt x="5" y="229"/>
                  </a:lnTo>
                  <a:lnTo>
                    <a:pt x="3" y="225"/>
                  </a:lnTo>
                  <a:lnTo>
                    <a:pt x="2" y="221"/>
                  </a:lnTo>
                  <a:lnTo>
                    <a:pt x="1" y="218"/>
                  </a:lnTo>
                  <a:lnTo>
                    <a:pt x="0" y="214"/>
                  </a:lnTo>
                  <a:lnTo>
                    <a:pt x="0" y="211"/>
                  </a:lnTo>
                  <a:lnTo>
                    <a:pt x="0" y="207"/>
                  </a:lnTo>
                  <a:lnTo>
                    <a:pt x="0" y="204"/>
                  </a:lnTo>
                  <a:lnTo>
                    <a:pt x="0" y="200"/>
                  </a:lnTo>
                  <a:lnTo>
                    <a:pt x="0" y="197"/>
                  </a:lnTo>
                  <a:lnTo>
                    <a:pt x="1" y="193"/>
                  </a:lnTo>
                  <a:lnTo>
                    <a:pt x="2" y="189"/>
                  </a:lnTo>
                  <a:lnTo>
                    <a:pt x="3" y="185"/>
                  </a:lnTo>
                  <a:lnTo>
                    <a:pt x="4" y="181"/>
                  </a:lnTo>
                  <a:lnTo>
                    <a:pt x="6" y="172"/>
                  </a:lnTo>
                  <a:lnTo>
                    <a:pt x="9" y="165"/>
                  </a:lnTo>
                  <a:lnTo>
                    <a:pt x="11" y="158"/>
                  </a:lnTo>
                  <a:lnTo>
                    <a:pt x="14" y="151"/>
                  </a:lnTo>
                  <a:lnTo>
                    <a:pt x="17" y="144"/>
                  </a:lnTo>
                  <a:lnTo>
                    <a:pt x="20" y="137"/>
                  </a:lnTo>
                  <a:lnTo>
                    <a:pt x="23" y="129"/>
                  </a:lnTo>
                  <a:lnTo>
                    <a:pt x="27" y="122"/>
                  </a:lnTo>
                  <a:lnTo>
                    <a:pt x="31" y="114"/>
                  </a:lnTo>
                  <a:lnTo>
                    <a:pt x="34" y="107"/>
                  </a:lnTo>
                  <a:lnTo>
                    <a:pt x="38" y="100"/>
                  </a:lnTo>
                  <a:lnTo>
                    <a:pt x="42" y="93"/>
                  </a:lnTo>
                  <a:lnTo>
                    <a:pt x="46" y="86"/>
                  </a:lnTo>
                  <a:lnTo>
                    <a:pt x="51" y="79"/>
                  </a:lnTo>
                  <a:lnTo>
                    <a:pt x="55" y="73"/>
                  </a:lnTo>
                  <a:lnTo>
                    <a:pt x="59" y="67"/>
                  </a:lnTo>
                  <a:lnTo>
                    <a:pt x="64" y="61"/>
                  </a:lnTo>
                  <a:lnTo>
                    <a:pt x="66" y="58"/>
                  </a:lnTo>
                  <a:lnTo>
                    <a:pt x="69" y="55"/>
                  </a:lnTo>
                  <a:lnTo>
                    <a:pt x="71" y="53"/>
                  </a:lnTo>
                  <a:lnTo>
                    <a:pt x="74" y="50"/>
                  </a:lnTo>
                  <a:lnTo>
                    <a:pt x="77" y="48"/>
                  </a:lnTo>
                  <a:lnTo>
                    <a:pt x="79" y="46"/>
                  </a:lnTo>
                  <a:lnTo>
                    <a:pt x="82" y="44"/>
                  </a:lnTo>
                  <a:lnTo>
                    <a:pt x="85" y="42"/>
                  </a:lnTo>
                  <a:lnTo>
                    <a:pt x="88" y="41"/>
                  </a:lnTo>
                  <a:lnTo>
                    <a:pt x="90" y="39"/>
                  </a:lnTo>
                  <a:lnTo>
                    <a:pt x="93" y="37"/>
                  </a:lnTo>
                  <a:lnTo>
                    <a:pt x="96" y="36"/>
                  </a:lnTo>
                  <a:lnTo>
                    <a:pt x="99" y="35"/>
                  </a:lnTo>
                  <a:lnTo>
                    <a:pt x="102" y="34"/>
                  </a:lnTo>
                  <a:lnTo>
                    <a:pt x="105" y="33"/>
                  </a:lnTo>
                  <a:lnTo>
                    <a:pt x="108" y="33"/>
                  </a:lnTo>
                  <a:lnTo>
                    <a:pt x="111" y="32"/>
                  </a:lnTo>
                  <a:lnTo>
                    <a:pt x="115" y="32"/>
                  </a:lnTo>
                  <a:lnTo>
                    <a:pt x="118" y="31"/>
                  </a:lnTo>
                  <a:lnTo>
                    <a:pt x="121" y="31"/>
                  </a:lnTo>
                  <a:lnTo>
                    <a:pt x="124" y="31"/>
                  </a:lnTo>
                  <a:lnTo>
                    <a:pt x="127" y="31"/>
                  </a:lnTo>
                  <a:lnTo>
                    <a:pt x="130" y="31"/>
                  </a:lnTo>
                  <a:lnTo>
                    <a:pt x="134" y="32"/>
                  </a:lnTo>
                  <a:lnTo>
                    <a:pt x="137" y="33"/>
                  </a:lnTo>
                  <a:lnTo>
                    <a:pt x="140" y="33"/>
                  </a:lnTo>
                  <a:lnTo>
                    <a:pt x="144" y="34"/>
                  </a:lnTo>
                  <a:lnTo>
                    <a:pt x="147" y="35"/>
                  </a:lnTo>
                  <a:lnTo>
                    <a:pt x="150" y="36"/>
                  </a:lnTo>
                  <a:lnTo>
                    <a:pt x="154" y="37"/>
                  </a:lnTo>
                  <a:lnTo>
                    <a:pt x="157" y="39"/>
                  </a:lnTo>
                  <a:lnTo>
                    <a:pt x="160" y="41"/>
                  </a:lnTo>
                  <a:lnTo>
                    <a:pt x="160" y="40"/>
                  </a:lnTo>
                  <a:lnTo>
                    <a:pt x="160" y="39"/>
                  </a:lnTo>
                  <a:lnTo>
                    <a:pt x="160" y="38"/>
                  </a:lnTo>
                  <a:lnTo>
                    <a:pt x="160" y="37"/>
                  </a:lnTo>
                  <a:lnTo>
                    <a:pt x="161" y="35"/>
                  </a:lnTo>
                  <a:lnTo>
                    <a:pt x="163" y="33"/>
                  </a:lnTo>
                  <a:lnTo>
                    <a:pt x="165" y="31"/>
                  </a:lnTo>
                  <a:lnTo>
                    <a:pt x="167" y="29"/>
                  </a:lnTo>
                  <a:lnTo>
                    <a:pt x="170" y="26"/>
                  </a:lnTo>
                  <a:lnTo>
                    <a:pt x="175" y="22"/>
                  </a:lnTo>
                  <a:lnTo>
                    <a:pt x="179" y="18"/>
                  </a:lnTo>
                  <a:lnTo>
                    <a:pt x="183" y="15"/>
                  </a:lnTo>
                  <a:lnTo>
                    <a:pt x="185" y="14"/>
                  </a:lnTo>
                  <a:lnTo>
                    <a:pt x="190" y="11"/>
                  </a:lnTo>
                  <a:lnTo>
                    <a:pt x="195" y="9"/>
                  </a:lnTo>
                  <a:lnTo>
                    <a:pt x="200" y="7"/>
                  </a:lnTo>
                  <a:lnTo>
                    <a:pt x="205" y="6"/>
                  </a:lnTo>
                  <a:lnTo>
                    <a:pt x="210" y="4"/>
                  </a:lnTo>
                  <a:lnTo>
                    <a:pt x="215" y="3"/>
                  </a:lnTo>
                  <a:lnTo>
                    <a:pt x="219" y="2"/>
                  </a:lnTo>
                  <a:lnTo>
                    <a:pt x="224" y="1"/>
                  </a:lnTo>
                  <a:lnTo>
                    <a:pt x="229" y="1"/>
                  </a:lnTo>
                  <a:lnTo>
                    <a:pt x="234" y="0"/>
                  </a:lnTo>
                  <a:lnTo>
                    <a:pt x="239" y="0"/>
                  </a:lnTo>
                  <a:lnTo>
                    <a:pt x="244" y="0"/>
                  </a:lnTo>
                  <a:lnTo>
                    <a:pt x="249" y="0"/>
                  </a:lnTo>
                  <a:lnTo>
                    <a:pt x="254" y="1"/>
                  </a:lnTo>
                  <a:lnTo>
                    <a:pt x="259" y="1"/>
                  </a:lnTo>
                  <a:lnTo>
                    <a:pt x="263" y="2"/>
                  </a:lnTo>
                  <a:lnTo>
                    <a:pt x="268" y="3"/>
                  </a:lnTo>
                  <a:lnTo>
                    <a:pt x="273" y="4"/>
                  </a:lnTo>
                  <a:lnTo>
                    <a:pt x="278" y="6"/>
                  </a:lnTo>
                  <a:lnTo>
                    <a:pt x="282" y="7"/>
                  </a:lnTo>
                  <a:lnTo>
                    <a:pt x="287" y="9"/>
                  </a:lnTo>
                  <a:lnTo>
                    <a:pt x="292" y="10"/>
                  </a:lnTo>
                  <a:lnTo>
                    <a:pt x="296" y="12"/>
                  </a:lnTo>
                  <a:lnTo>
                    <a:pt x="301" y="14"/>
                  </a:lnTo>
                  <a:lnTo>
                    <a:pt x="306" y="16"/>
                  </a:lnTo>
                  <a:lnTo>
                    <a:pt x="310" y="18"/>
                  </a:lnTo>
                  <a:lnTo>
                    <a:pt x="315" y="21"/>
                  </a:lnTo>
                  <a:lnTo>
                    <a:pt x="319" y="24"/>
                  </a:lnTo>
                  <a:lnTo>
                    <a:pt x="324" y="26"/>
                  </a:lnTo>
                  <a:lnTo>
                    <a:pt x="328" y="29"/>
                  </a:lnTo>
                  <a:lnTo>
                    <a:pt x="332" y="32"/>
                  </a:lnTo>
                  <a:lnTo>
                    <a:pt x="337" y="35"/>
                  </a:lnTo>
                  <a:lnTo>
                    <a:pt x="342" y="38"/>
                  </a:lnTo>
                  <a:lnTo>
                    <a:pt x="346" y="41"/>
                  </a:lnTo>
                  <a:lnTo>
                    <a:pt x="357" y="48"/>
                  </a:lnTo>
                  <a:lnTo>
                    <a:pt x="368" y="55"/>
                  </a:lnTo>
                  <a:lnTo>
                    <a:pt x="379" y="62"/>
                  </a:lnTo>
                  <a:lnTo>
                    <a:pt x="384" y="66"/>
                  </a:lnTo>
                  <a:lnTo>
                    <a:pt x="390" y="70"/>
                  </a:lnTo>
                  <a:lnTo>
                    <a:pt x="395" y="74"/>
                  </a:lnTo>
                  <a:lnTo>
                    <a:pt x="401" y="77"/>
                  </a:lnTo>
                  <a:lnTo>
                    <a:pt x="406" y="82"/>
                  </a:lnTo>
                  <a:lnTo>
                    <a:pt x="412" y="86"/>
                  </a:lnTo>
                  <a:lnTo>
                    <a:pt x="417" y="90"/>
                  </a:lnTo>
                  <a:lnTo>
                    <a:pt x="422" y="95"/>
                  </a:lnTo>
                  <a:lnTo>
                    <a:pt x="427" y="99"/>
                  </a:lnTo>
                  <a:lnTo>
                    <a:pt x="431" y="104"/>
                  </a:lnTo>
                  <a:lnTo>
                    <a:pt x="435" y="109"/>
                  </a:lnTo>
                  <a:lnTo>
                    <a:pt x="437" y="112"/>
                  </a:lnTo>
                  <a:lnTo>
                    <a:pt x="439" y="114"/>
                  </a:lnTo>
                  <a:lnTo>
                    <a:pt x="441" y="117"/>
                  </a:lnTo>
                  <a:lnTo>
                    <a:pt x="443" y="120"/>
                  </a:lnTo>
                  <a:lnTo>
                    <a:pt x="445" y="122"/>
                  </a:lnTo>
                  <a:lnTo>
                    <a:pt x="446" y="125"/>
                  </a:lnTo>
                  <a:lnTo>
                    <a:pt x="448" y="128"/>
                  </a:lnTo>
                  <a:lnTo>
                    <a:pt x="450" y="131"/>
                  </a:lnTo>
                  <a:lnTo>
                    <a:pt x="451" y="134"/>
                  </a:lnTo>
                  <a:lnTo>
                    <a:pt x="452" y="137"/>
                  </a:lnTo>
                  <a:lnTo>
                    <a:pt x="453" y="140"/>
                  </a:lnTo>
                  <a:lnTo>
                    <a:pt x="455" y="143"/>
                  </a:lnTo>
                  <a:lnTo>
                    <a:pt x="456" y="146"/>
                  </a:lnTo>
                  <a:lnTo>
                    <a:pt x="457" y="150"/>
                  </a:lnTo>
                  <a:lnTo>
                    <a:pt x="457" y="153"/>
                  </a:lnTo>
                  <a:lnTo>
                    <a:pt x="458" y="156"/>
                  </a:lnTo>
                  <a:lnTo>
                    <a:pt x="458" y="160"/>
                  </a:lnTo>
                  <a:lnTo>
                    <a:pt x="459" y="163"/>
                  </a:lnTo>
                  <a:lnTo>
                    <a:pt x="459" y="167"/>
                  </a:lnTo>
                  <a:lnTo>
                    <a:pt x="460" y="171"/>
                  </a:lnTo>
                  <a:lnTo>
                    <a:pt x="460" y="174"/>
                  </a:lnTo>
                  <a:lnTo>
                    <a:pt x="460" y="178"/>
                  </a:lnTo>
                  <a:lnTo>
                    <a:pt x="459" y="182"/>
                  </a:lnTo>
                  <a:lnTo>
                    <a:pt x="459" y="186"/>
                  </a:lnTo>
                  <a:lnTo>
                    <a:pt x="458" y="190"/>
                  </a:lnTo>
                  <a:lnTo>
                    <a:pt x="458" y="194"/>
                  </a:lnTo>
                  <a:lnTo>
                    <a:pt x="457" y="199"/>
                  </a:lnTo>
                  <a:lnTo>
                    <a:pt x="457" y="204"/>
                  </a:lnTo>
                  <a:lnTo>
                    <a:pt x="456" y="208"/>
                  </a:lnTo>
                  <a:lnTo>
                    <a:pt x="456" y="212"/>
                  </a:lnTo>
                  <a:lnTo>
                    <a:pt x="456" y="221"/>
                  </a:lnTo>
                  <a:lnTo>
                    <a:pt x="455" y="231"/>
                  </a:lnTo>
                  <a:lnTo>
                    <a:pt x="455" y="233"/>
                  </a:lnTo>
                  <a:lnTo>
                    <a:pt x="455" y="236"/>
                  </a:lnTo>
                  <a:lnTo>
                    <a:pt x="456" y="242"/>
                  </a:lnTo>
                  <a:lnTo>
                    <a:pt x="456" y="245"/>
                  </a:lnTo>
                  <a:lnTo>
                    <a:pt x="456" y="248"/>
                  </a:lnTo>
                  <a:lnTo>
                    <a:pt x="456" y="249"/>
                  </a:lnTo>
                  <a:lnTo>
                    <a:pt x="456" y="250"/>
                  </a:lnTo>
                  <a:lnTo>
                    <a:pt x="455" y="252"/>
                  </a:lnTo>
                  <a:lnTo>
                    <a:pt x="454" y="254"/>
                  </a:lnTo>
                  <a:lnTo>
                    <a:pt x="454" y="255"/>
                  </a:lnTo>
                  <a:lnTo>
                    <a:pt x="453" y="258"/>
                  </a:lnTo>
                  <a:lnTo>
                    <a:pt x="452" y="261"/>
                  </a:lnTo>
                  <a:lnTo>
                    <a:pt x="451" y="264"/>
                  </a:lnTo>
                  <a:lnTo>
                    <a:pt x="450" y="269"/>
                  </a:lnTo>
                  <a:lnTo>
                    <a:pt x="449" y="271"/>
                  </a:lnTo>
                  <a:lnTo>
                    <a:pt x="449" y="272"/>
                  </a:lnTo>
                  <a:lnTo>
                    <a:pt x="449" y="273"/>
                  </a:lnTo>
                  <a:lnTo>
                    <a:pt x="446" y="277"/>
                  </a:lnTo>
                  <a:lnTo>
                    <a:pt x="443" y="281"/>
                  </a:lnTo>
                  <a:lnTo>
                    <a:pt x="438" y="289"/>
                  </a:lnTo>
                  <a:lnTo>
                    <a:pt x="432" y="297"/>
                  </a:lnTo>
                  <a:lnTo>
                    <a:pt x="429" y="302"/>
                  </a:lnTo>
                  <a:lnTo>
                    <a:pt x="426" y="306"/>
                  </a:lnTo>
                  <a:lnTo>
                    <a:pt x="427" y="305"/>
                  </a:lnTo>
                  <a:lnTo>
                    <a:pt x="428" y="304"/>
                  </a:lnTo>
                  <a:lnTo>
                    <a:pt x="428" y="303"/>
                  </a:lnTo>
                  <a:lnTo>
                    <a:pt x="429" y="301"/>
                  </a:lnTo>
                  <a:lnTo>
                    <a:pt x="429" y="300"/>
                  </a:lnTo>
                  <a:lnTo>
                    <a:pt x="429" y="299"/>
                  </a:lnTo>
                  <a:lnTo>
                    <a:pt x="430" y="298"/>
                  </a:lnTo>
                  <a:lnTo>
                    <a:pt x="430" y="296"/>
                  </a:lnTo>
                  <a:lnTo>
                    <a:pt x="430" y="295"/>
                  </a:lnTo>
                  <a:lnTo>
                    <a:pt x="430" y="294"/>
                  </a:lnTo>
                  <a:lnTo>
                    <a:pt x="429" y="293"/>
                  </a:lnTo>
                  <a:lnTo>
                    <a:pt x="429" y="292"/>
                  </a:lnTo>
                  <a:lnTo>
                    <a:pt x="428" y="289"/>
                  </a:lnTo>
                  <a:lnTo>
                    <a:pt x="427" y="287"/>
                  </a:lnTo>
                  <a:lnTo>
                    <a:pt x="425" y="284"/>
                  </a:lnTo>
                  <a:lnTo>
                    <a:pt x="423" y="282"/>
                  </a:lnTo>
                  <a:lnTo>
                    <a:pt x="421" y="279"/>
                  </a:lnTo>
                  <a:lnTo>
                    <a:pt x="419" y="277"/>
                  </a:lnTo>
                  <a:lnTo>
                    <a:pt x="416" y="275"/>
                  </a:lnTo>
                  <a:lnTo>
                    <a:pt x="414" y="272"/>
                  </a:lnTo>
                  <a:lnTo>
                    <a:pt x="411" y="270"/>
                  </a:lnTo>
                  <a:lnTo>
                    <a:pt x="408" y="268"/>
                  </a:lnTo>
                  <a:lnTo>
                    <a:pt x="405" y="266"/>
                  </a:lnTo>
                  <a:lnTo>
                    <a:pt x="401" y="263"/>
                  </a:lnTo>
                  <a:lnTo>
                    <a:pt x="395" y="259"/>
                  </a:lnTo>
                  <a:lnTo>
                    <a:pt x="388" y="255"/>
                  </a:lnTo>
                  <a:lnTo>
                    <a:pt x="382" y="252"/>
                  </a:lnTo>
                  <a:lnTo>
                    <a:pt x="371" y="246"/>
                  </a:lnTo>
                  <a:lnTo>
                    <a:pt x="366" y="243"/>
                  </a:lnTo>
                  <a:lnTo>
                    <a:pt x="363" y="241"/>
                  </a:lnTo>
                  <a:lnTo>
                    <a:pt x="358" y="238"/>
                  </a:lnTo>
                  <a:lnTo>
                    <a:pt x="353" y="234"/>
                  </a:lnTo>
                  <a:lnTo>
                    <a:pt x="348" y="230"/>
                  </a:lnTo>
                  <a:lnTo>
                    <a:pt x="342" y="226"/>
                  </a:lnTo>
                  <a:lnTo>
                    <a:pt x="338" y="222"/>
                  </a:lnTo>
                  <a:lnTo>
                    <a:pt x="333" y="218"/>
                  </a:lnTo>
                  <a:lnTo>
                    <a:pt x="328" y="214"/>
                  </a:lnTo>
                  <a:lnTo>
                    <a:pt x="324" y="209"/>
                  </a:lnTo>
                  <a:lnTo>
                    <a:pt x="315" y="201"/>
                  </a:lnTo>
                  <a:lnTo>
                    <a:pt x="306" y="192"/>
                  </a:lnTo>
                  <a:lnTo>
                    <a:pt x="297" y="183"/>
                  </a:lnTo>
                  <a:lnTo>
                    <a:pt x="288" y="174"/>
                  </a:lnTo>
                  <a:lnTo>
                    <a:pt x="288" y="176"/>
                  </a:lnTo>
                  <a:lnTo>
                    <a:pt x="288" y="178"/>
                  </a:lnTo>
                  <a:lnTo>
                    <a:pt x="288" y="180"/>
                  </a:lnTo>
                  <a:lnTo>
                    <a:pt x="288" y="182"/>
                  </a:lnTo>
                  <a:lnTo>
                    <a:pt x="289" y="184"/>
                  </a:lnTo>
                  <a:lnTo>
                    <a:pt x="289" y="187"/>
                  </a:lnTo>
                  <a:lnTo>
                    <a:pt x="290" y="189"/>
                  </a:lnTo>
                  <a:lnTo>
                    <a:pt x="290" y="191"/>
                  </a:lnTo>
                  <a:lnTo>
                    <a:pt x="291" y="193"/>
                  </a:lnTo>
                  <a:lnTo>
                    <a:pt x="292" y="195"/>
                  </a:lnTo>
                  <a:lnTo>
                    <a:pt x="293" y="197"/>
                  </a:lnTo>
                  <a:lnTo>
                    <a:pt x="294" y="200"/>
                  </a:lnTo>
                  <a:lnTo>
                    <a:pt x="295" y="202"/>
                  </a:lnTo>
                  <a:lnTo>
                    <a:pt x="296" y="204"/>
                  </a:lnTo>
                  <a:lnTo>
                    <a:pt x="299" y="208"/>
                  </a:lnTo>
                  <a:lnTo>
                    <a:pt x="301" y="210"/>
                  </a:lnTo>
                  <a:lnTo>
                    <a:pt x="302" y="212"/>
                  </a:lnTo>
                  <a:lnTo>
                    <a:pt x="304" y="214"/>
                  </a:lnTo>
                  <a:lnTo>
                    <a:pt x="305" y="216"/>
                  </a:lnTo>
                  <a:lnTo>
                    <a:pt x="307" y="218"/>
                  </a:lnTo>
                  <a:lnTo>
                    <a:pt x="309" y="219"/>
                  </a:lnTo>
                  <a:lnTo>
                    <a:pt x="311" y="221"/>
                  </a:lnTo>
                  <a:lnTo>
                    <a:pt x="312" y="222"/>
                  </a:lnTo>
                  <a:lnTo>
                    <a:pt x="314" y="224"/>
                  </a:lnTo>
                  <a:lnTo>
                    <a:pt x="316" y="225"/>
                  </a:lnTo>
                  <a:lnTo>
                    <a:pt x="318" y="226"/>
                  </a:lnTo>
                  <a:lnTo>
                    <a:pt x="320" y="227"/>
                  </a:lnTo>
                  <a:lnTo>
                    <a:pt x="322" y="228"/>
                  </a:lnTo>
                  <a:lnTo>
                    <a:pt x="324" y="229"/>
                  </a:lnTo>
                  <a:lnTo>
                    <a:pt x="326" y="230"/>
                  </a:lnTo>
                  <a:lnTo>
                    <a:pt x="328" y="230"/>
                  </a:lnTo>
                  <a:lnTo>
                    <a:pt x="323" y="231"/>
                  </a:lnTo>
                  <a:lnTo>
                    <a:pt x="317" y="231"/>
                  </a:lnTo>
                  <a:lnTo>
                    <a:pt x="311" y="231"/>
                  </a:lnTo>
                  <a:lnTo>
                    <a:pt x="306" y="231"/>
                  </a:lnTo>
                  <a:lnTo>
                    <a:pt x="300" y="230"/>
                  </a:lnTo>
                  <a:lnTo>
                    <a:pt x="295" y="229"/>
                  </a:lnTo>
                  <a:lnTo>
                    <a:pt x="289" y="228"/>
                  </a:lnTo>
                  <a:lnTo>
                    <a:pt x="284" y="227"/>
                  </a:lnTo>
                  <a:lnTo>
                    <a:pt x="279" y="225"/>
                  </a:lnTo>
                  <a:lnTo>
                    <a:pt x="274" y="223"/>
                  </a:lnTo>
                  <a:lnTo>
                    <a:pt x="268" y="221"/>
                  </a:lnTo>
                  <a:lnTo>
                    <a:pt x="263" y="219"/>
                  </a:lnTo>
                  <a:lnTo>
                    <a:pt x="259" y="216"/>
                  </a:lnTo>
                  <a:lnTo>
                    <a:pt x="254" y="213"/>
                  </a:lnTo>
                  <a:lnTo>
                    <a:pt x="250" y="210"/>
                  </a:lnTo>
                  <a:lnTo>
                    <a:pt x="245" y="207"/>
                  </a:lnTo>
                  <a:lnTo>
                    <a:pt x="242" y="205"/>
                  </a:lnTo>
                  <a:lnTo>
                    <a:pt x="239" y="202"/>
                  </a:lnTo>
                  <a:lnTo>
                    <a:pt x="236" y="198"/>
                  </a:lnTo>
                  <a:lnTo>
                    <a:pt x="233" y="194"/>
                  </a:lnTo>
                  <a:lnTo>
                    <a:pt x="230" y="190"/>
                  </a:lnTo>
                  <a:lnTo>
                    <a:pt x="228" y="186"/>
                  </a:lnTo>
                  <a:lnTo>
                    <a:pt x="225" y="182"/>
                  </a:lnTo>
                  <a:lnTo>
                    <a:pt x="222" y="177"/>
                  </a:lnTo>
                  <a:lnTo>
                    <a:pt x="220" y="172"/>
                  </a:lnTo>
                  <a:lnTo>
                    <a:pt x="218" y="168"/>
                  </a:lnTo>
                  <a:lnTo>
                    <a:pt x="217" y="163"/>
                  </a:lnTo>
                  <a:lnTo>
                    <a:pt x="216" y="161"/>
                  </a:lnTo>
                  <a:lnTo>
                    <a:pt x="215" y="158"/>
                  </a:lnTo>
                  <a:lnTo>
                    <a:pt x="215" y="156"/>
                  </a:lnTo>
                  <a:lnTo>
                    <a:pt x="214" y="154"/>
                  </a:lnTo>
                  <a:lnTo>
                    <a:pt x="214" y="152"/>
                  </a:lnTo>
                  <a:lnTo>
                    <a:pt x="214" y="149"/>
                  </a:lnTo>
                  <a:lnTo>
                    <a:pt x="214" y="147"/>
                  </a:lnTo>
                  <a:lnTo>
                    <a:pt x="214" y="145"/>
                  </a:lnTo>
                  <a:lnTo>
                    <a:pt x="215" y="143"/>
                  </a:lnTo>
                  <a:lnTo>
                    <a:pt x="215" y="141"/>
                  </a:lnTo>
                  <a:close/>
                </a:path>
              </a:pathLst>
            </a:custGeom>
            <a:solidFill>
              <a:srgbClr val="662829"/>
            </a:solidFill>
            <a:ln w="9525">
              <a:noFill/>
              <a:round/>
              <a:headEnd/>
              <a:tailEnd/>
            </a:ln>
          </p:spPr>
          <p:txBody>
            <a:bodyPr/>
            <a:lstStyle/>
            <a:p>
              <a:endParaRPr lang="ja-JP" altLang="en-US"/>
            </a:p>
          </p:txBody>
        </p:sp>
        <p:sp>
          <p:nvSpPr>
            <p:cNvPr id="67" name="Freeform 97"/>
            <p:cNvSpPr>
              <a:spLocks/>
            </p:cNvSpPr>
            <p:nvPr/>
          </p:nvSpPr>
          <p:spPr bwMode="auto">
            <a:xfrm>
              <a:off x="3527" y="2733"/>
              <a:ext cx="133" cy="164"/>
            </a:xfrm>
            <a:custGeom>
              <a:avLst/>
              <a:gdLst>
                <a:gd name="T0" fmla="*/ 59 w 133"/>
                <a:gd name="T1" fmla="*/ 93 h 164"/>
                <a:gd name="T2" fmla="*/ 55 w 133"/>
                <a:gd name="T3" fmla="*/ 94 h 164"/>
                <a:gd name="T4" fmla="*/ 48 w 133"/>
                <a:gd name="T5" fmla="*/ 97 h 164"/>
                <a:gd name="T6" fmla="*/ 40 w 133"/>
                <a:gd name="T7" fmla="*/ 104 h 164"/>
                <a:gd name="T8" fmla="*/ 34 w 133"/>
                <a:gd name="T9" fmla="*/ 107 h 164"/>
                <a:gd name="T10" fmla="*/ 31 w 133"/>
                <a:gd name="T11" fmla="*/ 108 h 164"/>
                <a:gd name="T12" fmla="*/ 27 w 133"/>
                <a:gd name="T13" fmla="*/ 108 h 164"/>
                <a:gd name="T14" fmla="*/ 22 w 133"/>
                <a:gd name="T15" fmla="*/ 108 h 164"/>
                <a:gd name="T16" fmla="*/ 29 w 133"/>
                <a:gd name="T17" fmla="*/ 92 h 164"/>
                <a:gd name="T18" fmla="*/ 37 w 133"/>
                <a:gd name="T19" fmla="*/ 77 h 164"/>
                <a:gd name="T20" fmla="*/ 43 w 133"/>
                <a:gd name="T21" fmla="*/ 68 h 164"/>
                <a:gd name="T22" fmla="*/ 37 w 133"/>
                <a:gd name="T23" fmla="*/ 72 h 164"/>
                <a:gd name="T24" fmla="*/ 33 w 133"/>
                <a:gd name="T25" fmla="*/ 76 h 164"/>
                <a:gd name="T26" fmla="*/ 26 w 133"/>
                <a:gd name="T27" fmla="*/ 85 h 164"/>
                <a:gd name="T28" fmla="*/ 21 w 133"/>
                <a:gd name="T29" fmla="*/ 86 h 164"/>
                <a:gd name="T30" fmla="*/ 19 w 133"/>
                <a:gd name="T31" fmla="*/ 68 h 164"/>
                <a:gd name="T32" fmla="*/ 19 w 133"/>
                <a:gd name="T33" fmla="*/ 51 h 164"/>
                <a:gd name="T34" fmla="*/ 20 w 133"/>
                <a:gd name="T35" fmla="*/ 33 h 164"/>
                <a:gd name="T36" fmla="*/ 25 w 133"/>
                <a:gd name="T37" fmla="*/ 11 h 164"/>
                <a:gd name="T38" fmla="*/ 21 w 133"/>
                <a:gd name="T39" fmla="*/ 13 h 164"/>
                <a:gd name="T40" fmla="*/ 13 w 133"/>
                <a:gd name="T41" fmla="*/ 32 h 164"/>
                <a:gd name="T42" fmla="*/ 6 w 133"/>
                <a:gd name="T43" fmla="*/ 50 h 164"/>
                <a:gd name="T44" fmla="*/ 2 w 133"/>
                <a:gd name="T45" fmla="*/ 67 h 164"/>
                <a:gd name="T46" fmla="*/ 0 w 133"/>
                <a:gd name="T47" fmla="*/ 78 h 164"/>
                <a:gd name="T48" fmla="*/ 0 w 133"/>
                <a:gd name="T49" fmla="*/ 89 h 164"/>
                <a:gd name="T50" fmla="*/ 2 w 133"/>
                <a:gd name="T51" fmla="*/ 99 h 164"/>
                <a:gd name="T52" fmla="*/ 7 w 133"/>
                <a:gd name="T53" fmla="*/ 112 h 164"/>
                <a:gd name="T54" fmla="*/ 9 w 133"/>
                <a:gd name="T55" fmla="*/ 120 h 164"/>
                <a:gd name="T56" fmla="*/ 12 w 133"/>
                <a:gd name="T57" fmla="*/ 132 h 164"/>
                <a:gd name="T58" fmla="*/ 15 w 133"/>
                <a:gd name="T59" fmla="*/ 138 h 164"/>
                <a:gd name="T60" fmla="*/ 19 w 133"/>
                <a:gd name="T61" fmla="*/ 144 h 164"/>
                <a:gd name="T62" fmla="*/ 27 w 133"/>
                <a:gd name="T63" fmla="*/ 154 h 164"/>
                <a:gd name="T64" fmla="*/ 32 w 133"/>
                <a:gd name="T65" fmla="*/ 161 h 164"/>
                <a:gd name="T66" fmla="*/ 37 w 133"/>
                <a:gd name="T67" fmla="*/ 159 h 164"/>
                <a:gd name="T68" fmla="*/ 42 w 133"/>
                <a:gd name="T69" fmla="*/ 151 h 164"/>
                <a:gd name="T70" fmla="*/ 49 w 133"/>
                <a:gd name="T71" fmla="*/ 145 h 164"/>
                <a:gd name="T72" fmla="*/ 57 w 133"/>
                <a:gd name="T73" fmla="*/ 138 h 164"/>
                <a:gd name="T74" fmla="*/ 73 w 133"/>
                <a:gd name="T75" fmla="*/ 129 h 164"/>
                <a:gd name="T76" fmla="*/ 93 w 133"/>
                <a:gd name="T77" fmla="*/ 119 h 164"/>
                <a:gd name="T78" fmla="*/ 108 w 133"/>
                <a:gd name="T79" fmla="*/ 110 h 164"/>
                <a:gd name="T80" fmla="*/ 116 w 133"/>
                <a:gd name="T81" fmla="*/ 105 h 164"/>
                <a:gd name="T82" fmla="*/ 124 w 133"/>
                <a:gd name="T83" fmla="*/ 98 h 164"/>
                <a:gd name="T84" fmla="*/ 128 w 133"/>
                <a:gd name="T85" fmla="*/ 92 h 164"/>
                <a:gd name="T86" fmla="*/ 110 w 133"/>
                <a:gd name="T87" fmla="*/ 101 h 164"/>
                <a:gd name="T88" fmla="*/ 91 w 133"/>
                <a:gd name="T89" fmla="*/ 109 h 164"/>
                <a:gd name="T90" fmla="*/ 72 w 133"/>
                <a:gd name="T91" fmla="*/ 115 h 164"/>
                <a:gd name="T92" fmla="*/ 53 w 133"/>
                <a:gd name="T93" fmla="*/ 120 h 164"/>
                <a:gd name="T94" fmla="*/ 33 w 133"/>
                <a:gd name="T95" fmla="*/ 123 h 164"/>
                <a:gd name="T96" fmla="*/ 50 w 133"/>
                <a:gd name="T97" fmla="*/ 108 h 164"/>
                <a:gd name="T98" fmla="*/ 58 w 133"/>
                <a:gd name="T99" fmla="*/ 98 h 164"/>
                <a:gd name="T100" fmla="*/ 62 w 133"/>
                <a:gd name="T101" fmla="*/ 92 h 1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3"/>
                <a:gd name="T154" fmla="*/ 0 h 164"/>
                <a:gd name="T155" fmla="*/ 133 w 133"/>
                <a:gd name="T156" fmla="*/ 164 h 1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3" h="164">
                  <a:moveTo>
                    <a:pt x="62" y="92"/>
                  </a:moveTo>
                  <a:lnTo>
                    <a:pt x="60" y="92"/>
                  </a:lnTo>
                  <a:lnTo>
                    <a:pt x="59" y="93"/>
                  </a:lnTo>
                  <a:lnTo>
                    <a:pt x="57" y="93"/>
                  </a:lnTo>
                  <a:lnTo>
                    <a:pt x="56" y="93"/>
                  </a:lnTo>
                  <a:lnTo>
                    <a:pt x="55" y="94"/>
                  </a:lnTo>
                  <a:lnTo>
                    <a:pt x="53" y="94"/>
                  </a:lnTo>
                  <a:lnTo>
                    <a:pt x="51" y="96"/>
                  </a:lnTo>
                  <a:lnTo>
                    <a:pt x="48" y="97"/>
                  </a:lnTo>
                  <a:lnTo>
                    <a:pt x="46" y="99"/>
                  </a:lnTo>
                  <a:lnTo>
                    <a:pt x="42" y="102"/>
                  </a:lnTo>
                  <a:lnTo>
                    <a:pt x="40" y="104"/>
                  </a:lnTo>
                  <a:lnTo>
                    <a:pt x="38" y="105"/>
                  </a:lnTo>
                  <a:lnTo>
                    <a:pt x="36" y="107"/>
                  </a:lnTo>
                  <a:lnTo>
                    <a:pt x="34" y="107"/>
                  </a:lnTo>
                  <a:lnTo>
                    <a:pt x="33" y="107"/>
                  </a:lnTo>
                  <a:lnTo>
                    <a:pt x="32" y="108"/>
                  </a:lnTo>
                  <a:lnTo>
                    <a:pt x="31" y="108"/>
                  </a:lnTo>
                  <a:lnTo>
                    <a:pt x="29" y="108"/>
                  </a:lnTo>
                  <a:lnTo>
                    <a:pt x="28" y="108"/>
                  </a:lnTo>
                  <a:lnTo>
                    <a:pt x="27" y="108"/>
                  </a:lnTo>
                  <a:lnTo>
                    <a:pt x="25" y="108"/>
                  </a:lnTo>
                  <a:lnTo>
                    <a:pt x="24" y="108"/>
                  </a:lnTo>
                  <a:lnTo>
                    <a:pt x="22" y="108"/>
                  </a:lnTo>
                  <a:lnTo>
                    <a:pt x="24" y="102"/>
                  </a:lnTo>
                  <a:lnTo>
                    <a:pt x="26" y="97"/>
                  </a:lnTo>
                  <a:lnTo>
                    <a:pt x="29" y="92"/>
                  </a:lnTo>
                  <a:lnTo>
                    <a:pt x="31" y="87"/>
                  </a:lnTo>
                  <a:lnTo>
                    <a:pt x="34" y="83"/>
                  </a:lnTo>
                  <a:lnTo>
                    <a:pt x="37" y="77"/>
                  </a:lnTo>
                  <a:lnTo>
                    <a:pt x="41" y="72"/>
                  </a:lnTo>
                  <a:lnTo>
                    <a:pt x="45" y="67"/>
                  </a:lnTo>
                  <a:lnTo>
                    <a:pt x="43" y="68"/>
                  </a:lnTo>
                  <a:lnTo>
                    <a:pt x="41" y="69"/>
                  </a:lnTo>
                  <a:lnTo>
                    <a:pt x="39" y="70"/>
                  </a:lnTo>
                  <a:lnTo>
                    <a:pt x="37" y="72"/>
                  </a:lnTo>
                  <a:lnTo>
                    <a:pt x="36" y="73"/>
                  </a:lnTo>
                  <a:lnTo>
                    <a:pt x="34" y="75"/>
                  </a:lnTo>
                  <a:lnTo>
                    <a:pt x="33" y="76"/>
                  </a:lnTo>
                  <a:lnTo>
                    <a:pt x="31" y="78"/>
                  </a:lnTo>
                  <a:lnTo>
                    <a:pt x="29" y="81"/>
                  </a:lnTo>
                  <a:lnTo>
                    <a:pt x="26" y="85"/>
                  </a:lnTo>
                  <a:lnTo>
                    <a:pt x="24" y="89"/>
                  </a:lnTo>
                  <a:lnTo>
                    <a:pt x="22" y="92"/>
                  </a:lnTo>
                  <a:lnTo>
                    <a:pt x="21" y="86"/>
                  </a:lnTo>
                  <a:lnTo>
                    <a:pt x="20" y="80"/>
                  </a:lnTo>
                  <a:lnTo>
                    <a:pt x="19" y="74"/>
                  </a:lnTo>
                  <a:lnTo>
                    <a:pt x="19" y="68"/>
                  </a:lnTo>
                  <a:lnTo>
                    <a:pt x="19" y="62"/>
                  </a:lnTo>
                  <a:lnTo>
                    <a:pt x="19" y="56"/>
                  </a:lnTo>
                  <a:lnTo>
                    <a:pt x="19" y="51"/>
                  </a:lnTo>
                  <a:lnTo>
                    <a:pt x="19" y="45"/>
                  </a:lnTo>
                  <a:lnTo>
                    <a:pt x="20" y="39"/>
                  </a:lnTo>
                  <a:lnTo>
                    <a:pt x="20" y="33"/>
                  </a:lnTo>
                  <a:lnTo>
                    <a:pt x="21" y="28"/>
                  </a:lnTo>
                  <a:lnTo>
                    <a:pt x="22" y="22"/>
                  </a:lnTo>
                  <a:lnTo>
                    <a:pt x="25" y="11"/>
                  </a:lnTo>
                  <a:lnTo>
                    <a:pt x="27" y="0"/>
                  </a:lnTo>
                  <a:lnTo>
                    <a:pt x="24" y="6"/>
                  </a:lnTo>
                  <a:lnTo>
                    <a:pt x="21" y="13"/>
                  </a:lnTo>
                  <a:lnTo>
                    <a:pt x="18" y="19"/>
                  </a:lnTo>
                  <a:lnTo>
                    <a:pt x="15" y="26"/>
                  </a:lnTo>
                  <a:lnTo>
                    <a:pt x="13" y="32"/>
                  </a:lnTo>
                  <a:lnTo>
                    <a:pt x="11" y="38"/>
                  </a:lnTo>
                  <a:lnTo>
                    <a:pt x="8" y="44"/>
                  </a:lnTo>
                  <a:lnTo>
                    <a:pt x="6" y="50"/>
                  </a:lnTo>
                  <a:lnTo>
                    <a:pt x="4" y="59"/>
                  </a:lnTo>
                  <a:lnTo>
                    <a:pt x="3" y="63"/>
                  </a:lnTo>
                  <a:lnTo>
                    <a:pt x="2" y="67"/>
                  </a:lnTo>
                  <a:lnTo>
                    <a:pt x="1" y="71"/>
                  </a:lnTo>
                  <a:lnTo>
                    <a:pt x="0" y="75"/>
                  </a:lnTo>
                  <a:lnTo>
                    <a:pt x="0" y="78"/>
                  </a:lnTo>
                  <a:lnTo>
                    <a:pt x="0" y="82"/>
                  </a:lnTo>
                  <a:lnTo>
                    <a:pt x="0" y="85"/>
                  </a:lnTo>
                  <a:lnTo>
                    <a:pt x="0" y="89"/>
                  </a:lnTo>
                  <a:lnTo>
                    <a:pt x="0" y="92"/>
                  </a:lnTo>
                  <a:lnTo>
                    <a:pt x="1" y="96"/>
                  </a:lnTo>
                  <a:lnTo>
                    <a:pt x="2" y="99"/>
                  </a:lnTo>
                  <a:lnTo>
                    <a:pt x="3" y="103"/>
                  </a:lnTo>
                  <a:lnTo>
                    <a:pt x="5" y="107"/>
                  </a:lnTo>
                  <a:lnTo>
                    <a:pt x="7" y="112"/>
                  </a:lnTo>
                  <a:lnTo>
                    <a:pt x="8" y="114"/>
                  </a:lnTo>
                  <a:lnTo>
                    <a:pt x="8" y="116"/>
                  </a:lnTo>
                  <a:lnTo>
                    <a:pt x="9" y="120"/>
                  </a:lnTo>
                  <a:lnTo>
                    <a:pt x="11" y="124"/>
                  </a:lnTo>
                  <a:lnTo>
                    <a:pt x="11" y="128"/>
                  </a:lnTo>
                  <a:lnTo>
                    <a:pt x="12" y="132"/>
                  </a:lnTo>
                  <a:lnTo>
                    <a:pt x="13" y="134"/>
                  </a:lnTo>
                  <a:lnTo>
                    <a:pt x="14" y="136"/>
                  </a:lnTo>
                  <a:lnTo>
                    <a:pt x="15" y="138"/>
                  </a:lnTo>
                  <a:lnTo>
                    <a:pt x="16" y="140"/>
                  </a:lnTo>
                  <a:lnTo>
                    <a:pt x="17" y="142"/>
                  </a:lnTo>
                  <a:lnTo>
                    <a:pt x="19" y="144"/>
                  </a:lnTo>
                  <a:lnTo>
                    <a:pt x="21" y="147"/>
                  </a:lnTo>
                  <a:lnTo>
                    <a:pt x="23" y="150"/>
                  </a:lnTo>
                  <a:lnTo>
                    <a:pt x="27" y="154"/>
                  </a:lnTo>
                  <a:lnTo>
                    <a:pt x="28" y="156"/>
                  </a:lnTo>
                  <a:lnTo>
                    <a:pt x="30" y="158"/>
                  </a:lnTo>
                  <a:lnTo>
                    <a:pt x="32" y="161"/>
                  </a:lnTo>
                  <a:lnTo>
                    <a:pt x="34" y="164"/>
                  </a:lnTo>
                  <a:lnTo>
                    <a:pt x="35" y="161"/>
                  </a:lnTo>
                  <a:lnTo>
                    <a:pt x="37" y="159"/>
                  </a:lnTo>
                  <a:lnTo>
                    <a:pt x="38" y="156"/>
                  </a:lnTo>
                  <a:lnTo>
                    <a:pt x="40" y="154"/>
                  </a:lnTo>
                  <a:lnTo>
                    <a:pt x="42" y="151"/>
                  </a:lnTo>
                  <a:lnTo>
                    <a:pt x="44" y="149"/>
                  </a:lnTo>
                  <a:lnTo>
                    <a:pt x="47" y="147"/>
                  </a:lnTo>
                  <a:lnTo>
                    <a:pt x="49" y="145"/>
                  </a:lnTo>
                  <a:lnTo>
                    <a:pt x="52" y="142"/>
                  </a:lnTo>
                  <a:lnTo>
                    <a:pt x="54" y="140"/>
                  </a:lnTo>
                  <a:lnTo>
                    <a:pt x="57" y="138"/>
                  </a:lnTo>
                  <a:lnTo>
                    <a:pt x="60" y="136"/>
                  </a:lnTo>
                  <a:lnTo>
                    <a:pt x="67" y="133"/>
                  </a:lnTo>
                  <a:lnTo>
                    <a:pt x="73" y="129"/>
                  </a:lnTo>
                  <a:lnTo>
                    <a:pt x="80" y="126"/>
                  </a:lnTo>
                  <a:lnTo>
                    <a:pt x="86" y="122"/>
                  </a:lnTo>
                  <a:lnTo>
                    <a:pt x="93" y="119"/>
                  </a:lnTo>
                  <a:lnTo>
                    <a:pt x="99" y="116"/>
                  </a:lnTo>
                  <a:lnTo>
                    <a:pt x="106" y="112"/>
                  </a:lnTo>
                  <a:lnTo>
                    <a:pt x="108" y="110"/>
                  </a:lnTo>
                  <a:lnTo>
                    <a:pt x="111" y="109"/>
                  </a:lnTo>
                  <a:lnTo>
                    <a:pt x="114" y="107"/>
                  </a:lnTo>
                  <a:lnTo>
                    <a:pt x="116" y="105"/>
                  </a:lnTo>
                  <a:lnTo>
                    <a:pt x="119" y="103"/>
                  </a:lnTo>
                  <a:lnTo>
                    <a:pt x="121" y="101"/>
                  </a:lnTo>
                  <a:lnTo>
                    <a:pt x="124" y="98"/>
                  </a:lnTo>
                  <a:lnTo>
                    <a:pt x="127" y="95"/>
                  </a:lnTo>
                  <a:lnTo>
                    <a:pt x="133" y="89"/>
                  </a:lnTo>
                  <a:lnTo>
                    <a:pt x="128" y="92"/>
                  </a:lnTo>
                  <a:lnTo>
                    <a:pt x="122" y="96"/>
                  </a:lnTo>
                  <a:lnTo>
                    <a:pt x="116" y="98"/>
                  </a:lnTo>
                  <a:lnTo>
                    <a:pt x="110" y="101"/>
                  </a:lnTo>
                  <a:lnTo>
                    <a:pt x="104" y="104"/>
                  </a:lnTo>
                  <a:lnTo>
                    <a:pt x="98" y="107"/>
                  </a:lnTo>
                  <a:lnTo>
                    <a:pt x="91" y="109"/>
                  </a:lnTo>
                  <a:lnTo>
                    <a:pt x="85" y="111"/>
                  </a:lnTo>
                  <a:lnTo>
                    <a:pt x="79" y="113"/>
                  </a:lnTo>
                  <a:lnTo>
                    <a:pt x="72" y="115"/>
                  </a:lnTo>
                  <a:lnTo>
                    <a:pt x="66" y="117"/>
                  </a:lnTo>
                  <a:lnTo>
                    <a:pt x="59" y="118"/>
                  </a:lnTo>
                  <a:lnTo>
                    <a:pt x="53" y="120"/>
                  </a:lnTo>
                  <a:lnTo>
                    <a:pt x="46" y="121"/>
                  </a:lnTo>
                  <a:lnTo>
                    <a:pt x="40" y="122"/>
                  </a:lnTo>
                  <a:lnTo>
                    <a:pt x="33" y="123"/>
                  </a:lnTo>
                  <a:lnTo>
                    <a:pt x="42" y="115"/>
                  </a:lnTo>
                  <a:lnTo>
                    <a:pt x="46" y="112"/>
                  </a:lnTo>
                  <a:lnTo>
                    <a:pt x="50" y="108"/>
                  </a:lnTo>
                  <a:lnTo>
                    <a:pt x="53" y="104"/>
                  </a:lnTo>
                  <a:lnTo>
                    <a:pt x="56" y="100"/>
                  </a:lnTo>
                  <a:lnTo>
                    <a:pt x="58" y="98"/>
                  </a:lnTo>
                  <a:lnTo>
                    <a:pt x="59" y="96"/>
                  </a:lnTo>
                  <a:lnTo>
                    <a:pt x="61" y="94"/>
                  </a:lnTo>
                  <a:lnTo>
                    <a:pt x="62" y="92"/>
                  </a:lnTo>
                  <a:close/>
                </a:path>
              </a:pathLst>
            </a:custGeom>
            <a:solidFill>
              <a:srgbClr val="5A2729"/>
            </a:solidFill>
            <a:ln w="9525">
              <a:noFill/>
              <a:round/>
              <a:headEnd/>
              <a:tailEnd/>
            </a:ln>
          </p:spPr>
          <p:txBody>
            <a:bodyPr/>
            <a:lstStyle/>
            <a:p>
              <a:endParaRPr lang="ja-JP" altLang="en-US"/>
            </a:p>
          </p:txBody>
        </p:sp>
        <p:sp>
          <p:nvSpPr>
            <p:cNvPr id="68" name="Freeform 98"/>
            <p:cNvSpPr>
              <a:spLocks/>
            </p:cNvSpPr>
            <p:nvPr/>
          </p:nvSpPr>
          <p:spPr bwMode="auto">
            <a:xfrm>
              <a:off x="3861" y="2720"/>
              <a:ext cx="126" cy="197"/>
            </a:xfrm>
            <a:custGeom>
              <a:avLst/>
              <a:gdLst>
                <a:gd name="T0" fmla="*/ 106 w 126"/>
                <a:gd name="T1" fmla="*/ 13 h 197"/>
                <a:gd name="T2" fmla="*/ 110 w 126"/>
                <a:gd name="T3" fmla="*/ 32 h 197"/>
                <a:gd name="T4" fmla="*/ 112 w 126"/>
                <a:gd name="T5" fmla="*/ 51 h 197"/>
                <a:gd name="T6" fmla="*/ 112 w 126"/>
                <a:gd name="T7" fmla="*/ 70 h 197"/>
                <a:gd name="T8" fmla="*/ 111 w 126"/>
                <a:gd name="T9" fmla="*/ 71 h 197"/>
                <a:gd name="T10" fmla="*/ 109 w 126"/>
                <a:gd name="T11" fmla="*/ 65 h 197"/>
                <a:gd name="T12" fmla="*/ 103 w 126"/>
                <a:gd name="T13" fmla="*/ 57 h 197"/>
                <a:gd name="T14" fmla="*/ 92 w 126"/>
                <a:gd name="T15" fmla="*/ 47 h 197"/>
                <a:gd name="T16" fmla="*/ 90 w 126"/>
                <a:gd name="T17" fmla="*/ 47 h 197"/>
                <a:gd name="T18" fmla="*/ 92 w 126"/>
                <a:gd name="T19" fmla="*/ 52 h 197"/>
                <a:gd name="T20" fmla="*/ 101 w 126"/>
                <a:gd name="T21" fmla="*/ 65 h 197"/>
                <a:gd name="T22" fmla="*/ 108 w 126"/>
                <a:gd name="T23" fmla="*/ 76 h 197"/>
                <a:gd name="T24" fmla="*/ 111 w 126"/>
                <a:gd name="T25" fmla="*/ 83 h 197"/>
                <a:gd name="T26" fmla="*/ 112 w 126"/>
                <a:gd name="T27" fmla="*/ 90 h 197"/>
                <a:gd name="T28" fmla="*/ 105 w 126"/>
                <a:gd name="T29" fmla="*/ 83 h 197"/>
                <a:gd name="T30" fmla="*/ 89 w 126"/>
                <a:gd name="T31" fmla="*/ 72 h 197"/>
                <a:gd name="T32" fmla="*/ 64 w 126"/>
                <a:gd name="T33" fmla="*/ 57 h 197"/>
                <a:gd name="T34" fmla="*/ 53 w 126"/>
                <a:gd name="T35" fmla="*/ 48 h 197"/>
                <a:gd name="T36" fmla="*/ 54 w 126"/>
                <a:gd name="T37" fmla="*/ 49 h 197"/>
                <a:gd name="T38" fmla="*/ 64 w 126"/>
                <a:gd name="T39" fmla="*/ 60 h 197"/>
                <a:gd name="T40" fmla="*/ 92 w 126"/>
                <a:gd name="T41" fmla="*/ 84 h 197"/>
                <a:gd name="T42" fmla="*/ 101 w 126"/>
                <a:gd name="T43" fmla="*/ 94 h 197"/>
                <a:gd name="T44" fmla="*/ 108 w 126"/>
                <a:gd name="T45" fmla="*/ 104 h 197"/>
                <a:gd name="T46" fmla="*/ 112 w 126"/>
                <a:gd name="T47" fmla="*/ 117 h 197"/>
                <a:gd name="T48" fmla="*/ 112 w 126"/>
                <a:gd name="T49" fmla="*/ 131 h 197"/>
                <a:gd name="T50" fmla="*/ 101 w 126"/>
                <a:gd name="T51" fmla="*/ 118 h 197"/>
                <a:gd name="T52" fmla="*/ 93 w 126"/>
                <a:gd name="T53" fmla="*/ 111 h 197"/>
                <a:gd name="T54" fmla="*/ 85 w 126"/>
                <a:gd name="T55" fmla="*/ 106 h 197"/>
                <a:gd name="T56" fmla="*/ 80 w 126"/>
                <a:gd name="T57" fmla="*/ 105 h 197"/>
                <a:gd name="T58" fmla="*/ 80 w 126"/>
                <a:gd name="T59" fmla="*/ 109 h 197"/>
                <a:gd name="T60" fmla="*/ 87 w 126"/>
                <a:gd name="T61" fmla="*/ 118 h 197"/>
                <a:gd name="T62" fmla="*/ 96 w 126"/>
                <a:gd name="T63" fmla="*/ 126 h 197"/>
                <a:gd name="T64" fmla="*/ 100 w 126"/>
                <a:gd name="T65" fmla="*/ 132 h 197"/>
                <a:gd name="T66" fmla="*/ 101 w 126"/>
                <a:gd name="T67" fmla="*/ 138 h 197"/>
                <a:gd name="T68" fmla="*/ 101 w 126"/>
                <a:gd name="T69" fmla="*/ 145 h 197"/>
                <a:gd name="T70" fmla="*/ 93 w 126"/>
                <a:gd name="T71" fmla="*/ 140 h 197"/>
                <a:gd name="T72" fmla="*/ 82 w 126"/>
                <a:gd name="T73" fmla="*/ 133 h 197"/>
                <a:gd name="T74" fmla="*/ 69 w 126"/>
                <a:gd name="T75" fmla="*/ 128 h 197"/>
                <a:gd name="T76" fmla="*/ 46 w 126"/>
                <a:gd name="T77" fmla="*/ 122 h 197"/>
                <a:gd name="T78" fmla="*/ 19 w 126"/>
                <a:gd name="T79" fmla="*/ 116 h 197"/>
                <a:gd name="T80" fmla="*/ 2 w 126"/>
                <a:gd name="T81" fmla="*/ 111 h 197"/>
                <a:gd name="T82" fmla="*/ 14 w 126"/>
                <a:gd name="T83" fmla="*/ 121 h 197"/>
                <a:gd name="T84" fmla="*/ 29 w 126"/>
                <a:gd name="T85" fmla="*/ 132 h 197"/>
                <a:gd name="T86" fmla="*/ 54 w 126"/>
                <a:gd name="T87" fmla="*/ 146 h 197"/>
                <a:gd name="T88" fmla="*/ 74 w 126"/>
                <a:gd name="T89" fmla="*/ 159 h 197"/>
                <a:gd name="T90" fmla="*/ 85 w 126"/>
                <a:gd name="T91" fmla="*/ 168 h 197"/>
                <a:gd name="T92" fmla="*/ 93 w 126"/>
                <a:gd name="T93" fmla="*/ 178 h 197"/>
                <a:gd name="T94" fmla="*/ 96 w 126"/>
                <a:gd name="T95" fmla="*/ 185 h 197"/>
                <a:gd name="T96" fmla="*/ 95 w 126"/>
                <a:gd name="T97" fmla="*/ 190 h 197"/>
                <a:gd name="T98" fmla="*/ 94 w 126"/>
                <a:gd name="T99" fmla="*/ 195 h 197"/>
                <a:gd name="T100" fmla="*/ 98 w 126"/>
                <a:gd name="T101" fmla="*/ 188 h 197"/>
                <a:gd name="T102" fmla="*/ 115 w 126"/>
                <a:gd name="T103" fmla="*/ 164 h 197"/>
                <a:gd name="T104" fmla="*/ 117 w 126"/>
                <a:gd name="T105" fmla="*/ 155 h 197"/>
                <a:gd name="T106" fmla="*/ 120 w 126"/>
                <a:gd name="T107" fmla="*/ 145 h 197"/>
                <a:gd name="T108" fmla="*/ 122 w 126"/>
                <a:gd name="T109" fmla="*/ 140 h 197"/>
                <a:gd name="T110" fmla="*/ 121 w 126"/>
                <a:gd name="T111" fmla="*/ 127 h 197"/>
                <a:gd name="T112" fmla="*/ 122 w 126"/>
                <a:gd name="T113" fmla="*/ 103 h 197"/>
                <a:gd name="T114" fmla="*/ 124 w 126"/>
                <a:gd name="T115" fmla="*/ 85 h 197"/>
                <a:gd name="T116" fmla="*/ 125 w 126"/>
                <a:gd name="T117" fmla="*/ 72 h 197"/>
                <a:gd name="T118" fmla="*/ 126 w 126"/>
                <a:gd name="T119" fmla="*/ 60 h 197"/>
                <a:gd name="T120" fmla="*/ 124 w 126"/>
                <a:gd name="T121" fmla="*/ 48 h 197"/>
                <a:gd name="T122" fmla="*/ 118 w 126"/>
                <a:gd name="T123" fmla="*/ 27 h 197"/>
                <a:gd name="T124" fmla="*/ 107 w 126"/>
                <a:gd name="T125" fmla="*/ 8 h 1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197"/>
                <a:gd name="T191" fmla="*/ 126 w 126"/>
                <a:gd name="T192" fmla="*/ 197 h 1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197">
                  <a:moveTo>
                    <a:pt x="101" y="0"/>
                  </a:moveTo>
                  <a:lnTo>
                    <a:pt x="103" y="4"/>
                  </a:lnTo>
                  <a:lnTo>
                    <a:pt x="104" y="9"/>
                  </a:lnTo>
                  <a:lnTo>
                    <a:pt x="106" y="13"/>
                  </a:lnTo>
                  <a:lnTo>
                    <a:pt x="107" y="18"/>
                  </a:lnTo>
                  <a:lnTo>
                    <a:pt x="108" y="22"/>
                  </a:lnTo>
                  <a:lnTo>
                    <a:pt x="109" y="27"/>
                  </a:lnTo>
                  <a:lnTo>
                    <a:pt x="110" y="32"/>
                  </a:lnTo>
                  <a:lnTo>
                    <a:pt x="111" y="37"/>
                  </a:lnTo>
                  <a:lnTo>
                    <a:pt x="111" y="41"/>
                  </a:lnTo>
                  <a:lnTo>
                    <a:pt x="112" y="46"/>
                  </a:lnTo>
                  <a:lnTo>
                    <a:pt x="112" y="51"/>
                  </a:lnTo>
                  <a:lnTo>
                    <a:pt x="112" y="55"/>
                  </a:lnTo>
                  <a:lnTo>
                    <a:pt x="113" y="60"/>
                  </a:lnTo>
                  <a:lnTo>
                    <a:pt x="112" y="65"/>
                  </a:lnTo>
                  <a:lnTo>
                    <a:pt x="112" y="70"/>
                  </a:lnTo>
                  <a:lnTo>
                    <a:pt x="112" y="75"/>
                  </a:lnTo>
                  <a:lnTo>
                    <a:pt x="112" y="73"/>
                  </a:lnTo>
                  <a:lnTo>
                    <a:pt x="112" y="72"/>
                  </a:lnTo>
                  <a:lnTo>
                    <a:pt x="111" y="71"/>
                  </a:lnTo>
                  <a:lnTo>
                    <a:pt x="111" y="69"/>
                  </a:lnTo>
                  <a:lnTo>
                    <a:pt x="111" y="68"/>
                  </a:lnTo>
                  <a:lnTo>
                    <a:pt x="110" y="67"/>
                  </a:lnTo>
                  <a:lnTo>
                    <a:pt x="109" y="65"/>
                  </a:lnTo>
                  <a:lnTo>
                    <a:pt x="108" y="63"/>
                  </a:lnTo>
                  <a:lnTo>
                    <a:pt x="106" y="61"/>
                  </a:lnTo>
                  <a:lnTo>
                    <a:pt x="105" y="59"/>
                  </a:lnTo>
                  <a:lnTo>
                    <a:pt x="103" y="57"/>
                  </a:lnTo>
                  <a:lnTo>
                    <a:pt x="99" y="54"/>
                  </a:lnTo>
                  <a:lnTo>
                    <a:pt x="95" y="51"/>
                  </a:lnTo>
                  <a:lnTo>
                    <a:pt x="94" y="49"/>
                  </a:lnTo>
                  <a:lnTo>
                    <a:pt x="92" y="47"/>
                  </a:lnTo>
                  <a:lnTo>
                    <a:pt x="91" y="46"/>
                  </a:lnTo>
                  <a:lnTo>
                    <a:pt x="89" y="44"/>
                  </a:lnTo>
                  <a:lnTo>
                    <a:pt x="89" y="45"/>
                  </a:lnTo>
                  <a:lnTo>
                    <a:pt x="90" y="47"/>
                  </a:lnTo>
                  <a:lnTo>
                    <a:pt x="90" y="48"/>
                  </a:lnTo>
                  <a:lnTo>
                    <a:pt x="90" y="49"/>
                  </a:lnTo>
                  <a:lnTo>
                    <a:pt x="91" y="51"/>
                  </a:lnTo>
                  <a:lnTo>
                    <a:pt x="92" y="52"/>
                  </a:lnTo>
                  <a:lnTo>
                    <a:pt x="93" y="55"/>
                  </a:lnTo>
                  <a:lnTo>
                    <a:pt x="95" y="57"/>
                  </a:lnTo>
                  <a:lnTo>
                    <a:pt x="97" y="60"/>
                  </a:lnTo>
                  <a:lnTo>
                    <a:pt x="101" y="65"/>
                  </a:lnTo>
                  <a:lnTo>
                    <a:pt x="103" y="68"/>
                  </a:lnTo>
                  <a:lnTo>
                    <a:pt x="105" y="71"/>
                  </a:lnTo>
                  <a:lnTo>
                    <a:pt x="107" y="73"/>
                  </a:lnTo>
                  <a:lnTo>
                    <a:pt x="108" y="76"/>
                  </a:lnTo>
                  <a:lnTo>
                    <a:pt x="109" y="78"/>
                  </a:lnTo>
                  <a:lnTo>
                    <a:pt x="110" y="80"/>
                  </a:lnTo>
                  <a:lnTo>
                    <a:pt x="111" y="81"/>
                  </a:lnTo>
                  <a:lnTo>
                    <a:pt x="111" y="83"/>
                  </a:lnTo>
                  <a:lnTo>
                    <a:pt x="111" y="85"/>
                  </a:lnTo>
                  <a:lnTo>
                    <a:pt x="112" y="86"/>
                  </a:lnTo>
                  <a:lnTo>
                    <a:pt x="112" y="88"/>
                  </a:lnTo>
                  <a:lnTo>
                    <a:pt x="112" y="90"/>
                  </a:lnTo>
                  <a:lnTo>
                    <a:pt x="110" y="88"/>
                  </a:lnTo>
                  <a:lnTo>
                    <a:pt x="109" y="86"/>
                  </a:lnTo>
                  <a:lnTo>
                    <a:pt x="107" y="85"/>
                  </a:lnTo>
                  <a:lnTo>
                    <a:pt x="105" y="83"/>
                  </a:lnTo>
                  <a:lnTo>
                    <a:pt x="101" y="80"/>
                  </a:lnTo>
                  <a:lnTo>
                    <a:pt x="98" y="77"/>
                  </a:lnTo>
                  <a:lnTo>
                    <a:pt x="94" y="74"/>
                  </a:lnTo>
                  <a:lnTo>
                    <a:pt x="89" y="72"/>
                  </a:lnTo>
                  <a:lnTo>
                    <a:pt x="81" y="67"/>
                  </a:lnTo>
                  <a:lnTo>
                    <a:pt x="72" y="62"/>
                  </a:lnTo>
                  <a:lnTo>
                    <a:pt x="68" y="60"/>
                  </a:lnTo>
                  <a:lnTo>
                    <a:pt x="64" y="57"/>
                  </a:lnTo>
                  <a:lnTo>
                    <a:pt x="60" y="54"/>
                  </a:lnTo>
                  <a:lnTo>
                    <a:pt x="57" y="51"/>
                  </a:lnTo>
                  <a:lnTo>
                    <a:pt x="55" y="49"/>
                  </a:lnTo>
                  <a:lnTo>
                    <a:pt x="53" y="48"/>
                  </a:lnTo>
                  <a:lnTo>
                    <a:pt x="52" y="46"/>
                  </a:lnTo>
                  <a:lnTo>
                    <a:pt x="50" y="44"/>
                  </a:lnTo>
                  <a:lnTo>
                    <a:pt x="52" y="47"/>
                  </a:lnTo>
                  <a:lnTo>
                    <a:pt x="54" y="49"/>
                  </a:lnTo>
                  <a:lnTo>
                    <a:pt x="57" y="52"/>
                  </a:lnTo>
                  <a:lnTo>
                    <a:pt x="59" y="55"/>
                  </a:lnTo>
                  <a:lnTo>
                    <a:pt x="62" y="57"/>
                  </a:lnTo>
                  <a:lnTo>
                    <a:pt x="64" y="60"/>
                  </a:lnTo>
                  <a:lnTo>
                    <a:pt x="70" y="65"/>
                  </a:lnTo>
                  <a:lnTo>
                    <a:pt x="81" y="74"/>
                  </a:lnTo>
                  <a:lnTo>
                    <a:pt x="86" y="79"/>
                  </a:lnTo>
                  <a:lnTo>
                    <a:pt x="92" y="84"/>
                  </a:lnTo>
                  <a:lnTo>
                    <a:pt x="94" y="86"/>
                  </a:lnTo>
                  <a:lnTo>
                    <a:pt x="96" y="88"/>
                  </a:lnTo>
                  <a:lnTo>
                    <a:pt x="99" y="91"/>
                  </a:lnTo>
                  <a:lnTo>
                    <a:pt x="101" y="94"/>
                  </a:lnTo>
                  <a:lnTo>
                    <a:pt x="103" y="96"/>
                  </a:lnTo>
                  <a:lnTo>
                    <a:pt x="105" y="99"/>
                  </a:lnTo>
                  <a:lnTo>
                    <a:pt x="106" y="102"/>
                  </a:lnTo>
                  <a:lnTo>
                    <a:pt x="108" y="104"/>
                  </a:lnTo>
                  <a:lnTo>
                    <a:pt x="109" y="107"/>
                  </a:lnTo>
                  <a:lnTo>
                    <a:pt x="110" y="110"/>
                  </a:lnTo>
                  <a:lnTo>
                    <a:pt x="111" y="113"/>
                  </a:lnTo>
                  <a:lnTo>
                    <a:pt x="112" y="117"/>
                  </a:lnTo>
                  <a:lnTo>
                    <a:pt x="112" y="120"/>
                  </a:lnTo>
                  <a:lnTo>
                    <a:pt x="112" y="124"/>
                  </a:lnTo>
                  <a:lnTo>
                    <a:pt x="112" y="127"/>
                  </a:lnTo>
                  <a:lnTo>
                    <a:pt x="112" y="131"/>
                  </a:lnTo>
                  <a:lnTo>
                    <a:pt x="110" y="129"/>
                  </a:lnTo>
                  <a:lnTo>
                    <a:pt x="108" y="127"/>
                  </a:lnTo>
                  <a:lnTo>
                    <a:pt x="104" y="123"/>
                  </a:lnTo>
                  <a:lnTo>
                    <a:pt x="101" y="118"/>
                  </a:lnTo>
                  <a:lnTo>
                    <a:pt x="99" y="116"/>
                  </a:lnTo>
                  <a:lnTo>
                    <a:pt x="97" y="114"/>
                  </a:lnTo>
                  <a:lnTo>
                    <a:pt x="95" y="112"/>
                  </a:lnTo>
                  <a:lnTo>
                    <a:pt x="93" y="111"/>
                  </a:lnTo>
                  <a:lnTo>
                    <a:pt x="91" y="109"/>
                  </a:lnTo>
                  <a:lnTo>
                    <a:pt x="89" y="108"/>
                  </a:lnTo>
                  <a:lnTo>
                    <a:pt x="86" y="107"/>
                  </a:lnTo>
                  <a:lnTo>
                    <a:pt x="85" y="106"/>
                  </a:lnTo>
                  <a:lnTo>
                    <a:pt x="84" y="106"/>
                  </a:lnTo>
                  <a:lnTo>
                    <a:pt x="83" y="106"/>
                  </a:lnTo>
                  <a:lnTo>
                    <a:pt x="81" y="106"/>
                  </a:lnTo>
                  <a:lnTo>
                    <a:pt x="80" y="105"/>
                  </a:lnTo>
                  <a:lnTo>
                    <a:pt x="78" y="105"/>
                  </a:lnTo>
                  <a:lnTo>
                    <a:pt x="79" y="107"/>
                  </a:lnTo>
                  <a:lnTo>
                    <a:pt x="79" y="108"/>
                  </a:lnTo>
                  <a:lnTo>
                    <a:pt x="80" y="109"/>
                  </a:lnTo>
                  <a:lnTo>
                    <a:pt x="81" y="111"/>
                  </a:lnTo>
                  <a:lnTo>
                    <a:pt x="83" y="113"/>
                  </a:lnTo>
                  <a:lnTo>
                    <a:pt x="85" y="115"/>
                  </a:lnTo>
                  <a:lnTo>
                    <a:pt x="87" y="118"/>
                  </a:lnTo>
                  <a:lnTo>
                    <a:pt x="89" y="120"/>
                  </a:lnTo>
                  <a:lnTo>
                    <a:pt x="91" y="122"/>
                  </a:lnTo>
                  <a:lnTo>
                    <a:pt x="94" y="124"/>
                  </a:lnTo>
                  <a:lnTo>
                    <a:pt x="96" y="126"/>
                  </a:lnTo>
                  <a:lnTo>
                    <a:pt x="98" y="128"/>
                  </a:lnTo>
                  <a:lnTo>
                    <a:pt x="98" y="130"/>
                  </a:lnTo>
                  <a:lnTo>
                    <a:pt x="99" y="131"/>
                  </a:lnTo>
                  <a:lnTo>
                    <a:pt x="100" y="132"/>
                  </a:lnTo>
                  <a:lnTo>
                    <a:pt x="100" y="134"/>
                  </a:lnTo>
                  <a:lnTo>
                    <a:pt x="101" y="135"/>
                  </a:lnTo>
                  <a:lnTo>
                    <a:pt x="101" y="136"/>
                  </a:lnTo>
                  <a:lnTo>
                    <a:pt x="101" y="138"/>
                  </a:lnTo>
                  <a:lnTo>
                    <a:pt x="102" y="139"/>
                  </a:lnTo>
                  <a:lnTo>
                    <a:pt x="102" y="141"/>
                  </a:lnTo>
                  <a:lnTo>
                    <a:pt x="101" y="143"/>
                  </a:lnTo>
                  <a:lnTo>
                    <a:pt x="101" y="145"/>
                  </a:lnTo>
                  <a:lnTo>
                    <a:pt x="101" y="146"/>
                  </a:lnTo>
                  <a:lnTo>
                    <a:pt x="98" y="144"/>
                  </a:lnTo>
                  <a:lnTo>
                    <a:pt x="96" y="142"/>
                  </a:lnTo>
                  <a:lnTo>
                    <a:pt x="93" y="140"/>
                  </a:lnTo>
                  <a:lnTo>
                    <a:pt x="91" y="138"/>
                  </a:lnTo>
                  <a:lnTo>
                    <a:pt x="88" y="136"/>
                  </a:lnTo>
                  <a:lnTo>
                    <a:pt x="85" y="134"/>
                  </a:lnTo>
                  <a:lnTo>
                    <a:pt x="82" y="133"/>
                  </a:lnTo>
                  <a:lnTo>
                    <a:pt x="79" y="131"/>
                  </a:lnTo>
                  <a:lnTo>
                    <a:pt x="76" y="130"/>
                  </a:lnTo>
                  <a:lnTo>
                    <a:pt x="73" y="129"/>
                  </a:lnTo>
                  <a:lnTo>
                    <a:pt x="69" y="128"/>
                  </a:lnTo>
                  <a:lnTo>
                    <a:pt x="66" y="127"/>
                  </a:lnTo>
                  <a:lnTo>
                    <a:pt x="60" y="125"/>
                  </a:lnTo>
                  <a:lnTo>
                    <a:pt x="53" y="123"/>
                  </a:lnTo>
                  <a:lnTo>
                    <a:pt x="46" y="122"/>
                  </a:lnTo>
                  <a:lnTo>
                    <a:pt x="39" y="121"/>
                  </a:lnTo>
                  <a:lnTo>
                    <a:pt x="32" y="119"/>
                  </a:lnTo>
                  <a:lnTo>
                    <a:pt x="25" y="118"/>
                  </a:lnTo>
                  <a:lnTo>
                    <a:pt x="19" y="116"/>
                  </a:lnTo>
                  <a:lnTo>
                    <a:pt x="12" y="114"/>
                  </a:lnTo>
                  <a:lnTo>
                    <a:pt x="9" y="113"/>
                  </a:lnTo>
                  <a:lnTo>
                    <a:pt x="6" y="112"/>
                  </a:lnTo>
                  <a:lnTo>
                    <a:pt x="2" y="111"/>
                  </a:lnTo>
                  <a:lnTo>
                    <a:pt x="0" y="109"/>
                  </a:lnTo>
                  <a:lnTo>
                    <a:pt x="6" y="115"/>
                  </a:lnTo>
                  <a:lnTo>
                    <a:pt x="10" y="119"/>
                  </a:lnTo>
                  <a:lnTo>
                    <a:pt x="14" y="121"/>
                  </a:lnTo>
                  <a:lnTo>
                    <a:pt x="17" y="124"/>
                  </a:lnTo>
                  <a:lnTo>
                    <a:pt x="21" y="127"/>
                  </a:lnTo>
                  <a:lnTo>
                    <a:pt x="25" y="130"/>
                  </a:lnTo>
                  <a:lnTo>
                    <a:pt x="29" y="132"/>
                  </a:lnTo>
                  <a:lnTo>
                    <a:pt x="32" y="134"/>
                  </a:lnTo>
                  <a:lnTo>
                    <a:pt x="37" y="137"/>
                  </a:lnTo>
                  <a:lnTo>
                    <a:pt x="48" y="143"/>
                  </a:lnTo>
                  <a:lnTo>
                    <a:pt x="54" y="146"/>
                  </a:lnTo>
                  <a:lnTo>
                    <a:pt x="61" y="150"/>
                  </a:lnTo>
                  <a:lnTo>
                    <a:pt x="67" y="154"/>
                  </a:lnTo>
                  <a:lnTo>
                    <a:pt x="71" y="157"/>
                  </a:lnTo>
                  <a:lnTo>
                    <a:pt x="74" y="159"/>
                  </a:lnTo>
                  <a:lnTo>
                    <a:pt x="77" y="161"/>
                  </a:lnTo>
                  <a:lnTo>
                    <a:pt x="80" y="163"/>
                  </a:lnTo>
                  <a:lnTo>
                    <a:pt x="82" y="166"/>
                  </a:lnTo>
                  <a:lnTo>
                    <a:pt x="85" y="168"/>
                  </a:lnTo>
                  <a:lnTo>
                    <a:pt x="87" y="170"/>
                  </a:lnTo>
                  <a:lnTo>
                    <a:pt x="89" y="173"/>
                  </a:lnTo>
                  <a:lnTo>
                    <a:pt x="91" y="175"/>
                  </a:lnTo>
                  <a:lnTo>
                    <a:pt x="93" y="178"/>
                  </a:lnTo>
                  <a:lnTo>
                    <a:pt x="94" y="180"/>
                  </a:lnTo>
                  <a:lnTo>
                    <a:pt x="95" y="183"/>
                  </a:lnTo>
                  <a:lnTo>
                    <a:pt x="95" y="184"/>
                  </a:lnTo>
                  <a:lnTo>
                    <a:pt x="96" y="185"/>
                  </a:lnTo>
                  <a:lnTo>
                    <a:pt x="96" y="186"/>
                  </a:lnTo>
                  <a:lnTo>
                    <a:pt x="96" y="187"/>
                  </a:lnTo>
                  <a:lnTo>
                    <a:pt x="96" y="189"/>
                  </a:lnTo>
                  <a:lnTo>
                    <a:pt x="95" y="190"/>
                  </a:lnTo>
                  <a:lnTo>
                    <a:pt x="95" y="191"/>
                  </a:lnTo>
                  <a:lnTo>
                    <a:pt x="95" y="192"/>
                  </a:lnTo>
                  <a:lnTo>
                    <a:pt x="94" y="194"/>
                  </a:lnTo>
                  <a:lnTo>
                    <a:pt x="94" y="195"/>
                  </a:lnTo>
                  <a:lnTo>
                    <a:pt x="93" y="196"/>
                  </a:lnTo>
                  <a:lnTo>
                    <a:pt x="92" y="197"/>
                  </a:lnTo>
                  <a:lnTo>
                    <a:pt x="95" y="193"/>
                  </a:lnTo>
                  <a:lnTo>
                    <a:pt x="98" y="188"/>
                  </a:lnTo>
                  <a:lnTo>
                    <a:pt x="104" y="180"/>
                  </a:lnTo>
                  <a:lnTo>
                    <a:pt x="109" y="172"/>
                  </a:lnTo>
                  <a:lnTo>
                    <a:pt x="112" y="168"/>
                  </a:lnTo>
                  <a:lnTo>
                    <a:pt x="115" y="164"/>
                  </a:lnTo>
                  <a:lnTo>
                    <a:pt x="115" y="163"/>
                  </a:lnTo>
                  <a:lnTo>
                    <a:pt x="115" y="162"/>
                  </a:lnTo>
                  <a:lnTo>
                    <a:pt x="116" y="160"/>
                  </a:lnTo>
                  <a:lnTo>
                    <a:pt x="117" y="155"/>
                  </a:lnTo>
                  <a:lnTo>
                    <a:pt x="118" y="152"/>
                  </a:lnTo>
                  <a:lnTo>
                    <a:pt x="119" y="149"/>
                  </a:lnTo>
                  <a:lnTo>
                    <a:pt x="120" y="146"/>
                  </a:lnTo>
                  <a:lnTo>
                    <a:pt x="120" y="145"/>
                  </a:lnTo>
                  <a:lnTo>
                    <a:pt x="121" y="143"/>
                  </a:lnTo>
                  <a:lnTo>
                    <a:pt x="122" y="141"/>
                  </a:lnTo>
                  <a:lnTo>
                    <a:pt x="122" y="140"/>
                  </a:lnTo>
                  <a:lnTo>
                    <a:pt x="122" y="139"/>
                  </a:lnTo>
                  <a:lnTo>
                    <a:pt x="122" y="136"/>
                  </a:lnTo>
                  <a:lnTo>
                    <a:pt x="122" y="133"/>
                  </a:lnTo>
                  <a:lnTo>
                    <a:pt x="121" y="127"/>
                  </a:lnTo>
                  <a:lnTo>
                    <a:pt x="121" y="124"/>
                  </a:lnTo>
                  <a:lnTo>
                    <a:pt x="121" y="122"/>
                  </a:lnTo>
                  <a:lnTo>
                    <a:pt x="122" y="112"/>
                  </a:lnTo>
                  <a:lnTo>
                    <a:pt x="122" y="103"/>
                  </a:lnTo>
                  <a:lnTo>
                    <a:pt x="122" y="99"/>
                  </a:lnTo>
                  <a:lnTo>
                    <a:pt x="123" y="95"/>
                  </a:lnTo>
                  <a:lnTo>
                    <a:pt x="123" y="90"/>
                  </a:lnTo>
                  <a:lnTo>
                    <a:pt x="124" y="85"/>
                  </a:lnTo>
                  <a:lnTo>
                    <a:pt x="124" y="82"/>
                  </a:lnTo>
                  <a:lnTo>
                    <a:pt x="125" y="79"/>
                  </a:lnTo>
                  <a:lnTo>
                    <a:pt x="125" y="75"/>
                  </a:lnTo>
                  <a:lnTo>
                    <a:pt x="125" y="72"/>
                  </a:lnTo>
                  <a:lnTo>
                    <a:pt x="126" y="69"/>
                  </a:lnTo>
                  <a:lnTo>
                    <a:pt x="126" y="66"/>
                  </a:lnTo>
                  <a:lnTo>
                    <a:pt x="126" y="63"/>
                  </a:lnTo>
                  <a:lnTo>
                    <a:pt x="126" y="60"/>
                  </a:lnTo>
                  <a:lnTo>
                    <a:pt x="125" y="57"/>
                  </a:lnTo>
                  <a:lnTo>
                    <a:pt x="125" y="54"/>
                  </a:lnTo>
                  <a:lnTo>
                    <a:pt x="124" y="51"/>
                  </a:lnTo>
                  <a:lnTo>
                    <a:pt x="124" y="48"/>
                  </a:lnTo>
                  <a:lnTo>
                    <a:pt x="123" y="42"/>
                  </a:lnTo>
                  <a:lnTo>
                    <a:pt x="121" y="37"/>
                  </a:lnTo>
                  <a:lnTo>
                    <a:pt x="120" y="32"/>
                  </a:lnTo>
                  <a:lnTo>
                    <a:pt x="118" y="27"/>
                  </a:lnTo>
                  <a:lnTo>
                    <a:pt x="116" y="22"/>
                  </a:lnTo>
                  <a:lnTo>
                    <a:pt x="113" y="17"/>
                  </a:lnTo>
                  <a:lnTo>
                    <a:pt x="110" y="13"/>
                  </a:lnTo>
                  <a:lnTo>
                    <a:pt x="107" y="8"/>
                  </a:lnTo>
                  <a:lnTo>
                    <a:pt x="104" y="4"/>
                  </a:lnTo>
                  <a:lnTo>
                    <a:pt x="101" y="0"/>
                  </a:lnTo>
                  <a:close/>
                </a:path>
              </a:pathLst>
            </a:custGeom>
            <a:solidFill>
              <a:srgbClr val="5A2729"/>
            </a:solidFill>
            <a:ln w="9525">
              <a:noFill/>
              <a:round/>
              <a:headEnd/>
              <a:tailEnd/>
            </a:ln>
          </p:spPr>
          <p:txBody>
            <a:bodyPr/>
            <a:lstStyle/>
            <a:p>
              <a:endParaRPr lang="ja-JP" altLang="en-US"/>
            </a:p>
          </p:txBody>
        </p:sp>
        <p:sp>
          <p:nvSpPr>
            <p:cNvPr id="69" name="Freeform 99"/>
            <p:cNvSpPr>
              <a:spLocks/>
            </p:cNvSpPr>
            <p:nvPr/>
          </p:nvSpPr>
          <p:spPr bwMode="auto">
            <a:xfrm>
              <a:off x="3575" y="2673"/>
              <a:ext cx="68" cy="111"/>
            </a:xfrm>
            <a:custGeom>
              <a:avLst/>
              <a:gdLst>
                <a:gd name="T0" fmla="*/ 66 w 68"/>
                <a:gd name="T1" fmla="*/ 39 h 111"/>
                <a:gd name="T2" fmla="*/ 61 w 68"/>
                <a:gd name="T3" fmla="*/ 41 h 111"/>
                <a:gd name="T4" fmla="*/ 54 w 68"/>
                <a:gd name="T5" fmla="*/ 45 h 111"/>
                <a:gd name="T6" fmla="*/ 45 w 68"/>
                <a:gd name="T7" fmla="*/ 52 h 111"/>
                <a:gd name="T8" fmla="*/ 35 w 68"/>
                <a:gd name="T9" fmla="*/ 58 h 111"/>
                <a:gd name="T10" fmla="*/ 30 w 68"/>
                <a:gd name="T11" fmla="*/ 60 h 111"/>
                <a:gd name="T12" fmla="*/ 34 w 68"/>
                <a:gd name="T13" fmla="*/ 51 h 111"/>
                <a:gd name="T14" fmla="*/ 39 w 68"/>
                <a:gd name="T15" fmla="*/ 42 h 111"/>
                <a:gd name="T16" fmla="*/ 44 w 68"/>
                <a:gd name="T17" fmla="*/ 33 h 111"/>
                <a:gd name="T18" fmla="*/ 50 w 68"/>
                <a:gd name="T19" fmla="*/ 25 h 111"/>
                <a:gd name="T20" fmla="*/ 48 w 68"/>
                <a:gd name="T21" fmla="*/ 25 h 111"/>
                <a:gd name="T22" fmla="*/ 44 w 68"/>
                <a:gd name="T23" fmla="*/ 27 h 111"/>
                <a:gd name="T24" fmla="*/ 40 w 68"/>
                <a:gd name="T25" fmla="*/ 29 h 111"/>
                <a:gd name="T26" fmla="*/ 37 w 68"/>
                <a:gd name="T27" fmla="*/ 33 h 111"/>
                <a:gd name="T28" fmla="*/ 38 w 68"/>
                <a:gd name="T29" fmla="*/ 30 h 111"/>
                <a:gd name="T30" fmla="*/ 43 w 68"/>
                <a:gd name="T31" fmla="*/ 21 h 111"/>
                <a:gd name="T32" fmla="*/ 49 w 68"/>
                <a:gd name="T33" fmla="*/ 12 h 111"/>
                <a:gd name="T34" fmla="*/ 58 w 68"/>
                <a:gd name="T35" fmla="*/ 0 h 111"/>
                <a:gd name="T36" fmla="*/ 56 w 68"/>
                <a:gd name="T37" fmla="*/ 2 h 111"/>
                <a:gd name="T38" fmla="*/ 53 w 68"/>
                <a:gd name="T39" fmla="*/ 4 h 111"/>
                <a:gd name="T40" fmla="*/ 46 w 68"/>
                <a:gd name="T41" fmla="*/ 9 h 111"/>
                <a:gd name="T42" fmla="*/ 39 w 68"/>
                <a:gd name="T43" fmla="*/ 13 h 111"/>
                <a:gd name="T44" fmla="*/ 35 w 68"/>
                <a:gd name="T45" fmla="*/ 15 h 111"/>
                <a:gd name="T46" fmla="*/ 33 w 68"/>
                <a:gd name="T47" fmla="*/ 18 h 111"/>
                <a:gd name="T48" fmla="*/ 26 w 68"/>
                <a:gd name="T49" fmla="*/ 26 h 111"/>
                <a:gd name="T50" fmla="*/ 19 w 68"/>
                <a:gd name="T51" fmla="*/ 34 h 111"/>
                <a:gd name="T52" fmla="*/ 14 w 68"/>
                <a:gd name="T53" fmla="*/ 43 h 111"/>
                <a:gd name="T54" fmla="*/ 9 w 68"/>
                <a:gd name="T55" fmla="*/ 52 h 111"/>
                <a:gd name="T56" fmla="*/ 12 w 68"/>
                <a:gd name="T57" fmla="*/ 48 h 111"/>
                <a:gd name="T58" fmla="*/ 16 w 68"/>
                <a:gd name="T59" fmla="*/ 44 h 111"/>
                <a:gd name="T60" fmla="*/ 21 w 68"/>
                <a:gd name="T61" fmla="*/ 41 h 111"/>
                <a:gd name="T62" fmla="*/ 26 w 68"/>
                <a:gd name="T63" fmla="*/ 38 h 111"/>
                <a:gd name="T64" fmla="*/ 26 w 68"/>
                <a:gd name="T65" fmla="*/ 43 h 111"/>
                <a:gd name="T66" fmla="*/ 26 w 68"/>
                <a:gd name="T67" fmla="*/ 48 h 111"/>
                <a:gd name="T68" fmla="*/ 25 w 68"/>
                <a:gd name="T69" fmla="*/ 53 h 111"/>
                <a:gd name="T70" fmla="*/ 24 w 68"/>
                <a:gd name="T71" fmla="*/ 58 h 111"/>
                <a:gd name="T72" fmla="*/ 21 w 68"/>
                <a:gd name="T73" fmla="*/ 67 h 111"/>
                <a:gd name="T74" fmla="*/ 17 w 68"/>
                <a:gd name="T75" fmla="*/ 76 h 111"/>
                <a:gd name="T76" fmla="*/ 12 w 68"/>
                <a:gd name="T77" fmla="*/ 85 h 111"/>
                <a:gd name="T78" fmla="*/ 5 w 68"/>
                <a:gd name="T79" fmla="*/ 98 h 111"/>
                <a:gd name="T80" fmla="*/ 2 w 68"/>
                <a:gd name="T81" fmla="*/ 107 h 111"/>
                <a:gd name="T82" fmla="*/ 5 w 68"/>
                <a:gd name="T83" fmla="*/ 107 h 111"/>
                <a:gd name="T84" fmla="*/ 20 w 68"/>
                <a:gd name="T85" fmla="*/ 95 h 111"/>
                <a:gd name="T86" fmla="*/ 35 w 68"/>
                <a:gd name="T87" fmla="*/ 82 h 111"/>
                <a:gd name="T88" fmla="*/ 45 w 68"/>
                <a:gd name="T89" fmla="*/ 74 h 111"/>
                <a:gd name="T90" fmla="*/ 52 w 68"/>
                <a:gd name="T91" fmla="*/ 67 h 111"/>
                <a:gd name="T92" fmla="*/ 56 w 68"/>
                <a:gd name="T93" fmla="*/ 61 h 111"/>
                <a:gd name="T94" fmla="*/ 58 w 68"/>
                <a:gd name="T95" fmla="*/ 57 h 111"/>
                <a:gd name="T96" fmla="*/ 63 w 68"/>
                <a:gd name="T97" fmla="*/ 47 h 111"/>
                <a:gd name="T98" fmla="*/ 66 w 68"/>
                <a:gd name="T99" fmla="*/ 41 h 111"/>
                <a:gd name="T100" fmla="*/ 67 w 68"/>
                <a:gd name="T101" fmla="*/ 38 h 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8"/>
                <a:gd name="T154" fmla="*/ 0 h 111"/>
                <a:gd name="T155" fmla="*/ 68 w 68"/>
                <a:gd name="T156" fmla="*/ 111 h 1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8" h="111">
                  <a:moveTo>
                    <a:pt x="68" y="38"/>
                  </a:moveTo>
                  <a:lnTo>
                    <a:pt x="66" y="39"/>
                  </a:lnTo>
                  <a:lnTo>
                    <a:pt x="63" y="40"/>
                  </a:lnTo>
                  <a:lnTo>
                    <a:pt x="61" y="41"/>
                  </a:lnTo>
                  <a:lnTo>
                    <a:pt x="59" y="42"/>
                  </a:lnTo>
                  <a:lnTo>
                    <a:pt x="54" y="45"/>
                  </a:lnTo>
                  <a:lnTo>
                    <a:pt x="49" y="48"/>
                  </a:lnTo>
                  <a:lnTo>
                    <a:pt x="45" y="52"/>
                  </a:lnTo>
                  <a:lnTo>
                    <a:pt x="40" y="55"/>
                  </a:lnTo>
                  <a:lnTo>
                    <a:pt x="35" y="58"/>
                  </a:lnTo>
                  <a:lnTo>
                    <a:pt x="33" y="59"/>
                  </a:lnTo>
                  <a:lnTo>
                    <a:pt x="30" y="60"/>
                  </a:lnTo>
                  <a:lnTo>
                    <a:pt x="32" y="56"/>
                  </a:lnTo>
                  <a:lnTo>
                    <a:pt x="34" y="51"/>
                  </a:lnTo>
                  <a:lnTo>
                    <a:pt x="36" y="46"/>
                  </a:lnTo>
                  <a:lnTo>
                    <a:pt x="39" y="42"/>
                  </a:lnTo>
                  <a:lnTo>
                    <a:pt x="41" y="37"/>
                  </a:lnTo>
                  <a:lnTo>
                    <a:pt x="44" y="33"/>
                  </a:lnTo>
                  <a:lnTo>
                    <a:pt x="47" y="29"/>
                  </a:lnTo>
                  <a:lnTo>
                    <a:pt x="50" y="25"/>
                  </a:lnTo>
                  <a:lnTo>
                    <a:pt x="49" y="25"/>
                  </a:lnTo>
                  <a:lnTo>
                    <a:pt x="48" y="25"/>
                  </a:lnTo>
                  <a:lnTo>
                    <a:pt x="46" y="26"/>
                  </a:lnTo>
                  <a:lnTo>
                    <a:pt x="44" y="27"/>
                  </a:lnTo>
                  <a:lnTo>
                    <a:pt x="42" y="28"/>
                  </a:lnTo>
                  <a:lnTo>
                    <a:pt x="40" y="29"/>
                  </a:lnTo>
                  <a:lnTo>
                    <a:pt x="39" y="31"/>
                  </a:lnTo>
                  <a:lnTo>
                    <a:pt x="37" y="33"/>
                  </a:lnTo>
                  <a:lnTo>
                    <a:pt x="36" y="35"/>
                  </a:lnTo>
                  <a:lnTo>
                    <a:pt x="38" y="30"/>
                  </a:lnTo>
                  <a:lnTo>
                    <a:pt x="41" y="26"/>
                  </a:lnTo>
                  <a:lnTo>
                    <a:pt x="43" y="21"/>
                  </a:lnTo>
                  <a:lnTo>
                    <a:pt x="46" y="17"/>
                  </a:lnTo>
                  <a:lnTo>
                    <a:pt x="49" y="12"/>
                  </a:lnTo>
                  <a:lnTo>
                    <a:pt x="52" y="8"/>
                  </a:lnTo>
                  <a:lnTo>
                    <a:pt x="58" y="0"/>
                  </a:lnTo>
                  <a:lnTo>
                    <a:pt x="57" y="1"/>
                  </a:lnTo>
                  <a:lnTo>
                    <a:pt x="56" y="2"/>
                  </a:lnTo>
                  <a:lnTo>
                    <a:pt x="55" y="3"/>
                  </a:lnTo>
                  <a:lnTo>
                    <a:pt x="53" y="4"/>
                  </a:lnTo>
                  <a:lnTo>
                    <a:pt x="50" y="7"/>
                  </a:lnTo>
                  <a:lnTo>
                    <a:pt x="46" y="9"/>
                  </a:lnTo>
                  <a:lnTo>
                    <a:pt x="42" y="11"/>
                  </a:lnTo>
                  <a:lnTo>
                    <a:pt x="39" y="13"/>
                  </a:lnTo>
                  <a:lnTo>
                    <a:pt x="37" y="14"/>
                  </a:lnTo>
                  <a:lnTo>
                    <a:pt x="35" y="15"/>
                  </a:lnTo>
                  <a:lnTo>
                    <a:pt x="34" y="17"/>
                  </a:lnTo>
                  <a:lnTo>
                    <a:pt x="33" y="18"/>
                  </a:lnTo>
                  <a:lnTo>
                    <a:pt x="29" y="22"/>
                  </a:lnTo>
                  <a:lnTo>
                    <a:pt x="26" y="26"/>
                  </a:lnTo>
                  <a:lnTo>
                    <a:pt x="22" y="30"/>
                  </a:lnTo>
                  <a:lnTo>
                    <a:pt x="19" y="34"/>
                  </a:lnTo>
                  <a:lnTo>
                    <a:pt x="16" y="38"/>
                  </a:lnTo>
                  <a:lnTo>
                    <a:pt x="14" y="43"/>
                  </a:lnTo>
                  <a:lnTo>
                    <a:pt x="11" y="47"/>
                  </a:lnTo>
                  <a:lnTo>
                    <a:pt x="9" y="52"/>
                  </a:lnTo>
                  <a:lnTo>
                    <a:pt x="11" y="50"/>
                  </a:lnTo>
                  <a:lnTo>
                    <a:pt x="12" y="48"/>
                  </a:lnTo>
                  <a:lnTo>
                    <a:pt x="14" y="46"/>
                  </a:lnTo>
                  <a:lnTo>
                    <a:pt x="16" y="44"/>
                  </a:lnTo>
                  <a:lnTo>
                    <a:pt x="19" y="42"/>
                  </a:lnTo>
                  <a:lnTo>
                    <a:pt x="21" y="41"/>
                  </a:lnTo>
                  <a:lnTo>
                    <a:pt x="23" y="39"/>
                  </a:lnTo>
                  <a:lnTo>
                    <a:pt x="26" y="38"/>
                  </a:lnTo>
                  <a:lnTo>
                    <a:pt x="26" y="40"/>
                  </a:lnTo>
                  <a:lnTo>
                    <a:pt x="26" y="43"/>
                  </a:lnTo>
                  <a:lnTo>
                    <a:pt x="26" y="46"/>
                  </a:lnTo>
                  <a:lnTo>
                    <a:pt x="26" y="48"/>
                  </a:lnTo>
                  <a:lnTo>
                    <a:pt x="25" y="51"/>
                  </a:lnTo>
                  <a:lnTo>
                    <a:pt x="25" y="53"/>
                  </a:lnTo>
                  <a:lnTo>
                    <a:pt x="24" y="56"/>
                  </a:lnTo>
                  <a:lnTo>
                    <a:pt x="24" y="58"/>
                  </a:lnTo>
                  <a:lnTo>
                    <a:pt x="22" y="62"/>
                  </a:lnTo>
                  <a:lnTo>
                    <a:pt x="21" y="67"/>
                  </a:lnTo>
                  <a:lnTo>
                    <a:pt x="19" y="71"/>
                  </a:lnTo>
                  <a:lnTo>
                    <a:pt x="17" y="76"/>
                  </a:lnTo>
                  <a:lnTo>
                    <a:pt x="15" y="80"/>
                  </a:lnTo>
                  <a:lnTo>
                    <a:pt x="12" y="85"/>
                  </a:lnTo>
                  <a:lnTo>
                    <a:pt x="8" y="93"/>
                  </a:lnTo>
                  <a:lnTo>
                    <a:pt x="5" y="98"/>
                  </a:lnTo>
                  <a:lnTo>
                    <a:pt x="3" y="102"/>
                  </a:lnTo>
                  <a:lnTo>
                    <a:pt x="2" y="107"/>
                  </a:lnTo>
                  <a:lnTo>
                    <a:pt x="0" y="111"/>
                  </a:lnTo>
                  <a:lnTo>
                    <a:pt x="5" y="107"/>
                  </a:lnTo>
                  <a:lnTo>
                    <a:pt x="10" y="103"/>
                  </a:lnTo>
                  <a:lnTo>
                    <a:pt x="20" y="95"/>
                  </a:lnTo>
                  <a:lnTo>
                    <a:pt x="30" y="86"/>
                  </a:lnTo>
                  <a:lnTo>
                    <a:pt x="35" y="82"/>
                  </a:lnTo>
                  <a:lnTo>
                    <a:pt x="40" y="78"/>
                  </a:lnTo>
                  <a:lnTo>
                    <a:pt x="45" y="74"/>
                  </a:lnTo>
                  <a:lnTo>
                    <a:pt x="49" y="69"/>
                  </a:lnTo>
                  <a:lnTo>
                    <a:pt x="52" y="67"/>
                  </a:lnTo>
                  <a:lnTo>
                    <a:pt x="54" y="64"/>
                  </a:lnTo>
                  <a:lnTo>
                    <a:pt x="56" y="61"/>
                  </a:lnTo>
                  <a:lnTo>
                    <a:pt x="58" y="59"/>
                  </a:lnTo>
                  <a:lnTo>
                    <a:pt x="58" y="57"/>
                  </a:lnTo>
                  <a:lnTo>
                    <a:pt x="60" y="54"/>
                  </a:lnTo>
                  <a:lnTo>
                    <a:pt x="63" y="47"/>
                  </a:lnTo>
                  <a:lnTo>
                    <a:pt x="64" y="44"/>
                  </a:lnTo>
                  <a:lnTo>
                    <a:pt x="66" y="41"/>
                  </a:lnTo>
                  <a:lnTo>
                    <a:pt x="67" y="39"/>
                  </a:lnTo>
                  <a:lnTo>
                    <a:pt x="67" y="38"/>
                  </a:lnTo>
                  <a:lnTo>
                    <a:pt x="68" y="38"/>
                  </a:lnTo>
                  <a:close/>
                </a:path>
              </a:pathLst>
            </a:custGeom>
            <a:solidFill>
              <a:srgbClr val="7E3A2D"/>
            </a:solidFill>
            <a:ln w="9525">
              <a:noFill/>
              <a:round/>
              <a:headEnd/>
              <a:tailEnd/>
            </a:ln>
          </p:spPr>
          <p:txBody>
            <a:bodyPr/>
            <a:lstStyle/>
            <a:p>
              <a:endParaRPr lang="ja-JP" altLang="en-US"/>
            </a:p>
          </p:txBody>
        </p:sp>
        <p:sp>
          <p:nvSpPr>
            <p:cNvPr id="70" name="Freeform 100"/>
            <p:cNvSpPr>
              <a:spLocks/>
            </p:cNvSpPr>
            <p:nvPr/>
          </p:nvSpPr>
          <p:spPr bwMode="auto">
            <a:xfrm>
              <a:off x="3574" y="2721"/>
              <a:ext cx="108" cy="96"/>
            </a:xfrm>
            <a:custGeom>
              <a:avLst/>
              <a:gdLst>
                <a:gd name="T0" fmla="*/ 39 w 108"/>
                <a:gd name="T1" fmla="*/ 70 h 96"/>
                <a:gd name="T2" fmla="*/ 29 w 108"/>
                <a:gd name="T3" fmla="*/ 77 h 96"/>
                <a:gd name="T4" fmla="*/ 23 w 108"/>
                <a:gd name="T5" fmla="*/ 80 h 96"/>
                <a:gd name="T6" fmla="*/ 17 w 108"/>
                <a:gd name="T7" fmla="*/ 83 h 96"/>
                <a:gd name="T8" fmla="*/ 12 w 108"/>
                <a:gd name="T9" fmla="*/ 86 h 96"/>
                <a:gd name="T10" fmla="*/ 6 w 108"/>
                <a:gd name="T11" fmla="*/ 88 h 96"/>
                <a:gd name="T12" fmla="*/ 0 w 108"/>
                <a:gd name="T13" fmla="*/ 90 h 96"/>
                <a:gd name="T14" fmla="*/ 13 w 108"/>
                <a:gd name="T15" fmla="*/ 86 h 96"/>
                <a:gd name="T16" fmla="*/ 32 w 108"/>
                <a:gd name="T17" fmla="*/ 80 h 96"/>
                <a:gd name="T18" fmla="*/ 41 w 108"/>
                <a:gd name="T19" fmla="*/ 77 h 96"/>
                <a:gd name="T20" fmla="*/ 47 w 108"/>
                <a:gd name="T21" fmla="*/ 74 h 96"/>
                <a:gd name="T22" fmla="*/ 49 w 108"/>
                <a:gd name="T23" fmla="*/ 75 h 96"/>
                <a:gd name="T24" fmla="*/ 46 w 108"/>
                <a:gd name="T25" fmla="*/ 78 h 96"/>
                <a:gd name="T26" fmla="*/ 43 w 108"/>
                <a:gd name="T27" fmla="*/ 81 h 96"/>
                <a:gd name="T28" fmla="*/ 38 w 108"/>
                <a:gd name="T29" fmla="*/ 86 h 96"/>
                <a:gd name="T30" fmla="*/ 28 w 108"/>
                <a:gd name="T31" fmla="*/ 93 h 96"/>
                <a:gd name="T32" fmla="*/ 26 w 108"/>
                <a:gd name="T33" fmla="*/ 96 h 96"/>
                <a:gd name="T34" fmla="*/ 30 w 108"/>
                <a:gd name="T35" fmla="*/ 96 h 96"/>
                <a:gd name="T36" fmla="*/ 35 w 108"/>
                <a:gd name="T37" fmla="*/ 96 h 96"/>
                <a:gd name="T38" fmla="*/ 39 w 108"/>
                <a:gd name="T39" fmla="*/ 96 h 96"/>
                <a:gd name="T40" fmla="*/ 43 w 108"/>
                <a:gd name="T41" fmla="*/ 96 h 96"/>
                <a:gd name="T42" fmla="*/ 51 w 108"/>
                <a:gd name="T43" fmla="*/ 94 h 96"/>
                <a:gd name="T44" fmla="*/ 58 w 108"/>
                <a:gd name="T45" fmla="*/ 92 h 96"/>
                <a:gd name="T46" fmla="*/ 65 w 108"/>
                <a:gd name="T47" fmla="*/ 88 h 96"/>
                <a:gd name="T48" fmla="*/ 71 w 108"/>
                <a:gd name="T49" fmla="*/ 83 h 96"/>
                <a:gd name="T50" fmla="*/ 77 w 108"/>
                <a:gd name="T51" fmla="*/ 78 h 96"/>
                <a:gd name="T52" fmla="*/ 83 w 108"/>
                <a:gd name="T53" fmla="*/ 72 h 96"/>
                <a:gd name="T54" fmla="*/ 88 w 108"/>
                <a:gd name="T55" fmla="*/ 66 h 96"/>
                <a:gd name="T56" fmla="*/ 92 w 108"/>
                <a:gd name="T57" fmla="*/ 59 h 96"/>
                <a:gd name="T58" fmla="*/ 96 w 108"/>
                <a:gd name="T59" fmla="*/ 52 h 96"/>
                <a:gd name="T60" fmla="*/ 99 w 108"/>
                <a:gd name="T61" fmla="*/ 45 h 96"/>
                <a:gd name="T62" fmla="*/ 102 w 108"/>
                <a:gd name="T63" fmla="*/ 38 h 96"/>
                <a:gd name="T64" fmla="*/ 104 w 108"/>
                <a:gd name="T65" fmla="*/ 30 h 96"/>
                <a:gd name="T66" fmla="*/ 106 w 108"/>
                <a:gd name="T67" fmla="*/ 23 h 96"/>
                <a:gd name="T68" fmla="*/ 108 w 108"/>
                <a:gd name="T69" fmla="*/ 17 h 96"/>
                <a:gd name="T70" fmla="*/ 107 w 108"/>
                <a:gd name="T71" fmla="*/ 21 h 96"/>
                <a:gd name="T72" fmla="*/ 106 w 108"/>
                <a:gd name="T73" fmla="*/ 27 h 96"/>
                <a:gd name="T74" fmla="*/ 104 w 108"/>
                <a:gd name="T75" fmla="*/ 32 h 96"/>
                <a:gd name="T76" fmla="*/ 100 w 108"/>
                <a:gd name="T77" fmla="*/ 37 h 96"/>
                <a:gd name="T78" fmla="*/ 96 w 108"/>
                <a:gd name="T79" fmla="*/ 42 h 96"/>
                <a:gd name="T80" fmla="*/ 91 w 108"/>
                <a:gd name="T81" fmla="*/ 46 h 96"/>
                <a:gd name="T82" fmla="*/ 88 w 108"/>
                <a:gd name="T83" fmla="*/ 48 h 96"/>
                <a:gd name="T84" fmla="*/ 85 w 108"/>
                <a:gd name="T85" fmla="*/ 49 h 96"/>
                <a:gd name="T86" fmla="*/ 82 w 108"/>
                <a:gd name="T87" fmla="*/ 50 h 96"/>
                <a:gd name="T88" fmla="*/ 82 w 108"/>
                <a:gd name="T89" fmla="*/ 47 h 96"/>
                <a:gd name="T90" fmla="*/ 87 w 108"/>
                <a:gd name="T91" fmla="*/ 38 h 96"/>
                <a:gd name="T92" fmla="*/ 93 w 108"/>
                <a:gd name="T93" fmla="*/ 26 h 96"/>
                <a:gd name="T94" fmla="*/ 95 w 108"/>
                <a:gd name="T95" fmla="*/ 20 h 96"/>
                <a:gd name="T96" fmla="*/ 97 w 108"/>
                <a:gd name="T97" fmla="*/ 14 h 96"/>
                <a:gd name="T98" fmla="*/ 98 w 108"/>
                <a:gd name="T99" fmla="*/ 7 h 96"/>
                <a:gd name="T100" fmla="*/ 98 w 108"/>
                <a:gd name="T101" fmla="*/ 0 h 96"/>
                <a:gd name="T102" fmla="*/ 98 w 108"/>
                <a:gd name="T103" fmla="*/ 3 h 96"/>
                <a:gd name="T104" fmla="*/ 97 w 108"/>
                <a:gd name="T105" fmla="*/ 6 h 96"/>
                <a:gd name="T106" fmla="*/ 96 w 108"/>
                <a:gd name="T107" fmla="*/ 9 h 96"/>
                <a:gd name="T108" fmla="*/ 94 w 108"/>
                <a:gd name="T109" fmla="*/ 13 h 96"/>
                <a:gd name="T110" fmla="*/ 88 w 108"/>
                <a:gd name="T111" fmla="*/ 20 h 96"/>
                <a:gd name="T112" fmla="*/ 82 w 108"/>
                <a:gd name="T113" fmla="*/ 28 h 96"/>
                <a:gd name="T114" fmla="*/ 75 w 108"/>
                <a:gd name="T115" fmla="*/ 35 h 96"/>
                <a:gd name="T116" fmla="*/ 62 w 108"/>
                <a:gd name="T117" fmla="*/ 48 h 96"/>
                <a:gd name="T118" fmla="*/ 55 w 108"/>
                <a:gd name="T119" fmla="*/ 56 h 96"/>
                <a:gd name="T120" fmla="*/ 48 w 108"/>
                <a:gd name="T121" fmla="*/ 63 h 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8"/>
                <a:gd name="T184" fmla="*/ 0 h 96"/>
                <a:gd name="T185" fmla="*/ 108 w 108"/>
                <a:gd name="T186" fmla="*/ 96 h 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8" h="96">
                  <a:moveTo>
                    <a:pt x="44" y="66"/>
                  </a:moveTo>
                  <a:lnTo>
                    <a:pt x="39" y="70"/>
                  </a:lnTo>
                  <a:lnTo>
                    <a:pt x="34" y="74"/>
                  </a:lnTo>
                  <a:lnTo>
                    <a:pt x="29" y="77"/>
                  </a:lnTo>
                  <a:lnTo>
                    <a:pt x="26" y="79"/>
                  </a:lnTo>
                  <a:lnTo>
                    <a:pt x="23" y="80"/>
                  </a:lnTo>
                  <a:lnTo>
                    <a:pt x="20" y="82"/>
                  </a:lnTo>
                  <a:lnTo>
                    <a:pt x="17" y="83"/>
                  </a:lnTo>
                  <a:lnTo>
                    <a:pt x="15" y="85"/>
                  </a:lnTo>
                  <a:lnTo>
                    <a:pt x="12" y="86"/>
                  </a:lnTo>
                  <a:lnTo>
                    <a:pt x="9" y="87"/>
                  </a:lnTo>
                  <a:lnTo>
                    <a:pt x="6" y="88"/>
                  </a:lnTo>
                  <a:lnTo>
                    <a:pt x="3" y="89"/>
                  </a:lnTo>
                  <a:lnTo>
                    <a:pt x="0" y="90"/>
                  </a:lnTo>
                  <a:lnTo>
                    <a:pt x="6" y="88"/>
                  </a:lnTo>
                  <a:lnTo>
                    <a:pt x="13" y="86"/>
                  </a:lnTo>
                  <a:lnTo>
                    <a:pt x="25" y="82"/>
                  </a:lnTo>
                  <a:lnTo>
                    <a:pt x="32" y="80"/>
                  </a:lnTo>
                  <a:lnTo>
                    <a:pt x="38" y="78"/>
                  </a:lnTo>
                  <a:lnTo>
                    <a:pt x="41" y="77"/>
                  </a:lnTo>
                  <a:lnTo>
                    <a:pt x="44" y="75"/>
                  </a:lnTo>
                  <a:lnTo>
                    <a:pt x="47" y="74"/>
                  </a:lnTo>
                  <a:lnTo>
                    <a:pt x="50" y="73"/>
                  </a:lnTo>
                  <a:lnTo>
                    <a:pt x="49" y="75"/>
                  </a:lnTo>
                  <a:lnTo>
                    <a:pt x="47" y="76"/>
                  </a:lnTo>
                  <a:lnTo>
                    <a:pt x="46" y="78"/>
                  </a:lnTo>
                  <a:lnTo>
                    <a:pt x="45" y="80"/>
                  </a:lnTo>
                  <a:lnTo>
                    <a:pt x="43" y="81"/>
                  </a:lnTo>
                  <a:lnTo>
                    <a:pt x="41" y="83"/>
                  </a:lnTo>
                  <a:lnTo>
                    <a:pt x="38" y="86"/>
                  </a:lnTo>
                  <a:lnTo>
                    <a:pt x="31" y="91"/>
                  </a:lnTo>
                  <a:lnTo>
                    <a:pt x="28" y="93"/>
                  </a:lnTo>
                  <a:lnTo>
                    <a:pt x="27" y="94"/>
                  </a:lnTo>
                  <a:lnTo>
                    <a:pt x="26" y="96"/>
                  </a:lnTo>
                  <a:lnTo>
                    <a:pt x="28" y="96"/>
                  </a:lnTo>
                  <a:lnTo>
                    <a:pt x="30" y="96"/>
                  </a:lnTo>
                  <a:lnTo>
                    <a:pt x="33" y="96"/>
                  </a:lnTo>
                  <a:lnTo>
                    <a:pt x="35" y="96"/>
                  </a:lnTo>
                  <a:lnTo>
                    <a:pt x="37" y="96"/>
                  </a:lnTo>
                  <a:lnTo>
                    <a:pt x="39" y="96"/>
                  </a:lnTo>
                  <a:lnTo>
                    <a:pt x="41" y="96"/>
                  </a:lnTo>
                  <a:lnTo>
                    <a:pt x="43" y="96"/>
                  </a:lnTo>
                  <a:lnTo>
                    <a:pt x="47" y="95"/>
                  </a:lnTo>
                  <a:lnTo>
                    <a:pt x="51" y="94"/>
                  </a:lnTo>
                  <a:lnTo>
                    <a:pt x="55" y="93"/>
                  </a:lnTo>
                  <a:lnTo>
                    <a:pt x="58" y="92"/>
                  </a:lnTo>
                  <a:lnTo>
                    <a:pt x="62" y="90"/>
                  </a:lnTo>
                  <a:lnTo>
                    <a:pt x="65" y="88"/>
                  </a:lnTo>
                  <a:lnTo>
                    <a:pt x="68" y="86"/>
                  </a:lnTo>
                  <a:lnTo>
                    <a:pt x="71" y="83"/>
                  </a:lnTo>
                  <a:lnTo>
                    <a:pt x="74" y="81"/>
                  </a:lnTo>
                  <a:lnTo>
                    <a:pt x="77" y="78"/>
                  </a:lnTo>
                  <a:lnTo>
                    <a:pt x="80" y="75"/>
                  </a:lnTo>
                  <a:lnTo>
                    <a:pt x="83" y="72"/>
                  </a:lnTo>
                  <a:lnTo>
                    <a:pt x="85" y="69"/>
                  </a:lnTo>
                  <a:lnTo>
                    <a:pt x="88" y="66"/>
                  </a:lnTo>
                  <a:lnTo>
                    <a:pt x="90" y="62"/>
                  </a:lnTo>
                  <a:lnTo>
                    <a:pt x="92" y="59"/>
                  </a:lnTo>
                  <a:lnTo>
                    <a:pt x="94" y="55"/>
                  </a:lnTo>
                  <a:lnTo>
                    <a:pt x="96" y="52"/>
                  </a:lnTo>
                  <a:lnTo>
                    <a:pt x="98" y="48"/>
                  </a:lnTo>
                  <a:lnTo>
                    <a:pt x="99" y="45"/>
                  </a:lnTo>
                  <a:lnTo>
                    <a:pt x="101" y="41"/>
                  </a:lnTo>
                  <a:lnTo>
                    <a:pt x="102" y="38"/>
                  </a:lnTo>
                  <a:lnTo>
                    <a:pt x="103" y="34"/>
                  </a:lnTo>
                  <a:lnTo>
                    <a:pt x="104" y="30"/>
                  </a:lnTo>
                  <a:lnTo>
                    <a:pt x="105" y="27"/>
                  </a:lnTo>
                  <a:lnTo>
                    <a:pt x="106" y="23"/>
                  </a:lnTo>
                  <a:lnTo>
                    <a:pt x="107" y="20"/>
                  </a:lnTo>
                  <a:lnTo>
                    <a:pt x="108" y="17"/>
                  </a:lnTo>
                  <a:lnTo>
                    <a:pt x="108" y="19"/>
                  </a:lnTo>
                  <a:lnTo>
                    <a:pt x="107" y="21"/>
                  </a:lnTo>
                  <a:lnTo>
                    <a:pt x="107" y="24"/>
                  </a:lnTo>
                  <a:lnTo>
                    <a:pt x="106" y="27"/>
                  </a:lnTo>
                  <a:lnTo>
                    <a:pt x="105" y="29"/>
                  </a:lnTo>
                  <a:lnTo>
                    <a:pt x="104" y="32"/>
                  </a:lnTo>
                  <a:lnTo>
                    <a:pt x="102" y="34"/>
                  </a:lnTo>
                  <a:lnTo>
                    <a:pt x="100" y="37"/>
                  </a:lnTo>
                  <a:lnTo>
                    <a:pt x="98" y="39"/>
                  </a:lnTo>
                  <a:lnTo>
                    <a:pt x="96" y="42"/>
                  </a:lnTo>
                  <a:lnTo>
                    <a:pt x="94" y="44"/>
                  </a:lnTo>
                  <a:lnTo>
                    <a:pt x="91" y="46"/>
                  </a:lnTo>
                  <a:lnTo>
                    <a:pt x="89" y="47"/>
                  </a:lnTo>
                  <a:lnTo>
                    <a:pt x="88" y="48"/>
                  </a:lnTo>
                  <a:lnTo>
                    <a:pt x="86" y="49"/>
                  </a:lnTo>
                  <a:lnTo>
                    <a:pt x="85" y="49"/>
                  </a:lnTo>
                  <a:lnTo>
                    <a:pt x="84" y="50"/>
                  </a:lnTo>
                  <a:lnTo>
                    <a:pt x="82" y="50"/>
                  </a:lnTo>
                  <a:lnTo>
                    <a:pt x="81" y="51"/>
                  </a:lnTo>
                  <a:lnTo>
                    <a:pt x="82" y="47"/>
                  </a:lnTo>
                  <a:lnTo>
                    <a:pt x="84" y="44"/>
                  </a:lnTo>
                  <a:lnTo>
                    <a:pt x="87" y="38"/>
                  </a:lnTo>
                  <a:lnTo>
                    <a:pt x="90" y="32"/>
                  </a:lnTo>
                  <a:lnTo>
                    <a:pt x="93" y="26"/>
                  </a:lnTo>
                  <a:lnTo>
                    <a:pt x="94" y="23"/>
                  </a:lnTo>
                  <a:lnTo>
                    <a:pt x="95" y="20"/>
                  </a:lnTo>
                  <a:lnTo>
                    <a:pt x="96" y="17"/>
                  </a:lnTo>
                  <a:lnTo>
                    <a:pt x="97" y="14"/>
                  </a:lnTo>
                  <a:lnTo>
                    <a:pt x="98" y="10"/>
                  </a:lnTo>
                  <a:lnTo>
                    <a:pt x="98" y="7"/>
                  </a:lnTo>
                  <a:lnTo>
                    <a:pt x="98" y="4"/>
                  </a:lnTo>
                  <a:lnTo>
                    <a:pt x="98" y="0"/>
                  </a:lnTo>
                  <a:lnTo>
                    <a:pt x="98" y="2"/>
                  </a:lnTo>
                  <a:lnTo>
                    <a:pt x="98" y="3"/>
                  </a:lnTo>
                  <a:lnTo>
                    <a:pt x="98" y="4"/>
                  </a:lnTo>
                  <a:lnTo>
                    <a:pt x="97" y="6"/>
                  </a:lnTo>
                  <a:lnTo>
                    <a:pt x="96" y="8"/>
                  </a:lnTo>
                  <a:lnTo>
                    <a:pt x="96" y="9"/>
                  </a:lnTo>
                  <a:lnTo>
                    <a:pt x="95" y="11"/>
                  </a:lnTo>
                  <a:lnTo>
                    <a:pt x="94" y="13"/>
                  </a:lnTo>
                  <a:lnTo>
                    <a:pt x="91" y="16"/>
                  </a:lnTo>
                  <a:lnTo>
                    <a:pt x="88" y="20"/>
                  </a:lnTo>
                  <a:lnTo>
                    <a:pt x="85" y="24"/>
                  </a:lnTo>
                  <a:lnTo>
                    <a:pt x="82" y="28"/>
                  </a:lnTo>
                  <a:lnTo>
                    <a:pt x="79" y="32"/>
                  </a:lnTo>
                  <a:lnTo>
                    <a:pt x="75" y="35"/>
                  </a:lnTo>
                  <a:lnTo>
                    <a:pt x="68" y="42"/>
                  </a:lnTo>
                  <a:lnTo>
                    <a:pt x="62" y="48"/>
                  </a:lnTo>
                  <a:lnTo>
                    <a:pt x="58" y="53"/>
                  </a:lnTo>
                  <a:lnTo>
                    <a:pt x="55" y="56"/>
                  </a:lnTo>
                  <a:lnTo>
                    <a:pt x="51" y="59"/>
                  </a:lnTo>
                  <a:lnTo>
                    <a:pt x="48" y="63"/>
                  </a:lnTo>
                  <a:lnTo>
                    <a:pt x="44" y="66"/>
                  </a:lnTo>
                  <a:close/>
                </a:path>
              </a:pathLst>
            </a:custGeom>
            <a:solidFill>
              <a:srgbClr val="7E3A2D"/>
            </a:solidFill>
            <a:ln w="9525">
              <a:noFill/>
              <a:round/>
              <a:headEnd/>
              <a:tailEnd/>
            </a:ln>
          </p:spPr>
          <p:txBody>
            <a:bodyPr/>
            <a:lstStyle/>
            <a:p>
              <a:endParaRPr lang="ja-JP" altLang="en-US"/>
            </a:p>
          </p:txBody>
        </p:sp>
        <p:sp>
          <p:nvSpPr>
            <p:cNvPr id="71" name="Freeform 101"/>
            <p:cNvSpPr>
              <a:spLocks/>
            </p:cNvSpPr>
            <p:nvPr/>
          </p:nvSpPr>
          <p:spPr bwMode="auto">
            <a:xfrm>
              <a:off x="3748" y="2653"/>
              <a:ext cx="167" cy="104"/>
            </a:xfrm>
            <a:custGeom>
              <a:avLst/>
              <a:gdLst>
                <a:gd name="T0" fmla="*/ 34 w 167"/>
                <a:gd name="T1" fmla="*/ 44 h 104"/>
                <a:gd name="T2" fmla="*/ 44 w 167"/>
                <a:gd name="T3" fmla="*/ 53 h 104"/>
                <a:gd name="T4" fmla="*/ 48 w 167"/>
                <a:gd name="T5" fmla="*/ 60 h 104"/>
                <a:gd name="T6" fmla="*/ 42 w 167"/>
                <a:gd name="T7" fmla="*/ 60 h 104"/>
                <a:gd name="T8" fmla="*/ 33 w 167"/>
                <a:gd name="T9" fmla="*/ 57 h 104"/>
                <a:gd name="T10" fmla="*/ 24 w 167"/>
                <a:gd name="T11" fmla="*/ 53 h 104"/>
                <a:gd name="T12" fmla="*/ 16 w 167"/>
                <a:gd name="T13" fmla="*/ 47 h 104"/>
                <a:gd name="T14" fmla="*/ 9 w 167"/>
                <a:gd name="T15" fmla="*/ 40 h 104"/>
                <a:gd name="T16" fmla="*/ 4 w 167"/>
                <a:gd name="T17" fmla="*/ 33 h 104"/>
                <a:gd name="T18" fmla="*/ 1 w 167"/>
                <a:gd name="T19" fmla="*/ 25 h 104"/>
                <a:gd name="T20" fmla="*/ 0 w 167"/>
                <a:gd name="T21" fmla="*/ 16 h 104"/>
                <a:gd name="T22" fmla="*/ 1 w 167"/>
                <a:gd name="T23" fmla="*/ 33 h 104"/>
                <a:gd name="T24" fmla="*/ 5 w 167"/>
                <a:gd name="T25" fmla="*/ 52 h 104"/>
                <a:gd name="T26" fmla="*/ 10 w 167"/>
                <a:gd name="T27" fmla="*/ 63 h 104"/>
                <a:gd name="T28" fmla="*/ 15 w 167"/>
                <a:gd name="T29" fmla="*/ 74 h 104"/>
                <a:gd name="T30" fmla="*/ 23 w 167"/>
                <a:gd name="T31" fmla="*/ 85 h 104"/>
                <a:gd name="T32" fmla="*/ 31 w 167"/>
                <a:gd name="T33" fmla="*/ 95 h 104"/>
                <a:gd name="T34" fmla="*/ 42 w 167"/>
                <a:gd name="T35" fmla="*/ 104 h 104"/>
                <a:gd name="T36" fmla="*/ 35 w 167"/>
                <a:gd name="T37" fmla="*/ 97 h 104"/>
                <a:gd name="T38" fmla="*/ 31 w 167"/>
                <a:gd name="T39" fmla="*/ 89 h 104"/>
                <a:gd name="T40" fmla="*/ 25 w 167"/>
                <a:gd name="T41" fmla="*/ 71 h 104"/>
                <a:gd name="T42" fmla="*/ 37 w 167"/>
                <a:gd name="T43" fmla="*/ 82 h 104"/>
                <a:gd name="T44" fmla="*/ 50 w 167"/>
                <a:gd name="T45" fmla="*/ 90 h 104"/>
                <a:gd name="T46" fmla="*/ 65 w 167"/>
                <a:gd name="T47" fmla="*/ 96 h 104"/>
                <a:gd name="T48" fmla="*/ 82 w 167"/>
                <a:gd name="T49" fmla="*/ 99 h 104"/>
                <a:gd name="T50" fmla="*/ 99 w 167"/>
                <a:gd name="T51" fmla="*/ 101 h 104"/>
                <a:gd name="T52" fmla="*/ 132 w 167"/>
                <a:gd name="T53" fmla="*/ 102 h 104"/>
                <a:gd name="T54" fmla="*/ 142 w 167"/>
                <a:gd name="T55" fmla="*/ 101 h 104"/>
                <a:gd name="T56" fmla="*/ 133 w 167"/>
                <a:gd name="T57" fmla="*/ 97 h 104"/>
                <a:gd name="T58" fmla="*/ 122 w 167"/>
                <a:gd name="T59" fmla="*/ 90 h 104"/>
                <a:gd name="T60" fmla="*/ 104 w 167"/>
                <a:gd name="T61" fmla="*/ 75 h 104"/>
                <a:gd name="T62" fmla="*/ 83 w 167"/>
                <a:gd name="T63" fmla="*/ 54 h 104"/>
                <a:gd name="T64" fmla="*/ 90 w 167"/>
                <a:gd name="T65" fmla="*/ 59 h 104"/>
                <a:gd name="T66" fmla="*/ 100 w 167"/>
                <a:gd name="T67" fmla="*/ 64 h 104"/>
                <a:gd name="T68" fmla="*/ 121 w 167"/>
                <a:gd name="T69" fmla="*/ 71 h 104"/>
                <a:gd name="T70" fmla="*/ 133 w 167"/>
                <a:gd name="T71" fmla="*/ 73 h 104"/>
                <a:gd name="T72" fmla="*/ 146 w 167"/>
                <a:gd name="T73" fmla="*/ 74 h 104"/>
                <a:gd name="T74" fmla="*/ 156 w 167"/>
                <a:gd name="T75" fmla="*/ 73 h 104"/>
                <a:gd name="T76" fmla="*/ 165 w 167"/>
                <a:gd name="T77" fmla="*/ 69 h 104"/>
                <a:gd name="T78" fmla="*/ 160 w 167"/>
                <a:gd name="T79" fmla="*/ 68 h 104"/>
                <a:gd name="T80" fmla="*/ 150 w 167"/>
                <a:gd name="T81" fmla="*/ 66 h 104"/>
                <a:gd name="T82" fmla="*/ 138 w 167"/>
                <a:gd name="T83" fmla="*/ 61 h 104"/>
                <a:gd name="T84" fmla="*/ 120 w 167"/>
                <a:gd name="T85" fmla="*/ 50 h 104"/>
                <a:gd name="T86" fmla="*/ 104 w 167"/>
                <a:gd name="T87" fmla="*/ 38 h 104"/>
                <a:gd name="T88" fmla="*/ 90 w 167"/>
                <a:gd name="T89" fmla="*/ 24 h 104"/>
                <a:gd name="T90" fmla="*/ 75 w 167"/>
                <a:gd name="T91" fmla="*/ 8 h 104"/>
                <a:gd name="T92" fmla="*/ 66 w 167"/>
                <a:gd name="T93" fmla="*/ 2 h 104"/>
                <a:gd name="T94" fmla="*/ 65 w 167"/>
                <a:gd name="T95" fmla="*/ 7 h 104"/>
                <a:gd name="T96" fmla="*/ 69 w 167"/>
                <a:gd name="T97" fmla="*/ 15 h 104"/>
                <a:gd name="T98" fmla="*/ 75 w 167"/>
                <a:gd name="T99" fmla="*/ 22 h 104"/>
                <a:gd name="T100" fmla="*/ 81 w 167"/>
                <a:gd name="T101" fmla="*/ 30 h 104"/>
                <a:gd name="T102" fmla="*/ 72 w 167"/>
                <a:gd name="T103" fmla="*/ 30 h 104"/>
                <a:gd name="T104" fmla="*/ 63 w 167"/>
                <a:gd name="T105" fmla="*/ 28 h 104"/>
                <a:gd name="T106" fmla="*/ 53 w 167"/>
                <a:gd name="T107" fmla="*/ 24 h 104"/>
                <a:gd name="T108" fmla="*/ 39 w 167"/>
                <a:gd name="T109" fmla="*/ 14 h 104"/>
                <a:gd name="T110" fmla="*/ 21 w 167"/>
                <a:gd name="T111" fmla="*/ 0 h 104"/>
                <a:gd name="T112" fmla="*/ 23 w 167"/>
                <a:gd name="T113" fmla="*/ 22 h 104"/>
                <a:gd name="T114" fmla="*/ 26 w 167"/>
                <a:gd name="T115" fmla="*/ 31 h 1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
                <a:gd name="T175" fmla="*/ 0 h 104"/>
                <a:gd name="T176" fmla="*/ 167 w 167"/>
                <a:gd name="T177" fmla="*/ 104 h 1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 h="104">
                  <a:moveTo>
                    <a:pt x="29" y="38"/>
                  </a:moveTo>
                  <a:lnTo>
                    <a:pt x="30" y="39"/>
                  </a:lnTo>
                  <a:lnTo>
                    <a:pt x="32" y="41"/>
                  </a:lnTo>
                  <a:lnTo>
                    <a:pt x="34" y="44"/>
                  </a:lnTo>
                  <a:lnTo>
                    <a:pt x="37" y="46"/>
                  </a:lnTo>
                  <a:lnTo>
                    <a:pt x="40" y="49"/>
                  </a:lnTo>
                  <a:lnTo>
                    <a:pt x="43" y="52"/>
                  </a:lnTo>
                  <a:lnTo>
                    <a:pt x="44" y="53"/>
                  </a:lnTo>
                  <a:lnTo>
                    <a:pt x="45" y="55"/>
                  </a:lnTo>
                  <a:lnTo>
                    <a:pt x="46" y="57"/>
                  </a:lnTo>
                  <a:lnTo>
                    <a:pt x="47" y="58"/>
                  </a:lnTo>
                  <a:lnTo>
                    <a:pt x="48" y="60"/>
                  </a:lnTo>
                  <a:lnTo>
                    <a:pt x="49" y="62"/>
                  </a:lnTo>
                  <a:lnTo>
                    <a:pt x="46" y="61"/>
                  </a:lnTo>
                  <a:lnTo>
                    <a:pt x="44" y="61"/>
                  </a:lnTo>
                  <a:lnTo>
                    <a:pt x="42" y="60"/>
                  </a:lnTo>
                  <a:lnTo>
                    <a:pt x="39" y="60"/>
                  </a:lnTo>
                  <a:lnTo>
                    <a:pt x="37" y="59"/>
                  </a:lnTo>
                  <a:lnTo>
                    <a:pt x="35" y="58"/>
                  </a:lnTo>
                  <a:lnTo>
                    <a:pt x="33" y="57"/>
                  </a:lnTo>
                  <a:lnTo>
                    <a:pt x="30" y="56"/>
                  </a:lnTo>
                  <a:lnTo>
                    <a:pt x="28" y="55"/>
                  </a:lnTo>
                  <a:lnTo>
                    <a:pt x="26" y="54"/>
                  </a:lnTo>
                  <a:lnTo>
                    <a:pt x="24" y="53"/>
                  </a:lnTo>
                  <a:lnTo>
                    <a:pt x="22" y="52"/>
                  </a:lnTo>
                  <a:lnTo>
                    <a:pt x="20" y="50"/>
                  </a:lnTo>
                  <a:lnTo>
                    <a:pt x="18" y="49"/>
                  </a:lnTo>
                  <a:lnTo>
                    <a:pt x="16" y="47"/>
                  </a:lnTo>
                  <a:lnTo>
                    <a:pt x="14" y="46"/>
                  </a:lnTo>
                  <a:lnTo>
                    <a:pt x="13" y="44"/>
                  </a:lnTo>
                  <a:lnTo>
                    <a:pt x="11" y="42"/>
                  </a:lnTo>
                  <a:lnTo>
                    <a:pt x="9" y="40"/>
                  </a:lnTo>
                  <a:lnTo>
                    <a:pt x="8" y="39"/>
                  </a:lnTo>
                  <a:lnTo>
                    <a:pt x="7" y="37"/>
                  </a:lnTo>
                  <a:lnTo>
                    <a:pt x="5" y="35"/>
                  </a:lnTo>
                  <a:lnTo>
                    <a:pt x="4" y="33"/>
                  </a:lnTo>
                  <a:lnTo>
                    <a:pt x="3" y="31"/>
                  </a:lnTo>
                  <a:lnTo>
                    <a:pt x="2" y="29"/>
                  </a:lnTo>
                  <a:lnTo>
                    <a:pt x="1" y="27"/>
                  </a:lnTo>
                  <a:lnTo>
                    <a:pt x="1" y="25"/>
                  </a:lnTo>
                  <a:lnTo>
                    <a:pt x="0" y="23"/>
                  </a:lnTo>
                  <a:lnTo>
                    <a:pt x="0" y="20"/>
                  </a:lnTo>
                  <a:lnTo>
                    <a:pt x="0" y="18"/>
                  </a:lnTo>
                  <a:lnTo>
                    <a:pt x="0" y="16"/>
                  </a:lnTo>
                  <a:lnTo>
                    <a:pt x="0" y="14"/>
                  </a:lnTo>
                  <a:lnTo>
                    <a:pt x="0" y="20"/>
                  </a:lnTo>
                  <a:lnTo>
                    <a:pt x="0" y="27"/>
                  </a:lnTo>
                  <a:lnTo>
                    <a:pt x="1" y="33"/>
                  </a:lnTo>
                  <a:lnTo>
                    <a:pt x="2" y="40"/>
                  </a:lnTo>
                  <a:lnTo>
                    <a:pt x="4" y="46"/>
                  </a:lnTo>
                  <a:lnTo>
                    <a:pt x="4" y="49"/>
                  </a:lnTo>
                  <a:lnTo>
                    <a:pt x="5" y="52"/>
                  </a:lnTo>
                  <a:lnTo>
                    <a:pt x="6" y="55"/>
                  </a:lnTo>
                  <a:lnTo>
                    <a:pt x="7" y="58"/>
                  </a:lnTo>
                  <a:lnTo>
                    <a:pt x="9" y="61"/>
                  </a:lnTo>
                  <a:lnTo>
                    <a:pt x="10" y="63"/>
                  </a:lnTo>
                  <a:lnTo>
                    <a:pt x="11" y="66"/>
                  </a:lnTo>
                  <a:lnTo>
                    <a:pt x="12" y="69"/>
                  </a:lnTo>
                  <a:lnTo>
                    <a:pt x="14" y="72"/>
                  </a:lnTo>
                  <a:lnTo>
                    <a:pt x="15" y="74"/>
                  </a:lnTo>
                  <a:lnTo>
                    <a:pt x="17" y="77"/>
                  </a:lnTo>
                  <a:lnTo>
                    <a:pt x="19" y="80"/>
                  </a:lnTo>
                  <a:lnTo>
                    <a:pt x="21" y="82"/>
                  </a:lnTo>
                  <a:lnTo>
                    <a:pt x="23" y="85"/>
                  </a:lnTo>
                  <a:lnTo>
                    <a:pt x="25" y="87"/>
                  </a:lnTo>
                  <a:lnTo>
                    <a:pt x="27" y="90"/>
                  </a:lnTo>
                  <a:lnTo>
                    <a:pt x="29" y="92"/>
                  </a:lnTo>
                  <a:lnTo>
                    <a:pt x="31" y="95"/>
                  </a:lnTo>
                  <a:lnTo>
                    <a:pt x="34" y="97"/>
                  </a:lnTo>
                  <a:lnTo>
                    <a:pt x="36" y="99"/>
                  </a:lnTo>
                  <a:lnTo>
                    <a:pt x="39" y="102"/>
                  </a:lnTo>
                  <a:lnTo>
                    <a:pt x="42" y="104"/>
                  </a:lnTo>
                  <a:lnTo>
                    <a:pt x="40" y="102"/>
                  </a:lnTo>
                  <a:lnTo>
                    <a:pt x="38" y="101"/>
                  </a:lnTo>
                  <a:lnTo>
                    <a:pt x="37" y="99"/>
                  </a:lnTo>
                  <a:lnTo>
                    <a:pt x="35" y="97"/>
                  </a:lnTo>
                  <a:lnTo>
                    <a:pt x="34" y="95"/>
                  </a:lnTo>
                  <a:lnTo>
                    <a:pt x="33" y="93"/>
                  </a:lnTo>
                  <a:lnTo>
                    <a:pt x="32" y="91"/>
                  </a:lnTo>
                  <a:lnTo>
                    <a:pt x="31" y="89"/>
                  </a:lnTo>
                  <a:lnTo>
                    <a:pt x="29" y="85"/>
                  </a:lnTo>
                  <a:lnTo>
                    <a:pt x="28" y="80"/>
                  </a:lnTo>
                  <a:lnTo>
                    <a:pt x="26" y="76"/>
                  </a:lnTo>
                  <a:lnTo>
                    <a:pt x="25" y="71"/>
                  </a:lnTo>
                  <a:lnTo>
                    <a:pt x="28" y="74"/>
                  </a:lnTo>
                  <a:lnTo>
                    <a:pt x="31" y="77"/>
                  </a:lnTo>
                  <a:lnTo>
                    <a:pt x="34" y="80"/>
                  </a:lnTo>
                  <a:lnTo>
                    <a:pt x="37" y="82"/>
                  </a:lnTo>
                  <a:lnTo>
                    <a:pt x="40" y="84"/>
                  </a:lnTo>
                  <a:lnTo>
                    <a:pt x="43" y="87"/>
                  </a:lnTo>
                  <a:lnTo>
                    <a:pt x="46" y="88"/>
                  </a:lnTo>
                  <a:lnTo>
                    <a:pt x="50" y="90"/>
                  </a:lnTo>
                  <a:lnTo>
                    <a:pt x="54" y="92"/>
                  </a:lnTo>
                  <a:lnTo>
                    <a:pt x="57" y="93"/>
                  </a:lnTo>
                  <a:lnTo>
                    <a:pt x="61" y="95"/>
                  </a:lnTo>
                  <a:lnTo>
                    <a:pt x="65" y="96"/>
                  </a:lnTo>
                  <a:lnTo>
                    <a:pt x="69" y="97"/>
                  </a:lnTo>
                  <a:lnTo>
                    <a:pt x="73" y="97"/>
                  </a:lnTo>
                  <a:lnTo>
                    <a:pt x="78" y="98"/>
                  </a:lnTo>
                  <a:lnTo>
                    <a:pt x="82" y="99"/>
                  </a:lnTo>
                  <a:lnTo>
                    <a:pt x="86" y="100"/>
                  </a:lnTo>
                  <a:lnTo>
                    <a:pt x="90" y="100"/>
                  </a:lnTo>
                  <a:lnTo>
                    <a:pt x="95" y="101"/>
                  </a:lnTo>
                  <a:lnTo>
                    <a:pt x="99" y="101"/>
                  </a:lnTo>
                  <a:lnTo>
                    <a:pt x="107" y="101"/>
                  </a:lnTo>
                  <a:lnTo>
                    <a:pt x="116" y="102"/>
                  </a:lnTo>
                  <a:lnTo>
                    <a:pt x="124" y="102"/>
                  </a:lnTo>
                  <a:lnTo>
                    <a:pt x="132" y="102"/>
                  </a:lnTo>
                  <a:lnTo>
                    <a:pt x="148" y="101"/>
                  </a:lnTo>
                  <a:lnTo>
                    <a:pt x="146" y="101"/>
                  </a:lnTo>
                  <a:lnTo>
                    <a:pt x="144" y="101"/>
                  </a:lnTo>
                  <a:lnTo>
                    <a:pt x="142" y="101"/>
                  </a:lnTo>
                  <a:lnTo>
                    <a:pt x="140" y="100"/>
                  </a:lnTo>
                  <a:lnTo>
                    <a:pt x="138" y="99"/>
                  </a:lnTo>
                  <a:lnTo>
                    <a:pt x="135" y="99"/>
                  </a:lnTo>
                  <a:lnTo>
                    <a:pt x="133" y="97"/>
                  </a:lnTo>
                  <a:lnTo>
                    <a:pt x="131" y="96"/>
                  </a:lnTo>
                  <a:lnTo>
                    <a:pt x="128" y="95"/>
                  </a:lnTo>
                  <a:lnTo>
                    <a:pt x="126" y="93"/>
                  </a:lnTo>
                  <a:lnTo>
                    <a:pt x="122" y="90"/>
                  </a:lnTo>
                  <a:lnTo>
                    <a:pt x="117" y="87"/>
                  </a:lnTo>
                  <a:lnTo>
                    <a:pt x="113" y="83"/>
                  </a:lnTo>
                  <a:lnTo>
                    <a:pt x="108" y="79"/>
                  </a:lnTo>
                  <a:lnTo>
                    <a:pt x="104" y="75"/>
                  </a:lnTo>
                  <a:lnTo>
                    <a:pt x="99" y="71"/>
                  </a:lnTo>
                  <a:lnTo>
                    <a:pt x="95" y="67"/>
                  </a:lnTo>
                  <a:lnTo>
                    <a:pt x="88" y="59"/>
                  </a:lnTo>
                  <a:lnTo>
                    <a:pt x="83" y="54"/>
                  </a:lnTo>
                  <a:lnTo>
                    <a:pt x="84" y="55"/>
                  </a:lnTo>
                  <a:lnTo>
                    <a:pt x="86" y="57"/>
                  </a:lnTo>
                  <a:lnTo>
                    <a:pt x="88" y="58"/>
                  </a:lnTo>
                  <a:lnTo>
                    <a:pt x="90" y="59"/>
                  </a:lnTo>
                  <a:lnTo>
                    <a:pt x="93" y="60"/>
                  </a:lnTo>
                  <a:lnTo>
                    <a:pt x="95" y="62"/>
                  </a:lnTo>
                  <a:lnTo>
                    <a:pt x="98" y="63"/>
                  </a:lnTo>
                  <a:lnTo>
                    <a:pt x="100" y="64"/>
                  </a:lnTo>
                  <a:lnTo>
                    <a:pt x="106" y="66"/>
                  </a:lnTo>
                  <a:lnTo>
                    <a:pt x="112" y="68"/>
                  </a:lnTo>
                  <a:lnTo>
                    <a:pt x="118" y="70"/>
                  </a:lnTo>
                  <a:lnTo>
                    <a:pt x="121" y="71"/>
                  </a:lnTo>
                  <a:lnTo>
                    <a:pt x="124" y="72"/>
                  </a:lnTo>
                  <a:lnTo>
                    <a:pt x="127" y="73"/>
                  </a:lnTo>
                  <a:lnTo>
                    <a:pt x="130" y="73"/>
                  </a:lnTo>
                  <a:lnTo>
                    <a:pt x="133" y="73"/>
                  </a:lnTo>
                  <a:lnTo>
                    <a:pt x="136" y="74"/>
                  </a:lnTo>
                  <a:lnTo>
                    <a:pt x="139" y="74"/>
                  </a:lnTo>
                  <a:lnTo>
                    <a:pt x="143" y="74"/>
                  </a:lnTo>
                  <a:lnTo>
                    <a:pt x="146" y="74"/>
                  </a:lnTo>
                  <a:lnTo>
                    <a:pt x="148" y="74"/>
                  </a:lnTo>
                  <a:lnTo>
                    <a:pt x="151" y="74"/>
                  </a:lnTo>
                  <a:lnTo>
                    <a:pt x="154" y="73"/>
                  </a:lnTo>
                  <a:lnTo>
                    <a:pt x="156" y="73"/>
                  </a:lnTo>
                  <a:lnTo>
                    <a:pt x="159" y="72"/>
                  </a:lnTo>
                  <a:lnTo>
                    <a:pt x="161" y="72"/>
                  </a:lnTo>
                  <a:lnTo>
                    <a:pt x="163" y="71"/>
                  </a:lnTo>
                  <a:lnTo>
                    <a:pt x="165" y="69"/>
                  </a:lnTo>
                  <a:lnTo>
                    <a:pt x="167" y="68"/>
                  </a:lnTo>
                  <a:lnTo>
                    <a:pt x="164" y="68"/>
                  </a:lnTo>
                  <a:lnTo>
                    <a:pt x="162" y="68"/>
                  </a:lnTo>
                  <a:lnTo>
                    <a:pt x="160" y="68"/>
                  </a:lnTo>
                  <a:lnTo>
                    <a:pt x="157" y="67"/>
                  </a:lnTo>
                  <a:lnTo>
                    <a:pt x="155" y="67"/>
                  </a:lnTo>
                  <a:lnTo>
                    <a:pt x="152" y="66"/>
                  </a:lnTo>
                  <a:lnTo>
                    <a:pt x="150" y="66"/>
                  </a:lnTo>
                  <a:lnTo>
                    <a:pt x="147" y="65"/>
                  </a:lnTo>
                  <a:lnTo>
                    <a:pt x="145" y="64"/>
                  </a:lnTo>
                  <a:lnTo>
                    <a:pt x="143" y="63"/>
                  </a:lnTo>
                  <a:lnTo>
                    <a:pt x="138" y="61"/>
                  </a:lnTo>
                  <a:lnTo>
                    <a:pt x="133" y="59"/>
                  </a:lnTo>
                  <a:lnTo>
                    <a:pt x="129" y="56"/>
                  </a:lnTo>
                  <a:lnTo>
                    <a:pt x="124" y="53"/>
                  </a:lnTo>
                  <a:lnTo>
                    <a:pt x="120" y="50"/>
                  </a:lnTo>
                  <a:lnTo>
                    <a:pt x="116" y="47"/>
                  </a:lnTo>
                  <a:lnTo>
                    <a:pt x="112" y="44"/>
                  </a:lnTo>
                  <a:lnTo>
                    <a:pt x="108" y="41"/>
                  </a:lnTo>
                  <a:lnTo>
                    <a:pt x="104" y="38"/>
                  </a:lnTo>
                  <a:lnTo>
                    <a:pt x="98" y="32"/>
                  </a:lnTo>
                  <a:lnTo>
                    <a:pt x="96" y="30"/>
                  </a:lnTo>
                  <a:lnTo>
                    <a:pt x="94" y="28"/>
                  </a:lnTo>
                  <a:lnTo>
                    <a:pt x="90" y="24"/>
                  </a:lnTo>
                  <a:lnTo>
                    <a:pt x="86" y="19"/>
                  </a:lnTo>
                  <a:lnTo>
                    <a:pt x="82" y="15"/>
                  </a:lnTo>
                  <a:lnTo>
                    <a:pt x="78" y="10"/>
                  </a:lnTo>
                  <a:lnTo>
                    <a:pt x="75" y="8"/>
                  </a:lnTo>
                  <a:lnTo>
                    <a:pt x="73" y="7"/>
                  </a:lnTo>
                  <a:lnTo>
                    <a:pt x="71" y="5"/>
                  </a:lnTo>
                  <a:lnTo>
                    <a:pt x="69" y="3"/>
                  </a:lnTo>
                  <a:lnTo>
                    <a:pt x="66" y="2"/>
                  </a:lnTo>
                  <a:lnTo>
                    <a:pt x="64" y="1"/>
                  </a:lnTo>
                  <a:lnTo>
                    <a:pt x="64" y="3"/>
                  </a:lnTo>
                  <a:lnTo>
                    <a:pt x="65" y="5"/>
                  </a:lnTo>
                  <a:lnTo>
                    <a:pt x="65" y="7"/>
                  </a:lnTo>
                  <a:lnTo>
                    <a:pt x="66" y="9"/>
                  </a:lnTo>
                  <a:lnTo>
                    <a:pt x="67" y="12"/>
                  </a:lnTo>
                  <a:lnTo>
                    <a:pt x="68" y="13"/>
                  </a:lnTo>
                  <a:lnTo>
                    <a:pt x="69" y="15"/>
                  </a:lnTo>
                  <a:lnTo>
                    <a:pt x="70" y="17"/>
                  </a:lnTo>
                  <a:lnTo>
                    <a:pt x="72" y="19"/>
                  </a:lnTo>
                  <a:lnTo>
                    <a:pt x="73" y="21"/>
                  </a:lnTo>
                  <a:lnTo>
                    <a:pt x="75" y="22"/>
                  </a:lnTo>
                  <a:lnTo>
                    <a:pt x="77" y="24"/>
                  </a:lnTo>
                  <a:lnTo>
                    <a:pt x="80" y="27"/>
                  </a:lnTo>
                  <a:lnTo>
                    <a:pt x="84" y="30"/>
                  </a:lnTo>
                  <a:lnTo>
                    <a:pt x="81" y="30"/>
                  </a:lnTo>
                  <a:lnTo>
                    <a:pt x="79" y="30"/>
                  </a:lnTo>
                  <a:lnTo>
                    <a:pt x="76" y="30"/>
                  </a:lnTo>
                  <a:lnTo>
                    <a:pt x="74" y="30"/>
                  </a:lnTo>
                  <a:lnTo>
                    <a:pt x="72" y="30"/>
                  </a:lnTo>
                  <a:lnTo>
                    <a:pt x="70" y="30"/>
                  </a:lnTo>
                  <a:lnTo>
                    <a:pt x="67" y="29"/>
                  </a:lnTo>
                  <a:lnTo>
                    <a:pt x="65" y="29"/>
                  </a:lnTo>
                  <a:lnTo>
                    <a:pt x="63" y="28"/>
                  </a:lnTo>
                  <a:lnTo>
                    <a:pt x="61" y="27"/>
                  </a:lnTo>
                  <a:lnTo>
                    <a:pt x="59" y="26"/>
                  </a:lnTo>
                  <a:lnTo>
                    <a:pt x="57" y="25"/>
                  </a:lnTo>
                  <a:lnTo>
                    <a:pt x="53" y="24"/>
                  </a:lnTo>
                  <a:lnTo>
                    <a:pt x="49" y="21"/>
                  </a:lnTo>
                  <a:lnTo>
                    <a:pt x="46" y="19"/>
                  </a:lnTo>
                  <a:lnTo>
                    <a:pt x="42" y="16"/>
                  </a:lnTo>
                  <a:lnTo>
                    <a:pt x="39" y="14"/>
                  </a:lnTo>
                  <a:lnTo>
                    <a:pt x="35" y="11"/>
                  </a:lnTo>
                  <a:lnTo>
                    <a:pt x="28" y="5"/>
                  </a:lnTo>
                  <a:lnTo>
                    <a:pt x="25" y="2"/>
                  </a:lnTo>
                  <a:lnTo>
                    <a:pt x="21" y="0"/>
                  </a:lnTo>
                  <a:lnTo>
                    <a:pt x="22" y="10"/>
                  </a:lnTo>
                  <a:lnTo>
                    <a:pt x="22" y="15"/>
                  </a:lnTo>
                  <a:lnTo>
                    <a:pt x="23" y="19"/>
                  </a:lnTo>
                  <a:lnTo>
                    <a:pt x="23" y="22"/>
                  </a:lnTo>
                  <a:lnTo>
                    <a:pt x="23" y="24"/>
                  </a:lnTo>
                  <a:lnTo>
                    <a:pt x="24" y="26"/>
                  </a:lnTo>
                  <a:lnTo>
                    <a:pt x="25" y="28"/>
                  </a:lnTo>
                  <a:lnTo>
                    <a:pt x="26" y="31"/>
                  </a:lnTo>
                  <a:lnTo>
                    <a:pt x="27" y="33"/>
                  </a:lnTo>
                  <a:lnTo>
                    <a:pt x="28" y="35"/>
                  </a:lnTo>
                  <a:lnTo>
                    <a:pt x="29" y="38"/>
                  </a:lnTo>
                  <a:close/>
                </a:path>
              </a:pathLst>
            </a:custGeom>
            <a:solidFill>
              <a:srgbClr val="7E3A2D"/>
            </a:solidFill>
            <a:ln w="9525">
              <a:noFill/>
              <a:round/>
              <a:headEnd/>
              <a:tailEnd/>
            </a:ln>
          </p:spPr>
          <p:txBody>
            <a:bodyPr/>
            <a:lstStyle/>
            <a:p>
              <a:endParaRPr lang="ja-JP" altLang="en-US"/>
            </a:p>
          </p:txBody>
        </p:sp>
        <p:sp>
          <p:nvSpPr>
            <p:cNvPr id="72" name="Freeform 102"/>
            <p:cNvSpPr>
              <a:spLocks/>
            </p:cNvSpPr>
            <p:nvPr/>
          </p:nvSpPr>
          <p:spPr bwMode="auto">
            <a:xfrm>
              <a:off x="3716" y="2699"/>
              <a:ext cx="14" cy="74"/>
            </a:xfrm>
            <a:custGeom>
              <a:avLst/>
              <a:gdLst>
                <a:gd name="T0" fmla="*/ 14 w 14"/>
                <a:gd name="T1" fmla="*/ 74 h 74"/>
                <a:gd name="T2" fmla="*/ 13 w 14"/>
                <a:gd name="T3" fmla="*/ 71 h 74"/>
                <a:gd name="T4" fmla="*/ 12 w 14"/>
                <a:gd name="T5" fmla="*/ 68 h 74"/>
                <a:gd name="T6" fmla="*/ 10 w 14"/>
                <a:gd name="T7" fmla="*/ 64 h 74"/>
                <a:gd name="T8" fmla="*/ 9 w 14"/>
                <a:gd name="T9" fmla="*/ 59 h 74"/>
                <a:gd name="T10" fmla="*/ 8 w 14"/>
                <a:gd name="T11" fmla="*/ 53 h 74"/>
                <a:gd name="T12" fmla="*/ 7 w 14"/>
                <a:gd name="T13" fmla="*/ 48 h 74"/>
                <a:gd name="T14" fmla="*/ 6 w 14"/>
                <a:gd name="T15" fmla="*/ 42 h 74"/>
                <a:gd name="T16" fmla="*/ 5 w 14"/>
                <a:gd name="T17" fmla="*/ 36 h 74"/>
                <a:gd name="T18" fmla="*/ 5 w 14"/>
                <a:gd name="T19" fmla="*/ 30 h 74"/>
                <a:gd name="T20" fmla="*/ 4 w 14"/>
                <a:gd name="T21" fmla="*/ 25 h 74"/>
                <a:gd name="T22" fmla="*/ 4 w 14"/>
                <a:gd name="T23" fmla="*/ 19 h 74"/>
                <a:gd name="T24" fmla="*/ 4 w 14"/>
                <a:gd name="T25" fmla="*/ 17 h 74"/>
                <a:gd name="T26" fmla="*/ 4 w 14"/>
                <a:gd name="T27" fmla="*/ 14 h 74"/>
                <a:gd name="T28" fmla="*/ 4 w 14"/>
                <a:gd name="T29" fmla="*/ 12 h 74"/>
                <a:gd name="T30" fmla="*/ 5 w 14"/>
                <a:gd name="T31" fmla="*/ 10 h 74"/>
                <a:gd name="T32" fmla="*/ 5 w 14"/>
                <a:gd name="T33" fmla="*/ 8 h 74"/>
                <a:gd name="T34" fmla="*/ 6 w 14"/>
                <a:gd name="T35" fmla="*/ 6 h 74"/>
                <a:gd name="T36" fmla="*/ 6 w 14"/>
                <a:gd name="T37" fmla="*/ 4 h 74"/>
                <a:gd name="T38" fmla="*/ 7 w 14"/>
                <a:gd name="T39" fmla="*/ 2 h 74"/>
                <a:gd name="T40" fmla="*/ 8 w 14"/>
                <a:gd name="T41" fmla="*/ 1 h 74"/>
                <a:gd name="T42" fmla="*/ 9 w 14"/>
                <a:gd name="T43" fmla="*/ 0 h 74"/>
                <a:gd name="T44" fmla="*/ 7 w 14"/>
                <a:gd name="T45" fmla="*/ 2 h 74"/>
                <a:gd name="T46" fmla="*/ 6 w 14"/>
                <a:gd name="T47" fmla="*/ 3 h 74"/>
                <a:gd name="T48" fmla="*/ 5 w 14"/>
                <a:gd name="T49" fmla="*/ 5 h 74"/>
                <a:gd name="T50" fmla="*/ 4 w 14"/>
                <a:gd name="T51" fmla="*/ 7 h 74"/>
                <a:gd name="T52" fmla="*/ 3 w 14"/>
                <a:gd name="T53" fmla="*/ 9 h 74"/>
                <a:gd name="T54" fmla="*/ 2 w 14"/>
                <a:gd name="T55" fmla="*/ 11 h 74"/>
                <a:gd name="T56" fmla="*/ 1 w 14"/>
                <a:gd name="T57" fmla="*/ 14 h 74"/>
                <a:gd name="T58" fmla="*/ 1 w 14"/>
                <a:gd name="T59" fmla="*/ 16 h 74"/>
                <a:gd name="T60" fmla="*/ 1 w 14"/>
                <a:gd name="T61" fmla="*/ 19 h 74"/>
                <a:gd name="T62" fmla="*/ 1 w 14"/>
                <a:gd name="T63" fmla="*/ 21 h 74"/>
                <a:gd name="T64" fmla="*/ 0 w 14"/>
                <a:gd name="T65" fmla="*/ 24 h 74"/>
                <a:gd name="T66" fmla="*/ 0 w 14"/>
                <a:gd name="T67" fmla="*/ 26 h 74"/>
                <a:gd name="T68" fmla="*/ 1 w 14"/>
                <a:gd name="T69" fmla="*/ 29 h 74"/>
                <a:gd name="T70" fmla="*/ 1 w 14"/>
                <a:gd name="T71" fmla="*/ 32 h 74"/>
                <a:gd name="T72" fmla="*/ 1 w 14"/>
                <a:gd name="T73" fmla="*/ 37 h 74"/>
                <a:gd name="T74" fmla="*/ 2 w 14"/>
                <a:gd name="T75" fmla="*/ 42 h 74"/>
                <a:gd name="T76" fmla="*/ 4 w 14"/>
                <a:gd name="T77" fmla="*/ 48 h 74"/>
                <a:gd name="T78" fmla="*/ 5 w 14"/>
                <a:gd name="T79" fmla="*/ 53 h 74"/>
                <a:gd name="T80" fmla="*/ 7 w 14"/>
                <a:gd name="T81" fmla="*/ 58 h 74"/>
                <a:gd name="T82" fmla="*/ 8 w 14"/>
                <a:gd name="T83" fmla="*/ 62 h 74"/>
                <a:gd name="T84" fmla="*/ 10 w 14"/>
                <a:gd name="T85" fmla="*/ 67 h 74"/>
                <a:gd name="T86" fmla="*/ 12 w 14"/>
                <a:gd name="T87" fmla="*/ 71 h 74"/>
                <a:gd name="T88" fmla="*/ 14 w 14"/>
                <a:gd name="T89" fmla="*/ 74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
                <a:gd name="T136" fmla="*/ 0 h 74"/>
                <a:gd name="T137" fmla="*/ 14 w 14"/>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 h="74">
                  <a:moveTo>
                    <a:pt x="14" y="74"/>
                  </a:moveTo>
                  <a:lnTo>
                    <a:pt x="13" y="71"/>
                  </a:lnTo>
                  <a:lnTo>
                    <a:pt x="12" y="68"/>
                  </a:lnTo>
                  <a:lnTo>
                    <a:pt x="10" y="64"/>
                  </a:lnTo>
                  <a:lnTo>
                    <a:pt x="9" y="59"/>
                  </a:lnTo>
                  <a:lnTo>
                    <a:pt x="8" y="53"/>
                  </a:lnTo>
                  <a:lnTo>
                    <a:pt x="7" y="48"/>
                  </a:lnTo>
                  <a:lnTo>
                    <a:pt x="6" y="42"/>
                  </a:lnTo>
                  <a:lnTo>
                    <a:pt x="5" y="36"/>
                  </a:lnTo>
                  <a:lnTo>
                    <a:pt x="5" y="30"/>
                  </a:lnTo>
                  <a:lnTo>
                    <a:pt x="4" y="25"/>
                  </a:lnTo>
                  <a:lnTo>
                    <a:pt x="4" y="19"/>
                  </a:lnTo>
                  <a:lnTo>
                    <a:pt x="4" y="17"/>
                  </a:lnTo>
                  <a:lnTo>
                    <a:pt x="4" y="14"/>
                  </a:lnTo>
                  <a:lnTo>
                    <a:pt x="4" y="12"/>
                  </a:lnTo>
                  <a:lnTo>
                    <a:pt x="5" y="10"/>
                  </a:lnTo>
                  <a:lnTo>
                    <a:pt x="5" y="8"/>
                  </a:lnTo>
                  <a:lnTo>
                    <a:pt x="6" y="6"/>
                  </a:lnTo>
                  <a:lnTo>
                    <a:pt x="6" y="4"/>
                  </a:lnTo>
                  <a:lnTo>
                    <a:pt x="7" y="2"/>
                  </a:lnTo>
                  <a:lnTo>
                    <a:pt x="8" y="1"/>
                  </a:lnTo>
                  <a:lnTo>
                    <a:pt x="9" y="0"/>
                  </a:lnTo>
                  <a:lnTo>
                    <a:pt x="7" y="2"/>
                  </a:lnTo>
                  <a:lnTo>
                    <a:pt x="6" y="3"/>
                  </a:lnTo>
                  <a:lnTo>
                    <a:pt x="5" y="5"/>
                  </a:lnTo>
                  <a:lnTo>
                    <a:pt x="4" y="7"/>
                  </a:lnTo>
                  <a:lnTo>
                    <a:pt x="3" y="9"/>
                  </a:lnTo>
                  <a:lnTo>
                    <a:pt x="2" y="11"/>
                  </a:lnTo>
                  <a:lnTo>
                    <a:pt x="1" y="14"/>
                  </a:lnTo>
                  <a:lnTo>
                    <a:pt x="1" y="16"/>
                  </a:lnTo>
                  <a:lnTo>
                    <a:pt x="1" y="19"/>
                  </a:lnTo>
                  <a:lnTo>
                    <a:pt x="1" y="21"/>
                  </a:lnTo>
                  <a:lnTo>
                    <a:pt x="0" y="24"/>
                  </a:lnTo>
                  <a:lnTo>
                    <a:pt x="0" y="26"/>
                  </a:lnTo>
                  <a:lnTo>
                    <a:pt x="1" y="29"/>
                  </a:lnTo>
                  <a:lnTo>
                    <a:pt x="1" y="32"/>
                  </a:lnTo>
                  <a:lnTo>
                    <a:pt x="1" y="37"/>
                  </a:lnTo>
                  <a:lnTo>
                    <a:pt x="2" y="42"/>
                  </a:lnTo>
                  <a:lnTo>
                    <a:pt x="4" y="48"/>
                  </a:lnTo>
                  <a:lnTo>
                    <a:pt x="5" y="53"/>
                  </a:lnTo>
                  <a:lnTo>
                    <a:pt x="7" y="58"/>
                  </a:lnTo>
                  <a:lnTo>
                    <a:pt x="8" y="62"/>
                  </a:lnTo>
                  <a:lnTo>
                    <a:pt x="10" y="67"/>
                  </a:lnTo>
                  <a:lnTo>
                    <a:pt x="12" y="71"/>
                  </a:lnTo>
                  <a:lnTo>
                    <a:pt x="14" y="74"/>
                  </a:lnTo>
                  <a:close/>
                </a:path>
              </a:pathLst>
            </a:custGeom>
            <a:solidFill>
              <a:srgbClr val="7E3A2D"/>
            </a:solidFill>
            <a:ln w="9525">
              <a:noFill/>
              <a:round/>
              <a:headEnd/>
              <a:tailEnd/>
            </a:ln>
          </p:spPr>
          <p:txBody>
            <a:bodyPr/>
            <a:lstStyle/>
            <a:p>
              <a:endParaRPr lang="ja-JP" altLang="en-US"/>
            </a:p>
          </p:txBody>
        </p:sp>
      </p:grpSp>
      <p:sp>
        <p:nvSpPr>
          <p:cNvPr id="107" name="角丸四角形 106"/>
          <p:cNvSpPr/>
          <p:nvPr/>
        </p:nvSpPr>
        <p:spPr>
          <a:xfrm>
            <a:off x="4737110" y="1556792"/>
            <a:ext cx="4968875" cy="230346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a:p>
        </p:txBody>
      </p:sp>
      <p:sp>
        <p:nvSpPr>
          <p:cNvPr id="108" name="右矢印 107"/>
          <p:cNvSpPr/>
          <p:nvPr/>
        </p:nvSpPr>
        <p:spPr>
          <a:xfrm>
            <a:off x="6969224" y="2132856"/>
            <a:ext cx="360362" cy="1008063"/>
          </a:xfrm>
          <a:prstGeom prst="rightArrow">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a:p>
        </p:txBody>
      </p:sp>
      <p:sp>
        <p:nvSpPr>
          <p:cNvPr id="109" name="正方形/長方形 108"/>
          <p:cNvSpPr/>
          <p:nvPr/>
        </p:nvSpPr>
        <p:spPr>
          <a:xfrm>
            <a:off x="3368683" y="4147592"/>
            <a:ext cx="6337300" cy="2070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spAutoFit/>
          </a:bodyPr>
          <a:lstStyle/>
          <a:p>
            <a:pPr>
              <a:defRPr/>
            </a:pPr>
            <a:r>
              <a:rPr lang="ja-JP" altLang="en-US" dirty="0"/>
              <a:t>＜活用事例＞</a:t>
            </a:r>
            <a:endParaRPr lang="en-US" altLang="ja-JP" b="0" dirty="0"/>
          </a:p>
          <a:p>
            <a:pPr marL="177686" indent="-177686">
              <a:buFont typeface="Wingdings" pitchFamily="2" charset="2"/>
              <a:buChar char="u"/>
              <a:tabLst>
                <a:tab pos="266529" algn="l"/>
              </a:tabLst>
              <a:defRPr/>
            </a:pPr>
            <a:r>
              <a:rPr lang="ja-JP" altLang="ja-JP" b="0" dirty="0"/>
              <a:t>札幌市</a:t>
            </a:r>
            <a:r>
              <a:rPr lang="ja-JP" altLang="en-US" b="0" dirty="0"/>
              <a:t>：</a:t>
            </a:r>
            <a:r>
              <a:rPr lang="ja-JP" altLang="ja-JP" b="0" dirty="0"/>
              <a:t>庁内の情報システム（住民情報系、一般事務系を含む全体）に採用。本年７月から順次稼働開始し、</a:t>
            </a:r>
            <a:r>
              <a:rPr lang="en-US" altLang="ja-JP" b="0" dirty="0"/>
              <a:t>2015</a:t>
            </a:r>
            <a:r>
              <a:rPr lang="ja-JP" altLang="ja-JP" b="0" dirty="0"/>
              <a:t>年度中に移行完了予定。</a:t>
            </a:r>
            <a:endParaRPr lang="en-US" altLang="ja-JP" b="0" dirty="0"/>
          </a:p>
          <a:p>
            <a:pPr marL="177686" indent="-177686">
              <a:buFont typeface="Wingdings" pitchFamily="2" charset="2"/>
              <a:buChar char="u"/>
              <a:defRPr/>
            </a:pPr>
            <a:r>
              <a:rPr lang="ja-JP" altLang="ja-JP" b="0" dirty="0"/>
              <a:t>川口市</a:t>
            </a:r>
            <a:r>
              <a:rPr lang="ja-JP" altLang="en-US" b="0" dirty="0"/>
              <a:t>：</a:t>
            </a:r>
            <a:r>
              <a:rPr lang="ja-JP" altLang="ja-JP" b="0" dirty="0"/>
              <a:t>市の運用するシステムに</a:t>
            </a:r>
            <a:r>
              <a:rPr lang="ja-JP" altLang="en-US" b="0" dirty="0"/>
              <a:t>採用</a:t>
            </a:r>
            <a:r>
              <a:rPr lang="ja-JP" altLang="ja-JP" b="0" dirty="0"/>
              <a:t>。文字の検索、市の内部の業務システムの連携のために活用中。</a:t>
            </a:r>
            <a:endParaRPr lang="en-US" altLang="ja-JP" b="0" dirty="0"/>
          </a:p>
          <a:p>
            <a:pPr marL="177686" indent="-177686">
              <a:buFont typeface="Wingdings" pitchFamily="2" charset="2"/>
              <a:buChar char="u"/>
              <a:defRPr/>
            </a:pPr>
            <a:r>
              <a:rPr lang="ja-JP" altLang="ja-JP" b="0" dirty="0"/>
              <a:t>総務省</a:t>
            </a:r>
            <a:r>
              <a:rPr lang="ja-JP" altLang="en-US" b="0" dirty="0"/>
              <a:t>：</a:t>
            </a:r>
            <a:r>
              <a:rPr lang="en-US" altLang="ja-JP" b="0" dirty="0"/>
              <a:t>1300</a:t>
            </a:r>
            <a:r>
              <a:rPr lang="ja-JP" altLang="ja-JP" b="0" dirty="0"/>
              <a:t>自治体へ</a:t>
            </a:r>
            <a:r>
              <a:rPr lang="ja-JP" altLang="en-US" b="0" dirty="0"/>
              <a:t>本文字基盤と</a:t>
            </a:r>
            <a:r>
              <a:rPr lang="ja-JP" altLang="ja-JP" b="0" dirty="0"/>
              <a:t>の対応表</a:t>
            </a:r>
            <a:r>
              <a:rPr lang="ja-JP" altLang="en-US" b="0" dirty="0"/>
              <a:t>を送付</a:t>
            </a:r>
            <a:r>
              <a:rPr lang="ja-JP" altLang="ja-JP" b="0" dirty="0"/>
              <a:t>。</a:t>
            </a:r>
            <a:endParaRPr lang="en-US" altLang="ja-JP" b="0" dirty="0"/>
          </a:p>
          <a:p>
            <a:pPr marL="177686" indent="-177686">
              <a:buFont typeface="Wingdings" pitchFamily="2" charset="2"/>
              <a:buChar char="u"/>
              <a:defRPr/>
            </a:pPr>
            <a:r>
              <a:rPr lang="ja-JP" altLang="ja-JP" b="0" dirty="0"/>
              <a:t>日立製作所</a:t>
            </a:r>
            <a:r>
              <a:rPr lang="ja-JP" altLang="en-US" b="0" dirty="0"/>
              <a:t>：</a:t>
            </a:r>
            <a:r>
              <a:rPr lang="ja-JP" altLang="ja-JP" b="0" dirty="0"/>
              <a:t>自治体向けの商用漢字統合システム「漢字かなめ」のオプションとして、販売を開始（</a:t>
            </a:r>
            <a:r>
              <a:rPr lang="en-US" altLang="ja-JP" b="0" dirty="0"/>
              <a:t>2012</a:t>
            </a:r>
            <a:r>
              <a:rPr lang="ja-JP" altLang="ja-JP" b="0" dirty="0"/>
              <a:t>年</a:t>
            </a:r>
            <a:r>
              <a:rPr lang="en-US" altLang="ja-JP" b="0" dirty="0"/>
              <a:t>5</a:t>
            </a:r>
            <a:r>
              <a:rPr lang="ja-JP" altLang="ja-JP" b="0" dirty="0"/>
              <a:t>月）</a:t>
            </a:r>
            <a:r>
              <a:rPr lang="ja-JP" altLang="ja-JP" b="0" dirty="0" smtClean="0"/>
              <a:t>。</a:t>
            </a:r>
            <a:endParaRPr lang="en-US" altLang="ja-JP" b="0" dirty="0" smtClean="0"/>
          </a:p>
          <a:p>
            <a:pPr marL="177686" indent="-177686">
              <a:buFont typeface="Wingdings" pitchFamily="2" charset="2"/>
              <a:buChar char="u"/>
              <a:defRPr/>
            </a:pPr>
            <a:r>
              <a:rPr lang="en-US" altLang="ja-JP" b="0" dirty="0" smtClean="0"/>
              <a:t>Windows8</a:t>
            </a:r>
            <a:r>
              <a:rPr lang="ja-JP" altLang="en-US" b="0" dirty="0" smtClean="0"/>
              <a:t>及び各種ソフトウェアへの導入開始（</a:t>
            </a:r>
            <a:r>
              <a:rPr lang="en-US" altLang="ja-JP" b="0" dirty="0" smtClean="0"/>
              <a:t>2012</a:t>
            </a:r>
            <a:r>
              <a:rPr lang="ja-JP" altLang="en-US" b="0" dirty="0" smtClean="0"/>
              <a:t>年</a:t>
            </a:r>
            <a:r>
              <a:rPr lang="en-US" altLang="ja-JP" b="0" dirty="0" smtClean="0"/>
              <a:t>11</a:t>
            </a:r>
            <a:r>
              <a:rPr lang="ja-JP" altLang="en-US" b="0" dirty="0" smtClean="0"/>
              <a:t>月～）。</a:t>
            </a:r>
            <a:endParaRPr lang="en-US" altLang="ja-JP" b="0" dirty="0"/>
          </a:p>
        </p:txBody>
      </p:sp>
      <p:pic>
        <p:nvPicPr>
          <p:cNvPr id="1026" name="Picture 2"/>
          <p:cNvPicPr>
            <a:picLocks noChangeAspect="1" noChangeArrowheads="1"/>
          </p:cNvPicPr>
          <p:nvPr/>
        </p:nvPicPr>
        <p:blipFill>
          <a:blip r:embed="rId17" cstate="print"/>
          <a:srcRect l="15819" t="35156" r="3266" b="11688"/>
          <a:stretch>
            <a:fillRect/>
          </a:stretch>
        </p:blipFill>
        <p:spPr bwMode="auto">
          <a:xfrm>
            <a:off x="7401277" y="1700810"/>
            <a:ext cx="2016224" cy="1059621"/>
          </a:xfrm>
          <a:prstGeom prst="rect">
            <a:avLst/>
          </a:prstGeom>
          <a:noFill/>
          <a:ln w="9525">
            <a:noFill/>
            <a:miter lim="800000"/>
            <a:headEnd/>
            <a:tailEnd/>
          </a:ln>
        </p:spPr>
      </p:pic>
      <p:pic>
        <p:nvPicPr>
          <p:cNvPr id="111" name="Picture 2"/>
          <p:cNvPicPr>
            <a:picLocks noChangeAspect="1" noChangeArrowheads="1"/>
          </p:cNvPicPr>
          <p:nvPr/>
        </p:nvPicPr>
        <p:blipFill>
          <a:blip r:embed="rId18" cstate="print"/>
          <a:srcRect l="15819" t="61734" r="75322" b="27930"/>
          <a:stretch>
            <a:fillRect/>
          </a:stretch>
        </p:blipFill>
        <p:spPr bwMode="auto">
          <a:xfrm>
            <a:off x="5804396" y="1688108"/>
            <a:ext cx="1080120" cy="1008112"/>
          </a:xfrm>
          <a:prstGeom prst="rect">
            <a:avLst/>
          </a:prstGeom>
          <a:noFill/>
          <a:ln w="9525">
            <a:noFill/>
            <a:miter lim="800000"/>
            <a:headEnd/>
            <a:tailEnd/>
          </a:ln>
        </p:spPr>
      </p:pic>
      <p:sp>
        <p:nvSpPr>
          <p:cNvPr id="112" name="角丸四角形吹き出し 111"/>
          <p:cNvSpPr/>
          <p:nvPr/>
        </p:nvSpPr>
        <p:spPr>
          <a:xfrm>
            <a:off x="8337386" y="2924944"/>
            <a:ext cx="1224136" cy="612648"/>
          </a:xfrm>
          <a:prstGeom prst="wedgeRoundRectCallout">
            <a:avLst>
              <a:gd name="adj1" fmla="val -67437"/>
              <a:gd name="adj2" fmla="val 43843"/>
              <a:gd name="adj3" fmla="val 16667"/>
            </a:avLst>
          </a:prstGeom>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r>
              <a:rPr lang="ja-JP" altLang="en-US" sz="1200" dirty="0" smtClean="0"/>
              <a:t>ダウンロードできるのか</a:t>
            </a:r>
            <a:endParaRPr lang="ja-JP" altLang="en-US" sz="1200" dirty="0"/>
          </a:p>
        </p:txBody>
      </p:sp>
      <p:sp>
        <p:nvSpPr>
          <p:cNvPr id="113" name="角丸四角形吹き出し 112"/>
          <p:cNvSpPr/>
          <p:nvPr/>
        </p:nvSpPr>
        <p:spPr>
          <a:xfrm>
            <a:off x="5385048" y="3140968"/>
            <a:ext cx="1368152" cy="612648"/>
          </a:xfrm>
          <a:prstGeom prst="wedgeRoundRectCallout">
            <a:avLst>
              <a:gd name="adj1" fmla="val -36804"/>
              <a:gd name="adj2" fmla="val -70171"/>
              <a:gd name="adj3" fmla="val 16667"/>
            </a:avLst>
          </a:prstGeom>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r>
              <a:rPr lang="ja-JP" altLang="en-US" sz="1200" dirty="0" smtClean="0"/>
              <a:t>この外字は</a:t>
            </a:r>
            <a:endParaRPr lang="en-US" altLang="ja-JP" sz="1200" dirty="0" smtClean="0"/>
          </a:p>
          <a:p>
            <a:pPr algn="ctr"/>
            <a:r>
              <a:rPr lang="ja-JP" altLang="en-US" sz="1200" dirty="0" smtClean="0"/>
              <a:t>持ってないなぁ</a:t>
            </a:r>
            <a:endParaRPr lang="ja-JP" altLang="en-US" sz="1200" dirty="0"/>
          </a:p>
        </p:txBody>
      </p:sp>
      <p:grpSp>
        <p:nvGrpSpPr>
          <p:cNvPr id="79" name="Group 69"/>
          <p:cNvGrpSpPr>
            <a:grpSpLocks/>
          </p:cNvGrpSpPr>
          <p:nvPr/>
        </p:nvGrpSpPr>
        <p:grpSpPr bwMode="auto">
          <a:xfrm>
            <a:off x="4953000" y="2348880"/>
            <a:ext cx="792088" cy="686942"/>
            <a:chOff x="4574" y="1522"/>
            <a:chExt cx="382" cy="342"/>
          </a:xfrm>
        </p:grpSpPr>
        <p:sp>
          <p:nvSpPr>
            <p:cNvPr id="82" name="Freeform 44"/>
            <p:cNvSpPr>
              <a:spLocks/>
            </p:cNvSpPr>
            <p:nvPr/>
          </p:nvSpPr>
          <p:spPr bwMode="auto">
            <a:xfrm>
              <a:off x="4574" y="1623"/>
              <a:ext cx="107" cy="200"/>
            </a:xfrm>
            <a:custGeom>
              <a:avLst/>
              <a:gdLst>
                <a:gd name="T0" fmla="*/ 31 w 107"/>
                <a:gd name="T1" fmla="*/ 0 h 200"/>
                <a:gd name="T2" fmla="*/ 24 w 107"/>
                <a:gd name="T3" fmla="*/ 1 h 200"/>
                <a:gd name="T4" fmla="*/ 18 w 107"/>
                <a:gd name="T5" fmla="*/ 4 h 200"/>
                <a:gd name="T6" fmla="*/ 14 w 107"/>
                <a:gd name="T7" fmla="*/ 8 h 200"/>
                <a:gd name="T8" fmla="*/ 11 w 107"/>
                <a:gd name="T9" fmla="*/ 15 h 200"/>
                <a:gd name="T10" fmla="*/ 7 w 107"/>
                <a:gd name="T11" fmla="*/ 28 h 200"/>
                <a:gd name="T12" fmla="*/ 3 w 107"/>
                <a:gd name="T13" fmla="*/ 48 h 200"/>
                <a:gd name="T14" fmla="*/ 4 w 107"/>
                <a:gd name="T15" fmla="*/ 64 h 200"/>
                <a:gd name="T16" fmla="*/ 8 w 107"/>
                <a:gd name="T17" fmla="*/ 84 h 200"/>
                <a:gd name="T18" fmla="*/ 15 w 107"/>
                <a:gd name="T19" fmla="*/ 111 h 200"/>
                <a:gd name="T20" fmla="*/ 16 w 107"/>
                <a:gd name="T21" fmla="*/ 124 h 200"/>
                <a:gd name="T22" fmla="*/ 15 w 107"/>
                <a:gd name="T23" fmla="*/ 130 h 200"/>
                <a:gd name="T24" fmla="*/ 12 w 107"/>
                <a:gd name="T25" fmla="*/ 134 h 200"/>
                <a:gd name="T26" fmla="*/ 7 w 107"/>
                <a:gd name="T27" fmla="*/ 137 h 200"/>
                <a:gd name="T28" fmla="*/ 0 w 107"/>
                <a:gd name="T29" fmla="*/ 138 h 200"/>
                <a:gd name="T30" fmla="*/ 6 w 107"/>
                <a:gd name="T31" fmla="*/ 137 h 200"/>
                <a:gd name="T32" fmla="*/ 14 w 107"/>
                <a:gd name="T33" fmla="*/ 132 h 200"/>
                <a:gd name="T34" fmla="*/ 20 w 107"/>
                <a:gd name="T35" fmla="*/ 128 h 200"/>
                <a:gd name="T36" fmla="*/ 18 w 107"/>
                <a:gd name="T37" fmla="*/ 136 h 200"/>
                <a:gd name="T38" fmla="*/ 15 w 107"/>
                <a:gd name="T39" fmla="*/ 145 h 200"/>
                <a:gd name="T40" fmla="*/ 14 w 107"/>
                <a:gd name="T41" fmla="*/ 151 h 200"/>
                <a:gd name="T42" fmla="*/ 17 w 107"/>
                <a:gd name="T43" fmla="*/ 159 h 200"/>
                <a:gd name="T44" fmla="*/ 22 w 107"/>
                <a:gd name="T45" fmla="*/ 166 h 200"/>
                <a:gd name="T46" fmla="*/ 28 w 107"/>
                <a:gd name="T47" fmla="*/ 171 h 200"/>
                <a:gd name="T48" fmla="*/ 36 w 107"/>
                <a:gd name="T49" fmla="*/ 174 h 200"/>
                <a:gd name="T50" fmla="*/ 34 w 107"/>
                <a:gd name="T51" fmla="*/ 168 h 200"/>
                <a:gd name="T52" fmla="*/ 36 w 107"/>
                <a:gd name="T53" fmla="*/ 161 h 200"/>
                <a:gd name="T54" fmla="*/ 37 w 107"/>
                <a:gd name="T55" fmla="*/ 171 h 200"/>
                <a:gd name="T56" fmla="*/ 40 w 107"/>
                <a:gd name="T57" fmla="*/ 179 h 200"/>
                <a:gd name="T58" fmla="*/ 45 w 107"/>
                <a:gd name="T59" fmla="*/ 187 h 200"/>
                <a:gd name="T60" fmla="*/ 54 w 107"/>
                <a:gd name="T61" fmla="*/ 193 h 200"/>
                <a:gd name="T62" fmla="*/ 63 w 107"/>
                <a:gd name="T63" fmla="*/ 197 h 200"/>
                <a:gd name="T64" fmla="*/ 72 w 107"/>
                <a:gd name="T65" fmla="*/ 200 h 200"/>
                <a:gd name="T66" fmla="*/ 82 w 107"/>
                <a:gd name="T67" fmla="*/ 200 h 200"/>
                <a:gd name="T68" fmla="*/ 92 w 107"/>
                <a:gd name="T69" fmla="*/ 199 h 200"/>
                <a:gd name="T70" fmla="*/ 100 w 107"/>
                <a:gd name="T71" fmla="*/ 195 h 200"/>
                <a:gd name="T72" fmla="*/ 104 w 107"/>
                <a:gd name="T73" fmla="*/ 190 h 200"/>
                <a:gd name="T74" fmla="*/ 106 w 107"/>
                <a:gd name="T75" fmla="*/ 182 h 200"/>
                <a:gd name="T76" fmla="*/ 107 w 107"/>
                <a:gd name="T77" fmla="*/ 168 h 200"/>
                <a:gd name="T78" fmla="*/ 105 w 107"/>
                <a:gd name="T79" fmla="*/ 154 h 200"/>
                <a:gd name="T80" fmla="*/ 100 w 107"/>
                <a:gd name="T81" fmla="*/ 139 h 200"/>
                <a:gd name="T82" fmla="*/ 97 w 107"/>
                <a:gd name="T83" fmla="*/ 120 h 200"/>
                <a:gd name="T84" fmla="*/ 93 w 107"/>
                <a:gd name="T85" fmla="*/ 79 h 200"/>
                <a:gd name="T86" fmla="*/ 89 w 107"/>
                <a:gd name="T87" fmla="*/ 55 h 200"/>
                <a:gd name="T88" fmla="*/ 82 w 107"/>
                <a:gd name="T89" fmla="*/ 33 h 200"/>
                <a:gd name="T90" fmla="*/ 77 w 107"/>
                <a:gd name="T91" fmla="*/ 23 h 200"/>
                <a:gd name="T92" fmla="*/ 71 w 107"/>
                <a:gd name="T93" fmla="*/ 15 h 200"/>
                <a:gd name="T94" fmla="*/ 64 w 107"/>
                <a:gd name="T95" fmla="*/ 8 h 200"/>
                <a:gd name="T96" fmla="*/ 55 w 107"/>
                <a:gd name="T97" fmla="*/ 3 h 200"/>
                <a:gd name="T98" fmla="*/ 44 w 107"/>
                <a:gd name="T99" fmla="*/ 0 h 2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
                <a:gd name="T151" fmla="*/ 0 h 200"/>
                <a:gd name="T152" fmla="*/ 107 w 107"/>
                <a:gd name="T153" fmla="*/ 200 h 2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 h="200">
                  <a:moveTo>
                    <a:pt x="38" y="0"/>
                  </a:moveTo>
                  <a:lnTo>
                    <a:pt x="36" y="0"/>
                  </a:lnTo>
                  <a:lnTo>
                    <a:pt x="34" y="0"/>
                  </a:lnTo>
                  <a:lnTo>
                    <a:pt x="31" y="0"/>
                  </a:lnTo>
                  <a:lnTo>
                    <a:pt x="29" y="0"/>
                  </a:lnTo>
                  <a:lnTo>
                    <a:pt x="27" y="0"/>
                  </a:lnTo>
                  <a:lnTo>
                    <a:pt x="26" y="1"/>
                  </a:lnTo>
                  <a:lnTo>
                    <a:pt x="24" y="1"/>
                  </a:lnTo>
                  <a:lnTo>
                    <a:pt x="22" y="2"/>
                  </a:lnTo>
                  <a:lnTo>
                    <a:pt x="21" y="3"/>
                  </a:lnTo>
                  <a:lnTo>
                    <a:pt x="19" y="3"/>
                  </a:lnTo>
                  <a:lnTo>
                    <a:pt x="18" y="4"/>
                  </a:lnTo>
                  <a:lnTo>
                    <a:pt x="17" y="5"/>
                  </a:lnTo>
                  <a:lnTo>
                    <a:pt x="16" y="6"/>
                  </a:lnTo>
                  <a:lnTo>
                    <a:pt x="15" y="7"/>
                  </a:lnTo>
                  <a:lnTo>
                    <a:pt x="14" y="8"/>
                  </a:lnTo>
                  <a:lnTo>
                    <a:pt x="13" y="9"/>
                  </a:lnTo>
                  <a:lnTo>
                    <a:pt x="13" y="10"/>
                  </a:lnTo>
                  <a:lnTo>
                    <a:pt x="12" y="12"/>
                  </a:lnTo>
                  <a:lnTo>
                    <a:pt x="11" y="15"/>
                  </a:lnTo>
                  <a:lnTo>
                    <a:pt x="10" y="18"/>
                  </a:lnTo>
                  <a:lnTo>
                    <a:pt x="9" y="21"/>
                  </a:lnTo>
                  <a:lnTo>
                    <a:pt x="8" y="24"/>
                  </a:lnTo>
                  <a:lnTo>
                    <a:pt x="7" y="28"/>
                  </a:lnTo>
                  <a:lnTo>
                    <a:pt x="5" y="35"/>
                  </a:lnTo>
                  <a:lnTo>
                    <a:pt x="4" y="39"/>
                  </a:lnTo>
                  <a:lnTo>
                    <a:pt x="4" y="44"/>
                  </a:lnTo>
                  <a:lnTo>
                    <a:pt x="3" y="48"/>
                  </a:lnTo>
                  <a:lnTo>
                    <a:pt x="3" y="52"/>
                  </a:lnTo>
                  <a:lnTo>
                    <a:pt x="3" y="56"/>
                  </a:lnTo>
                  <a:lnTo>
                    <a:pt x="3" y="60"/>
                  </a:lnTo>
                  <a:lnTo>
                    <a:pt x="4" y="64"/>
                  </a:lnTo>
                  <a:lnTo>
                    <a:pt x="5" y="68"/>
                  </a:lnTo>
                  <a:lnTo>
                    <a:pt x="5" y="72"/>
                  </a:lnTo>
                  <a:lnTo>
                    <a:pt x="6" y="76"/>
                  </a:lnTo>
                  <a:lnTo>
                    <a:pt x="8" y="84"/>
                  </a:lnTo>
                  <a:lnTo>
                    <a:pt x="13" y="101"/>
                  </a:lnTo>
                  <a:lnTo>
                    <a:pt x="14" y="106"/>
                  </a:lnTo>
                  <a:lnTo>
                    <a:pt x="14" y="109"/>
                  </a:lnTo>
                  <a:lnTo>
                    <a:pt x="15" y="111"/>
                  </a:lnTo>
                  <a:lnTo>
                    <a:pt x="15" y="115"/>
                  </a:lnTo>
                  <a:lnTo>
                    <a:pt x="16" y="118"/>
                  </a:lnTo>
                  <a:lnTo>
                    <a:pt x="16" y="121"/>
                  </a:lnTo>
                  <a:lnTo>
                    <a:pt x="16" y="124"/>
                  </a:lnTo>
                  <a:lnTo>
                    <a:pt x="16" y="126"/>
                  </a:lnTo>
                  <a:lnTo>
                    <a:pt x="15" y="127"/>
                  </a:lnTo>
                  <a:lnTo>
                    <a:pt x="15" y="129"/>
                  </a:lnTo>
                  <a:lnTo>
                    <a:pt x="15" y="130"/>
                  </a:lnTo>
                  <a:lnTo>
                    <a:pt x="14" y="131"/>
                  </a:lnTo>
                  <a:lnTo>
                    <a:pt x="13" y="132"/>
                  </a:lnTo>
                  <a:lnTo>
                    <a:pt x="13" y="133"/>
                  </a:lnTo>
                  <a:lnTo>
                    <a:pt x="12" y="134"/>
                  </a:lnTo>
                  <a:lnTo>
                    <a:pt x="11" y="135"/>
                  </a:lnTo>
                  <a:lnTo>
                    <a:pt x="10" y="136"/>
                  </a:lnTo>
                  <a:lnTo>
                    <a:pt x="9" y="137"/>
                  </a:lnTo>
                  <a:lnTo>
                    <a:pt x="7" y="137"/>
                  </a:lnTo>
                  <a:lnTo>
                    <a:pt x="6" y="138"/>
                  </a:lnTo>
                  <a:lnTo>
                    <a:pt x="4" y="138"/>
                  </a:lnTo>
                  <a:lnTo>
                    <a:pt x="2" y="138"/>
                  </a:lnTo>
                  <a:lnTo>
                    <a:pt x="0" y="138"/>
                  </a:lnTo>
                  <a:lnTo>
                    <a:pt x="2" y="138"/>
                  </a:lnTo>
                  <a:lnTo>
                    <a:pt x="3" y="138"/>
                  </a:lnTo>
                  <a:lnTo>
                    <a:pt x="5" y="137"/>
                  </a:lnTo>
                  <a:lnTo>
                    <a:pt x="6" y="137"/>
                  </a:lnTo>
                  <a:lnTo>
                    <a:pt x="7" y="136"/>
                  </a:lnTo>
                  <a:lnTo>
                    <a:pt x="9" y="136"/>
                  </a:lnTo>
                  <a:lnTo>
                    <a:pt x="11" y="134"/>
                  </a:lnTo>
                  <a:lnTo>
                    <a:pt x="14" y="132"/>
                  </a:lnTo>
                  <a:lnTo>
                    <a:pt x="16" y="131"/>
                  </a:lnTo>
                  <a:lnTo>
                    <a:pt x="18" y="129"/>
                  </a:lnTo>
                  <a:lnTo>
                    <a:pt x="20" y="126"/>
                  </a:lnTo>
                  <a:lnTo>
                    <a:pt x="20" y="128"/>
                  </a:lnTo>
                  <a:lnTo>
                    <a:pt x="19" y="130"/>
                  </a:lnTo>
                  <a:lnTo>
                    <a:pt x="19" y="131"/>
                  </a:lnTo>
                  <a:lnTo>
                    <a:pt x="19" y="133"/>
                  </a:lnTo>
                  <a:lnTo>
                    <a:pt x="18" y="136"/>
                  </a:lnTo>
                  <a:lnTo>
                    <a:pt x="17" y="139"/>
                  </a:lnTo>
                  <a:lnTo>
                    <a:pt x="16" y="142"/>
                  </a:lnTo>
                  <a:lnTo>
                    <a:pt x="15" y="143"/>
                  </a:lnTo>
                  <a:lnTo>
                    <a:pt x="15" y="145"/>
                  </a:lnTo>
                  <a:lnTo>
                    <a:pt x="14" y="146"/>
                  </a:lnTo>
                  <a:lnTo>
                    <a:pt x="14" y="148"/>
                  </a:lnTo>
                  <a:lnTo>
                    <a:pt x="14" y="150"/>
                  </a:lnTo>
                  <a:lnTo>
                    <a:pt x="14" y="151"/>
                  </a:lnTo>
                  <a:lnTo>
                    <a:pt x="15" y="153"/>
                  </a:lnTo>
                  <a:lnTo>
                    <a:pt x="15" y="155"/>
                  </a:lnTo>
                  <a:lnTo>
                    <a:pt x="16" y="157"/>
                  </a:lnTo>
                  <a:lnTo>
                    <a:pt x="17" y="159"/>
                  </a:lnTo>
                  <a:lnTo>
                    <a:pt x="18" y="161"/>
                  </a:lnTo>
                  <a:lnTo>
                    <a:pt x="19" y="162"/>
                  </a:lnTo>
                  <a:lnTo>
                    <a:pt x="20" y="164"/>
                  </a:lnTo>
                  <a:lnTo>
                    <a:pt x="22" y="166"/>
                  </a:lnTo>
                  <a:lnTo>
                    <a:pt x="23" y="167"/>
                  </a:lnTo>
                  <a:lnTo>
                    <a:pt x="25" y="169"/>
                  </a:lnTo>
                  <a:lnTo>
                    <a:pt x="26" y="170"/>
                  </a:lnTo>
                  <a:lnTo>
                    <a:pt x="28" y="171"/>
                  </a:lnTo>
                  <a:lnTo>
                    <a:pt x="30" y="172"/>
                  </a:lnTo>
                  <a:lnTo>
                    <a:pt x="32" y="173"/>
                  </a:lnTo>
                  <a:lnTo>
                    <a:pt x="34" y="173"/>
                  </a:lnTo>
                  <a:lnTo>
                    <a:pt x="36" y="174"/>
                  </a:lnTo>
                  <a:lnTo>
                    <a:pt x="36" y="173"/>
                  </a:lnTo>
                  <a:lnTo>
                    <a:pt x="35" y="172"/>
                  </a:lnTo>
                  <a:lnTo>
                    <a:pt x="35" y="170"/>
                  </a:lnTo>
                  <a:lnTo>
                    <a:pt x="34" y="168"/>
                  </a:lnTo>
                  <a:lnTo>
                    <a:pt x="34" y="166"/>
                  </a:lnTo>
                  <a:lnTo>
                    <a:pt x="34" y="164"/>
                  </a:lnTo>
                  <a:lnTo>
                    <a:pt x="35" y="162"/>
                  </a:lnTo>
                  <a:lnTo>
                    <a:pt x="36" y="161"/>
                  </a:lnTo>
                  <a:lnTo>
                    <a:pt x="36" y="159"/>
                  </a:lnTo>
                  <a:lnTo>
                    <a:pt x="37" y="164"/>
                  </a:lnTo>
                  <a:lnTo>
                    <a:pt x="37" y="169"/>
                  </a:lnTo>
                  <a:lnTo>
                    <a:pt x="37" y="171"/>
                  </a:lnTo>
                  <a:lnTo>
                    <a:pt x="38" y="173"/>
                  </a:lnTo>
                  <a:lnTo>
                    <a:pt x="39" y="175"/>
                  </a:lnTo>
                  <a:lnTo>
                    <a:pt x="39" y="177"/>
                  </a:lnTo>
                  <a:lnTo>
                    <a:pt x="40" y="179"/>
                  </a:lnTo>
                  <a:lnTo>
                    <a:pt x="41" y="181"/>
                  </a:lnTo>
                  <a:lnTo>
                    <a:pt x="42" y="183"/>
                  </a:lnTo>
                  <a:lnTo>
                    <a:pt x="44" y="185"/>
                  </a:lnTo>
                  <a:lnTo>
                    <a:pt x="45" y="187"/>
                  </a:lnTo>
                  <a:lnTo>
                    <a:pt x="47" y="189"/>
                  </a:lnTo>
                  <a:lnTo>
                    <a:pt x="49" y="190"/>
                  </a:lnTo>
                  <a:lnTo>
                    <a:pt x="52" y="192"/>
                  </a:lnTo>
                  <a:lnTo>
                    <a:pt x="54" y="193"/>
                  </a:lnTo>
                  <a:lnTo>
                    <a:pt x="56" y="194"/>
                  </a:lnTo>
                  <a:lnTo>
                    <a:pt x="58" y="195"/>
                  </a:lnTo>
                  <a:lnTo>
                    <a:pt x="60" y="196"/>
                  </a:lnTo>
                  <a:lnTo>
                    <a:pt x="63" y="197"/>
                  </a:lnTo>
                  <a:lnTo>
                    <a:pt x="65" y="198"/>
                  </a:lnTo>
                  <a:lnTo>
                    <a:pt x="67" y="199"/>
                  </a:lnTo>
                  <a:lnTo>
                    <a:pt x="70" y="199"/>
                  </a:lnTo>
                  <a:lnTo>
                    <a:pt x="72" y="200"/>
                  </a:lnTo>
                  <a:lnTo>
                    <a:pt x="75" y="200"/>
                  </a:lnTo>
                  <a:lnTo>
                    <a:pt x="77" y="200"/>
                  </a:lnTo>
                  <a:lnTo>
                    <a:pt x="80" y="200"/>
                  </a:lnTo>
                  <a:lnTo>
                    <a:pt x="82" y="200"/>
                  </a:lnTo>
                  <a:lnTo>
                    <a:pt x="85" y="200"/>
                  </a:lnTo>
                  <a:lnTo>
                    <a:pt x="87" y="200"/>
                  </a:lnTo>
                  <a:lnTo>
                    <a:pt x="90" y="199"/>
                  </a:lnTo>
                  <a:lnTo>
                    <a:pt x="92" y="199"/>
                  </a:lnTo>
                  <a:lnTo>
                    <a:pt x="95" y="198"/>
                  </a:lnTo>
                  <a:lnTo>
                    <a:pt x="96" y="197"/>
                  </a:lnTo>
                  <a:lnTo>
                    <a:pt x="98" y="197"/>
                  </a:lnTo>
                  <a:lnTo>
                    <a:pt x="100" y="195"/>
                  </a:lnTo>
                  <a:lnTo>
                    <a:pt x="101" y="194"/>
                  </a:lnTo>
                  <a:lnTo>
                    <a:pt x="102" y="193"/>
                  </a:lnTo>
                  <a:lnTo>
                    <a:pt x="103" y="191"/>
                  </a:lnTo>
                  <a:lnTo>
                    <a:pt x="104" y="190"/>
                  </a:lnTo>
                  <a:lnTo>
                    <a:pt x="105" y="188"/>
                  </a:lnTo>
                  <a:lnTo>
                    <a:pt x="105" y="186"/>
                  </a:lnTo>
                  <a:lnTo>
                    <a:pt x="106" y="184"/>
                  </a:lnTo>
                  <a:lnTo>
                    <a:pt x="106" y="182"/>
                  </a:lnTo>
                  <a:lnTo>
                    <a:pt x="107" y="180"/>
                  </a:lnTo>
                  <a:lnTo>
                    <a:pt x="107" y="176"/>
                  </a:lnTo>
                  <a:lnTo>
                    <a:pt x="107" y="172"/>
                  </a:lnTo>
                  <a:lnTo>
                    <a:pt x="107" y="168"/>
                  </a:lnTo>
                  <a:lnTo>
                    <a:pt x="107" y="164"/>
                  </a:lnTo>
                  <a:lnTo>
                    <a:pt x="107" y="161"/>
                  </a:lnTo>
                  <a:lnTo>
                    <a:pt x="106" y="157"/>
                  </a:lnTo>
                  <a:lnTo>
                    <a:pt x="105" y="154"/>
                  </a:lnTo>
                  <a:lnTo>
                    <a:pt x="104" y="150"/>
                  </a:lnTo>
                  <a:lnTo>
                    <a:pt x="103" y="147"/>
                  </a:lnTo>
                  <a:lnTo>
                    <a:pt x="102" y="143"/>
                  </a:lnTo>
                  <a:lnTo>
                    <a:pt x="100" y="139"/>
                  </a:lnTo>
                  <a:lnTo>
                    <a:pt x="99" y="134"/>
                  </a:lnTo>
                  <a:lnTo>
                    <a:pt x="99" y="130"/>
                  </a:lnTo>
                  <a:lnTo>
                    <a:pt x="98" y="125"/>
                  </a:lnTo>
                  <a:lnTo>
                    <a:pt x="97" y="120"/>
                  </a:lnTo>
                  <a:lnTo>
                    <a:pt x="96" y="109"/>
                  </a:lnTo>
                  <a:lnTo>
                    <a:pt x="95" y="97"/>
                  </a:lnTo>
                  <a:lnTo>
                    <a:pt x="93" y="85"/>
                  </a:lnTo>
                  <a:lnTo>
                    <a:pt x="93" y="79"/>
                  </a:lnTo>
                  <a:lnTo>
                    <a:pt x="92" y="73"/>
                  </a:lnTo>
                  <a:lnTo>
                    <a:pt x="91" y="67"/>
                  </a:lnTo>
                  <a:lnTo>
                    <a:pt x="90" y="61"/>
                  </a:lnTo>
                  <a:lnTo>
                    <a:pt x="89" y="55"/>
                  </a:lnTo>
                  <a:lnTo>
                    <a:pt x="87" y="49"/>
                  </a:lnTo>
                  <a:lnTo>
                    <a:pt x="86" y="43"/>
                  </a:lnTo>
                  <a:lnTo>
                    <a:pt x="84" y="38"/>
                  </a:lnTo>
                  <a:lnTo>
                    <a:pt x="82" y="33"/>
                  </a:lnTo>
                  <a:lnTo>
                    <a:pt x="81" y="30"/>
                  </a:lnTo>
                  <a:lnTo>
                    <a:pt x="80" y="28"/>
                  </a:lnTo>
                  <a:lnTo>
                    <a:pt x="78" y="25"/>
                  </a:lnTo>
                  <a:lnTo>
                    <a:pt x="77" y="23"/>
                  </a:lnTo>
                  <a:lnTo>
                    <a:pt x="76" y="21"/>
                  </a:lnTo>
                  <a:lnTo>
                    <a:pt x="74" y="19"/>
                  </a:lnTo>
                  <a:lnTo>
                    <a:pt x="73" y="17"/>
                  </a:lnTo>
                  <a:lnTo>
                    <a:pt x="71" y="15"/>
                  </a:lnTo>
                  <a:lnTo>
                    <a:pt x="69" y="13"/>
                  </a:lnTo>
                  <a:lnTo>
                    <a:pt x="68" y="11"/>
                  </a:lnTo>
                  <a:lnTo>
                    <a:pt x="66" y="10"/>
                  </a:lnTo>
                  <a:lnTo>
                    <a:pt x="64" y="8"/>
                  </a:lnTo>
                  <a:lnTo>
                    <a:pt x="62" y="7"/>
                  </a:lnTo>
                  <a:lnTo>
                    <a:pt x="60" y="5"/>
                  </a:lnTo>
                  <a:lnTo>
                    <a:pt x="57" y="4"/>
                  </a:lnTo>
                  <a:lnTo>
                    <a:pt x="55" y="3"/>
                  </a:lnTo>
                  <a:lnTo>
                    <a:pt x="52" y="2"/>
                  </a:lnTo>
                  <a:lnTo>
                    <a:pt x="50" y="1"/>
                  </a:lnTo>
                  <a:lnTo>
                    <a:pt x="47" y="1"/>
                  </a:lnTo>
                  <a:lnTo>
                    <a:pt x="44" y="0"/>
                  </a:lnTo>
                  <a:lnTo>
                    <a:pt x="42" y="0"/>
                  </a:lnTo>
                  <a:lnTo>
                    <a:pt x="38" y="0"/>
                  </a:lnTo>
                  <a:close/>
                </a:path>
              </a:pathLst>
            </a:custGeom>
            <a:solidFill>
              <a:srgbClr val="482728"/>
            </a:solidFill>
            <a:ln w="9525">
              <a:noFill/>
              <a:round/>
              <a:headEnd/>
              <a:tailEnd/>
            </a:ln>
          </p:spPr>
          <p:txBody>
            <a:bodyPr/>
            <a:lstStyle/>
            <a:p>
              <a:endParaRPr lang="ja-JP" altLang="en-US"/>
            </a:p>
          </p:txBody>
        </p:sp>
        <p:sp>
          <p:nvSpPr>
            <p:cNvPr id="83" name="Freeform 45"/>
            <p:cNvSpPr>
              <a:spLocks/>
            </p:cNvSpPr>
            <p:nvPr/>
          </p:nvSpPr>
          <p:spPr bwMode="auto">
            <a:xfrm>
              <a:off x="4600" y="1616"/>
              <a:ext cx="299" cy="248"/>
            </a:xfrm>
            <a:custGeom>
              <a:avLst/>
              <a:gdLst>
                <a:gd name="T0" fmla="*/ 21 w 299"/>
                <a:gd name="T1" fmla="*/ 178 h 248"/>
                <a:gd name="T2" fmla="*/ 28 w 299"/>
                <a:gd name="T3" fmla="*/ 192 h 248"/>
                <a:gd name="T4" fmla="*/ 37 w 299"/>
                <a:gd name="T5" fmla="*/ 205 h 248"/>
                <a:gd name="T6" fmla="*/ 48 w 299"/>
                <a:gd name="T7" fmla="*/ 216 h 248"/>
                <a:gd name="T8" fmla="*/ 61 w 299"/>
                <a:gd name="T9" fmla="*/ 225 h 248"/>
                <a:gd name="T10" fmla="*/ 75 w 299"/>
                <a:gd name="T11" fmla="*/ 233 h 248"/>
                <a:gd name="T12" fmla="*/ 91 w 299"/>
                <a:gd name="T13" fmla="*/ 239 h 248"/>
                <a:gd name="T14" fmla="*/ 107 w 299"/>
                <a:gd name="T15" fmla="*/ 244 h 248"/>
                <a:gd name="T16" fmla="*/ 123 w 299"/>
                <a:gd name="T17" fmla="*/ 247 h 248"/>
                <a:gd name="T18" fmla="*/ 137 w 299"/>
                <a:gd name="T19" fmla="*/ 248 h 248"/>
                <a:gd name="T20" fmla="*/ 151 w 299"/>
                <a:gd name="T21" fmla="*/ 247 h 248"/>
                <a:gd name="T22" fmla="*/ 165 w 299"/>
                <a:gd name="T23" fmla="*/ 244 h 248"/>
                <a:gd name="T24" fmla="*/ 182 w 299"/>
                <a:gd name="T25" fmla="*/ 239 h 248"/>
                <a:gd name="T26" fmla="*/ 207 w 299"/>
                <a:gd name="T27" fmla="*/ 228 h 248"/>
                <a:gd name="T28" fmla="*/ 228 w 299"/>
                <a:gd name="T29" fmla="*/ 216 h 248"/>
                <a:gd name="T30" fmla="*/ 238 w 299"/>
                <a:gd name="T31" fmla="*/ 209 h 248"/>
                <a:gd name="T32" fmla="*/ 243 w 299"/>
                <a:gd name="T33" fmla="*/ 203 h 248"/>
                <a:gd name="T34" fmla="*/ 249 w 299"/>
                <a:gd name="T35" fmla="*/ 193 h 248"/>
                <a:gd name="T36" fmla="*/ 254 w 299"/>
                <a:gd name="T37" fmla="*/ 180 h 248"/>
                <a:gd name="T38" fmla="*/ 257 w 299"/>
                <a:gd name="T39" fmla="*/ 174 h 248"/>
                <a:gd name="T40" fmla="*/ 261 w 299"/>
                <a:gd name="T41" fmla="*/ 176 h 248"/>
                <a:gd name="T42" fmla="*/ 267 w 299"/>
                <a:gd name="T43" fmla="*/ 177 h 248"/>
                <a:gd name="T44" fmla="*/ 274 w 299"/>
                <a:gd name="T45" fmla="*/ 173 h 248"/>
                <a:gd name="T46" fmla="*/ 281 w 299"/>
                <a:gd name="T47" fmla="*/ 167 h 248"/>
                <a:gd name="T48" fmla="*/ 288 w 299"/>
                <a:gd name="T49" fmla="*/ 158 h 248"/>
                <a:gd name="T50" fmla="*/ 294 w 299"/>
                <a:gd name="T51" fmla="*/ 149 h 248"/>
                <a:gd name="T52" fmla="*/ 297 w 299"/>
                <a:gd name="T53" fmla="*/ 139 h 248"/>
                <a:gd name="T54" fmla="*/ 299 w 299"/>
                <a:gd name="T55" fmla="*/ 131 h 248"/>
                <a:gd name="T56" fmla="*/ 297 w 299"/>
                <a:gd name="T57" fmla="*/ 124 h 248"/>
                <a:gd name="T58" fmla="*/ 293 w 299"/>
                <a:gd name="T59" fmla="*/ 118 h 248"/>
                <a:gd name="T60" fmla="*/ 287 w 299"/>
                <a:gd name="T61" fmla="*/ 115 h 248"/>
                <a:gd name="T62" fmla="*/ 280 w 299"/>
                <a:gd name="T63" fmla="*/ 115 h 248"/>
                <a:gd name="T64" fmla="*/ 273 w 299"/>
                <a:gd name="T65" fmla="*/ 118 h 248"/>
                <a:gd name="T66" fmla="*/ 266 w 299"/>
                <a:gd name="T67" fmla="*/ 122 h 248"/>
                <a:gd name="T68" fmla="*/ 260 w 299"/>
                <a:gd name="T69" fmla="*/ 127 h 248"/>
                <a:gd name="T70" fmla="*/ 256 w 299"/>
                <a:gd name="T71" fmla="*/ 133 h 248"/>
                <a:gd name="T72" fmla="*/ 254 w 299"/>
                <a:gd name="T73" fmla="*/ 131 h 248"/>
                <a:gd name="T74" fmla="*/ 255 w 299"/>
                <a:gd name="T75" fmla="*/ 111 h 248"/>
                <a:gd name="T76" fmla="*/ 255 w 299"/>
                <a:gd name="T77" fmla="*/ 98 h 248"/>
                <a:gd name="T78" fmla="*/ 252 w 299"/>
                <a:gd name="T79" fmla="*/ 81 h 248"/>
                <a:gd name="T80" fmla="*/ 246 w 299"/>
                <a:gd name="T81" fmla="*/ 63 h 248"/>
                <a:gd name="T82" fmla="*/ 237 w 299"/>
                <a:gd name="T83" fmla="*/ 48 h 248"/>
                <a:gd name="T84" fmla="*/ 230 w 299"/>
                <a:gd name="T85" fmla="*/ 40 h 248"/>
                <a:gd name="T86" fmla="*/ 223 w 299"/>
                <a:gd name="T87" fmla="*/ 33 h 248"/>
                <a:gd name="T88" fmla="*/ 213 w 299"/>
                <a:gd name="T89" fmla="*/ 27 h 248"/>
                <a:gd name="T90" fmla="*/ 198 w 299"/>
                <a:gd name="T91" fmla="*/ 21 h 248"/>
                <a:gd name="T92" fmla="*/ 179 w 299"/>
                <a:gd name="T93" fmla="*/ 16 h 248"/>
                <a:gd name="T94" fmla="*/ 148 w 299"/>
                <a:gd name="T95" fmla="*/ 9 h 248"/>
                <a:gd name="T96" fmla="*/ 117 w 299"/>
                <a:gd name="T97" fmla="*/ 3 h 248"/>
                <a:gd name="T98" fmla="*/ 83 w 299"/>
                <a:gd name="T99" fmla="*/ 0 h 248"/>
                <a:gd name="T100" fmla="*/ 52 w 299"/>
                <a:gd name="T101" fmla="*/ 1 h 248"/>
                <a:gd name="T102" fmla="*/ 36 w 299"/>
                <a:gd name="T103" fmla="*/ 2 h 248"/>
                <a:gd name="T104" fmla="*/ 21 w 299"/>
                <a:gd name="T105" fmla="*/ 6 h 248"/>
                <a:gd name="T106" fmla="*/ 9 w 299"/>
                <a:gd name="T107" fmla="*/ 12 h 248"/>
                <a:gd name="T108" fmla="*/ 4 w 299"/>
                <a:gd name="T109" fmla="*/ 16 h 248"/>
                <a:gd name="T110" fmla="*/ 1 w 299"/>
                <a:gd name="T111" fmla="*/ 20 h 248"/>
                <a:gd name="T112" fmla="*/ 0 w 299"/>
                <a:gd name="T113" fmla="*/ 26 h 248"/>
                <a:gd name="T114" fmla="*/ 0 w 299"/>
                <a:gd name="T115" fmla="*/ 32 h 248"/>
                <a:gd name="T116" fmla="*/ 8 w 299"/>
                <a:gd name="T117" fmla="*/ 70 h 248"/>
                <a:gd name="T118" fmla="*/ 11 w 299"/>
                <a:gd name="T119" fmla="*/ 93 h 248"/>
                <a:gd name="T120" fmla="*/ 13 w 299"/>
                <a:gd name="T121" fmla="*/ 130 h 248"/>
                <a:gd name="T122" fmla="*/ 16 w 299"/>
                <a:gd name="T123" fmla="*/ 157 h 2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9"/>
                <a:gd name="T187" fmla="*/ 0 h 248"/>
                <a:gd name="T188" fmla="*/ 299 w 299"/>
                <a:gd name="T189" fmla="*/ 248 h 2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9" h="248">
                  <a:moveTo>
                    <a:pt x="18" y="166"/>
                  </a:moveTo>
                  <a:lnTo>
                    <a:pt x="19" y="170"/>
                  </a:lnTo>
                  <a:lnTo>
                    <a:pt x="20" y="174"/>
                  </a:lnTo>
                  <a:lnTo>
                    <a:pt x="21" y="178"/>
                  </a:lnTo>
                  <a:lnTo>
                    <a:pt x="23" y="181"/>
                  </a:lnTo>
                  <a:lnTo>
                    <a:pt x="24" y="185"/>
                  </a:lnTo>
                  <a:lnTo>
                    <a:pt x="26" y="189"/>
                  </a:lnTo>
                  <a:lnTo>
                    <a:pt x="28" y="192"/>
                  </a:lnTo>
                  <a:lnTo>
                    <a:pt x="30" y="195"/>
                  </a:lnTo>
                  <a:lnTo>
                    <a:pt x="32" y="198"/>
                  </a:lnTo>
                  <a:lnTo>
                    <a:pt x="35" y="202"/>
                  </a:lnTo>
                  <a:lnTo>
                    <a:pt x="37" y="205"/>
                  </a:lnTo>
                  <a:lnTo>
                    <a:pt x="40" y="207"/>
                  </a:lnTo>
                  <a:lnTo>
                    <a:pt x="43" y="210"/>
                  </a:lnTo>
                  <a:lnTo>
                    <a:pt x="45" y="213"/>
                  </a:lnTo>
                  <a:lnTo>
                    <a:pt x="48" y="216"/>
                  </a:lnTo>
                  <a:lnTo>
                    <a:pt x="51" y="218"/>
                  </a:lnTo>
                  <a:lnTo>
                    <a:pt x="54" y="221"/>
                  </a:lnTo>
                  <a:lnTo>
                    <a:pt x="58" y="223"/>
                  </a:lnTo>
                  <a:lnTo>
                    <a:pt x="61" y="225"/>
                  </a:lnTo>
                  <a:lnTo>
                    <a:pt x="65" y="227"/>
                  </a:lnTo>
                  <a:lnTo>
                    <a:pt x="68" y="229"/>
                  </a:lnTo>
                  <a:lnTo>
                    <a:pt x="72" y="231"/>
                  </a:lnTo>
                  <a:lnTo>
                    <a:pt x="75" y="233"/>
                  </a:lnTo>
                  <a:lnTo>
                    <a:pt x="79" y="235"/>
                  </a:lnTo>
                  <a:lnTo>
                    <a:pt x="83" y="236"/>
                  </a:lnTo>
                  <a:lnTo>
                    <a:pt x="87" y="238"/>
                  </a:lnTo>
                  <a:lnTo>
                    <a:pt x="91" y="239"/>
                  </a:lnTo>
                  <a:lnTo>
                    <a:pt x="95" y="241"/>
                  </a:lnTo>
                  <a:lnTo>
                    <a:pt x="99" y="242"/>
                  </a:lnTo>
                  <a:lnTo>
                    <a:pt x="103" y="243"/>
                  </a:lnTo>
                  <a:lnTo>
                    <a:pt x="107" y="244"/>
                  </a:lnTo>
                  <a:lnTo>
                    <a:pt x="111" y="245"/>
                  </a:lnTo>
                  <a:lnTo>
                    <a:pt x="115" y="246"/>
                  </a:lnTo>
                  <a:lnTo>
                    <a:pt x="119" y="246"/>
                  </a:lnTo>
                  <a:lnTo>
                    <a:pt x="123" y="247"/>
                  </a:lnTo>
                  <a:lnTo>
                    <a:pt x="126" y="247"/>
                  </a:lnTo>
                  <a:lnTo>
                    <a:pt x="130" y="247"/>
                  </a:lnTo>
                  <a:lnTo>
                    <a:pt x="134" y="248"/>
                  </a:lnTo>
                  <a:lnTo>
                    <a:pt x="137" y="248"/>
                  </a:lnTo>
                  <a:lnTo>
                    <a:pt x="141" y="247"/>
                  </a:lnTo>
                  <a:lnTo>
                    <a:pt x="144" y="247"/>
                  </a:lnTo>
                  <a:lnTo>
                    <a:pt x="148" y="247"/>
                  </a:lnTo>
                  <a:lnTo>
                    <a:pt x="151" y="247"/>
                  </a:lnTo>
                  <a:lnTo>
                    <a:pt x="155" y="246"/>
                  </a:lnTo>
                  <a:lnTo>
                    <a:pt x="158" y="246"/>
                  </a:lnTo>
                  <a:lnTo>
                    <a:pt x="162" y="245"/>
                  </a:lnTo>
                  <a:lnTo>
                    <a:pt x="165" y="244"/>
                  </a:lnTo>
                  <a:lnTo>
                    <a:pt x="168" y="243"/>
                  </a:lnTo>
                  <a:lnTo>
                    <a:pt x="172" y="242"/>
                  </a:lnTo>
                  <a:lnTo>
                    <a:pt x="175" y="242"/>
                  </a:lnTo>
                  <a:lnTo>
                    <a:pt x="182" y="239"/>
                  </a:lnTo>
                  <a:lnTo>
                    <a:pt x="188" y="237"/>
                  </a:lnTo>
                  <a:lnTo>
                    <a:pt x="194" y="234"/>
                  </a:lnTo>
                  <a:lnTo>
                    <a:pt x="201" y="231"/>
                  </a:lnTo>
                  <a:lnTo>
                    <a:pt x="207" y="228"/>
                  </a:lnTo>
                  <a:lnTo>
                    <a:pt x="214" y="224"/>
                  </a:lnTo>
                  <a:lnTo>
                    <a:pt x="220" y="221"/>
                  </a:lnTo>
                  <a:lnTo>
                    <a:pt x="225" y="219"/>
                  </a:lnTo>
                  <a:lnTo>
                    <a:pt x="228" y="216"/>
                  </a:lnTo>
                  <a:lnTo>
                    <a:pt x="232" y="214"/>
                  </a:lnTo>
                  <a:lnTo>
                    <a:pt x="235" y="212"/>
                  </a:lnTo>
                  <a:lnTo>
                    <a:pt x="236" y="211"/>
                  </a:lnTo>
                  <a:lnTo>
                    <a:pt x="238" y="209"/>
                  </a:lnTo>
                  <a:lnTo>
                    <a:pt x="239" y="208"/>
                  </a:lnTo>
                  <a:lnTo>
                    <a:pt x="240" y="207"/>
                  </a:lnTo>
                  <a:lnTo>
                    <a:pt x="242" y="205"/>
                  </a:lnTo>
                  <a:lnTo>
                    <a:pt x="243" y="203"/>
                  </a:lnTo>
                  <a:lnTo>
                    <a:pt x="244" y="201"/>
                  </a:lnTo>
                  <a:lnTo>
                    <a:pt x="246" y="199"/>
                  </a:lnTo>
                  <a:lnTo>
                    <a:pt x="248" y="196"/>
                  </a:lnTo>
                  <a:lnTo>
                    <a:pt x="249" y="193"/>
                  </a:lnTo>
                  <a:lnTo>
                    <a:pt x="251" y="190"/>
                  </a:lnTo>
                  <a:lnTo>
                    <a:pt x="252" y="186"/>
                  </a:lnTo>
                  <a:lnTo>
                    <a:pt x="253" y="183"/>
                  </a:lnTo>
                  <a:lnTo>
                    <a:pt x="254" y="180"/>
                  </a:lnTo>
                  <a:lnTo>
                    <a:pt x="255" y="176"/>
                  </a:lnTo>
                  <a:lnTo>
                    <a:pt x="255" y="173"/>
                  </a:lnTo>
                  <a:lnTo>
                    <a:pt x="256" y="174"/>
                  </a:lnTo>
                  <a:lnTo>
                    <a:pt x="257" y="174"/>
                  </a:lnTo>
                  <a:lnTo>
                    <a:pt x="258" y="175"/>
                  </a:lnTo>
                  <a:lnTo>
                    <a:pt x="259" y="175"/>
                  </a:lnTo>
                  <a:lnTo>
                    <a:pt x="260" y="176"/>
                  </a:lnTo>
                  <a:lnTo>
                    <a:pt x="261" y="176"/>
                  </a:lnTo>
                  <a:lnTo>
                    <a:pt x="262" y="176"/>
                  </a:lnTo>
                  <a:lnTo>
                    <a:pt x="263" y="177"/>
                  </a:lnTo>
                  <a:lnTo>
                    <a:pt x="265" y="177"/>
                  </a:lnTo>
                  <a:lnTo>
                    <a:pt x="267" y="177"/>
                  </a:lnTo>
                  <a:lnTo>
                    <a:pt x="268" y="176"/>
                  </a:lnTo>
                  <a:lnTo>
                    <a:pt x="271" y="175"/>
                  </a:lnTo>
                  <a:lnTo>
                    <a:pt x="272" y="175"/>
                  </a:lnTo>
                  <a:lnTo>
                    <a:pt x="274" y="173"/>
                  </a:lnTo>
                  <a:lnTo>
                    <a:pt x="276" y="172"/>
                  </a:lnTo>
                  <a:lnTo>
                    <a:pt x="278" y="170"/>
                  </a:lnTo>
                  <a:lnTo>
                    <a:pt x="280" y="169"/>
                  </a:lnTo>
                  <a:lnTo>
                    <a:pt x="281" y="167"/>
                  </a:lnTo>
                  <a:lnTo>
                    <a:pt x="283" y="165"/>
                  </a:lnTo>
                  <a:lnTo>
                    <a:pt x="285" y="163"/>
                  </a:lnTo>
                  <a:lnTo>
                    <a:pt x="287" y="161"/>
                  </a:lnTo>
                  <a:lnTo>
                    <a:pt x="288" y="158"/>
                  </a:lnTo>
                  <a:lnTo>
                    <a:pt x="290" y="156"/>
                  </a:lnTo>
                  <a:lnTo>
                    <a:pt x="291" y="153"/>
                  </a:lnTo>
                  <a:lnTo>
                    <a:pt x="292" y="151"/>
                  </a:lnTo>
                  <a:lnTo>
                    <a:pt x="294" y="149"/>
                  </a:lnTo>
                  <a:lnTo>
                    <a:pt x="294" y="146"/>
                  </a:lnTo>
                  <a:lnTo>
                    <a:pt x="295" y="144"/>
                  </a:lnTo>
                  <a:lnTo>
                    <a:pt x="296" y="142"/>
                  </a:lnTo>
                  <a:lnTo>
                    <a:pt x="297" y="139"/>
                  </a:lnTo>
                  <a:lnTo>
                    <a:pt x="298" y="137"/>
                  </a:lnTo>
                  <a:lnTo>
                    <a:pt x="298" y="135"/>
                  </a:lnTo>
                  <a:lnTo>
                    <a:pt x="298" y="133"/>
                  </a:lnTo>
                  <a:lnTo>
                    <a:pt x="299" y="131"/>
                  </a:lnTo>
                  <a:lnTo>
                    <a:pt x="299" y="130"/>
                  </a:lnTo>
                  <a:lnTo>
                    <a:pt x="298" y="128"/>
                  </a:lnTo>
                  <a:lnTo>
                    <a:pt x="298" y="126"/>
                  </a:lnTo>
                  <a:lnTo>
                    <a:pt x="297" y="124"/>
                  </a:lnTo>
                  <a:lnTo>
                    <a:pt x="296" y="122"/>
                  </a:lnTo>
                  <a:lnTo>
                    <a:pt x="295" y="120"/>
                  </a:lnTo>
                  <a:lnTo>
                    <a:pt x="294" y="119"/>
                  </a:lnTo>
                  <a:lnTo>
                    <a:pt x="293" y="118"/>
                  </a:lnTo>
                  <a:lnTo>
                    <a:pt x="292" y="117"/>
                  </a:lnTo>
                  <a:lnTo>
                    <a:pt x="290" y="116"/>
                  </a:lnTo>
                  <a:lnTo>
                    <a:pt x="289" y="115"/>
                  </a:lnTo>
                  <a:lnTo>
                    <a:pt x="287" y="115"/>
                  </a:lnTo>
                  <a:lnTo>
                    <a:pt x="286" y="115"/>
                  </a:lnTo>
                  <a:lnTo>
                    <a:pt x="284" y="115"/>
                  </a:lnTo>
                  <a:lnTo>
                    <a:pt x="282" y="115"/>
                  </a:lnTo>
                  <a:lnTo>
                    <a:pt x="280" y="115"/>
                  </a:lnTo>
                  <a:lnTo>
                    <a:pt x="279" y="116"/>
                  </a:lnTo>
                  <a:lnTo>
                    <a:pt x="277" y="116"/>
                  </a:lnTo>
                  <a:lnTo>
                    <a:pt x="275" y="117"/>
                  </a:lnTo>
                  <a:lnTo>
                    <a:pt x="273" y="118"/>
                  </a:lnTo>
                  <a:lnTo>
                    <a:pt x="272" y="118"/>
                  </a:lnTo>
                  <a:lnTo>
                    <a:pt x="270" y="120"/>
                  </a:lnTo>
                  <a:lnTo>
                    <a:pt x="268" y="121"/>
                  </a:lnTo>
                  <a:lnTo>
                    <a:pt x="266" y="122"/>
                  </a:lnTo>
                  <a:lnTo>
                    <a:pt x="265" y="123"/>
                  </a:lnTo>
                  <a:lnTo>
                    <a:pt x="263" y="124"/>
                  </a:lnTo>
                  <a:lnTo>
                    <a:pt x="262" y="126"/>
                  </a:lnTo>
                  <a:lnTo>
                    <a:pt x="260" y="127"/>
                  </a:lnTo>
                  <a:lnTo>
                    <a:pt x="259" y="129"/>
                  </a:lnTo>
                  <a:lnTo>
                    <a:pt x="258" y="130"/>
                  </a:lnTo>
                  <a:lnTo>
                    <a:pt x="257" y="132"/>
                  </a:lnTo>
                  <a:lnTo>
                    <a:pt x="256" y="133"/>
                  </a:lnTo>
                  <a:lnTo>
                    <a:pt x="255" y="135"/>
                  </a:lnTo>
                  <a:lnTo>
                    <a:pt x="254" y="136"/>
                  </a:lnTo>
                  <a:lnTo>
                    <a:pt x="254" y="134"/>
                  </a:lnTo>
                  <a:lnTo>
                    <a:pt x="254" y="131"/>
                  </a:lnTo>
                  <a:lnTo>
                    <a:pt x="254" y="126"/>
                  </a:lnTo>
                  <a:lnTo>
                    <a:pt x="254" y="121"/>
                  </a:lnTo>
                  <a:lnTo>
                    <a:pt x="255" y="116"/>
                  </a:lnTo>
                  <a:lnTo>
                    <a:pt x="255" y="111"/>
                  </a:lnTo>
                  <a:lnTo>
                    <a:pt x="255" y="106"/>
                  </a:lnTo>
                  <a:lnTo>
                    <a:pt x="255" y="103"/>
                  </a:lnTo>
                  <a:lnTo>
                    <a:pt x="255" y="101"/>
                  </a:lnTo>
                  <a:lnTo>
                    <a:pt x="255" y="98"/>
                  </a:lnTo>
                  <a:lnTo>
                    <a:pt x="255" y="96"/>
                  </a:lnTo>
                  <a:lnTo>
                    <a:pt x="254" y="91"/>
                  </a:lnTo>
                  <a:lnTo>
                    <a:pt x="253" y="86"/>
                  </a:lnTo>
                  <a:lnTo>
                    <a:pt x="252" y="81"/>
                  </a:lnTo>
                  <a:lnTo>
                    <a:pt x="251" y="76"/>
                  </a:lnTo>
                  <a:lnTo>
                    <a:pt x="249" y="71"/>
                  </a:lnTo>
                  <a:lnTo>
                    <a:pt x="248" y="67"/>
                  </a:lnTo>
                  <a:lnTo>
                    <a:pt x="246" y="63"/>
                  </a:lnTo>
                  <a:lnTo>
                    <a:pt x="244" y="58"/>
                  </a:lnTo>
                  <a:lnTo>
                    <a:pt x="241" y="54"/>
                  </a:lnTo>
                  <a:lnTo>
                    <a:pt x="238" y="50"/>
                  </a:lnTo>
                  <a:lnTo>
                    <a:pt x="237" y="48"/>
                  </a:lnTo>
                  <a:lnTo>
                    <a:pt x="235" y="46"/>
                  </a:lnTo>
                  <a:lnTo>
                    <a:pt x="234" y="44"/>
                  </a:lnTo>
                  <a:lnTo>
                    <a:pt x="232" y="42"/>
                  </a:lnTo>
                  <a:lnTo>
                    <a:pt x="230" y="40"/>
                  </a:lnTo>
                  <a:lnTo>
                    <a:pt x="229" y="38"/>
                  </a:lnTo>
                  <a:lnTo>
                    <a:pt x="227" y="37"/>
                  </a:lnTo>
                  <a:lnTo>
                    <a:pt x="225" y="35"/>
                  </a:lnTo>
                  <a:lnTo>
                    <a:pt x="223" y="33"/>
                  </a:lnTo>
                  <a:lnTo>
                    <a:pt x="220" y="32"/>
                  </a:lnTo>
                  <a:lnTo>
                    <a:pt x="218" y="30"/>
                  </a:lnTo>
                  <a:lnTo>
                    <a:pt x="216" y="29"/>
                  </a:lnTo>
                  <a:lnTo>
                    <a:pt x="213" y="27"/>
                  </a:lnTo>
                  <a:lnTo>
                    <a:pt x="209" y="25"/>
                  </a:lnTo>
                  <a:lnTo>
                    <a:pt x="206" y="24"/>
                  </a:lnTo>
                  <a:lnTo>
                    <a:pt x="202" y="22"/>
                  </a:lnTo>
                  <a:lnTo>
                    <a:pt x="198" y="21"/>
                  </a:lnTo>
                  <a:lnTo>
                    <a:pt x="194" y="20"/>
                  </a:lnTo>
                  <a:lnTo>
                    <a:pt x="191" y="18"/>
                  </a:lnTo>
                  <a:lnTo>
                    <a:pt x="187" y="17"/>
                  </a:lnTo>
                  <a:lnTo>
                    <a:pt x="179" y="16"/>
                  </a:lnTo>
                  <a:lnTo>
                    <a:pt x="171" y="14"/>
                  </a:lnTo>
                  <a:lnTo>
                    <a:pt x="163" y="12"/>
                  </a:lnTo>
                  <a:lnTo>
                    <a:pt x="156" y="11"/>
                  </a:lnTo>
                  <a:lnTo>
                    <a:pt x="148" y="9"/>
                  </a:lnTo>
                  <a:lnTo>
                    <a:pt x="141" y="7"/>
                  </a:lnTo>
                  <a:lnTo>
                    <a:pt x="133" y="6"/>
                  </a:lnTo>
                  <a:lnTo>
                    <a:pt x="125" y="5"/>
                  </a:lnTo>
                  <a:lnTo>
                    <a:pt x="117" y="3"/>
                  </a:lnTo>
                  <a:lnTo>
                    <a:pt x="110" y="2"/>
                  </a:lnTo>
                  <a:lnTo>
                    <a:pt x="102" y="2"/>
                  </a:lnTo>
                  <a:lnTo>
                    <a:pt x="94" y="1"/>
                  </a:lnTo>
                  <a:lnTo>
                    <a:pt x="83" y="0"/>
                  </a:lnTo>
                  <a:lnTo>
                    <a:pt x="76" y="0"/>
                  </a:lnTo>
                  <a:lnTo>
                    <a:pt x="68" y="0"/>
                  </a:lnTo>
                  <a:lnTo>
                    <a:pt x="60" y="0"/>
                  </a:lnTo>
                  <a:lnTo>
                    <a:pt x="52" y="1"/>
                  </a:lnTo>
                  <a:lnTo>
                    <a:pt x="48" y="1"/>
                  </a:lnTo>
                  <a:lnTo>
                    <a:pt x="44" y="1"/>
                  </a:lnTo>
                  <a:lnTo>
                    <a:pt x="40" y="2"/>
                  </a:lnTo>
                  <a:lnTo>
                    <a:pt x="36" y="2"/>
                  </a:lnTo>
                  <a:lnTo>
                    <a:pt x="32" y="3"/>
                  </a:lnTo>
                  <a:lnTo>
                    <a:pt x="28" y="4"/>
                  </a:lnTo>
                  <a:lnTo>
                    <a:pt x="24" y="5"/>
                  </a:lnTo>
                  <a:lnTo>
                    <a:pt x="21" y="6"/>
                  </a:lnTo>
                  <a:lnTo>
                    <a:pt x="17" y="7"/>
                  </a:lnTo>
                  <a:lnTo>
                    <a:pt x="14" y="9"/>
                  </a:lnTo>
                  <a:lnTo>
                    <a:pt x="11" y="10"/>
                  </a:lnTo>
                  <a:lnTo>
                    <a:pt x="9" y="12"/>
                  </a:lnTo>
                  <a:lnTo>
                    <a:pt x="8" y="13"/>
                  </a:lnTo>
                  <a:lnTo>
                    <a:pt x="6" y="14"/>
                  </a:lnTo>
                  <a:lnTo>
                    <a:pt x="5" y="15"/>
                  </a:lnTo>
                  <a:lnTo>
                    <a:pt x="4" y="16"/>
                  </a:lnTo>
                  <a:lnTo>
                    <a:pt x="3" y="17"/>
                  </a:lnTo>
                  <a:lnTo>
                    <a:pt x="3" y="18"/>
                  </a:lnTo>
                  <a:lnTo>
                    <a:pt x="2" y="19"/>
                  </a:lnTo>
                  <a:lnTo>
                    <a:pt x="1" y="20"/>
                  </a:lnTo>
                  <a:lnTo>
                    <a:pt x="1" y="22"/>
                  </a:lnTo>
                  <a:lnTo>
                    <a:pt x="0" y="23"/>
                  </a:lnTo>
                  <a:lnTo>
                    <a:pt x="0" y="24"/>
                  </a:lnTo>
                  <a:lnTo>
                    <a:pt x="0" y="26"/>
                  </a:lnTo>
                  <a:lnTo>
                    <a:pt x="0" y="27"/>
                  </a:lnTo>
                  <a:lnTo>
                    <a:pt x="0" y="29"/>
                  </a:lnTo>
                  <a:lnTo>
                    <a:pt x="0" y="30"/>
                  </a:lnTo>
                  <a:lnTo>
                    <a:pt x="0" y="32"/>
                  </a:lnTo>
                  <a:lnTo>
                    <a:pt x="2" y="40"/>
                  </a:lnTo>
                  <a:lnTo>
                    <a:pt x="3" y="47"/>
                  </a:lnTo>
                  <a:lnTo>
                    <a:pt x="6" y="62"/>
                  </a:lnTo>
                  <a:lnTo>
                    <a:pt x="8" y="70"/>
                  </a:lnTo>
                  <a:lnTo>
                    <a:pt x="9" y="77"/>
                  </a:lnTo>
                  <a:lnTo>
                    <a:pt x="10" y="85"/>
                  </a:lnTo>
                  <a:lnTo>
                    <a:pt x="11" y="89"/>
                  </a:lnTo>
                  <a:lnTo>
                    <a:pt x="11" y="93"/>
                  </a:lnTo>
                  <a:lnTo>
                    <a:pt x="12" y="102"/>
                  </a:lnTo>
                  <a:lnTo>
                    <a:pt x="12" y="111"/>
                  </a:lnTo>
                  <a:lnTo>
                    <a:pt x="13" y="120"/>
                  </a:lnTo>
                  <a:lnTo>
                    <a:pt x="13" y="130"/>
                  </a:lnTo>
                  <a:lnTo>
                    <a:pt x="14" y="139"/>
                  </a:lnTo>
                  <a:lnTo>
                    <a:pt x="15" y="148"/>
                  </a:lnTo>
                  <a:lnTo>
                    <a:pt x="15" y="152"/>
                  </a:lnTo>
                  <a:lnTo>
                    <a:pt x="16" y="157"/>
                  </a:lnTo>
                  <a:lnTo>
                    <a:pt x="17" y="162"/>
                  </a:lnTo>
                  <a:lnTo>
                    <a:pt x="18" y="166"/>
                  </a:lnTo>
                  <a:close/>
                </a:path>
              </a:pathLst>
            </a:custGeom>
            <a:solidFill>
              <a:srgbClr val="F3DABB"/>
            </a:solidFill>
            <a:ln w="9525">
              <a:noFill/>
              <a:round/>
              <a:headEnd/>
              <a:tailEnd/>
            </a:ln>
          </p:spPr>
          <p:txBody>
            <a:bodyPr/>
            <a:lstStyle/>
            <a:p>
              <a:endParaRPr lang="ja-JP" altLang="en-US"/>
            </a:p>
          </p:txBody>
        </p:sp>
        <p:sp>
          <p:nvSpPr>
            <p:cNvPr id="84" name="Freeform 46"/>
            <p:cNvSpPr>
              <a:spLocks/>
            </p:cNvSpPr>
            <p:nvPr/>
          </p:nvSpPr>
          <p:spPr bwMode="auto">
            <a:xfrm>
              <a:off x="4605" y="1616"/>
              <a:ext cx="294" cy="248"/>
            </a:xfrm>
            <a:custGeom>
              <a:avLst/>
              <a:gdLst>
                <a:gd name="T0" fmla="*/ 289 w 294"/>
                <a:gd name="T1" fmla="*/ 119 h 248"/>
                <a:gd name="T2" fmla="*/ 281 w 294"/>
                <a:gd name="T3" fmla="*/ 115 h 248"/>
                <a:gd name="T4" fmla="*/ 270 w 294"/>
                <a:gd name="T5" fmla="*/ 117 h 248"/>
                <a:gd name="T6" fmla="*/ 260 w 294"/>
                <a:gd name="T7" fmla="*/ 123 h 248"/>
                <a:gd name="T8" fmla="*/ 252 w 294"/>
                <a:gd name="T9" fmla="*/ 132 h 248"/>
                <a:gd name="T10" fmla="*/ 249 w 294"/>
                <a:gd name="T11" fmla="*/ 126 h 248"/>
                <a:gd name="T12" fmla="*/ 250 w 294"/>
                <a:gd name="T13" fmla="*/ 101 h 248"/>
                <a:gd name="T14" fmla="*/ 246 w 294"/>
                <a:gd name="T15" fmla="*/ 76 h 248"/>
                <a:gd name="T16" fmla="*/ 233 w 294"/>
                <a:gd name="T17" fmla="*/ 50 h 248"/>
                <a:gd name="T18" fmla="*/ 224 w 294"/>
                <a:gd name="T19" fmla="*/ 38 h 248"/>
                <a:gd name="T20" fmla="*/ 211 w 294"/>
                <a:gd name="T21" fmla="*/ 29 h 248"/>
                <a:gd name="T22" fmla="*/ 189 w 294"/>
                <a:gd name="T23" fmla="*/ 20 h 248"/>
                <a:gd name="T24" fmla="*/ 151 w 294"/>
                <a:gd name="T25" fmla="*/ 11 h 248"/>
                <a:gd name="T26" fmla="*/ 105 w 294"/>
                <a:gd name="T27" fmla="*/ 2 h 248"/>
                <a:gd name="T28" fmla="*/ 63 w 294"/>
                <a:gd name="T29" fmla="*/ 0 h 248"/>
                <a:gd name="T30" fmla="*/ 27 w 294"/>
                <a:gd name="T31" fmla="*/ 3 h 248"/>
                <a:gd name="T32" fmla="*/ 10 w 294"/>
                <a:gd name="T33" fmla="*/ 8 h 248"/>
                <a:gd name="T34" fmla="*/ 0 w 294"/>
                <a:gd name="T35" fmla="*/ 18 h 248"/>
                <a:gd name="T36" fmla="*/ 5 w 294"/>
                <a:gd name="T37" fmla="*/ 39 h 248"/>
                <a:gd name="T38" fmla="*/ 15 w 294"/>
                <a:gd name="T39" fmla="*/ 57 h 248"/>
                <a:gd name="T40" fmla="*/ 30 w 294"/>
                <a:gd name="T41" fmla="*/ 72 h 248"/>
                <a:gd name="T42" fmla="*/ 48 w 294"/>
                <a:gd name="T43" fmla="*/ 82 h 248"/>
                <a:gd name="T44" fmla="*/ 70 w 294"/>
                <a:gd name="T45" fmla="*/ 85 h 248"/>
                <a:gd name="T46" fmla="*/ 65 w 294"/>
                <a:gd name="T47" fmla="*/ 81 h 248"/>
                <a:gd name="T48" fmla="*/ 57 w 294"/>
                <a:gd name="T49" fmla="*/ 73 h 248"/>
                <a:gd name="T50" fmla="*/ 50 w 294"/>
                <a:gd name="T51" fmla="*/ 58 h 248"/>
                <a:gd name="T52" fmla="*/ 45 w 294"/>
                <a:gd name="T53" fmla="*/ 39 h 248"/>
                <a:gd name="T54" fmla="*/ 55 w 294"/>
                <a:gd name="T55" fmla="*/ 53 h 248"/>
                <a:gd name="T56" fmla="*/ 65 w 294"/>
                <a:gd name="T57" fmla="*/ 63 h 248"/>
                <a:gd name="T58" fmla="*/ 76 w 294"/>
                <a:gd name="T59" fmla="*/ 69 h 248"/>
                <a:gd name="T60" fmla="*/ 95 w 294"/>
                <a:gd name="T61" fmla="*/ 72 h 248"/>
                <a:gd name="T62" fmla="*/ 123 w 294"/>
                <a:gd name="T63" fmla="*/ 71 h 248"/>
                <a:gd name="T64" fmla="*/ 168 w 294"/>
                <a:gd name="T65" fmla="*/ 67 h 248"/>
                <a:gd name="T66" fmla="*/ 193 w 294"/>
                <a:gd name="T67" fmla="*/ 70 h 248"/>
                <a:gd name="T68" fmla="*/ 208 w 294"/>
                <a:gd name="T69" fmla="*/ 77 h 248"/>
                <a:gd name="T70" fmla="*/ 220 w 294"/>
                <a:gd name="T71" fmla="*/ 87 h 248"/>
                <a:gd name="T72" fmla="*/ 230 w 294"/>
                <a:gd name="T73" fmla="*/ 103 h 248"/>
                <a:gd name="T74" fmla="*/ 235 w 294"/>
                <a:gd name="T75" fmla="*/ 129 h 248"/>
                <a:gd name="T76" fmla="*/ 235 w 294"/>
                <a:gd name="T77" fmla="*/ 163 h 248"/>
                <a:gd name="T78" fmla="*/ 231 w 294"/>
                <a:gd name="T79" fmla="*/ 181 h 248"/>
                <a:gd name="T80" fmla="*/ 223 w 294"/>
                <a:gd name="T81" fmla="*/ 197 h 248"/>
                <a:gd name="T82" fmla="*/ 210 w 294"/>
                <a:gd name="T83" fmla="*/ 210 h 248"/>
                <a:gd name="T84" fmla="*/ 192 w 294"/>
                <a:gd name="T85" fmla="*/ 224 h 248"/>
                <a:gd name="T86" fmla="*/ 173 w 294"/>
                <a:gd name="T87" fmla="*/ 236 h 248"/>
                <a:gd name="T88" fmla="*/ 152 w 294"/>
                <a:gd name="T89" fmla="*/ 243 h 248"/>
                <a:gd name="T90" fmla="*/ 131 w 294"/>
                <a:gd name="T91" fmla="*/ 247 h 248"/>
                <a:gd name="T92" fmla="*/ 109 w 294"/>
                <a:gd name="T93" fmla="*/ 246 h 248"/>
                <a:gd name="T94" fmla="*/ 121 w 294"/>
                <a:gd name="T95" fmla="*/ 247 h 248"/>
                <a:gd name="T96" fmla="*/ 143 w 294"/>
                <a:gd name="T97" fmla="*/ 247 h 248"/>
                <a:gd name="T98" fmla="*/ 163 w 294"/>
                <a:gd name="T99" fmla="*/ 243 h 248"/>
                <a:gd name="T100" fmla="*/ 196 w 294"/>
                <a:gd name="T101" fmla="*/ 231 h 248"/>
                <a:gd name="T102" fmla="*/ 227 w 294"/>
                <a:gd name="T103" fmla="*/ 214 h 248"/>
                <a:gd name="T104" fmla="*/ 237 w 294"/>
                <a:gd name="T105" fmla="*/ 205 h 248"/>
                <a:gd name="T106" fmla="*/ 246 w 294"/>
                <a:gd name="T107" fmla="*/ 190 h 248"/>
                <a:gd name="T108" fmla="*/ 251 w 294"/>
                <a:gd name="T109" fmla="*/ 174 h 248"/>
                <a:gd name="T110" fmla="*/ 257 w 294"/>
                <a:gd name="T111" fmla="*/ 176 h 248"/>
                <a:gd name="T112" fmla="*/ 267 w 294"/>
                <a:gd name="T113" fmla="*/ 175 h 248"/>
                <a:gd name="T114" fmla="*/ 278 w 294"/>
                <a:gd name="T115" fmla="*/ 165 h 248"/>
                <a:gd name="T116" fmla="*/ 287 w 294"/>
                <a:gd name="T117" fmla="*/ 151 h 248"/>
                <a:gd name="T118" fmla="*/ 293 w 294"/>
                <a:gd name="T119" fmla="*/ 137 h 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4"/>
                <a:gd name="T181" fmla="*/ 0 h 248"/>
                <a:gd name="T182" fmla="*/ 294 w 294"/>
                <a:gd name="T183" fmla="*/ 248 h 2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4" h="248">
                  <a:moveTo>
                    <a:pt x="293" y="128"/>
                  </a:moveTo>
                  <a:lnTo>
                    <a:pt x="293" y="126"/>
                  </a:lnTo>
                  <a:lnTo>
                    <a:pt x="292" y="124"/>
                  </a:lnTo>
                  <a:lnTo>
                    <a:pt x="291" y="122"/>
                  </a:lnTo>
                  <a:lnTo>
                    <a:pt x="290" y="120"/>
                  </a:lnTo>
                  <a:lnTo>
                    <a:pt x="289" y="119"/>
                  </a:lnTo>
                  <a:lnTo>
                    <a:pt x="288" y="118"/>
                  </a:lnTo>
                  <a:lnTo>
                    <a:pt x="287" y="117"/>
                  </a:lnTo>
                  <a:lnTo>
                    <a:pt x="285" y="116"/>
                  </a:lnTo>
                  <a:lnTo>
                    <a:pt x="284" y="115"/>
                  </a:lnTo>
                  <a:lnTo>
                    <a:pt x="282" y="115"/>
                  </a:lnTo>
                  <a:lnTo>
                    <a:pt x="281" y="115"/>
                  </a:lnTo>
                  <a:lnTo>
                    <a:pt x="279" y="115"/>
                  </a:lnTo>
                  <a:lnTo>
                    <a:pt x="277" y="115"/>
                  </a:lnTo>
                  <a:lnTo>
                    <a:pt x="275" y="115"/>
                  </a:lnTo>
                  <a:lnTo>
                    <a:pt x="274" y="116"/>
                  </a:lnTo>
                  <a:lnTo>
                    <a:pt x="272" y="116"/>
                  </a:lnTo>
                  <a:lnTo>
                    <a:pt x="270" y="117"/>
                  </a:lnTo>
                  <a:lnTo>
                    <a:pt x="268" y="118"/>
                  </a:lnTo>
                  <a:lnTo>
                    <a:pt x="267" y="118"/>
                  </a:lnTo>
                  <a:lnTo>
                    <a:pt x="265" y="120"/>
                  </a:lnTo>
                  <a:lnTo>
                    <a:pt x="263" y="121"/>
                  </a:lnTo>
                  <a:lnTo>
                    <a:pt x="261" y="122"/>
                  </a:lnTo>
                  <a:lnTo>
                    <a:pt x="260" y="123"/>
                  </a:lnTo>
                  <a:lnTo>
                    <a:pt x="258" y="124"/>
                  </a:lnTo>
                  <a:lnTo>
                    <a:pt x="257" y="126"/>
                  </a:lnTo>
                  <a:lnTo>
                    <a:pt x="255" y="127"/>
                  </a:lnTo>
                  <a:lnTo>
                    <a:pt x="254" y="129"/>
                  </a:lnTo>
                  <a:lnTo>
                    <a:pt x="253" y="130"/>
                  </a:lnTo>
                  <a:lnTo>
                    <a:pt x="252" y="132"/>
                  </a:lnTo>
                  <a:lnTo>
                    <a:pt x="251" y="133"/>
                  </a:lnTo>
                  <a:lnTo>
                    <a:pt x="250" y="135"/>
                  </a:lnTo>
                  <a:lnTo>
                    <a:pt x="249" y="136"/>
                  </a:lnTo>
                  <a:lnTo>
                    <a:pt x="249" y="134"/>
                  </a:lnTo>
                  <a:lnTo>
                    <a:pt x="249" y="131"/>
                  </a:lnTo>
                  <a:lnTo>
                    <a:pt x="249" y="126"/>
                  </a:lnTo>
                  <a:lnTo>
                    <a:pt x="249" y="121"/>
                  </a:lnTo>
                  <a:lnTo>
                    <a:pt x="250" y="116"/>
                  </a:lnTo>
                  <a:lnTo>
                    <a:pt x="250" y="111"/>
                  </a:lnTo>
                  <a:lnTo>
                    <a:pt x="250" y="106"/>
                  </a:lnTo>
                  <a:lnTo>
                    <a:pt x="250" y="103"/>
                  </a:lnTo>
                  <a:lnTo>
                    <a:pt x="250" y="101"/>
                  </a:lnTo>
                  <a:lnTo>
                    <a:pt x="250" y="98"/>
                  </a:lnTo>
                  <a:lnTo>
                    <a:pt x="250" y="96"/>
                  </a:lnTo>
                  <a:lnTo>
                    <a:pt x="249" y="91"/>
                  </a:lnTo>
                  <a:lnTo>
                    <a:pt x="248" y="86"/>
                  </a:lnTo>
                  <a:lnTo>
                    <a:pt x="247" y="81"/>
                  </a:lnTo>
                  <a:lnTo>
                    <a:pt x="246" y="76"/>
                  </a:lnTo>
                  <a:lnTo>
                    <a:pt x="244" y="71"/>
                  </a:lnTo>
                  <a:lnTo>
                    <a:pt x="243" y="67"/>
                  </a:lnTo>
                  <a:lnTo>
                    <a:pt x="241" y="63"/>
                  </a:lnTo>
                  <a:lnTo>
                    <a:pt x="239" y="58"/>
                  </a:lnTo>
                  <a:lnTo>
                    <a:pt x="236" y="54"/>
                  </a:lnTo>
                  <a:lnTo>
                    <a:pt x="233" y="50"/>
                  </a:lnTo>
                  <a:lnTo>
                    <a:pt x="232" y="48"/>
                  </a:lnTo>
                  <a:lnTo>
                    <a:pt x="230" y="46"/>
                  </a:lnTo>
                  <a:lnTo>
                    <a:pt x="229" y="44"/>
                  </a:lnTo>
                  <a:lnTo>
                    <a:pt x="227" y="42"/>
                  </a:lnTo>
                  <a:lnTo>
                    <a:pt x="225" y="40"/>
                  </a:lnTo>
                  <a:lnTo>
                    <a:pt x="224" y="38"/>
                  </a:lnTo>
                  <a:lnTo>
                    <a:pt x="222" y="37"/>
                  </a:lnTo>
                  <a:lnTo>
                    <a:pt x="220" y="35"/>
                  </a:lnTo>
                  <a:lnTo>
                    <a:pt x="218" y="33"/>
                  </a:lnTo>
                  <a:lnTo>
                    <a:pt x="215" y="32"/>
                  </a:lnTo>
                  <a:lnTo>
                    <a:pt x="213" y="30"/>
                  </a:lnTo>
                  <a:lnTo>
                    <a:pt x="211" y="29"/>
                  </a:lnTo>
                  <a:lnTo>
                    <a:pt x="208" y="27"/>
                  </a:lnTo>
                  <a:lnTo>
                    <a:pt x="204" y="25"/>
                  </a:lnTo>
                  <a:lnTo>
                    <a:pt x="201" y="24"/>
                  </a:lnTo>
                  <a:lnTo>
                    <a:pt x="197" y="22"/>
                  </a:lnTo>
                  <a:lnTo>
                    <a:pt x="193" y="21"/>
                  </a:lnTo>
                  <a:lnTo>
                    <a:pt x="189" y="20"/>
                  </a:lnTo>
                  <a:lnTo>
                    <a:pt x="186" y="18"/>
                  </a:lnTo>
                  <a:lnTo>
                    <a:pt x="182" y="17"/>
                  </a:lnTo>
                  <a:lnTo>
                    <a:pt x="174" y="16"/>
                  </a:lnTo>
                  <a:lnTo>
                    <a:pt x="166" y="14"/>
                  </a:lnTo>
                  <a:lnTo>
                    <a:pt x="158" y="12"/>
                  </a:lnTo>
                  <a:lnTo>
                    <a:pt x="151" y="11"/>
                  </a:lnTo>
                  <a:lnTo>
                    <a:pt x="143" y="9"/>
                  </a:lnTo>
                  <a:lnTo>
                    <a:pt x="136" y="7"/>
                  </a:lnTo>
                  <a:lnTo>
                    <a:pt x="128" y="6"/>
                  </a:lnTo>
                  <a:lnTo>
                    <a:pt x="120" y="5"/>
                  </a:lnTo>
                  <a:lnTo>
                    <a:pt x="112" y="3"/>
                  </a:lnTo>
                  <a:lnTo>
                    <a:pt x="105" y="2"/>
                  </a:lnTo>
                  <a:lnTo>
                    <a:pt x="97" y="2"/>
                  </a:lnTo>
                  <a:lnTo>
                    <a:pt x="89" y="1"/>
                  </a:lnTo>
                  <a:lnTo>
                    <a:pt x="80" y="1"/>
                  </a:lnTo>
                  <a:lnTo>
                    <a:pt x="75" y="0"/>
                  </a:lnTo>
                  <a:lnTo>
                    <a:pt x="69" y="0"/>
                  </a:lnTo>
                  <a:lnTo>
                    <a:pt x="63" y="0"/>
                  </a:lnTo>
                  <a:lnTo>
                    <a:pt x="57" y="0"/>
                  </a:lnTo>
                  <a:lnTo>
                    <a:pt x="50" y="0"/>
                  </a:lnTo>
                  <a:lnTo>
                    <a:pt x="44" y="1"/>
                  </a:lnTo>
                  <a:lnTo>
                    <a:pt x="37" y="2"/>
                  </a:lnTo>
                  <a:lnTo>
                    <a:pt x="31" y="2"/>
                  </a:lnTo>
                  <a:lnTo>
                    <a:pt x="27" y="3"/>
                  </a:lnTo>
                  <a:lnTo>
                    <a:pt x="24" y="4"/>
                  </a:lnTo>
                  <a:lnTo>
                    <a:pt x="21" y="4"/>
                  </a:lnTo>
                  <a:lnTo>
                    <a:pt x="18" y="5"/>
                  </a:lnTo>
                  <a:lnTo>
                    <a:pt x="15" y="6"/>
                  </a:lnTo>
                  <a:lnTo>
                    <a:pt x="13" y="7"/>
                  </a:lnTo>
                  <a:lnTo>
                    <a:pt x="10" y="8"/>
                  </a:lnTo>
                  <a:lnTo>
                    <a:pt x="8" y="9"/>
                  </a:lnTo>
                  <a:lnTo>
                    <a:pt x="6" y="10"/>
                  </a:lnTo>
                  <a:lnTo>
                    <a:pt x="4" y="12"/>
                  </a:lnTo>
                  <a:lnTo>
                    <a:pt x="2" y="13"/>
                  </a:lnTo>
                  <a:lnTo>
                    <a:pt x="0" y="15"/>
                  </a:lnTo>
                  <a:lnTo>
                    <a:pt x="0" y="18"/>
                  </a:lnTo>
                  <a:lnTo>
                    <a:pt x="1" y="22"/>
                  </a:lnTo>
                  <a:lnTo>
                    <a:pt x="2" y="25"/>
                  </a:lnTo>
                  <a:lnTo>
                    <a:pt x="2" y="29"/>
                  </a:lnTo>
                  <a:lnTo>
                    <a:pt x="3" y="32"/>
                  </a:lnTo>
                  <a:lnTo>
                    <a:pt x="4" y="35"/>
                  </a:lnTo>
                  <a:lnTo>
                    <a:pt x="5" y="39"/>
                  </a:lnTo>
                  <a:lnTo>
                    <a:pt x="7" y="42"/>
                  </a:lnTo>
                  <a:lnTo>
                    <a:pt x="8" y="45"/>
                  </a:lnTo>
                  <a:lnTo>
                    <a:pt x="10" y="48"/>
                  </a:lnTo>
                  <a:lnTo>
                    <a:pt x="11" y="51"/>
                  </a:lnTo>
                  <a:lnTo>
                    <a:pt x="13" y="54"/>
                  </a:lnTo>
                  <a:lnTo>
                    <a:pt x="15" y="57"/>
                  </a:lnTo>
                  <a:lnTo>
                    <a:pt x="18" y="60"/>
                  </a:lnTo>
                  <a:lnTo>
                    <a:pt x="20" y="63"/>
                  </a:lnTo>
                  <a:lnTo>
                    <a:pt x="22" y="65"/>
                  </a:lnTo>
                  <a:lnTo>
                    <a:pt x="24" y="68"/>
                  </a:lnTo>
                  <a:lnTo>
                    <a:pt x="27" y="70"/>
                  </a:lnTo>
                  <a:lnTo>
                    <a:pt x="30" y="72"/>
                  </a:lnTo>
                  <a:lnTo>
                    <a:pt x="33" y="74"/>
                  </a:lnTo>
                  <a:lnTo>
                    <a:pt x="36" y="76"/>
                  </a:lnTo>
                  <a:lnTo>
                    <a:pt x="38" y="78"/>
                  </a:lnTo>
                  <a:lnTo>
                    <a:pt x="41" y="79"/>
                  </a:lnTo>
                  <a:lnTo>
                    <a:pt x="45" y="81"/>
                  </a:lnTo>
                  <a:lnTo>
                    <a:pt x="48" y="82"/>
                  </a:lnTo>
                  <a:lnTo>
                    <a:pt x="52" y="83"/>
                  </a:lnTo>
                  <a:lnTo>
                    <a:pt x="55" y="84"/>
                  </a:lnTo>
                  <a:lnTo>
                    <a:pt x="59" y="85"/>
                  </a:lnTo>
                  <a:lnTo>
                    <a:pt x="62" y="85"/>
                  </a:lnTo>
                  <a:lnTo>
                    <a:pt x="66" y="85"/>
                  </a:lnTo>
                  <a:lnTo>
                    <a:pt x="70" y="85"/>
                  </a:lnTo>
                  <a:lnTo>
                    <a:pt x="74" y="85"/>
                  </a:lnTo>
                  <a:lnTo>
                    <a:pt x="72" y="85"/>
                  </a:lnTo>
                  <a:lnTo>
                    <a:pt x="70" y="84"/>
                  </a:lnTo>
                  <a:lnTo>
                    <a:pt x="68" y="83"/>
                  </a:lnTo>
                  <a:lnTo>
                    <a:pt x="66" y="82"/>
                  </a:lnTo>
                  <a:lnTo>
                    <a:pt x="65" y="81"/>
                  </a:lnTo>
                  <a:lnTo>
                    <a:pt x="63" y="80"/>
                  </a:lnTo>
                  <a:lnTo>
                    <a:pt x="62" y="79"/>
                  </a:lnTo>
                  <a:lnTo>
                    <a:pt x="60" y="78"/>
                  </a:lnTo>
                  <a:lnTo>
                    <a:pt x="59" y="76"/>
                  </a:lnTo>
                  <a:lnTo>
                    <a:pt x="58" y="75"/>
                  </a:lnTo>
                  <a:lnTo>
                    <a:pt x="57" y="73"/>
                  </a:lnTo>
                  <a:lnTo>
                    <a:pt x="56" y="72"/>
                  </a:lnTo>
                  <a:lnTo>
                    <a:pt x="55" y="70"/>
                  </a:lnTo>
                  <a:lnTo>
                    <a:pt x="54" y="69"/>
                  </a:lnTo>
                  <a:lnTo>
                    <a:pt x="53" y="65"/>
                  </a:lnTo>
                  <a:lnTo>
                    <a:pt x="52" y="62"/>
                  </a:lnTo>
                  <a:lnTo>
                    <a:pt x="50" y="58"/>
                  </a:lnTo>
                  <a:lnTo>
                    <a:pt x="49" y="55"/>
                  </a:lnTo>
                  <a:lnTo>
                    <a:pt x="48" y="51"/>
                  </a:lnTo>
                  <a:lnTo>
                    <a:pt x="46" y="43"/>
                  </a:lnTo>
                  <a:lnTo>
                    <a:pt x="45" y="40"/>
                  </a:lnTo>
                  <a:lnTo>
                    <a:pt x="44" y="36"/>
                  </a:lnTo>
                  <a:lnTo>
                    <a:pt x="45" y="39"/>
                  </a:lnTo>
                  <a:lnTo>
                    <a:pt x="47" y="42"/>
                  </a:lnTo>
                  <a:lnTo>
                    <a:pt x="48" y="44"/>
                  </a:lnTo>
                  <a:lnTo>
                    <a:pt x="50" y="47"/>
                  </a:lnTo>
                  <a:lnTo>
                    <a:pt x="52" y="49"/>
                  </a:lnTo>
                  <a:lnTo>
                    <a:pt x="53" y="51"/>
                  </a:lnTo>
                  <a:lnTo>
                    <a:pt x="55" y="53"/>
                  </a:lnTo>
                  <a:lnTo>
                    <a:pt x="56" y="55"/>
                  </a:lnTo>
                  <a:lnTo>
                    <a:pt x="58" y="57"/>
                  </a:lnTo>
                  <a:lnTo>
                    <a:pt x="60" y="58"/>
                  </a:lnTo>
                  <a:lnTo>
                    <a:pt x="62" y="60"/>
                  </a:lnTo>
                  <a:lnTo>
                    <a:pt x="63" y="61"/>
                  </a:lnTo>
                  <a:lnTo>
                    <a:pt x="65" y="63"/>
                  </a:lnTo>
                  <a:lnTo>
                    <a:pt x="67" y="64"/>
                  </a:lnTo>
                  <a:lnTo>
                    <a:pt x="69" y="65"/>
                  </a:lnTo>
                  <a:lnTo>
                    <a:pt x="71" y="66"/>
                  </a:lnTo>
                  <a:lnTo>
                    <a:pt x="72" y="67"/>
                  </a:lnTo>
                  <a:lnTo>
                    <a:pt x="75" y="68"/>
                  </a:lnTo>
                  <a:lnTo>
                    <a:pt x="76" y="69"/>
                  </a:lnTo>
                  <a:lnTo>
                    <a:pt x="78" y="69"/>
                  </a:lnTo>
                  <a:lnTo>
                    <a:pt x="80" y="70"/>
                  </a:lnTo>
                  <a:lnTo>
                    <a:pt x="83" y="71"/>
                  </a:lnTo>
                  <a:lnTo>
                    <a:pt x="87" y="71"/>
                  </a:lnTo>
                  <a:lnTo>
                    <a:pt x="91" y="72"/>
                  </a:lnTo>
                  <a:lnTo>
                    <a:pt x="95" y="72"/>
                  </a:lnTo>
                  <a:lnTo>
                    <a:pt x="100" y="73"/>
                  </a:lnTo>
                  <a:lnTo>
                    <a:pt x="104" y="73"/>
                  </a:lnTo>
                  <a:lnTo>
                    <a:pt x="109" y="72"/>
                  </a:lnTo>
                  <a:lnTo>
                    <a:pt x="113" y="72"/>
                  </a:lnTo>
                  <a:lnTo>
                    <a:pt x="118" y="71"/>
                  </a:lnTo>
                  <a:lnTo>
                    <a:pt x="123" y="71"/>
                  </a:lnTo>
                  <a:lnTo>
                    <a:pt x="142" y="69"/>
                  </a:lnTo>
                  <a:lnTo>
                    <a:pt x="147" y="68"/>
                  </a:lnTo>
                  <a:lnTo>
                    <a:pt x="153" y="67"/>
                  </a:lnTo>
                  <a:lnTo>
                    <a:pt x="158" y="67"/>
                  </a:lnTo>
                  <a:lnTo>
                    <a:pt x="163" y="67"/>
                  </a:lnTo>
                  <a:lnTo>
                    <a:pt x="168" y="67"/>
                  </a:lnTo>
                  <a:lnTo>
                    <a:pt x="173" y="67"/>
                  </a:lnTo>
                  <a:lnTo>
                    <a:pt x="179" y="67"/>
                  </a:lnTo>
                  <a:lnTo>
                    <a:pt x="184" y="67"/>
                  </a:lnTo>
                  <a:lnTo>
                    <a:pt x="187" y="68"/>
                  </a:lnTo>
                  <a:lnTo>
                    <a:pt x="190" y="69"/>
                  </a:lnTo>
                  <a:lnTo>
                    <a:pt x="193" y="70"/>
                  </a:lnTo>
                  <a:lnTo>
                    <a:pt x="196" y="70"/>
                  </a:lnTo>
                  <a:lnTo>
                    <a:pt x="199" y="72"/>
                  </a:lnTo>
                  <a:lnTo>
                    <a:pt x="201" y="73"/>
                  </a:lnTo>
                  <a:lnTo>
                    <a:pt x="204" y="74"/>
                  </a:lnTo>
                  <a:lnTo>
                    <a:pt x="206" y="75"/>
                  </a:lnTo>
                  <a:lnTo>
                    <a:pt x="208" y="77"/>
                  </a:lnTo>
                  <a:lnTo>
                    <a:pt x="211" y="78"/>
                  </a:lnTo>
                  <a:lnTo>
                    <a:pt x="212" y="80"/>
                  </a:lnTo>
                  <a:lnTo>
                    <a:pt x="214" y="81"/>
                  </a:lnTo>
                  <a:lnTo>
                    <a:pt x="216" y="83"/>
                  </a:lnTo>
                  <a:lnTo>
                    <a:pt x="218" y="85"/>
                  </a:lnTo>
                  <a:lnTo>
                    <a:pt x="220" y="87"/>
                  </a:lnTo>
                  <a:lnTo>
                    <a:pt x="221" y="88"/>
                  </a:lnTo>
                  <a:lnTo>
                    <a:pt x="222" y="90"/>
                  </a:lnTo>
                  <a:lnTo>
                    <a:pt x="224" y="92"/>
                  </a:lnTo>
                  <a:lnTo>
                    <a:pt x="226" y="96"/>
                  </a:lnTo>
                  <a:lnTo>
                    <a:pt x="228" y="99"/>
                  </a:lnTo>
                  <a:lnTo>
                    <a:pt x="230" y="103"/>
                  </a:lnTo>
                  <a:lnTo>
                    <a:pt x="231" y="107"/>
                  </a:lnTo>
                  <a:lnTo>
                    <a:pt x="232" y="110"/>
                  </a:lnTo>
                  <a:lnTo>
                    <a:pt x="233" y="113"/>
                  </a:lnTo>
                  <a:lnTo>
                    <a:pt x="234" y="116"/>
                  </a:lnTo>
                  <a:lnTo>
                    <a:pt x="235" y="123"/>
                  </a:lnTo>
                  <a:lnTo>
                    <a:pt x="235" y="129"/>
                  </a:lnTo>
                  <a:lnTo>
                    <a:pt x="236" y="135"/>
                  </a:lnTo>
                  <a:lnTo>
                    <a:pt x="236" y="142"/>
                  </a:lnTo>
                  <a:lnTo>
                    <a:pt x="236" y="148"/>
                  </a:lnTo>
                  <a:lnTo>
                    <a:pt x="236" y="154"/>
                  </a:lnTo>
                  <a:lnTo>
                    <a:pt x="235" y="161"/>
                  </a:lnTo>
                  <a:lnTo>
                    <a:pt x="235" y="163"/>
                  </a:lnTo>
                  <a:lnTo>
                    <a:pt x="235" y="167"/>
                  </a:lnTo>
                  <a:lnTo>
                    <a:pt x="234" y="170"/>
                  </a:lnTo>
                  <a:lnTo>
                    <a:pt x="233" y="173"/>
                  </a:lnTo>
                  <a:lnTo>
                    <a:pt x="233" y="175"/>
                  </a:lnTo>
                  <a:lnTo>
                    <a:pt x="232" y="178"/>
                  </a:lnTo>
                  <a:lnTo>
                    <a:pt x="231" y="181"/>
                  </a:lnTo>
                  <a:lnTo>
                    <a:pt x="230" y="184"/>
                  </a:lnTo>
                  <a:lnTo>
                    <a:pt x="229" y="186"/>
                  </a:lnTo>
                  <a:lnTo>
                    <a:pt x="227" y="189"/>
                  </a:lnTo>
                  <a:lnTo>
                    <a:pt x="226" y="192"/>
                  </a:lnTo>
                  <a:lnTo>
                    <a:pt x="225" y="194"/>
                  </a:lnTo>
                  <a:lnTo>
                    <a:pt x="223" y="197"/>
                  </a:lnTo>
                  <a:lnTo>
                    <a:pt x="221" y="199"/>
                  </a:lnTo>
                  <a:lnTo>
                    <a:pt x="219" y="201"/>
                  </a:lnTo>
                  <a:lnTo>
                    <a:pt x="217" y="204"/>
                  </a:lnTo>
                  <a:lnTo>
                    <a:pt x="215" y="206"/>
                  </a:lnTo>
                  <a:lnTo>
                    <a:pt x="212" y="208"/>
                  </a:lnTo>
                  <a:lnTo>
                    <a:pt x="210" y="210"/>
                  </a:lnTo>
                  <a:lnTo>
                    <a:pt x="207" y="213"/>
                  </a:lnTo>
                  <a:lnTo>
                    <a:pt x="204" y="215"/>
                  </a:lnTo>
                  <a:lnTo>
                    <a:pt x="201" y="218"/>
                  </a:lnTo>
                  <a:lnTo>
                    <a:pt x="198" y="220"/>
                  </a:lnTo>
                  <a:lnTo>
                    <a:pt x="195" y="222"/>
                  </a:lnTo>
                  <a:lnTo>
                    <a:pt x="192" y="224"/>
                  </a:lnTo>
                  <a:lnTo>
                    <a:pt x="189" y="226"/>
                  </a:lnTo>
                  <a:lnTo>
                    <a:pt x="186" y="228"/>
                  </a:lnTo>
                  <a:lnTo>
                    <a:pt x="183" y="230"/>
                  </a:lnTo>
                  <a:lnTo>
                    <a:pt x="179" y="232"/>
                  </a:lnTo>
                  <a:lnTo>
                    <a:pt x="176" y="234"/>
                  </a:lnTo>
                  <a:lnTo>
                    <a:pt x="173" y="236"/>
                  </a:lnTo>
                  <a:lnTo>
                    <a:pt x="169" y="237"/>
                  </a:lnTo>
                  <a:lnTo>
                    <a:pt x="166" y="239"/>
                  </a:lnTo>
                  <a:lnTo>
                    <a:pt x="162" y="240"/>
                  </a:lnTo>
                  <a:lnTo>
                    <a:pt x="159" y="241"/>
                  </a:lnTo>
                  <a:lnTo>
                    <a:pt x="155" y="242"/>
                  </a:lnTo>
                  <a:lnTo>
                    <a:pt x="152" y="243"/>
                  </a:lnTo>
                  <a:lnTo>
                    <a:pt x="148" y="244"/>
                  </a:lnTo>
                  <a:lnTo>
                    <a:pt x="145" y="245"/>
                  </a:lnTo>
                  <a:lnTo>
                    <a:pt x="141" y="246"/>
                  </a:lnTo>
                  <a:lnTo>
                    <a:pt x="138" y="246"/>
                  </a:lnTo>
                  <a:lnTo>
                    <a:pt x="134" y="247"/>
                  </a:lnTo>
                  <a:lnTo>
                    <a:pt x="131" y="247"/>
                  </a:lnTo>
                  <a:lnTo>
                    <a:pt x="127" y="247"/>
                  </a:lnTo>
                  <a:lnTo>
                    <a:pt x="123" y="247"/>
                  </a:lnTo>
                  <a:lnTo>
                    <a:pt x="120" y="247"/>
                  </a:lnTo>
                  <a:lnTo>
                    <a:pt x="116" y="247"/>
                  </a:lnTo>
                  <a:lnTo>
                    <a:pt x="113" y="246"/>
                  </a:lnTo>
                  <a:lnTo>
                    <a:pt x="109" y="246"/>
                  </a:lnTo>
                  <a:lnTo>
                    <a:pt x="106" y="245"/>
                  </a:lnTo>
                  <a:lnTo>
                    <a:pt x="110" y="246"/>
                  </a:lnTo>
                  <a:lnTo>
                    <a:pt x="114" y="246"/>
                  </a:lnTo>
                  <a:lnTo>
                    <a:pt x="118" y="247"/>
                  </a:lnTo>
                  <a:lnTo>
                    <a:pt x="121" y="247"/>
                  </a:lnTo>
                  <a:lnTo>
                    <a:pt x="125" y="247"/>
                  </a:lnTo>
                  <a:lnTo>
                    <a:pt x="129" y="248"/>
                  </a:lnTo>
                  <a:lnTo>
                    <a:pt x="132" y="248"/>
                  </a:lnTo>
                  <a:lnTo>
                    <a:pt x="136" y="247"/>
                  </a:lnTo>
                  <a:lnTo>
                    <a:pt x="139" y="247"/>
                  </a:lnTo>
                  <a:lnTo>
                    <a:pt x="143" y="247"/>
                  </a:lnTo>
                  <a:lnTo>
                    <a:pt x="146" y="247"/>
                  </a:lnTo>
                  <a:lnTo>
                    <a:pt x="150" y="246"/>
                  </a:lnTo>
                  <a:lnTo>
                    <a:pt x="153" y="246"/>
                  </a:lnTo>
                  <a:lnTo>
                    <a:pt x="157" y="245"/>
                  </a:lnTo>
                  <a:lnTo>
                    <a:pt x="160" y="244"/>
                  </a:lnTo>
                  <a:lnTo>
                    <a:pt x="163" y="243"/>
                  </a:lnTo>
                  <a:lnTo>
                    <a:pt x="167" y="242"/>
                  </a:lnTo>
                  <a:lnTo>
                    <a:pt x="170" y="242"/>
                  </a:lnTo>
                  <a:lnTo>
                    <a:pt x="177" y="239"/>
                  </a:lnTo>
                  <a:lnTo>
                    <a:pt x="183" y="237"/>
                  </a:lnTo>
                  <a:lnTo>
                    <a:pt x="189" y="234"/>
                  </a:lnTo>
                  <a:lnTo>
                    <a:pt x="196" y="231"/>
                  </a:lnTo>
                  <a:lnTo>
                    <a:pt x="202" y="228"/>
                  </a:lnTo>
                  <a:lnTo>
                    <a:pt x="209" y="224"/>
                  </a:lnTo>
                  <a:lnTo>
                    <a:pt x="215" y="221"/>
                  </a:lnTo>
                  <a:lnTo>
                    <a:pt x="220" y="219"/>
                  </a:lnTo>
                  <a:lnTo>
                    <a:pt x="223" y="216"/>
                  </a:lnTo>
                  <a:lnTo>
                    <a:pt x="227" y="214"/>
                  </a:lnTo>
                  <a:lnTo>
                    <a:pt x="230" y="212"/>
                  </a:lnTo>
                  <a:lnTo>
                    <a:pt x="231" y="211"/>
                  </a:lnTo>
                  <a:lnTo>
                    <a:pt x="233" y="209"/>
                  </a:lnTo>
                  <a:lnTo>
                    <a:pt x="234" y="208"/>
                  </a:lnTo>
                  <a:lnTo>
                    <a:pt x="235" y="207"/>
                  </a:lnTo>
                  <a:lnTo>
                    <a:pt x="237" y="205"/>
                  </a:lnTo>
                  <a:lnTo>
                    <a:pt x="238" y="203"/>
                  </a:lnTo>
                  <a:lnTo>
                    <a:pt x="239" y="201"/>
                  </a:lnTo>
                  <a:lnTo>
                    <a:pt x="241" y="199"/>
                  </a:lnTo>
                  <a:lnTo>
                    <a:pt x="243" y="196"/>
                  </a:lnTo>
                  <a:lnTo>
                    <a:pt x="244" y="193"/>
                  </a:lnTo>
                  <a:lnTo>
                    <a:pt x="246" y="190"/>
                  </a:lnTo>
                  <a:lnTo>
                    <a:pt x="247" y="186"/>
                  </a:lnTo>
                  <a:lnTo>
                    <a:pt x="248" y="183"/>
                  </a:lnTo>
                  <a:lnTo>
                    <a:pt x="249" y="180"/>
                  </a:lnTo>
                  <a:lnTo>
                    <a:pt x="250" y="176"/>
                  </a:lnTo>
                  <a:lnTo>
                    <a:pt x="250" y="173"/>
                  </a:lnTo>
                  <a:lnTo>
                    <a:pt x="251" y="174"/>
                  </a:lnTo>
                  <a:lnTo>
                    <a:pt x="252" y="174"/>
                  </a:lnTo>
                  <a:lnTo>
                    <a:pt x="253" y="175"/>
                  </a:lnTo>
                  <a:lnTo>
                    <a:pt x="254" y="175"/>
                  </a:lnTo>
                  <a:lnTo>
                    <a:pt x="255" y="176"/>
                  </a:lnTo>
                  <a:lnTo>
                    <a:pt x="256" y="176"/>
                  </a:lnTo>
                  <a:lnTo>
                    <a:pt x="257" y="176"/>
                  </a:lnTo>
                  <a:lnTo>
                    <a:pt x="258" y="177"/>
                  </a:lnTo>
                  <a:lnTo>
                    <a:pt x="260" y="177"/>
                  </a:lnTo>
                  <a:lnTo>
                    <a:pt x="262" y="177"/>
                  </a:lnTo>
                  <a:lnTo>
                    <a:pt x="263" y="176"/>
                  </a:lnTo>
                  <a:lnTo>
                    <a:pt x="266" y="175"/>
                  </a:lnTo>
                  <a:lnTo>
                    <a:pt x="267" y="175"/>
                  </a:lnTo>
                  <a:lnTo>
                    <a:pt x="269" y="173"/>
                  </a:lnTo>
                  <a:lnTo>
                    <a:pt x="271" y="172"/>
                  </a:lnTo>
                  <a:lnTo>
                    <a:pt x="273" y="170"/>
                  </a:lnTo>
                  <a:lnTo>
                    <a:pt x="275" y="169"/>
                  </a:lnTo>
                  <a:lnTo>
                    <a:pt x="276" y="167"/>
                  </a:lnTo>
                  <a:lnTo>
                    <a:pt x="278" y="165"/>
                  </a:lnTo>
                  <a:lnTo>
                    <a:pt x="280" y="163"/>
                  </a:lnTo>
                  <a:lnTo>
                    <a:pt x="282" y="161"/>
                  </a:lnTo>
                  <a:lnTo>
                    <a:pt x="283" y="158"/>
                  </a:lnTo>
                  <a:lnTo>
                    <a:pt x="285" y="156"/>
                  </a:lnTo>
                  <a:lnTo>
                    <a:pt x="286" y="153"/>
                  </a:lnTo>
                  <a:lnTo>
                    <a:pt x="287" y="151"/>
                  </a:lnTo>
                  <a:lnTo>
                    <a:pt x="289" y="149"/>
                  </a:lnTo>
                  <a:lnTo>
                    <a:pt x="289" y="146"/>
                  </a:lnTo>
                  <a:lnTo>
                    <a:pt x="290" y="144"/>
                  </a:lnTo>
                  <a:lnTo>
                    <a:pt x="291" y="142"/>
                  </a:lnTo>
                  <a:lnTo>
                    <a:pt x="292" y="139"/>
                  </a:lnTo>
                  <a:lnTo>
                    <a:pt x="293" y="137"/>
                  </a:lnTo>
                  <a:lnTo>
                    <a:pt x="293" y="135"/>
                  </a:lnTo>
                  <a:lnTo>
                    <a:pt x="293" y="133"/>
                  </a:lnTo>
                  <a:lnTo>
                    <a:pt x="294" y="131"/>
                  </a:lnTo>
                  <a:lnTo>
                    <a:pt x="294" y="130"/>
                  </a:lnTo>
                  <a:lnTo>
                    <a:pt x="293" y="128"/>
                  </a:lnTo>
                  <a:close/>
                </a:path>
              </a:pathLst>
            </a:custGeom>
            <a:solidFill>
              <a:srgbClr val="F0BE89"/>
            </a:solidFill>
            <a:ln w="9525">
              <a:noFill/>
              <a:round/>
              <a:headEnd/>
              <a:tailEnd/>
            </a:ln>
          </p:spPr>
          <p:txBody>
            <a:bodyPr/>
            <a:lstStyle/>
            <a:p>
              <a:endParaRPr lang="ja-JP" altLang="en-US"/>
            </a:p>
          </p:txBody>
        </p:sp>
        <p:sp>
          <p:nvSpPr>
            <p:cNvPr id="85" name="Freeform 47"/>
            <p:cNvSpPr>
              <a:spLocks/>
            </p:cNvSpPr>
            <p:nvPr/>
          </p:nvSpPr>
          <p:spPr bwMode="auto">
            <a:xfrm>
              <a:off x="4577" y="1522"/>
              <a:ext cx="379" cy="298"/>
            </a:xfrm>
            <a:custGeom>
              <a:avLst/>
              <a:gdLst>
                <a:gd name="T0" fmla="*/ 68 w 379"/>
                <a:gd name="T1" fmla="*/ 146 h 298"/>
                <a:gd name="T2" fmla="*/ 61 w 379"/>
                <a:gd name="T3" fmla="*/ 119 h 298"/>
                <a:gd name="T4" fmla="*/ 64 w 379"/>
                <a:gd name="T5" fmla="*/ 106 h 298"/>
                <a:gd name="T6" fmla="*/ 84 w 379"/>
                <a:gd name="T7" fmla="*/ 134 h 298"/>
                <a:gd name="T8" fmla="*/ 118 w 379"/>
                <a:gd name="T9" fmla="*/ 149 h 298"/>
                <a:gd name="T10" fmla="*/ 197 w 379"/>
                <a:gd name="T11" fmla="*/ 153 h 298"/>
                <a:gd name="T12" fmla="*/ 245 w 379"/>
                <a:gd name="T13" fmla="*/ 166 h 298"/>
                <a:gd name="T14" fmla="*/ 264 w 379"/>
                <a:gd name="T15" fmla="*/ 185 h 298"/>
                <a:gd name="T16" fmla="*/ 280 w 379"/>
                <a:gd name="T17" fmla="*/ 219 h 298"/>
                <a:gd name="T18" fmla="*/ 278 w 379"/>
                <a:gd name="T19" fmla="*/ 231 h 298"/>
                <a:gd name="T20" fmla="*/ 306 w 379"/>
                <a:gd name="T21" fmla="*/ 214 h 298"/>
                <a:gd name="T22" fmla="*/ 319 w 379"/>
                <a:gd name="T23" fmla="*/ 222 h 298"/>
                <a:gd name="T24" fmla="*/ 317 w 379"/>
                <a:gd name="T25" fmla="*/ 246 h 298"/>
                <a:gd name="T26" fmla="*/ 299 w 379"/>
                <a:gd name="T27" fmla="*/ 265 h 298"/>
                <a:gd name="T28" fmla="*/ 277 w 379"/>
                <a:gd name="T29" fmla="*/ 268 h 298"/>
                <a:gd name="T30" fmla="*/ 275 w 379"/>
                <a:gd name="T31" fmla="*/ 282 h 298"/>
                <a:gd name="T32" fmla="*/ 294 w 379"/>
                <a:gd name="T33" fmla="*/ 297 h 298"/>
                <a:gd name="T34" fmla="*/ 328 w 379"/>
                <a:gd name="T35" fmla="*/ 286 h 298"/>
                <a:gd name="T36" fmla="*/ 341 w 379"/>
                <a:gd name="T37" fmla="*/ 268 h 298"/>
                <a:gd name="T38" fmla="*/ 351 w 379"/>
                <a:gd name="T39" fmla="*/ 243 h 298"/>
                <a:gd name="T40" fmla="*/ 367 w 379"/>
                <a:gd name="T41" fmla="*/ 243 h 298"/>
                <a:gd name="T42" fmla="*/ 375 w 379"/>
                <a:gd name="T43" fmla="*/ 234 h 298"/>
                <a:gd name="T44" fmla="*/ 363 w 379"/>
                <a:gd name="T45" fmla="*/ 236 h 298"/>
                <a:gd name="T46" fmla="*/ 351 w 379"/>
                <a:gd name="T47" fmla="*/ 220 h 298"/>
                <a:gd name="T48" fmla="*/ 362 w 379"/>
                <a:gd name="T49" fmla="*/ 200 h 298"/>
                <a:gd name="T50" fmla="*/ 378 w 379"/>
                <a:gd name="T51" fmla="*/ 176 h 298"/>
                <a:gd name="T52" fmla="*/ 377 w 379"/>
                <a:gd name="T53" fmla="*/ 156 h 298"/>
                <a:gd name="T54" fmla="*/ 354 w 379"/>
                <a:gd name="T55" fmla="*/ 129 h 298"/>
                <a:gd name="T56" fmla="*/ 339 w 379"/>
                <a:gd name="T57" fmla="*/ 114 h 298"/>
                <a:gd name="T58" fmla="*/ 346 w 379"/>
                <a:gd name="T59" fmla="*/ 112 h 298"/>
                <a:gd name="T60" fmla="*/ 369 w 379"/>
                <a:gd name="T61" fmla="*/ 113 h 298"/>
                <a:gd name="T62" fmla="*/ 373 w 379"/>
                <a:gd name="T63" fmla="*/ 108 h 298"/>
                <a:gd name="T64" fmla="*/ 355 w 379"/>
                <a:gd name="T65" fmla="*/ 109 h 298"/>
                <a:gd name="T66" fmla="*/ 338 w 379"/>
                <a:gd name="T67" fmla="*/ 93 h 298"/>
                <a:gd name="T68" fmla="*/ 325 w 379"/>
                <a:gd name="T69" fmla="*/ 54 h 298"/>
                <a:gd name="T70" fmla="*/ 297 w 379"/>
                <a:gd name="T71" fmla="*/ 28 h 298"/>
                <a:gd name="T72" fmla="*/ 255 w 379"/>
                <a:gd name="T73" fmla="*/ 20 h 298"/>
                <a:gd name="T74" fmla="*/ 259 w 379"/>
                <a:gd name="T75" fmla="*/ 8 h 298"/>
                <a:gd name="T76" fmla="*/ 250 w 379"/>
                <a:gd name="T77" fmla="*/ 5 h 298"/>
                <a:gd name="T78" fmla="*/ 220 w 379"/>
                <a:gd name="T79" fmla="*/ 16 h 298"/>
                <a:gd name="T80" fmla="*/ 207 w 379"/>
                <a:gd name="T81" fmla="*/ 6 h 298"/>
                <a:gd name="T82" fmla="*/ 181 w 379"/>
                <a:gd name="T83" fmla="*/ 5 h 298"/>
                <a:gd name="T84" fmla="*/ 152 w 379"/>
                <a:gd name="T85" fmla="*/ 5 h 298"/>
                <a:gd name="T86" fmla="*/ 112 w 379"/>
                <a:gd name="T87" fmla="*/ 6 h 298"/>
                <a:gd name="T88" fmla="*/ 74 w 379"/>
                <a:gd name="T89" fmla="*/ 20 h 298"/>
                <a:gd name="T90" fmla="*/ 44 w 379"/>
                <a:gd name="T91" fmla="*/ 41 h 298"/>
                <a:gd name="T92" fmla="*/ 24 w 379"/>
                <a:gd name="T93" fmla="*/ 38 h 298"/>
                <a:gd name="T94" fmla="*/ 20 w 379"/>
                <a:gd name="T95" fmla="*/ 28 h 298"/>
                <a:gd name="T96" fmla="*/ 14 w 379"/>
                <a:gd name="T97" fmla="*/ 33 h 298"/>
                <a:gd name="T98" fmla="*/ 16 w 379"/>
                <a:gd name="T99" fmla="*/ 52 h 298"/>
                <a:gd name="T100" fmla="*/ 31 w 379"/>
                <a:gd name="T101" fmla="*/ 65 h 298"/>
                <a:gd name="T102" fmla="*/ 22 w 379"/>
                <a:gd name="T103" fmla="*/ 68 h 298"/>
                <a:gd name="T104" fmla="*/ 4 w 379"/>
                <a:gd name="T105" fmla="*/ 86 h 298"/>
                <a:gd name="T106" fmla="*/ 0 w 379"/>
                <a:gd name="T107" fmla="*/ 116 h 298"/>
                <a:gd name="T108" fmla="*/ 8 w 379"/>
                <a:gd name="T109" fmla="*/ 141 h 298"/>
                <a:gd name="T110" fmla="*/ 27 w 379"/>
                <a:gd name="T111" fmla="*/ 159 h 298"/>
                <a:gd name="T112" fmla="*/ 32 w 379"/>
                <a:gd name="T113" fmla="*/ 152 h 298"/>
                <a:gd name="T114" fmla="*/ 40 w 379"/>
                <a:gd name="T115" fmla="*/ 118 h 298"/>
                <a:gd name="T116" fmla="*/ 42 w 379"/>
                <a:gd name="T117" fmla="*/ 126 h 298"/>
                <a:gd name="T118" fmla="*/ 59 w 379"/>
                <a:gd name="T119" fmla="*/ 150 h 2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9"/>
                <a:gd name="T181" fmla="*/ 0 h 298"/>
                <a:gd name="T182" fmla="*/ 379 w 379"/>
                <a:gd name="T183" fmla="*/ 298 h 2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9" h="298">
                  <a:moveTo>
                    <a:pt x="86" y="164"/>
                  </a:moveTo>
                  <a:lnTo>
                    <a:pt x="84" y="162"/>
                  </a:lnTo>
                  <a:lnTo>
                    <a:pt x="81" y="161"/>
                  </a:lnTo>
                  <a:lnTo>
                    <a:pt x="79" y="159"/>
                  </a:lnTo>
                  <a:lnTo>
                    <a:pt x="77" y="158"/>
                  </a:lnTo>
                  <a:lnTo>
                    <a:pt x="75" y="156"/>
                  </a:lnTo>
                  <a:lnTo>
                    <a:pt x="74" y="154"/>
                  </a:lnTo>
                  <a:lnTo>
                    <a:pt x="72" y="152"/>
                  </a:lnTo>
                  <a:lnTo>
                    <a:pt x="71" y="150"/>
                  </a:lnTo>
                  <a:lnTo>
                    <a:pt x="69" y="148"/>
                  </a:lnTo>
                  <a:lnTo>
                    <a:pt x="68" y="146"/>
                  </a:lnTo>
                  <a:lnTo>
                    <a:pt x="67" y="144"/>
                  </a:lnTo>
                  <a:lnTo>
                    <a:pt x="66" y="142"/>
                  </a:lnTo>
                  <a:lnTo>
                    <a:pt x="65" y="140"/>
                  </a:lnTo>
                  <a:lnTo>
                    <a:pt x="64" y="138"/>
                  </a:lnTo>
                  <a:lnTo>
                    <a:pt x="63" y="135"/>
                  </a:lnTo>
                  <a:lnTo>
                    <a:pt x="63" y="133"/>
                  </a:lnTo>
                  <a:lnTo>
                    <a:pt x="62" y="131"/>
                  </a:lnTo>
                  <a:lnTo>
                    <a:pt x="62" y="128"/>
                  </a:lnTo>
                  <a:lnTo>
                    <a:pt x="61" y="126"/>
                  </a:lnTo>
                  <a:lnTo>
                    <a:pt x="61" y="124"/>
                  </a:lnTo>
                  <a:lnTo>
                    <a:pt x="61" y="119"/>
                  </a:lnTo>
                  <a:lnTo>
                    <a:pt x="61" y="114"/>
                  </a:lnTo>
                  <a:lnTo>
                    <a:pt x="61" y="109"/>
                  </a:lnTo>
                  <a:lnTo>
                    <a:pt x="62" y="104"/>
                  </a:lnTo>
                  <a:lnTo>
                    <a:pt x="62" y="100"/>
                  </a:lnTo>
                  <a:lnTo>
                    <a:pt x="63" y="95"/>
                  </a:lnTo>
                  <a:lnTo>
                    <a:pt x="63" y="97"/>
                  </a:lnTo>
                  <a:lnTo>
                    <a:pt x="63" y="99"/>
                  </a:lnTo>
                  <a:lnTo>
                    <a:pt x="63" y="101"/>
                  </a:lnTo>
                  <a:lnTo>
                    <a:pt x="63" y="103"/>
                  </a:lnTo>
                  <a:lnTo>
                    <a:pt x="64" y="104"/>
                  </a:lnTo>
                  <a:lnTo>
                    <a:pt x="64" y="106"/>
                  </a:lnTo>
                  <a:lnTo>
                    <a:pt x="65" y="108"/>
                  </a:lnTo>
                  <a:lnTo>
                    <a:pt x="65" y="110"/>
                  </a:lnTo>
                  <a:lnTo>
                    <a:pt x="66" y="112"/>
                  </a:lnTo>
                  <a:lnTo>
                    <a:pt x="67" y="114"/>
                  </a:lnTo>
                  <a:lnTo>
                    <a:pt x="68" y="115"/>
                  </a:lnTo>
                  <a:lnTo>
                    <a:pt x="69" y="117"/>
                  </a:lnTo>
                  <a:lnTo>
                    <a:pt x="72" y="121"/>
                  </a:lnTo>
                  <a:lnTo>
                    <a:pt x="74" y="124"/>
                  </a:lnTo>
                  <a:lnTo>
                    <a:pt x="77" y="127"/>
                  </a:lnTo>
                  <a:lnTo>
                    <a:pt x="80" y="131"/>
                  </a:lnTo>
                  <a:lnTo>
                    <a:pt x="84" y="134"/>
                  </a:lnTo>
                  <a:lnTo>
                    <a:pt x="87" y="136"/>
                  </a:lnTo>
                  <a:lnTo>
                    <a:pt x="91" y="139"/>
                  </a:lnTo>
                  <a:lnTo>
                    <a:pt x="94" y="141"/>
                  </a:lnTo>
                  <a:lnTo>
                    <a:pt x="98" y="143"/>
                  </a:lnTo>
                  <a:lnTo>
                    <a:pt x="101" y="144"/>
                  </a:lnTo>
                  <a:lnTo>
                    <a:pt x="104" y="145"/>
                  </a:lnTo>
                  <a:lnTo>
                    <a:pt x="107" y="146"/>
                  </a:lnTo>
                  <a:lnTo>
                    <a:pt x="109" y="147"/>
                  </a:lnTo>
                  <a:lnTo>
                    <a:pt x="112" y="148"/>
                  </a:lnTo>
                  <a:lnTo>
                    <a:pt x="115" y="149"/>
                  </a:lnTo>
                  <a:lnTo>
                    <a:pt x="118" y="149"/>
                  </a:lnTo>
                  <a:lnTo>
                    <a:pt x="124" y="151"/>
                  </a:lnTo>
                  <a:lnTo>
                    <a:pt x="130" y="152"/>
                  </a:lnTo>
                  <a:lnTo>
                    <a:pt x="136" y="152"/>
                  </a:lnTo>
                  <a:lnTo>
                    <a:pt x="142" y="153"/>
                  </a:lnTo>
                  <a:lnTo>
                    <a:pt x="148" y="153"/>
                  </a:lnTo>
                  <a:lnTo>
                    <a:pt x="155" y="153"/>
                  </a:lnTo>
                  <a:lnTo>
                    <a:pt x="161" y="153"/>
                  </a:lnTo>
                  <a:lnTo>
                    <a:pt x="173" y="153"/>
                  </a:lnTo>
                  <a:lnTo>
                    <a:pt x="185" y="153"/>
                  </a:lnTo>
                  <a:lnTo>
                    <a:pt x="191" y="153"/>
                  </a:lnTo>
                  <a:lnTo>
                    <a:pt x="197" y="153"/>
                  </a:lnTo>
                  <a:lnTo>
                    <a:pt x="202" y="153"/>
                  </a:lnTo>
                  <a:lnTo>
                    <a:pt x="208" y="154"/>
                  </a:lnTo>
                  <a:lnTo>
                    <a:pt x="213" y="154"/>
                  </a:lnTo>
                  <a:lnTo>
                    <a:pt x="218" y="155"/>
                  </a:lnTo>
                  <a:lnTo>
                    <a:pt x="223" y="156"/>
                  </a:lnTo>
                  <a:lnTo>
                    <a:pt x="228" y="158"/>
                  </a:lnTo>
                  <a:lnTo>
                    <a:pt x="232" y="159"/>
                  </a:lnTo>
                  <a:lnTo>
                    <a:pt x="237" y="161"/>
                  </a:lnTo>
                  <a:lnTo>
                    <a:pt x="241" y="164"/>
                  </a:lnTo>
                  <a:lnTo>
                    <a:pt x="243" y="165"/>
                  </a:lnTo>
                  <a:lnTo>
                    <a:pt x="245" y="166"/>
                  </a:lnTo>
                  <a:lnTo>
                    <a:pt x="247" y="167"/>
                  </a:lnTo>
                  <a:lnTo>
                    <a:pt x="249" y="169"/>
                  </a:lnTo>
                  <a:lnTo>
                    <a:pt x="251" y="170"/>
                  </a:lnTo>
                  <a:lnTo>
                    <a:pt x="253" y="172"/>
                  </a:lnTo>
                  <a:lnTo>
                    <a:pt x="254" y="173"/>
                  </a:lnTo>
                  <a:lnTo>
                    <a:pt x="256" y="175"/>
                  </a:lnTo>
                  <a:lnTo>
                    <a:pt x="258" y="177"/>
                  </a:lnTo>
                  <a:lnTo>
                    <a:pt x="259" y="179"/>
                  </a:lnTo>
                  <a:lnTo>
                    <a:pt x="261" y="181"/>
                  </a:lnTo>
                  <a:lnTo>
                    <a:pt x="263" y="183"/>
                  </a:lnTo>
                  <a:lnTo>
                    <a:pt x="264" y="185"/>
                  </a:lnTo>
                  <a:lnTo>
                    <a:pt x="265" y="187"/>
                  </a:lnTo>
                  <a:lnTo>
                    <a:pt x="269" y="192"/>
                  </a:lnTo>
                  <a:lnTo>
                    <a:pt x="272" y="197"/>
                  </a:lnTo>
                  <a:lnTo>
                    <a:pt x="273" y="200"/>
                  </a:lnTo>
                  <a:lnTo>
                    <a:pt x="275" y="203"/>
                  </a:lnTo>
                  <a:lnTo>
                    <a:pt x="276" y="206"/>
                  </a:lnTo>
                  <a:lnTo>
                    <a:pt x="277" y="209"/>
                  </a:lnTo>
                  <a:lnTo>
                    <a:pt x="278" y="212"/>
                  </a:lnTo>
                  <a:lnTo>
                    <a:pt x="279" y="215"/>
                  </a:lnTo>
                  <a:lnTo>
                    <a:pt x="279" y="218"/>
                  </a:lnTo>
                  <a:lnTo>
                    <a:pt x="280" y="219"/>
                  </a:lnTo>
                  <a:lnTo>
                    <a:pt x="280" y="221"/>
                  </a:lnTo>
                  <a:lnTo>
                    <a:pt x="279" y="222"/>
                  </a:lnTo>
                  <a:lnTo>
                    <a:pt x="279" y="224"/>
                  </a:lnTo>
                  <a:lnTo>
                    <a:pt x="279" y="225"/>
                  </a:lnTo>
                  <a:lnTo>
                    <a:pt x="279" y="227"/>
                  </a:lnTo>
                  <a:lnTo>
                    <a:pt x="278" y="228"/>
                  </a:lnTo>
                  <a:lnTo>
                    <a:pt x="278" y="229"/>
                  </a:lnTo>
                  <a:lnTo>
                    <a:pt x="277" y="231"/>
                  </a:lnTo>
                  <a:lnTo>
                    <a:pt x="276" y="232"/>
                  </a:lnTo>
                  <a:lnTo>
                    <a:pt x="277" y="232"/>
                  </a:lnTo>
                  <a:lnTo>
                    <a:pt x="278" y="231"/>
                  </a:lnTo>
                  <a:lnTo>
                    <a:pt x="279" y="231"/>
                  </a:lnTo>
                  <a:lnTo>
                    <a:pt x="281" y="230"/>
                  </a:lnTo>
                  <a:lnTo>
                    <a:pt x="283" y="228"/>
                  </a:lnTo>
                  <a:lnTo>
                    <a:pt x="286" y="226"/>
                  </a:lnTo>
                  <a:lnTo>
                    <a:pt x="292" y="222"/>
                  </a:lnTo>
                  <a:lnTo>
                    <a:pt x="295" y="220"/>
                  </a:lnTo>
                  <a:lnTo>
                    <a:pt x="298" y="218"/>
                  </a:lnTo>
                  <a:lnTo>
                    <a:pt x="301" y="216"/>
                  </a:lnTo>
                  <a:lnTo>
                    <a:pt x="303" y="215"/>
                  </a:lnTo>
                  <a:lnTo>
                    <a:pt x="304" y="215"/>
                  </a:lnTo>
                  <a:lnTo>
                    <a:pt x="306" y="214"/>
                  </a:lnTo>
                  <a:lnTo>
                    <a:pt x="307" y="214"/>
                  </a:lnTo>
                  <a:lnTo>
                    <a:pt x="309" y="214"/>
                  </a:lnTo>
                  <a:lnTo>
                    <a:pt x="310" y="214"/>
                  </a:lnTo>
                  <a:lnTo>
                    <a:pt x="311" y="214"/>
                  </a:lnTo>
                  <a:lnTo>
                    <a:pt x="313" y="215"/>
                  </a:lnTo>
                  <a:lnTo>
                    <a:pt x="314" y="215"/>
                  </a:lnTo>
                  <a:lnTo>
                    <a:pt x="315" y="216"/>
                  </a:lnTo>
                  <a:lnTo>
                    <a:pt x="316" y="217"/>
                  </a:lnTo>
                  <a:lnTo>
                    <a:pt x="317" y="219"/>
                  </a:lnTo>
                  <a:lnTo>
                    <a:pt x="318" y="220"/>
                  </a:lnTo>
                  <a:lnTo>
                    <a:pt x="319" y="222"/>
                  </a:lnTo>
                  <a:lnTo>
                    <a:pt x="320" y="225"/>
                  </a:lnTo>
                  <a:lnTo>
                    <a:pt x="321" y="227"/>
                  </a:lnTo>
                  <a:lnTo>
                    <a:pt x="321" y="229"/>
                  </a:lnTo>
                  <a:lnTo>
                    <a:pt x="321" y="231"/>
                  </a:lnTo>
                  <a:lnTo>
                    <a:pt x="321" y="233"/>
                  </a:lnTo>
                  <a:lnTo>
                    <a:pt x="321" y="235"/>
                  </a:lnTo>
                  <a:lnTo>
                    <a:pt x="321" y="238"/>
                  </a:lnTo>
                  <a:lnTo>
                    <a:pt x="320" y="240"/>
                  </a:lnTo>
                  <a:lnTo>
                    <a:pt x="319" y="242"/>
                  </a:lnTo>
                  <a:lnTo>
                    <a:pt x="319" y="244"/>
                  </a:lnTo>
                  <a:lnTo>
                    <a:pt x="317" y="246"/>
                  </a:lnTo>
                  <a:lnTo>
                    <a:pt x="316" y="249"/>
                  </a:lnTo>
                  <a:lnTo>
                    <a:pt x="315" y="251"/>
                  </a:lnTo>
                  <a:lnTo>
                    <a:pt x="314" y="253"/>
                  </a:lnTo>
                  <a:lnTo>
                    <a:pt x="312" y="255"/>
                  </a:lnTo>
                  <a:lnTo>
                    <a:pt x="311" y="256"/>
                  </a:lnTo>
                  <a:lnTo>
                    <a:pt x="309" y="258"/>
                  </a:lnTo>
                  <a:lnTo>
                    <a:pt x="307" y="260"/>
                  </a:lnTo>
                  <a:lnTo>
                    <a:pt x="305" y="261"/>
                  </a:lnTo>
                  <a:lnTo>
                    <a:pt x="303" y="263"/>
                  </a:lnTo>
                  <a:lnTo>
                    <a:pt x="301" y="264"/>
                  </a:lnTo>
                  <a:lnTo>
                    <a:pt x="299" y="265"/>
                  </a:lnTo>
                  <a:lnTo>
                    <a:pt x="297" y="266"/>
                  </a:lnTo>
                  <a:lnTo>
                    <a:pt x="294" y="267"/>
                  </a:lnTo>
                  <a:lnTo>
                    <a:pt x="292" y="268"/>
                  </a:lnTo>
                  <a:lnTo>
                    <a:pt x="290" y="268"/>
                  </a:lnTo>
                  <a:lnTo>
                    <a:pt x="288" y="269"/>
                  </a:lnTo>
                  <a:lnTo>
                    <a:pt x="285" y="269"/>
                  </a:lnTo>
                  <a:lnTo>
                    <a:pt x="283" y="269"/>
                  </a:lnTo>
                  <a:lnTo>
                    <a:pt x="280" y="268"/>
                  </a:lnTo>
                  <a:lnTo>
                    <a:pt x="278" y="268"/>
                  </a:lnTo>
                  <a:lnTo>
                    <a:pt x="276" y="267"/>
                  </a:lnTo>
                  <a:lnTo>
                    <a:pt x="277" y="268"/>
                  </a:lnTo>
                  <a:lnTo>
                    <a:pt x="278" y="269"/>
                  </a:lnTo>
                  <a:lnTo>
                    <a:pt x="279" y="270"/>
                  </a:lnTo>
                  <a:lnTo>
                    <a:pt x="279" y="271"/>
                  </a:lnTo>
                  <a:lnTo>
                    <a:pt x="279" y="272"/>
                  </a:lnTo>
                  <a:lnTo>
                    <a:pt x="279" y="273"/>
                  </a:lnTo>
                  <a:lnTo>
                    <a:pt x="278" y="275"/>
                  </a:lnTo>
                  <a:lnTo>
                    <a:pt x="277" y="277"/>
                  </a:lnTo>
                  <a:lnTo>
                    <a:pt x="276" y="280"/>
                  </a:lnTo>
                  <a:lnTo>
                    <a:pt x="275" y="282"/>
                  </a:lnTo>
                  <a:lnTo>
                    <a:pt x="274" y="285"/>
                  </a:lnTo>
                  <a:lnTo>
                    <a:pt x="272" y="287"/>
                  </a:lnTo>
                  <a:lnTo>
                    <a:pt x="269" y="292"/>
                  </a:lnTo>
                  <a:lnTo>
                    <a:pt x="267" y="295"/>
                  </a:lnTo>
                  <a:lnTo>
                    <a:pt x="265" y="298"/>
                  </a:lnTo>
                  <a:lnTo>
                    <a:pt x="266" y="297"/>
                  </a:lnTo>
                  <a:lnTo>
                    <a:pt x="267" y="297"/>
                  </a:lnTo>
                  <a:lnTo>
                    <a:pt x="270" y="297"/>
                  </a:lnTo>
                  <a:lnTo>
                    <a:pt x="280" y="297"/>
                  </a:lnTo>
                  <a:lnTo>
                    <a:pt x="290" y="297"/>
                  </a:lnTo>
                  <a:lnTo>
                    <a:pt x="294" y="297"/>
                  </a:lnTo>
                  <a:lnTo>
                    <a:pt x="296" y="296"/>
                  </a:lnTo>
                  <a:lnTo>
                    <a:pt x="300" y="296"/>
                  </a:lnTo>
                  <a:lnTo>
                    <a:pt x="305" y="295"/>
                  </a:lnTo>
                  <a:lnTo>
                    <a:pt x="309" y="294"/>
                  </a:lnTo>
                  <a:lnTo>
                    <a:pt x="313" y="293"/>
                  </a:lnTo>
                  <a:lnTo>
                    <a:pt x="317" y="292"/>
                  </a:lnTo>
                  <a:lnTo>
                    <a:pt x="321" y="290"/>
                  </a:lnTo>
                  <a:lnTo>
                    <a:pt x="322" y="289"/>
                  </a:lnTo>
                  <a:lnTo>
                    <a:pt x="324" y="288"/>
                  </a:lnTo>
                  <a:lnTo>
                    <a:pt x="326" y="287"/>
                  </a:lnTo>
                  <a:lnTo>
                    <a:pt x="328" y="286"/>
                  </a:lnTo>
                  <a:lnTo>
                    <a:pt x="329" y="285"/>
                  </a:lnTo>
                  <a:lnTo>
                    <a:pt x="331" y="284"/>
                  </a:lnTo>
                  <a:lnTo>
                    <a:pt x="332" y="283"/>
                  </a:lnTo>
                  <a:lnTo>
                    <a:pt x="334" y="282"/>
                  </a:lnTo>
                  <a:lnTo>
                    <a:pt x="335" y="280"/>
                  </a:lnTo>
                  <a:lnTo>
                    <a:pt x="336" y="279"/>
                  </a:lnTo>
                  <a:lnTo>
                    <a:pt x="337" y="278"/>
                  </a:lnTo>
                  <a:lnTo>
                    <a:pt x="338" y="277"/>
                  </a:lnTo>
                  <a:lnTo>
                    <a:pt x="339" y="274"/>
                  </a:lnTo>
                  <a:lnTo>
                    <a:pt x="340" y="271"/>
                  </a:lnTo>
                  <a:lnTo>
                    <a:pt x="341" y="268"/>
                  </a:lnTo>
                  <a:lnTo>
                    <a:pt x="342" y="265"/>
                  </a:lnTo>
                  <a:lnTo>
                    <a:pt x="343" y="262"/>
                  </a:lnTo>
                  <a:lnTo>
                    <a:pt x="343" y="259"/>
                  </a:lnTo>
                  <a:lnTo>
                    <a:pt x="345" y="253"/>
                  </a:lnTo>
                  <a:lnTo>
                    <a:pt x="345" y="250"/>
                  </a:lnTo>
                  <a:lnTo>
                    <a:pt x="346" y="247"/>
                  </a:lnTo>
                  <a:lnTo>
                    <a:pt x="347" y="244"/>
                  </a:lnTo>
                  <a:lnTo>
                    <a:pt x="348" y="240"/>
                  </a:lnTo>
                  <a:lnTo>
                    <a:pt x="349" y="241"/>
                  </a:lnTo>
                  <a:lnTo>
                    <a:pt x="350" y="242"/>
                  </a:lnTo>
                  <a:lnTo>
                    <a:pt x="351" y="243"/>
                  </a:lnTo>
                  <a:lnTo>
                    <a:pt x="352" y="244"/>
                  </a:lnTo>
                  <a:lnTo>
                    <a:pt x="353" y="244"/>
                  </a:lnTo>
                  <a:lnTo>
                    <a:pt x="354" y="245"/>
                  </a:lnTo>
                  <a:lnTo>
                    <a:pt x="355" y="245"/>
                  </a:lnTo>
                  <a:lnTo>
                    <a:pt x="356" y="245"/>
                  </a:lnTo>
                  <a:lnTo>
                    <a:pt x="357" y="245"/>
                  </a:lnTo>
                  <a:lnTo>
                    <a:pt x="360" y="245"/>
                  </a:lnTo>
                  <a:lnTo>
                    <a:pt x="362" y="245"/>
                  </a:lnTo>
                  <a:lnTo>
                    <a:pt x="364" y="244"/>
                  </a:lnTo>
                  <a:lnTo>
                    <a:pt x="367" y="243"/>
                  </a:lnTo>
                  <a:lnTo>
                    <a:pt x="369" y="242"/>
                  </a:lnTo>
                  <a:lnTo>
                    <a:pt x="371" y="240"/>
                  </a:lnTo>
                  <a:lnTo>
                    <a:pt x="373" y="239"/>
                  </a:lnTo>
                  <a:lnTo>
                    <a:pt x="374" y="237"/>
                  </a:lnTo>
                  <a:lnTo>
                    <a:pt x="376" y="236"/>
                  </a:lnTo>
                  <a:lnTo>
                    <a:pt x="376" y="235"/>
                  </a:lnTo>
                  <a:lnTo>
                    <a:pt x="377" y="234"/>
                  </a:lnTo>
                  <a:lnTo>
                    <a:pt x="377" y="233"/>
                  </a:lnTo>
                  <a:lnTo>
                    <a:pt x="377" y="232"/>
                  </a:lnTo>
                  <a:lnTo>
                    <a:pt x="376" y="233"/>
                  </a:lnTo>
                  <a:lnTo>
                    <a:pt x="375" y="234"/>
                  </a:lnTo>
                  <a:lnTo>
                    <a:pt x="374" y="235"/>
                  </a:lnTo>
                  <a:lnTo>
                    <a:pt x="373" y="235"/>
                  </a:lnTo>
                  <a:lnTo>
                    <a:pt x="372" y="236"/>
                  </a:lnTo>
                  <a:lnTo>
                    <a:pt x="371" y="236"/>
                  </a:lnTo>
                  <a:lnTo>
                    <a:pt x="370" y="236"/>
                  </a:lnTo>
                  <a:lnTo>
                    <a:pt x="369" y="236"/>
                  </a:lnTo>
                  <a:lnTo>
                    <a:pt x="368" y="237"/>
                  </a:lnTo>
                  <a:lnTo>
                    <a:pt x="367" y="237"/>
                  </a:lnTo>
                  <a:lnTo>
                    <a:pt x="366" y="237"/>
                  </a:lnTo>
                  <a:lnTo>
                    <a:pt x="365" y="236"/>
                  </a:lnTo>
                  <a:lnTo>
                    <a:pt x="363" y="236"/>
                  </a:lnTo>
                  <a:lnTo>
                    <a:pt x="361" y="235"/>
                  </a:lnTo>
                  <a:lnTo>
                    <a:pt x="359" y="234"/>
                  </a:lnTo>
                  <a:lnTo>
                    <a:pt x="357" y="233"/>
                  </a:lnTo>
                  <a:lnTo>
                    <a:pt x="356" y="231"/>
                  </a:lnTo>
                  <a:lnTo>
                    <a:pt x="354" y="230"/>
                  </a:lnTo>
                  <a:lnTo>
                    <a:pt x="353" y="228"/>
                  </a:lnTo>
                  <a:lnTo>
                    <a:pt x="352" y="226"/>
                  </a:lnTo>
                  <a:lnTo>
                    <a:pt x="351" y="224"/>
                  </a:lnTo>
                  <a:lnTo>
                    <a:pt x="351" y="223"/>
                  </a:lnTo>
                  <a:lnTo>
                    <a:pt x="351" y="222"/>
                  </a:lnTo>
                  <a:lnTo>
                    <a:pt x="351" y="220"/>
                  </a:lnTo>
                  <a:lnTo>
                    <a:pt x="351" y="219"/>
                  </a:lnTo>
                  <a:lnTo>
                    <a:pt x="351" y="217"/>
                  </a:lnTo>
                  <a:lnTo>
                    <a:pt x="352" y="216"/>
                  </a:lnTo>
                  <a:lnTo>
                    <a:pt x="352" y="214"/>
                  </a:lnTo>
                  <a:lnTo>
                    <a:pt x="353" y="213"/>
                  </a:lnTo>
                  <a:lnTo>
                    <a:pt x="353" y="212"/>
                  </a:lnTo>
                  <a:lnTo>
                    <a:pt x="354" y="210"/>
                  </a:lnTo>
                  <a:lnTo>
                    <a:pt x="356" y="208"/>
                  </a:lnTo>
                  <a:lnTo>
                    <a:pt x="358" y="205"/>
                  </a:lnTo>
                  <a:lnTo>
                    <a:pt x="360" y="203"/>
                  </a:lnTo>
                  <a:lnTo>
                    <a:pt x="362" y="200"/>
                  </a:lnTo>
                  <a:lnTo>
                    <a:pt x="367" y="196"/>
                  </a:lnTo>
                  <a:lnTo>
                    <a:pt x="369" y="193"/>
                  </a:lnTo>
                  <a:lnTo>
                    <a:pt x="371" y="191"/>
                  </a:lnTo>
                  <a:lnTo>
                    <a:pt x="373" y="188"/>
                  </a:lnTo>
                  <a:lnTo>
                    <a:pt x="375" y="186"/>
                  </a:lnTo>
                  <a:lnTo>
                    <a:pt x="376" y="185"/>
                  </a:lnTo>
                  <a:lnTo>
                    <a:pt x="376" y="183"/>
                  </a:lnTo>
                  <a:lnTo>
                    <a:pt x="377" y="182"/>
                  </a:lnTo>
                  <a:lnTo>
                    <a:pt x="377" y="181"/>
                  </a:lnTo>
                  <a:lnTo>
                    <a:pt x="378" y="178"/>
                  </a:lnTo>
                  <a:lnTo>
                    <a:pt x="378" y="176"/>
                  </a:lnTo>
                  <a:lnTo>
                    <a:pt x="379" y="174"/>
                  </a:lnTo>
                  <a:lnTo>
                    <a:pt x="379" y="172"/>
                  </a:lnTo>
                  <a:lnTo>
                    <a:pt x="379" y="170"/>
                  </a:lnTo>
                  <a:lnTo>
                    <a:pt x="379" y="168"/>
                  </a:lnTo>
                  <a:lnTo>
                    <a:pt x="379" y="167"/>
                  </a:lnTo>
                  <a:lnTo>
                    <a:pt x="379" y="165"/>
                  </a:lnTo>
                  <a:lnTo>
                    <a:pt x="379" y="163"/>
                  </a:lnTo>
                  <a:lnTo>
                    <a:pt x="379" y="161"/>
                  </a:lnTo>
                  <a:lnTo>
                    <a:pt x="378" y="159"/>
                  </a:lnTo>
                  <a:lnTo>
                    <a:pt x="378" y="158"/>
                  </a:lnTo>
                  <a:lnTo>
                    <a:pt x="377" y="156"/>
                  </a:lnTo>
                  <a:lnTo>
                    <a:pt x="377" y="155"/>
                  </a:lnTo>
                  <a:lnTo>
                    <a:pt x="376" y="153"/>
                  </a:lnTo>
                  <a:lnTo>
                    <a:pt x="375" y="152"/>
                  </a:lnTo>
                  <a:lnTo>
                    <a:pt x="373" y="148"/>
                  </a:lnTo>
                  <a:lnTo>
                    <a:pt x="371" y="146"/>
                  </a:lnTo>
                  <a:lnTo>
                    <a:pt x="369" y="143"/>
                  </a:lnTo>
                  <a:lnTo>
                    <a:pt x="366" y="140"/>
                  </a:lnTo>
                  <a:lnTo>
                    <a:pt x="364" y="137"/>
                  </a:lnTo>
                  <a:lnTo>
                    <a:pt x="361" y="135"/>
                  </a:lnTo>
                  <a:lnTo>
                    <a:pt x="357" y="132"/>
                  </a:lnTo>
                  <a:lnTo>
                    <a:pt x="354" y="129"/>
                  </a:lnTo>
                  <a:lnTo>
                    <a:pt x="348" y="126"/>
                  </a:lnTo>
                  <a:lnTo>
                    <a:pt x="345" y="123"/>
                  </a:lnTo>
                  <a:lnTo>
                    <a:pt x="343" y="122"/>
                  </a:lnTo>
                  <a:lnTo>
                    <a:pt x="342" y="120"/>
                  </a:lnTo>
                  <a:lnTo>
                    <a:pt x="341" y="119"/>
                  </a:lnTo>
                  <a:lnTo>
                    <a:pt x="340" y="117"/>
                  </a:lnTo>
                  <a:lnTo>
                    <a:pt x="339" y="116"/>
                  </a:lnTo>
                  <a:lnTo>
                    <a:pt x="339" y="115"/>
                  </a:lnTo>
                  <a:lnTo>
                    <a:pt x="339" y="114"/>
                  </a:lnTo>
                  <a:lnTo>
                    <a:pt x="339" y="113"/>
                  </a:lnTo>
                  <a:lnTo>
                    <a:pt x="339" y="112"/>
                  </a:lnTo>
                  <a:lnTo>
                    <a:pt x="340" y="112"/>
                  </a:lnTo>
                  <a:lnTo>
                    <a:pt x="340" y="111"/>
                  </a:lnTo>
                  <a:lnTo>
                    <a:pt x="341" y="111"/>
                  </a:lnTo>
                  <a:lnTo>
                    <a:pt x="342" y="110"/>
                  </a:lnTo>
                  <a:lnTo>
                    <a:pt x="343" y="109"/>
                  </a:lnTo>
                  <a:lnTo>
                    <a:pt x="344" y="110"/>
                  </a:lnTo>
                  <a:lnTo>
                    <a:pt x="345" y="111"/>
                  </a:lnTo>
                  <a:lnTo>
                    <a:pt x="345" y="112"/>
                  </a:lnTo>
                  <a:lnTo>
                    <a:pt x="346" y="112"/>
                  </a:lnTo>
                  <a:lnTo>
                    <a:pt x="348" y="113"/>
                  </a:lnTo>
                  <a:lnTo>
                    <a:pt x="349" y="114"/>
                  </a:lnTo>
                  <a:lnTo>
                    <a:pt x="350" y="114"/>
                  </a:lnTo>
                  <a:lnTo>
                    <a:pt x="351" y="114"/>
                  </a:lnTo>
                  <a:lnTo>
                    <a:pt x="353" y="115"/>
                  </a:lnTo>
                  <a:lnTo>
                    <a:pt x="356" y="115"/>
                  </a:lnTo>
                  <a:lnTo>
                    <a:pt x="359" y="115"/>
                  </a:lnTo>
                  <a:lnTo>
                    <a:pt x="361" y="115"/>
                  </a:lnTo>
                  <a:lnTo>
                    <a:pt x="364" y="115"/>
                  </a:lnTo>
                  <a:lnTo>
                    <a:pt x="366" y="114"/>
                  </a:lnTo>
                  <a:lnTo>
                    <a:pt x="369" y="113"/>
                  </a:lnTo>
                  <a:lnTo>
                    <a:pt x="371" y="112"/>
                  </a:lnTo>
                  <a:lnTo>
                    <a:pt x="372" y="111"/>
                  </a:lnTo>
                  <a:lnTo>
                    <a:pt x="373" y="111"/>
                  </a:lnTo>
                  <a:lnTo>
                    <a:pt x="374" y="110"/>
                  </a:lnTo>
                  <a:lnTo>
                    <a:pt x="375" y="109"/>
                  </a:lnTo>
                  <a:lnTo>
                    <a:pt x="376" y="108"/>
                  </a:lnTo>
                  <a:lnTo>
                    <a:pt x="377" y="106"/>
                  </a:lnTo>
                  <a:lnTo>
                    <a:pt x="375" y="107"/>
                  </a:lnTo>
                  <a:lnTo>
                    <a:pt x="373" y="108"/>
                  </a:lnTo>
                  <a:lnTo>
                    <a:pt x="372" y="109"/>
                  </a:lnTo>
                  <a:lnTo>
                    <a:pt x="370" y="109"/>
                  </a:lnTo>
                  <a:lnTo>
                    <a:pt x="368" y="110"/>
                  </a:lnTo>
                  <a:lnTo>
                    <a:pt x="366" y="111"/>
                  </a:lnTo>
                  <a:lnTo>
                    <a:pt x="365" y="111"/>
                  </a:lnTo>
                  <a:lnTo>
                    <a:pt x="363" y="111"/>
                  </a:lnTo>
                  <a:lnTo>
                    <a:pt x="361" y="111"/>
                  </a:lnTo>
                  <a:lnTo>
                    <a:pt x="359" y="111"/>
                  </a:lnTo>
                  <a:lnTo>
                    <a:pt x="358" y="110"/>
                  </a:lnTo>
                  <a:lnTo>
                    <a:pt x="356" y="110"/>
                  </a:lnTo>
                  <a:lnTo>
                    <a:pt x="355" y="109"/>
                  </a:lnTo>
                  <a:lnTo>
                    <a:pt x="353" y="108"/>
                  </a:lnTo>
                  <a:lnTo>
                    <a:pt x="352" y="108"/>
                  </a:lnTo>
                  <a:lnTo>
                    <a:pt x="350" y="107"/>
                  </a:lnTo>
                  <a:lnTo>
                    <a:pt x="349" y="106"/>
                  </a:lnTo>
                  <a:lnTo>
                    <a:pt x="347" y="105"/>
                  </a:lnTo>
                  <a:lnTo>
                    <a:pt x="346" y="103"/>
                  </a:lnTo>
                  <a:lnTo>
                    <a:pt x="345" y="102"/>
                  </a:lnTo>
                  <a:lnTo>
                    <a:pt x="343" y="101"/>
                  </a:lnTo>
                  <a:lnTo>
                    <a:pt x="342" y="100"/>
                  </a:lnTo>
                  <a:lnTo>
                    <a:pt x="340" y="97"/>
                  </a:lnTo>
                  <a:lnTo>
                    <a:pt x="338" y="93"/>
                  </a:lnTo>
                  <a:lnTo>
                    <a:pt x="336" y="90"/>
                  </a:lnTo>
                  <a:lnTo>
                    <a:pt x="335" y="87"/>
                  </a:lnTo>
                  <a:lnTo>
                    <a:pt x="334" y="84"/>
                  </a:lnTo>
                  <a:lnTo>
                    <a:pt x="333" y="78"/>
                  </a:lnTo>
                  <a:lnTo>
                    <a:pt x="331" y="73"/>
                  </a:lnTo>
                  <a:lnTo>
                    <a:pt x="330" y="68"/>
                  </a:lnTo>
                  <a:lnTo>
                    <a:pt x="329" y="63"/>
                  </a:lnTo>
                  <a:lnTo>
                    <a:pt x="328" y="61"/>
                  </a:lnTo>
                  <a:lnTo>
                    <a:pt x="327" y="59"/>
                  </a:lnTo>
                  <a:lnTo>
                    <a:pt x="326" y="56"/>
                  </a:lnTo>
                  <a:lnTo>
                    <a:pt x="325" y="54"/>
                  </a:lnTo>
                  <a:lnTo>
                    <a:pt x="323" y="51"/>
                  </a:lnTo>
                  <a:lnTo>
                    <a:pt x="322" y="49"/>
                  </a:lnTo>
                  <a:lnTo>
                    <a:pt x="320" y="47"/>
                  </a:lnTo>
                  <a:lnTo>
                    <a:pt x="318" y="45"/>
                  </a:lnTo>
                  <a:lnTo>
                    <a:pt x="317" y="43"/>
                  </a:lnTo>
                  <a:lnTo>
                    <a:pt x="315" y="41"/>
                  </a:lnTo>
                  <a:lnTo>
                    <a:pt x="312" y="38"/>
                  </a:lnTo>
                  <a:lnTo>
                    <a:pt x="309" y="36"/>
                  </a:lnTo>
                  <a:lnTo>
                    <a:pt x="305" y="33"/>
                  </a:lnTo>
                  <a:lnTo>
                    <a:pt x="301" y="31"/>
                  </a:lnTo>
                  <a:lnTo>
                    <a:pt x="297" y="28"/>
                  </a:lnTo>
                  <a:lnTo>
                    <a:pt x="292" y="26"/>
                  </a:lnTo>
                  <a:lnTo>
                    <a:pt x="288" y="24"/>
                  </a:lnTo>
                  <a:lnTo>
                    <a:pt x="283" y="23"/>
                  </a:lnTo>
                  <a:lnTo>
                    <a:pt x="279" y="22"/>
                  </a:lnTo>
                  <a:lnTo>
                    <a:pt x="274" y="21"/>
                  </a:lnTo>
                  <a:lnTo>
                    <a:pt x="269" y="20"/>
                  </a:lnTo>
                  <a:lnTo>
                    <a:pt x="264" y="20"/>
                  </a:lnTo>
                  <a:lnTo>
                    <a:pt x="262" y="19"/>
                  </a:lnTo>
                  <a:lnTo>
                    <a:pt x="260" y="19"/>
                  </a:lnTo>
                  <a:lnTo>
                    <a:pt x="257" y="20"/>
                  </a:lnTo>
                  <a:lnTo>
                    <a:pt x="255" y="20"/>
                  </a:lnTo>
                  <a:lnTo>
                    <a:pt x="253" y="20"/>
                  </a:lnTo>
                  <a:lnTo>
                    <a:pt x="251" y="20"/>
                  </a:lnTo>
                  <a:lnTo>
                    <a:pt x="251" y="18"/>
                  </a:lnTo>
                  <a:lnTo>
                    <a:pt x="251" y="17"/>
                  </a:lnTo>
                  <a:lnTo>
                    <a:pt x="252" y="15"/>
                  </a:lnTo>
                  <a:lnTo>
                    <a:pt x="253" y="14"/>
                  </a:lnTo>
                  <a:lnTo>
                    <a:pt x="254" y="13"/>
                  </a:lnTo>
                  <a:lnTo>
                    <a:pt x="255" y="11"/>
                  </a:lnTo>
                  <a:lnTo>
                    <a:pt x="256" y="10"/>
                  </a:lnTo>
                  <a:lnTo>
                    <a:pt x="257" y="9"/>
                  </a:lnTo>
                  <a:lnTo>
                    <a:pt x="259" y="8"/>
                  </a:lnTo>
                  <a:lnTo>
                    <a:pt x="260" y="7"/>
                  </a:lnTo>
                  <a:lnTo>
                    <a:pt x="262" y="6"/>
                  </a:lnTo>
                  <a:lnTo>
                    <a:pt x="263" y="6"/>
                  </a:lnTo>
                  <a:lnTo>
                    <a:pt x="265" y="5"/>
                  </a:lnTo>
                  <a:lnTo>
                    <a:pt x="267" y="5"/>
                  </a:lnTo>
                  <a:lnTo>
                    <a:pt x="268" y="4"/>
                  </a:lnTo>
                  <a:lnTo>
                    <a:pt x="270" y="4"/>
                  </a:lnTo>
                  <a:lnTo>
                    <a:pt x="263" y="4"/>
                  </a:lnTo>
                  <a:lnTo>
                    <a:pt x="256" y="5"/>
                  </a:lnTo>
                  <a:lnTo>
                    <a:pt x="253" y="5"/>
                  </a:lnTo>
                  <a:lnTo>
                    <a:pt x="250" y="5"/>
                  </a:lnTo>
                  <a:lnTo>
                    <a:pt x="247" y="6"/>
                  </a:lnTo>
                  <a:lnTo>
                    <a:pt x="244" y="7"/>
                  </a:lnTo>
                  <a:lnTo>
                    <a:pt x="241" y="7"/>
                  </a:lnTo>
                  <a:lnTo>
                    <a:pt x="238" y="8"/>
                  </a:lnTo>
                  <a:lnTo>
                    <a:pt x="235" y="9"/>
                  </a:lnTo>
                  <a:lnTo>
                    <a:pt x="232" y="11"/>
                  </a:lnTo>
                  <a:lnTo>
                    <a:pt x="229" y="12"/>
                  </a:lnTo>
                  <a:lnTo>
                    <a:pt x="226" y="13"/>
                  </a:lnTo>
                  <a:lnTo>
                    <a:pt x="223" y="15"/>
                  </a:lnTo>
                  <a:lnTo>
                    <a:pt x="220" y="17"/>
                  </a:lnTo>
                  <a:lnTo>
                    <a:pt x="220" y="16"/>
                  </a:lnTo>
                  <a:lnTo>
                    <a:pt x="219" y="15"/>
                  </a:lnTo>
                  <a:lnTo>
                    <a:pt x="219" y="13"/>
                  </a:lnTo>
                  <a:lnTo>
                    <a:pt x="218" y="12"/>
                  </a:lnTo>
                  <a:lnTo>
                    <a:pt x="217" y="11"/>
                  </a:lnTo>
                  <a:lnTo>
                    <a:pt x="216" y="10"/>
                  </a:lnTo>
                  <a:lnTo>
                    <a:pt x="215" y="9"/>
                  </a:lnTo>
                  <a:lnTo>
                    <a:pt x="214" y="8"/>
                  </a:lnTo>
                  <a:lnTo>
                    <a:pt x="212" y="8"/>
                  </a:lnTo>
                  <a:lnTo>
                    <a:pt x="211" y="7"/>
                  </a:lnTo>
                  <a:lnTo>
                    <a:pt x="209" y="6"/>
                  </a:lnTo>
                  <a:lnTo>
                    <a:pt x="207" y="6"/>
                  </a:lnTo>
                  <a:lnTo>
                    <a:pt x="204" y="5"/>
                  </a:lnTo>
                  <a:lnTo>
                    <a:pt x="200" y="4"/>
                  </a:lnTo>
                  <a:lnTo>
                    <a:pt x="197" y="3"/>
                  </a:lnTo>
                  <a:lnTo>
                    <a:pt x="193" y="2"/>
                  </a:lnTo>
                  <a:lnTo>
                    <a:pt x="185" y="2"/>
                  </a:lnTo>
                  <a:lnTo>
                    <a:pt x="179" y="1"/>
                  </a:lnTo>
                  <a:lnTo>
                    <a:pt x="176" y="0"/>
                  </a:lnTo>
                  <a:lnTo>
                    <a:pt x="174" y="0"/>
                  </a:lnTo>
                  <a:lnTo>
                    <a:pt x="176" y="1"/>
                  </a:lnTo>
                  <a:lnTo>
                    <a:pt x="179" y="3"/>
                  </a:lnTo>
                  <a:lnTo>
                    <a:pt x="181" y="5"/>
                  </a:lnTo>
                  <a:lnTo>
                    <a:pt x="183" y="6"/>
                  </a:lnTo>
                  <a:lnTo>
                    <a:pt x="186" y="8"/>
                  </a:lnTo>
                  <a:lnTo>
                    <a:pt x="188" y="11"/>
                  </a:lnTo>
                  <a:lnTo>
                    <a:pt x="190" y="13"/>
                  </a:lnTo>
                  <a:lnTo>
                    <a:pt x="192" y="15"/>
                  </a:lnTo>
                  <a:lnTo>
                    <a:pt x="185" y="13"/>
                  </a:lnTo>
                  <a:lnTo>
                    <a:pt x="178" y="11"/>
                  </a:lnTo>
                  <a:lnTo>
                    <a:pt x="171" y="9"/>
                  </a:lnTo>
                  <a:lnTo>
                    <a:pt x="163" y="7"/>
                  </a:lnTo>
                  <a:lnTo>
                    <a:pt x="156" y="6"/>
                  </a:lnTo>
                  <a:lnTo>
                    <a:pt x="152" y="5"/>
                  </a:lnTo>
                  <a:lnTo>
                    <a:pt x="149" y="5"/>
                  </a:lnTo>
                  <a:lnTo>
                    <a:pt x="145" y="5"/>
                  </a:lnTo>
                  <a:lnTo>
                    <a:pt x="141" y="4"/>
                  </a:lnTo>
                  <a:lnTo>
                    <a:pt x="137" y="4"/>
                  </a:lnTo>
                  <a:lnTo>
                    <a:pt x="134" y="4"/>
                  </a:lnTo>
                  <a:lnTo>
                    <a:pt x="130" y="4"/>
                  </a:lnTo>
                  <a:lnTo>
                    <a:pt x="126" y="4"/>
                  </a:lnTo>
                  <a:lnTo>
                    <a:pt x="123" y="5"/>
                  </a:lnTo>
                  <a:lnTo>
                    <a:pt x="119" y="5"/>
                  </a:lnTo>
                  <a:lnTo>
                    <a:pt x="115" y="5"/>
                  </a:lnTo>
                  <a:lnTo>
                    <a:pt x="112" y="6"/>
                  </a:lnTo>
                  <a:lnTo>
                    <a:pt x="108" y="7"/>
                  </a:lnTo>
                  <a:lnTo>
                    <a:pt x="104" y="8"/>
                  </a:lnTo>
                  <a:lnTo>
                    <a:pt x="101" y="8"/>
                  </a:lnTo>
                  <a:lnTo>
                    <a:pt x="97" y="10"/>
                  </a:lnTo>
                  <a:lnTo>
                    <a:pt x="94" y="11"/>
                  </a:lnTo>
                  <a:lnTo>
                    <a:pt x="90" y="12"/>
                  </a:lnTo>
                  <a:lnTo>
                    <a:pt x="87" y="13"/>
                  </a:lnTo>
                  <a:lnTo>
                    <a:pt x="83" y="15"/>
                  </a:lnTo>
                  <a:lnTo>
                    <a:pt x="80" y="17"/>
                  </a:lnTo>
                  <a:lnTo>
                    <a:pt x="77" y="19"/>
                  </a:lnTo>
                  <a:lnTo>
                    <a:pt x="74" y="20"/>
                  </a:lnTo>
                  <a:lnTo>
                    <a:pt x="72" y="22"/>
                  </a:lnTo>
                  <a:lnTo>
                    <a:pt x="70" y="24"/>
                  </a:lnTo>
                  <a:lnTo>
                    <a:pt x="67" y="26"/>
                  </a:lnTo>
                  <a:lnTo>
                    <a:pt x="63" y="29"/>
                  </a:lnTo>
                  <a:lnTo>
                    <a:pt x="59" y="33"/>
                  </a:lnTo>
                  <a:lnTo>
                    <a:pt x="57" y="35"/>
                  </a:lnTo>
                  <a:lnTo>
                    <a:pt x="54" y="36"/>
                  </a:lnTo>
                  <a:lnTo>
                    <a:pt x="52" y="38"/>
                  </a:lnTo>
                  <a:lnTo>
                    <a:pt x="49" y="39"/>
                  </a:lnTo>
                  <a:lnTo>
                    <a:pt x="47" y="40"/>
                  </a:lnTo>
                  <a:lnTo>
                    <a:pt x="44" y="41"/>
                  </a:lnTo>
                  <a:lnTo>
                    <a:pt x="42" y="41"/>
                  </a:lnTo>
                  <a:lnTo>
                    <a:pt x="41" y="41"/>
                  </a:lnTo>
                  <a:lnTo>
                    <a:pt x="39" y="42"/>
                  </a:lnTo>
                  <a:lnTo>
                    <a:pt x="38" y="42"/>
                  </a:lnTo>
                  <a:lnTo>
                    <a:pt x="36" y="42"/>
                  </a:lnTo>
                  <a:lnTo>
                    <a:pt x="33" y="41"/>
                  </a:lnTo>
                  <a:lnTo>
                    <a:pt x="31" y="41"/>
                  </a:lnTo>
                  <a:lnTo>
                    <a:pt x="29" y="41"/>
                  </a:lnTo>
                  <a:lnTo>
                    <a:pt x="27" y="40"/>
                  </a:lnTo>
                  <a:lnTo>
                    <a:pt x="26" y="39"/>
                  </a:lnTo>
                  <a:lnTo>
                    <a:pt x="24" y="38"/>
                  </a:lnTo>
                  <a:lnTo>
                    <a:pt x="23" y="37"/>
                  </a:lnTo>
                  <a:lnTo>
                    <a:pt x="21" y="36"/>
                  </a:lnTo>
                  <a:lnTo>
                    <a:pt x="20" y="34"/>
                  </a:lnTo>
                  <a:lnTo>
                    <a:pt x="20" y="33"/>
                  </a:lnTo>
                  <a:lnTo>
                    <a:pt x="19" y="32"/>
                  </a:lnTo>
                  <a:lnTo>
                    <a:pt x="19" y="31"/>
                  </a:lnTo>
                  <a:lnTo>
                    <a:pt x="19" y="30"/>
                  </a:lnTo>
                  <a:lnTo>
                    <a:pt x="19" y="29"/>
                  </a:lnTo>
                  <a:lnTo>
                    <a:pt x="19" y="28"/>
                  </a:lnTo>
                  <a:lnTo>
                    <a:pt x="20" y="28"/>
                  </a:lnTo>
                  <a:lnTo>
                    <a:pt x="20" y="27"/>
                  </a:lnTo>
                  <a:lnTo>
                    <a:pt x="20" y="26"/>
                  </a:lnTo>
                  <a:lnTo>
                    <a:pt x="21" y="25"/>
                  </a:lnTo>
                  <a:lnTo>
                    <a:pt x="22" y="24"/>
                  </a:lnTo>
                  <a:lnTo>
                    <a:pt x="20" y="25"/>
                  </a:lnTo>
                  <a:lnTo>
                    <a:pt x="19" y="26"/>
                  </a:lnTo>
                  <a:lnTo>
                    <a:pt x="17" y="27"/>
                  </a:lnTo>
                  <a:lnTo>
                    <a:pt x="16" y="28"/>
                  </a:lnTo>
                  <a:lnTo>
                    <a:pt x="15" y="30"/>
                  </a:lnTo>
                  <a:lnTo>
                    <a:pt x="15" y="31"/>
                  </a:lnTo>
                  <a:lnTo>
                    <a:pt x="14" y="33"/>
                  </a:lnTo>
                  <a:lnTo>
                    <a:pt x="13" y="34"/>
                  </a:lnTo>
                  <a:lnTo>
                    <a:pt x="13" y="36"/>
                  </a:lnTo>
                  <a:lnTo>
                    <a:pt x="13" y="38"/>
                  </a:lnTo>
                  <a:lnTo>
                    <a:pt x="13" y="40"/>
                  </a:lnTo>
                  <a:lnTo>
                    <a:pt x="13" y="41"/>
                  </a:lnTo>
                  <a:lnTo>
                    <a:pt x="13" y="43"/>
                  </a:lnTo>
                  <a:lnTo>
                    <a:pt x="13" y="45"/>
                  </a:lnTo>
                  <a:lnTo>
                    <a:pt x="14" y="47"/>
                  </a:lnTo>
                  <a:lnTo>
                    <a:pt x="14" y="49"/>
                  </a:lnTo>
                  <a:lnTo>
                    <a:pt x="15" y="51"/>
                  </a:lnTo>
                  <a:lnTo>
                    <a:pt x="16" y="52"/>
                  </a:lnTo>
                  <a:lnTo>
                    <a:pt x="17" y="54"/>
                  </a:lnTo>
                  <a:lnTo>
                    <a:pt x="18" y="56"/>
                  </a:lnTo>
                  <a:lnTo>
                    <a:pt x="19" y="57"/>
                  </a:lnTo>
                  <a:lnTo>
                    <a:pt x="20" y="59"/>
                  </a:lnTo>
                  <a:lnTo>
                    <a:pt x="22" y="60"/>
                  </a:lnTo>
                  <a:lnTo>
                    <a:pt x="23" y="61"/>
                  </a:lnTo>
                  <a:lnTo>
                    <a:pt x="24" y="62"/>
                  </a:lnTo>
                  <a:lnTo>
                    <a:pt x="26" y="63"/>
                  </a:lnTo>
                  <a:lnTo>
                    <a:pt x="27" y="64"/>
                  </a:lnTo>
                  <a:lnTo>
                    <a:pt x="29" y="64"/>
                  </a:lnTo>
                  <a:lnTo>
                    <a:pt x="31" y="65"/>
                  </a:lnTo>
                  <a:lnTo>
                    <a:pt x="33" y="65"/>
                  </a:lnTo>
                  <a:lnTo>
                    <a:pt x="35" y="65"/>
                  </a:lnTo>
                  <a:lnTo>
                    <a:pt x="36" y="65"/>
                  </a:lnTo>
                  <a:lnTo>
                    <a:pt x="34" y="65"/>
                  </a:lnTo>
                  <a:lnTo>
                    <a:pt x="33" y="65"/>
                  </a:lnTo>
                  <a:lnTo>
                    <a:pt x="31" y="65"/>
                  </a:lnTo>
                  <a:lnTo>
                    <a:pt x="29" y="66"/>
                  </a:lnTo>
                  <a:lnTo>
                    <a:pt x="27" y="66"/>
                  </a:lnTo>
                  <a:lnTo>
                    <a:pt x="25" y="66"/>
                  </a:lnTo>
                  <a:lnTo>
                    <a:pt x="24" y="67"/>
                  </a:lnTo>
                  <a:lnTo>
                    <a:pt x="22" y="68"/>
                  </a:lnTo>
                  <a:lnTo>
                    <a:pt x="20" y="68"/>
                  </a:lnTo>
                  <a:lnTo>
                    <a:pt x="19" y="69"/>
                  </a:lnTo>
                  <a:lnTo>
                    <a:pt x="18" y="70"/>
                  </a:lnTo>
                  <a:lnTo>
                    <a:pt x="16" y="71"/>
                  </a:lnTo>
                  <a:lnTo>
                    <a:pt x="15" y="72"/>
                  </a:lnTo>
                  <a:lnTo>
                    <a:pt x="14" y="73"/>
                  </a:lnTo>
                  <a:lnTo>
                    <a:pt x="11" y="75"/>
                  </a:lnTo>
                  <a:lnTo>
                    <a:pt x="9" y="78"/>
                  </a:lnTo>
                  <a:lnTo>
                    <a:pt x="8" y="80"/>
                  </a:lnTo>
                  <a:lnTo>
                    <a:pt x="6" y="83"/>
                  </a:lnTo>
                  <a:lnTo>
                    <a:pt x="4" y="86"/>
                  </a:lnTo>
                  <a:lnTo>
                    <a:pt x="3" y="90"/>
                  </a:lnTo>
                  <a:lnTo>
                    <a:pt x="2" y="93"/>
                  </a:lnTo>
                  <a:lnTo>
                    <a:pt x="1" y="96"/>
                  </a:lnTo>
                  <a:lnTo>
                    <a:pt x="0" y="99"/>
                  </a:lnTo>
                  <a:lnTo>
                    <a:pt x="0" y="102"/>
                  </a:lnTo>
                  <a:lnTo>
                    <a:pt x="0" y="104"/>
                  </a:lnTo>
                  <a:lnTo>
                    <a:pt x="0" y="107"/>
                  </a:lnTo>
                  <a:lnTo>
                    <a:pt x="0" y="109"/>
                  </a:lnTo>
                  <a:lnTo>
                    <a:pt x="0" y="111"/>
                  </a:lnTo>
                  <a:lnTo>
                    <a:pt x="0" y="114"/>
                  </a:lnTo>
                  <a:lnTo>
                    <a:pt x="0" y="116"/>
                  </a:lnTo>
                  <a:lnTo>
                    <a:pt x="0" y="119"/>
                  </a:lnTo>
                  <a:lnTo>
                    <a:pt x="1" y="121"/>
                  </a:lnTo>
                  <a:lnTo>
                    <a:pt x="1" y="123"/>
                  </a:lnTo>
                  <a:lnTo>
                    <a:pt x="2" y="125"/>
                  </a:lnTo>
                  <a:lnTo>
                    <a:pt x="3" y="128"/>
                  </a:lnTo>
                  <a:lnTo>
                    <a:pt x="3" y="130"/>
                  </a:lnTo>
                  <a:lnTo>
                    <a:pt x="4" y="132"/>
                  </a:lnTo>
                  <a:lnTo>
                    <a:pt x="5" y="134"/>
                  </a:lnTo>
                  <a:lnTo>
                    <a:pt x="6" y="137"/>
                  </a:lnTo>
                  <a:lnTo>
                    <a:pt x="7" y="139"/>
                  </a:lnTo>
                  <a:lnTo>
                    <a:pt x="8" y="141"/>
                  </a:lnTo>
                  <a:lnTo>
                    <a:pt x="10" y="142"/>
                  </a:lnTo>
                  <a:lnTo>
                    <a:pt x="11" y="145"/>
                  </a:lnTo>
                  <a:lnTo>
                    <a:pt x="13" y="146"/>
                  </a:lnTo>
                  <a:lnTo>
                    <a:pt x="14" y="148"/>
                  </a:lnTo>
                  <a:lnTo>
                    <a:pt x="16" y="150"/>
                  </a:lnTo>
                  <a:lnTo>
                    <a:pt x="18" y="152"/>
                  </a:lnTo>
                  <a:lnTo>
                    <a:pt x="19" y="153"/>
                  </a:lnTo>
                  <a:lnTo>
                    <a:pt x="21" y="155"/>
                  </a:lnTo>
                  <a:lnTo>
                    <a:pt x="23" y="157"/>
                  </a:lnTo>
                  <a:lnTo>
                    <a:pt x="25" y="158"/>
                  </a:lnTo>
                  <a:lnTo>
                    <a:pt x="27" y="159"/>
                  </a:lnTo>
                  <a:lnTo>
                    <a:pt x="30" y="161"/>
                  </a:lnTo>
                  <a:lnTo>
                    <a:pt x="32" y="162"/>
                  </a:lnTo>
                  <a:lnTo>
                    <a:pt x="34" y="163"/>
                  </a:lnTo>
                  <a:lnTo>
                    <a:pt x="33" y="162"/>
                  </a:lnTo>
                  <a:lnTo>
                    <a:pt x="33" y="161"/>
                  </a:lnTo>
                  <a:lnTo>
                    <a:pt x="33" y="159"/>
                  </a:lnTo>
                  <a:lnTo>
                    <a:pt x="32" y="158"/>
                  </a:lnTo>
                  <a:lnTo>
                    <a:pt x="32" y="156"/>
                  </a:lnTo>
                  <a:lnTo>
                    <a:pt x="32" y="152"/>
                  </a:lnTo>
                  <a:lnTo>
                    <a:pt x="32" y="148"/>
                  </a:lnTo>
                  <a:lnTo>
                    <a:pt x="32" y="144"/>
                  </a:lnTo>
                  <a:lnTo>
                    <a:pt x="32" y="139"/>
                  </a:lnTo>
                  <a:lnTo>
                    <a:pt x="33" y="136"/>
                  </a:lnTo>
                  <a:lnTo>
                    <a:pt x="33" y="133"/>
                  </a:lnTo>
                  <a:lnTo>
                    <a:pt x="34" y="129"/>
                  </a:lnTo>
                  <a:lnTo>
                    <a:pt x="35" y="127"/>
                  </a:lnTo>
                  <a:lnTo>
                    <a:pt x="37" y="123"/>
                  </a:lnTo>
                  <a:lnTo>
                    <a:pt x="38" y="121"/>
                  </a:lnTo>
                  <a:lnTo>
                    <a:pt x="39" y="119"/>
                  </a:lnTo>
                  <a:lnTo>
                    <a:pt x="40" y="118"/>
                  </a:lnTo>
                  <a:lnTo>
                    <a:pt x="41" y="116"/>
                  </a:lnTo>
                  <a:lnTo>
                    <a:pt x="43" y="115"/>
                  </a:lnTo>
                  <a:lnTo>
                    <a:pt x="42" y="116"/>
                  </a:lnTo>
                  <a:lnTo>
                    <a:pt x="41" y="117"/>
                  </a:lnTo>
                  <a:lnTo>
                    <a:pt x="41" y="119"/>
                  </a:lnTo>
                  <a:lnTo>
                    <a:pt x="41" y="120"/>
                  </a:lnTo>
                  <a:lnTo>
                    <a:pt x="41" y="122"/>
                  </a:lnTo>
                  <a:lnTo>
                    <a:pt x="41" y="124"/>
                  </a:lnTo>
                  <a:lnTo>
                    <a:pt x="42" y="126"/>
                  </a:lnTo>
                  <a:lnTo>
                    <a:pt x="43" y="128"/>
                  </a:lnTo>
                  <a:lnTo>
                    <a:pt x="43" y="129"/>
                  </a:lnTo>
                  <a:lnTo>
                    <a:pt x="44" y="131"/>
                  </a:lnTo>
                  <a:lnTo>
                    <a:pt x="46" y="135"/>
                  </a:lnTo>
                  <a:lnTo>
                    <a:pt x="48" y="138"/>
                  </a:lnTo>
                  <a:lnTo>
                    <a:pt x="50" y="140"/>
                  </a:lnTo>
                  <a:lnTo>
                    <a:pt x="51" y="142"/>
                  </a:lnTo>
                  <a:lnTo>
                    <a:pt x="53" y="144"/>
                  </a:lnTo>
                  <a:lnTo>
                    <a:pt x="55" y="146"/>
                  </a:lnTo>
                  <a:lnTo>
                    <a:pt x="57" y="148"/>
                  </a:lnTo>
                  <a:lnTo>
                    <a:pt x="59" y="150"/>
                  </a:lnTo>
                  <a:lnTo>
                    <a:pt x="62" y="151"/>
                  </a:lnTo>
                  <a:lnTo>
                    <a:pt x="64" y="153"/>
                  </a:lnTo>
                  <a:lnTo>
                    <a:pt x="66" y="154"/>
                  </a:lnTo>
                  <a:lnTo>
                    <a:pt x="69" y="156"/>
                  </a:lnTo>
                  <a:lnTo>
                    <a:pt x="71" y="157"/>
                  </a:lnTo>
                  <a:lnTo>
                    <a:pt x="76" y="159"/>
                  </a:lnTo>
                  <a:lnTo>
                    <a:pt x="81" y="162"/>
                  </a:lnTo>
                  <a:lnTo>
                    <a:pt x="86" y="164"/>
                  </a:lnTo>
                  <a:close/>
                </a:path>
              </a:pathLst>
            </a:custGeom>
            <a:solidFill>
              <a:srgbClr val="5D322A"/>
            </a:solidFill>
            <a:ln w="9525">
              <a:noFill/>
              <a:round/>
              <a:headEnd/>
              <a:tailEnd/>
            </a:ln>
          </p:spPr>
          <p:txBody>
            <a:bodyPr/>
            <a:lstStyle/>
            <a:p>
              <a:endParaRPr lang="ja-JP" altLang="en-US"/>
            </a:p>
          </p:txBody>
        </p:sp>
        <p:sp>
          <p:nvSpPr>
            <p:cNvPr id="86" name="Freeform 48"/>
            <p:cNvSpPr>
              <a:spLocks/>
            </p:cNvSpPr>
            <p:nvPr/>
          </p:nvSpPr>
          <p:spPr bwMode="auto">
            <a:xfrm>
              <a:off x="4590" y="1565"/>
              <a:ext cx="42" cy="30"/>
            </a:xfrm>
            <a:custGeom>
              <a:avLst/>
              <a:gdLst>
                <a:gd name="T0" fmla="*/ 0 w 42"/>
                <a:gd name="T1" fmla="*/ 0 h 30"/>
                <a:gd name="T2" fmla="*/ 0 w 42"/>
                <a:gd name="T3" fmla="*/ 2 h 30"/>
                <a:gd name="T4" fmla="*/ 1 w 42"/>
                <a:gd name="T5" fmla="*/ 4 h 30"/>
                <a:gd name="T6" fmla="*/ 1 w 42"/>
                <a:gd name="T7" fmla="*/ 6 h 30"/>
                <a:gd name="T8" fmla="*/ 2 w 42"/>
                <a:gd name="T9" fmla="*/ 8 h 30"/>
                <a:gd name="T10" fmla="*/ 3 w 42"/>
                <a:gd name="T11" fmla="*/ 9 h 30"/>
                <a:gd name="T12" fmla="*/ 4 w 42"/>
                <a:gd name="T13" fmla="*/ 11 h 30"/>
                <a:gd name="T14" fmla="*/ 5 w 42"/>
                <a:gd name="T15" fmla="*/ 13 h 30"/>
                <a:gd name="T16" fmla="*/ 6 w 42"/>
                <a:gd name="T17" fmla="*/ 15 h 30"/>
                <a:gd name="T18" fmla="*/ 8 w 42"/>
                <a:gd name="T19" fmla="*/ 16 h 30"/>
                <a:gd name="T20" fmla="*/ 9 w 42"/>
                <a:gd name="T21" fmla="*/ 17 h 30"/>
                <a:gd name="T22" fmla="*/ 11 w 42"/>
                <a:gd name="T23" fmla="*/ 19 h 30"/>
                <a:gd name="T24" fmla="*/ 13 w 42"/>
                <a:gd name="T25" fmla="*/ 20 h 30"/>
                <a:gd name="T26" fmla="*/ 14 w 42"/>
                <a:gd name="T27" fmla="*/ 21 h 30"/>
                <a:gd name="T28" fmla="*/ 16 w 42"/>
                <a:gd name="T29" fmla="*/ 21 h 30"/>
                <a:gd name="T30" fmla="*/ 18 w 42"/>
                <a:gd name="T31" fmla="*/ 22 h 30"/>
                <a:gd name="T32" fmla="*/ 20 w 42"/>
                <a:gd name="T33" fmla="*/ 22 h 30"/>
                <a:gd name="T34" fmla="*/ 22 w 42"/>
                <a:gd name="T35" fmla="*/ 22 h 30"/>
                <a:gd name="T36" fmla="*/ 23 w 42"/>
                <a:gd name="T37" fmla="*/ 22 h 30"/>
                <a:gd name="T38" fmla="*/ 22 w 42"/>
                <a:gd name="T39" fmla="*/ 22 h 30"/>
                <a:gd name="T40" fmla="*/ 20 w 42"/>
                <a:gd name="T41" fmla="*/ 22 h 30"/>
                <a:gd name="T42" fmla="*/ 17 w 42"/>
                <a:gd name="T43" fmla="*/ 22 h 30"/>
                <a:gd name="T44" fmla="*/ 14 w 42"/>
                <a:gd name="T45" fmla="*/ 23 h 30"/>
                <a:gd name="T46" fmla="*/ 12 w 42"/>
                <a:gd name="T47" fmla="*/ 24 h 30"/>
                <a:gd name="T48" fmla="*/ 10 w 42"/>
                <a:gd name="T49" fmla="*/ 24 h 30"/>
                <a:gd name="T50" fmla="*/ 7 w 42"/>
                <a:gd name="T51" fmla="*/ 26 h 30"/>
                <a:gd name="T52" fmla="*/ 5 w 42"/>
                <a:gd name="T53" fmla="*/ 27 h 30"/>
                <a:gd name="T54" fmla="*/ 3 w 42"/>
                <a:gd name="T55" fmla="*/ 28 h 30"/>
                <a:gd name="T56" fmla="*/ 1 w 42"/>
                <a:gd name="T57" fmla="*/ 30 h 30"/>
                <a:gd name="T58" fmla="*/ 4 w 42"/>
                <a:gd name="T59" fmla="*/ 29 h 30"/>
                <a:gd name="T60" fmla="*/ 6 w 42"/>
                <a:gd name="T61" fmla="*/ 28 h 30"/>
                <a:gd name="T62" fmla="*/ 12 w 42"/>
                <a:gd name="T63" fmla="*/ 26 h 30"/>
                <a:gd name="T64" fmla="*/ 17 w 42"/>
                <a:gd name="T65" fmla="*/ 25 h 30"/>
                <a:gd name="T66" fmla="*/ 23 w 42"/>
                <a:gd name="T67" fmla="*/ 23 h 30"/>
                <a:gd name="T68" fmla="*/ 28 w 42"/>
                <a:gd name="T69" fmla="*/ 21 h 30"/>
                <a:gd name="T70" fmla="*/ 31 w 42"/>
                <a:gd name="T71" fmla="*/ 20 h 30"/>
                <a:gd name="T72" fmla="*/ 33 w 42"/>
                <a:gd name="T73" fmla="*/ 19 h 30"/>
                <a:gd name="T74" fmla="*/ 36 w 42"/>
                <a:gd name="T75" fmla="*/ 18 h 30"/>
                <a:gd name="T76" fmla="*/ 38 w 42"/>
                <a:gd name="T77" fmla="*/ 17 h 30"/>
                <a:gd name="T78" fmla="*/ 40 w 42"/>
                <a:gd name="T79" fmla="*/ 16 h 30"/>
                <a:gd name="T80" fmla="*/ 42 w 42"/>
                <a:gd name="T81" fmla="*/ 14 h 30"/>
                <a:gd name="T82" fmla="*/ 39 w 42"/>
                <a:gd name="T83" fmla="*/ 15 h 30"/>
                <a:gd name="T84" fmla="*/ 36 w 42"/>
                <a:gd name="T85" fmla="*/ 15 h 30"/>
                <a:gd name="T86" fmla="*/ 33 w 42"/>
                <a:gd name="T87" fmla="*/ 15 h 30"/>
                <a:gd name="T88" fmla="*/ 30 w 42"/>
                <a:gd name="T89" fmla="*/ 15 h 30"/>
                <a:gd name="T90" fmla="*/ 27 w 42"/>
                <a:gd name="T91" fmla="*/ 15 h 30"/>
                <a:gd name="T92" fmla="*/ 24 w 42"/>
                <a:gd name="T93" fmla="*/ 14 h 30"/>
                <a:gd name="T94" fmla="*/ 21 w 42"/>
                <a:gd name="T95" fmla="*/ 14 h 30"/>
                <a:gd name="T96" fmla="*/ 18 w 42"/>
                <a:gd name="T97" fmla="*/ 13 h 30"/>
                <a:gd name="T98" fmla="*/ 16 w 42"/>
                <a:gd name="T99" fmla="*/ 11 h 30"/>
                <a:gd name="T100" fmla="*/ 13 w 42"/>
                <a:gd name="T101" fmla="*/ 10 h 30"/>
                <a:gd name="T102" fmla="*/ 11 w 42"/>
                <a:gd name="T103" fmla="*/ 9 h 30"/>
                <a:gd name="T104" fmla="*/ 8 w 42"/>
                <a:gd name="T105" fmla="*/ 7 h 30"/>
                <a:gd name="T106" fmla="*/ 6 w 42"/>
                <a:gd name="T107" fmla="*/ 6 h 30"/>
                <a:gd name="T108" fmla="*/ 4 w 42"/>
                <a:gd name="T109" fmla="*/ 4 h 30"/>
                <a:gd name="T110" fmla="*/ 2 w 42"/>
                <a:gd name="T111" fmla="*/ 2 h 30"/>
                <a:gd name="T112" fmla="*/ 0 w 42"/>
                <a:gd name="T113" fmla="*/ 0 h 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
                <a:gd name="T172" fmla="*/ 0 h 30"/>
                <a:gd name="T173" fmla="*/ 42 w 42"/>
                <a:gd name="T174" fmla="*/ 30 h 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 h="30">
                  <a:moveTo>
                    <a:pt x="0" y="0"/>
                  </a:moveTo>
                  <a:lnTo>
                    <a:pt x="0" y="2"/>
                  </a:lnTo>
                  <a:lnTo>
                    <a:pt x="1" y="4"/>
                  </a:lnTo>
                  <a:lnTo>
                    <a:pt x="1" y="6"/>
                  </a:lnTo>
                  <a:lnTo>
                    <a:pt x="2" y="8"/>
                  </a:lnTo>
                  <a:lnTo>
                    <a:pt x="3" y="9"/>
                  </a:lnTo>
                  <a:lnTo>
                    <a:pt x="4" y="11"/>
                  </a:lnTo>
                  <a:lnTo>
                    <a:pt x="5" y="13"/>
                  </a:lnTo>
                  <a:lnTo>
                    <a:pt x="6" y="15"/>
                  </a:lnTo>
                  <a:lnTo>
                    <a:pt x="8" y="16"/>
                  </a:lnTo>
                  <a:lnTo>
                    <a:pt x="9" y="17"/>
                  </a:lnTo>
                  <a:lnTo>
                    <a:pt x="11" y="19"/>
                  </a:lnTo>
                  <a:lnTo>
                    <a:pt x="13" y="20"/>
                  </a:lnTo>
                  <a:lnTo>
                    <a:pt x="14" y="21"/>
                  </a:lnTo>
                  <a:lnTo>
                    <a:pt x="16" y="21"/>
                  </a:lnTo>
                  <a:lnTo>
                    <a:pt x="18" y="22"/>
                  </a:lnTo>
                  <a:lnTo>
                    <a:pt x="20" y="22"/>
                  </a:lnTo>
                  <a:lnTo>
                    <a:pt x="22" y="22"/>
                  </a:lnTo>
                  <a:lnTo>
                    <a:pt x="23" y="22"/>
                  </a:lnTo>
                  <a:lnTo>
                    <a:pt x="22" y="22"/>
                  </a:lnTo>
                  <a:lnTo>
                    <a:pt x="20" y="22"/>
                  </a:lnTo>
                  <a:lnTo>
                    <a:pt x="17" y="22"/>
                  </a:lnTo>
                  <a:lnTo>
                    <a:pt x="14" y="23"/>
                  </a:lnTo>
                  <a:lnTo>
                    <a:pt x="12" y="24"/>
                  </a:lnTo>
                  <a:lnTo>
                    <a:pt x="10" y="24"/>
                  </a:lnTo>
                  <a:lnTo>
                    <a:pt x="7" y="26"/>
                  </a:lnTo>
                  <a:lnTo>
                    <a:pt x="5" y="27"/>
                  </a:lnTo>
                  <a:lnTo>
                    <a:pt x="3" y="28"/>
                  </a:lnTo>
                  <a:lnTo>
                    <a:pt x="1" y="30"/>
                  </a:lnTo>
                  <a:lnTo>
                    <a:pt x="4" y="29"/>
                  </a:lnTo>
                  <a:lnTo>
                    <a:pt x="6" y="28"/>
                  </a:lnTo>
                  <a:lnTo>
                    <a:pt x="12" y="26"/>
                  </a:lnTo>
                  <a:lnTo>
                    <a:pt x="17" y="25"/>
                  </a:lnTo>
                  <a:lnTo>
                    <a:pt x="23" y="23"/>
                  </a:lnTo>
                  <a:lnTo>
                    <a:pt x="28" y="21"/>
                  </a:lnTo>
                  <a:lnTo>
                    <a:pt x="31" y="20"/>
                  </a:lnTo>
                  <a:lnTo>
                    <a:pt x="33" y="19"/>
                  </a:lnTo>
                  <a:lnTo>
                    <a:pt x="36" y="18"/>
                  </a:lnTo>
                  <a:lnTo>
                    <a:pt x="38" y="17"/>
                  </a:lnTo>
                  <a:lnTo>
                    <a:pt x="40" y="16"/>
                  </a:lnTo>
                  <a:lnTo>
                    <a:pt x="42" y="14"/>
                  </a:lnTo>
                  <a:lnTo>
                    <a:pt x="39" y="15"/>
                  </a:lnTo>
                  <a:lnTo>
                    <a:pt x="36" y="15"/>
                  </a:lnTo>
                  <a:lnTo>
                    <a:pt x="33" y="15"/>
                  </a:lnTo>
                  <a:lnTo>
                    <a:pt x="30" y="15"/>
                  </a:lnTo>
                  <a:lnTo>
                    <a:pt x="27" y="15"/>
                  </a:lnTo>
                  <a:lnTo>
                    <a:pt x="24" y="14"/>
                  </a:lnTo>
                  <a:lnTo>
                    <a:pt x="21" y="14"/>
                  </a:lnTo>
                  <a:lnTo>
                    <a:pt x="18" y="13"/>
                  </a:lnTo>
                  <a:lnTo>
                    <a:pt x="16" y="11"/>
                  </a:lnTo>
                  <a:lnTo>
                    <a:pt x="13" y="10"/>
                  </a:lnTo>
                  <a:lnTo>
                    <a:pt x="11" y="9"/>
                  </a:lnTo>
                  <a:lnTo>
                    <a:pt x="8" y="7"/>
                  </a:lnTo>
                  <a:lnTo>
                    <a:pt x="6" y="6"/>
                  </a:lnTo>
                  <a:lnTo>
                    <a:pt x="4" y="4"/>
                  </a:lnTo>
                  <a:lnTo>
                    <a:pt x="2" y="2"/>
                  </a:lnTo>
                  <a:lnTo>
                    <a:pt x="0" y="0"/>
                  </a:lnTo>
                  <a:close/>
                </a:path>
              </a:pathLst>
            </a:custGeom>
            <a:solidFill>
              <a:srgbClr val="482728"/>
            </a:solidFill>
            <a:ln w="9525">
              <a:noFill/>
              <a:round/>
              <a:headEnd/>
              <a:tailEnd/>
            </a:ln>
          </p:spPr>
          <p:txBody>
            <a:bodyPr/>
            <a:lstStyle/>
            <a:p>
              <a:endParaRPr lang="ja-JP" altLang="en-US"/>
            </a:p>
          </p:txBody>
        </p:sp>
        <p:sp>
          <p:nvSpPr>
            <p:cNvPr id="87" name="Freeform 49"/>
            <p:cNvSpPr>
              <a:spLocks/>
            </p:cNvSpPr>
            <p:nvPr/>
          </p:nvSpPr>
          <p:spPr bwMode="auto">
            <a:xfrm>
              <a:off x="4610" y="1587"/>
              <a:ext cx="3" cy="1"/>
            </a:xfrm>
            <a:custGeom>
              <a:avLst/>
              <a:gdLst>
                <a:gd name="T0" fmla="*/ 3 w 3"/>
                <a:gd name="T1" fmla="*/ 0 h 1"/>
                <a:gd name="T2" fmla="*/ 2 w 3"/>
                <a:gd name="T3" fmla="*/ 0 h 1"/>
                <a:gd name="T4" fmla="*/ 0 w 3"/>
                <a:gd name="T5" fmla="*/ 0 h 1"/>
                <a:gd name="T6" fmla="*/ 2 w 3"/>
                <a:gd name="T7" fmla="*/ 0 h 1"/>
                <a:gd name="T8" fmla="*/ 3 w 3"/>
                <a:gd name="T9" fmla="*/ 0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0"/>
                  </a:moveTo>
                  <a:lnTo>
                    <a:pt x="2" y="0"/>
                  </a:lnTo>
                  <a:lnTo>
                    <a:pt x="0" y="0"/>
                  </a:lnTo>
                  <a:lnTo>
                    <a:pt x="2" y="0"/>
                  </a:lnTo>
                  <a:lnTo>
                    <a:pt x="3" y="0"/>
                  </a:lnTo>
                  <a:close/>
                </a:path>
              </a:pathLst>
            </a:custGeom>
            <a:solidFill>
              <a:srgbClr val="482728"/>
            </a:solidFill>
            <a:ln w="9525">
              <a:noFill/>
              <a:round/>
              <a:headEnd/>
              <a:tailEnd/>
            </a:ln>
          </p:spPr>
          <p:txBody>
            <a:bodyPr/>
            <a:lstStyle/>
            <a:p>
              <a:endParaRPr lang="ja-JP" altLang="en-US"/>
            </a:p>
          </p:txBody>
        </p:sp>
        <p:sp>
          <p:nvSpPr>
            <p:cNvPr id="88" name="Freeform 50"/>
            <p:cNvSpPr>
              <a:spLocks/>
            </p:cNvSpPr>
            <p:nvPr/>
          </p:nvSpPr>
          <p:spPr bwMode="auto">
            <a:xfrm>
              <a:off x="4595" y="1616"/>
              <a:ext cx="68" cy="70"/>
            </a:xfrm>
            <a:custGeom>
              <a:avLst/>
              <a:gdLst>
                <a:gd name="T0" fmla="*/ 49 w 68"/>
                <a:gd name="T1" fmla="*/ 53 h 70"/>
                <a:gd name="T2" fmla="*/ 43 w 68"/>
                <a:gd name="T3" fmla="*/ 47 h 70"/>
                <a:gd name="T4" fmla="*/ 37 w 68"/>
                <a:gd name="T5" fmla="*/ 40 h 70"/>
                <a:gd name="T6" fmla="*/ 32 w 68"/>
                <a:gd name="T7" fmla="*/ 33 h 70"/>
                <a:gd name="T8" fmla="*/ 30 w 68"/>
                <a:gd name="T9" fmla="*/ 28 h 70"/>
                <a:gd name="T10" fmla="*/ 28 w 68"/>
                <a:gd name="T11" fmla="*/ 25 h 70"/>
                <a:gd name="T12" fmla="*/ 28 w 68"/>
                <a:gd name="T13" fmla="*/ 21 h 70"/>
                <a:gd name="T14" fmla="*/ 27 w 68"/>
                <a:gd name="T15" fmla="*/ 17 h 70"/>
                <a:gd name="T16" fmla="*/ 27 w 68"/>
                <a:gd name="T17" fmla="*/ 14 h 70"/>
                <a:gd name="T18" fmla="*/ 28 w 68"/>
                <a:gd name="T19" fmla="*/ 10 h 70"/>
                <a:gd name="T20" fmla="*/ 28 w 68"/>
                <a:gd name="T21" fmla="*/ 6 h 70"/>
                <a:gd name="T22" fmla="*/ 30 w 68"/>
                <a:gd name="T23" fmla="*/ 2 h 70"/>
                <a:gd name="T24" fmla="*/ 29 w 68"/>
                <a:gd name="T25" fmla="*/ 0 h 70"/>
                <a:gd name="T26" fmla="*/ 25 w 68"/>
                <a:gd name="T27" fmla="*/ 1 h 70"/>
                <a:gd name="T28" fmla="*/ 22 w 68"/>
                <a:gd name="T29" fmla="*/ 2 h 70"/>
                <a:gd name="T30" fmla="*/ 19 w 68"/>
                <a:gd name="T31" fmla="*/ 4 h 70"/>
                <a:gd name="T32" fmla="*/ 17 w 68"/>
                <a:gd name="T33" fmla="*/ 6 h 70"/>
                <a:gd name="T34" fmla="*/ 13 w 68"/>
                <a:gd name="T35" fmla="*/ 9 h 70"/>
                <a:gd name="T36" fmla="*/ 9 w 68"/>
                <a:gd name="T37" fmla="*/ 14 h 70"/>
                <a:gd name="T38" fmla="*/ 6 w 68"/>
                <a:gd name="T39" fmla="*/ 19 h 70"/>
                <a:gd name="T40" fmla="*/ 4 w 68"/>
                <a:gd name="T41" fmla="*/ 25 h 70"/>
                <a:gd name="T42" fmla="*/ 2 w 68"/>
                <a:gd name="T43" fmla="*/ 31 h 70"/>
                <a:gd name="T44" fmla="*/ 1 w 68"/>
                <a:gd name="T45" fmla="*/ 36 h 70"/>
                <a:gd name="T46" fmla="*/ 0 w 68"/>
                <a:gd name="T47" fmla="*/ 40 h 70"/>
                <a:gd name="T48" fmla="*/ 0 w 68"/>
                <a:gd name="T49" fmla="*/ 44 h 70"/>
                <a:gd name="T50" fmla="*/ 0 w 68"/>
                <a:gd name="T51" fmla="*/ 47 h 70"/>
                <a:gd name="T52" fmla="*/ 1 w 68"/>
                <a:gd name="T53" fmla="*/ 51 h 70"/>
                <a:gd name="T54" fmla="*/ 2 w 68"/>
                <a:gd name="T55" fmla="*/ 55 h 70"/>
                <a:gd name="T56" fmla="*/ 4 w 68"/>
                <a:gd name="T57" fmla="*/ 58 h 70"/>
                <a:gd name="T58" fmla="*/ 6 w 68"/>
                <a:gd name="T59" fmla="*/ 61 h 70"/>
                <a:gd name="T60" fmla="*/ 8 w 68"/>
                <a:gd name="T61" fmla="*/ 65 h 70"/>
                <a:gd name="T62" fmla="*/ 12 w 68"/>
                <a:gd name="T63" fmla="*/ 67 h 70"/>
                <a:gd name="T64" fmla="*/ 16 w 68"/>
                <a:gd name="T65" fmla="*/ 69 h 70"/>
                <a:gd name="T66" fmla="*/ 16 w 68"/>
                <a:gd name="T67" fmla="*/ 69 h 70"/>
                <a:gd name="T68" fmla="*/ 15 w 68"/>
                <a:gd name="T69" fmla="*/ 67 h 70"/>
                <a:gd name="T70" fmla="*/ 14 w 68"/>
                <a:gd name="T71" fmla="*/ 64 h 70"/>
                <a:gd name="T72" fmla="*/ 14 w 68"/>
                <a:gd name="T73" fmla="*/ 58 h 70"/>
                <a:gd name="T74" fmla="*/ 14 w 68"/>
                <a:gd name="T75" fmla="*/ 50 h 70"/>
                <a:gd name="T76" fmla="*/ 15 w 68"/>
                <a:gd name="T77" fmla="*/ 42 h 70"/>
                <a:gd name="T78" fmla="*/ 16 w 68"/>
                <a:gd name="T79" fmla="*/ 35 h 70"/>
                <a:gd name="T80" fmla="*/ 19 w 68"/>
                <a:gd name="T81" fmla="*/ 29 h 70"/>
                <a:gd name="T82" fmla="*/ 21 w 68"/>
                <a:gd name="T83" fmla="*/ 25 h 70"/>
                <a:gd name="T84" fmla="*/ 23 w 68"/>
                <a:gd name="T85" fmla="*/ 22 h 70"/>
                <a:gd name="T86" fmla="*/ 24 w 68"/>
                <a:gd name="T87" fmla="*/ 22 h 70"/>
                <a:gd name="T88" fmla="*/ 23 w 68"/>
                <a:gd name="T89" fmla="*/ 23 h 70"/>
                <a:gd name="T90" fmla="*/ 23 w 68"/>
                <a:gd name="T91" fmla="*/ 25 h 70"/>
                <a:gd name="T92" fmla="*/ 23 w 68"/>
                <a:gd name="T93" fmla="*/ 28 h 70"/>
                <a:gd name="T94" fmla="*/ 24 w 68"/>
                <a:gd name="T95" fmla="*/ 32 h 70"/>
                <a:gd name="T96" fmla="*/ 25 w 68"/>
                <a:gd name="T97" fmla="*/ 35 h 70"/>
                <a:gd name="T98" fmla="*/ 28 w 68"/>
                <a:gd name="T99" fmla="*/ 41 h 70"/>
                <a:gd name="T100" fmla="*/ 32 w 68"/>
                <a:gd name="T101" fmla="*/ 46 h 70"/>
                <a:gd name="T102" fmla="*/ 35 w 68"/>
                <a:gd name="T103" fmla="*/ 50 h 70"/>
                <a:gd name="T104" fmla="*/ 39 w 68"/>
                <a:gd name="T105" fmla="*/ 54 h 70"/>
                <a:gd name="T106" fmla="*/ 44 w 68"/>
                <a:gd name="T107" fmla="*/ 57 h 70"/>
                <a:gd name="T108" fmla="*/ 48 w 68"/>
                <a:gd name="T109" fmla="*/ 60 h 70"/>
                <a:gd name="T110" fmla="*/ 53 w 68"/>
                <a:gd name="T111" fmla="*/ 63 h 70"/>
                <a:gd name="T112" fmla="*/ 63 w 68"/>
                <a:gd name="T113" fmla="*/ 68 h 70"/>
                <a:gd name="T114" fmla="*/ 66 w 68"/>
                <a:gd name="T115" fmla="*/ 68 h 70"/>
                <a:gd name="T116" fmla="*/ 61 w 68"/>
                <a:gd name="T117" fmla="*/ 65 h 70"/>
                <a:gd name="T118" fmla="*/ 57 w 68"/>
                <a:gd name="T119" fmla="*/ 62 h 70"/>
                <a:gd name="T120" fmla="*/ 54 w 68"/>
                <a:gd name="T121" fmla="*/ 58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70"/>
                <a:gd name="T185" fmla="*/ 68 w 68"/>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70">
                  <a:moveTo>
                    <a:pt x="52" y="56"/>
                  </a:moveTo>
                  <a:lnTo>
                    <a:pt x="49" y="53"/>
                  </a:lnTo>
                  <a:lnTo>
                    <a:pt x="46" y="50"/>
                  </a:lnTo>
                  <a:lnTo>
                    <a:pt x="43" y="47"/>
                  </a:lnTo>
                  <a:lnTo>
                    <a:pt x="40" y="44"/>
                  </a:lnTo>
                  <a:lnTo>
                    <a:pt x="37" y="40"/>
                  </a:lnTo>
                  <a:lnTo>
                    <a:pt x="35" y="37"/>
                  </a:lnTo>
                  <a:lnTo>
                    <a:pt x="32" y="33"/>
                  </a:lnTo>
                  <a:lnTo>
                    <a:pt x="31" y="30"/>
                  </a:lnTo>
                  <a:lnTo>
                    <a:pt x="30" y="28"/>
                  </a:lnTo>
                  <a:lnTo>
                    <a:pt x="29" y="27"/>
                  </a:lnTo>
                  <a:lnTo>
                    <a:pt x="28" y="25"/>
                  </a:lnTo>
                  <a:lnTo>
                    <a:pt x="28" y="23"/>
                  </a:lnTo>
                  <a:lnTo>
                    <a:pt x="28" y="21"/>
                  </a:lnTo>
                  <a:lnTo>
                    <a:pt x="27" y="19"/>
                  </a:lnTo>
                  <a:lnTo>
                    <a:pt x="27" y="17"/>
                  </a:lnTo>
                  <a:lnTo>
                    <a:pt x="27" y="15"/>
                  </a:lnTo>
                  <a:lnTo>
                    <a:pt x="27" y="14"/>
                  </a:lnTo>
                  <a:lnTo>
                    <a:pt x="27" y="12"/>
                  </a:lnTo>
                  <a:lnTo>
                    <a:pt x="28" y="10"/>
                  </a:lnTo>
                  <a:lnTo>
                    <a:pt x="28" y="8"/>
                  </a:lnTo>
                  <a:lnTo>
                    <a:pt x="28" y="6"/>
                  </a:lnTo>
                  <a:lnTo>
                    <a:pt x="29" y="4"/>
                  </a:lnTo>
                  <a:lnTo>
                    <a:pt x="30" y="2"/>
                  </a:lnTo>
                  <a:lnTo>
                    <a:pt x="31" y="0"/>
                  </a:lnTo>
                  <a:lnTo>
                    <a:pt x="29" y="0"/>
                  </a:lnTo>
                  <a:lnTo>
                    <a:pt x="27" y="1"/>
                  </a:lnTo>
                  <a:lnTo>
                    <a:pt x="25" y="1"/>
                  </a:lnTo>
                  <a:lnTo>
                    <a:pt x="24" y="2"/>
                  </a:lnTo>
                  <a:lnTo>
                    <a:pt x="22" y="2"/>
                  </a:lnTo>
                  <a:lnTo>
                    <a:pt x="21" y="3"/>
                  </a:lnTo>
                  <a:lnTo>
                    <a:pt x="19" y="4"/>
                  </a:lnTo>
                  <a:lnTo>
                    <a:pt x="18" y="5"/>
                  </a:lnTo>
                  <a:lnTo>
                    <a:pt x="17" y="6"/>
                  </a:lnTo>
                  <a:lnTo>
                    <a:pt x="16" y="7"/>
                  </a:lnTo>
                  <a:lnTo>
                    <a:pt x="13" y="9"/>
                  </a:lnTo>
                  <a:lnTo>
                    <a:pt x="11" y="11"/>
                  </a:lnTo>
                  <a:lnTo>
                    <a:pt x="9" y="14"/>
                  </a:lnTo>
                  <a:lnTo>
                    <a:pt x="8" y="16"/>
                  </a:lnTo>
                  <a:lnTo>
                    <a:pt x="6" y="19"/>
                  </a:lnTo>
                  <a:lnTo>
                    <a:pt x="5" y="22"/>
                  </a:lnTo>
                  <a:lnTo>
                    <a:pt x="4" y="25"/>
                  </a:lnTo>
                  <a:lnTo>
                    <a:pt x="3" y="28"/>
                  </a:lnTo>
                  <a:lnTo>
                    <a:pt x="2" y="31"/>
                  </a:lnTo>
                  <a:lnTo>
                    <a:pt x="1" y="33"/>
                  </a:lnTo>
                  <a:lnTo>
                    <a:pt x="1" y="36"/>
                  </a:lnTo>
                  <a:lnTo>
                    <a:pt x="0" y="38"/>
                  </a:lnTo>
                  <a:lnTo>
                    <a:pt x="0" y="40"/>
                  </a:lnTo>
                  <a:lnTo>
                    <a:pt x="0" y="42"/>
                  </a:lnTo>
                  <a:lnTo>
                    <a:pt x="0" y="44"/>
                  </a:lnTo>
                  <a:lnTo>
                    <a:pt x="0" y="45"/>
                  </a:lnTo>
                  <a:lnTo>
                    <a:pt x="0" y="47"/>
                  </a:lnTo>
                  <a:lnTo>
                    <a:pt x="1" y="49"/>
                  </a:lnTo>
                  <a:lnTo>
                    <a:pt x="1" y="51"/>
                  </a:lnTo>
                  <a:lnTo>
                    <a:pt x="2" y="53"/>
                  </a:lnTo>
                  <a:lnTo>
                    <a:pt x="2" y="55"/>
                  </a:lnTo>
                  <a:lnTo>
                    <a:pt x="3" y="56"/>
                  </a:lnTo>
                  <a:lnTo>
                    <a:pt x="4" y="58"/>
                  </a:lnTo>
                  <a:lnTo>
                    <a:pt x="5" y="60"/>
                  </a:lnTo>
                  <a:lnTo>
                    <a:pt x="6" y="61"/>
                  </a:lnTo>
                  <a:lnTo>
                    <a:pt x="7" y="63"/>
                  </a:lnTo>
                  <a:lnTo>
                    <a:pt x="8" y="65"/>
                  </a:lnTo>
                  <a:lnTo>
                    <a:pt x="10" y="66"/>
                  </a:lnTo>
                  <a:lnTo>
                    <a:pt x="12" y="67"/>
                  </a:lnTo>
                  <a:lnTo>
                    <a:pt x="14" y="68"/>
                  </a:lnTo>
                  <a:lnTo>
                    <a:pt x="16" y="69"/>
                  </a:lnTo>
                  <a:lnTo>
                    <a:pt x="15" y="68"/>
                  </a:lnTo>
                  <a:lnTo>
                    <a:pt x="15" y="67"/>
                  </a:lnTo>
                  <a:lnTo>
                    <a:pt x="15" y="65"/>
                  </a:lnTo>
                  <a:lnTo>
                    <a:pt x="14" y="64"/>
                  </a:lnTo>
                  <a:lnTo>
                    <a:pt x="14" y="62"/>
                  </a:lnTo>
                  <a:lnTo>
                    <a:pt x="14" y="58"/>
                  </a:lnTo>
                  <a:lnTo>
                    <a:pt x="14" y="54"/>
                  </a:lnTo>
                  <a:lnTo>
                    <a:pt x="14" y="50"/>
                  </a:lnTo>
                  <a:lnTo>
                    <a:pt x="14" y="45"/>
                  </a:lnTo>
                  <a:lnTo>
                    <a:pt x="15" y="42"/>
                  </a:lnTo>
                  <a:lnTo>
                    <a:pt x="15" y="39"/>
                  </a:lnTo>
                  <a:lnTo>
                    <a:pt x="16" y="35"/>
                  </a:lnTo>
                  <a:lnTo>
                    <a:pt x="17" y="33"/>
                  </a:lnTo>
                  <a:lnTo>
                    <a:pt x="19" y="29"/>
                  </a:lnTo>
                  <a:lnTo>
                    <a:pt x="20" y="27"/>
                  </a:lnTo>
                  <a:lnTo>
                    <a:pt x="21" y="25"/>
                  </a:lnTo>
                  <a:lnTo>
                    <a:pt x="22" y="24"/>
                  </a:lnTo>
                  <a:lnTo>
                    <a:pt x="23" y="22"/>
                  </a:lnTo>
                  <a:lnTo>
                    <a:pt x="25" y="21"/>
                  </a:lnTo>
                  <a:lnTo>
                    <a:pt x="24" y="22"/>
                  </a:lnTo>
                  <a:lnTo>
                    <a:pt x="23" y="23"/>
                  </a:lnTo>
                  <a:lnTo>
                    <a:pt x="23" y="25"/>
                  </a:lnTo>
                  <a:lnTo>
                    <a:pt x="23" y="26"/>
                  </a:lnTo>
                  <a:lnTo>
                    <a:pt x="23" y="28"/>
                  </a:lnTo>
                  <a:lnTo>
                    <a:pt x="23" y="30"/>
                  </a:lnTo>
                  <a:lnTo>
                    <a:pt x="24" y="32"/>
                  </a:lnTo>
                  <a:lnTo>
                    <a:pt x="25" y="34"/>
                  </a:lnTo>
                  <a:lnTo>
                    <a:pt x="25" y="35"/>
                  </a:lnTo>
                  <a:lnTo>
                    <a:pt x="26" y="37"/>
                  </a:lnTo>
                  <a:lnTo>
                    <a:pt x="28" y="41"/>
                  </a:lnTo>
                  <a:lnTo>
                    <a:pt x="30" y="44"/>
                  </a:lnTo>
                  <a:lnTo>
                    <a:pt x="32" y="46"/>
                  </a:lnTo>
                  <a:lnTo>
                    <a:pt x="33" y="48"/>
                  </a:lnTo>
                  <a:lnTo>
                    <a:pt x="35" y="50"/>
                  </a:lnTo>
                  <a:lnTo>
                    <a:pt x="37" y="52"/>
                  </a:lnTo>
                  <a:lnTo>
                    <a:pt x="39" y="54"/>
                  </a:lnTo>
                  <a:lnTo>
                    <a:pt x="41" y="56"/>
                  </a:lnTo>
                  <a:lnTo>
                    <a:pt x="44" y="57"/>
                  </a:lnTo>
                  <a:lnTo>
                    <a:pt x="46" y="59"/>
                  </a:lnTo>
                  <a:lnTo>
                    <a:pt x="48" y="60"/>
                  </a:lnTo>
                  <a:lnTo>
                    <a:pt x="51" y="62"/>
                  </a:lnTo>
                  <a:lnTo>
                    <a:pt x="53" y="63"/>
                  </a:lnTo>
                  <a:lnTo>
                    <a:pt x="58" y="65"/>
                  </a:lnTo>
                  <a:lnTo>
                    <a:pt x="63" y="68"/>
                  </a:lnTo>
                  <a:lnTo>
                    <a:pt x="68" y="70"/>
                  </a:lnTo>
                  <a:lnTo>
                    <a:pt x="66" y="68"/>
                  </a:lnTo>
                  <a:lnTo>
                    <a:pt x="63" y="67"/>
                  </a:lnTo>
                  <a:lnTo>
                    <a:pt x="61" y="65"/>
                  </a:lnTo>
                  <a:lnTo>
                    <a:pt x="59" y="63"/>
                  </a:lnTo>
                  <a:lnTo>
                    <a:pt x="57" y="62"/>
                  </a:lnTo>
                  <a:lnTo>
                    <a:pt x="55" y="60"/>
                  </a:lnTo>
                  <a:lnTo>
                    <a:pt x="54" y="58"/>
                  </a:lnTo>
                  <a:lnTo>
                    <a:pt x="52" y="56"/>
                  </a:lnTo>
                  <a:close/>
                </a:path>
              </a:pathLst>
            </a:custGeom>
            <a:solidFill>
              <a:srgbClr val="482728"/>
            </a:solidFill>
            <a:ln w="9525">
              <a:noFill/>
              <a:round/>
              <a:headEnd/>
              <a:tailEnd/>
            </a:ln>
          </p:spPr>
          <p:txBody>
            <a:bodyPr/>
            <a:lstStyle/>
            <a:p>
              <a:endParaRPr lang="ja-JP" altLang="en-US"/>
            </a:p>
          </p:txBody>
        </p:sp>
        <p:sp>
          <p:nvSpPr>
            <p:cNvPr id="89" name="Freeform 51"/>
            <p:cNvSpPr>
              <a:spLocks/>
            </p:cNvSpPr>
            <p:nvPr/>
          </p:nvSpPr>
          <p:spPr bwMode="auto">
            <a:xfrm>
              <a:off x="4637" y="1601"/>
              <a:ext cx="93" cy="74"/>
            </a:xfrm>
            <a:custGeom>
              <a:avLst/>
              <a:gdLst>
                <a:gd name="T0" fmla="*/ 13 w 93"/>
                <a:gd name="T1" fmla="*/ 1 h 74"/>
                <a:gd name="T2" fmla="*/ 9 w 93"/>
                <a:gd name="T3" fmla="*/ 5 h 74"/>
                <a:gd name="T4" fmla="*/ 6 w 93"/>
                <a:gd name="T5" fmla="*/ 9 h 74"/>
                <a:gd name="T6" fmla="*/ 3 w 93"/>
                <a:gd name="T7" fmla="*/ 12 h 74"/>
                <a:gd name="T8" fmla="*/ 2 w 93"/>
                <a:gd name="T9" fmla="*/ 17 h 74"/>
                <a:gd name="T10" fmla="*/ 1 w 93"/>
                <a:gd name="T11" fmla="*/ 21 h 74"/>
                <a:gd name="T12" fmla="*/ 0 w 93"/>
                <a:gd name="T13" fmla="*/ 26 h 74"/>
                <a:gd name="T14" fmla="*/ 1 w 93"/>
                <a:gd name="T15" fmla="*/ 30 h 74"/>
                <a:gd name="T16" fmla="*/ 1 w 93"/>
                <a:gd name="T17" fmla="*/ 28 h 74"/>
                <a:gd name="T18" fmla="*/ 2 w 93"/>
                <a:gd name="T19" fmla="*/ 20 h 74"/>
                <a:gd name="T20" fmla="*/ 3 w 93"/>
                <a:gd name="T21" fmla="*/ 18 h 74"/>
                <a:gd name="T22" fmla="*/ 3 w 93"/>
                <a:gd name="T23" fmla="*/ 22 h 74"/>
                <a:gd name="T24" fmla="*/ 4 w 93"/>
                <a:gd name="T25" fmla="*/ 25 h 74"/>
                <a:gd name="T26" fmla="*/ 5 w 93"/>
                <a:gd name="T27" fmla="*/ 29 h 74"/>
                <a:gd name="T28" fmla="*/ 6 w 93"/>
                <a:gd name="T29" fmla="*/ 33 h 74"/>
                <a:gd name="T30" fmla="*/ 8 w 93"/>
                <a:gd name="T31" fmla="*/ 36 h 74"/>
                <a:gd name="T32" fmla="*/ 12 w 93"/>
                <a:gd name="T33" fmla="*/ 42 h 74"/>
                <a:gd name="T34" fmla="*/ 17 w 93"/>
                <a:gd name="T35" fmla="*/ 48 h 74"/>
                <a:gd name="T36" fmla="*/ 24 w 93"/>
                <a:gd name="T37" fmla="*/ 55 h 74"/>
                <a:gd name="T38" fmla="*/ 31 w 93"/>
                <a:gd name="T39" fmla="*/ 60 h 74"/>
                <a:gd name="T40" fmla="*/ 38 w 93"/>
                <a:gd name="T41" fmla="*/ 64 h 74"/>
                <a:gd name="T42" fmla="*/ 44 w 93"/>
                <a:gd name="T43" fmla="*/ 66 h 74"/>
                <a:gd name="T44" fmla="*/ 50 w 93"/>
                <a:gd name="T45" fmla="*/ 68 h 74"/>
                <a:gd name="T46" fmla="*/ 56 w 93"/>
                <a:gd name="T47" fmla="*/ 70 h 74"/>
                <a:gd name="T48" fmla="*/ 63 w 93"/>
                <a:gd name="T49" fmla="*/ 71 h 74"/>
                <a:gd name="T50" fmla="*/ 73 w 93"/>
                <a:gd name="T51" fmla="*/ 73 h 74"/>
                <a:gd name="T52" fmla="*/ 86 w 93"/>
                <a:gd name="T53" fmla="*/ 74 h 74"/>
                <a:gd name="T54" fmla="*/ 84 w 93"/>
                <a:gd name="T55" fmla="*/ 72 h 74"/>
                <a:gd name="T56" fmla="*/ 72 w 93"/>
                <a:gd name="T57" fmla="*/ 69 h 74"/>
                <a:gd name="T58" fmla="*/ 64 w 93"/>
                <a:gd name="T59" fmla="*/ 67 h 74"/>
                <a:gd name="T60" fmla="*/ 57 w 93"/>
                <a:gd name="T61" fmla="*/ 64 h 74"/>
                <a:gd name="T62" fmla="*/ 50 w 93"/>
                <a:gd name="T63" fmla="*/ 61 h 74"/>
                <a:gd name="T64" fmla="*/ 43 w 93"/>
                <a:gd name="T65" fmla="*/ 58 h 74"/>
                <a:gd name="T66" fmla="*/ 37 w 93"/>
                <a:gd name="T67" fmla="*/ 54 h 74"/>
                <a:gd name="T68" fmla="*/ 31 w 93"/>
                <a:gd name="T69" fmla="*/ 50 h 74"/>
                <a:gd name="T70" fmla="*/ 27 w 93"/>
                <a:gd name="T71" fmla="*/ 45 h 74"/>
                <a:gd name="T72" fmla="*/ 22 w 93"/>
                <a:gd name="T73" fmla="*/ 40 h 74"/>
                <a:gd name="T74" fmla="*/ 19 w 93"/>
                <a:gd name="T75" fmla="*/ 34 h 74"/>
                <a:gd name="T76" fmla="*/ 17 w 93"/>
                <a:gd name="T77" fmla="*/ 28 h 74"/>
                <a:gd name="T78" fmla="*/ 15 w 93"/>
                <a:gd name="T79" fmla="*/ 21 h 74"/>
                <a:gd name="T80" fmla="*/ 14 w 93"/>
                <a:gd name="T81" fmla="*/ 13 h 74"/>
                <a:gd name="T82" fmla="*/ 15 w 93"/>
                <a:gd name="T83" fmla="*/ 4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74"/>
                <a:gd name="T128" fmla="*/ 93 w 93"/>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74">
                  <a:moveTo>
                    <a:pt x="15" y="0"/>
                  </a:moveTo>
                  <a:lnTo>
                    <a:pt x="13" y="1"/>
                  </a:lnTo>
                  <a:lnTo>
                    <a:pt x="11" y="3"/>
                  </a:lnTo>
                  <a:lnTo>
                    <a:pt x="9" y="5"/>
                  </a:lnTo>
                  <a:lnTo>
                    <a:pt x="7" y="7"/>
                  </a:lnTo>
                  <a:lnTo>
                    <a:pt x="6" y="9"/>
                  </a:lnTo>
                  <a:lnTo>
                    <a:pt x="5" y="10"/>
                  </a:lnTo>
                  <a:lnTo>
                    <a:pt x="3" y="12"/>
                  </a:lnTo>
                  <a:lnTo>
                    <a:pt x="2" y="15"/>
                  </a:lnTo>
                  <a:lnTo>
                    <a:pt x="2" y="17"/>
                  </a:lnTo>
                  <a:lnTo>
                    <a:pt x="1" y="19"/>
                  </a:lnTo>
                  <a:lnTo>
                    <a:pt x="1" y="21"/>
                  </a:lnTo>
                  <a:lnTo>
                    <a:pt x="0" y="23"/>
                  </a:lnTo>
                  <a:lnTo>
                    <a:pt x="0" y="26"/>
                  </a:lnTo>
                  <a:lnTo>
                    <a:pt x="0" y="28"/>
                  </a:lnTo>
                  <a:lnTo>
                    <a:pt x="1" y="30"/>
                  </a:lnTo>
                  <a:lnTo>
                    <a:pt x="1" y="32"/>
                  </a:lnTo>
                  <a:lnTo>
                    <a:pt x="1" y="28"/>
                  </a:lnTo>
                  <a:lnTo>
                    <a:pt x="2" y="24"/>
                  </a:lnTo>
                  <a:lnTo>
                    <a:pt x="2" y="20"/>
                  </a:lnTo>
                  <a:lnTo>
                    <a:pt x="3" y="16"/>
                  </a:lnTo>
                  <a:lnTo>
                    <a:pt x="3" y="18"/>
                  </a:lnTo>
                  <a:lnTo>
                    <a:pt x="3" y="20"/>
                  </a:lnTo>
                  <a:lnTo>
                    <a:pt x="3" y="22"/>
                  </a:lnTo>
                  <a:lnTo>
                    <a:pt x="3" y="24"/>
                  </a:lnTo>
                  <a:lnTo>
                    <a:pt x="4" y="25"/>
                  </a:lnTo>
                  <a:lnTo>
                    <a:pt x="4" y="27"/>
                  </a:lnTo>
                  <a:lnTo>
                    <a:pt x="5" y="29"/>
                  </a:lnTo>
                  <a:lnTo>
                    <a:pt x="5" y="31"/>
                  </a:lnTo>
                  <a:lnTo>
                    <a:pt x="6" y="33"/>
                  </a:lnTo>
                  <a:lnTo>
                    <a:pt x="7" y="35"/>
                  </a:lnTo>
                  <a:lnTo>
                    <a:pt x="8" y="36"/>
                  </a:lnTo>
                  <a:lnTo>
                    <a:pt x="9" y="38"/>
                  </a:lnTo>
                  <a:lnTo>
                    <a:pt x="12" y="42"/>
                  </a:lnTo>
                  <a:lnTo>
                    <a:pt x="14" y="45"/>
                  </a:lnTo>
                  <a:lnTo>
                    <a:pt x="17" y="48"/>
                  </a:lnTo>
                  <a:lnTo>
                    <a:pt x="20" y="52"/>
                  </a:lnTo>
                  <a:lnTo>
                    <a:pt x="24" y="55"/>
                  </a:lnTo>
                  <a:lnTo>
                    <a:pt x="27" y="57"/>
                  </a:lnTo>
                  <a:lnTo>
                    <a:pt x="31" y="60"/>
                  </a:lnTo>
                  <a:lnTo>
                    <a:pt x="34" y="62"/>
                  </a:lnTo>
                  <a:lnTo>
                    <a:pt x="38" y="64"/>
                  </a:lnTo>
                  <a:lnTo>
                    <a:pt x="41" y="65"/>
                  </a:lnTo>
                  <a:lnTo>
                    <a:pt x="44" y="66"/>
                  </a:lnTo>
                  <a:lnTo>
                    <a:pt x="47" y="68"/>
                  </a:lnTo>
                  <a:lnTo>
                    <a:pt x="50" y="68"/>
                  </a:lnTo>
                  <a:lnTo>
                    <a:pt x="53" y="69"/>
                  </a:lnTo>
                  <a:lnTo>
                    <a:pt x="56" y="70"/>
                  </a:lnTo>
                  <a:lnTo>
                    <a:pt x="60" y="71"/>
                  </a:lnTo>
                  <a:lnTo>
                    <a:pt x="63" y="71"/>
                  </a:lnTo>
                  <a:lnTo>
                    <a:pt x="66" y="72"/>
                  </a:lnTo>
                  <a:lnTo>
                    <a:pt x="73" y="73"/>
                  </a:lnTo>
                  <a:lnTo>
                    <a:pt x="79" y="73"/>
                  </a:lnTo>
                  <a:lnTo>
                    <a:pt x="86" y="74"/>
                  </a:lnTo>
                  <a:lnTo>
                    <a:pt x="93" y="74"/>
                  </a:lnTo>
                  <a:lnTo>
                    <a:pt x="84" y="72"/>
                  </a:lnTo>
                  <a:lnTo>
                    <a:pt x="76" y="70"/>
                  </a:lnTo>
                  <a:lnTo>
                    <a:pt x="72" y="69"/>
                  </a:lnTo>
                  <a:lnTo>
                    <a:pt x="68" y="68"/>
                  </a:lnTo>
                  <a:lnTo>
                    <a:pt x="64" y="67"/>
                  </a:lnTo>
                  <a:lnTo>
                    <a:pt x="60" y="66"/>
                  </a:lnTo>
                  <a:lnTo>
                    <a:pt x="57" y="64"/>
                  </a:lnTo>
                  <a:lnTo>
                    <a:pt x="53" y="63"/>
                  </a:lnTo>
                  <a:lnTo>
                    <a:pt x="50" y="61"/>
                  </a:lnTo>
                  <a:lnTo>
                    <a:pt x="46" y="60"/>
                  </a:lnTo>
                  <a:lnTo>
                    <a:pt x="43" y="58"/>
                  </a:lnTo>
                  <a:lnTo>
                    <a:pt x="40" y="56"/>
                  </a:lnTo>
                  <a:lnTo>
                    <a:pt x="37" y="54"/>
                  </a:lnTo>
                  <a:lnTo>
                    <a:pt x="34" y="53"/>
                  </a:lnTo>
                  <a:lnTo>
                    <a:pt x="31" y="50"/>
                  </a:lnTo>
                  <a:lnTo>
                    <a:pt x="29" y="48"/>
                  </a:lnTo>
                  <a:lnTo>
                    <a:pt x="27" y="45"/>
                  </a:lnTo>
                  <a:lnTo>
                    <a:pt x="24" y="43"/>
                  </a:lnTo>
                  <a:lnTo>
                    <a:pt x="22" y="40"/>
                  </a:lnTo>
                  <a:lnTo>
                    <a:pt x="21" y="37"/>
                  </a:lnTo>
                  <a:lnTo>
                    <a:pt x="19" y="34"/>
                  </a:lnTo>
                  <a:lnTo>
                    <a:pt x="18" y="31"/>
                  </a:lnTo>
                  <a:lnTo>
                    <a:pt x="17" y="28"/>
                  </a:lnTo>
                  <a:lnTo>
                    <a:pt x="16" y="24"/>
                  </a:lnTo>
                  <a:lnTo>
                    <a:pt x="15" y="21"/>
                  </a:lnTo>
                  <a:lnTo>
                    <a:pt x="14" y="17"/>
                  </a:lnTo>
                  <a:lnTo>
                    <a:pt x="14" y="13"/>
                  </a:lnTo>
                  <a:lnTo>
                    <a:pt x="14" y="9"/>
                  </a:lnTo>
                  <a:lnTo>
                    <a:pt x="15" y="4"/>
                  </a:lnTo>
                  <a:lnTo>
                    <a:pt x="15" y="0"/>
                  </a:lnTo>
                  <a:close/>
                </a:path>
              </a:pathLst>
            </a:custGeom>
            <a:solidFill>
              <a:srgbClr val="482728"/>
            </a:solidFill>
            <a:ln w="9525">
              <a:noFill/>
              <a:round/>
              <a:headEnd/>
              <a:tailEnd/>
            </a:ln>
          </p:spPr>
          <p:txBody>
            <a:bodyPr/>
            <a:lstStyle/>
            <a:p>
              <a:endParaRPr lang="ja-JP" altLang="en-US"/>
            </a:p>
          </p:txBody>
        </p:sp>
        <p:sp>
          <p:nvSpPr>
            <p:cNvPr id="90" name="Freeform 52"/>
            <p:cNvSpPr>
              <a:spLocks/>
            </p:cNvSpPr>
            <p:nvPr/>
          </p:nvSpPr>
          <p:spPr bwMode="auto">
            <a:xfrm>
              <a:off x="4896" y="1646"/>
              <a:ext cx="60" cy="95"/>
            </a:xfrm>
            <a:custGeom>
              <a:avLst/>
              <a:gdLst>
                <a:gd name="T0" fmla="*/ 44 w 60"/>
                <a:gd name="T1" fmla="*/ 45 h 95"/>
                <a:gd name="T2" fmla="*/ 44 w 60"/>
                <a:gd name="T3" fmla="*/ 39 h 95"/>
                <a:gd name="T4" fmla="*/ 43 w 60"/>
                <a:gd name="T5" fmla="*/ 33 h 95"/>
                <a:gd name="T6" fmla="*/ 39 w 60"/>
                <a:gd name="T7" fmla="*/ 28 h 95"/>
                <a:gd name="T8" fmla="*/ 34 w 60"/>
                <a:gd name="T9" fmla="*/ 24 h 95"/>
                <a:gd name="T10" fmla="*/ 30 w 60"/>
                <a:gd name="T11" fmla="*/ 23 h 95"/>
                <a:gd name="T12" fmla="*/ 34 w 60"/>
                <a:gd name="T13" fmla="*/ 31 h 95"/>
                <a:gd name="T14" fmla="*/ 37 w 60"/>
                <a:gd name="T15" fmla="*/ 37 h 95"/>
                <a:gd name="T16" fmla="*/ 37 w 60"/>
                <a:gd name="T17" fmla="*/ 41 h 95"/>
                <a:gd name="T18" fmla="*/ 37 w 60"/>
                <a:gd name="T19" fmla="*/ 46 h 95"/>
                <a:gd name="T20" fmla="*/ 34 w 60"/>
                <a:gd name="T21" fmla="*/ 36 h 95"/>
                <a:gd name="T22" fmla="*/ 29 w 60"/>
                <a:gd name="T23" fmla="*/ 27 h 95"/>
                <a:gd name="T24" fmla="*/ 22 w 60"/>
                <a:gd name="T25" fmla="*/ 19 h 95"/>
                <a:gd name="T26" fmla="*/ 14 w 60"/>
                <a:gd name="T27" fmla="*/ 13 h 95"/>
                <a:gd name="T28" fmla="*/ 3 w 60"/>
                <a:gd name="T29" fmla="*/ 8 h 95"/>
                <a:gd name="T30" fmla="*/ 5 w 60"/>
                <a:gd name="T31" fmla="*/ 9 h 95"/>
                <a:gd name="T32" fmla="*/ 11 w 60"/>
                <a:gd name="T33" fmla="*/ 13 h 95"/>
                <a:gd name="T34" fmla="*/ 17 w 60"/>
                <a:gd name="T35" fmla="*/ 18 h 95"/>
                <a:gd name="T36" fmla="*/ 27 w 60"/>
                <a:gd name="T37" fmla="*/ 27 h 95"/>
                <a:gd name="T38" fmla="*/ 32 w 60"/>
                <a:gd name="T39" fmla="*/ 35 h 95"/>
                <a:gd name="T40" fmla="*/ 33 w 60"/>
                <a:gd name="T41" fmla="*/ 41 h 95"/>
                <a:gd name="T42" fmla="*/ 34 w 60"/>
                <a:gd name="T43" fmla="*/ 48 h 95"/>
                <a:gd name="T44" fmla="*/ 33 w 60"/>
                <a:gd name="T45" fmla="*/ 56 h 95"/>
                <a:gd name="T46" fmla="*/ 30 w 60"/>
                <a:gd name="T47" fmla="*/ 68 h 95"/>
                <a:gd name="T48" fmla="*/ 29 w 60"/>
                <a:gd name="T49" fmla="*/ 80 h 95"/>
                <a:gd name="T50" fmla="*/ 29 w 60"/>
                <a:gd name="T51" fmla="*/ 86 h 95"/>
                <a:gd name="T52" fmla="*/ 30 w 60"/>
                <a:gd name="T53" fmla="*/ 91 h 95"/>
                <a:gd name="T54" fmla="*/ 32 w 60"/>
                <a:gd name="T55" fmla="*/ 94 h 95"/>
                <a:gd name="T56" fmla="*/ 33 w 60"/>
                <a:gd name="T57" fmla="*/ 90 h 95"/>
                <a:gd name="T58" fmla="*/ 36 w 60"/>
                <a:gd name="T59" fmla="*/ 85 h 95"/>
                <a:gd name="T60" fmla="*/ 42 w 60"/>
                <a:gd name="T61" fmla="*/ 78 h 95"/>
                <a:gd name="T62" fmla="*/ 50 w 60"/>
                <a:gd name="T63" fmla="*/ 69 h 95"/>
                <a:gd name="T64" fmla="*/ 56 w 60"/>
                <a:gd name="T65" fmla="*/ 62 h 95"/>
                <a:gd name="T66" fmla="*/ 58 w 60"/>
                <a:gd name="T67" fmla="*/ 57 h 95"/>
                <a:gd name="T68" fmla="*/ 60 w 60"/>
                <a:gd name="T69" fmla="*/ 50 h 95"/>
                <a:gd name="T70" fmla="*/ 60 w 60"/>
                <a:gd name="T71" fmla="*/ 44 h 95"/>
                <a:gd name="T72" fmla="*/ 60 w 60"/>
                <a:gd name="T73" fmla="*/ 39 h 95"/>
                <a:gd name="T74" fmla="*/ 59 w 60"/>
                <a:gd name="T75" fmla="*/ 34 h 95"/>
                <a:gd name="T76" fmla="*/ 57 w 60"/>
                <a:gd name="T77" fmla="*/ 29 h 95"/>
                <a:gd name="T78" fmla="*/ 52 w 60"/>
                <a:gd name="T79" fmla="*/ 22 h 95"/>
                <a:gd name="T80" fmla="*/ 45 w 60"/>
                <a:gd name="T81" fmla="*/ 13 h 95"/>
                <a:gd name="T82" fmla="*/ 35 w 60"/>
                <a:gd name="T83" fmla="*/ 5 h 95"/>
                <a:gd name="T84" fmla="*/ 27 w 60"/>
                <a:gd name="T85" fmla="*/ 0 h 95"/>
                <a:gd name="T86" fmla="*/ 36 w 60"/>
                <a:gd name="T87" fmla="*/ 11 h 95"/>
                <a:gd name="T88" fmla="*/ 41 w 60"/>
                <a:gd name="T89" fmla="*/ 20 h 95"/>
                <a:gd name="T90" fmla="*/ 45 w 60"/>
                <a:gd name="T91" fmla="*/ 30 h 95"/>
                <a:gd name="T92" fmla="*/ 46 w 60"/>
                <a:gd name="T93" fmla="*/ 36 h 95"/>
                <a:gd name="T94" fmla="*/ 46 w 60"/>
                <a:gd name="T95" fmla="*/ 41 h 95"/>
                <a:gd name="T96" fmla="*/ 45 w 60"/>
                <a:gd name="T97" fmla="*/ 46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95"/>
                <a:gd name="T149" fmla="*/ 60 w 60"/>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95">
                  <a:moveTo>
                    <a:pt x="43" y="49"/>
                  </a:moveTo>
                  <a:lnTo>
                    <a:pt x="44" y="47"/>
                  </a:lnTo>
                  <a:lnTo>
                    <a:pt x="44" y="45"/>
                  </a:lnTo>
                  <a:lnTo>
                    <a:pt x="44" y="43"/>
                  </a:lnTo>
                  <a:lnTo>
                    <a:pt x="44" y="41"/>
                  </a:lnTo>
                  <a:lnTo>
                    <a:pt x="44" y="39"/>
                  </a:lnTo>
                  <a:lnTo>
                    <a:pt x="44" y="37"/>
                  </a:lnTo>
                  <a:lnTo>
                    <a:pt x="43" y="35"/>
                  </a:lnTo>
                  <a:lnTo>
                    <a:pt x="43" y="33"/>
                  </a:lnTo>
                  <a:lnTo>
                    <a:pt x="42" y="31"/>
                  </a:lnTo>
                  <a:lnTo>
                    <a:pt x="41" y="30"/>
                  </a:lnTo>
                  <a:lnTo>
                    <a:pt x="39" y="28"/>
                  </a:lnTo>
                  <a:lnTo>
                    <a:pt x="38" y="27"/>
                  </a:lnTo>
                  <a:lnTo>
                    <a:pt x="36" y="25"/>
                  </a:lnTo>
                  <a:lnTo>
                    <a:pt x="34" y="24"/>
                  </a:lnTo>
                  <a:lnTo>
                    <a:pt x="32" y="23"/>
                  </a:lnTo>
                  <a:lnTo>
                    <a:pt x="30" y="22"/>
                  </a:lnTo>
                  <a:lnTo>
                    <a:pt x="30" y="23"/>
                  </a:lnTo>
                  <a:lnTo>
                    <a:pt x="31" y="25"/>
                  </a:lnTo>
                  <a:lnTo>
                    <a:pt x="33" y="28"/>
                  </a:lnTo>
                  <a:lnTo>
                    <a:pt x="34" y="31"/>
                  </a:lnTo>
                  <a:lnTo>
                    <a:pt x="36" y="34"/>
                  </a:lnTo>
                  <a:lnTo>
                    <a:pt x="36" y="35"/>
                  </a:lnTo>
                  <a:lnTo>
                    <a:pt x="37" y="37"/>
                  </a:lnTo>
                  <a:lnTo>
                    <a:pt x="37" y="38"/>
                  </a:lnTo>
                  <a:lnTo>
                    <a:pt x="37" y="40"/>
                  </a:lnTo>
                  <a:lnTo>
                    <a:pt x="37" y="41"/>
                  </a:lnTo>
                  <a:lnTo>
                    <a:pt x="37" y="43"/>
                  </a:lnTo>
                  <a:lnTo>
                    <a:pt x="37" y="44"/>
                  </a:lnTo>
                  <a:lnTo>
                    <a:pt x="37" y="46"/>
                  </a:lnTo>
                  <a:lnTo>
                    <a:pt x="36" y="43"/>
                  </a:lnTo>
                  <a:lnTo>
                    <a:pt x="35" y="39"/>
                  </a:lnTo>
                  <a:lnTo>
                    <a:pt x="34" y="36"/>
                  </a:lnTo>
                  <a:lnTo>
                    <a:pt x="32" y="33"/>
                  </a:lnTo>
                  <a:lnTo>
                    <a:pt x="30" y="30"/>
                  </a:lnTo>
                  <a:lnTo>
                    <a:pt x="29" y="27"/>
                  </a:lnTo>
                  <a:lnTo>
                    <a:pt x="27" y="24"/>
                  </a:lnTo>
                  <a:lnTo>
                    <a:pt x="24" y="22"/>
                  </a:lnTo>
                  <a:lnTo>
                    <a:pt x="22" y="19"/>
                  </a:lnTo>
                  <a:lnTo>
                    <a:pt x="19" y="17"/>
                  </a:lnTo>
                  <a:lnTo>
                    <a:pt x="16" y="15"/>
                  </a:lnTo>
                  <a:lnTo>
                    <a:pt x="14" y="13"/>
                  </a:lnTo>
                  <a:lnTo>
                    <a:pt x="10" y="11"/>
                  </a:lnTo>
                  <a:lnTo>
                    <a:pt x="7" y="9"/>
                  </a:lnTo>
                  <a:lnTo>
                    <a:pt x="3" y="8"/>
                  </a:lnTo>
                  <a:lnTo>
                    <a:pt x="0" y="6"/>
                  </a:lnTo>
                  <a:lnTo>
                    <a:pt x="2" y="8"/>
                  </a:lnTo>
                  <a:lnTo>
                    <a:pt x="5" y="9"/>
                  </a:lnTo>
                  <a:lnTo>
                    <a:pt x="7" y="10"/>
                  </a:lnTo>
                  <a:lnTo>
                    <a:pt x="9" y="12"/>
                  </a:lnTo>
                  <a:lnTo>
                    <a:pt x="11" y="13"/>
                  </a:lnTo>
                  <a:lnTo>
                    <a:pt x="13" y="14"/>
                  </a:lnTo>
                  <a:lnTo>
                    <a:pt x="15" y="16"/>
                  </a:lnTo>
                  <a:lnTo>
                    <a:pt x="17" y="18"/>
                  </a:lnTo>
                  <a:lnTo>
                    <a:pt x="21" y="21"/>
                  </a:lnTo>
                  <a:lnTo>
                    <a:pt x="24" y="24"/>
                  </a:lnTo>
                  <a:lnTo>
                    <a:pt x="27" y="27"/>
                  </a:lnTo>
                  <a:lnTo>
                    <a:pt x="30" y="31"/>
                  </a:lnTo>
                  <a:lnTo>
                    <a:pt x="31" y="33"/>
                  </a:lnTo>
                  <a:lnTo>
                    <a:pt x="32" y="35"/>
                  </a:lnTo>
                  <a:lnTo>
                    <a:pt x="32" y="37"/>
                  </a:lnTo>
                  <a:lnTo>
                    <a:pt x="33" y="39"/>
                  </a:lnTo>
                  <a:lnTo>
                    <a:pt x="33" y="41"/>
                  </a:lnTo>
                  <a:lnTo>
                    <a:pt x="34" y="43"/>
                  </a:lnTo>
                  <a:lnTo>
                    <a:pt x="34" y="45"/>
                  </a:lnTo>
                  <a:lnTo>
                    <a:pt x="34" y="48"/>
                  </a:lnTo>
                  <a:lnTo>
                    <a:pt x="34" y="50"/>
                  </a:lnTo>
                  <a:lnTo>
                    <a:pt x="33" y="52"/>
                  </a:lnTo>
                  <a:lnTo>
                    <a:pt x="33" y="56"/>
                  </a:lnTo>
                  <a:lnTo>
                    <a:pt x="32" y="60"/>
                  </a:lnTo>
                  <a:lnTo>
                    <a:pt x="31" y="64"/>
                  </a:lnTo>
                  <a:lnTo>
                    <a:pt x="30" y="68"/>
                  </a:lnTo>
                  <a:lnTo>
                    <a:pt x="30" y="72"/>
                  </a:lnTo>
                  <a:lnTo>
                    <a:pt x="29" y="76"/>
                  </a:lnTo>
                  <a:lnTo>
                    <a:pt x="29" y="80"/>
                  </a:lnTo>
                  <a:lnTo>
                    <a:pt x="29" y="82"/>
                  </a:lnTo>
                  <a:lnTo>
                    <a:pt x="29" y="84"/>
                  </a:lnTo>
                  <a:lnTo>
                    <a:pt x="29" y="86"/>
                  </a:lnTo>
                  <a:lnTo>
                    <a:pt x="29" y="88"/>
                  </a:lnTo>
                  <a:lnTo>
                    <a:pt x="30" y="90"/>
                  </a:lnTo>
                  <a:lnTo>
                    <a:pt x="30" y="91"/>
                  </a:lnTo>
                  <a:lnTo>
                    <a:pt x="31" y="93"/>
                  </a:lnTo>
                  <a:lnTo>
                    <a:pt x="32" y="95"/>
                  </a:lnTo>
                  <a:lnTo>
                    <a:pt x="32" y="94"/>
                  </a:lnTo>
                  <a:lnTo>
                    <a:pt x="33" y="92"/>
                  </a:lnTo>
                  <a:lnTo>
                    <a:pt x="33" y="91"/>
                  </a:lnTo>
                  <a:lnTo>
                    <a:pt x="33" y="90"/>
                  </a:lnTo>
                  <a:lnTo>
                    <a:pt x="34" y="88"/>
                  </a:lnTo>
                  <a:lnTo>
                    <a:pt x="34" y="87"/>
                  </a:lnTo>
                  <a:lnTo>
                    <a:pt x="36" y="85"/>
                  </a:lnTo>
                  <a:lnTo>
                    <a:pt x="38" y="82"/>
                  </a:lnTo>
                  <a:lnTo>
                    <a:pt x="40" y="80"/>
                  </a:lnTo>
                  <a:lnTo>
                    <a:pt x="42" y="78"/>
                  </a:lnTo>
                  <a:lnTo>
                    <a:pt x="44" y="76"/>
                  </a:lnTo>
                  <a:lnTo>
                    <a:pt x="48" y="71"/>
                  </a:lnTo>
                  <a:lnTo>
                    <a:pt x="50" y="69"/>
                  </a:lnTo>
                  <a:lnTo>
                    <a:pt x="52" y="66"/>
                  </a:lnTo>
                  <a:lnTo>
                    <a:pt x="54" y="64"/>
                  </a:lnTo>
                  <a:lnTo>
                    <a:pt x="56" y="62"/>
                  </a:lnTo>
                  <a:lnTo>
                    <a:pt x="57" y="59"/>
                  </a:lnTo>
                  <a:lnTo>
                    <a:pt x="58" y="58"/>
                  </a:lnTo>
                  <a:lnTo>
                    <a:pt x="58" y="57"/>
                  </a:lnTo>
                  <a:lnTo>
                    <a:pt x="59" y="54"/>
                  </a:lnTo>
                  <a:lnTo>
                    <a:pt x="59" y="52"/>
                  </a:lnTo>
                  <a:lnTo>
                    <a:pt x="60" y="50"/>
                  </a:lnTo>
                  <a:lnTo>
                    <a:pt x="60" y="48"/>
                  </a:lnTo>
                  <a:lnTo>
                    <a:pt x="60" y="46"/>
                  </a:lnTo>
                  <a:lnTo>
                    <a:pt x="60" y="44"/>
                  </a:lnTo>
                  <a:lnTo>
                    <a:pt x="60" y="43"/>
                  </a:lnTo>
                  <a:lnTo>
                    <a:pt x="60" y="41"/>
                  </a:lnTo>
                  <a:lnTo>
                    <a:pt x="60" y="39"/>
                  </a:lnTo>
                  <a:lnTo>
                    <a:pt x="60" y="37"/>
                  </a:lnTo>
                  <a:lnTo>
                    <a:pt x="59" y="35"/>
                  </a:lnTo>
                  <a:lnTo>
                    <a:pt x="59" y="34"/>
                  </a:lnTo>
                  <a:lnTo>
                    <a:pt x="58" y="32"/>
                  </a:lnTo>
                  <a:lnTo>
                    <a:pt x="58" y="31"/>
                  </a:lnTo>
                  <a:lnTo>
                    <a:pt x="57" y="29"/>
                  </a:lnTo>
                  <a:lnTo>
                    <a:pt x="56" y="28"/>
                  </a:lnTo>
                  <a:lnTo>
                    <a:pt x="54" y="24"/>
                  </a:lnTo>
                  <a:lnTo>
                    <a:pt x="52" y="22"/>
                  </a:lnTo>
                  <a:lnTo>
                    <a:pt x="50" y="19"/>
                  </a:lnTo>
                  <a:lnTo>
                    <a:pt x="47" y="16"/>
                  </a:lnTo>
                  <a:lnTo>
                    <a:pt x="45" y="13"/>
                  </a:lnTo>
                  <a:lnTo>
                    <a:pt x="42" y="11"/>
                  </a:lnTo>
                  <a:lnTo>
                    <a:pt x="38" y="8"/>
                  </a:lnTo>
                  <a:lnTo>
                    <a:pt x="35" y="5"/>
                  </a:lnTo>
                  <a:lnTo>
                    <a:pt x="32" y="3"/>
                  </a:lnTo>
                  <a:lnTo>
                    <a:pt x="30" y="2"/>
                  </a:lnTo>
                  <a:lnTo>
                    <a:pt x="27" y="0"/>
                  </a:lnTo>
                  <a:lnTo>
                    <a:pt x="32" y="5"/>
                  </a:lnTo>
                  <a:lnTo>
                    <a:pt x="34" y="8"/>
                  </a:lnTo>
                  <a:lnTo>
                    <a:pt x="36" y="11"/>
                  </a:lnTo>
                  <a:lnTo>
                    <a:pt x="38" y="14"/>
                  </a:lnTo>
                  <a:lnTo>
                    <a:pt x="40" y="17"/>
                  </a:lnTo>
                  <a:lnTo>
                    <a:pt x="41" y="20"/>
                  </a:lnTo>
                  <a:lnTo>
                    <a:pt x="43" y="23"/>
                  </a:lnTo>
                  <a:lnTo>
                    <a:pt x="44" y="26"/>
                  </a:lnTo>
                  <a:lnTo>
                    <a:pt x="45" y="30"/>
                  </a:lnTo>
                  <a:lnTo>
                    <a:pt x="45" y="33"/>
                  </a:lnTo>
                  <a:lnTo>
                    <a:pt x="46" y="35"/>
                  </a:lnTo>
                  <a:lnTo>
                    <a:pt x="46" y="36"/>
                  </a:lnTo>
                  <a:lnTo>
                    <a:pt x="46" y="38"/>
                  </a:lnTo>
                  <a:lnTo>
                    <a:pt x="46" y="39"/>
                  </a:lnTo>
                  <a:lnTo>
                    <a:pt x="46" y="41"/>
                  </a:lnTo>
                  <a:lnTo>
                    <a:pt x="45" y="43"/>
                  </a:lnTo>
                  <a:lnTo>
                    <a:pt x="45" y="44"/>
                  </a:lnTo>
                  <a:lnTo>
                    <a:pt x="45" y="46"/>
                  </a:lnTo>
                  <a:lnTo>
                    <a:pt x="44" y="48"/>
                  </a:lnTo>
                  <a:lnTo>
                    <a:pt x="43" y="49"/>
                  </a:lnTo>
                  <a:close/>
                </a:path>
              </a:pathLst>
            </a:custGeom>
            <a:solidFill>
              <a:srgbClr val="482728"/>
            </a:solidFill>
            <a:ln w="9525">
              <a:noFill/>
              <a:round/>
              <a:headEnd/>
              <a:tailEnd/>
            </a:ln>
          </p:spPr>
          <p:txBody>
            <a:bodyPr/>
            <a:lstStyle/>
            <a:p>
              <a:endParaRPr lang="ja-JP" altLang="en-US"/>
            </a:p>
          </p:txBody>
        </p:sp>
        <p:sp>
          <p:nvSpPr>
            <p:cNvPr id="91" name="Freeform 53"/>
            <p:cNvSpPr>
              <a:spLocks/>
            </p:cNvSpPr>
            <p:nvPr/>
          </p:nvSpPr>
          <p:spPr bwMode="auto">
            <a:xfrm>
              <a:off x="4895" y="1741"/>
              <a:ext cx="29" cy="72"/>
            </a:xfrm>
            <a:custGeom>
              <a:avLst/>
              <a:gdLst>
                <a:gd name="T0" fmla="*/ 14 w 29"/>
                <a:gd name="T1" fmla="*/ 0 h 72"/>
                <a:gd name="T2" fmla="*/ 15 w 29"/>
                <a:gd name="T3" fmla="*/ 9 h 72"/>
                <a:gd name="T4" fmla="*/ 16 w 29"/>
                <a:gd name="T5" fmla="*/ 14 h 72"/>
                <a:gd name="T6" fmla="*/ 16 w 29"/>
                <a:gd name="T7" fmla="*/ 19 h 72"/>
                <a:gd name="T8" fmla="*/ 16 w 29"/>
                <a:gd name="T9" fmla="*/ 24 h 72"/>
                <a:gd name="T10" fmla="*/ 17 w 29"/>
                <a:gd name="T11" fmla="*/ 29 h 72"/>
                <a:gd name="T12" fmla="*/ 17 w 29"/>
                <a:gd name="T13" fmla="*/ 34 h 72"/>
                <a:gd name="T14" fmla="*/ 16 w 29"/>
                <a:gd name="T15" fmla="*/ 39 h 72"/>
                <a:gd name="T16" fmla="*/ 16 w 29"/>
                <a:gd name="T17" fmla="*/ 44 h 72"/>
                <a:gd name="T18" fmla="*/ 15 w 29"/>
                <a:gd name="T19" fmla="*/ 46 h 72"/>
                <a:gd name="T20" fmla="*/ 15 w 29"/>
                <a:gd name="T21" fmla="*/ 49 h 72"/>
                <a:gd name="T22" fmla="*/ 14 w 29"/>
                <a:gd name="T23" fmla="*/ 51 h 72"/>
                <a:gd name="T24" fmla="*/ 13 w 29"/>
                <a:gd name="T25" fmla="*/ 53 h 72"/>
                <a:gd name="T26" fmla="*/ 13 w 29"/>
                <a:gd name="T27" fmla="*/ 55 h 72"/>
                <a:gd name="T28" fmla="*/ 12 w 29"/>
                <a:gd name="T29" fmla="*/ 58 h 72"/>
                <a:gd name="T30" fmla="*/ 11 w 29"/>
                <a:gd name="T31" fmla="*/ 60 h 72"/>
                <a:gd name="T32" fmla="*/ 10 w 29"/>
                <a:gd name="T33" fmla="*/ 62 h 72"/>
                <a:gd name="T34" fmla="*/ 8 w 29"/>
                <a:gd name="T35" fmla="*/ 64 h 72"/>
                <a:gd name="T36" fmla="*/ 7 w 29"/>
                <a:gd name="T37" fmla="*/ 66 h 72"/>
                <a:gd name="T38" fmla="*/ 5 w 29"/>
                <a:gd name="T39" fmla="*/ 67 h 72"/>
                <a:gd name="T40" fmla="*/ 4 w 29"/>
                <a:gd name="T41" fmla="*/ 69 h 72"/>
                <a:gd name="T42" fmla="*/ 2 w 29"/>
                <a:gd name="T43" fmla="*/ 71 h 72"/>
                <a:gd name="T44" fmla="*/ 0 w 29"/>
                <a:gd name="T45" fmla="*/ 72 h 72"/>
                <a:gd name="T46" fmla="*/ 3 w 29"/>
                <a:gd name="T47" fmla="*/ 71 h 72"/>
                <a:gd name="T48" fmla="*/ 5 w 29"/>
                <a:gd name="T49" fmla="*/ 70 h 72"/>
                <a:gd name="T50" fmla="*/ 7 w 29"/>
                <a:gd name="T51" fmla="*/ 69 h 72"/>
                <a:gd name="T52" fmla="*/ 10 w 29"/>
                <a:gd name="T53" fmla="*/ 67 h 72"/>
                <a:gd name="T54" fmla="*/ 11 w 29"/>
                <a:gd name="T55" fmla="*/ 66 h 72"/>
                <a:gd name="T56" fmla="*/ 13 w 29"/>
                <a:gd name="T57" fmla="*/ 65 h 72"/>
                <a:gd name="T58" fmla="*/ 14 w 29"/>
                <a:gd name="T59" fmla="*/ 64 h 72"/>
                <a:gd name="T60" fmla="*/ 15 w 29"/>
                <a:gd name="T61" fmla="*/ 63 h 72"/>
                <a:gd name="T62" fmla="*/ 16 w 29"/>
                <a:gd name="T63" fmla="*/ 62 h 72"/>
                <a:gd name="T64" fmla="*/ 17 w 29"/>
                <a:gd name="T65" fmla="*/ 61 h 72"/>
                <a:gd name="T66" fmla="*/ 19 w 29"/>
                <a:gd name="T67" fmla="*/ 58 h 72"/>
                <a:gd name="T68" fmla="*/ 20 w 29"/>
                <a:gd name="T69" fmla="*/ 56 h 72"/>
                <a:gd name="T70" fmla="*/ 22 w 29"/>
                <a:gd name="T71" fmla="*/ 54 h 72"/>
                <a:gd name="T72" fmla="*/ 23 w 29"/>
                <a:gd name="T73" fmla="*/ 51 h 72"/>
                <a:gd name="T74" fmla="*/ 23 w 29"/>
                <a:gd name="T75" fmla="*/ 48 h 72"/>
                <a:gd name="T76" fmla="*/ 24 w 29"/>
                <a:gd name="T77" fmla="*/ 46 h 72"/>
                <a:gd name="T78" fmla="*/ 25 w 29"/>
                <a:gd name="T79" fmla="*/ 43 h 72"/>
                <a:gd name="T80" fmla="*/ 26 w 29"/>
                <a:gd name="T81" fmla="*/ 37 h 72"/>
                <a:gd name="T82" fmla="*/ 27 w 29"/>
                <a:gd name="T83" fmla="*/ 32 h 72"/>
                <a:gd name="T84" fmla="*/ 28 w 29"/>
                <a:gd name="T85" fmla="*/ 29 h 72"/>
                <a:gd name="T86" fmla="*/ 29 w 29"/>
                <a:gd name="T87" fmla="*/ 26 h 72"/>
                <a:gd name="T88" fmla="*/ 27 w 29"/>
                <a:gd name="T89" fmla="*/ 25 h 72"/>
                <a:gd name="T90" fmla="*/ 26 w 29"/>
                <a:gd name="T91" fmla="*/ 24 h 72"/>
                <a:gd name="T92" fmla="*/ 25 w 29"/>
                <a:gd name="T93" fmla="*/ 23 h 72"/>
                <a:gd name="T94" fmla="*/ 23 w 29"/>
                <a:gd name="T95" fmla="*/ 21 h 72"/>
                <a:gd name="T96" fmla="*/ 22 w 29"/>
                <a:gd name="T97" fmla="*/ 20 h 72"/>
                <a:gd name="T98" fmla="*/ 21 w 29"/>
                <a:gd name="T99" fmla="*/ 18 h 72"/>
                <a:gd name="T100" fmla="*/ 20 w 29"/>
                <a:gd name="T101" fmla="*/ 17 h 72"/>
                <a:gd name="T102" fmla="*/ 19 w 29"/>
                <a:gd name="T103" fmla="*/ 15 h 72"/>
                <a:gd name="T104" fmla="*/ 18 w 29"/>
                <a:gd name="T105" fmla="*/ 14 h 72"/>
                <a:gd name="T106" fmla="*/ 17 w 29"/>
                <a:gd name="T107" fmla="*/ 12 h 72"/>
                <a:gd name="T108" fmla="*/ 16 w 29"/>
                <a:gd name="T109" fmla="*/ 10 h 72"/>
                <a:gd name="T110" fmla="*/ 16 w 29"/>
                <a:gd name="T111" fmla="*/ 8 h 72"/>
                <a:gd name="T112" fmla="*/ 15 w 29"/>
                <a:gd name="T113" fmla="*/ 6 h 72"/>
                <a:gd name="T114" fmla="*/ 15 w 29"/>
                <a:gd name="T115" fmla="*/ 4 h 72"/>
                <a:gd name="T116" fmla="*/ 14 w 29"/>
                <a:gd name="T117" fmla="*/ 2 h 72"/>
                <a:gd name="T118" fmla="*/ 14 w 29"/>
                <a:gd name="T119" fmla="*/ 0 h 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72"/>
                <a:gd name="T182" fmla="*/ 29 w 29"/>
                <a:gd name="T183" fmla="*/ 72 h 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72">
                  <a:moveTo>
                    <a:pt x="14" y="0"/>
                  </a:moveTo>
                  <a:lnTo>
                    <a:pt x="15" y="9"/>
                  </a:lnTo>
                  <a:lnTo>
                    <a:pt x="16" y="14"/>
                  </a:lnTo>
                  <a:lnTo>
                    <a:pt x="16" y="19"/>
                  </a:lnTo>
                  <a:lnTo>
                    <a:pt x="16" y="24"/>
                  </a:lnTo>
                  <a:lnTo>
                    <a:pt x="17" y="29"/>
                  </a:lnTo>
                  <a:lnTo>
                    <a:pt x="17" y="34"/>
                  </a:lnTo>
                  <a:lnTo>
                    <a:pt x="16" y="39"/>
                  </a:lnTo>
                  <a:lnTo>
                    <a:pt x="16" y="44"/>
                  </a:lnTo>
                  <a:lnTo>
                    <a:pt x="15" y="46"/>
                  </a:lnTo>
                  <a:lnTo>
                    <a:pt x="15" y="49"/>
                  </a:lnTo>
                  <a:lnTo>
                    <a:pt x="14" y="51"/>
                  </a:lnTo>
                  <a:lnTo>
                    <a:pt x="13" y="53"/>
                  </a:lnTo>
                  <a:lnTo>
                    <a:pt x="13" y="55"/>
                  </a:lnTo>
                  <a:lnTo>
                    <a:pt x="12" y="58"/>
                  </a:lnTo>
                  <a:lnTo>
                    <a:pt x="11" y="60"/>
                  </a:lnTo>
                  <a:lnTo>
                    <a:pt x="10" y="62"/>
                  </a:lnTo>
                  <a:lnTo>
                    <a:pt x="8" y="64"/>
                  </a:lnTo>
                  <a:lnTo>
                    <a:pt x="7" y="66"/>
                  </a:lnTo>
                  <a:lnTo>
                    <a:pt x="5" y="67"/>
                  </a:lnTo>
                  <a:lnTo>
                    <a:pt x="4" y="69"/>
                  </a:lnTo>
                  <a:lnTo>
                    <a:pt x="2" y="71"/>
                  </a:lnTo>
                  <a:lnTo>
                    <a:pt x="0" y="72"/>
                  </a:lnTo>
                  <a:lnTo>
                    <a:pt x="3" y="71"/>
                  </a:lnTo>
                  <a:lnTo>
                    <a:pt x="5" y="70"/>
                  </a:lnTo>
                  <a:lnTo>
                    <a:pt x="7" y="69"/>
                  </a:lnTo>
                  <a:lnTo>
                    <a:pt x="10" y="67"/>
                  </a:lnTo>
                  <a:lnTo>
                    <a:pt x="11" y="66"/>
                  </a:lnTo>
                  <a:lnTo>
                    <a:pt x="13" y="65"/>
                  </a:lnTo>
                  <a:lnTo>
                    <a:pt x="14" y="64"/>
                  </a:lnTo>
                  <a:lnTo>
                    <a:pt x="15" y="63"/>
                  </a:lnTo>
                  <a:lnTo>
                    <a:pt x="16" y="62"/>
                  </a:lnTo>
                  <a:lnTo>
                    <a:pt x="17" y="61"/>
                  </a:lnTo>
                  <a:lnTo>
                    <a:pt x="19" y="58"/>
                  </a:lnTo>
                  <a:lnTo>
                    <a:pt x="20" y="56"/>
                  </a:lnTo>
                  <a:lnTo>
                    <a:pt x="22" y="54"/>
                  </a:lnTo>
                  <a:lnTo>
                    <a:pt x="23" y="51"/>
                  </a:lnTo>
                  <a:lnTo>
                    <a:pt x="23" y="48"/>
                  </a:lnTo>
                  <a:lnTo>
                    <a:pt x="24" y="46"/>
                  </a:lnTo>
                  <a:lnTo>
                    <a:pt x="25" y="43"/>
                  </a:lnTo>
                  <a:lnTo>
                    <a:pt x="26" y="37"/>
                  </a:lnTo>
                  <a:lnTo>
                    <a:pt x="27" y="32"/>
                  </a:lnTo>
                  <a:lnTo>
                    <a:pt x="28" y="29"/>
                  </a:lnTo>
                  <a:lnTo>
                    <a:pt x="29" y="26"/>
                  </a:lnTo>
                  <a:lnTo>
                    <a:pt x="27" y="25"/>
                  </a:lnTo>
                  <a:lnTo>
                    <a:pt x="26" y="24"/>
                  </a:lnTo>
                  <a:lnTo>
                    <a:pt x="25" y="23"/>
                  </a:lnTo>
                  <a:lnTo>
                    <a:pt x="23" y="21"/>
                  </a:lnTo>
                  <a:lnTo>
                    <a:pt x="22" y="20"/>
                  </a:lnTo>
                  <a:lnTo>
                    <a:pt x="21" y="18"/>
                  </a:lnTo>
                  <a:lnTo>
                    <a:pt x="20" y="17"/>
                  </a:lnTo>
                  <a:lnTo>
                    <a:pt x="19" y="15"/>
                  </a:lnTo>
                  <a:lnTo>
                    <a:pt x="18" y="14"/>
                  </a:lnTo>
                  <a:lnTo>
                    <a:pt x="17" y="12"/>
                  </a:lnTo>
                  <a:lnTo>
                    <a:pt x="16" y="10"/>
                  </a:lnTo>
                  <a:lnTo>
                    <a:pt x="16" y="8"/>
                  </a:lnTo>
                  <a:lnTo>
                    <a:pt x="15" y="6"/>
                  </a:lnTo>
                  <a:lnTo>
                    <a:pt x="15" y="4"/>
                  </a:lnTo>
                  <a:lnTo>
                    <a:pt x="14" y="2"/>
                  </a:lnTo>
                  <a:lnTo>
                    <a:pt x="14" y="0"/>
                  </a:lnTo>
                  <a:close/>
                </a:path>
              </a:pathLst>
            </a:custGeom>
            <a:solidFill>
              <a:srgbClr val="482728"/>
            </a:solidFill>
            <a:ln w="9525">
              <a:noFill/>
              <a:round/>
              <a:headEnd/>
              <a:tailEnd/>
            </a:ln>
          </p:spPr>
          <p:txBody>
            <a:bodyPr/>
            <a:lstStyle/>
            <a:p>
              <a:endParaRPr lang="ja-JP" altLang="en-US"/>
            </a:p>
          </p:txBody>
        </p:sp>
        <p:sp>
          <p:nvSpPr>
            <p:cNvPr id="92" name="Freeform 54"/>
            <p:cNvSpPr>
              <a:spLocks/>
            </p:cNvSpPr>
            <p:nvPr/>
          </p:nvSpPr>
          <p:spPr bwMode="auto">
            <a:xfrm>
              <a:off x="4632" y="1700"/>
              <a:ext cx="35" cy="25"/>
            </a:xfrm>
            <a:custGeom>
              <a:avLst/>
              <a:gdLst>
                <a:gd name="T0" fmla="*/ 2 w 35"/>
                <a:gd name="T1" fmla="*/ 17 h 25"/>
                <a:gd name="T2" fmla="*/ 1 w 35"/>
                <a:gd name="T3" fmla="*/ 19 h 25"/>
                <a:gd name="T4" fmla="*/ 0 w 35"/>
                <a:gd name="T5" fmla="*/ 21 h 25"/>
                <a:gd name="T6" fmla="*/ 0 w 35"/>
                <a:gd name="T7" fmla="*/ 22 h 25"/>
                <a:gd name="T8" fmla="*/ 0 w 35"/>
                <a:gd name="T9" fmla="*/ 22 h 25"/>
                <a:gd name="T10" fmla="*/ 0 w 35"/>
                <a:gd name="T11" fmla="*/ 23 h 25"/>
                <a:gd name="T12" fmla="*/ 0 w 35"/>
                <a:gd name="T13" fmla="*/ 23 h 25"/>
                <a:gd name="T14" fmla="*/ 1 w 35"/>
                <a:gd name="T15" fmla="*/ 24 h 25"/>
                <a:gd name="T16" fmla="*/ 1 w 35"/>
                <a:gd name="T17" fmla="*/ 24 h 25"/>
                <a:gd name="T18" fmla="*/ 2 w 35"/>
                <a:gd name="T19" fmla="*/ 24 h 25"/>
                <a:gd name="T20" fmla="*/ 2 w 35"/>
                <a:gd name="T21" fmla="*/ 25 h 25"/>
                <a:gd name="T22" fmla="*/ 3 w 35"/>
                <a:gd name="T23" fmla="*/ 25 h 25"/>
                <a:gd name="T24" fmla="*/ 5 w 35"/>
                <a:gd name="T25" fmla="*/ 25 h 25"/>
                <a:gd name="T26" fmla="*/ 6 w 35"/>
                <a:gd name="T27" fmla="*/ 25 h 25"/>
                <a:gd name="T28" fmla="*/ 8 w 35"/>
                <a:gd name="T29" fmla="*/ 24 h 25"/>
                <a:gd name="T30" fmla="*/ 10 w 35"/>
                <a:gd name="T31" fmla="*/ 24 h 25"/>
                <a:gd name="T32" fmla="*/ 12 w 35"/>
                <a:gd name="T33" fmla="*/ 23 h 25"/>
                <a:gd name="T34" fmla="*/ 14 w 35"/>
                <a:gd name="T35" fmla="*/ 22 h 25"/>
                <a:gd name="T36" fmla="*/ 16 w 35"/>
                <a:gd name="T37" fmla="*/ 21 h 25"/>
                <a:gd name="T38" fmla="*/ 19 w 35"/>
                <a:gd name="T39" fmla="*/ 20 h 25"/>
                <a:gd name="T40" fmla="*/ 21 w 35"/>
                <a:gd name="T41" fmla="*/ 19 h 25"/>
                <a:gd name="T42" fmla="*/ 23 w 35"/>
                <a:gd name="T43" fmla="*/ 17 h 25"/>
                <a:gd name="T44" fmla="*/ 25 w 35"/>
                <a:gd name="T45" fmla="*/ 16 h 25"/>
                <a:gd name="T46" fmla="*/ 27 w 35"/>
                <a:gd name="T47" fmla="*/ 15 h 25"/>
                <a:gd name="T48" fmla="*/ 29 w 35"/>
                <a:gd name="T49" fmla="*/ 13 h 25"/>
                <a:gd name="T50" fmla="*/ 30 w 35"/>
                <a:gd name="T51" fmla="*/ 12 h 25"/>
                <a:gd name="T52" fmla="*/ 32 w 35"/>
                <a:gd name="T53" fmla="*/ 10 h 25"/>
                <a:gd name="T54" fmla="*/ 33 w 35"/>
                <a:gd name="T55" fmla="*/ 9 h 25"/>
                <a:gd name="T56" fmla="*/ 34 w 35"/>
                <a:gd name="T57" fmla="*/ 7 h 25"/>
                <a:gd name="T58" fmla="*/ 34 w 35"/>
                <a:gd name="T59" fmla="*/ 6 h 25"/>
                <a:gd name="T60" fmla="*/ 34 w 35"/>
                <a:gd name="T61" fmla="*/ 5 h 25"/>
                <a:gd name="T62" fmla="*/ 35 w 35"/>
                <a:gd name="T63" fmla="*/ 5 h 25"/>
                <a:gd name="T64" fmla="*/ 35 w 35"/>
                <a:gd name="T65" fmla="*/ 4 h 25"/>
                <a:gd name="T66" fmla="*/ 34 w 35"/>
                <a:gd name="T67" fmla="*/ 4 h 25"/>
                <a:gd name="T68" fmla="*/ 34 w 35"/>
                <a:gd name="T69" fmla="*/ 3 h 25"/>
                <a:gd name="T70" fmla="*/ 34 w 35"/>
                <a:gd name="T71" fmla="*/ 2 h 25"/>
                <a:gd name="T72" fmla="*/ 33 w 35"/>
                <a:gd name="T73" fmla="*/ 2 h 25"/>
                <a:gd name="T74" fmla="*/ 33 w 35"/>
                <a:gd name="T75" fmla="*/ 1 h 25"/>
                <a:gd name="T76" fmla="*/ 32 w 35"/>
                <a:gd name="T77" fmla="*/ 1 h 25"/>
                <a:gd name="T78" fmla="*/ 31 w 35"/>
                <a:gd name="T79" fmla="*/ 1 h 25"/>
                <a:gd name="T80" fmla="*/ 30 w 35"/>
                <a:gd name="T81" fmla="*/ 0 h 25"/>
                <a:gd name="T82" fmla="*/ 29 w 35"/>
                <a:gd name="T83" fmla="*/ 0 h 25"/>
                <a:gd name="T84" fmla="*/ 27 w 35"/>
                <a:gd name="T85" fmla="*/ 0 h 25"/>
                <a:gd name="T86" fmla="*/ 23 w 35"/>
                <a:gd name="T87" fmla="*/ 2 h 25"/>
                <a:gd name="T88" fmla="*/ 14 w 35"/>
                <a:gd name="T89" fmla="*/ 8 h 25"/>
                <a:gd name="T90" fmla="*/ 6 w 35"/>
                <a:gd name="T91" fmla="*/ 14 h 25"/>
                <a:gd name="T92" fmla="*/ 3 w 35"/>
                <a:gd name="T93" fmla="*/ 16 h 25"/>
                <a:gd name="T94" fmla="*/ 2 w 35"/>
                <a:gd name="T95" fmla="*/ 17 h 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
                <a:gd name="T145" fmla="*/ 0 h 25"/>
                <a:gd name="T146" fmla="*/ 35 w 35"/>
                <a:gd name="T147" fmla="*/ 25 h 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 h="25">
                  <a:moveTo>
                    <a:pt x="2" y="17"/>
                  </a:moveTo>
                  <a:lnTo>
                    <a:pt x="1" y="19"/>
                  </a:lnTo>
                  <a:lnTo>
                    <a:pt x="0" y="21"/>
                  </a:lnTo>
                  <a:lnTo>
                    <a:pt x="0" y="22"/>
                  </a:lnTo>
                  <a:lnTo>
                    <a:pt x="0" y="23"/>
                  </a:lnTo>
                  <a:lnTo>
                    <a:pt x="1" y="24"/>
                  </a:lnTo>
                  <a:lnTo>
                    <a:pt x="2" y="24"/>
                  </a:lnTo>
                  <a:lnTo>
                    <a:pt x="2" y="25"/>
                  </a:lnTo>
                  <a:lnTo>
                    <a:pt x="3" y="25"/>
                  </a:lnTo>
                  <a:lnTo>
                    <a:pt x="5" y="25"/>
                  </a:lnTo>
                  <a:lnTo>
                    <a:pt x="6" y="25"/>
                  </a:lnTo>
                  <a:lnTo>
                    <a:pt x="8" y="24"/>
                  </a:lnTo>
                  <a:lnTo>
                    <a:pt x="10" y="24"/>
                  </a:lnTo>
                  <a:lnTo>
                    <a:pt x="12" y="23"/>
                  </a:lnTo>
                  <a:lnTo>
                    <a:pt x="14" y="22"/>
                  </a:lnTo>
                  <a:lnTo>
                    <a:pt x="16" y="21"/>
                  </a:lnTo>
                  <a:lnTo>
                    <a:pt x="19" y="20"/>
                  </a:lnTo>
                  <a:lnTo>
                    <a:pt x="21" y="19"/>
                  </a:lnTo>
                  <a:lnTo>
                    <a:pt x="23" y="17"/>
                  </a:lnTo>
                  <a:lnTo>
                    <a:pt x="25" y="16"/>
                  </a:lnTo>
                  <a:lnTo>
                    <a:pt x="27" y="15"/>
                  </a:lnTo>
                  <a:lnTo>
                    <a:pt x="29" y="13"/>
                  </a:lnTo>
                  <a:lnTo>
                    <a:pt x="30" y="12"/>
                  </a:lnTo>
                  <a:lnTo>
                    <a:pt x="32" y="10"/>
                  </a:lnTo>
                  <a:lnTo>
                    <a:pt x="33" y="9"/>
                  </a:lnTo>
                  <a:lnTo>
                    <a:pt x="34" y="7"/>
                  </a:lnTo>
                  <a:lnTo>
                    <a:pt x="34" y="6"/>
                  </a:lnTo>
                  <a:lnTo>
                    <a:pt x="34" y="5"/>
                  </a:lnTo>
                  <a:lnTo>
                    <a:pt x="35" y="5"/>
                  </a:lnTo>
                  <a:lnTo>
                    <a:pt x="35" y="4"/>
                  </a:lnTo>
                  <a:lnTo>
                    <a:pt x="34" y="4"/>
                  </a:lnTo>
                  <a:lnTo>
                    <a:pt x="34" y="3"/>
                  </a:lnTo>
                  <a:lnTo>
                    <a:pt x="34" y="2"/>
                  </a:lnTo>
                  <a:lnTo>
                    <a:pt x="33" y="2"/>
                  </a:lnTo>
                  <a:lnTo>
                    <a:pt x="33" y="1"/>
                  </a:lnTo>
                  <a:lnTo>
                    <a:pt x="32" y="1"/>
                  </a:lnTo>
                  <a:lnTo>
                    <a:pt x="31" y="1"/>
                  </a:lnTo>
                  <a:lnTo>
                    <a:pt x="30" y="0"/>
                  </a:lnTo>
                  <a:lnTo>
                    <a:pt x="29" y="0"/>
                  </a:lnTo>
                  <a:lnTo>
                    <a:pt x="27" y="0"/>
                  </a:lnTo>
                  <a:lnTo>
                    <a:pt x="23" y="2"/>
                  </a:lnTo>
                  <a:lnTo>
                    <a:pt x="14" y="8"/>
                  </a:lnTo>
                  <a:lnTo>
                    <a:pt x="6" y="14"/>
                  </a:lnTo>
                  <a:lnTo>
                    <a:pt x="3" y="16"/>
                  </a:lnTo>
                  <a:lnTo>
                    <a:pt x="2" y="17"/>
                  </a:lnTo>
                  <a:close/>
                </a:path>
              </a:pathLst>
            </a:custGeom>
            <a:solidFill>
              <a:srgbClr val="5D322A"/>
            </a:solidFill>
            <a:ln w="9525">
              <a:noFill/>
              <a:round/>
              <a:headEnd/>
              <a:tailEnd/>
            </a:ln>
          </p:spPr>
          <p:txBody>
            <a:bodyPr/>
            <a:lstStyle/>
            <a:p>
              <a:endParaRPr lang="ja-JP" altLang="en-US"/>
            </a:p>
          </p:txBody>
        </p:sp>
        <p:sp>
          <p:nvSpPr>
            <p:cNvPr id="93" name="Freeform 55"/>
            <p:cNvSpPr>
              <a:spLocks/>
            </p:cNvSpPr>
            <p:nvPr/>
          </p:nvSpPr>
          <p:spPr bwMode="auto">
            <a:xfrm>
              <a:off x="4774" y="1695"/>
              <a:ext cx="38" cy="21"/>
            </a:xfrm>
            <a:custGeom>
              <a:avLst/>
              <a:gdLst>
                <a:gd name="T0" fmla="*/ 36 w 38"/>
                <a:gd name="T1" fmla="*/ 12 h 21"/>
                <a:gd name="T2" fmla="*/ 37 w 38"/>
                <a:gd name="T3" fmla="*/ 14 h 21"/>
                <a:gd name="T4" fmla="*/ 38 w 38"/>
                <a:gd name="T5" fmla="*/ 16 h 21"/>
                <a:gd name="T6" fmla="*/ 38 w 38"/>
                <a:gd name="T7" fmla="*/ 16 h 21"/>
                <a:gd name="T8" fmla="*/ 38 w 38"/>
                <a:gd name="T9" fmla="*/ 17 h 21"/>
                <a:gd name="T10" fmla="*/ 38 w 38"/>
                <a:gd name="T11" fmla="*/ 18 h 21"/>
                <a:gd name="T12" fmla="*/ 38 w 38"/>
                <a:gd name="T13" fmla="*/ 18 h 21"/>
                <a:gd name="T14" fmla="*/ 38 w 38"/>
                <a:gd name="T15" fmla="*/ 19 h 21"/>
                <a:gd name="T16" fmla="*/ 38 w 38"/>
                <a:gd name="T17" fmla="*/ 19 h 21"/>
                <a:gd name="T18" fmla="*/ 37 w 38"/>
                <a:gd name="T19" fmla="*/ 19 h 21"/>
                <a:gd name="T20" fmla="*/ 37 w 38"/>
                <a:gd name="T21" fmla="*/ 20 h 21"/>
                <a:gd name="T22" fmla="*/ 36 w 38"/>
                <a:gd name="T23" fmla="*/ 20 h 21"/>
                <a:gd name="T24" fmla="*/ 35 w 38"/>
                <a:gd name="T25" fmla="*/ 21 h 21"/>
                <a:gd name="T26" fmla="*/ 33 w 38"/>
                <a:gd name="T27" fmla="*/ 21 h 21"/>
                <a:gd name="T28" fmla="*/ 31 w 38"/>
                <a:gd name="T29" fmla="*/ 21 h 21"/>
                <a:gd name="T30" fmla="*/ 29 w 38"/>
                <a:gd name="T31" fmla="*/ 21 h 21"/>
                <a:gd name="T32" fmla="*/ 27 w 38"/>
                <a:gd name="T33" fmla="*/ 20 h 21"/>
                <a:gd name="T34" fmla="*/ 24 w 38"/>
                <a:gd name="T35" fmla="*/ 20 h 21"/>
                <a:gd name="T36" fmla="*/ 22 w 38"/>
                <a:gd name="T37" fmla="*/ 19 h 21"/>
                <a:gd name="T38" fmla="*/ 20 w 38"/>
                <a:gd name="T39" fmla="*/ 19 h 21"/>
                <a:gd name="T40" fmla="*/ 17 w 38"/>
                <a:gd name="T41" fmla="*/ 18 h 21"/>
                <a:gd name="T42" fmla="*/ 15 w 38"/>
                <a:gd name="T43" fmla="*/ 17 h 21"/>
                <a:gd name="T44" fmla="*/ 12 w 38"/>
                <a:gd name="T45" fmla="*/ 16 h 21"/>
                <a:gd name="T46" fmla="*/ 10 w 38"/>
                <a:gd name="T47" fmla="*/ 15 h 21"/>
                <a:gd name="T48" fmla="*/ 8 w 38"/>
                <a:gd name="T49" fmla="*/ 14 h 21"/>
                <a:gd name="T50" fmla="*/ 6 w 38"/>
                <a:gd name="T51" fmla="*/ 13 h 21"/>
                <a:gd name="T52" fmla="*/ 4 w 38"/>
                <a:gd name="T53" fmla="*/ 11 h 21"/>
                <a:gd name="T54" fmla="*/ 3 w 38"/>
                <a:gd name="T55" fmla="*/ 10 h 21"/>
                <a:gd name="T56" fmla="*/ 2 w 38"/>
                <a:gd name="T57" fmla="*/ 9 h 21"/>
                <a:gd name="T58" fmla="*/ 1 w 38"/>
                <a:gd name="T59" fmla="*/ 8 h 21"/>
                <a:gd name="T60" fmla="*/ 1 w 38"/>
                <a:gd name="T61" fmla="*/ 7 h 21"/>
                <a:gd name="T62" fmla="*/ 0 w 38"/>
                <a:gd name="T63" fmla="*/ 7 h 21"/>
                <a:gd name="T64" fmla="*/ 0 w 38"/>
                <a:gd name="T65" fmla="*/ 6 h 21"/>
                <a:gd name="T66" fmla="*/ 0 w 38"/>
                <a:gd name="T67" fmla="*/ 5 h 21"/>
                <a:gd name="T68" fmla="*/ 0 w 38"/>
                <a:gd name="T69" fmla="*/ 5 h 21"/>
                <a:gd name="T70" fmla="*/ 1 w 38"/>
                <a:gd name="T71" fmla="*/ 4 h 21"/>
                <a:gd name="T72" fmla="*/ 1 w 38"/>
                <a:gd name="T73" fmla="*/ 4 h 21"/>
                <a:gd name="T74" fmla="*/ 1 w 38"/>
                <a:gd name="T75" fmla="*/ 3 h 21"/>
                <a:gd name="T76" fmla="*/ 2 w 38"/>
                <a:gd name="T77" fmla="*/ 3 h 21"/>
                <a:gd name="T78" fmla="*/ 3 w 38"/>
                <a:gd name="T79" fmla="*/ 2 h 21"/>
                <a:gd name="T80" fmla="*/ 3 w 38"/>
                <a:gd name="T81" fmla="*/ 2 h 21"/>
                <a:gd name="T82" fmla="*/ 4 w 38"/>
                <a:gd name="T83" fmla="*/ 1 h 21"/>
                <a:gd name="T84" fmla="*/ 7 w 38"/>
                <a:gd name="T85" fmla="*/ 0 h 21"/>
                <a:gd name="T86" fmla="*/ 11 w 38"/>
                <a:gd name="T87" fmla="*/ 2 h 21"/>
                <a:gd name="T88" fmla="*/ 21 w 38"/>
                <a:gd name="T89" fmla="*/ 6 h 21"/>
                <a:gd name="T90" fmla="*/ 31 w 38"/>
                <a:gd name="T91" fmla="*/ 10 h 21"/>
                <a:gd name="T92" fmla="*/ 34 w 38"/>
                <a:gd name="T93" fmla="*/ 12 h 21"/>
                <a:gd name="T94" fmla="*/ 36 w 38"/>
                <a:gd name="T95" fmla="*/ 12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
                <a:gd name="T145" fmla="*/ 0 h 21"/>
                <a:gd name="T146" fmla="*/ 38 w 38"/>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 h="21">
                  <a:moveTo>
                    <a:pt x="36" y="12"/>
                  </a:moveTo>
                  <a:lnTo>
                    <a:pt x="37" y="14"/>
                  </a:lnTo>
                  <a:lnTo>
                    <a:pt x="38" y="16"/>
                  </a:lnTo>
                  <a:lnTo>
                    <a:pt x="38" y="17"/>
                  </a:lnTo>
                  <a:lnTo>
                    <a:pt x="38" y="18"/>
                  </a:lnTo>
                  <a:lnTo>
                    <a:pt x="38" y="19"/>
                  </a:lnTo>
                  <a:lnTo>
                    <a:pt x="37" y="19"/>
                  </a:lnTo>
                  <a:lnTo>
                    <a:pt x="37" y="20"/>
                  </a:lnTo>
                  <a:lnTo>
                    <a:pt x="36" y="20"/>
                  </a:lnTo>
                  <a:lnTo>
                    <a:pt x="35" y="21"/>
                  </a:lnTo>
                  <a:lnTo>
                    <a:pt x="33" y="21"/>
                  </a:lnTo>
                  <a:lnTo>
                    <a:pt x="31" y="21"/>
                  </a:lnTo>
                  <a:lnTo>
                    <a:pt x="29" y="21"/>
                  </a:lnTo>
                  <a:lnTo>
                    <a:pt x="27" y="20"/>
                  </a:lnTo>
                  <a:lnTo>
                    <a:pt x="24" y="20"/>
                  </a:lnTo>
                  <a:lnTo>
                    <a:pt x="22" y="19"/>
                  </a:lnTo>
                  <a:lnTo>
                    <a:pt x="20" y="19"/>
                  </a:lnTo>
                  <a:lnTo>
                    <a:pt x="17" y="18"/>
                  </a:lnTo>
                  <a:lnTo>
                    <a:pt x="15" y="17"/>
                  </a:lnTo>
                  <a:lnTo>
                    <a:pt x="12" y="16"/>
                  </a:lnTo>
                  <a:lnTo>
                    <a:pt x="10" y="15"/>
                  </a:lnTo>
                  <a:lnTo>
                    <a:pt x="8" y="14"/>
                  </a:lnTo>
                  <a:lnTo>
                    <a:pt x="6" y="13"/>
                  </a:lnTo>
                  <a:lnTo>
                    <a:pt x="4" y="11"/>
                  </a:lnTo>
                  <a:lnTo>
                    <a:pt x="3" y="10"/>
                  </a:lnTo>
                  <a:lnTo>
                    <a:pt x="2" y="9"/>
                  </a:lnTo>
                  <a:lnTo>
                    <a:pt x="1" y="8"/>
                  </a:lnTo>
                  <a:lnTo>
                    <a:pt x="1" y="7"/>
                  </a:lnTo>
                  <a:lnTo>
                    <a:pt x="0" y="7"/>
                  </a:lnTo>
                  <a:lnTo>
                    <a:pt x="0" y="6"/>
                  </a:lnTo>
                  <a:lnTo>
                    <a:pt x="0" y="5"/>
                  </a:lnTo>
                  <a:lnTo>
                    <a:pt x="1" y="4"/>
                  </a:lnTo>
                  <a:lnTo>
                    <a:pt x="1" y="3"/>
                  </a:lnTo>
                  <a:lnTo>
                    <a:pt x="2" y="3"/>
                  </a:lnTo>
                  <a:lnTo>
                    <a:pt x="3" y="2"/>
                  </a:lnTo>
                  <a:lnTo>
                    <a:pt x="4" y="1"/>
                  </a:lnTo>
                  <a:lnTo>
                    <a:pt x="7" y="0"/>
                  </a:lnTo>
                  <a:lnTo>
                    <a:pt x="11" y="2"/>
                  </a:lnTo>
                  <a:lnTo>
                    <a:pt x="21" y="6"/>
                  </a:lnTo>
                  <a:lnTo>
                    <a:pt x="31" y="10"/>
                  </a:lnTo>
                  <a:lnTo>
                    <a:pt x="34" y="12"/>
                  </a:lnTo>
                  <a:lnTo>
                    <a:pt x="36" y="12"/>
                  </a:lnTo>
                  <a:close/>
                </a:path>
              </a:pathLst>
            </a:custGeom>
            <a:solidFill>
              <a:srgbClr val="5D322A"/>
            </a:solidFill>
            <a:ln w="9525">
              <a:noFill/>
              <a:round/>
              <a:headEnd/>
              <a:tailEnd/>
            </a:ln>
          </p:spPr>
          <p:txBody>
            <a:bodyPr/>
            <a:lstStyle/>
            <a:p>
              <a:endParaRPr lang="ja-JP" altLang="en-US"/>
            </a:p>
          </p:txBody>
        </p:sp>
        <p:sp>
          <p:nvSpPr>
            <p:cNvPr id="94" name="Freeform 56"/>
            <p:cNvSpPr>
              <a:spLocks/>
            </p:cNvSpPr>
            <p:nvPr/>
          </p:nvSpPr>
          <p:spPr bwMode="auto">
            <a:xfrm>
              <a:off x="4636" y="1760"/>
              <a:ext cx="35" cy="7"/>
            </a:xfrm>
            <a:custGeom>
              <a:avLst/>
              <a:gdLst>
                <a:gd name="T0" fmla="*/ 35 w 35"/>
                <a:gd name="T1" fmla="*/ 0 h 7"/>
                <a:gd name="T2" fmla="*/ 34 w 35"/>
                <a:gd name="T3" fmla="*/ 2 h 7"/>
                <a:gd name="T4" fmla="*/ 33 w 35"/>
                <a:gd name="T5" fmla="*/ 3 h 7"/>
                <a:gd name="T6" fmla="*/ 32 w 35"/>
                <a:gd name="T7" fmla="*/ 4 h 7"/>
                <a:gd name="T8" fmla="*/ 31 w 35"/>
                <a:gd name="T9" fmla="*/ 4 h 7"/>
                <a:gd name="T10" fmla="*/ 30 w 35"/>
                <a:gd name="T11" fmla="*/ 5 h 7"/>
                <a:gd name="T12" fmla="*/ 29 w 35"/>
                <a:gd name="T13" fmla="*/ 6 h 7"/>
                <a:gd name="T14" fmla="*/ 28 w 35"/>
                <a:gd name="T15" fmla="*/ 6 h 7"/>
                <a:gd name="T16" fmla="*/ 27 w 35"/>
                <a:gd name="T17" fmla="*/ 7 h 7"/>
                <a:gd name="T18" fmla="*/ 25 w 35"/>
                <a:gd name="T19" fmla="*/ 7 h 7"/>
                <a:gd name="T20" fmla="*/ 24 w 35"/>
                <a:gd name="T21" fmla="*/ 7 h 7"/>
                <a:gd name="T22" fmla="*/ 21 w 35"/>
                <a:gd name="T23" fmla="*/ 7 h 7"/>
                <a:gd name="T24" fmla="*/ 18 w 35"/>
                <a:gd name="T25" fmla="*/ 7 h 7"/>
                <a:gd name="T26" fmla="*/ 16 w 35"/>
                <a:gd name="T27" fmla="*/ 7 h 7"/>
                <a:gd name="T28" fmla="*/ 13 w 35"/>
                <a:gd name="T29" fmla="*/ 7 h 7"/>
                <a:gd name="T30" fmla="*/ 10 w 35"/>
                <a:gd name="T31" fmla="*/ 7 h 7"/>
                <a:gd name="T32" fmla="*/ 9 w 35"/>
                <a:gd name="T33" fmla="*/ 7 h 7"/>
                <a:gd name="T34" fmla="*/ 8 w 35"/>
                <a:gd name="T35" fmla="*/ 6 h 7"/>
                <a:gd name="T36" fmla="*/ 6 w 35"/>
                <a:gd name="T37" fmla="*/ 6 h 7"/>
                <a:gd name="T38" fmla="*/ 5 w 35"/>
                <a:gd name="T39" fmla="*/ 5 h 7"/>
                <a:gd name="T40" fmla="*/ 4 w 35"/>
                <a:gd name="T41" fmla="*/ 4 h 7"/>
                <a:gd name="T42" fmla="*/ 2 w 35"/>
                <a:gd name="T43" fmla="*/ 2 h 7"/>
                <a:gd name="T44" fmla="*/ 0 w 35"/>
                <a:gd name="T45" fmla="*/ 1 h 7"/>
                <a:gd name="T46" fmla="*/ 0 w 35"/>
                <a:gd name="T47" fmla="*/ 0 h 7"/>
                <a:gd name="T48" fmla="*/ 0 w 35"/>
                <a:gd name="T49" fmla="*/ 0 h 7"/>
                <a:gd name="T50" fmla="*/ 4 w 35"/>
                <a:gd name="T51" fmla="*/ 0 h 7"/>
                <a:gd name="T52" fmla="*/ 8 w 35"/>
                <a:gd name="T53" fmla="*/ 0 h 7"/>
                <a:gd name="T54" fmla="*/ 17 w 35"/>
                <a:gd name="T55" fmla="*/ 1 h 7"/>
                <a:gd name="T56" fmla="*/ 22 w 35"/>
                <a:gd name="T57" fmla="*/ 1 h 7"/>
                <a:gd name="T58" fmla="*/ 26 w 35"/>
                <a:gd name="T59" fmla="*/ 1 h 7"/>
                <a:gd name="T60" fmla="*/ 29 w 35"/>
                <a:gd name="T61" fmla="*/ 1 h 7"/>
                <a:gd name="T62" fmla="*/ 31 w 35"/>
                <a:gd name="T63" fmla="*/ 1 h 7"/>
                <a:gd name="T64" fmla="*/ 33 w 35"/>
                <a:gd name="T65" fmla="*/ 0 h 7"/>
                <a:gd name="T66" fmla="*/ 35 w 35"/>
                <a:gd name="T67" fmla="*/ 0 h 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7"/>
                <a:gd name="T104" fmla="*/ 35 w 35"/>
                <a:gd name="T105" fmla="*/ 7 h 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7">
                  <a:moveTo>
                    <a:pt x="35" y="0"/>
                  </a:moveTo>
                  <a:lnTo>
                    <a:pt x="34" y="2"/>
                  </a:lnTo>
                  <a:lnTo>
                    <a:pt x="33" y="3"/>
                  </a:lnTo>
                  <a:lnTo>
                    <a:pt x="32" y="4"/>
                  </a:lnTo>
                  <a:lnTo>
                    <a:pt x="31" y="4"/>
                  </a:lnTo>
                  <a:lnTo>
                    <a:pt x="30" y="5"/>
                  </a:lnTo>
                  <a:lnTo>
                    <a:pt x="29" y="6"/>
                  </a:lnTo>
                  <a:lnTo>
                    <a:pt x="28" y="6"/>
                  </a:lnTo>
                  <a:lnTo>
                    <a:pt x="27" y="7"/>
                  </a:lnTo>
                  <a:lnTo>
                    <a:pt x="25" y="7"/>
                  </a:lnTo>
                  <a:lnTo>
                    <a:pt x="24" y="7"/>
                  </a:lnTo>
                  <a:lnTo>
                    <a:pt x="21" y="7"/>
                  </a:lnTo>
                  <a:lnTo>
                    <a:pt x="18" y="7"/>
                  </a:lnTo>
                  <a:lnTo>
                    <a:pt x="16" y="7"/>
                  </a:lnTo>
                  <a:lnTo>
                    <a:pt x="13" y="7"/>
                  </a:lnTo>
                  <a:lnTo>
                    <a:pt x="10" y="7"/>
                  </a:lnTo>
                  <a:lnTo>
                    <a:pt x="9" y="7"/>
                  </a:lnTo>
                  <a:lnTo>
                    <a:pt x="8" y="6"/>
                  </a:lnTo>
                  <a:lnTo>
                    <a:pt x="6" y="6"/>
                  </a:lnTo>
                  <a:lnTo>
                    <a:pt x="5" y="5"/>
                  </a:lnTo>
                  <a:lnTo>
                    <a:pt x="4" y="4"/>
                  </a:lnTo>
                  <a:lnTo>
                    <a:pt x="2" y="2"/>
                  </a:lnTo>
                  <a:lnTo>
                    <a:pt x="0" y="1"/>
                  </a:lnTo>
                  <a:lnTo>
                    <a:pt x="0" y="0"/>
                  </a:lnTo>
                  <a:lnTo>
                    <a:pt x="4" y="0"/>
                  </a:lnTo>
                  <a:lnTo>
                    <a:pt x="8" y="0"/>
                  </a:lnTo>
                  <a:lnTo>
                    <a:pt x="17" y="1"/>
                  </a:lnTo>
                  <a:lnTo>
                    <a:pt x="22" y="1"/>
                  </a:lnTo>
                  <a:lnTo>
                    <a:pt x="26" y="1"/>
                  </a:lnTo>
                  <a:lnTo>
                    <a:pt x="29" y="1"/>
                  </a:lnTo>
                  <a:lnTo>
                    <a:pt x="31" y="1"/>
                  </a:lnTo>
                  <a:lnTo>
                    <a:pt x="33" y="0"/>
                  </a:lnTo>
                  <a:lnTo>
                    <a:pt x="35" y="0"/>
                  </a:lnTo>
                  <a:close/>
                </a:path>
              </a:pathLst>
            </a:custGeom>
            <a:solidFill>
              <a:srgbClr val="5D322A"/>
            </a:solidFill>
            <a:ln w="9525">
              <a:noFill/>
              <a:round/>
              <a:headEnd/>
              <a:tailEnd/>
            </a:ln>
          </p:spPr>
          <p:txBody>
            <a:bodyPr/>
            <a:lstStyle/>
            <a:p>
              <a:endParaRPr lang="ja-JP" altLang="en-US"/>
            </a:p>
          </p:txBody>
        </p:sp>
        <p:sp>
          <p:nvSpPr>
            <p:cNvPr id="95" name="Freeform 57"/>
            <p:cNvSpPr>
              <a:spLocks/>
            </p:cNvSpPr>
            <p:nvPr/>
          </p:nvSpPr>
          <p:spPr bwMode="auto">
            <a:xfrm>
              <a:off x="4771" y="1757"/>
              <a:ext cx="35" cy="7"/>
            </a:xfrm>
            <a:custGeom>
              <a:avLst/>
              <a:gdLst>
                <a:gd name="T0" fmla="*/ 35 w 35"/>
                <a:gd name="T1" fmla="*/ 0 h 7"/>
                <a:gd name="T2" fmla="*/ 34 w 35"/>
                <a:gd name="T3" fmla="*/ 2 h 7"/>
                <a:gd name="T4" fmla="*/ 33 w 35"/>
                <a:gd name="T5" fmla="*/ 3 h 7"/>
                <a:gd name="T6" fmla="*/ 32 w 35"/>
                <a:gd name="T7" fmla="*/ 4 h 7"/>
                <a:gd name="T8" fmla="*/ 31 w 35"/>
                <a:gd name="T9" fmla="*/ 5 h 7"/>
                <a:gd name="T10" fmla="*/ 30 w 35"/>
                <a:gd name="T11" fmla="*/ 5 h 7"/>
                <a:gd name="T12" fmla="*/ 29 w 35"/>
                <a:gd name="T13" fmla="*/ 6 h 7"/>
                <a:gd name="T14" fmla="*/ 28 w 35"/>
                <a:gd name="T15" fmla="*/ 6 h 7"/>
                <a:gd name="T16" fmla="*/ 27 w 35"/>
                <a:gd name="T17" fmla="*/ 7 h 7"/>
                <a:gd name="T18" fmla="*/ 25 w 35"/>
                <a:gd name="T19" fmla="*/ 7 h 7"/>
                <a:gd name="T20" fmla="*/ 24 w 35"/>
                <a:gd name="T21" fmla="*/ 7 h 7"/>
                <a:gd name="T22" fmla="*/ 21 w 35"/>
                <a:gd name="T23" fmla="*/ 7 h 7"/>
                <a:gd name="T24" fmla="*/ 18 w 35"/>
                <a:gd name="T25" fmla="*/ 7 h 7"/>
                <a:gd name="T26" fmla="*/ 16 w 35"/>
                <a:gd name="T27" fmla="*/ 7 h 7"/>
                <a:gd name="T28" fmla="*/ 13 w 35"/>
                <a:gd name="T29" fmla="*/ 7 h 7"/>
                <a:gd name="T30" fmla="*/ 10 w 35"/>
                <a:gd name="T31" fmla="*/ 7 h 7"/>
                <a:gd name="T32" fmla="*/ 9 w 35"/>
                <a:gd name="T33" fmla="*/ 7 h 7"/>
                <a:gd name="T34" fmla="*/ 8 w 35"/>
                <a:gd name="T35" fmla="*/ 6 h 7"/>
                <a:gd name="T36" fmla="*/ 6 w 35"/>
                <a:gd name="T37" fmla="*/ 6 h 7"/>
                <a:gd name="T38" fmla="*/ 5 w 35"/>
                <a:gd name="T39" fmla="*/ 6 h 7"/>
                <a:gd name="T40" fmla="*/ 4 w 35"/>
                <a:gd name="T41" fmla="*/ 5 h 7"/>
                <a:gd name="T42" fmla="*/ 2 w 35"/>
                <a:gd name="T43" fmla="*/ 3 h 7"/>
                <a:gd name="T44" fmla="*/ 0 w 35"/>
                <a:gd name="T45" fmla="*/ 1 h 7"/>
                <a:gd name="T46" fmla="*/ 0 w 35"/>
                <a:gd name="T47" fmla="*/ 0 h 7"/>
                <a:gd name="T48" fmla="*/ 0 w 35"/>
                <a:gd name="T49" fmla="*/ 0 h 7"/>
                <a:gd name="T50" fmla="*/ 0 w 35"/>
                <a:gd name="T51" fmla="*/ 0 h 7"/>
                <a:gd name="T52" fmla="*/ 4 w 35"/>
                <a:gd name="T53" fmla="*/ 0 h 7"/>
                <a:gd name="T54" fmla="*/ 8 w 35"/>
                <a:gd name="T55" fmla="*/ 0 h 7"/>
                <a:gd name="T56" fmla="*/ 17 w 35"/>
                <a:gd name="T57" fmla="*/ 1 h 7"/>
                <a:gd name="T58" fmla="*/ 22 w 35"/>
                <a:gd name="T59" fmla="*/ 1 h 7"/>
                <a:gd name="T60" fmla="*/ 26 w 35"/>
                <a:gd name="T61" fmla="*/ 1 h 7"/>
                <a:gd name="T62" fmla="*/ 28 w 35"/>
                <a:gd name="T63" fmla="*/ 1 h 7"/>
                <a:gd name="T64" fmla="*/ 31 w 35"/>
                <a:gd name="T65" fmla="*/ 1 h 7"/>
                <a:gd name="T66" fmla="*/ 33 w 35"/>
                <a:gd name="T67" fmla="*/ 0 h 7"/>
                <a:gd name="T68" fmla="*/ 35 w 35"/>
                <a:gd name="T69" fmla="*/ 0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7"/>
                <a:gd name="T107" fmla="*/ 35 w 35"/>
                <a:gd name="T108" fmla="*/ 7 h 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7">
                  <a:moveTo>
                    <a:pt x="35" y="0"/>
                  </a:moveTo>
                  <a:lnTo>
                    <a:pt x="34" y="2"/>
                  </a:lnTo>
                  <a:lnTo>
                    <a:pt x="33" y="3"/>
                  </a:lnTo>
                  <a:lnTo>
                    <a:pt x="32" y="4"/>
                  </a:lnTo>
                  <a:lnTo>
                    <a:pt x="31" y="5"/>
                  </a:lnTo>
                  <a:lnTo>
                    <a:pt x="30" y="5"/>
                  </a:lnTo>
                  <a:lnTo>
                    <a:pt x="29" y="6"/>
                  </a:lnTo>
                  <a:lnTo>
                    <a:pt x="28" y="6"/>
                  </a:lnTo>
                  <a:lnTo>
                    <a:pt x="27" y="7"/>
                  </a:lnTo>
                  <a:lnTo>
                    <a:pt x="25" y="7"/>
                  </a:lnTo>
                  <a:lnTo>
                    <a:pt x="24" y="7"/>
                  </a:lnTo>
                  <a:lnTo>
                    <a:pt x="21" y="7"/>
                  </a:lnTo>
                  <a:lnTo>
                    <a:pt x="18" y="7"/>
                  </a:lnTo>
                  <a:lnTo>
                    <a:pt x="16" y="7"/>
                  </a:lnTo>
                  <a:lnTo>
                    <a:pt x="13" y="7"/>
                  </a:lnTo>
                  <a:lnTo>
                    <a:pt x="10" y="7"/>
                  </a:lnTo>
                  <a:lnTo>
                    <a:pt x="9" y="7"/>
                  </a:lnTo>
                  <a:lnTo>
                    <a:pt x="8" y="6"/>
                  </a:lnTo>
                  <a:lnTo>
                    <a:pt x="6" y="6"/>
                  </a:lnTo>
                  <a:lnTo>
                    <a:pt x="5" y="6"/>
                  </a:lnTo>
                  <a:lnTo>
                    <a:pt x="4" y="5"/>
                  </a:lnTo>
                  <a:lnTo>
                    <a:pt x="2" y="3"/>
                  </a:lnTo>
                  <a:lnTo>
                    <a:pt x="0" y="1"/>
                  </a:lnTo>
                  <a:lnTo>
                    <a:pt x="0" y="0"/>
                  </a:lnTo>
                  <a:lnTo>
                    <a:pt x="4" y="0"/>
                  </a:lnTo>
                  <a:lnTo>
                    <a:pt x="8" y="0"/>
                  </a:lnTo>
                  <a:lnTo>
                    <a:pt x="17" y="1"/>
                  </a:lnTo>
                  <a:lnTo>
                    <a:pt x="22" y="1"/>
                  </a:lnTo>
                  <a:lnTo>
                    <a:pt x="26" y="1"/>
                  </a:lnTo>
                  <a:lnTo>
                    <a:pt x="28" y="1"/>
                  </a:lnTo>
                  <a:lnTo>
                    <a:pt x="31" y="1"/>
                  </a:lnTo>
                  <a:lnTo>
                    <a:pt x="33" y="0"/>
                  </a:lnTo>
                  <a:lnTo>
                    <a:pt x="35" y="0"/>
                  </a:lnTo>
                  <a:close/>
                </a:path>
              </a:pathLst>
            </a:custGeom>
            <a:solidFill>
              <a:srgbClr val="5D322A"/>
            </a:solidFill>
            <a:ln w="9525">
              <a:noFill/>
              <a:round/>
              <a:headEnd/>
              <a:tailEnd/>
            </a:ln>
          </p:spPr>
          <p:txBody>
            <a:bodyPr/>
            <a:lstStyle/>
            <a:p>
              <a:endParaRPr lang="ja-JP" altLang="en-US"/>
            </a:p>
          </p:txBody>
        </p:sp>
        <p:sp>
          <p:nvSpPr>
            <p:cNvPr id="96" name="Freeform 58"/>
            <p:cNvSpPr>
              <a:spLocks/>
            </p:cNvSpPr>
            <p:nvPr/>
          </p:nvSpPr>
          <p:spPr bwMode="auto">
            <a:xfrm>
              <a:off x="4708" y="1788"/>
              <a:ext cx="22" cy="25"/>
            </a:xfrm>
            <a:custGeom>
              <a:avLst/>
              <a:gdLst>
                <a:gd name="T0" fmla="*/ 2 w 22"/>
                <a:gd name="T1" fmla="*/ 14 h 25"/>
                <a:gd name="T2" fmla="*/ 2 w 22"/>
                <a:gd name="T3" fmla="*/ 15 h 25"/>
                <a:gd name="T4" fmla="*/ 3 w 22"/>
                <a:gd name="T5" fmla="*/ 16 h 25"/>
                <a:gd name="T6" fmla="*/ 3 w 22"/>
                <a:gd name="T7" fmla="*/ 18 h 25"/>
                <a:gd name="T8" fmla="*/ 5 w 22"/>
                <a:gd name="T9" fmla="*/ 19 h 25"/>
                <a:gd name="T10" fmla="*/ 6 w 22"/>
                <a:gd name="T11" fmla="*/ 21 h 25"/>
                <a:gd name="T12" fmla="*/ 8 w 22"/>
                <a:gd name="T13" fmla="*/ 22 h 25"/>
                <a:gd name="T14" fmla="*/ 9 w 22"/>
                <a:gd name="T15" fmla="*/ 23 h 25"/>
                <a:gd name="T16" fmla="*/ 11 w 22"/>
                <a:gd name="T17" fmla="*/ 24 h 25"/>
                <a:gd name="T18" fmla="*/ 13 w 22"/>
                <a:gd name="T19" fmla="*/ 24 h 25"/>
                <a:gd name="T20" fmla="*/ 15 w 22"/>
                <a:gd name="T21" fmla="*/ 25 h 25"/>
                <a:gd name="T22" fmla="*/ 17 w 22"/>
                <a:gd name="T23" fmla="*/ 25 h 25"/>
                <a:gd name="T24" fmla="*/ 18 w 22"/>
                <a:gd name="T25" fmla="*/ 25 h 25"/>
                <a:gd name="T26" fmla="*/ 19 w 22"/>
                <a:gd name="T27" fmla="*/ 25 h 25"/>
                <a:gd name="T28" fmla="*/ 20 w 22"/>
                <a:gd name="T29" fmla="*/ 25 h 25"/>
                <a:gd name="T30" fmla="*/ 20 w 22"/>
                <a:gd name="T31" fmla="*/ 24 h 25"/>
                <a:gd name="T32" fmla="*/ 21 w 22"/>
                <a:gd name="T33" fmla="*/ 24 h 25"/>
                <a:gd name="T34" fmla="*/ 21 w 22"/>
                <a:gd name="T35" fmla="*/ 23 h 25"/>
                <a:gd name="T36" fmla="*/ 21 w 22"/>
                <a:gd name="T37" fmla="*/ 23 h 25"/>
                <a:gd name="T38" fmla="*/ 21 w 22"/>
                <a:gd name="T39" fmla="*/ 22 h 25"/>
                <a:gd name="T40" fmla="*/ 22 w 22"/>
                <a:gd name="T41" fmla="*/ 21 h 25"/>
                <a:gd name="T42" fmla="*/ 22 w 22"/>
                <a:gd name="T43" fmla="*/ 21 h 25"/>
                <a:gd name="T44" fmla="*/ 22 w 22"/>
                <a:gd name="T45" fmla="*/ 20 h 25"/>
                <a:gd name="T46" fmla="*/ 21 w 22"/>
                <a:gd name="T47" fmla="*/ 19 h 25"/>
                <a:gd name="T48" fmla="*/ 21 w 22"/>
                <a:gd name="T49" fmla="*/ 19 h 25"/>
                <a:gd name="T50" fmla="*/ 21 w 22"/>
                <a:gd name="T51" fmla="*/ 18 h 25"/>
                <a:gd name="T52" fmla="*/ 20 w 22"/>
                <a:gd name="T53" fmla="*/ 18 h 25"/>
                <a:gd name="T54" fmla="*/ 19 w 22"/>
                <a:gd name="T55" fmla="*/ 17 h 25"/>
                <a:gd name="T56" fmla="*/ 17 w 22"/>
                <a:gd name="T57" fmla="*/ 16 h 25"/>
                <a:gd name="T58" fmla="*/ 13 w 22"/>
                <a:gd name="T59" fmla="*/ 15 h 25"/>
                <a:gd name="T60" fmla="*/ 11 w 22"/>
                <a:gd name="T61" fmla="*/ 14 h 25"/>
                <a:gd name="T62" fmla="*/ 11 w 22"/>
                <a:gd name="T63" fmla="*/ 14 h 25"/>
                <a:gd name="T64" fmla="*/ 8 w 22"/>
                <a:gd name="T65" fmla="*/ 12 h 25"/>
                <a:gd name="T66" fmla="*/ 7 w 22"/>
                <a:gd name="T67" fmla="*/ 11 h 25"/>
                <a:gd name="T68" fmla="*/ 5 w 22"/>
                <a:gd name="T69" fmla="*/ 9 h 25"/>
                <a:gd name="T70" fmla="*/ 4 w 22"/>
                <a:gd name="T71" fmla="*/ 8 h 25"/>
                <a:gd name="T72" fmla="*/ 3 w 22"/>
                <a:gd name="T73" fmla="*/ 6 h 25"/>
                <a:gd name="T74" fmla="*/ 2 w 22"/>
                <a:gd name="T75" fmla="*/ 4 h 25"/>
                <a:gd name="T76" fmla="*/ 1 w 22"/>
                <a:gd name="T77" fmla="*/ 2 h 25"/>
                <a:gd name="T78" fmla="*/ 0 w 22"/>
                <a:gd name="T79" fmla="*/ 0 h 25"/>
                <a:gd name="T80" fmla="*/ 0 w 22"/>
                <a:gd name="T81" fmla="*/ 3 h 25"/>
                <a:gd name="T82" fmla="*/ 1 w 22"/>
                <a:gd name="T83" fmla="*/ 7 h 25"/>
                <a:gd name="T84" fmla="*/ 1 w 22"/>
                <a:gd name="T85" fmla="*/ 11 h 25"/>
                <a:gd name="T86" fmla="*/ 1 w 22"/>
                <a:gd name="T87" fmla="*/ 13 h 25"/>
                <a:gd name="T88" fmla="*/ 2 w 22"/>
                <a:gd name="T89" fmla="*/ 14 h 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25"/>
                <a:gd name="T137" fmla="*/ 22 w 22"/>
                <a:gd name="T138" fmla="*/ 25 h 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25">
                  <a:moveTo>
                    <a:pt x="2" y="14"/>
                  </a:moveTo>
                  <a:lnTo>
                    <a:pt x="2" y="15"/>
                  </a:lnTo>
                  <a:lnTo>
                    <a:pt x="3" y="16"/>
                  </a:lnTo>
                  <a:lnTo>
                    <a:pt x="3" y="18"/>
                  </a:lnTo>
                  <a:lnTo>
                    <a:pt x="5" y="19"/>
                  </a:lnTo>
                  <a:lnTo>
                    <a:pt x="6" y="21"/>
                  </a:lnTo>
                  <a:lnTo>
                    <a:pt x="8" y="22"/>
                  </a:lnTo>
                  <a:lnTo>
                    <a:pt x="9" y="23"/>
                  </a:lnTo>
                  <a:lnTo>
                    <a:pt x="11" y="24"/>
                  </a:lnTo>
                  <a:lnTo>
                    <a:pt x="13" y="24"/>
                  </a:lnTo>
                  <a:lnTo>
                    <a:pt x="15" y="25"/>
                  </a:lnTo>
                  <a:lnTo>
                    <a:pt x="17" y="25"/>
                  </a:lnTo>
                  <a:lnTo>
                    <a:pt x="18" y="25"/>
                  </a:lnTo>
                  <a:lnTo>
                    <a:pt x="19" y="25"/>
                  </a:lnTo>
                  <a:lnTo>
                    <a:pt x="20" y="25"/>
                  </a:lnTo>
                  <a:lnTo>
                    <a:pt x="20" y="24"/>
                  </a:lnTo>
                  <a:lnTo>
                    <a:pt x="21" y="24"/>
                  </a:lnTo>
                  <a:lnTo>
                    <a:pt x="21" y="23"/>
                  </a:lnTo>
                  <a:lnTo>
                    <a:pt x="21" y="22"/>
                  </a:lnTo>
                  <a:lnTo>
                    <a:pt x="22" y="21"/>
                  </a:lnTo>
                  <a:lnTo>
                    <a:pt x="22" y="20"/>
                  </a:lnTo>
                  <a:lnTo>
                    <a:pt x="21" y="19"/>
                  </a:lnTo>
                  <a:lnTo>
                    <a:pt x="21" y="18"/>
                  </a:lnTo>
                  <a:lnTo>
                    <a:pt x="20" y="18"/>
                  </a:lnTo>
                  <a:lnTo>
                    <a:pt x="19" y="17"/>
                  </a:lnTo>
                  <a:lnTo>
                    <a:pt x="17" y="16"/>
                  </a:lnTo>
                  <a:lnTo>
                    <a:pt x="13" y="15"/>
                  </a:lnTo>
                  <a:lnTo>
                    <a:pt x="11" y="14"/>
                  </a:lnTo>
                  <a:lnTo>
                    <a:pt x="8" y="12"/>
                  </a:lnTo>
                  <a:lnTo>
                    <a:pt x="7" y="11"/>
                  </a:lnTo>
                  <a:lnTo>
                    <a:pt x="5" y="9"/>
                  </a:lnTo>
                  <a:lnTo>
                    <a:pt x="4" y="8"/>
                  </a:lnTo>
                  <a:lnTo>
                    <a:pt x="3" y="6"/>
                  </a:lnTo>
                  <a:lnTo>
                    <a:pt x="2" y="4"/>
                  </a:lnTo>
                  <a:lnTo>
                    <a:pt x="1" y="2"/>
                  </a:lnTo>
                  <a:lnTo>
                    <a:pt x="0" y="0"/>
                  </a:lnTo>
                  <a:lnTo>
                    <a:pt x="0" y="3"/>
                  </a:lnTo>
                  <a:lnTo>
                    <a:pt x="1" y="7"/>
                  </a:lnTo>
                  <a:lnTo>
                    <a:pt x="1" y="11"/>
                  </a:lnTo>
                  <a:lnTo>
                    <a:pt x="1" y="13"/>
                  </a:lnTo>
                  <a:lnTo>
                    <a:pt x="2" y="14"/>
                  </a:lnTo>
                  <a:close/>
                </a:path>
              </a:pathLst>
            </a:custGeom>
            <a:solidFill>
              <a:srgbClr val="F0BE89"/>
            </a:solidFill>
            <a:ln w="9525">
              <a:noFill/>
              <a:round/>
              <a:headEnd/>
              <a:tailEnd/>
            </a:ln>
          </p:spPr>
          <p:txBody>
            <a:bodyPr/>
            <a:lstStyle/>
            <a:p>
              <a:endParaRPr lang="ja-JP" altLang="en-US"/>
            </a:p>
          </p:txBody>
        </p:sp>
        <p:sp>
          <p:nvSpPr>
            <p:cNvPr id="97" name="Freeform 59"/>
            <p:cNvSpPr>
              <a:spLocks/>
            </p:cNvSpPr>
            <p:nvPr/>
          </p:nvSpPr>
          <p:spPr bwMode="auto">
            <a:xfrm>
              <a:off x="4724" y="1843"/>
              <a:ext cx="20" cy="9"/>
            </a:xfrm>
            <a:custGeom>
              <a:avLst/>
              <a:gdLst>
                <a:gd name="T0" fmla="*/ 19 w 20"/>
                <a:gd name="T1" fmla="*/ 6 h 9"/>
                <a:gd name="T2" fmla="*/ 19 w 20"/>
                <a:gd name="T3" fmla="*/ 6 h 9"/>
                <a:gd name="T4" fmla="*/ 18 w 20"/>
                <a:gd name="T5" fmla="*/ 7 h 9"/>
                <a:gd name="T6" fmla="*/ 18 w 20"/>
                <a:gd name="T7" fmla="*/ 7 h 9"/>
                <a:gd name="T8" fmla="*/ 17 w 20"/>
                <a:gd name="T9" fmla="*/ 8 h 9"/>
                <a:gd name="T10" fmla="*/ 15 w 20"/>
                <a:gd name="T11" fmla="*/ 8 h 9"/>
                <a:gd name="T12" fmla="*/ 13 w 20"/>
                <a:gd name="T13" fmla="*/ 9 h 9"/>
                <a:gd name="T14" fmla="*/ 11 w 20"/>
                <a:gd name="T15" fmla="*/ 9 h 9"/>
                <a:gd name="T16" fmla="*/ 9 w 20"/>
                <a:gd name="T17" fmla="*/ 9 h 9"/>
                <a:gd name="T18" fmla="*/ 7 w 20"/>
                <a:gd name="T19" fmla="*/ 9 h 9"/>
                <a:gd name="T20" fmla="*/ 5 w 20"/>
                <a:gd name="T21" fmla="*/ 9 h 9"/>
                <a:gd name="T22" fmla="*/ 4 w 20"/>
                <a:gd name="T23" fmla="*/ 9 h 9"/>
                <a:gd name="T24" fmla="*/ 2 w 20"/>
                <a:gd name="T25" fmla="*/ 8 h 9"/>
                <a:gd name="T26" fmla="*/ 1 w 20"/>
                <a:gd name="T27" fmla="*/ 8 h 9"/>
                <a:gd name="T28" fmla="*/ 1 w 20"/>
                <a:gd name="T29" fmla="*/ 8 h 9"/>
                <a:gd name="T30" fmla="*/ 0 w 20"/>
                <a:gd name="T31" fmla="*/ 7 h 9"/>
                <a:gd name="T32" fmla="*/ 0 w 20"/>
                <a:gd name="T33" fmla="*/ 7 h 9"/>
                <a:gd name="T34" fmla="*/ 0 w 20"/>
                <a:gd name="T35" fmla="*/ 6 h 9"/>
                <a:gd name="T36" fmla="*/ 0 w 20"/>
                <a:gd name="T37" fmla="*/ 6 h 9"/>
                <a:gd name="T38" fmla="*/ 0 w 20"/>
                <a:gd name="T39" fmla="*/ 5 h 9"/>
                <a:gd name="T40" fmla="*/ 0 w 20"/>
                <a:gd name="T41" fmla="*/ 5 h 9"/>
                <a:gd name="T42" fmla="*/ 1 w 20"/>
                <a:gd name="T43" fmla="*/ 4 h 9"/>
                <a:gd name="T44" fmla="*/ 1 w 20"/>
                <a:gd name="T45" fmla="*/ 3 h 9"/>
                <a:gd name="T46" fmla="*/ 2 w 20"/>
                <a:gd name="T47" fmla="*/ 3 h 9"/>
                <a:gd name="T48" fmla="*/ 3 w 20"/>
                <a:gd name="T49" fmla="*/ 2 h 9"/>
                <a:gd name="T50" fmla="*/ 4 w 20"/>
                <a:gd name="T51" fmla="*/ 2 h 9"/>
                <a:gd name="T52" fmla="*/ 5 w 20"/>
                <a:gd name="T53" fmla="*/ 1 h 9"/>
                <a:gd name="T54" fmla="*/ 6 w 20"/>
                <a:gd name="T55" fmla="*/ 1 h 9"/>
                <a:gd name="T56" fmla="*/ 7 w 20"/>
                <a:gd name="T57" fmla="*/ 1 h 9"/>
                <a:gd name="T58" fmla="*/ 9 w 20"/>
                <a:gd name="T59" fmla="*/ 0 h 9"/>
                <a:gd name="T60" fmla="*/ 11 w 20"/>
                <a:gd name="T61" fmla="*/ 0 h 9"/>
                <a:gd name="T62" fmla="*/ 12 w 20"/>
                <a:gd name="T63" fmla="*/ 0 h 9"/>
                <a:gd name="T64" fmla="*/ 14 w 20"/>
                <a:gd name="T65" fmla="*/ 0 h 9"/>
                <a:gd name="T66" fmla="*/ 15 w 20"/>
                <a:gd name="T67" fmla="*/ 1 h 9"/>
                <a:gd name="T68" fmla="*/ 17 w 20"/>
                <a:gd name="T69" fmla="*/ 1 h 9"/>
                <a:gd name="T70" fmla="*/ 18 w 20"/>
                <a:gd name="T71" fmla="*/ 1 h 9"/>
                <a:gd name="T72" fmla="*/ 19 w 20"/>
                <a:gd name="T73" fmla="*/ 2 h 9"/>
                <a:gd name="T74" fmla="*/ 19 w 20"/>
                <a:gd name="T75" fmla="*/ 2 h 9"/>
                <a:gd name="T76" fmla="*/ 19 w 20"/>
                <a:gd name="T77" fmla="*/ 2 h 9"/>
                <a:gd name="T78" fmla="*/ 20 w 20"/>
                <a:gd name="T79" fmla="*/ 3 h 9"/>
                <a:gd name="T80" fmla="*/ 20 w 20"/>
                <a:gd name="T81" fmla="*/ 3 h 9"/>
                <a:gd name="T82" fmla="*/ 20 w 20"/>
                <a:gd name="T83" fmla="*/ 4 h 9"/>
                <a:gd name="T84" fmla="*/ 20 w 20"/>
                <a:gd name="T85" fmla="*/ 4 h 9"/>
                <a:gd name="T86" fmla="*/ 19 w 20"/>
                <a:gd name="T87" fmla="*/ 5 h 9"/>
                <a:gd name="T88" fmla="*/ 19 w 20"/>
                <a:gd name="T89" fmla="*/ 6 h 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9"/>
                <a:gd name="T137" fmla="*/ 20 w 20"/>
                <a:gd name="T138" fmla="*/ 9 h 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9">
                  <a:moveTo>
                    <a:pt x="19" y="6"/>
                  </a:moveTo>
                  <a:lnTo>
                    <a:pt x="19" y="6"/>
                  </a:lnTo>
                  <a:lnTo>
                    <a:pt x="18" y="7"/>
                  </a:lnTo>
                  <a:lnTo>
                    <a:pt x="17" y="8"/>
                  </a:lnTo>
                  <a:lnTo>
                    <a:pt x="15" y="8"/>
                  </a:lnTo>
                  <a:lnTo>
                    <a:pt x="13" y="9"/>
                  </a:lnTo>
                  <a:lnTo>
                    <a:pt x="11" y="9"/>
                  </a:lnTo>
                  <a:lnTo>
                    <a:pt x="9" y="9"/>
                  </a:lnTo>
                  <a:lnTo>
                    <a:pt x="7" y="9"/>
                  </a:lnTo>
                  <a:lnTo>
                    <a:pt x="5" y="9"/>
                  </a:lnTo>
                  <a:lnTo>
                    <a:pt x="4" y="9"/>
                  </a:lnTo>
                  <a:lnTo>
                    <a:pt x="2" y="8"/>
                  </a:lnTo>
                  <a:lnTo>
                    <a:pt x="1" y="8"/>
                  </a:lnTo>
                  <a:lnTo>
                    <a:pt x="0" y="7"/>
                  </a:lnTo>
                  <a:lnTo>
                    <a:pt x="0" y="6"/>
                  </a:lnTo>
                  <a:lnTo>
                    <a:pt x="0" y="5"/>
                  </a:lnTo>
                  <a:lnTo>
                    <a:pt x="1" y="4"/>
                  </a:lnTo>
                  <a:lnTo>
                    <a:pt x="1" y="3"/>
                  </a:lnTo>
                  <a:lnTo>
                    <a:pt x="2" y="3"/>
                  </a:lnTo>
                  <a:lnTo>
                    <a:pt x="3" y="2"/>
                  </a:lnTo>
                  <a:lnTo>
                    <a:pt x="4" y="2"/>
                  </a:lnTo>
                  <a:lnTo>
                    <a:pt x="5" y="1"/>
                  </a:lnTo>
                  <a:lnTo>
                    <a:pt x="6" y="1"/>
                  </a:lnTo>
                  <a:lnTo>
                    <a:pt x="7" y="1"/>
                  </a:lnTo>
                  <a:lnTo>
                    <a:pt x="9" y="0"/>
                  </a:lnTo>
                  <a:lnTo>
                    <a:pt x="11" y="0"/>
                  </a:lnTo>
                  <a:lnTo>
                    <a:pt x="12" y="0"/>
                  </a:lnTo>
                  <a:lnTo>
                    <a:pt x="14" y="0"/>
                  </a:lnTo>
                  <a:lnTo>
                    <a:pt x="15" y="1"/>
                  </a:lnTo>
                  <a:lnTo>
                    <a:pt x="17" y="1"/>
                  </a:lnTo>
                  <a:lnTo>
                    <a:pt x="18" y="1"/>
                  </a:lnTo>
                  <a:lnTo>
                    <a:pt x="19" y="2"/>
                  </a:lnTo>
                  <a:lnTo>
                    <a:pt x="20" y="3"/>
                  </a:lnTo>
                  <a:lnTo>
                    <a:pt x="20" y="4"/>
                  </a:lnTo>
                  <a:lnTo>
                    <a:pt x="19" y="5"/>
                  </a:lnTo>
                  <a:lnTo>
                    <a:pt x="19" y="6"/>
                  </a:lnTo>
                  <a:close/>
                </a:path>
              </a:pathLst>
            </a:custGeom>
            <a:solidFill>
              <a:srgbClr val="F0BE89"/>
            </a:solidFill>
            <a:ln w="9525">
              <a:noFill/>
              <a:round/>
              <a:headEnd/>
              <a:tailEnd/>
            </a:ln>
          </p:spPr>
          <p:txBody>
            <a:bodyPr/>
            <a:lstStyle/>
            <a:p>
              <a:endParaRPr lang="ja-JP" altLang="en-US"/>
            </a:p>
          </p:txBody>
        </p:sp>
        <p:sp>
          <p:nvSpPr>
            <p:cNvPr id="98" name="Freeform 60"/>
            <p:cNvSpPr>
              <a:spLocks/>
            </p:cNvSpPr>
            <p:nvPr/>
          </p:nvSpPr>
          <p:spPr bwMode="auto">
            <a:xfrm>
              <a:off x="4760" y="1776"/>
              <a:ext cx="75" cy="41"/>
            </a:xfrm>
            <a:custGeom>
              <a:avLst/>
              <a:gdLst>
                <a:gd name="T0" fmla="*/ 75 w 75"/>
                <a:gd name="T1" fmla="*/ 22 h 41"/>
                <a:gd name="T2" fmla="*/ 75 w 75"/>
                <a:gd name="T3" fmla="*/ 24 h 41"/>
                <a:gd name="T4" fmla="*/ 74 w 75"/>
                <a:gd name="T5" fmla="*/ 26 h 41"/>
                <a:gd name="T6" fmla="*/ 72 w 75"/>
                <a:gd name="T7" fmla="*/ 29 h 41"/>
                <a:gd name="T8" fmla="*/ 69 w 75"/>
                <a:gd name="T9" fmla="*/ 32 h 41"/>
                <a:gd name="T10" fmla="*/ 64 w 75"/>
                <a:gd name="T11" fmla="*/ 35 h 41"/>
                <a:gd name="T12" fmla="*/ 58 w 75"/>
                <a:gd name="T13" fmla="*/ 38 h 41"/>
                <a:gd name="T14" fmla="*/ 52 w 75"/>
                <a:gd name="T15" fmla="*/ 39 h 41"/>
                <a:gd name="T16" fmla="*/ 45 w 75"/>
                <a:gd name="T17" fmla="*/ 41 h 41"/>
                <a:gd name="T18" fmla="*/ 37 w 75"/>
                <a:gd name="T19" fmla="*/ 41 h 41"/>
                <a:gd name="T20" fmla="*/ 30 w 75"/>
                <a:gd name="T21" fmla="*/ 41 h 41"/>
                <a:gd name="T22" fmla="*/ 23 w 75"/>
                <a:gd name="T23" fmla="*/ 39 h 41"/>
                <a:gd name="T24" fmla="*/ 16 w 75"/>
                <a:gd name="T25" fmla="*/ 38 h 41"/>
                <a:gd name="T26" fmla="*/ 10 w 75"/>
                <a:gd name="T27" fmla="*/ 35 h 41"/>
                <a:gd name="T28" fmla="*/ 6 w 75"/>
                <a:gd name="T29" fmla="*/ 32 h 41"/>
                <a:gd name="T30" fmla="*/ 3 w 75"/>
                <a:gd name="T31" fmla="*/ 29 h 41"/>
                <a:gd name="T32" fmla="*/ 1 w 75"/>
                <a:gd name="T33" fmla="*/ 26 h 41"/>
                <a:gd name="T34" fmla="*/ 0 w 75"/>
                <a:gd name="T35" fmla="*/ 24 h 41"/>
                <a:gd name="T36" fmla="*/ 0 w 75"/>
                <a:gd name="T37" fmla="*/ 22 h 41"/>
                <a:gd name="T38" fmla="*/ 0 w 75"/>
                <a:gd name="T39" fmla="*/ 20 h 41"/>
                <a:gd name="T40" fmla="*/ 0 w 75"/>
                <a:gd name="T41" fmla="*/ 18 h 41"/>
                <a:gd name="T42" fmla="*/ 1 w 75"/>
                <a:gd name="T43" fmla="*/ 15 h 41"/>
                <a:gd name="T44" fmla="*/ 3 w 75"/>
                <a:gd name="T45" fmla="*/ 13 h 41"/>
                <a:gd name="T46" fmla="*/ 6 w 75"/>
                <a:gd name="T47" fmla="*/ 9 h 41"/>
                <a:gd name="T48" fmla="*/ 10 w 75"/>
                <a:gd name="T49" fmla="*/ 6 h 41"/>
                <a:gd name="T50" fmla="*/ 16 w 75"/>
                <a:gd name="T51" fmla="*/ 4 h 41"/>
                <a:gd name="T52" fmla="*/ 23 w 75"/>
                <a:gd name="T53" fmla="*/ 2 h 41"/>
                <a:gd name="T54" fmla="*/ 30 w 75"/>
                <a:gd name="T55" fmla="*/ 1 h 41"/>
                <a:gd name="T56" fmla="*/ 37 w 75"/>
                <a:gd name="T57" fmla="*/ 0 h 41"/>
                <a:gd name="T58" fmla="*/ 45 w 75"/>
                <a:gd name="T59" fmla="*/ 1 h 41"/>
                <a:gd name="T60" fmla="*/ 52 w 75"/>
                <a:gd name="T61" fmla="*/ 2 h 41"/>
                <a:gd name="T62" fmla="*/ 58 w 75"/>
                <a:gd name="T63" fmla="*/ 4 h 41"/>
                <a:gd name="T64" fmla="*/ 64 w 75"/>
                <a:gd name="T65" fmla="*/ 6 h 41"/>
                <a:gd name="T66" fmla="*/ 69 w 75"/>
                <a:gd name="T67" fmla="*/ 9 h 41"/>
                <a:gd name="T68" fmla="*/ 72 w 75"/>
                <a:gd name="T69" fmla="*/ 13 h 41"/>
                <a:gd name="T70" fmla="*/ 74 w 75"/>
                <a:gd name="T71" fmla="*/ 15 h 41"/>
                <a:gd name="T72" fmla="*/ 75 w 75"/>
                <a:gd name="T73" fmla="*/ 18 h 41"/>
                <a:gd name="T74" fmla="*/ 75 w 75"/>
                <a:gd name="T75" fmla="*/ 20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41"/>
                <a:gd name="T116" fmla="*/ 75 w 75"/>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41">
                  <a:moveTo>
                    <a:pt x="75" y="21"/>
                  </a:moveTo>
                  <a:lnTo>
                    <a:pt x="75" y="22"/>
                  </a:lnTo>
                  <a:lnTo>
                    <a:pt x="75" y="23"/>
                  </a:lnTo>
                  <a:lnTo>
                    <a:pt x="75" y="24"/>
                  </a:lnTo>
                  <a:lnTo>
                    <a:pt x="74" y="25"/>
                  </a:lnTo>
                  <a:lnTo>
                    <a:pt x="74" y="26"/>
                  </a:lnTo>
                  <a:lnTo>
                    <a:pt x="73" y="27"/>
                  </a:lnTo>
                  <a:lnTo>
                    <a:pt x="72" y="29"/>
                  </a:lnTo>
                  <a:lnTo>
                    <a:pt x="70" y="30"/>
                  </a:lnTo>
                  <a:lnTo>
                    <a:pt x="69" y="32"/>
                  </a:lnTo>
                  <a:lnTo>
                    <a:pt x="66" y="34"/>
                  </a:lnTo>
                  <a:lnTo>
                    <a:pt x="64" y="35"/>
                  </a:lnTo>
                  <a:lnTo>
                    <a:pt x="61" y="36"/>
                  </a:lnTo>
                  <a:lnTo>
                    <a:pt x="58" y="38"/>
                  </a:lnTo>
                  <a:lnTo>
                    <a:pt x="55" y="39"/>
                  </a:lnTo>
                  <a:lnTo>
                    <a:pt x="52" y="39"/>
                  </a:lnTo>
                  <a:lnTo>
                    <a:pt x="49" y="40"/>
                  </a:lnTo>
                  <a:lnTo>
                    <a:pt x="45" y="41"/>
                  </a:lnTo>
                  <a:lnTo>
                    <a:pt x="41" y="41"/>
                  </a:lnTo>
                  <a:lnTo>
                    <a:pt x="37" y="41"/>
                  </a:lnTo>
                  <a:lnTo>
                    <a:pt x="33" y="41"/>
                  </a:lnTo>
                  <a:lnTo>
                    <a:pt x="30" y="41"/>
                  </a:lnTo>
                  <a:lnTo>
                    <a:pt x="26" y="40"/>
                  </a:lnTo>
                  <a:lnTo>
                    <a:pt x="23" y="39"/>
                  </a:lnTo>
                  <a:lnTo>
                    <a:pt x="19" y="39"/>
                  </a:lnTo>
                  <a:lnTo>
                    <a:pt x="16" y="38"/>
                  </a:lnTo>
                  <a:lnTo>
                    <a:pt x="13" y="36"/>
                  </a:lnTo>
                  <a:lnTo>
                    <a:pt x="10" y="35"/>
                  </a:lnTo>
                  <a:lnTo>
                    <a:pt x="8" y="34"/>
                  </a:lnTo>
                  <a:lnTo>
                    <a:pt x="6" y="32"/>
                  </a:lnTo>
                  <a:lnTo>
                    <a:pt x="4" y="30"/>
                  </a:lnTo>
                  <a:lnTo>
                    <a:pt x="3" y="29"/>
                  </a:lnTo>
                  <a:lnTo>
                    <a:pt x="1" y="27"/>
                  </a:lnTo>
                  <a:lnTo>
                    <a:pt x="1" y="26"/>
                  </a:lnTo>
                  <a:lnTo>
                    <a:pt x="0" y="25"/>
                  </a:lnTo>
                  <a:lnTo>
                    <a:pt x="0" y="24"/>
                  </a:lnTo>
                  <a:lnTo>
                    <a:pt x="0" y="23"/>
                  </a:lnTo>
                  <a:lnTo>
                    <a:pt x="0" y="22"/>
                  </a:lnTo>
                  <a:lnTo>
                    <a:pt x="0" y="21"/>
                  </a:lnTo>
                  <a:lnTo>
                    <a:pt x="0" y="20"/>
                  </a:lnTo>
                  <a:lnTo>
                    <a:pt x="0" y="19"/>
                  </a:lnTo>
                  <a:lnTo>
                    <a:pt x="0" y="18"/>
                  </a:lnTo>
                  <a:lnTo>
                    <a:pt x="0" y="16"/>
                  </a:lnTo>
                  <a:lnTo>
                    <a:pt x="1" y="15"/>
                  </a:lnTo>
                  <a:lnTo>
                    <a:pt x="1" y="14"/>
                  </a:lnTo>
                  <a:lnTo>
                    <a:pt x="3" y="13"/>
                  </a:lnTo>
                  <a:lnTo>
                    <a:pt x="4" y="11"/>
                  </a:lnTo>
                  <a:lnTo>
                    <a:pt x="6" y="9"/>
                  </a:lnTo>
                  <a:lnTo>
                    <a:pt x="8" y="7"/>
                  </a:lnTo>
                  <a:lnTo>
                    <a:pt x="10" y="6"/>
                  </a:lnTo>
                  <a:lnTo>
                    <a:pt x="13" y="5"/>
                  </a:lnTo>
                  <a:lnTo>
                    <a:pt x="16" y="4"/>
                  </a:lnTo>
                  <a:lnTo>
                    <a:pt x="19" y="3"/>
                  </a:lnTo>
                  <a:lnTo>
                    <a:pt x="23" y="2"/>
                  </a:lnTo>
                  <a:lnTo>
                    <a:pt x="26" y="1"/>
                  </a:lnTo>
                  <a:lnTo>
                    <a:pt x="30" y="1"/>
                  </a:lnTo>
                  <a:lnTo>
                    <a:pt x="33" y="0"/>
                  </a:lnTo>
                  <a:lnTo>
                    <a:pt x="37" y="0"/>
                  </a:lnTo>
                  <a:lnTo>
                    <a:pt x="41" y="0"/>
                  </a:lnTo>
                  <a:lnTo>
                    <a:pt x="45" y="1"/>
                  </a:lnTo>
                  <a:lnTo>
                    <a:pt x="49" y="1"/>
                  </a:lnTo>
                  <a:lnTo>
                    <a:pt x="52" y="2"/>
                  </a:lnTo>
                  <a:lnTo>
                    <a:pt x="55" y="3"/>
                  </a:lnTo>
                  <a:lnTo>
                    <a:pt x="58" y="4"/>
                  </a:lnTo>
                  <a:lnTo>
                    <a:pt x="61" y="5"/>
                  </a:lnTo>
                  <a:lnTo>
                    <a:pt x="64" y="6"/>
                  </a:lnTo>
                  <a:lnTo>
                    <a:pt x="66" y="7"/>
                  </a:lnTo>
                  <a:lnTo>
                    <a:pt x="69" y="9"/>
                  </a:lnTo>
                  <a:lnTo>
                    <a:pt x="70" y="11"/>
                  </a:lnTo>
                  <a:lnTo>
                    <a:pt x="72" y="13"/>
                  </a:lnTo>
                  <a:lnTo>
                    <a:pt x="73" y="14"/>
                  </a:lnTo>
                  <a:lnTo>
                    <a:pt x="74" y="15"/>
                  </a:lnTo>
                  <a:lnTo>
                    <a:pt x="74" y="16"/>
                  </a:lnTo>
                  <a:lnTo>
                    <a:pt x="75" y="18"/>
                  </a:lnTo>
                  <a:lnTo>
                    <a:pt x="75" y="19"/>
                  </a:lnTo>
                  <a:lnTo>
                    <a:pt x="75" y="20"/>
                  </a:lnTo>
                  <a:lnTo>
                    <a:pt x="75" y="21"/>
                  </a:lnTo>
                  <a:close/>
                </a:path>
              </a:pathLst>
            </a:custGeom>
            <a:solidFill>
              <a:srgbClr val="EFBEB7"/>
            </a:solidFill>
            <a:ln w="9525">
              <a:noFill/>
              <a:round/>
              <a:headEnd/>
              <a:tailEnd/>
            </a:ln>
          </p:spPr>
          <p:txBody>
            <a:bodyPr/>
            <a:lstStyle/>
            <a:p>
              <a:endParaRPr lang="ja-JP" altLang="en-US"/>
            </a:p>
          </p:txBody>
        </p:sp>
        <p:sp>
          <p:nvSpPr>
            <p:cNvPr id="99" name="Freeform 61"/>
            <p:cNvSpPr>
              <a:spLocks/>
            </p:cNvSpPr>
            <p:nvPr/>
          </p:nvSpPr>
          <p:spPr bwMode="auto">
            <a:xfrm>
              <a:off x="4625" y="1775"/>
              <a:ext cx="76" cy="41"/>
            </a:xfrm>
            <a:custGeom>
              <a:avLst/>
              <a:gdLst>
                <a:gd name="T0" fmla="*/ 76 w 76"/>
                <a:gd name="T1" fmla="*/ 21 h 41"/>
                <a:gd name="T2" fmla="*/ 75 w 76"/>
                <a:gd name="T3" fmla="*/ 23 h 41"/>
                <a:gd name="T4" fmla="*/ 75 w 76"/>
                <a:gd name="T5" fmla="*/ 25 h 41"/>
                <a:gd name="T6" fmla="*/ 73 w 76"/>
                <a:gd name="T7" fmla="*/ 28 h 41"/>
                <a:gd name="T8" fmla="*/ 69 w 76"/>
                <a:gd name="T9" fmla="*/ 32 h 41"/>
                <a:gd name="T10" fmla="*/ 65 w 76"/>
                <a:gd name="T11" fmla="*/ 35 h 41"/>
                <a:gd name="T12" fmla="*/ 59 w 76"/>
                <a:gd name="T13" fmla="*/ 37 h 41"/>
                <a:gd name="T14" fmla="*/ 53 w 76"/>
                <a:gd name="T15" fmla="*/ 39 h 41"/>
                <a:gd name="T16" fmla="*/ 46 w 76"/>
                <a:gd name="T17" fmla="*/ 40 h 41"/>
                <a:gd name="T18" fmla="*/ 38 w 76"/>
                <a:gd name="T19" fmla="*/ 41 h 41"/>
                <a:gd name="T20" fmla="*/ 30 w 76"/>
                <a:gd name="T21" fmla="*/ 40 h 41"/>
                <a:gd name="T22" fmla="*/ 23 w 76"/>
                <a:gd name="T23" fmla="*/ 39 h 41"/>
                <a:gd name="T24" fmla="*/ 17 w 76"/>
                <a:gd name="T25" fmla="*/ 37 h 41"/>
                <a:gd name="T26" fmla="*/ 11 w 76"/>
                <a:gd name="T27" fmla="*/ 35 h 41"/>
                <a:gd name="T28" fmla="*/ 7 w 76"/>
                <a:gd name="T29" fmla="*/ 32 h 41"/>
                <a:gd name="T30" fmla="*/ 3 w 76"/>
                <a:gd name="T31" fmla="*/ 28 h 41"/>
                <a:gd name="T32" fmla="*/ 1 w 76"/>
                <a:gd name="T33" fmla="*/ 25 h 41"/>
                <a:gd name="T34" fmla="*/ 1 w 76"/>
                <a:gd name="T35" fmla="*/ 23 h 41"/>
                <a:gd name="T36" fmla="*/ 0 w 76"/>
                <a:gd name="T37" fmla="*/ 21 h 41"/>
                <a:gd name="T38" fmla="*/ 0 w 76"/>
                <a:gd name="T39" fmla="*/ 19 h 41"/>
                <a:gd name="T40" fmla="*/ 1 w 76"/>
                <a:gd name="T41" fmla="*/ 17 h 41"/>
                <a:gd name="T42" fmla="*/ 1 w 76"/>
                <a:gd name="T43" fmla="*/ 15 h 41"/>
                <a:gd name="T44" fmla="*/ 3 w 76"/>
                <a:gd name="T45" fmla="*/ 12 h 41"/>
                <a:gd name="T46" fmla="*/ 7 w 76"/>
                <a:gd name="T47" fmla="*/ 9 h 41"/>
                <a:gd name="T48" fmla="*/ 11 w 76"/>
                <a:gd name="T49" fmla="*/ 6 h 41"/>
                <a:gd name="T50" fmla="*/ 17 w 76"/>
                <a:gd name="T51" fmla="*/ 3 h 41"/>
                <a:gd name="T52" fmla="*/ 23 w 76"/>
                <a:gd name="T53" fmla="*/ 1 h 41"/>
                <a:gd name="T54" fmla="*/ 30 w 76"/>
                <a:gd name="T55" fmla="*/ 0 h 41"/>
                <a:gd name="T56" fmla="*/ 38 w 76"/>
                <a:gd name="T57" fmla="*/ 0 h 41"/>
                <a:gd name="T58" fmla="*/ 46 w 76"/>
                <a:gd name="T59" fmla="*/ 0 h 41"/>
                <a:gd name="T60" fmla="*/ 53 w 76"/>
                <a:gd name="T61" fmla="*/ 1 h 41"/>
                <a:gd name="T62" fmla="*/ 59 w 76"/>
                <a:gd name="T63" fmla="*/ 3 h 41"/>
                <a:gd name="T64" fmla="*/ 65 w 76"/>
                <a:gd name="T65" fmla="*/ 6 h 41"/>
                <a:gd name="T66" fmla="*/ 69 w 76"/>
                <a:gd name="T67" fmla="*/ 9 h 41"/>
                <a:gd name="T68" fmla="*/ 73 w 76"/>
                <a:gd name="T69" fmla="*/ 12 h 41"/>
                <a:gd name="T70" fmla="*/ 75 w 76"/>
                <a:gd name="T71" fmla="*/ 15 h 41"/>
                <a:gd name="T72" fmla="*/ 75 w 76"/>
                <a:gd name="T73" fmla="*/ 17 h 41"/>
                <a:gd name="T74" fmla="*/ 76 w 76"/>
                <a:gd name="T75" fmla="*/ 19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
                <a:gd name="T115" fmla="*/ 0 h 41"/>
                <a:gd name="T116" fmla="*/ 76 w 76"/>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 h="41">
                  <a:moveTo>
                    <a:pt x="76" y="20"/>
                  </a:moveTo>
                  <a:lnTo>
                    <a:pt x="76" y="21"/>
                  </a:lnTo>
                  <a:lnTo>
                    <a:pt x="76" y="22"/>
                  </a:lnTo>
                  <a:lnTo>
                    <a:pt x="75" y="23"/>
                  </a:lnTo>
                  <a:lnTo>
                    <a:pt x="75" y="24"/>
                  </a:lnTo>
                  <a:lnTo>
                    <a:pt x="75" y="25"/>
                  </a:lnTo>
                  <a:lnTo>
                    <a:pt x="74" y="26"/>
                  </a:lnTo>
                  <a:lnTo>
                    <a:pt x="73" y="28"/>
                  </a:lnTo>
                  <a:lnTo>
                    <a:pt x="71" y="30"/>
                  </a:lnTo>
                  <a:lnTo>
                    <a:pt x="69" y="32"/>
                  </a:lnTo>
                  <a:lnTo>
                    <a:pt x="67" y="33"/>
                  </a:lnTo>
                  <a:lnTo>
                    <a:pt x="65" y="35"/>
                  </a:lnTo>
                  <a:lnTo>
                    <a:pt x="62" y="36"/>
                  </a:lnTo>
                  <a:lnTo>
                    <a:pt x="59" y="37"/>
                  </a:lnTo>
                  <a:lnTo>
                    <a:pt x="56" y="38"/>
                  </a:lnTo>
                  <a:lnTo>
                    <a:pt x="53" y="39"/>
                  </a:lnTo>
                  <a:lnTo>
                    <a:pt x="49" y="40"/>
                  </a:lnTo>
                  <a:lnTo>
                    <a:pt x="46" y="40"/>
                  </a:lnTo>
                  <a:lnTo>
                    <a:pt x="42" y="41"/>
                  </a:lnTo>
                  <a:lnTo>
                    <a:pt x="38" y="41"/>
                  </a:lnTo>
                  <a:lnTo>
                    <a:pt x="34" y="41"/>
                  </a:lnTo>
                  <a:lnTo>
                    <a:pt x="30" y="40"/>
                  </a:lnTo>
                  <a:lnTo>
                    <a:pt x="27" y="40"/>
                  </a:lnTo>
                  <a:lnTo>
                    <a:pt x="23" y="39"/>
                  </a:lnTo>
                  <a:lnTo>
                    <a:pt x="20" y="38"/>
                  </a:lnTo>
                  <a:lnTo>
                    <a:pt x="17" y="37"/>
                  </a:lnTo>
                  <a:lnTo>
                    <a:pt x="14" y="36"/>
                  </a:lnTo>
                  <a:lnTo>
                    <a:pt x="11" y="35"/>
                  </a:lnTo>
                  <a:lnTo>
                    <a:pt x="9" y="33"/>
                  </a:lnTo>
                  <a:lnTo>
                    <a:pt x="7" y="32"/>
                  </a:lnTo>
                  <a:lnTo>
                    <a:pt x="5" y="30"/>
                  </a:lnTo>
                  <a:lnTo>
                    <a:pt x="3" y="28"/>
                  </a:lnTo>
                  <a:lnTo>
                    <a:pt x="2" y="26"/>
                  </a:lnTo>
                  <a:lnTo>
                    <a:pt x="1" y="25"/>
                  </a:lnTo>
                  <a:lnTo>
                    <a:pt x="1" y="24"/>
                  </a:lnTo>
                  <a:lnTo>
                    <a:pt x="1" y="23"/>
                  </a:lnTo>
                  <a:lnTo>
                    <a:pt x="1" y="22"/>
                  </a:lnTo>
                  <a:lnTo>
                    <a:pt x="0" y="21"/>
                  </a:lnTo>
                  <a:lnTo>
                    <a:pt x="0" y="20"/>
                  </a:lnTo>
                  <a:lnTo>
                    <a:pt x="0" y="19"/>
                  </a:lnTo>
                  <a:lnTo>
                    <a:pt x="1" y="18"/>
                  </a:lnTo>
                  <a:lnTo>
                    <a:pt x="1" y="17"/>
                  </a:lnTo>
                  <a:lnTo>
                    <a:pt x="1" y="16"/>
                  </a:lnTo>
                  <a:lnTo>
                    <a:pt x="1" y="15"/>
                  </a:lnTo>
                  <a:lnTo>
                    <a:pt x="2" y="14"/>
                  </a:lnTo>
                  <a:lnTo>
                    <a:pt x="3" y="12"/>
                  </a:lnTo>
                  <a:lnTo>
                    <a:pt x="5" y="11"/>
                  </a:lnTo>
                  <a:lnTo>
                    <a:pt x="7" y="9"/>
                  </a:lnTo>
                  <a:lnTo>
                    <a:pt x="9" y="7"/>
                  </a:lnTo>
                  <a:lnTo>
                    <a:pt x="11" y="6"/>
                  </a:lnTo>
                  <a:lnTo>
                    <a:pt x="14" y="4"/>
                  </a:lnTo>
                  <a:lnTo>
                    <a:pt x="17" y="3"/>
                  </a:lnTo>
                  <a:lnTo>
                    <a:pt x="20" y="2"/>
                  </a:lnTo>
                  <a:lnTo>
                    <a:pt x="23" y="1"/>
                  </a:lnTo>
                  <a:lnTo>
                    <a:pt x="27" y="1"/>
                  </a:lnTo>
                  <a:lnTo>
                    <a:pt x="30" y="0"/>
                  </a:lnTo>
                  <a:lnTo>
                    <a:pt x="34" y="0"/>
                  </a:lnTo>
                  <a:lnTo>
                    <a:pt x="38" y="0"/>
                  </a:lnTo>
                  <a:lnTo>
                    <a:pt x="42" y="0"/>
                  </a:lnTo>
                  <a:lnTo>
                    <a:pt x="46" y="0"/>
                  </a:lnTo>
                  <a:lnTo>
                    <a:pt x="49" y="1"/>
                  </a:lnTo>
                  <a:lnTo>
                    <a:pt x="53" y="1"/>
                  </a:lnTo>
                  <a:lnTo>
                    <a:pt x="56" y="2"/>
                  </a:lnTo>
                  <a:lnTo>
                    <a:pt x="59" y="3"/>
                  </a:lnTo>
                  <a:lnTo>
                    <a:pt x="62" y="4"/>
                  </a:lnTo>
                  <a:lnTo>
                    <a:pt x="65" y="6"/>
                  </a:lnTo>
                  <a:lnTo>
                    <a:pt x="67" y="7"/>
                  </a:lnTo>
                  <a:lnTo>
                    <a:pt x="69" y="9"/>
                  </a:lnTo>
                  <a:lnTo>
                    <a:pt x="71" y="11"/>
                  </a:lnTo>
                  <a:lnTo>
                    <a:pt x="73" y="12"/>
                  </a:lnTo>
                  <a:lnTo>
                    <a:pt x="74" y="14"/>
                  </a:lnTo>
                  <a:lnTo>
                    <a:pt x="75" y="15"/>
                  </a:lnTo>
                  <a:lnTo>
                    <a:pt x="75" y="16"/>
                  </a:lnTo>
                  <a:lnTo>
                    <a:pt x="75" y="17"/>
                  </a:lnTo>
                  <a:lnTo>
                    <a:pt x="76" y="18"/>
                  </a:lnTo>
                  <a:lnTo>
                    <a:pt x="76" y="19"/>
                  </a:lnTo>
                  <a:lnTo>
                    <a:pt x="76" y="20"/>
                  </a:lnTo>
                  <a:close/>
                </a:path>
              </a:pathLst>
            </a:custGeom>
            <a:solidFill>
              <a:srgbClr val="EFBEB7"/>
            </a:solidFill>
            <a:ln w="9525">
              <a:noFill/>
              <a:round/>
              <a:headEnd/>
              <a:tailEnd/>
            </a:ln>
          </p:spPr>
          <p:txBody>
            <a:bodyPr/>
            <a:lstStyle/>
            <a:p>
              <a:endParaRPr lang="ja-JP" altLang="en-US"/>
            </a:p>
          </p:txBody>
        </p:sp>
        <p:sp>
          <p:nvSpPr>
            <p:cNvPr id="100" name="Freeform 62"/>
            <p:cNvSpPr>
              <a:spLocks/>
            </p:cNvSpPr>
            <p:nvPr/>
          </p:nvSpPr>
          <p:spPr bwMode="auto">
            <a:xfrm>
              <a:off x="4807" y="1787"/>
              <a:ext cx="14" cy="16"/>
            </a:xfrm>
            <a:custGeom>
              <a:avLst/>
              <a:gdLst>
                <a:gd name="T0" fmla="*/ 1 w 14"/>
                <a:gd name="T1" fmla="*/ 14 h 16"/>
                <a:gd name="T2" fmla="*/ 0 w 14"/>
                <a:gd name="T3" fmla="*/ 15 h 16"/>
                <a:gd name="T4" fmla="*/ 1 w 14"/>
                <a:gd name="T5" fmla="*/ 16 h 16"/>
                <a:gd name="T6" fmla="*/ 2 w 14"/>
                <a:gd name="T7" fmla="*/ 15 h 16"/>
                <a:gd name="T8" fmla="*/ 6 w 14"/>
                <a:gd name="T9" fmla="*/ 12 h 16"/>
                <a:gd name="T10" fmla="*/ 9 w 14"/>
                <a:gd name="T11" fmla="*/ 8 h 16"/>
                <a:gd name="T12" fmla="*/ 10 w 14"/>
                <a:gd name="T13" fmla="*/ 6 h 16"/>
                <a:gd name="T14" fmla="*/ 12 w 14"/>
                <a:gd name="T15" fmla="*/ 5 h 16"/>
                <a:gd name="T16" fmla="*/ 13 w 14"/>
                <a:gd name="T17" fmla="*/ 3 h 16"/>
                <a:gd name="T18" fmla="*/ 14 w 14"/>
                <a:gd name="T19" fmla="*/ 1 h 16"/>
                <a:gd name="T20" fmla="*/ 14 w 14"/>
                <a:gd name="T21" fmla="*/ 0 h 16"/>
                <a:gd name="T22" fmla="*/ 12 w 14"/>
                <a:gd name="T23" fmla="*/ 2 h 16"/>
                <a:gd name="T24" fmla="*/ 11 w 14"/>
                <a:gd name="T25" fmla="*/ 4 h 16"/>
                <a:gd name="T26" fmla="*/ 10 w 14"/>
                <a:gd name="T27" fmla="*/ 6 h 16"/>
                <a:gd name="T28" fmla="*/ 8 w 14"/>
                <a:gd name="T29" fmla="*/ 8 h 16"/>
                <a:gd name="T30" fmla="*/ 5 w 14"/>
                <a:gd name="T31" fmla="*/ 11 h 16"/>
                <a:gd name="T32" fmla="*/ 1 w 14"/>
                <a:gd name="T33" fmla="*/ 14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1" y="14"/>
                  </a:moveTo>
                  <a:lnTo>
                    <a:pt x="0" y="15"/>
                  </a:lnTo>
                  <a:lnTo>
                    <a:pt x="1" y="16"/>
                  </a:lnTo>
                  <a:lnTo>
                    <a:pt x="2" y="15"/>
                  </a:lnTo>
                  <a:lnTo>
                    <a:pt x="6" y="12"/>
                  </a:lnTo>
                  <a:lnTo>
                    <a:pt x="9" y="8"/>
                  </a:lnTo>
                  <a:lnTo>
                    <a:pt x="10" y="6"/>
                  </a:lnTo>
                  <a:lnTo>
                    <a:pt x="12" y="5"/>
                  </a:lnTo>
                  <a:lnTo>
                    <a:pt x="13" y="3"/>
                  </a:lnTo>
                  <a:lnTo>
                    <a:pt x="14" y="1"/>
                  </a:lnTo>
                  <a:lnTo>
                    <a:pt x="14" y="0"/>
                  </a:lnTo>
                  <a:lnTo>
                    <a:pt x="12" y="2"/>
                  </a:lnTo>
                  <a:lnTo>
                    <a:pt x="11" y="4"/>
                  </a:lnTo>
                  <a:lnTo>
                    <a:pt x="10" y="6"/>
                  </a:lnTo>
                  <a:lnTo>
                    <a:pt x="8" y="8"/>
                  </a:lnTo>
                  <a:lnTo>
                    <a:pt x="5" y="11"/>
                  </a:lnTo>
                  <a:lnTo>
                    <a:pt x="1" y="14"/>
                  </a:lnTo>
                  <a:close/>
                </a:path>
              </a:pathLst>
            </a:custGeom>
            <a:solidFill>
              <a:srgbClr val="E0715A"/>
            </a:solidFill>
            <a:ln w="9525">
              <a:noFill/>
              <a:round/>
              <a:headEnd/>
              <a:tailEnd/>
            </a:ln>
          </p:spPr>
          <p:txBody>
            <a:bodyPr/>
            <a:lstStyle/>
            <a:p>
              <a:endParaRPr lang="ja-JP" altLang="en-US"/>
            </a:p>
          </p:txBody>
        </p:sp>
        <p:sp>
          <p:nvSpPr>
            <p:cNvPr id="101" name="Freeform 63"/>
            <p:cNvSpPr>
              <a:spLocks/>
            </p:cNvSpPr>
            <p:nvPr/>
          </p:nvSpPr>
          <p:spPr bwMode="auto">
            <a:xfrm>
              <a:off x="4790" y="1788"/>
              <a:ext cx="14" cy="15"/>
            </a:xfrm>
            <a:custGeom>
              <a:avLst/>
              <a:gdLst>
                <a:gd name="T0" fmla="*/ 1 w 14"/>
                <a:gd name="T1" fmla="*/ 13 h 15"/>
                <a:gd name="T2" fmla="*/ 0 w 14"/>
                <a:gd name="T3" fmla="*/ 15 h 15"/>
                <a:gd name="T4" fmla="*/ 1 w 14"/>
                <a:gd name="T5" fmla="*/ 15 h 15"/>
                <a:gd name="T6" fmla="*/ 2 w 14"/>
                <a:gd name="T7" fmla="*/ 14 h 15"/>
                <a:gd name="T8" fmla="*/ 6 w 14"/>
                <a:gd name="T9" fmla="*/ 11 h 15"/>
                <a:gd name="T10" fmla="*/ 9 w 14"/>
                <a:gd name="T11" fmla="*/ 8 h 15"/>
                <a:gd name="T12" fmla="*/ 11 w 14"/>
                <a:gd name="T13" fmla="*/ 6 h 15"/>
                <a:gd name="T14" fmla="*/ 12 w 14"/>
                <a:gd name="T15" fmla="*/ 4 h 15"/>
                <a:gd name="T16" fmla="*/ 13 w 14"/>
                <a:gd name="T17" fmla="*/ 2 h 15"/>
                <a:gd name="T18" fmla="*/ 14 w 14"/>
                <a:gd name="T19" fmla="*/ 0 h 15"/>
                <a:gd name="T20" fmla="*/ 14 w 14"/>
                <a:gd name="T21" fmla="*/ 0 h 15"/>
                <a:gd name="T22" fmla="*/ 12 w 14"/>
                <a:gd name="T23" fmla="*/ 2 h 15"/>
                <a:gd name="T24" fmla="*/ 11 w 14"/>
                <a:gd name="T25" fmla="*/ 3 h 15"/>
                <a:gd name="T26" fmla="*/ 10 w 14"/>
                <a:gd name="T27" fmla="*/ 5 h 15"/>
                <a:gd name="T28" fmla="*/ 8 w 14"/>
                <a:gd name="T29" fmla="*/ 7 h 15"/>
                <a:gd name="T30" fmla="*/ 5 w 14"/>
                <a:gd name="T31" fmla="*/ 10 h 15"/>
                <a:gd name="T32" fmla="*/ 1 w 14"/>
                <a:gd name="T33" fmla="*/ 1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13"/>
                  </a:moveTo>
                  <a:lnTo>
                    <a:pt x="0" y="15"/>
                  </a:lnTo>
                  <a:lnTo>
                    <a:pt x="1" y="15"/>
                  </a:lnTo>
                  <a:lnTo>
                    <a:pt x="2" y="14"/>
                  </a:lnTo>
                  <a:lnTo>
                    <a:pt x="6" y="11"/>
                  </a:lnTo>
                  <a:lnTo>
                    <a:pt x="9" y="8"/>
                  </a:lnTo>
                  <a:lnTo>
                    <a:pt x="11" y="6"/>
                  </a:lnTo>
                  <a:lnTo>
                    <a:pt x="12" y="4"/>
                  </a:lnTo>
                  <a:lnTo>
                    <a:pt x="13" y="2"/>
                  </a:lnTo>
                  <a:lnTo>
                    <a:pt x="14" y="0"/>
                  </a:lnTo>
                  <a:lnTo>
                    <a:pt x="12" y="2"/>
                  </a:lnTo>
                  <a:lnTo>
                    <a:pt x="11" y="3"/>
                  </a:lnTo>
                  <a:lnTo>
                    <a:pt x="10" y="5"/>
                  </a:lnTo>
                  <a:lnTo>
                    <a:pt x="8" y="7"/>
                  </a:lnTo>
                  <a:lnTo>
                    <a:pt x="5" y="10"/>
                  </a:lnTo>
                  <a:lnTo>
                    <a:pt x="1" y="13"/>
                  </a:lnTo>
                  <a:close/>
                </a:path>
              </a:pathLst>
            </a:custGeom>
            <a:solidFill>
              <a:srgbClr val="E0715A"/>
            </a:solidFill>
            <a:ln w="9525">
              <a:noFill/>
              <a:round/>
              <a:headEnd/>
              <a:tailEnd/>
            </a:ln>
          </p:spPr>
          <p:txBody>
            <a:bodyPr/>
            <a:lstStyle/>
            <a:p>
              <a:endParaRPr lang="ja-JP" altLang="en-US"/>
            </a:p>
          </p:txBody>
        </p:sp>
        <p:sp>
          <p:nvSpPr>
            <p:cNvPr id="102" name="Freeform 64"/>
            <p:cNvSpPr>
              <a:spLocks/>
            </p:cNvSpPr>
            <p:nvPr/>
          </p:nvSpPr>
          <p:spPr bwMode="auto">
            <a:xfrm>
              <a:off x="4772" y="1788"/>
              <a:ext cx="14" cy="16"/>
            </a:xfrm>
            <a:custGeom>
              <a:avLst/>
              <a:gdLst>
                <a:gd name="T0" fmla="*/ 1 w 14"/>
                <a:gd name="T1" fmla="*/ 14 h 16"/>
                <a:gd name="T2" fmla="*/ 0 w 14"/>
                <a:gd name="T3" fmla="*/ 15 h 16"/>
                <a:gd name="T4" fmla="*/ 0 w 14"/>
                <a:gd name="T5" fmla="*/ 16 h 16"/>
                <a:gd name="T6" fmla="*/ 2 w 14"/>
                <a:gd name="T7" fmla="*/ 14 h 16"/>
                <a:gd name="T8" fmla="*/ 5 w 14"/>
                <a:gd name="T9" fmla="*/ 11 h 16"/>
                <a:gd name="T10" fmla="*/ 9 w 14"/>
                <a:gd name="T11" fmla="*/ 8 h 16"/>
                <a:gd name="T12" fmla="*/ 10 w 14"/>
                <a:gd name="T13" fmla="*/ 6 h 16"/>
                <a:gd name="T14" fmla="*/ 11 w 14"/>
                <a:gd name="T15" fmla="*/ 4 h 16"/>
                <a:gd name="T16" fmla="*/ 13 w 14"/>
                <a:gd name="T17" fmla="*/ 2 h 16"/>
                <a:gd name="T18" fmla="*/ 14 w 14"/>
                <a:gd name="T19" fmla="*/ 0 h 16"/>
                <a:gd name="T20" fmla="*/ 13 w 14"/>
                <a:gd name="T21" fmla="*/ 0 h 16"/>
                <a:gd name="T22" fmla="*/ 12 w 14"/>
                <a:gd name="T23" fmla="*/ 2 h 16"/>
                <a:gd name="T24" fmla="*/ 11 w 14"/>
                <a:gd name="T25" fmla="*/ 4 h 16"/>
                <a:gd name="T26" fmla="*/ 9 w 14"/>
                <a:gd name="T27" fmla="*/ 6 h 16"/>
                <a:gd name="T28" fmla="*/ 8 w 14"/>
                <a:gd name="T29" fmla="*/ 7 h 16"/>
                <a:gd name="T30" fmla="*/ 5 w 14"/>
                <a:gd name="T31" fmla="*/ 11 h 16"/>
                <a:gd name="T32" fmla="*/ 1 w 14"/>
                <a:gd name="T33" fmla="*/ 14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6"/>
                <a:gd name="T53" fmla="*/ 14 w 14"/>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6">
                  <a:moveTo>
                    <a:pt x="1" y="14"/>
                  </a:moveTo>
                  <a:lnTo>
                    <a:pt x="0" y="15"/>
                  </a:lnTo>
                  <a:lnTo>
                    <a:pt x="0" y="16"/>
                  </a:lnTo>
                  <a:lnTo>
                    <a:pt x="2" y="14"/>
                  </a:lnTo>
                  <a:lnTo>
                    <a:pt x="5" y="11"/>
                  </a:lnTo>
                  <a:lnTo>
                    <a:pt x="9" y="8"/>
                  </a:lnTo>
                  <a:lnTo>
                    <a:pt x="10" y="6"/>
                  </a:lnTo>
                  <a:lnTo>
                    <a:pt x="11" y="4"/>
                  </a:lnTo>
                  <a:lnTo>
                    <a:pt x="13" y="2"/>
                  </a:lnTo>
                  <a:lnTo>
                    <a:pt x="14" y="0"/>
                  </a:lnTo>
                  <a:lnTo>
                    <a:pt x="13" y="0"/>
                  </a:lnTo>
                  <a:lnTo>
                    <a:pt x="12" y="2"/>
                  </a:lnTo>
                  <a:lnTo>
                    <a:pt x="11" y="4"/>
                  </a:lnTo>
                  <a:lnTo>
                    <a:pt x="9" y="6"/>
                  </a:lnTo>
                  <a:lnTo>
                    <a:pt x="8" y="7"/>
                  </a:lnTo>
                  <a:lnTo>
                    <a:pt x="5" y="11"/>
                  </a:lnTo>
                  <a:lnTo>
                    <a:pt x="1" y="14"/>
                  </a:lnTo>
                  <a:close/>
                </a:path>
              </a:pathLst>
            </a:custGeom>
            <a:solidFill>
              <a:srgbClr val="E0715A"/>
            </a:solidFill>
            <a:ln w="9525">
              <a:noFill/>
              <a:round/>
              <a:headEnd/>
              <a:tailEnd/>
            </a:ln>
          </p:spPr>
          <p:txBody>
            <a:bodyPr/>
            <a:lstStyle/>
            <a:p>
              <a:endParaRPr lang="ja-JP" altLang="en-US"/>
            </a:p>
          </p:txBody>
        </p:sp>
        <p:sp>
          <p:nvSpPr>
            <p:cNvPr id="103" name="Freeform 65"/>
            <p:cNvSpPr>
              <a:spLocks/>
            </p:cNvSpPr>
            <p:nvPr/>
          </p:nvSpPr>
          <p:spPr bwMode="auto">
            <a:xfrm>
              <a:off x="4671" y="1784"/>
              <a:ext cx="15" cy="15"/>
            </a:xfrm>
            <a:custGeom>
              <a:avLst/>
              <a:gdLst>
                <a:gd name="T0" fmla="*/ 2 w 15"/>
                <a:gd name="T1" fmla="*/ 13 h 15"/>
                <a:gd name="T2" fmla="*/ 0 w 15"/>
                <a:gd name="T3" fmla="*/ 14 h 15"/>
                <a:gd name="T4" fmla="*/ 1 w 15"/>
                <a:gd name="T5" fmla="*/ 15 h 15"/>
                <a:gd name="T6" fmla="*/ 2 w 15"/>
                <a:gd name="T7" fmla="*/ 14 h 15"/>
                <a:gd name="T8" fmla="*/ 6 w 15"/>
                <a:gd name="T9" fmla="*/ 11 h 15"/>
                <a:gd name="T10" fmla="*/ 9 w 15"/>
                <a:gd name="T11" fmla="*/ 8 h 15"/>
                <a:gd name="T12" fmla="*/ 11 w 15"/>
                <a:gd name="T13" fmla="*/ 6 h 15"/>
                <a:gd name="T14" fmla="*/ 13 w 15"/>
                <a:gd name="T15" fmla="*/ 4 h 15"/>
                <a:gd name="T16" fmla="*/ 14 w 15"/>
                <a:gd name="T17" fmla="*/ 2 h 15"/>
                <a:gd name="T18" fmla="*/ 15 w 15"/>
                <a:gd name="T19" fmla="*/ 1 h 15"/>
                <a:gd name="T20" fmla="*/ 14 w 15"/>
                <a:gd name="T21" fmla="*/ 0 h 15"/>
                <a:gd name="T22" fmla="*/ 13 w 15"/>
                <a:gd name="T23" fmla="*/ 2 h 15"/>
                <a:gd name="T24" fmla="*/ 12 w 15"/>
                <a:gd name="T25" fmla="*/ 4 h 15"/>
                <a:gd name="T26" fmla="*/ 10 w 15"/>
                <a:gd name="T27" fmla="*/ 5 h 15"/>
                <a:gd name="T28" fmla="*/ 9 w 15"/>
                <a:gd name="T29" fmla="*/ 7 h 15"/>
                <a:gd name="T30" fmla="*/ 5 w 15"/>
                <a:gd name="T31" fmla="*/ 10 h 15"/>
                <a:gd name="T32" fmla="*/ 2 w 15"/>
                <a:gd name="T33" fmla="*/ 1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2" y="13"/>
                  </a:moveTo>
                  <a:lnTo>
                    <a:pt x="0" y="14"/>
                  </a:lnTo>
                  <a:lnTo>
                    <a:pt x="1" y="15"/>
                  </a:lnTo>
                  <a:lnTo>
                    <a:pt x="2" y="14"/>
                  </a:lnTo>
                  <a:lnTo>
                    <a:pt x="6" y="11"/>
                  </a:lnTo>
                  <a:lnTo>
                    <a:pt x="9" y="8"/>
                  </a:lnTo>
                  <a:lnTo>
                    <a:pt x="11" y="6"/>
                  </a:lnTo>
                  <a:lnTo>
                    <a:pt x="13" y="4"/>
                  </a:lnTo>
                  <a:lnTo>
                    <a:pt x="14" y="2"/>
                  </a:lnTo>
                  <a:lnTo>
                    <a:pt x="15" y="1"/>
                  </a:lnTo>
                  <a:lnTo>
                    <a:pt x="14" y="0"/>
                  </a:lnTo>
                  <a:lnTo>
                    <a:pt x="13" y="2"/>
                  </a:lnTo>
                  <a:lnTo>
                    <a:pt x="12" y="4"/>
                  </a:lnTo>
                  <a:lnTo>
                    <a:pt x="10" y="5"/>
                  </a:lnTo>
                  <a:lnTo>
                    <a:pt x="9" y="7"/>
                  </a:lnTo>
                  <a:lnTo>
                    <a:pt x="5" y="10"/>
                  </a:lnTo>
                  <a:lnTo>
                    <a:pt x="2" y="13"/>
                  </a:lnTo>
                  <a:close/>
                </a:path>
              </a:pathLst>
            </a:custGeom>
            <a:solidFill>
              <a:srgbClr val="E0715A"/>
            </a:solidFill>
            <a:ln w="9525">
              <a:noFill/>
              <a:round/>
              <a:headEnd/>
              <a:tailEnd/>
            </a:ln>
          </p:spPr>
          <p:txBody>
            <a:bodyPr/>
            <a:lstStyle/>
            <a:p>
              <a:endParaRPr lang="ja-JP" altLang="en-US"/>
            </a:p>
          </p:txBody>
        </p:sp>
        <p:sp>
          <p:nvSpPr>
            <p:cNvPr id="104" name="Freeform 66"/>
            <p:cNvSpPr>
              <a:spLocks/>
            </p:cNvSpPr>
            <p:nvPr/>
          </p:nvSpPr>
          <p:spPr bwMode="auto">
            <a:xfrm>
              <a:off x="4654" y="1784"/>
              <a:ext cx="15" cy="15"/>
            </a:xfrm>
            <a:custGeom>
              <a:avLst/>
              <a:gdLst>
                <a:gd name="T0" fmla="*/ 1 w 15"/>
                <a:gd name="T1" fmla="*/ 13 h 15"/>
                <a:gd name="T2" fmla="*/ 0 w 15"/>
                <a:gd name="T3" fmla="*/ 14 h 15"/>
                <a:gd name="T4" fmla="*/ 1 w 15"/>
                <a:gd name="T5" fmla="*/ 15 h 15"/>
                <a:gd name="T6" fmla="*/ 2 w 15"/>
                <a:gd name="T7" fmla="*/ 13 h 15"/>
                <a:gd name="T8" fmla="*/ 6 w 15"/>
                <a:gd name="T9" fmla="*/ 10 h 15"/>
                <a:gd name="T10" fmla="*/ 9 w 15"/>
                <a:gd name="T11" fmla="*/ 7 h 15"/>
                <a:gd name="T12" fmla="*/ 11 w 15"/>
                <a:gd name="T13" fmla="*/ 6 h 15"/>
                <a:gd name="T14" fmla="*/ 12 w 15"/>
                <a:gd name="T15" fmla="*/ 4 h 15"/>
                <a:gd name="T16" fmla="*/ 14 w 15"/>
                <a:gd name="T17" fmla="*/ 2 h 15"/>
                <a:gd name="T18" fmla="*/ 15 w 15"/>
                <a:gd name="T19" fmla="*/ 0 h 15"/>
                <a:gd name="T20" fmla="*/ 14 w 15"/>
                <a:gd name="T21" fmla="*/ 0 h 15"/>
                <a:gd name="T22" fmla="*/ 13 w 15"/>
                <a:gd name="T23" fmla="*/ 2 h 15"/>
                <a:gd name="T24" fmla="*/ 12 w 15"/>
                <a:gd name="T25" fmla="*/ 3 h 15"/>
                <a:gd name="T26" fmla="*/ 10 w 15"/>
                <a:gd name="T27" fmla="*/ 5 h 15"/>
                <a:gd name="T28" fmla="*/ 8 w 15"/>
                <a:gd name="T29" fmla="*/ 7 h 15"/>
                <a:gd name="T30" fmla="*/ 5 w 15"/>
                <a:gd name="T31" fmla="*/ 10 h 15"/>
                <a:gd name="T32" fmla="*/ 1 w 15"/>
                <a:gd name="T33" fmla="*/ 1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1" y="13"/>
                  </a:moveTo>
                  <a:lnTo>
                    <a:pt x="0" y="14"/>
                  </a:lnTo>
                  <a:lnTo>
                    <a:pt x="1" y="15"/>
                  </a:lnTo>
                  <a:lnTo>
                    <a:pt x="2" y="13"/>
                  </a:lnTo>
                  <a:lnTo>
                    <a:pt x="6" y="10"/>
                  </a:lnTo>
                  <a:lnTo>
                    <a:pt x="9" y="7"/>
                  </a:lnTo>
                  <a:lnTo>
                    <a:pt x="11" y="6"/>
                  </a:lnTo>
                  <a:lnTo>
                    <a:pt x="12" y="4"/>
                  </a:lnTo>
                  <a:lnTo>
                    <a:pt x="14" y="2"/>
                  </a:lnTo>
                  <a:lnTo>
                    <a:pt x="15" y="0"/>
                  </a:lnTo>
                  <a:lnTo>
                    <a:pt x="14" y="0"/>
                  </a:lnTo>
                  <a:lnTo>
                    <a:pt x="13" y="2"/>
                  </a:lnTo>
                  <a:lnTo>
                    <a:pt x="12" y="3"/>
                  </a:lnTo>
                  <a:lnTo>
                    <a:pt x="10" y="5"/>
                  </a:lnTo>
                  <a:lnTo>
                    <a:pt x="8" y="7"/>
                  </a:lnTo>
                  <a:lnTo>
                    <a:pt x="5" y="10"/>
                  </a:lnTo>
                  <a:lnTo>
                    <a:pt x="1" y="13"/>
                  </a:lnTo>
                  <a:close/>
                </a:path>
              </a:pathLst>
            </a:custGeom>
            <a:solidFill>
              <a:srgbClr val="E0715A"/>
            </a:solidFill>
            <a:ln w="9525">
              <a:noFill/>
              <a:round/>
              <a:headEnd/>
              <a:tailEnd/>
            </a:ln>
          </p:spPr>
          <p:txBody>
            <a:bodyPr/>
            <a:lstStyle/>
            <a:p>
              <a:endParaRPr lang="ja-JP" altLang="en-US"/>
            </a:p>
          </p:txBody>
        </p:sp>
        <p:sp>
          <p:nvSpPr>
            <p:cNvPr id="105" name="Freeform 67"/>
            <p:cNvSpPr>
              <a:spLocks/>
            </p:cNvSpPr>
            <p:nvPr/>
          </p:nvSpPr>
          <p:spPr bwMode="auto">
            <a:xfrm>
              <a:off x="4636" y="1783"/>
              <a:ext cx="15" cy="15"/>
            </a:xfrm>
            <a:custGeom>
              <a:avLst/>
              <a:gdLst>
                <a:gd name="T0" fmla="*/ 1 w 15"/>
                <a:gd name="T1" fmla="*/ 13 h 15"/>
                <a:gd name="T2" fmla="*/ 0 w 15"/>
                <a:gd name="T3" fmla="*/ 14 h 15"/>
                <a:gd name="T4" fmla="*/ 0 w 15"/>
                <a:gd name="T5" fmla="*/ 15 h 15"/>
                <a:gd name="T6" fmla="*/ 2 w 15"/>
                <a:gd name="T7" fmla="*/ 14 h 15"/>
                <a:gd name="T8" fmla="*/ 5 w 15"/>
                <a:gd name="T9" fmla="*/ 11 h 15"/>
                <a:gd name="T10" fmla="*/ 9 w 15"/>
                <a:gd name="T11" fmla="*/ 8 h 15"/>
                <a:gd name="T12" fmla="*/ 10 w 15"/>
                <a:gd name="T13" fmla="*/ 6 h 15"/>
                <a:gd name="T14" fmla="*/ 12 w 15"/>
                <a:gd name="T15" fmla="*/ 4 h 15"/>
                <a:gd name="T16" fmla="*/ 14 w 15"/>
                <a:gd name="T17" fmla="*/ 2 h 15"/>
                <a:gd name="T18" fmla="*/ 15 w 15"/>
                <a:gd name="T19" fmla="*/ 0 h 15"/>
                <a:gd name="T20" fmla="*/ 14 w 15"/>
                <a:gd name="T21" fmla="*/ 0 h 15"/>
                <a:gd name="T22" fmla="*/ 13 w 15"/>
                <a:gd name="T23" fmla="*/ 2 h 15"/>
                <a:gd name="T24" fmla="*/ 11 w 15"/>
                <a:gd name="T25" fmla="*/ 4 h 15"/>
                <a:gd name="T26" fmla="*/ 10 w 15"/>
                <a:gd name="T27" fmla="*/ 5 h 15"/>
                <a:gd name="T28" fmla="*/ 8 w 15"/>
                <a:gd name="T29" fmla="*/ 7 h 15"/>
                <a:gd name="T30" fmla="*/ 5 w 15"/>
                <a:gd name="T31" fmla="*/ 10 h 15"/>
                <a:gd name="T32" fmla="*/ 1 w 15"/>
                <a:gd name="T33" fmla="*/ 13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5"/>
                <a:gd name="T53" fmla="*/ 15 w 15"/>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5">
                  <a:moveTo>
                    <a:pt x="1" y="13"/>
                  </a:moveTo>
                  <a:lnTo>
                    <a:pt x="0" y="14"/>
                  </a:lnTo>
                  <a:lnTo>
                    <a:pt x="0" y="15"/>
                  </a:lnTo>
                  <a:lnTo>
                    <a:pt x="2" y="14"/>
                  </a:lnTo>
                  <a:lnTo>
                    <a:pt x="5" y="11"/>
                  </a:lnTo>
                  <a:lnTo>
                    <a:pt x="9" y="8"/>
                  </a:lnTo>
                  <a:lnTo>
                    <a:pt x="10" y="6"/>
                  </a:lnTo>
                  <a:lnTo>
                    <a:pt x="12" y="4"/>
                  </a:lnTo>
                  <a:lnTo>
                    <a:pt x="14" y="2"/>
                  </a:lnTo>
                  <a:lnTo>
                    <a:pt x="15" y="0"/>
                  </a:lnTo>
                  <a:lnTo>
                    <a:pt x="14" y="0"/>
                  </a:lnTo>
                  <a:lnTo>
                    <a:pt x="13" y="2"/>
                  </a:lnTo>
                  <a:lnTo>
                    <a:pt x="11" y="4"/>
                  </a:lnTo>
                  <a:lnTo>
                    <a:pt x="10" y="5"/>
                  </a:lnTo>
                  <a:lnTo>
                    <a:pt x="8" y="7"/>
                  </a:lnTo>
                  <a:lnTo>
                    <a:pt x="5" y="10"/>
                  </a:lnTo>
                  <a:lnTo>
                    <a:pt x="1" y="13"/>
                  </a:lnTo>
                  <a:close/>
                </a:path>
              </a:pathLst>
            </a:custGeom>
            <a:solidFill>
              <a:srgbClr val="E0715A"/>
            </a:solidFill>
            <a:ln w="9525">
              <a:noFill/>
              <a:round/>
              <a:headEnd/>
              <a:tailEnd/>
            </a:ln>
          </p:spPr>
          <p:txBody>
            <a:bodyPr/>
            <a:lstStyle/>
            <a:p>
              <a:endParaRPr lang="ja-JP" altLang="en-US"/>
            </a:p>
          </p:txBody>
        </p:sp>
        <p:sp>
          <p:nvSpPr>
            <p:cNvPr id="106" name="Freeform 68"/>
            <p:cNvSpPr>
              <a:spLocks/>
            </p:cNvSpPr>
            <p:nvPr/>
          </p:nvSpPr>
          <p:spPr bwMode="auto">
            <a:xfrm>
              <a:off x="4666" y="1551"/>
              <a:ext cx="161" cy="84"/>
            </a:xfrm>
            <a:custGeom>
              <a:avLst/>
              <a:gdLst>
                <a:gd name="T0" fmla="*/ 125 w 161"/>
                <a:gd name="T1" fmla="*/ 36 h 84"/>
                <a:gd name="T2" fmla="*/ 118 w 161"/>
                <a:gd name="T3" fmla="*/ 34 h 84"/>
                <a:gd name="T4" fmla="*/ 102 w 161"/>
                <a:gd name="T5" fmla="*/ 35 h 84"/>
                <a:gd name="T6" fmla="*/ 85 w 161"/>
                <a:gd name="T7" fmla="*/ 35 h 84"/>
                <a:gd name="T8" fmla="*/ 70 w 161"/>
                <a:gd name="T9" fmla="*/ 34 h 84"/>
                <a:gd name="T10" fmla="*/ 63 w 161"/>
                <a:gd name="T11" fmla="*/ 32 h 84"/>
                <a:gd name="T12" fmla="*/ 55 w 161"/>
                <a:gd name="T13" fmla="*/ 29 h 84"/>
                <a:gd name="T14" fmla="*/ 49 w 161"/>
                <a:gd name="T15" fmla="*/ 25 h 84"/>
                <a:gd name="T16" fmla="*/ 45 w 161"/>
                <a:gd name="T17" fmla="*/ 22 h 84"/>
                <a:gd name="T18" fmla="*/ 42 w 161"/>
                <a:gd name="T19" fmla="*/ 18 h 84"/>
                <a:gd name="T20" fmla="*/ 40 w 161"/>
                <a:gd name="T21" fmla="*/ 13 h 84"/>
                <a:gd name="T22" fmla="*/ 38 w 161"/>
                <a:gd name="T23" fmla="*/ 7 h 84"/>
                <a:gd name="T24" fmla="*/ 38 w 161"/>
                <a:gd name="T25" fmla="*/ 3 h 84"/>
                <a:gd name="T26" fmla="*/ 39 w 161"/>
                <a:gd name="T27" fmla="*/ 1 h 84"/>
                <a:gd name="T28" fmla="*/ 41 w 161"/>
                <a:gd name="T29" fmla="*/ 0 h 84"/>
                <a:gd name="T30" fmla="*/ 34 w 161"/>
                <a:gd name="T31" fmla="*/ 2 h 84"/>
                <a:gd name="T32" fmla="*/ 23 w 161"/>
                <a:gd name="T33" fmla="*/ 7 h 84"/>
                <a:gd name="T34" fmla="*/ 14 w 161"/>
                <a:gd name="T35" fmla="*/ 12 h 84"/>
                <a:gd name="T36" fmla="*/ 11 w 161"/>
                <a:gd name="T37" fmla="*/ 15 h 84"/>
                <a:gd name="T38" fmla="*/ 7 w 161"/>
                <a:gd name="T39" fmla="*/ 21 h 84"/>
                <a:gd name="T40" fmla="*/ 3 w 161"/>
                <a:gd name="T41" fmla="*/ 30 h 84"/>
                <a:gd name="T42" fmla="*/ 0 w 161"/>
                <a:gd name="T43" fmla="*/ 33 h 84"/>
                <a:gd name="T44" fmla="*/ 6 w 161"/>
                <a:gd name="T45" fmla="*/ 30 h 84"/>
                <a:gd name="T46" fmla="*/ 15 w 161"/>
                <a:gd name="T47" fmla="*/ 24 h 84"/>
                <a:gd name="T48" fmla="*/ 25 w 161"/>
                <a:gd name="T49" fmla="*/ 20 h 84"/>
                <a:gd name="T50" fmla="*/ 21 w 161"/>
                <a:gd name="T51" fmla="*/ 23 h 84"/>
                <a:gd name="T52" fmla="*/ 18 w 161"/>
                <a:gd name="T53" fmla="*/ 27 h 84"/>
                <a:gd name="T54" fmla="*/ 16 w 161"/>
                <a:gd name="T55" fmla="*/ 32 h 84"/>
                <a:gd name="T56" fmla="*/ 15 w 161"/>
                <a:gd name="T57" fmla="*/ 38 h 84"/>
                <a:gd name="T58" fmla="*/ 15 w 161"/>
                <a:gd name="T59" fmla="*/ 44 h 84"/>
                <a:gd name="T60" fmla="*/ 17 w 161"/>
                <a:gd name="T61" fmla="*/ 50 h 84"/>
                <a:gd name="T62" fmla="*/ 21 w 161"/>
                <a:gd name="T63" fmla="*/ 62 h 84"/>
                <a:gd name="T64" fmla="*/ 24 w 161"/>
                <a:gd name="T65" fmla="*/ 67 h 84"/>
                <a:gd name="T66" fmla="*/ 27 w 161"/>
                <a:gd name="T67" fmla="*/ 71 h 84"/>
                <a:gd name="T68" fmla="*/ 29 w 161"/>
                <a:gd name="T69" fmla="*/ 70 h 84"/>
                <a:gd name="T70" fmla="*/ 28 w 161"/>
                <a:gd name="T71" fmla="*/ 62 h 84"/>
                <a:gd name="T72" fmla="*/ 28 w 161"/>
                <a:gd name="T73" fmla="*/ 54 h 84"/>
                <a:gd name="T74" fmla="*/ 30 w 161"/>
                <a:gd name="T75" fmla="*/ 46 h 84"/>
                <a:gd name="T76" fmla="*/ 34 w 161"/>
                <a:gd name="T77" fmla="*/ 39 h 84"/>
                <a:gd name="T78" fmla="*/ 40 w 161"/>
                <a:gd name="T79" fmla="*/ 33 h 84"/>
                <a:gd name="T80" fmla="*/ 37 w 161"/>
                <a:gd name="T81" fmla="*/ 37 h 84"/>
                <a:gd name="T82" fmla="*/ 36 w 161"/>
                <a:gd name="T83" fmla="*/ 41 h 84"/>
                <a:gd name="T84" fmla="*/ 37 w 161"/>
                <a:gd name="T85" fmla="*/ 45 h 84"/>
                <a:gd name="T86" fmla="*/ 39 w 161"/>
                <a:gd name="T87" fmla="*/ 50 h 84"/>
                <a:gd name="T88" fmla="*/ 44 w 161"/>
                <a:gd name="T89" fmla="*/ 55 h 84"/>
                <a:gd name="T90" fmla="*/ 53 w 161"/>
                <a:gd name="T91" fmla="*/ 63 h 84"/>
                <a:gd name="T92" fmla="*/ 63 w 161"/>
                <a:gd name="T93" fmla="*/ 69 h 84"/>
                <a:gd name="T94" fmla="*/ 72 w 161"/>
                <a:gd name="T95" fmla="*/ 73 h 84"/>
                <a:gd name="T96" fmla="*/ 89 w 161"/>
                <a:gd name="T97" fmla="*/ 77 h 84"/>
                <a:gd name="T98" fmla="*/ 107 w 161"/>
                <a:gd name="T99" fmla="*/ 80 h 84"/>
                <a:gd name="T100" fmla="*/ 126 w 161"/>
                <a:gd name="T101" fmla="*/ 83 h 84"/>
                <a:gd name="T102" fmla="*/ 145 w 161"/>
                <a:gd name="T103" fmla="*/ 84 h 84"/>
                <a:gd name="T104" fmla="*/ 161 w 161"/>
                <a:gd name="T105" fmla="*/ 83 h 84"/>
                <a:gd name="T106" fmla="*/ 145 w 161"/>
                <a:gd name="T107" fmla="*/ 73 h 84"/>
                <a:gd name="T108" fmla="*/ 135 w 161"/>
                <a:gd name="T109" fmla="*/ 65 h 84"/>
                <a:gd name="T110" fmla="*/ 128 w 161"/>
                <a:gd name="T111" fmla="*/ 59 h 84"/>
                <a:gd name="T112" fmla="*/ 125 w 161"/>
                <a:gd name="T113" fmla="*/ 54 h 84"/>
                <a:gd name="T114" fmla="*/ 122 w 161"/>
                <a:gd name="T115" fmla="*/ 49 h 84"/>
                <a:gd name="T116" fmla="*/ 122 w 161"/>
                <a:gd name="T117" fmla="*/ 44 h 84"/>
                <a:gd name="T118" fmla="*/ 123 w 161"/>
                <a:gd name="T119" fmla="*/ 39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
                <a:gd name="T181" fmla="*/ 0 h 84"/>
                <a:gd name="T182" fmla="*/ 161 w 161"/>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 h="84">
                  <a:moveTo>
                    <a:pt x="123" y="39"/>
                  </a:moveTo>
                  <a:lnTo>
                    <a:pt x="124" y="37"/>
                  </a:lnTo>
                  <a:lnTo>
                    <a:pt x="125" y="36"/>
                  </a:lnTo>
                  <a:lnTo>
                    <a:pt x="126" y="35"/>
                  </a:lnTo>
                  <a:lnTo>
                    <a:pt x="128" y="33"/>
                  </a:lnTo>
                  <a:lnTo>
                    <a:pt x="118" y="34"/>
                  </a:lnTo>
                  <a:lnTo>
                    <a:pt x="113" y="35"/>
                  </a:lnTo>
                  <a:lnTo>
                    <a:pt x="108" y="35"/>
                  </a:lnTo>
                  <a:lnTo>
                    <a:pt x="102" y="35"/>
                  </a:lnTo>
                  <a:lnTo>
                    <a:pt x="96" y="35"/>
                  </a:lnTo>
                  <a:lnTo>
                    <a:pt x="90" y="35"/>
                  </a:lnTo>
                  <a:lnTo>
                    <a:pt x="85" y="35"/>
                  </a:lnTo>
                  <a:lnTo>
                    <a:pt x="79" y="35"/>
                  </a:lnTo>
                  <a:lnTo>
                    <a:pt x="73" y="34"/>
                  </a:lnTo>
                  <a:lnTo>
                    <a:pt x="70" y="34"/>
                  </a:lnTo>
                  <a:lnTo>
                    <a:pt x="68" y="33"/>
                  </a:lnTo>
                  <a:lnTo>
                    <a:pt x="65" y="32"/>
                  </a:lnTo>
                  <a:lnTo>
                    <a:pt x="63" y="32"/>
                  </a:lnTo>
                  <a:lnTo>
                    <a:pt x="60" y="31"/>
                  </a:lnTo>
                  <a:lnTo>
                    <a:pt x="58" y="30"/>
                  </a:lnTo>
                  <a:lnTo>
                    <a:pt x="55" y="29"/>
                  </a:lnTo>
                  <a:lnTo>
                    <a:pt x="53" y="28"/>
                  </a:lnTo>
                  <a:lnTo>
                    <a:pt x="51" y="27"/>
                  </a:lnTo>
                  <a:lnTo>
                    <a:pt x="49" y="25"/>
                  </a:lnTo>
                  <a:lnTo>
                    <a:pt x="47" y="24"/>
                  </a:lnTo>
                  <a:lnTo>
                    <a:pt x="45" y="22"/>
                  </a:lnTo>
                  <a:lnTo>
                    <a:pt x="44" y="21"/>
                  </a:lnTo>
                  <a:lnTo>
                    <a:pt x="43" y="20"/>
                  </a:lnTo>
                  <a:lnTo>
                    <a:pt x="42" y="18"/>
                  </a:lnTo>
                  <a:lnTo>
                    <a:pt x="41" y="16"/>
                  </a:lnTo>
                  <a:lnTo>
                    <a:pt x="40" y="15"/>
                  </a:lnTo>
                  <a:lnTo>
                    <a:pt x="40" y="13"/>
                  </a:lnTo>
                  <a:lnTo>
                    <a:pt x="39" y="11"/>
                  </a:lnTo>
                  <a:lnTo>
                    <a:pt x="38" y="9"/>
                  </a:lnTo>
                  <a:lnTo>
                    <a:pt x="38" y="7"/>
                  </a:lnTo>
                  <a:lnTo>
                    <a:pt x="38" y="6"/>
                  </a:lnTo>
                  <a:lnTo>
                    <a:pt x="38" y="4"/>
                  </a:lnTo>
                  <a:lnTo>
                    <a:pt x="38" y="3"/>
                  </a:lnTo>
                  <a:lnTo>
                    <a:pt x="39" y="2"/>
                  </a:lnTo>
                  <a:lnTo>
                    <a:pt x="39" y="1"/>
                  </a:lnTo>
                  <a:lnTo>
                    <a:pt x="40" y="1"/>
                  </a:lnTo>
                  <a:lnTo>
                    <a:pt x="40" y="0"/>
                  </a:lnTo>
                  <a:lnTo>
                    <a:pt x="41" y="0"/>
                  </a:lnTo>
                  <a:lnTo>
                    <a:pt x="42" y="0"/>
                  </a:lnTo>
                  <a:lnTo>
                    <a:pt x="38" y="1"/>
                  </a:lnTo>
                  <a:lnTo>
                    <a:pt x="34" y="2"/>
                  </a:lnTo>
                  <a:lnTo>
                    <a:pt x="30" y="4"/>
                  </a:lnTo>
                  <a:lnTo>
                    <a:pt x="26" y="5"/>
                  </a:lnTo>
                  <a:lnTo>
                    <a:pt x="23" y="7"/>
                  </a:lnTo>
                  <a:lnTo>
                    <a:pt x="19" y="9"/>
                  </a:lnTo>
                  <a:lnTo>
                    <a:pt x="16" y="11"/>
                  </a:lnTo>
                  <a:lnTo>
                    <a:pt x="14" y="12"/>
                  </a:lnTo>
                  <a:lnTo>
                    <a:pt x="13" y="13"/>
                  </a:lnTo>
                  <a:lnTo>
                    <a:pt x="12" y="14"/>
                  </a:lnTo>
                  <a:lnTo>
                    <a:pt x="11" y="15"/>
                  </a:lnTo>
                  <a:lnTo>
                    <a:pt x="10" y="17"/>
                  </a:lnTo>
                  <a:lnTo>
                    <a:pt x="9" y="18"/>
                  </a:lnTo>
                  <a:lnTo>
                    <a:pt x="7" y="21"/>
                  </a:lnTo>
                  <a:lnTo>
                    <a:pt x="6" y="24"/>
                  </a:lnTo>
                  <a:lnTo>
                    <a:pt x="4" y="27"/>
                  </a:lnTo>
                  <a:lnTo>
                    <a:pt x="3" y="30"/>
                  </a:lnTo>
                  <a:lnTo>
                    <a:pt x="2" y="31"/>
                  </a:lnTo>
                  <a:lnTo>
                    <a:pt x="1" y="32"/>
                  </a:lnTo>
                  <a:lnTo>
                    <a:pt x="0" y="33"/>
                  </a:lnTo>
                  <a:lnTo>
                    <a:pt x="0" y="34"/>
                  </a:lnTo>
                  <a:lnTo>
                    <a:pt x="3" y="32"/>
                  </a:lnTo>
                  <a:lnTo>
                    <a:pt x="6" y="30"/>
                  </a:lnTo>
                  <a:lnTo>
                    <a:pt x="9" y="28"/>
                  </a:lnTo>
                  <a:lnTo>
                    <a:pt x="12" y="26"/>
                  </a:lnTo>
                  <a:lnTo>
                    <a:pt x="15" y="24"/>
                  </a:lnTo>
                  <a:lnTo>
                    <a:pt x="19" y="23"/>
                  </a:lnTo>
                  <a:lnTo>
                    <a:pt x="22" y="21"/>
                  </a:lnTo>
                  <a:lnTo>
                    <a:pt x="25" y="20"/>
                  </a:lnTo>
                  <a:lnTo>
                    <a:pt x="24" y="21"/>
                  </a:lnTo>
                  <a:lnTo>
                    <a:pt x="22" y="22"/>
                  </a:lnTo>
                  <a:lnTo>
                    <a:pt x="21" y="23"/>
                  </a:lnTo>
                  <a:lnTo>
                    <a:pt x="20" y="24"/>
                  </a:lnTo>
                  <a:lnTo>
                    <a:pt x="19" y="26"/>
                  </a:lnTo>
                  <a:lnTo>
                    <a:pt x="18" y="27"/>
                  </a:lnTo>
                  <a:lnTo>
                    <a:pt x="17" y="29"/>
                  </a:lnTo>
                  <a:lnTo>
                    <a:pt x="16" y="30"/>
                  </a:lnTo>
                  <a:lnTo>
                    <a:pt x="16" y="32"/>
                  </a:lnTo>
                  <a:lnTo>
                    <a:pt x="15" y="34"/>
                  </a:lnTo>
                  <a:lnTo>
                    <a:pt x="15" y="36"/>
                  </a:lnTo>
                  <a:lnTo>
                    <a:pt x="15" y="38"/>
                  </a:lnTo>
                  <a:lnTo>
                    <a:pt x="15" y="40"/>
                  </a:lnTo>
                  <a:lnTo>
                    <a:pt x="15" y="42"/>
                  </a:lnTo>
                  <a:lnTo>
                    <a:pt x="15" y="44"/>
                  </a:lnTo>
                  <a:lnTo>
                    <a:pt x="16" y="46"/>
                  </a:lnTo>
                  <a:lnTo>
                    <a:pt x="16" y="48"/>
                  </a:lnTo>
                  <a:lnTo>
                    <a:pt x="17" y="50"/>
                  </a:lnTo>
                  <a:lnTo>
                    <a:pt x="18" y="54"/>
                  </a:lnTo>
                  <a:lnTo>
                    <a:pt x="19" y="58"/>
                  </a:lnTo>
                  <a:lnTo>
                    <a:pt x="21" y="62"/>
                  </a:lnTo>
                  <a:lnTo>
                    <a:pt x="22" y="64"/>
                  </a:lnTo>
                  <a:lnTo>
                    <a:pt x="23" y="65"/>
                  </a:lnTo>
                  <a:lnTo>
                    <a:pt x="24" y="67"/>
                  </a:lnTo>
                  <a:lnTo>
                    <a:pt x="25" y="68"/>
                  </a:lnTo>
                  <a:lnTo>
                    <a:pt x="26" y="70"/>
                  </a:lnTo>
                  <a:lnTo>
                    <a:pt x="27" y="71"/>
                  </a:lnTo>
                  <a:lnTo>
                    <a:pt x="28" y="72"/>
                  </a:lnTo>
                  <a:lnTo>
                    <a:pt x="30" y="73"/>
                  </a:lnTo>
                  <a:lnTo>
                    <a:pt x="29" y="70"/>
                  </a:lnTo>
                  <a:lnTo>
                    <a:pt x="28" y="68"/>
                  </a:lnTo>
                  <a:lnTo>
                    <a:pt x="28" y="65"/>
                  </a:lnTo>
                  <a:lnTo>
                    <a:pt x="28" y="62"/>
                  </a:lnTo>
                  <a:lnTo>
                    <a:pt x="28" y="60"/>
                  </a:lnTo>
                  <a:lnTo>
                    <a:pt x="28" y="57"/>
                  </a:lnTo>
                  <a:lnTo>
                    <a:pt x="28" y="54"/>
                  </a:lnTo>
                  <a:lnTo>
                    <a:pt x="29" y="52"/>
                  </a:lnTo>
                  <a:lnTo>
                    <a:pt x="30" y="49"/>
                  </a:lnTo>
                  <a:lnTo>
                    <a:pt x="30" y="46"/>
                  </a:lnTo>
                  <a:lnTo>
                    <a:pt x="32" y="44"/>
                  </a:lnTo>
                  <a:lnTo>
                    <a:pt x="33" y="42"/>
                  </a:lnTo>
                  <a:lnTo>
                    <a:pt x="34" y="39"/>
                  </a:lnTo>
                  <a:lnTo>
                    <a:pt x="36" y="37"/>
                  </a:lnTo>
                  <a:lnTo>
                    <a:pt x="38" y="35"/>
                  </a:lnTo>
                  <a:lnTo>
                    <a:pt x="40" y="33"/>
                  </a:lnTo>
                  <a:lnTo>
                    <a:pt x="38" y="34"/>
                  </a:lnTo>
                  <a:lnTo>
                    <a:pt x="37" y="35"/>
                  </a:lnTo>
                  <a:lnTo>
                    <a:pt x="37" y="37"/>
                  </a:lnTo>
                  <a:lnTo>
                    <a:pt x="36" y="38"/>
                  </a:lnTo>
                  <a:lnTo>
                    <a:pt x="36" y="40"/>
                  </a:lnTo>
                  <a:lnTo>
                    <a:pt x="36" y="41"/>
                  </a:lnTo>
                  <a:lnTo>
                    <a:pt x="36" y="42"/>
                  </a:lnTo>
                  <a:lnTo>
                    <a:pt x="36" y="44"/>
                  </a:lnTo>
                  <a:lnTo>
                    <a:pt x="37" y="45"/>
                  </a:lnTo>
                  <a:lnTo>
                    <a:pt x="38" y="47"/>
                  </a:lnTo>
                  <a:lnTo>
                    <a:pt x="39" y="48"/>
                  </a:lnTo>
                  <a:lnTo>
                    <a:pt x="39" y="50"/>
                  </a:lnTo>
                  <a:lnTo>
                    <a:pt x="41" y="51"/>
                  </a:lnTo>
                  <a:lnTo>
                    <a:pt x="42" y="53"/>
                  </a:lnTo>
                  <a:lnTo>
                    <a:pt x="44" y="55"/>
                  </a:lnTo>
                  <a:lnTo>
                    <a:pt x="47" y="58"/>
                  </a:lnTo>
                  <a:lnTo>
                    <a:pt x="50" y="61"/>
                  </a:lnTo>
                  <a:lnTo>
                    <a:pt x="53" y="63"/>
                  </a:lnTo>
                  <a:lnTo>
                    <a:pt x="57" y="66"/>
                  </a:lnTo>
                  <a:lnTo>
                    <a:pt x="60" y="68"/>
                  </a:lnTo>
                  <a:lnTo>
                    <a:pt x="63" y="69"/>
                  </a:lnTo>
                  <a:lnTo>
                    <a:pt x="65" y="71"/>
                  </a:lnTo>
                  <a:lnTo>
                    <a:pt x="67" y="71"/>
                  </a:lnTo>
                  <a:lnTo>
                    <a:pt x="72" y="73"/>
                  </a:lnTo>
                  <a:lnTo>
                    <a:pt x="77" y="74"/>
                  </a:lnTo>
                  <a:lnTo>
                    <a:pt x="83" y="76"/>
                  </a:lnTo>
                  <a:lnTo>
                    <a:pt x="89" y="77"/>
                  </a:lnTo>
                  <a:lnTo>
                    <a:pt x="95" y="78"/>
                  </a:lnTo>
                  <a:lnTo>
                    <a:pt x="101" y="79"/>
                  </a:lnTo>
                  <a:lnTo>
                    <a:pt x="107" y="80"/>
                  </a:lnTo>
                  <a:lnTo>
                    <a:pt x="114" y="81"/>
                  </a:lnTo>
                  <a:lnTo>
                    <a:pt x="120" y="82"/>
                  </a:lnTo>
                  <a:lnTo>
                    <a:pt x="126" y="83"/>
                  </a:lnTo>
                  <a:lnTo>
                    <a:pt x="133" y="83"/>
                  </a:lnTo>
                  <a:lnTo>
                    <a:pt x="139" y="84"/>
                  </a:lnTo>
                  <a:lnTo>
                    <a:pt x="145" y="84"/>
                  </a:lnTo>
                  <a:lnTo>
                    <a:pt x="151" y="84"/>
                  </a:lnTo>
                  <a:lnTo>
                    <a:pt x="156" y="84"/>
                  </a:lnTo>
                  <a:lnTo>
                    <a:pt x="161" y="83"/>
                  </a:lnTo>
                  <a:lnTo>
                    <a:pt x="156" y="80"/>
                  </a:lnTo>
                  <a:lnTo>
                    <a:pt x="149" y="75"/>
                  </a:lnTo>
                  <a:lnTo>
                    <a:pt x="145" y="73"/>
                  </a:lnTo>
                  <a:lnTo>
                    <a:pt x="142" y="70"/>
                  </a:lnTo>
                  <a:lnTo>
                    <a:pt x="138" y="68"/>
                  </a:lnTo>
                  <a:lnTo>
                    <a:pt x="135" y="65"/>
                  </a:lnTo>
                  <a:lnTo>
                    <a:pt x="131" y="62"/>
                  </a:lnTo>
                  <a:lnTo>
                    <a:pt x="130" y="60"/>
                  </a:lnTo>
                  <a:lnTo>
                    <a:pt x="128" y="59"/>
                  </a:lnTo>
                  <a:lnTo>
                    <a:pt x="127" y="57"/>
                  </a:lnTo>
                  <a:lnTo>
                    <a:pt x="126" y="56"/>
                  </a:lnTo>
                  <a:lnTo>
                    <a:pt x="125" y="54"/>
                  </a:lnTo>
                  <a:lnTo>
                    <a:pt x="124" y="52"/>
                  </a:lnTo>
                  <a:lnTo>
                    <a:pt x="123" y="51"/>
                  </a:lnTo>
                  <a:lnTo>
                    <a:pt x="122" y="49"/>
                  </a:lnTo>
                  <a:lnTo>
                    <a:pt x="122" y="47"/>
                  </a:lnTo>
                  <a:lnTo>
                    <a:pt x="122" y="46"/>
                  </a:lnTo>
                  <a:lnTo>
                    <a:pt x="122" y="44"/>
                  </a:lnTo>
                  <a:lnTo>
                    <a:pt x="122" y="42"/>
                  </a:lnTo>
                  <a:lnTo>
                    <a:pt x="123" y="41"/>
                  </a:lnTo>
                  <a:lnTo>
                    <a:pt x="123" y="39"/>
                  </a:lnTo>
                  <a:close/>
                </a:path>
              </a:pathLst>
            </a:custGeom>
            <a:solidFill>
              <a:srgbClr val="693F2C"/>
            </a:solidFill>
            <a:ln w="9525">
              <a:noFill/>
              <a:round/>
              <a:headEnd/>
              <a:tailEnd/>
            </a:ln>
          </p:spPr>
          <p:txBody>
            <a:bodyPr/>
            <a:lstStyle/>
            <a:p>
              <a:endParaRPr lang="ja-JP"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r="3829"/>
          <a:stretch>
            <a:fillRect/>
          </a:stretch>
        </p:blipFill>
        <p:spPr bwMode="auto">
          <a:xfrm>
            <a:off x="5034806" y="4724400"/>
            <a:ext cx="4670722" cy="2089150"/>
          </a:xfrm>
          <a:prstGeom prst="rect">
            <a:avLst/>
          </a:prstGeom>
          <a:noFill/>
          <a:ln w="9525">
            <a:noFill/>
            <a:miter lim="800000"/>
            <a:headEnd/>
            <a:tailEnd/>
          </a:ln>
        </p:spPr>
      </p:pic>
      <p:sp>
        <p:nvSpPr>
          <p:cNvPr id="5123" name="タイトル 1"/>
          <p:cNvSpPr>
            <a:spLocks noGrp="1"/>
          </p:cNvSpPr>
          <p:nvPr>
            <p:ph type="title"/>
          </p:nvPr>
        </p:nvSpPr>
        <p:spPr/>
        <p:txBody>
          <a:bodyPr/>
          <a:lstStyle/>
          <a:p>
            <a:r>
              <a:rPr lang="ja-JP" altLang="en-US" smtClean="0"/>
              <a:t>復旧・復興支援制度データベース</a:t>
            </a:r>
          </a:p>
        </p:txBody>
      </p:sp>
      <p:sp>
        <p:nvSpPr>
          <p:cNvPr id="5124" name="コンテンツ プレースホルダ 2"/>
          <p:cNvSpPr>
            <a:spLocks noGrp="1"/>
          </p:cNvSpPr>
          <p:nvPr>
            <p:ph idx="1"/>
          </p:nvPr>
        </p:nvSpPr>
        <p:spPr>
          <a:xfrm>
            <a:off x="309563" y="714376"/>
            <a:ext cx="9441656" cy="1419225"/>
          </a:xfrm>
        </p:spPr>
        <p:txBody>
          <a:bodyPr/>
          <a:lstStyle/>
          <a:p>
            <a:r>
              <a:rPr lang="ja-JP" altLang="en-US" smtClean="0"/>
              <a:t>国や自治体の被災地支援制度を利用者視点でワンストップで簡単に検索</a:t>
            </a:r>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endParaRPr lang="en-US" altLang="ja-JP" smtClean="0"/>
          </a:p>
          <a:p>
            <a:r>
              <a:rPr lang="ja-JP" altLang="en-US" smtClean="0"/>
              <a:t>被災地で活用されており、役に立ちそうと期待されている</a:t>
            </a:r>
            <a:endParaRPr lang="en-US" altLang="ja-JP" smtClean="0"/>
          </a:p>
        </p:txBody>
      </p:sp>
      <p:pic>
        <p:nvPicPr>
          <p:cNvPr id="5125" name="Picture 2"/>
          <p:cNvPicPr>
            <a:picLocks noChangeAspect="1" noChangeArrowheads="1"/>
          </p:cNvPicPr>
          <p:nvPr/>
        </p:nvPicPr>
        <p:blipFill>
          <a:blip r:embed="rId3" cstate="print"/>
          <a:srcRect/>
          <a:stretch>
            <a:fillRect/>
          </a:stretch>
        </p:blipFill>
        <p:spPr bwMode="auto">
          <a:xfrm>
            <a:off x="1332840" y="1196975"/>
            <a:ext cx="6351190" cy="3240088"/>
          </a:xfrm>
          <a:prstGeom prst="rect">
            <a:avLst/>
          </a:prstGeom>
          <a:noFill/>
          <a:ln w="9525">
            <a:noFill/>
            <a:miter lim="800000"/>
            <a:headEnd/>
            <a:tailEnd/>
          </a:ln>
        </p:spPr>
      </p:pic>
      <p:sp>
        <p:nvSpPr>
          <p:cNvPr id="5126" name="テキスト ボックス 73"/>
          <p:cNvSpPr txBox="1">
            <a:spLocks noChangeArrowheads="1"/>
          </p:cNvSpPr>
          <p:nvPr/>
        </p:nvSpPr>
        <p:spPr bwMode="auto">
          <a:xfrm>
            <a:off x="200472" y="4862513"/>
            <a:ext cx="1468672" cy="1446550"/>
          </a:xfrm>
          <a:prstGeom prst="rect">
            <a:avLst/>
          </a:prstGeom>
          <a:noFill/>
          <a:ln w="9525">
            <a:noFill/>
            <a:miter lim="800000"/>
            <a:headEnd/>
            <a:tailEnd/>
          </a:ln>
        </p:spPr>
        <p:txBody>
          <a:bodyPr wrap="none">
            <a:spAutoFit/>
          </a:bodyPr>
          <a:lstStyle/>
          <a:p>
            <a:r>
              <a:rPr lang="en-US" altLang="ja-JP" sz="1100"/>
              <a:t>4</a:t>
            </a:r>
            <a:r>
              <a:rPr lang="ja-JP" altLang="en-US" sz="1100"/>
              <a:t>万</a:t>
            </a:r>
            <a:r>
              <a:rPr lang="en-US" altLang="ja-JP" sz="1100"/>
              <a:t>PageView/</a:t>
            </a:r>
            <a:r>
              <a:rPr lang="ja-JP" altLang="en-US" sz="1100"/>
              <a:t>月</a:t>
            </a:r>
            <a:endParaRPr lang="en-US" altLang="ja-JP" sz="1100"/>
          </a:p>
          <a:p>
            <a:endParaRPr lang="en-US" altLang="ja-JP" sz="1100"/>
          </a:p>
          <a:p>
            <a:r>
              <a:rPr lang="en-US" altLang="ja-JP" sz="1100"/>
              <a:t>1</a:t>
            </a:r>
            <a:r>
              <a:rPr lang="ja-JP" altLang="en-US" sz="1100"/>
              <a:t>回訪問あたりの</a:t>
            </a:r>
            <a:endParaRPr lang="en-US" altLang="ja-JP" sz="1100"/>
          </a:p>
          <a:p>
            <a:r>
              <a:rPr lang="ja-JP" altLang="en-US" sz="1100"/>
              <a:t>　　　　　利用ページ数</a:t>
            </a:r>
            <a:endParaRPr lang="en-US" altLang="ja-JP" sz="1100"/>
          </a:p>
          <a:p>
            <a:r>
              <a:rPr lang="ja-JP" altLang="en-US" sz="1100"/>
              <a:t>　　宮城　</a:t>
            </a:r>
            <a:r>
              <a:rPr lang="en-US" altLang="ja-JP" sz="1100"/>
              <a:t>6.57</a:t>
            </a:r>
          </a:p>
          <a:p>
            <a:r>
              <a:rPr lang="ja-JP" altLang="en-US" sz="1100"/>
              <a:t>　　福島　</a:t>
            </a:r>
            <a:r>
              <a:rPr lang="en-US" altLang="ja-JP" sz="1100"/>
              <a:t>7.83</a:t>
            </a:r>
          </a:p>
          <a:p>
            <a:r>
              <a:rPr lang="ja-JP" altLang="en-US" sz="1100"/>
              <a:t>　　岩手　</a:t>
            </a:r>
            <a:r>
              <a:rPr lang="en-US" altLang="ja-JP" sz="1100"/>
              <a:t>7.6</a:t>
            </a:r>
          </a:p>
          <a:p>
            <a:r>
              <a:rPr lang="ja-JP" altLang="en-US" sz="1100"/>
              <a:t>　　茨城　</a:t>
            </a:r>
            <a:r>
              <a:rPr lang="en-US" altLang="ja-JP" sz="1100"/>
              <a:t>7.86</a:t>
            </a:r>
            <a:endParaRPr lang="ja-JP" altLang="en-US" sz="1100"/>
          </a:p>
        </p:txBody>
      </p:sp>
      <p:graphicFrame>
        <p:nvGraphicFramePr>
          <p:cNvPr id="75" name="表 74"/>
          <p:cNvGraphicFramePr>
            <a:graphicFrameLocks noGrp="1"/>
          </p:cNvGraphicFramePr>
          <p:nvPr/>
        </p:nvGraphicFramePr>
        <p:xfrm>
          <a:off x="2025170" y="5013325"/>
          <a:ext cx="3042339" cy="1783080"/>
        </p:xfrm>
        <a:graphic>
          <a:graphicData uri="http://schemas.openxmlformats.org/drawingml/2006/table">
            <a:tbl>
              <a:tblPr firstRow="1" bandRow="1">
                <a:tableStyleId>{17292A2E-F333-43FB-9621-5CBBE7FDCDCB}</a:tableStyleId>
              </a:tblPr>
              <a:tblGrid>
                <a:gridCol w="321406"/>
                <a:gridCol w="2720933"/>
              </a:tblGrid>
              <a:tr h="156975">
                <a:tc>
                  <a:txBody>
                    <a:bodyPr/>
                    <a:lstStyle/>
                    <a:p>
                      <a:endParaRPr kumimoji="1" lang="ja-JP" altLang="en-US" sz="700" dirty="0"/>
                    </a:p>
                  </a:txBody>
                  <a:tcPr marL="99060" marR="99060"/>
                </a:tc>
                <a:tc>
                  <a:txBody>
                    <a:bodyPr/>
                    <a:lstStyle/>
                    <a:p>
                      <a:r>
                        <a:rPr kumimoji="1" lang="ja-JP" altLang="en-US" sz="700" dirty="0" smtClean="0"/>
                        <a:t>制度名</a:t>
                      </a:r>
                      <a:endParaRPr kumimoji="1" lang="ja-JP" altLang="en-US" sz="700" dirty="0"/>
                    </a:p>
                  </a:txBody>
                  <a:tcPr marL="99060" marR="99060"/>
                </a:tc>
              </a:tr>
              <a:tr h="156975">
                <a:tc>
                  <a:txBody>
                    <a:bodyPr/>
                    <a:lstStyle/>
                    <a:p>
                      <a:r>
                        <a:rPr kumimoji="1" lang="ja-JP" altLang="en-US" sz="700" dirty="0" smtClean="0"/>
                        <a:t>１</a:t>
                      </a:r>
                      <a:endParaRPr kumimoji="1" lang="ja-JP" altLang="en-US" sz="700" dirty="0"/>
                    </a:p>
                  </a:txBody>
                  <a:tcPr marL="99060" marR="99060"/>
                </a:tc>
                <a:tc>
                  <a:txBody>
                    <a:bodyPr/>
                    <a:lstStyle/>
                    <a:p>
                      <a:r>
                        <a:rPr kumimoji="1" lang="ja-JP" altLang="en-US" sz="700" dirty="0" smtClean="0"/>
                        <a:t>施設・設備の復旧・整備に対する補助・融資</a:t>
                      </a:r>
                      <a:endParaRPr kumimoji="1" lang="ja-JP" altLang="en-US" sz="700" dirty="0"/>
                    </a:p>
                  </a:txBody>
                  <a:tcPr marL="99060" marR="99060"/>
                </a:tc>
              </a:tr>
              <a:tr h="156975">
                <a:tc>
                  <a:txBody>
                    <a:bodyPr/>
                    <a:lstStyle/>
                    <a:p>
                      <a:r>
                        <a:rPr kumimoji="1" lang="ja-JP" altLang="en-US" sz="700" dirty="0" smtClean="0"/>
                        <a:t>２</a:t>
                      </a:r>
                      <a:endParaRPr kumimoji="1" lang="ja-JP" altLang="en-US" sz="700" dirty="0"/>
                    </a:p>
                  </a:txBody>
                  <a:tcPr marL="99060" marR="99060"/>
                </a:tc>
                <a:tc>
                  <a:txBody>
                    <a:bodyPr/>
                    <a:lstStyle/>
                    <a:p>
                      <a:r>
                        <a:rPr kumimoji="1" lang="ja-JP" altLang="en-US" sz="700" dirty="0" smtClean="0"/>
                        <a:t>被災者生活再建支援制度</a:t>
                      </a:r>
                      <a:endParaRPr kumimoji="1" lang="ja-JP" altLang="en-US" sz="700" dirty="0"/>
                    </a:p>
                  </a:txBody>
                  <a:tcPr marL="99060" marR="99060"/>
                </a:tc>
              </a:tr>
              <a:tr h="156975">
                <a:tc>
                  <a:txBody>
                    <a:bodyPr/>
                    <a:lstStyle/>
                    <a:p>
                      <a:r>
                        <a:rPr kumimoji="1" lang="ja-JP" altLang="en-US" sz="700" dirty="0" smtClean="0"/>
                        <a:t>３</a:t>
                      </a:r>
                      <a:endParaRPr kumimoji="1" lang="ja-JP" altLang="en-US" sz="700" dirty="0"/>
                    </a:p>
                  </a:txBody>
                  <a:tcPr marL="99060" marR="99060"/>
                </a:tc>
                <a:tc>
                  <a:txBody>
                    <a:bodyPr/>
                    <a:lstStyle/>
                    <a:p>
                      <a:r>
                        <a:rPr kumimoji="1" lang="ja-JP" altLang="en-US" sz="700" dirty="0" smtClean="0"/>
                        <a:t>がん</a:t>
                      </a:r>
                      <a:r>
                        <a:rPr kumimoji="1" lang="ja-JP" altLang="en-US" sz="700" dirty="0" err="1" smtClean="0"/>
                        <a:t>ばろう</a:t>
                      </a:r>
                      <a:r>
                        <a:rPr kumimoji="1" lang="ja-JP" altLang="en-US" sz="700" dirty="0" smtClean="0"/>
                        <a:t>福島県の企業！産業復旧・復興事業</a:t>
                      </a:r>
                      <a:endParaRPr kumimoji="1" lang="ja-JP" altLang="en-US" sz="700" dirty="0"/>
                    </a:p>
                  </a:txBody>
                  <a:tcPr marL="99060" marR="99060"/>
                </a:tc>
              </a:tr>
              <a:tr h="156975">
                <a:tc>
                  <a:txBody>
                    <a:bodyPr/>
                    <a:lstStyle/>
                    <a:p>
                      <a:r>
                        <a:rPr kumimoji="1" lang="ja-JP" altLang="en-US" sz="700" dirty="0" smtClean="0"/>
                        <a:t>４</a:t>
                      </a:r>
                      <a:endParaRPr kumimoji="1" lang="ja-JP" altLang="en-US" sz="700" dirty="0"/>
                    </a:p>
                  </a:txBody>
                  <a:tcPr marL="99060" marR="99060"/>
                </a:tc>
                <a:tc>
                  <a:txBody>
                    <a:bodyPr/>
                    <a:lstStyle/>
                    <a:p>
                      <a:r>
                        <a:rPr kumimoji="1" lang="ja-JP" altLang="en-US" sz="700" dirty="0" smtClean="0"/>
                        <a:t>復興支援・住宅エコポイント</a:t>
                      </a:r>
                      <a:endParaRPr kumimoji="1" lang="ja-JP" altLang="en-US" sz="700" dirty="0"/>
                    </a:p>
                  </a:txBody>
                  <a:tcPr marL="99060" marR="99060"/>
                </a:tc>
              </a:tr>
              <a:tr h="156975">
                <a:tc>
                  <a:txBody>
                    <a:bodyPr/>
                    <a:lstStyle/>
                    <a:p>
                      <a:r>
                        <a:rPr kumimoji="1" lang="ja-JP" altLang="en-US" sz="700" dirty="0" smtClean="0"/>
                        <a:t>５</a:t>
                      </a:r>
                      <a:endParaRPr kumimoji="1" lang="ja-JP" altLang="en-US" sz="700" dirty="0"/>
                    </a:p>
                  </a:txBody>
                  <a:tcPr marL="99060" marR="99060"/>
                </a:tc>
                <a:tc>
                  <a:txBody>
                    <a:bodyPr/>
                    <a:lstStyle/>
                    <a:p>
                      <a:r>
                        <a:rPr kumimoji="1" lang="ja-JP" altLang="en-US" sz="700" dirty="0" smtClean="0"/>
                        <a:t>地方税の特別措置</a:t>
                      </a:r>
                      <a:endParaRPr kumimoji="1" lang="ja-JP" altLang="en-US" sz="700" dirty="0"/>
                    </a:p>
                  </a:txBody>
                  <a:tcPr marL="99060" marR="99060"/>
                </a:tc>
              </a:tr>
              <a:tr h="156975">
                <a:tc>
                  <a:txBody>
                    <a:bodyPr/>
                    <a:lstStyle/>
                    <a:p>
                      <a:r>
                        <a:rPr kumimoji="1" lang="ja-JP" altLang="en-US" sz="700" dirty="0" smtClean="0"/>
                        <a:t>６</a:t>
                      </a:r>
                      <a:endParaRPr kumimoji="1" lang="ja-JP" altLang="en-US" sz="700" dirty="0"/>
                    </a:p>
                  </a:txBody>
                  <a:tcPr marL="99060" marR="99060"/>
                </a:tc>
                <a:tc>
                  <a:txBody>
                    <a:bodyPr/>
                    <a:lstStyle/>
                    <a:p>
                      <a:r>
                        <a:rPr kumimoji="1" lang="ja-JP" altLang="en-US" sz="700" dirty="0" smtClean="0"/>
                        <a:t>仮設住宅の入居期間の延長が可能になりました</a:t>
                      </a:r>
                      <a:endParaRPr kumimoji="1" lang="ja-JP" altLang="en-US" sz="700" dirty="0"/>
                    </a:p>
                  </a:txBody>
                  <a:tcPr marL="99060" marR="99060"/>
                </a:tc>
              </a:tr>
              <a:tr h="156975">
                <a:tc>
                  <a:txBody>
                    <a:bodyPr/>
                    <a:lstStyle/>
                    <a:p>
                      <a:r>
                        <a:rPr kumimoji="1" lang="ja-JP" altLang="en-US" sz="700" dirty="0" smtClean="0"/>
                        <a:t>７</a:t>
                      </a:r>
                      <a:endParaRPr kumimoji="1" lang="ja-JP" altLang="en-US" sz="700" dirty="0"/>
                    </a:p>
                  </a:txBody>
                  <a:tcPr marL="99060" marR="99060"/>
                </a:tc>
                <a:tc>
                  <a:txBody>
                    <a:bodyPr/>
                    <a:lstStyle/>
                    <a:p>
                      <a:r>
                        <a:rPr kumimoji="1" lang="ja-JP" altLang="en-US" sz="700" dirty="0" smtClean="0"/>
                        <a:t>被災地での安定雇用の創出（雇用復興推進事業）</a:t>
                      </a:r>
                      <a:endParaRPr kumimoji="1" lang="ja-JP" altLang="en-US" sz="700" dirty="0"/>
                    </a:p>
                  </a:txBody>
                  <a:tcPr marL="99060" marR="99060"/>
                </a:tc>
              </a:tr>
              <a:tr h="156975">
                <a:tc>
                  <a:txBody>
                    <a:bodyPr/>
                    <a:lstStyle/>
                    <a:p>
                      <a:r>
                        <a:rPr kumimoji="1" lang="ja-JP" altLang="en-US" sz="700" dirty="0" smtClean="0"/>
                        <a:t>８</a:t>
                      </a:r>
                      <a:endParaRPr kumimoji="1" lang="ja-JP" altLang="en-US" sz="700" dirty="0"/>
                    </a:p>
                  </a:txBody>
                  <a:tcPr marL="99060" marR="99060"/>
                </a:tc>
                <a:tc>
                  <a:txBody>
                    <a:bodyPr/>
                    <a:lstStyle/>
                    <a:p>
                      <a:r>
                        <a:rPr kumimoji="1" lang="ja-JP" altLang="en-US" sz="700" dirty="0" smtClean="0"/>
                        <a:t>放送委受信料の免除</a:t>
                      </a:r>
                      <a:endParaRPr kumimoji="1" lang="ja-JP" altLang="en-US" sz="700" dirty="0"/>
                    </a:p>
                  </a:txBody>
                  <a:tcPr marL="99060" marR="99060"/>
                </a:tc>
              </a:tr>
            </a:tbl>
          </a:graphicData>
        </a:graphic>
      </p:graphicFrame>
      <p:sp>
        <p:nvSpPr>
          <p:cNvPr id="5158" name="テキスト ボックス 75"/>
          <p:cNvSpPr txBox="1">
            <a:spLocks noChangeArrowheads="1"/>
          </p:cNvSpPr>
          <p:nvPr/>
        </p:nvSpPr>
        <p:spPr bwMode="auto">
          <a:xfrm>
            <a:off x="1946060" y="4767263"/>
            <a:ext cx="2052165" cy="246221"/>
          </a:xfrm>
          <a:prstGeom prst="rect">
            <a:avLst/>
          </a:prstGeom>
          <a:noFill/>
          <a:ln w="9525">
            <a:noFill/>
            <a:miter lim="800000"/>
            <a:headEnd/>
            <a:tailEnd/>
          </a:ln>
        </p:spPr>
        <p:txBody>
          <a:bodyPr wrap="none">
            <a:spAutoFit/>
          </a:bodyPr>
          <a:lstStyle/>
          <a:p>
            <a:r>
              <a:rPr lang="ja-JP" altLang="en-US" sz="1000"/>
              <a:t>アクセスの多い制度（平成</a:t>
            </a:r>
            <a:r>
              <a:rPr lang="en-US" altLang="ja-JP" sz="1000"/>
              <a:t>23</a:t>
            </a:r>
            <a:r>
              <a:rPr lang="ja-JP" altLang="en-US" sz="1000"/>
              <a:t>年度）</a:t>
            </a:r>
          </a:p>
        </p:txBody>
      </p:sp>
      <p:sp>
        <p:nvSpPr>
          <p:cNvPr id="5159" name="テキスト ボックス 77"/>
          <p:cNvSpPr txBox="1">
            <a:spLocks noChangeArrowheads="1"/>
          </p:cNvSpPr>
          <p:nvPr/>
        </p:nvSpPr>
        <p:spPr bwMode="auto">
          <a:xfrm>
            <a:off x="231429" y="6310313"/>
            <a:ext cx="1526380" cy="215444"/>
          </a:xfrm>
          <a:prstGeom prst="rect">
            <a:avLst/>
          </a:prstGeom>
          <a:noFill/>
          <a:ln w="9525">
            <a:noFill/>
            <a:miter lim="800000"/>
            <a:headEnd/>
            <a:tailEnd/>
          </a:ln>
        </p:spPr>
        <p:txBody>
          <a:bodyPr wrap="none">
            <a:spAutoFit/>
          </a:bodyPr>
          <a:lstStyle/>
          <a:p>
            <a:r>
              <a:rPr lang="ja-JP" altLang="en-US" sz="800"/>
              <a:t>（</a:t>
            </a:r>
            <a:r>
              <a:rPr lang="en-US" altLang="ja-JP" sz="800"/>
              <a:t>2012</a:t>
            </a:r>
            <a:r>
              <a:rPr lang="ja-JP" altLang="en-US" sz="800"/>
              <a:t>年</a:t>
            </a:r>
            <a:r>
              <a:rPr lang="en-US" altLang="ja-JP" sz="800"/>
              <a:t>10</a:t>
            </a:r>
            <a:r>
              <a:rPr lang="ja-JP" altLang="en-US" sz="800"/>
              <a:t>月</a:t>
            </a:r>
            <a:r>
              <a:rPr lang="en-US" altLang="ja-JP" sz="800"/>
              <a:t>12</a:t>
            </a:r>
            <a:r>
              <a:rPr lang="ja-JP" altLang="en-US" sz="800"/>
              <a:t>日</a:t>
            </a:r>
            <a:r>
              <a:rPr lang="en-US" altLang="ja-JP" sz="800"/>
              <a:t>-11</a:t>
            </a:r>
            <a:r>
              <a:rPr lang="ja-JP" altLang="en-US" sz="800"/>
              <a:t>月</a:t>
            </a:r>
            <a:r>
              <a:rPr lang="en-US" altLang="ja-JP" sz="800"/>
              <a:t>11</a:t>
            </a:r>
            <a:r>
              <a:rPr lang="ja-JP" altLang="en-US" sz="800"/>
              <a:t>日）</a:t>
            </a:r>
          </a:p>
        </p:txBody>
      </p:sp>
      <p:sp>
        <p:nvSpPr>
          <p:cNvPr id="10" name="スライド番号プレースホルダ 3"/>
          <p:cNvSpPr>
            <a:spLocks noGrp="1"/>
          </p:cNvSpPr>
          <p:nvPr>
            <p:ph type="sldNum" sz="quarter" idx="10"/>
          </p:nvPr>
        </p:nvSpPr>
        <p:spPr>
          <a:xfrm>
            <a:off x="7610483" y="6553205"/>
            <a:ext cx="2311400" cy="476250"/>
          </a:xfrm>
        </p:spPr>
        <p:txBody>
          <a:bodyPr/>
          <a:lstStyle/>
          <a:p>
            <a:pPr>
              <a:defRPr/>
            </a:pPr>
            <a:fld id="{9D916BD3-3D60-488A-8E3B-A8127EA77316}" type="slidenum">
              <a:rPr lang="en-US" altLang="ja-JP" smtClean="0"/>
              <a:pPr>
                <a:defRPr/>
              </a:pPr>
              <a:t>13</a:t>
            </a:fld>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997" y="-28128"/>
            <a:ext cx="10009549" cy="720824"/>
          </a:xfrm>
        </p:spPr>
        <p:txBody>
          <a:bodyPr/>
          <a:lstStyle/>
          <a:p>
            <a:r>
              <a:rPr kumimoji="1" lang="ja-JP" altLang="en-US" sz="2000" dirty="0" smtClean="0"/>
              <a:t>ＩＴ融合フォーラム／公共データワーキンググループの情報・問い合わせ先について</a:t>
            </a:r>
            <a:endParaRPr kumimoji="1" lang="ja-JP" altLang="en-US" sz="2000" dirty="0"/>
          </a:p>
        </p:txBody>
      </p:sp>
      <p:sp>
        <p:nvSpPr>
          <p:cNvPr id="3" name="スライド番号プレースホルダ 2"/>
          <p:cNvSpPr>
            <a:spLocks noGrp="1"/>
          </p:cNvSpPr>
          <p:nvPr>
            <p:ph type="sldNum" sz="quarter" idx="10"/>
          </p:nvPr>
        </p:nvSpPr>
        <p:spPr/>
        <p:txBody>
          <a:bodyPr/>
          <a:lstStyle/>
          <a:p>
            <a:pPr>
              <a:defRPr/>
            </a:pPr>
            <a:fld id="{424796B1-7D4F-468D-AF31-D6599A5FC2A1}" type="slidenum">
              <a:rPr lang="en-US" altLang="ja-JP" smtClean="0"/>
              <a:pPr>
                <a:defRPr/>
              </a:pPr>
              <a:t>14</a:t>
            </a:fld>
            <a:endParaRPr lang="en-US" altLang="ja-JP" dirty="0"/>
          </a:p>
        </p:txBody>
      </p:sp>
      <p:sp>
        <p:nvSpPr>
          <p:cNvPr id="4" name="テキスト ボックス 3"/>
          <p:cNvSpPr txBox="1"/>
          <p:nvPr/>
        </p:nvSpPr>
        <p:spPr>
          <a:xfrm>
            <a:off x="647214" y="1794302"/>
            <a:ext cx="8986306" cy="338554"/>
          </a:xfrm>
          <a:prstGeom prst="rect">
            <a:avLst/>
          </a:prstGeom>
          <a:noFill/>
        </p:spPr>
        <p:txBody>
          <a:bodyPr wrap="none" rtlCol="0">
            <a:spAutoFit/>
          </a:bodyPr>
          <a:lstStyle/>
          <a:p>
            <a:r>
              <a:rPr lang="en-US" altLang="ja-JP" sz="1600" u="sng" dirty="0" smtClean="0">
                <a:solidFill>
                  <a:schemeClr val="tx1"/>
                </a:solidFill>
              </a:rPr>
              <a:t>http://www.meti.go.jp/committee/kenkyukai/shoujo/it_yugo_forum_data_wg/summary.html</a:t>
            </a:r>
            <a:endParaRPr kumimoji="1" lang="ja-JP" altLang="en-US" sz="1600" u="sng" dirty="0">
              <a:solidFill>
                <a:schemeClr val="tx1"/>
              </a:solidFill>
            </a:endParaRPr>
          </a:p>
        </p:txBody>
      </p:sp>
      <p:sp>
        <p:nvSpPr>
          <p:cNvPr id="5" name="テキスト ボックス 4"/>
          <p:cNvSpPr txBox="1"/>
          <p:nvPr/>
        </p:nvSpPr>
        <p:spPr>
          <a:xfrm>
            <a:off x="272480" y="1331476"/>
            <a:ext cx="5365571" cy="369332"/>
          </a:xfrm>
          <a:prstGeom prst="rect">
            <a:avLst/>
          </a:prstGeom>
          <a:noFill/>
        </p:spPr>
        <p:txBody>
          <a:bodyPr wrap="none" rtlCol="0">
            <a:spAutoFit/>
          </a:bodyPr>
          <a:lstStyle/>
          <a:p>
            <a:r>
              <a:rPr kumimoji="1" lang="ja-JP" altLang="en-US" sz="1800" dirty="0" smtClean="0">
                <a:solidFill>
                  <a:schemeClr val="tx1"/>
                </a:solidFill>
              </a:rPr>
              <a:t>○　ＩＴ融合フォーラム</a:t>
            </a:r>
            <a:r>
              <a:rPr kumimoji="1" lang="en-US" altLang="ja-JP" sz="1800" dirty="0" smtClean="0">
                <a:solidFill>
                  <a:schemeClr val="tx1"/>
                </a:solidFill>
              </a:rPr>
              <a:t>/</a:t>
            </a:r>
            <a:r>
              <a:rPr kumimoji="1" lang="ja-JP" altLang="en-US" sz="1800" dirty="0" smtClean="0">
                <a:solidFill>
                  <a:schemeClr val="tx1"/>
                </a:solidFill>
              </a:rPr>
              <a:t>公共データワーキンググループ</a:t>
            </a:r>
            <a:endParaRPr kumimoji="1" lang="ja-JP" altLang="en-US" sz="1800" dirty="0">
              <a:solidFill>
                <a:schemeClr val="tx1"/>
              </a:solidFill>
            </a:endParaRPr>
          </a:p>
        </p:txBody>
      </p:sp>
      <p:sp>
        <p:nvSpPr>
          <p:cNvPr id="6" name="テキスト ボックス 5"/>
          <p:cNvSpPr txBox="1"/>
          <p:nvPr/>
        </p:nvSpPr>
        <p:spPr>
          <a:xfrm>
            <a:off x="2459861" y="3214717"/>
            <a:ext cx="5301451" cy="1015663"/>
          </a:xfrm>
          <a:prstGeom prst="rect">
            <a:avLst/>
          </a:prstGeom>
          <a:noFill/>
        </p:spPr>
        <p:txBody>
          <a:bodyPr wrap="none" rtlCol="0">
            <a:spAutoFit/>
          </a:bodyPr>
          <a:lstStyle/>
          <a:p>
            <a:r>
              <a:rPr kumimoji="1" lang="ja-JP" altLang="en-US" sz="2000" dirty="0" smtClean="0">
                <a:solidFill>
                  <a:schemeClr val="tx1"/>
                </a:solidFill>
              </a:rPr>
              <a:t>経済産業省商務情報政策局情報プロジェクト室</a:t>
            </a:r>
            <a:endParaRPr lang="en-US" altLang="ja-JP" sz="2000" dirty="0" smtClean="0">
              <a:solidFill>
                <a:schemeClr val="tx1"/>
              </a:solidFill>
            </a:endParaRPr>
          </a:p>
          <a:p>
            <a:r>
              <a:rPr kumimoji="1" lang="ja-JP" altLang="en-US" sz="2000" dirty="0" smtClean="0">
                <a:solidFill>
                  <a:schemeClr val="tx1"/>
                </a:solidFill>
              </a:rPr>
              <a:t>　電話：０３－３５０１－２９６４</a:t>
            </a:r>
            <a:endParaRPr kumimoji="1" lang="en-US" altLang="ja-JP" sz="2000" dirty="0" smtClean="0">
              <a:solidFill>
                <a:schemeClr val="tx1"/>
              </a:solidFill>
            </a:endParaRPr>
          </a:p>
          <a:p>
            <a:pPr marL="177800"/>
            <a:r>
              <a:rPr kumimoji="1" lang="en-US" altLang="ja-JP" sz="2000" dirty="0" smtClean="0">
                <a:solidFill>
                  <a:schemeClr val="tx1"/>
                </a:solidFill>
                <a:latin typeface="ＭＳ Ｐゴシック" pitchFamily="50" charset="-128"/>
              </a:rPr>
              <a:t>Mail</a:t>
            </a:r>
            <a:r>
              <a:rPr kumimoji="1" lang="ja-JP" altLang="en-US" sz="2000" dirty="0" smtClean="0">
                <a:solidFill>
                  <a:schemeClr val="tx1"/>
                </a:solidFill>
                <a:latin typeface="ＭＳ Ｐゴシック" pitchFamily="50" charset="-128"/>
              </a:rPr>
              <a:t>：</a:t>
            </a:r>
            <a:r>
              <a:rPr kumimoji="1" lang="en-US" altLang="ja-JP" sz="2000" dirty="0" smtClean="0">
                <a:solidFill>
                  <a:schemeClr val="tx1"/>
                </a:solidFill>
                <a:latin typeface="ＭＳ Ｐゴシック" pitchFamily="50" charset="-128"/>
              </a:rPr>
              <a:t>e-gov@meti.go.jp</a:t>
            </a:r>
            <a:endParaRPr kumimoji="1" lang="ja-JP" altLang="en-US" sz="2000" dirty="0">
              <a:solidFill>
                <a:schemeClr val="tx1"/>
              </a:solidFill>
              <a:latin typeface="ＭＳ Ｐゴシック" pitchFamily="50" charset="-128"/>
            </a:endParaRPr>
          </a:p>
        </p:txBody>
      </p:sp>
      <p:sp>
        <p:nvSpPr>
          <p:cNvPr id="8" name="正方形/長方形 7"/>
          <p:cNvSpPr/>
          <p:nvPr/>
        </p:nvSpPr>
        <p:spPr>
          <a:xfrm>
            <a:off x="1928664" y="2780928"/>
            <a:ext cx="6264696" cy="165618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010837" y="2852936"/>
            <a:ext cx="2222083" cy="400110"/>
          </a:xfrm>
          <a:prstGeom prst="rect">
            <a:avLst/>
          </a:prstGeom>
          <a:noFill/>
        </p:spPr>
        <p:txBody>
          <a:bodyPr wrap="none" rtlCol="0">
            <a:spAutoFit/>
          </a:bodyPr>
          <a:lstStyle/>
          <a:p>
            <a:r>
              <a:rPr kumimoji="1" lang="ja-JP" altLang="en-US" sz="2000" dirty="0" smtClean="0">
                <a:solidFill>
                  <a:schemeClr val="tx1"/>
                </a:solidFill>
              </a:rPr>
              <a:t>（お問い合わせ先）</a:t>
            </a:r>
            <a:endParaRPr kumimoji="1" lang="ja-JP" altLang="en-US"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p:cNvGrpSpPr/>
          <p:nvPr/>
        </p:nvGrpSpPr>
        <p:grpSpPr>
          <a:xfrm>
            <a:off x="1988475" y="2526765"/>
            <a:ext cx="5884057" cy="4331235"/>
            <a:chOff x="2059856" y="2653103"/>
            <a:chExt cx="6095280" cy="4547797"/>
          </a:xfrm>
          <a:solidFill>
            <a:schemeClr val="bg2">
              <a:lumMod val="75000"/>
            </a:schemeClr>
          </a:solidFill>
        </p:grpSpPr>
        <p:sp>
          <p:nvSpPr>
            <p:cNvPr id="35" name="角丸四角形 34"/>
            <p:cNvSpPr/>
            <p:nvPr/>
          </p:nvSpPr>
          <p:spPr>
            <a:xfrm>
              <a:off x="6494595" y="2653103"/>
              <a:ext cx="1660541" cy="451976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角丸四角形 2"/>
            <p:cNvSpPr/>
            <p:nvPr/>
          </p:nvSpPr>
          <p:spPr>
            <a:xfrm>
              <a:off x="2106464" y="5937643"/>
              <a:ext cx="5960488" cy="1235222"/>
            </a:xfrm>
            <a:prstGeom prst="roundRect">
              <a:avLst/>
            </a:prstGeom>
            <a:gradFill flip="none" rotWithShape="1">
              <a:gsLst>
                <a:gs pos="0">
                  <a:schemeClr val="accent1">
                    <a:lumMod val="20000"/>
                    <a:lumOff val="80000"/>
                  </a:schemeClr>
                </a:gs>
                <a:gs pos="38000">
                  <a:schemeClr val="accent1">
                    <a:lumMod val="20000"/>
                    <a:lumOff val="80000"/>
                  </a:schemeClr>
                </a:gs>
                <a:gs pos="75000">
                  <a:schemeClr val="accent2">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角丸四角形 43"/>
            <p:cNvSpPr/>
            <p:nvPr/>
          </p:nvSpPr>
          <p:spPr>
            <a:xfrm>
              <a:off x="2059856" y="2664346"/>
              <a:ext cx="1660541" cy="4536554"/>
            </a:xfrm>
            <a:prstGeom prst="roundRect">
              <a:avLst/>
            </a:prstGeom>
            <a:gradFill flip="none" rotWithShape="1">
              <a:gsLst>
                <a:gs pos="0">
                  <a:schemeClr val="bg1"/>
                </a:gs>
                <a:gs pos="20000">
                  <a:schemeClr val="bg1"/>
                </a:gs>
                <a:gs pos="100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8" name="図表 17"/>
          <p:cNvGraphicFramePr/>
          <p:nvPr>
            <p:extLst>
              <p:ext uri="{D42A27DB-BD31-4B8C-83A1-F6EECF244321}">
                <p14:modId xmlns="" xmlns:p14="http://schemas.microsoft.com/office/powerpoint/2010/main" val="3175310557"/>
              </p:ext>
            </p:extLst>
          </p:nvPr>
        </p:nvGraphicFramePr>
        <p:xfrm>
          <a:off x="200472" y="1344116"/>
          <a:ext cx="943304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5" name="タイトル 1"/>
          <p:cNvSpPr>
            <a:spLocks noGrp="1"/>
          </p:cNvSpPr>
          <p:nvPr>
            <p:ph type="title"/>
          </p:nvPr>
        </p:nvSpPr>
        <p:spPr>
          <a:xfrm>
            <a:off x="200027" y="115888"/>
            <a:ext cx="9453593" cy="433387"/>
          </a:xfrm>
        </p:spPr>
        <p:txBody>
          <a:bodyPr/>
          <a:lstStyle/>
          <a:p>
            <a:r>
              <a:rPr kumimoji="1" lang="ja-JP" altLang="en-US" dirty="0" smtClean="0"/>
              <a:t>ＤＡＴＡ　ＭＥＴＩ構想</a:t>
            </a:r>
            <a:r>
              <a:rPr kumimoji="1" lang="ja-JP" altLang="en-US" sz="1900" dirty="0" smtClean="0"/>
              <a:t>（</a:t>
            </a:r>
            <a:r>
              <a:rPr kumimoji="1" lang="en-US" altLang="ja-JP" sz="1900" dirty="0" smtClean="0"/>
              <a:t>Open  by Default</a:t>
            </a:r>
            <a:r>
              <a:rPr kumimoji="1" lang="ja-JP" altLang="en-US" sz="1900" dirty="0" smtClean="0"/>
              <a:t>社会の実現に向けて）</a:t>
            </a:r>
          </a:p>
        </p:txBody>
      </p:sp>
      <p:cxnSp>
        <p:nvCxnSpPr>
          <p:cNvPr id="19" name="直線矢印コネクタ 18"/>
          <p:cNvCxnSpPr/>
          <p:nvPr/>
        </p:nvCxnSpPr>
        <p:spPr>
          <a:xfrm>
            <a:off x="3646488" y="3267075"/>
            <a:ext cx="2555875" cy="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3562746" y="3634738"/>
            <a:ext cx="2542779" cy="1021401"/>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3621088" y="4857750"/>
            <a:ext cx="25558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9" name="テキスト ボックス 40"/>
          <p:cNvSpPr txBox="1">
            <a:spLocks noChangeArrowheads="1"/>
          </p:cNvSpPr>
          <p:nvPr/>
        </p:nvSpPr>
        <p:spPr bwMode="auto">
          <a:xfrm>
            <a:off x="5600702" y="1635126"/>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cxnSp>
        <p:nvCxnSpPr>
          <p:cNvPr id="43" name="カギ線コネクタ 42"/>
          <p:cNvCxnSpPr>
            <a:stCxn id="3079" idx="3"/>
            <a:endCxn id="3082" idx="3"/>
          </p:cNvCxnSpPr>
          <p:nvPr/>
        </p:nvCxnSpPr>
        <p:spPr>
          <a:xfrm>
            <a:off x="5786445" y="1790843"/>
            <a:ext cx="73025" cy="4729164"/>
          </a:xfrm>
          <a:prstGeom prst="bentConnector3">
            <a:avLst>
              <a:gd name="adj1" fmla="val 5287718"/>
            </a:avLst>
          </a:prstGeom>
          <a:ln w="1905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8220097" y="4800581"/>
            <a:ext cx="1390253" cy="923318"/>
          </a:xfrm>
          <a:prstGeom prst="rect">
            <a:avLst/>
          </a:prstGeom>
        </p:spPr>
        <p:txBody>
          <a:bodyPr wrap="square" lIns="91428" tIns="45714" rIns="91428" bIns="45714">
            <a:spAutoFit/>
          </a:bodyPr>
          <a:lstStyle/>
          <a:p>
            <a:pPr>
              <a:defRPr/>
            </a:pPr>
            <a:r>
              <a:rPr lang="ja-JP" altLang="en-US" sz="1300" b="0" dirty="0">
                <a:solidFill>
                  <a:schemeClr val="tx1"/>
                </a:solidFill>
                <a:latin typeface="+mn-ea"/>
                <a:ea typeface="+mn-ea"/>
              </a:rPr>
              <a:t>実施事業等で得られた</a:t>
            </a:r>
            <a:r>
              <a:rPr lang="ja-JP" altLang="en-US" sz="1300" b="0" dirty="0" smtClean="0">
                <a:solidFill>
                  <a:schemeClr val="tx1"/>
                </a:solidFill>
                <a:latin typeface="+mn-ea"/>
                <a:ea typeface="+mn-ea"/>
              </a:rPr>
              <a:t>知見やノウハウを</a:t>
            </a:r>
            <a:r>
              <a:rPr lang="ja-JP" altLang="en-US" sz="1300" b="0" dirty="0">
                <a:solidFill>
                  <a:schemeClr val="tx1"/>
                </a:solidFill>
                <a:latin typeface="+mn-ea"/>
                <a:ea typeface="+mn-ea"/>
              </a:rPr>
              <a:t>フィードバック</a:t>
            </a:r>
          </a:p>
        </p:txBody>
      </p:sp>
      <p:sp>
        <p:nvSpPr>
          <p:cNvPr id="3082" name="テキスト ボックス 49"/>
          <p:cNvSpPr txBox="1">
            <a:spLocks noChangeArrowheads="1"/>
          </p:cNvSpPr>
          <p:nvPr/>
        </p:nvSpPr>
        <p:spPr bwMode="auto">
          <a:xfrm>
            <a:off x="5673726" y="6364290"/>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sp>
        <p:nvSpPr>
          <p:cNvPr id="57" name="テキスト ボックス 56"/>
          <p:cNvSpPr txBox="1"/>
          <p:nvPr/>
        </p:nvSpPr>
        <p:spPr>
          <a:xfrm>
            <a:off x="4257874" y="3261559"/>
            <a:ext cx="1834953" cy="707142"/>
          </a:xfrm>
          <a:prstGeom prst="rect">
            <a:avLst/>
          </a:prstGeom>
          <a:noFill/>
          <a:ln>
            <a:noFill/>
          </a:ln>
        </p:spPr>
        <p:txBody>
          <a:bodyPr wrap="square" lIns="91428" tIns="45714" rIns="91428" bIns="45714">
            <a:spAutoFit/>
          </a:bodyPr>
          <a:lstStyle/>
          <a:p>
            <a:pPr>
              <a:defRPr/>
            </a:pPr>
            <a:r>
              <a:rPr lang="ja-JP" altLang="en-US" sz="1300" b="0" dirty="0">
                <a:solidFill>
                  <a:schemeClr val="tx1"/>
                </a:solidFill>
                <a:latin typeface="+mn-ea"/>
                <a:ea typeface="+mn-ea"/>
              </a:rPr>
              <a:t>公共データの利用に関するニーズや課題をフィードバック</a:t>
            </a:r>
          </a:p>
        </p:txBody>
      </p:sp>
      <p:sp>
        <p:nvSpPr>
          <p:cNvPr id="58" name="テキスト ボックス 57"/>
          <p:cNvSpPr txBox="1"/>
          <p:nvPr/>
        </p:nvSpPr>
        <p:spPr>
          <a:xfrm>
            <a:off x="3910310" y="4869161"/>
            <a:ext cx="2318438" cy="507819"/>
          </a:xfrm>
          <a:prstGeom prst="rect">
            <a:avLst/>
          </a:prstGeom>
          <a:noFill/>
          <a:ln>
            <a:noFill/>
          </a:ln>
        </p:spPr>
        <p:txBody>
          <a:bodyPr wrap="square" lIns="91428" tIns="45714" rIns="91428" bIns="45714">
            <a:spAutoFit/>
          </a:bodyPr>
          <a:lstStyle/>
          <a:p>
            <a:pPr>
              <a:defRPr/>
            </a:pPr>
            <a:r>
              <a:rPr lang="ja-JP" altLang="en-US" sz="1300" b="0" dirty="0">
                <a:solidFill>
                  <a:schemeClr val="tx1"/>
                </a:solidFill>
                <a:latin typeface="+mn-ea"/>
                <a:ea typeface="+mn-ea"/>
              </a:rPr>
              <a:t>利活用しやすいデータ公開</a:t>
            </a:r>
            <a:r>
              <a:rPr lang="ja-JP" altLang="en-US" sz="1300" b="0" dirty="0" smtClean="0">
                <a:solidFill>
                  <a:schemeClr val="tx1"/>
                </a:solidFill>
                <a:latin typeface="+mn-ea"/>
                <a:ea typeface="+mn-ea"/>
              </a:rPr>
              <a:t>環境の提供</a:t>
            </a:r>
            <a:endParaRPr lang="ja-JP" altLang="en-US" sz="1300" b="0" dirty="0">
              <a:solidFill>
                <a:schemeClr val="tx1"/>
              </a:solidFill>
              <a:latin typeface="+mn-ea"/>
              <a:ea typeface="+mn-ea"/>
            </a:endParaRPr>
          </a:p>
        </p:txBody>
      </p:sp>
      <p:sp>
        <p:nvSpPr>
          <p:cNvPr id="63" name="テキスト ボックス 62"/>
          <p:cNvSpPr txBox="1"/>
          <p:nvPr/>
        </p:nvSpPr>
        <p:spPr>
          <a:xfrm>
            <a:off x="2520056" y="4024308"/>
            <a:ext cx="1737817" cy="507819"/>
          </a:xfrm>
          <a:prstGeom prst="rect">
            <a:avLst/>
          </a:prstGeom>
          <a:solidFill>
            <a:srgbClr val="FFFFFF">
              <a:alpha val="50196"/>
            </a:srgbClr>
          </a:solidFill>
        </p:spPr>
        <p:txBody>
          <a:bodyPr wrap="square" lIns="91428" tIns="45714" rIns="91428" bIns="45714">
            <a:spAutoFit/>
          </a:bodyPr>
          <a:lstStyle/>
          <a:p>
            <a:pPr>
              <a:defRPr/>
            </a:pPr>
            <a:r>
              <a:rPr lang="ja-JP" altLang="en-US" sz="1300" b="0" dirty="0">
                <a:solidFill>
                  <a:schemeClr val="tx1"/>
                </a:solidFill>
                <a:latin typeface="+mn-ea"/>
                <a:ea typeface="+mn-ea"/>
              </a:rPr>
              <a:t>ニーズ調査の</a:t>
            </a:r>
            <a:r>
              <a:rPr lang="ja-JP" altLang="en-US" sz="1300" b="0" dirty="0" smtClean="0">
                <a:solidFill>
                  <a:schemeClr val="tx1"/>
                </a:solidFill>
                <a:latin typeface="+mn-ea"/>
                <a:ea typeface="+mn-ea"/>
              </a:rPr>
              <a:t>実施や</a:t>
            </a:r>
            <a:endParaRPr lang="en-US" altLang="ja-JP" sz="1300" b="0" dirty="0" smtClean="0">
              <a:solidFill>
                <a:schemeClr val="tx1"/>
              </a:solidFill>
              <a:latin typeface="+mn-ea"/>
              <a:ea typeface="+mn-ea"/>
            </a:endParaRPr>
          </a:p>
          <a:p>
            <a:pPr>
              <a:defRPr/>
            </a:pPr>
            <a:r>
              <a:rPr lang="ja-JP" altLang="en-US" sz="1300" b="0" dirty="0">
                <a:solidFill>
                  <a:schemeClr val="tx1"/>
                </a:solidFill>
                <a:latin typeface="+mn-ea"/>
                <a:ea typeface="+mn-ea"/>
              </a:rPr>
              <a:t>コミュニティ</a:t>
            </a:r>
            <a:r>
              <a:rPr lang="ja-JP" altLang="en-US" sz="1300" b="0" dirty="0" smtClean="0">
                <a:solidFill>
                  <a:schemeClr val="tx1"/>
                </a:solidFill>
                <a:latin typeface="+mn-ea"/>
                <a:ea typeface="+mn-ea"/>
              </a:rPr>
              <a:t>の</a:t>
            </a:r>
            <a:r>
              <a:rPr lang="ja-JP" altLang="en-US" sz="1300" b="0" dirty="0">
                <a:solidFill>
                  <a:schemeClr val="tx1"/>
                </a:solidFill>
                <a:latin typeface="+mn-ea"/>
                <a:ea typeface="+mn-ea"/>
              </a:rPr>
              <a:t>活用</a:t>
            </a:r>
          </a:p>
        </p:txBody>
      </p:sp>
      <p:sp>
        <p:nvSpPr>
          <p:cNvPr id="65" name="テキスト ボックス 64"/>
          <p:cNvSpPr txBox="1"/>
          <p:nvPr/>
        </p:nvSpPr>
        <p:spPr>
          <a:xfrm>
            <a:off x="6083300" y="1995490"/>
            <a:ext cx="1677988" cy="507819"/>
          </a:xfrm>
          <a:prstGeom prst="rect">
            <a:avLst/>
          </a:prstGeom>
          <a:noFill/>
        </p:spPr>
        <p:txBody>
          <a:bodyPr lIns="91428" tIns="45714" rIns="91428" bIns="45714">
            <a:spAutoFit/>
          </a:bodyPr>
          <a:lstStyle/>
          <a:p>
            <a:pPr>
              <a:defRPr/>
            </a:pPr>
            <a:r>
              <a:rPr lang="ja-JP" altLang="en-US" sz="1300" b="0" dirty="0">
                <a:solidFill>
                  <a:schemeClr val="tx1"/>
                </a:solidFill>
                <a:latin typeface="+mn-ea"/>
                <a:ea typeface="+mn-ea"/>
              </a:rPr>
              <a:t>提供可能なデータ　</a:t>
            </a:r>
            <a:endParaRPr lang="en-US" altLang="ja-JP" sz="1300" b="0" dirty="0">
              <a:solidFill>
                <a:schemeClr val="tx1"/>
              </a:solidFill>
              <a:latin typeface="+mn-ea"/>
              <a:ea typeface="+mn-ea"/>
            </a:endParaRPr>
          </a:p>
          <a:p>
            <a:pPr>
              <a:defRPr/>
            </a:pPr>
            <a:r>
              <a:rPr lang="ja-JP" altLang="en-US" sz="1300" b="0" dirty="0">
                <a:solidFill>
                  <a:schemeClr val="tx1"/>
                </a:solidFill>
                <a:latin typeface="+mn-ea"/>
                <a:ea typeface="+mn-ea"/>
              </a:rPr>
              <a:t>　　から順次提供</a:t>
            </a:r>
          </a:p>
        </p:txBody>
      </p:sp>
      <p:sp>
        <p:nvSpPr>
          <p:cNvPr id="3088" name="テキスト ボックス 66"/>
          <p:cNvSpPr txBox="1">
            <a:spLocks noChangeArrowheads="1"/>
          </p:cNvSpPr>
          <p:nvPr/>
        </p:nvSpPr>
        <p:spPr bwMode="auto">
          <a:xfrm>
            <a:off x="5600702" y="1851027"/>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sp>
        <p:nvSpPr>
          <p:cNvPr id="3089" name="テキスト ボックス 67"/>
          <p:cNvSpPr txBox="1">
            <a:spLocks noChangeArrowheads="1"/>
          </p:cNvSpPr>
          <p:nvPr/>
        </p:nvSpPr>
        <p:spPr bwMode="auto">
          <a:xfrm>
            <a:off x="7601660" y="2692402"/>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cxnSp>
        <p:nvCxnSpPr>
          <p:cNvPr id="70" name="カギ線コネクタ 69"/>
          <p:cNvCxnSpPr>
            <a:stCxn id="3089" idx="3"/>
            <a:endCxn id="3088" idx="3"/>
          </p:cNvCxnSpPr>
          <p:nvPr/>
        </p:nvCxnSpPr>
        <p:spPr>
          <a:xfrm flipH="1" flipV="1">
            <a:off x="5786447" y="2006745"/>
            <a:ext cx="2000958" cy="841374"/>
          </a:xfrm>
          <a:prstGeom prst="bentConnector3">
            <a:avLst>
              <a:gd name="adj1" fmla="val -11029"/>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7989890" y="1941514"/>
            <a:ext cx="1500187" cy="1117510"/>
          </a:xfrm>
          <a:prstGeom prst="rect">
            <a:avLst/>
          </a:prstGeom>
        </p:spPr>
        <p:txBody>
          <a:bodyPr lIns="91428" tIns="45714" rIns="91428" bIns="45714">
            <a:spAutoFit/>
          </a:bodyPr>
          <a:lstStyle/>
          <a:p>
            <a:pPr>
              <a:defRPr/>
            </a:pPr>
            <a:r>
              <a:rPr lang="ja-JP" altLang="en-US" sz="1300" b="0" dirty="0">
                <a:solidFill>
                  <a:schemeClr val="tx1"/>
                </a:solidFill>
                <a:latin typeface="+mn-ea"/>
                <a:ea typeface="+mn-ea"/>
              </a:rPr>
              <a:t>得られたノウハウのフィードバックによるデータ供給システムの改善</a:t>
            </a:r>
          </a:p>
        </p:txBody>
      </p:sp>
      <p:sp>
        <p:nvSpPr>
          <p:cNvPr id="3092" name="テキスト ボックス 73"/>
          <p:cNvSpPr txBox="1">
            <a:spLocks noChangeArrowheads="1"/>
          </p:cNvSpPr>
          <p:nvPr/>
        </p:nvSpPr>
        <p:spPr bwMode="auto">
          <a:xfrm>
            <a:off x="2000252" y="2836865"/>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sp>
        <p:nvSpPr>
          <p:cNvPr id="75" name="フローチャート: 処理 74"/>
          <p:cNvSpPr/>
          <p:nvPr/>
        </p:nvSpPr>
        <p:spPr>
          <a:xfrm>
            <a:off x="128590" y="1659454"/>
            <a:ext cx="1728787" cy="751110"/>
          </a:xfrm>
          <a:prstGeom prst="flowChartProcess">
            <a:avLst/>
          </a:prstGeom>
          <a:noFill/>
          <a:ln>
            <a:solidFill>
              <a:schemeClr val="tx1"/>
            </a:solidFill>
          </a:ln>
        </p:spPr>
        <p:style>
          <a:lnRef idx="1">
            <a:schemeClr val="dk1"/>
          </a:lnRef>
          <a:fillRef idx="3">
            <a:schemeClr val="dk1"/>
          </a:fillRef>
          <a:effectRef idx="2">
            <a:schemeClr val="dk1"/>
          </a:effectRef>
          <a:fontRef idx="minor">
            <a:schemeClr val="lt1"/>
          </a:fontRef>
        </p:style>
        <p:txBody>
          <a:bodyPr lIns="0" tIns="45714" rIns="0" bIns="45714" anchor="ctr">
            <a:spAutoFit/>
          </a:bodyPr>
          <a:lstStyle/>
          <a:p>
            <a:pPr algn="ctr">
              <a:defRPr/>
            </a:pPr>
            <a:r>
              <a:rPr lang="ja-JP" altLang="en-US" b="0" dirty="0" smtClean="0">
                <a:solidFill>
                  <a:schemeClr val="tx1"/>
                </a:solidFill>
                <a:latin typeface="+mn-ea"/>
              </a:rPr>
              <a:t>電子行政</a:t>
            </a:r>
            <a:endParaRPr lang="en-US" altLang="ja-JP" b="0" dirty="0" smtClean="0">
              <a:solidFill>
                <a:schemeClr val="tx1"/>
              </a:solidFill>
              <a:latin typeface="+mn-ea"/>
            </a:endParaRPr>
          </a:p>
          <a:p>
            <a:pPr algn="ctr">
              <a:defRPr/>
            </a:pPr>
            <a:r>
              <a:rPr lang="ja-JP" altLang="en-US" b="0" dirty="0" smtClean="0">
                <a:solidFill>
                  <a:schemeClr val="tx1"/>
                </a:solidFill>
                <a:latin typeface="+mn-ea"/>
              </a:rPr>
              <a:t>オープンデータ</a:t>
            </a:r>
            <a:endParaRPr lang="en-US" altLang="ja-JP" b="0" dirty="0">
              <a:solidFill>
                <a:schemeClr val="tx1"/>
              </a:solidFill>
              <a:latin typeface="+mn-ea"/>
            </a:endParaRPr>
          </a:p>
          <a:p>
            <a:pPr algn="ctr">
              <a:defRPr/>
            </a:pPr>
            <a:r>
              <a:rPr lang="ja-JP" altLang="en-US" b="0" dirty="0">
                <a:solidFill>
                  <a:schemeClr val="tx1"/>
                </a:solidFill>
                <a:latin typeface="+mn-ea"/>
              </a:rPr>
              <a:t>実務者会議</a:t>
            </a:r>
          </a:p>
        </p:txBody>
      </p:sp>
      <p:cxnSp>
        <p:nvCxnSpPr>
          <p:cNvPr id="77" name="カギ線コネクタ 76"/>
          <p:cNvCxnSpPr>
            <a:stCxn id="3092" idx="1"/>
          </p:cNvCxnSpPr>
          <p:nvPr/>
        </p:nvCxnSpPr>
        <p:spPr>
          <a:xfrm rot="10800000">
            <a:off x="992983" y="2410564"/>
            <a:ext cx="1007268" cy="582020"/>
          </a:xfrm>
          <a:prstGeom prst="bentConnector2">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849313" y="3000377"/>
            <a:ext cx="1130300" cy="501957"/>
          </a:xfrm>
          <a:prstGeom prst="rect">
            <a:avLst/>
          </a:prstGeom>
          <a:noFill/>
          <a:ln>
            <a:noFill/>
          </a:ln>
        </p:spPr>
        <p:txBody>
          <a:bodyPr lIns="91428" tIns="45714" rIns="91428" bIns="45714">
            <a:spAutoFit/>
          </a:bodyPr>
          <a:lstStyle/>
          <a:p>
            <a:pPr>
              <a:defRPr/>
            </a:pPr>
            <a:r>
              <a:rPr lang="ja-JP" altLang="en-US" sz="1300" b="0" dirty="0">
                <a:solidFill>
                  <a:schemeClr val="tx1"/>
                </a:solidFill>
                <a:latin typeface="+mn-ea"/>
                <a:ea typeface="+mn-ea"/>
              </a:rPr>
              <a:t>政府全体の課題を提示</a:t>
            </a:r>
          </a:p>
        </p:txBody>
      </p:sp>
      <p:cxnSp>
        <p:nvCxnSpPr>
          <p:cNvPr id="91" name="カギ線コネクタ 90"/>
          <p:cNvCxnSpPr>
            <a:stCxn id="3098" idx="2"/>
            <a:endCxn id="3097" idx="1"/>
          </p:cNvCxnSpPr>
          <p:nvPr/>
        </p:nvCxnSpPr>
        <p:spPr>
          <a:xfrm rot="16200000" flipH="1">
            <a:off x="289397" y="2813665"/>
            <a:ext cx="4090845" cy="3363114"/>
          </a:xfrm>
          <a:prstGeom prst="bentConnector2">
            <a:avLst/>
          </a:prstGeom>
          <a:ln w="19050">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3097" name="テキスト ボックス 92"/>
          <p:cNvSpPr txBox="1">
            <a:spLocks noChangeArrowheads="1"/>
          </p:cNvSpPr>
          <p:nvPr/>
        </p:nvSpPr>
        <p:spPr bwMode="auto">
          <a:xfrm>
            <a:off x="4016376" y="6384927"/>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sp>
        <p:nvSpPr>
          <p:cNvPr id="3098" name="テキスト ボックス 97"/>
          <p:cNvSpPr txBox="1">
            <a:spLocks noChangeArrowheads="1"/>
          </p:cNvSpPr>
          <p:nvPr/>
        </p:nvSpPr>
        <p:spPr bwMode="auto">
          <a:xfrm>
            <a:off x="560389" y="2138365"/>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sp>
        <p:nvSpPr>
          <p:cNvPr id="100" name="正方形/長方形 99"/>
          <p:cNvSpPr/>
          <p:nvPr/>
        </p:nvSpPr>
        <p:spPr>
          <a:xfrm>
            <a:off x="226139" y="6530976"/>
            <a:ext cx="2232025" cy="296773"/>
          </a:xfrm>
          <a:prstGeom prst="rect">
            <a:avLst/>
          </a:prstGeom>
        </p:spPr>
        <p:txBody>
          <a:bodyPr lIns="91428" tIns="45714" rIns="91428" bIns="45714">
            <a:spAutoFit/>
          </a:bodyPr>
          <a:lstStyle/>
          <a:p>
            <a:pPr>
              <a:defRPr/>
            </a:pPr>
            <a:r>
              <a:rPr lang="ja-JP" altLang="en-US" sz="1300" b="0" dirty="0">
                <a:solidFill>
                  <a:schemeClr val="tx1"/>
                </a:solidFill>
                <a:latin typeface="+mn-ea"/>
                <a:ea typeface="+mn-ea"/>
              </a:rPr>
              <a:t>モデルケースの提示</a:t>
            </a:r>
          </a:p>
        </p:txBody>
      </p:sp>
      <p:cxnSp>
        <p:nvCxnSpPr>
          <p:cNvPr id="102" name="直線矢印コネクタ 101"/>
          <p:cNvCxnSpPr/>
          <p:nvPr/>
        </p:nvCxnSpPr>
        <p:spPr>
          <a:xfrm>
            <a:off x="3584577" y="3049588"/>
            <a:ext cx="2555875" cy="0"/>
          </a:xfrm>
          <a:prstGeom prst="straightConnector1">
            <a:avLst/>
          </a:prstGeom>
          <a:ln w="1905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03" name="正方形/長方形 102"/>
          <p:cNvSpPr/>
          <p:nvPr/>
        </p:nvSpPr>
        <p:spPr>
          <a:xfrm>
            <a:off x="3701773" y="2670176"/>
            <a:ext cx="2391054" cy="296773"/>
          </a:xfrm>
          <a:prstGeom prst="rect">
            <a:avLst/>
          </a:prstGeom>
        </p:spPr>
        <p:txBody>
          <a:bodyPr wrap="square" lIns="91428" tIns="45714" rIns="91428" bIns="45714">
            <a:spAutoFit/>
          </a:bodyPr>
          <a:lstStyle/>
          <a:p>
            <a:pPr>
              <a:defRPr/>
            </a:pPr>
            <a:r>
              <a:rPr lang="ja-JP" altLang="en-US" sz="1300" b="0" dirty="0">
                <a:solidFill>
                  <a:schemeClr val="tx1"/>
                </a:solidFill>
                <a:latin typeface="+mn-ea"/>
                <a:ea typeface="+mn-ea"/>
              </a:rPr>
              <a:t>技術・制度上の課題を抽出</a:t>
            </a:r>
          </a:p>
        </p:txBody>
      </p:sp>
      <p:sp>
        <p:nvSpPr>
          <p:cNvPr id="104" name="正方形/長方形 103"/>
          <p:cNvSpPr/>
          <p:nvPr/>
        </p:nvSpPr>
        <p:spPr>
          <a:xfrm>
            <a:off x="7413625" y="3811436"/>
            <a:ext cx="1944688" cy="707874"/>
          </a:xfrm>
          <a:prstGeom prst="rect">
            <a:avLst/>
          </a:prstGeom>
          <a:solidFill>
            <a:srgbClr val="FFFFFF">
              <a:alpha val="49804"/>
            </a:srgbClr>
          </a:solidFill>
        </p:spPr>
        <p:txBody>
          <a:bodyPr lIns="91428" tIns="45714" rIns="91428" bIns="45714">
            <a:spAutoFit/>
          </a:bodyPr>
          <a:lstStyle/>
          <a:p>
            <a:pPr>
              <a:defRPr/>
            </a:pPr>
            <a:r>
              <a:rPr lang="ja-JP" altLang="en-US" sz="1300" b="0" dirty="0" smtClean="0">
                <a:solidFill>
                  <a:schemeClr val="tx1"/>
                </a:solidFill>
                <a:latin typeface="+mn-ea"/>
                <a:ea typeface="+mn-ea"/>
              </a:rPr>
              <a:t>利活用を促す技術（</a:t>
            </a:r>
            <a:r>
              <a:rPr lang="ja-JP" altLang="en-US" sz="1300" b="0" dirty="0">
                <a:solidFill>
                  <a:schemeClr val="tx1"/>
                </a:solidFill>
                <a:latin typeface="+mn-ea"/>
                <a:ea typeface="+mn-ea"/>
              </a:rPr>
              <a:t>機械可読、</a:t>
            </a:r>
            <a:r>
              <a:rPr lang="en-US" altLang="ja-JP" sz="1300" b="0" dirty="0">
                <a:solidFill>
                  <a:schemeClr val="tx1"/>
                </a:solidFill>
                <a:latin typeface="+mn-ea"/>
                <a:ea typeface="+mn-ea"/>
              </a:rPr>
              <a:t>API</a:t>
            </a:r>
            <a:r>
              <a:rPr lang="ja-JP" altLang="en-US" sz="1300" b="0" dirty="0">
                <a:solidFill>
                  <a:schemeClr val="tx1"/>
                </a:solidFill>
                <a:latin typeface="+mn-ea"/>
                <a:ea typeface="+mn-ea"/>
              </a:rPr>
              <a:t>、</a:t>
            </a:r>
            <a:r>
              <a:rPr lang="en-US" altLang="ja-JP" sz="1300" b="0" dirty="0">
                <a:solidFill>
                  <a:schemeClr val="tx1"/>
                </a:solidFill>
                <a:latin typeface="+mn-ea"/>
                <a:ea typeface="+mn-ea"/>
              </a:rPr>
              <a:t>LOD</a:t>
            </a:r>
            <a:r>
              <a:rPr lang="ja-JP" altLang="en-US" sz="1300" b="0" dirty="0">
                <a:solidFill>
                  <a:schemeClr val="tx1"/>
                </a:solidFill>
                <a:latin typeface="+mn-ea"/>
                <a:ea typeface="+mn-ea"/>
              </a:rPr>
              <a:t>化）</a:t>
            </a:r>
            <a:r>
              <a:rPr lang="ja-JP" altLang="en-US" sz="1300" b="0" dirty="0" smtClean="0">
                <a:solidFill>
                  <a:schemeClr val="tx1"/>
                </a:solidFill>
                <a:latin typeface="+mn-ea"/>
                <a:ea typeface="+mn-ea"/>
              </a:rPr>
              <a:t>や制度の提供</a:t>
            </a:r>
            <a:endParaRPr lang="en-US" altLang="ja-JP" sz="1300" b="0" dirty="0">
              <a:solidFill>
                <a:schemeClr val="tx1"/>
              </a:solidFill>
              <a:latin typeface="+mn-ea"/>
              <a:ea typeface="+mn-ea"/>
            </a:endParaRPr>
          </a:p>
        </p:txBody>
      </p:sp>
      <p:sp>
        <p:nvSpPr>
          <p:cNvPr id="3103" name="コンテンツ プレースホルダ 4"/>
          <p:cNvSpPr>
            <a:spLocks noGrp="1"/>
          </p:cNvSpPr>
          <p:nvPr>
            <p:ph idx="1"/>
          </p:nvPr>
        </p:nvSpPr>
        <p:spPr>
          <a:xfrm>
            <a:off x="271466" y="595315"/>
            <a:ext cx="9477910" cy="883009"/>
          </a:xfrm>
        </p:spPr>
        <p:txBody>
          <a:bodyPr wrap="square">
            <a:spAutoFit/>
          </a:bodyPr>
          <a:lstStyle/>
          <a:p>
            <a:pPr marL="177777" indent="-177777"/>
            <a:r>
              <a:rPr lang="ja-JP" altLang="en-US" sz="1700" dirty="0" smtClean="0">
                <a:latin typeface="ＭＳ Ｐゴシック" pitchFamily="50" charset="-128"/>
              </a:rPr>
              <a:t>経済産業省自身（所管の独立行政法人等を含む）の保有データを対象にデータ公開の環境整備を図り、実際に公開を進めるとともに、公開データを利活用したビジネスが展開する社会基盤を整えていくことで、オープンデータによる経済活性化の促進を図る。</a:t>
            </a:r>
            <a:endParaRPr lang="en-US" altLang="ja-JP" sz="1700" dirty="0" smtClean="0">
              <a:latin typeface="ＭＳ Ｐゴシック" pitchFamily="50" charset="-128"/>
            </a:endParaRPr>
          </a:p>
        </p:txBody>
      </p:sp>
      <p:sp>
        <p:nvSpPr>
          <p:cNvPr id="32" name="スライド番号プレースホルダ 3"/>
          <p:cNvSpPr>
            <a:spLocks noGrp="1"/>
          </p:cNvSpPr>
          <p:nvPr>
            <p:ph type="sldNum" sz="quarter" idx="10"/>
          </p:nvPr>
        </p:nvSpPr>
        <p:spPr>
          <a:xfrm>
            <a:off x="7610477" y="6553202"/>
            <a:ext cx="2311400" cy="476250"/>
          </a:xfrm>
          <a:noFill/>
        </p:spPr>
        <p:txBody>
          <a:bodyPr/>
          <a:lstStyle/>
          <a:p>
            <a:fld id="{A187B0F1-4BF2-4195-97CD-7D0C5D5C6DD1}" type="slidenum">
              <a:rPr lang="en-US" altLang="ja-JP" smtClean="0">
                <a:latin typeface="Arial" charset="0"/>
              </a:rPr>
              <a:pPr/>
              <a:t>1</a:t>
            </a:fld>
            <a:endParaRPr lang="en-US" altLang="ja-JP" dirty="0" smtClean="0">
              <a:latin typeface="Arial" charset="0"/>
            </a:endParaRPr>
          </a:p>
        </p:txBody>
      </p:sp>
      <p:sp>
        <p:nvSpPr>
          <p:cNvPr id="5" name="テキスト ボックス 4"/>
          <p:cNvSpPr txBox="1"/>
          <p:nvPr/>
        </p:nvSpPr>
        <p:spPr>
          <a:xfrm>
            <a:off x="6899355" y="5886568"/>
            <a:ext cx="1946355" cy="527617"/>
          </a:xfrm>
          <a:prstGeom prst="rect">
            <a:avLst/>
          </a:prstGeom>
          <a:noFill/>
          <a:ln>
            <a:noFill/>
          </a:ln>
        </p:spPr>
        <p:txBody>
          <a:bodyPr wrap="square" lIns="87782" tIns="43891" rIns="87782" bIns="43891" rtlCol="0">
            <a:spAutoFit/>
          </a:bodyPr>
          <a:lstStyle/>
          <a:p>
            <a:r>
              <a:rPr kumimoji="1" lang="ja-JP" altLang="en-US" dirty="0" smtClean="0">
                <a:solidFill>
                  <a:srgbClr val="0000FF"/>
                </a:solidFill>
              </a:rPr>
              <a:t>公共データ</a:t>
            </a:r>
            <a:r>
              <a:rPr kumimoji="1" lang="en-US" altLang="ja-JP" dirty="0" smtClean="0">
                <a:solidFill>
                  <a:srgbClr val="0000FF"/>
                </a:solidFill>
              </a:rPr>
              <a:t>WG</a:t>
            </a:r>
            <a:r>
              <a:rPr kumimoji="1" lang="ja-JP" altLang="en-US" dirty="0" smtClean="0">
                <a:solidFill>
                  <a:srgbClr val="0000FF"/>
                </a:solidFill>
              </a:rPr>
              <a:t>で集中的に議論</a:t>
            </a:r>
            <a:r>
              <a:rPr lang="ja-JP" altLang="en-US" dirty="0" smtClean="0">
                <a:solidFill>
                  <a:srgbClr val="0000FF"/>
                </a:solidFill>
              </a:rPr>
              <a:t>する領域</a:t>
            </a:r>
            <a:endParaRPr kumimoji="1" lang="ja-JP" altLang="en-US" dirty="0">
              <a:solidFill>
                <a:srgbClr val="0000FF"/>
              </a:solidFill>
            </a:endParaRPr>
          </a:p>
        </p:txBody>
      </p:sp>
      <p:cxnSp>
        <p:nvCxnSpPr>
          <p:cNvPr id="37" name="カギ線コネクタ 36"/>
          <p:cNvCxnSpPr>
            <a:stCxn id="41" idx="3"/>
          </p:cNvCxnSpPr>
          <p:nvPr/>
        </p:nvCxnSpPr>
        <p:spPr>
          <a:xfrm flipV="1">
            <a:off x="7780227" y="3223263"/>
            <a:ext cx="1830122" cy="0"/>
          </a:xfrm>
          <a:prstGeom prst="bentConnector3">
            <a:avLst>
              <a:gd name="adj1" fmla="val 50000"/>
            </a:avLst>
          </a:prstGeom>
          <a:ln w="19050">
            <a:solidFill>
              <a:schemeClr val="tx1"/>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67"/>
          <p:cNvSpPr txBox="1">
            <a:spLocks noChangeArrowheads="1"/>
          </p:cNvSpPr>
          <p:nvPr/>
        </p:nvSpPr>
        <p:spPr bwMode="auto">
          <a:xfrm>
            <a:off x="7594482" y="3076640"/>
            <a:ext cx="185745" cy="311435"/>
          </a:xfrm>
          <a:prstGeom prst="rect">
            <a:avLst/>
          </a:prstGeom>
          <a:noFill/>
          <a:ln w="9525">
            <a:noFill/>
            <a:miter lim="800000"/>
            <a:headEnd/>
            <a:tailEnd/>
          </a:ln>
        </p:spPr>
        <p:txBody>
          <a:bodyPr wrap="none" lIns="91428" tIns="45714" rIns="91428" bIns="45714">
            <a:spAutoFit/>
          </a:bodyPr>
          <a:lstStyle/>
          <a:p>
            <a:endParaRPr lang="ja-JP" altLang="en-US" dirty="0"/>
          </a:p>
        </p:txBody>
      </p:sp>
      <p:sp>
        <p:nvSpPr>
          <p:cNvPr id="45" name="テキスト ボックス 44"/>
          <p:cNvSpPr txBox="1"/>
          <p:nvPr/>
        </p:nvSpPr>
        <p:spPr>
          <a:xfrm>
            <a:off x="990778" y="5897846"/>
            <a:ext cx="1529279" cy="527617"/>
          </a:xfrm>
          <a:prstGeom prst="rect">
            <a:avLst/>
          </a:prstGeom>
          <a:noFill/>
          <a:ln>
            <a:noFill/>
          </a:ln>
        </p:spPr>
        <p:txBody>
          <a:bodyPr wrap="square" lIns="87782" tIns="43891" rIns="87782" bIns="43891" rtlCol="0">
            <a:spAutoFit/>
          </a:bodyPr>
          <a:lstStyle/>
          <a:p>
            <a:r>
              <a:rPr lang="ja-JP" altLang="en-US" dirty="0" smtClean="0">
                <a:solidFill>
                  <a:srgbClr val="FF0000"/>
                </a:solidFill>
              </a:rPr>
              <a:t>ユーザー</a:t>
            </a:r>
            <a:r>
              <a:rPr kumimoji="1" lang="ja-JP" altLang="en-US" dirty="0" smtClean="0">
                <a:solidFill>
                  <a:srgbClr val="FF0000"/>
                </a:solidFill>
              </a:rPr>
              <a:t>の活用が中心の領域</a:t>
            </a:r>
            <a:endParaRPr kumimoji="1" lang="ja-JP" altLang="en-US" dirty="0">
              <a:solidFill>
                <a:srgbClr val="FF0000"/>
              </a:solidFill>
            </a:endParaRPr>
          </a:p>
        </p:txBody>
      </p:sp>
      <p:sp>
        <p:nvSpPr>
          <p:cNvPr id="61" name="テキスト ボックス 60"/>
          <p:cNvSpPr txBox="1"/>
          <p:nvPr/>
        </p:nvSpPr>
        <p:spPr>
          <a:xfrm>
            <a:off x="2659082" y="6013101"/>
            <a:ext cx="1459766" cy="501957"/>
          </a:xfrm>
          <a:prstGeom prst="rect">
            <a:avLst/>
          </a:prstGeom>
          <a:noFill/>
        </p:spPr>
        <p:txBody>
          <a:bodyPr wrap="square" lIns="91428" tIns="45714" rIns="91428" bIns="45714">
            <a:spAutoFit/>
          </a:bodyPr>
          <a:lstStyle/>
          <a:p>
            <a:pPr>
              <a:defRPr/>
            </a:pPr>
            <a:r>
              <a:rPr lang="ja-JP" altLang="en-US" sz="1300" b="0" dirty="0" smtClean="0">
                <a:solidFill>
                  <a:schemeClr val="tx1"/>
                </a:solidFill>
                <a:latin typeface="+mn-ea"/>
                <a:ea typeface="+mn-ea"/>
              </a:rPr>
              <a:t>ユースケースや活用支援の紹介</a:t>
            </a:r>
            <a:endParaRPr lang="en-US" altLang="ja-JP" sz="1300" b="0" dirty="0" smtClean="0">
              <a:solidFill>
                <a:schemeClr val="tx1"/>
              </a:solidFill>
              <a:latin typeface="+mn-ea"/>
              <a:ea typeface="+mn-ea"/>
            </a:endParaRPr>
          </a:p>
        </p:txBody>
      </p:sp>
    </p:spTree>
    <p:extLst>
      <p:ext uri="{BB962C8B-B14F-4D97-AF65-F5344CB8AC3E}">
        <p14:creationId xmlns="" xmlns:p14="http://schemas.microsoft.com/office/powerpoint/2010/main" val="1398988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1114403" y="6237312"/>
            <a:ext cx="3750913" cy="4320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538339" y="1844824"/>
            <a:ext cx="4896544" cy="4824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solidFill>
                <a:schemeClr val="tx2"/>
              </a:solidFill>
              <a:latin typeface="ＭＳ Ｐゴシック" pitchFamily="50" charset="-128"/>
              <a:ea typeface="ＭＳ Ｐゴシック" pitchFamily="50" charset="-128"/>
            </a:endParaRPr>
          </a:p>
        </p:txBody>
      </p:sp>
      <p:sp>
        <p:nvSpPr>
          <p:cNvPr id="69" name="正方形/長方形 68"/>
          <p:cNvSpPr/>
          <p:nvPr/>
        </p:nvSpPr>
        <p:spPr>
          <a:xfrm>
            <a:off x="682355" y="2132856"/>
            <a:ext cx="4608512" cy="15841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solidFill>
                  <a:schemeClr val="tx1"/>
                </a:solidFill>
              </a:rPr>
              <a:t>各種アプリケーション</a:t>
            </a:r>
            <a:endParaRPr kumimoji="1" lang="ja-JP" altLang="en-US" dirty="0">
              <a:solidFill>
                <a:schemeClr val="tx1"/>
              </a:solidFill>
            </a:endParaRPr>
          </a:p>
        </p:txBody>
      </p:sp>
      <p:cxnSp>
        <p:nvCxnSpPr>
          <p:cNvPr id="81" name="直線コネクタ 80"/>
          <p:cNvCxnSpPr/>
          <p:nvPr/>
        </p:nvCxnSpPr>
        <p:spPr>
          <a:xfrm>
            <a:off x="682867" y="3117218"/>
            <a:ext cx="4608000"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kumimoji="1" lang="en-US" altLang="ja-JP" dirty="0" smtClean="0"/>
              <a:t>DATA METI</a:t>
            </a:r>
            <a:r>
              <a:rPr kumimoji="1" lang="ja-JP" altLang="en-US" dirty="0" smtClean="0"/>
              <a:t>構想における「技術」について</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D916BD3-3D60-488A-8E3B-A8127EA77316}" type="slidenum">
              <a:rPr lang="en-US" altLang="ja-JP" smtClean="0"/>
              <a:pPr>
                <a:defRPr/>
              </a:pPr>
              <a:t>2</a:t>
            </a:fld>
            <a:endParaRPr lang="en-US" altLang="ja-JP" dirty="0"/>
          </a:p>
        </p:txBody>
      </p:sp>
      <p:sp>
        <p:nvSpPr>
          <p:cNvPr id="26" name="コンテンツ プレースホルダ 2"/>
          <p:cNvSpPr>
            <a:spLocks noGrp="1"/>
          </p:cNvSpPr>
          <p:nvPr>
            <p:ph idx="1"/>
          </p:nvPr>
        </p:nvSpPr>
        <p:spPr>
          <a:xfrm>
            <a:off x="285180" y="586780"/>
            <a:ext cx="9280030" cy="1258044"/>
          </a:xfrm>
        </p:spPr>
        <p:txBody>
          <a:bodyPr/>
          <a:lstStyle/>
          <a:p>
            <a:pPr eaLnBrk="1" hangingPunct="1"/>
            <a:r>
              <a:rPr lang="ja-JP" altLang="en-US" sz="1800" dirty="0" smtClean="0">
                <a:latin typeface="+mn-ea"/>
              </a:rPr>
              <a:t>これまでの電子政府の取組は、アプリケーションの構築が中心であったが、情報システムを効率的かつ広範に活用するためには利活用の基盤レベルの整備が必要。</a:t>
            </a:r>
          </a:p>
        </p:txBody>
      </p:sp>
      <p:sp>
        <p:nvSpPr>
          <p:cNvPr id="52" name="正方形/長方形 51"/>
          <p:cNvSpPr/>
          <p:nvPr/>
        </p:nvSpPr>
        <p:spPr>
          <a:xfrm>
            <a:off x="970387" y="5517232"/>
            <a:ext cx="4032448"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682355" y="3789040"/>
            <a:ext cx="4608512" cy="28803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chemeClr val="tx2"/>
                </a:solidFill>
                <a:latin typeface="ＭＳ Ｐゴシック" pitchFamily="50" charset="-128"/>
                <a:ea typeface="ＭＳ Ｐゴシック" pitchFamily="50" charset="-128"/>
              </a:rPr>
              <a:t>利活用基盤レベル</a:t>
            </a:r>
          </a:p>
          <a:p>
            <a:endParaRPr kumimoji="1" lang="ja-JP" altLang="en-US" dirty="0">
              <a:solidFill>
                <a:schemeClr val="tx2"/>
              </a:solidFill>
              <a:latin typeface="ＭＳ Ｐゴシック" pitchFamily="50" charset="-128"/>
              <a:ea typeface="ＭＳ Ｐゴシック" pitchFamily="50" charset="-128"/>
            </a:endParaRPr>
          </a:p>
        </p:txBody>
      </p:sp>
      <p:sp>
        <p:nvSpPr>
          <p:cNvPr id="55" name="正方形/長方形 54"/>
          <p:cNvSpPr/>
          <p:nvPr/>
        </p:nvSpPr>
        <p:spPr>
          <a:xfrm>
            <a:off x="826371" y="4869160"/>
            <a:ext cx="432935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smtClean="0">
                <a:solidFill>
                  <a:schemeClr val="tx2"/>
                </a:solidFill>
                <a:latin typeface="ＭＳ Ｐゴシック" pitchFamily="50" charset="-128"/>
                <a:ea typeface="ＭＳ Ｐゴシック" pitchFamily="50" charset="-128"/>
              </a:rPr>
              <a:t>用語レベル</a:t>
            </a:r>
          </a:p>
          <a:p>
            <a:endParaRPr kumimoji="1" lang="ja-JP" altLang="en-US" dirty="0">
              <a:solidFill>
                <a:schemeClr val="tx2"/>
              </a:solidFill>
            </a:endParaRPr>
          </a:p>
        </p:txBody>
      </p:sp>
      <p:sp>
        <p:nvSpPr>
          <p:cNvPr id="62" name="正方形/長方形 61"/>
          <p:cNvSpPr/>
          <p:nvPr/>
        </p:nvSpPr>
        <p:spPr>
          <a:xfrm>
            <a:off x="1114403" y="5661248"/>
            <a:ext cx="1440160" cy="8669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mn-ea"/>
            </a:endParaRPr>
          </a:p>
          <a:p>
            <a:pPr algn="ctr"/>
            <a:r>
              <a:rPr lang="ja-JP" altLang="en-US" dirty="0" smtClean="0">
                <a:solidFill>
                  <a:schemeClr val="tx1"/>
                </a:solidFill>
                <a:latin typeface="+mn-ea"/>
              </a:rPr>
              <a:t>文字基盤</a:t>
            </a:r>
          </a:p>
        </p:txBody>
      </p:sp>
      <p:sp>
        <p:nvSpPr>
          <p:cNvPr id="56" name="テキスト ボックス 55"/>
          <p:cNvSpPr txBox="1"/>
          <p:nvPr/>
        </p:nvSpPr>
        <p:spPr>
          <a:xfrm>
            <a:off x="970387" y="5517232"/>
            <a:ext cx="1133644" cy="307777"/>
          </a:xfrm>
          <a:prstGeom prst="rect">
            <a:avLst/>
          </a:prstGeom>
          <a:noFill/>
        </p:spPr>
        <p:txBody>
          <a:bodyPr wrap="none" rtlCol="0">
            <a:spAutoFit/>
          </a:bodyPr>
          <a:lstStyle/>
          <a:p>
            <a:r>
              <a:rPr kumimoji="1" lang="ja-JP" altLang="en-US" dirty="0" smtClean="0">
                <a:solidFill>
                  <a:schemeClr val="tx2"/>
                </a:solidFill>
              </a:rPr>
              <a:t>コードレベル</a:t>
            </a:r>
            <a:endParaRPr kumimoji="1" lang="ja-JP" altLang="en-US" dirty="0">
              <a:solidFill>
                <a:schemeClr val="tx2"/>
              </a:solidFill>
            </a:endParaRPr>
          </a:p>
        </p:txBody>
      </p:sp>
      <p:sp>
        <p:nvSpPr>
          <p:cNvPr id="65" name="正方形/長方形 64"/>
          <p:cNvSpPr/>
          <p:nvPr/>
        </p:nvSpPr>
        <p:spPr>
          <a:xfrm>
            <a:off x="2626571" y="4986784"/>
            <a:ext cx="1080000" cy="11568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地理コード</a:t>
            </a:r>
            <a:endParaRPr kumimoji="1" lang="ja-JP" altLang="en-US" dirty="0">
              <a:solidFill>
                <a:schemeClr val="tx1"/>
              </a:solidFill>
            </a:endParaRPr>
          </a:p>
        </p:txBody>
      </p:sp>
      <p:sp>
        <p:nvSpPr>
          <p:cNvPr id="66" name="正方形/長方形 65"/>
          <p:cNvSpPr/>
          <p:nvPr/>
        </p:nvSpPr>
        <p:spPr>
          <a:xfrm>
            <a:off x="3778819" y="4986784"/>
            <a:ext cx="1080000" cy="11568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国民ＩＤ</a:t>
            </a:r>
            <a:endParaRPr kumimoji="1" lang="en-US" altLang="ja-JP" dirty="0" smtClean="0">
              <a:solidFill>
                <a:schemeClr val="tx1"/>
              </a:solidFill>
            </a:endParaRPr>
          </a:p>
          <a:p>
            <a:pPr algn="ctr"/>
            <a:r>
              <a:rPr lang="ja-JP" altLang="en-US" dirty="0" smtClean="0">
                <a:solidFill>
                  <a:schemeClr val="tx1"/>
                </a:solidFill>
              </a:rPr>
              <a:t>企業ＩＤ</a:t>
            </a:r>
            <a:endParaRPr kumimoji="1" lang="ja-JP" altLang="en-US" dirty="0">
              <a:solidFill>
                <a:schemeClr val="tx1"/>
              </a:solidFill>
            </a:endParaRPr>
          </a:p>
        </p:txBody>
      </p:sp>
      <p:sp>
        <p:nvSpPr>
          <p:cNvPr id="68" name="正方形/長方形 67"/>
          <p:cNvSpPr/>
          <p:nvPr/>
        </p:nvSpPr>
        <p:spPr>
          <a:xfrm>
            <a:off x="898379" y="4149080"/>
            <a:ext cx="4176464" cy="6235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データの蓄積・共有・交換</a:t>
            </a:r>
            <a:endParaRPr kumimoji="1" lang="ja-JP" altLang="en-US" dirty="0">
              <a:solidFill>
                <a:schemeClr val="tx1"/>
              </a:solidFill>
            </a:endParaRPr>
          </a:p>
        </p:txBody>
      </p:sp>
      <p:sp>
        <p:nvSpPr>
          <p:cNvPr id="70" name="角丸四角形 69"/>
          <p:cNvSpPr/>
          <p:nvPr/>
        </p:nvSpPr>
        <p:spPr>
          <a:xfrm>
            <a:off x="2442012" y="3333242"/>
            <a:ext cx="1114166" cy="3188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ctr">
            <a:spAutoFit/>
          </a:bodyPr>
          <a:lstStyle/>
          <a:p>
            <a:pPr algn="ctr"/>
            <a:r>
              <a:rPr kumimoji="1" lang="ja-JP" altLang="en-US" dirty="0" smtClean="0">
                <a:solidFill>
                  <a:schemeClr val="tx2"/>
                </a:solidFill>
              </a:rPr>
              <a:t>アプリ</a:t>
            </a:r>
            <a:endParaRPr kumimoji="1" lang="ja-JP" altLang="en-US" dirty="0">
              <a:solidFill>
                <a:schemeClr val="tx2"/>
              </a:solidFill>
            </a:endParaRPr>
          </a:p>
        </p:txBody>
      </p:sp>
      <p:sp>
        <p:nvSpPr>
          <p:cNvPr id="72" name="正方形/長方形 71"/>
          <p:cNvSpPr/>
          <p:nvPr/>
        </p:nvSpPr>
        <p:spPr>
          <a:xfrm>
            <a:off x="538339" y="1844824"/>
            <a:ext cx="1226618" cy="307777"/>
          </a:xfrm>
          <a:prstGeom prst="rect">
            <a:avLst/>
          </a:prstGeom>
        </p:spPr>
        <p:txBody>
          <a:bodyPr wrap="none">
            <a:spAutoFit/>
          </a:bodyPr>
          <a:lstStyle/>
          <a:p>
            <a:r>
              <a:rPr lang="ja-JP" altLang="en-US" dirty="0" smtClean="0">
                <a:solidFill>
                  <a:schemeClr val="tx2"/>
                </a:solidFill>
                <a:latin typeface="ＭＳ Ｐゴシック" pitchFamily="50" charset="-128"/>
              </a:rPr>
              <a:t>利活用レベル</a:t>
            </a:r>
          </a:p>
        </p:txBody>
      </p:sp>
      <p:grpSp>
        <p:nvGrpSpPr>
          <p:cNvPr id="3" name="グループ化 78"/>
          <p:cNvGrpSpPr/>
          <p:nvPr/>
        </p:nvGrpSpPr>
        <p:grpSpPr>
          <a:xfrm>
            <a:off x="1405463" y="2391297"/>
            <a:ext cx="3168352" cy="461639"/>
            <a:chOff x="920552" y="2384505"/>
            <a:chExt cx="3168352" cy="461639"/>
          </a:xfrm>
        </p:grpSpPr>
        <p:sp>
          <p:nvSpPr>
            <p:cNvPr id="73" name="角丸四角形 72"/>
            <p:cNvSpPr/>
            <p:nvPr/>
          </p:nvSpPr>
          <p:spPr>
            <a:xfrm>
              <a:off x="920552" y="2445065"/>
              <a:ext cx="900000" cy="3405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smtClean="0">
                  <a:solidFill>
                    <a:schemeClr val="tx2"/>
                  </a:solidFill>
                </a:rPr>
                <a:t>アプリ</a:t>
              </a:r>
              <a:endParaRPr kumimoji="1" lang="ja-JP" altLang="en-US" dirty="0">
                <a:solidFill>
                  <a:schemeClr val="tx2"/>
                </a:solidFill>
              </a:endParaRPr>
            </a:p>
          </p:txBody>
        </p:sp>
        <p:sp>
          <p:nvSpPr>
            <p:cNvPr id="74" name="角丸四角形 73"/>
            <p:cNvSpPr/>
            <p:nvPr/>
          </p:nvSpPr>
          <p:spPr>
            <a:xfrm>
              <a:off x="3188904" y="2445065"/>
              <a:ext cx="900000" cy="3405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smtClean="0">
                  <a:solidFill>
                    <a:schemeClr val="tx2"/>
                  </a:solidFill>
                </a:rPr>
                <a:t>アプリ</a:t>
              </a:r>
              <a:endParaRPr kumimoji="1" lang="ja-JP" altLang="en-US" dirty="0">
                <a:solidFill>
                  <a:schemeClr val="tx2"/>
                </a:solidFill>
              </a:endParaRPr>
            </a:p>
          </p:txBody>
        </p:sp>
        <p:sp>
          <p:nvSpPr>
            <p:cNvPr id="75" name="左右矢印 74"/>
            <p:cNvSpPr/>
            <p:nvPr/>
          </p:nvSpPr>
          <p:spPr>
            <a:xfrm>
              <a:off x="1896652" y="2384505"/>
              <a:ext cx="1216152" cy="4616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Ｐゴシック" pitchFamily="50" charset="-128"/>
                  <a:ea typeface="ＭＳ Ｐゴシック" pitchFamily="50" charset="-128"/>
                </a:rPr>
                <a:t>ＡＰＩ</a:t>
              </a:r>
              <a:endParaRPr kumimoji="1" lang="ja-JP" altLang="en-US" dirty="0">
                <a:latin typeface="ＭＳ Ｐゴシック" pitchFamily="50" charset="-128"/>
                <a:ea typeface="ＭＳ Ｐゴシック" pitchFamily="50" charset="-128"/>
              </a:endParaRPr>
            </a:p>
          </p:txBody>
        </p:sp>
      </p:grpSp>
      <p:grpSp>
        <p:nvGrpSpPr>
          <p:cNvPr id="5" name="グループ化 77"/>
          <p:cNvGrpSpPr/>
          <p:nvPr/>
        </p:nvGrpSpPr>
        <p:grpSpPr>
          <a:xfrm>
            <a:off x="2410547" y="2852936"/>
            <a:ext cx="1152128" cy="504056"/>
            <a:chOff x="3440832" y="2697045"/>
            <a:chExt cx="1152128" cy="504056"/>
          </a:xfrm>
        </p:grpSpPr>
        <p:sp>
          <p:nvSpPr>
            <p:cNvPr id="76" name="上下矢印 75"/>
            <p:cNvSpPr/>
            <p:nvPr/>
          </p:nvSpPr>
          <p:spPr>
            <a:xfrm>
              <a:off x="3440832" y="2697045"/>
              <a:ext cx="1152128" cy="504056"/>
            </a:xfrm>
            <a:prstGeom prst="upDownArrow">
              <a:avLst>
                <a:gd name="adj1" fmla="val 50000"/>
                <a:gd name="adj2" fmla="val 3039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dirty="0" smtClean="0">
                  <a:solidFill>
                    <a:schemeClr val="bg1"/>
                  </a:solidFill>
                  <a:latin typeface="ＭＳ Ｐゴシック" pitchFamily="50" charset="-128"/>
                  <a:ea typeface="ＭＳ Ｐゴシック" pitchFamily="50" charset="-128"/>
                </a:rPr>
                <a:t>ＡＰＩ</a:t>
              </a:r>
            </a:p>
          </p:txBody>
        </p:sp>
        <p:sp>
          <p:nvSpPr>
            <p:cNvPr id="77" name="正方形/長方形 76"/>
            <p:cNvSpPr/>
            <p:nvPr/>
          </p:nvSpPr>
          <p:spPr>
            <a:xfrm>
              <a:off x="4016863" y="2795185"/>
              <a:ext cx="64" cy="307777"/>
            </a:xfrm>
            <a:prstGeom prst="rect">
              <a:avLst/>
            </a:prstGeom>
          </p:spPr>
          <p:txBody>
            <a:bodyPr wrap="none" lIns="0" rIns="0">
              <a:spAutoFit/>
            </a:bodyPr>
            <a:lstStyle/>
            <a:p>
              <a:pPr algn="ctr"/>
              <a:endParaRPr lang="ja-JP" altLang="en-US" dirty="0">
                <a:solidFill>
                  <a:schemeClr val="bg1"/>
                </a:solidFill>
              </a:endParaRPr>
            </a:p>
          </p:txBody>
        </p:sp>
      </p:grpSp>
      <p:sp>
        <p:nvSpPr>
          <p:cNvPr id="82" name="テキスト ボックス 81"/>
          <p:cNvSpPr txBox="1"/>
          <p:nvPr/>
        </p:nvSpPr>
        <p:spPr>
          <a:xfrm>
            <a:off x="6249144" y="1268760"/>
            <a:ext cx="3286477" cy="338554"/>
          </a:xfrm>
          <a:prstGeom prst="rect">
            <a:avLst/>
          </a:prstGeom>
          <a:noFill/>
          <a:ln>
            <a:solidFill>
              <a:schemeClr val="tx2"/>
            </a:solidFill>
          </a:ln>
        </p:spPr>
        <p:txBody>
          <a:bodyPr wrap="none" rtlCol="0">
            <a:spAutoFit/>
          </a:bodyPr>
          <a:lstStyle/>
          <a:p>
            <a:pPr algn="ctr"/>
            <a:r>
              <a:rPr kumimoji="1" lang="ja-JP" altLang="en-US" sz="1600" dirty="0" smtClean="0">
                <a:latin typeface="+mn-ea"/>
                <a:ea typeface="+mn-ea"/>
              </a:rPr>
              <a:t>利活用促進に向けた技術的な取組</a:t>
            </a:r>
            <a:endParaRPr kumimoji="1" lang="ja-JP" altLang="en-US" sz="1600" dirty="0">
              <a:latin typeface="+mn-ea"/>
              <a:ea typeface="+mn-ea"/>
            </a:endParaRPr>
          </a:p>
        </p:txBody>
      </p:sp>
      <p:sp>
        <p:nvSpPr>
          <p:cNvPr id="100" name="テキスト ボックス 10"/>
          <p:cNvSpPr txBox="1">
            <a:spLocks noChangeArrowheads="1"/>
          </p:cNvSpPr>
          <p:nvPr/>
        </p:nvSpPr>
        <p:spPr bwMode="auto">
          <a:xfrm>
            <a:off x="898379" y="5111612"/>
            <a:ext cx="954095" cy="276993"/>
          </a:xfrm>
          <a:prstGeom prst="rect">
            <a:avLst/>
          </a:prstGeom>
          <a:noFill/>
          <a:ln w="9525">
            <a:noFill/>
            <a:miter lim="800000"/>
            <a:headEnd/>
            <a:tailEnd/>
          </a:ln>
        </p:spPr>
        <p:txBody>
          <a:bodyPr wrap="none" lIns="91434" tIns="45717" rIns="91434" bIns="45717">
            <a:spAutoFit/>
          </a:bodyPr>
          <a:lstStyle/>
          <a:p>
            <a:r>
              <a:rPr lang="ja-JP" altLang="en-US" sz="1200" b="0" dirty="0" smtClean="0">
                <a:solidFill>
                  <a:schemeClr val="tx2"/>
                </a:solidFill>
              </a:rPr>
              <a:t>（例「生産」）</a:t>
            </a:r>
            <a:endParaRPr lang="en-US" altLang="ja-JP" sz="1200" b="0" dirty="0">
              <a:solidFill>
                <a:schemeClr val="tx2"/>
              </a:solidFill>
            </a:endParaRPr>
          </a:p>
        </p:txBody>
      </p:sp>
      <p:sp>
        <p:nvSpPr>
          <p:cNvPr id="101" name="テキスト ボックス 10"/>
          <p:cNvSpPr txBox="1">
            <a:spLocks noChangeArrowheads="1"/>
          </p:cNvSpPr>
          <p:nvPr/>
        </p:nvSpPr>
        <p:spPr bwMode="auto">
          <a:xfrm>
            <a:off x="2236939" y="3822948"/>
            <a:ext cx="1877425" cy="276993"/>
          </a:xfrm>
          <a:prstGeom prst="rect">
            <a:avLst/>
          </a:prstGeom>
          <a:noFill/>
          <a:ln w="9525">
            <a:noFill/>
            <a:miter lim="800000"/>
            <a:headEnd/>
            <a:tailEnd/>
          </a:ln>
        </p:spPr>
        <p:txBody>
          <a:bodyPr wrap="none" lIns="91434" tIns="45717" rIns="91434" bIns="45717">
            <a:spAutoFit/>
          </a:bodyPr>
          <a:lstStyle/>
          <a:p>
            <a:r>
              <a:rPr lang="ja-JP" altLang="en-US" sz="1200" b="0" dirty="0" smtClean="0">
                <a:solidFill>
                  <a:schemeClr val="tx2"/>
                </a:solidFill>
              </a:rPr>
              <a:t>（例</a:t>
            </a:r>
            <a:r>
              <a:rPr lang="ja-JP" altLang="ja-JP" sz="1200" b="0" dirty="0" smtClean="0"/>
              <a:t>「生産＋消費＋在庫」</a:t>
            </a:r>
            <a:r>
              <a:rPr lang="ja-JP" altLang="en-US" sz="1200" b="0" dirty="0" smtClean="0">
                <a:solidFill>
                  <a:schemeClr val="tx2"/>
                </a:solidFill>
              </a:rPr>
              <a:t>）</a:t>
            </a:r>
            <a:endParaRPr lang="en-US" altLang="ja-JP" sz="1200" b="0" dirty="0">
              <a:solidFill>
                <a:schemeClr val="tx2"/>
              </a:solidFill>
            </a:endParaRPr>
          </a:p>
        </p:txBody>
      </p:sp>
      <p:sp>
        <p:nvSpPr>
          <p:cNvPr id="102" name="テキスト ボックス 10"/>
          <p:cNvSpPr txBox="1">
            <a:spLocks noChangeArrowheads="1"/>
          </p:cNvSpPr>
          <p:nvPr/>
        </p:nvSpPr>
        <p:spPr bwMode="auto">
          <a:xfrm>
            <a:off x="1114403" y="5733256"/>
            <a:ext cx="1107984" cy="276993"/>
          </a:xfrm>
          <a:prstGeom prst="rect">
            <a:avLst/>
          </a:prstGeom>
          <a:noFill/>
          <a:ln w="9525">
            <a:noFill/>
            <a:miter lim="800000"/>
            <a:headEnd/>
            <a:tailEnd/>
          </a:ln>
        </p:spPr>
        <p:txBody>
          <a:bodyPr wrap="none" lIns="91434" tIns="45717" rIns="91434" bIns="45717">
            <a:spAutoFit/>
          </a:bodyPr>
          <a:lstStyle/>
          <a:p>
            <a:r>
              <a:rPr lang="ja-JP" altLang="en-US" sz="1200" b="0" dirty="0" smtClean="0">
                <a:solidFill>
                  <a:schemeClr val="tx2"/>
                </a:solidFill>
              </a:rPr>
              <a:t>（例</a:t>
            </a:r>
            <a:r>
              <a:rPr lang="ja-JP" altLang="ja-JP" sz="1200" b="0" dirty="0" smtClean="0"/>
              <a:t>「生」「産」</a:t>
            </a:r>
            <a:r>
              <a:rPr lang="ja-JP" altLang="en-US" sz="1200" b="0" dirty="0" smtClean="0">
                <a:solidFill>
                  <a:schemeClr val="tx2"/>
                </a:solidFill>
              </a:rPr>
              <a:t>）</a:t>
            </a:r>
            <a:endParaRPr lang="en-US" altLang="ja-JP" sz="1200" b="0" dirty="0">
              <a:solidFill>
                <a:schemeClr val="tx2"/>
              </a:solidFill>
            </a:endParaRPr>
          </a:p>
        </p:txBody>
      </p:sp>
      <p:sp>
        <p:nvSpPr>
          <p:cNvPr id="159" name="正方形/長方形 158"/>
          <p:cNvSpPr/>
          <p:nvPr/>
        </p:nvSpPr>
        <p:spPr>
          <a:xfrm>
            <a:off x="5949236" y="1556792"/>
            <a:ext cx="3972316" cy="5170646"/>
          </a:xfrm>
          <a:prstGeom prst="rect">
            <a:avLst/>
          </a:prstGeom>
        </p:spPr>
        <p:txBody>
          <a:bodyPr wrap="square" anchor="t">
            <a:spAutoFit/>
          </a:bodyPr>
          <a:lstStyle/>
          <a:p>
            <a:pPr marL="266700" indent="-266700">
              <a:buFont typeface="+mj-ea"/>
              <a:buAutoNum type="circleNumDbPlain"/>
            </a:pPr>
            <a:r>
              <a:rPr lang="ja-JP" altLang="en-US" b="0" dirty="0" smtClean="0">
                <a:latin typeface="+mn-ea"/>
                <a:ea typeface="+mn-ea"/>
              </a:rPr>
              <a:t>文字基盤の統一</a:t>
            </a:r>
            <a:endParaRPr lang="en-US" altLang="ja-JP" b="0" dirty="0" smtClean="0">
              <a:latin typeface="+mn-ea"/>
              <a:ea typeface="+mn-ea"/>
            </a:endParaRPr>
          </a:p>
          <a:p>
            <a:pPr marL="266700" lvl="1" indent="-180975">
              <a:buFont typeface="Wingdings" pitchFamily="2" charset="2"/>
              <a:buChar char="ü"/>
            </a:pPr>
            <a:r>
              <a:rPr lang="en-US" altLang="ja-JP" b="0" dirty="0" smtClean="0">
                <a:solidFill>
                  <a:schemeClr val="tx1"/>
                </a:solidFill>
                <a:latin typeface="ＭＳ Ｐゴシック" pitchFamily="50" charset="-128"/>
              </a:rPr>
              <a:t>IPA</a:t>
            </a:r>
            <a:r>
              <a:rPr lang="ja-JP" altLang="en-US" b="0" dirty="0" smtClean="0">
                <a:solidFill>
                  <a:schemeClr val="tx1"/>
                </a:solidFill>
                <a:latin typeface="ＭＳ Ｐゴシック" pitchFamily="50" charset="-128"/>
              </a:rPr>
              <a:t>フォントの開発・公開（平成</a:t>
            </a:r>
            <a:r>
              <a:rPr lang="en-US" altLang="ja-JP" b="0" dirty="0" smtClean="0">
                <a:solidFill>
                  <a:schemeClr val="tx1"/>
                </a:solidFill>
                <a:latin typeface="ＭＳ Ｐゴシック" pitchFamily="50" charset="-128"/>
              </a:rPr>
              <a:t>23</a:t>
            </a:r>
            <a:r>
              <a:rPr lang="ja-JP" altLang="en-US" b="0" dirty="0" smtClean="0">
                <a:solidFill>
                  <a:schemeClr val="tx1"/>
                </a:solidFill>
                <a:latin typeface="ＭＳ Ｐゴシック" pitchFamily="50" charset="-128"/>
              </a:rPr>
              <a:t>年度実施）</a:t>
            </a:r>
            <a:endParaRPr lang="en-US" altLang="ja-JP" b="0" dirty="0" smtClean="0">
              <a:solidFill>
                <a:schemeClr val="tx1"/>
              </a:solidFill>
              <a:latin typeface="ＭＳ Ｐゴシック" pitchFamily="50" charset="-128"/>
            </a:endParaRPr>
          </a:p>
          <a:p>
            <a:pPr marL="266700" indent="-266700">
              <a:buFont typeface="+mj-ea"/>
              <a:buAutoNum type="circleNumDbPlain"/>
            </a:pPr>
            <a:r>
              <a:rPr lang="ja-JP" altLang="en-US" b="0" dirty="0" smtClean="0">
                <a:latin typeface="+mn-ea"/>
                <a:ea typeface="+mn-ea"/>
              </a:rPr>
              <a:t>共通地理コードの検討</a:t>
            </a:r>
            <a:endParaRPr lang="en-US" altLang="ja-JP" b="0" dirty="0" smtClean="0">
              <a:latin typeface="+mn-ea"/>
              <a:ea typeface="+mn-ea"/>
            </a:endParaRPr>
          </a:p>
          <a:p>
            <a:pPr marL="266700" indent="-266700">
              <a:buFont typeface="+mj-ea"/>
              <a:buAutoNum type="circleNumDbPlain"/>
            </a:pPr>
            <a:r>
              <a:rPr lang="ja-JP" altLang="en-US" b="0" dirty="0" smtClean="0">
                <a:latin typeface="+mn-ea"/>
                <a:ea typeface="+mn-ea"/>
              </a:rPr>
              <a:t>マイナンバーの活用</a:t>
            </a:r>
            <a:endParaRPr lang="en-US" altLang="ja-JP" b="0" dirty="0" smtClean="0">
              <a:latin typeface="+mn-ea"/>
              <a:ea typeface="+mn-ea"/>
            </a:endParaRPr>
          </a:p>
          <a:p>
            <a:pPr marL="266700" indent="-266700">
              <a:buFont typeface="+mj-ea"/>
              <a:buAutoNum type="circleNumDbPlain"/>
            </a:pPr>
            <a:r>
              <a:rPr lang="ja-JP" altLang="en-US" u="sng" dirty="0" smtClean="0">
                <a:latin typeface="+mn-ea"/>
                <a:ea typeface="+mn-ea"/>
              </a:rPr>
              <a:t>公共情報交換標準スキーム（日本版ＮＩＥＭ</a:t>
            </a:r>
            <a:r>
              <a:rPr lang="en-US" altLang="ja-JP" u="sng" baseline="30000" dirty="0" smtClean="0">
                <a:latin typeface="+mn-ea"/>
                <a:ea typeface="+mn-ea"/>
              </a:rPr>
              <a:t>※</a:t>
            </a:r>
            <a:r>
              <a:rPr lang="ja-JP" altLang="en-US" u="sng" dirty="0" smtClean="0">
                <a:latin typeface="+mn-ea"/>
                <a:ea typeface="+mn-ea"/>
              </a:rPr>
              <a:t>）の検討</a:t>
            </a:r>
            <a:endParaRPr lang="en-US" altLang="ja-JP" u="sng" dirty="0" smtClean="0">
              <a:latin typeface="+mn-ea"/>
              <a:ea typeface="+mn-ea"/>
            </a:endParaRPr>
          </a:p>
          <a:p>
            <a:pPr marL="266700" lvl="1" indent="-180975">
              <a:buFont typeface="Wingdings" pitchFamily="2" charset="2"/>
              <a:buChar char="ü"/>
            </a:pPr>
            <a:r>
              <a:rPr lang="ja-JP" altLang="en-US" b="0" dirty="0" smtClean="0">
                <a:solidFill>
                  <a:schemeClr val="tx1"/>
                </a:solidFill>
                <a:latin typeface="ＭＳ Ｐゴシック" pitchFamily="50" charset="-128"/>
              </a:rPr>
              <a:t>組織間での意思疎通を行うために必要となる用語レベルの意味を統一するスキームを</a:t>
            </a:r>
            <a:endParaRPr lang="en-US" altLang="ja-JP" b="0" dirty="0" smtClean="0">
              <a:solidFill>
                <a:schemeClr val="tx1"/>
              </a:solidFill>
              <a:latin typeface="ＭＳ Ｐゴシック" pitchFamily="50" charset="-128"/>
            </a:endParaRPr>
          </a:p>
          <a:p>
            <a:pPr marL="266700" lvl="1" indent="6350"/>
            <a:r>
              <a:rPr lang="ja-JP" altLang="en-US" b="0" dirty="0" smtClean="0">
                <a:solidFill>
                  <a:schemeClr val="tx1"/>
                </a:solidFill>
                <a:latin typeface="ＭＳ Ｐゴシック" pitchFamily="50" charset="-128"/>
              </a:rPr>
              <a:t>実証・検討</a:t>
            </a:r>
            <a:endParaRPr lang="en-US" altLang="ja-JP" b="0" dirty="0" smtClean="0">
              <a:solidFill>
                <a:schemeClr val="tx1"/>
              </a:solidFill>
              <a:latin typeface="ＭＳ Ｐゴシック" pitchFamily="50" charset="-128"/>
            </a:endParaRPr>
          </a:p>
          <a:p>
            <a:pPr marL="355600" lvl="1" indent="-177800"/>
            <a:r>
              <a:rPr lang="en-US" altLang="ja-JP" sz="1100" dirty="0" smtClean="0"/>
              <a:t>※</a:t>
            </a:r>
            <a:r>
              <a:rPr lang="ja-JP" altLang="en-US" sz="1100" dirty="0" smtClean="0"/>
              <a:t>　</a:t>
            </a:r>
            <a:r>
              <a:rPr lang="en-US" altLang="ja-JP" sz="1100" dirty="0" smtClean="0"/>
              <a:t>NIEM</a:t>
            </a:r>
            <a:r>
              <a:rPr lang="ja-JP" altLang="en-US" sz="1100" dirty="0" smtClean="0"/>
              <a:t>（</a:t>
            </a:r>
            <a:r>
              <a:rPr lang="ja-JP" altLang="ja-JP" sz="1100" dirty="0" smtClean="0"/>
              <a:t>National Information Exchange Model</a:t>
            </a:r>
            <a:r>
              <a:rPr lang="ja-JP" altLang="en-US" sz="1100" dirty="0" smtClean="0"/>
              <a:t>）：米国政府が公共情報の交換に活用しているデータ交換体系</a:t>
            </a:r>
            <a:endParaRPr lang="en-US" altLang="ja-JP" sz="1100" b="0" dirty="0" smtClean="0">
              <a:solidFill>
                <a:schemeClr val="tx1"/>
              </a:solidFill>
              <a:latin typeface="ＭＳ Ｐゴシック" pitchFamily="50" charset="-128"/>
            </a:endParaRPr>
          </a:p>
          <a:p>
            <a:pPr marL="266700" indent="-266700">
              <a:buFont typeface="+mj-ea"/>
              <a:buAutoNum type="circleNumDbPlain"/>
            </a:pPr>
            <a:r>
              <a:rPr lang="en-US" altLang="ja-JP" b="0" u="sng" dirty="0" smtClean="0">
                <a:latin typeface="+mn-ea"/>
                <a:ea typeface="+mn-ea"/>
              </a:rPr>
              <a:t>LOD</a:t>
            </a:r>
            <a:r>
              <a:rPr lang="ja-JP" altLang="en-US" sz="1200" b="0" u="sng" dirty="0" smtClean="0">
                <a:latin typeface="+mn-ea"/>
                <a:ea typeface="+mn-ea"/>
              </a:rPr>
              <a:t>（</a:t>
            </a:r>
            <a:r>
              <a:rPr lang="en-US" altLang="ja-JP" sz="1200" b="0" u="sng" dirty="0" smtClean="0">
                <a:latin typeface="+mn-ea"/>
                <a:ea typeface="+mn-ea"/>
              </a:rPr>
              <a:t>Linked Open Data</a:t>
            </a:r>
            <a:r>
              <a:rPr lang="ja-JP" altLang="en-US" sz="1200" b="0" u="sng" dirty="0" smtClean="0">
                <a:latin typeface="+mn-ea"/>
                <a:ea typeface="+mn-ea"/>
              </a:rPr>
              <a:t>）</a:t>
            </a:r>
            <a:r>
              <a:rPr lang="ja-JP" altLang="en-US" b="0" u="sng" dirty="0" smtClean="0">
                <a:latin typeface="+mn-ea"/>
                <a:ea typeface="+mn-ea"/>
              </a:rPr>
              <a:t>の実施・普及</a:t>
            </a:r>
            <a:endParaRPr lang="en-US" altLang="ja-JP" b="0" u="sng" dirty="0" smtClean="0">
              <a:latin typeface="+mn-ea"/>
              <a:ea typeface="+mn-ea"/>
            </a:endParaRPr>
          </a:p>
          <a:p>
            <a:pPr marL="266700" lvl="1" indent="-180975">
              <a:buFont typeface="Wingdings" pitchFamily="2" charset="2"/>
              <a:buChar char="ü"/>
            </a:pPr>
            <a:r>
              <a:rPr lang="ja-JP" altLang="en-US" b="0" dirty="0" smtClean="0">
                <a:solidFill>
                  <a:schemeClr val="tx1"/>
                </a:solidFill>
                <a:latin typeface="ＭＳ Ｐゴシック" pitchFamily="50" charset="-128"/>
              </a:rPr>
              <a:t>異なるデータ源のデータを相互に結び付け</a:t>
            </a:r>
            <a:endParaRPr lang="en-US" altLang="ja-JP" b="0" u="sng" dirty="0" smtClean="0">
              <a:latin typeface="ＭＳ Ｐゴシック" pitchFamily="50" charset="-128"/>
            </a:endParaRPr>
          </a:p>
          <a:p>
            <a:pPr marL="266700" indent="-266700">
              <a:buFont typeface="+mj-ea"/>
              <a:buAutoNum type="circleNumDbPlain"/>
            </a:pPr>
            <a:r>
              <a:rPr lang="ja-JP" altLang="en-US" b="0" u="sng" dirty="0" smtClean="0">
                <a:latin typeface="+mn-ea"/>
                <a:ea typeface="+mn-ea"/>
              </a:rPr>
              <a:t>フォーマットの標準化</a:t>
            </a:r>
            <a:endParaRPr lang="en-US" altLang="ja-JP" b="0" u="sng" dirty="0" smtClean="0">
              <a:latin typeface="+mn-ea"/>
              <a:ea typeface="+mn-ea"/>
            </a:endParaRPr>
          </a:p>
          <a:p>
            <a:pPr marL="266700" indent="-266700">
              <a:buFont typeface="+mj-ea"/>
              <a:buAutoNum type="circleNumDbPlain"/>
            </a:pPr>
            <a:r>
              <a:rPr lang="ja-JP" altLang="en-US" b="0" u="sng" dirty="0" smtClean="0">
                <a:latin typeface="+mn-ea"/>
                <a:ea typeface="+mn-ea"/>
              </a:rPr>
              <a:t>持続的な識別子の確保</a:t>
            </a:r>
            <a:endParaRPr lang="en-US" altLang="ja-JP" b="0" u="sng" dirty="0" smtClean="0">
              <a:latin typeface="+mn-ea"/>
              <a:ea typeface="+mn-ea"/>
            </a:endParaRPr>
          </a:p>
          <a:p>
            <a:pPr marL="266700" indent="-266700">
              <a:buFont typeface="+mj-ea"/>
              <a:buAutoNum type="circleNumDbPlain"/>
            </a:pPr>
            <a:r>
              <a:rPr lang="ja-JP" altLang="en-US" b="0" u="sng" dirty="0" smtClean="0">
                <a:latin typeface="+mn-ea"/>
                <a:ea typeface="+mn-ea"/>
              </a:rPr>
              <a:t>公開データの機械可読化</a:t>
            </a:r>
            <a:endParaRPr lang="en-US" altLang="ja-JP" b="0" u="sng" dirty="0" smtClean="0">
              <a:latin typeface="+mn-ea"/>
              <a:ea typeface="+mn-ea"/>
            </a:endParaRPr>
          </a:p>
          <a:p>
            <a:pPr marL="266700" lvl="1" indent="-180975">
              <a:buFont typeface="Wingdings" pitchFamily="2" charset="2"/>
              <a:buChar char="ü"/>
            </a:pPr>
            <a:r>
              <a:rPr lang="ja-JP" altLang="en-US" b="0" dirty="0" smtClean="0">
                <a:solidFill>
                  <a:schemeClr val="tx1"/>
                </a:solidFill>
                <a:latin typeface="ＭＳ Ｐゴシック" pitchFamily="50" charset="-128"/>
              </a:rPr>
              <a:t>機械可読なフォーマット（</a:t>
            </a:r>
            <a:r>
              <a:rPr lang="en-US" altLang="ja-JP" b="0" dirty="0" smtClean="0">
                <a:solidFill>
                  <a:schemeClr val="tx1"/>
                </a:solidFill>
                <a:latin typeface="ＭＳ Ｐゴシック" pitchFamily="50" charset="-128"/>
              </a:rPr>
              <a:t>Excel</a:t>
            </a:r>
            <a:r>
              <a:rPr lang="ja-JP" altLang="en-US" b="0" dirty="0" err="1" smtClean="0">
                <a:solidFill>
                  <a:schemeClr val="tx1"/>
                </a:solidFill>
                <a:latin typeface="ＭＳ Ｐゴシック" pitchFamily="50" charset="-128"/>
              </a:rPr>
              <a:t>、</a:t>
            </a:r>
            <a:r>
              <a:rPr lang="en-US" altLang="ja-JP" b="0" dirty="0" smtClean="0">
                <a:solidFill>
                  <a:schemeClr val="tx1"/>
                </a:solidFill>
                <a:latin typeface="ＭＳ Ｐゴシック" pitchFamily="50" charset="-128"/>
              </a:rPr>
              <a:t>Word</a:t>
            </a:r>
            <a:r>
              <a:rPr lang="ja-JP" altLang="en-US" b="0" dirty="0" smtClean="0">
                <a:solidFill>
                  <a:schemeClr val="tx1"/>
                </a:solidFill>
                <a:latin typeface="ＭＳ Ｐゴシック" pitchFamily="50" charset="-128"/>
              </a:rPr>
              <a:t>など）やオープンに利用できるフォーマット（</a:t>
            </a:r>
            <a:r>
              <a:rPr lang="en-US" altLang="ja-JP" b="0" dirty="0" smtClean="0">
                <a:solidFill>
                  <a:schemeClr val="tx1"/>
                </a:solidFill>
                <a:latin typeface="ＭＳ Ｐゴシック" pitchFamily="50" charset="-128"/>
              </a:rPr>
              <a:t>CSV</a:t>
            </a:r>
            <a:r>
              <a:rPr lang="ja-JP" altLang="en-US" b="0" dirty="0" smtClean="0">
                <a:solidFill>
                  <a:schemeClr val="tx1"/>
                </a:solidFill>
                <a:latin typeface="ＭＳ Ｐゴシック" pitchFamily="50" charset="-128"/>
              </a:rPr>
              <a:t>など）の活用</a:t>
            </a:r>
            <a:endParaRPr lang="en-US" altLang="ja-JP" b="0" dirty="0" smtClean="0">
              <a:latin typeface="ＭＳ Ｐゴシック" pitchFamily="50" charset="-128"/>
            </a:endParaRPr>
          </a:p>
          <a:p>
            <a:pPr marL="266700" indent="-266700">
              <a:buFont typeface="+mj-ea"/>
              <a:buAutoNum type="circleNumDbPlain"/>
            </a:pPr>
            <a:r>
              <a:rPr lang="ja-JP" altLang="en-US" b="0" dirty="0" smtClean="0">
                <a:latin typeface="+mn-ea"/>
                <a:ea typeface="+mn-ea"/>
              </a:rPr>
              <a:t>利用者向け</a:t>
            </a:r>
            <a:r>
              <a:rPr lang="en-US" altLang="ja-JP" b="0" dirty="0" smtClean="0">
                <a:latin typeface="+mn-ea"/>
                <a:ea typeface="+mn-ea"/>
              </a:rPr>
              <a:t>API</a:t>
            </a:r>
            <a:r>
              <a:rPr lang="ja-JP" altLang="en-US" b="0" dirty="0" smtClean="0">
                <a:latin typeface="+mn-ea"/>
                <a:ea typeface="+mn-ea"/>
              </a:rPr>
              <a:t>の提供</a:t>
            </a:r>
            <a:endParaRPr lang="en-US" altLang="ja-JP" b="0" dirty="0" smtClean="0">
              <a:latin typeface="+mn-ea"/>
              <a:ea typeface="+mn-ea"/>
            </a:endParaRPr>
          </a:p>
          <a:p>
            <a:pPr marL="266700" lvl="1" indent="-180975">
              <a:buFont typeface="Wingdings" pitchFamily="2" charset="2"/>
              <a:buChar char="ü"/>
            </a:pPr>
            <a:r>
              <a:rPr lang="ja-JP" altLang="en-US" b="0" dirty="0" smtClean="0">
                <a:solidFill>
                  <a:schemeClr val="tx1"/>
                </a:solidFill>
                <a:latin typeface="ＭＳ Ｐゴシック" pitchFamily="50" charset="-128"/>
              </a:rPr>
              <a:t>総務省と協力して検討を実施</a:t>
            </a:r>
            <a:endParaRPr lang="en-US" altLang="ja-JP" b="0" u="sng" dirty="0" smtClean="0">
              <a:latin typeface="ＭＳ Ｐゴシック" pitchFamily="50" charset="-128"/>
            </a:endParaRPr>
          </a:p>
          <a:p>
            <a:pPr marL="266700" indent="-266700">
              <a:buFont typeface="+mj-ea"/>
              <a:buAutoNum type="circleNumDbPlain"/>
            </a:pPr>
            <a:r>
              <a:rPr lang="ja-JP" altLang="en-US" b="0" dirty="0" smtClean="0">
                <a:latin typeface="+mn-ea"/>
                <a:ea typeface="+mn-ea"/>
              </a:rPr>
              <a:t>人材の育成</a:t>
            </a:r>
            <a:endParaRPr lang="en-US" altLang="ja-JP" b="0" dirty="0" smtClean="0">
              <a:latin typeface="+mn-ea"/>
              <a:ea typeface="+mn-ea"/>
            </a:endParaRPr>
          </a:p>
          <a:p>
            <a:pPr marL="266700" indent="-180975">
              <a:buFont typeface="Wingdings" pitchFamily="2" charset="2"/>
              <a:buChar char="ü"/>
            </a:pPr>
            <a:r>
              <a:rPr lang="ja-JP" altLang="en-US" b="0" dirty="0" smtClean="0">
                <a:solidFill>
                  <a:schemeClr val="tx1"/>
                </a:solidFill>
                <a:latin typeface="+mn-ea"/>
              </a:rPr>
              <a:t>適切なデータ公開のための加工技術とそのデータの内容が分かるデータキュレータの養成</a:t>
            </a:r>
            <a:endParaRPr lang="ja-JP" altLang="en-US" dirty="0" smtClean="0">
              <a:solidFill>
                <a:schemeClr val="tx1"/>
              </a:solidFill>
            </a:endParaRPr>
          </a:p>
        </p:txBody>
      </p:sp>
      <p:sp>
        <p:nvSpPr>
          <p:cNvPr id="162" name="テキスト ボックス 161"/>
          <p:cNvSpPr txBox="1"/>
          <p:nvPr/>
        </p:nvSpPr>
        <p:spPr>
          <a:xfrm>
            <a:off x="3518078" y="3337942"/>
            <a:ext cx="364202" cy="307777"/>
          </a:xfrm>
          <a:prstGeom prst="rect">
            <a:avLst/>
          </a:prstGeom>
          <a:solidFill>
            <a:schemeClr val="bg1">
              <a:alpha val="80000"/>
            </a:schemeClr>
          </a:solidFill>
        </p:spPr>
        <p:txBody>
          <a:bodyPr wrap="none" rtlCol="0">
            <a:spAutoFit/>
          </a:bodyPr>
          <a:lstStyle/>
          <a:p>
            <a:r>
              <a:rPr lang="ja-JP" altLang="en-US" b="0" dirty="0" smtClean="0">
                <a:latin typeface="+mn-ea"/>
                <a:ea typeface="+mn-ea"/>
              </a:rPr>
              <a:t>⑧</a:t>
            </a:r>
            <a:endParaRPr kumimoji="1" lang="ja-JP" altLang="en-US" b="0" dirty="0">
              <a:latin typeface="+mn-ea"/>
              <a:ea typeface="+mn-ea"/>
            </a:endParaRPr>
          </a:p>
        </p:txBody>
      </p:sp>
      <p:sp>
        <p:nvSpPr>
          <p:cNvPr id="164" name="テキスト ボックス 163"/>
          <p:cNvSpPr txBox="1"/>
          <p:nvPr/>
        </p:nvSpPr>
        <p:spPr>
          <a:xfrm>
            <a:off x="6955" y="4022283"/>
            <a:ext cx="364202" cy="523220"/>
          </a:xfrm>
          <a:prstGeom prst="rect">
            <a:avLst/>
          </a:prstGeom>
          <a:solidFill>
            <a:schemeClr val="bg1">
              <a:alpha val="80000"/>
            </a:schemeClr>
          </a:solidFill>
        </p:spPr>
        <p:txBody>
          <a:bodyPr wrap="none" rtlCol="0">
            <a:spAutoFit/>
          </a:bodyPr>
          <a:lstStyle/>
          <a:p>
            <a:r>
              <a:rPr lang="ja-JP" altLang="en-US" b="0" dirty="0" smtClean="0">
                <a:latin typeface="+mn-ea"/>
                <a:ea typeface="+mn-ea"/>
              </a:rPr>
              <a:t>⑥</a:t>
            </a:r>
            <a:endParaRPr lang="en-US" altLang="ja-JP" b="0" dirty="0" smtClean="0">
              <a:latin typeface="+mn-ea"/>
              <a:ea typeface="+mn-ea"/>
            </a:endParaRPr>
          </a:p>
          <a:p>
            <a:r>
              <a:rPr kumimoji="1" lang="ja-JP" altLang="en-US" b="0" dirty="0" smtClean="0">
                <a:latin typeface="+mn-ea"/>
                <a:ea typeface="+mn-ea"/>
              </a:rPr>
              <a:t>⑦</a:t>
            </a:r>
            <a:endParaRPr kumimoji="1" lang="ja-JP" altLang="en-US" b="0" dirty="0">
              <a:latin typeface="+mn-ea"/>
              <a:ea typeface="+mn-ea"/>
            </a:endParaRPr>
          </a:p>
        </p:txBody>
      </p:sp>
      <p:sp>
        <p:nvSpPr>
          <p:cNvPr id="166" name="テキスト ボックス 165"/>
          <p:cNvSpPr txBox="1"/>
          <p:nvPr/>
        </p:nvSpPr>
        <p:spPr>
          <a:xfrm>
            <a:off x="4136718" y="5805264"/>
            <a:ext cx="364202" cy="307777"/>
          </a:xfrm>
          <a:prstGeom prst="rect">
            <a:avLst/>
          </a:prstGeom>
          <a:solidFill>
            <a:schemeClr val="bg1">
              <a:alpha val="80000"/>
            </a:schemeClr>
          </a:solidFill>
        </p:spPr>
        <p:txBody>
          <a:bodyPr wrap="none" rtlCol="0">
            <a:spAutoFit/>
          </a:bodyPr>
          <a:lstStyle/>
          <a:p>
            <a:r>
              <a:rPr lang="ja-JP" altLang="en-US" b="0" dirty="0" smtClean="0">
                <a:latin typeface="+mn-ea"/>
                <a:ea typeface="+mn-ea"/>
              </a:rPr>
              <a:t>③</a:t>
            </a:r>
            <a:endParaRPr kumimoji="1" lang="en-US" altLang="ja-JP" b="0" dirty="0" smtClean="0">
              <a:latin typeface="+mn-ea"/>
              <a:ea typeface="+mn-ea"/>
            </a:endParaRPr>
          </a:p>
        </p:txBody>
      </p:sp>
      <p:sp>
        <p:nvSpPr>
          <p:cNvPr id="161" name="テキスト ボックス 160"/>
          <p:cNvSpPr txBox="1"/>
          <p:nvPr/>
        </p:nvSpPr>
        <p:spPr>
          <a:xfrm>
            <a:off x="3696032" y="2953519"/>
            <a:ext cx="364202" cy="307777"/>
          </a:xfrm>
          <a:prstGeom prst="rect">
            <a:avLst/>
          </a:prstGeom>
          <a:solidFill>
            <a:schemeClr val="bg1">
              <a:alpha val="80000"/>
            </a:schemeClr>
          </a:solidFill>
        </p:spPr>
        <p:txBody>
          <a:bodyPr wrap="none" rtlCol="0">
            <a:spAutoFit/>
          </a:bodyPr>
          <a:lstStyle/>
          <a:p>
            <a:r>
              <a:rPr lang="ja-JP" altLang="en-US" b="0" dirty="0" smtClean="0">
                <a:latin typeface="+mn-ea"/>
                <a:ea typeface="+mn-ea"/>
              </a:rPr>
              <a:t>⑨</a:t>
            </a:r>
            <a:endParaRPr kumimoji="1" lang="ja-JP" altLang="en-US" b="0" dirty="0">
              <a:latin typeface="+mn-ea"/>
              <a:ea typeface="+mn-ea"/>
            </a:endParaRPr>
          </a:p>
        </p:txBody>
      </p:sp>
      <p:sp>
        <p:nvSpPr>
          <p:cNvPr id="165" name="テキスト ボックス 164"/>
          <p:cNvSpPr txBox="1"/>
          <p:nvPr/>
        </p:nvSpPr>
        <p:spPr>
          <a:xfrm>
            <a:off x="5717176" y="4896915"/>
            <a:ext cx="364202" cy="307777"/>
          </a:xfrm>
          <a:prstGeom prst="rect">
            <a:avLst/>
          </a:prstGeom>
          <a:solidFill>
            <a:schemeClr val="bg1">
              <a:alpha val="80000"/>
            </a:schemeClr>
          </a:solidFill>
        </p:spPr>
        <p:txBody>
          <a:bodyPr wrap="none" rtlCol="0">
            <a:spAutoFit/>
          </a:bodyPr>
          <a:lstStyle/>
          <a:p>
            <a:r>
              <a:rPr lang="ja-JP" altLang="en-US" b="0" dirty="0" smtClean="0">
                <a:latin typeface="+mn-ea"/>
                <a:ea typeface="+mn-ea"/>
              </a:rPr>
              <a:t>④</a:t>
            </a:r>
            <a:endParaRPr kumimoji="1" lang="ja-JP" altLang="en-US" b="0" dirty="0">
              <a:latin typeface="+mn-ea"/>
              <a:ea typeface="+mn-ea"/>
            </a:endParaRPr>
          </a:p>
        </p:txBody>
      </p:sp>
      <p:sp>
        <p:nvSpPr>
          <p:cNvPr id="167" name="テキスト ボックス 166"/>
          <p:cNvSpPr txBox="1"/>
          <p:nvPr/>
        </p:nvSpPr>
        <p:spPr>
          <a:xfrm>
            <a:off x="1645870" y="6299100"/>
            <a:ext cx="364202" cy="307777"/>
          </a:xfrm>
          <a:prstGeom prst="rect">
            <a:avLst/>
          </a:prstGeom>
          <a:solidFill>
            <a:schemeClr val="bg1">
              <a:alpha val="80000"/>
            </a:schemeClr>
          </a:solidFill>
        </p:spPr>
        <p:txBody>
          <a:bodyPr wrap="none" rtlCol="0">
            <a:spAutoFit/>
          </a:bodyPr>
          <a:lstStyle/>
          <a:p>
            <a:r>
              <a:rPr lang="ja-JP" altLang="en-US" b="0" dirty="0" smtClean="0">
                <a:latin typeface="+mn-ea"/>
                <a:ea typeface="+mn-ea"/>
              </a:rPr>
              <a:t>①</a:t>
            </a:r>
            <a:endParaRPr kumimoji="1" lang="ja-JP" altLang="en-US" b="0" dirty="0">
              <a:latin typeface="+mn-ea"/>
              <a:ea typeface="+mn-ea"/>
            </a:endParaRPr>
          </a:p>
        </p:txBody>
      </p:sp>
      <p:sp>
        <p:nvSpPr>
          <p:cNvPr id="168" name="テキスト ボックス 167"/>
          <p:cNvSpPr txBox="1"/>
          <p:nvPr/>
        </p:nvSpPr>
        <p:spPr>
          <a:xfrm>
            <a:off x="531842" y="1537047"/>
            <a:ext cx="978153" cy="307777"/>
          </a:xfrm>
          <a:prstGeom prst="rect">
            <a:avLst/>
          </a:prstGeom>
          <a:noFill/>
        </p:spPr>
        <p:txBody>
          <a:bodyPr wrap="none" rtlCol="0">
            <a:spAutoFit/>
          </a:bodyPr>
          <a:lstStyle/>
          <a:p>
            <a:r>
              <a:rPr kumimoji="1" lang="ja-JP" altLang="en-US" dirty="0" smtClean="0"/>
              <a:t>（イメージ）</a:t>
            </a:r>
            <a:endParaRPr kumimoji="1" lang="ja-JP" altLang="en-US" dirty="0"/>
          </a:p>
        </p:txBody>
      </p:sp>
      <p:sp>
        <p:nvSpPr>
          <p:cNvPr id="169" name="テキスト ボックス 168"/>
          <p:cNvSpPr txBox="1"/>
          <p:nvPr/>
        </p:nvSpPr>
        <p:spPr>
          <a:xfrm>
            <a:off x="694908" y="3121918"/>
            <a:ext cx="723275" cy="307777"/>
          </a:xfrm>
          <a:prstGeom prst="rect">
            <a:avLst/>
          </a:prstGeom>
          <a:noFill/>
        </p:spPr>
        <p:txBody>
          <a:bodyPr wrap="none" rtlCol="0">
            <a:spAutoFit/>
          </a:bodyPr>
          <a:lstStyle/>
          <a:p>
            <a:r>
              <a:rPr kumimoji="1" lang="ja-JP" altLang="en-US" dirty="0" smtClean="0"/>
              <a:t>（内部）</a:t>
            </a:r>
            <a:endParaRPr kumimoji="1" lang="ja-JP" altLang="en-US" dirty="0"/>
          </a:p>
        </p:txBody>
      </p:sp>
      <p:sp>
        <p:nvSpPr>
          <p:cNvPr id="170" name="テキスト ボックス 169"/>
          <p:cNvSpPr txBox="1"/>
          <p:nvPr/>
        </p:nvSpPr>
        <p:spPr>
          <a:xfrm>
            <a:off x="694908" y="2780928"/>
            <a:ext cx="723275" cy="307777"/>
          </a:xfrm>
          <a:prstGeom prst="rect">
            <a:avLst/>
          </a:prstGeom>
          <a:noFill/>
        </p:spPr>
        <p:txBody>
          <a:bodyPr wrap="none" rtlCol="0">
            <a:spAutoFit/>
          </a:bodyPr>
          <a:lstStyle/>
          <a:p>
            <a:r>
              <a:rPr kumimoji="1" lang="ja-JP" altLang="en-US" dirty="0" smtClean="0"/>
              <a:t>（外部）</a:t>
            </a:r>
            <a:endParaRPr kumimoji="1" lang="ja-JP" altLang="en-US" dirty="0"/>
          </a:p>
        </p:txBody>
      </p:sp>
      <p:sp>
        <p:nvSpPr>
          <p:cNvPr id="50" name="テキスト ボックス 49"/>
          <p:cNvSpPr txBox="1"/>
          <p:nvPr/>
        </p:nvSpPr>
        <p:spPr>
          <a:xfrm>
            <a:off x="2984470" y="5733256"/>
            <a:ext cx="364202" cy="307777"/>
          </a:xfrm>
          <a:prstGeom prst="rect">
            <a:avLst/>
          </a:prstGeom>
          <a:solidFill>
            <a:schemeClr val="bg1">
              <a:alpha val="80000"/>
            </a:schemeClr>
          </a:solidFill>
        </p:spPr>
        <p:txBody>
          <a:bodyPr wrap="none" rtlCol="0">
            <a:spAutoFit/>
          </a:bodyPr>
          <a:lstStyle/>
          <a:p>
            <a:r>
              <a:rPr lang="ja-JP" altLang="en-US" b="0" dirty="0" smtClean="0">
                <a:latin typeface="+mn-ea"/>
                <a:ea typeface="+mn-ea"/>
              </a:rPr>
              <a:t>②</a:t>
            </a:r>
            <a:endParaRPr kumimoji="1" lang="ja-JP" altLang="en-US" b="0" dirty="0">
              <a:latin typeface="+mn-ea"/>
              <a:ea typeface="+mn-ea"/>
            </a:endParaRPr>
          </a:p>
        </p:txBody>
      </p:sp>
      <p:sp>
        <p:nvSpPr>
          <p:cNvPr id="43" name="右中かっこ 42"/>
          <p:cNvSpPr/>
          <p:nvPr/>
        </p:nvSpPr>
        <p:spPr>
          <a:xfrm flipH="1">
            <a:off x="318736" y="3717032"/>
            <a:ext cx="169768" cy="1152128"/>
          </a:xfrm>
          <a:prstGeom prst="rightBrace">
            <a:avLst>
              <a:gd name="adj1" fmla="val 58333"/>
              <a:gd name="adj2" fmla="val 50368"/>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右中かっこ 43"/>
          <p:cNvSpPr/>
          <p:nvPr/>
        </p:nvSpPr>
        <p:spPr>
          <a:xfrm>
            <a:off x="5608785" y="4581128"/>
            <a:ext cx="180000" cy="936104"/>
          </a:xfrm>
          <a:prstGeom prst="rightBrace">
            <a:avLst>
              <a:gd name="adj1" fmla="val 58333"/>
              <a:gd name="adj2" fmla="val 50368"/>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右中かっこ 44"/>
          <p:cNvSpPr/>
          <p:nvPr/>
        </p:nvSpPr>
        <p:spPr>
          <a:xfrm>
            <a:off x="5457056" y="3717032"/>
            <a:ext cx="180000" cy="1296144"/>
          </a:xfrm>
          <a:prstGeom prst="rightBrace">
            <a:avLst>
              <a:gd name="adj1" fmla="val 58333"/>
              <a:gd name="adj2" fmla="val 50368"/>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p:cNvSpPr txBox="1"/>
          <p:nvPr/>
        </p:nvSpPr>
        <p:spPr>
          <a:xfrm>
            <a:off x="5601830" y="4209213"/>
            <a:ext cx="364202" cy="307777"/>
          </a:xfrm>
          <a:prstGeom prst="rect">
            <a:avLst/>
          </a:prstGeom>
          <a:noFill/>
        </p:spPr>
        <p:txBody>
          <a:bodyPr wrap="none" rtlCol="0">
            <a:spAutoFit/>
          </a:bodyPr>
          <a:lstStyle/>
          <a:p>
            <a:r>
              <a:rPr kumimoji="1" lang="ja-JP" altLang="en-US" b="0" dirty="0" smtClean="0">
                <a:latin typeface="+mn-ea"/>
                <a:ea typeface="+mn-ea"/>
              </a:rPr>
              <a:t>⑤</a:t>
            </a:r>
            <a:endParaRPr kumimoji="1" lang="en-US" altLang="ja-JP" b="0" dirty="0" smtClean="0">
              <a:latin typeface="+mn-ea"/>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角丸四角形 122"/>
          <p:cNvSpPr/>
          <p:nvPr/>
        </p:nvSpPr>
        <p:spPr>
          <a:xfrm>
            <a:off x="201217" y="1844824"/>
            <a:ext cx="3958960" cy="2808312"/>
          </a:xfrm>
          <a:prstGeom prst="roundRect">
            <a:avLst>
              <a:gd name="adj" fmla="val 2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a:defRPr/>
            </a:pPr>
            <a:endParaRPr lang="ja-JP" altLang="en-US" sz="1400" b="1">
              <a:solidFill>
                <a:prstClr val="white"/>
              </a:solidFill>
            </a:endParaRPr>
          </a:p>
        </p:txBody>
      </p:sp>
      <p:sp>
        <p:nvSpPr>
          <p:cNvPr id="124" name="角丸四角形 123"/>
          <p:cNvSpPr/>
          <p:nvPr/>
        </p:nvSpPr>
        <p:spPr>
          <a:xfrm>
            <a:off x="4376870" y="1844824"/>
            <a:ext cx="5400146" cy="2808312"/>
          </a:xfrm>
          <a:prstGeom prst="roundRect">
            <a:avLst>
              <a:gd name="adj" fmla="val 2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a:defRPr/>
            </a:pPr>
            <a:endParaRPr lang="ja-JP" altLang="en-US" sz="1400" b="1">
              <a:solidFill>
                <a:prstClr val="white"/>
              </a:solidFill>
            </a:endParaRPr>
          </a:p>
        </p:txBody>
      </p:sp>
      <p:sp>
        <p:nvSpPr>
          <p:cNvPr id="125" name="角丸四角形 124"/>
          <p:cNvSpPr/>
          <p:nvPr/>
        </p:nvSpPr>
        <p:spPr>
          <a:xfrm>
            <a:off x="201217" y="4940472"/>
            <a:ext cx="3958960" cy="1872904"/>
          </a:xfrm>
          <a:prstGeom prst="roundRect">
            <a:avLst>
              <a:gd name="adj" fmla="val 2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a:defRPr/>
            </a:pPr>
            <a:endParaRPr lang="ja-JP" altLang="en-US" sz="1400" b="1">
              <a:solidFill>
                <a:prstClr val="white"/>
              </a:solidFill>
            </a:endParaRPr>
          </a:p>
        </p:txBody>
      </p:sp>
      <p:sp>
        <p:nvSpPr>
          <p:cNvPr id="126" name="角丸四角形 125"/>
          <p:cNvSpPr/>
          <p:nvPr/>
        </p:nvSpPr>
        <p:spPr>
          <a:xfrm>
            <a:off x="4376870" y="4940472"/>
            <a:ext cx="5184642" cy="1872904"/>
          </a:xfrm>
          <a:prstGeom prst="roundRect">
            <a:avLst>
              <a:gd name="adj" fmla="val 26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a:defRPr/>
            </a:pPr>
            <a:endParaRPr lang="ja-JP" altLang="en-US" sz="1400" b="1">
              <a:solidFill>
                <a:prstClr val="white"/>
              </a:solidFill>
            </a:endParaRPr>
          </a:p>
        </p:txBody>
      </p:sp>
      <p:sp>
        <p:nvSpPr>
          <p:cNvPr id="15366" name="タイトル 1"/>
          <p:cNvSpPr>
            <a:spLocks noGrp="1"/>
          </p:cNvSpPr>
          <p:nvPr>
            <p:ph type="title"/>
          </p:nvPr>
        </p:nvSpPr>
        <p:spPr/>
        <p:txBody>
          <a:bodyPr/>
          <a:lstStyle/>
          <a:p>
            <a:r>
              <a:rPr kumimoji="1" lang="ja-JP" altLang="en-US" dirty="0" smtClean="0"/>
              <a:t>技術面での検討事例</a:t>
            </a:r>
            <a:r>
              <a:rPr kumimoji="1" lang="ja-JP" altLang="en-US" sz="2000" dirty="0" smtClean="0"/>
              <a:t>（公共情報交換標準スキームの検討）</a:t>
            </a:r>
            <a:endParaRPr kumimoji="1" lang="ja-JP" altLang="en-US" dirty="0" smtClean="0"/>
          </a:p>
        </p:txBody>
      </p:sp>
      <p:sp>
        <p:nvSpPr>
          <p:cNvPr id="15367" name="スライド番号プレースホルダ 3"/>
          <p:cNvSpPr>
            <a:spLocks noGrp="1"/>
          </p:cNvSpPr>
          <p:nvPr>
            <p:ph type="sldNum" sz="quarter" idx="10"/>
          </p:nvPr>
        </p:nvSpPr>
        <p:spPr>
          <a:noFill/>
        </p:spPr>
        <p:txBody>
          <a:bodyPr/>
          <a:lstStyle/>
          <a:p>
            <a:fld id="{4A44B0D0-B084-44BA-91A0-9EEE070A542D}" type="slidenum">
              <a:rPr lang="en-US" altLang="ja-JP" smtClean="0">
                <a:solidFill>
                  <a:srgbClr val="000000"/>
                </a:solidFill>
                <a:latin typeface="Arial" charset="0"/>
                <a:ea typeface="ＭＳ Ｐゴシック" charset="-128"/>
              </a:rPr>
              <a:pPr/>
              <a:t>3</a:t>
            </a:fld>
            <a:endParaRPr lang="en-US" altLang="ja-JP" smtClean="0">
              <a:solidFill>
                <a:srgbClr val="000000"/>
              </a:solidFill>
              <a:latin typeface="Arial" charset="0"/>
              <a:ea typeface="ＭＳ Ｐゴシック" charset="-128"/>
            </a:endParaRPr>
          </a:p>
        </p:txBody>
      </p:sp>
      <p:grpSp>
        <p:nvGrpSpPr>
          <p:cNvPr id="2" name="グループ化 4"/>
          <p:cNvGrpSpPr>
            <a:grpSpLocks/>
          </p:cNvGrpSpPr>
          <p:nvPr/>
        </p:nvGrpSpPr>
        <p:grpSpPr bwMode="auto">
          <a:xfrm>
            <a:off x="271727" y="2132385"/>
            <a:ext cx="3529013" cy="2376487"/>
            <a:chOff x="5313040" y="4293095"/>
            <a:chExt cx="3528392" cy="2376265"/>
          </a:xfrm>
        </p:grpSpPr>
        <p:sp>
          <p:nvSpPr>
            <p:cNvPr id="6" name="正方形/長方形 5"/>
            <p:cNvSpPr/>
            <p:nvPr/>
          </p:nvSpPr>
          <p:spPr bwMode="auto">
            <a:xfrm>
              <a:off x="6033507" y="5737585"/>
              <a:ext cx="2807925" cy="931775"/>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lIns="91386" tIns="45693" rIns="91386" bIns="45693" anchor="ctr"/>
            <a:lstStyle/>
            <a:p>
              <a:pPr algn="ctr">
                <a:defRPr/>
              </a:pPr>
              <a:endParaRPr lang="ja-JP" altLang="en-US" sz="1200" dirty="0" err="1">
                <a:solidFill>
                  <a:prstClr val="black"/>
                </a:solidFill>
              </a:endParaRPr>
            </a:p>
          </p:txBody>
        </p:sp>
        <p:sp>
          <p:nvSpPr>
            <p:cNvPr id="7" name="正方形/長方形 6"/>
            <p:cNvSpPr/>
            <p:nvPr/>
          </p:nvSpPr>
          <p:spPr bwMode="auto">
            <a:xfrm>
              <a:off x="5313040" y="4293095"/>
              <a:ext cx="3528392" cy="1350836"/>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lIns="91386" tIns="45693" rIns="91386" bIns="45693" anchor="ctr"/>
            <a:lstStyle/>
            <a:p>
              <a:pPr algn="ctr">
                <a:defRPr/>
              </a:pPr>
              <a:endParaRPr lang="ja-JP" altLang="en-US" sz="1200" dirty="0" err="1">
                <a:solidFill>
                  <a:prstClr val="black"/>
                </a:solidFill>
              </a:endParaRPr>
            </a:p>
          </p:txBody>
        </p:sp>
        <p:sp>
          <p:nvSpPr>
            <p:cNvPr id="15440" name="テキスト ボックス 7"/>
            <p:cNvSpPr txBox="1">
              <a:spLocks noChangeArrowheads="1"/>
            </p:cNvSpPr>
            <p:nvPr/>
          </p:nvSpPr>
          <p:spPr bwMode="auto">
            <a:xfrm>
              <a:off x="5357137" y="5320258"/>
              <a:ext cx="447370" cy="276918"/>
            </a:xfrm>
            <a:prstGeom prst="rect">
              <a:avLst/>
            </a:prstGeom>
            <a:noFill/>
            <a:ln w="9525">
              <a:noFill/>
              <a:miter lim="800000"/>
              <a:headEnd/>
              <a:tailEnd/>
            </a:ln>
          </p:spPr>
          <p:txBody>
            <a:bodyPr wrap="none" lIns="91386" tIns="45693" rIns="91386" bIns="45693">
              <a:spAutoFit/>
            </a:bodyPr>
            <a:lstStyle/>
            <a:p>
              <a:r>
                <a:rPr lang="ja-JP" altLang="en-US" sz="1200">
                  <a:solidFill>
                    <a:srgbClr val="0000FF"/>
                  </a:solidFill>
                </a:rPr>
                <a:t>コア</a:t>
              </a:r>
            </a:p>
          </p:txBody>
        </p:sp>
        <p:sp>
          <p:nvSpPr>
            <p:cNvPr id="9" name="角丸四角形 8"/>
            <p:cNvSpPr/>
            <p:nvPr/>
          </p:nvSpPr>
          <p:spPr>
            <a:xfrm>
              <a:off x="5419648" y="4388336"/>
              <a:ext cx="790965" cy="323820"/>
            </a:xfrm>
            <a:prstGeom prst="roundRect">
              <a:avLst/>
            </a:prstGeom>
          </p:spPr>
          <p:style>
            <a:lnRef idx="1">
              <a:schemeClr val="accent1"/>
            </a:lnRef>
            <a:fillRef idx="2">
              <a:schemeClr val="accent1"/>
            </a:fillRef>
            <a:effectRef idx="1">
              <a:schemeClr val="accent1"/>
            </a:effectRef>
            <a:fontRef idx="minor">
              <a:schemeClr val="dk1"/>
            </a:fontRef>
          </p:style>
          <p:txBody>
            <a:bodyPr lIns="91386" tIns="45693" rIns="91386" bIns="45693" anchor="ctr"/>
            <a:lstStyle/>
            <a:p>
              <a:pPr algn="ctr">
                <a:defRPr/>
              </a:pPr>
              <a:r>
                <a:rPr lang="ja-JP" altLang="en-US" sz="1200" dirty="0">
                  <a:solidFill>
                    <a:prstClr val="black"/>
                  </a:solidFill>
                </a:rPr>
                <a:t>人</a:t>
              </a:r>
            </a:p>
          </p:txBody>
        </p:sp>
        <p:sp>
          <p:nvSpPr>
            <p:cNvPr id="10" name="角丸四角形 9"/>
            <p:cNvSpPr/>
            <p:nvPr/>
          </p:nvSpPr>
          <p:spPr>
            <a:xfrm>
              <a:off x="6346454" y="4388336"/>
              <a:ext cx="1296495" cy="323820"/>
            </a:xfrm>
            <a:prstGeom prst="roundRect">
              <a:avLst/>
            </a:prstGeom>
          </p:spPr>
          <p:style>
            <a:lnRef idx="1">
              <a:schemeClr val="accent1"/>
            </a:lnRef>
            <a:fillRef idx="2">
              <a:schemeClr val="accent1"/>
            </a:fillRef>
            <a:effectRef idx="1">
              <a:schemeClr val="accent1"/>
            </a:effectRef>
            <a:fontRef idx="minor">
              <a:schemeClr val="dk1"/>
            </a:fontRef>
          </p:style>
          <p:txBody>
            <a:bodyPr lIns="0" tIns="45693" rIns="0" bIns="45693" anchor="ctr"/>
            <a:lstStyle/>
            <a:p>
              <a:pPr algn="ctr">
                <a:defRPr/>
              </a:pPr>
              <a:r>
                <a:rPr lang="ja-JP" altLang="en-US" sz="1200" dirty="0">
                  <a:solidFill>
                    <a:prstClr val="black"/>
                  </a:solidFill>
                </a:rPr>
                <a:t>一般的な「人」</a:t>
              </a:r>
            </a:p>
          </p:txBody>
        </p:sp>
        <p:sp>
          <p:nvSpPr>
            <p:cNvPr id="11" name="角丸四角形 10"/>
            <p:cNvSpPr/>
            <p:nvPr/>
          </p:nvSpPr>
          <p:spPr>
            <a:xfrm>
              <a:off x="7854445" y="4388336"/>
              <a:ext cx="792685" cy="323820"/>
            </a:xfrm>
            <a:prstGeom prst="roundRect">
              <a:avLst/>
            </a:prstGeom>
          </p:spPr>
          <p:style>
            <a:lnRef idx="1">
              <a:schemeClr val="accent1"/>
            </a:lnRef>
            <a:fillRef idx="2">
              <a:schemeClr val="accent1"/>
            </a:fillRef>
            <a:effectRef idx="1">
              <a:schemeClr val="accent1"/>
            </a:effectRef>
            <a:fontRef idx="minor">
              <a:schemeClr val="dk1"/>
            </a:fontRef>
          </p:style>
          <p:txBody>
            <a:bodyPr lIns="0" tIns="45693" rIns="0" bIns="45693" anchor="ctr"/>
            <a:lstStyle/>
            <a:p>
              <a:pPr algn="ctr">
                <a:defRPr/>
              </a:pPr>
              <a:r>
                <a:rPr lang="ja-JP" altLang="en-US" sz="1200" dirty="0">
                  <a:solidFill>
                    <a:prstClr val="black"/>
                  </a:solidFill>
                </a:rPr>
                <a:t>氏名</a:t>
              </a:r>
            </a:p>
          </p:txBody>
        </p:sp>
        <p:sp>
          <p:nvSpPr>
            <p:cNvPr id="12" name="角丸四角形 11"/>
            <p:cNvSpPr/>
            <p:nvPr/>
          </p:nvSpPr>
          <p:spPr>
            <a:xfrm>
              <a:off x="7854445" y="4786761"/>
              <a:ext cx="792685" cy="323820"/>
            </a:xfrm>
            <a:prstGeom prst="roundRect">
              <a:avLst/>
            </a:prstGeom>
          </p:spPr>
          <p:style>
            <a:lnRef idx="1">
              <a:schemeClr val="accent1"/>
            </a:lnRef>
            <a:fillRef idx="2">
              <a:schemeClr val="accent1"/>
            </a:fillRef>
            <a:effectRef idx="1">
              <a:schemeClr val="accent1"/>
            </a:effectRef>
            <a:fontRef idx="minor">
              <a:schemeClr val="dk1"/>
            </a:fontRef>
          </p:style>
          <p:txBody>
            <a:bodyPr lIns="0" tIns="45693" rIns="0" bIns="45693" anchor="ctr"/>
            <a:lstStyle/>
            <a:p>
              <a:pPr algn="ctr">
                <a:defRPr/>
              </a:pPr>
              <a:r>
                <a:rPr lang="ja-JP" altLang="en-US" sz="1200" dirty="0">
                  <a:solidFill>
                    <a:prstClr val="black"/>
                  </a:solidFill>
                </a:rPr>
                <a:t>性別</a:t>
              </a:r>
            </a:p>
          </p:txBody>
        </p:sp>
        <p:sp>
          <p:nvSpPr>
            <p:cNvPr id="13" name="角丸四角形 12"/>
            <p:cNvSpPr/>
            <p:nvPr/>
          </p:nvSpPr>
          <p:spPr>
            <a:xfrm>
              <a:off x="7854445" y="5205822"/>
              <a:ext cx="792685" cy="323820"/>
            </a:xfrm>
            <a:prstGeom prst="roundRect">
              <a:avLst/>
            </a:prstGeom>
          </p:spPr>
          <p:style>
            <a:lnRef idx="1">
              <a:schemeClr val="accent1"/>
            </a:lnRef>
            <a:fillRef idx="2">
              <a:schemeClr val="accent1"/>
            </a:fillRef>
            <a:effectRef idx="1">
              <a:schemeClr val="accent1"/>
            </a:effectRef>
            <a:fontRef idx="minor">
              <a:schemeClr val="dk1"/>
            </a:fontRef>
          </p:style>
          <p:txBody>
            <a:bodyPr lIns="0" tIns="45693" rIns="0" bIns="45693" anchor="ctr"/>
            <a:lstStyle/>
            <a:p>
              <a:pPr algn="ctr">
                <a:defRPr/>
              </a:pPr>
              <a:r>
                <a:rPr lang="ja-JP" altLang="en-US" sz="1200" dirty="0">
                  <a:solidFill>
                    <a:prstClr val="black"/>
                  </a:solidFill>
                </a:rPr>
                <a:t>生年月日</a:t>
              </a:r>
            </a:p>
          </p:txBody>
        </p:sp>
        <p:sp>
          <p:nvSpPr>
            <p:cNvPr id="14" name="角丸四角形 13"/>
            <p:cNvSpPr/>
            <p:nvPr/>
          </p:nvSpPr>
          <p:spPr>
            <a:xfrm>
              <a:off x="6600938" y="5805841"/>
              <a:ext cx="792684" cy="323820"/>
            </a:xfrm>
            <a:prstGeom prst="roundRect">
              <a:avLst/>
            </a:prstGeom>
          </p:spPr>
          <p:style>
            <a:lnRef idx="1">
              <a:schemeClr val="accent2"/>
            </a:lnRef>
            <a:fillRef idx="2">
              <a:schemeClr val="accent2"/>
            </a:fillRef>
            <a:effectRef idx="1">
              <a:schemeClr val="accent2"/>
            </a:effectRef>
            <a:fontRef idx="minor">
              <a:schemeClr val="dk1"/>
            </a:fontRef>
          </p:style>
          <p:txBody>
            <a:bodyPr lIns="0" tIns="45693" rIns="0" bIns="45693" anchor="ctr"/>
            <a:lstStyle/>
            <a:p>
              <a:pPr algn="ctr">
                <a:defRPr/>
              </a:pPr>
              <a:r>
                <a:rPr lang="ja-JP" altLang="en-US" sz="1200" dirty="0">
                  <a:solidFill>
                    <a:prstClr val="black"/>
                  </a:solidFill>
                </a:rPr>
                <a:t>被災者</a:t>
              </a:r>
            </a:p>
          </p:txBody>
        </p:sp>
        <p:sp>
          <p:nvSpPr>
            <p:cNvPr id="15" name="角丸四角形 14"/>
            <p:cNvSpPr/>
            <p:nvPr/>
          </p:nvSpPr>
          <p:spPr>
            <a:xfrm>
              <a:off x="7906030" y="5805841"/>
              <a:ext cx="790965" cy="323820"/>
            </a:xfrm>
            <a:prstGeom prst="roundRect">
              <a:avLst/>
            </a:prstGeom>
          </p:spPr>
          <p:style>
            <a:lnRef idx="1">
              <a:schemeClr val="accent2"/>
            </a:lnRef>
            <a:fillRef idx="2">
              <a:schemeClr val="accent2"/>
            </a:fillRef>
            <a:effectRef idx="1">
              <a:schemeClr val="accent2"/>
            </a:effectRef>
            <a:fontRef idx="minor">
              <a:schemeClr val="dk1"/>
            </a:fontRef>
          </p:style>
          <p:txBody>
            <a:bodyPr lIns="0" tIns="45693" rIns="0" bIns="45693" anchor="ctr"/>
            <a:lstStyle/>
            <a:p>
              <a:pPr algn="ctr">
                <a:defRPr/>
              </a:pPr>
              <a:r>
                <a:rPr lang="ja-JP" altLang="en-US" sz="1200" dirty="0">
                  <a:solidFill>
                    <a:prstClr val="black"/>
                  </a:solidFill>
                </a:rPr>
                <a:t>被害</a:t>
              </a:r>
            </a:p>
          </p:txBody>
        </p:sp>
        <p:sp>
          <p:nvSpPr>
            <p:cNvPr id="16" name="角丸四角形 15"/>
            <p:cNvSpPr/>
            <p:nvPr/>
          </p:nvSpPr>
          <p:spPr>
            <a:xfrm>
              <a:off x="7906030" y="6245538"/>
              <a:ext cx="790965" cy="323820"/>
            </a:xfrm>
            <a:prstGeom prst="roundRect">
              <a:avLst/>
            </a:prstGeom>
          </p:spPr>
          <p:style>
            <a:lnRef idx="1">
              <a:schemeClr val="accent2"/>
            </a:lnRef>
            <a:fillRef idx="2">
              <a:schemeClr val="accent2"/>
            </a:fillRef>
            <a:effectRef idx="1">
              <a:schemeClr val="accent2"/>
            </a:effectRef>
            <a:fontRef idx="minor">
              <a:schemeClr val="dk1"/>
            </a:fontRef>
          </p:style>
          <p:txBody>
            <a:bodyPr lIns="0" tIns="45693" rIns="0" bIns="45693" anchor="ctr"/>
            <a:lstStyle/>
            <a:p>
              <a:pPr algn="ctr">
                <a:defRPr/>
              </a:pPr>
              <a:r>
                <a:rPr lang="ja-JP" altLang="en-US" sz="1200" dirty="0">
                  <a:solidFill>
                    <a:prstClr val="black"/>
                  </a:solidFill>
                </a:rPr>
                <a:t>避難地</a:t>
              </a:r>
            </a:p>
          </p:txBody>
        </p:sp>
        <p:cxnSp>
          <p:nvCxnSpPr>
            <p:cNvPr id="17" name="カギ線コネクタ 16"/>
            <p:cNvCxnSpPr>
              <a:stCxn id="9" idx="3"/>
              <a:endCxn id="10" idx="1"/>
            </p:cNvCxnSpPr>
            <p:nvPr/>
          </p:nvCxnSpPr>
          <p:spPr>
            <a:xfrm>
              <a:off x="6210613" y="4550246"/>
              <a:ext cx="135840" cy="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stCxn id="10" idx="3"/>
              <a:endCxn id="11" idx="1"/>
            </p:cNvCxnSpPr>
            <p:nvPr/>
          </p:nvCxnSpPr>
          <p:spPr>
            <a:xfrm>
              <a:off x="7642949" y="4550246"/>
              <a:ext cx="211497" cy="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19" name="カギ線コネクタ 18"/>
            <p:cNvCxnSpPr>
              <a:stCxn id="10" idx="3"/>
              <a:endCxn id="12" idx="1"/>
            </p:cNvCxnSpPr>
            <p:nvPr/>
          </p:nvCxnSpPr>
          <p:spPr>
            <a:xfrm>
              <a:off x="7642949" y="4550246"/>
              <a:ext cx="211497" cy="398425"/>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10" idx="3"/>
              <a:endCxn id="13" idx="1"/>
            </p:cNvCxnSpPr>
            <p:nvPr/>
          </p:nvCxnSpPr>
          <p:spPr>
            <a:xfrm>
              <a:off x="7642949" y="4550246"/>
              <a:ext cx="211497" cy="817486"/>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10" idx="2"/>
              <a:endCxn id="14" idx="0"/>
            </p:cNvCxnSpPr>
            <p:nvPr/>
          </p:nvCxnSpPr>
          <p:spPr>
            <a:xfrm rot="16200000" flipH="1">
              <a:off x="6448718" y="5258139"/>
              <a:ext cx="1093685" cy="172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2" name="カギ線コネクタ 21"/>
            <p:cNvCxnSpPr>
              <a:stCxn id="14" idx="3"/>
              <a:endCxn id="15" idx="1"/>
            </p:cNvCxnSpPr>
            <p:nvPr/>
          </p:nvCxnSpPr>
          <p:spPr>
            <a:xfrm>
              <a:off x="7393622" y="5967751"/>
              <a:ext cx="512408" cy="0"/>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cxnSp>
          <p:nvCxnSpPr>
            <p:cNvPr id="23" name="カギ線コネクタ 22"/>
            <p:cNvCxnSpPr>
              <a:stCxn id="14" idx="3"/>
              <a:endCxn id="16" idx="1"/>
            </p:cNvCxnSpPr>
            <p:nvPr/>
          </p:nvCxnSpPr>
          <p:spPr>
            <a:xfrm>
              <a:off x="7393622" y="5967751"/>
              <a:ext cx="512408" cy="439697"/>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5456" name="テキスト ボックス 23"/>
            <p:cNvSpPr txBox="1">
              <a:spLocks noChangeArrowheads="1"/>
            </p:cNvSpPr>
            <p:nvPr/>
          </p:nvSpPr>
          <p:spPr bwMode="auto">
            <a:xfrm>
              <a:off x="6053320" y="6366470"/>
              <a:ext cx="799969" cy="276918"/>
            </a:xfrm>
            <a:prstGeom prst="rect">
              <a:avLst/>
            </a:prstGeom>
            <a:noFill/>
            <a:ln w="9525">
              <a:noFill/>
              <a:miter lim="800000"/>
              <a:headEnd/>
              <a:tailEnd/>
            </a:ln>
          </p:spPr>
          <p:txBody>
            <a:bodyPr wrap="none" lIns="91386" tIns="45693" rIns="91386" bIns="45693">
              <a:spAutoFit/>
            </a:bodyPr>
            <a:lstStyle/>
            <a:p>
              <a:r>
                <a:rPr lang="ja-JP" altLang="en-US" sz="1200">
                  <a:solidFill>
                    <a:srgbClr val="FF0000"/>
                  </a:solidFill>
                </a:rPr>
                <a:t>防災分野</a:t>
              </a:r>
            </a:p>
          </p:txBody>
        </p:sp>
      </p:grpSp>
      <p:sp>
        <p:nvSpPr>
          <p:cNvPr id="15369" name="テキスト ボックス 24"/>
          <p:cNvSpPr txBox="1">
            <a:spLocks noChangeArrowheads="1"/>
          </p:cNvSpPr>
          <p:nvPr/>
        </p:nvSpPr>
        <p:spPr bwMode="auto">
          <a:xfrm>
            <a:off x="213254" y="1561436"/>
            <a:ext cx="1556824" cy="307771"/>
          </a:xfrm>
          <a:prstGeom prst="rect">
            <a:avLst/>
          </a:prstGeom>
          <a:noFill/>
          <a:ln w="9525">
            <a:noFill/>
            <a:miter lim="800000"/>
            <a:headEnd/>
            <a:tailEnd/>
          </a:ln>
        </p:spPr>
        <p:txBody>
          <a:bodyPr wrap="none" lIns="91434" tIns="45717" rIns="91434" bIns="45717">
            <a:spAutoFit/>
          </a:bodyPr>
          <a:lstStyle/>
          <a:p>
            <a:r>
              <a:rPr lang="en-US" altLang="ja-JP" sz="1400" b="1" u="sng">
                <a:solidFill>
                  <a:srgbClr val="000066"/>
                </a:solidFill>
                <a:latin typeface="HG丸ｺﾞｼｯｸM-PRO" pitchFamily="50" charset="-128"/>
                <a:ea typeface="HG丸ｺﾞｼｯｸM-PRO" pitchFamily="50" charset="-128"/>
              </a:rPr>
              <a:t>NIEM</a:t>
            </a:r>
            <a:r>
              <a:rPr lang="ja-JP" altLang="en-US" sz="1400" b="1" u="sng">
                <a:solidFill>
                  <a:srgbClr val="000066"/>
                </a:solidFill>
                <a:latin typeface="HG丸ｺﾞｼｯｸM-PRO" pitchFamily="50" charset="-128"/>
                <a:ea typeface="HG丸ｺﾞｼｯｸM-PRO" pitchFamily="50" charset="-128"/>
              </a:rPr>
              <a:t>のイメージ</a:t>
            </a:r>
          </a:p>
        </p:txBody>
      </p:sp>
      <p:sp>
        <p:nvSpPr>
          <p:cNvPr id="15370" name="テキスト ボックス 25"/>
          <p:cNvSpPr txBox="1">
            <a:spLocks noChangeArrowheads="1"/>
          </p:cNvSpPr>
          <p:nvPr/>
        </p:nvSpPr>
        <p:spPr bwMode="auto">
          <a:xfrm>
            <a:off x="4507129" y="1561436"/>
            <a:ext cx="2159553" cy="307771"/>
          </a:xfrm>
          <a:prstGeom prst="rect">
            <a:avLst/>
          </a:prstGeom>
          <a:noFill/>
          <a:ln w="9525">
            <a:noFill/>
            <a:miter lim="800000"/>
            <a:headEnd/>
            <a:tailEnd/>
          </a:ln>
        </p:spPr>
        <p:txBody>
          <a:bodyPr wrap="none" lIns="91434" tIns="45717" rIns="91434" bIns="45717">
            <a:spAutoFit/>
          </a:bodyPr>
          <a:lstStyle/>
          <a:p>
            <a:r>
              <a:rPr lang="ja-JP" altLang="en-US" sz="1400" b="1" u="sng" dirty="0" smtClean="0">
                <a:solidFill>
                  <a:srgbClr val="000066"/>
                </a:solidFill>
                <a:latin typeface="HG丸ｺﾞｼｯｸM-PRO" pitchFamily="50" charset="-128"/>
                <a:ea typeface="HG丸ｺﾞｼｯｸM-PRO" pitchFamily="50" charset="-128"/>
              </a:rPr>
              <a:t>効果①　電子</a:t>
            </a:r>
            <a:r>
              <a:rPr lang="ja-JP" altLang="en-US" sz="1400" b="1" u="sng" dirty="0">
                <a:solidFill>
                  <a:srgbClr val="000066"/>
                </a:solidFill>
                <a:latin typeface="HG丸ｺﾞｼｯｸM-PRO" pitchFamily="50" charset="-128"/>
                <a:ea typeface="HG丸ｺﾞｼｯｸM-PRO" pitchFamily="50" charset="-128"/>
              </a:rPr>
              <a:t>行政</a:t>
            </a:r>
            <a:r>
              <a:rPr lang="ja-JP" altLang="en-US" sz="1400" b="1" u="sng" dirty="0" smtClean="0">
                <a:solidFill>
                  <a:srgbClr val="000066"/>
                </a:solidFill>
                <a:latin typeface="HG丸ｺﾞｼｯｸM-PRO" pitchFamily="50" charset="-128"/>
                <a:ea typeface="HG丸ｺﾞｼｯｸM-PRO" pitchFamily="50" charset="-128"/>
              </a:rPr>
              <a:t>の</a:t>
            </a:r>
            <a:r>
              <a:rPr lang="ja-JP" altLang="en-US" u="sng" dirty="0" smtClean="0">
                <a:latin typeface="HG丸ｺﾞｼｯｸM-PRO" pitchFamily="50" charset="-128"/>
                <a:ea typeface="HG丸ｺﾞｼｯｸM-PRO" pitchFamily="50" charset="-128"/>
              </a:rPr>
              <a:t>推進</a:t>
            </a:r>
            <a:endParaRPr lang="ja-JP" altLang="en-US" sz="1400" b="1" u="sng" dirty="0">
              <a:solidFill>
                <a:srgbClr val="000066"/>
              </a:solidFill>
              <a:latin typeface="HG丸ｺﾞｼｯｸM-PRO" pitchFamily="50" charset="-128"/>
              <a:ea typeface="HG丸ｺﾞｼｯｸM-PRO" pitchFamily="50" charset="-128"/>
            </a:endParaRPr>
          </a:p>
        </p:txBody>
      </p:sp>
      <p:pic>
        <p:nvPicPr>
          <p:cNvPr id="15371" name="Picture 2" descr="C:\Program Files\Microsoft Office\MEDIA\CAGCAT10\j0297551.wmf"/>
          <p:cNvPicPr>
            <a:picLocks noChangeAspect="1" noChangeArrowheads="1"/>
          </p:cNvPicPr>
          <p:nvPr/>
        </p:nvPicPr>
        <p:blipFill>
          <a:blip r:embed="rId2" cstate="print"/>
          <a:srcRect/>
          <a:stretch>
            <a:fillRect/>
          </a:stretch>
        </p:blipFill>
        <p:spPr bwMode="auto">
          <a:xfrm>
            <a:off x="5297719" y="3766046"/>
            <a:ext cx="519377" cy="792162"/>
          </a:xfrm>
          <a:prstGeom prst="rect">
            <a:avLst/>
          </a:prstGeom>
          <a:noFill/>
          <a:ln w="9525">
            <a:noFill/>
            <a:miter lim="800000"/>
            <a:headEnd/>
            <a:tailEnd/>
          </a:ln>
        </p:spPr>
      </p:pic>
      <p:pic>
        <p:nvPicPr>
          <p:cNvPr id="15372" name="Picture 3" descr="C:\Program Files\Microsoft Office\MEDIA\CAGCAT10\j0292020.wmf"/>
          <p:cNvPicPr>
            <a:picLocks noChangeAspect="1" noChangeArrowheads="1"/>
          </p:cNvPicPr>
          <p:nvPr/>
        </p:nvPicPr>
        <p:blipFill>
          <a:blip r:embed="rId3" cstate="print"/>
          <a:srcRect/>
          <a:stretch>
            <a:fillRect/>
          </a:stretch>
        </p:blipFill>
        <p:spPr bwMode="auto">
          <a:xfrm>
            <a:off x="4953000" y="2435275"/>
            <a:ext cx="746390" cy="708025"/>
          </a:xfrm>
          <a:prstGeom prst="rect">
            <a:avLst/>
          </a:prstGeom>
          <a:noFill/>
          <a:ln w="9525">
            <a:noFill/>
            <a:miter lim="800000"/>
            <a:headEnd/>
            <a:tailEnd/>
          </a:ln>
        </p:spPr>
      </p:pic>
      <p:sp>
        <p:nvSpPr>
          <p:cNvPr id="15373" name="テキスト ボックス 28"/>
          <p:cNvSpPr txBox="1">
            <a:spLocks noChangeArrowheads="1"/>
          </p:cNvSpPr>
          <p:nvPr/>
        </p:nvSpPr>
        <p:spPr bwMode="auto">
          <a:xfrm>
            <a:off x="4431904" y="2401998"/>
            <a:ext cx="493925" cy="307716"/>
          </a:xfrm>
          <a:prstGeom prst="rect">
            <a:avLst/>
          </a:prstGeom>
          <a:noFill/>
          <a:ln w="9525">
            <a:noFill/>
            <a:miter lim="800000"/>
            <a:headEnd/>
            <a:tailEnd/>
          </a:ln>
        </p:spPr>
        <p:txBody>
          <a:bodyPr wrap="none" lIns="91380" tIns="45690" rIns="91380" bIns="45690">
            <a:spAutoFit/>
          </a:bodyPr>
          <a:lstStyle/>
          <a:p>
            <a:r>
              <a:rPr lang="en-US" altLang="ja-JP" sz="1400" b="1" dirty="0">
                <a:solidFill>
                  <a:srgbClr val="000066"/>
                </a:solidFill>
              </a:rPr>
              <a:t>A</a:t>
            </a:r>
            <a:r>
              <a:rPr lang="ja-JP" altLang="en-US" sz="1400" b="1" dirty="0">
                <a:solidFill>
                  <a:srgbClr val="000066"/>
                </a:solidFill>
              </a:rPr>
              <a:t>省</a:t>
            </a:r>
          </a:p>
        </p:txBody>
      </p:sp>
      <p:sp>
        <p:nvSpPr>
          <p:cNvPr id="15374" name="テキスト ボックス 29"/>
          <p:cNvSpPr txBox="1">
            <a:spLocks noChangeArrowheads="1"/>
          </p:cNvSpPr>
          <p:nvPr/>
        </p:nvSpPr>
        <p:spPr bwMode="auto">
          <a:xfrm>
            <a:off x="4460043" y="3789834"/>
            <a:ext cx="852997" cy="307716"/>
          </a:xfrm>
          <a:prstGeom prst="rect">
            <a:avLst/>
          </a:prstGeom>
          <a:noFill/>
          <a:ln w="9525">
            <a:noFill/>
            <a:miter lim="800000"/>
            <a:headEnd/>
            <a:tailEnd/>
          </a:ln>
        </p:spPr>
        <p:txBody>
          <a:bodyPr wrap="none" lIns="91380" tIns="45690" rIns="91380" bIns="45690">
            <a:spAutoFit/>
          </a:bodyPr>
          <a:lstStyle/>
          <a:p>
            <a:r>
              <a:rPr lang="en-US" altLang="ja-JP" sz="1400" b="1" dirty="0">
                <a:solidFill>
                  <a:srgbClr val="000066"/>
                </a:solidFill>
              </a:rPr>
              <a:t>B</a:t>
            </a:r>
            <a:r>
              <a:rPr lang="ja-JP" altLang="en-US" sz="1400" b="1" dirty="0">
                <a:solidFill>
                  <a:srgbClr val="000066"/>
                </a:solidFill>
              </a:rPr>
              <a:t>自治体</a:t>
            </a:r>
          </a:p>
        </p:txBody>
      </p:sp>
      <p:sp>
        <p:nvSpPr>
          <p:cNvPr id="31" name="雲形吹き出し 30"/>
          <p:cNvSpPr/>
          <p:nvPr/>
        </p:nvSpPr>
        <p:spPr>
          <a:xfrm>
            <a:off x="4534603" y="3229025"/>
            <a:ext cx="1325959" cy="360363"/>
          </a:xfrm>
          <a:prstGeom prst="cloudCallout">
            <a:avLst>
              <a:gd name="adj1" fmla="val 1435"/>
              <a:gd name="adj2" fmla="val -17538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690" rIns="0" bIns="45690" anchor="ctr"/>
          <a:lstStyle/>
          <a:p>
            <a:pPr algn="ctr">
              <a:defRPr/>
            </a:pPr>
            <a:r>
              <a:rPr lang="ja-JP" altLang="en-US" sz="1200" b="1" dirty="0">
                <a:solidFill>
                  <a:prstClr val="black"/>
                </a:solidFill>
              </a:rPr>
              <a:t>水、暖房具</a:t>
            </a:r>
          </a:p>
        </p:txBody>
      </p:sp>
      <p:sp>
        <p:nvSpPr>
          <p:cNvPr id="32" name="雲形吹き出し 31"/>
          <p:cNvSpPr/>
          <p:nvPr/>
        </p:nvSpPr>
        <p:spPr>
          <a:xfrm>
            <a:off x="4401319" y="3229025"/>
            <a:ext cx="1592527" cy="360363"/>
          </a:xfrm>
          <a:prstGeom prst="cloudCallout">
            <a:avLst>
              <a:gd name="adj1" fmla="val 4621"/>
              <a:gd name="adj2" fmla="val 11272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690" rIns="0" bIns="45690" anchor="ctr"/>
          <a:lstStyle/>
          <a:p>
            <a:pPr algn="ctr">
              <a:defRPr/>
            </a:pPr>
            <a:r>
              <a:rPr lang="ja-JP" altLang="en-US" sz="1400" b="1" dirty="0">
                <a:solidFill>
                  <a:srgbClr val="FF0000"/>
                </a:solidFill>
              </a:rPr>
              <a:t>水、暖房具</a:t>
            </a:r>
          </a:p>
        </p:txBody>
      </p:sp>
      <p:sp>
        <p:nvSpPr>
          <p:cNvPr id="33" name="正方形/長方形 32"/>
          <p:cNvSpPr/>
          <p:nvPr/>
        </p:nvSpPr>
        <p:spPr>
          <a:xfrm>
            <a:off x="5961112" y="2546400"/>
            <a:ext cx="777569"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5978" tIns="35998" rIns="35998" bIns="35998" anchor="ctr">
            <a:spAutoFit/>
          </a:bodyPr>
          <a:lstStyle/>
          <a:p>
            <a:pPr>
              <a:defRPr/>
            </a:pPr>
            <a:r>
              <a:rPr lang="ja-JP" altLang="en-US" sz="1200" b="1" dirty="0">
                <a:solidFill>
                  <a:prstClr val="black"/>
                </a:solidFill>
              </a:rPr>
              <a:t>飲料水</a:t>
            </a:r>
          </a:p>
        </p:txBody>
      </p:sp>
      <p:sp>
        <p:nvSpPr>
          <p:cNvPr id="34" name="正方形/長方形 33"/>
          <p:cNvSpPr/>
          <p:nvPr/>
        </p:nvSpPr>
        <p:spPr>
          <a:xfrm>
            <a:off x="5961112" y="2843263"/>
            <a:ext cx="777569"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5978" tIns="35998" rIns="35998" bIns="35998" anchor="ctr">
            <a:spAutoFit/>
          </a:bodyPr>
          <a:lstStyle/>
          <a:p>
            <a:pPr>
              <a:defRPr/>
            </a:pPr>
            <a:r>
              <a:rPr lang="ja-JP" altLang="en-US" sz="1200" b="1" dirty="0">
                <a:solidFill>
                  <a:prstClr val="black"/>
                </a:solidFill>
              </a:rPr>
              <a:t>毛布</a:t>
            </a:r>
          </a:p>
        </p:txBody>
      </p:sp>
      <p:sp>
        <p:nvSpPr>
          <p:cNvPr id="15379" name="テキスト ボックス 54"/>
          <p:cNvSpPr txBox="1">
            <a:spLocks noChangeArrowheads="1"/>
          </p:cNvSpPr>
          <p:nvPr/>
        </p:nvSpPr>
        <p:spPr bwMode="auto">
          <a:xfrm>
            <a:off x="5817096" y="3573810"/>
            <a:ext cx="1218482" cy="461604"/>
          </a:xfrm>
          <a:prstGeom prst="rect">
            <a:avLst/>
          </a:prstGeom>
          <a:noFill/>
          <a:ln w="9525">
            <a:noFill/>
            <a:miter lim="800000"/>
            <a:headEnd/>
            <a:tailEnd/>
          </a:ln>
        </p:spPr>
        <p:txBody>
          <a:bodyPr wrap="none" lIns="91380" tIns="45690" rIns="91380" bIns="45690">
            <a:spAutoFit/>
          </a:bodyPr>
          <a:lstStyle/>
          <a:p>
            <a:r>
              <a:rPr lang="ja-JP" altLang="en-US" sz="1200" b="1" dirty="0">
                <a:solidFill>
                  <a:srgbClr val="000066"/>
                </a:solidFill>
              </a:rPr>
              <a:t>実は欲しい物の</a:t>
            </a:r>
            <a:endParaRPr lang="en-US" altLang="ja-JP" sz="1200" b="1" dirty="0">
              <a:solidFill>
                <a:srgbClr val="000066"/>
              </a:solidFill>
            </a:endParaRPr>
          </a:p>
          <a:p>
            <a:r>
              <a:rPr lang="en-US" altLang="ja-JP" sz="1200" b="1" dirty="0">
                <a:solidFill>
                  <a:srgbClr val="000066"/>
                </a:solidFill>
              </a:rPr>
              <a:t>NIEM</a:t>
            </a:r>
            <a:r>
              <a:rPr lang="ja-JP" altLang="en-US" sz="1200" b="1" dirty="0">
                <a:solidFill>
                  <a:srgbClr val="000066"/>
                </a:solidFill>
              </a:rPr>
              <a:t>該当項目</a:t>
            </a:r>
          </a:p>
        </p:txBody>
      </p:sp>
      <p:sp>
        <p:nvSpPr>
          <p:cNvPr id="36" name="正方形/長方形 35"/>
          <p:cNvSpPr/>
          <p:nvPr/>
        </p:nvSpPr>
        <p:spPr>
          <a:xfrm>
            <a:off x="6022982" y="4015136"/>
            <a:ext cx="777569"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5978" tIns="35998" rIns="35998" bIns="35998" anchor="ctr">
            <a:spAutoFit/>
          </a:bodyPr>
          <a:lstStyle/>
          <a:p>
            <a:pPr>
              <a:defRPr/>
            </a:pPr>
            <a:r>
              <a:rPr lang="ja-JP" altLang="en-US" sz="1200" b="1" dirty="0">
                <a:solidFill>
                  <a:prstClr val="black"/>
                </a:solidFill>
              </a:rPr>
              <a:t>水</a:t>
            </a:r>
          </a:p>
        </p:txBody>
      </p:sp>
      <p:sp>
        <p:nvSpPr>
          <p:cNvPr id="37" name="正方形/長方形 36"/>
          <p:cNvSpPr/>
          <p:nvPr/>
        </p:nvSpPr>
        <p:spPr>
          <a:xfrm>
            <a:off x="6022982" y="4321522"/>
            <a:ext cx="777569"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5978" tIns="35998" rIns="35998" bIns="35998" anchor="ctr">
            <a:spAutoFit/>
          </a:bodyPr>
          <a:lstStyle/>
          <a:p>
            <a:pPr>
              <a:defRPr/>
            </a:pPr>
            <a:r>
              <a:rPr lang="ja-JP" altLang="en-US" sz="1200" b="1" dirty="0">
                <a:solidFill>
                  <a:prstClr val="black"/>
                </a:solidFill>
              </a:rPr>
              <a:t>カイロ</a:t>
            </a:r>
          </a:p>
        </p:txBody>
      </p:sp>
      <p:sp>
        <p:nvSpPr>
          <p:cNvPr id="15382" name="テキスト ボックス 54"/>
          <p:cNvSpPr txBox="1">
            <a:spLocks noChangeArrowheads="1"/>
          </p:cNvSpPr>
          <p:nvPr/>
        </p:nvSpPr>
        <p:spPr bwMode="auto">
          <a:xfrm>
            <a:off x="5745088" y="2133650"/>
            <a:ext cx="1337104" cy="461604"/>
          </a:xfrm>
          <a:prstGeom prst="rect">
            <a:avLst/>
          </a:prstGeom>
          <a:noFill/>
          <a:ln w="9525">
            <a:noFill/>
            <a:miter lim="800000"/>
            <a:headEnd/>
            <a:tailEnd/>
          </a:ln>
        </p:spPr>
        <p:txBody>
          <a:bodyPr wrap="none" lIns="91380" tIns="45690" rIns="91380" bIns="45690">
            <a:spAutoFit/>
          </a:bodyPr>
          <a:lstStyle/>
          <a:p>
            <a:r>
              <a:rPr lang="ja-JP" altLang="en-US" sz="1200" b="1">
                <a:solidFill>
                  <a:srgbClr val="000066"/>
                </a:solidFill>
              </a:rPr>
              <a:t>提供を考えている</a:t>
            </a:r>
            <a:endParaRPr lang="en-US" altLang="ja-JP" sz="1200" b="1">
              <a:solidFill>
                <a:srgbClr val="000066"/>
              </a:solidFill>
            </a:endParaRPr>
          </a:p>
          <a:p>
            <a:r>
              <a:rPr lang="en-US" altLang="ja-JP" sz="1200" b="1">
                <a:solidFill>
                  <a:srgbClr val="000066"/>
                </a:solidFill>
              </a:rPr>
              <a:t>NIEM</a:t>
            </a:r>
            <a:r>
              <a:rPr lang="ja-JP" altLang="en-US" sz="1200" b="1">
                <a:solidFill>
                  <a:srgbClr val="000066"/>
                </a:solidFill>
              </a:rPr>
              <a:t>該当項目</a:t>
            </a:r>
          </a:p>
        </p:txBody>
      </p:sp>
      <p:sp>
        <p:nvSpPr>
          <p:cNvPr id="39" name="角丸四角形 38"/>
          <p:cNvSpPr/>
          <p:nvPr/>
        </p:nvSpPr>
        <p:spPr>
          <a:xfrm>
            <a:off x="7113059" y="2277666"/>
            <a:ext cx="2576248" cy="2303462"/>
          </a:xfrm>
          <a:prstGeom prst="roundRect">
            <a:avLst>
              <a:gd name="adj" fmla="val 1027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endParaRPr lang="ja-JP" altLang="en-US" sz="1400" b="1" dirty="0" err="1">
              <a:solidFill>
                <a:prstClr val="black"/>
              </a:solidFill>
            </a:endParaRPr>
          </a:p>
        </p:txBody>
      </p:sp>
      <p:sp>
        <p:nvSpPr>
          <p:cNvPr id="15384" name="テキスト ボックス 29"/>
          <p:cNvSpPr txBox="1">
            <a:spLocks noChangeArrowheads="1"/>
          </p:cNvSpPr>
          <p:nvPr/>
        </p:nvSpPr>
        <p:spPr bwMode="auto">
          <a:xfrm>
            <a:off x="7097581" y="2315767"/>
            <a:ext cx="1171995" cy="307716"/>
          </a:xfrm>
          <a:prstGeom prst="rect">
            <a:avLst/>
          </a:prstGeom>
          <a:noFill/>
          <a:ln w="9525">
            <a:noFill/>
            <a:miter lim="800000"/>
            <a:headEnd/>
            <a:tailEnd/>
          </a:ln>
        </p:spPr>
        <p:txBody>
          <a:bodyPr wrap="none" lIns="91380" tIns="45690" rIns="91380" bIns="45690">
            <a:spAutoFit/>
          </a:bodyPr>
          <a:lstStyle/>
          <a:p>
            <a:r>
              <a:rPr lang="en-US" altLang="ja-JP" sz="1400" b="1">
                <a:solidFill>
                  <a:srgbClr val="000066"/>
                </a:solidFill>
              </a:rPr>
              <a:t>NIEM</a:t>
            </a:r>
            <a:r>
              <a:rPr lang="ja-JP" altLang="en-US" sz="1400" b="1">
                <a:solidFill>
                  <a:srgbClr val="000066"/>
                </a:solidFill>
              </a:rPr>
              <a:t>の辞書</a:t>
            </a:r>
          </a:p>
        </p:txBody>
      </p:sp>
      <p:sp>
        <p:nvSpPr>
          <p:cNvPr id="15385" name="テキスト ボックス 30"/>
          <p:cNvSpPr txBox="1">
            <a:spLocks noChangeArrowheads="1"/>
          </p:cNvSpPr>
          <p:nvPr/>
        </p:nvSpPr>
        <p:spPr bwMode="auto">
          <a:xfrm>
            <a:off x="7329753" y="4004866"/>
            <a:ext cx="2240889" cy="430212"/>
          </a:xfrm>
          <a:prstGeom prst="rect">
            <a:avLst/>
          </a:prstGeom>
          <a:noFill/>
          <a:ln w="9525">
            <a:noFill/>
            <a:miter lim="800000"/>
            <a:headEnd/>
            <a:tailEnd/>
          </a:ln>
        </p:spPr>
        <p:txBody>
          <a:bodyPr lIns="91380" tIns="45690" rIns="91380" bIns="45690">
            <a:spAutoFit/>
          </a:bodyPr>
          <a:lstStyle/>
          <a:p>
            <a:r>
              <a:rPr lang="ja-JP" altLang="en-US" sz="1100" b="1">
                <a:solidFill>
                  <a:srgbClr val="000066"/>
                </a:solidFill>
              </a:rPr>
              <a:t>それぞれの用語の意味が定義されているので齟齬が起きない</a:t>
            </a:r>
          </a:p>
        </p:txBody>
      </p:sp>
      <p:sp>
        <p:nvSpPr>
          <p:cNvPr id="42" name="正方形/長方形 41"/>
          <p:cNvSpPr/>
          <p:nvPr/>
        </p:nvSpPr>
        <p:spPr>
          <a:xfrm>
            <a:off x="7242043" y="2684067"/>
            <a:ext cx="89945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水</a:t>
            </a:r>
          </a:p>
        </p:txBody>
      </p:sp>
      <p:sp>
        <p:nvSpPr>
          <p:cNvPr id="43" name="正方形/長方形 42"/>
          <p:cNvSpPr/>
          <p:nvPr/>
        </p:nvSpPr>
        <p:spPr>
          <a:xfrm>
            <a:off x="8537046" y="2684067"/>
            <a:ext cx="90117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暖房具</a:t>
            </a:r>
          </a:p>
        </p:txBody>
      </p:sp>
      <p:sp>
        <p:nvSpPr>
          <p:cNvPr id="44" name="正方形/長方形 43"/>
          <p:cNvSpPr/>
          <p:nvPr/>
        </p:nvSpPr>
        <p:spPr>
          <a:xfrm>
            <a:off x="7386506" y="3019029"/>
            <a:ext cx="89945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飲料水</a:t>
            </a:r>
          </a:p>
        </p:txBody>
      </p:sp>
      <p:sp>
        <p:nvSpPr>
          <p:cNvPr id="45" name="正方形/長方形 44"/>
          <p:cNvSpPr/>
          <p:nvPr/>
        </p:nvSpPr>
        <p:spPr>
          <a:xfrm>
            <a:off x="8681508" y="3019029"/>
            <a:ext cx="90117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毛布</a:t>
            </a:r>
          </a:p>
        </p:txBody>
      </p:sp>
      <p:sp>
        <p:nvSpPr>
          <p:cNvPr id="46" name="正方形/長方形 45"/>
          <p:cNvSpPr/>
          <p:nvPr/>
        </p:nvSpPr>
        <p:spPr>
          <a:xfrm>
            <a:off x="7386506" y="3353992"/>
            <a:ext cx="89945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治療用水</a:t>
            </a:r>
          </a:p>
        </p:txBody>
      </p:sp>
      <p:sp>
        <p:nvSpPr>
          <p:cNvPr id="47" name="正方形/長方形 46"/>
          <p:cNvSpPr/>
          <p:nvPr/>
        </p:nvSpPr>
        <p:spPr>
          <a:xfrm>
            <a:off x="8681508" y="3353992"/>
            <a:ext cx="90117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カイロ</a:t>
            </a:r>
          </a:p>
        </p:txBody>
      </p:sp>
      <p:sp>
        <p:nvSpPr>
          <p:cNvPr id="48" name="正方形/長方形 47"/>
          <p:cNvSpPr/>
          <p:nvPr/>
        </p:nvSpPr>
        <p:spPr>
          <a:xfrm>
            <a:off x="7386506" y="3688954"/>
            <a:ext cx="89945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洗濯用水</a:t>
            </a:r>
          </a:p>
        </p:txBody>
      </p:sp>
      <p:sp>
        <p:nvSpPr>
          <p:cNvPr id="49" name="正方形/長方形 48"/>
          <p:cNvSpPr/>
          <p:nvPr/>
        </p:nvSpPr>
        <p:spPr>
          <a:xfrm>
            <a:off x="8681508" y="3688954"/>
            <a:ext cx="901171" cy="2571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78" tIns="35998" rIns="35998" bIns="35998" anchor="ctr">
            <a:spAutoFit/>
          </a:bodyPr>
          <a:lstStyle/>
          <a:p>
            <a:pPr>
              <a:defRPr/>
            </a:pPr>
            <a:r>
              <a:rPr lang="ja-JP" altLang="en-US" sz="1200" b="1" dirty="0">
                <a:solidFill>
                  <a:prstClr val="black"/>
                </a:solidFill>
              </a:rPr>
              <a:t>ストーブ</a:t>
            </a:r>
          </a:p>
        </p:txBody>
      </p:sp>
      <p:sp>
        <p:nvSpPr>
          <p:cNvPr id="15394" name="テキスト ボックス 49"/>
          <p:cNvSpPr txBox="1">
            <a:spLocks noChangeArrowheads="1"/>
          </p:cNvSpPr>
          <p:nvPr/>
        </p:nvSpPr>
        <p:spPr bwMode="auto">
          <a:xfrm>
            <a:off x="8504370" y="2626917"/>
            <a:ext cx="184718" cy="307771"/>
          </a:xfrm>
          <a:prstGeom prst="rect">
            <a:avLst/>
          </a:prstGeom>
          <a:noFill/>
          <a:ln w="9525">
            <a:noFill/>
            <a:miter lim="800000"/>
            <a:headEnd/>
            <a:tailEnd/>
          </a:ln>
        </p:spPr>
        <p:txBody>
          <a:bodyPr wrap="none" lIns="91434" tIns="45717" rIns="91434" bIns="45717">
            <a:spAutoFit/>
          </a:bodyPr>
          <a:lstStyle/>
          <a:p>
            <a:endParaRPr lang="ja-JP" altLang="en-US" sz="1400" b="1">
              <a:solidFill>
                <a:srgbClr val="000066"/>
              </a:solidFill>
            </a:endParaRPr>
          </a:p>
        </p:txBody>
      </p:sp>
      <p:cxnSp>
        <p:nvCxnSpPr>
          <p:cNvPr id="51" name="カギ線コネクタ 65"/>
          <p:cNvCxnSpPr>
            <a:stCxn id="15394" idx="2"/>
            <a:endCxn id="45" idx="1"/>
          </p:cNvCxnSpPr>
          <p:nvPr/>
        </p:nvCxnSpPr>
        <p:spPr>
          <a:xfrm rot="16200000" flipH="1">
            <a:off x="8532654" y="2998762"/>
            <a:ext cx="212929" cy="8477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カギ線コネクタ 65"/>
          <p:cNvCxnSpPr>
            <a:stCxn id="15394" idx="2"/>
            <a:endCxn id="47" idx="1"/>
          </p:cNvCxnSpPr>
          <p:nvPr/>
        </p:nvCxnSpPr>
        <p:spPr>
          <a:xfrm rot="16200000" flipH="1">
            <a:off x="8365172" y="3166244"/>
            <a:ext cx="547892" cy="8477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カギ線コネクタ 65"/>
          <p:cNvCxnSpPr>
            <a:stCxn id="15394" idx="2"/>
            <a:endCxn id="49" idx="1"/>
          </p:cNvCxnSpPr>
          <p:nvPr/>
        </p:nvCxnSpPr>
        <p:spPr>
          <a:xfrm rot="16200000" flipH="1">
            <a:off x="8197691" y="3333725"/>
            <a:ext cx="882854" cy="8477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398" name="テキスト ボックス 53"/>
          <p:cNvSpPr txBox="1">
            <a:spLocks noChangeArrowheads="1"/>
          </p:cNvSpPr>
          <p:nvPr/>
        </p:nvSpPr>
        <p:spPr bwMode="auto">
          <a:xfrm>
            <a:off x="7204208" y="2626917"/>
            <a:ext cx="184718" cy="307771"/>
          </a:xfrm>
          <a:prstGeom prst="rect">
            <a:avLst/>
          </a:prstGeom>
          <a:noFill/>
          <a:ln w="9525">
            <a:noFill/>
            <a:miter lim="800000"/>
            <a:headEnd/>
            <a:tailEnd/>
          </a:ln>
        </p:spPr>
        <p:txBody>
          <a:bodyPr wrap="none" lIns="91434" tIns="45717" rIns="91434" bIns="45717">
            <a:spAutoFit/>
          </a:bodyPr>
          <a:lstStyle/>
          <a:p>
            <a:endParaRPr lang="ja-JP" altLang="en-US" sz="1400" b="1">
              <a:solidFill>
                <a:srgbClr val="000066"/>
              </a:solidFill>
            </a:endParaRPr>
          </a:p>
        </p:txBody>
      </p:sp>
      <p:cxnSp>
        <p:nvCxnSpPr>
          <p:cNvPr id="55" name="カギ線コネクタ 65"/>
          <p:cNvCxnSpPr>
            <a:stCxn id="15398" idx="2"/>
            <a:endCxn id="44" idx="1"/>
          </p:cNvCxnSpPr>
          <p:nvPr/>
        </p:nvCxnSpPr>
        <p:spPr>
          <a:xfrm rot="16200000" flipH="1">
            <a:off x="7235072" y="2996182"/>
            <a:ext cx="212929" cy="899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カギ線コネクタ 65"/>
          <p:cNvCxnSpPr>
            <a:stCxn id="15398" idx="2"/>
            <a:endCxn id="46" idx="1"/>
          </p:cNvCxnSpPr>
          <p:nvPr/>
        </p:nvCxnSpPr>
        <p:spPr>
          <a:xfrm rot="16200000" flipH="1">
            <a:off x="7067590" y="3163664"/>
            <a:ext cx="547892" cy="899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カギ線コネクタ 65"/>
          <p:cNvCxnSpPr>
            <a:stCxn id="15398" idx="2"/>
            <a:endCxn id="48" idx="1"/>
          </p:cNvCxnSpPr>
          <p:nvPr/>
        </p:nvCxnSpPr>
        <p:spPr>
          <a:xfrm rot="16200000" flipH="1">
            <a:off x="6900109" y="3331145"/>
            <a:ext cx="882854" cy="89939"/>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402" name="テキスト ボックス 57"/>
          <p:cNvSpPr txBox="1">
            <a:spLocks noChangeArrowheads="1"/>
          </p:cNvSpPr>
          <p:nvPr/>
        </p:nvSpPr>
        <p:spPr bwMode="auto">
          <a:xfrm>
            <a:off x="200472" y="1855863"/>
            <a:ext cx="3960681" cy="276993"/>
          </a:xfrm>
          <a:prstGeom prst="rect">
            <a:avLst/>
          </a:prstGeom>
          <a:noFill/>
          <a:ln w="9525">
            <a:noFill/>
            <a:miter lim="800000"/>
            <a:headEnd/>
            <a:tailEnd/>
          </a:ln>
        </p:spPr>
        <p:txBody>
          <a:bodyPr lIns="91434" tIns="45717" rIns="91434" bIns="45717">
            <a:spAutoFit/>
          </a:bodyPr>
          <a:lstStyle/>
          <a:p>
            <a:r>
              <a:rPr lang="ja-JP" altLang="en-US" sz="1200" dirty="0">
                <a:solidFill>
                  <a:srgbClr val="000066"/>
                </a:solidFill>
                <a:latin typeface="ＭＳ Ｐゴシック" pitchFamily="50" charset="-128"/>
              </a:rPr>
              <a:t>個々の情報が定義された上で構造化され、リンクしている</a:t>
            </a:r>
          </a:p>
        </p:txBody>
      </p:sp>
      <p:sp>
        <p:nvSpPr>
          <p:cNvPr id="15403" name="正方形/長方形 58"/>
          <p:cNvSpPr>
            <a:spLocks noChangeArrowheads="1"/>
          </p:cNvSpPr>
          <p:nvPr/>
        </p:nvSpPr>
        <p:spPr bwMode="auto">
          <a:xfrm>
            <a:off x="4464579" y="1864668"/>
            <a:ext cx="3958123" cy="276993"/>
          </a:xfrm>
          <a:prstGeom prst="rect">
            <a:avLst/>
          </a:prstGeom>
          <a:noFill/>
          <a:ln w="9525">
            <a:noFill/>
            <a:miter lim="800000"/>
            <a:headEnd/>
            <a:tailEnd/>
          </a:ln>
        </p:spPr>
        <p:txBody>
          <a:bodyPr wrap="none" lIns="91434" tIns="45717" rIns="91434" bIns="45717">
            <a:spAutoFit/>
          </a:bodyPr>
          <a:lstStyle/>
          <a:p>
            <a:r>
              <a:rPr lang="ja-JP" altLang="en-US" sz="1200" b="1" dirty="0">
                <a:solidFill>
                  <a:srgbClr val="000066"/>
                </a:solidFill>
                <a:latin typeface="ＭＳ Ｐゴシック" pitchFamily="50" charset="-128"/>
              </a:rPr>
              <a:t>組織間での意思疎通の齟齬が防止できる（救援物資の例）</a:t>
            </a:r>
          </a:p>
        </p:txBody>
      </p:sp>
      <p:sp>
        <p:nvSpPr>
          <p:cNvPr id="15404" name="テキスト ボックス 59"/>
          <p:cNvSpPr txBox="1">
            <a:spLocks noChangeArrowheads="1"/>
          </p:cNvSpPr>
          <p:nvPr/>
        </p:nvSpPr>
        <p:spPr bwMode="auto">
          <a:xfrm>
            <a:off x="128985" y="4653136"/>
            <a:ext cx="2698162" cy="307771"/>
          </a:xfrm>
          <a:prstGeom prst="rect">
            <a:avLst/>
          </a:prstGeom>
          <a:noFill/>
          <a:ln w="9525">
            <a:noFill/>
            <a:miter lim="800000"/>
            <a:headEnd/>
            <a:tailEnd/>
          </a:ln>
        </p:spPr>
        <p:txBody>
          <a:bodyPr wrap="none" lIns="91434" tIns="45717" rIns="91434" bIns="45717">
            <a:spAutoFit/>
          </a:bodyPr>
          <a:lstStyle/>
          <a:p>
            <a:r>
              <a:rPr lang="ja-JP" altLang="en-US" sz="1400" b="1" u="sng" dirty="0" smtClean="0">
                <a:solidFill>
                  <a:srgbClr val="000066"/>
                </a:solidFill>
                <a:latin typeface="HG丸ｺﾞｼｯｸM-PRO" pitchFamily="50" charset="-128"/>
                <a:ea typeface="HG丸ｺﾞｼｯｸM-PRO" pitchFamily="50" charset="-128"/>
              </a:rPr>
              <a:t>効果②　オープンデータの推進</a:t>
            </a:r>
            <a:endParaRPr lang="ja-JP" altLang="en-US" sz="1400" b="1" u="sng" dirty="0">
              <a:solidFill>
                <a:srgbClr val="000066"/>
              </a:solidFill>
              <a:latin typeface="HG丸ｺﾞｼｯｸM-PRO" pitchFamily="50" charset="-128"/>
              <a:ea typeface="HG丸ｺﾞｼｯｸM-PRO" pitchFamily="50" charset="-128"/>
            </a:endParaRPr>
          </a:p>
        </p:txBody>
      </p:sp>
      <p:sp>
        <p:nvSpPr>
          <p:cNvPr id="15405" name="テキスト ボックス 60"/>
          <p:cNvSpPr txBox="1">
            <a:spLocks noChangeArrowheads="1"/>
          </p:cNvSpPr>
          <p:nvPr/>
        </p:nvSpPr>
        <p:spPr bwMode="auto">
          <a:xfrm>
            <a:off x="4507129" y="4653136"/>
            <a:ext cx="2698162" cy="307771"/>
          </a:xfrm>
          <a:prstGeom prst="rect">
            <a:avLst/>
          </a:prstGeom>
          <a:noFill/>
          <a:ln w="9525">
            <a:noFill/>
            <a:miter lim="800000"/>
            <a:headEnd/>
            <a:tailEnd/>
          </a:ln>
        </p:spPr>
        <p:txBody>
          <a:bodyPr wrap="none" lIns="91434" tIns="45717" rIns="91434" bIns="45717">
            <a:spAutoFit/>
          </a:bodyPr>
          <a:lstStyle/>
          <a:p>
            <a:r>
              <a:rPr lang="ja-JP" altLang="en-US" sz="1400" b="1" u="sng" dirty="0" smtClean="0">
                <a:solidFill>
                  <a:srgbClr val="000066"/>
                </a:solidFill>
                <a:latin typeface="HG丸ｺﾞｼｯｸM-PRO" pitchFamily="50" charset="-128"/>
                <a:ea typeface="HG丸ｺﾞｼｯｸM-PRO" pitchFamily="50" charset="-128"/>
              </a:rPr>
              <a:t>効果③　情報産業の競争力強化</a:t>
            </a:r>
            <a:endParaRPr lang="ja-JP" altLang="en-US" sz="1400" b="1" u="sng" dirty="0">
              <a:solidFill>
                <a:srgbClr val="000066"/>
              </a:solidFill>
              <a:latin typeface="HG丸ｺﾞｼｯｸM-PRO" pitchFamily="50" charset="-128"/>
              <a:ea typeface="HG丸ｺﾞｼｯｸM-PRO" pitchFamily="50" charset="-128"/>
            </a:endParaRPr>
          </a:p>
        </p:txBody>
      </p:sp>
      <p:pic>
        <p:nvPicPr>
          <p:cNvPr id="15406" name="Picture 2"/>
          <p:cNvPicPr>
            <a:picLocks noChangeAspect="1" noChangeArrowheads="1"/>
          </p:cNvPicPr>
          <p:nvPr/>
        </p:nvPicPr>
        <p:blipFill>
          <a:blip r:embed="rId4" cstate="print"/>
          <a:srcRect/>
          <a:stretch>
            <a:fillRect/>
          </a:stretch>
        </p:blipFill>
        <p:spPr bwMode="auto">
          <a:xfrm>
            <a:off x="7673711" y="5291683"/>
            <a:ext cx="1312202" cy="892175"/>
          </a:xfrm>
          <a:prstGeom prst="rect">
            <a:avLst/>
          </a:prstGeom>
          <a:noFill/>
          <a:ln w="9525">
            <a:noFill/>
            <a:miter lim="800000"/>
            <a:headEnd/>
            <a:tailEnd/>
          </a:ln>
        </p:spPr>
      </p:pic>
      <p:pic>
        <p:nvPicPr>
          <p:cNvPr id="83" name="図 1" descr="BPD1.emf"/>
          <p:cNvPicPr>
            <a:picLocks/>
          </p:cNvPicPr>
          <p:nvPr/>
        </p:nvPicPr>
        <p:blipFill>
          <a:blip r:embed="rId5" cstate="print"/>
          <a:srcRect b="38402"/>
          <a:stretch>
            <a:fillRect/>
          </a:stretch>
        </p:blipFill>
        <p:spPr bwMode="auto">
          <a:xfrm>
            <a:off x="4953000" y="5436145"/>
            <a:ext cx="1288125" cy="647700"/>
          </a:xfrm>
          <a:prstGeom prst="rect">
            <a:avLst/>
          </a:prstGeom>
          <a:solidFill>
            <a:schemeClr val="bg1">
              <a:lumMod val="85000"/>
            </a:schemeClr>
          </a:solidFill>
          <a:ln w="9525">
            <a:noFill/>
            <a:miter lim="800000"/>
            <a:headEnd/>
            <a:tailEnd/>
          </a:ln>
        </p:spPr>
      </p:pic>
      <p:pic>
        <p:nvPicPr>
          <p:cNvPr id="15408" name="Picture 11" descr="C:\Users\Ken\AppData\Local\Microsoft\Windows\Temporary Internet Files\Content.IE5\O0SWT5PP\MC900330867[1].wmf"/>
          <p:cNvPicPr>
            <a:picLocks noChangeAspect="1" noChangeArrowheads="1"/>
          </p:cNvPicPr>
          <p:nvPr/>
        </p:nvPicPr>
        <p:blipFill>
          <a:blip r:embed="rId6" cstate="print"/>
          <a:srcRect/>
          <a:stretch>
            <a:fillRect/>
          </a:stretch>
        </p:blipFill>
        <p:spPr bwMode="auto">
          <a:xfrm>
            <a:off x="5097462" y="6083845"/>
            <a:ext cx="619125" cy="584200"/>
          </a:xfrm>
          <a:prstGeom prst="rect">
            <a:avLst/>
          </a:prstGeom>
          <a:noFill/>
          <a:ln w="9525">
            <a:noFill/>
            <a:miter lim="800000"/>
            <a:headEnd/>
            <a:tailEnd/>
          </a:ln>
        </p:spPr>
      </p:pic>
      <p:cxnSp>
        <p:nvCxnSpPr>
          <p:cNvPr id="86" name="直線矢印コネクタ 85"/>
          <p:cNvCxnSpPr/>
          <p:nvPr/>
        </p:nvCxnSpPr>
        <p:spPr>
          <a:xfrm flipH="1">
            <a:off x="6321954" y="5794920"/>
            <a:ext cx="935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6473296" y="5947320"/>
            <a:ext cx="935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6626358" y="6099720"/>
            <a:ext cx="93556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12" name="テキスト ボックス 88"/>
          <p:cNvSpPr txBox="1">
            <a:spLocks noChangeArrowheads="1"/>
          </p:cNvSpPr>
          <p:nvPr/>
        </p:nvSpPr>
        <p:spPr bwMode="auto">
          <a:xfrm>
            <a:off x="6968596" y="6352133"/>
            <a:ext cx="2593446" cy="430213"/>
          </a:xfrm>
          <a:prstGeom prst="rect">
            <a:avLst/>
          </a:prstGeom>
          <a:noFill/>
          <a:ln w="9525">
            <a:noFill/>
            <a:miter lim="800000"/>
            <a:headEnd/>
            <a:tailEnd/>
          </a:ln>
        </p:spPr>
        <p:txBody>
          <a:bodyPr lIns="91434" tIns="45717" rIns="91434" bIns="45717">
            <a:spAutoFit/>
          </a:bodyPr>
          <a:lstStyle/>
          <a:p>
            <a:r>
              <a:rPr lang="ja-JP" altLang="en-US" sz="1100" b="1" dirty="0">
                <a:solidFill>
                  <a:srgbClr val="000066"/>
                </a:solidFill>
              </a:rPr>
              <a:t>辞書から情報項目やメッセージセットを持って</a:t>
            </a:r>
            <a:r>
              <a:rPr lang="ja-JP" altLang="en-US" sz="1100" b="1" dirty="0" smtClean="0">
                <a:solidFill>
                  <a:srgbClr val="000066"/>
                </a:solidFill>
              </a:rPr>
              <a:t>こられる</a:t>
            </a:r>
            <a:endParaRPr lang="ja-JP" altLang="en-US" sz="1100" b="1" dirty="0">
              <a:solidFill>
                <a:srgbClr val="000066"/>
              </a:solidFill>
            </a:endParaRPr>
          </a:p>
        </p:txBody>
      </p:sp>
      <p:sp>
        <p:nvSpPr>
          <p:cNvPr id="15413" name="正方形/長方形 89"/>
          <p:cNvSpPr>
            <a:spLocks noChangeArrowheads="1"/>
          </p:cNvSpPr>
          <p:nvPr/>
        </p:nvSpPr>
        <p:spPr bwMode="auto">
          <a:xfrm>
            <a:off x="4521333" y="4941092"/>
            <a:ext cx="4669856" cy="276993"/>
          </a:xfrm>
          <a:prstGeom prst="rect">
            <a:avLst/>
          </a:prstGeom>
          <a:noFill/>
          <a:ln w="9525">
            <a:noFill/>
            <a:miter lim="800000"/>
            <a:headEnd/>
            <a:tailEnd/>
          </a:ln>
        </p:spPr>
        <p:txBody>
          <a:bodyPr wrap="none" lIns="91434" tIns="45717" rIns="91434" bIns="45717">
            <a:spAutoFit/>
          </a:bodyPr>
          <a:lstStyle/>
          <a:p>
            <a:r>
              <a:rPr lang="ja-JP" altLang="en-US" sz="1200" b="1">
                <a:solidFill>
                  <a:srgbClr val="000066"/>
                </a:solidFill>
                <a:latin typeface="HG丸ｺﾞｼｯｸM-PRO" pitchFamily="50" charset="-128"/>
              </a:rPr>
              <a:t>情報交換の設計作業を簡素化するとともに、相互運用性を向上できる</a:t>
            </a:r>
          </a:p>
        </p:txBody>
      </p:sp>
      <p:pic>
        <p:nvPicPr>
          <p:cNvPr id="15414" name="Picture 4"/>
          <p:cNvPicPr>
            <a:picLocks noChangeAspect="1" noChangeArrowheads="1"/>
          </p:cNvPicPr>
          <p:nvPr/>
        </p:nvPicPr>
        <p:blipFill>
          <a:blip r:embed="rId7" cstate="print"/>
          <a:srcRect/>
          <a:stretch>
            <a:fillRect/>
          </a:stretch>
        </p:blipFill>
        <p:spPr bwMode="auto">
          <a:xfrm>
            <a:off x="7040828" y="6236245"/>
            <a:ext cx="2433506" cy="131762"/>
          </a:xfrm>
          <a:prstGeom prst="rect">
            <a:avLst/>
          </a:prstGeom>
          <a:noFill/>
          <a:ln w="9525">
            <a:noFill/>
            <a:miter lim="800000"/>
            <a:headEnd/>
            <a:tailEnd/>
          </a:ln>
        </p:spPr>
      </p:pic>
      <p:grpSp>
        <p:nvGrpSpPr>
          <p:cNvPr id="3" name="グループ化 12"/>
          <p:cNvGrpSpPr>
            <a:grpSpLocks/>
          </p:cNvGrpSpPr>
          <p:nvPr/>
        </p:nvGrpSpPr>
        <p:grpSpPr bwMode="auto">
          <a:xfrm>
            <a:off x="343959" y="5373092"/>
            <a:ext cx="839258" cy="574675"/>
            <a:chOff x="6645188" y="4625752"/>
            <a:chExt cx="3290056" cy="2259632"/>
          </a:xfrm>
        </p:grpSpPr>
        <p:pic>
          <p:nvPicPr>
            <p:cNvPr id="15435" name="Picture 5" descr="C:\Users\Ken\AppData\Local\Microsoft\Windows\Temporary Internet Files\Content.IE5\7RS7Z7L2\MC900431637[1].png"/>
            <p:cNvPicPr>
              <a:picLocks noChangeAspect="1" noChangeArrowheads="1"/>
            </p:cNvPicPr>
            <p:nvPr/>
          </p:nvPicPr>
          <p:blipFill>
            <a:blip r:embed="rId8" cstate="print"/>
            <a:srcRect/>
            <a:stretch>
              <a:fillRect/>
            </a:stretch>
          </p:blipFill>
          <p:spPr bwMode="auto">
            <a:xfrm>
              <a:off x="6645188" y="4625752"/>
              <a:ext cx="1714500" cy="1714500"/>
            </a:xfrm>
            <a:prstGeom prst="rect">
              <a:avLst/>
            </a:prstGeom>
            <a:noFill/>
            <a:ln w="9525">
              <a:noFill/>
              <a:miter lim="800000"/>
              <a:headEnd/>
              <a:tailEnd/>
            </a:ln>
          </p:spPr>
        </p:pic>
        <p:pic>
          <p:nvPicPr>
            <p:cNvPr id="15436" name="Picture 5" descr="C:\Users\Ken\AppData\Local\Microsoft\Windows\Temporary Internet Files\Content.IE5\7RS7Z7L2\MC900431637[1].png"/>
            <p:cNvPicPr>
              <a:picLocks noChangeAspect="1" noChangeArrowheads="1"/>
            </p:cNvPicPr>
            <p:nvPr/>
          </p:nvPicPr>
          <p:blipFill>
            <a:blip r:embed="rId9" cstate="print"/>
            <a:srcRect/>
            <a:stretch>
              <a:fillRect/>
            </a:stretch>
          </p:blipFill>
          <p:spPr bwMode="auto">
            <a:xfrm>
              <a:off x="7270948" y="4769768"/>
              <a:ext cx="1836204" cy="1836204"/>
            </a:xfrm>
            <a:prstGeom prst="rect">
              <a:avLst/>
            </a:prstGeom>
            <a:noFill/>
            <a:ln w="9525">
              <a:noFill/>
              <a:miter lim="800000"/>
              <a:headEnd/>
              <a:tailEnd/>
            </a:ln>
          </p:spPr>
        </p:pic>
        <p:pic>
          <p:nvPicPr>
            <p:cNvPr id="15437" name="Picture 5" descr="C:\Users\Ken\AppData\Local\Microsoft\Windows\Temporary Internet Files\Content.IE5\7RS7Z7L2\MC900431637[1].png"/>
            <p:cNvPicPr>
              <a:picLocks noChangeAspect="1" noChangeArrowheads="1"/>
            </p:cNvPicPr>
            <p:nvPr/>
          </p:nvPicPr>
          <p:blipFill>
            <a:blip r:embed="rId10" cstate="print"/>
            <a:srcRect/>
            <a:stretch>
              <a:fillRect/>
            </a:stretch>
          </p:blipFill>
          <p:spPr bwMode="auto">
            <a:xfrm>
              <a:off x="7955024" y="4905164"/>
              <a:ext cx="1980220" cy="1980220"/>
            </a:xfrm>
            <a:prstGeom prst="rect">
              <a:avLst/>
            </a:prstGeom>
            <a:noFill/>
            <a:ln w="9525">
              <a:noFill/>
              <a:miter lim="800000"/>
              <a:headEnd/>
              <a:tailEnd/>
            </a:ln>
          </p:spPr>
        </p:pic>
      </p:grpSp>
      <p:grpSp>
        <p:nvGrpSpPr>
          <p:cNvPr id="4" name="グループ化 12"/>
          <p:cNvGrpSpPr>
            <a:grpSpLocks/>
          </p:cNvGrpSpPr>
          <p:nvPr/>
        </p:nvGrpSpPr>
        <p:grpSpPr bwMode="auto">
          <a:xfrm>
            <a:off x="343959" y="6093296"/>
            <a:ext cx="839258" cy="574675"/>
            <a:chOff x="6645188" y="4625752"/>
            <a:chExt cx="3290056" cy="2259632"/>
          </a:xfrm>
        </p:grpSpPr>
        <p:pic>
          <p:nvPicPr>
            <p:cNvPr id="15432" name="Picture 5" descr="C:\Users\Ken\AppData\Local\Microsoft\Windows\Temporary Internet Files\Content.IE5\7RS7Z7L2\MC900431637[1].png"/>
            <p:cNvPicPr>
              <a:picLocks noChangeAspect="1" noChangeArrowheads="1"/>
            </p:cNvPicPr>
            <p:nvPr/>
          </p:nvPicPr>
          <p:blipFill>
            <a:blip r:embed="rId8" cstate="print"/>
            <a:srcRect/>
            <a:stretch>
              <a:fillRect/>
            </a:stretch>
          </p:blipFill>
          <p:spPr bwMode="auto">
            <a:xfrm>
              <a:off x="6645188" y="4625752"/>
              <a:ext cx="1714500" cy="1714500"/>
            </a:xfrm>
            <a:prstGeom prst="rect">
              <a:avLst/>
            </a:prstGeom>
            <a:noFill/>
            <a:ln w="9525">
              <a:noFill/>
              <a:miter lim="800000"/>
              <a:headEnd/>
              <a:tailEnd/>
            </a:ln>
          </p:spPr>
        </p:pic>
        <p:pic>
          <p:nvPicPr>
            <p:cNvPr id="15433" name="Picture 5" descr="C:\Users\Ken\AppData\Local\Microsoft\Windows\Temporary Internet Files\Content.IE5\7RS7Z7L2\MC900431637[1].png"/>
            <p:cNvPicPr>
              <a:picLocks noChangeAspect="1" noChangeArrowheads="1"/>
            </p:cNvPicPr>
            <p:nvPr/>
          </p:nvPicPr>
          <p:blipFill>
            <a:blip r:embed="rId9" cstate="print"/>
            <a:srcRect/>
            <a:stretch>
              <a:fillRect/>
            </a:stretch>
          </p:blipFill>
          <p:spPr bwMode="auto">
            <a:xfrm>
              <a:off x="7270948" y="4769768"/>
              <a:ext cx="1836204" cy="1836204"/>
            </a:xfrm>
            <a:prstGeom prst="rect">
              <a:avLst/>
            </a:prstGeom>
            <a:noFill/>
            <a:ln w="9525">
              <a:noFill/>
              <a:miter lim="800000"/>
              <a:headEnd/>
              <a:tailEnd/>
            </a:ln>
          </p:spPr>
        </p:pic>
        <p:pic>
          <p:nvPicPr>
            <p:cNvPr id="15434" name="Picture 5" descr="C:\Users\Ken\AppData\Local\Microsoft\Windows\Temporary Internet Files\Content.IE5\7RS7Z7L2\MC900431637[1].png"/>
            <p:cNvPicPr>
              <a:picLocks noChangeAspect="1" noChangeArrowheads="1"/>
            </p:cNvPicPr>
            <p:nvPr/>
          </p:nvPicPr>
          <p:blipFill>
            <a:blip r:embed="rId10" cstate="print"/>
            <a:srcRect/>
            <a:stretch>
              <a:fillRect/>
            </a:stretch>
          </p:blipFill>
          <p:spPr bwMode="auto">
            <a:xfrm>
              <a:off x="7955024" y="4905164"/>
              <a:ext cx="1980220" cy="1980220"/>
            </a:xfrm>
            <a:prstGeom prst="rect">
              <a:avLst/>
            </a:prstGeom>
            <a:noFill/>
            <a:ln w="9525">
              <a:noFill/>
              <a:miter lim="800000"/>
              <a:headEnd/>
              <a:tailEnd/>
            </a:ln>
          </p:spPr>
        </p:pic>
      </p:grpSp>
      <p:pic>
        <p:nvPicPr>
          <p:cNvPr id="15417" name="Picture 10" descr="C:\Users\Ken\AppData\Local\Microsoft\Windows\Temporary Internet Files\Content.IE5\7RS7Z7L2\MC900331669[1].wmf"/>
          <p:cNvPicPr>
            <a:picLocks noChangeAspect="1" noChangeArrowheads="1"/>
          </p:cNvPicPr>
          <p:nvPr/>
        </p:nvPicPr>
        <p:blipFill>
          <a:blip r:embed="rId11" cstate="print"/>
          <a:srcRect/>
          <a:stretch>
            <a:fillRect/>
          </a:stretch>
        </p:blipFill>
        <p:spPr bwMode="auto">
          <a:xfrm>
            <a:off x="2216696" y="5877272"/>
            <a:ext cx="763588" cy="771525"/>
          </a:xfrm>
          <a:prstGeom prst="rect">
            <a:avLst/>
          </a:prstGeom>
          <a:noFill/>
          <a:ln w="9525">
            <a:noFill/>
            <a:miter lim="800000"/>
            <a:headEnd/>
            <a:tailEnd/>
          </a:ln>
        </p:spPr>
      </p:pic>
      <p:cxnSp>
        <p:nvCxnSpPr>
          <p:cNvPr id="114" name="直線矢印コネクタ 113"/>
          <p:cNvCxnSpPr/>
          <p:nvPr/>
        </p:nvCxnSpPr>
        <p:spPr>
          <a:xfrm>
            <a:off x="1281246" y="5949280"/>
            <a:ext cx="86344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1281246" y="6309320"/>
            <a:ext cx="864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20" name="テキスト ボックス 115"/>
          <p:cNvSpPr txBox="1">
            <a:spLocks noChangeArrowheads="1"/>
          </p:cNvSpPr>
          <p:nvPr/>
        </p:nvSpPr>
        <p:spPr bwMode="auto">
          <a:xfrm>
            <a:off x="1136783" y="5517232"/>
            <a:ext cx="1059893" cy="400103"/>
          </a:xfrm>
          <a:prstGeom prst="rect">
            <a:avLst/>
          </a:prstGeom>
          <a:noFill/>
          <a:ln w="9525">
            <a:noFill/>
            <a:miter lim="800000"/>
            <a:headEnd/>
            <a:tailEnd/>
          </a:ln>
        </p:spPr>
        <p:txBody>
          <a:bodyPr wrap="none" lIns="91434" tIns="45717" rIns="91434" bIns="45717">
            <a:spAutoFit/>
          </a:bodyPr>
          <a:lstStyle/>
          <a:p>
            <a:pPr algn="ctr"/>
            <a:r>
              <a:rPr lang="en-US" altLang="ja-JP" sz="1000" b="1" dirty="0">
                <a:solidFill>
                  <a:srgbClr val="000066"/>
                </a:solidFill>
              </a:rPr>
              <a:t>A</a:t>
            </a:r>
            <a:r>
              <a:rPr lang="ja-JP" altLang="en-US" sz="1000" b="1" dirty="0">
                <a:solidFill>
                  <a:srgbClr val="000066"/>
                </a:solidFill>
              </a:rPr>
              <a:t>市人口</a:t>
            </a:r>
            <a:endParaRPr lang="en-US" altLang="ja-JP" sz="1000" b="1" dirty="0">
              <a:solidFill>
                <a:srgbClr val="000066"/>
              </a:solidFill>
            </a:endParaRPr>
          </a:p>
          <a:p>
            <a:pPr algn="ctr"/>
            <a:r>
              <a:rPr lang="ja-JP" altLang="en-US" sz="1000" b="1" dirty="0" smtClean="0">
                <a:solidFill>
                  <a:srgbClr val="000066"/>
                </a:solidFill>
              </a:rPr>
              <a:t>（住民票</a:t>
            </a:r>
            <a:r>
              <a:rPr lang="ja-JP" altLang="en-US" sz="1000" b="1" dirty="0">
                <a:solidFill>
                  <a:srgbClr val="000066"/>
                </a:solidFill>
              </a:rPr>
              <a:t>ベース</a:t>
            </a:r>
            <a:r>
              <a:rPr lang="ja-JP" altLang="en-US" sz="1000" b="1" dirty="0" smtClean="0">
                <a:solidFill>
                  <a:srgbClr val="000066"/>
                </a:solidFill>
              </a:rPr>
              <a:t>）</a:t>
            </a:r>
            <a:endParaRPr lang="en-US" altLang="ja-JP" sz="1000" b="1" dirty="0">
              <a:solidFill>
                <a:srgbClr val="000066"/>
              </a:solidFill>
            </a:endParaRPr>
          </a:p>
        </p:txBody>
      </p:sp>
      <p:sp>
        <p:nvSpPr>
          <p:cNvPr id="15421" name="テキスト ボックス 116"/>
          <p:cNvSpPr txBox="1">
            <a:spLocks noChangeArrowheads="1"/>
          </p:cNvSpPr>
          <p:nvPr/>
        </p:nvSpPr>
        <p:spPr bwMode="auto">
          <a:xfrm>
            <a:off x="1317922" y="6269257"/>
            <a:ext cx="697615" cy="400103"/>
          </a:xfrm>
          <a:prstGeom prst="rect">
            <a:avLst/>
          </a:prstGeom>
          <a:noFill/>
          <a:ln w="9525">
            <a:noFill/>
            <a:miter lim="800000"/>
            <a:headEnd/>
            <a:tailEnd/>
          </a:ln>
        </p:spPr>
        <p:txBody>
          <a:bodyPr wrap="none" lIns="91434" tIns="45717" rIns="91434" bIns="45717">
            <a:spAutoFit/>
          </a:bodyPr>
          <a:lstStyle/>
          <a:p>
            <a:pPr algn="ctr"/>
            <a:r>
              <a:rPr lang="en-US" altLang="ja-JP" sz="1000" b="1" dirty="0">
                <a:solidFill>
                  <a:srgbClr val="000066"/>
                </a:solidFill>
              </a:rPr>
              <a:t>B</a:t>
            </a:r>
            <a:r>
              <a:rPr lang="ja-JP" altLang="en-US" sz="1000" b="1" dirty="0">
                <a:solidFill>
                  <a:srgbClr val="000066"/>
                </a:solidFill>
              </a:rPr>
              <a:t>市人口</a:t>
            </a:r>
            <a:endParaRPr lang="en-US" altLang="ja-JP" sz="1000" b="1" dirty="0">
              <a:solidFill>
                <a:srgbClr val="000066"/>
              </a:solidFill>
            </a:endParaRPr>
          </a:p>
          <a:p>
            <a:pPr algn="ctr"/>
            <a:r>
              <a:rPr lang="ja-JP" altLang="en-US" sz="1000" b="1" dirty="0" smtClean="0">
                <a:solidFill>
                  <a:srgbClr val="000066"/>
                </a:solidFill>
              </a:rPr>
              <a:t>（実</a:t>
            </a:r>
            <a:r>
              <a:rPr lang="ja-JP" altLang="en-US" sz="1000" b="1" dirty="0">
                <a:solidFill>
                  <a:srgbClr val="000066"/>
                </a:solidFill>
              </a:rPr>
              <a:t>人口）</a:t>
            </a:r>
            <a:endParaRPr lang="en-US" altLang="ja-JP" sz="1000" b="1" dirty="0">
              <a:solidFill>
                <a:srgbClr val="000066"/>
              </a:solidFill>
            </a:endParaRPr>
          </a:p>
        </p:txBody>
      </p:sp>
      <p:sp>
        <p:nvSpPr>
          <p:cNvPr id="15422" name="テキスト ボックス 117"/>
          <p:cNvSpPr txBox="1">
            <a:spLocks noChangeArrowheads="1"/>
          </p:cNvSpPr>
          <p:nvPr/>
        </p:nvSpPr>
        <p:spPr bwMode="auto">
          <a:xfrm>
            <a:off x="271728" y="5262419"/>
            <a:ext cx="966919" cy="307771"/>
          </a:xfrm>
          <a:prstGeom prst="rect">
            <a:avLst/>
          </a:prstGeom>
          <a:noFill/>
          <a:ln w="9525">
            <a:noFill/>
            <a:miter lim="800000"/>
            <a:headEnd/>
            <a:tailEnd/>
          </a:ln>
        </p:spPr>
        <p:txBody>
          <a:bodyPr wrap="none" lIns="91434" tIns="45717" rIns="91434" bIns="45717">
            <a:spAutoFit/>
          </a:bodyPr>
          <a:lstStyle/>
          <a:p>
            <a:r>
              <a:rPr lang="ja-JP" altLang="en-US" sz="1400" b="1" dirty="0">
                <a:solidFill>
                  <a:srgbClr val="000066"/>
                </a:solidFill>
              </a:rPr>
              <a:t>システム</a:t>
            </a:r>
            <a:r>
              <a:rPr lang="en-US" altLang="ja-JP" sz="1400" b="1" dirty="0">
                <a:solidFill>
                  <a:srgbClr val="000066"/>
                </a:solidFill>
              </a:rPr>
              <a:t>X</a:t>
            </a:r>
          </a:p>
        </p:txBody>
      </p:sp>
      <p:sp>
        <p:nvSpPr>
          <p:cNvPr id="15423" name="テキスト ボックス 118"/>
          <p:cNvSpPr txBox="1">
            <a:spLocks noChangeArrowheads="1"/>
          </p:cNvSpPr>
          <p:nvPr/>
        </p:nvSpPr>
        <p:spPr bwMode="auto">
          <a:xfrm>
            <a:off x="271728" y="6346452"/>
            <a:ext cx="966919" cy="307771"/>
          </a:xfrm>
          <a:prstGeom prst="rect">
            <a:avLst/>
          </a:prstGeom>
          <a:noFill/>
          <a:ln w="9525">
            <a:noFill/>
            <a:miter lim="800000"/>
            <a:headEnd/>
            <a:tailEnd/>
          </a:ln>
        </p:spPr>
        <p:txBody>
          <a:bodyPr wrap="none" lIns="91434" tIns="45717" rIns="91434" bIns="45717">
            <a:spAutoFit/>
          </a:bodyPr>
          <a:lstStyle/>
          <a:p>
            <a:r>
              <a:rPr lang="ja-JP" altLang="en-US" sz="1400" b="1" dirty="0">
                <a:solidFill>
                  <a:srgbClr val="000066"/>
                </a:solidFill>
              </a:rPr>
              <a:t>システム</a:t>
            </a:r>
            <a:r>
              <a:rPr lang="en-US" altLang="ja-JP" sz="1400" b="1" dirty="0">
                <a:solidFill>
                  <a:srgbClr val="000066"/>
                </a:solidFill>
              </a:rPr>
              <a:t>Y</a:t>
            </a:r>
          </a:p>
        </p:txBody>
      </p:sp>
      <p:sp>
        <p:nvSpPr>
          <p:cNvPr id="15424" name="テキスト ボックス 119"/>
          <p:cNvSpPr txBox="1">
            <a:spLocks noChangeArrowheads="1"/>
          </p:cNvSpPr>
          <p:nvPr/>
        </p:nvSpPr>
        <p:spPr bwMode="auto">
          <a:xfrm>
            <a:off x="2955826" y="5949280"/>
            <a:ext cx="1152127" cy="600158"/>
          </a:xfrm>
          <a:prstGeom prst="rect">
            <a:avLst/>
          </a:prstGeom>
          <a:noFill/>
          <a:ln w="9525">
            <a:noFill/>
            <a:miter lim="800000"/>
            <a:headEnd/>
            <a:tailEnd/>
          </a:ln>
        </p:spPr>
        <p:txBody>
          <a:bodyPr wrap="square" lIns="91434" tIns="45717" rIns="91434" bIns="45717">
            <a:spAutoFit/>
          </a:bodyPr>
          <a:lstStyle/>
          <a:p>
            <a:r>
              <a:rPr lang="ja-JP" altLang="en-US" sz="1100" b="1" dirty="0">
                <a:solidFill>
                  <a:srgbClr val="000066"/>
                </a:solidFill>
              </a:rPr>
              <a:t>集計しやすいように、情報収集項目を確認可能</a:t>
            </a:r>
          </a:p>
        </p:txBody>
      </p:sp>
      <p:sp>
        <p:nvSpPr>
          <p:cNvPr id="121" name="角丸四角形吹き出し 120"/>
          <p:cNvSpPr/>
          <p:nvPr/>
        </p:nvSpPr>
        <p:spPr>
          <a:xfrm>
            <a:off x="2288704" y="5229397"/>
            <a:ext cx="1806121" cy="503859"/>
          </a:xfrm>
          <a:prstGeom prst="wedgeRoundRectCallout">
            <a:avLst>
              <a:gd name="adj1" fmla="val -26206"/>
              <a:gd name="adj2" fmla="val 72858"/>
              <a:gd name="adj3" fmla="val 16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98" tIns="45717" rIns="35998" bIns="45717" anchor="ctr"/>
          <a:lstStyle/>
          <a:p>
            <a:pPr>
              <a:defRPr/>
            </a:pPr>
            <a:r>
              <a:rPr lang="ja-JP" altLang="en-US" sz="900" b="1" dirty="0">
                <a:solidFill>
                  <a:prstClr val="black"/>
                </a:solidFill>
              </a:rPr>
              <a:t>違うデータが出てきたので、両方のシステムから住民票ベースの人口を出してもらおう</a:t>
            </a:r>
          </a:p>
        </p:txBody>
      </p:sp>
      <p:sp>
        <p:nvSpPr>
          <p:cNvPr id="15426" name="正方形/長方形 121"/>
          <p:cNvSpPr>
            <a:spLocks noChangeArrowheads="1"/>
          </p:cNvSpPr>
          <p:nvPr/>
        </p:nvSpPr>
        <p:spPr bwMode="auto">
          <a:xfrm>
            <a:off x="175419" y="4941092"/>
            <a:ext cx="3762556" cy="276993"/>
          </a:xfrm>
          <a:prstGeom prst="rect">
            <a:avLst/>
          </a:prstGeom>
          <a:noFill/>
          <a:ln w="9525">
            <a:noFill/>
            <a:miter lim="800000"/>
            <a:headEnd/>
            <a:tailEnd/>
          </a:ln>
        </p:spPr>
        <p:txBody>
          <a:bodyPr wrap="none" lIns="91434" tIns="45717" rIns="91434" bIns="45717">
            <a:spAutoFit/>
          </a:bodyPr>
          <a:lstStyle/>
          <a:p>
            <a:r>
              <a:rPr lang="ja-JP" altLang="en-US" sz="1200" b="1" dirty="0">
                <a:solidFill>
                  <a:srgbClr val="000066"/>
                </a:solidFill>
                <a:latin typeface="HG丸ｺﾞｼｯｸM-PRO" pitchFamily="50" charset="-128"/>
              </a:rPr>
              <a:t>マッシュアップするときに同じ項目のデータを集計</a:t>
            </a:r>
            <a:r>
              <a:rPr lang="ja-JP" altLang="en-US" sz="1200" b="1" dirty="0" smtClean="0">
                <a:solidFill>
                  <a:srgbClr val="000066"/>
                </a:solidFill>
                <a:latin typeface="HG丸ｺﾞｼｯｸM-PRO" pitchFamily="50" charset="-128"/>
              </a:rPr>
              <a:t>できる</a:t>
            </a:r>
            <a:endParaRPr lang="ja-JP" altLang="en-US" sz="1200" b="1" dirty="0">
              <a:solidFill>
                <a:srgbClr val="000066"/>
              </a:solidFill>
              <a:latin typeface="HG丸ｺﾞｼｯｸM-PRO" pitchFamily="50" charset="-128"/>
            </a:endParaRPr>
          </a:p>
        </p:txBody>
      </p:sp>
      <p:sp>
        <p:nvSpPr>
          <p:cNvPr id="127" name="右矢印 126"/>
          <p:cNvSpPr/>
          <p:nvPr/>
        </p:nvSpPr>
        <p:spPr>
          <a:xfrm>
            <a:off x="4089665" y="4077073"/>
            <a:ext cx="431668" cy="360363"/>
          </a:xfrm>
          <a:prstGeom prst="rightArrow">
            <a:avLst/>
          </a:prstGeom>
          <a:ln/>
        </p:spPr>
        <p:style>
          <a:lnRef idx="1">
            <a:schemeClr val="dk1"/>
          </a:lnRef>
          <a:fillRef idx="2">
            <a:schemeClr val="dk1"/>
          </a:fillRef>
          <a:effectRef idx="1">
            <a:schemeClr val="dk1"/>
          </a:effectRef>
          <a:fontRef idx="minor">
            <a:schemeClr val="dk1"/>
          </a:fontRef>
        </p:style>
        <p:txBody>
          <a:bodyPr lIns="91434" tIns="45717" rIns="91434" bIns="45717" anchor="ctr"/>
          <a:lstStyle/>
          <a:p>
            <a:pPr algn="ctr">
              <a:defRPr/>
            </a:pPr>
            <a:endParaRPr lang="ja-JP" altLang="en-US" sz="1400" b="1">
              <a:solidFill>
                <a:prstClr val="white"/>
              </a:solidFill>
            </a:endParaRPr>
          </a:p>
        </p:txBody>
      </p:sp>
      <p:sp>
        <p:nvSpPr>
          <p:cNvPr id="128" name="右矢印 127"/>
          <p:cNvSpPr/>
          <p:nvPr/>
        </p:nvSpPr>
        <p:spPr>
          <a:xfrm rot="5400000">
            <a:off x="3368771" y="4581430"/>
            <a:ext cx="360040" cy="359436"/>
          </a:xfrm>
          <a:prstGeom prst="rightArrow">
            <a:avLst/>
          </a:prstGeom>
          <a:ln/>
        </p:spPr>
        <p:style>
          <a:lnRef idx="1">
            <a:schemeClr val="dk1"/>
          </a:lnRef>
          <a:fillRef idx="2">
            <a:schemeClr val="dk1"/>
          </a:fillRef>
          <a:effectRef idx="1">
            <a:schemeClr val="dk1"/>
          </a:effectRef>
          <a:fontRef idx="minor">
            <a:schemeClr val="dk1"/>
          </a:fontRef>
        </p:style>
        <p:txBody>
          <a:bodyPr lIns="91434" tIns="45717" rIns="91434" bIns="45717" anchor="ctr"/>
          <a:lstStyle/>
          <a:p>
            <a:pPr algn="ctr">
              <a:defRPr/>
            </a:pPr>
            <a:endParaRPr lang="ja-JP" altLang="en-US" sz="1400" b="1">
              <a:solidFill>
                <a:prstClr val="white"/>
              </a:solidFill>
            </a:endParaRPr>
          </a:p>
        </p:txBody>
      </p:sp>
      <p:sp>
        <p:nvSpPr>
          <p:cNvPr id="129" name="右矢印 128"/>
          <p:cNvSpPr/>
          <p:nvPr/>
        </p:nvSpPr>
        <p:spPr>
          <a:xfrm rot="2898656">
            <a:off x="3922193" y="4576508"/>
            <a:ext cx="562372" cy="358775"/>
          </a:xfrm>
          <a:prstGeom prst="rightArrow">
            <a:avLst/>
          </a:prstGeom>
          <a:ln/>
        </p:spPr>
        <p:style>
          <a:lnRef idx="1">
            <a:schemeClr val="dk1"/>
          </a:lnRef>
          <a:fillRef idx="2">
            <a:schemeClr val="dk1"/>
          </a:fillRef>
          <a:effectRef idx="1">
            <a:schemeClr val="dk1"/>
          </a:effectRef>
          <a:fontRef idx="minor">
            <a:schemeClr val="dk1"/>
          </a:fontRef>
        </p:style>
        <p:txBody>
          <a:bodyPr lIns="91434" tIns="45717" rIns="91434" bIns="45717" anchor="ctr"/>
          <a:lstStyle/>
          <a:p>
            <a:pPr algn="ctr">
              <a:defRPr/>
            </a:pPr>
            <a:endParaRPr lang="ja-JP" altLang="en-US" sz="1400" b="1">
              <a:solidFill>
                <a:prstClr val="white"/>
              </a:solidFill>
            </a:endParaRPr>
          </a:p>
        </p:txBody>
      </p:sp>
      <p:sp>
        <p:nvSpPr>
          <p:cNvPr id="15430" name="テキスト ボックス 129"/>
          <p:cNvSpPr txBox="1">
            <a:spLocks noChangeArrowheads="1"/>
          </p:cNvSpPr>
          <p:nvPr/>
        </p:nvSpPr>
        <p:spPr bwMode="auto">
          <a:xfrm>
            <a:off x="920090" y="5752505"/>
            <a:ext cx="361156" cy="215438"/>
          </a:xfrm>
          <a:prstGeom prst="rect">
            <a:avLst/>
          </a:prstGeom>
          <a:noFill/>
          <a:ln w="9525">
            <a:noFill/>
            <a:miter lim="800000"/>
            <a:headEnd/>
            <a:tailEnd/>
          </a:ln>
        </p:spPr>
        <p:txBody>
          <a:bodyPr lIns="91434" tIns="45717" rIns="91434" bIns="45717">
            <a:spAutoFit/>
          </a:bodyPr>
          <a:lstStyle/>
          <a:p>
            <a:r>
              <a:rPr lang="en-US" altLang="ja-JP" sz="800" dirty="0">
                <a:solidFill>
                  <a:srgbClr val="000066"/>
                </a:solidFill>
              </a:rPr>
              <a:t>API</a:t>
            </a:r>
            <a:endParaRPr lang="ja-JP" altLang="en-US" sz="800" dirty="0">
              <a:solidFill>
                <a:srgbClr val="000066"/>
              </a:solidFill>
            </a:endParaRPr>
          </a:p>
        </p:txBody>
      </p:sp>
      <p:sp>
        <p:nvSpPr>
          <p:cNvPr id="15431" name="テキスト ボックス 130"/>
          <p:cNvSpPr txBox="1">
            <a:spLocks noChangeArrowheads="1"/>
          </p:cNvSpPr>
          <p:nvPr/>
        </p:nvSpPr>
        <p:spPr bwMode="auto">
          <a:xfrm>
            <a:off x="920090" y="6185891"/>
            <a:ext cx="361156" cy="215438"/>
          </a:xfrm>
          <a:prstGeom prst="rect">
            <a:avLst/>
          </a:prstGeom>
          <a:noFill/>
          <a:ln w="9525">
            <a:noFill/>
            <a:miter lim="800000"/>
            <a:headEnd/>
            <a:tailEnd/>
          </a:ln>
        </p:spPr>
        <p:txBody>
          <a:bodyPr lIns="91434" tIns="45717" rIns="91434" bIns="45717">
            <a:spAutoFit/>
          </a:bodyPr>
          <a:lstStyle/>
          <a:p>
            <a:r>
              <a:rPr lang="en-US" altLang="ja-JP" sz="800">
                <a:solidFill>
                  <a:srgbClr val="000066"/>
                </a:solidFill>
              </a:rPr>
              <a:t>API</a:t>
            </a:r>
            <a:endParaRPr lang="ja-JP" altLang="en-US" sz="800">
              <a:solidFill>
                <a:srgbClr val="000066"/>
              </a:solidFill>
            </a:endParaRPr>
          </a:p>
        </p:txBody>
      </p:sp>
      <p:sp>
        <p:nvSpPr>
          <p:cNvPr id="102" name="正方形/長方形 101"/>
          <p:cNvSpPr/>
          <p:nvPr/>
        </p:nvSpPr>
        <p:spPr>
          <a:xfrm>
            <a:off x="200472" y="620688"/>
            <a:ext cx="9577064" cy="954107"/>
          </a:xfrm>
          <a:prstGeom prst="rect">
            <a:avLst/>
          </a:prstGeom>
        </p:spPr>
        <p:txBody>
          <a:bodyPr wrap="square">
            <a:spAutoFit/>
          </a:bodyPr>
          <a:lstStyle/>
          <a:p>
            <a:pPr marL="152400" lvl="0" indent="-152400">
              <a:buFont typeface="Wingdings" pitchFamily="2" charset="2"/>
              <a:buChar char="n"/>
            </a:pPr>
            <a:r>
              <a:rPr lang="ja-JP" altLang="en-US" b="0" u="sng" dirty="0" smtClean="0">
                <a:solidFill>
                  <a:schemeClr val="tx1"/>
                </a:solidFill>
                <a:latin typeface="+mn-ea"/>
                <a:ea typeface="+mn-ea"/>
              </a:rPr>
              <a:t>組織間情報のマッシュアップを容易</a:t>
            </a:r>
            <a:r>
              <a:rPr lang="ja-JP" altLang="en-US" b="0" dirty="0" smtClean="0">
                <a:solidFill>
                  <a:schemeClr val="tx1"/>
                </a:solidFill>
                <a:latin typeface="+mn-ea"/>
                <a:ea typeface="+mn-ea"/>
              </a:rPr>
              <a:t>にするため、</a:t>
            </a:r>
            <a:r>
              <a:rPr lang="ja-JP" altLang="en-US" b="0" u="sng" dirty="0" smtClean="0">
                <a:solidFill>
                  <a:schemeClr val="tx1"/>
                </a:solidFill>
                <a:latin typeface="+mn-ea"/>
                <a:ea typeface="+mn-ea"/>
              </a:rPr>
              <a:t>用語の意味の統一スキーム</a:t>
            </a:r>
            <a:r>
              <a:rPr lang="ja-JP" altLang="en-US" b="0" dirty="0" smtClean="0">
                <a:solidFill>
                  <a:schemeClr val="tx1"/>
                </a:solidFill>
                <a:latin typeface="+mn-ea"/>
                <a:ea typeface="+mn-ea"/>
              </a:rPr>
              <a:t>を検討。具体的には、欧米で導入が進んでいる</a:t>
            </a:r>
            <a:r>
              <a:rPr lang="en-US" altLang="ja-JP" b="0" u="sng" dirty="0" smtClean="0">
                <a:solidFill>
                  <a:schemeClr val="tx1"/>
                </a:solidFill>
                <a:latin typeface="+mn-ea"/>
                <a:ea typeface="+mn-ea"/>
              </a:rPr>
              <a:t>NIEM</a:t>
            </a:r>
            <a:r>
              <a:rPr lang="ja-JP" altLang="en-US" b="0" dirty="0" smtClean="0">
                <a:solidFill>
                  <a:schemeClr val="tx1"/>
                </a:solidFill>
                <a:latin typeface="+mn-ea"/>
                <a:ea typeface="+mn-ea"/>
              </a:rPr>
              <a:t>や</a:t>
            </a:r>
            <a:r>
              <a:rPr lang="en-US" altLang="ja-JP" b="0" u="sng" dirty="0" err="1" smtClean="0">
                <a:solidFill>
                  <a:schemeClr val="tx1"/>
                </a:solidFill>
                <a:latin typeface="+mn-ea"/>
                <a:ea typeface="+mn-ea"/>
              </a:rPr>
              <a:t>Joinup</a:t>
            </a:r>
            <a:r>
              <a:rPr lang="ja-JP" altLang="en-US" b="0" dirty="0" smtClean="0">
                <a:solidFill>
                  <a:schemeClr val="tx1"/>
                </a:solidFill>
                <a:latin typeface="+mn-ea"/>
                <a:ea typeface="+mn-ea"/>
              </a:rPr>
              <a:t>といった取組に着目し、日本版</a:t>
            </a:r>
            <a:r>
              <a:rPr lang="en-US" altLang="ja-JP" b="0" dirty="0" smtClean="0">
                <a:solidFill>
                  <a:schemeClr val="tx1"/>
                </a:solidFill>
                <a:latin typeface="+mn-ea"/>
                <a:ea typeface="+mn-ea"/>
              </a:rPr>
              <a:t>NIEM</a:t>
            </a:r>
            <a:r>
              <a:rPr lang="ja-JP" altLang="en-US" b="0" dirty="0" smtClean="0">
                <a:solidFill>
                  <a:schemeClr val="tx1"/>
                </a:solidFill>
                <a:latin typeface="+mn-ea"/>
                <a:ea typeface="+mn-ea"/>
              </a:rPr>
              <a:t>の試行を実施。</a:t>
            </a:r>
            <a:endParaRPr lang="en-US" altLang="ja-JP" b="0" dirty="0" smtClean="0">
              <a:solidFill>
                <a:schemeClr val="tx1"/>
              </a:solidFill>
              <a:latin typeface="+mn-ea"/>
              <a:ea typeface="+mn-ea"/>
            </a:endParaRPr>
          </a:p>
          <a:p>
            <a:pPr marL="152400" lvl="0" indent="-152400">
              <a:buFont typeface="Wingdings" pitchFamily="2" charset="2"/>
              <a:buChar char="n"/>
            </a:pPr>
            <a:r>
              <a:rPr lang="ja-JP" altLang="en-US" b="0" dirty="0" smtClean="0">
                <a:solidFill>
                  <a:schemeClr val="tx1"/>
                </a:solidFill>
                <a:latin typeface="+mn-ea"/>
                <a:ea typeface="+mn-ea"/>
              </a:rPr>
              <a:t>本年度内に、</a:t>
            </a:r>
            <a:r>
              <a:rPr lang="ja-JP" altLang="en-US" b="0" u="sng" dirty="0" smtClean="0">
                <a:solidFill>
                  <a:schemeClr val="tx1"/>
                </a:solidFill>
                <a:latin typeface="+mn-ea"/>
                <a:ea typeface="+mn-ea"/>
              </a:rPr>
              <a:t>分野共通のコア用語</a:t>
            </a:r>
            <a:r>
              <a:rPr lang="ja-JP" altLang="en-US" b="0" dirty="0" smtClean="0">
                <a:solidFill>
                  <a:schemeClr val="tx1"/>
                </a:solidFill>
                <a:latin typeface="+mn-ea"/>
                <a:ea typeface="+mn-ea"/>
              </a:rPr>
              <a:t>と</a:t>
            </a:r>
            <a:r>
              <a:rPr lang="ja-JP" altLang="en-US" b="0" u="sng" dirty="0" smtClean="0">
                <a:solidFill>
                  <a:schemeClr val="tx1"/>
                </a:solidFill>
                <a:latin typeface="+mn-ea"/>
                <a:ea typeface="+mn-ea"/>
              </a:rPr>
              <a:t>活用ニーズの高い分野（防災・社会保障など）の用語について整備・実証</a:t>
            </a:r>
            <a:r>
              <a:rPr lang="ja-JP" altLang="en-US" b="0" dirty="0" smtClean="0">
                <a:solidFill>
                  <a:schemeClr val="tx1"/>
                </a:solidFill>
                <a:latin typeface="+mn-ea"/>
                <a:ea typeface="+mn-ea"/>
              </a:rPr>
              <a:t>を行い、</a:t>
            </a:r>
            <a:r>
              <a:rPr lang="ja-JP" altLang="en-US" b="0" u="sng" dirty="0" smtClean="0">
                <a:solidFill>
                  <a:schemeClr val="tx1"/>
                </a:solidFill>
                <a:latin typeface="+mn-ea"/>
                <a:ea typeface="+mn-ea"/>
              </a:rPr>
              <a:t>政府全体の戦略に反映</a:t>
            </a:r>
            <a:r>
              <a:rPr lang="ja-JP" altLang="en-US" b="0" dirty="0" smtClean="0">
                <a:solidFill>
                  <a:schemeClr val="tx1"/>
                </a:solidFill>
                <a:latin typeface="+mn-ea"/>
                <a:ea typeface="+mn-ea"/>
              </a:rPr>
              <a:t>していく。</a:t>
            </a:r>
            <a:endParaRPr lang="en-US" altLang="ja-JP" b="0" dirty="0" smtClean="0">
              <a:solidFill>
                <a:schemeClr val="tx1"/>
              </a:solidFill>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50566" y="4653136"/>
            <a:ext cx="9404886" cy="2067658"/>
          </a:xfrm>
          <a:prstGeom prst="roundRect">
            <a:avLst>
              <a:gd name="adj" fmla="val 8907"/>
            </a:avLst>
          </a:prstGeom>
        </p:spPr>
        <p:style>
          <a:lnRef idx="1">
            <a:schemeClr val="accent1"/>
          </a:lnRef>
          <a:fillRef idx="2">
            <a:schemeClr val="accent1"/>
          </a:fillRef>
          <a:effectRef idx="1">
            <a:schemeClr val="accent1"/>
          </a:effectRef>
          <a:fontRef idx="minor">
            <a:schemeClr val="dk1"/>
          </a:fontRef>
        </p:style>
        <p:txBody>
          <a:bodyPr lIns="91386" tIns="45693" rIns="91386" bIns="45693"/>
          <a:lstStyle/>
          <a:p>
            <a:pPr marL="361740" lvl="1" indent="-276066">
              <a:defRPr/>
            </a:pPr>
            <a:r>
              <a:rPr lang="ja-JP" altLang="en-US" u="sng" dirty="0">
                <a:solidFill>
                  <a:schemeClr val="tx1"/>
                </a:solidFill>
              </a:rPr>
              <a:t>参考：該当事例（クリエイティブ・コモンズ）</a:t>
            </a:r>
            <a:endParaRPr lang="en-US" altLang="ja-JP" dirty="0">
              <a:solidFill>
                <a:schemeClr val="tx1"/>
              </a:solidFill>
              <a:latin typeface="ＭＳ Ｐゴシック" charset="-128"/>
            </a:endParaRPr>
          </a:p>
          <a:p>
            <a:pPr marL="266546" lvl="2" indent="-180872">
              <a:buFont typeface="Wingdings" pitchFamily="2" charset="2"/>
              <a:buChar char="u"/>
              <a:defRPr/>
            </a:pPr>
            <a:r>
              <a:rPr lang="ja-JP" altLang="en-US" b="0" dirty="0">
                <a:solidFill>
                  <a:schemeClr val="tx1"/>
                </a:solidFill>
              </a:rPr>
              <a:t>作者が自らの作品に対して、「この条件を</a:t>
            </a:r>
            <a:r>
              <a:rPr lang="ja-JP" altLang="en-US" b="0" dirty="0" smtClean="0">
                <a:solidFill>
                  <a:schemeClr val="tx1"/>
                </a:solidFill>
              </a:rPr>
              <a:t>守れたら自由</a:t>
            </a:r>
            <a:r>
              <a:rPr lang="ja-JP" altLang="en-US" b="0" dirty="0">
                <a:solidFill>
                  <a:schemeClr val="tx1"/>
                </a:solidFill>
              </a:rPr>
              <a:t>に使用可」という意志表現をするためのツール。</a:t>
            </a:r>
            <a:endParaRPr lang="en-US" altLang="ja-JP" b="0" dirty="0">
              <a:solidFill>
                <a:schemeClr val="tx1"/>
              </a:solidFill>
            </a:endParaRPr>
          </a:p>
          <a:p>
            <a:pPr marL="266546" lvl="2" indent="-180872">
              <a:buFont typeface="Wingdings" pitchFamily="2" charset="2"/>
              <a:buChar char="u"/>
              <a:defRPr/>
            </a:pPr>
            <a:r>
              <a:rPr lang="zh-TW" altLang="en-US" b="0" dirty="0">
                <a:solidFill>
                  <a:schemeClr val="tx1"/>
                </a:solidFill>
              </a:rPr>
              <a:t>国際的非営利組織</a:t>
            </a:r>
            <a:r>
              <a:rPr lang="ja-JP" altLang="en-US" b="0" dirty="0">
                <a:solidFill>
                  <a:schemeClr val="tx1"/>
                </a:solidFill>
              </a:rPr>
              <a:t>により提供されており、権利者は</a:t>
            </a:r>
            <a:r>
              <a:rPr lang="en-US" altLang="ja-JP" b="0" dirty="0">
                <a:solidFill>
                  <a:schemeClr val="tx1"/>
                </a:solidFill>
              </a:rPr>
              <a:t>4</a:t>
            </a:r>
            <a:r>
              <a:rPr lang="ja-JP" altLang="en-US" b="0" dirty="0">
                <a:solidFill>
                  <a:schemeClr val="tx1"/>
                </a:solidFill>
              </a:rPr>
              <a:t>種類のマークで示される条件を取捨選択して使用する。</a:t>
            </a:r>
            <a:endParaRPr lang="en-US" altLang="ja-JP" b="0" dirty="0">
              <a:solidFill>
                <a:schemeClr val="tx1"/>
              </a:solidFill>
            </a:endParaRPr>
          </a:p>
          <a:p>
            <a:pPr marL="266546" lvl="2" indent="-180872">
              <a:buFont typeface="Wingdings" pitchFamily="2" charset="2"/>
              <a:buChar char="u"/>
              <a:defRPr/>
            </a:pPr>
            <a:r>
              <a:rPr lang="ja-JP" altLang="en-US" b="0" dirty="0">
                <a:solidFill>
                  <a:schemeClr val="tx1"/>
                </a:solidFill>
              </a:rPr>
              <a:t>メタデータも組み込まれているため、条件別のコンテンツ検索も可能</a:t>
            </a:r>
            <a:r>
              <a:rPr lang="ja-JP" altLang="en-US" b="0" dirty="0" smtClean="0">
                <a:solidFill>
                  <a:schemeClr val="tx1"/>
                </a:solidFill>
              </a:rPr>
              <a:t>。</a:t>
            </a:r>
            <a:endParaRPr lang="en-US" altLang="ja-JP" b="0" dirty="0" smtClean="0">
              <a:solidFill>
                <a:schemeClr val="tx1"/>
              </a:solidFill>
            </a:endParaRPr>
          </a:p>
          <a:p>
            <a:pPr marL="266546" lvl="2" indent="-180872">
              <a:buFont typeface="Wingdings" pitchFamily="2" charset="2"/>
              <a:buChar char="u"/>
              <a:defRPr/>
            </a:pPr>
            <a:r>
              <a:rPr lang="ja-JP" altLang="en-US" b="0" dirty="0" smtClean="0">
                <a:solidFill>
                  <a:schemeClr val="tx1"/>
                </a:solidFill>
              </a:rPr>
              <a:t>豪、</a:t>
            </a:r>
            <a:r>
              <a:rPr lang="en-US" altLang="ja-JP" b="0" dirty="0" smtClean="0">
                <a:solidFill>
                  <a:schemeClr val="tx1"/>
                </a:solidFill>
              </a:rPr>
              <a:t>NZ</a:t>
            </a:r>
            <a:r>
              <a:rPr lang="ja-JP" altLang="en-US" b="0" dirty="0" err="1" smtClean="0">
                <a:solidFill>
                  <a:schemeClr val="tx1"/>
                </a:solidFill>
              </a:rPr>
              <a:t>、</a:t>
            </a:r>
            <a:r>
              <a:rPr lang="ja-JP" altLang="en-US" b="0" dirty="0" smtClean="0">
                <a:solidFill>
                  <a:schemeClr val="tx1"/>
                </a:solidFill>
              </a:rPr>
              <a:t>米国</a:t>
            </a:r>
            <a:r>
              <a:rPr lang="en-US" altLang="ja-JP" b="0" dirty="0" err="1" smtClean="0">
                <a:solidFill>
                  <a:schemeClr val="tx1"/>
                </a:solidFill>
              </a:rPr>
              <a:t>WhiteHouse</a:t>
            </a:r>
            <a:r>
              <a:rPr lang="ja-JP" altLang="en-US" b="0" dirty="0" smtClean="0">
                <a:solidFill>
                  <a:schemeClr val="tx1"/>
                </a:solidFill>
              </a:rPr>
              <a:t>などで利用。英・仏でも相互互換性を担保したライセンスを利用。</a:t>
            </a:r>
            <a:endParaRPr lang="en-US" altLang="ja-JP" b="0" dirty="0">
              <a:solidFill>
                <a:schemeClr val="tx1"/>
              </a:solidFill>
            </a:endParaRPr>
          </a:p>
        </p:txBody>
      </p:sp>
      <p:sp>
        <p:nvSpPr>
          <p:cNvPr id="9219" name="タイトル 1"/>
          <p:cNvSpPr>
            <a:spLocks noGrp="1"/>
          </p:cNvSpPr>
          <p:nvPr>
            <p:ph type="title"/>
          </p:nvPr>
        </p:nvSpPr>
        <p:spPr/>
        <p:txBody>
          <a:bodyPr/>
          <a:lstStyle/>
          <a:p>
            <a:r>
              <a:rPr kumimoji="1" lang="en-US" altLang="ja-JP" dirty="0" smtClean="0"/>
              <a:t>DATA METI</a:t>
            </a:r>
            <a:r>
              <a:rPr kumimoji="1" lang="ja-JP" altLang="en-US" dirty="0" smtClean="0"/>
              <a:t>構想における「制度」について</a:t>
            </a:r>
          </a:p>
        </p:txBody>
      </p:sp>
      <p:sp>
        <p:nvSpPr>
          <p:cNvPr id="3" name="コンテンツ プレースホルダ 2"/>
          <p:cNvSpPr>
            <a:spLocks noGrp="1"/>
          </p:cNvSpPr>
          <p:nvPr>
            <p:ph idx="1"/>
          </p:nvPr>
        </p:nvSpPr>
        <p:spPr>
          <a:xfrm>
            <a:off x="200472" y="620688"/>
            <a:ext cx="9495532" cy="3890235"/>
          </a:xfrm>
        </p:spPr>
        <p:txBody>
          <a:bodyPr wrap="square">
            <a:spAutoFit/>
          </a:bodyPr>
          <a:lstStyle/>
          <a:p>
            <a:pPr>
              <a:buNone/>
              <a:defRPr/>
            </a:pPr>
            <a:r>
              <a:rPr lang="ja-JP" altLang="en-US" sz="1800" dirty="0" smtClean="0"/>
              <a:t>◆対象となるデータの特定</a:t>
            </a:r>
            <a:endParaRPr lang="en-US" altLang="ja-JP" sz="1800" dirty="0" smtClean="0"/>
          </a:p>
          <a:p>
            <a:pPr marL="361740" lvl="1">
              <a:defRPr/>
            </a:pPr>
            <a:r>
              <a:rPr lang="ja-JP" altLang="en-US" sz="1400" u="sng" dirty="0" smtClean="0"/>
              <a:t>「行政文書その他行政庁が作成したデータ」</a:t>
            </a:r>
            <a:r>
              <a:rPr lang="ja-JP" altLang="en-US" sz="1400" dirty="0" smtClean="0"/>
              <a:t>や</a:t>
            </a:r>
            <a:r>
              <a:rPr lang="ja-JP" altLang="en-US" sz="1400" u="sng" dirty="0" smtClean="0"/>
              <a:t>「公的資金による研究で得られた生データや論文」</a:t>
            </a:r>
            <a:r>
              <a:rPr lang="ja-JP" altLang="en-US" sz="1400" dirty="0" smtClean="0"/>
              <a:t>が対象。ただし、「個人方法・営業秘密・国家安全保障等法令に反する情報」「商業的・文化的にセンシティブな情報」「検討過程であり、公表することが誤解を招く情報」は除く。</a:t>
            </a:r>
            <a:endParaRPr lang="en-US" altLang="ja-JP" sz="1400" dirty="0" smtClean="0"/>
          </a:p>
          <a:p>
            <a:pPr marL="361740" lvl="1">
              <a:defRPr/>
            </a:pPr>
            <a:r>
              <a:rPr lang="ja-JP" altLang="en-US" sz="1400" u="sng" dirty="0" smtClean="0"/>
              <a:t>経済効果の高いもの・課題の少ないものからの優先的に公開</a:t>
            </a:r>
            <a:r>
              <a:rPr lang="ja-JP" altLang="en-US" sz="1400" dirty="0" smtClean="0"/>
              <a:t>。行政データの公開も透明性を高めるための検証に役立ち、中期的には行政効率化に資することが期待される。</a:t>
            </a:r>
            <a:endParaRPr lang="en-US" altLang="ja-JP" sz="1400" dirty="0" smtClean="0"/>
          </a:p>
          <a:p>
            <a:pPr marL="361740" lvl="1">
              <a:defRPr/>
            </a:pPr>
            <a:r>
              <a:rPr lang="ja-JP" altLang="en-US" sz="1400" dirty="0" smtClean="0"/>
              <a:t>法的課題の多いデータは、対処方針をガイドライン化し、問題のない形にできたものから公開。</a:t>
            </a:r>
            <a:endParaRPr lang="en-US" altLang="ja-JP" sz="1400" dirty="0" smtClean="0"/>
          </a:p>
          <a:p>
            <a:pPr marL="361740" lvl="1">
              <a:defRPr/>
            </a:pPr>
            <a:r>
              <a:rPr lang="ja-JP" altLang="en-US" sz="1400" dirty="0" smtClean="0"/>
              <a:t>政府調達や委託事業等で生じる知的財産については、「電子行政オープンデータ戦略」と整合させる必要あり。</a:t>
            </a:r>
            <a:endParaRPr lang="en-US" altLang="ja-JP" sz="1400" dirty="0" smtClean="0"/>
          </a:p>
          <a:p>
            <a:pPr marL="361740" lvl="1">
              <a:defRPr/>
            </a:pPr>
            <a:endParaRPr lang="en-US" altLang="ja-JP" sz="1400" dirty="0" smtClean="0">
              <a:latin typeface="+mn-ea"/>
            </a:endParaRPr>
          </a:p>
          <a:p>
            <a:pPr marL="360363" lvl="1" indent="-360363">
              <a:buNone/>
              <a:defRPr/>
            </a:pPr>
            <a:r>
              <a:rPr lang="ja-JP" altLang="en-US" sz="1800" dirty="0" smtClean="0"/>
              <a:t>◆対象となるデータの公開条件の整理</a:t>
            </a:r>
            <a:endParaRPr lang="en-US" altLang="ja-JP" sz="1800" dirty="0" smtClean="0">
              <a:latin typeface="+mn-ea"/>
            </a:endParaRPr>
          </a:p>
          <a:p>
            <a:pPr marL="361740" lvl="1">
              <a:defRPr/>
            </a:pPr>
            <a:r>
              <a:rPr lang="ja-JP" altLang="en-US" sz="1400" dirty="0" smtClean="0"/>
              <a:t>著作権の利用条件については、「</a:t>
            </a:r>
            <a:r>
              <a:rPr lang="ja-JP" altLang="en-US" sz="1400" u="sng" dirty="0" smtClean="0"/>
              <a:t>自由な再利用の認可が原則</a:t>
            </a:r>
            <a:r>
              <a:rPr lang="ja-JP" altLang="en-US" sz="1400" dirty="0" smtClean="0"/>
              <a:t>」「</a:t>
            </a:r>
            <a:r>
              <a:rPr lang="ja-JP" altLang="en-US" sz="1400" u="sng" dirty="0" smtClean="0"/>
              <a:t>国際標準の利用又は互換性の確保</a:t>
            </a:r>
            <a:r>
              <a:rPr lang="ja-JP" altLang="en-US" sz="1400" dirty="0" smtClean="0"/>
              <a:t>」「</a:t>
            </a:r>
            <a:r>
              <a:rPr lang="ja-JP" altLang="en-US" sz="1400" u="sng" dirty="0" smtClean="0"/>
              <a:t>メタデータ化</a:t>
            </a:r>
            <a:r>
              <a:rPr lang="ja-JP" altLang="en-US" sz="1400" dirty="0" smtClean="0"/>
              <a:t>」「</a:t>
            </a:r>
            <a:r>
              <a:rPr lang="ja-JP" altLang="en-US" sz="1400" u="sng" dirty="0" smtClean="0"/>
              <a:t>営利利用・非営利利用を問わないことが原則</a:t>
            </a:r>
            <a:r>
              <a:rPr lang="ja-JP" altLang="en-US" sz="1400" dirty="0" smtClean="0"/>
              <a:t>」を満たすことを推奨。</a:t>
            </a:r>
            <a:endParaRPr lang="en-US" altLang="ja-JP" sz="1400" dirty="0" smtClean="0"/>
          </a:p>
          <a:p>
            <a:pPr marL="361740" lvl="1">
              <a:defRPr/>
            </a:pPr>
            <a:r>
              <a:rPr lang="ja-JP" altLang="en-US" sz="1400" u="sng" dirty="0" smtClean="0"/>
              <a:t>公開側の無保証</a:t>
            </a:r>
            <a:r>
              <a:rPr lang="ja-JP" altLang="en-US" sz="1400" dirty="0" smtClean="0"/>
              <a:t>が原則。</a:t>
            </a:r>
            <a:endParaRPr lang="en-US" altLang="ja-JP" sz="1400" dirty="0" smtClean="0"/>
          </a:p>
          <a:p>
            <a:pPr marL="361740" lvl="1">
              <a:defRPr/>
            </a:pPr>
            <a:r>
              <a:rPr lang="ja-JP" altLang="en-US" sz="1400" u="sng" dirty="0" smtClean="0"/>
              <a:t>費用は原則無償</a:t>
            </a:r>
            <a:r>
              <a:rPr lang="ja-JP" altLang="en-US" sz="1400" dirty="0" smtClean="0"/>
              <a:t>。（「有償配布による回収費用」＜「無償配布による経済効果向上に伴う税収」）</a:t>
            </a:r>
            <a:endParaRPr lang="en-US" altLang="ja-JP" sz="1400" dirty="0" smtClean="0"/>
          </a:p>
          <a:p>
            <a:pPr marL="361740" lvl="1">
              <a:defRPr/>
            </a:pPr>
            <a:r>
              <a:rPr lang="ja-JP" altLang="en-US" sz="1400" dirty="0" smtClean="0">
                <a:latin typeface="+mn-ea"/>
              </a:rPr>
              <a:t>著作権のないデータ等、知的財産権のないものについては、その旨を明記。</a:t>
            </a:r>
            <a:endParaRPr lang="ja-JP" altLang="ja-JP" sz="1400" dirty="0" smtClean="0"/>
          </a:p>
        </p:txBody>
      </p:sp>
      <p:sp>
        <p:nvSpPr>
          <p:cNvPr id="9221" name="スライド番号プレースホルダ 3"/>
          <p:cNvSpPr>
            <a:spLocks noGrp="1"/>
          </p:cNvSpPr>
          <p:nvPr>
            <p:ph type="sldNum" sz="quarter" idx="10"/>
          </p:nvPr>
        </p:nvSpPr>
        <p:spPr>
          <a:noFill/>
        </p:spPr>
        <p:txBody>
          <a:bodyPr/>
          <a:lstStyle/>
          <a:p>
            <a:fld id="{26DF4433-9B57-47DC-8FCB-012B6AE6E776}" type="slidenum">
              <a:rPr lang="en-US" altLang="ja-JP" smtClean="0">
                <a:latin typeface="Arial" charset="0"/>
              </a:rPr>
              <a:pPr/>
              <a:t>4</a:t>
            </a:fld>
            <a:endParaRPr lang="en-US" altLang="ja-JP" smtClean="0">
              <a:latin typeface="Arial" charset="0"/>
            </a:endParaRPr>
          </a:p>
        </p:txBody>
      </p:sp>
      <p:grpSp>
        <p:nvGrpSpPr>
          <p:cNvPr id="2" name="グループ化 29"/>
          <p:cNvGrpSpPr>
            <a:grpSpLocks/>
          </p:cNvGrpSpPr>
          <p:nvPr/>
        </p:nvGrpSpPr>
        <p:grpSpPr bwMode="auto">
          <a:xfrm>
            <a:off x="704859" y="5948635"/>
            <a:ext cx="2016125" cy="720725"/>
            <a:chOff x="848544" y="5949280"/>
            <a:chExt cx="2016055" cy="720080"/>
          </a:xfrm>
        </p:grpSpPr>
        <p:sp>
          <p:nvSpPr>
            <p:cNvPr id="13" name="正方形/長方形 12"/>
            <p:cNvSpPr/>
            <p:nvPr/>
          </p:nvSpPr>
          <p:spPr>
            <a:xfrm>
              <a:off x="848544" y="5949280"/>
              <a:ext cx="2016055" cy="7200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grpSp>
          <p:nvGrpSpPr>
            <p:cNvPr id="4" name="グループ化 27"/>
            <p:cNvGrpSpPr>
              <a:grpSpLocks/>
            </p:cNvGrpSpPr>
            <p:nvPr/>
          </p:nvGrpSpPr>
          <p:grpSpPr bwMode="auto">
            <a:xfrm>
              <a:off x="848544" y="6014045"/>
              <a:ext cx="549637" cy="612301"/>
              <a:chOff x="848544" y="6014045"/>
              <a:chExt cx="549637" cy="612301"/>
            </a:xfrm>
          </p:grpSpPr>
          <p:pic>
            <p:nvPicPr>
              <p:cNvPr id="9245" name="Picture 2" descr="Attribute"/>
              <p:cNvPicPr>
                <a:picLocks noChangeAspect="1" noChangeArrowheads="1"/>
              </p:cNvPicPr>
              <p:nvPr/>
            </p:nvPicPr>
            <p:blipFill>
              <a:blip r:embed="rId2" cstate="print"/>
              <a:srcRect/>
              <a:stretch>
                <a:fillRect/>
              </a:stretch>
            </p:blipFill>
            <p:spPr bwMode="auto">
              <a:xfrm>
                <a:off x="968013" y="6014045"/>
                <a:ext cx="304800" cy="304800"/>
              </a:xfrm>
              <a:prstGeom prst="rect">
                <a:avLst/>
              </a:prstGeom>
              <a:noFill/>
              <a:ln w="9525">
                <a:noFill/>
                <a:miter lim="800000"/>
                <a:headEnd/>
                <a:tailEnd/>
              </a:ln>
            </p:spPr>
          </p:pic>
          <p:sp>
            <p:nvSpPr>
              <p:cNvPr id="9246" name="正方形/長方形 16"/>
              <p:cNvSpPr>
                <a:spLocks noChangeArrowheads="1"/>
              </p:cNvSpPr>
              <p:nvPr/>
            </p:nvSpPr>
            <p:spPr bwMode="auto">
              <a:xfrm>
                <a:off x="848544" y="6318845"/>
                <a:ext cx="549637" cy="307501"/>
              </a:xfrm>
              <a:prstGeom prst="rect">
                <a:avLst/>
              </a:prstGeom>
              <a:noFill/>
              <a:ln w="9525">
                <a:noFill/>
                <a:miter lim="800000"/>
                <a:headEnd/>
                <a:tailEnd/>
              </a:ln>
            </p:spPr>
            <p:txBody>
              <a:bodyPr wrap="none">
                <a:spAutoFit/>
              </a:bodyPr>
              <a:lstStyle/>
              <a:p>
                <a:r>
                  <a:rPr lang="ja-JP" altLang="en-US"/>
                  <a:t>表示</a:t>
                </a:r>
              </a:p>
            </p:txBody>
          </p:sp>
        </p:grpSp>
        <p:sp>
          <p:nvSpPr>
            <p:cNvPr id="9244" name="正方形/長方形 17"/>
            <p:cNvSpPr>
              <a:spLocks noChangeArrowheads="1"/>
            </p:cNvSpPr>
            <p:nvPr/>
          </p:nvSpPr>
          <p:spPr bwMode="auto">
            <a:xfrm>
              <a:off x="1352599" y="6078488"/>
              <a:ext cx="1512000" cy="461252"/>
            </a:xfrm>
            <a:prstGeom prst="rect">
              <a:avLst/>
            </a:prstGeom>
            <a:noFill/>
            <a:ln w="9525">
              <a:noFill/>
              <a:miter lim="800000"/>
              <a:headEnd/>
              <a:tailEnd/>
            </a:ln>
          </p:spPr>
          <p:txBody>
            <a:bodyPr>
              <a:spAutoFit/>
            </a:bodyPr>
            <a:lstStyle/>
            <a:p>
              <a:r>
                <a:rPr lang="ja-JP" altLang="en-US" sz="1200" b="0" dirty="0"/>
                <a:t>作品のクレジットを表示すること</a:t>
              </a:r>
            </a:p>
          </p:txBody>
        </p:sp>
      </p:grpSp>
      <p:grpSp>
        <p:nvGrpSpPr>
          <p:cNvPr id="5" name="グループ化 30"/>
          <p:cNvGrpSpPr>
            <a:grpSpLocks/>
          </p:cNvGrpSpPr>
          <p:nvPr/>
        </p:nvGrpSpPr>
        <p:grpSpPr bwMode="auto">
          <a:xfrm>
            <a:off x="2864908" y="5948635"/>
            <a:ext cx="2016126" cy="720725"/>
            <a:chOff x="2864768" y="5949280"/>
            <a:chExt cx="2015643" cy="720080"/>
          </a:xfrm>
        </p:grpSpPr>
        <p:sp>
          <p:nvSpPr>
            <p:cNvPr id="14" name="正方形/長方形 13"/>
            <p:cNvSpPr/>
            <p:nvPr/>
          </p:nvSpPr>
          <p:spPr>
            <a:xfrm>
              <a:off x="2864768" y="5949280"/>
              <a:ext cx="2015643" cy="7200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sp>
          <p:nvSpPr>
            <p:cNvPr id="9238" name="正方形/長方形 18"/>
            <p:cNvSpPr>
              <a:spLocks noChangeArrowheads="1"/>
            </p:cNvSpPr>
            <p:nvPr/>
          </p:nvSpPr>
          <p:spPr bwMode="auto">
            <a:xfrm>
              <a:off x="3512839" y="6078488"/>
              <a:ext cx="1279704" cy="461252"/>
            </a:xfrm>
            <a:prstGeom prst="rect">
              <a:avLst/>
            </a:prstGeom>
            <a:noFill/>
            <a:ln w="9525">
              <a:noFill/>
              <a:miter lim="800000"/>
              <a:headEnd/>
              <a:tailEnd/>
            </a:ln>
          </p:spPr>
          <p:txBody>
            <a:bodyPr wrap="square">
              <a:spAutoFit/>
            </a:bodyPr>
            <a:lstStyle/>
            <a:p>
              <a:r>
                <a:rPr lang="ja-JP" altLang="en-US" sz="1200" b="0" dirty="0"/>
                <a:t>営利目的での利用をしないこと</a:t>
              </a:r>
            </a:p>
          </p:txBody>
        </p:sp>
        <p:grpSp>
          <p:nvGrpSpPr>
            <p:cNvPr id="6" name="グループ化 28"/>
            <p:cNvGrpSpPr>
              <a:grpSpLocks/>
            </p:cNvGrpSpPr>
            <p:nvPr/>
          </p:nvGrpSpPr>
          <p:grpSpPr bwMode="auto">
            <a:xfrm>
              <a:off x="2864768" y="6014248"/>
              <a:ext cx="735174" cy="612301"/>
              <a:chOff x="2864768" y="6004520"/>
              <a:chExt cx="735174" cy="612301"/>
            </a:xfrm>
          </p:grpSpPr>
          <p:pic>
            <p:nvPicPr>
              <p:cNvPr id="9240" name="Picture 4" descr="NonCommercial"/>
              <p:cNvPicPr>
                <a:picLocks noChangeAspect="1" noChangeArrowheads="1"/>
              </p:cNvPicPr>
              <p:nvPr/>
            </p:nvPicPr>
            <p:blipFill>
              <a:blip r:embed="rId3" cstate="print"/>
              <a:srcRect/>
              <a:stretch>
                <a:fillRect/>
              </a:stretch>
            </p:blipFill>
            <p:spPr bwMode="auto">
              <a:xfrm>
                <a:off x="3074005" y="6004520"/>
                <a:ext cx="304800" cy="304800"/>
              </a:xfrm>
              <a:prstGeom prst="rect">
                <a:avLst/>
              </a:prstGeom>
              <a:noFill/>
              <a:ln w="9525">
                <a:noFill/>
                <a:miter lim="800000"/>
                <a:headEnd/>
                <a:tailEnd/>
              </a:ln>
            </p:spPr>
          </p:pic>
          <p:sp>
            <p:nvSpPr>
              <p:cNvPr id="9241" name="正方形/長方形 19"/>
              <p:cNvSpPr>
                <a:spLocks noChangeArrowheads="1"/>
              </p:cNvSpPr>
              <p:nvPr/>
            </p:nvSpPr>
            <p:spPr bwMode="auto">
              <a:xfrm>
                <a:off x="2864768" y="6309320"/>
                <a:ext cx="735174" cy="307501"/>
              </a:xfrm>
              <a:prstGeom prst="rect">
                <a:avLst/>
              </a:prstGeom>
              <a:noFill/>
              <a:ln w="9525">
                <a:noFill/>
                <a:miter lim="800000"/>
                <a:headEnd/>
                <a:tailEnd/>
              </a:ln>
            </p:spPr>
            <p:txBody>
              <a:bodyPr wrap="none">
                <a:spAutoFit/>
              </a:bodyPr>
              <a:lstStyle/>
              <a:p>
                <a:r>
                  <a:rPr lang="ja-JP" altLang="en-US"/>
                  <a:t>非営利</a:t>
                </a:r>
              </a:p>
            </p:txBody>
          </p:sp>
        </p:grpSp>
      </p:grpSp>
      <p:grpSp>
        <p:nvGrpSpPr>
          <p:cNvPr id="7" name="グループ化 31"/>
          <p:cNvGrpSpPr>
            <a:grpSpLocks/>
          </p:cNvGrpSpPr>
          <p:nvPr/>
        </p:nvGrpSpPr>
        <p:grpSpPr bwMode="auto">
          <a:xfrm>
            <a:off x="5024975" y="5948635"/>
            <a:ext cx="2016125" cy="720725"/>
            <a:chOff x="4953000" y="5949280"/>
            <a:chExt cx="2016000" cy="720080"/>
          </a:xfrm>
        </p:grpSpPr>
        <p:sp>
          <p:nvSpPr>
            <p:cNvPr id="15" name="正方形/長方形 14"/>
            <p:cNvSpPr/>
            <p:nvPr/>
          </p:nvSpPr>
          <p:spPr>
            <a:xfrm>
              <a:off x="4953000" y="5949280"/>
              <a:ext cx="2016000" cy="7200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grpSp>
          <p:nvGrpSpPr>
            <p:cNvPr id="9" name="グループ化 26"/>
            <p:cNvGrpSpPr>
              <a:grpSpLocks/>
            </p:cNvGrpSpPr>
            <p:nvPr/>
          </p:nvGrpSpPr>
          <p:grpSpPr bwMode="auto">
            <a:xfrm>
              <a:off x="4953000" y="6014248"/>
              <a:ext cx="920986" cy="612301"/>
              <a:chOff x="4953000" y="6014248"/>
              <a:chExt cx="920986" cy="612301"/>
            </a:xfrm>
          </p:grpSpPr>
          <p:pic>
            <p:nvPicPr>
              <p:cNvPr id="9235" name="Picture 6" descr="NoDerivativeWorks"/>
              <p:cNvPicPr>
                <a:picLocks noChangeAspect="1" noChangeArrowheads="1"/>
              </p:cNvPicPr>
              <p:nvPr/>
            </p:nvPicPr>
            <p:blipFill>
              <a:blip r:embed="rId4" cstate="print"/>
              <a:srcRect/>
              <a:stretch>
                <a:fillRect/>
              </a:stretch>
            </p:blipFill>
            <p:spPr bwMode="auto">
              <a:xfrm>
                <a:off x="5252005" y="6014248"/>
                <a:ext cx="304800" cy="304800"/>
              </a:xfrm>
              <a:prstGeom prst="rect">
                <a:avLst/>
              </a:prstGeom>
              <a:noFill/>
              <a:ln w="9525">
                <a:noFill/>
                <a:miter lim="800000"/>
                <a:headEnd/>
                <a:tailEnd/>
              </a:ln>
            </p:spPr>
          </p:pic>
          <p:sp>
            <p:nvSpPr>
              <p:cNvPr id="9236" name="正方形/長方形 21"/>
              <p:cNvSpPr>
                <a:spLocks noChangeArrowheads="1"/>
              </p:cNvSpPr>
              <p:nvPr/>
            </p:nvSpPr>
            <p:spPr bwMode="auto">
              <a:xfrm>
                <a:off x="4953000" y="6319048"/>
                <a:ext cx="920986" cy="307501"/>
              </a:xfrm>
              <a:prstGeom prst="rect">
                <a:avLst/>
              </a:prstGeom>
              <a:noFill/>
              <a:ln w="9525">
                <a:noFill/>
                <a:miter lim="800000"/>
                <a:headEnd/>
                <a:tailEnd/>
              </a:ln>
            </p:spPr>
            <p:txBody>
              <a:bodyPr wrap="none">
                <a:spAutoFit/>
              </a:bodyPr>
              <a:lstStyle/>
              <a:p>
                <a:r>
                  <a:rPr lang="ja-JP" altLang="en-US"/>
                  <a:t>改変禁止</a:t>
                </a:r>
              </a:p>
            </p:txBody>
          </p:sp>
        </p:grpSp>
        <p:sp>
          <p:nvSpPr>
            <p:cNvPr id="9234" name="正方形/長方形 23"/>
            <p:cNvSpPr>
              <a:spLocks noChangeArrowheads="1"/>
            </p:cNvSpPr>
            <p:nvPr/>
          </p:nvSpPr>
          <p:spPr bwMode="auto">
            <a:xfrm>
              <a:off x="5817096" y="6078488"/>
              <a:ext cx="1080120" cy="461252"/>
            </a:xfrm>
            <a:prstGeom prst="rect">
              <a:avLst/>
            </a:prstGeom>
            <a:noFill/>
            <a:ln w="9525">
              <a:noFill/>
              <a:miter lim="800000"/>
              <a:headEnd/>
              <a:tailEnd/>
            </a:ln>
          </p:spPr>
          <p:txBody>
            <a:bodyPr>
              <a:spAutoFit/>
            </a:bodyPr>
            <a:lstStyle/>
            <a:p>
              <a:r>
                <a:rPr lang="ja-JP" altLang="en-US" sz="1200" b="0" dirty="0"/>
                <a:t>元の作品を改変しないこと</a:t>
              </a:r>
            </a:p>
          </p:txBody>
        </p:sp>
      </p:grpSp>
      <p:grpSp>
        <p:nvGrpSpPr>
          <p:cNvPr id="10" name="グループ化 32"/>
          <p:cNvGrpSpPr>
            <a:grpSpLocks/>
          </p:cNvGrpSpPr>
          <p:nvPr/>
        </p:nvGrpSpPr>
        <p:grpSpPr bwMode="auto">
          <a:xfrm>
            <a:off x="7185034" y="5948635"/>
            <a:ext cx="2016125" cy="720725"/>
            <a:chOff x="7041232" y="5949280"/>
            <a:chExt cx="2016224" cy="720080"/>
          </a:xfrm>
        </p:grpSpPr>
        <p:sp>
          <p:nvSpPr>
            <p:cNvPr id="16" name="正方形/長方形 15"/>
            <p:cNvSpPr/>
            <p:nvPr/>
          </p:nvSpPr>
          <p:spPr>
            <a:xfrm>
              <a:off x="7041232" y="5949280"/>
              <a:ext cx="2016224" cy="72008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a:p>
          </p:txBody>
        </p:sp>
        <p:grpSp>
          <p:nvGrpSpPr>
            <p:cNvPr id="11" name="グループ化 25"/>
            <p:cNvGrpSpPr>
              <a:grpSpLocks/>
            </p:cNvGrpSpPr>
            <p:nvPr/>
          </p:nvGrpSpPr>
          <p:grpSpPr bwMode="auto">
            <a:xfrm>
              <a:off x="7041232" y="6003032"/>
              <a:ext cx="549683" cy="612301"/>
              <a:chOff x="7041232" y="6004520"/>
              <a:chExt cx="549683" cy="612301"/>
            </a:xfrm>
          </p:grpSpPr>
          <p:pic>
            <p:nvPicPr>
              <p:cNvPr id="9230" name="Picture 8" descr="ShareAlike"/>
              <p:cNvPicPr>
                <a:picLocks noChangeAspect="1" noChangeArrowheads="1"/>
              </p:cNvPicPr>
              <p:nvPr/>
            </p:nvPicPr>
            <p:blipFill>
              <a:blip r:embed="rId5" cstate="print"/>
              <a:srcRect/>
              <a:stretch>
                <a:fillRect/>
              </a:stretch>
            </p:blipFill>
            <p:spPr bwMode="auto">
              <a:xfrm>
                <a:off x="7160701" y="6004520"/>
                <a:ext cx="304800" cy="304800"/>
              </a:xfrm>
              <a:prstGeom prst="rect">
                <a:avLst/>
              </a:prstGeom>
              <a:noFill/>
              <a:ln w="9525">
                <a:noFill/>
                <a:miter lim="800000"/>
                <a:headEnd/>
                <a:tailEnd/>
              </a:ln>
            </p:spPr>
          </p:pic>
          <p:sp>
            <p:nvSpPr>
              <p:cNvPr id="9231" name="正方形/長方形 22"/>
              <p:cNvSpPr>
                <a:spLocks noChangeArrowheads="1"/>
              </p:cNvSpPr>
              <p:nvPr/>
            </p:nvSpPr>
            <p:spPr bwMode="auto">
              <a:xfrm>
                <a:off x="7041232" y="6309320"/>
                <a:ext cx="549683" cy="307501"/>
              </a:xfrm>
              <a:prstGeom prst="rect">
                <a:avLst/>
              </a:prstGeom>
              <a:noFill/>
              <a:ln w="9525">
                <a:noFill/>
                <a:miter lim="800000"/>
                <a:headEnd/>
                <a:tailEnd/>
              </a:ln>
            </p:spPr>
            <p:txBody>
              <a:bodyPr wrap="none">
                <a:spAutoFit/>
              </a:bodyPr>
              <a:lstStyle/>
              <a:p>
                <a:r>
                  <a:rPr lang="ja-JP" altLang="en-US"/>
                  <a:t>継承</a:t>
                </a:r>
              </a:p>
            </p:txBody>
          </p:sp>
        </p:grpSp>
        <p:sp>
          <p:nvSpPr>
            <p:cNvPr id="9229" name="正方形/長方形 24"/>
            <p:cNvSpPr>
              <a:spLocks noChangeArrowheads="1"/>
            </p:cNvSpPr>
            <p:nvPr/>
          </p:nvSpPr>
          <p:spPr bwMode="auto">
            <a:xfrm>
              <a:off x="7545288" y="5986155"/>
              <a:ext cx="1512168" cy="645753"/>
            </a:xfrm>
            <a:prstGeom prst="rect">
              <a:avLst/>
            </a:prstGeom>
            <a:noFill/>
            <a:ln w="9525">
              <a:noFill/>
              <a:miter lim="800000"/>
              <a:headEnd/>
              <a:tailEnd/>
            </a:ln>
          </p:spPr>
          <p:txBody>
            <a:bodyPr>
              <a:spAutoFit/>
            </a:bodyPr>
            <a:lstStyle/>
            <a:p>
              <a:r>
                <a:rPr lang="ja-JP" altLang="en-US" sz="1200" b="0" dirty="0"/>
                <a:t>元の作品と同じ組み合わせの</a:t>
              </a:r>
              <a:r>
                <a:rPr lang="en-US" altLang="ja-JP" sz="1200" b="0" dirty="0"/>
                <a:t>CC</a:t>
              </a:r>
              <a:r>
                <a:rPr lang="ja-JP" altLang="en-US" sz="1200" b="0" dirty="0"/>
                <a:t>ライセンスで公開すること</a:t>
              </a:r>
              <a:endParaRPr lang="en-US" altLang="ja-JP" sz="1200" b="0"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00FF"/>
                </a:solidFill>
                <a:latin typeface="+mn-ea"/>
              </a:rPr>
              <a:t>利活用しやすいデータ公開環境の整備</a:t>
            </a:r>
            <a:endParaRPr kumimoji="1" lang="ja-JP" altLang="en-US" dirty="0">
              <a:solidFill>
                <a:srgbClr val="0000FF"/>
              </a:solidFill>
            </a:endParaRPr>
          </a:p>
        </p:txBody>
      </p:sp>
      <p:sp>
        <p:nvSpPr>
          <p:cNvPr id="4" name="スライド番号プレースホルダ 3"/>
          <p:cNvSpPr>
            <a:spLocks noGrp="1"/>
          </p:cNvSpPr>
          <p:nvPr>
            <p:ph type="sldNum" sz="quarter" idx="10"/>
          </p:nvPr>
        </p:nvSpPr>
        <p:spPr/>
        <p:txBody>
          <a:bodyPr/>
          <a:lstStyle/>
          <a:p>
            <a:pPr>
              <a:defRPr/>
            </a:pPr>
            <a:fld id="{9D916BD3-3D60-488A-8E3B-A8127EA77316}" type="slidenum">
              <a:rPr lang="en-US" altLang="ja-JP" smtClean="0"/>
              <a:pPr>
                <a:defRPr/>
              </a:pPr>
              <a:t>5</a:t>
            </a:fld>
            <a:endParaRPr lang="en-US" altLang="ja-JP" dirty="0"/>
          </a:p>
        </p:txBody>
      </p:sp>
      <p:sp>
        <p:nvSpPr>
          <p:cNvPr id="31" name="コンテンツ プレースホルダ 2"/>
          <p:cNvSpPr txBox="1">
            <a:spLocks/>
          </p:cNvSpPr>
          <p:nvPr/>
        </p:nvSpPr>
        <p:spPr bwMode="auto">
          <a:xfrm>
            <a:off x="272480" y="650131"/>
            <a:ext cx="9325539" cy="978669"/>
          </a:xfrm>
          <a:prstGeom prst="rect">
            <a:avLst/>
          </a:prstGeom>
          <a:noFill/>
          <a:ln w="9525">
            <a:noFill/>
            <a:miter lim="800000"/>
            <a:headEnd/>
            <a:tailEnd/>
          </a:ln>
        </p:spPr>
        <p:txBody>
          <a:bodyPr vert="horz" wrap="square" lIns="91380" tIns="45690" rIns="91380" bIns="45690" numCol="1" anchor="t" anchorCtr="0" compatLnSpc="1">
            <a:prstTxWarp prst="textNoShape">
              <a:avLst/>
            </a:prstTxWarp>
            <a:spAutoFit/>
          </a:bodyPr>
          <a:lstStyle/>
          <a:p>
            <a:pPr marL="342680" indent="-342680" defTabSz="913815" eaLnBrk="0" hangingPunct="0">
              <a:spcBef>
                <a:spcPct val="20000"/>
              </a:spcBef>
              <a:buFont typeface="Wingdings" pitchFamily="2" charset="2"/>
              <a:buChar char="n"/>
              <a:tabLst>
                <a:tab pos="7358063" algn="l"/>
              </a:tabLst>
              <a:defRPr/>
            </a:pPr>
            <a:r>
              <a:rPr lang="en-US" altLang="ja-JP" sz="1800" b="0" kern="0" dirty="0" smtClean="0">
                <a:solidFill>
                  <a:schemeClr val="tx1"/>
                </a:solidFill>
                <a:latin typeface="HG丸ｺﾞｼｯｸM-PRO" pitchFamily="50" charset="-128"/>
                <a:ea typeface="HG丸ｺﾞｼｯｸM-PRO" pitchFamily="50" charset="-128"/>
                <a:cs typeface="HG丸ｺﾞｼｯｸM-PRO" pitchFamily="50" charset="-128"/>
              </a:rPr>
              <a:t>2</a:t>
            </a:r>
            <a:r>
              <a:rPr lang="ja-JP" altLang="en-US" sz="1800" b="0" kern="0" dirty="0" smtClean="0">
                <a:solidFill>
                  <a:schemeClr val="tx1"/>
                </a:solidFill>
                <a:latin typeface="HG丸ｺﾞｼｯｸM-PRO" pitchFamily="50" charset="-128"/>
                <a:ea typeface="HG丸ｺﾞｼｯｸM-PRO" pitchFamily="50" charset="-128"/>
                <a:cs typeface="HG丸ｺﾞｼｯｸM-PRO" pitchFamily="50" charset="-128"/>
              </a:rPr>
              <a:t>次利用可能な経済産業省保有データ等を集めた特設サイト「</a:t>
            </a:r>
            <a:r>
              <a:rPr lang="en-US" altLang="ja-JP" sz="1800" b="0" kern="0" dirty="0" smtClean="0">
                <a:solidFill>
                  <a:schemeClr val="tx1"/>
                </a:solidFill>
                <a:latin typeface="HG丸ｺﾞｼｯｸM-PRO" pitchFamily="50" charset="-128"/>
                <a:ea typeface="HG丸ｺﾞｼｯｸM-PRO" pitchFamily="50" charset="-128"/>
                <a:cs typeface="HG丸ｺﾞｼｯｸM-PRO" pitchFamily="50" charset="-128"/>
              </a:rPr>
              <a:t>Open Data METI</a:t>
            </a:r>
            <a:r>
              <a:rPr lang="ja-JP" altLang="en-US" sz="1800" b="0" kern="0" dirty="0" smtClean="0">
                <a:solidFill>
                  <a:schemeClr val="tx1"/>
                </a:solidFill>
                <a:latin typeface="HG丸ｺﾞｼｯｸM-PRO" pitchFamily="50" charset="-128"/>
                <a:ea typeface="HG丸ｺﾞｼｯｸM-PRO" pitchFamily="50" charset="-128"/>
                <a:cs typeface="HG丸ｺﾞｼｯｸM-PRO" pitchFamily="50" charset="-128"/>
              </a:rPr>
              <a:t>」を設置。現在、公開に向けた構築を実施。</a:t>
            </a:r>
            <a:endParaRPr lang="en-US" altLang="ja-JP" sz="1800" b="0" kern="0" dirty="0" smtClean="0">
              <a:solidFill>
                <a:schemeClr val="tx1"/>
              </a:solidFill>
              <a:latin typeface="HG丸ｺﾞｼｯｸM-PRO" pitchFamily="50" charset="-128"/>
              <a:ea typeface="HG丸ｺﾞｼｯｸM-PRO" pitchFamily="50" charset="-128"/>
              <a:cs typeface="HG丸ｺﾞｼｯｸM-PRO" pitchFamily="50" charset="-128"/>
            </a:endParaRPr>
          </a:p>
          <a:p>
            <a:pPr marL="342680" indent="-342680" defTabSz="913815" eaLnBrk="0" hangingPunct="0">
              <a:spcBef>
                <a:spcPct val="20000"/>
              </a:spcBef>
              <a:buFont typeface="Wingdings" pitchFamily="2" charset="2"/>
              <a:buChar char="n"/>
              <a:defRPr/>
            </a:pPr>
            <a:r>
              <a:rPr lang="ja-JP" altLang="en-US" sz="1800" b="0" kern="0" dirty="0" smtClean="0">
                <a:solidFill>
                  <a:schemeClr val="tx1"/>
                </a:solidFill>
                <a:latin typeface="HG丸ｺﾞｼｯｸM-PRO" pitchFamily="50" charset="-128"/>
                <a:ea typeface="HG丸ｺﾞｼｯｸM-PRO" pitchFamily="50" charset="-128"/>
                <a:cs typeface="HG丸ｺﾞｼｯｸM-PRO" pitchFamily="50" charset="-128"/>
              </a:rPr>
              <a:t>対象データの選定やコンテンツについては、ニーズ調査や棚卸結果を踏まえて検討。</a:t>
            </a:r>
            <a:endParaRPr lang="en-US" altLang="ja-JP" sz="1800" b="0" kern="0" dirty="0" smtClean="0">
              <a:solidFill>
                <a:schemeClr val="tx1"/>
              </a:solidFill>
              <a:latin typeface="HG丸ｺﾞｼｯｸM-PRO" pitchFamily="50" charset="-128"/>
              <a:ea typeface="HG丸ｺﾞｼｯｸM-PRO" pitchFamily="50" charset="-128"/>
              <a:cs typeface="HG丸ｺﾞｼｯｸM-PRO" pitchFamily="50" charset="-128"/>
            </a:endParaRPr>
          </a:p>
        </p:txBody>
      </p:sp>
      <p:sp>
        <p:nvSpPr>
          <p:cNvPr id="34" name="正方形/長方形 33"/>
          <p:cNvSpPr/>
          <p:nvPr/>
        </p:nvSpPr>
        <p:spPr>
          <a:xfrm>
            <a:off x="416496" y="5949280"/>
            <a:ext cx="7851708" cy="861714"/>
          </a:xfrm>
          <a:prstGeom prst="rect">
            <a:avLst/>
          </a:prstGeom>
        </p:spPr>
        <p:txBody>
          <a:bodyPr wrap="none" lIns="91380" tIns="45690" rIns="91380" bIns="45690">
            <a:spAutoFit/>
          </a:bodyPr>
          <a:lstStyle/>
          <a:p>
            <a:r>
              <a:rPr lang="ja-JP" altLang="en-US" sz="1800" u="sng" dirty="0" smtClean="0">
                <a:solidFill>
                  <a:schemeClr val="tx1"/>
                </a:solidFill>
              </a:rPr>
              <a:t>「</a:t>
            </a:r>
            <a:r>
              <a:rPr lang="en-US" altLang="ja-JP" sz="1800" u="sng" dirty="0" smtClean="0">
                <a:solidFill>
                  <a:schemeClr val="tx1"/>
                </a:solidFill>
              </a:rPr>
              <a:t>Open Data METI</a:t>
            </a:r>
            <a:r>
              <a:rPr lang="ja-JP" altLang="en-US" sz="1800" u="sng" dirty="0" smtClean="0">
                <a:solidFill>
                  <a:schemeClr val="tx1"/>
                </a:solidFill>
              </a:rPr>
              <a:t>」サイトの公開スケジュール</a:t>
            </a:r>
            <a:endParaRPr lang="en-US" altLang="ja-JP" sz="1800" u="sng" dirty="0" smtClean="0">
              <a:solidFill>
                <a:schemeClr val="tx1"/>
              </a:solidFill>
            </a:endParaRPr>
          </a:p>
          <a:p>
            <a:r>
              <a:rPr lang="ja-JP" altLang="en-US" sz="1600" b="0" dirty="0" smtClean="0">
                <a:solidFill>
                  <a:schemeClr val="tx1"/>
                </a:solidFill>
              </a:rPr>
              <a:t>　平成</a:t>
            </a:r>
            <a:r>
              <a:rPr lang="en-US" altLang="ja-JP" sz="1600" b="0" dirty="0" smtClean="0">
                <a:solidFill>
                  <a:schemeClr val="tx1"/>
                </a:solidFill>
              </a:rPr>
              <a:t>24</a:t>
            </a:r>
            <a:r>
              <a:rPr lang="ja-JP" altLang="en-US" sz="1600" b="0" dirty="0" smtClean="0">
                <a:solidFill>
                  <a:schemeClr val="tx1"/>
                </a:solidFill>
              </a:rPr>
              <a:t>年</a:t>
            </a:r>
            <a:r>
              <a:rPr lang="en-US" altLang="ja-JP" sz="1600" b="0" dirty="0" smtClean="0">
                <a:solidFill>
                  <a:schemeClr val="tx1"/>
                </a:solidFill>
              </a:rPr>
              <a:t>12</a:t>
            </a:r>
            <a:r>
              <a:rPr lang="ja-JP" altLang="en-US" sz="1600" b="0" dirty="0" smtClean="0">
                <a:solidFill>
                  <a:schemeClr val="tx1"/>
                </a:solidFill>
              </a:rPr>
              <a:t>月</a:t>
            </a:r>
            <a:r>
              <a:rPr lang="en-US" altLang="ja-JP" sz="1600" b="0" dirty="0" smtClean="0">
                <a:solidFill>
                  <a:schemeClr val="tx1"/>
                </a:solidFill>
              </a:rPr>
              <a:t>	α</a:t>
            </a:r>
            <a:r>
              <a:rPr lang="ja-JP" altLang="en-US" sz="1600" b="0" dirty="0" smtClean="0">
                <a:solidFill>
                  <a:schemeClr val="tx1"/>
                </a:solidFill>
              </a:rPr>
              <a:t>版設置：</a:t>
            </a:r>
            <a:r>
              <a:rPr lang="en-US" altLang="ja-JP" sz="1600" b="0" dirty="0" smtClean="0">
                <a:solidFill>
                  <a:schemeClr val="tx1"/>
                </a:solidFill>
              </a:rPr>
              <a:t>β</a:t>
            </a:r>
            <a:r>
              <a:rPr lang="ja-JP" altLang="en-US" sz="1600" b="0" dirty="0" smtClean="0">
                <a:solidFill>
                  <a:schemeClr val="tx1"/>
                </a:solidFill>
              </a:rPr>
              <a:t>版に向けて構築中。原則非公開だが、意見聴取は実施。</a:t>
            </a:r>
            <a:endParaRPr lang="en-US" altLang="ja-JP" sz="1600" b="0" dirty="0" smtClean="0">
              <a:solidFill>
                <a:schemeClr val="tx1"/>
              </a:solidFill>
            </a:endParaRPr>
          </a:p>
          <a:p>
            <a:r>
              <a:rPr lang="ja-JP" altLang="en-US" sz="1600" b="0" dirty="0" smtClean="0">
                <a:solidFill>
                  <a:schemeClr val="tx1"/>
                </a:solidFill>
              </a:rPr>
              <a:t>　平成</a:t>
            </a:r>
            <a:r>
              <a:rPr lang="en-US" altLang="ja-JP" sz="1600" b="0" dirty="0" smtClean="0">
                <a:solidFill>
                  <a:schemeClr val="tx1"/>
                </a:solidFill>
              </a:rPr>
              <a:t>25</a:t>
            </a:r>
            <a:r>
              <a:rPr lang="ja-JP" altLang="en-US" sz="1600" b="0" dirty="0" smtClean="0">
                <a:solidFill>
                  <a:schemeClr val="tx1"/>
                </a:solidFill>
              </a:rPr>
              <a:t>年</a:t>
            </a:r>
            <a:r>
              <a:rPr lang="en-US" altLang="ja-JP" sz="1600" b="0" dirty="0" smtClean="0">
                <a:solidFill>
                  <a:schemeClr val="tx1"/>
                </a:solidFill>
              </a:rPr>
              <a:t>1</a:t>
            </a:r>
            <a:r>
              <a:rPr lang="ja-JP" altLang="en-US" sz="1600" b="0" dirty="0" smtClean="0">
                <a:solidFill>
                  <a:schemeClr val="tx1"/>
                </a:solidFill>
              </a:rPr>
              <a:t>月</a:t>
            </a:r>
            <a:r>
              <a:rPr lang="en-US" altLang="ja-JP" sz="1600" b="0" dirty="0" smtClean="0">
                <a:solidFill>
                  <a:schemeClr val="tx1"/>
                </a:solidFill>
              </a:rPr>
              <a:t>	β</a:t>
            </a:r>
            <a:r>
              <a:rPr lang="ja-JP" altLang="en-US" sz="1600" b="0" dirty="0" smtClean="0">
                <a:solidFill>
                  <a:schemeClr val="tx1"/>
                </a:solidFill>
              </a:rPr>
              <a:t>版設置：試験サイトとして一般公開を実施。</a:t>
            </a:r>
            <a:endParaRPr lang="en-US" altLang="ja-JP" sz="1600" b="0" dirty="0" smtClean="0">
              <a:solidFill>
                <a:schemeClr val="tx1"/>
              </a:solidFill>
            </a:endParaRPr>
          </a:p>
        </p:txBody>
      </p:sp>
      <p:grpSp>
        <p:nvGrpSpPr>
          <p:cNvPr id="38" name="グループ化 37"/>
          <p:cNvGrpSpPr/>
          <p:nvPr/>
        </p:nvGrpSpPr>
        <p:grpSpPr>
          <a:xfrm>
            <a:off x="312339" y="1601092"/>
            <a:ext cx="9302709" cy="4339589"/>
            <a:chOff x="162204" y="1900630"/>
            <a:chExt cx="9302709" cy="4339589"/>
          </a:xfrm>
        </p:grpSpPr>
        <p:sp>
          <p:nvSpPr>
            <p:cNvPr id="24" name="正方形/長方形 23"/>
            <p:cNvSpPr/>
            <p:nvPr/>
          </p:nvSpPr>
          <p:spPr>
            <a:xfrm>
              <a:off x="162204" y="1900630"/>
              <a:ext cx="8544526" cy="4339589"/>
            </a:xfrm>
            <a:prstGeom prst="rect">
              <a:avLst/>
            </a:prstGeom>
          </p:spPr>
          <p:txBody>
            <a:bodyPr wrap="none" lIns="91380" tIns="45690" rIns="91380" bIns="45690">
              <a:spAutoFit/>
            </a:bodyPr>
            <a:lstStyle/>
            <a:p>
              <a:r>
                <a:rPr lang="ja-JP" altLang="en-US" sz="1800" u="sng" dirty="0" smtClean="0">
                  <a:solidFill>
                    <a:schemeClr val="tx1"/>
                  </a:solidFill>
                </a:rPr>
                <a:t>「</a:t>
              </a:r>
              <a:r>
                <a:rPr lang="en-US" altLang="ja-JP" sz="1800" u="sng" dirty="0" smtClean="0">
                  <a:solidFill>
                    <a:schemeClr val="tx1"/>
                  </a:solidFill>
                </a:rPr>
                <a:t>Open Data METI</a:t>
              </a:r>
              <a:r>
                <a:rPr lang="ja-JP" altLang="en-US" sz="1800" u="sng" dirty="0" smtClean="0">
                  <a:solidFill>
                    <a:schemeClr val="tx1"/>
                  </a:solidFill>
                </a:rPr>
                <a:t>」サイトのコンテンツ（案）</a:t>
              </a:r>
              <a:endParaRPr lang="en-US" altLang="ja-JP" sz="1800" u="sng" dirty="0" smtClean="0">
                <a:solidFill>
                  <a:schemeClr val="tx1"/>
                </a:solidFill>
              </a:endParaRPr>
            </a:p>
            <a:p>
              <a:pPr>
                <a:buFont typeface="Wingdings" pitchFamily="2" charset="2"/>
                <a:buChar char="u"/>
              </a:pPr>
              <a:r>
                <a:rPr lang="ja-JP" altLang="en-US" sz="1600" b="0" dirty="0" smtClean="0">
                  <a:solidFill>
                    <a:schemeClr val="tx1"/>
                  </a:solidFill>
                  <a:latin typeface="+mn-ea"/>
                  <a:ea typeface="+mn-ea"/>
                </a:rPr>
                <a:t>オープンデータの促進</a:t>
              </a:r>
              <a:endParaRPr lang="en-US" altLang="ja-JP" sz="1600" b="0" dirty="0" smtClean="0">
                <a:solidFill>
                  <a:schemeClr val="tx1"/>
                </a:solidFill>
                <a:latin typeface="+mn-ea"/>
                <a:ea typeface="+mn-ea"/>
              </a:endParaRPr>
            </a:p>
            <a:p>
              <a:pPr marL="92075">
                <a:buFont typeface="Wingdings" pitchFamily="2" charset="2"/>
                <a:buChar char="ü"/>
              </a:pPr>
              <a:r>
                <a:rPr lang="ja-JP" altLang="en-US" sz="1600" b="0" dirty="0" smtClean="0">
                  <a:solidFill>
                    <a:schemeClr val="tx1"/>
                  </a:solidFill>
                  <a:latin typeface="ＭＳ Ｐゴシック" pitchFamily="50" charset="-128"/>
                </a:rPr>
                <a:t>経済産業省保有データ（データカタログ、２次利用可能データ）の提供</a:t>
              </a:r>
              <a:endParaRPr lang="en-US" altLang="ja-JP" sz="1600" b="0" dirty="0" smtClean="0">
                <a:solidFill>
                  <a:schemeClr val="tx1"/>
                </a:solidFill>
                <a:latin typeface="ＭＳ Ｐゴシック" pitchFamily="50" charset="-128"/>
              </a:endParaRPr>
            </a:p>
            <a:p>
              <a:pPr defTabSz="914166"/>
              <a:r>
                <a:rPr lang="ja-JP" altLang="en-US" sz="1600" dirty="0" smtClean="0">
                  <a:solidFill>
                    <a:srgbClr val="000000"/>
                  </a:solidFill>
                  <a:latin typeface="ＭＳ ゴシック" pitchFamily="49" charset="-128"/>
                  <a:ea typeface="ＭＳ ゴシック" pitchFamily="49" charset="-128"/>
                  <a:cs typeface="Times New Roman" pitchFamily="18" charset="0"/>
                </a:rPr>
                <a:t>　　</a:t>
              </a:r>
              <a:r>
                <a:rPr lang="ja-JP" altLang="en-US" sz="1600" dirty="0" smtClean="0">
                  <a:solidFill>
                    <a:srgbClr val="000000"/>
                  </a:solidFill>
                  <a:latin typeface="ＭＳ Ｐゴシック" pitchFamily="50" charset="-128"/>
                  <a:cs typeface="Times New Roman" pitchFamily="18" charset="0"/>
                </a:rPr>
                <a:t>当初公開予定データ例</a:t>
              </a:r>
              <a:endParaRPr lang="en-US" altLang="ja-JP" sz="1600" dirty="0" smtClean="0">
                <a:solidFill>
                  <a:srgbClr val="000000"/>
                </a:solidFill>
                <a:latin typeface="ＭＳ Ｐゴシック" pitchFamily="50" charset="-128"/>
                <a:cs typeface="Times New Roman" pitchFamily="18" charset="0"/>
              </a:endParaRPr>
            </a:p>
            <a:p>
              <a:pPr marL="800100" indent="-179388" defTabSz="914166">
                <a:buFont typeface="Wingdings" pitchFamily="2" charset="2"/>
                <a:buChar char="Ø"/>
                <a:tabLst>
                  <a:tab pos="1700213" algn="l"/>
                </a:tabLst>
              </a:pPr>
              <a:r>
                <a:rPr lang="ja-JP" altLang="en-US" sz="1600" dirty="0" smtClean="0">
                  <a:solidFill>
                    <a:srgbClr val="000000"/>
                  </a:solidFill>
                  <a:latin typeface="ＭＳ ゴシック" pitchFamily="49" charset="-128"/>
                  <a:ea typeface="ＭＳ ゴシック" pitchFamily="49" charset="-128"/>
                  <a:cs typeface="Times New Roman" pitchFamily="18" charset="0"/>
                </a:rPr>
                <a:t>白書等</a:t>
              </a:r>
              <a:r>
                <a:rPr lang="en-US" altLang="ja-JP" b="0" dirty="0" smtClean="0">
                  <a:solidFill>
                    <a:schemeClr val="tx1"/>
                  </a:solidFill>
                  <a:latin typeface="Arial" pitchFamily="34" charset="0"/>
                </a:rPr>
                <a:t>	</a:t>
              </a:r>
              <a:r>
                <a:rPr lang="ja-JP" altLang="en-US" b="0" dirty="0" smtClean="0">
                  <a:solidFill>
                    <a:srgbClr val="000000"/>
                  </a:solidFill>
                  <a:latin typeface="ＭＳ ゴシック" pitchFamily="49" charset="-128"/>
                  <a:ea typeface="ＭＳ ゴシック" pitchFamily="49" charset="-128"/>
                  <a:cs typeface="Times New Roman" pitchFamily="18" charset="0"/>
                </a:rPr>
                <a:t>エネルギー白書、中小企業白書、</a:t>
              </a:r>
              <a:r>
                <a:rPr lang="ja-JP" altLang="ja-JP" b="0" dirty="0" smtClean="0">
                  <a:solidFill>
                    <a:srgbClr val="000000"/>
                  </a:solidFill>
                  <a:latin typeface="ＭＳ ゴシック" pitchFamily="49" charset="-128"/>
                  <a:ea typeface="ＭＳ ゴシック" pitchFamily="49" charset="-128"/>
                  <a:cs typeface="Times New Roman" pitchFamily="18" charset="0"/>
                </a:rPr>
                <a:t>通商白書</a:t>
              </a:r>
              <a:endParaRPr lang="en-US" altLang="ja-JP" sz="1600" b="0" dirty="0" smtClean="0">
                <a:solidFill>
                  <a:srgbClr val="000000"/>
                </a:solidFill>
                <a:latin typeface="ＭＳ ゴシック" pitchFamily="49" charset="-128"/>
                <a:ea typeface="ＭＳ ゴシック" pitchFamily="49" charset="-128"/>
                <a:cs typeface="Times New Roman" pitchFamily="18" charset="0"/>
              </a:endParaRPr>
            </a:p>
            <a:p>
              <a:pPr marL="800100" indent="-179388" defTabSz="914166">
                <a:buFont typeface="Wingdings" pitchFamily="2" charset="2"/>
                <a:buChar char="Ø"/>
                <a:tabLst>
                  <a:tab pos="1700213" algn="l"/>
                </a:tabLst>
              </a:pPr>
              <a:r>
                <a:rPr lang="ja-JP" altLang="ja-JP" sz="1600" dirty="0" smtClean="0">
                  <a:solidFill>
                    <a:srgbClr val="000000"/>
                  </a:solidFill>
                  <a:latin typeface="ＭＳ ゴシック" pitchFamily="49" charset="-128"/>
                  <a:ea typeface="ＭＳ ゴシック" pitchFamily="49" charset="-128"/>
                  <a:cs typeface="Times New Roman" pitchFamily="18" charset="0"/>
                </a:rPr>
                <a:t>統計</a:t>
              </a:r>
              <a:r>
                <a:rPr lang="en-US" altLang="ja-JP" sz="1600" dirty="0" smtClean="0">
                  <a:solidFill>
                    <a:srgbClr val="000000"/>
                  </a:solidFill>
                  <a:latin typeface="ＭＳ ゴシック" pitchFamily="49" charset="-128"/>
                  <a:ea typeface="ＭＳ ゴシック" pitchFamily="49" charset="-128"/>
                  <a:cs typeface="Times New Roman" pitchFamily="18" charset="0"/>
                </a:rPr>
                <a:t>	</a:t>
              </a:r>
              <a:r>
                <a:rPr lang="ja-JP" altLang="ja-JP" b="0" dirty="0" smtClean="0">
                  <a:solidFill>
                    <a:srgbClr val="000000"/>
                  </a:solidFill>
                  <a:latin typeface="ＭＳ ゴシック" pitchFamily="49" charset="-128"/>
                  <a:ea typeface="ＭＳ ゴシック" pitchFamily="49" charset="-128"/>
                  <a:cs typeface="Times New Roman" pitchFamily="18" charset="0"/>
                </a:rPr>
                <a:t>工業統計調査</a:t>
              </a:r>
              <a:r>
                <a:rPr lang="ja-JP" altLang="en-US" b="0" dirty="0" smtClean="0">
                  <a:solidFill>
                    <a:srgbClr val="000000"/>
                  </a:solidFill>
                  <a:latin typeface="ＭＳ ゴシック" pitchFamily="49" charset="-128"/>
                  <a:ea typeface="ＭＳ ゴシック" pitchFamily="49" charset="-128"/>
                  <a:cs typeface="Times New Roman" pitchFamily="18"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経済産業省生産動態統計調査</a:t>
              </a:r>
              <a:r>
                <a:rPr lang="ja-JP" altLang="en-US" b="0" dirty="0" smtClean="0">
                  <a:solidFill>
                    <a:srgbClr val="000000"/>
                  </a:solidFill>
                  <a:latin typeface="ＭＳ ゴシック" pitchFamily="49" charset="-128"/>
                  <a:ea typeface="ＭＳ ゴシック" pitchFamily="49" charset="-128"/>
                  <a:cs typeface="Times New Roman" pitchFamily="18"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商業統計調査</a:t>
              </a:r>
              <a:r>
                <a:rPr lang="ja-JP" altLang="en-US" b="0" dirty="0" smtClean="0">
                  <a:solidFill>
                    <a:srgbClr val="000000"/>
                  </a:solidFill>
                  <a:latin typeface="ＭＳ ゴシック" pitchFamily="49" charset="-128"/>
                  <a:ea typeface="ＭＳ ゴシック" pitchFamily="49" charset="-128"/>
                  <a:cs typeface="Times New Roman" pitchFamily="18"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商業動態統計調査</a:t>
              </a:r>
              <a:r>
                <a:rPr lang="ja-JP" altLang="en-US" b="0" dirty="0" smtClean="0">
                  <a:solidFill>
                    <a:srgbClr val="000000"/>
                  </a:solidFill>
                  <a:latin typeface="ＭＳ ゴシック" pitchFamily="49" charset="-128"/>
                  <a:ea typeface="ＭＳ ゴシック" pitchFamily="49" charset="-128"/>
                  <a:cs typeface="Times New Roman" pitchFamily="18" charset="0"/>
                </a:rPr>
                <a:t>、</a:t>
              </a:r>
              <a:endParaRPr lang="ja-JP" altLang="ja-JP" b="0" dirty="0" smtClean="0">
                <a:solidFill>
                  <a:schemeClr val="tx1"/>
                </a:solidFill>
                <a:latin typeface="Arial" pitchFamily="34" charset="0"/>
              </a:endParaRPr>
            </a:p>
            <a:p>
              <a:pPr marL="800100" lvl="0" indent="-179388" eaLnBrk="0" hangingPunct="0">
                <a:tabLst>
                  <a:tab pos="1700213" algn="l"/>
                </a:tabLst>
              </a:pPr>
              <a:r>
                <a:rPr lang="en-US" altLang="ja-JP" b="0" dirty="0" smtClean="0">
                  <a:solidFill>
                    <a:srgbClr val="000000"/>
                  </a:solidFill>
                  <a:latin typeface="ＭＳ ゴシック" pitchFamily="49" charset="-128"/>
                  <a:ea typeface="ＭＳ ゴシック" pitchFamily="49" charset="-128"/>
                  <a:cs typeface="Times New Roman" pitchFamily="18" charset="0"/>
                </a:rPr>
                <a:t>		</a:t>
              </a:r>
              <a:r>
                <a:rPr lang="ja-JP" altLang="ja-JP" b="0" dirty="0" smtClean="0">
                  <a:solidFill>
                    <a:srgbClr val="000000"/>
                  </a:solidFill>
                  <a:latin typeface="ＭＳ ゴシック" pitchFamily="49" charset="-128"/>
                  <a:ea typeface="ＭＳ ゴシック" pitchFamily="49" charset="-128"/>
                  <a:cs typeface="Times New Roman" pitchFamily="18" charset="0"/>
                </a:rPr>
                <a:t>特定サービス産業実態調査</a:t>
              </a:r>
              <a:r>
                <a:rPr lang="ja-JP" altLang="en-US" b="0" dirty="0" smtClean="0">
                  <a:solidFill>
                    <a:srgbClr val="000000"/>
                  </a:solidFill>
                  <a:latin typeface="ＭＳ ゴシック" pitchFamily="49" charset="-128"/>
                  <a:ea typeface="ＭＳ ゴシック" pitchFamily="49" charset="-128"/>
                  <a:cs typeface="Times New Roman" pitchFamily="18"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経済産業省企業活動基本調査海外事業活動基本調査</a:t>
              </a:r>
              <a:r>
                <a:rPr lang="ja-JP" altLang="en-US" b="0" dirty="0" smtClean="0">
                  <a:solidFill>
                    <a:srgbClr val="000000"/>
                  </a:solidFill>
                  <a:latin typeface="ＭＳ ゴシック" pitchFamily="49" charset="-128"/>
                  <a:ea typeface="ＭＳ ゴシック" pitchFamily="49" charset="-128"/>
                  <a:cs typeface="Times New Roman" pitchFamily="18" charset="0"/>
                </a:rPr>
                <a:t>、</a:t>
              </a:r>
              <a:endParaRPr lang="en-US" altLang="ja-JP" b="0" dirty="0" smtClean="0">
                <a:solidFill>
                  <a:srgbClr val="000000"/>
                </a:solidFill>
                <a:latin typeface="ＭＳ ゴシック" pitchFamily="49" charset="-128"/>
                <a:ea typeface="ＭＳ ゴシック" pitchFamily="49" charset="-128"/>
                <a:cs typeface="Times New Roman" pitchFamily="18" charset="0"/>
              </a:endParaRPr>
            </a:p>
            <a:p>
              <a:pPr marL="800100" lvl="0" indent="-179388" eaLnBrk="0" hangingPunct="0">
                <a:tabLst>
                  <a:tab pos="1700213" algn="l"/>
                </a:tabLst>
              </a:pPr>
              <a:r>
                <a:rPr lang="en-US" altLang="ja-JP" b="0" dirty="0" smtClean="0">
                  <a:solidFill>
                    <a:srgbClr val="000000"/>
                  </a:solidFill>
                  <a:latin typeface="ＭＳ ゴシック" pitchFamily="49" charset="-128"/>
                  <a:ea typeface="ＭＳ ゴシック" pitchFamily="49" charset="-128"/>
                  <a:cs typeface="Times New Roman" pitchFamily="18" charset="0"/>
                </a:rPr>
                <a:t>		</a:t>
              </a:r>
              <a:r>
                <a:rPr lang="ja-JP" altLang="ja-JP" b="0" dirty="0" smtClean="0">
                  <a:solidFill>
                    <a:srgbClr val="000000"/>
                  </a:solidFill>
                  <a:latin typeface="ＭＳ ゴシック" pitchFamily="49" charset="-128"/>
                  <a:ea typeface="ＭＳ ゴシック" pitchFamily="49" charset="-128"/>
                  <a:cs typeface="Times New Roman" pitchFamily="18" charset="0"/>
                </a:rPr>
                <a:t>工業立地動向調査</a:t>
              </a:r>
              <a:r>
                <a:rPr lang="ja-JP" altLang="en-US" b="0" dirty="0" smtClean="0">
                  <a:solidFill>
                    <a:schemeClr val="tx1"/>
                  </a:solidFill>
                  <a:latin typeface="Arial" pitchFamily="34"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総合エネルギー統計</a:t>
              </a:r>
              <a:r>
                <a:rPr lang="ja-JP" altLang="en-US" b="0" dirty="0" smtClean="0">
                  <a:solidFill>
                    <a:schemeClr val="tx1"/>
                  </a:solidFill>
                  <a:latin typeface="Arial" pitchFamily="34"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エネルギー消費統計</a:t>
              </a:r>
              <a:r>
                <a:rPr lang="ja-JP" altLang="en-US" b="0" dirty="0" smtClean="0">
                  <a:solidFill>
                    <a:srgbClr val="000000"/>
                  </a:solidFill>
                  <a:latin typeface="ＭＳ ゴシック" pitchFamily="49" charset="-128"/>
                  <a:ea typeface="ＭＳ ゴシック" pitchFamily="49" charset="-128"/>
                  <a:cs typeface="Times New Roman" pitchFamily="18"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電力調査統計</a:t>
              </a:r>
              <a:r>
                <a:rPr lang="ja-JP" altLang="en-US" b="0" dirty="0" smtClean="0">
                  <a:solidFill>
                    <a:srgbClr val="000000"/>
                  </a:solidFill>
                  <a:latin typeface="ＭＳ ゴシック" pitchFamily="49" charset="-128"/>
                  <a:ea typeface="ＭＳ ゴシック" pitchFamily="49" charset="-128"/>
                  <a:cs typeface="Times New Roman" pitchFamily="18" charset="0"/>
                </a:rPr>
                <a:t>、</a:t>
              </a:r>
              <a:endParaRPr lang="en-US" altLang="ja-JP" b="0" dirty="0" smtClean="0">
                <a:solidFill>
                  <a:srgbClr val="000000"/>
                </a:solidFill>
                <a:latin typeface="ＭＳ ゴシック" pitchFamily="49" charset="-128"/>
                <a:ea typeface="ＭＳ ゴシック" pitchFamily="49" charset="-128"/>
                <a:cs typeface="Times New Roman" pitchFamily="18" charset="0"/>
              </a:endParaRPr>
            </a:p>
            <a:p>
              <a:pPr marL="800100" lvl="0" indent="-179388" eaLnBrk="0" hangingPunct="0">
                <a:tabLst>
                  <a:tab pos="1700213" algn="l"/>
                </a:tabLst>
              </a:pPr>
              <a:r>
                <a:rPr lang="ja-JP" altLang="en-US" b="0" dirty="0" smtClean="0">
                  <a:solidFill>
                    <a:srgbClr val="000000"/>
                  </a:solidFill>
                  <a:latin typeface="ＭＳ ゴシック" pitchFamily="49" charset="-128"/>
                  <a:ea typeface="ＭＳ ゴシック" pitchFamily="49" charset="-128"/>
                  <a:cs typeface="Times New Roman" pitchFamily="18" charset="0"/>
                </a:rPr>
                <a:t>　　　　　　</a:t>
              </a:r>
              <a:r>
                <a:rPr lang="ja-JP" altLang="ja-JP" b="0" dirty="0" smtClean="0">
                  <a:solidFill>
                    <a:srgbClr val="000000"/>
                  </a:solidFill>
                  <a:latin typeface="ＭＳ ゴシック" pitchFamily="49" charset="-128"/>
                  <a:ea typeface="ＭＳ ゴシック" pitchFamily="49" charset="-128"/>
                  <a:cs typeface="Times New Roman" pitchFamily="18" charset="0"/>
                </a:rPr>
                <a:t>中小企業実体基本調査</a:t>
              </a:r>
              <a:r>
                <a:rPr lang="ja-JP" altLang="en-US" b="0" dirty="0" smtClean="0">
                  <a:solidFill>
                    <a:srgbClr val="000000"/>
                  </a:solidFill>
                  <a:latin typeface="ＭＳ ゴシック" pitchFamily="49" charset="-128"/>
                  <a:ea typeface="ＭＳ ゴシック" pitchFamily="49" charset="-128"/>
                  <a:cs typeface="Times New Roman" pitchFamily="18"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規模別製造工業生産指数</a:t>
              </a:r>
              <a:r>
                <a:rPr lang="ja-JP" altLang="en-US" b="0" dirty="0" smtClean="0">
                  <a:solidFill>
                    <a:srgbClr val="000000"/>
                  </a:solidFill>
                  <a:latin typeface="ＭＳ ゴシック" pitchFamily="49" charset="-128"/>
                  <a:ea typeface="ＭＳ ゴシック" pitchFamily="49" charset="-128"/>
                  <a:cs typeface="Times New Roman" pitchFamily="18" charset="0"/>
                </a:rPr>
                <a:t>、</a:t>
              </a:r>
              <a:r>
                <a:rPr lang="ja-JP" altLang="ja-JP" b="0" dirty="0" smtClean="0">
                  <a:solidFill>
                    <a:srgbClr val="000000"/>
                  </a:solidFill>
                  <a:latin typeface="ＭＳ ゴシック" pitchFamily="49" charset="-128"/>
                  <a:ea typeface="ＭＳ ゴシック" pitchFamily="49" charset="-128"/>
                  <a:cs typeface="Times New Roman" pitchFamily="18" charset="0"/>
                </a:rPr>
                <a:t>知的財産活動調査</a:t>
              </a:r>
              <a:endParaRPr lang="en-US" altLang="ja-JP" b="0" dirty="0" smtClean="0">
                <a:solidFill>
                  <a:srgbClr val="000000"/>
                </a:solidFill>
                <a:latin typeface="ＭＳ ゴシック" pitchFamily="49" charset="-128"/>
                <a:ea typeface="ＭＳ ゴシック" pitchFamily="49" charset="-128"/>
                <a:cs typeface="Times New Roman" pitchFamily="18" charset="0"/>
              </a:endParaRPr>
            </a:p>
            <a:p>
              <a:pPr marL="800100" indent="-179388" defTabSz="914166">
                <a:buFont typeface="Wingdings" pitchFamily="2" charset="2"/>
                <a:buChar char="Ø"/>
                <a:tabLst>
                  <a:tab pos="1700213" algn="l"/>
                </a:tabLst>
              </a:pPr>
              <a:r>
                <a:rPr lang="ja-JP" altLang="en-US" sz="1600" dirty="0" smtClean="0">
                  <a:solidFill>
                    <a:srgbClr val="000000"/>
                  </a:solidFill>
                  <a:latin typeface="ＭＳ ゴシック" pitchFamily="49" charset="-128"/>
                  <a:ea typeface="ＭＳ ゴシック" pitchFamily="49" charset="-128"/>
                  <a:cs typeface="Times New Roman" pitchFamily="18" charset="0"/>
                </a:rPr>
                <a:t>報告書</a:t>
              </a:r>
              <a:r>
                <a:rPr lang="en-US" altLang="ja-JP" b="0" dirty="0" smtClean="0">
                  <a:solidFill>
                    <a:schemeClr val="tx1"/>
                  </a:solidFill>
                  <a:latin typeface="Arial" pitchFamily="34" charset="0"/>
                </a:rPr>
                <a:t>	</a:t>
              </a:r>
              <a:r>
                <a:rPr lang="ja-JP" altLang="en-US" b="0" dirty="0" smtClean="0">
                  <a:solidFill>
                    <a:srgbClr val="000000"/>
                  </a:solidFill>
                  <a:latin typeface="ＭＳ ゴシック" pitchFamily="49" charset="-128"/>
                  <a:ea typeface="ＭＳ ゴシック" pitchFamily="49" charset="-128"/>
                  <a:cs typeface="Times New Roman" pitchFamily="18" charset="0"/>
                </a:rPr>
                <a:t>調査研究報告書リスト、</a:t>
              </a:r>
              <a:r>
                <a:rPr lang="ja-JP" altLang="ja-JP" b="0" dirty="0" smtClean="0">
                  <a:solidFill>
                    <a:srgbClr val="000000"/>
                  </a:solidFill>
                  <a:latin typeface="ＭＳ ゴシック" pitchFamily="49" charset="-128"/>
                  <a:ea typeface="ＭＳ ゴシック" pitchFamily="49" charset="-128"/>
                  <a:cs typeface="Times New Roman" pitchFamily="18" charset="0"/>
                </a:rPr>
                <a:t>特許行政年次報告書</a:t>
              </a:r>
              <a:endParaRPr lang="en-US" altLang="ja-JP" sz="1600" b="0" dirty="0" smtClean="0">
                <a:solidFill>
                  <a:srgbClr val="000000"/>
                </a:solidFill>
                <a:latin typeface="ＭＳ ゴシック" pitchFamily="49" charset="-128"/>
                <a:ea typeface="ＭＳ ゴシック" pitchFamily="49" charset="-128"/>
                <a:cs typeface="Times New Roman" pitchFamily="18" charset="0"/>
              </a:endParaRPr>
            </a:p>
            <a:p>
              <a:pPr marL="800100" indent="-179388" defTabSz="914166">
                <a:buFont typeface="Wingdings" pitchFamily="2" charset="2"/>
                <a:buChar char="Ø"/>
                <a:tabLst>
                  <a:tab pos="1700213" algn="l"/>
                </a:tabLst>
              </a:pPr>
              <a:r>
                <a:rPr lang="ja-JP" altLang="en-US" sz="1600" dirty="0" smtClean="0">
                  <a:solidFill>
                    <a:srgbClr val="000000"/>
                  </a:solidFill>
                  <a:latin typeface="ＭＳ ゴシック" pitchFamily="49" charset="-128"/>
                  <a:ea typeface="ＭＳ ゴシック" pitchFamily="49" charset="-128"/>
                  <a:cs typeface="Times New Roman" pitchFamily="18" charset="0"/>
                </a:rPr>
                <a:t>表彰</a:t>
              </a:r>
              <a:r>
                <a:rPr lang="en-US" altLang="ja-JP" b="0" dirty="0" smtClean="0">
                  <a:solidFill>
                    <a:srgbClr val="000000"/>
                  </a:solidFill>
                  <a:latin typeface="ＭＳ ゴシック" pitchFamily="49" charset="-128"/>
                  <a:ea typeface="ＭＳ ゴシック" pitchFamily="49" charset="-128"/>
                  <a:cs typeface="Times New Roman" pitchFamily="18" charset="0"/>
                </a:rPr>
                <a:t>	</a:t>
              </a:r>
              <a:r>
                <a:rPr lang="zh-TW" altLang="en-US" b="0" dirty="0" smtClean="0">
                  <a:solidFill>
                    <a:srgbClr val="000000"/>
                  </a:solidFill>
                  <a:latin typeface="ＭＳ ゴシック" pitchFamily="49" charset="-128"/>
                  <a:ea typeface="ＭＳ ゴシック" pitchFamily="49" charset="-128"/>
                  <a:cs typeface="Times New Roman" pitchFamily="18" charset="0"/>
                </a:rPr>
                <a:t>中小企業ＩＴ経営力大賞</a:t>
              </a:r>
              <a:r>
                <a:rPr lang="ja-JP" altLang="en-US" b="0" dirty="0" err="1" smtClean="0">
                  <a:solidFill>
                    <a:srgbClr val="000000"/>
                  </a:solidFill>
                  <a:latin typeface="ＭＳ ゴシック" pitchFamily="49" charset="-128"/>
                  <a:ea typeface="ＭＳ ゴシック" pitchFamily="49" charset="-128"/>
                  <a:cs typeface="Times New Roman" pitchFamily="18" charset="0"/>
                </a:rPr>
                <a:t>、</a:t>
              </a:r>
              <a:r>
                <a:rPr lang="zh-TW" altLang="en-US" b="0" dirty="0" smtClean="0">
                  <a:solidFill>
                    <a:srgbClr val="000000"/>
                  </a:solidFill>
                  <a:latin typeface="ＭＳ ゴシック" pitchFamily="49" charset="-128"/>
                  <a:ea typeface="ＭＳ ゴシック" pitchFamily="49" charset="-128"/>
                  <a:cs typeface="Times New Roman" pitchFamily="18" charset="0"/>
                </a:rPr>
                <a:t>情報化促進貢献個人等表彰経済産業大臣賞</a:t>
              </a:r>
              <a:endParaRPr lang="en-US" altLang="ja-JP" sz="1600" b="0" dirty="0" smtClean="0">
                <a:solidFill>
                  <a:srgbClr val="000000"/>
                </a:solidFill>
                <a:latin typeface="ＭＳ ゴシック" pitchFamily="49" charset="-128"/>
                <a:ea typeface="ＭＳ ゴシック" pitchFamily="49" charset="-128"/>
                <a:cs typeface="Times New Roman" pitchFamily="18" charset="0"/>
              </a:endParaRPr>
            </a:p>
            <a:p>
              <a:pPr marL="92075">
                <a:buFont typeface="Wingdings" pitchFamily="2" charset="2"/>
                <a:buChar char="ü"/>
              </a:pPr>
              <a:r>
                <a:rPr lang="ja-JP" altLang="en-US" sz="1600" b="0" dirty="0" smtClean="0">
                  <a:solidFill>
                    <a:schemeClr val="tx1"/>
                  </a:solidFill>
                  <a:latin typeface="ＭＳ Ｐゴシック" pitchFamily="50" charset="-128"/>
                </a:rPr>
                <a:t>利用者向けアプリケーション・</a:t>
              </a:r>
              <a:r>
                <a:rPr lang="en-US" altLang="ja-JP" sz="1600" b="0" dirty="0" smtClean="0">
                  <a:solidFill>
                    <a:schemeClr val="tx1"/>
                  </a:solidFill>
                  <a:latin typeface="ＭＳ Ｐゴシック" pitchFamily="50" charset="-128"/>
                </a:rPr>
                <a:t>API</a:t>
              </a:r>
              <a:r>
                <a:rPr lang="ja-JP" altLang="en-US" sz="1600" b="0" dirty="0" smtClean="0">
                  <a:solidFill>
                    <a:schemeClr val="tx1"/>
                  </a:solidFill>
                  <a:latin typeface="ＭＳ Ｐゴシック" pitchFamily="50" charset="-128"/>
                </a:rPr>
                <a:t>などの提供</a:t>
              </a:r>
              <a:endParaRPr lang="en-US" altLang="ja-JP" sz="1600" b="0" dirty="0" smtClean="0">
                <a:solidFill>
                  <a:schemeClr val="tx1"/>
                </a:solidFill>
                <a:latin typeface="ＭＳ Ｐゴシック" pitchFamily="50" charset="-128"/>
              </a:endParaRPr>
            </a:p>
            <a:p>
              <a:pPr marL="92075">
                <a:buFont typeface="Wingdings" pitchFamily="2" charset="2"/>
                <a:buChar char="ü"/>
              </a:pPr>
              <a:r>
                <a:rPr lang="ja-JP" altLang="en-US" sz="1600" b="0" dirty="0" smtClean="0">
                  <a:solidFill>
                    <a:schemeClr val="tx1"/>
                  </a:solidFill>
                  <a:latin typeface="ＭＳ Ｐゴシック" pitchFamily="50" charset="-128"/>
                </a:rPr>
                <a:t>利活用事例（アプリケーション、活用ビジネスなど）の紹介</a:t>
              </a:r>
              <a:endParaRPr lang="en-US" altLang="ja-JP" sz="1600" b="0" dirty="0" smtClean="0">
                <a:solidFill>
                  <a:schemeClr val="tx1"/>
                </a:solidFill>
                <a:latin typeface="ＭＳ Ｐゴシック" pitchFamily="50" charset="-128"/>
              </a:endParaRPr>
            </a:p>
            <a:p>
              <a:pPr marL="92075">
                <a:buFont typeface="Wingdings" pitchFamily="2" charset="2"/>
                <a:buChar char="ü"/>
              </a:pPr>
              <a:r>
                <a:rPr lang="ja-JP" altLang="en-US" sz="1600" b="0" dirty="0" smtClean="0">
                  <a:solidFill>
                    <a:schemeClr val="tx1"/>
                  </a:solidFill>
                  <a:latin typeface="ＭＳ Ｐゴシック" pitchFamily="50" charset="-128"/>
                </a:rPr>
                <a:t>利活用者のサポート（</a:t>
              </a:r>
              <a:r>
                <a:rPr lang="en-US" altLang="ja-JP" sz="1600" b="0" dirty="0" smtClean="0">
                  <a:solidFill>
                    <a:schemeClr val="tx1"/>
                  </a:solidFill>
                  <a:latin typeface="ＭＳ Ｐゴシック" pitchFamily="50" charset="-128"/>
                </a:rPr>
                <a:t>FAQ</a:t>
              </a:r>
              <a:r>
                <a:rPr lang="ja-JP" altLang="en-US" sz="1600" b="0" dirty="0" smtClean="0">
                  <a:solidFill>
                    <a:schemeClr val="tx1"/>
                  </a:solidFill>
                  <a:latin typeface="ＭＳ Ｐゴシック" pitchFamily="50" charset="-128"/>
                </a:rPr>
                <a:t>の設置、ポリシーの公開・解説）</a:t>
              </a:r>
              <a:endParaRPr lang="en-US" altLang="ja-JP" sz="1600" b="0" dirty="0" smtClean="0">
                <a:solidFill>
                  <a:schemeClr val="tx1"/>
                </a:solidFill>
                <a:latin typeface="ＭＳ Ｐゴシック" pitchFamily="50" charset="-128"/>
              </a:endParaRPr>
            </a:p>
            <a:p>
              <a:pPr marL="92075"/>
              <a:endParaRPr lang="en-US" altLang="ja-JP" sz="800" b="0" dirty="0" smtClean="0">
                <a:solidFill>
                  <a:schemeClr val="tx1"/>
                </a:solidFill>
                <a:latin typeface="ＭＳ Ｐゴシック" pitchFamily="50" charset="-128"/>
              </a:endParaRPr>
            </a:p>
            <a:p>
              <a:pPr>
                <a:buFont typeface="Wingdings" pitchFamily="2" charset="2"/>
                <a:buChar char="u"/>
              </a:pPr>
              <a:r>
                <a:rPr lang="ja-JP" altLang="en-US" sz="1600" b="0" dirty="0" smtClean="0">
                  <a:solidFill>
                    <a:schemeClr val="tx1"/>
                  </a:solidFill>
                  <a:latin typeface="+mn-ea"/>
                  <a:ea typeface="+mn-ea"/>
                </a:rPr>
                <a:t>オープンガバメントの実施</a:t>
              </a:r>
              <a:endParaRPr lang="en-US" altLang="ja-JP" sz="1600" b="0" dirty="0" smtClean="0">
                <a:solidFill>
                  <a:schemeClr val="tx1"/>
                </a:solidFill>
                <a:latin typeface="+mn-ea"/>
                <a:ea typeface="+mn-ea"/>
              </a:endParaRPr>
            </a:p>
            <a:p>
              <a:pPr marL="92075">
                <a:buFont typeface="Wingdings" pitchFamily="2" charset="2"/>
                <a:buChar char="ü"/>
              </a:pPr>
              <a:r>
                <a:rPr lang="ja-JP" altLang="en-US" sz="1600" b="0" dirty="0" smtClean="0">
                  <a:solidFill>
                    <a:schemeClr val="tx1"/>
                  </a:solidFill>
                  <a:latin typeface="ＭＳ Ｐゴシック" pitchFamily="50" charset="-128"/>
                </a:rPr>
                <a:t>ニーズ等の把握（アイデアボックスの設置）</a:t>
              </a:r>
              <a:endParaRPr lang="en-US" altLang="ja-JP" sz="1600" b="0" dirty="0" smtClean="0">
                <a:solidFill>
                  <a:schemeClr val="tx1"/>
                </a:solidFill>
                <a:latin typeface="ＭＳ Ｐゴシック" pitchFamily="50" charset="-128"/>
              </a:endParaRPr>
            </a:p>
            <a:p>
              <a:pPr marL="92075">
                <a:buFont typeface="Wingdings" pitchFamily="2" charset="2"/>
                <a:buChar char="ü"/>
              </a:pPr>
              <a:r>
                <a:rPr lang="ja-JP" altLang="en-US" sz="1600" b="0" dirty="0" smtClean="0">
                  <a:solidFill>
                    <a:schemeClr val="tx1"/>
                  </a:solidFill>
                  <a:latin typeface="ＭＳ Ｐゴシック" pitchFamily="50" charset="-128"/>
                </a:rPr>
                <a:t>経済産業省版「</a:t>
              </a:r>
              <a:r>
                <a:rPr lang="en-US" altLang="ja-JP" sz="1600" b="0" dirty="0" smtClean="0">
                  <a:solidFill>
                    <a:schemeClr val="tx1"/>
                  </a:solidFill>
                  <a:latin typeface="ＭＳ Ｐゴシック" pitchFamily="50" charset="-128"/>
                </a:rPr>
                <a:t>IT</a:t>
              </a:r>
              <a:r>
                <a:rPr lang="ja-JP" altLang="en-US" sz="1600" b="0" dirty="0" smtClean="0">
                  <a:solidFill>
                    <a:schemeClr val="tx1"/>
                  </a:solidFill>
                  <a:latin typeface="ＭＳ Ｐゴシック" pitchFamily="50" charset="-128"/>
                </a:rPr>
                <a:t>投資可視化サイト」の実施</a:t>
              </a:r>
              <a:endParaRPr lang="ja-JP" altLang="en-US" sz="1600" b="0" dirty="0">
                <a:solidFill>
                  <a:schemeClr val="tx1"/>
                </a:solidFill>
                <a:latin typeface="ＭＳ Ｐゴシック" pitchFamily="50" charset="-128"/>
              </a:endParaRPr>
            </a:p>
          </p:txBody>
        </p:sp>
        <p:pic>
          <p:nvPicPr>
            <p:cNvPr id="36" name="Picture 2" descr="D:\Documents and Settings\nyac5098\デスクトップ\81NCiRacIPL__AA1500_.jpg"/>
            <p:cNvPicPr>
              <a:picLocks noChangeAspect="1" noChangeArrowheads="1"/>
            </p:cNvPicPr>
            <p:nvPr/>
          </p:nvPicPr>
          <p:blipFill>
            <a:blip r:embed="rId2" cstate="print"/>
            <a:srcRect l="14596" r="14321"/>
            <a:stretch>
              <a:fillRect/>
            </a:stretch>
          </p:blipFill>
          <p:spPr bwMode="auto">
            <a:xfrm>
              <a:off x="7833320" y="4277286"/>
              <a:ext cx="767497" cy="1079728"/>
            </a:xfrm>
            <a:prstGeom prst="rect">
              <a:avLst/>
            </a:prstGeom>
            <a:noFill/>
          </p:spPr>
        </p:pic>
        <p:pic>
          <p:nvPicPr>
            <p:cNvPr id="37" name="Picture 3" descr="D:\Documents and Settings\nyac5098\デスクトップ\41fc+o9pftL__SL500_.jpg"/>
            <p:cNvPicPr>
              <a:picLocks noChangeAspect="1" noChangeArrowheads="1"/>
            </p:cNvPicPr>
            <p:nvPr/>
          </p:nvPicPr>
          <p:blipFill>
            <a:blip r:embed="rId3" cstate="print"/>
            <a:srcRect/>
            <a:stretch>
              <a:fillRect/>
            </a:stretch>
          </p:blipFill>
          <p:spPr bwMode="auto">
            <a:xfrm>
              <a:off x="8700464" y="4277286"/>
              <a:ext cx="764449" cy="1079728"/>
            </a:xfrm>
            <a:prstGeom prst="rect">
              <a:avLst/>
            </a:prstGeom>
            <a:noFill/>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公共データ利活用の実証事業</a:t>
            </a:r>
            <a:endParaRPr kumimoji="1" lang="ja-JP" altLang="en-US" dirty="0"/>
          </a:p>
        </p:txBody>
      </p:sp>
      <p:sp>
        <p:nvSpPr>
          <p:cNvPr id="3" name="コンテンツ プレースホルダ 2"/>
          <p:cNvSpPr>
            <a:spLocks noGrp="1"/>
          </p:cNvSpPr>
          <p:nvPr>
            <p:ph idx="1"/>
          </p:nvPr>
        </p:nvSpPr>
        <p:spPr>
          <a:xfrm>
            <a:off x="304379" y="620698"/>
            <a:ext cx="9290049" cy="3182349"/>
          </a:xfrm>
        </p:spPr>
        <p:txBody>
          <a:bodyPr wrap="square">
            <a:spAutoFit/>
          </a:bodyPr>
          <a:lstStyle/>
          <a:p>
            <a:r>
              <a:rPr kumimoji="1" lang="ja-JP" altLang="en-US" dirty="0" smtClean="0"/>
              <a:t>知的基盤情報</a:t>
            </a:r>
            <a:r>
              <a:rPr kumimoji="1" lang="en-US" altLang="ja-JP" baseline="30000" dirty="0" smtClean="0"/>
              <a:t>※</a:t>
            </a:r>
            <a:r>
              <a:rPr kumimoji="1" lang="ja-JP" altLang="en-US" dirty="0" err="1" smtClean="0"/>
              <a:t>の利</a:t>
            </a:r>
            <a:r>
              <a:rPr kumimoji="1" lang="ja-JP" altLang="en-US" dirty="0" smtClean="0"/>
              <a:t>活用</a:t>
            </a:r>
            <a:endParaRPr kumimoji="1" lang="en-US" altLang="ja-JP" dirty="0" smtClean="0"/>
          </a:p>
          <a:p>
            <a:pPr marL="437870" lvl="1">
              <a:tabLst>
                <a:tab pos="8160876" algn="l"/>
              </a:tabLst>
            </a:pPr>
            <a:r>
              <a:rPr lang="ja-JP" altLang="en-US" dirty="0" smtClean="0">
                <a:latin typeface="ＭＳ Ｐゴシック" pitchFamily="50" charset="-128"/>
                <a:ea typeface="ＭＳ Ｐゴシック" pitchFamily="50" charset="-128"/>
              </a:rPr>
              <a:t>経済産業省所管独立行政法人の産業技術総合研究所や製品評価技術基盤機構等が保有している知的基盤情報の利活用を検討。</a:t>
            </a:r>
            <a:endParaRPr lang="en-US" altLang="ja-JP" dirty="0" smtClean="0">
              <a:latin typeface="ＭＳ Ｐゴシック" pitchFamily="50" charset="-128"/>
              <a:ea typeface="ＭＳ Ｐゴシック" pitchFamily="50" charset="-128"/>
            </a:endParaRPr>
          </a:p>
          <a:p>
            <a:pPr marL="437870" lvl="1">
              <a:tabLst>
                <a:tab pos="8160876" algn="l"/>
              </a:tabLst>
            </a:pPr>
            <a:r>
              <a:rPr lang="ja-JP" altLang="en-US" dirty="0" smtClean="0">
                <a:latin typeface="ＭＳ Ｐゴシック" pitchFamily="50" charset="-128"/>
                <a:ea typeface="ＭＳ Ｐゴシック" pitchFamily="50" charset="-128"/>
              </a:rPr>
              <a:t>その第一弾として、産業技術総合研究所が保有している複数分野の知的基盤情報やデータの集約化を検討。その中から「地質図」情報については３６あるＤＢを整理・統合し、</a:t>
            </a:r>
            <a:r>
              <a:rPr lang="en-US" altLang="ja-JP" dirty="0" smtClean="0">
                <a:latin typeface="ＭＳ Ｐゴシック" pitchFamily="50" charset="-128"/>
                <a:ea typeface="ＭＳ Ｐゴシック" pitchFamily="50" charset="-128"/>
              </a:rPr>
              <a:t>2</a:t>
            </a:r>
            <a:r>
              <a:rPr lang="ja-JP" altLang="en-US" dirty="0" smtClean="0">
                <a:latin typeface="ＭＳ Ｐゴシック" pitchFamily="50" charset="-128"/>
                <a:ea typeface="ＭＳ Ｐゴシック" pitchFamily="50" charset="-128"/>
              </a:rPr>
              <a:t>次利用可能な形式での情報公開を実践していく。</a:t>
            </a:r>
            <a:endParaRPr lang="en-US" altLang="ja-JP" dirty="0" smtClean="0">
              <a:latin typeface="ＭＳ Ｐゴシック" pitchFamily="50" charset="-128"/>
              <a:ea typeface="ＭＳ Ｐゴシック" pitchFamily="50" charset="-128"/>
            </a:endParaRPr>
          </a:p>
          <a:p>
            <a:r>
              <a:rPr lang="ja-JP" altLang="en-US" dirty="0" smtClean="0"/>
              <a:t>地理空間情報の利活用</a:t>
            </a:r>
            <a:endParaRPr lang="en-US" altLang="ja-JP" dirty="0" smtClean="0"/>
          </a:p>
          <a:p>
            <a:pPr marL="448976" lvl="1" indent="-274460"/>
            <a:r>
              <a:rPr lang="ja-JP" altLang="en-US" dirty="0" smtClean="0">
                <a:latin typeface="ＭＳ Ｐゴシック" pitchFamily="50" charset="-128"/>
                <a:ea typeface="ＭＳ Ｐゴシック" pitchFamily="50" charset="-128"/>
              </a:rPr>
              <a:t>空間位置情報と結びつける</a:t>
            </a:r>
            <a:r>
              <a:rPr lang="ja-JP" altLang="en-US" smtClean="0">
                <a:latin typeface="ＭＳ Ｐゴシック" pitchFamily="50" charset="-128"/>
                <a:ea typeface="ＭＳ Ｐゴシック" pitchFamily="50" charset="-128"/>
              </a:rPr>
              <a:t>ことで有効的に</a:t>
            </a:r>
            <a:r>
              <a:rPr lang="ja-JP" altLang="en-US" dirty="0" smtClean="0">
                <a:latin typeface="ＭＳ Ｐゴシック" pitchFamily="50" charset="-128"/>
                <a:ea typeface="ＭＳ Ｐゴシック" pitchFamily="50" charset="-128"/>
              </a:rPr>
              <a:t>活用できる公共データの利活用テーマとして「観光」「防災」「インフラ整備」「エリアマーケティング」の観点から東京都北区などの特定地方自治体を調査</a:t>
            </a:r>
            <a:endParaRPr lang="en-US" altLang="ja-JP" dirty="0" smtClean="0">
              <a:latin typeface="ＭＳ Ｐゴシック" pitchFamily="50" charset="-128"/>
              <a:ea typeface="ＭＳ Ｐゴシック" pitchFamily="50" charset="-128"/>
            </a:endParaRPr>
          </a:p>
          <a:p>
            <a:pPr marL="448976" lvl="1" indent="-274460"/>
            <a:r>
              <a:rPr lang="ja-JP" altLang="en-US" dirty="0" smtClean="0">
                <a:latin typeface="ＭＳ Ｐゴシック" pitchFamily="50" charset="-128"/>
                <a:ea typeface="ＭＳ Ｐゴシック" pitchFamily="50" charset="-128"/>
              </a:rPr>
              <a:t>調査で得られたデータを利用し、実証実験を通じて、民間事業者による公共データ利活用の有効性等を評価。</a:t>
            </a:r>
            <a:endParaRPr lang="en-US" altLang="ja-JP" dirty="0" smtClean="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10"/>
          </p:nvPr>
        </p:nvSpPr>
        <p:spPr/>
        <p:txBody>
          <a:bodyPr/>
          <a:lstStyle/>
          <a:p>
            <a:pPr>
              <a:defRPr/>
            </a:pPr>
            <a:fld id="{9D916BD3-3D60-488A-8E3B-A8127EA77316}" type="slidenum">
              <a:rPr lang="en-US" altLang="ja-JP" smtClean="0"/>
              <a:pPr>
                <a:defRPr/>
              </a:pPr>
              <a:t>6</a:t>
            </a:fld>
            <a:endParaRPr lang="en-US" altLang="ja-JP" dirty="0"/>
          </a:p>
        </p:txBody>
      </p:sp>
      <p:sp>
        <p:nvSpPr>
          <p:cNvPr id="8" name="正方形/長方形 7"/>
          <p:cNvSpPr/>
          <p:nvPr/>
        </p:nvSpPr>
        <p:spPr>
          <a:xfrm>
            <a:off x="488504" y="6538434"/>
            <a:ext cx="8928992" cy="387225"/>
          </a:xfrm>
          <a:prstGeom prst="rect">
            <a:avLst/>
          </a:prstGeom>
        </p:spPr>
        <p:txBody>
          <a:bodyPr wrap="square" lIns="91380" tIns="45690" rIns="91380" bIns="45690">
            <a:spAutoFit/>
          </a:bodyPr>
          <a:lstStyle/>
          <a:p>
            <a:pPr>
              <a:lnSpc>
                <a:spcPts val="2300"/>
              </a:lnSpc>
              <a:defRPr/>
            </a:pPr>
            <a:r>
              <a:rPr lang="en-US" altLang="ja-JP" sz="1200" b="0" dirty="0" smtClean="0">
                <a:solidFill>
                  <a:schemeClr val="tx1"/>
                </a:solidFill>
                <a:latin typeface="+mn-ea"/>
                <a:ea typeface="ＭＳ Ｐゴシック" charset="-128"/>
              </a:rPr>
              <a:t>※</a:t>
            </a:r>
            <a:r>
              <a:rPr lang="ja-JP" altLang="en-US" sz="1200" b="0" dirty="0" smtClean="0">
                <a:solidFill>
                  <a:schemeClr val="tx1"/>
                </a:solidFill>
                <a:latin typeface="+mn-ea"/>
                <a:ea typeface="ＭＳ Ｐゴシック" charset="-128"/>
              </a:rPr>
              <a:t>　研究用材料、計量標準、計測・分析・試験・評価方法及びそれらに係る先端的機器、関連データベース等の情報</a:t>
            </a:r>
            <a:endParaRPr lang="ja-JP" altLang="en-US" sz="1200" b="0" dirty="0">
              <a:solidFill>
                <a:schemeClr val="tx1"/>
              </a:solidFill>
            </a:endParaRPr>
          </a:p>
        </p:txBody>
      </p:sp>
      <p:sp>
        <p:nvSpPr>
          <p:cNvPr id="20" name="AutoShape 14"/>
          <p:cNvSpPr>
            <a:spLocks noChangeArrowheads="1"/>
          </p:cNvSpPr>
          <p:nvPr/>
        </p:nvSpPr>
        <p:spPr bwMode="auto">
          <a:xfrm>
            <a:off x="3260812" y="4650316"/>
            <a:ext cx="1634928" cy="1512168"/>
          </a:xfrm>
          <a:prstGeom prst="can">
            <a:avLst>
              <a:gd name="adj" fmla="val 21443"/>
            </a:avLst>
          </a:prstGeom>
          <a:ln>
            <a:headEnd/>
            <a:tailEnd/>
          </a:ln>
        </p:spPr>
        <p:style>
          <a:lnRef idx="1">
            <a:schemeClr val="accent5"/>
          </a:lnRef>
          <a:fillRef idx="2">
            <a:schemeClr val="accent5"/>
          </a:fillRef>
          <a:effectRef idx="1">
            <a:schemeClr val="accent5"/>
          </a:effectRef>
          <a:fontRef idx="minor">
            <a:schemeClr val="dk1"/>
          </a:fontRef>
        </p:style>
        <p:txBody>
          <a:bodyPr wrap="none" lIns="91380" tIns="45690" rIns="91380" bIns="45690" anchor="t"/>
          <a:lstStyle/>
          <a:p>
            <a:pPr algn="ctr"/>
            <a:r>
              <a:rPr lang="ja-JP" altLang="en-US" dirty="0" smtClean="0">
                <a:latin typeface="HG丸ｺﾞｼｯｸM-PRO" pitchFamily="50" charset="-128"/>
                <a:ea typeface="HG丸ｺﾞｼｯｸM-PRO" pitchFamily="50" charset="-128"/>
              </a:rPr>
              <a:t>コンテンツ基盤</a:t>
            </a:r>
            <a:endParaRPr lang="en-US" altLang="ja-JP" dirty="0" smtClean="0">
              <a:latin typeface="HG丸ｺﾞｼｯｸM-PRO" pitchFamily="50" charset="-128"/>
              <a:ea typeface="HG丸ｺﾞｼｯｸM-PRO" pitchFamily="50" charset="-128"/>
            </a:endParaRPr>
          </a:p>
        </p:txBody>
      </p:sp>
      <p:sp>
        <p:nvSpPr>
          <p:cNvPr id="27" name="AutoShape 27"/>
          <p:cNvSpPr>
            <a:spLocks noChangeArrowheads="1"/>
          </p:cNvSpPr>
          <p:nvPr/>
        </p:nvSpPr>
        <p:spPr bwMode="auto">
          <a:xfrm>
            <a:off x="1818319" y="4356741"/>
            <a:ext cx="760866" cy="587216"/>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lIns="71954" tIns="0" rIns="71954" bIns="0" anchor="ctr">
            <a:spAutoFit/>
          </a:bodyPr>
          <a:lstStyle/>
          <a:p>
            <a:pPr algn="ctr"/>
            <a:r>
              <a:rPr lang="ja-JP" altLang="en-US" sz="1200" dirty="0" smtClean="0">
                <a:latin typeface="HG丸ｺﾞｼｯｸM-PRO" pitchFamily="50" charset="-128"/>
                <a:ea typeface="HG丸ｺﾞｼｯｸM-PRO" pitchFamily="50" charset="-128"/>
              </a:rPr>
              <a:t>計量標準</a:t>
            </a:r>
            <a:endParaRPr lang="en-US" altLang="ja-JP" sz="1200" dirty="0" smtClean="0">
              <a:latin typeface="HG丸ｺﾞｼｯｸM-PRO" pitchFamily="50" charset="-128"/>
              <a:ea typeface="HG丸ｺﾞｼｯｸM-PRO" pitchFamily="50" charset="-128"/>
            </a:endParaRPr>
          </a:p>
          <a:p>
            <a:pPr algn="ctr"/>
            <a:r>
              <a:rPr lang="en-US" altLang="ja-JP" sz="1200" dirty="0" smtClean="0">
                <a:latin typeface="HG丸ｺﾞｼｯｸM-PRO" pitchFamily="50" charset="-128"/>
                <a:ea typeface="HG丸ｺﾞｼｯｸM-PRO" pitchFamily="50" charset="-128"/>
              </a:rPr>
              <a:t>DB</a:t>
            </a:r>
          </a:p>
        </p:txBody>
      </p:sp>
      <p:sp>
        <p:nvSpPr>
          <p:cNvPr id="52" name="AutoShape 27"/>
          <p:cNvSpPr>
            <a:spLocks noChangeArrowheads="1"/>
          </p:cNvSpPr>
          <p:nvPr/>
        </p:nvSpPr>
        <p:spPr bwMode="auto">
          <a:xfrm>
            <a:off x="738199" y="4428748"/>
            <a:ext cx="760866" cy="587216"/>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lIns="71954" tIns="0" rIns="71954" bIns="0" anchor="ctr">
            <a:spAutoFit/>
          </a:bodyPr>
          <a:lstStyle/>
          <a:p>
            <a:pPr algn="ctr"/>
            <a:r>
              <a:rPr lang="ja-JP" altLang="en-US" sz="1200" dirty="0" smtClean="0">
                <a:latin typeface="HG丸ｺﾞｼｯｸM-PRO" pitchFamily="50" charset="-128"/>
                <a:ea typeface="HG丸ｺﾞｼｯｸM-PRO" pitchFamily="50" charset="-128"/>
              </a:rPr>
              <a:t>標準物質</a:t>
            </a:r>
            <a:endParaRPr lang="en-US" altLang="ja-JP" sz="1200" dirty="0" smtClean="0">
              <a:latin typeface="HG丸ｺﾞｼｯｸM-PRO" pitchFamily="50" charset="-128"/>
              <a:ea typeface="HG丸ｺﾞｼｯｸM-PRO" pitchFamily="50" charset="-128"/>
            </a:endParaRPr>
          </a:p>
          <a:p>
            <a:pPr algn="ctr"/>
            <a:r>
              <a:rPr lang="en-US" altLang="ja-JP" sz="1200" dirty="0" smtClean="0">
                <a:latin typeface="HG丸ｺﾞｼｯｸM-PRO" pitchFamily="50" charset="-128"/>
                <a:ea typeface="HG丸ｺﾞｼｯｸM-PRO" pitchFamily="50" charset="-128"/>
              </a:rPr>
              <a:t>DB</a:t>
            </a:r>
          </a:p>
        </p:txBody>
      </p:sp>
      <p:sp>
        <p:nvSpPr>
          <p:cNvPr id="53" name="AutoShape 27"/>
          <p:cNvSpPr>
            <a:spLocks noChangeArrowheads="1"/>
          </p:cNvSpPr>
          <p:nvPr/>
        </p:nvSpPr>
        <p:spPr bwMode="auto">
          <a:xfrm>
            <a:off x="200519" y="5154436"/>
            <a:ext cx="914756" cy="587216"/>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lIns="71954" tIns="0" rIns="71954" bIns="0" anchor="ctr">
            <a:spAutoFit/>
          </a:bodyPr>
          <a:lstStyle/>
          <a:p>
            <a:pPr algn="ctr"/>
            <a:r>
              <a:rPr lang="ja-JP" altLang="en-US" sz="1200" dirty="0" smtClean="0">
                <a:latin typeface="HG丸ｺﾞｼｯｸM-PRO" pitchFamily="50" charset="-128"/>
                <a:ea typeface="HG丸ｺﾞｼｯｸM-PRO" pitchFamily="50" charset="-128"/>
              </a:rPr>
              <a:t>規格・規制</a:t>
            </a:r>
            <a:endParaRPr lang="en-US" altLang="ja-JP" sz="1200" dirty="0" smtClean="0">
              <a:latin typeface="HG丸ｺﾞｼｯｸM-PRO" pitchFamily="50" charset="-128"/>
              <a:ea typeface="HG丸ｺﾞｼｯｸM-PRO" pitchFamily="50" charset="-128"/>
            </a:endParaRPr>
          </a:p>
          <a:p>
            <a:pPr algn="ctr"/>
            <a:r>
              <a:rPr lang="ja-JP" altLang="en-US" sz="1200" dirty="0" smtClean="0">
                <a:latin typeface="HG丸ｺﾞｼｯｸM-PRO" pitchFamily="50" charset="-128"/>
                <a:ea typeface="HG丸ｺﾞｼｯｸM-PRO" pitchFamily="50" charset="-128"/>
              </a:rPr>
              <a:t>情報</a:t>
            </a:r>
            <a:r>
              <a:rPr lang="en-US" altLang="ja-JP" sz="1200" dirty="0" smtClean="0">
                <a:latin typeface="HG丸ｺﾞｼｯｸM-PRO" pitchFamily="50" charset="-128"/>
                <a:ea typeface="HG丸ｺﾞｼｯｸM-PRO" pitchFamily="50" charset="-128"/>
              </a:rPr>
              <a:t>DB</a:t>
            </a:r>
          </a:p>
        </p:txBody>
      </p:sp>
      <p:sp>
        <p:nvSpPr>
          <p:cNvPr id="54" name="AutoShape 27"/>
          <p:cNvSpPr>
            <a:spLocks noChangeArrowheads="1"/>
          </p:cNvSpPr>
          <p:nvPr/>
        </p:nvSpPr>
        <p:spPr bwMode="auto">
          <a:xfrm>
            <a:off x="1895260" y="6159728"/>
            <a:ext cx="606979" cy="293608"/>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lIns="71954" tIns="0" rIns="71954" bIns="0" anchor="ctr">
            <a:spAutoFit/>
          </a:bodyPr>
          <a:lstStyle/>
          <a:p>
            <a:pPr algn="ctr"/>
            <a:r>
              <a:rPr lang="ja-JP" altLang="en-US" sz="1200" dirty="0" smtClean="0">
                <a:latin typeface="HG丸ｺﾞｼｯｸM-PRO" pitchFamily="50" charset="-128"/>
                <a:ea typeface="HG丸ｺﾞｼｯｸM-PRO" pitchFamily="50" charset="-128"/>
              </a:rPr>
              <a:t>地質図</a:t>
            </a:r>
            <a:endParaRPr lang="en-US" altLang="ja-JP" sz="1200" dirty="0" smtClean="0">
              <a:latin typeface="HG丸ｺﾞｼｯｸM-PRO" pitchFamily="50" charset="-128"/>
              <a:ea typeface="HG丸ｺﾞｼｯｸM-PRO" pitchFamily="50" charset="-128"/>
            </a:endParaRPr>
          </a:p>
        </p:txBody>
      </p:sp>
      <p:sp>
        <p:nvSpPr>
          <p:cNvPr id="55" name="AutoShape 27"/>
          <p:cNvSpPr>
            <a:spLocks noChangeArrowheads="1"/>
          </p:cNvSpPr>
          <p:nvPr/>
        </p:nvSpPr>
        <p:spPr bwMode="auto">
          <a:xfrm>
            <a:off x="733256" y="6087785"/>
            <a:ext cx="914756" cy="293608"/>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lIns="71954" tIns="0" rIns="71954" bIns="0" anchor="ctr">
            <a:spAutoFit/>
          </a:bodyPr>
          <a:lstStyle/>
          <a:p>
            <a:pPr algn="ctr"/>
            <a:r>
              <a:rPr lang="ja-JP" altLang="en-US" sz="1200" dirty="0" smtClean="0">
                <a:latin typeface="HG丸ｺﾞｼｯｸM-PRO" pitchFamily="50" charset="-128"/>
                <a:ea typeface="HG丸ｺﾞｼｯｸM-PRO" pitchFamily="50" charset="-128"/>
              </a:rPr>
              <a:t>海洋地質図</a:t>
            </a:r>
            <a:endParaRPr lang="en-US" altLang="ja-JP" sz="1200" dirty="0" smtClean="0">
              <a:latin typeface="HG丸ｺﾞｼｯｸM-PRO" pitchFamily="50" charset="-128"/>
              <a:ea typeface="HG丸ｺﾞｼｯｸM-PRO" pitchFamily="50" charset="-128"/>
            </a:endParaRPr>
          </a:p>
        </p:txBody>
      </p:sp>
      <p:sp>
        <p:nvSpPr>
          <p:cNvPr id="61" name="正方形/長方形 60"/>
          <p:cNvSpPr/>
          <p:nvPr/>
        </p:nvSpPr>
        <p:spPr>
          <a:xfrm>
            <a:off x="3308433" y="4362294"/>
            <a:ext cx="1539705" cy="311435"/>
          </a:xfrm>
          <a:prstGeom prst="rect">
            <a:avLst/>
          </a:prstGeom>
        </p:spPr>
        <p:txBody>
          <a:bodyPr wrap="none" lIns="91380" tIns="45690" rIns="91380" bIns="45690">
            <a:spAutoFit/>
          </a:bodyPr>
          <a:lstStyle/>
          <a:p>
            <a:pPr algn="ctr">
              <a:defRPr/>
            </a:pPr>
            <a:r>
              <a:rPr lang="ja-JP" altLang="en-US" dirty="0" smtClean="0">
                <a:solidFill>
                  <a:srgbClr val="FF0000"/>
                </a:solidFill>
              </a:rPr>
              <a:t>コンテンツの作成</a:t>
            </a:r>
          </a:p>
        </p:txBody>
      </p:sp>
      <p:cxnSp>
        <p:nvCxnSpPr>
          <p:cNvPr id="64" name="直線矢印コネクタ 63"/>
          <p:cNvCxnSpPr>
            <a:stCxn id="27" idx="3"/>
            <a:endCxn id="20" idx="2"/>
          </p:cNvCxnSpPr>
          <p:nvPr/>
        </p:nvCxnSpPr>
        <p:spPr>
          <a:xfrm>
            <a:off x="2198752" y="4943957"/>
            <a:ext cx="1062060" cy="4624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52" idx="3"/>
            <a:endCxn id="20" idx="2"/>
          </p:cNvCxnSpPr>
          <p:nvPr/>
        </p:nvCxnSpPr>
        <p:spPr>
          <a:xfrm>
            <a:off x="1118632" y="5015964"/>
            <a:ext cx="2142180" cy="39043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stCxn id="53" idx="4"/>
            <a:endCxn id="20" idx="2"/>
          </p:cNvCxnSpPr>
          <p:nvPr/>
        </p:nvCxnSpPr>
        <p:spPr>
          <a:xfrm flipV="1">
            <a:off x="1115275" y="5406400"/>
            <a:ext cx="2145537" cy="4164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stCxn id="55" idx="1"/>
            <a:endCxn id="20" idx="2"/>
          </p:cNvCxnSpPr>
          <p:nvPr/>
        </p:nvCxnSpPr>
        <p:spPr>
          <a:xfrm flipV="1">
            <a:off x="1190634" y="5406400"/>
            <a:ext cx="2070178" cy="68138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54" idx="1"/>
            <a:endCxn id="20" idx="2"/>
          </p:cNvCxnSpPr>
          <p:nvPr/>
        </p:nvCxnSpPr>
        <p:spPr>
          <a:xfrm flipV="1">
            <a:off x="2198750" y="5406400"/>
            <a:ext cx="1062062" cy="7533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1640632" y="5082428"/>
            <a:ext cx="1332148" cy="720080"/>
          </a:xfrm>
          <a:prstGeom prst="roundRect">
            <a:avLst>
              <a:gd name="adj" fmla="val 13787"/>
            </a:avLst>
          </a:prstGeom>
          <a:solidFill>
            <a:srgbClr val="FFFFCC">
              <a:alpha val="85098"/>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a:defRPr/>
            </a:pPr>
            <a:r>
              <a:rPr lang="ja-JP" altLang="en-US" dirty="0" smtClean="0">
                <a:solidFill>
                  <a:srgbClr val="FF0000"/>
                </a:solidFill>
              </a:rPr>
              <a:t>情報・データ</a:t>
            </a:r>
            <a:endParaRPr lang="en-US" altLang="ja-JP" dirty="0" smtClean="0">
              <a:solidFill>
                <a:srgbClr val="FF0000"/>
              </a:solidFill>
            </a:endParaRPr>
          </a:p>
          <a:p>
            <a:pPr algn="ctr">
              <a:defRPr/>
            </a:pPr>
            <a:r>
              <a:rPr lang="ja-JP" altLang="en-US" dirty="0" smtClean="0">
                <a:solidFill>
                  <a:srgbClr val="FF0000"/>
                </a:solidFill>
              </a:rPr>
              <a:t>の集約</a:t>
            </a:r>
          </a:p>
        </p:txBody>
      </p:sp>
      <p:sp>
        <p:nvSpPr>
          <p:cNvPr id="79" name="AutoShape 17"/>
          <p:cNvSpPr>
            <a:spLocks noChangeArrowheads="1"/>
          </p:cNvSpPr>
          <p:nvPr/>
        </p:nvSpPr>
        <p:spPr bwMode="auto">
          <a:xfrm>
            <a:off x="3059536" y="6165304"/>
            <a:ext cx="2037480" cy="504056"/>
          </a:xfrm>
          <a:prstGeom prst="roundRect">
            <a:avLst>
              <a:gd name="adj" fmla="val 7597"/>
            </a:avLst>
          </a:prstGeom>
          <a:noFill/>
          <a:ln>
            <a:noFill/>
            <a:headEnd/>
            <a:tailEnd/>
          </a:ln>
        </p:spPr>
        <p:style>
          <a:lnRef idx="2">
            <a:schemeClr val="accent5"/>
          </a:lnRef>
          <a:fillRef idx="1">
            <a:schemeClr val="lt1"/>
          </a:fillRef>
          <a:effectRef idx="0">
            <a:schemeClr val="accent5"/>
          </a:effectRef>
          <a:fontRef idx="minor">
            <a:schemeClr val="dk1"/>
          </a:fontRef>
        </p:style>
        <p:txBody>
          <a:bodyPr wrap="none" lIns="91380" tIns="45690" rIns="91380" bIns="45690" anchor="ctr"/>
          <a:lstStyle/>
          <a:p>
            <a:pPr algn="ctr">
              <a:defRPr/>
            </a:pPr>
            <a:r>
              <a:rPr lang="ja-JP" altLang="en-US" dirty="0" smtClean="0">
                <a:solidFill>
                  <a:srgbClr val="FF0000"/>
                </a:solidFill>
                <a:latin typeface="HG丸ｺﾞｼｯｸM-PRO" pitchFamily="50" charset="-128"/>
                <a:ea typeface="HG丸ｺﾞｼｯｸM-PRO" pitchFamily="50" charset="-128"/>
              </a:rPr>
              <a:t>ユースケースの創出</a:t>
            </a:r>
            <a:endParaRPr lang="ja-JP" altLang="en-US" dirty="0">
              <a:solidFill>
                <a:srgbClr val="FF0000"/>
              </a:solidFill>
              <a:latin typeface="HG丸ｺﾞｼｯｸM-PRO" pitchFamily="50" charset="-128"/>
              <a:ea typeface="HG丸ｺﾞｼｯｸM-PRO" pitchFamily="50" charset="-128"/>
            </a:endParaRPr>
          </a:p>
        </p:txBody>
      </p:sp>
      <p:sp>
        <p:nvSpPr>
          <p:cNvPr id="115" name="メモ 114"/>
          <p:cNvSpPr/>
          <p:nvPr/>
        </p:nvSpPr>
        <p:spPr>
          <a:xfrm>
            <a:off x="3757892" y="5370396"/>
            <a:ext cx="648072" cy="626368"/>
          </a:xfrm>
          <a:prstGeom prst="foldedCorner">
            <a:avLst/>
          </a:prstGeom>
        </p:spPr>
        <p:style>
          <a:lnRef idx="2">
            <a:schemeClr val="accent1"/>
          </a:lnRef>
          <a:fillRef idx="1">
            <a:schemeClr val="lt1"/>
          </a:fillRef>
          <a:effectRef idx="0">
            <a:schemeClr val="accent1"/>
          </a:effectRef>
          <a:fontRef idx="minor">
            <a:schemeClr val="dk1"/>
          </a:fontRef>
        </p:style>
        <p:txBody>
          <a:bodyPr lIns="91380" tIns="45690" rIns="91380" bIns="45690" rtlCol="0" anchor="ctr"/>
          <a:lstStyle/>
          <a:p>
            <a:pPr algn="ctr"/>
            <a:r>
              <a:rPr kumimoji="1" lang="ja-JP" altLang="en-US" dirty="0" smtClean="0"/>
              <a:t>地質</a:t>
            </a:r>
            <a:endParaRPr kumimoji="1" lang="en-US" altLang="ja-JP" dirty="0" smtClean="0"/>
          </a:p>
          <a:p>
            <a:pPr algn="ctr"/>
            <a:r>
              <a:rPr kumimoji="1" lang="ja-JP" altLang="en-US" dirty="0" smtClean="0"/>
              <a:t>情報</a:t>
            </a:r>
            <a:endParaRPr kumimoji="1" lang="ja-JP" altLang="en-US" dirty="0"/>
          </a:p>
        </p:txBody>
      </p:sp>
      <p:sp>
        <p:nvSpPr>
          <p:cNvPr id="80" name="下矢印 79"/>
          <p:cNvSpPr/>
          <p:nvPr/>
        </p:nvSpPr>
        <p:spPr>
          <a:xfrm>
            <a:off x="3835960" y="5946464"/>
            <a:ext cx="484632" cy="3890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kumimoji="1" lang="ja-JP" altLang="en-US"/>
          </a:p>
        </p:txBody>
      </p:sp>
      <p:sp>
        <p:nvSpPr>
          <p:cNvPr id="116" name="正方形/長方形 115"/>
          <p:cNvSpPr/>
          <p:nvPr/>
        </p:nvSpPr>
        <p:spPr>
          <a:xfrm>
            <a:off x="272489" y="3930246"/>
            <a:ext cx="2677083" cy="311435"/>
          </a:xfrm>
          <a:prstGeom prst="rect">
            <a:avLst/>
          </a:prstGeom>
        </p:spPr>
        <p:txBody>
          <a:bodyPr wrap="none" lIns="91380" tIns="45690" rIns="91380" bIns="45690">
            <a:spAutoFit/>
          </a:bodyPr>
          <a:lstStyle/>
          <a:p>
            <a:r>
              <a:rPr lang="ja-JP" altLang="en-US" u="sng" dirty="0" smtClean="0"/>
              <a:t>知的基盤情報の利活用イメージ</a:t>
            </a:r>
            <a:endParaRPr lang="en-US" altLang="ja-JP" u="sng" dirty="0" smtClean="0"/>
          </a:p>
        </p:txBody>
      </p:sp>
      <p:sp>
        <p:nvSpPr>
          <p:cNvPr id="117" name="正方形/長方形 116"/>
          <p:cNvSpPr/>
          <p:nvPr/>
        </p:nvSpPr>
        <p:spPr>
          <a:xfrm>
            <a:off x="5169024" y="3717032"/>
            <a:ext cx="2042627" cy="311435"/>
          </a:xfrm>
          <a:prstGeom prst="rect">
            <a:avLst/>
          </a:prstGeom>
        </p:spPr>
        <p:txBody>
          <a:bodyPr wrap="none" lIns="91380" tIns="45690" rIns="91380" bIns="45690">
            <a:spAutoFit/>
          </a:bodyPr>
          <a:lstStyle/>
          <a:p>
            <a:r>
              <a:rPr lang="ja-JP" altLang="en-US" u="sng" dirty="0" smtClean="0"/>
              <a:t>地理空間情報の利活用</a:t>
            </a:r>
            <a:endParaRPr lang="en-US" altLang="ja-JP" u="sng" dirty="0" smtClean="0"/>
          </a:p>
        </p:txBody>
      </p:sp>
      <p:graphicFrame>
        <p:nvGraphicFramePr>
          <p:cNvPr id="118" name="表 117"/>
          <p:cNvGraphicFramePr>
            <a:graphicFrameLocks noGrp="1"/>
          </p:cNvGraphicFramePr>
          <p:nvPr/>
        </p:nvGraphicFramePr>
        <p:xfrm>
          <a:off x="5457056" y="4365101"/>
          <a:ext cx="4176464" cy="2098767"/>
        </p:xfrm>
        <a:graphic>
          <a:graphicData uri="http://schemas.openxmlformats.org/drawingml/2006/table">
            <a:tbl>
              <a:tblPr firstRow="1" bandRow="1">
                <a:tableStyleId>{2D5ABB26-0587-4C30-8999-92F81FD0307C}</a:tableStyleId>
              </a:tblPr>
              <a:tblGrid>
                <a:gridCol w="841937"/>
                <a:gridCol w="3334527"/>
              </a:tblGrid>
              <a:tr h="526869">
                <a:tc>
                  <a:txBody>
                    <a:bodyPr/>
                    <a:lstStyle/>
                    <a:p>
                      <a:pPr algn="ctr"/>
                      <a:r>
                        <a:rPr kumimoji="1" lang="ja-JP" altLang="en-US" sz="1400" dirty="0" smtClean="0"/>
                        <a:t>観光</a:t>
                      </a:r>
                      <a:endParaRPr kumimoji="1" lang="ja-JP" altLang="en-US" sz="14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観光スポット、レジャー施設、路外駐車場、飲食店の開業・廃業など</a:t>
                      </a:r>
                      <a:endParaRPr kumimoji="1" lang="ja-JP" altLang="en-US" sz="14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579">
                <a:tc>
                  <a:txBody>
                    <a:bodyPr/>
                    <a:lstStyle/>
                    <a:p>
                      <a:pPr algn="ctr"/>
                      <a:r>
                        <a:rPr kumimoji="1" lang="ja-JP" altLang="en-US" sz="1400" dirty="0" smtClean="0"/>
                        <a:t>防災</a:t>
                      </a:r>
                      <a:endParaRPr kumimoji="1" lang="ja-JP" altLang="en-US" sz="14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避難所、一時滞在施設、診療所、薬局、警察署、消防署など</a:t>
                      </a:r>
                      <a:endParaRPr kumimoji="1" lang="ja-JP" altLang="en-US" sz="14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9">
                <a:tc>
                  <a:txBody>
                    <a:bodyPr/>
                    <a:lstStyle/>
                    <a:p>
                      <a:pPr algn="ctr"/>
                      <a:r>
                        <a:rPr kumimoji="1" lang="ja-JP" altLang="en-US" sz="1400" dirty="0" smtClean="0"/>
                        <a:t>ｲﾝﾌﾗ</a:t>
                      </a:r>
                      <a:endParaRPr kumimoji="1" lang="en-US" altLang="ja-JP" sz="1400" dirty="0" smtClean="0"/>
                    </a:p>
                    <a:p>
                      <a:pPr algn="ctr"/>
                      <a:r>
                        <a:rPr kumimoji="1" lang="ja-JP" altLang="en-US" sz="1400" dirty="0" smtClean="0"/>
                        <a:t>整備</a:t>
                      </a:r>
                      <a:endParaRPr kumimoji="1" lang="ja-JP" altLang="en-US" sz="14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dirty="0" smtClean="0"/>
                        <a:t>道路工事、航空写真、街区情報、上下水道、ボーリングデータなど</a:t>
                      </a:r>
                      <a:endParaRPr kumimoji="1" lang="ja-JP" altLang="en-US" sz="14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6869">
                <a:tc>
                  <a:txBody>
                    <a:bodyPr/>
                    <a:lstStyle/>
                    <a:p>
                      <a:pPr algn="ctr"/>
                      <a:r>
                        <a:rPr kumimoji="1" lang="ja-JP" altLang="en-US" sz="1400" dirty="0" smtClean="0"/>
                        <a:t>ｴﾘｱ</a:t>
                      </a:r>
                      <a:endParaRPr kumimoji="1" lang="en-US" altLang="ja-JP" sz="1400" dirty="0" smtClean="0"/>
                    </a:p>
                    <a:p>
                      <a:pPr algn="ctr"/>
                      <a:r>
                        <a:rPr kumimoji="1" lang="ja-JP" altLang="en-US" sz="1400" dirty="0" smtClean="0"/>
                        <a:t>ﾏｰｹﾃｨﾝｸﾞ</a:t>
                      </a:r>
                      <a:endParaRPr kumimoji="1" lang="ja-JP" altLang="en-US" sz="1400" dirty="0"/>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400" dirty="0" smtClean="0">
                          <a:latin typeface="HG丸ｺﾞｼｯｸM-PRO" pitchFamily="50" charset="-128"/>
                          <a:ea typeface="HG丸ｺﾞｼｯｸM-PRO" pitchFamily="50" charset="-128"/>
                        </a:rPr>
                        <a:t>卸売市場取引</a:t>
                      </a:r>
                      <a:r>
                        <a:rPr lang="ja-JP" altLang="en-US" sz="1400" dirty="0" err="1" smtClean="0">
                          <a:latin typeface="HG丸ｺﾞｼｯｸM-PRO" pitchFamily="50" charset="-128"/>
                          <a:ea typeface="HG丸ｺﾞｼｯｸM-PRO" pitchFamily="50" charset="-128"/>
                        </a:rPr>
                        <a:t>、</a:t>
                      </a:r>
                      <a:r>
                        <a:rPr lang="ja-JP" altLang="en-US" sz="1400" dirty="0" smtClean="0">
                          <a:latin typeface="HG丸ｺﾞｼｯｸM-PRO" pitchFamily="50" charset="-128"/>
                          <a:ea typeface="HG丸ｺﾞｼｯｸM-PRO" pitchFamily="50" charset="-128"/>
                        </a:rPr>
                        <a:t>関連統計（家計・金融・商業・サービス・貿易、教育等）など</a:t>
                      </a:r>
                      <a:endParaRPr kumimoji="1" lang="ja-JP" altLang="en-US" sz="14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9" name="正方形/長方形 118"/>
          <p:cNvSpPr/>
          <p:nvPr/>
        </p:nvSpPr>
        <p:spPr>
          <a:xfrm>
            <a:off x="5274335" y="4005064"/>
            <a:ext cx="2204328" cy="307716"/>
          </a:xfrm>
          <a:prstGeom prst="rect">
            <a:avLst/>
          </a:prstGeom>
        </p:spPr>
        <p:txBody>
          <a:bodyPr wrap="none" lIns="91380" tIns="45690" rIns="91380" bIns="45690">
            <a:spAutoFit/>
          </a:bodyPr>
          <a:lstStyle/>
          <a:p>
            <a:r>
              <a:rPr lang="ja-JP" altLang="en-US" b="0" u="sng" dirty="0" smtClean="0"/>
              <a:t>調査対象テーマ・情報事例</a:t>
            </a:r>
            <a:endParaRPr lang="en-US" altLang="ja-JP" b="0" u="sng"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smtClean="0">
                <a:latin typeface="HG丸ｺﾞｼｯｸM-PRO" pitchFamily="50" charset="-128"/>
              </a:rPr>
              <a:t>公共データＷＧによる検討</a:t>
            </a:r>
            <a:endParaRPr kumimoji="1" lang="ja-JP" altLang="en-US" smtClean="0"/>
          </a:p>
        </p:txBody>
      </p:sp>
      <p:sp>
        <p:nvSpPr>
          <p:cNvPr id="3" name="コンテンツ プレースホルダ 2"/>
          <p:cNvSpPr>
            <a:spLocks noGrp="1"/>
          </p:cNvSpPr>
          <p:nvPr>
            <p:ph idx="1"/>
          </p:nvPr>
        </p:nvSpPr>
        <p:spPr>
          <a:xfrm>
            <a:off x="273050" y="569920"/>
            <a:ext cx="9359900" cy="1511300"/>
          </a:xfrm>
        </p:spPr>
        <p:txBody>
          <a:bodyPr/>
          <a:lstStyle/>
          <a:p>
            <a:pPr>
              <a:defRPr/>
            </a:pPr>
            <a:r>
              <a:rPr lang="en-US" altLang="ja-JP" sz="1800" dirty="0" smtClean="0">
                <a:latin typeface="+mn-ea"/>
              </a:rPr>
              <a:t>DATA METI</a:t>
            </a:r>
            <a:r>
              <a:rPr lang="ja-JP" altLang="en-US" sz="1800" dirty="0" smtClean="0">
                <a:latin typeface="+mn-ea"/>
              </a:rPr>
              <a:t>構想の推進に必要な検討を行うとともに、政府全体の検討（電子行政オープンデータ実務者会議）への積極的貢献につなげていくため、経済産業省</a:t>
            </a:r>
            <a:r>
              <a:rPr lang="en-US" altLang="ja-JP" sz="1800" dirty="0" smtClean="0">
                <a:latin typeface="+mn-ea"/>
              </a:rPr>
              <a:t>IT</a:t>
            </a:r>
            <a:r>
              <a:rPr lang="ja-JP" altLang="en-US" sz="1800" dirty="0" smtClean="0">
                <a:latin typeface="+mn-ea"/>
              </a:rPr>
              <a:t>融合フォーラムの下に公共データ</a:t>
            </a:r>
            <a:r>
              <a:rPr lang="en-US" altLang="ja-JP" sz="1800" dirty="0" smtClean="0">
                <a:latin typeface="+mn-ea"/>
              </a:rPr>
              <a:t>WG</a:t>
            </a:r>
            <a:r>
              <a:rPr lang="ja-JP" altLang="en-US" sz="1800" dirty="0" smtClean="0">
                <a:latin typeface="+mn-ea"/>
              </a:rPr>
              <a:t>を本年</a:t>
            </a:r>
            <a:r>
              <a:rPr lang="en-US" altLang="ja-JP" sz="1800" dirty="0" smtClean="0">
                <a:latin typeface="+mn-ea"/>
              </a:rPr>
              <a:t>8</a:t>
            </a:r>
            <a:r>
              <a:rPr lang="ja-JP" altLang="en-US" sz="1800" dirty="0" smtClean="0">
                <a:latin typeface="+mn-ea"/>
              </a:rPr>
              <a:t>月に設置。</a:t>
            </a:r>
            <a:endParaRPr lang="en-US" altLang="ja-JP" sz="1800" dirty="0" smtClean="0">
              <a:latin typeface="+mn-ea"/>
            </a:endParaRPr>
          </a:p>
          <a:p>
            <a:pPr>
              <a:defRPr/>
            </a:pPr>
            <a:r>
              <a:rPr lang="ja-JP" altLang="en-US" sz="1800" dirty="0" smtClean="0">
                <a:latin typeface="+mn-ea"/>
              </a:rPr>
              <a:t>経済産業省保有データを対象に実践的な観点からオープンデータの検討を実施。</a:t>
            </a:r>
            <a:endParaRPr lang="ja-JP" altLang="en-US" sz="1800" dirty="0"/>
          </a:p>
        </p:txBody>
      </p:sp>
      <p:sp>
        <p:nvSpPr>
          <p:cNvPr id="4100" name="Rectangle 1"/>
          <p:cNvSpPr>
            <a:spLocks noChangeArrowheads="1"/>
          </p:cNvSpPr>
          <p:nvPr/>
        </p:nvSpPr>
        <p:spPr bwMode="auto">
          <a:xfrm>
            <a:off x="344491" y="2181235"/>
            <a:ext cx="9001125" cy="4737555"/>
          </a:xfrm>
          <a:prstGeom prst="rect">
            <a:avLst/>
          </a:prstGeom>
          <a:noFill/>
          <a:ln w="9525">
            <a:noFill/>
            <a:miter lim="800000"/>
            <a:headEnd/>
            <a:tailEnd/>
          </a:ln>
        </p:spPr>
        <p:txBody>
          <a:bodyPr lIns="91380" tIns="45690" rIns="91380" bIns="45690">
            <a:spAutoFit/>
          </a:bodyPr>
          <a:lstStyle/>
          <a:p>
            <a:pPr indent="31730">
              <a:tabLst>
                <a:tab pos="1437355" algn="l"/>
              </a:tabLst>
            </a:pPr>
            <a:r>
              <a:rPr lang="ja-JP" altLang="ja-JP" b="0" dirty="0">
                <a:solidFill>
                  <a:schemeClr val="tx1"/>
                </a:solidFill>
                <a:latin typeface="ＭＳ Ｐゴシック" pitchFamily="50" charset="-128"/>
                <a:cs typeface="Times New Roman" pitchFamily="18" charset="0"/>
              </a:rPr>
              <a:t>◆</a:t>
            </a:r>
            <a:r>
              <a:rPr lang="ja-JP" b="0" dirty="0">
                <a:solidFill>
                  <a:schemeClr val="tx1"/>
                </a:solidFill>
                <a:latin typeface="ＭＳ Ｐゴシック" pitchFamily="50" charset="-128"/>
                <a:cs typeface="Times New Roman" pitchFamily="18" charset="0"/>
              </a:rPr>
              <a:t>顧問 </a:t>
            </a:r>
            <a:endParaRPr lang="ja-JP" b="0" dirty="0">
              <a:solidFill>
                <a:schemeClr val="tx1"/>
              </a:solidFill>
              <a:latin typeface="ＭＳ Ｐゴシック" pitchFamily="50" charset="-128"/>
            </a:endParaRPr>
          </a:p>
          <a:p>
            <a:pPr indent="31730" eaLnBrk="0" hangingPunct="0">
              <a:tabLst>
                <a:tab pos="1437355" algn="l"/>
              </a:tabLst>
            </a:pPr>
            <a:r>
              <a:rPr lang="ja-JP" b="0" dirty="0">
                <a:solidFill>
                  <a:schemeClr val="tx1"/>
                </a:solidFill>
                <a:latin typeface="ＭＳ Ｐゴシック" pitchFamily="50" charset="-128"/>
                <a:cs typeface="Times New Roman" pitchFamily="18" charset="0"/>
              </a:rPr>
              <a:t>　國領　二郎</a:t>
            </a:r>
            <a:r>
              <a:rPr lang="ja-JP" altLang="en-US" b="0" dirty="0">
                <a:solidFill>
                  <a:schemeClr val="tx1"/>
                </a:solidFill>
                <a:latin typeface="ＭＳ Ｐゴシック" pitchFamily="50" charset="-128"/>
                <a:cs typeface="Times New Roman" pitchFamily="18" charset="0"/>
              </a:rPr>
              <a:t>	慶應義塾大学総合政策学部　学部長 </a:t>
            </a:r>
            <a:endParaRPr lang="en-US" altLang="ja-JP" b="0" dirty="0">
              <a:solidFill>
                <a:schemeClr val="tx1"/>
              </a:solidFill>
              <a:latin typeface="ＭＳ Ｐゴシック" pitchFamily="50" charset="-128"/>
              <a:cs typeface="Times New Roman" pitchFamily="18" charset="0"/>
            </a:endParaRPr>
          </a:p>
          <a:p>
            <a:pPr indent="31730" eaLnBrk="0" hangingPunct="0">
              <a:tabLst>
                <a:tab pos="1437355" algn="l"/>
              </a:tabLst>
            </a:pPr>
            <a:endParaRPr lang="ja-JP" altLang="en-US" sz="600" b="0" dirty="0">
              <a:solidFill>
                <a:schemeClr val="tx1"/>
              </a:solidFill>
              <a:latin typeface="ＭＳ Ｐゴシック" pitchFamily="50" charset="-128"/>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◆座長 </a:t>
            </a:r>
            <a:endParaRPr lang="ja-JP" altLang="en-US" b="0" dirty="0">
              <a:solidFill>
                <a:schemeClr val="tx1"/>
              </a:solidFill>
              <a:latin typeface="ＭＳ Ｐゴシック" pitchFamily="50" charset="-128"/>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川島　宏一	佐賀県特別顧問 </a:t>
            </a:r>
            <a:endParaRPr lang="ja-JP" altLang="en-US" b="0" dirty="0">
              <a:solidFill>
                <a:schemeClr val="tx1"/>
              </a:solidFill>
              <a:latin typeface="ＭＳ Ｐゴシック" pitchFamily="50" charset="-128"/>
            </a:endParaRPr>
          </a:p>
          <a:p>
            <a:pPr indent="31730" eaLnBrk="0" hangingPunct="0">
              <a:tabLst>
                <a:tab pos="1437355" algn="l"/>
              </a:tabLst>
            </a:pPr>
            <a:endParaRPr lang="ja-JP" altLang="en-US" sz="600" dirty="0">
              <a:latin typeface="ＭＳ Ｐゴシック" pitchFamily="50" charset="-128"/>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◆委員 </a:t>
            </a:r>
            <a:endParaRPr lang="en-US" altLang="ja-JP" b="0" dirty="0">
              <a:solidFill>
                <a:schemeClr val="tx1"/>
              </a:solidFill>
              <a:latin typeface="ＭＳ Ｐゴシック" pitchFamily="50" charset="-128"/>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岩崎　浩平　</a:t>
            </a:r>
            <a:r>
              <a:rPr lang="en-US" altLang="ja-JP" b="0" dirty="0">
                <a:solidFill>
                  <a:schemeClr val="tx1"/>
                </a:solidFill>
                <a:latin typeface="ＭＳ Ｐゴシック" pitchFamily="50" charset="-128"/>
                <a:cs typeface="Times New Roman" pitchFamily="18" charset="0"/>
              </a:rPr>
              <a:t>	</a:t>
            </a:r>
            <a:r>
              <a:rPr lang="ja-JP" altLang="en-US" b="0" dirty="0">
                <a:solidFill>
                  <a:schemeClr val="tx1"/>
                </a:solidFill>
                <a:latin typeface="ＭＳ Ｐゴシック" pitchFamily="50" charset="-128"/>
                <a:cs typeface="Times New Roman" pitchFamily="18" charset="0"/>
              </a:rPr>
              <a:t>日本商工会議所　情報化推進部長</a:t>
            </a:r>
            <a:endParaRPr lang="ja-JP" altLang="en-US" sz="800" dirty="0">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大向　一輝	国立情報学研究所　コンテンツ科学研究系　准教授 </a:t>
            </a:r>
            <a:endParaRPr lang="en-US" altLang="ja-JP" b="0" dirty="0">
              <a:solidFill>
                <a:schemeClr val="tx1"/>
              </a:solidFill>
              <a:latin typeface="ＭＳ Ｐゴシック" pitchFamily="50" charset="-128"/>
              <a:cs typeface="Times New Roman" pitchFamily="18" charset="0"/>
            </a:endParaRPr>
          </a:p>
          <a:p>
            <a:pPr indent="31730" eaLnBrk="0" hangingPunct="0">
              <a:tabLst>
                <a:tab pos="1437355" algn="l"/>
              </a:tabLst>
            </a:pPr>
            <a:endParaRPr lang="en-US" altLang="ja-JP" sz="2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越塚　登	東京大学大学院　学際情報学府　教授 </a:t>
            </a:r>
            <a:endParaRPr lang="en-US" altLang="ja-JP" b="0" dirty="0">
              <a:solidFill>
                <a:schemeClr val="tx1"/>
              </a:solidFill>
              <a:latin typeface="ＭＳ Ｐゴシック" pitchFamily="50" charset="-128"/>
              <a:cs typeface="Times New Roman" pitchFamily="18" charset="0"/>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坂下　哲也	</a:t>
            </a:r>
            <a:r>
              <a:rPr lang="en-US" altLang="ja-JP" b="0" dirty="0">
                <a:solidFill>
                  <a:schemeClr val="tx1"/>
                </a:solidFill>
                <a:latin typeface="ＭＳ Ｐゴシック" pitchFamily="50" charset="-128"/>
                <a:cs typeface="Times New Roman" pitchFamily="18" charset="0"/>
              </a:rPr>
              <a:t>JIPDEC</a:t>
            </a:r>
            <a:r>
              <a:rPr lang="ja-JP" altLang="en-US" b="0" dirty="0">
                <a:solidFill>
                  <a:schemeClr val="tx1"/>
                </a:solidFill>
                <a:latin typeface="ＭＳ Ｐゴシック" pitchFamily="50" charset="-128"/>
                <a:cs typeface="Times New Roman" pitchFamily="18" charset="0"/>
              </a:rPr>
              <a:t>　電子情報利活用推進部　次長 </a:t>
            </a:r>
            <a:endParaRPr lang="en-US" altLang="ja-JP" b="0" dirty="0">
              <a:solidFill>
                <a:schemeClr val="tx1"/>
              </a:solidFill>
              <a:latin typeface="ＭＳ Ｐゴシック" pitchFamily="50" charset="-128"/>
              <a:cs typeface="Times New Roman" pitchFamily="18" charset="0"/>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a:t>
            </a:r>
            <a:r>
              <a:rPr lang="ja-JP" altLang="en-US" b="0" dirty="0">
                <a:solidFill>
                  <a:srgbClr val="000000"/>
                </a:solidFill>
                <a:latin typeface="ＭＳ Ｐゴシック" pitchFamily="50" charset="-128"/>
              </a:rPr>
              <a:t>神﨑 洋	トヨタ自動車　</a:t>
            </a:r>
            <a:r>
              <a:rPr lang="en-US" altLang="ja-JP" b="0" dirty="0">
                <a:solidFill>
                  <a:srgbClr val="000000"/>
                </a:solidFill>
                <a:latin typeface="ＭＳ Ｐゴシック" pitchFamily="50" charset="-128"/>
              </a:rPr>
              <a:t>IT</a:t>
            </a:r>
            <a:r>
              <a:rPr lang="ja-JP" altLang="en-US" b="0" dirty="0">
                <a:solidFill>
                  <a:srgbClr val="000000"/>
                </a:solidFill>
                <a:latin typeface="ＭＳ Ｐゴシック" pitchFamily="50" charset="-128"/>
              </a:rPr>
              <a:t>・</a:t>
            </a:r>
            <a:r>
              <a:rPr lang="en-US" altLang="ja-JP" b="0" dirty="0">
                <a:solidFill>
                  <a:srgbClr val="000000"/>
                </a:solidFill>
                <a:latin typeface="ＭＳ Ｐゴシック" pitchFamily="50" charset="-128"/>
              </a:rPr>
              <a:t>ITS</a:t>
            </a:r>
            <a:r>
              <a:rPr lang="ja-JP" altLang="en-US" b="0" dirty="0">
                <a:solidFill>
                  <a:srgbClr val="000000"/>
                </a:solidFill>
                <a:latin typeface="ＭＳ Ｐゴシック" pitchFamily="50" charset="-128"/>
              </a:rPr>
              <a:t>企画部　調査渉外室　担当部長</a:t>
            </a:r>
            <a:endParaRPr lang="en-US" altLang="ja-JP" b="0" dirty="0">
              <a:solidFill>
                <a:srgbClr val="000000"/>
              </a:solidFill>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菅野 幹人	三菱電機株式会社　情報技術総合研究所 情報システム構築技術部 グループマネージャー</a:t>
            </a:r>
            <a:endParaRPr lang="en-US" altLang="ja-JP" b="0" dirty="0">
              <a:solidFill>
                <a:schemeClr val="tx1"/>
              </a:solidFill>
              <a:latin typeface="ＭＳ Ｐゴシック" pitchFamily="50" charset="-128"/>
              <a:cs typeface="Times New Roman" pitchFamily="18" charset="0"/>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庄司　昌彦	国際大学グローバル・コミュニケーションセンター　主任研究員 </a:t>
            </a:r>
            <a:endParaRPr lang="ja-JP" altLang="en-US" b="0" dirty="0">
              <a:solidFill>
                <a:schemeClr val="tx1"/>
              </a:solidFill>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高木　聡一郎	</a:t>
            </a:r>
            <a:r>
              <a:rPr lang="en-US" altLang="ja-JP" b="0" dirty="0">
                <a:solidFill>
                  <a:schemeClr val="tx1"/>
                </a:solidFill>
                <a:latin typeface="ＭＳ Ｐゴシック" pitchFamily="50" charset="-128"/>
                <a:cs typeface="Times New Roman" pitchFamily="18" charset="0"/>
              </a:rPr>
              <a:t>NTT</a:t>
            </a:r>
            <a:r>
              <a:rPr lang="ja-JP" altLang="en-US" b="0" dirty="0">
                <a:solidFill>
                  <a:schemeClr val="tx1"/>
                </a:solidFill>
                <a:latin typeface="ＭＳ Ｐゴシック" pitchFamily="50" charset="-128"/>
                <a:cs typeface="Times New Roman" pitchFamily="18" charset="0"/>
              </a:rPr>
              <a:t>データ　企画調整室 </a:t>
            </a:r>
            <a:r>
              <a:rPr lang="en-US" altLang="ja-JP" b="0" dirty="0">
                <a:solidFill>
                  <a:schemeClr val="tx1"/>
                </a:solidFill>
                <a:latin typeface="ＭＳ Ｐゴシック" pitchFamily="50" charset="-128"/>
                <a:cs typeface="Times New Roman" pitchFamily="18" charset="0"/>
              </a:rPr>
              <a:t>IT</a:t>
            </a:r>
            <a:r>
              <a:rPr lang="ja-JP" altLang="en-US" b="0" dirty="0">
                <a:solidFill>
                  <a:schemeClr val="tx1"/>
                </a:solidFill>
                <a:latin typeface="ＭＳ Ｐゴシック" pitchFamily="50" charset="-128"/>
                <a:cs typeface="Times New Roman" pitchFamily="18" charset="0"/>
              </a:rPr>
              <a:t>政策推進グループ　課長代理 </a:t>
            </a:r>
            <a:endParaRPr lang="ja-JP" altLang="en-US" b="0" dirty="0">
              <a:solidFill>
                <a:schemeClr val="tx1"/>
              </a:solidFill>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武田　英明	国立情報学研究所情報学プリンシプル研究系　教授 </a:t>
            </a:r>
            <a:endParaRPr lang="ja-JP" altLang="en-US" b="0" dirty="0">
              <a:solidFill>
                <a:schemeClr val="tx1"/>
              </a:solidFill>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田代　秀一	独立行政法人情報処理推進機構　技術本部国際標準推進センター長 </a:t>
            </a:r>
            <a:endParaRPr lang="ja-JP" altLang="en-US" b="0" dirty="0">
              <a:solidFill>
                <a:schemeClr val="tx1"/>
              </a:solidFill>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野口　祐子	森・濱田松本法律事務所　弁護士　（クリエイティブ・コモンズ・ジャパン常務理事） </a:t>
            </a:r>
            <a:endParaRPr lang="ja-JP" altLang="en-US" b="0" dirty="0">
              <a:solidFill>
                <a:schemeClr val="tx1"/>
              </a:solidFill>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萩野　達也	慶應義塾大学環境情報学部　教授　　（</a:t>
            </a:r>
            <a:r>
              <a:rPr lang="en-US" altLang="ja-JP" b="0" dirty="0">
                <a:solidFill>
                  <a:schemeClr val="tx1"/>
                </a:solidFill>
                <a:latin typeface="ＭＳ Ｐゴシック" pitchFamily="50" charset="-128"/>
                <a:cs typeface="Times New Roman" pitchFamily="18" charset="0"/>
              </a:rPr>
              <a:t>W3C</a:t>
            </a:r>
            <a:r>
              <a:rPr lang="en-US" altLang="ja-JP" b="0" baseline="30000" dirty="0">
                <a:solidFill>
                  <a:schemeClr val="tx1"/>
                </a:solidFill>
                <a:latin typeface="ＭＳ Ｐゴシック" pitchFamily="50" charset="-128"/>
                <a:cs typeface="Times New Roman" pitchFamily="18" charset="0"/>
              </a:rPr>
              <a:t>※</a:t>
            </a:r>
            <a:r>
              <a:rPr lang="en-US" altLang="ja-JP" b="0" dirty="0">
                <a:solidFill>
                  <a:schemeClr val="tx1"/>
                </a:solidFill>
                <a:latin typeface="ＭＳ Ｐゴシック" pitchFamily="50" charset="-128"/>
                <a:cs typeface="Times New Roman" pitchFamily="18" charset="0"/>
              </a:rPr>
              <a:t> </a:t>
            </a:r>
            <a:r>
              <a:rPr lang="ja-JP" altLang="en-US" b="0" dirty="0">
                <a:solidFill>
                  <a:schemeClr val="tx1"/>
                </a:solidFill>
                <a:latin typeface="ＭＳ Ｐゴシック" pitchFamily="50" charset="-128"/>
                <a:cs typeface="Times New Roman" pitchFamily="18" charset="0"/>
              </a:rPr>
              <a:t>アジア担当技術統括副責任者） </a:t>
            </a:r>
            <a:endParaRPr lang="ja-JP" altLang="en-US" b="0" dirty="0">
              <a:solidFill>
                <a:schemeClr val="tx1"/>
              </a:solidFill>
              <a:latin typeface="ＭＳ Ｐゴシック" pitchFamily="50" charset="-128"/>
            </a:endParaRPr>
          </a:p>
          <a:p>
            <a:pPr indent="31730" eaLnBrk="0" hangingPunct="0">
              <a:tabLst>
                <a:tab pos="1437355" algn="l"/>
              </a:tabLst>
            </a:pPr>
            <a:endParaRPr lang="en-US" altLang="ja-JP" sz="300" b="0" dirty="0">
              <a:solidFill>
                <a:schemeClr val="tx1"/>
              </a:solidFill>
              <a:latin typeface="ＭＳ Ｐゴシック" pitchFamily="50" charset="-128"/>
              <a:cs typeface="Times New Roman" pitchFamily="18" charset="0"/>
            </a:endParaRPr>
          </a:p>
          <a:p>
            <a:pPr indent="31730" eaLnBrk="0" hangingPunct="0">
              <a:tabLst>
                <a:tab pos="1437355" algn="l"/>
              </a:tabLst>
            </a:pPr>
            <a:r>
              <a:rPr lang="ja-JP" altLang="en-US" b="0" dirty="0">
                <a:solidFill>
                  <a:schemeClr val="tx1"/>
                </a:solidFill>
                <a:latin typeface="ＭＳ Ｐゴシック" pitchFamily="50" charset="-128"/>
                <a:cs typeface="Times New Roman" pitchFamily="18" charset="0"/>
              </a:rPr>
              <a:t>　村上　文洋	</a:t>
            </a:r>
            <a:r>
              <a:rPr lang="en-US" altLang="ja-JP" b="0" dirty="0">
                <a:solidFill>
                  <a:schemeClr val="tx1"/>
                </a:solidFill>
                <a:latin typeface="ＭＳ Ｐゴシック" pitchFamily="50" charset="-128"/>
                <a:cs typeface="Times New Roman" pitchFamily="18" charset="0"/>
              </a:rPr>
              <a:t>MRI</a:t>
            </a:r>
            <a:r>
              <a:rPr lang="ja-JP" altLang="en-US" b="0" dirty="0">
                <a:solidFill>
                  <a:schemeClr val="tx1"/>
                </a:solidFill>
                <a:latin typeface="ＭＳ Ｐゴシック" pitchFamily="50" charset="-128"/>
                <a:cs typeface="Times New Roman" pitchFamily="18" charset="0"/>
              </a:rPr>
              <a:t>地域経営研究本部　副本部長 </a:t>
            </a:r>
            <a:endParaRPr lang="ja-JP" altLang="en-US" b="0" dirty="0">
              <a:solidFill>
                <a:schemeClr val="tx1"/>
              </a:solidFill>
              <a:latin typeface="ＭＳ Ｐゴシック" pitchFamily="50" charset="-128"/>
            </a:endParaRPr>
          </a:p>
        </p:txBody>
      </p:sp>
      <p:sp>
        <p:nvSpPr>
          <p:cNvPr id="4101" name="正方形/長方形 5"/>
          <p:cNvSpPr>
            <a:spLocks noChangeArrowheads="1"/>
          </p:cNvSpPr>
          <p:nvPr/>
        </p:nvSpPr>
        <p:spPr bwMode="auto">
          <a:xfrm>
            <a:off x="6897688" y="6567488"/>
            <a:ext cx="2730500" cy="277812"/>
          </a:xfrm>
          <a:prstGeom prst="rect">
            <a:avLst/>
          </a:prstGeom>
          <a:noFill/>
          <a:ln w="9525">
            <a:noFill/>
            <a:miter lim="800000"/>
            <a:headEnd/>
            <a:tailEnd/>
          </a:ln>
        </p:spPr>
        <p:txBody>
          <a:bodyPr wrap="none" lIns="91380" tIns="45690" rIns="91380" bIns="45690">
            <a:spAutoFit/>
          </a:bodyPr>
          <a:lstStyle/>
          <a:p>
            <a:r>
              <a:rPr lang="en-US" altLang="ja-JP" sz="1200" b="0" dirty="0"/>
              <a:t>※W3C</a:t>
            </a:r>
            <a:r>
              <a:rPr lang="ja-JP" altLang="ja-JP" sz="1200" b="0" dirty="0"/>
              <a:t>：</a:t>
            </a:r>
            <a:r>
              <a:rPr lang="en-US" altLang="ja-JP" sz="1200" b="0" dirty="0"/>
              <a:t>World Wide Web Consortium</a:t>
            </a:r>
            <a:endParaRPr lang="ja-JP" altLang="ja-JP" sz="1200" b="0" dirty="0"/>
          </a:p>
        </p:txBody>
      </p:sp>
      <p:sp>
        <p:nvSpPr>
          <p:cNvPr id="7" name="正方形/長方形 6"/>
          <p:cNvSpPr/>
          <p:nvPr/>
        </p:nvSpPr>
        <p:spPr>
          <a:xfrm>
            <a:off x="200035" y="1927304"/>
            <a:ext cx="2422525" cy="291963"/>
          </a:xfrm>
          <a:prstGeom prst="rect">
            <a:avLst/>
          </a:prstGeom>
          <a:ln>
            <a:noFill/>
          </a:ln>
        </p:spPr>
        <p:style>
          <a:lnRef idx="2">
            <a:schemeClr val="accent1"/>
          </a:lnRef>
          <a:fillRef idx="1">
            <a:schemeClr val="lt1"/>
          </a:fillRef>
          <a:effectRef idx="0">
            <a:schemeClr val="accent1"/>
          </a:effectRef>
          <a:fontRef idx="minor">
            <a:schemeClr val="dk1"/>
          </a:fontRef>
        </p:style>
        <p:txBody>
          <a:bodyPr lIns="71954" tIns="35978" rIns="71954" bIns="35978" anchor="ctr">
            <a:spAutoFit/>
          </a:bodyPr>
          <a:lstStyle/>
          <a:p>
            <a:pPr>
              <a:defRPr/>
            </a:pPr>
            <a:r>
              <a:rPr lang="ja-JP" altLang="en-US" b="0" u="sng" dirty="0">
                <a:solidFill>
                  <a:schemeClr val="tx1"/>
                </a:solidFill>
              </a:rPr>
              <a:t>公共データＷＧ委員等一覧</a:t>
            </a:r>
          </a:p>
        </p:txBody>
      </p:sp>
      <p:sp>
        <p:nvSpPr>
          <p:cNvPr id="8" name="スライド番号プレースホルダ 3"/>
          <p:cNvSpPr>
            <a:spLocks noGrp="1"/>
          </p:cNvSpPr>
          <p:nvPr>
            <p:ph type="sldNum" sz="quarter" idx="10"/>
          </p:nvPr>
        </p:nvSpPr>
        <p:spPr>
          <a:xfrm>
            <a:off x="7610483" y="6553205"/>
            <a:ext cx="2311400" cy="476250"/>
          </a:xfrm>
          <a:noFill/>
        </p:spPr>
        <p:txBody>
          <a:bodyPr/>
          <a:lstStyle/>
          <a:p>
            <a:fld id="{A187B0F1-4BF2-4195-97CD-7D0C5D5C6DD1}" type="slidenum">
              <a:rPr lang="en-US" altLang="ja-JP" smtClean="0">
                <a:latin typeface="Arial" charset="0"/>
              </a:rPr>
              <a:pPr/>
              <a:t>7</a:t>
            </a:fld>
            <a:endParaRPr lang="en-US" altLang="ja-JP" dirty="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山形 10"/>
          <p:cNvSpPr/>
          <p:nvPr/>
        </p:nvSpPr>
        <p:spPr>
          <a:xfrm>
            <a:off x="704528" y="1484784"/>
            <a:ext cx="8424936" cy="2088232"/>
          </a:xfrm>
          <a:prstGeom prst="chevron">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p:txBody>
          <a:bodyPr/>
          <a:lstStyle/>
          <a:p>
            <a:r>
              <a:rPr kumimoji="1" lang="ja-JP" altLang="en-US" dirty="0" smtClean="0"/>
              <a:t>オープンガバメントとオープンデータ</a:t>
            </a:r>
            <a:endParaRPr kumimoji="1" lang="ja-JP" altLang="en-US" dirty="0"/>
          </a:p>
        </p:txBody>
      </p:sp>
      <p:sp>
        <p:nvSpPr>
          <p:cNvPr id="3" name="コンテンツ プレースホルダー 2"/>
          <p:cNvSpPr>
            <a:spLocks noGrp="1"/>
          </p:cNvSpPr>
          <p:nvPr>
            <p:ph idx="1"/>
          </p:nvPr>
        </p:nvSpPr>
        <p:spPr>
          <a:xfrm>
            <a:off x="271473" y="620688"/>
            <a:ext cx="9363075" cy="720172"/>
          </a:xfrm>
        </p:spPr>
        <p:txBody>
          <a:bodyPr/>
          <a:lstStyle/>
          <a:p>
            <a:pPr marL="0" indent="0">
              <a:buNone/>
            </a:pPr>
            <a:r>
              <a:rPr kumimoji="1" lang="ja-JP" altLang="en-US" sz="1600" dirty="0" smtClean="0"/>
              <a:t>経済産業省では、</a:t>
            </a:r>
            <a:r>
              <a:rPr lang="en-US" altLang="ja-JP" sz="1600" dirty="0"/>
              <a:t>2008</a:t>
            </a:r>
            <a:r>
              <a:rPr lang="ja-JP" altLang="en-US" sz="1600" dirty="0"/>
              <a:t>年から</a:t>
            </a:r>
            <a:r>
              <a:rPr kumimoji="1" lang="ja-JP" altLang="en-US" sz="1600" dirty="0" smtClean="0"/>
              <a:t>オープンガバメントに取り組んでおり、オープンデータは、この中核</a:t>
            </a:r>
            <a:r>
              <a:rPr kumimoji="1" lang="ja-JP" altLang="en-US" sz="1600" smtClean="0"/>
              <a:t>の取り組みとして推進している。</a:t>
            </a:r>
            <a:endParaRPr kumimoji="1" lang="ja-JP" altLang="en-US" sz="1600" dirty="0"/>
          </a:p>
        </p:txBody>
      </p:sp>
      <p:sp>
        <p:nvSpPr>
          <p:cNvPr id="4" name="スライド番号プレースホルダー 3"/>
          <p:cNvSpPr>
            <a:spLocks noGrp="1"/>
          </p:cNvSpPr>
          <p:nvPr>
            <p:ph type="sldNum" sz="quarter" idx="10"/>
          </p:nvPr>
        </p:nvSpPr>
        <p:spPr/>
        <p:txBody>
          <a:bodyPr/>
          <a:lstStyle/>
          <a:p>
            <a:pPr>
              <a:defRPr/>
            </a:pPr>
            <a:fld id="{9D916BD3-3D60-488A-8E3B-A8127EA77316}" type="slidenum">
              <a:rPr lang="en-US" altLang="ja-JP" smtClean="0"/>
              <a:pPr>
                <a:defRPr/>
              </a:pPr>
              <a:t>8</a:t>
            </a:fld>
            <a:endParaRPr lang="en-US" altLang="ja-JP" dirty="0"/>
          </a:p>
        </p:txBody>
      </p:sp>
      <p:sp>
        <p:nvSpPr>
          <p:cNvPr id="5" name="正方形/長方形 4"/>
          <p:cNvSpPr/>
          <p:nvPr/>
        </p:nvSpPr>
        <p:spPr>
          <a:xfrm>
            <a:off x="1964668" y="1864598"/>
            <a:ext cx="1836204" cy="12763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smtClean="0">
                <a:solidFill>
                  <a:schemeClr val="tx1"/>
                </a:solidFill>
              </a:rPr>
              <a:t>情報収集</a:t>
            </a:r>
            <a:endParaRPr kumimoji="1" lang="ja-JP" altLang="en-US" dirty="0">
              <a:solidFill>
                <a:schemeClr val="tx1"/>
              </a:solidFill>
            </a:endParaRPr>
          </a:p>
        </p:txBody>
      </p:sp>
      <p:sp>
        <p:nvSpPr>
          <p:cNvPr id="6" name="正方形/長方形 5"/>
          <p:cNvSpPr/>
          <p:nvPr/>
        </p:nvSpPr>
        <p:spPr>
          <a:xfrm>
            <a:off x="3836876" y="1864598"/>
            <a:ext cx="1836204" cy="93610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smtClean="0">
                <a:solidFill>
                  <a:schemeClr val="tx1"/>
                </a:solidFill>
              </a:rPr>
              <a:t>情報分析・活用</a:t>
            </a:r>
            <a:endParaRPr kumimoji="1" lang="ja-JP" altLang="en-US" dirty="0">
              <a:solidFill>
                <a:schemeClr val="tx1"/>
              </a:solidFill>
            </a:endParaRPr>
          </a:p>
        </p:txBody>
      </p:sp>
      <p:sp>
        <p:nvSpPr>
          <p:cNvPr id="7" name="正方形/長方形 6"/>
          <p:cNvSpPr/>
          <p:nvPr/>
        </p:nvSpPr>
        <p:spPr>
          <a:xfrm>
            <a:off x="5745088" y="1864598"/>
            <a:ext cx="1836204" cy="1276370"/>
          </a:xfrm>
          <a:prstGeom prst="rect">
            <a:avLst/>
          </a:prstGeom>
          <a:solidFill>
            <a:srgbClr val="FF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u="sng" dirty="0" smtClean="0">
                <a:solidFill>
                  <a:srgbClr val="FF0000"/>
                </a:solidFill>
              </a:rPr>
              <a:t>情報公開</a:t>
            </a:r>
            <a:endParaRPr kumimoji="1" lang="en-US" altLang="ja-JP" u="sng" dirty="0" smtClean="0">
              <a:solidFill>
                <a:srgbClr val="FF0000"/>
              </a:solidFill>
            </a:endParaRPr>
          </a:p>
          <a:p>
            <a:pPr algn="ctr"/>
            <a:r>
              <a:rPr lang="ja-JP" altLang="en-US" u="sng" dirty="0" smtClean="0">
                <a:solidFill>
                  <a:srgbClr val="FF0000"/>
                </a:solidFill>
              </a:rPr>
              <a:t>（オープンデータ）</a:t>
            </a:r>
            <a:endParaRPr kumimoji="1" lang="ja-JP" altLang="en-US" u="sng" dirty="0">
              <a:solidFill>
                <a:srgbClr val="FF0000"/>
              </a:solidFill>
            </a:endParaRPr>
          </a:p>
        </p:txBody>
      </p:sp>
      <p:sp>
        <p:nvSpPr>
          <p:cNvPr id="8" name="正方形/長方形 7"/>
          <p:cNvSpPr/>
          <p:nvPr/>
        </p:nvSpPr>
        <p:spPr>
          <a:xfrm>
            <a:off x="3836876" y="2836706"/>
            <a:ext cx="1836204" cy="3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smtClean="0">
                <a:solidFill>
                  <a:schemeClr val="tx1"/>
                </a:solidFill>
              </a:rPr>
              <a:t>情報蓄積</a:t>
            </a:r>
            <a:endParaRPr kumimoji="1" lang="ja-JP" altLang="en-US" dirty="0">
              <a:solidFill>
                <a:schemeClr val="tx1"/>
              </a:solidFill>
            </a:endParaRPr>
          </a:p>
        </p:txBody>
      </p:sp>
      <p:sp>
        <p:nvSpPr>
          <p:cNvPr id="9" name="正方形/長方形 8"/>
          <p:cNvSpPr/>
          <p:nvPr/>
        </p:nvSpPr>
        <p:spPr>
          <a:xfrm>
            <a:off x="1964668" y="3196746"/>
            <a:ext cx="5616624" cy="3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dirty="0" smtClean="0">
                <a:solidFill>
                  <a:schemeClr val="tx1"/>
                </a:solidFill>
              </a:rPr>
              <a:t>情報基盤</a:t>
            </a:r>
            <a:endParaRPr kumimoji="1" lang="ja-JP" altLang="en-US" dirty="0">
              <a:solidFill>
                <a:schemeClr val="tx1"/>
              </a:solidFill>
            </a:endParaRPr>
          </a:p>
        </p:txBody>
      </p:sp>
      <p:sp>
        <p:nvSpPr>
          <p:cNvPr id="12" name="テキスト ボックス 11"/>
          <p:cNvSpPr txBox="1"/>
          <p:nvPr/>
        </p:nvSpPr>
        <p:spPr>
          <a:xfrm>
            <a:off x="2144688" y="1484784"/>
            <a:ext cx="5171609" cy="369332"/>
          </a:xfrm>
          <a:prstGeom prst="rect">
            <a:avLst/>
          </a:prstGeom>
          <a:noFill/>
        </p:spPr>
        <p:txBody>
          <a:bodyPr wrap="none" rtlCol="0">
            <a:spAutoFit/>
          </a:bodyPr>
          <a:lstStyle/>
          <a:p>
            <a:r>
              <a:rPr kumimoji="1" lang="ja-JP" altLang="en-US" sz="1800" dirty="0" smtClean="0">
                <a:solidFill>
                  <a:srgbClr val="FF0000"/>
                </a:solidFill>
              </a:rPr>
              <a:t>オープンガバメントにおける情報のバリューチェーン</a:t>
            </a:r>
            <a:endParaRPr kumimoji="1" lang="ja-JP" altLang="en-US" sz="1800" dirty="0">
              <a:solidFill>
                <a:srgbClr val="FF0000"/>
              </a:solidFill>
            </a:endParaRPr>
          </a:p>
        </p:txBody>
      </p:sp>
      <p:sp>
        <p:nvSpPr>
          <p:cNvPr id="13" name="テキスト ボックス 12"/>
          <p:cNvSpPr txBox="1"/>
          <p:nvPr/>
        </p:nvSpPr>
        <p:spPr>
          <a:xfrm rot="20831863">
            <a:off x="5977035" y="4046853"/>
            <a:ext cx="2467861" cy="461665"/>
          </a:xfrm>
          <a:prstGeom prst="rect">
            <a:avLst/>
          </a:prstGeom>
          <a:noFill/>
        </p:spPr>
        <p:txBody>
          <a:bodyPr wrap="square" rtlCol="0">
            <a:spAutoFit/>
          </a:bodyPr>
          <a:lstStyle/>
          <a:p>
            <a:r>
              <a:rPr lang="ja-JP" altLang="en-US" sz="1200" b="0" dirty="0" smtClean="0"/>
              <a:t>マーケティング的視点から</a:t>
            </a:r>
            <a:endParaRPr lang="en-US" altLang="ja-JP" sz="1200" b="0" dirty="0" smtClean="0"/>
          </a:p>
          <a:p>
            <a:r>
              <a:rPr lang="ja-JP" altLang="en-US" sz="1200" b="0" dirty="0" smtClean="0"/>
              <a:t>「</a:t>
            </a:r>
            <a:r>
              <a:rPr lang="ja-JP" altLang="en-US" sz="1200" b="0" dirty="0"/>
              <a:t>透明化」「参加」「協同」</a:t>
            </a:r>
            <a:r>
              <a:rPr lang="ja-JP" altLang="en-US" sz="1200" b="0" dirty="0" smtClean="0"/>
              <a:t>を推進</a:t>
            </a:r>
            <a:endParaRPr kumimoji="1" lang="ja-JP" altLang="en-US" sz="1200" b="0" dirty="0"/>
          </a:p>
        </p:txBody>
      </p:sp>
      <p:sp>
        <p:nvSpPr>
          <p:cNvPr id="14" name="上カーブ矢印 13"/>
          <p:cNvSpPr/>
          <p:nvPr/>
        </p:nvSpPr>
        <p:spPr>
          <a:xfrm flipH="1">
            <a:off x="1136576" y="3573016"/>
            <a:ext cx="6912768" cy="792088"/>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28" name="Picture 4" descr="C:\Users\CS729824\AppData\Local\Microsoft\Windows\Temporary Internet Files\Content.IE5\EI8GQVQ8\MC900198326[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89850" y="4060910"/>
            <a:ext cx="1123189" cy="838131"/>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テキスト ボックス 14"/>
          <p:cNvSpPr txBox="1"/>
          <p:nvPr/>
        </p:nvSpPr>
        <p:spPr>
          <a:xfrm>
            <a:off x="596818" y="4941168"/>
            <a:ext cx="9180718" cy="1169551"/>
          </a:xfrm>
          <a:prstGeom prst="rect">
            <a:avLst/>
          </a:prstGeom>
          <a:noFill/>
          <a:ln>
            <a:solidFill>
              <a:schemeClr val="tx1"/>
            </a:solidFill>
          </a:ln>
        </p:spPr>
        <p:txBody>
          <a:bodyPr wrap="none" rtlCol="0">
            <a:spAutoFit/>
          </a:bodyPr>
          <a:lstStyle/>
          <a:p>
            <a:r>
              <a:rPr kumimoji="1" lang="ja-JP" altLang="en-US" dirty="0" smtClean="0"/>
              <a:t>情報収集</a:t>
            </a:r>
            <a:r>
              <a:rPr kumimoji="1" lang="ja-JP" altLang="en-US" b="0" dirty="0" smtClean="0"/>
              <a:t>：</a:t>
            </a:r>
            <a:r>
              <a:rPr kumimoji="1" lang="ja-JP" altLang="en-US" b="0" u="sng" dirty="0" smtClean="0"/>
              <a:t>活用視点から見た基礎情報</a:t>
            </a:r>
            <a:r>
              <a:rPr kumimoji="1" lang="ja-JP" altLang="en-US" b="0" dirty="0" smtClean="0"/>
              <a:t>を、デジタルで収集もしくは、収集データをデジタル化。（申請、意見、センサー等）</a:t>
            </a:r>
            <a:endParaRPr kumimoji="1" lang="en-US" altLang="ja-JP" b="0" dirty="0" smtClean="0"/>
          </a:p>
          <a:p>
            <a:r>
              <a:rPr lang="ja-JP" altLang="en-US" dirty="0"/>
              <a:t>情報</a:t>
            </a:r>
            <a:r>
              <a:rPr lang="ja-JP" altLang="en-US" dirty="0" smtClean="0"/>
              <a:t>分析</a:t>
            </a:r>
            <a:r>
              <a:rPr lang="ja-JP" altLang="en-US" b="0" dirty="0" smtClean="0"/>
              <a:t>：政策立案のために、収集した情報を</a:t>
            </a:r>
            <a:r>
              <a:rPr lang="ja-JP" altLang="en-US" b="0" u="sng" dirty="0" smtClean="0"/>
              <a:t>行政機関自身が分析活用</a:t>
            </a:r>
            <a:r>
              <a:rPr lang="ja-JP" altLang="en-US" b="0" dirty="0" smtClean="0"/>
              <a:t>。（ＢＩ、テキスト分析等）</a:t>
            </a:r>
            <a:endParaRPr lang="en-US" altLang="ja-JP" b="0" dirty="0" smtClean="0"/>
          </a:p>
          <a:p>
            <a:r>
              <a:rPr kumimoji="1" lang="ja-JP" altLang="en-US" dirty="0"/>
              <a:t>情報</a:t>
            </a:r>
            <a:r>
              <a:rPr kumimoji="1" lang="ja-JP" altLang="en-US" dirty="0" smtClean="0"/>
              <a:t>蓄積</a:t>
            </a:r>
            <a:r>
              <a:rPr kumimoji="1" lang="ja-JP" altLang="en-US" b="0" dirty="0" smtClean="0"/>
              <a:t>：情報活用が可能なように、</a:t>
            </a:r>
            <a:r>
              <a:rPr kumimoji="1" lang="ja-JP" altLang="en-US" b="0" u="sng" dirty="0" smtClean="0"/>
              <a:t>体系的に蓄積</a:t>
            </a:r>
            <a:r>
              <a:rPr kumimoji="1" lang="ja-JP" altLang="en-US" b="0" dirty="0" smtClean="0"/>
              <a:t>を行い、古いデータも活用できるようメンテナンスを行う。</a:t>
            </a:r>
            <a:endParaRPr kumimoji="1" lang="en-US" altLang="ja-JP" b="0" dirty="0" smtClean="0"/>
          </a:p>
          <a:p>
            <a:r>
              <a:rPr lang="ja-JP" altLang="en-US" dirty="0"/>
              <a:t>情報</a:t>
            </a:r>
            <a:r>
              <a:rPr lang="ja-JP" altLang="en-US" dirty="0" smtClean="0"/>
              <a:t>公開</a:t>
            </a:r>
            <a:r>
              <a:rPr lang="ja-JP" altLang="en-US" b="0" dirty="0" smtClean="0"/>
              <a:t>：情報のありかを明確にするとともに、再利用が容易な形で</a:t>
            </a:r>
            <a:r>
              <a:rPr lang="ja-JP" altLang="en-US" b="0" u="sng" dirty="0" smtClean="0"/>
              <a:t>情報を公開</a:t>
            </a:r>
            <a:r>
              <a:rPr lang="ja-JP" altLang="en-US" b="0" dirty="0" smtClean="0"/>
              <a:t>。（データカタログ、ＡＰＩ等）</a:t>
            </a:r>
            <a:endParaRPr lang="en-US" altLang="ja-JP" b="0" dirty="0" smtClean="0"/>
          </a:p>
          <a:p>
            <a:r>
              <a:rPr kumimoji="1" lang="ja-JP" altLang="en-US" dirty="0"/>
              <a:t>情報</a:t>
            </a:r>
            <a:r>
              <a:rPr kumimoji="1" lang="ja-JP" altLang="en-US" dirty="0" smtClean="0"/>
              <a:t>基盤</a:t>
            </a:r>
            <a:r>
              <a:rPr kumimoji="1" lang="ja-JP" altLang="en-US" b="0" dirty="0" smtClean="0"/>
              <a:t>：上記の情報のバリューチェーン内で</a:t>
            </a:r>
            <a:r>
              <a:rPr kumimoji="1" lang="ja-JP" altLang="en-US" b="0" u="sng" dirty="0" smtClean="0"/>
              <a:t>情報の連携、再構成を容易にする</a:t>
            </a:r>
            <a:r>
              <a:rPr lang="ja-JP" altLang="en-US" b="0" dirty="0"/>
              <a:t>基盤</a:t>
            </a:r>
            <a:r>
              <a:rPr lang="ja-JP" altLang="en-US" b="0" dirty="0" smtClean="0"/>
              <a:t>。（</a:t>
            </a:r>
            <a:r>
              <a:rPr kumimoji="1" lang="ja-JP" altLang="en-US" b="0" dirty="0" smtClean="0"/>
              <a:t>用語、コード等）</a:t>
            </a:r>
            <a:endParaRPr kumimoji="1" lang="ja-JP" altLang="en-US" b="0" dirty="0"/>
          </a:p>
        </p:txBody>
      </p:sp>
      <p:sp>
        <p:nvSpPr>
          <p:cNvPr id="19" name="テキスト ボックス 18"/>
          <p:cNvSpPr txBox="1"/>
          <p:nvPr/>
        </p:nvSpPr>
        <p:spPr>
          <a:xfrm>
            <a:off x="3909701" y="3779167"/>
            <a:ext cx="2014589" cy="307777"/>
          </a:xfrm>
          <a:prstGeom prst="rect">
            <a:avLst/>
          </a:prstGeom>
          <a:noFill/>
        </p:spPr>
        <p:txBody>
          <a:bodyPr wrap="square" rtlCol="0">
            <a:spAutoFit/>
          </a:bodyPr>
          <a:lstStyle/>
          <a:p>
            <a:r>
              <a:rPr kumimoji="1" lang="ja-JP" altLang="en-US" dirty="0" smtClean="0"/>
              <a:t>国民、企業、ＮＰＯ等</a:t>
            </a:r>
            <a:endParaRPr kumimoji="1" lang="ja-JP" altLang="en-US" dirty="0"/>
          </a:p>
        </p:txBody>
      </p:sp>
      <p:sp>
        <p:nvSpPr>
          <p:cNvPr id="16" name="テキスト ボックス 15"/>
          <p:cNvSpPr txBox="1"/>
          <p:nvPr/>
        </p:nvSpPr>
        <p:spPr>
          <a:xfrm>
            <a:off x="560512" y="6228020"/>
            <a:ext cx="8720657" cy="369332"/>
          </a:xfrm>
          <a:prstGeom prst="rect">
            <a:avLst/>
          </a:prstGeom>
          <a:noFill/>
        </p:spPr>
        <p:txBody>
          <a:bodyPr wrap="none" rtlCol="0">
            <a:spAutoFit/>
          </a:bodyPr>
          <a:lstStyle/>
          <a:p>
            <a:r>
              <a:rPr kumimoji="1" lang="ja-JP" altLang="en-US" sz="1800" dirty="0" smtClean="0">
                <a:solidFill>
                  <a:srgbClr val="FF0000"/>
                </a:solidFill>
              </a:rPr>
              <a:t>「社会全体で情報をスマートに流し、情報の価値を社会全体で最大化」していくことが重要</a:t>
            </a:r>
            <a:endParaRPr kumimoji="1" lang="ja-JP" altLang="en-US" sz="1800" dirty="0">
              <a:solidFill>
                <a:srgbClr val="FF0000"/>
              </a:solidFill>
            </a:endParaRPr>
          </a:p>
        </p:txBody>
      </p:sp>
    </p:spTree>
    <p:extLst>
      <p:ext uri="{BB962C8B-B14F-4D97-AF65-F5344CB8AC3E}">
        <p14:creationId xmlns="" xmlns:p14="http://schemas.microsoft.com/office/powerpoint/2010/main" val="2917334010"/>
      </p:ext>
    </p:extLst>
  </p:cSld>
  <p:clrMapOvr>
    <a:masterClrMapping/>
  </p:clrMapOvr>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20977</TotalTime>
  <Words>2598</Words>
  <Application>Microsoft Office PowerPoint</Application>
  <PresentationFormat>A4 210 x 297 mm</PresentationFormat>
  <Paragraphs>480</Paragraphs>
  <Slides>15</Slides>
  <Notes>1</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標準デザイン</vt:lpstr>
      <vt:lpstr>オープンデータに関する経済産業省の取組</vt:lpstr>
      <vt:lpstr>ＤＡＴＡ　ＭＥＴＩ構想（Open  by Default社会の実現に向けて）</vt:lpstr>
      <vt:lpstr>DATA METI構想における「技術」について</vt:lpstr>
      <vt:lpstr>技術面での検討事例（公共情報交換標準スキームの検討）</vt:lpstr>
      <vt:lpstr>DATA METI構想における「制度」について</vt:lpstr>
      <vt:lpstr>利活用しやすいデータ公開環境の整備</vt:lpstr>
      <vt:lpstr>公共データ利活用の実証事業</vt:lpstr>
      <vt:lpstr>公共データＷＧによる検討</vt:lpstr>
      <vt:lpstr>オープンガバメントとオープンデータ</vt:lpstr>
      <vt:lpstr>スライド 9</vt:lpstr>
      <vt:lpstr>これまでの取組①</vt:lpstr>
      <vt:lpstr>これまでの取組②</vt:lpstr>
      <vt:lpstr>文字基盤の整備</vt:lpstr>
      <vt:lpstr>復旧・復興支援制度データベース</vt:lpstr>
      <vt:lpstr>ＩＴ融合フォーラム／公共データワーキンググループの情報・問い合わせ先について</vt:lpstr>
    </vt:vector>
  </TitlesOfParts>
  <Company>経済産業省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公共データ開放に向けた経済産業省の取組</dc:title>
  <dc:creator>luusye</dc:creator>
  <cp:lastModifiedBy>情報システム厚生課</cp:lastModifiedBy>
  <cp:revision>1726</cp:revision>
  <cp:lastPrinted>2012-12-04T00:53:25Z</cp:lastPrinted>
  <dcterms:created xsi:type="dcterms:W3CDTF">2009-02-19T21:40:45Z</dcterms:created>
  <dcterms:modified xsi:type="dcterms:W3CDTF">2012-12-06T11:03:03Z</dcterms:modified>
</cp:coreProperties>
</file>