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9"/>
  </p:notesMasterIdLst>
  <p:handoutMasterIdLst>
    <p:handoutMasterId r:id="rId10"/>
  </p:handoutMasterIdLst>
  <p:sldIdLst>
    <p:sldId id="269" r:id="rId2"/>
    <p:sldId id="270" r:id="rId3"/>
    <p:sldId id="274" r:id="rId4"/>
    <p:sldId id="273" r:id="rId5"/>
    <p:sldId id="271" r:id="rId6"/>
    <p:sldId id="272" r:id="rId7"/>
    <p:sldId id="267" r:id="rId8"/>
  </p:sldIdLst>
  <p:sldSz cx="9906000" cy="6858000" type="A4"/>
  <p:notesSz cx="7099300" cy="10234613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1pPr>
    <a:lvl2pPr marL="33627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2pPr>
    <a:lvl3pPr marL="67254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3pPr>
    <a:lvl4pPr marL="100881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4pPr>
    <a:lvl5pPr marL="134508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5pPr>
    <a:lvl6pPr marL="1681353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6pPr>
    <a:lvl7pPr marL="201762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7pPr>
    <a:lvl8pPr marL="235389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8pPr>
    <a:lvl9pPr marL="2690165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180">
          <p15:clr>
            <a:srgbClr val="A4A3A4"/>
          </p15:clr>
        </p15:guide>
        <p15:guide id="2" pos="598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225">
          <p15:clr>
            <a:srgbClr val="A4A3A4"/>
          </p15:clr>
        </p15:guide>
        <p15:guide id="2" pos="223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3333FF"/>
    <a:srgbClr val="FFFFFF"/>
    <a:srgbClr val="336699"/>
    <a:srgbClr val="E2D9B6"/>
    <a:srgbClr val="EAEAEA"/>
    <a:srgbClr val="003366"/>
    <a:srgbClr val="FF9933"/>
    <a:srgbClr val="DDDDDD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淡色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淡色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中間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中間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濃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淡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淡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淡色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中間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淡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中間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淡色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中間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6" autoAdjust="0"/>
    <p:restoredTop sz="99566" autoAdjust="0"/>
  </p:normalViewPr>
  <p:slideViewPr>
    <p:cSldViewPr>
      <p:cViewPr varScale="1">
        <p:scale>
          <a:sx n="94" d="100"/>
          <a:sy n="94" d="100"/>
        </p:scale>
        <p:origin x="-96" y="-492"/>
      </p:cViewPr>
      <p:guideLst>
        <p:guide orient="horz" pos="4180"/>
        <p:guide pos="5984"/>
      </p:guideLst>
    </p:cSldViewPr>
  </p:slideViewPr>
  <p:outlineViewPr>
    <p:cViewPr>
      <p:scale>
        <a:sx n="33" d="100"/>
        <a:sy n="33" d="100"/>
      </p:scale>
      <p:origin x="0" y="4398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61400"/>
    </p:cViewPr>
  </p:sorterViewPr>
  <p:notesViewPr>
    <p:cSldViewPr>
      <p:cViewPr varScale="1">
        <p:scale>
          <a:sx n="91" d="100"/>
          <a:sy n="91" d="100"/>
        </p:scale>
        <p:origin x="-2772" y="-102"/>
      </p:cViewPr>
      <p:guideLst>
        <p:guide orient="horz" pos="3225"/>
        <p:guide pos="223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5" y="9726067"/>
            <a:ext cx="3073400" cy="50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848" tIns="49427" rIns="98848" bIns="49427" numCol="1" anchor="b" anchorCtr="0" compatLnSpc="1">
            <a:prstTxWarp prst="textNoShape">
              <a:avLst/>
            </a:prstTxWarp>
          </a:bodyPr>
          <a:lstStyle>
            <a:lvl1pPr algn="r" defTabSz="989047">
              <a:defRPr kumimoji="1" sz="1100" smtClean="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434E4037-DC3D-481B-8B35-4313454980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5696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3073400" cy="5085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848" tIns="49427" rIns="98848" bIns="49427" numCol="1" anchor="ctr" anchorCtr="0" compatLnSpc="1">
            <a:prstTxWarp prst="textNoShape">
              <a:avLst/>
            </a:prstTxWarp>
          </a:bodyPr>
          <a:lstStyle>
            <a:lvl1pPr algn="l" defTabSz="989047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5" y="3"/>
            <a:ext cx="3073400" cy="5085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848" tIns="49427" rIns="98848" bIns="49427" numCol="1" anchor="ctr" anchorCtr="0" compatLnSpc="1">
            <a:prstTxWarp prst="textNoShape">
              <a:avLst/>
            </a:prstTxWarp>
          </a:bodyPr>
          <a:lstStyle>
            <a:lvl1pPr algn="r" defTabSz="989047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4700" y="766763"/>
            <a:ext cx="5549900" cy="384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9" y="4861448"/>
            <a:ext cx="5203825" cy="460716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848" tIns="49427" rIns="98848" bIns="494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6067"/>
            <a:ext cx="3073400" cy="5085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848" tIns="49427" rIns="98848" bIns="49427" numCol="1" anchor="b" anchorCtr="0" compatLnSpc="1">
            <a:prstTxWarp prst="textNoShape">
              <a:avLst/>
            </a:prstTxWarp>
          </a:bodyPr>
          <a:lstStyle>
            <a:lvl1pPr algn="l" defTabSz="989047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5" y="9726067"/>
            <a:ext cx="3073400" cy="50855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848" tIns="49427" rIns="98848" bIns="49427" numCol="1" anchor="b" anchorCtr="0" compatLnSpc="1">
            <a:prstTxWarp prst="textNoShape">
              <a:avLst/>
            </a:prstTxWarp>
          </a:bodyPr>
          <a:lstStyle>
            <a:lvl1pPr algn="r" defTabSz="989047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fld id="{7743D88F-1C60-4A18-8316-3E48C67658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6096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33627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67254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00881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34508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1681353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1762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5389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690165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8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92760" y="5134039"/>
            <a:ext cx="6912767" cy="375677"/>
          </a:xfrm>
          <a:ln w="12700" cap="sq">
            <a:headEnd type="none" w="sm" len="sm"/>
            <a:tailEnd type="none" w="sm" len="sm"/>
          </a:ln>
        </p:spPr>
        <p:txBody>
          <a:bodyPr wrap="square" lIns="67245" rIns="67245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ct val="0"/>
              </a:spcBef>
              <a:buFont typeface="平成明朝" pitchFamily="17" charset="-128"/>
              <a:buNone/>
              <a:defRPr sz="200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サブタイトルの書式設定</a:t>
            </a:r>
            <a:endParaRPr lang="ja-JP" altLang="en-US" dirty="0"/>
          </a:p>
        </p:txBody>
      </p:sp>
      <p:sp>
        <p:nvSpPr>
          <p:cNvPr id="191488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2792760" y="3084681"/>
            <a:ext cx="6912767" cy="560343"/>
          </a:xfrm>
          <a:ln w="12700" cap="sq">
            <a:headEnd type="none" w="sm" len="sm"/>
            <a:tailEnd type="none" w="sm" len="sm"/>
          </a:ln>
        </p:spPr>
        <p:txBody>
          <a:bodyPr wrap="square" lIns="67245" tIns="33622" rIns="67245" bIns="33622" anchor="b">
            <a:spAutoFit/>
          </a:bodyPr>
          <a:lstStyle>
            <a:lvl1pPr algn="l">
              <a:defRPr sz="3200" b="1" i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2792760" y="2557264"/>
            <a:ext cx="7113240" cy="369332"/>
          </a:xfrm>
          <a:prstGeom prst="rect">
            <a:avLst/>
          </a:prstGeom>
          <a:solidFill>
            <a:schemeClr val="accent2"/>
          </a:solidFill>
          <a:ln>
            <a:solidFill>
              <a:srgbClr val="1F497D"/>
            </a:solidFill>
          </a:ln>
        </p:spPr>
        <p:txBody>
          <a:bodyPr wrap="square" rtlCol="0">
            <a:spAutoFit/>
          </a:bodyPr>
          <a:lstStyle/>
          <a:p>
            <a:pPr algn="l"/>
            <a:endParaRPr kumimoji="1" lang="ja-JP" altLang="en-US" dirty="0" smtClean="0">
              <a:latin typeface="ヒラギノ角ゴ ProN W6"/>
              <a:ea typeface="ヒラギノ角ゴ ProN W6"/>
              <a:cs typeface="ヒラギノ角ゴ ProN W6"/>
            </a:endParaRPr>
          </a:p>
        </p:txBody>
      </p:sp>
      <p:pic>
        <p:nvPicPr>
          <p:cNvPr id="5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5" y="1968470"/>
            <a:ext cx="264629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プレースホルダー 6"/>
          <p:cNvSpPr>
            <a:spLocks noGrp="1"/>
          </p:cNvSpPr>
          <p:nvPr>
            <p:ph type="body" sz="quarter" idx="10"/>
          </p:nvPr>
        </p:nvSpPr>
        <p:spPr>
          <a:xfrm>
            <a:off x="2792760" y="2557264"/>
            <a:ext cx="7113240" cy="369332"/>
          </a:xfrm>
        </p:spPr>
        <p:txBody>
          <a:bodyPr anchor="ctr" anchorCtr="0"/>
          <a:lstStyle>
            <a:lvl1pPr marL="0" indent="0">
              <a:buNone/>
              <a:defRPr b="1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 smtClean="0"/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2798084" y="5707166"/>
            <a:ext cx="6912767" cy="31412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67245" tIns="33622" rIns="67245" bIns="33622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972616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平成明朝" pitchFamily="17" charset="-128"/>
              <a:buNone/>
              <a:tabLst>
                <a:tab pos="775291" algn="l"/>
              </a:tabLst>
              <a:defRPr kumimoji="1" sz="2400" b="0" i="0" baseline="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defRPr>
            </a:lvl1pPr>
            <a:lvl2pPr marL="533400" indent="-177800" algn="l" defTabSz="972616" rtl="0" eaLnBrk="1" fontAlgn="base" hangingPunct="1">
              <a:spcBef>
                <a:spcPct val="35000"/>
              </a:spcBef>
              <a:spcAft>
                <a:spcPct val="0"/>
              </a:spcAft>
              <a:buClr>
                <a:schemeClr val="bg1"/>
              </a:buClr>
              <a:buSzPct val="75000"/>
              <a:buFont typeface="ヒラギノ角ゴ ProN W3"/>
              <a:buChar char="▶"/>
              <a:tabLst>
                <a:tab pos="533400" algn="l"/>
              </a:tabLst>
              <a:defRPr kumimoji="1" sz="18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2pPr>
            <a:lvl3pPr marL="622300" indent="-8890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"/>
              <a:tabLst>
                <a:tab pos="622300" algn="l"/>
              </a:tabLst>
              <a:defRPr kumimoji="1" sz="15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3pPr>
            <a:lvl4pPr marL="923925" indent="-200025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" charset="2"/>
              <a:buChar char="u"/>
              <a:tabLst>
                <a:tab pos="924744" algn="l"/>
              </a:tabLst>
              <a:defRPr kumimoji="1" sz="13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4pPr>
            <a:lvl5pPr marL="990130" indent="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990130" algn="l"/>
              </a:tabLst>
              <a:defRPr kumimoji="1" sz="12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5pPr>
            <a:lvl6pPr marL="2322369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6pPr>
            <a:lvl7pPr marL="265864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7pPr>
            <a:lvl8pPr marL="299491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8pPr>
            <a:lvl9pPr marL="3331181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9pPr>
          </a:lstStyle>
          <a:p>
            <a:pPr algn="r" latinLnBrk="0"/>
            <a:r>
              <a:rPr lang="ja-JP" altLang="en-US" sz="1600" kern="0" dirty="0" smtClean="0"/>
              <a:t>オープン＆ビッグデータ活用・地方創生推進機構</a:t>
            </a:r>
            <a:r>
              <a:rPr lang="ja-JP" altLang="en-US" sz="1600" kern="0" baseline="0" dirty="0" smtClean="0"/>
              <a:t> 事務局</a:t>
            </a:r>
            <a:endParaRPr lang="ja-JP" altLang="en-US" sz="1600" kern="0" dirty="0" smtClean="0"/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2792759" y="1772816"/>
            <a:ext cx="6912767" cy="43723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  <a:spAutoFit/>
          </a:bodyPr>
          <a:lstStyle>
            <a:lvl1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 i="0" baseline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  <a:lvl2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2pPr>
            <a:lvl3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3pPr>
            <a:lvl4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4pPr>
            <a:lvl5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5pPr>
            <a:lvl6pPr marL="336271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6pPr>
            <a:lvl7pPr marL="672541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7pPr>
            <a:lvl8pPr marL="1008812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8pPr>
            <a:lvl9pPr marL="1345082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9pPr>
          </a:lstStyle>
          <a:p>
            <a:pPr latinLnBrk="0"/>
            <a:r>
              <a:rPr lang="ja-JP" altLang="en-US" sz="2400" kern="0" dirty="0" smtClean="0"/>
              <a:t>オープン＆ビッグデータ活用・地方創生推進機構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2">
                    <a:lumMod val="75000"/>
                    <a:lumOff val="2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t" anchorCtr="0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2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168A96-8FC6-49A7-AAFF-8891F4FD4FE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12708" y="2225443"/>
            <a:ext cx="7090465" cy="1913424"/>
          </a:xfrm>
        </p:spPr>
        <p:txBody>
          <a:bodyPr/>
          <a:lstStyle>
            <a:lvl1pPr algn="l">
              <a:defRPr sz="4400" b="1" cap="none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112708" y="4431965"/>
            <a:ext cx="7090465" cy="1501093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1" name="正方形/長方形 10"/>
          <p:cNvSpPr/>
          <p:nvPr userDrawn="1"/>
        </p:nvSpPr>
        <p:spPr bwMode="auto">
          <a:xfrm>
            <a:off x="1752600" y="2198705"/>
            <a:ext cx="154210" cy="3744895"/>
          </a:xfrm>
          <a:prstGeom prst="rect">
            <a:avLst/>
          </a:prstGeom>
          <a:solidFill>
            <a:schemeClr val="accent2"/>
          </a:solidFill>
          <a:ln w="38100" cap="sq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322775"/>
            <a:ext cx="4515242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82586" y="1322775"/>
            <a:ext cx="4515243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143000"/>
            <a:ext cx="9183247" cy="2514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3810001"/>
            <a:ext cx="9182040" cy="26011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9EB0C9-E24B-463D-BB62-FF98DEA61778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D94DB2-09C9-4810-9F23-4FAAE8E978D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後の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pic>
        <p:nvPicPr>
          <p:cNvPr id="4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07" y="2492896"/>
            <a:ext cx="333236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7945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4697" y="169366"/>
            <a:ext cx="9134339" cy="58508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272626"/>
            <a:ext cx="4515242" cy="513850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982586" y="1272626"/>
            <a:ext cx="4515243" cy="24572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982586" y="3930482"/>
            <a:ext cx="4515243" cy="248064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52962-3989-4FF4-990D-68B87D3CA27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3871" name="Rectangle 15"/>
          <p:cNvSpPr>
            <a:spLocks noChangeArrowheads="1"/>
          </p:cNvSpPr>
          <p:nvPr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 smtClean="0">
                <a:latin typeface="メイリオ"/>
                <a:ea typeface="メイリオ"/>
                <a:cs typeface="メイリオ"/>
              </a:rPr>
              <a:t>オープン＆ビッグデータ活用・地方創生推進機構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1913859" name="Line 3"/>
          <p:cNvSpPr>
            <a:spLocks noChangeShapeType="1"/>
          </p:cNvSpPr>
          <p:nvPr/>
        </p:nvSpPr>
        <p:spPr bwMode="auto">
          <a:xfrm>
            <a:off x="0" y="6576804"/>
            <a:ext cx="9906000" cy="0"/>
          </a:xfrm>
          <a:prstGeom prst="line">
            <a:avLst/>
          </a:prstGeom>
          <a:noFill/>
          <a:ln w="12700" cap="sq" cmpd="sng" algn="ctr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414" y="1143000"/>
            <a:ext cx="9146415" cy="526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3622" rIns="0" bIns="3362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9138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99036" y="6602804"/>
            <a:ext cx="406964" cy="25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 algn="r">
              <a:defRPr kumimoji="1" sz="1100">
                <a:solidFill>
                  <a:srgbClr val="336699"/>
                </a:solidFill>
                <a:latin typeface="Arial" charset="0"/>
                <a:ea typeface="굴림" pitchFamily="34" charset="-127"/>
              </a:defRPr>
            </a:lvl1pPr>
          </a:lstStyle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87642" y="304800"/>
            <a:ext cx="9134339" cy="58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913873" name="Text Box 17"/>
          <p:cNvSpPr txBox="1">
            <a:spLocks noChangeArrowheads="1"/>
          </p:cNvSpPr>
          <p:nvPr/>
        </p:nvSpPr>
        <p:spPr bwMode="auto">
          <a:xfrm>
            <a:off x="252420" y="6638448"/>
            <a:ext cx="5767171" cy="2217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67254" tIns="33627" rIns="67254" bIns="33627">
            <a:spAutoFit/>
          </a:bodyPr>
          <a:lstStyle/>
          <a:p>
            <a:pPr algn="l">
              <a:defRPr/>
            </a:pPr>
            <a:r>
              <a:rPr lang="en-US" altLang="ja-JP" sz="1000" b="1" smtClean="0">
                <a:solidFill>
                  <a:srgbClr val="353535"/>
                </a:solidFill>
                <a:latin typeface="Arial" charset="0"/>
              </a:rPr>
              <a:t>© 2015 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Vitalizing Local </a:t>
            </a:r>
            <a:r>
              <a:rPr lang="en-US" altLang="ja-JP" sz="1000" b="1" smtClean="0">
                <a:solidFill>
                  <a:srgbClr val="353535"/>
                </a:solidFill>
                <a:latin typeface="Arial" charset="0"/>
              </a:rPr>
              <a:t>Economy organization by open Data &amp; big 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D</a:t>
            </a:r>
            <a:r>
              <a:rPr lang="en-US" altLang="ja-JP" sz="1000" b="1" smtClean="0">
                <a:solidFill>
                  <a:srgbClr val="353535"/>
                </a:solidFill>
                <a:latin typeface="Arial" charset="0"/>
              </a:rPr>
              <a:t>ata</a:t>
            </a:r>
            <a:r>
              <a:rPr lang="en-US" altLang="ja-JP" sz="1000" b="1" baseline="0" dirty="0" smtClean="0">
                <a:solidFill>
                  <a:srgbClr val="353535"/>
                </a:solidFill>
                <a:latin typeface="Arial" charset="0"/>
              </a:rPr>
              <a:t>.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 </a:t>
            </a:r>
            <a:r>
              <a:rPr lang="en-US" altLang="ja-JP" sz="1000" b="1" dirty="0">
                <a:solidFill>
                  <a:srgbClr val="353535"/>
                </a:solidFill>
                <a:latin typeface="Arial" charset="0"/>
              </a:rPr>
              <a:t>All Rights Reserved.</a:t>
            </a:r>
          </a:p>
        </p:txBody>
      </p:sp>
      <p:sp>
        <p:nvSpPr>
          <p:cNvPr id="9" name="Line 3"/>
          <p:cNvSpPr>
            <a:spLocks noChangeShapeType="1"/>
          </p:cNvSpPr>
          <p:nvPr/>
        </p:nvSpPr>
        <p:spPr bwMode="auto">
          <a:xfrm>
            <a:off x="0" y="836712"/>
            <a:ext cx="9906000" cy="0"/>
          </a:xfrm>
          <a:prstGeom prst="line">
            <a:avLst/>
          </a:prstGeom>
          <a:noFill/>
          <a:ln w="12700" cap="sq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2" r:id="rId2"/>
    <p:sldLayoutId id="2147483673" r:id="rId3"/>
    <p:sldLayoutId id="2147483674" r:id="rId4"/>
    <p:sldLayoutId id="2147483689" r:id="rId5"/>
    <p:sldLayoutId id="2147483676" r:id="rId6"/>
    <p:sldLayoutId id="2147483677" r:id="rId7"/>
    <p:sldLayoutId id="2147483706" r:id="rId8"/>
    <p:sldLayoutId id="2147483684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72616" rtl="0" eaLnBrk="1" fontAlgn="base" hangingPunct="1">
        <a:spcBef>
          <a:spcPct val="0"/>
        </a:spcBef>
        <a:spcAft>
          <a:spcPct val="0"/>
        </a:spcAft>
        <a:defRPr kumimoji="1" sz="2600" b="1" baseline="0">
          <a:solidFill>
            <a:schemeClr val="bg2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  <a:lvl2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2pPr>
      <a:lvl3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3pPr>
      <a:lvl4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4pPr>
      <a:lvl5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5pPr>
      <a:lvl6pPr marL="33627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6pPr>
      <a:lvl7pPr marL="67254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7pPr>
      <a:lvl8pPr marL="100881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8pPr>
      <a:lvl9pPr marL="134508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9pPr>
    </p:titleStyle>
    <p:bodyStyle>
      <a:lvl1pPr marL="326930" indent="-326930" algn="l" defTabSz="972616" rtl="0" eaLnBrk="1" fontAlgn="base" hangingPunct="1">
        <a:spcBef>
          <a:spcPct val="50000"/>
        </a:spcBef>
        <a:spcAft>
          <a:spcPct val="0"/>
        </a:spcAft>
        <a:buClr>
          <a:schemeClr val="accent2"/>
        </a:buClr>
        <a:buFont typeface="平成明朝" pitchFamily="17" charset="-128"/>
        <a:buChar char="■"/>
        <a:tabLst>
          <a:tab pos="775291" algn="l"/>
        </a:tabLst>
        <a:defRPr kumimoji="1" sz="2100" b="0" i="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533400" indent="-177800" algn="l" defTabSz="972616" rtl="0" eaLnBrk="1" fontAlgn="base" hangingPunct="1">
        <a:spcBef>
          <a:spcPct val="35000"/>
        </a:spcBef>
        <a:spcAft>
          <a:spcPct val="0"/>
        </a:spcAft>
        <a:buClr>
          <a:schemeClr val="bg1"/>
        </a:buClr>
        <a:buSzPct val="75000"/>
        <a:buFont typeface="ヒラギノ角ゴ ProN W3"/>
        <a:buChar char="▶"/>
        <a:tabLst>
          <a:tab pos="533400" algn="l"/>
        </a:tabLst>
        <a:defRPr kumimoji="1" sz="18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622300" indent="-88900" algn="l" defTabSz="972616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"/>
        <a:tabLst>
          <a:tab pos="622300" algn="l"/>
        </a:tabLst>
        <a:defRPr kumimoji="1" sz="15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923925" indent="-200025" algn="l" defTabSz="972616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Font typeface="Wingdings" charset="2"/>
        <a:buChar char="u"/>
        <a:tabLst>
          <a:tab pos="924744" algn="l"/>
        </a:tabLst>
        <a:defRPr kumimoji="1" sz="13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990130" indent="0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990130" algn="l"/>
        </a:tabLst>
        <a:defRPr kumimoji="1" sz="12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322369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6pPr>
      <a:lvl7pPr marL="265864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7pPr>
      <a:lvl8pPr marL="299491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8pPr>
      <a:lvl9pPr marL="3331181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9pPr>
    </p:bodyStyle>
    <p:otherStyle>
      <a:defPPr>
        <a:defRPr lang="ja-JP"/>
      </a:defPPr>
      <a:lvl1pPr marL="0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27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254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81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508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1353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1762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389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0165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サブタイトル 5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 algn="r"/>
            <a:r>
              <a:rPr kumimoji="1" lang="en-US" altLang="ja-JP" smtClean="0"/>
              <a:t>2015.6.23</a:t>
            </a:r>
            <a:endParaRPr kumimoji="1" lang="ja-JP" altLang="en-US" dirty="0"/>
          </a:p>
        </p:txBody>
      </p:sp>
      <p:sp>
        <p:nvSpPr>
          <p:cNvPr id="5" name="タイトル 4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kumimoji="1" lang="en-US" altLang="ja-JP" dirty="0" smtClean="0"/>
              <a:t>2015</a:t>
            </a:r>
            <a:r>
              <a:rPr kumimoji="1" lang="ja-JP" altLang="en-US" dirty="0" smtClean="0"/>
              <a:t>年度事業</a:t>
            </a:r>
            <a:r>
              <a:rPr kumimoji="1" lang="ja-JP" altLang="en-US" smtClean="0"/>
              <a:t>計画</a:t>
            </a:r>
            <a:r>
              <a:rPr kumimoji="1" lang="en-US" altLang="ja-JP" smtClean="0"/>
              <a:t>(6.23</a:t>
            </a:r>
            <a:r>
              <a:rPr kumimoji="1" lang="ja-JP" altLang="en-US" smtClean="0"/>
              <a:t>修正版</a:t>
            </a:r>
            <a:r>
              <a:rPr kumimoji="1" lang="en-US" altLang="ja-JP" smtClean="0"/>
              <a:t>)</a:t>
            </a:r>
            <a:endParaRPr kumimoji="1" lang="ja-JP" alt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smtClean="0"/>
              <a:t>第５回理事会　資料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4294967295"/>
          </p:nvPr>
        </p:nvSpPr>
        <p:spPr>
          <a:xfrm>
            <a:off x="9499600" y="6602413"/>
            <a:ext cx="406400" cy="255587"/>
          </a:xfrm>
        </p:spPr>
        <p:txBody>
          <a:bodyPr/>
          <a:lstStyle/>
          <a:p>
            <a:fld id="{19168A96-8FC6-49A7-AAFF-8891F4FD4FE2}" type="slidenum">
              <a:rPr lang="ja-JP" altLang="en-US" smtClean="0"/>
              <a:pPr/>
              <a:t>1</a:t>
            </a:fld>
            <a:endParaRPr lang="en-US" altLang="ja-JP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689304" y="116632"/>
            <a:ext cx="2056973" cy="27699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120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2015</a:t>
            </a:r>
            <a:r>
              <a:rPr kumimoji="1" lang="ja-JP" altLang="en-US" sz="120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年</a:t>
            </a:r>
            <a:r>
              <a:rPr kumimoji="1" lang="en-US" altLang="ja-JP" sz="120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6</a:t>
            </a:r>
            <a:r>
              <a:rPr kumimoji="1" lang="ja-JP" altLang="en-US" sz="120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月</a:t>
            </a:r>
            <a:r>
              <a:rPr kumimoji="1" lang="en-US" altLang="ja-JP" sz="120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23</a:t>
            </a:r>
            <a:r>
              <a:rPr kumimoji="1" lang="ja-JP" altLang="en-US" sz="1200" smtClean="0">
                <a:solidFill>
                  <a:schemeClr val="bg2"/>
                </a:solidFill>
                <a:latin typeface="ヒラギノ角ゴ ProN W6"/>
                <a:ea typeface="ヒラギノ角ゴ ProN W6"/>
                <a:cs typeface="ヒラギノ角ゴ ProN W6"/>
              </a:rPr>
              <a:t>日　理事会承認</a:t>
            </a:r>
            <a:endParaRPr kumimoji="1" lang="ja-JP" altLang="en-US" sz="1200" dirty="0" smtClean="0">
              <a:solidFill>
                <a:schemeClr val="bg2"/>
              </a:solidFill>
              <a:latin typeface="ヒラギノ角ゴ ProN W6"/>
              <a:ea typeface="ヒラギノ角ゴ ProN W6"/>
              <a:cs typeface="ヒラギノ角ゴ ProN W6"/>
            </a:endParaRPr>
          </a:p>
        </p:txBody>
      </p:sp>
    </p:spTree>
    <p:extLst>
      <p:ext uri="{BB962C8B-B14F-4D97-AF65-F5344CB8AC3E}">
        <p14:creationId xmlns:p14="http://schemas.microsoft.com/office/powerpoint/2010/main" val="289315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1814" y="260648"/>
            <a:ext cx="9134339" cy="581715"/>
          </a:xfrm>
        </p:spPr>
        <p:txBody>
          <a:bodyPr>
            <a:no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１．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年度推進体制（組織構成</a:t>
            </a:r>
            <a:r>
              <a:rPr kumimoji="1" lang="ja-JP" altLang="en-US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）（</a:t>
            </a:r>
            <a:r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6.23</a:t>
            </a:r>
            <a:r>
              <a:rPr kumimoji="1" lang="ja-JP" altLang="en-US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修正版）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2</a:t>
            </a:fld>
            <a:endParaRPr lang="en-US" altLang="ja-JP"/>
          </a:p>
        </p:txBody>
      </p:sp>
      <p:cxnSp>
        <p:nvCxnSpPr>
          <p:cNvPr id="5" name="直線コネクタ 4"/>
          <p:cNvCxnSpPr/>
          <p:nvPr/>
        </p:nvCxnSpPr>
        <p:spPr>
          <a:xfrm>
            <a:off x="3643813" y="3365833"/>
            <a:ext cx="0" cy="236023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6" name="直線矢印コネクタ 5"/>
          <p:cNvCxnSpPr/>
          <p:nvPr/>
        </p:nvCxnSpPr>
        <p:spPr>
          <a:xfrm flipH="1">
            <a:off x="4935163" y="2404610"/>
            <a:ext cx="1080120" cy="0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dash"/>
            <a:headEnd type="none" w="med" len="med"/>
            <a:tailEnd type="none" w="med" len="med"/>
          </a:ln>
          <a:effectLst/>
        </p:spPr>
      </p:cxnSp>
      <p:cxnSp>
        <p:nvCxnSpPr>
          <p:cNvPr id="7" name="直線コネクタ 6"/>
          <p:cNvCxnSpPr/>
          <p:nvPr/>
        </p:nvCxnSpPr>
        <p:spPr>
          <a:xfrm>
            <a:off x="5868050" y="3363198"/>
            <a:ext cx="0" cy="236023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8" name="直線コネクタ 7"/>
          <p:cNvCxnSpPr/>
          <p:nvPr/>
        </p:nvCxnSpPr>
        <p:spPr>
          <a:xfrm>
            <a:off x="1553066" y="3363205"/>
            <a:ext cx="0" cy="236023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9" name="直線コネクタ 8"/>
          <p:cNvCxnSpPr/>
          <p:nvPr/>
        </p:nvCxnSpPr>
        <p:spPr>
          <a:xfrm>
            <a:off x="1559724" y="3363204"/>
            <a:ext cx="6624000" cy="2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0" name="直線コネクタ 9"/>
          <p:cNvCxnSpPr>
            <a:endCxn id="23" idx="2"/>
          </p:cNvCxnSpPr>
          <p:nvPr/>
        </p:nvCxnSpPr>
        <p:spPr>
          <a:xfrm>
            <a:off x="8173386" y="3364913"/>
            <a:ext cx="33901" cy="157974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11" name="正方形/長方形 10"/>
          <p:cNvSpPr/>
          <p:nvPr/>
        </p:nvSpPr>
        <p:spPr>
          <a:xfrm>
            <a:off x="6015282" y="1700808"/>
            <a:ext cx="1944217" cy="288032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最高顧問・顧問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6015283" y="2983343"/>
            <a:ext cx="1124048" cy="288032"/>
          </a:xfrm>
          <a:prstGeom prst="rect">
            <a:avLst/>
          </a:prstGeom>
          <a:gradFill rotWithShape="1">
            <a:gsLst>
              <a:gs pos="0">
                <a:srgbClr val="F79646">
                  <a:tint val="50000"/>
                  <a:satMod val="300000"/>
                </a:srgbClr>
              </a:gs>
              <a:gs pos="35000">
                <a:srgbClr val="F79646">
                  <a:tint val="37000"/>
                  <a:satMod val="300000"/>
                </a:srgbClr>
              </a:gs>
              <a:gs pos="100000">
                <a:srgbClr val="F7964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事務局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6015283" y="2252134"/>
            <a:ext cx="1944216" cy="288032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オブザーバー（各府省）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585229" y="5699906"/>
            <a:ext cx="8583777" cy="288032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自治体分科会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3904802" y="1724077"/>
            <a:ext cx="1296144" cy="288032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社員総会</a:t>
            </a:r>
          </a:p>
        </p:txBody>
      </p:sp>
      <p:cxnSp>
        <p:nvCxnSpPr>
          <p:cNvPr id="17" name="直線矢印コネクタ 16"/>
          <p:cNvCxnSpPr/>
          <p:nvPr/>
        </p:nvCxnSpPr>
        <p:spPr>
          <a:xfrm flipH="1">
            <a:off x="4935163" y="1843302"/>
            <a:ext cx="1080120" cy="45916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dash"/>
            <a:headEnd type="none" w="med" len="med"/>
            <a:tailEnd type="none" w="med" len="med"/>
          </a:ln>
          <a:effectLst/>
        </p:spPr>
      </p:cxnSp>
      <p:sp>
        <p:nvSpPr>
          <p:cNvPr id="18" name="テキスト ボックス 17"/>
          <p:cNvSpPr txBox="1"/>
          <p:nvPr/>
        </p:nvSpPr>
        <p:spPr>
          <a:xfrm>
            <a:off x="5367211" y="1780390"/>
            <a:ext cx="4411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 smtClean="0">
                <a:solidFill>
                  <a:prstClr val="black"/>
                </a:solidFill>
                <a:latin typeface="Arial" charset="0"/>
              </a:rPr>
              <a:t>助言</a:t>
            </a:r>
            <a:endParaRPr lang="ja-JP" altLang="en-US" sz="10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359738" y="2158389"/>
            <a:ext cx="4411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 smtClean="0">
                <a:solidFill>
                  <a:prstClr val="black"/>
                </a:solidFill>
                <a:latin typeface="Arial" charset="0"/>
              </a:rPr>
              <a:t>出席</a:t>
            </a:r>
            <a:endParaRPr lang="ja-JP" altLang="en-US" sz="1000" dirty="0">
              <a:solidFill>
                <a:prstClr val="black"/>
              </a:solidFill>
              <a:latin typeface="Arial" charset="0"/>
            </a:endParaRPr>
          </a:p>
        </p:txBody>
      </p:sp>
      <p:cxnSp>
        <p:nvCxnSpPr>
          <p:cNvPr id="20" name="直線矢印コネクタ 19"/>
          <p:cNvCxnSpPr/>
          <p:nvPr/>
        </p:nvCxnSpPr>
        <p:spPr>
          <a:xfrm flipH="1" flipV="1">
            <a:off x="4908231" y="2590498"/>
            <a:ext cx="1087980" cy="53566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dash"/>
            <a:headEnd type="none" w="med" len="med"/>
            <a:tailEnd type="none" w="med" len="med"/>
          </a:ln>
          <a:effectLst/>
        </p:spPr>
      </p:cxnSp>
      <p:sp>
        <p:nvSpPr>
          <p:cNvPr id="21" name="テキスト ボックス 20"/>
          <p:cNvSpPr txBox="1"/>
          <p:nvPr/>
        </p:nvSpPr>
        <p:spPr>
          <a:xfrm>
            <a:off x="5388145" y="2664620"/>
            <a:ext cx="4411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 smtClean="0">
                <a:solidFill>
                  <a:prstClr val="black"/>
                </a:solidFill>
                <a:latin typeface="Arial" charset="0"/>
              </a:rPr>
              <a:t>事務</a:t>
            </a:r>
            <a:endParaRPr lang="ja-JP" altLang="en-US" sz="10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994462" y="2547225"/>
            <a:ext cx="34950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 smtClean="0">
                <a:solidFill>
                  <a:prstClr val="black"/>
                </a:solidFill>
                <a:latin typeface="Arial" charset="0"/>
              </a:rPr>
              <a:t>オブザーバーは理事会のほか、社員総会、各委員会にも出席</a:t>
            </a:r>
            <a:endParaRPr lang="ja-JP" altLang="en-US" sz="10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7245568" y="3674009"/>
            <a:ext cx="1923438" cy="1270644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7389826" y="3512420"/>
            <a:ext cx="1634922" cy="288032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7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2020</a:t>
            </a:r>
            <a:r>
              <a:rPr kumimoji="0" lang="ja-JP" alt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オープンデータシティ推進委員会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7594768" y="4214658"/>
            <a:ext cx="1154063" cy="244317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社員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7594768" y="3893283"/>
            <a:ext cx="1154063" cy="244317"/>
          </a:xfrm>
          <a:prstGeom prst="rect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委員（有識者）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2752674" y="3693835"/>
            <a:ext cx="1861710" cy="1270645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585229" y="3688777"/>
            <a:ext cx="1864984" cy="1255876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891906" y="3945022"/>
            <a:ext cx="1296144" cy="244317"/>
          </a:xfrm>
          <a:prstGeom prst="rect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委員（有識者）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713557" y="3544761"/>
            <a:ext cx="1620090" cy="288032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技術委員会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2846453" y="3554286"/>
            <a:ext cx="1671619" cy="288032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データガバナンス委員会</a:t>
            </a:r>
          </a:p>
        </p:txBody>
      </p:sp>
      <p:sp>
        <p:nvSpPr>
          <p:cNvPr id="32" name="正方形/長方形 31"/>
          <p:cNvSpPr/>
          <p:nvPr/>
        </p:nvSpPr>
        <p:spPr>
          <a:xfrm>
            <a:off x="891906" y="4281950"/>
            <a:ext cx="1296144" cy="244317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社員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3052467" y="3943661"/>
            <a:ext cx="1296144" cy="244317"/>
          </a:xfrm>
          <a:prstGeom prst="rect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委員（有識者）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3051291" y="4291475"/>
            <a:ext cx="1296144" cy="244317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社員</a:t>
            </a:r>
          </a:p>
        </p:txBody>
      </p:sp>
      <p:sp>
        <p:nvSpPr>
          <p:cNvPr id="35" name="正方形/長方形 34"/>
          <p:cNvSpPr/>
          <p:nvPr/>
        </p:nvSpPr>
        <p:spPr>
          <a:xfrm>
            <a:off x="4984922" y="3674008"/>
            <a:ext cx="1889813" cy="1608827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5074653" y="3517338"/>
            <a:ext cx="1678374" cy="288032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利活用・普及委員会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5267104" y="3937150"/>
            <a:ext cx="1296144" cy="244317"/>
          </a:xfrm>
          <a:prstGeom prst="rect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委員（有識者）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5267104" y="4263885"/>
            <a:ext cx="1296144" cy="244317"/>
          </a:xfrm>
          <a:prstGeom prst="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社員</a:t>
            </a:r>
          </a:p>
        </p:txBody>
      </p:sp>
      <p:cxnSp>
        <p:nvCxnSpPr>
          <p:cNvPr id="39" name="直線コネクタ 38"/>
          <p:cNvCxnSpPr/>
          <p:nvPr/>
        </p:nvCxnSpPr>
        <p:spPr>
          <a:xfrm>
            <a:off x="4552874" y="1993058"/>
            <a:ext cx="0" cy="136800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40" name="正方形/長方形 39"/>
          <p:cNvSpPr/>
          <p:nvPr/>
        </p:nvSpPr>
        <p:spPr>
          <a:xfrm>
            <a:off x="3912562" y="2823117"/>
            <a:ext cx="1296144" cy="288032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運営委員会</a:t>
            </a:r>
          </a:p>
        </p:txBody>
      </p:sp>
      <p:sp>
        <p:nvSpPr>
          <p:cNvPr id="41" name="正方形/長方形 40"/>
          <p:cNvSpPr/>
          <p:nvPr/>
        </p:nvSpPr>
        <p:spPr>
          <a:xfrm>
            <a:off x="5267104" y="4944652"/>
            <a:ext cx="1296144" cy="244317"/>
          </a:xfrm>
          <a:prstGeom prst="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賛助会員</a:t>
            </a:r>
          </a:p>
        </p:txBody>
      </p:sp>
      <p:sp>
        <p:nvSpPr>
          <p:cNvPr id="42" name="正方形/長方形 41"/>
          <p:cNvSpPr/>
          <p:nvPr/>
        </p:nvSpPr>
        <p:spPr>
          <a:xfrm>
            <a:off x="891906" y="4606470"/>
            <a:ext cx="1296144" cy="244317"/>
          </a:xfrm>
          <a:prstGeom prst="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自治体会員</a:t>
            </a:r>
          </a:p>
        </p:txBody>
      </p:sp>
      <p:sp>
        <p:nvSpPr>
          <p:cNvPr id="43" name="正方形/長方形 42"/>
          <p:cNvSpPr/>
          <p:nvPr/>
        </p:nvSpPr>
        <p:spPr>
          <a:xfrm>
            <a:off x="3052467" y="4615995"/>
            <a:ext cx="1296144" cy="244317"/>
          </a:xfrm>
          <a:prstGeom prst="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自治体会員</a:t>
            </a:r>
          </a:p>
        </p:txBody>
      </p:sp>
      <p:sp>
        <p:nvSpPr>
          <p:cNvPr id="44" name="正方形/長方形 43"/>
          <p:cNvSpPr/>
          <p:nvPr/>
        </p:nvSpPr>
        <p:spPr>
          <a:xfrm>
            <a:off x="7594768" y="4564839"/>
            <a:ext cx="1154063" cy="244317"/>
          </a:xfrm>
          <a:prstGeom prst="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自治体会員</a:t>
            </a:r>
          </a:p>
        </p:txBody>
      </p:sp>
      <p:sp>
        <p:nvSpPr>
          <p:cNvPr id="45" name="正方形/長方形 44"/>
          <p:cNvSpPr/>
          <p:nvPr/>
        </p:nvSpPr>
        <p:spPr>
          <a:xfrm>
            <a:off x="5267104" y="4616439"/>
            <a:ext cx="1296144" cy="244317"/>
          </a:xfrm>
          <a:prstGeom prst="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dash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自治体会員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587935" y="4973525"/>
            <a:ext cx="18528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 indent="-144000"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100" dirty="0" smtClean="0">
                <a:solidFill>
                  <a:prstClr val="black"/>
                </a:solidFill>
                <a:latin typeface="Arial" charset="0"/>
              </a:rPr>
              <a:t>※</a:t>
            </a:r>
            <a:r>
              <a:rPr lang="ja-JP" altLang="en-US" sz="1100" dirty="0" smtClean="0">
                <a:solidFill>
                  <a:prstClr val="black"/>
                </a:solidFill>
                <a:latin typeface="Arial" charset="0"/>
              </a:rPr>
              <a:t>自治体会員は各委員会にオブザーバーとして参加</a:t>
            </a:r>
            <a:endParaRPr lang="ja-JP" altLang="en-US" sz="11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7959498" y="5118228"/>
            <a:ext cx="1313982" cy="409947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</a:rPr>
              <a:t>データ活用人材育成</a:t>
            </a:r>
            <a:endParaRPr kumimoji="0" lang="en-US" altLang="ja-JP" sz="1000" b="0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</a:rPr>
              <a:t>検討分科会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704985" y="5282835"/>
            <a:ext cx="17446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 indent="-144000"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000" dirty="0" smtClean="0">
                <a:solidFill>
                  <a:prstClr val="black"/>
                </a:solidFill>
                <a:latin typeface="Arial" charset="0"/>
              </a:rPr>
              <a:t>※ </a:t>
            </a:r>
            <a:r>
              <a:rPr lang="ja-JP" altLang="en-US" sz="1000" dirty="0" smtClean="0">
                <a:solidFill>
                  <a:prstClr val="black"/>
                </a:solidFill>
                <a:latin typeface="Arial" charset="0"/>
              </a:rPr>
              <a:t>賛助会員は利活用・普及委員会のみに参加</a:t>
            </a:r>
            <a:endParaRPr lang="ja-JP" altLang="en-US" sz="10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3904802" y="2302466"/>
            <a:ext cx="1296144" cy="288032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理事会</a:t>
            </a:r>
          </a:p>
        </p:txBody>
      </p:sp>
      <p:cxnSp>
        <p:nvCxnSpPr>
          <p:cNvPr id="49" name="直線コネクタ 48"/>
          <p:cNvCxnSpPr/>
          <p:nvPr/>
        </p:nvCxnSpPr>
        <p:spPr>
          <a:xfrm>
            <a:off x="1559724" y="4944652"/>
            <a:ext cx="0" cy="757101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51" name="直線コネクタ 50"/>
          <p:cNvCxnSpPr/>
          <p:nvPr/>
        </p:nvCxnSpPr>
        <p:spPr>
          <a:xfrm>
            <a:off x="3700539" y="4955625"/>
            <a:ext cx="0" cy="757101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54" name="直線コネクタ 53"/>
          <p:cNvCxnSpPr>
            <a:endCxn id="47" idx="0"/>
          </p:cNvCxnSpPr>
          <p:nvPr/>
        </p:nvCxnSpPr>
        <p:spPr>
          <a:xfrm>
            <a:off x="8616489" y="4944652"/>
            <a:ext cx="0" cy="173576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57" name="直線コネクタ 56"/>
          <p:cNvCxnSpPr/>
          <p:nvPr/>
        </p:nvCxnSpPr>
        <p:spPr>
          <a:xfrm>
            <a:off x="7594768" y="4942805"/>
            <a:ext cx="0" cy="757101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58" name="直線コネクタ 57"/>
          <p:cNvCxnSpPr/>
          <p:nvPr/>
        </p:nvCxnSpPr>
        <p:spPr>
          <a:xfrm>
            <a:off x="5623016" y="5295655"/>
            <a:ext cx="0" cy="417071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60" name="直線コネクタ 59"/>
          <p:cNvCxnSpPr/>
          <p:nvPr/>
        </p:nvCxnSpPr>
        <p:spPr>
          <a:xfrm>
            <a:off x="4808984" y="3100267"/>
            <a:ext cx="0" cy="2582678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dash"/>
          </a:ln>
          <a:effectLst/>
        </p:spPr>
      </p:cxnSp>
      <p:sp>
        <p:nvSpPr>
          <p:cNvPr id="62" name="テキスト ボックス 61"/>
          <p:cNvSpPr txBox="1"/>
          <p:nvPr/>
        </p:nvSpPr>
        <p:spPr>
          <a:xfrm>
            <a:off x="3440832" y="6086086"/>
            <a:ext cx="38470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 indent="-144000"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100" dirty="0" smtClean="0">
                <a:solidFill>
                  <a:prstClr val="black"/>
                </a:solidFill>
                <a:latin typeface="Arial" charset="0"/>
              </a:rPr>
              <a:t>※</a:t>
            </a:r>
            <a:r>
              <a:rPr lang="ja-JP" altLang="en-US" sz="1100" dirty="0" smtClean="0">
                <a:solidFill>
                  <a:prstClr val="black"/>
                </a:solidFill>
                <a:latin typeface="Arial" charset="0"/>
              </a:rPr>
              <a:t>自治体分科会は全ての委員会と連携</a:t>
            </a:r>
            <a:endParaRPr lang="en-US" altLang="ja-JP" sz="1100" dirty="0" smtClean="0">
              <a:solidFill>
                <a:prstClr val="black"/>
              </a:solidFill>
              <a:latin typeface="Arial" charset="0"/>
            </a:endParaRPr>
          </a:p>
          <a:p>
            <a:pPr marL="144000" indent="-144000"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100" dirty="0" smtClean="0">
                <a:solidFill>
                  <a:prstClr val="black"/>
                </a:solidFill>
                <a:latin typeface="Arial" charset="0"/>
              </a:rPr>
              <a:t>※</a:t>
            </a:r>
            <a:r>
              <a:rPr lang="ja-JP" altLang="en-US" sz="1100" dirty="0" smtClean="0">
                <a:solidFill>
                  <a:prstClr val="black"/>
                </a:solidFill>
                <a:latin typeface="Arial" charset="0"/>
              </a:rPr>
              <a:t>運営委員会とも連携</a:t>
            </a:r>
            <a:endParaRPr lang="ja-JP" altLang="en-US" sz="1100" dirty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00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0472" y="260648"/>
            <a:ext cx="9134339" cy="581715"/>
          </a:xfrm>
        </p:spPr>
        <p:txBody>
          <a:bodyPr>
            <a:no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２．</a:t>
            </a:r>
            <a:r>
              <a:rPr lang="en-US" altLang="zh-TW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lang="zh-TW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年度推進体制</a:t>
            </a:r>
            <a:r>
              <a:rPr lang="zh-TW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理事会</a:t>
            </a:r>
            <a:r>
              <a:rPr lang="zh-TW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構成</a:t>
            </a:r>
            <a:r>
              <a:rPr lang="zh-TW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zh-TW" altLang="en-US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zh-TW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6.23</a:t>
            </a:r>
            <a:r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修正版</a:t>
            </a:r>
            <a:r>
              <a:rPr lang="zh-TW" altLang="en-US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3</a:t>
            </a:fld>
            <a:endParaRPr lang="en-US" altLang="ja-JP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171336"/>
              </p:ext>
            </p:extLst>
          </p:nvPr>
        </p:nvGraphicFramePr>
        <p:xfrm>
          <a:off x="416496" y="1241256"/>
          <a:ext cx="9145016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1950"/>
                <a:gridCol w="2010917"/>
                <a:gridCol w="6322149"/>
              </a:tblGrid>
              <a:tr h="154182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組織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顧問・理事等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2582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顧問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最高顧問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zh-TW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小宮山 宏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zh-TW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（三菱総合研究所理事長）</a:t>
                      </a: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2582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顧問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徳田 英幸　（慶應義塾大学大学院政策・メディア研究科委員長）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村井 純　（慶應義塾大学環境情報学部長）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内山田 竹志　（日本経済団体連合会副会長・情報通信委員長）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25820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理事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理事長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zh-CN" altLang="en-US" sz="120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坂村 健</a:t>
                      </a:r>
                      <a:r>
                        <a:rPr kumimoji="1" lang="ja-JP" altLang="en-US" sz="120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zh-CN" altLang="en-US" sz="120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（東京大学大学院情報学環教授）</a:t>
                      </a:r>
                      <a:endParaRPr kumimoji="1" lang="en-US" altLang="ja-JP" sz="120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2582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副理事長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篠原弘道　（日本電信電話株式会社）</a:t>
                      </a:r>
                    </a:p>
                  </a:txBody>
                  <a:tcPr anchor="ctr"/>
                </a:tc>
              </a:tr>
              <a:tr h="22582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専務理事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清水隆明　（日本電気株式会社）</a:t>
                      </a:r>
                    </a:p>
                  </a:txBody>
                  <a:tcPr anchor="ctr"/>
                </a:tc>
              </a:tr>
              <a:tr h="31614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理事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宇佐見正士　（</a:t>
                      </a:r>
                      <a:r>
                        <a:rPr kumimoji="1" lang="en-US" altLang="ja-JP" sz="12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KDDI</a:t>
                      </a:r>
                      <a:r>
                        <a:rPr kumimoji="1" lang="ja-JP" altLang="en-US" sz="12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株式会社）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廣野充俊　（富士通株式会社）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高橋伸明</a:t>
                      </a:r>
                      <a:r>
                        <a:rPr kumimoji="1" lang="ja-JP" altLang="en-US" sz="12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（株式会社日立製作所）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小林伸司　（日本アイ・ビー・エム株式会社）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織田浩義　（日本マイクロソフト株式会社）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有井和久　（株式会社電通）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本多均　（株式会社三菱総合研究所）</a:t>
                      </a:r>
                      <a:endParaRPr kumimoji="1" lang="en-US" altLang="ja-JP" sz="120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zh-TW" altLang="en-US" sz="12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越塚 登　（東京大学大学院情報学環 教授）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井上 由里子　（一橋大学大学院国際企業戦略研究科 教授）</a:t>
                      </a:r>
                      <a:endParaRPr kumimoji="1" lang="en-US" altLang="ja-JP" sz="120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中村 伊知哉　（慶應義塾大学大学院メディアデザイン研究科 教授）</a:t>
                      </a:r>
                    </a:p>
                  </a:txBody>
                  <a:tcPr anchor="ctr"/>
                </a:tc>
              </a:tr>
              <a:tr h="2362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役員他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監事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三尾 美枝子　（キューブＭ総合法律事務所）</a:t>
                      </a:r>
                      <a:endParaRPr kumimoji="1" lang="ja-JP" altLang="en-US" sz="120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336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0472" y="332656"/>
            <a:ext cx="9134339" cy="581715"/>
          </a:xfrm>
        </p:spPr>
        <p:txBody>
          <a:bodyPr>
            <a:no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３．</a:t>
            </a:r>
            <a:r>
              <a:rPr lang="en-US" altLang="zh-TW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lang="zh-TW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年度推進体制（委員会構成</a:t>
            </a:r>
            <a:r>
              <a:rPr lang="zh-TW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zh-TW" altLang="en-US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zh-TW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6.23</a:t>
            </a:r>
            <a:r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修正版</a:t>
            </a:r>
            <a:r>
              <a:rPr lang="zh-TW" altLang="en-US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4</a:t>
            </a:fld>
            <a:endParaRPr lang="en-US" altLang="ja-JP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881197"/>
              </p:ext>
            </p:extLst>
          </p:nvPr>
        </p:nvGraphicFramePr>
        <p:xfrm>
          <a:off x="422764" y="980728"/>
          <a:ext cx="9138748" cy="553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584"/>
                <a:gridCol w="2263935"/>
                <a:gridCol w="6451229"/>
              </a:tblGrid>
              <a:tr h="144016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組織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委員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508802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委員会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技術委員会</a:t>
                      </a:r>
                      <a:endParaRPr kumimoji="1" lang="ja-JP" altLang="en-US" sz="1400" b="1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◎</a:t>
                      </a: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越塚 登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（東京大学大学院情報学環 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9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武田 英明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（国立情報学研究所 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中尾 彰宏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（東京大学大学院情報学環 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平本 健二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（経済産業省 </a:t>
                      </a:r>
                      <a:r>
                        <a:rPr kumimoji="1" lang="en-US" altLang="zh-TW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CIO</a:t>
                      </a: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補佐官）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深見 嘉明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（慶應義塾大学</a:t>
                      </a:r>
                      <a:r>
                        <a:rPr kumimoji="1" lang="en-US" altLang="zh-TW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SFC</a:t>
                      </a: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研究所 上席所員</a:t>
                      </a:r>
                      <a:r>
                        <a:rPr kumimoji="1" lang="en-US" altLang="zh-TW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訪問））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508802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データガバナンス</a:t>
                      </a:r>
                      <a:endParaRPr kumimoji="1" lang="en-US" altLang="ja-JP" sz="1400" b="1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委員会</a:t>
                      </a:r>
                      <a:endParaRPr kumimoji="1" lang="en-US" altLang="ja-JP" sz="1400" b="1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◎井上 由里子　（一橋大学大学院国際企業戦略研究科 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9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野口 祐子　（グーグル株式会社 法務部長 弁護士）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沢田 登志子　（一般社団法人</a:t>
                      </a:r>
                      <a:r>
                        <a:rPr kumimoji="1" lang="en-US" altLang="ja-JP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EC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ネットワーク 理事）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友岡 史仁　（日本大学法学部 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森 亮二　（英知法律事務所 弁護士）</a:t>
                      </a:r>
                      <a:endParaRPr kumimoji="1" lang="en-US" altLang="ja-JP" sz="110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宍戸 常寿（</a:t>
                      </a:r>
                      <a:r>
                        <a:rPr kumimoji="1" lang="zh-CN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東京大学大学院法学政治学研究科　教授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en-US" altLang="ja-JP" sz="110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97134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利活用・普及委員会</a:t>
                      </a:r>
                      <a:endParaRPr kumimoji="1" lang="ja-JP" altLang="en-US" sz="1400" b="1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◎中村 伊知哉　（慶應義塾大学大学院メディアデザイン研究科 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9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村上 文洋　（</a:t>
                      </a:r>
                      <a:r>
                        <a:rPr kumimoji="1" lang="en-US" altLang="ja-JP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株</a:t>
                      </a:r>
                      <a:r>
                        <a:rPr kumimoji="1" lang="en-US" altLang="ja-JP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三菱総合研究所 公共ソリューション本部 主席研究員）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石川 雄章　（東京大学大学院情報学環特任教授）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大向 一輝　（国立情報学研究所准教授）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川島 宏一　（株式会社公共イノベーション代表取締役）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小林 巌生　（有限会社スコレックス）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庄司 昌彦　（国際大学</a:t>
                      </a:r>
                      <a:r>
                        <a:rPr kumimoji="1" lang="en-US" altLang="ja-JP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GLOCOM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主任研究員・講師）</a:t>
                      </a:r>
                    </a:p>
                    <a:p>
                      <a:pPr marL="984250" indent="-98425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野原 佐和子　（株式会社イプシ・マーケティング研究所代表取締役社長、慶應義塾大学大学院政策・メディア研究科特任教授）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福野 泰介　（株式会社</a:t>
                      </a:r>
                      <a:r>
                        <a:rPr kumimoji="1" lang="en-US" altLang="ja-JP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jig.jp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代表取締役社長）</a:t>
                      </a:r>
                      <a:endParaRPr kumimoji="1" lang="ja-JP" altLang="en-US" sz="110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6211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400" b="1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オープンデータ</a:t>
                      </a:r>
                      <a:endParaRPr kumimoji="1" lang="en-US" altLang="ja-JP" sz="1400" b="1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シティ推進委員会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◎</a:t>
                      </a: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越塚 登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zh-TW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（東京大学大学院情報学環 教授）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◎井上 由里子　（一橋大学大学院国際企業戦略研究科 教授）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◎中村 伊知哉　（慶應義塾大学大学院メディアデザイン研究科 教授）</a:t>
                      </a:r>
                      <a:endParaRPr kumimoji="1" lang="en-US" altLang="ja-JP" sz="1100" b="1" u="sng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石川 雄章	東京大学大学院情報学環　特任教授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福野 泰介	株式会社</a:t>
                      </a:r>
                      <a:r>
                        <a:rPr kumimoji="1" lang="en-US" altLang="ja-JP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jig.jp</a:t>
                      </a: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代表取締役社長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不破 泰	信州大学総合情報センター長　教授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森本 登志男	佐賀県最高情報統括監 </a:t>
                      </a:r>
                      <a:r>
                        <a:rPr kumimoji="1" lang="en-US" altLang="ja-JP" sz="11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en-US" altLang="ja-JP" sz="110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CIO)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10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仲伏達也　　　　三菱総合研究所 ビジョン</a:t>
                      </a:r>
                      <a:r>
                        <a:rPr kumimoji="1" lang="en-US" altLang="ja-JP" sz="110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10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推進センター長 主席研究員</a:t>
                      </a:r>
                      <a:endParaRPr kumimoji="1" lang="en-US" altLang="ja-JP" sz="110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55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0472" y="260648"/>
            <a:ext cx="9134339" cy="581715"/>
          </a:xfrm>
        </p:spPr>
        <p:txBody>
          <a:bodyPr>
            <a:no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４．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kumimoji="1" lang="ja-JP" altLang="en-US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</a:t>
            </a:r>
            <a:r>
              <a:rPr kumimoji="1" lang="ja-JP" altLang="en-US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</a:t>
            </a:r>
            <a:r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(6.23</a:t>
            </a:r>
            <a:r>
              <a:rPr kumimoji="1" lang="ja-JP" altLang="en-US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修正版</a:t>
            </a:r>
            <a:r>
              <a:rPr kumimoji="1" lang="en-US" altLang="ja-JP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5</a:t>
            </a:fld>
            <a:endParaRPr lang="en-US" altLang="ja-JP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391043"/>
              </p:ext>
            </p:extLst>
          </p:nvPr>
        </p:nvGraphicFramePr>
        <p:xfrm>
          <a:off x="56456" y="908720"/>
          <a:ext cx="9793088" cy="5499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/>
                <a:gridCol w="864095"/>
                <a:gridCol w="3456385"/>
                <a:gridCol w="648072"/>
                <a:gridCol w="720080"/>
                <a:gridCol w="648072"/>
                <a:gridCol w="864096"/>
                <a:gridCol w="792088"/>
                <a:gridCol w="1080120"/>
              </a:tblGrid>
              <a:tr h="504056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事業区分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事業名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新規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継続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予算区分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※1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技術委員会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データガバナンス委員会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利活用・普及委員会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オープンデータシティ推進委員会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472">
                <a:tc rowSpan="6"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周知広報・啓発活動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イベント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シンポジウム開催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継続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会費収入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71472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勝手表彰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コンテスト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継続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会費収入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71472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国際会議等への参加・情報発信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継続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会費収入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71472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情報発信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ウェブによる情報発信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継続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会費収入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71472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オープンデータ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（仮称）（関連事例情報の発信）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新規</a:t>
                      </a:r>
                      <a:endParaRPr kumimoji="1" lang="ja-JP" altLang="en-US" sz="105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会費収入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271472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パンフレット印刷等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継続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会費収入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472">
                <a:tc rowSpan="11"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調査研究活動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ガイドライン整備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「活用ガイドライン」の作成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新規</a:t>
                      </a:r>
                      <a:endParaRPr kumimoji="1" lang="ja-JP" altLang="en-US" sz="105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外部予算</a:t>
                      </a:r>
                      <a:endParaRPr kumimoji="1" lang="ja-JP" altLang="en-US" sz="1050" b="1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1260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サンプルプログラム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活用ツール等の収集・作成・公開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新規</a:t>
                      </a:r>
                      <a:endParaRPr kumimoji="1" lang="ja-JP" altLang="en-US" sz="105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外部予算</a:t>
                      </a:r>
                      <a:endParaRPr kumimoji="1" lang="ja-JP" altLang="en-US" sz="1050" b="1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1472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「公開ガイドライン」の更新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継続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外部予算</a:t>
                      </a:r>
                      <a:endParaRPr kumimoji="1" lang="ja-JP" altLang="en-US" sz="1050" b="1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1472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現状及び課題調査・分析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地方自治体等のデータ公開・活用事例等調査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新規</a:t>
                      </a:r>
                      <a:endParaRPr kumimoji="1" lang="ja-JP" altLang="en-US" sz="105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外部予算</a:t>
                      </a:r>
                      <a:endParaRPr kumimoji="1" lang="ja-JP" altLang="en-US" sz="1050" b="1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1472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普及啓発のあり方検討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継続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外部予算</a:t>
                      </a:r>
                      <a:endParaRPr kumimoji="1" lang="ja-JP" altLang="en-US" sz="1050" b="1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1472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地方自治体におけるガバナンス面の課題調査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新規</a:t>
                      </a:r>
                      <a:endParaRPr kumimoji="1" lang="ja-JP" altLang="en-US" sz="105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外部予算</a:t>
                      </a:r>
                      <a:endParaRPr kumimoji="1" lang="ja-JP" altLang="en-US" sz="1050" b="1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1472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研修プログラム検討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データ活用人材育成研修の検討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新規</a:t>
                      </a:r>
                      <a:endParaRPr kumimoji="1" lang="ja-JP" altLang="en-US" sz="105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外部予算</a:t>
                      </a:r>
                      <a:endParaRPr kumimoji="1" lang="ja-JP" altLang="en-US" sz="1050" b="1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1472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地方自治体等への相談対応・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FAQ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作成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新規</a:t>
                      </a:r>
                      <a:endParaRPr kumimoji="1" lang="ja-JP" altLang="en-US" sz="105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外部予算</a:t>
                      </a:r>
                      <a:endParaRPr kumimoji="1" lang="ja-JP" altLang="en-US" sz="1050" b="1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1472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オープンデータシティ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オリパラを念頭においた未来像の検討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継続</a:t>
                      </a:r>
                      <a:endParaRPr kumimoji="1" lang="ja-JP" altLang="en-US" sz="1050" b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外部予算</a:t>
                      </a:r>
                      <a:endParaRPr kumimoji="1" lang="ja-JP" altLang="en-US" sz="1050" b="1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1472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strike="noStrike" dirty="0" smtClean="0">
                          <a:solidFill>
                            <a:srgbClr val="00B05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ICT</a:t>
                      </a:r>
                      <a:r>
                        <a:rPr kumimoji="1" lang="ja-JP" altLang="en-US" sz="1050" strike="noStrike" dirty="0" smtClean="0">
                          <a:solidFill>
                            <a:srgbClr val="00B05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ショーケースの</a:t>
                      </a:r>
                      <a:r>
                        <a:rPr kumimoji="1" lang="ja-JP" altLang="en-US" sz="1050" strike="noStrike" smtClean="0">
                          <a:solidFill>
                            <a:srgbClr val="00B05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整備推進方策検討</a:t>
                      </a:r>
                      <a:endParaRPr kumimoji="1" lang="ja-JP" altLang="en-US" sz="1050" strike="noStrike" dirty="0" smtClean="0">
                        <a:solidFill>
                          <a:srgbClr val="00B05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strike="noStrike" dirty="0" smtClean="0">
                          <a:solidFill>
                            <a:srgbClr val="00B05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継続</a:t>
                      </a:r>
                      <a:endParaRPr kumimoji="1" lang="ja-JP" altLang="en-US" sz="1050" b="0" strike="noStrike" dirty="0">
                        <a:solidFill>
                          <a:srgbClr val="00B05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strike="noStrike" dirty="0" smtClean="0">
                          <a:solidFill>
                            <a:srgbClr val="00B05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外部予算</a:t>
                      </a:r>
                      <a:endParaRPr kumimoji="1" lang="ja-JP" altLang="en-US" sz="1050" b="1" strike="noStrike" dirty="0">
                        <a:solidFill>
                          <a:srgbClr val="00B05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strike="noStrike" dirty="0">
                        <a:solidFill>
                          <a:srgbClr val="00B05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strike="noStrike" dirty="0">
                        <a:solidFill>
                          <a:srgbClr val="00B05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strike="noStrike" dirty="0">
                        <a:solidFill>
                          <a:srgbClr val="00B05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strike="noStrike" smtClean="0">
                          <a:solidFill>
                            <a:srgbClr val="00B05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r>
                        <a:rPr kumimoji="1" lang="en-US" altLang="ja-JP" sz="1050" strike="noStrike" smtClean="0">
                          <a:solidFill>
                            <a:srgbClr val="00B05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※2</a:t>
                      </a:r>
                      <a:endParaRPr kumimoji="1" lang="ja-JP" altLang="en-US" sz="1050" strike="noStrike" dirty="0">
                        <a:solidFill>
                          <a:srgbClr val="00B05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71472"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地方自治体におけるデータ活用モデル実地調査（ミニプロ）</a:t>
                      </a:r>
                      <a:endParaRPr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新規</a:t>
                      </a:r>
                      <a:endParaRPr kumimoji="1" lang="ja-JP" altLang="en-US" sz="1050" b="1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外部予算</a:t>
                      </a:r>
                      <a:endParaRPr kumimoji="1" lang="ja-JP" altLang="en-US" sz="1050" b="1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472">
                <a:tc gridSpan="3"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委員会運営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継続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 smtClean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外部予算</a:t>
                      </a: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6033120" y="404664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※1</a:t>
            </a:r>
            <a:r>
              <a:rPr kumimoji="1" lang="ja-JP" altLang="en-US" sz="900" dirty="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：外部</a:t>
            </a:r>
            <a:r>
              <a:rPr kumimoji="1" lang="ja-JP" altLang="en-US" sz="900" smtClean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予算＝現時点で見えているものとして総務省調査研究までを想定</a:t>
            </a:r>
            <a:endParaRPr kumimoji="1" lang="en-US" altLang="ja-JP" sz="900" smtClean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kumimoji="1" lang="en-US" altLang="ja-JP" sz="90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※2</a:t>
            </a:r>
            <a:r>
              <a:rPr kumimoji="1" lang="ja-JP" altLang="en-US" sz="90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：今回採択には含まれないが、引き続き考慮していく</a:t>
            </a:r>
            <a:endParaRPr kumimoji="1" lang="en-US" altLang="ja-JP" sz="900" dirty="0" smtClean="0">
              <a:solidFill>
                <a:srgbClr val="00B05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193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0472" y="260648"/>
            <a:ext cx="9505056" cy="581715"/>
          </a:xfrm>
        </p:spPr>
        <p:txBody>
          <a:bodyPr>
            <a:no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参考：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年度事業計画案　（１）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公開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状況調査と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表彰（案）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1414" y="1143001"/>
            <a:ext cx="9146415" cy="1565920"/>
          </a:xfrm>
        </p:spPr>
        <p:txBody>
          <a:bodyPr>
            <a:normAutofit/>
          </a:bodyPr>
          <a:lstStyle/>
          <a:p>
            <a:pPr marL="182563" indent="-182563">
              <a:buNone/>
            </a:pPr>
            <a:r>
              <a:rPr lang="ja-JP" altLang="en-US" sz="1050"/>
              <a:t>・ 全国</a:t>
            </a:r>
            <a:r>
              <a:rPr lang="en-US" altLang="ja-JP" sz="1050"/>
              <a:t>47</a:t>
            </a:r>
            <a:r>
              <a:rPr lang="ja-JP" altLang="en-US" sz="1050"/>
              <a:t>都道府県を対象に、都道府県内市区町村及び都道府県のデータ公開状況（二次利用可、機械判読可）と、データ活用事例（アプリ、行政サービス、既存ビジネス、新規ビジネスなど）をもとに、優れた都道府県を選定し表彰。</a:t>
            </a:r>
          </a:p>
          <a:p>
            <a:pPr marL="182563" indent="-182563">
              <a:buNone/>
            </a:pPr>
            <a:r>
              <a:rPr lang="ja-JP" altLang="en-US" sz="1050"/>
              <a:t>・ 市町村ではなく都道府県単位で行うことで、オープンデータの取組みの広域化を推進。ビジネス化の観点からも、市町村単位では狭すぎて、少なくとも都道府県単位、できれば全国を網羅することが望ましい。</a:t>
            </a:r>
          </a:p>
          <a:p>
            <a:pPr marL="182563" indent="-182563">
              <a:buNone/>
            </a:pPr>
            <a:r>
              <a:rPr lang="ja-JP" altLang="en-US" sz="1050"/>
              <a:t>・ データの公開状況は、</a:t>
            </a:r>
            <a:r>
              <a:rPr lang="en-US" altLang="ja-JP" sz="1050"/>
              <a:t>Web</a:t>
            </a:r>
            <a:r>
              <a:rPr lang="ja-JP" altLang="en-US" sz="1050"/>
              <a:t>サイトやデータカタログサイトなどをもとに、</a:t>
            </a:r>
            <a:r>
              <a:rPr lang="en-US" altLang="ja-JP" sz="1050"/>
              <a:t>VLED</a:t>
            </a:r>
            <a:r>
              <a:rPr lang="ja-JP" altLang="en-US" sz="1050"/>
              <a:t>事務局で調査。活用事例は、都道府県から応募してもらう。</a:t>
            </a:r>
          </a:p>
          <a:p>
            <a:pPr marL="182563" indent="-182563">
              <a:buNone/>
            </a:pPr>
            <a:r>
              <a:rPr lang="ja-JP" altLang="en-US" sz="1050"/>
              <a:t>・ </a:t>
            </a:r>
            <a:r>
              <a:rPr lang="en-US" altLang="ja-JP" sz="1050"/>
              <a:t>2015</a:t>
            </a:r>
            <a:r>
              <a:rPr lang="ja-JP" altLang="en-US" sz="1050"/>
              <a:t>年</a:t>
            </a:r>
            <a:r>
              <a:rPr lang="en-US" altLang="ja-JP" sz="1050"/>
              <a:t>10</a:t>
            </a:r>
            <a:r>
              <a:rPr lang="ja-JP" altLang="en-US" sz="1050"/>
              <a:t>月頃からデータ公開状況調査を開始。</a:t>
            </a:r>
            <a:r>
              <a:rPr lang="en-US" altLang="ja-JP" sz="1050"/>
              <a:t>11</a:t>
            </a:r>
            <a:r>
              <a:rPr lang="ja-JP" altLang="en-US" sz="1050"/>
              <a:t>月頃から都道府県からの応募を開始し、</a:t>
            </a:r>
            <a:r>
              <a:rPr lang="en-US" altLang="ja-JP" sz="1050"/>
              <a:t>2016</a:t>
            </a:r>
            <a:r>
              <a:rPr lang="ja-JP" altLang="en-US" sz="1050"/>
              <a:t>年</a:t>
            </a:r>
            <a:r>
              <a:rPr lang="en-US" altLang="ja-JP" sz="1050"/>
              <a:t>1-2</a:t>
            </a:r>
            <a:r>
              <a:rPr lang="ja-JP" altLang="en-US" sz="1050"/>
              <a:t>月頃に表彰対象者決定。</a:t>
            </a:r>
            <a:r>
              <a:rPr lang="en-US" altLang="ja-JP" sz="1050"/>
              <a:t>3</a:t>
            </a:r>
            <a:r>
              <a:rPr lang="ja-JP" altLang="en-US" sz="1050"/>
              <a:t>月に東京で開催するシンポジウムで表彰式</a:t>
            </a:r>
            <a:r>
              <a:rPr lang="ja-JP" altLang="en-US" sz="1050" smtClean="0"/>
              <a:t>。</a:t>
            </a:r>
            <a:endParaRPr lang="ja-JP" altLang="en-US" sz="105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6</a:t>
            </a:fld>
            <a:endParaRPr lang="en-US" altLang="ja-JP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089575"/>
              </p:ext>
            </p:extLst>
          </p:nvPr>
        </p:nvGraphicFramePr>
        <p:xfrm>
          <a:off x="1496616" y="2924944"/>
          <a:ext cx="6840760" cy="2808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3024336"/>
                <a:gridCol w="24482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項目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実施方法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備考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8532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データ公開状況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90488" indent="-90488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Web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サイトやデータカタログサイトなどをもとに、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VLED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事務局で調査。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488" indent="-90488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・調査結果は公開（これが自治体のオープンデータ取組状況リストになる）。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90488" indent="-90488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・都道府県単位で行う。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90488" indent="-90488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・調査項目例：利用規約、データの種類、データ形式、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API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数など。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データ活用事例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90488" indent="-90488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・公開データの活用事例を、都道府県から送って（応募して）もらう。（応募方式が適当かどうか要検討。）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90488" indent="-90488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・例：富岳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3776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景サイトの富士山写真を活用した商品開発など。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表彰</a:t>
                      </a:r>
                      <a:endParaRPr kumimoji="1" lang="ja-JP" altLang="en-US" sz="11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90488" indent="-90488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・データ公開状況とデータ活用状況を元に、優秀な取り組みを進めている都道府県を表彰。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・シンポジウム内で表彰式。</a:t>
                      </a:r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057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7</a:t>
            </a:fld>
            <a:endParaRPr lang="en-US" altLang="ja-JP"/>
          </a:p>
        </p:txBody>
      </p:sp>
      <p:cxnSp>
        <p:nvCxnSpPr>
          <p:cNvPr id="5" name="直線矢印コネクタ 4"/>
          <p:cNvCxnSpPr/>
          <p:nvPr/>
        </p:nvCxnSpPr>
        <p:spPr>
          <a:xfrm flipV="1">
            <a:off x="1335966" y="5425244"/>
            <a:ext cx="0" cy="488032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6" name="直線矢印コネクタ 5"/>
          <p:cNvCxnSpPr/>
          <p:nvPr/>
        </p:nvCxnSpPr>
        <p:spPr>
          <a:xfrm flipV="1">
            <a:off x="2828764" y="5431160"/>
            <a:ext cx="0" cy="488032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7" name="直線矢印コネクタ 6"/>
          <p:cNvCxnSpPr/>
          <p:nvPr/>
        </p:nvCxnSpPr>
        <p:spPr>
          <a:xfrm flipV="1">
            <a:off x="4321562" y="5437076"/>
            <a:ext cx="0" cy="488032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8" name="直線矢印コネクタ 7"/>
          <p:cNvCxnSpPr/>
          <p:nvPr/>
        </p:nvCxnSpPr>
        <p:spPr>
          <a:xfrm flipV="1">
            <a:off x="6177136" y="5431160"/>
            <a:ext cx="0" cy="488032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9" name="直線矢印コネクタ 8"/>
          <p:cNvCxnSpPr/>
          <p:nvPr/>
        </p:nvCxnSpPr>
        <p:spPr>
          <a:xfrm flipV="1">
            <a:off x="8157356" y="5425244"/>
            <a:ext cx="0" cy="488032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10" name="直線矢印コネクタ 9"/>
          <p:cNvCxnSpPr/>
          <p:nvPr/>
        </p:nvCxnSpPr>
        <p:spPr>
          <a:xfrm>
            <a:off x="1115616" y="3454186"/>
            <a:ext cx="1626671" cy="243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11" name="直線矢印コネクタ 10"/>
          <p:cNvCxnSpPr/>
          <p:nvPr/>
        </p:nvCxnSpPr>
        <p:spPr>
          <a:xfrm>
            <a:off x="1115616" y="3955808"/>
            <a:ext cx="1626671" cy="243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12" name="直線矢印コネクタ 11"/>
          <p:cNvCxnSpPr/>
          <p:nvPr/>
        </p:nvCxnSpPr>
        <p:spPr>
          <a:xfrm>
            <a:off x="1115616" y="4457430"/>
            <a:ext cx="1626671" cy="243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13" name="直線矢印コネクタ 12"/>
          <p:cNvCxnSpPr/>
          <p:nvPr/>
        </p:nvCxnSpPr>
        <p:spPr>
          <a:xfrm>
            <a:off x="2742287" y="4468180"/>
            <a:ext cx="0" cy="493306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14" name="正方形/長方形 13"/>
          <p:cNvSpPr/>
          <p:nvPr/>
        </p:nvSpPr>
        <p:spPr>
          <a:xfrm>
            <a:off x="4034881" y="3198711"/>
            <a:ext cx="2592288" cy="1008112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VLED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データ分析による地域経営研修（仮称）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5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5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4250905" y="3846783"/>
            <a:ext cx="1008112" cy="216024"/>
          </a:xfrm>
          <a:prstGeom prst="round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データを作る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5403033" y="3846783"/>
            <a:ext cx="1008112" cy="216024"/>
          </a:xfrm>
          <a:prstGeom prst="round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データを使う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7977336" y="3977343"/>
            <a:ext cx="1368152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自治体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058211" y="2772544"/>
            <a:ext cx="1368152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プラチナ構想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ネットワーク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2051720" y="3276600"/>
            <a:ext cx="1368152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Code for Japan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342898" y="3274166"/>
            <a:ext cx="1368152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Code for America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2051720" y="3780656"/>
            <a:ext cx="1368152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OKFJ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342898" y="3780656"/>
            <a:ext cx="1368152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OKF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2051720" y="4284712"/>
            <a:ext cx="1368152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Osaka Innovation Hub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342898" y="4288160"/>
            <a:ext cx="1368152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ODI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2051720" y="4797152"/>
            <a:ext cx="1368152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LODI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7977336" y="4435314"/>
            <a:ext cx="1368152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大学（データ分析）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7977336" y="3068960"/>
            <a:ext cx="1368152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総務省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7977336" y="4869160"/>
            <a:ext cx="1368152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地方企業等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651890" y="5317232"/>
            <a:ext cx="8333558" cy="216024"/>
          </a:xfrm>
          <a:prstGeom prst="round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研修用の情報流通連携基盤（実験版）</a:t>
            </a:r>
          </a:p>
        </p:txBody>
      </p:sp>
      <p:sp>
        <p:nvSpPr>
          <p:cNvPr id="30" name="正方形/長方形 29"/>
          <p:cNvSpPr/>
          <p:nvPr/>
        </p:nvSpPr>
        <p:spPr>
          <a:xfrm>
            <a:off x="651890" y="5733256"/>
            <a:ext cx="1368152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地域経済分析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システム（</a:t>
            </a:r>
            <a:r>
              <a:rPr kumimoji="1" lang="en-US" altLang="ja-JP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METI</a:t>
            </a: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2144688" y="5733256"/>
            <a:ext cx="1368152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公共クラウド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kumimoji="1" lang="en-US" altLang="ja-JP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MIC</a:t>
            </a: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3656856" y="5733256"/>
            <a:ext cx="1368152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次世代統計システム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kumimoji="1" lang="en-US" altLang="ja-JP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MIC</a:t>
            </a: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5169024" y="5733256"/>
            <a:ext cx="2016224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各自治体等が保有するデータ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（例：観光、福祉・健康など）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7329264" y="5733256"/>
            <a:ext cx="1656184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その他（例：気象、交通、</a:t>
            </a:r>
            <a:r>
              <a:rPr kumimoji="1" lang="en-US" altLang="ja-JP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G</a:t>
            </a: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空間など）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5" name="直線矢印コネクタ 34"/>
          <p:cNvCxnSpPr>
            <a:stCxn id="21" idx="3"/>
          </p:cNvCxnSpPr>
          <p:nvPr/>
        </p:nvCxnSpPr>
        <p:spPr>
          <a:xfrm flipV="1">
            <a:off x="3419872" y="3846783"/>
            <a:ext cx="612068" cy="113893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36" name="テキスト ボックス 35"/>
          <p:cNvSpPr txBox="1"/>
          <p:nvPr/>
        </p:nvSpPr>
        <p:spPr>
          <a:xfrm>
            <a:off x="3452506" y="3725706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協力</a:t>
            </a:r>
            <a:endParaRPr kumimoji="1" lang="ja-JP" altLang="en-US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7" name="直線矢印コネクタ 36"/>
          <p:cNvCxnSpPr>
            <a:stCxn id="19" idx="3"/>
            <a:endCxn id="14" idx="1"/>
          </p:cNvCxnSpPr>
          <p:nvPr/>
        </p:nvCxnSpPr>
        <p:spPr>
          <a:xfrm>
            <a:off x="3419872" y="3456620"/>
            <a:ext cx="615009" cy="246147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38" name="直線矢印コネクタ 37"/>
          <p:cNvCxnSpPr>
            <a:stCxn id="18" idx="3"/>
          </p:cNvCxnSpPr>
          <p:nvPr/>
        </p:nvCxnSpPr>
        <p:spPr>
          <a:xfrm>
            <a:off x="3426363" y="2952564"/>
            <a:ext cx="605577" cy="502839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39" name="直線矢印コネクタ 38"/>
          <p:cNvCxnSpPr/>
          <p:nvPr/>
        </p:nvCxnSpPr>
        <p:spPr>
          <a:xfrm flipV="1">
            <a:off x="3451481" y="3954795"/>
            <a:ext cx="580459" cy="501340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40" name="直線矢印コネクタ 39"/>
          <p:cNvCxnSpPr>
            <a:stCxn id="25" idx="3"/>
          </p:cNvCxnSpPr>
          <p:nvPr/>
        </p:nvCxnSpPr>
        <p:spPr>
          <a:xfrm flipV="1">
            <a:off x="3419872" y="4140696"/>
            <a:ext cx="615009" cy="836476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41" name="直線矢印コネクタ 40"/>
          <p:cNvCxnSpPr>
            <a:stCxn id="27" idx="1"/>
          </p:cNvCxnSpPr>
          <p:nvPr/>
        </p:nvCxnSpPr>
        <p:spPr>
          <a:xfrm flipH="1">
            <a:off x="6648129" y="3248980"/>
            <a:ext cx="1329207" cy="173887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42" name="直線矢印コネクタ 41"/>
          <p:cNvCxnSpPr>
            <a:stCxn id="17" idx="1"/>
          </p:cNvCxnSpPr>
          <p:nvPr/>
        </p:nvCxnSpPr>
        <p:spPr>
          <a:xfrm flipH="1" flipV="1">
            <a:off x="6648129" y="3797503"/>
            <a:ext cx="1329207" cy="359860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43" name="直線矢印コネクタ 42"/>
          <p:cNvCxnSpPr/>
          <p:nvPr/>
        </p:nvCxnSpPr>
        <p:spPr>
          <a:xfrm flipH="1" flipV="1">
            <a:off x="6638192" y="3912577"/>
            <a:ext cx="1314593" cy="675448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44" name="直線矢印コネクタ 43"/>
          <p:cNvCxnSpPr>
            <a:stCxn id="28" idx="1"/>
          </p:cNvCxnSpPr>
          <p:nvPr/>
        </p:nvCxnSpPr>
        <p:spPr>
          <a:xfrm flipH="1" flipV="1">
            <a:off x="6648129" y="4062807"/>
            <a:ext cx="1329207" cy="986373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47" name="テキスト ボックス 46"/>
          <p:cNvSpPr txBox="1"/>
          <p:nvPr/>
        </p:nvSpPr>
        <p:spPr>
          <a:xfrm>
            <a:off x="7125029" y="4030405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参加</a:t>
            </a:r>
            <a:endParaRPr kumimoji="1" lang="ja-JP" altLang="en-US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53" name="直線矢印コネクタ 52"/>
          <p:cNvCxnSpPr>
            <a:endCxn id="14" idx="2"/>
          </p:cNvCxnSpPr>
          <p:nvPr/>
        </p:nvCxnSpPr>
        <p:spPr>
          <a:xfrm flipV="1">
            <a:off x="5331025" y="4206823"/>
            <a:ext cx="0" cy="1094385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54" name="テキスト ボックス 53"/>
          <p:cNvSpPr txBox="1"/>
          <p:nvPr/>
        </p:nvSpPr>
        <p:spPr>
          <a:xfrm>
            <a:off x="5328987" y="4627057"/>
            <a:ext cx="16962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データ活用／ハンズオン形式</a:t>
            </a:r>
            <a:endParaRPr kumimoji="1" lang="ja-JP" altLang="en-US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7977336" y="2204712"/>
            <a:ext cx="1368152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社員企業等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56" name="直線矢印コネクタ 55"/>
          <p:cNvCxnSpPr/>
          <p:nvPr/>
        </p:nvCxnSpPr>
        <p:spPr>
          <a:xfrm flipH="1">
            <a:off x="6609184" y="2564904"/>
            <a:ext cx="1512168" cy="648072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57" name="テキスト ボックス 56"/>
          <p:cNvSpPr txBox="1"/>
          <p:nvPr/>
        </p:nvSpPr>
        <p:spPr>
          <a:xfrm>
            <a:off x="7107626" y="3119650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協力</a:t>
            </a:r>
            <a:endParaRPr kumimoji="1" lang="ja-JP" altLang="en-US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55777" y="1061477"/>
            <a:ext cx="7205819" cy="10002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fontAlgn="auto" latinLnBrk="0">
              <a:spcBef>
                <a:spcPts val="600"/>
              </a:spcBef>
              <a:spcAft>
                <a:spcPts val="0"/>
              </a:spcAft>
            </a:pP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地方創生に係る人材育成を目的とした研修プログラム。</a:t>
            </a:r>
            <a:endParaRPr kumimoji="1"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 latinLnBrk="0">
              <a:spcBef>
                <a:spcPts val="600"/>
              </a:spcBef>
              <a:spcAft>
                <a:spcPts val="0"/>
              </a:spcAft>
            </a:pP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ワークショップ／ハンズオン形式のプログラムとし、研修用の情報流通連携基盤（実験版）を用意・活用することも考えられる。</a:t>
            </a:r>
            <a:endParaRPr kumimoji="1"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 latinLnBrk="0">
              <a:spcBef>
                <a:spcPts val="600"/>
              </a:spcBef>
              <a:spcAft>
                <a:spcPts val="0"/>
              </a:spcAft>
            </a:pP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 一般向けのシンポジウム等と併催することも考えられる。</a:t>
            </a:r>
            <a:endParaRPr kumimoji="1"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 fontAlgn="auto" latinLnBrk="0">
              <a:spcBef>
                <a:spcPts val="600"/>
              </a:spcBef>
              <a:spcAft>
                <a:spcPts val="0"/>
              </a:spcAft>
            </a:pPr>
            <a:r>
              <a:rPr kumimoji="1"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・まずは試行的に開催し、将来的には、自治体や関係府省等の協力を得て、全国の主要都市で開催することも考えられる。</a:t>
            </a:r>
            <a:endParaRPr kumimoji="1" lang="ja-JP" altLang="en-US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2216696" y="2215510"/>
            <a:ext cx="1368152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技術委員会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3667817" y="2204864"/>
            <a:ext cx="1368152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データガバナンス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委員会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1" name="直線矢印コネクタ 60"/>
          <p:cNvCxnSpPr/>
          <p:nvPr/>
        </p:nvCxnSpPr>
        <p:spPr>
          <a:xfrm>
            <a:off x="3296816" y="2564904"/>
            <a:ext cx="1044116" cy="628298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62" name="直線矢印コネクタ 61"/>
          <p:cNvCxnSpPr>
            <a:stCxn id="60" idx="2"/>
          </p:cNvCxnSpPr>
          <p:nvPr/>
        </p:nvCxnSpPr>
        <p:spPr>
          <a:xfrm>
            <a:off x="4351893" y="2564904"/>
            <a:ext cx="313075" cy="638944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63" name="テキスト ボックス 62"/>
          <p:cNvSpPr txBox="1"/>
          <p:nvPr/>
        </p:nvSpPr>
        <p:spPr>
          <a:xfrm>
            <a:off x="4696675" y="2658651"/>
            <a:ext cx="174438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協力</a:t>
            </a:r>
            <a:endParaRPr kumimoji="1" lang="en-US" altLang="ja-JP" sz="105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（研修プログラムの作成等）</a:t>
            </a:r>
            <a:endParaRPr kumimoji="1" lang="ja-JP" altLang="en-US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456825" y="6237312"/>
            <a:ext cx="308449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　地方創生に係る人材育成研修のイメージ（案）</a:t>
            </a:r>
            <a:endParaRPr kumimoji="1" lang="ja-JP" altLang="en-US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129505" y="260648"/>
            <a:ext cx="9936063" cy="581715"/>
          </a:xfrm>
        </p:spPr>
        <p:txBody>
          <a:bodyPr>
            <a:noAutofit/>
          </a:bodyPr>
          <a:lstStyle/>
          <a:p>
            <a:r>
              <a:rPr lang="ja-JP" altLang="en-US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参考：</a:t>
            </a:r>
            <a:r>
              <a:rPr lang="en-US" altLang="ja-JP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lang="ja-JP" altLang="en-US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年度事業計画</a:t>
            </a:r>
            <a:r>
              <a:rPr lang="ja-JP" altLang="en-US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案　（</a:t>
            </a:r>
            <a:r>
              <a:rPr lang="ja-JP" altLang="en-US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２）</a:t>
            </a:r>
            <a:r>
              <a:rPr lang="ja-JP" altLang="en-US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地方創生に係る人材研修（案）</a:t>
            </a:r>
            <a:endParaRPr kumimoji="1" lang="ja-JP" altLang="en-US" dirty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5117631" y="2204864"/>
            <a:ext cx="1368152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0" cap="none" spc="0" normalizeH="0" baseline="0" noProof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利活用・普及委員会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7" name="直線矢印コネクタ 66"/>
          <p:cNvCxnSpPr>
            <a:stCxn id="66" idx="2"/>
          </p:cNvCxnSpPr>
          <p:nvPr/>
        </p:nvCxnSpPr>
        <p:spPr>
          <a:xfrm flipH="1">
            <a:off x="5241032" y="2564904"/>
            <a:ext cx="560675" cy="633807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70" name="正方形/長方形 69"/>
          <p:cNvSpPr/>
          <p:nvPr/>
        </p:nvSpPr>
        <p:spPr>
          <a:xfrm>
            <a:off x="7977336" y="2655858"/>
            <a:ext cx="1368152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0" cap="none" spc="0" normalizeH="0" baseline="0" noProof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内閣官房</a:t>
            </a:r>
            <a:endParaRPr kumimoji="1" lang="en-US" altLang="ja-JP" sz="1050" b="1" i="0" u="none" strike="noStrike" kern="0" cap="none" spc="0" normalizeH="0" baseline="0" noProof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1" i="0" u="none" strike="noStrike" kern="0" cap="none" spc="0" normalizeH="0" baseline="0" noProof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IT</a:t>
            </a:r>
            <a:r>
              <a:rPr kumimoji="1" lang="ja-JP" altLang="en-US" sz="1050" b="1" i="0" u="none" strike="noStrike" kern="0" cap="none" spc="0" normalizeH="0" baseline="0" noProof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総合戦略室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71" name="直線矢印コネクタ 70"/>
          <p:cNvCxnSpPr>
            <a:stCxn id="70" idx="1"/>
          </p:cNvCxnSpPr>
          <p:nvPr/>
        </p:nvCxnSpPr>
        <p:spPr>
          <a:xfrm flipH="1">
            <a:off x="6627169" y="2835878"/>
            <a:ext cx="1350167" cy="467725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73" name="正方形/長方形 72"/>
          <p:cNvSpPr/>
          <p:nvPr/>
        </p:nvSpPr>
        <p:spPr>
          <a:xfrm>
            <a:off x="7977336" y="3486743"/>
            <a:ext cx="1368152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その他府省等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80" name="直線矢印コネクタ 79"/>
          <p:cNvCxnSpPr>
            <a:stCxn id="73" idx="1"/>
          </p:cNvCxnSpPr>
          <p:nvPr/>
        </p:nvCxnSpPr>
        <p:spPr>
          <a:xfrm flipH="1" flipV="1">
            <a:off x="6648129" y="3555958"/>
            <a:ext cx="1329207" cy="110805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119" name="テキスト ボックス 118"/>
          <p:cNvSpPr txBox="1"/>
          <p:nvPr/>
        </p:nvSpPr>
        <p:spPr>
          <a:xfrm>
            <a:off x="355777" y="4808085"/>
            <a:ext cx="12426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協力団体名は仮</a:t>
            </a:r>
            <a:endParaRPr kumimoji="1" lang="ja-JP" altLang="en-US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6537176" y="2204864"/>
            <a:ext cx="1368152" cy="360040"/>
          </a:xfrm>
          <a:prstGeom prst="rect">
            <a:avLst/>
          </a:prstGeom>
          <a:solidFill>
            <a:sysClr val="window" lastClr="FFFFFF"/>
          </a:solidFill>
          <a:ln w="952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1" kern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kumimoji="1" lang="ja-JP" altLang="en-US" sz="1050" b="1" kern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オープンデータシティ推進</a:t>
            </a:r>
            <a:r>
              <a:rPr kumimoji="1" lang="ja-JP" altLang="en-US" sz="1050" b="1" i="0" u="none" strike="noStrike" kern="0" cap="none" spc="0" normalizeH="0" baseline="0" noProof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委員会</a:t>
            </a:r>
            <a:endParaRPr kumimoji="1" lang="en-US" altLang="ja-JP" sz="1050" b="1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9" name="直線矢印コネクタ 68"/>
          <p:cNvCxnSpPr/>
          <p:nvPr/>
        </p:nvCxnSpPr>
        <p:spPr>
          <a:xfrm flipH="1">
            <a:off x="6321152" y="2564904"/>
            <a:ext cx="776700" cy="648072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71478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EDパワポ基本テンプレー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Helvetica Neue Medium"/>
        <a:ea typeface="メイリオ"/>
        <a:cs typeface="ＤＦＧ平成ゴシック体W7"/>
      </a:majorFont>
      <a:minorFont>
        <a:latin typeface="Arial"/>
        <a:ea typeface="メイリオ"/>
        <a:cs typeface="ＤＦＧ平成ゴシック体W7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kumimoji="1" dirty="0" smtClean="0">
            <a:solidFill>
              <a:schemeClr val="bg2"/>
            </a:solidFill>
            <a:latin typeface="ヒラギノ角ゴ ProN W6"/>
            <a:ea typeface="ヒラギノ角ゴ ProN W6"/>
            <a:cs typeface="ヒラギノ角ゴ ProN W6"/>
          </a:defRPr>
        </a:defPPr>
      </a:lstStyle>
    </a:txDef>
  </a:objectDefaults>
  <a:extraClrSchemeLst>
    <a:extraClrScheme>
      <a:clrScheme name="SUPERP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PERP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PERP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プレゼンテーション1" id="{DE00921D-40F7-43B6-BD6D-305108E5D07E}" vid="{133BE196-5EE9-4F4C-B01D-66311A1AA8D5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VLEDパワポ基本テンプレート</Template>
  <TotalTime>0</TotalTime>
  <Words>1127</Words>
  <Application>Microsoft Office PowerPoint</Application>
  <PresentationFormat>A4 210 x 297 mm</PresentationFormat>
  <Paragraphs>292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VLEDパワポ基本テンプレート</vt:lpstr>
      <vt:lpstr>2015年度事業計画(6.23修正版)</vt:lpstr>
      <vt:lpstr>１．2015年度推進体制（組織構成）（6.23修正版）</vt:lpstr>
      <vt:lpstr>２．2015年度推進体制（理事会構成）（6.23修正版）</vt:lpstr>
      <vt:lpstr>３．2015年度推進体制（委員会構成）（6.23修正版）</vt:lpstr>
      <vt:lpstr>４．2015年度事業計画(6.23修正版)</vt:lpstr>
      <vt:lpstr>参考：2015年度事業計画案　（１）公開状況調査と表彰（案）</vt:lpstr>
      <vt:lpstr>参考：2015年度事業計画案　（２）地方創生に係る人材研修（案）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2014-12-17T06:37:59Z</dcterms:created>
  <dcterms:modified xsi:type="dcterms:W3CDTF">2015-06-26T07:34:48Z</dcterms:modified>
</cp:coreProperties>
</file>