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7"/>
  </p:notesMasterIdLst>
  <p:handoutMasterIdLst>
    <p:handoutMasterId r:id="rId8"/>
  </p:handoutMasterIdLst>
  <p:sldIdLst>
    <p:sldId id="257" r:id="rId2"/>
    <p:sldId id="266" r:id="rId3"/>
    <p:sldId id="267" r:id="rId4"/>
    <p:sldId id="268" r:id="rId5"/>
    <p:sldId id="264" r:id="rId6"/>
  </p:sldIdLst>
  <p:sldSz cx="9906000" cy="6858000" type="A4"/>
  <p:notesSz cx="7099300" cy="102346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xmlns="">
        <p15:guide id="1" orient="horz" pos="4180">
          <p15:clr>
            <a:srgbClr val="A4A3A4"/>
          </p15:clr>
        </p15:guide>
        <p15:guide id="2" pos="5984">
          <p15:clr>
            <a:srgbClr val="A4A3A4"/>
          </p15:clr>
        </p15:guide>
      </p15:sldGuideLst>
    </p:ext>
    <p:ext uri="{2D200454-40CA-4A62-9FC3-DE9A4176ACB9}">
      <p15:notesGuideLst xmlns:p15="http://schemas.microsoft.com/office/powerpoint/2012/main" xmlns="">
        <p15:guide id="1" orient="horz" pos="3225">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p:scale>
          <a:sx n="121" d="100"/>
          <a:sy n="121" d="100"/>
        </p:scale>
        <p:origin x="-108" y="-258"/>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pos="223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4025905" y="9726067"/>
            <a:ext cx="3073400" cy="508552"/>
          </a:xfrm>
          <a:prstGeom prst="rect">
            <a:avLst/>
          </a:prstGeom>
          <a:noFill/>
          <a:ln w="9525">
            <a:noFill/>
            <a:miter lim="800000"/>
            <a:headEnd/>
            <a:tailEnd/>
          </a:ln>
          <a:effectLst/>
        </p:spPr>
        <p:txBody>
          <a:bodyPr vert="horz" wrap="square" lIns="98848" tIns="49427" rIns="98848" bIns="49427" numCol="1" anchor="b" anchorCtr="0" compatLnSpc="1">
            <a:prstTxWarp prst="textNoShape">
              <a:avLst/>
            </a:prstTxWarp>
          </a:bodyPr>
          <a:lstStyle>
            <a:lvl1pPr algn="r" defTabSz="989047">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4025905"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74700" y="766763"/>
            <a:ext cx="5549900" cy="38417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47739" y="4861448"/>
            <a:ext cx="5203825" cy="4607166"/>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4025905"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2014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4520952" y="5301208"/>
            <a:ext cx="5184575" cy="375677"/>
          </a:xfrm>
        </p:spPr>
        <p:txBody>
          <a:bodyPr/>
          <a:lstStyle/>
          <a:p>
            <a:r>
              <a:rPr lang="en-US" altLang="ja-JP" sz="2000" dirty="0" smtClean="0"/>
              <a:t>2014.12.24</a:t>
            </a:r>
          </a:p>
        </p:txBody>
      </p:sp>
      <p:sp>
        <p:nvSpPr>
          <p:cNvPr id="3" name="タイトル 2"/>
          <p:cNvSpPr>
            <a:spLocks noGrp="1"/>
          </p:cNvSpPr>
          <p:nvPr>
            <p:ph type="ctrTitle" sz="quarter"/>
          </p:nvPr>
        </p:nvSpPr>
        <p:spPr>
          <a:xfrm>
            <a:off x="2792760" y="2940578"/>
            <a:ext cx="6912767" cy="1052786"/>
          </a:xfrm>
        </p:spPr>
        <p:txBody>
          <a:bodyPr/>
          <a:lstStyle/>
          <a:p>
            <a:r>
              <a:rPr lang="ja-JP" altLang="en-US" dirty="0">
                <a:latin typeface="メイリオ" pitchFamily="50" charset="-128"/>
                <a:ea typeface="メイリオ" pitchFamily="50" charset="-128"/>
                <a:cs typeface="メイリオ" pitchFamily="50" charset="-128"/>
              </a:rPr>
              <a:t>外部仕様書・オープンデータガイド精査方針</a:t>
            </a:r>
          </a:p>
        </p:txBody>
      </p:sp>
      <p:sp>
        <p:nvSpPr>
          <p:cNvPr id="4" name="テキスト プレースホルダー 3"/>
          <p:cNvSpPr>
            <a:spLocks noGrp="1"/>
          </p:cNvSpPr>
          <p:nvPr>
            <p:ph type="body" sz="quarter" idx="10"/>
          </p:nvPr>
        </p:nvSpPr>
        <p:spPr/>
        <p:txBody>
          <a:bodyPr>
            <a:normAutofit lnSpcReduction="10000"/>
          </a:bodyPr>
          <a:lstStyle/>
          <a:p>
            <a:r>
              <a:rPr lang="ja-JP" altLang="en-US" dirty="0"/>
              <a:t>平成</a:t>
            </a:r>
            <a:r>
              <a:rPr lang="en-US" altLang="ja-JP" dirty="0"/>
              <a:t>26</a:t>
            </a:r>
            <a:r>
              <a:rPr lang="ja-JP" altLang="en-US" dirty="0"/>
              <a:t>年度 第</a:t>
            </a:r>
            <a:r>
              <a:rPr lang="en-US" altLang="ja-JP" dirty="0"/>
              <a:t>1</a:t>
            </a:r>
            <a:r>
              <a:rPr lang="ja-JP" altLang="en-US" dirty="0"/>
              <a:t>回技術委員会資料</a:t>
            </a:r>
          </a:p>
        </p:txBody>
      </p:sp>
      <p:sp>
        <p:nvSpPr>
          <p:cNvPr id="8" name="テキスト プレースホルダー 7"/>
          <p:cNvSpPr>
            <a:spLocks noGrp="1"/>
          </p:cNvSpPr>
          <p:nvPr>
            <p:ph type="body" sz="quarter" idx="11"/>
          </p:nvPr>
        </p:nvSpPr>
        <p:spPr/>
        <p:txBody>
          <a:bodyPr anchor="ctr" anchorCtr="0"/>
          <a:lstStyle/>
          <a:p>
            <a:r>
              <a:rPr kumimoji="1" lang="ja-JP" altLang="en-US" dirty="0" smtClean="0"/>
              <a:t>資料</a:t>
            </a:r>
            <a:r>
              <a:rPr kumimoji="1" lang="en-US" altLang="ja-JP" smtClean="0"/>
              <a:t>1-7</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外部仕様書・</a:t>
            </a:r>
            <a:r>
              <a:rPr lang="ja-JP" altLang="en-US" dirty="0" smtClean="0"/>
              <a:t>オープンデータガイドの精査</a:t>
            </a:r>
            <a:r>
              <a:rPr lang="ja-JP" altLang="en-US" dirty="0"/>
              <a:t>方針</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Call for Comment</a:t>
            </a:r>
            <a:r>
              <a:rPr kumimoji="1" lang="ja-JP" altLang="en-US" dirty="0" smtClean="0"/>
              <a:t>により頂いたご意見や、類似する他のドキュメントを参考に、精査を行う。</a:t>
            </a:r>
          </a:p>
          <a:p>
            <a:pPr lvl="1"/>
            <a:r>
              <a:rPr kumimoji="1" lang="ja-JP" altLang="en-US" dirty="0" smtClean="0"/>
              <a:t>オープンデータガイド</a:t>
            </a:r>
            <a:endParaRPr kumimoji="1" lang="en-US" altLang="ja-JP" dirty="0" smtClean="0"/>
          </a:p>
          <a:p>
            <a:pPr lvl="2"/>
            <a:r>
              <a:rPr kumimoji="1" lang="en-US" altLang="ja-JP" dirty="0" smtClean="0"/>
              <a:t>2014</a:t>
            </a:r>
            <a:r>
              <a:rPr kumimoji="1" lang="ja-JP" altLang="en-US" dirty="0" smtClean="0"/>
              <a:t>年</a:t>
            </a:r>
            <a:r>
              <a:rPr kumimoji="1" lang="en-US" altLang="ja-JP" dirty="0" smtClean="0"/>
              <a:t>6</a:t>
            </a:r>
            <a:r>
              <a:rPr kumimoji="1" lang="ja-JP" altLang="en-US" dirty="0" smtClean="0"/>
              <a:t>月に</a:t>
            </a:r>
            <a:r>
              <a:rPr kumimoji="1" lang="en-US" altLang="ja-JP" dirty="0" smtClean="0"/>
              <a:t>Call for Comment</a:t>
            </a:r>
            <a:r>
              <a:rPr kumimoji="1" lang="ja-JP" altLang="en-US" dirty="0" smtClean="0"/>
              <a:t>を実施</a:t>
            </a:r>
          </a:p>
          <a:p>
            <a:pPr lvl="2"/>
            <a:r>
              <a:rPr lang="en-US" altLang="ja-JP" dirty="0" smtClean="0"/>
              <a:t>2014</a:t>
            </a:r>
            <a:r>
              <a:rPr lang="ja-JP" altLang="en-US" dirty="0" smtClean="0"/>
              <a:t>年</a:t>
            </a:r>
            <a:r>
              <a:rPr lang="en-US" altLang="ja-JP" dirty="0" smtClean="0"/>
              <a:t>7</a:t>
            </a:r>
            <a:r>
              <a:rPr lang="ja-JP" altLang="en-US" dirty="0" smtClean="0"/>
              <a:t>月に第</a:t>
            </a:r>
            <a:r>
              <a:rPr lang="en-US" altLang="ja-JP" dirty="0" smtClean="0"/>
              <a:t>1</a:t>
            </a:r>
            <a:r>
              <a:rPr lang="ja-JP" altLang="en-US" dirty="0" smtClean="0"/>
              <a:t>版を公開（このときに、頂いたコメントの一部を反映）</a:t>
            </a:r>
            <a:endParaRPr lang="en-US" altLang="ja-JP" dirty="0" smtClean="0"/>
          </a:p>
          <a:p>
            <a:pPr lvl="1"/>
            <a:r>
              <a:rPr kumimoji="1" lang="ja-JP" altLang="en-US" dirty="0" smtClean="0"/>
              <a:t>情報流通連携基盤システム 外部仕様書</a:t>
            </a:r>
          </a:p>
          <a:p>
            <a:pPr lvl="2"/>
            <a:r>
              <a:rPr lang="en-US" altLang="ja-JP" dirty="0" smtClean="0"/>
              <a:t>2014</a:t>
            </a:r>
            <a:r>
              <a:rPr lang="ja-JP" altLang="en-US" dirty="0" smtClean="0"/>
              <a:t>年</a:t>
            </a:r>
            <a:r>
              <a:rPr lang="en-US" altLang="ja-JP" dirty="0" smtClean="0"/>
              <a:t>9</a:t>
            </a:r>
            <a:r>
              <a:rPr lang="ja-JP" altLang="en-US" dirty="0" smtClean="0"/>
              <a:t>月に</a:t>
            </a:r>
            <a:r>
              <a:rPr lang="en-US" altLang="ja-JP" dirty="0" smtClean="0"/>
              <a:t>Call for Comment</a:t>
            </a:r>
            <a:r>
              <a:rPr lang="ja-JP" altLang="en-US" dirty="0" smtClean="0"/>
              <a:t>を実施</a:t>
            </a:r>
            <a:endParaRPr lang="en-US" altLang="ja-JP"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1130508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オープンデータガイドに関して頂いたご意見（抜粋）</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全般的なご意見</a:t>
            </a:r>
          </a:p>
          <a:p>
            <a:pPr lvl="1"/>
            <a:r>
              <a:rPr kumimoji="1" lang="ja-JP" altLang="en-US" dirty="0" smtClean="0"/>
              <a:t>これからデータの公開を検討する担当者を想定した、具体的な例示方法や図表による解説をより充実させる必要がある。</a:t>
            </a:r>
          </a:p>
          <a:p>
            <a:pPr lvl="1"/>
            <a:r>
              <a:rPr lang="en-US" altLang="ja-JP" dirty="0" smtClean="0"/>
              <a:t>3.4.1</a:t>
            </a:r>
            <a:r>
              <a:rPr lang="ja-JP" altLang="en-US" dirty="0" smtClean="0"/>
              <a:t>節にある「メタデータ」についての説明を充実させてほしい。たとえば</a:t>
            </a:r>
          </a:p>
          <a:p>
            <a:pPr lvl="2"/>
            <a:r>
              <a:rPr lang="ja-JP" altLang="en-US" dirty="0" smtClean="0"/>
              <a:t>メタデータとは何か</a:t>
            </a:r>
          </a:p>
          <a:p>
            <a:pPr lvl="2"/>
            <a:r>
              <a:rPr lang="ja-JP" altLang="en-US" dirty="0" smtClean="0"/>
              <a:t>公開に当たりメタデータ項目を決める必要がある</a:t>
            </a:r>
          </a:p>
          <a:p>
            <a:pPr lvl="2"/>
            <a:r>
              <a:rPr kumimoji="1" lang="ja-JP" altLang="en-US" dirty="0" smtClean="0"/>
              <a:t>メタデータとして最低限必要な項目とその説明</a:t>
            </a:r>
          </a:p>
          <a:p>
            <a:pPr lvl="2"/>
            <a:r>
              <a:rPr lang="en-US" altLang="ja-JP" dirty="0" smtClean="0"/>
              <a:t>CKAN</a:t>
            </a:r>
            <a:r>
              <a:rPr lang="ja-JP" altLang="en-US" dirty="0" smtClean="0"/>
              <a:t>を利用した場合、標準で利用できる項目とそうでない項目</a:t>
            </a:r>
          </a:p>
          <a:p>
            <a:pPr lvl="1"/>
            <a:r>
              <a:rPr kumimoji="1" lang="ja-JP" altLang="en-US" dirty="0" smtClean="0"/>
              <a:t>「公共データ」の内容を明確に定義してほしい。</a:t>
            </a:r>
          </a:p>
          <a:p>
            <a:pPr lvl="2"/>
            <a:r>
              <a:rPr kumimoji="1" lang="ja-JP" altLang="en-US" dirty="0" smtClean="0"/>
              <a:t>公共機関の保有する情報のうち、何が「公共データ」といえるのか、よく理解できなかった。</a:t>
            </a:r>
          </a:p>
          <a:p>
            <a:r>
              <a:rPr kumimoji="1" lang="ja-JP" altLang="en-US" dirty="0" smtClean="0"/>
              <a:t>技術編に関するご意見</a:t>
            </a:r>
          </a:p>
          <a:p>
            <a:pPr lvl="1"/>
            <a:r>
              <a:rPr lang="en-US" altLang="ja-JP" dirty="0" smtClean="0"/>
              <a:t>9.1</a:t>
            </a:r>
            <a:r>
              <a:rPr lang="ja-JP" altLang="en-US" dirty="0" smtClean="0"/>
              <a:t>節の「識別子に関する指針」について</a:t>
            </a:r>
          </a:p>
          <a:p>
            <a:pPr lvl="2"/>
            <a:r>
              <a:rPr lang="ja-JP" altLang="en-US" dirty="0"/>
              <a:t>ファイル名だけでなく、提供ドメインが変わっても自動取得に失敗するので、ドメインやディレクトリを変えなくためすむような公開方法を工夫すべきであることを強調するほうがよい。</a:t>
            </a:r>
          </a:p>
          <a:p>
            <a:pPr lvl="1"/>
            <a:r>
              <a:rPr kumimoji="1" lang="ja-JP" altLang="en-US" dirty="0" smtClean="0"/>
              <a:t>データを提供するとき、特に</a:t>
            </a:r>
            <a:r>
              <a:rPr kumimoji="1" lang="en-US" altLang="ja-JP" dirty="0" err="1" smtClean="0"/>
              <a:t>WebAPI</a:t>
            </a:r>
            <a:r>
              <a:rPr kumimoji="1" lang="ja-JP" altLang="en-US" dirty="0" err="1" smtClean="0"/>
              <a:t>を提</a:t>
            </a:r>
            <a:r>
              <a:rPr kumimoji="1" lang="ja-JP" altLang="en-US" dirty="0" smtClean="0"/>
              <a:t>供する時の作法に関する記述がない。</a:t>
            </a:r>
            <a:br>
              <a:rPr kumimoji="1" lang="ja-JP" altLang="en-US" dirty="0" smtClean="0"/>
            </a:br>
            <a:r>
              <a:rPr kumimoji="1" lang="ja-JP" altLang="en-US" dirty="0" smtClean="0"/>
              <a:t>たとえば、</a:t>
            </a:r>
            <a:r>
              <a:rPr lang="en-US" altLang="ja-JP" dirty="0"/>
              <a:t>CORS (Cross-Origin Resource Sharing)</a:t>
            </a:r>
            <a:r>
              <a:rPr lang="ja-JP" altLang="en-US" dirty="0" err="1"/>
              <a:t>を適</a:t>
            </a:r>
            <a:r>
              <a:rPr lang="ja-JP" altLang="en-US" dirty="0"/>
              <a:t>切に設定することを要求するの</a:t>
            </a:r>
            <a:r>
              <a:rPr lang="ja-JP" altLang="en-US" dirty="0" smtClean="0"/>
              <a:t>がよい。</a:t>
            </a:r>
            <a:endParaRPr kumimoji="1" lang="ja-JP" altLang="en-US" dirty="0" smtClean="0"/>
          </a:p>
          <a:p>
            <a:pPr marL="355600" lvl="1" indent="0">
              <a:buNone/>
            </a:pPr>
            <a:endParaRPr kumimoji="1" lang="ja-JP" altLang="en-US" dirty="0" smtClean="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Tree>
    <p:extLst>
      <p:ext uri="{BB962C8B-B14F-4D97-AF65-F5344CB8AC3E}">
        <p14:creationId xmlns:p14="http://schemas.microsoft.com/office/powerpoint/2010/main" val="1589300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外部仕様書に関して頂いたご意見（抜粋）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ボキャブラリに関するご意見</a:t>
            </a:r>
          </a:p>
          <a:p>
            <a:pPr lvl="1"/>
            <a:r>
              <a:rPr kumimoji="1" lang="ja-JP" altLang="en-US" dirty="0" smtClean="0"/>
              <a:t>「地物」「地物のアクセシビリティ」に関するボキャブラリを用いて、具体的な「歩行者ネットワークデータ」を整備したサンプルを提示していただきたい。</a:t>
            </a:r>
          </a:p>
          <a:p>
            <a:pPr lvl="1"/>
            <a:r>
              <a:rPr kumimoji="1" lang="ja-JP" altLang="en-US" dirty="0" smtClean="0"/>
              <a:t>「イベント」については、</a:t>
            </a:r>
            <a:r>
              <a:rPr lang="en-US" altLang="ja-JP" dirty="0" smtClean="0"/>
              <a:t>API</a:t>
            </a:r>
            <a:r>
              <a:rPr lang="ja-JP" altLang="en-US" dirty="0" err="1" smtClean="0"/>
              <a:t>での</a:t>
            </a:r>
            <a:r>
              <a:rPr lang="ja-JP" altLang="en-US" dirty="0" smtClean="0"/>
              <a:t>規定や</a:t>
            </a:r>
            <a:r>
              <a:rPr lang="en-US" altLang="ja-JP" dirty="0" smtClean="0"/>
              <a:t>EDI</a:t>
            </a:r>
            <a:r>
              <a:rPr lang="ja-JP" altLang="en-US" dirty="0" smtClean="0"/>
              <a:t>等との関連性にも触れてほしい。</a:t>
            </a:r>
          </a:p>
          <a:p>
            <a:pPr lvl="1"/>
            <a:r>
              <a:rPr kumimoji="1" lang="ja-JP" altLang="en-US" dirty="0" smtClean="0"/>
              <a:t>これらのボキャブラリを用いて情報を記述する指針がほしい。たとえば</a:t>
            </a:r>
          </a:p>
          <a:p>
            <a:pPr lvl="2"/>
            <a:r>
              <a:rPr kumimoji="1" lang="ja-JP" altLang="en-US" dirty="0" smtClean="0"/>
              <a:t>「姓」を示すのに</a:t>
            </a:r>
            <a:r>
              <a:rPr kumimoji="1" lang="en-US" altLang="ja-JP" dirty="0" err="1" smtClean="0"/>
              <a:t>foaf:surname</a:t>
            </a:r>
            <a:r>
              <a:rPr kumimoji="1" lang="en-US" altLang="ja-JP" dirty="0" smtClean="0"/>
              <a:t>, </a:t>
            </a:r>
            <a:r>
              <a:rPr kumimoji="1" lang="en-US" altLang="ja-JP" dirty="0" err="1" smtClean="0"/>
              <a:t>foaf:familyname</a:t>
            </a:r>
            <a:r>
              <a:rPr kumimoji="1" lang="en-US" altLang="ja-JP" dirty="0" smtClean="0"/>
              <a:t>, </a:t>
            </a:r>
            <a:r>
              <a:rPr kumimoji="1" lang="en-US" altLang="ja-JP" dirty="0" err="1" smtClean="0"/>
              <a:t>foaf:lastname</a:t>
            </a:r>
            <a:r>
              <a:rPr kumimoji="1" lang="ja-JP" altLang="en-US" dirty="0" smtClean="0"/>
              <a:t>のどれがよいのか。</a:t>
            </a:r>
          </a:p>
          <a:p>
            <a:pPr lvl="2"/>
            <a:r>
              <a:rPr lang="en-US" altLang="ja-JP" dirty="0" err="1" smtClean="0"/>
              <a:t>dc:creater</a:t>
            </a:r>
            <a:r>
              <a:rPr lang="ja-JP" altLang="en-US" dirty="0" smtClean="0"/>
              <a:t>を利用して何を表すのか。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4109623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プレゼンテーション2" id="{BD7E9930-E53F-4249-9C26-FB176681129E}" vid="{D46BAEF6-4F6F-4E65-BF1B-68CDF97626F6}"/>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417</Words>
  <Application>Microsoft Office PowerPoint</Application>
  <PresentationFormat>A4 210 x 297 mm</PresentationFormat>
  <Paragraphs>35</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VLEDパワポ基本テンプレート</vt:lpstr>
      <vt:lpstr>外部仕様書・オープンデータガイド精査方針</vt:lpstr>
      <vt:lpstr>外部仕様書・オープンデータガイドの精査方針</vt:lpstr>
      <vt:lpstr>オープンデータガイドに関して頂いたご意見（抜粋）</vt:lpstr>
      <vt:lpstr>外部仕様書に関して頂いたご意見（抜粋）</vt:lpstr>
      <vt:lpstr>PowerPoint プレゼンテーション</vt:lpstr>
    </vt:vector>
  </TitlesOfParts>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2014-12-18T11:39:33Z</dcterms:created>
  <dcterms:modified xsi:type="dcterms:W3CDTF">2015-01-08T11:35:14Z</dcterms:modified>
</cp:coreProperties>
</file>