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57" r:id="rId2"/>
    <p:sldId id="271" r:id="rId3"/>
    <p:sldId id="272" r:id="rId4"/>
    <p:sldId id="273" r:id="rId5"/>
    <p:sldId id="270" r:id="rId6"/>
    <p:sldId id="264" r:id="rId7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9566" autoAdjust="0"/>
  </p:normalViewPr>
  <p:slideViewPr>
    <p:cSldViewPr>
      <p:cViewPr>
        <p:scale>
          <a:sx n="121" d="100"/>
          <a:sy n="121" d="100"/>
        </p:scale>
        <p:origin x="-108" y="-258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442185" y="5373216"/>
            <a:ext cx="5256583" cy="375677"/>
          </a:xfrm>
        </p:spPr>
        <p:txBody>
          <a:bodyPr/>
          <a:lstStyle/>
          <a:p>
            <a:r>
              <a:rPr lang="en-US" altLang="ja-JP" sz="2000" dirty="0" smtClean="0"/>
              <a:t>2014.12.24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6912767" cy="560343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平成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年度活動計画案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26</a:t>
            </a:r>
            <a:r>
              <a:rPr lang="ja-JP" altLang="en-US" dirty="0"/>
              <a:t>年度 第</a:t>
            </a:r>
            <a:r>
              <a:rPr lang="en-US" altLang="ja-JP" dirty="0"/>
              <a:t>1</a:t>
            </a:r>
            <a:r>
              <a:rPr lang="ja-JP" altLang="en-US" dirty="0"/>
              <a:t>回技術委員会</a:t>
            </a:r>
            <a:r>
              <a:rPr lang="ja-JP" altLang="en-US" dirty="0" smtClean="0"/>
              <a:t>資料</a:t>
            </a:r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/>
        <p:txBody>
          <a:bodyPr anchor="ctr" anchorCtr="0"/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1-5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技術委員会 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年度活動指針案（概要）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活動目標</a:t>
            </a:r>
          </a:p>
          <a:p>
            <a:pPr lvl="1"/>
            <a:r>
              <a:rPr kumimoji="1" lang="ja-JP" altLang="en-US" dirty="0" smtClean="0"/>
              <a:t>オープンデータの作成・公開・利用に関する技術的な情報提供や啓蒙活動を行い、オープンデータを扱う政府・自治体等の公共機関、および民間開発者に訴求することにより、</a:t>
            </a:r>
            <a:r>
              <a:rPr kumimoji="1" lang="en-US" altLang="ja-JP" dirty="0" smtClean="0"/>
              <a:t>VLED</a:t>
            </a:r>
            <a:r>
              <a:rPr kumimoji="1" lang="ja-JP" altLang="en-US" dirty="0" smtClean="0"/>
              <a:t>の求心力を強化する。</a:t>
            </a:r>
          </a:p>
          <a:p>
            <a:r>
              <a:rPr kumimoji="1" lang="ja-JP" altLang="en-US" dirty="0" smtClean="0"/>
              <a:t>活動項目案</a:t>
            </a:r>
          </a:p>
          <a:p>
            <a:pPr marL="698345" lvl="1" indent="-342900">
              <a:buFont typeface="+mj-lt"/>
              <a:buAutoNum type="arabicPeriod"/>
            </a:pPr>
            <a:r>
              <a:rPr lang="ja-JP" altLang="en-US" dirty="0"/>
              <a:t>支援ツールの整備</a:t>
            </a:r>
          </a:p>
          <a:p>
            <a:pPr marL="698345" lvl="1" indent="-342900">
              <a:buFont typeface="+mj-lt"/>
              <a:buAutoNum type="arabicPeriod"/>
            </a:pPr>
            <a:r>
              <a:rPr lang="ja-JP" altLang="en-US" dirty="0"/>
              <a:t>外部仕様書・オープンデータガイドの精査</a:t>
            </a:r>
          </a:p>
          <a:p>
            <a:pPr marL="698345" lvl="1" indent="-342900">
              <a:buFont typeface="+mj-lt"/>
              <a:buAutoNum type="arabicPeriod"/>
            </a:pPr>
            <a:r>
              <a:rPr lang="ja-JP" altLang="en-US" dirty="0"/>
              <a:t>オープンデータ指標に関する調査・検討</a:t>
            </a:r>
          </a:p>
          <a:p>
            <a:pPr marL="698345" lvl="1" indent="-342900">
              <a:buFont typeface="+mj-lt"/>
              <a:buAutoNum type="arabicPeriod"/>
            </a:pPr>
            <a:r>
              <a:rPr lang="ja-JP" altLang="en-US" dirty="0"/>
              <a:t>国際標準化に向けたロードマップの検討</a:t>
            </a:r>
          </a:p>
          <a:p>
            <a:pPr marL="698345" lvl="1" indent="-342900">
              <a:buFont typeface="+mj-lt"/>
              <a:buAutoNum type="arabicPeriod"/>
            </a:pPr>
            <a:r>
              <a:rPr lang="ja-JP" altLang="en-US" dirty="0"/>
              <a:t>オープンデータ講習会の</a:t>
            </a:r>
            <a:r>
              <a:rPr lang="ja-JP" altLang="en-US" dirty="0" smtClean="0"/>
              <a:t>実施（データガバナンス委員会等との連携）</a:t>
            </a:r>
            <a:endParaRPr lang="ja-JP" altLang="en-US" dirty="0"/>
          </a:p>
          <a:p>
            <a:pPr marL="698345" lvl="1" indent="-342900">
              <a:buFont typeface="+mj-lt"/>
              <a:buAutoNum type="arabicPeriod"/>
            </a:pPr>
            <a:r>
              <a:rPr lang="en-US" altLang="ja-JP" dirty="0" smtClean="0"/>
              <a:t>API</a:t>
            </a:r>
            <a:r>
              <a:rPr lang="ja-JP" altLang="en-US" dirty="0" smtClean="0"/>
              <a:t>ガイド（仮称）の執筆</a:t>
            </a:r>
          </a:p>
          <a:p>
            <a:pPr marL="698345" lvl="1" indent="-342900">
              <a:buFont typeface="+mj-lt"/>
              <a:buAutoNum type="arabicPeriod"/>
            </a:pPr>
            <a:r>
              <a:rPr lang="en-US" altLang="ja-JP" dirty="0" smtClean="0"/>
              <a:t>VLED</a:t>
            </a:r>
            <a:r>
              <a:rPr lang="ja-JP" altLang="en-US" dirty="0" smtClean="0"/>
              <a:t>によるパブリケーション手続きの確定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781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技術委員会 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年度活動項目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642" y="1124744"/>
            <a:ext cx="9245878" cy="5328592"/>
          </a:xfrm>
        </p:spPr>
        <p:txBody>
          <a:bodyPr>
            <a:normAutofit fontScale="92500" lnSpcReduction="20000"/>
          </a:bodyPr>
          <a:lstStyle/>
          <a:p>
            <a:pPr marL="606265" indent="-457200">
              <a:buFont typeface="+mj-lt"/>
              <a:buAutoNum type="arabicPeriod"/>
            </a:pPr>
            <a:r>
              <a:rPr lang="ja-JP" altLang="en-US" dirty="0"/>
              <a:t>支援ツールの整備 </a:t>
            </a:r>
            <a:r>
              <a:rPr lang="en-US" altLang="ja-JP" dirty="0">
                <a:sym typeface="Wingdings" panose="05000000000000000000" pitchFamily="2" charset="2"/>
              </a:rPr>
              <a:t> </a:t>
            </a:r>
            <a:r>
              <a:rPr lang="ja-JP" altLang="en-US" dirty="0">
                <a:sym typeface="Wingdings" panose="05000000000000000000" pitchFamily="2" charset="2"/>
              </a:rPr>
              <a:t>資料</a:t>
            </a:r>
            <a:r>
              <a:rPr lang="en-US" altLang="ja-JP" dirty="0" smtClean="0">
                <a:sym typeface="Wingdings" panose="05000000000000000000" pitchFamily="2" charset="2"/>
              </a:rPr>
              <a:t>1-6</a:t>
            </a:r>
            <a:endParaRPr lang="ja-JP" altLang="en-US" dirty="0"/>
          </a:p>
          <a:p>
            <a:pPr lvl="1"/>
            <a:r>
              <a:rPr lang="ja-JP" altLang="en-US" dirty="0"/>
              <a:t>情報流通連携基盤システム 外部仕様書やオープンデータガイドに関連する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ツールを整備する。</a:t>
            </a:r>
          </a:p>
          <a:p>
            <a:pPr marL="822139" lvl="2" indent="-400050">
              <a:buFont typeface="+mj-lt"/>
              <a:buAutoNum type="romanLcPeriod"/>
            </a:pPr>
            <a:r>
              <a:rPr lang="ja-JP" altLang="en-US" dirty="0"/>
              <a:t>情報流通連携基盤システム 外部仕様書の参照実装パッケージ</a:t>
            </a:r>
            <a:endParaRPr lang="en-US" altLang="ja-JP" dirty="0"/>
          </a:p>
          <a:p>
            <a:pPr marL="822139" lvl="2" indent="-400050">
              <a:buFont typeface="+mj-lt"/>
              <a:buAutoNum type="romanLcPeriod"/>
            </a:pPr>
            <a:r>
              <a:rPr lang="ja-JP" altLang="en-US" dirty="0"/>
              <a:t>ボキャブラリ管理サイト</a:t>
            </a:r>
          </a:p>
          <a:p>
            <a:pPr marL="822139" lvl="2" indent="-400050">
              <a:buFont typeface="+mj-lt"/>
              <a:buAutoNum type="romanLcPeriod"/>
            </a:pPr>
            <a:r>
              <a:rPr lang="ja-JP" altLang="en-US" dirty="0"/>
              <a:t>「オープンデータガイド」</a:t>
            </a:r>
            <a:r>
              <a:rPr lang="en-US" altLang="ja-JP" dirty="0"/>
              <a:t>9.3</a:t>
            </a:r>
            <a:r>
              <a:rPr lang="ja-JP" altLang="en-US" dirty="0"/>
              <a:t>節の「技術的指針」に関する</a:t>
            </a:r>
            <a:r>
              <a:rPr lang="ja-JP" altLang="en-US" dirty="0" smtClean="0"/>
              <a:t>チェックツール</a:t>
            </a:r>
          </a:p>
          <a:p>
            <a:pPr marL="822139" lvl="2" indent="-400050">
              <a:buFont typeface="+mj-lt"/>
              <a:buAutoNum type="romanLcPeriod"/>
            </a:pPr>
            <a:r>
              <a:rPr lang="ja-JP" altLang="en-US" dirty="0" smtClean="0"/>
              <a:t>メタデータ抽出支援ツール</a:t>
            </a:r>
            <a:endParaRPr lang="ja-JP" altLang="en-US" dirty="0"/>
          </a:p>
          <a:p>
            <a:pPr marL="822139" lvl="2" indent="-400050"/>
            <a:r>
              <a:rPr lang="ja-JP" altLang="en-US" dirty="0"/>
              <a:t>上記以外に必要なものがあれば、技術委員会の中でリストアップする。</a:t>
            </a:r>
          </a:p>
          <a:p>
            <a:pPr marL="606265" indent="-457200">
              <a:buFont typeface="+mj-lt"/>
              <a:buAutoNum type="arabicPeriod"/>
            </a:pPr>
            <a:r>
              <a:rPr lang="ja-JP" altLang="en-US" dirty="0"/>
              <a:t>外部仕様書・オープンデータガイドの精査 </a:t>
            </a:r>
            <a:r>
              <a:rPr lang="en-US" altLang="ja-JP" dirty="0">
                <a:sym typeface="Wingdings" panose="05000000000000000000" pitchFamily="2" charset="2"/>
              </a:rPr>
              <a:t> </a:t>
            </a:r>
            <a:r>
              <a:rPr lang="ja-JP" altLang="en-US" dirty="0">
                <a:sym typeface="Wingdings" panose="05000000000000000000" pitchFamily="2" charset="2"/>
              </a:rPr>
              <a:t>資料</a:t>
            </a:r>
            <a:r>
              <a:rPr lang="en-US" altLang="ja-JP" dirty="0" smtClean="0">
                <a:sym typeface="Wingdings" panose="05000000000000000000" pitchFamily="2" charset="2"/>
              </a:rPr>
              <a:t>1-7</a:t>
            </a:r>
            <a:endParaRPr lang="ja-JP" altLang="en-US" dirty="0"/>
          </a:p>
          <a:p>
            <a:pPr lvl="1"/>
            <a:r>
              <a:rPr lang="en-US" altLang="ja-JP" dirty="0"/>
              <a:t>Call for Comment</a:t>
            </a:r>
            <a:r>
              <a:rPr lang="ja-JP" altLang="en-US" dirty="0"/>
              <a:t>により頂いたコメントを、現行の仕様書やガイドに反映させる。</a:t>
            </a:r>
          </a:p>
          <a:p>
            <a:pPr marL="606265" indent="-457200">
              <a:buFont typeface="+mj-lt"/>
              <a:buAutoNum type="arabicPeriod"/>
            </a:pPr>
            <a:r>
              <a:rPr lang="ja-JP" altLang="en-US" dirty="0"/>
              <a:t>オープンデータ指標に関する調査・検討</a:t>
            </a:r>
            <a:endParaRPr lang="en-US" altLang="ja-JP" dirty="0"/>
          </a:p>
          <a:p>
            <a:pPr marL="698435" lvl="1" indent="-342900"/>
            <a:r>
              <a:rPr lang="en-US" altLang="ja-JP" dirty="0"/>
              <a:t>Open  Data Certificate</a:t>
            </a:r>
            <a:r>
              <a:rPr lang="ja-JP" altLang="en-US" dirty="0"/>
              <a:t>をベースに、国内でのオープンデータに関する取組みを技術的に評価する指標を検討し、それに基づく評価を試みる</a:t>
            </a:r>
            <a:r>
              <a:rPr lang="ja-JP" altLang="en-US" dirty="0" smtClean="0"/>
              <a:t>。</a:t>
            </a:r>
          </a:p>
          <a:p>
            <a:pPr marL="698435" lvl="1" indent="-342900"/>
            <a:r>
              <a:rPr lang="ja-JP" altLang="en-US" dirty="0"/>
              <a:t>海外の活用事例と国内状況の比較を行い、評価の参考情報とする</a:t>
            </a:r>
            <a:r>
              <a:rPr lang="ja-JP" altLang="en-US" dirty="0" smtClean="0"/>
              <a:t>。</a:t>
            </a:r>
            <a:endParaRPr lang="ja-JP" altLang="en-US" dirty="0">
              <a:solidFill>
                <a:srgbClr val="FF0000"/>
              </a:solidFill>
            </a:endParaRPr>
          </a:p>
          <a:p>
            <a:pPr marL="606265" indent="-457200">
              <a:buFont typeface="+mj-lt"/>
              <a:buAutoNum type="arabicPeriod"/>
            </a:pPr>
            <a:r>
              <a:rPr lang="ja-JP" altLang="en-US" dirty="0" smtClean="0"/>
              <a:t>オープンデータ</a:t>
            </a:r>
            <a:r>
              <a:rPr lang="ja-JP" altLang="en-US" dirty="0"/>
              <a:t>講習会の実施</a:t>
            </a:r>
            <a:r>
              <a:rPr lang="ja-JP" altLang="en-US" dirty="0" smtClean="0"/>
              <a:t>（データガバナンス委員会等と連携）</a:t>
            </a:r>
          </a:p>
          <a:p>
            <a:pPr lvl="1"/>
            <a:r>
              <a:rPr lang="ja-JP" altLang="en-US" dirty="0" smtClean="0"/>
              <a:t>オープンデータガイドと講習会用資料（概要資料をベースとする）をテキストにして、データのオープン化を検討している人にレクチャーする。</a:t>
            </a:r>
          </a:p>
          <a:p>
            <a:pPr lvl="1"/>
            <a:r>
              <a:rPr lang="ja-JP" altLang="en-US" dirty="0" smtClean="0"/>
              <a:t>上記以外に必要な講習題材が</a:t>
            </a:r>
            <a:r>
              <a:rPr lang="ja-JP" altLang="en-US" dirty="0"/>
              <a:t>あれば、技術委員会の中でリストアップする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85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技術委員会 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年度活動項目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6265" indent="-457200">
              <a:buFont typeface="+mj-lt"/>
              <a:buAutoNum type="arabicPeriod" startAt="5"/>
            </a:pPr>
            <a:r>
              <a:rPr lang="ja-JP" altLang="en-US" dirty="0" smtClean="0"/>
              <a:t>国際標準化に向けたロードマップの検討</a:t>
            </a:r>
          </a:p>
          <a:p>
            <a:pPr marL="698345" lvl="1" indent="-342900"/>
            <a:r>
              <a:rPr lang="ja-JP" altLang="en-US" dirty="0" smtClean="0"/>
              <a:t>オープンデータガイド精査や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ガイド執筆による知見は、国際標準化組織へのベストプラクティス提案につながると考える。</a:t>
            </a:r>
          </a:p>
          <a:p>
            <a:pPr marL="698345" lvl="1" indent="-342900"/>
            <a:r>
              <a:rPr lang="ja-JP" altLang="en-US" dirty="0" smtClean="0"/>
              <a:t>上記を中心に、提出先組織、実施体制やアクションアイテムをまとめ、国際標準化に向けたロードマップの作成を検討する。</a:t>
            </a:r>
            <a:endParaRPr lang="en-US" altLang="ja-JP" dirty="0" smtClean="0"/>
          </a:p>
          <a:p>
            <a:pPr marL="606265" indent="-457200">
              <a:buFont typeface="+mj-lt"/>
              <a:buAutoNum type="arabicPeriod" startAt="5"/>
            </a:pPr>
            <a:r>
              <a:rPr lang="en-US" altLang="ja-JP" dirty="0"/>
              <a:t>API</a:t>
            </a:r>
            <a:r>
              <a:rPr lang="ja-JP" altLang="en-US" dirty="0"/>
              <a:t>ガイド（仮称）の執筆</a:t>
            </a:r>
          </a:p>
          <a:p>
            <a:pPr lvl="1"/>
            <a:r>
              <a:rPr lang="ja-JP" altLang="en-US" dirty="0"/>
              <a:t>政府・自治体の中で、</a:t>
            </a:r>
            <a:r>
              <a:rPr lang="en-US" altLang="ja-JP" dirty="0"/>
              <a:t>API</a:t>
            </a:r>
            <a:r>
              <a:rPr lang="ja-JP" altLang="en-US" dirty="0"/>
              <a:t>を付与したデータを公開しようとする流れがある。</a:t>
            </a:r>
          </a:p>
          <a:p>
            <a:pPr lvl="1"/>
            <a:r>
              <a:rPr lang="ja-JP" altLang="en-US" dirty="0"/>
              <a:t>その際に課題となる下記項目について解説するガイドを作成し、公開する。 </a:t>
            </a:r>
          </a:p>
          <a:p>
            <a:pPr lvl="2"/>
            <a:r>
              <a:rPr lang="en-US" altLang="ja-JP" dirty="0"/>
              <a:t>API</a:t>
            </a:r>
            <a:r>
              <a:rPr lang="ja-JP" altLang="en-US" dirty="0"/>
              <a:t>付与に適する／適さないデータの判別方法</a:t>
            </a:r>
          </a:p>
          <a:p>
            <a:pPr lvl="2"/>
            <a:r>
              <a:rPr lang="en-US" altLang="ja-JP" dirty="0"/>
              <a:t>API</a:t>
            </a:r>
            <a:r>
              <a:rPr lang="ja-JP" altLang="en-US" dirty="0"/>
              <a:t>の付与方法（既存の事例を参考にする</a:t>
            </a:r>
            <a:r>
              <a:rPr lang="en-US" altLang="ja-JP" dirty="0"/>
              <a:t>: Twitter, Facebook, CKAN</a:t>
            </a:r>
            <a:r>
              <a:rPr lang="ja-JP" altLang="en-US" dirty="0"/>
              <a:t>など）</a:t>
            </a:r>
          </a:p>
          <a:p>
            <a:pPr lvl="3"/>
            <a:r>
              <a:rPr lang="ja-JP" altLang="en-US" dirty="0"/>
              <a:t>特に</a:t>
            </a:r>
            <a:r>
              <a:rPr lang="en-US" altLang="ja-JP" dirty="0"/>
              <a:t>push</a:t>
            </a:r>
            <a:r>
              <a:rPr lang="ja-JP" altLang="en-US" dirty="0"/>
              <a:t>型、アップロード、リアルタイム関連の</a:t>
            </a:r>
            <a:r>
              <a:rPr lang="en-US" altLang="ja-JP" dirty="0"/>
              <a:t>API</a:t>
            </a:r>
            <a:r>
              <a:rPr lang="ja-JP" altLang="en-US" dirty="0"/>
              <a:t>を中心に</a:t>
            </a:r>
            <a:endParaRPr lang="en-US" altLang="ja-JP" dirty="0"/>
          </a:p>
          <a:p>
            <a:pPr lvl="2"/>
            <a:r>
              <a:rPr lang="en-US" altLang="ja-JP" dirty="0"/>
              <a:t>API</a:t>
            </a:r>
            <a:r>
              <a:rPr lang="ja-JP" altLang="en-US" dirty="0"/>
              <a:t>提供時の留意事項（サーバの負荷に関する問題等）</a:t>
            </a:r>
          </a:p>
          <a:p>
            <a:pPr lvl="1"/>
            <a:r>
              <a:rPr lang="ja-JP" altLang="en-US" dirty="0"/>
              <a:t>本書を「オープンデータガイド」に含めるかどうかは、要検討。</a:t>
            </a:r>
          </a:p>
          <a:p>
            <a:pPr marL="606265" indent="-457200">
              <a:buFont typeface="+mj-lt"/>
              <a:buAutoNum type="arabicPeriod" startAt="5"/>
            </a:pPr>
            <a:r>
              <a:rPr lang="en-US" altLang="ja-JP" dirty="0" smtClean="0"/>
              <a:t>VLED</a:t>
            </a:r>
            <a:r>
              <a:rPr lang="ja-JP" altLang="en-US" dirty="0" smtClean="0"/>
              <a:t>によるパブリケーション手続きの確定</a:t>
            </a:r>
          </a:p>
          <a:p>
            <a:pPr marL="698345" lvl="1" indent="-342900"/>
            <a:r>
              <a:rPr lang="ja-JP" altLang="en-US" dirty="0" smtClean="0"/>
              <a:t>「オープンデータガイド」の検討・公開手続きをベースに、</a:t>
            </a:r>
            <a:r>
              <a:rPr lang="en-US" altLang="ja-JP" dirty="0" smtClean="0"/>
              <a:t>VLED</a:t>
            </a:r>
            <a:r>
              <a:rPr lang="ja-JP" altLang="en-US" dirty="0" smtClean="0"/>
              <a:t>による資料の公開手続きを文書化する。</a:t>
            </a:r>
          </a:p>
          <a:p>
            <a:pPr marL="149065" indent="0">
              <a:buNone/>
            </a:pP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55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各回の議事案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235852"/>
              </p:ext>
            </p:extLst>
          </p:nvPr>
        </p:nvGraphicFramePr>
        <p:xfrm>
          <a:off x="704850" y="1143000"/>
          <a:ext cx="8443914" cy="3510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8522"/>
                <a:gridCol w="68653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回数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議事案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回（</a:t>
                      </a:r>
                      <a:r>
                        <a:rPr kumimoji="1" lang="en-US" altLang="ja-JP" sz="1400" dirty="0" smtClean="0"/>
                        <a:t>12</a:t>
                      </a:r>
                      <a:r>
                        <a:rPr kumimoji="1" lang="ja-JP" altLang="en-US" sz="1400" dirty="0" smtClean="0"/>
                        <a:t>月）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基本方針の確認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支援ツールの紹介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回（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月）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オープンデータガイドの修正案検討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smtClean="0"/>
                        <a:t>API</a:t>
                      </a:r>
                      <a:r>
                        <a:rPr kumimoji="1" lang="ja-JP" altLang="en-US" sz="1400" dirty="0" smtClean="0"/>
                        <a:t>ガイド案検討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</a:t>
                      </a:r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回（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月）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情報流通連携基盤システム・外部仕様書の修正案検討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オープンデータ指標に関する検討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支援ツールの検討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 smtClean="0"/>
                        <a:t>国際標準化に向けたロードマップの検討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</a:t>
                      </a:r>
                      <a:r>
                        <a:rPr kumimoji="1" lang="en-US" altLang="ja-JP" sz="1400" dirty="0" smtClean="0"/>
                        <a:t>4</a:t>
                      </a:r>
                      <a:r>
                        <a:rPr kumimoji="1" lang="ja-JP" altLang="en-US" sz="1400" dirty="0" smtClean="0"/>
                        <a:t>回（</a:t>
                      </a:r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月）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 smtClean="0"/>
                        <a:t>アウトプットの統括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オープンデータガイド第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版のまとめ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情報流通連携基盤システム・外部仕様書</a:t>
                      </a:r>
                      <a:r>
                        <a:rPr kumimoji="1" lang="en-US" altLang="ja-JP" sz="1400" dirty="0" smtClean="0"/>
                        <a:t>version3.0</a:t>
                      </a:r>
                      <a:r>
                        <a:rPr kumimoji="1" lang="ja-JP" altLang="en-US" sz="1400" dirty="0" smtClean="0"/>
                        <a:t>のまとめ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 smtClean="0"/>
                        <a:t>支援ツールのまとめ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400" dirty="0" smtClean="0"/>
                        <a:t>API</a:t>
                      </a:r>
                      <a:r>
                        <a:rPr kumimoji="1" lang="ja-JP" altLang="en-US" sz="1400" dirty="0" smtClean="0"/>
                        <a:t>ガイド案のまとめ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608F-B86E-B348-B2D5-58A4308397F8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03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VLEDパワポ基本スタイル.pptx" id="{1BE1CAAB-A093-40A6-8432-54C4289AC205}" vid="{727712D7-92D5-411E-B341-BDE4212BFD2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477</Words>
  <Application>Microsoft Office PowerPoint</Application>
  <PresentationFormat>A4 210 x 297 mm</PresentationFormat>
  <Paragraphs>69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VLEDパワポ基本テンプレート</vt:lpstr>
      <vt:lpstr>平成26年度活動計画案</vt:lpstr>
      <vt:lpstr>技術委員会 平成26年度活動指針案（概要）</vt:lpstr>
      <vt:lpstr>技術委員会 平成26年度活動項目</vt:lpstr>
      <vt:lpstr>技術委員会 平成26年度活動項目</vt:lpstr>
      <vt:lpstr>各回の議事案</vt:lpstr>
      <vt:lpstr>PowerPoint プレゼンテーション</vt:lpstr>
    </vt:vector>
  </TitlesOfParts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2014-12-18T11:33:53Z</dcterms:created>
  <dcterms:modified xsi:type="dcterms:W3CDTF">2015-01-08T11:33:00Z</dcterms:modified>
</cp:coreProperties>
</file>