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1"/>
  </p:sldMasterIdLst>
  <p:notesMasterIdLst>
    <p:notesMasterId r:id="rId45"/>
  </p:notesMasterIdLst>
  <p:handoutMasterIdLst>
    <p:handoutMasterId r:id="rId46"/>
  </p:handoutMasterIdLst>
  <p:sldIdLst>
    <p:sldId id="257" r:id="rId2"/>
    <p:sldId id="267" r:id="rId3"/>
    <p:sldId id="268" r:id="rId4"/>
    <p:sldId id="297" r:id="rId5"/>
    <p:sldId id="298" r:id="rId6"/>
    <p:sldId id="270" r:id="rId7"/>
    <p:sldId id="271" r:id="rId8"/>
    <p:sldId id="272" r:id="rId9"/>
    <p:sldId id="273" r:id="rId10"/>
    <p:sldId id="274" r:id="rId11"/>
    <p:sldId id="275" r:id="rId12"/>
    <p:sldId id="277" r:id="rId13"/>
    <p:sldId id="278" r:id="rId14"/>
    <p:sldId id="279" r:id="rId15"/>
    <p:sldId id="283" r:id="rId16"/>
    <p:sldId id="284" r:id="rId17"/>
    <p:sldId id="288" r:id="rId18"/>
    <p:sldId id="289" r:id="rId19"/>
    <p:sldId id="290" r:id="rId20"/>
    <p:sldId id="285" r:id="rId21"/>
    <p:sldId id="287" r:id="rId22"/>
    <p:sldId id="294" r:id="rId23"/>
    <p:sldId id="295" r:id="rId24"/>
    <p:sldId id="296" r:id="rId25"/>
    <p:sldId id="291" r:id="rId26"/>
    <p:sldId id="292" r:id="rId27"/>
    <p:sldId id="299" r:id="rId28"/>
    <p:sldId id="300" r:id="rId29"/>
    <p:sldId id="301" r:id="rId30"/>
    <p:sldId id="302" r:id="rId31"/>
    <p:sldId id="303" r:id="rId32"/>
    <p:sldId id="304" r:id="rId33"/>
    <p:sldId id="305" r:id="rId34"/>
    <p:sldId id="307" r:id="rId35"/>
    <p:sldId id="308" r:id="rId36"/>
    <p:sldId id="309" r:id="rId37"/>
    <p:sldId id="310" r:id="rId38"/>
    <p:sldId id="311" r:id="rId39"/>
    <p:sldId id="312" r:id="rId40"/>
    <p:sldId id="313" r:id="rId41"/>
    <p:sldId id="314" r:id="rId42"/>
    <p:sldId id="315" r:id="rId43"/>
    <p:sldId id="264" r:id="rId44"/>
  </p:sldIdLst>
  <p:sldSz cx="9906000" cy="6858000" type="A4"/>
  <p:notesSz cx="7099300" cy="10234613"/>
  <p:defaultTextStyle>
    <a:defPPr>
      <a:defRPr lang="ko-KR"/>
    </a:defPPr>
    <a:lvl1pPr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1pPr>
    <a:lvl2pPr marL="33627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2pPr>
    <a:lvl3pPr marL="672541"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3pPr>
    <a:lvl4pPr marL="100881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4pPr>
    <a:lvl5pPr marL="1345082" algn="ctr" rtl="0" fontAlgn="base" latinLnBrk="1">
      <a:spcBef>
        <a:spcPct val="0"/>
      </a:spcBef>
      <a:spcAft>
        <a:spcPct val="0"/>
      </a:spcAft>
      <a:defRPr sz="1800" kern="1200">
        <a:solidFill>
          <a:schemeClr val="tx1"/>
        </a:solidFill>
        <a:latin typeface="ＤＦＧ華康ゴシック体W5" pitchFamily="50" charset="-128"/>
        <a:ea typeface="ＤＦＧ華康ゴシック体W5" pitchFamily="50" charset="-128"/>
        <a:cs typeface="+mn-cs"/>
      </a:defRPr>
    </a:lvl5pPr>
    <a:lvl6pPr marL="1681353"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6pPr>
    <a:lvl7pPr marL="201762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7pPr>
    <a:lvl8pPr marL="2353894"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8pPr>
    <a:lvl9pPr marL="2690165" algn="l" defTabSz="672541" rtl="0" eaLnBrk="1" latinLnBrk="0" hangingPunct="1">
      <a:defRPr sz="1800" kern="1200">
        <a:solidFill>
          <a:schemeClr val="tx1"/>
        </a:solidFill>
        <a:latin typeface="ＤＦＧ華康ゴシック体W5" pitchFamily="50" charset="-128"/>
        <a:ea typeface="ＤＦＧ華康ゴシック体W5" pitchFamily="50" charset="-128"/>
        <a:cs typeface="+mn-cs"/>
      </a:defRPr>
    </a:lvl9pPr>
  </p:defaultTextStyle>
  <p:extLst>
    <p:ext uri="{EFAFB233-063F-42B5-8137-9DF3F51BA10A}">
      <p15:sldGuideLst xmlns:p15="http://schemas.microsoft.com/office/powerpoint/2012/main" xmlns="">
        <p15:guide id="1" orient="horz" pos="4180">
          <p15:clr>
            <a:srgbClr val="A4A3A4"/>
          </p15:clr>
        </p15:guide>
        <p15:guide id="2" pos="5984">
          <p15:clr>
            <a:srgbClr val="A4A3A4"/>
          </p15:clr>
        </p15:guide>
      </p15:sldGuideLst>
    </p:ext>
    <p:ext uri="{2D200454-40CA-4A62-9FC3-DE9A4176ACB9}">
      <p15:notesGuideLst xmlns:p15="http://schemas.microsoft.com/office/powerpoint/2012/main" xmlns="">
        <p15:guide id="1" orient="horz" pos="3225">
          <p15:clr>
            <a:srgbClr val="A4A3A4"/>
          </p15:clr>
        </p15:guide>
        <p15:guide id="2" pos="223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6699"/>
    <a:srgbClr val="E2D9B6"/>
    <a:srgbClr val="EAEAEA"/>
    <a:srgbClr val="003366"/>
    <a:srgbClr val="FF9933"/>
    <a:srgbClr val="DDDDDD"/>
    <a:srgbClr val="66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17292A2E-F333-43FB-9621-5CBBE7FDCDCB}" styleName="淡色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中間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淡色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中間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6" autoAdjust="0"/>
    <p:restoredTop sz="99566" autoAdjust="0"/>
  </p:normalViewPr>
  <p:slideViewPr>
    <p:cSldViewPr>
      <p:cViewPr>
        <p:scale>
          <a:sx n="121" d="100"/>
          <a:sy n="121" d="100"/>
        </p:scale>
        <p:origin x="-108" y="-258"/>
      </p:cViewPr>
      <p:guideLst>
        <p:guide orient="horz" pos="4180"/>
        <p:guide pos="5984"/>
      </p:guideLst>
    </p:cSldViewPr>
  </p:slideViewPr>
  <p:outlineViewPr>
    <p:cViewPr>
      <p:scale>
        <a:sx n="33" d="100"/>
        <a:sy n="33" d="100"/>
      </p:scale>
      <p:origin x="0" y="43987"/>
    </p:cViewPr>
  </p:outlineViewPr>
  <p:notesTextViewPr>
    <p:cViewPr>
      <p:scale>
        <a:sx n="100" d="100"/>
        <a:sy n="100" d="100"/>
      </p:scale>
      <p:origin x="0" y="0"/>
    </p:cViewPr>
  </p:notesTextViewPr>
  <p:sorterViewPr>
    <p:cViewPr>
      <p:scale>
        <a:sx n="200" d="100"/>
        <a:sy n="200" d="100"/>
      </p:scale>
      <p:origin x="0" y="61400"/>
    </p:cViewPr>
  </p:sorterViewPr>
  <p:notesViewPr>
    <p:cSldViewPr>
      <p:cViewPr varScale="1">
        <p:scale>
          <a:sx n="91" d="100"/>
          <a:sy n="91" d="100"/>
        </p:scale>
        <p:origin x="-2772" y="-102"/>
      </p:cViewPr>
      <p:guideLst>
        <p:guide orient="horz" pos="3225"/>
        <p:guide pos="223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1" name="Rectangle 5"/>
          <p:cNvSpPr>
            <a:spLocks noGrp="1" noChangeArrowheads="1"/>
          </p:cNvSpPr>
          <p:nvPr>
            <p:ph type="sldNum" sz="quarter" idx="3"/>
          </p:nvPr>
        </p:nvSpPr>
        <p:spPr bwMode="auto">
          <a:xfrm>
            <a:off x="4025905" y="9726067"/>
            <a:ext cx="3073400" cy="508552"/>
          </a:xfrm>
          <a:prstGeom prst="rect">
            <a:avLst/>
          </a:prstGeom>
          <a:noFill/>
          <a:ln w="9525">
            <a:noFill/>
            <a:miter lim="800000"/>
            <a:headEnd/>
            <a:tailEnd/>
          </a:ln>
          <a:effectLst/>
        </p:spPr>
        <p:txBody>
          <a:bodyPr vert="horz" wrap="square" lIns="98848" tIns="49427" rIns="98848" bIns="49427" numCol="1" anchor="b" anchorCtr="0" compatLnSpc="1">
            <a:prstTxWarp prst="textNoShape">
              <a:avLst/>
            </a:prstTxWarp>
          </a:bodyPr>
          <a:lstStyle>
            <a:lvl1pPr algn="r" defTabSz="989047">
              <a:defRPr kumimoji="1" sz="1100" smtClean="0">
                <a:latin typeface="ＭＳ Ｐゴシック" pitchFamily="50" charset="-128"/>
                <a:ea typeface="ＭＳ Ｐゴシック" pitchFamily="50" charset="-128"/>
              </a:defRPr>
            </a:lvl1pPr>
          </a:lstStyle>
          <a:p>
            <a:pPr>
              <a:defRPr/>
            </a:pPr>
            <a:fld id="{434E4037-DC3D-481B-8B35-431345498003}" type="slidenum">
              <a:rPr lang="en-US" altLang="ko-KR"/>
              <a:pPr>
                <a:defRPr/>
              </a:pPr>
              <a:t>‹#›</a:t>
            </a:fld>
            <a:endParaRPr lang="en-US" altLang="ko-KR"/>
          </a:p>
        </p:txBody>
      </p:sp>
    </p:spTree>
    <p:extLst>
      <p:ext uri="{BB962C8B-B14F-4D97-AF65-F5344CB8AC3E}">
        <p14:creationId xmlns:p14="http://schemas.microsoft.com/office/powerpoint/2010/main" val="27356961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1"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1" name="Rectangle 3"/>
          <p:cNvSpPr>
            <a:spLocks noGrp="1" noChangeArrowheads="1"/>
          </p:cNvSpPr>
          <p:nvPr>
            <p:ph type="dt" idx="1"/>
          </p:nvPr>
        </p:nvSpPr>
        <p:spPr bwMode="auto">
          <a:xfrm>
            <a:off x="4025905" y="3"/>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endParaRPr lang="en-US" altLang="ja-JP"/>
          </a:p>
        </p:txBody>
      </p:sp>
      <p:sp>
        <p:nvSpPr>
          <p:cNvPr id="87044" name="Rectangle 4"/>
          <p:cNvSpPr>
            <a:spLocks noGrp="1" noRot="1" noChangeAspect="1" noChangeArrowheads="1" noTextEdit="1"/>
          </p:cNvSpPr>
          <p:nvPr>
            <p:ph type="sldImg" idx="2"/>
          </p:nvPr>
        </p:nvSpPr>
        <p:spPr bwMode="auto">
          <a:xfrm>
            <a:off x="774700" y="766763"/>
            <a:ext cx="5549900" cy="38417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947739" y="4861448"/>
            <a:ext cx="5203825" cy="4607166"/>
          </a:xfrm>
          <a:prstGeom prst="rect">
            <a:avLst/>
          </a:prstGeom>
          <a:noFill/>
          <a:ln w="12700" cap="sq">
            <a:noFill/>
            <a:miter lim="800000"/>
            <a:headEnd type="none" w="sm" len="sm"/>
            <a:tailEnd type="none" w="sm" len="sm"/>
          </a:ln>
          <a:effectLst/>
        </p:spPr>
        <p:txBody>
          <a:bodyPr vert="horz" wrap="none" lIns="98848" tIns="49427" rIns="98848" bIns="49427" numCol="1" anchor="ctr" anchorCtr="0" compatLnSpc="1">
            <a:prstTxWarp prst="textNoShape">
              <a:avLst/>
            </a:prstTxWarp>
          </a:bodyPr>
          <a:lstStyle/>
          <a:p>
            <a:pPr lvl="0"/>
            <a:r>
              <a:rPr lang="ja-JP" altLang="en-US" noProof="0" smtClean="0"/>
              <a:t>マスター テキストの書式設定</a:t>
            </a:r>
          </a:p>
          <a:p>
            <a:pPr lvl="1"/>
            <a:r>
              <a:rPr lang="ja-JP" altLang="en-US" noProof="0" smtClean="0"/>
              <a:t>第 2 レベル</a:t>
            </a:r>
          </a:p>
          <a:p>
            <a:pPr lvl="2"/>
            <a:r>
              <a:rPr lang="ja-JP" altLang="en-US" noProof="0" smtClean="0"/>
              <a:t>第 3 レベル</a:t>
            </a:r>
          </a:p>
          <a:p>
            <a:pPr lvl="3"/>
            <a:r>
              <a:rPr lang="ja-JP" altLang="en-US" noProof="0" smtClean="0"/>
              <a:t>第 4 レベル</a:t>
            </a:r>
          </a:p>
          <a:p>
            <a:pPr lvl="4"/>
            <a:r>
              <a:rPr lang="ja-JP" altLang="en-US" noProof="0" smtClean="0"/>
              <a:t>第 5 レベル</a:t>
            </a:r>
          </a:p>
        </p:txBody>
      </p:sp>
      <p:sp>
        <p:nvSpPr>
          <p:cNvPr id="58374" name="Rectangle 6"/>
          <p:cNvSpPr>
            <a:spLocks noGrp="1" noChangeArrowheads="1"/>
          </p:cNvSpPr>
          <p:nvPr>
            <p:ph type="ftr" sz="quarter" idx="4"/>
          </p:nvPr>
        </p:nvSpPr>
        <p:spPr bwMode="auto">
          <a:xfrm>
            <a:off x="1"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l" defTabSz="989047">
              <a:defRPr kumimoji="1" sz="1100" smtClean="0">
                <a:latin typeface="ＭＳ Ｐ明朝" pitchFamily="18" charset="-128"/>
                <a:ea typeface="ＭＳ Ｐ明朝" pitchFamily="18" charset="-128"/>
              </a:defRPr>
            </a:lvl1pPr>
          </a:lstStyle>
          <a:p>
            <a:pPr>
              <a:defRPr/>
            </a:pPr>
            <a:endParaRPr lang="ja-JP" altLang="en-US"/>
          </a:p>
        </p:txBody>
      </p:sp>
      <p:sp>
        <p:nvSpPr>
          <p:cNvPr id="58375" name="Rectangle 7"/>
          <p:cNvSpPr>
            <a:spLocks noGrp="1" noChangeArrowheads="1"/>
          </p:cNvSpPr>
          <p:nvPr>
            <p:ph type="sldNum" sz="quarter" idx="5"/>
          </p:nvPr>
        </p:nvSpPr>
        <p:spPr bwMode="auto">
          <a:xfrm>
            <a:off x="4025905" y="9726067"/>
            <a:ext cx="3073400" cy="508552"/>
          </a:xfrm>
          <a:prstGeom prst="rect">
            <a:avLst/>
          </a:prstGeom>
          <a:noFill/>
          <a:ln w="12700" cap="sq">
            <a:noFill/>
            <a:miter lim="800000"/>
            <a:headEnd type="none" w="sm" len="sm"/>
            <a:tailEnd type="none" w="sm" len="sm"/>
          </a:ln>
          <a:effectLst/>
        </p:spPr>
        <p:txBody>
          <a:bodyPr vert="horz" wrap="none" lIns="98848" tIns="49427" rIns="98848" bIns="49427" numCol="1" anchor="b" anchorCtr="0" compatLnSpc="1">
            <a:prstTxWarp prst="textNoShape">
              <a:avLst/>
            </a:prstTxWarp>
          </a:bodyPr>
          <a:lstStyle>
            <a:lvl1pPr algn="r" defTabSz="989047">
              <a:defRPr kumimoji="1" sz="1100" smtClean="0">
                <a:latin typeface="ＭＳ Ｐ明朝" pitchFamily="18" charset="-128"/>
                <a:ea typeface="ＭＳ Ｐ明朝" pitchFamily="18" charset="-128"/>
              </a:defRPr>
            </a:lvl1pPr>
          </a:lstStyle>
          <a:p>
            <a:pPr>
              <a:defRPr/>
            </a:pPr>
            <a:fld id="{7743D88F-1C60-4A18-8316-3E48C6765859}" type="slidenum">
              <a:rPr lang="en-US" altLang="ja-JP"/>
              <a:pPr>
                <a:defRPr/>
              </a:pPr>
              <a:t>‹#›</a:t>
            </a:fld>
            <a:endParaRPr lang="en-US" altLang="ja-JP"/>
          </a:p>
        </p:txBody>
      </p:sp>
    </p:spTree>
    <p:extLst>
      <p:ext uri="{BB962C8B-B14F-4D97-AF65-F5344CB8AC3E}">
        <p14:creationId xmlns:p14="http://schemas.microsoft.com/office/powerpoint/2010/main" val="442609636"/>
      </p:ext>
    </p:extLst>
  </p:cSld>
  <p:clrMap bg1="lt1" tx1="dk1" bg2="lt2" tx2="dk2" accent1="accent1" accent2="accent2" accent3="accent3" accent4="accent4" accent5="accent5" accent6="accent6" hlink="hlink" folHlink="folHlink"/>
  <p:hf hdr="0" ftr="0" dt="0"/>
  <p:notesStyle>
    <a:lvl1pPr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1pPr>
    <a:lvl2pPr marL="33627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2pPr>
    <a:lvl3pPr marL="672541"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3pPr>
    <a:lvl4pPr marL="100881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4pPr>
    <a:lvl5pPr marL="1345082" algn="l" rtl="0" eaLnBrk="0" fontAlgn="base" latinLnBrk="1" hangingPunct="0">
      <a:spcBef>
        <a:spcPct val="30000"/>
      </a:spcBef>
      <a:spcAft>
        <a:spcPct val="0"/>
      </a:spcAft>
      <a:defRPr kumimoji="1" sz="900" kern="1200">
        <a:solidFill>
          <a:schemeClr val="tx1"/>
        </a:solidFill>
        <a:latin typeface="ＭＳ Ｐ明朝" pitchFamily="18" charset="-128"/>
        <a:ea typeface="ＭＳ Ｐ明朝" pitchFamily="18" charset="-128"/>
        <a:cs typeface="+mn-cs"/>
      </a:defRPr>
    </a:lvl5pPr>
    <a:lvl6pPr marL="1681353" algn="l" defTabSz="672541" rtl="0" eaLnBrk="1" latinLnBrk="0" hangingPunct="1">
      <a:defRPr kumimoji="1" sz="900" kern="1200">
        <a:solidFill>
          <a:schemeClr val="tx1"/>
        </a:solidFill>
        <a:latin typeface="+mn-lt"/>
        <a:ea typeface="+mn-ea"/>
        <a:cs typeface="+mn-cs"/>
      </a:defRPr>
    </a:lvl6pPr>
    <a:lvl7pPr marL="2017624" algn="l" defTabSz="672541" rtl="0" eaLnBrk="1" latinLnBrk="0" hangingPunct="1">
      <a:defRPr kumimoji="1" sz="900" kern="1200">
        <a:solidFill>
          <a:schemeClr val="tx1"/>
        </a:solidFill>
        <a:latin typeface="+mn-lt"/>
        <a:ea typeface="+mn-ea"/>
        <a:cs typeface="+mn-cs"/>
      </a:defRPr>
    </a:lvl7pPr>
    <a:lvl8pPr marL="2353894" algn="l" defTabSz="672541" rtl="0" eaLnBrk="1" latinLnBrk="0" hangingPunct="1">
      <a:defRPr kumimoji="1" sz="900" kern="1200">
        <a:solidFill>
          <a:schemeClr val="tx1"/>
        </a:solidFill>
        <a:latin typeface="+mn-lt"/>
        <a:ea typeface="+mn-ea"/>
        <a:cs typeface="+mn-cs"/>
      </a:defRPr>
    </a:lvl8pPr>
    <a:lvl9pPr marL="2690165" algn="l" defTabSz="672541" rtl="0" eaLnBrk="1" latinLnBrk="0" hangingPunct="1">
      <a:defRPr kumimoji="1"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タイトル スライド">
    <p:spTree>
      <p:nvGrpSpPr>
        <p:cNvPr id="1" name=""/>
        <p:cNvGrpSpPr/>
        <p:nvPr/>
      </p:nvGrpSpPr>
      <p:grpSpPr>
        <a:xfrm>
          <a:off x="0" y="0"/>
          <a:ext cx="0" cy="0"/>
          <a:chOff x="0" y="0"/>
          <a:chExt cx="0" cy="0"/>
        </a:xfrm>
      </p:grpSpPr>
      <p:sp>
        <p:nvSpPr>
          <p:cNvPr id="1914886" name="Rectangle 6"/>
          <p:cNvSpPr>
            <a:spLocks noGrp="1" noChangeArrowheads="1"/>
          </p:cNvSpPr>
          <p:nvPr>
            <p:ph type="subTitle" sz="quarter" idx="1"/>
          </p:nvPr>
        </p:nvSpPr>
        <p:spPr>
          <a:xfrm>
            <a:off x="2792760" y="5134039"/>
            <a:ext cx="6912767" cy="375677"/>
          </a:xfrm>
          <a:ln w="12700" cap="sq">
            <a:headEnd type="none" w="sm" len="sm"/>
            <a:tailEnd type="none" w="sm" len="sm"/>
          </a:ln>
        </p:spPr>
        <p:txBody>
          <a:bodyPr wrap="square" lIns="67245" rIns="67245" anchorCtr="0">
            <a:spAutoFit/>
          </a:bodyPr>
          <a:lstStyle>
            <a:lvl1pPr marL="0" indent="0" algn="l">
              <a:lnSpc>
                <a:spcPct val="100000"/>
              </a:lnSpc>
              <a:spcBef>
                <a:spcPct val="0"/>
              </a:spcBef>
              <a:buFont typeface="平成明朝" pitchFamily="17" charset="-128"/>
              <a:buNone/>
              <a:defRPr sz="2000">
                <a:solidFill>
                  <a:schemeClr val="bg2">
                    <a:lumMod val="50000"/>
                    <a:lumOff val="50000"/>
                  </a:schemeClr>
                </a:solidFill>
                <a:latin typeface="メイリオ" panose="020B0604030504040204" pitchFamily="50" charset="-128"/>
                <a:ea typeface="メイリオ" panose="020B0604030504040204" pitchFamily="50" charset="-128"/>
              </a:defRPr>
            </a:lvl1pPr>
          </a:lstStyle>
          <a:p>
            <a:r>
              <a:rPr lang="ja-JP" altLang="en-US" smtClean="0"/>
              <a:t>マスター サブタイトルの書式設定</a:t>
            </a:r>
            <a:endParaRPr lang="ja-JP" altLang="en-US" dirty="0"/>
          </a:p>
        </p:txBody>
      </p:sp>
      <p:sp>
        <p:nvSpPr>
          <p:cNvPr id="1914885" name="Rectangle 5"/>
          <p:cNvSpPr>
            <a:spLocks noGrp="1" noChangeArrowheads="1"/>
          </p:cNvSpPr>
          <p:nvPr>
            <p:ph type="ctrTitle" sz="quarter"/>
          </p:nvPr>
        </p:nvSpPr>
        <p:spPr>
          <a:xfrm>
            <a:off x="2792760" y="3084681"/>
            <a:ext cx="6912767" cy="560343"/>
          </a:xfrm>
          <a:ln w="12700" cap="sq">
            <a:headEnd type="none" w="sm" len="sm"/>
            <a:tailEnd type="none" w="sm" len="sm"/>
          </a:ln>
        </p:spPr>
        <p:txBody>
          <a:bodyPr wrap="square" lIns="67245" tIns="33622" rIns="67245" bIns="33622" anchor="b">
            <a:spAutoFit/>
          </a:bodyPr>
          <a:lstStyle>
            <a:lvl1pPr algn="l">
              <a:defRPr sz="3200" b="1" i="0">
                <a:solidFill>
                  <a:srgbClr val="404040"/>
                </a:solidFill>
                <a:latin typeface="メイリオ"/>
                <a:ea typeface="メイリオ"/>
                <a:cs typeface="メイリオ"/>
              </a:defRPr>
            </a:lvl1pPr>
          </a:lstStyle>
          <a:p>
            <a:r>
              <a:rPr lang="ja-JP" altLang="en-US" smtClean="0"/>
              <a:t>マスター タイトルの書式設定</a:t>
            </a:r>
            <a:endParaRPr lang="ja-JP" altLang="en-US" dirty="0"/>
          </a:p>
        </p:txBody>
      </p:sp>
      <p:sp>
        <p:nvSpPr>
          <p:cNvPr id="4" name="テキスト ボックス 3"/>
          <p:cNvSpPr txBox="1"/>
          <p:nvPr userDrawn="1"/>
        </p:nvSpPr>
        <p:spPr>
          <a:xfrm>
            <a:off x="2792760" y="2557264"/>
            <a:ext cx="7113240" cy="369332"/>
          </a:xfrm>
          <a:prstGeom prst="rect">
            <a:avLst/>
          </a:prstGeom>
          <a:solidFill>
            <a:schemeClr val="accent2"/>
          </a:solidFill>
          <a:ln>
            <a:solidFill>
              <a:srgbClr val="1F497D"/>
            </a:solidFill>
          </a:ln>
        </p:spPr>
        <p:txBody>
          <a:bodyPr wrap="square" rtlCol="0">
            <a:spAutoFit/>
          </a:bodyPr>
          <a:lstStyle/>
          <a:p>
            <a:pPr algn="l"/>
            <a:endParaRPr kumimoji="1" lang="ja-JP" altLang="en-US" dirty="0" smtClean="0">
              <a:latin typeface="ヒラギノ角ゴ ProN W6"/>
              <a:ea typeface="ヒラギノ角ゴ ProN W6"/>
              <a:cs typeface="ヒラギノ角ゴ ProN W6"/>
            </a:endParaRPr>
          </a:p>
        </p:txBody>
      </p:sp>
      <p:pic>
        <p:nvPicPr>
          <p:cNvPr id="5"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プレースホルダー 6"/>
          <p:cNvSpPr>
            <a:spLocks noGrp="1"/>
          </p:cNvSpPr>
          <p:nvPr>
            <p:ph type="body" sz="quarter" idx="10"/>
          </p:nvPr>
        </p:nvSpPr>
        <p:spPr>
          <a:xfrm>
            <a:off x="2792760" y="2557264"/>
            <a:ext cx="7113240" cy="369332"/>
          </a:xfrm>
        </p:spPr>
        <p:txBody>
          <a:bodyPr anchor="ctr" anchorCtr="0"/>
          <a:lstStyle>
            <a:lvl1pPr marL="0" indent="0">
              <a:buNone/>
              <a:defRPr b="1">
                <a:solidFill>
                  <a:schemeClr val="tx1"/>
                </a:solidFill>
              </a:defRPr>
            </a:lvl1pPr>
          </a:lstStyle>
          <a:p>
            <a:pPr lvl="0"/>
            <a:r>
              <a:rPr kumimoji="1" lang="ja-JP" altLang="en-US" smtClean="0"/>
              <a:t>マスター テキストの書式設定</a:t>
            </a:r>
          </a:p>
        </p:txBody>
      </p:sp>
      <p:sp>
        <p:nvSpPr>
          <p:cNvPr id="10" name="Text Box 785"/>
          <p:cNvSpPr txBox="1">
            <a:spLocks noChangeArrowheads="1"/>
          </p:cNvSpPr>
          <p:nvPr userDrawn="1"/>
        </p:nvSpPr>
        <p:spPr bwMode="auto">
          <a:xfrm>
            <a:off x="8985448" y="195513"/>
            <a:ext cx="828675" cy="28416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957263" eaLnBrk="0" hangingPunct="0">
              <a:defRPr kumimoji="1" sz="1200">
                <a:solidFill>
                  <a:schemeClr val="tx1"/>
                </a:solidFill>
                <a:latin typeface="Arial" charset="0"/>
                <a:ea typeface="ＭＳ Ｐゴシック" pitchFamily="50" charset="-128"/>
              </a:defRPr>
            </a:lvl1pPr>
            <a:lvl2pPr marL="742950" indent="-285750" defTabSz="957263" eaLnBrk="0" hangingPunct="0">
              <a:defRPr kumimoji="1" sz="1200">
                <a:solidFill>
                  <a:schemeClr val="tx1"/>
                </a:solidFill>
                <a:latin typeface="Arial" charset="0"/>
                <a:ea typeface="ＭＳ Ｐゴシック" pitchFamily="50" charset="-128"/>
              </a:defRPr>
            </a:lvl2pPr>
            <a:lvl3pPr marL="1143000" indent="-228600" defTabSz="957263" eaLnBrk="0" hangingPunct="0">
              <a:defRPr kumimoji="1" sz="1200">
                <a:solidFill>
                  <a:schemeClr val="tx1"/>
                </a:solidFill>
                <a:latin typeface="Arial" charset="0"/>
                <a:ea typeface="ＭＳ Ｐゴシック" pitchFamily="50" charset="-128"/>
              </a:defRPr>
            </a:lvl3pPr>
            <a:lvl4pPr marL="1600200" indent="-228600" defTabSz="957263" eaLnBrk="0" hangingPunct="0">
              <a:defRPr kumimoji="1" sz="1200">
                <a:solidFill>
                  <a:schemeClr val="tx1"/>
                </a:solidFill>
                <a:latin typeface="Arial" charset="0"/>
                <a:ea typeface="ＭＳ Ｐゴシック" pitchFamily="50" charset="-128"/>
              </a:defRPr>
            </a:lvl4pPr>
            <a:lvl5pPr marL="2057400" indent="-228600" defTabSz="957263" eaLnBrk="0" hangingPunct="0">
              <a:defRPr kumimoji="1" sz="1200">
                <a:solidFill>
                  <a:schemeClr val="tx1"/>
                </a:solidFill>
                <a:latin typeface="Arial" charset="0"/>
                <a:ea typeface="ＭＳ Ｐゴシック" pitchFamily="50" charset="-128"/>
              </a:defRPr>
            </a:lvl5pPr>
            <a:lvl6pPr marL="25146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6pPr>
            <a:lvl7pPr marL="29718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7pPr>
            <a:lvl8pPr marL="34290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8pPr>
            <a:lvl9pPr marL="3886200" indent="-228600" defTabSz="957263" eaLnBrk="0" fontAlgn="base" hangingPunct="0">
              <a:spcBef>
                <a:spcPct val="0"/>
              </a:spcBef>
              <a:spcAft>
                <a:spcPct val="0"/>
              </a:spcAft>
              <a:defRPr kumimoji="1" sz="1200">
                <a:solidFill>
                  <a:schemeClr val="tx1"/>
                </a:solidFill>
                <a:latin typeface="Arial" charset="0"/>
                <a:ea typeface="ＭＳ Ｐゴシック" pitchFamily="50" charset="-128"/>
              </a:defRPr>
            </a:lvl9pPr>
          </a:lstStyle>
          <a:p>
            <a:pPr eaLnBrk="1" hangingPunct="1">
              <a:spcBef>
                <a:spcPct val="50000"/>
              </a:spcBef>
            </a:pPr>
            <a:endParaRPr lang="en-US" altLang="ja-JP" dirty="0">
              <a:solidFill>
                <a:schemeClr val="bg2"/>
              </a:solidFill>
            </a:endParaRPr>
          </a:p>
        </p:txBody>
      </p:sp>
      <p:sp>
        <p:nvSpPr>
          <p:cNvPr id="9" name="テキスト プレースホルダー 8"/>
          <p:cNvSpPr>
            <a:spLocks noGrp="1"/>
          </p:cNvSpPr>
          <p:nvPr>
            <p:ph type="body" sz="quarter" idx="11"/>
          </p:nvPr>
        </p:nvSpPr>
        <p:spPr>
          <a:xfrm>
            <a:off x="8985448" y="188913"/>
            <a:ext cx="828873" cy="290763"/>
          </a:xfrm>
        </p:spPr>
        <p:txBody>
          <a:bodyPr>
            <a:normAutofit/>
          </a:bodyPr>
          <a:lstStyle>
            <a:lvl1pPr marL="0" indent="0" algn="ctr">
              <a:buNone/>
              <a:defRPr sz="1200"/>
            </a:lvl1pPr>
          </a:lstStyle>
          <a:p>
            <a:pPr lvl="0"/>
            <a:r>
              <a:rPr kumimoji="1" lang="ja-JP" altLang="en-US" smtClean="0"/>
              <a:t>マスター テキストの書式設定</a:t>
            </a:r>
          </a:p>
        </p:txBody>
      </p:sp>
      <p:sp>
        <p:nvSpPr>
          <p:cNvPr id="11" name="Rectangle 6"/>
          <p:cNvSpPr txBox="1">
            <a:spLocks noChangeArrowheads="1"/>
          </p:cNvSpPr>
          <p:nvPr userDrawn="1"/>
        </p:nvSpPr>
        <p:spPr bwMode="auto">
          <a:xfrm>
            <a:off x="2798084" y="5707166"/>
            <a:ext cx="6912767" cy="314122"/>
          </a:xfrm>
          <a:prstGeom prst="rect">
            <a:avLst/>
          </a:prstGeom>
          <a:noFill/>
          <a:ln w="12700" cap="sq">
            <a:noFill/>
            <a:miter lim="800000"/>
            <a:headEnd type="none" w="sm" len="sm"/>
            <a:tailEnd type="none" w="sm" len="sm"/>
          </a:ln>
        </p:spPr>
        <p:txBody>
          <a:bodyPr vert="horz" wrap="square" lIns="67245" tIns="33622" rIns="67245" bIns="33622" numCol="1" anchor="t" anchorCtr="0" compatLnSpc="1">
            <a:prstTxWarp prst="textNoShape">
              <a:avLst/>
            </a:prstTxWarp>
            <a:spAutoFit/>
          </a:bodyPr>
          <a:lstStyle>
            <a:lvl1pPr marL="0" indent="0" algn="l" defTabSz="972616" rtl="0" eaLnBrk="1" fontAlgn="base" hangingPunct="1">
              <a:lnSpc>
                <a:spcPct val="100000"/>
              </a:lnSpc>
              <a:spcBef>
                <a:spcPct val="0"/>
              </a:spcBef>
              <a:spcAft>
                <a:spcPct val="0"/>
              </a:spcAft>
              <a:buClr>
                <a:schemeClr val="accent2"/>
              </a:buClr>
              <a:buFont typeface="平成明朝" pitchFamily="17" charset="-128"/>
              <a:buNone/>
              <a:tabLst>
                <a:tab pos="775291" algn="l"/>
              </a:tabLst>
              <a:defRPr kumimoji="1" sz="2400" b="0" i="0" baseline="0">
                <a:solidFill>
                  <a:schemeClr val="bg2">
                    <a:lumMod val="50000"/>
                    <a:lumOff val="50000"/>
                  </a:schemeClr>
                </a:solidFill>
                <a:latin typeface="メイリオ" panose="020B0604030504040204" pitchFamily="50" charset="-128"/>
                <a:ea typeface="メイリオ" panose="020B0604030504040204"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a:lstStyle>
          <a:p>
            <a:pPr algn="r" latinLnBrk="0"/>
            <a:r>
              <a:rPr lang="ja-JP" altLang="en-US" sz="1600" kern="0" dirty="0" smtClean="0"/>
              <a:t>オープン＆ビッグデータ活用・地方創生推進機構</a:t>
            </a:r>
            <a:r>
              <a:rPr lang="ja-JP" altLang="en-US" sz="1600" kern="0" baseline="0" dirty="0" smtClean="0"/>
              <a:t> 事務局</a:t>
            </a:r>
            <a:endParaRPr lang="ja-JP" altLang="en-US" sz="1600" kern="0" dirty="0" smtClean="0"/>
          </a:p>
        </p:txBody>
      </p:sp>
      <p:sp>
        <p:nvSpPr>
          <p:cNvPr id="12" name="Rectangle 5"/>
          <p:cNvSpPr txBox="1">
            <a:spLocks noChangeArrowheads="1"/>
          </p:cNvSpPr>
          <p:nvPr userDrawn="1"/>
        </p:nvSpPr>
        <p:spPr bwMode="auto">
          <a:xfrm>
            <a:off x="2792759" y="1772816"/>
            <a:ext cx="6912767" cy="437233"/>
          </a:xfrm>
          <a:prstGeom prst="rect">
            <a:avLst/>
          </a:prstGeom>
          <a:noFill/>
          <a:ln w="12700" cap="sq">
            <a:noFill/>
            <a:miter lim="800000"/>
            <a:headEnd type="none" w="sm" len="sm"/>
            <a:tailEnd type="none" w="sm" len="sm"/>
          </a:ln>
        </p:spPr>
        <p:txBody>
          <a:bodyPr vert="horz" wrap="square" lIns="67245" tIns="33622" rIns="67245" bIns="33622" numCol="1" anchor="b" anchorCtr="0" compatLnSpc="1">
            <a:prstTxWarp prst="textNoShape">
              <a:avLst/>
            </a:prstTxWarp>
            <a:spAutoFit/>
          </a:bodyPr>
          <a:lstStyle>
            <a:lvl1pPr algn="l" defTabSz="972616" rtl="0" eaLnBrk="1" fontAlgn="base" hangingPunct="1">
              <a:spcBef>
                <a:spcPct val="0"/>
              </a:spcBef>
              <a:spcAft>
                <a:spcPct val="0"/>
              </a:spcAft>
              <a:defRPr kumimoji="1" sz="3200" b="1" i="0" baseline="0">
                <a:solidFill>
                  <a:srgbClr val="404040"/>
                </a:solidFill>
                <a:latin typeface="メイリオ"/>
                <a:ea typeface="メイリオ"/>
                <a:cs typeface="メイリオ"/>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a:lstStyle>
          <a:p>
            <a:pPr latinLnBrk="0"/>
            <a:r>
              <a:rPr lang="ja-JP" altLang="en-US" sz="2400" kern="0" dirty="0" smtClean="0"/>
              <a:t>オープン＆ビッグデータ活用・地方創生推進機構</a:t>
            </a: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aseline="0">
                <a:solidFill>
                  <a:schemeClr val="bg2">
                    <a:lumMod val="75000"/>
                    <a:lumOff val="25000"/>
                  </a:schemeClr>
                </a:solidFill>
                <a:latin typeface="Calibri" pitchFamily="34" charset="0"/>
              </a:defRPr>
            </a:lvl1pPr>
          </a:lstStyle>
          <a:p>
            <a:r>
              <a:rPr lang="ja-JP" altLang="en-US" smtClean="0"/>
              <a:t>マスター タイトルの書式設定</a:t>
            </a:r>
            <a:endParaRPr lang="ja-JP" altLang="en-US" dirty="0"/>
          </a:p>
        </p:txBody>
      </p:sp>
      <p:sp>
        <p:nvSpPr>
          <p:cNvPr id="3" name="コンテンツ プレースホルダ 2"/>
          <p:cNvSpPr>
            <a:spLocks noGrp="1"/>
          </p:cNvSpPr>
          <p:nvPr>
            <p:ph idx="1"/>
          </p:nvPr>
        </p:nvSpPr>
        <p:spPr/>
        <p:txBody>
          <a:bodyPr anchor="t" anchorCtr="0"/>
          <a:lstStyle>
            <a:lvl1pPr>
              <a:defRPr sz="2100"/>
            </a:lvl1pPr>
            <a:lvl2pPr>
              <a:defRPr sz="1800"/>
            </a:lvl2pPr>
            <a:lvl3pPr>
              <a:defRPr sz="1500"/>
            </a:lvl3pPr>
            <a:lvl4pPr>
              <a:defRPr sz="1300"/>
            </a:lvl4pPr>
            <a:lvl5pPr>
              <a:defRPr sz="1200"/>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Rectangle 5"/>
          <p:cNvSpPr>
            <a:spLocks noGrp="1" noChangeArrowheads="1"/>
          </p:cNvSpPr>
          <p:nvPr>
            <p:ph type="sldNum" sz="quarter" idx="10"/>
          </p:nvPr>
        </p:nvSpPr>
        <p:spPr>
          <a:ln/>
        </p:spPr>
        <p:txBody>
          <a:bodyPr/>
          <a:lstStyle>
            <a:lvl1pPr>
              <a:defRPr/>
            </a:lvl1pPr>
          </a:lstStyle>
          <a:p>
            <a:fld id="{19168A96-8FC6-49A7-AAFF-8891F4FD4FE2}"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2112708" y="2225443"/>
            <a:ext cx="7090465" cy="1913424"/>
          </a:xfrm>
        </p:spPr>
        <p:txBody>
          <a:bodyPr/>
          <a:lstStyle>
            <a:lvl1pPr algn="l">
              <a:defRPr sz="4400" b="1" cap="none">
                <a:solidFill>
                  <a:schemeClr val="bg2">
                    <a:lumMod val="75000"/>
                    <a:lumOff val="25000"/>
                  </a:schemeClr>
                </a:solidFill>
                <a:latin typeface="メイリオ" panose="020B0604030504040204" pitchFamily="50" charset="-128"/>
                <a:ea typeface="メイリオ" panose="020B0604030504040204" pitchFamily="50" charset="-128"/>
              </a:defRPr>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nvPr>
        </p:nvSpPr>
        <p:spPr>
          <a:xfrm>
            <a:off x="2112708" y="4431965"/>
            <a:ext cx="7090465" cy="1501093"/>
          </a:xfrm>
        </p:spPr>
        <p:txBody>
          <a:bodyPr/>
          <a:lstStyle>
            <a:lvl1pPr marL="0" indent="0" algn="l">
              <a:buNone/>
              <a:defRPr sz="2600">
                <a:solidFill>
                  <a:schemeClr val="bg2">
                    <a:lumMod val="75000"/>
                    <a:lumOff val="25000"/>
                  </a:schemeClr>
                </a:solidFill>
                <a:latin typeface="メイリオ" panose="020B0604030504040204" pitchFamily="50" charset="-128"/>
                <a:ea typeface="メイリオ" panose="020B0604030504040204" pitchFamily="50" charset="-128"/>
              </a:defRPr>
            </a:lvl1pPr>
            <a:lvl2pPr marL="336271" indent="0">
              <a:buNone/>
              <a:defRPr sz="1300"/>
            </a:lvl2pPr>
            <a:lvl3pPr marL="672541" indent="0">
              <a:buNone/>
              <a:defRPr sz="1200"/>
            </a:lvl3pPr>
            <a:lvl4pPr marL="1008812" indent="0">
              <a:buNone/>
              <a:defRPr sz="1000"/>
            </a:lvl4pPr>
            <a:lvl5pPr marL="1345082" indent="0">
              <a:buNone/>
              <a:defRPr sz="1000"/>
            </a:lvl5pPr>
            <a:lvl6pPr marL="1681353" indent="0">
              <a:buNone/>
              <a:defRPr sz="1000"/>
            </a:lvl6pPr>
            <a:lvl7pPr marL="2017624" indent="0">
              <a:buNone/>
              <a:defRPr sz="1000"/>
            </a:lvl7pPr>
            <a:lvl8pPr marL="2353894" indent="0">
              <a:buNone/>
              <a:defRPr sz="1000"/>
            </a:lvl8pPr>
            <a:lvl9pPr marL="2690165" indent="0">
              <a:buNone/>
              <a:defRPr sz="1000"/>
            </a:lvl9pPr>
          </a:lstStyle>
          <a:p>
            <a:pPr lvl="0"/>
            <a:r>
              <a:rPr lang="ja-JP" altLang="en-US" smtClean="0"/>
              <a:t>マスター テキストの書式設定</a:t>
            </a:r>
          </a:p>
        </p:txBody>
      </p:sp>
      <p:sp>
        <p:nvSpPr>
          <p:cNvPr id="4" name="Rectangle 5"/>
          <p:cNvSpPr>
            <a:spLocks noGrp="1" noChangeArrowheads="1"/>
          </p:cNvSpPr>
          <p:nvPr>
            <p:ph type="sldNum" sz="quarter" idx="10"/>
          </p:nvPr>
        </p:nvSpPr>
        <p:spPr>
          <a:ln/>
        </p:spPr>
        <p:txBody>
          <a:bodyPr/>
          <a:lstStyle>
            <a:lvl1pPr>
              <a:defRPr/>
            </a:lvl1pPr>
          </a:lstStyle>
          <a:p>
            <a:fld id="{32A7F7E3-2EA5-4E0E-99DF-9D27F789031C}" type="slidenum">
              <a:rPr lang="ja-JP" altLang="en-US"/>
              <a:pPr/>
              <a:t>‹#›</a:t>
            </a:fld>
            <a:endParaRPr lang="en-US" altLang="ja-JP"/>
          </a:p>
        </p:txBody>
      </p:sp>
      <p:sp>
        <p:nvSpPr>
          <p:cNvPr id="5" name="正方形/長方形 4"/>
          <p:cNvSpPr/>
          <p:nvPr userDrawn="1"/>
        </p:nvSpPr>
        <p:spPr bwMode="auto">
          <a:xfrm>
            <a:off x="0" y="0"/>
            <a:ext cx="9906000" cy="1128884"/>
          </a:xfrm>
          <a:prstGeom prst="rect">
            <a:avLst/>
          </a:prstGeom>
          <a:solidFill>
            <a:srgbClr val="FFFFFF"/>
          </a:solidFill>
          <a:ln w="38100" cap="sq" cmpd="sng" algn="ctr">
            <a:solidFill>
              <a:schemeClr val="tx1"/>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11" name="正方形/長方形 10"/>
          <p:cNvSpPr/>
          <p:nvPr userDrawn="1"/>
        </p:nvSpPr>
        <p:spPr bwMode="auto">
          <a:xfrm>
            <a:off x="1752600" y="2198705"/>
            <a:ext cx="154210" cy="3744895"/>
          </a:xfrm>
          <a:prstGeom prst="rect">
            <a:avLst/>
          </a:prstGeom>
          <a:solidFill>
            <a:schemeClr val="accent2"/>
          </a:solidFill>
          <a:ln w="38100" cap="sq" cmpd="sng" algn="ctr">
            <a:solidFill>
              <a:schemeClr val="accent2"/>
            </a:solidFill>
            <a:prstDash val="solid"/>
            <a:round/>
            <a:headEnd type="none" w="sm" len="sm"/>
            <a:tailEnd type="none" w="sm" len="sm"/>
          </a:ln>
          <a:effectLst/>
        </p:spPr>
        <p:txBody>
          <a:bodyPr vert="horz" wrap="none" lIns="67254" tIns="33627" rIns="67254" bIns="33627" numCol="1" rtlCol="0" anchor="ctr" anchorCtr="0" compatLnSpc="1">
            <a:prstTxWarp prst="textNoShape">
              <a:avLst/>
            </a:prstTxWarp>
          </a:bodyPr>
          <a:lstStyle/>
          <a:p>
            <a:pPr marL="0" marR="0" indent="0" algn="ctr" defTabSz="672541" rtl="0" eaLnBrk="1" fontAlgn="base" latinLnBrk="1" hangingPunct="1">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_横">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51414" y="1322775"/>
            <a:ext cx="4515242"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nvPr>
        </p:nvSpPr>
        <p:spPr>
          <a:xfrm>
            <a:off x="4982586" y="1322775"/>
            <a:ext cx="4515243" cy="5088353"/>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_縦">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3" name="コンテンツ プレースホルダ 2"/>
          <p:cNvSpPr>
            <a:spLocks noGrp="1"/>
          </p:cNvSpPr>
          <p:nvPr>
            <p:ph sz="half" idx="1"/>
          </p:nvPr>
        </p:nvSpPr>
        <p:spPr>
          <a:xfrm>
            <a:off x="315789" y="1143000"/>
            <a:ext cx="9183247" cy="2514600"/>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315789" y="3810001"/>
            <a:ext cx="9182040" cy="2601128"/>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5"/>
          <p:cNvSpPr>
            <a:spLocks noGrp="1" noChangeArrowheads="1"/>
          </p:cNvSpPr>
          <p:nvPr>
            <p:ph type="sldNum" sz="quarter" idx="10"/>
          </p:nvPr>
        </p:nvSpPr>
        <p:spPr>
          <a:ln/>
        </p:spPr>
        <p:txBody>
          <a:bodyPr/>
          <a:lstStyle>
            <a:lvl1pPr>
              <a:defRPr/>
            </a:lvl1pPr>
          </a:lstStyle>
          <a:p>
            <a:fld id="{276C6A59-D97A-40CC-8D04-C7788F30EB56}"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Rectangle 5"/>
          <p:cNvSpPr>
            <a:spLocks noGrp="1" noChangeArrowheads="1"/>
          </p:cNvSpPr>
          <p:nvPr>
            <p:ph type="sldNum" sz="quarter" idx="10"/>
          </p:nvPr>
        </p:nvSpPr>
        <p:spPr>
          <a:ln/>
        </p:spPr>
        <p:txBody>
          <a:bodyPr/>
          <a:lstStyle>
            <a:lvl1pPr>
              <a:defRPr/>
            </a:lvl1pPr>
          </a:lstStyle>
          <a:p>
            <a:fld id="{889EB0C9-E24B-463D-BB62-FF98DEA61778}"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fld id="{93D94DB2-09C9-4810-9F23-4FAAE8E978D7}"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最後のページ">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0"/>
          </p:nvPr>
        </p:nvSpPr>
        <p:spPr/>
        <p:txBody>
          <a:bodyPr/>
          <a:lstStyle/>
          <a:p>
            <a:fld id="{4AB2DD74-10E0-4AB2-B6D0-27B412D7252C}" type="slidenum">
              <a:rPr lang="ja-JP" altLang="en-US" smtClean="0"/>
              <a:pPr/>
              <a:t>‹#›</a:t>
            </a:fld>
            <a:endParaRPr lang="en-US" altLang="ja-JP"/>
          </a:p>
        </p:txBody>
      </p:sp>
      <p:pic>
        <p:nvPicPr>
          <p:cNvPr id="4" name="Picture 2" descr="本法人の設立が承認されました。"/>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94531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64697" y="169366"/>
            <a:ext cx="9134339" cy="585081"/>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nvPr>
        </p:nvSpPr>
        <p:spPr>
          <a:xfrm>
            <a:off x="351414" y="1272626"/>
            <a:ext cx="4515242" cy="5138501"/>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982586" y="1272626"/>
            <a:ext cx="4515243" cy="245726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982586" y="3930482"/>
            <a:ext cx="4515243" cy="248064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5"/>
          <p:cNvSpPr>
            <a:spLocks noGrp="1" noChangeArrowheads="1"/>
          </p:cNvSpPr>
          <p:nvPr>
            <p:ph type="sldNum" sz="quarter" idx="10"/>
          </p:nvPr>
        </p:nvSpPr>
        <p:spPr>
          <a:ln/>
        </p:spPr>
        <p:txBody>
          <a:bodyPr/>
          <a:lstStyle>
            <a:lvl1pPr>
              <a:defRPr/>
            </a:lvl1pPr>
          </a:lstStyle>
          <a:p>
            <a:fld id="{A6652962-3989-4FF4-990D-68B87D3CA273}" type="slidenum">
              <a:rPr lang="ja-JP" altLang="en-US"/>
              <a:pPr/>
              <a:t>‹#›</a:t>
            </a:fld>
            <a:endParaRPr lang="en-US" altLang="ja-JP"/>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13871" name="Rectangle 15"/>
          <p:cNvSpPr>
            <a:spLocks noChangeArrowheads="1"/>
          </p:cNvSpPr>
          <p:nvPr/>
        </p:nvSpPr>
        <p:spPr bwMode="auto">
          <a:xfrm>
            <a:off x="0" y="1"/>
            <a:ext cx="9906000" cy="228599"/>
          </a:xfrm>
          <a:prstGeom prst="rect">
            <a:avLst/>
          </a:prstGeom>
          <a:solidFill>
            <a:schemeClr val="accent2"/>
          </a:solidFill>
          <a:ln>
            <a:solidFill>
              <a:schemeClr val="accent2"/>
            </a:solidFill>
            <a:headEnd type="none" w="sm" len="sm"/>
            <a:tailEnd type="none" w="sm" len="sm"/>
          </a:ln>
          <a:effectLst/>
        </p:spPr>
        <p:style>
          <a:lnRef idx="1">
            <a:schemeClr val="accent3"/>
          </a:lnRef>
          <a:fillRef idx="3">
            <a:schemeClr val="accent3"/>
          </a:fillRef>
          <a:effectRef idx="2">
            <a:schemeClr val="accent3"/>
          </a:effectRef>
          <a:fontRef idx="minor">
            <a:schemeClr val="lt1"/>
          </a:fontRef>
        </p:style>
        <p:txBody>
          <a:bodyPr wrap="none" lIns="67254" tIns="33627" rIns="67254" bIns="33627" anchor="ctr"/>
          <a:lstStyle/>
          <a:p>
            <a:pPr algn="r">
              <a:defRPr/>
            </a:pPr>
            <a:r>
              <a:rPr lang="ja-JP" altLang="en-US" sz="1200" b="1" i="0" dirty="0" smtClean="0">
                <a:latin typeface="メイリオ"/>
                <a:ea typeface="メイリオ"/>
                <a:cs typeface="メイリオ"/>
              </a:rPr>
              <a:t>オープン＆ビッグデータ活用・地方創生推進機構</a:t>
            </a:r>
            <a:endParaRPr lang="en-US" altLang="ja-JP" sz="1200" b="1" i="0" dirty="0">
              <a:latin typeface="メイリオ"/>
              <a:ea typeface="メイリオ"/>
              <a:cs typeface="メイリオ"/>
            </a:endParaRPr>
          </a:p>
        </p:txBody>
      </p:sp>
      <p:sp>
        <p:nvSpPr>
          <p:cNvPr id="1913859" name="Line 3"/>
          <p:cNvSpPr>
            <a:spLocks noChangeShapeType="1"/>
          </p:cNvSpPr>
          <p:nvPr/>
        </p:nvSpPr>
        <p:spPr bwMode="auto">
          <a:xfrm>
            <a:off x="0" y="6576804"/>
            <a:ext cx="9906000" cy="0"/>
          </a:xfrm>
          <a:prstGeom prst="line">
            <a:avLst/>
          </a:prstGeom>
          <a:noFill/>
          <a:ln w="12700" cap="sq" cmpd="sng" algn="ctr">
            <a:solidFill>
              <a:srgbClr val="404040"/>
            </a:solidFill>
            <a:prstDash val="solid"/>
            <a:round/>
            <a:headEnd type="none" w="sm" len="sm"/>
            <a:tailEnd type="none" w="sm" len="sm"/>
          </a:ln>
          <a:effectLst/>
        </p:spPr>
        <p:txBody>
          <a:bodyPr wrap="none" lIns="67254" tIns="33627" rIns="67254" bIns="33627" anchor="ctr"/>
          <a:lstStyle/>
          <a:p>
            <a:pPr>
              <a:defRPr/>
            </a:pPr>
            <a:endParaRPr lang="ja-JP" altLang="en-US"/>
          </a:p>
        </p:txBody>
      </p:sp>
      <p:sp>
        <p:nvSpPr>
          <p:cNvPr id="1028" name="Rectangle 4"/>
          <p:cNvSpPr>
            <a:spLocks noGrp="1" noChangeArrowheads="1"/>
          </p:cNvSpPr>
          <p:nvPr>
            <p:ph type="body" idx="1"/>
          </p:nvPr>
        </p:nvSpPr>
        <p:spPr bwMode="auto">
          <a:xfrm>
            <a:off x="351414" y="1143000"/>
            <a:ext cx="9146415" cy="5268127"/>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913861" name="Rectangle 5"/>
          <p:cNvSpPr>
            <a:spLocks noGrp="1" noChangeArrowheads="1"/>
          </p:cNvSpPr>
          <p:nvPr>
            <p:ph type="sldNum" sz="quarter" idx="4"/>
          </p:nvPr>
        </p:nvSpPr>
        <p:spPr bwMode="auto">
          <a:xfrm>
            <a:off x="9499036" y="6602804"/>
            <a:ext cx="406964" cy="255197"/>
          </a:xfrm>
          <a:prstGeom prst="rect">
            <a:avLst/>
          </a:prstGeom>
          <a:noFill/>
          <a:ln w="9525">
            <a:noFill/>
            <a:miter lim="800000"/>
            <a:headEnd/>
            <a:tailEnd/>
          </a:ln>
          <a:effectLst/>
        </p:spPr>
        <p:txBody>
          <a:bodyPr vert="horz" wrap="square" lIns="67245" tIns="33622" rIns="67245" bIns="33622" numCol="1" anchor="b" anchorCtr="0" compatLnSpc="1">
            <a:prstTxWarp prst="textNoShape">
              <a:avLst/>
            </a:prstTxWarp>
          </a:bodyPr>
          <a:lstStyle>
            <a:lvl1pPr algn="r">
              <a:defRPr kumimoji="1" sz="1100">
                <a:solidFill>
                  <a:srgbClr val="336699"/>
                </a:solidFill>
                <a:latin typeface="Arial" charset="0"/>
                <a:ea typeface="굴림" pitchFamily="34" charset="-127"/>
              </a:defRPr>
            </a:lvl1pPr>
          </a:lstStyle>
          <a:p>
            <a:fld id="{4AB2DD74-10E0-4AB2-B6D0-27B412D7252C}" type="slidenum">
              <a:rPr lang="ja-JP" altLang="en-US" smtClean="0"/>
              <a:pPr/>
              <a:t>‹#›</a:t>
            </a:fld>
            <a:endParaRPr lang="en-US" altLang="ja-JP"/>
          </a:p>
        </p:txBody>
      </p:sp>
      <p:sp>
        <p:nvSpPr>
          <p:cNvPr id="1030" name="Rectangle 6"/>
          <p:cNvSpPr>
            <a:spLocks noGrp="1" noChangeArrowheads="1"/>
          </p:cNvSpPr>
          <p:nvPr>
            <p:ph type="title"/>
          </p:nvPr>
        </p:nvSpPr>
        <p:spPr bwMode="auto">
          <a:xfrm>
            <a:off x="387642" y="304800"/>
            <a:ext cx="9134339" cy="581715"/>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ja-JP" altLang="en-US" dirty="0" smtClean="0"/>
              <a:t>マスタ タイトルの書式設定</a:t>
            </a:r>
          </a:p>
        </p:txBody>
      </p:sp>
      <p:sp>
        <p:nvSpPr>
          <p:cNvPr id="1913873" name="Text Box 17"/>
          <p:cNvSpPr txBox="1">
            <a:spLocks noChangeArrowheads="1"/>
          </p:cNvSpPr>
          <p:nvPr/>
        </p:nvSpPr>
        <p:spPr bwMode="auto">
          <a:xfrm>
            <a:off x="252420" y="6638448"/>
            <a:ext cx="5767171" cy="221799"/>
          </a:xfrm>
          <a:prstGeom prst="rect">
            <a:avLst/>
          </a:prstGeom>
          <a:noFill/>
          <a:ln w="12700" cap="sq">
            <a:noFill/>
            <a:miter lim="800000"/>
            <a:headEnd type="none" w="sm" len="sm"/>
            <a:tailEnd type="none" w="sm" len="sm"/>
          </a:ln>
          <a:effectLst/>
        </p:spPr>
        <p:txBody>
          <a:bodyPr wrap="none" lIns="67254" tIns="33627" rIns="67254" bIns="33627">
            <a:spAutoFit/>
          </a:bodyPr>
          <a:lstStyle/>
          <a:p>
            <a:pPr algn="l">
              <a:defRPr/>
            </a:pPr>
            <a:r>
              <a:rPr lang="en-US" altLang="ja-JP" sz="1000" b="1" dirty="0" smtClean="0">
                <a:solidFill>
                  <a:srgbClr val="353535"/>
                </a:solidFill>
                <a:latin typeface="Arial" charset="0"/>
              </a:rPr>
              <a:t>© 2014 Vitalizing Local Economy Organization by Open data &amp; Big data</a:t>
            </a:r>
            <a:r>
              <a:rPr lang="en-US" altLang="ja-JP" sz="1000" b="1" baseline="0" dirty="0" smtClean="0">
                <a:solidFill>
                  <a:srgbClr val="353535"/>
                </a:solidFill>
                <a:latin typeface="Arial" charset="0"/>
              </a:rPr>
              <a:t>.</a:t>
            </a:r>
            <a:r>
              <a:rPr lang="en-US" altLang="ja-JP" sz="1000" b="1" dirty="0" smtClean="0">
                <a:solidFill>
                  <a:srgbClr val="353535"/>
                </a:solidFill>
                <a:latin typeface="Arial" charset="0"/>
              </a:rPr>
              <a:t> </a:t>
            </a:r>
            <a:r>
              <a:rPr lang="en-US" altLang="ja-JP" sz="1000" b="1" dirty="0">
                <a:solidFill>
                  <a:srgbClr val="353535"/>
                </a:solidFill>
                <a:latin typeface="Arial" charset="0"/>
              </a:rPr>
              <a:t>All Rights Reserved.</a:t>
            </a:r>
          </a:p>
        </p:txBody>
      </p:sp>
      <p:sp>
        <p:nvSpPr>
          <p:cNvPr id="9" name="Line 3"/>
          <p:cNvSpPr>
            <a:spLocks noChangeShapeType="1"/>
          </p:cNvSpPr>
          <p:nvPr/>
        </p:nvSpPr>
        <p:spPr bwMode="auto">
          <a:xfrm>
            <a:off x="0" y="990600"/>
            <a:ext cx="9906000" cy="0"/>
          </a:xfrm>
          <a:prstGeom prst="line">
            <a:avLst/>
          </a:prstGeom>
          <a:noFill/>
          <a:ln w="12700" cap="sq" cmpd="sng" algn="ctr">
            <a:solidFill>
              <a:schemeClr val="bg2">
                <a:lumMod val="75000"/>
                <a:lumOff val="25000"/>
              </a:schemeClr>
            </a:solidFill>
            <a:prstDash val="solid"/>
            <a:round/>
            <a:headEnd type="none" w="sm" len="sm"/>
            <a:tailEnd type="none" w="sm" len="sm"/>
          </a:ln>
          <a:effectLst/>
        </p:spPr>
        <p:txBody>
          <a:bodyPr wrap="none" lIns="67254" tIns="33627" rIns="67254" bIns="33627" anchor="ctr"/>
          <a:lstStyle/>
          <a:p>
            <a:pPr>
              <a:defRPr/>
            </a:pPr>
            <a:endParaRPr lang="ja-JP" altLang="en-US"/>
          </a:p>
        </p:txBody>
      </p:sp>
    </p:spTree>
  </p:cSld>
  <p:clrMap bg1="dk2" tx1="lt1" bg2="dk1" tx2="lt2" accent1="accent1" accent2="accent2" accent3="accent3" accent4="accent4" accent5="accent5" accent6="accent6" hlink="hlink" folHlink="folHlink"/>
  <p:sldLayoutIdLst>
    <p:sldLayoutId id="2147483688" r:id="rId1"/>
    <p:sldLayoutId id="2147483672" r:id="rId2"/>
    <p:sldLayoutId id="2147483673" r:id="rId3"/>
    <p:sldLayoutId id="2147483674" r:id="rId4"/>
    <p:sldLayoutId id="2147483689" r:id="rId5"/>
    <p:sldLayoutId id="2147483676" r:id="rId6"/>
    <p:sldLayoutId id="2147483677" r:id="rId7"/>
    <p:sldLayoutId id="2147483706" r:id="rId8"/>
    <p:sldLayoutId id="2147483684" r:id="rId9"/>
  </p:sldLayoutIdLst>
  <p:timing>
    <p:tnLst>
      <p:par>
        <p:cTn id="1" dur="indefinite" restart="never" nodeType="tmRoot"/>
      </p:par>
    </p:tnLst>
  </p:timing>
  <p:hf hdr="0" ftr="0" dt="0"/>
  <p:txStyles>
    <p:titleStyle>
      <a:lvl1pPr algn="l" defTabSz="972616" rtl="0" eaLnBrk="1" fontAlgn="base" hangingPunct="1">
        <a:spcBef>
          <a:spcPct val="0"/>
        </a:spcBef>
        <a:spcAft>
          <a:spcPct val="0"/>
        </a:spcAft>
        <a:defRPr kumimoji="1" sz="2600" b="1" baseline="0">
          <a:solidFill>
            <a:schemeClr val="bg2">
              <a:lumMod val="75000"/>
              <a:lumOff val="25000"/>
            </a:schemeClr>
          </a:solidFill>
          <a:latin typeface="メイリオ" panose="020B0604030504040204" pitchFamily="50" charset="-128"/>
          <a:ea typeface="メイリオ" panose="020B0604030504040204" pitchFamily="50" charset="-128"/>
          <a:cs typeface="+mj-cs"/>
        </a:defRPr>
      </a:lvl1pPr>
      <a:lvl2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2pPr>
      <a:lvl3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3pPr>
      <a:lvl4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4pPr>
      <a:lvl5pPr algn="l" defTabSz="972616" rtl="0" eaLnBrk="1" fontAlgn="base" hangingPunct="1">
        <a:spcBef>
          <a:spcPct val="0"/>
        </a:spcBef>
        <a:spcAft>
          <a:spcPct val="0"/>
        </a:spcAft>
        <a:defRPr kumimoji="1" sz="3500">
          <a:solidFill>
            <a:schemeClr val="tx1"/>
          </a:solidFill>
          <a:latin typeface="Franklin Gothic Demi" pitchFamily="34" charset="0"/>
          <a:ea typeface="ＤＦＧ平成ゴシック体W7" pitchFamily="50" charset="-128"/>
        </a:defRPr>
      </a:lvl5pPr>
      <a:lvl6pPr marL="33627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6pPr>
      <a:lvl7pPr marL="672541"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7pPr>
      <a:lvl8pPr marL="100881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8pPr>
      <a:lvl9pPr marL="1345082" algn="l" defTabSz="972616" rtl="0" eaLnBrk="1" fontAlgn="base" hangingPunct="1">
        <a:spcBef>
          <a:spcPct val="0"/>
        </a:spcBef>
        <a:spcAft>
          <a:spcPct val="0"/>
        </a:spcAft>
        <a:defRPr kumimoji="1" sz="3500">
          <a:solidFill>
            <a:schemeClr val="tx1"/>
          </a:solidFill>
          <a:latin typeface="ＤＦＧ平成ゴシック体W7" pitchFamily="50" charset="-128"/>
          <a:ea typeface="ＤＦＧ平成ゴシック体W7" pitchFamily="50" charset="-128"/>
        </a:defRPr>
      </a:lvl9pPr>
    </p:titleStyle>
    <p:body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2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6pPr>
      <a:lvl7pPr marL="265864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7pPr>
      <a:lvl8pPr marL="2994910"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8pPr>
      <a:lvl9pPr marL="3331181" indent="-242862" algn="l" defTabSz="972616" rtl="0" eaLnBrk="1" fontAlgn="base" hangingPunct="1">
        <a:spcBef>
          <a:spcPct val="20000"/>
        </a:spcBef>
        <a:spcAft>
          <a:spcPct val="0"/>
        </a:spcAft>
        <a:buClr>
          <a:schemeClr val="tx1"/>
        </a:buClr>
        <a:tabLst>
          <a:tab pos="775291" algn="l"/>
        </a:tabLst>
        <a:defRPr kumimoji="1">
          <a:solidFill>
            <a:srgbClr val="336699"/>
          </a:solidFill>
          <a:latin typeface="+mn-lt"/>
          <a:ea typeface="ＤＦＧ平成ゴシック体W3" pitchFamily="50" charset="-128"/>
        </a:defRPr>
      </a:lvl9pPr>
    </p:bodyStyle>
    <p:otherStyle>
      <a:defPPr>
        <a:defRPr lang="ja-JP"/>
      </a:defPPr>
      <a:lvl1pPr marL="0" algn="l" defTabSz="672541" rtl="0" eaLnBrk="1" latinLnBrk="0" hangingPunct="1">
        <a:defRPr kumimoji="1" sz="1300" kern="1200">
          <a:solidFill>
            <a:schemeClr val="tx1"/>
          </a:solidFill>
          <a:latin typeface="+mn-lt"/>
          <a:ea typeface="+mn-ea"/>
          <a:cs typeface="+mn-cs"/>
        </a:defRPr>
      </a:lvl1pPr>
      <a:lvl2pPr marL="336271" algn="l" defTabSz="672541" rtl="0" eaLnBrk="1" latinLnBrk="0" hangingPunct="1">
        <a:defRPr kumimoji="1" sz="1300" kern="1200">
          <a:solidFill>
            <a:schemeClr val="tx1"/>
          </a:solidFill>
          <a:latin typeface="+mn-lt"/>
          <a:ea typeface="+mn-ea"/>
          <a:cs typeface="+mn-cs"/>
        </a:defRPr>
      </a:lvl2pPr>
      <a:lvl3pPr marL="672541" algn="l" defTabSz="672541" rtl="0" eaLnBrk="1" latinLnBrk="0" hangingPunct="1">
        <a:defRPr kumimoji="1" sz="1300" kern="1200">
          <a:solidFill>
            <a:schemeClr val="tx1"/>
          </a:solidFill>
          <a:latin typeface="+mn-lt"/>
          <a:ea typeface="+mn-ea"/>
          <a:cs typeface="+mn-cs"/>
        </a:defRPr>
      </a:lvl3pPr>
      <a:lvl4pPr marL="1008812" algn="l" defTabSz="672541" rtl="0" eaLnBrk="1" latinLnBrk="0" hangingPunct="1">
        <a:defRPr kumimoji="1" sz="1300" kern="1200">
          <a:solidFill>
            <a:schemeClr val="tx1"/>
          </a:solidFill>
          <a:latin typeface="+mn-lt"/>
          <a:ea typeface="+mn-ea"/>
          <a:cs typeface="+mn-cs"/>
        </a:defRPr>
      </a:lvl4pPr>
      <a:lvl5pPr marL="1345082" algn="l" defTabSz="672541" rtl="0" eaLnBrk="1" latinLnBrk="0" hangingPunct="1">
        <a:defRPr kumimoji="1" sz="1300" kern="1200">
          <a:solidFill>
            <a:schemeClr val="tx1"/>
          </a:solidFill>
          <a:latin typeface="+mn-lt"/>
          <a:ea typeface="+mn-ea"/>
          <a:cs typeface="+mn-cs"/>
        </a:defRPr>
      </a:lvl5pPr>
      <a:lvl6pPr marL="1681353" algn="l" defTabSz="672541" rtl="0" eaLnBrk="1" latinLnBrk="0" hangingPunct="1">
        <a:defRPr kumimoji="1" sz="1300" kern="1200">
          <a:solidFill>
            <a:schemeClr val="tx1"/>
          </a:solidFill>
          <a:latin typeface="+mn-lt"/>
          <a:ea typeface="+mn-ea"/>
          <a:cs typeface="+mn-cs"/>
        </a:defRPr>
      </a:lvl6pPr>
      <a:lvl7pPr marL="2017624" algn="l" defTabSz="672541" rtl="0" eaLnBrk="1" latinLnBrk="0" hangingPunct="1">
        <a:defRPr kumimoji="1" sz="1300" kern="1200">
          <a:solidFill>
            <a:schemeClr val="tx1"/>
          </a:solidFill>
          <a:latin typeface="+mn-lt"/>
          <a:ea typeface="+mn-ea"/>
          <a:cs typeface="+mn-cs"/>
        </a:defRPr>
      </a:lvl7pPr>
      <a:lvl8pPr marL="2353894" algn="l" defTabSz="672541" rtl="0" eaLnBrk="1" latinLnBrk="0" hangingPunct="1">
        <a:defRPr kumimoji="1" sz="1300" kern="1200">
          <a:solidFill>
            <a:schemeClr val="tx1"/>
          </a:solidFill>
          <a:latin typeface="+mn-lt"/>
          <a:ea typeface="+mn-ea"/>
          <a:cs typeface="+mn-cs"/>
        </a:defRPr>
      </a:lvl8pPr>
      <a:lvl9pPr marL="2690165" algn="l" defTabSz="672541" rtl="0" eaLnBrk="1" latinLnBrk="0" hangingPunct="1">
        <a:defRPr kumimoji="1"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oleObject" Target="../embeddings/oleObject11.bin"/><Relationship Id="rId3" Type="http://schemas.openxmlformats.org/officeDocument/2006/relationships/image" Target="../media/image11.png"/><Relationship Id="rId7" Type="http://schemas.openxmlformats.org/officeDocument/2006/relationships/image" Target="../media/image7.jpeg"/><Relationship Id="rId12"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7.bin"/><Relationship Id="rId11" Type="http://schemas.openxmlformats.org/officeDocument/2006/relationships/oleObject" Target="../embeddings/oleObject9.bin"/><Relationship Id="rId5" Type="http://schemas.openxmlformats.org/officeDocument/2006/relationships/image" Target="../media/image14.emf"/><Relationship Id="rId10" Type="http://schemas.openxmlformats.org/officeDocument/2006/relationships/image" Target="../media/image6.emf"/><Relationship Id="rId4" Type="http://schemas.openxmlformats.org/officeDocument/2006/relationships/oleObject" Target="../embeddings/oleObject6.bin"/><Relationship Id="rId9" Type="http://schemas.openxmlformats.org/officeDocument/2006/relationships/oleObject" Target="../embeddings/oleObject8.bin"/></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5stardata.info/" TargetMode="External"/><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11" Type="http://schemas.openxmlformats.org/officeDocument/2006/relationships/oleObject" Target="../embeddings/oleObject2.bin"/><Relationship Id="rId5" Type="http://schemas.openxmlformats.org/officeDocument/2006/relationships/image" Target="../media/image9.png"/><Relationship Id="rId10" Type="http://schemas.openxmlformats.org/officeDocument/2006/relationships/image" Target="../media/image6.emf"/><Relationship Id="rId4" Type="http://schemas.openxmlformats.org/officeDocument/2006/relationships/image" Target="../media/image8.png"/><Relationship Id="rId9"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3.bin"/><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7.jpeg"/><Relationship Id="rId5" Type="http://schemas.openxmlformats.org/officeDocument/2006/relationships/image" Target="../media/image12.wmf"/><Relationship Id="rId4" Type="http://schemas.openxmlformats.org/officeDocument/2006/relationships/image" Target="../media/image6.emf"/><Relationship Id="rId9"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サブタイトル 1"/>
          <p:cNvSpPr>
            <a:spLocks noGrp="1"/>
          </p:cNvSpPr>
          <p:nvPr>
            <p:ph type="subTitle" sz="quarter" idx="1"/>
          </p:nvPr>
        </p:nvSpPr>
        <p:spPr>
          <a:xfrm>
            <a:off x="4442185" y="5373216"/>
            <a:ext cx="5256583" cy="375677"/>
          </a:xfrm>
        </p:spPr>
        <p:txBody>
          <a:bodyPr/>
          <a:lstStyle/>
          <a:p>
            <a:r>
              <a:rPr lang="en-US" altLang="ja-JP" sz="2000" dirty="0" smtClean="0"/>
              <a:t>2014.12.24</a:t>
            </a:r>
          </a:p>
        </p:txBody>
      </p:sp>
      <p:sp>
        <p:nvSpPr>
          <p:cNvPr id="3" name="タイトル 2"/>
          <p:cNvSpPr>
            <a:spLocks noGrp="1"/>
          </p:cNvSpPr>
          <p:nvPr>
            <p:ph type="ctrTitle" sz="quarter"/>
          </p:nvPr>
        </p:nvSpPr>
        <p:spPr>
          <a:xfrm>
            <a:off x="2792760" y="3012674"/>
            <a:ext cx="6912767" cy="560343"/>
          </a:xfrm>
        </p:spPr>
        <p:txBody>
          <a:bodyPr/>
          <a:lstStyle/>
          <a:p>
            <a:r>
              <a:rPr lang="ja-JP" altLang="en-US" smtClean="0">
                <a:latin typeface="メイリオ" pitchFamily="50" charset="-128"/>
                <a:ea typeface="メイリオ" pitchFamily="50" charset="-128"/>
                <a:cs typeface="メイリオ" pitchFamily="50" charset="-128"/>
              </a:rPr>
              <a:t>技術委員会活動</a:t>
            </a:r>
            <a:r>
              <a:rPr lang="ja-JP" altLang="en-US" dirty="0" smtClean="0">
                <a:latin typeface="メイリオ" pitchFamily="50" charset="-128"/>
                <a:ea typeface="メイリオ" pitchFamily="50" charset="-128"/>
                <a:cs typeface="メイリオ" pitchFamily="50" charset="-128"/>
              </a:rPr>
              <a:t>報告</a:t>
            </a:r>
            <a:endParaRPr lang="ja-JP" altLang="en-US" dirty="0">
              <a:latin typeface="メイリオ" pitchFamily="50" charset="-128"/>
              <a:ea typeface="メイリオ" pitchFamily="50" charset="-128"/>
              <a:cs typeface="メイリオ" pitchFamily="50" charset="-128"/>
            </a:endParaRPr>
          </a:p>
        </p:txBody>
      </p:sp>
      <p:sp>
        <p:nvSpPr>
          <p:cNvPr id="4" name="テキスト プレースホルダー 3"/>
          <p:cNvSpPr>
            <a:spLocks noGrp="1"/>
          </p:cNvSpPr>
          <p:nvPr>
            <p:ph type="body" sz="quarter" idx="10"/>
          </p:nvPr>
        </p:nvSpPr>
        <p:spPr/>
        <p:txBody>
          <a:bodyPr>
            <a:normAutofit lnSpcReduction="10000"/>
          </a:bodyPr>
          <a:lstStyle/>
          <a:p>
            <a:r>
              <a:rPr lang="ja-JP" altLang="en-US" dirty="0"/>
              <a:t>平成</a:t>
            </a:r>
            <a:r>
              <a:rPr lang="en-US" altLang="ja-JP" dirty="0"/>
              <a:t>26</a:t>
            </a:r>
            <a:r>
              <a:rPr lang="ja-JP" altLang="en-US" dirty="0"/>
              <a:t>年度 第</a:t>
            </a:r>
            <a:r>
              <a:rPr lang="en-US" altLang="ja-JP" dirty="0"/>
              <a:t>1</a:t>
            </a:r>
            <a:r>
              <a:rPr lang="ja-JP" altLang="en-US" dirty="0"/>
              <a:t>回技術委員会</a:t>
            </a:r>
            <a:r>
              <a:rPr lang="ja-JP" altLang="en-US" dirty="0" smtClean="0"/>
              <a:t>資料</a:t>
            </a:r>
            <a:endParaRPr lang="ja-JP" altLang="en-US" dirty="0"/>
          </a:p>
        </p:txBody>
      </p:sp>
      <p:sp>
        <p:nvSpPr>
          <p:cNvPr id="8" name="テキスト プレースホルダー 7"/>
          <p:cNvSpPr>
            <a:spLocks noGrp="1"/>
          </p:cNvSpPr>
          <p:nvPr>
            <p:ph type="body" sz="quarter" idx="11"/>
          </p:nvPr>
        </p:nvSpPr>
        <p:spPr/>
        <p:txBody>
          <a:bodyPr anchor="ctr" anchorCtr="0"/>
          <a:lstStyle/>
          <a:p>
            <a:r>
              <a:rPr kumimoji="1" lang="ja-JP" altLang="en-US" dirty="0" smtClean="0"/>
              <a:t>資料</a:t>
            </a:r>
            <a:r>
              <a:rPr kumimoji="1" lang="en-US" altLang="ja-JP" dirty="0" smtClean="0"/>
              <a:t>1-4</a:t>
            </a:r>
            <a:endParaRPr kumimoji="1" lang="ja-JP" altLang="en-US" dirty="0"/>
          </a:p>
        </p:txBody>
      </p:sp>
      <p:pic>
        <p:nvPicPr>
          <p:cNvPr id="1026"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85" y="1968470"/>
            <a:ext cx="2646293"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9606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外部仕様書の規定内容</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データ規格（</a:t>
            </a:r>
            <a:r>
              <a:rPr kumimoji="1" lang="en-US" altLang="ja-JP" dirty="0" smtClean="0"/>
              <a:t>ODDP</a:t>
            </a:r>
            <a:r>
              <a:rPr kumimoji="1" lang="ja-JP" altLang="en-US" dirty="0" smtClean="0"/>
              <a:t>データ規格）</a:t>
            </a:r>
          </a:p>
          <a:p>
            <a:pPr lvl="1"/>
            <a:r>
              <a:rPr lang="ja-JP" altLang="en-US" dirty="0" smtClean="0"/>
              <a:t>データモデルは、</a:t>
            </a:r>
            <a:r>
              <a:rPr lang="en-US" altLang="ja-JP" dirty="0" smtClean="0"/>
              <a:t>RDF</a:t>
            </a:r>
            <a:r>
              <a:rPr lang="ja-JP" altLang="en-US" dirty="0" smtClean="0"/>
              <a:t>データモデルに準拠する。</a:t>
            </a:r>
          </a:p>
          <a:p>
            <a:pPr lvl="1"/>
            <a:r>
              <a:rPr kumimoji="1" lang="ja-JP" altLang="en-US" dirty="0" smtClean="0"/>
              <a:t>表現形式は、</a:t>
            </a:r>
            <a:r>
              <a:rPr kumimoji="1" lang="en-US" altLang="ja-JP" dirty="0" smtClean="0"/>
              <a:t>RDF/XML</a:t>
            </a:r>
            <a:r>
              <a:rPr kumimoji="1" lang="ja-JP" altLang="en-US" dirty="0" err="1" smtClean="0"/>
              <a:t>、</a:t>
            </a:r>
            <a:r>
              <a:rPr kumimoji="1" lang="en-US" altLang="ja-JP" dirty="0" smtClean="0"/>
              <a:t>Notation3</a:t>
            </a:r>
            <a:r>
              <a:rPr kumimoji="1" lang="ja-JP" altLang="en-US" dirty="0" err="1" smtClean="0"/>
              <a:t>、</a:t>
            </a:r>
            <a:r>
              <a:rPr kumimoji="1" lang="en-US" altLang="ja-JP" dirty="0" smtClean="0"/>
              <a:t>N-Triples</a:t>
            </a:r>
            <a:r>
              <a:rPr kumimoji="1" lang="ja-JP" altLang="en-US" dirty="0" err="1" smtClean="0"/>
              <a:t>、</a:t>
            </a:r>
            <a:r>
              <a:rPr kumimoji="1" lang="en-US" altLang="ja-JP" dirty="0" smtClean="0"/>
              <a:t>Turtle</a:t>
            </a:r>
            <a:r>
              <a:rPr kumimoji="1" lang="ja-JP" altLang="en-US" dirty="0" smtClean="0"/>
              <a:t>などを利用する。</a:t>
            </a:r>
          </a:p>
          <a:p>
            <a:pPr lvl="1"/>
            <a:r>
              <a:rPr lang="ja-JP" altLang="en-US" dirty="0"/>
              <a:t>データの</a:t>
            </a:r>
            <a:r>
              <a:rPr lang="ja-JP" altLang="en-US" dirty="0" smtClean="0"/>
              <a:t>意味を共通に理解するための辞書である、ボキャブラリを規定する。</a:t>
            </a:r>
          </a:p>
          <a:p>
            <a:r>
              <a:rPr kumimoji="1" lang="en-US" altLang="ja-JP" dirty="0" smtClean="0"/>
              <a:t>API</a:t>
            </a:r>
            <a:r>
              <a:rPr kumimoji="1" lang="ja-JP" altLang="en-US" dirty="0" smtClean="0"/>
              <a:t>規格（</a:t>
            </a:r>
            <a:r>
              <a:rPr kumimoji="1" lang="en-US" altLang="ja-JP" dirty="0" smtClean="0"/>
              <a:t>ODDP API</a:t>
            </a:r>
            <a:r>
              <a:rPr kumimoji="1" lang="ja-JP" altLang="en-US" dirty="0" smtClean="0"/>
              <a:t>規格）</a:t>
            </a:r>
          </a:p>
          <a:p>
            <a:pPr lvl="1"/>
            <a:r>
              <a:rPr lang="en-US" altLang="ja-JP" dirty="0" smtClean="0"/>
              <a:t>2</a:t>
            </a:r>
            <a:r>
              <a:rPr lang="ja-JP" altLang="en-US" dirty="0" smtClean="0"/>
              <a:t>種類の</a:t>
            </a:r>
            <a:r>
              <a:rPr lang="en-US" altLang="ja-JP" dirty="0" smtClean="0"/>
              <a:t>API</a:t>
            </a:r>
            <a:r>
              <a:rPr lang="ja-JP" altLang="en-US" dirty="0" smtClean="0"/>
              <a:t>規格を規定する。</a:t>
            </a:r>
          </a:p>
          <a:p>
            <a:pPr marL="876066" lvl="2" indent="-342900">
              <a:buFont typeface="+mj-lt"/>
              <a:buAutoNum type="arabicPeriod"/>
            </a:pPr>
            <a:r>
              <a:rPr lang="en-US" altLang="ja-JP" dirty="0" smtClean="0"/>
              <a:t>SPARQL</a:t>
            </a:r>
            <a:r>
              <a:rPr lang="ja-JP" altLang="en-US" dirty="0" smtClean="0"/>
              <a:t>ベースの</a:t>
            </a:r>
            <a:r>
              <a:rPr lang="en-US" altLang="ja-JP" dirty="0" smtClean="0"/>
              <a:t>API</a:t>
            </a:r>
          </a:p>
          <a:p>
            <a:pPr marL="876066" lvl="2" indent="-342900">
              <a:buFont typeface="+mj-lt"/>
              <a:buAutoNum type="arabicPeriod"/>
            </a:pPr>
            <a:r>
              <a:rPr kumimoji="1" lang="en-US" altLang="ja-JP" dirty="0" smtClean="0"/>
              <a:t>REST</a:t>
            </a:r>
            <a:r>
              <a:rPr kumimoji="1" lang="ja-JP" altLang="en-US" dirty="0" smtClean="0"/>
              <a:t>ベースの</a:t>
            </a:r>
            <a:r>
              <a:rPr kumimoji="1" lang="en-US" altLang="ja-JP" dirty="0" smtClean="0"/>
              <a:t>API</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C140608F-B86E-B348-B2D5-58A4308397F8}" type="slidenum">
              <a:rPr lang="ja-JP" altLang="en-US" smtClean="0"/>
              <a:pPr/>
              <a:t>10</a:t>
            </a:fld>
            <a:endParaRPr lang="ja-JP" altLang="en-US"/>
          </a:p>
        </p:txBody>
      </p:sp>
    </p:spTree>
    <p:extLst>
      <p:ext uri="{BB962C8B-B14F-4D97-AF65-F5344CB8AC3E}">
        <p14:creationId xmlns:p14="http://schemas.microsoft.com/office/powerpoint/2010/main" val="3486608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対象データとその識別</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対象とするデータ</a:t>
            </a:r>
          </a:p>
          <a:p>
            <a:pPr lvl="1"/>
            <a:r>
              <a:rPr lang="ja-JP" altLang="en-US" dirty="0"/>
              <a:t>文書・表形式データ・画像・動画・音声</a:t>
            </a:r>
            <a:r>
              <a:rPr lang="ja-JP" altLang="en-US" dirty="0" smtClean="0"/>
              <a:t>など、データの</a:t>
            </a:r>
            <a:r>
              <a:rPr lang="ja-JP" altLang="en-US" dirty="0"/>
              <a:t>格納された</a:t>
            </a:r>
            <a:r>
              <a:rPr lang="ja-JP" altLang="en-US" dirty="0" smtClean="0"/>
              <a:t>ファイル</a:t>
            </a:r>
            <a:endParaRPr lang="ja-JP" altLang="en-US" dirty="0"/>
          </a:p>
          <a:p>
            <a:pPr lvl="1"/>
            <a:r>
              <a:rPr lang="ja-JP" altLang="en-US" dirty="0" smtClean="0"/>
              <a:t>上記</a:t>
            </a:r>
            <a:r>
              <a:rPr lang="ja-JP" altLang="en-US" dirty="0"/>
              <a:t>を解釈</a:t>
            </a:r>
            <a:r>
              <a:rPr lang="ja-JP" altLang="en-US" dirty="0" smtClean="0"/>
              <a:t>し、</a:t>
            </a:r>
            <a:r>
              <a:rPr lang="en-US" altLang="ja-JP" dirty="0" smtClean="0"/>
              <a:t>RDF </a:t>
            </a:r>
            <a:r>
              <a:rPr lang="ja-JP" altLang="en-US" dirty="0"/>
              <a:t>形式に変換した</a:t>
            </a:r>
            <a:r>
              <a:rPr lang="ja-JP" altLang="en-US" dirty="0" smtClean="0"/>
              <a:t>データ</a:t>
            </a:r>
            <a:endParaRPr lang="ja-JP" altLang="en-US" dirty="0"/>
          </a:p>
          <a:p>
            <a:pPr lvl="1"/>
            <a:r>
              <a:rPr lang="ja-JP" altLang="en-US" dirty="0" smtClean="0"/>
              <a:t>センサ</a:t>
            </a:r>
            <a:r>
              <a:rPr lang="ja-JP" altLang="en-US" dirty="0"/>
              <a:t>による計測</a:t>
            </a:r>
            <a:r>
              <a:rPr lang="ja-JP" altLang="en-US" dirty="0" smtClean="0"/>
              <a:t>データ</a:t>
            </a:r>
            <a:endParaRPr lang="ja-JP" altLang="en-US" dirty="0"/>
          </a:p>
          <a:p>
            <a:pPr lvl="1"/>
            <a:r>
              <a:rPr lang="en-US" altLang="ja-JP" dirty="0" smtClean="0"/>
              <a:t>SNS </a:t>
            </a:r>
            <a:r>
              <a:rPr lang="ja-JP" altLang="en-US" dirty="0"/>
              <a:t>等に利用者が書き込んだ</a:t>
            </a:r>
            <a:r>
              <a:rPr lang="ja-JP" altLang="en-US" dirty="0" smtClean="0"/>
              <a:t>情報</a:t>
            </a:r>
            <a:endParaRPr lang="ja-JP" altLang="en-US" dirty="0"/>
          </a:p>
          <a:p>
            <a:pPr lvl="1"/>
            <a:r>
              <a:rPr lang="ja-JP" altLang="en-US" dirty="0" smtClean="0"/>
              <a:t>その他</a:t>
            </a:r>
            <a:r>
              <a:rPr lang="ja-JP" altLang="en-US" dirty="0"/>
              <a:t>アプリケーションに基づく</a:t>
            </a:r>
            <a:r>
              <a:rPr lang="ja-JP" altLang="en-US" dirty="0" smtClean="0"/>
              <a:t>データ</a:t>
            </a:r>
            <a:endParaRPr lang="ja-JP" altLang="en-US" dirty="0"/>
          </a:p>
          <a:p>
            <a:pPr lvl="1"/>
            <a:r>
              <a:rPr lang="ja-JP" altLang="en-US" dirty="0" smtClean="0"/>
              <a:t>上記</a:t>
            </a:r>
            <a:r>
              <a:rPr lang="ja-JP" altLang="en-US" dirty="0"/>
              <a:t>データ群に関する</a:t>
            </a:r>
            <a:r>
              <a:rPr lang="ja-JP" altLang="en-US" dirty="0" smtClean="0"/>
              <a:t>メタデータ</a:t>
            </a:r>
          </a:p>
          <a:p>
            <a:r>
              <a:rPr kumimoji="1" lang="ja-JP" altLang="en-US" dirty="0"/>
              <a:t>データ</a:t>
            </a:r>
            <a:r>
              <a:rPr kumimoji="1" lang="ja-JP" altLang="en-US" dirty="0" smtClean="0"/>
              <a:t>の識別</a:t>
            </a:r>
          </a:p>
          <a:p>
            <a:pPr lvl="1"/>
            <a:r>
              <a:rPr lang="ja-JP" altLang="en-US" dirty="0" smtClean="0"/>
              <a:t>識別方針</a:t>
            </a:r>
          </a:p>
          <a:p>
            <a:pPr lvl="2"/>
            <a:r>
              <a:rPr lang="ja-JP" altLang="en-US" dirty="0" smtClean="0"/>
              <a:t>データ</a:t>
            </a:r>
            <a:r>
              <a:rPr lang="ja-JP" altLang="en-US" dirty="0"/>
              <a:t>、</a:t>
            </a:r>
            <a:r>
              <a:rPr lang="ja-JP" altLang="en-US" dirty="0" smtClean="0"/>
              <a:t>およびデータ</a:t>
            </a:r>
            <a:r>
              <a:rPr lang="ja-JP" altLang="en-US" dirty="0"/>
              <a:t>が指し示す実物や組織・場所</a:t>
            </a:r>
            <a:r>
              <a:rPr lang="ja-JP" altLang="en-US" dirty="0" smtClean="0"/>
              <a:t>等は、一意に識別されるべきである。</a:t>
            </a:r>
          </a:p>
          <a:p>
            <a:pPr lvl="3"/>
            <a:r>
              <a:rPr lang="ja-JP" altLang="en-US" dirty="0" smtClean="0"/>
              <a:t>他のデータ・実物・組織</a:t>
            </a:r>
            <a:r>
              <a:rPr lang="ja-JP" altLang="en-US" dirty="0"/>
              <a:t>・場所等</a:t>
            </a:r>
            <a:r>
              <a:rPr lang="ja-JP" altLang="en-US" dirty="0" smtClean="0"/>
              <a:t>と</a:t>
            </a:r>
            <a:r>
              <a:rPr lang="ja-JP" altLang="en-US" dirty="0"/>
              <a:t>の混同を避ける</a:t>
            </a:r>
            <a:r>
              <a:rPr lang="ja-JP" altLang="en-US" dirty="0" smtClean="0"/>
              <a:t>ため。</a:t>
            </a:r>
          </a:p>
          <a:p>
            <a:pPr lvl="2"/>
            <a:r>
              <a:rPr lang="ja-JP" altLang="en-US" dirty="0" smtClean="0"/>
              <a:t>データの識別子は、</a:t>
            </a:r>
            <a:r>
              <a:rPr lang="en-US" altLang="ja-JP" dirty="0" smtClean="0"/>
              <a:t>RDF</a:t>
            </a:r>
            <a:r>
              <a:rPr lang="ja-JP" altLang="en-US" dirty="0" smtClean="0"/>
              <a:t>の</a:t>
            </a:r>
            <a:r>
              <a:rPr lang="ja-JP" altLang="en-US" dirty="0"/>
              <a:t>リソースを表現する識別子として規定されている</a:t>
            </a:r>
            <a:r>
              <a:rPr lang="en-US" altLang="ja-JP" dirty="0"/>
              <a:t>URI (Uniform Resource Identifier) </a:t>
            </a:r>
            <a:r>
              <a:rPr lang="ja-JP" altLang="en-US" dirty="0"/>
              <a:t>形式</a:t>
            </a:r>
            <a:r>
              <a:rPr lang="ja-JP" altLang="en-US" dirty="0" smtClean="0"/>
              <a:t>で表現</a:t>
            </a:r>
            <a:r>
              <a:rPr lang="ja-JP" altLang="en-US" dirty="0"/>
              <a:t>される</a:t>
            </a:r>
            <a:r>
              <a:rPr lang="ja-JP" altLang="en-US" dirty="0" smtClean="0"/>
              <a:t>べきである。</a:t>
            </a:r>
          </a:p>
          <a:p>
            <a:pPr lvl="1"/>
            <a:r>
              <a:rPr lang="ja-JP" altLang="en-US" dirty="0" smtClean="0"/>
              <a:t>識別方法</a:t>
            </a:r>
          </a:p>
          <a:p>
            <a:pPr lvl="2"/>
            <a:r>
              <a:rPr lang="ja-JP" altLang="en-US" dirty="0" smtClean="0"/>
              <a:t>すでに上記を満たす識別子体系がある分野においては、その識別子を利用できる。</a:t>
            </a:r>
          </a:p>
          <a:p>
            <a:pPr lvl="2"/>
            <a:r>
              <a:rPr lang="ja-JP" altLang="en-US" dirty="0"/>
              <a:t>データやそれに関連する実物・組織・場所等を一意に識別する</a:t>
            </a:r>
            <a:r>
              <a:rPr lang="ja-JP" altLang="en-US" dirty="0" smtClean="0"/>
              <a:t>手法</a:t>
            </a:r>
            <a:r>
              <a:rPr lang="ja-JP" altLang="en-US" dirty="0"/>
              <a:t>が</a:t>
            </a:r>
            <a:r>
              <a:rPr lang="ja-JP" altLang="en-US" dirty="0" smtClean="0"/>
              <a:t>ない、あるいは</a:t>
            </a:r>
            <a:r>
              <a:rPr lang="ja-JP" altLang="en-US" dirty="0"/>
              <a:t>その識別子を</a:t>
            </a:r>
            <a:r>
              <a:rPr lang="en-US" altLang="ja-JP" dirty="0" smtClean="0"/>
              <a:t>URI</a:t>
            </a:r>
            <a:r>
              <a:rPr lang="ja-JP" altLang="en-US" dirty="0" smtClean="0"/>
              <a:t>と</a:t>
            </a:r>
            <a:r>
              <a:rPr lang="ja-JP" altLang="en-US" dirty="0"/>
              <a:t>して表現できない場合</a:t>
            </a:r>
            <a:r>
              <a:rPr lang="ja-JP" altLang="en-US" dirty="0" smtClean="0"/>
              <a:t>は、識別子として</a:t>
            </a:r>
            <a:r>
              <a:rPr lang="en-US" altLang="ja-JP" dirty="0" smtClean="0"/>
              <a:t>ucode</a:t>
            </a:r>
            <a:r>
              <a:rPr lang="ja-JP" altLang="en-US" dirty="0" smtClean="0"/>
              <a:t>を</a:t>
            </a:r>
            <a:r>
              <a:rPr lang="ja-JP" altLang="en-US" dirty="0"/>
              <a:t>利用</a:t>
            </a:r>
            <a:r>
              <a:rPr lang="ja-JP" altLang="en-US" dirty="0" smtClean="0"/>
              <a:t>できる</a:t>
            </a:r>
            <a:r>
              <a:rPr lang="ja-JP" altLang="en-US" dirty="0"/>
              <a:t>。</a:t>
            </a:r>
            <a:endParaRPr lang="ja-JP" altLang="en-US" dirty="0" smtClean="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C140608F-B86E-B348-B2D5-58A4308397F8}" type="slidenum">
              <a:rPr lang="ja-JP" altLang="en-US" smtClean="0"/>
              <a:pPr/>
              <a:t>11</a:t>
            </a:fld>
            <a:endParaRPr lang="ja-JP" altLang="en-US"/>
          </a:p>
        </p:txBody>
      </p:sp>
    </p:spTree>
    <p:extLst>
      <p:ext uri="{BB962C8B-B14F-4D97-AF65-F5344CB8AC3E}">
        <p14:creationId xmlns:p14="http://schemas.microsoft.com/office/powerpoint/2010/main" val="7628173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en-US" altLang="ja-JP" dirty="0" smtClean="0"/>
              <a:t>ODDP</a:t>
            </a:r>
            <a:r>
              <a:rPr lang="ja-JP" altLang="en-US" dirty="0" smtClean="0"/>
              <a:t>データ</a:t>
            </a:r>
            <a:r>
              <a:rPr lang="ja-JP" altLang="en-US" dirty="0"/>
              <a:t>規格</a:t>
            </a:r>
            <a:r>
              <a:rPr lang="ja-JP" altLang="en-US" dirty="0" smtClean="0"/>
              <a:t>の</a:t>
            </a:r>
            <a:r>
              <a:rPr kumimoji="1" lang="ja-JP" altLang="en-US" dirty="0" smtClean="0"/>
              <a:t>全体概要</a:t>
            </a:r>
            <a:endParaRPr kumimoji="1" lang="ja-JP" altLang="en-US" dirty="0"/>
          </a:p>
        </p:txBody>
      </p:sp>
      <p:sp>
        <p:nvSpPr>
          <p:cNvPr id="8" name="コンテンツ プレースホルダー 7"/>
          <p:cNvSpPr>
            <a:spLocks noGrp="1"/>
          </p:cNvSpPr>
          <p:nvPr>
            <p:ph idx="1"/>
          </p:nvPr>
        </p:nvSpPr>
        <p:spPr/>
        <p:txBody>
          <a:bodyPr>
            <a:normAutofit/>
          </a:bodyPr>
          <a:lstStyle/>
          <a:p>
            <a:r>
              <a:rPr lang="ja-JP" altLang="en-US" dirty="0" smtClean="0"/>
              <a:t>データモデル</a:t>
            </a:r>
          </a:p>
          <a:p>
            <a:pPr lvl="1"/>
            <a:r>
              <a:rPr lang="en-US" altLang="ja-JP" dirty="0" smtClean="0"/>
              <a:t>RDF</a:t>
            </a:r>
            <a:r>
              <a:rPr lang="ja-JP" altLang="en-US" dirty="0" smtClean="0"/>
              <a:t>モデルに準拠する。</a:t>
            </a:r>
          </a:p>
          <a:p>
            <a:r>
              <a:rPr lang="ja-JP" altLang="en-US" dirty="0"/>
              <a:t>表現形式</a:t>
            </a:r>
            <a:endParaRPr lang="ja-JP" altLang="en-US" dirty="0" smtClean="0"/>
          </a:p>
          <a:p>
            <a:pPr lvl="1"/>
            <a:r>
              <a:rPr lang="en-US" altLang="ja-JP" dirty="0"/>
              <a:t>RDF/XML</a:t>
            </a:r>
            <a:r>
              <a:rPr lang="ja-JP" altLang="en-US" dirty="0" err="1"/>
              <a:t>、</a:t>
            </a:r>
            <a:r>
              <a:rPr lang="en-US" altLang="ja-JP" dirty="0"/>
              <a:t>Notation3</a:t>
            </a:r>
            <a:r>
              <a:rPr lang="ja-JP" altLang="en-US" dirty="0" err="1"/>
              <a:t>、</a:t>
            </a:r>
            <a:r>
              <a:rPr lang="en-US" altLang="ja-JP" dirty="0"/>
              <a:t>N-Triples</a:t>
            </a:r>
            <a:r>
              <a:rPr lang="ja-JP" altLang="en-US" dirty="0" err="1"/>
              <a:t>、</a:t>
            </a:r>
            <a:r>
              <a:rPr lang="en-US" altLang="ja-JP" dirty="0"/>
              <a:t>Turtle</a:t>
            </a:r>
            <a:r>
              <a:rPr lang="ja-JP" altLang="en-US" dirty="0"/>
              <a:t>などを利用する</a:t>
            </a:r>
            <a:r>
              <a:rPr lang="ja-JP" altLang="en-US" dirty="0" smtClean="0"/>
              <a:t>。</a:t>
            </a:r>
            <a:endParaRPr lang="ja-JP" altLang="en-US" dirty="0"/>
          </a:p>
          <a:p>
            <a:r>
              <a:rPr lang="ja-JP" altLang="en-US" dirty="0" smtClean="0"/>
              <a:t>ボキャブラリ</a:t>
            </a:r>
            <a:endParaRPr lang="en-US" altLang="ja-JP" dirty="0" smtClean="0"/>
          </a:p>
          <a:p>
            <a:pPr lvl="1"/>
            <a:r>
              <a:rPr lang="ja-JP" altLang="en-US" dirty="0"/>
              <a:t>ボキャブラリとはデータの意味を共通に理解するための，辞書に相当する</a:t>
            </a:r>
            <a:r>
              <a:rPr lang="ja-JP" altLang="en-US" dirty="0" smtClean="0"/>
              <a:t>情報</a:t>
            </a:r>
            <a:endParaRPr lang="ja-JP" altLang="en-US" dirty="0"/>
          </a:p>
          <a:p>
            <a:pPr lvl="1"/>
            <a:r>
              <a:rPr lang="en-US" altLang="ja-JP" dirty="0" smtClean="0"/>
              <a:t>DCMI Metadata Terms</a:t>
            </a:r>
            <a:r>
              <a:rPr lang="ja-JP" altLang="en-US" dirty="0" smtClean="0"/>
              <a:t>に</a:t>
            </a:r>
            <a:r>
              <a:rPr lang="ja-JP" altLang="en-US" dirty="0"/>
              <a:t>基づき、ボキャブラリを定義する際に明記すること</a:t>
            </a:r>
            <a:r>
              <a:rPr lang="ja-JP" altLang="en-US" dirty="0" smtClean="0"/>
              <a:t>を推奨</a:t>
            </a:r>
            <a:r>
              <a:rPr lang="ja-JP" altLang="en-US" dirty="0"/>
              <a:t>する</a:t>
            </a:r>
            <a:r>
              <a:rPr lang="ja-JP" altLang="en-US" dirty="0" smtClean="0"/>
              <a:t>メタデータを列記</a:t>
            </a:r>
          </a:p>
          <a:p>
            <a:pPr lvl="2"/>
            <a:r>
              <a:rPr lang="en-US" altLang="ja-JP" dirty="0" smtClean="0"/>
              <a:t>Name</a:t>
            </a:r>
            <a:r>
              <a:rPr lang="en-US" altLang="ja-JP" dirty="0"/>
              <a:t>: A token appended to the URI of a DCMI namespace to create the URI </a:t>
            </a:r>
            <a:r>
              <a:rPr lang="en-US" altLang="ja-JP" dirty="0" smtClean="0"/>
              <a:t>of the term</a:t>
            </a:r>
            <a:endParaRPr lang="en-US" altLang="ja-JP" dirty="0"/>
          </a:p>
          <a:p>
            <a:pPr lvl="2"/>
            <a:r>
              <a:rPr lang="en-US" altLang="ja-JP" dirty="0" smtClean="0"/>
              <a:t>Label</a:t>
            </a:r>
            <a:r>
              <a:rPr lang="en-US" altLang="ja-JP" dirty="0"/>
              <a:t>: The human-readable label assigned to the </a:t>
            </a:r>
            <a:r>
              <a:rPr lang="en-US" altLang="ja-JP" dirty="0" smtClean="0"/>
              <a:t>term</a:t>
            </a:r>
            <a:endParaRPr lang="en-US" altLang="ja-JP" dirty="0"/>
          </a:p>
          <a:p>
            <a:pPr lvl="2"/>
            <a:r>
              <a:rPr lang="en-US" altLang="ja-JP" dirty="0" smtClean="0"/>
              <a:t>URI</a:t>
            </a:r>
            <a:r>
              <a:rPr lang="en-US" altLang="ja-JP" dirty="0"/>
              <a:t>: The Uniform Resource </a:t>
            </a:r>
            <a:r>
              <a:rPr lang="en-US" altLang="ja-JP" dirty="0" err="1" smtClean="0"/>
              <a:t>Identier</a:t>
            </a:r>
            <a:r>
              <a:rPr lang="en-US" altLang="ja-JP" dirty="0" smtClean="0"/>
              <a:t> </a:t>
            </a:r>
            <a:r>
              <a:rPr lang="en-US" altLang="ja-JP" dirty="0"/>
              <a:t>used to uniquely identify a </a:t>
            </a:r>
            <a:r>
              <a:rPr lang="en-US" altLang="ja-JP" dirty="0" smtClean="0"/>
              <a:t>term</a:t>
            </a:r>
            <a:endParaRPr lang="en-US" altLang="ja-JP" dirty="0"/>
          </a:p>
          <a:p>
            <a:pPr lvl="2"/>
            <a:r>
              <a:rPr lang="en-US" altLang="ja-JP" dirty="0" smtClean="0"/>
              <a:t>Definition</a:t>
            </a:r>
            <a:r>
              <a:rPr lang="en-US" altLang="ja-JP" dirty="0"/>
              <a:t>: A statement that represents the concept and essential nature of </a:t>
            </a:r>
            <a:r>
              <a:rPr lang="en-US" altLang="ja-JP" dirty="0" smtClean="0"/>
              <a:t>the term</a:t>
            </a:r>
            <a:endParaRPr lang="en-US" altLang="ja-JP" dirty="0"/>
          </a:p>
          <a:p>
            <a:pPr lvl="2"/>
            <a:r>
              <a:rPr lang="en-US" altLang="ja-JP" dirty="0" smtClean="0"/>
              <a:t>Type </a:t>
            </a:r>
            <a:r>
              <a:rPr lang="en-US" altLang="ja-JP" dirty="0"/>
              <a:t>of Term: The type of term as described in the DCMI Abstract </a:t>
            </a:r>
            <a:r>
              <a:rPr lang="en-US" altLang="ja-JP" dirty="0" smtClean="0"/>
              <a:t>Model</a:t>
            </a:r>
          </a:p>
          <a:p>
            <a:pPr marL="533400" lvl="2" indent="0">
              <a:buNone/>
            </a:pPr>
            <a:r>
              <a:rPr lang="ja-JP" altLang="en-US" dirty="0" smtClean="0"/>
              <a:t>など</a:t>
            </a:r>
          </a:p>
          <a:p>
            <a:pPr lvl="1"/>
            <a:r>
              <a:rPr lang="ja-JP" altLang="en-US" dirty="0" smtClean="0"/>
              <a:t>参考となるボキャブラリ一覧を</a:t>
            </a:r>
            <a:r>
              <a:rPr lang="en-US" altLang="ja-JP" dirty="0" smtClean="0"/>
              <a:t>Appendix</a:t>
            </a:r>
            <a:r>
              <a:rPr lang="ja-JP" altLang="en-US" dirty="0" smtClean="0"/>
              <a:t>として掲載</a:t>
            </a:r>
            <a:endParaRPr lang="en-US" altLang="ja-JP" dirty="0" smtClean="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12</a:t>
            </a:fld>
            <a:endParaRPr lang="en-US" altLang="ja-JP"/>
          </a:p>
        </p:txBody>
      </p:sp>
    </p:spTree>
    <p:extLst>
      <p:ext uri="{BB962C8B-B14F-4D97-AF65-F5344CB8AC3E}">
        <p14:creationId xmlns:p14="http://schemas.microsoft.com/office/powerpoint/2010/main" val="11858870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latin typeface="メイリオ" panose="020B0604030504040204" pitchFamily="50" charset="-128"/>
              </a:rPr>
              <a:t>参考となるボキャブラリ一覧 </a:t>
            </a:r>
            <a:r>
              <a:rPr lang="en-US" altLang="ja-JP" dirty="0" smtClean="0">
                <a:latin typeface="メイリオ" panose="020B0604030504040204" pitchFamily="50" charset="-128"/>
              </a:rPr>
              <a:t>(1)</a:t>
            </a:r>
            <a:endParaRPr kumimoji="1" lang="ja-JP" altLang="en-US" dirty="0">
              <a:latin typeface="メイリオ"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108752880"/>
              </p:ext>
            </p:extLst>
          </p:nvPr>
        </p:nvGraphicFramePr>
        <p:xfrm>
          <a:off x="387642" y="1143000"/>
          <a:ext cx="9317886" cy="4842975"/>
        </p:xfrm>
        <a:graphic>
          <a:graphicData uri="http://schemas.openxmlformats.org/drawingml/2006/table">
            <a:tbl>
              <a:tblPr firstRow="1" bandRow="1">
                <a:tableStyleId>{21E4AEA4-8DFA-4A89-87EB-49C32662AFE0}</a:tableStyleId>
              </a:tblPr>
              <a:tblGrid>
                <a:gridCol w="1460568"/>
                <a:gridCol w="2714019"/>
                <a:gridCol w="2623019"/>
                <a:gridCol w="2520280"/>
              </a:tblGrid>
              <a:tr h="212135">
                <a:tc>
                  <a:txBody>
                    <a:bodyPr/>
                    <a:lstStyle/>
                    <a:p>
                      <a:pPr algn="ctr"/>
                      <a:r>
                        <a:rPr kumimoji="1" lang="ja-JP" altLang="en-US" dirty="0" smtClean="0"/>
                        <a:t>名称</a:t>
                      </a:r>
                      <a:endParaRPr kumimoji="1" lang="ja-JP" altLang="en-US" dirty="0">
                        <a:latin typeface="メイリオ" pitchFamily="50" charset="-128"/>
                        <a:ea typeface="メイリオ" pitchFamily="50" charset="-128"/>
                        <a:cs typeface="メイリオ" pitchFamily="50" charset="-128"/>
                      </a:endParaRPr>
                    </a:p>
                  </a:txBody>
                  <a:tcPr marL="84406" marR="84406"/>
                </a:tc>
                <a:tc>
                  <a:txBody>
                    <a:bodyPr/>
                    <a:lstStyle/>
                    <a:p>
                      <a:pPr algn="ctr"/>
                      <a:r>
                        <a:rPr kumimoji="1" lang="ja-JP" altLang="en-US" dirty="0" smtClean="0"/>
                        <a:t>規定範囲</a:t>
                      </a:r>
                      <a:endParaRPr kumimoji="1" lang="ja-JP" altLang="en-US" dirty="0">
                        <a:latin typeface="メイリオ" pitchFamily="50" charset="-128"/>
                        <a:ea typeface="メイリオ" pitchFamily="50" charset="-128"/>
                        <a:cs typeface="メイリオ" pitchFamily="50" charset="-128"/>
                      </a:endParaRPr>
                    </a:p>
                  </a:txBody>
                  <a:tcPr marL="84406" marR="84406"/>
                </a:tc>
                <a:tc>
                  <a:txBody>
                    <a:bodyPr/>
                    <a:lstStyle/>
                    <a:p>
                      <a:pPr algn="ctr"/>
                      <a:r>
                        <a:rPr kumimoji="1" lang="ja-JP" altLang="en-US" dirty="0" smtClean="0"/>
                        <a:t>ネームスペース</a:t>
                      </a:r>
                      <a:endParaRPr kumimoji="1" lang="ja-JP" altLang="en-US" dirty="0">
                        <a:latin typeface="メイリオ" pitchFamily="50" charset="-128"/>
                        <a:ea typeface="メイリオ" pitchFamily="50" charset="-128"/>
                        <a:cs typeface="メイリオ" pitchFamily="50" charset="-128"/>
                      </a:endParaRPr>
                    </a:p>
                  </a:txBody>
                  <a:tcPr marL="84406" marR="84406"/>
                </a:tc>
                <a:tc>
                  <a:txBody>
                    <a:bodyPr/>
                    <a:lstStyle/>
                    <a:p>
                      <a:pPr algn="ctr"/>
                      <a:r>
                        <a:rPr kumimoji="1" lang="ja-JP" altLang="en-US" dirty="0" smtClean="0"/>
                        <a:t>ターム例</a:t>
                      </a:r>
                      <a:endParaRPr kumimoji="1" lang="ja-JP" altLang="en-US" dirty="0">
                        <a:latin typeface="メイリオ" pitchFamily="50" charset="-128"/>
                        <a:ea typeface="メイリオ" pitchFamily="50" charset="-128"/>
                        <a:cs typeface="メイリオ" pitchFamily="50" charset="-128"/>
                      </a:endParaRPr>
                    </a:p>
                  </a:txBody>
                  <a:tcPr marL="84406" marR="84406"/>
                </a:tc>
              </a:tr>
              <a:tr h="301455">
                <a:tc>
                  <a:txBody>
                    <a:bodyPr/>
                    <a:lstStyle/>
                    <a:p>
                      <a:r>
                        <a:rPr kumimoji="1" lang="en-US" altLang="ja-JP" sz="1050" dirty="0" smtClean="0"/>
                        <a:t>RDF</a:t>
                      </a:r>
                      <a:r>
                        <a:rPr kumimoji="1" lang="ja-JP" altLang="en-US" sz="1050" dirty="0" smtClean="0"/>
                        <a:t>基本構造</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RDF</a:t>
                      </a:r>
                      <a:r>
                        <a:rPr kumimoji="1" lang="ja-JP" altLang="en-US" sz="1050" dirty="0" smtClean="0"/>
                        <a:t>でデータ構造を表現するための基本的なボキャブラリ。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http://www.w3.org/1999/02/22-rdf-syntax-ns#</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err="1" smtClean="0"/>
                        <a:t>rdf:subject</a:t>
                      </a:r>
                      <a:r>
                        <a:rPr kumimoji="1" lang="en-US" altLang="ja-JP" sz="1050" dirty="0" smtClean="0"/>
                        <a:t>(</a:t>
                      </a:r>
                      <a:r>
                        <a:rPr kumimoji="1" lang="ja-JP" altLang="en-US" sz="1050" dirty="0" smtClean="0"/>
                        <a:t>主語</a:t>
                      </a:r>
                      <a:r>
                        <a:rPr kumimoji="1" lang="en-US" altLang="ja-JP" sz="1050" dirty="0" smtClean="0"/>
                        <a:t>), </a:t>
                      </a:r>
                      <a:r>
                        <a:rPr kumimoji="1" lang="en-US" altLang="ja-JP" sz="1050" dirty="0" err="1" smtClean="0"/>
                        <a:t>rdf:predicate</a:t>
                      </a:r>
                      <a:r>
                        <a:rPr kumimoji="1" lang="en-US" altLang="ja-JP" sz="1050" dirty="0" smtClean="0"/>
                        <a:t>(</a:t>
                      </a:r>
                      <a:r>
                        <a:rPr kumimoji="1" lang="ja-JP" altLang="en-US" sz="1050" dirty="0" smtClean="0"/>
                        <a:t>述語</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r>
              <a:tr h="535921">
                <a:tc>
                  <a:txBody>
                    <a:bodyPr/>
                    <a:lstStyle/>
                    <a:p>
                      <a:r>
                        <a:rPr kumimoji="1" lang="en-US" altLang="ja-JP" sz="1050" dirty="0" smtClean="0"/>
                        <a:t>RDF</a:t>
                      </a:r>
                      <a:r>
                        <a:rPr kumimoji="1" lang="ja-JP" altLang="en-US" sz="1050" dirty="0" smtClean="0"/>
                        <a:t>スキーマ</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ja-JP" altLang="en-US" sz="1050" dirty="0" smtClean="0"/>
                        <a:t>ボキャブラリを定義するためのボキャブラリ。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http://www.w3.org/2000/01/rdf-schema#</a:t>
                      </a:r>
                      <a:endParaRPr kumimoji="1" lang="en-US" altLang="ja-JP" sz="1050" dirty="0" smtClean="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err="1" smtClean="0"/>
                        <a:t>rdfs:subClassOf</a:t>
                      </a:r>
                      <a:r>
                        <a:rPr kumimoji="1" lang="en-US" altLang="ja-JP" sz="1050" dirty="0" smtClean="0"/>
                        <a:t>(</a:t>
                      </a:r>
                      <a:r>
                        <a:rPr kumimoji="1" lang="ja-JP" altLang="en-US" sz="1050" dirty="0" smtClean="0"/>
                        <a:t>サブクラス</a:t>
                      </a:r>
                      <a:r>
                        <a:rPr kumimoji="1" lang="en-US" altLang="ja-JP" sz="1050" dirty="0" smtClean="0"/>
                        <a:t>), </a:t>
                      </a:r>
                      <a:r>
                        <a:rPr kumimoji="1" lang="en-US" altLang="ja-JP" sz="1050" dirty="0" err="1" smtClean="0"/>
                        <a:t>rdf:range</a:t>
                      </a:r>
                      <a:r>
                        <a:rPr kumimoji="1" lang="en-US" altLang="ja-JP" sz="1050" dirty="0" smtClean="0"/>
                        <a:t>(</a:t>
                      </a:r>
                      <a:r>
                        <a:rPr kumimoji="1" lang="ja-JP" altLang="en-US" sz="1050" dirty="0" smtClean="0"/>
                        <a:t>値域</a:t>
                      </a:r>
                      <a:r>
                        <a:rPr kumimoji="1" lang="en-US" altLang="ja-JP" sz="1050" dirty="0" smtClean="0"/>
                        <a:t>), </a:t>
                      </a:r>
                      <a:r>
                        <a:rPr kumimoji="1" lang="en-US" altLang="ja-JP" sz="1050" dirty="0" err="1" smtClean="0"/>
                        <a:t>rdfs:subPropertyOf</a:t>
                      </a:r>
                      <a:r>
                        <a:rPr kumimoji="1" lang="en-US" altLang="ja-JP" sz="1050" dirty="0" smtClean="0"/>
                        <a:t>(</a:t>
                      </a:r>
                      <a:r>
                        <a:rPr kumimoji="1" lang="ja-JP" altLang="en-US" sz="1050" dirty="0" smtClean="0"/>
                        <a:t>サブプロパティ</a:t>
                      </a:r>
                      <a:r>
                        <a:rPr kumimoji="1" lang="en-US" altLang="ja-JP" sz="1050" dirty="0" smtClean="0"/>
                        <a:t>), </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r>
              <a:tr h="301455">
                <a:tc>
                  <a:txBody>
                    <a:bodyPr/>
                    <a:lstStyle/>
                    <a:p>
                      <a:r>
                        <a:rPr kumimoji="1" lang="en-US" altLang="ja-JP" sz="1050" dirty="0" smtClean="0"/>
                        <a:t>OWL</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ja-JP" altLang="en-US" sz="1050" dirty="0" smtClean="0"/>
                        <a:t>オントロジを記述するためのボキャブラリ。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http://www.w3.org/2002/07/owl#</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err="1" smtClean="0"/>
                        <a:t>owl:sameAs</a:t>
                      </a:r>
                      <a:r>
                        <a:rPr kumimoji="1" lang="en-US" altLang="ja-JP" sz="1050" dirty="0" smtClean="0"/>
                        <a:t>(</a:t>
                      </a:r>
                      <a:r>
                        <a:rPr kumimoji="1" lang="ja-JP" altLang="en-US" sz="1050" dirty="0" smtClean="0"/>
                        <a:t>同義</a:t>
                      </a:r>
                      <a:r>
                        <a:rPr kumimoji="1" lang="en-US" altLang="ja-JP" sz="1050" dirty="0" smtClean="0"/>
                        <a:t>), </a:t>
                      </a:r>
                      <a:r>
                        <a:rPr kumimoji="1" lang="en-US" altLang="ja-JP" sz="1050" dirty="0" err="1" smtClean="0"/>
                        <a:t>owl:inverseOf</a:t>
                      </a:r>
                      <a:r>
                        <a:rPr kumimoji="1" lang="en-US" altLang="ja-JP" sz="1050" dirty="0" smtClean="0"/>
                        <a:t>(</a:t>
                      </a:r>
                      <a:r>
                        <a:rPr kumimoji="1" lang="ja-JP" altLang="en-US" sz="1050" dirty="0" smtClean="0"/>
                        <a:t>反意</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r>
              <a:tr h="535921">
                <a:tc>
                  <a:txBody>
                    <a:bodyPr/>
                    <a:lstStyle/>
                    <a:p>
                      <a:r>
                        <a:rPr kumimoji="1" lang="ja-JP" altLang="en-US" sz="1050" dirty="0" smtClean="0"/>
                        <a:t>ダブリンコア基本要素</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ja-JP" altLang="en-US" sz="1050" dirty="0" smtClean="0"/>
                        <a:t>書誌情報を記述するためのボキャブラリセットであるが、</a:t>
                      </a:r>
                      <a:r>
                        <a:rPr kumimoji="1" lang="en-US" altLang="ja-JP" sz="1050" dirty="0" smtClean="0"/>
                        <a:t>Web</a:t>
                      </a:r>
                      <a:r>
                        <a:rPr kumimoji="1" lang="ja-JP" altLang="en-US" sz="1050" dirty="0" smtClean="0"/>
                        <a:t>リソースの属性を記述するために広く用いられている。</a:t>
                      </a:r>
                      <a:r>
                        <a:rPr kumimoji="1" lang="en-US" altLang="ja-JP" sz="1050" dirty="0" smtClean="0"/>
                        <a:t>ISO</a:t>
                      </a:r>
                      <a:r>
                        <a:rPr kumimoji="1" lang="en-US" altLang="ja-JP" sz="1050" baseline="0" dirty="0" smtClean="0"/>
                        <a:t> 15836</a:t>
                      </a:r>
                      <a:r>
                        <a:rPr kumimoji="1" lang="ja-JP" altLang="en-US" sz="1050" baseline="0" dirty="0" err="1" smtClean="0"/>
                        <a:t>にて</a:t>
                      </a:r>
                      <a:r>
                        <a:rPr kumimoji="1" lang="ja-JP" altLang="en-US" sz="1050" baseline="0" dirty="0" smtClean="0"/>
                        <a:t>標準化。</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http://purl.org/dc/elements/1.1/</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err="1" smtClean="0"/>
                        <a:t>dc:title</a:t>
                      </a:r>
                      <a:r>
                        <a:rPr kumimoji="1" lang="en-US" altLang="ja-JP" sz="1050" dirty="0" smtClean="0"/>
                        <a:t>(</a:t>
                      </a:r>
                      <a:r>
                        <a:rPr kumimoji="1" lang="ja-JP" altLang="en-US" sz="1050" dirty="0" smtClean="0"/>
                        <a:t>名前</a:t>
                      </a:r>
                      <a:r>
                        <a:rPr kumimoji="1" lang="en-US" altLang="ja-JP" sz="1050" dirty="0" smtClean="0"/>
                        <a:t>), </a:t>
                      </a:r>
                      <a:r>
                        <a:rPr kumimoji="1" lang="en-US" altLang="ja-JP" sz="1050" dirty="0" err="1" smtClean="0"/>
                        <a:t>dc:description</a:t>
                      </a:r>
                      <a:r>
                        <a:rPr kumimoji="1" lang="en-US" altLang="ja-JP" sz="1050" dirty="0" smtClean="0"/>
                        <a:t>(</a:t>
                      </a:r>
                      <a:r>
                        <a:rPr kumimoji="1" lang="ja-JP" altLang="en-US" sz="1050" dirty="0" smtClean="0"/>
                        <a:t>説明文</a:t>
                      </a:r>
                      <a:r>
                        <a:rPr kumimoji="1" lang="en-US" altLang="ja-JP" sz="1050" dirty="0" smtClean="0"/>
                        <a:t>) ,</a:t>
                      </a:r>
                      <a:r>
                        <a:rPr kumimoji="1" lang="en-US" altLang="ja-JP" sz="1050" baseline="0" dirty="0" smtClean="0"/>
                        <a:t> </a:t>
                      </a:r>
                      <a:r>
                        <a:rPr kumimoji="1" lang="en-US" altLang="ja-JP" sz="1050" baseline="0" dirty="0" err="1" smtClean="0"/>
                        <a:t>dc:creator</a:t>
                      </a:r>
                      <a:r>
                        <a:rPr kumimoji="1" lang="en-US" altLang="ja-JP" sz="1050" baseline="0" dirty="0" smtClean="0"/>
                        <a:t>(</a:t>
                      </a:r>
                      <a:r>
                        <a:rPr kumimoji="1" lang="ja-JP" altLang="en-US" sz="1050" baseline="0" dirty="0" smtClean="0"/>
                        <a:t>作者</a:t>
                      </a:r>
                      <a:r>
                        <a:rPr kumimoji="1" lang="en-US" altLang="ja-JP" sz="1050" baseline="0" dirty="0" smtClean="0"/>
                        <a:t>), </a:t>
                      </a:r>
                      <a:r>
                        <a:rPr kumimoji="1" lang="en-US" altLang="ja-JP" sz="1050" baseline="0" dirty="0" err="1" smtClean="0"/>
                        <a:t>dc:format</a:t>
                      </a:r>
                      <a:r>
                        <a:rPr kumimoji="1" lang="en-US" altLang="ja-JP" sz="1050" baseline="0" dirty="0" smtClean="0"/>
                        <a:t>(</a:t>
                      </a:r>
                      <a:r>
                        <a:rPr kumimoji="1" lang="ja-JP" altLang="en-US" sz="1050" baseline="0" dirty="0" smtClean="0"/>
                        <a:t>メディアタイプ</a:t>
                      </a:r>
                      <a:r>
                        <a:rPr kumimoji="1" lang="en-US" altLang="ja-JP" sz="1050" baseline="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r>
              <a:tr h="418688">
                <a:tc>
                  <a:txBody>
                    <a:bodyPr/>
                    <a:lstStyle/>
                    <a:p>
                      <a:r>
                        <a:rPr kumimoji="1" lang="en-US" altLang="ja-JP" sz="1050" dirty="0" smtClean="0"/>
                        <a:t>DCMI</a:t>
                      </a:r>
                      <a:r>
                        <a:rPr kumimoji="1" lang="ja-JP" altLang="en-US" sz="1050" dirty="0" smtClean="0"/>
                        <a:t>語彙</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ja-JP" altLang="en-US" sz="1050" dirty="0" smtClean="0"/>
                        <a:t>ダブリンコア基本要素を拡張し、その意味を細分化したボキャブラリ。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http://purl.org/dc/terms/</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err="1" smtClean="0"/>
                        <a:t>dcterms:alternative</a:t>
                      </a:r>
                      <a:r>
                        <a:rPr kumimoji="1" lang="en-US" altLang="ja-JP" sz="1050" dirty="0" smtClean="0"/>
                        <a:t>(</a:t>
                      </a:r>
                      <a:r>
                        <a:rPr kumimoji="1" lang="ja-JP" altLang="en-US" sz="1050" dirty="0" smtClean="0"/>
                        <a:t>代替タイトル</a:t>
                      </a:r>
                      <a:r>
                        <a:rPr kumimoji="1" lang="en-US" altLang="ja-JP" sz="1050" dirty="0" smtClean="0"/>
                        <a:t>), </a:t>
                      </a:r>
                      <a:r>
                        <a:rPr kumimoji="1" lang="en-US" altLang="ja-JP" sz="1050" dirty="0" err="1" smtClean="0"/>
                        <a:t>dcterms:audience</a:t>
                      </a:r>
                      <a:r>
                        <a:rPr kumimoji="1" lang="en-US" altLang="ja-JP" sz="1050" dirty="0" smtClean="0"/>
                        <a:t>(</a:t>
                      </a:r>
                      <a:r>
                        <a:rPr kumimoji="1" lang="ja-JP" altLang="en-US" sz="1050" dirty="0" smtClean="0"/>
                        <a:t>対象としている利用者</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r>
              <a:tr h="301455">
                <a:tc>
                  <a:txBody>
                    <a:bodyPr/>
                    <a:lstStyle/>
                    <a:p>
                      <a:r>
                        <a:rPr kumimoji="1" lang="en-US" altLang="ja-JP" sz="1050" dirty="0" err="1" smtClean="0"/>
                        <a:t>FoaF</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ja-JP" altLang="en-US" sz="1050" dirty="0" smtClean="0"/>
                        <a:t>人や組織に関する情報を</a:t>
                      </a:r>
                      <a:r>
                        <a:rPr kumimoji="1" lang="en-US" altLang="ja-JP" sz="1050" dirty="0" smtClean="0"/>
                        <a:t>RDF</a:t>
                      </a:r>
                      <a:r>
                        <a:rPr kumimoji="1" lang="ja-JP" altLang="en-US" sz="1050" dirty="0" smtClean="0"/>
                        <a:t>で記述するためのボキャブラリ。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http://xmlns.com/foaf/0.1/</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err="1" smtClean="0"/>
                        <a:t>foaf:familyName</a:t>
                      </a:r>
                      <a:r>
                        <a:rPr kumimoji="1" lang="en-US" altLang="ja-JP" sz="1050" dirty="0" smtClean="0"/>
                        <a:t>(</a:t>
                      </a:r>
                      <a:r>
                        <a:rPr kumimoji="1" lang="ja-JP" altLang="en-US" sz="1050" dirty="0" smtClean="0"/>
                        <a:t>姓</a:t>
                      </a:r>
                      <a:r>
                        <a:rPr kumimoji="1" lang="en-US" altLang="ja-JP" sz="1050" dirty="0" smtClean="0"/>
                        <a:t>),</a:t>
                      </a:r>
                      <a:r>
                        <a:rPr kumimoji="1" lang="en-US" altLang="ja-JP" sz="1050" baseline="0" dirty="0" smtClean="0"/>
                        <a:t> </a:t>
                      </a:r>
                      <a:r>
                        <a:rPr kumimoji="1" lang="en-US" altLang="ja-JP" sz="1050" baseline="0" dirty="0" err="1" smtClean="0"/>
                        <a:t>foaf:givenName</a:t>
                      </a:r>
                      <a:r>
                        <a:rPr kumimoji="1" lang="en-US" altLang="ja-JP" sz="1050" baseline="0" dirty="0" smtClean="0"/>
                        <a:t>(</a:t>
                      </a:r>
                      <a:r>
                        <a:rPr kumimoji="1" lang="ja-JP" altLang="en-US" sz="1050" baseline="0" dirty="0" smtClean="0"/>
                        <a:t>名</a:t>
                      </a:r>
                      <a:r>
                        <a:rPr kumimoji="1" lang="en-US" altLang="ja-JP" sz="1050" baseline="0" dirty="0" smtClean="0"/>
                        <a:t>), </a:t>
                      </a:r>
                      <a:r>
                        <a:rPr kumimoji="1" lang="en-US" altLang="ja-JP" sz="1050" baseline="0" dirty="0" err="1" smtClean="0"/>
                        <a:t>foaf:age</a:t>
                      </a:r>
                      <a:r>
                        <a:rPr kumimoji="1" lang="en-US" altLang="ja-JP" sz="1050" baseline="0" dirty="0" smtClean="0"/>
                        <a:t>(</a:t>
                      </a:r>
                      <a:r>
                        <a:rPr kumimoji="1" lang="ja-JP" altLang="en-US" sz="1050" baseline="0" dirty="0" smtClean="0"/>
                        <a:t>年齢</a:t>
                      </a:r>
                      <a:r>
                        <a:rPr kumimoji="1" lang="en-US" altLang="ja-JP" sz="1050" baseline="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r>
              <a:tr h="535921">
                <a:tc>
                  <a:txBody>
                    <a:bodyPr/>
                    <a:lstStyle/>
                    <a:p>
                      <a:r>
                        <a:rPr kumimoji="1" lang="en-US" altLang="ja-JP" sz="1050" dirty="0" err="1" smtClean="0"/>
                        <a:t>geoSPARQL</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ja-JP" altLang="en-US" sz="1050" dirty="0" smtClean="0"/>
                        <a:t>位置や形状に関するボキャブラリや、空間演算を行うための関数ボキャブラリが定義されている。</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050" dirty="0" smtClean="0"/>
                        <a:t>http://www.opengis.net/ont/geosparql#</a:t>
                      </a:r>
                      <a:endParaRPr kumimoji="1" lang="ja-JP" altLang="en-US" sz="1050" dirty="0" smtClean="0"/>
                    </a:p>
                    <a:p>
                      <a:r>
                        <a:rPr kumimoji="1" lang="en-US" altLang="ja-JP" sz="1050" dirty="0" smtClean="0"/>
                        <a:t>http://www.opengis.net/ont/sf#</a:t>
                      </a:r>
                      <a:r>
                        <a:rPr kumimoji="1" lang="ja-JP" altLang="en-US" sz="1050" dirty="0" smtClean="0"/>
                        <a:t> 　　など</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err="1" smtClean="0"/>
                        <a:t>geo:wktLiteral</a:t>
                      </a:r>
                      <a:r>
                        <a:rPr kumimoji="1" lang="en-US" altLang="ja-JP" sz="1050" dirty="0" smtClean="0"/>
                        <a:t>(Well-Known Text</a:t>
                      </a:r>
                      <a:r>
                        <a:rPr kumimoji="1" lang="ja-JP" altLang="en-US" sz="1050" dirty="0" smtClean="0"/>
                        <a:t>規格の地理情報</a:t>
                      </a:r>
                      <a:r>
                        <a:rPr kumimoji="1" lang="en-US" altLang="ja-JP" sz="1050" dirty="0" smtClean="0"/>
                        <a:t>), </a:t>
                      </a:r>
                      <a:r>
                        <a:rPr kumimoji="1" lang="en-US" altLang="ja-JP" sz="1050" dirty="0" err="1" smtClean="0"/>
                        <a:t>geo:gmlLiteral</a:t>
                      </a:r>
                      <a:r>
                        <a:rPr kumimoji="1" lang="en-US" altLang="ja-JP" sz="1050" dirty="0" smtClean="0"/>
                        <a:t>(GML</a:t>
                      </a:r>
                      <a:r>
                        <a:rPr kumimoji="1" lang="ja-JP" altLang="en-US" sz="1050" dirty="0" smtClean="0"/>
                        <a:t>規格の地理情報</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r>
              <a:tr h="301455">
                <a:tc>
                  <a:txBody>
                    <a:bodyPr/>
                    <a:lstStyle/>
                    <a:p>
                      <a:r>
                        <a:rPr kumimoji="1" lang="en-US" altLang="ja-JP" sz="1050" dirty="0" smtClean="0"/>
                        <a:t>W3C Basic Geo</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WGS84</a:t>
                      </a:r>
                      <a:r>
                        <a:rPr kumimoji="1" lang="ja-JP" altLang="en-US" sz="1050" dirty="0" smtClean="0"/>
                        <a:t>に基づく一点を表現するためのボキャブラリ。</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http://www.w3.org/2003/01/geo/wgs84_pos#</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wgs84_pos:lat(</a:t>
                      </a:r>
                      <a:r>
                        <a:rPr kumimoji="1" lang="ja-JP" altLang="en-US" sz="1050" dirty="0" smtClean="0"/>
                        <a:t>緯度</a:t>
                      </a:r>
                      <a:r>
                        <a:rPr kumimoji="1" lang="en-US" altLang="ja-JP" sz="1050" dirty="0" smtClean="0"/>
                        <a:t>)</a:t>
                      </a:r>
                      <a:r>
                        <a:rPr kumimoji="1" lang="ja-JP" altLang="en-US" sz="1050" dirty="0" smtClean="0"/>
                        <a:t>・</a:t>
                      </a:r>
                      <a:r>
                        <a:rPr kumimoji="1" lang="en-US" altLang="ja-JP" sz="1050" dirty="0" smtClean="0"/>
                        <a:t>wgs84_pos:long(</a:t>
                      </a:r>
                      <a:r>
                        <a:rPr kumimoji="1" lang="ja-JP" altLang="en-US" sz="1050" dirty="0" smtClean="0"/>
                        <a:t>経度</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r>
              <a:tr h="535921">
                <a:tc>
                  <a:txBody>
                    <a:bodyPr/>
                    <a:lstStyle/>
                    <a:p>
                      <a:r>
                        <a:rPr kumimoji="1" lang="en-US" altLang="ja-JP" sz="1050" dirty="0" smtClean="0"/>
                        <a:t>DCAT</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ja-JP" altLang="en-US" sz="1050" dirty="0" smtClean="0"/>
                        <a:t>データセットを記述するためのボキャブラリが定義されている。</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smtClean="0"/>
                        <a:t>http://www.w3.org/ns/dcat#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c>
                  <a:txBody>
                    <a:bodyPr/>
                    <a:lstStyle/>
                    <a:p>
                      <a:r>
                        <a:rPr kumimoji="1" lang="en-US" altLang="ja-JP" sz="1050" dirty="0" err="1" smtClean="0"/>
                        <a:t>dcat:theme</a:t>
                      </a:r>
                      <a:r>
                        <a:rPr kumimoji="1" lang="ja-JP" altLang="en-US" sz="1050" dirty="0" smtClean="0"/>
                        <a:t>（データセットのカテゴリ）</a:t>
                      </a:r>
                      <a:r>
                        <a:rPr kumimoji="1" lang="en-US" altLang="ja-JP" sz="1050" dirty="0" smtClean="0"/>
                        <a:t>, </a:t>
                      </a:r>
                      <a:r>
                        <a:rPr kumimoji="1" lang="en-US" altLang="ja-JP" sz="1050" dirty="0" err="1" smtClean="0"/>
                        <a:t>dcat:accessURL</a:t>
                      </a:r>
                      <a:r>
                        <a:rPr kumimoji="1" lang="ja-JP" altLang="en-US" sz="1050" dirty="0" smtClean="0"/>
                        <a:t>（データにアクセスするためのリンク先情報）</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2782" marR="82782"/>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13</a:t>
            </a:fld>
            <a:endParaRPr lang="en-US" altLang="ja-JP"/>
          </a:p>
        </p:txBody>
      </p:sp>
    </p:spTree>
    <p:extLst>
      <p:ext uri="{BB962C8B-B14F-4D97-AF65-F5344CB8AC3E}">
        <p14:creationId xmlns:p14="http://schemas.microsoft.com/office/powerpoint/2010/main" val="38430614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latin typeface="メイリオ" panose="020B0604030504040204" pitchFamily="50" charset="-128"/>
              </a:rPr>
              <a:t>参考となるボキャブラリ</a:t>
            </a:r>
            <a:r>
              <a:rPr lang="ja-JP" altLang="en-US" dirty="0" smtClean="0">
                <a:latin typeface="メイリオ" panose="020B0604030504040204" pitchFamily="50" charset="-128"/>
              </a:rPr>
              <a:t>一覧 </a:t>
            </a:r>
            <a:r>
              <a:rPr lang="en-US" altLang="ja-JP" dirty="0" smtClean="0">
                <a:latin typeface="メイリオ" panose="020B0604030504040204" pitchFamily="50" charset="-128"/>
              </a:rPr>
              <a:t>(2)</a:t>
            </a:r>
            <a:endParaRPr kumimoji="1" lang="ja-JP" altLang="en-US" dirty="0">
              <a:latin typeface="メイリオ" panose="020B0604030504040204" pitchFamily="50" charset="-128"/>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5162390"/>
              </p:ext>
            </p:extLst>
          </p:nvPr>
        </p:nvGraphicFramePr>
        <p:xfrm>
          <a:off x="387641" y="1143000"/>
          <a:ext cx="9317886" cy="3581400"/>
        </p:xfrm>
        <a:graphic>
          <a:graphicData uri="http://schemas.openxmlformats.org/drawingml/2006/table">
            <a:tbl>
              <a:tblPr firstRow="1" bandRow="1">
                <a:tableStyleId>{21E4AEA4-8DFA-4A89-87EB-49C32662AFE0}</a:tableStyleId>
              </a:tblPr>
              <a:tblGrid>
                <a:gridCol w="1398642"/>
                <a:gridCol w="2366591"/>
                <a:gridCol w="2540216"/>
                <a:gridCol w="3012437"/>
              </a:tblGrid>
              <a:tr h="127789">
                <a:tc>
                  <a:txBody>
                    <a:bodyPr/>
                    <a:lstStyle/>
                    <a:p>
                      <a:pPr algn="ctr"/>
                      <a:r>
                        <a:rPr kumimoji="1" lang="ja-JP" altLang="en-US" dirty="0" smtClean="0"/>
                        <a:t>名称</a:t>
                      </a:r>
                      <a:endParaRPr kumimoji="1" lang="ja-JP" altLang="en-US" dirty="0">
                        <a:latin typeface="メイリオ" pitchFamily="50" charset="-128"/>
                        <a:ea typeface="メイリオ" pitchFamily="50" charset="-128"/>
                        <a:cs typeface="メイリオ" pitchFamily="50" charset="-128"/>
                      </a:endParaRPr>
                    </a:p>
                  </a:txBody>
                  <a:tcPr marL="82544" marR="82544"/>
                </a:tc>
                <a:tc>
                  <a:txBody>
                    <a:bodyPr/>
                    <a:lstStyle/>
                    <a:p>
                      <a:pPr algn="ctr"/>
                      <a:r>
                        <a:rPr kumimoji="1" lang="ja-JP" altLang="en-US" dirty="0" smtClean="0"/>
                        <a:t>規定範囲</a:t>
                      </a:r>
                      <a:endParaRPr kumimoji="1" lang="ja-JP" altLang="en-US" dirty="0">
                        <a:latin typeface="メイリオ" pitchFamily="50" charset="-128"/>
                        <a:ea typeface="メイリオ" pitchFamily="50" charset="-128"/>
                        <a:cs typeface="メイリオ" pitchFamily="50" charset="-128"/>
                      </a:endParaRPr>
                    </a:p>
                  </a:txBody>
                  <a:tcPr marL="82544" marR="82544"/>
                </a:tc>
                <a:tc>
                  <a:txBody>
                    <a:bodyPr/>
                    <a:lstStyle/>
                    <a:p>
                      <a:pPr algn="ctr"/>
                      <a:r>
                        <a:rPr kumimoji="1" lang="ja-JP" altLang="en-US" dirty="0" smtClean="0"/>
                        <a:t>ネームスペース</a:t>
                      </a:r>
                      <a:endParaRPr kumimoji="1" lang="ja-JP" altLang="en-US" dirty="0">
                        <a:latin typeface="メイリオ" pitchFamily="50" charset="-128"/>
                        <a:ea typeface="メイリオ" pitchFamily="50" charset="-128"/>
                        <a:cs typeface="メイリオ" pitchFamily="50" charset="-128"/>
                      </a:endParaRPr>
                    </a:p>
                  </a:txBody>
                  <a:tcPr marL="82544" marR="82544"/>
                </a:tc>
                <a:tc>
                  <a:txBody>
                    <a:bodyPr/>
                    <a:lstStyle/>
                    <a:p>
                      <a:pPr algn="ctr"/>
                      <a:r>
                        <a:rPr kumimoji="1" lang="ja-JP" altLang="en-US" dirty="0" smtClean="0"/>
                        <a:t>ターム例</a:t>
                      </a:r>
                      <a:endParaRPr kumimoji="1" lang="ja-JP" altLang="en-US" dirty="0">
                        <a:latin typeface="メイリオ" pitchFamily="50" charset="-128"/>
                        <a:ea typeface="メイリオ" pitchFamily="50" charset="-128"/>
                        <a:cs typeface="メイリオ" pitchFamily="50" charset="-128"/>
                      </a:endParaRPr>
                    </a:p>
                  </a:txBody>
                  <a:tcPr marL="82544" marR="82544"/>
                </a:tc>
              </a:tr>
              <a:tr h="127789">
                <a:tc>
                  <a:txBody>
                    <a:bodyPr/>
                    <a:lstStyle/>
                    <a:p>
                      <a:r>
                        <a:rPr kumimoji="1" lang="ja-JP" altLang="en-US" sz="1050" dirty="0" smtClean="0"/>
                        <a:t>事物の基本クラス・物理量</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ja-JP" altLang="en-US" sz="1050" dirty="0" smtClean="0"/>
                        <a:t>事物の基本クラス・物理量を扱う基本的なボキャブラリ。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rowSpan="2">
                  <a:txBody>
                    <a:bodyPr/>
                    <a:lstStyle/>
                    <a:p>
                      <a:r>
                        <a:rPr kumimoji="1" lang="en-US" altLang="ja-JP" sz="1050" dirty="0" smtClean="0"/>
                        <a:t>http://uidcenter.org/ucr/vocab/uc#</a:t>
                      </a:r>
                      <a:endParaRPr kumimoji="1" lang="en-US" altLang="ja-JP" sz="1050" dirty="0" smtClean="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err="1" smtClean="0"/>
                        <a:t>uc:Entity</a:t>
                      </a:r>
                      <a:r>
                        <a:rPr kumimoji="1" lang="en-US" altLang="ja-JP" sz="1050" dirty="0" smtClean="0"/>
                        <a:t>(</a:t>
                      </a:r>
                      <a:r>
                        <a:rPr kumimoji="1" lang="ja-JP" altLang="en-US" sz="1050" dirty="0" smtClean="0"/>
                        <a:t>エンティティクラス</a:t>
                      </a:r>
                      <a:r>
                        <a:rPr kumimoji="1" lang="en-US" altLang="ja-JP" sz="1050" dirty="0" smtClean="0"/>
                        <a:t>),</a:t>
                      </a:r>
                      <a:r>
                        <a:rPr kumimoji="1" lang="en-US" altLang="ja-JP" sz="1050" baseline="0" dirty="0" smtClean="0"/>
                        <a:t> </a:t>
                      </a:r>
                      <a:r>
                        <a:rPr kumimoji="1" lang="en-US" altLang="ja-JP" sz="1050" baseline="0" dirty="0" err="1" smtClean="0"/>
                        <a:t>uc:length</a:t>
                      </a:r>
                      <a:r>
                        <a:rPr kumimoji="1" lang="en-US" altLang="ja-JP" sz="1050" baseline="0" dirty="0" smtClean="0"/>
                        <a:t>(</a:t>
                      </a:r>
                      <a:r>
                        <a:rPr kumimoji="1" lang="ja-JP" altLang="en-US" sz="1050" baseline="0" dirty="0" smtClean="0"/>
                        <a:t>長さ</a:t>
                      </a:r>
                      <a:r>
                        <a:rPr kumimoji="1" lang="en-US" altLang="ja-JP" sz="1050" baseline="0" dirty="0" smtClean="0"/>
                        <a:t>), </a:t>
                      </a:r>
                      <a:r>
                        <a:rPr kumimoji="1" lang="en-US" altLang="ja-JP" sz="1050" baseline="0" dirty="0" err="1" smtClean="0"/>
                        <a:t>uc:issued</a:t>
                      </a:r>
                      <a:r>
                        <a:rPr kumimoji="1" lang="en-US" altLang="ja-JP" sz="1050" baseline="0" dirty="0" smtClean="0"/>
                        <a:t>(ucode</a:t>
                      </a:r>
                      <a:r>
                        <a:rPr kumimoji="1" lang="ja-JP" altLang="en-US" sz="1050" baseline="0" dirty="0" smtClean="0"/>
                        <a:t>発行日</a:t>
                      </a:r>
                      <a:r>
                        <a:rPr kumimoji="1" lang="en-US" altLang="ja-JP" sz="1050" baseline="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r>
              <a:tr h="127789">
                <a:tc>
                  <a:txBody>
                    <a:bodyPr/>
                    <a:lstStyle/>
                    <a:p>
                      <a:r>
                        <a:rPr kumimoji="1" lang="ja-JP" altLang="en-US" sz="1050" dirty="0" smtClean="0"/>
                        <a:t>単位系</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ja-JP" altLang="en-US" sz="1050" dirty="0" smtClean="0"/>
                        <a:t>物理量・貨幣単位を記述するボキャブラリ。</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vMerge="1">
                  <a:txBody>
                    <a:bodyPr/>
                    <a:lstStyle/>
                    <a:p>
                      <a:endParaRPr kumimoji="1" lang="en-US" altLang="ja-JP" sz="1050" dirty="0" smtClean="0"/>
                    </a:p>
                  </a:txBody>
                  <a:tcPr marL="89681" marR="89681"/>
                </a:tc>
                <a:tc>
                  <a:txBody>
                    <a:bodyPr/>
                    <a:lstStyle/>
                    <a:p>
                      <a:r>
                        <a:rPr kumimoji="1" lang="en-US" altLang="ja-JP" sz="1050" dirty="0" err="1" smtClean="0"/>
                        <a:t>uc:Meter</a:t>
                      </a:r>
                      <a:r>
                        <a:rPr kumimoji="1" lang="en-US" altLang="ja-JP" sz="1050" dirty="0" smtClean="0"/>
                        <a:t>(</a:t>
                      </a:r>
                      <a:r>
                        <a:rPr kumimoji="1" lang="ja-JP" altLang="en-US" sz="1050" dirty="0" smtClean="0"/>
                        <a:t>メートル</a:t>
                      </a:r>
                      <a:r>
                        <a:rPr kumimoji="1" lang="en-US" altLang="ja-JP" sz="1050" dirty="0" smtClean="0"/>
                        <a:t>), </a:t>
                      </a:r>
                      <a:r>
                        <a:rPr kumimoji="1" lang="en-US" altLang="ja-JP" sz="1050" dirty="0" err="1" smtClean="0"/>
                        <a:t>uc:Seconds</a:t>
                      </a:r>
                      <a:r>
                        <a:rPr kumimoji="1" lang="en-US" altLang="ja-JP" sz="1050" dirty="0" smtClean="0"/>
                        <a:t>(</a:t>
                      </a:r>
                      <a:r>
                        <a:rPr kumimoji="1" lang="ja-JP" altLang="en-US" sz="1050" dirty="0" smtClean="0"/>
                        <a:t>秒</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r>
              <a:tr h="127789">
                <a:tc>
                  <a:txBody>
                    <a:bodyPr/>
                    <a:lstStyle/>
                    <a:p>
                      <a:r>
                        <a:rPr kumimoji="1" lang="ja-JP" altLang="en-US" sz="1050" dirty="0" smtClean="0"/>
                        <a:t>地物</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ja-JP" altLang="en-US" sz="1050" dirty="0" smtClean="0"/>
                        <a:t>山・建物・移動体，行政界や関心地点など，場所に関するボキャブラリ。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smtClean="0"/>
                        <a:t>http://uidcenter.org/ucr/vocab/ug#</a:t>
                      </a:r>
                      <a:endParaRPr kumimoji="1" lang="en-US" altLang="ja-JP" sz="1050" dirty="0" smtClean="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err="1" smtClean="0"/>
                        <a:t>ug:Facility</a:t>
                      </a:r>
                      <a:r>
                        <a:rPr kumimoji="1" lang="en-US" altLang="ja-JP" sz="1050" dirty="0" smtClean="0"/>
                        <a:t>(</a:t>
                      </a:r>
                      <a:r>
                        <a:rPr kumimoji="1" lang="ja-JP" altLang="en-US" sz="1050" dirty="0" smtClean="0"/>
                        <a:t>施設</a:t>
                      </a:r>
                      <a:r>
                        <a:rPr kumimoji="1" lang="en-US" altLang="ja-JP" sz="1050" dirty="0" smtClean="0"/>
                        <a:t>), </a:t>
                      </a:r>
                      <a:r>
                        <a:rPr kumimoji="1" lang="en-US" altLang="ja-JP" sz="1050" dirty="0" err="1" smtClean="0"/>
                        <a:t>ug:Railway</a:t>
                      </a:r>
                      <a:r>
                        <a:rPr kumimoji="1" lang="en-US" altLang="ja-JP" sz="1050" dirty="0" smtClean="0"/>
                        <a:t>(</a:t>
                      </a:r>
                      <a:r>
                        <a:rPr kumimoji="1" lang="ja-JP" altLang="en-US" sz="1050" dirty="0" smtClean="0"/>
                        <a:t>鉄道</a:t>
                      </a:r>
                      <a:r>
                        <a:rPr kumimoji="1" lang="en-US" altLang="ja-JP" sz="1050" dirty="0" smtClean="0"/>
                        <a:t>),</a:t>
                      </a:r>
                      <a:r>
                        <a:rPr kumimoji="1" lang="en-US" altLang="ja-JP" sz="1050" baseline="0" dirty="0" smtClean="0"/>
                        <a:t> </a:t>
                      </a:r>
                      <a:r>
                        <a:rPr kumimoji="1" lang="en-US" altLang="ja-JP" sz="1050" baseline="0" dirty="0" err="1" smtClean="0"/>
                        <a:t>ug:floor</a:t>
                      </a:r>
                      <a:r>
                        <a:rPr kumimoji="1" lang="en-US" altLang="ja-JP" sz="1050" baseline="0" dirty="0" smtClean="0"/>
                        <a:t>(</a:t>
                      </a:r>
                      <a:r>
                        <a:rPr kumimoji="1" lang="ja-JP" altLang="en-US" sz="1050" baseline="0" dirty="0" smtClean="0"/>
                        <a:t>階層</a:t>
                      </a:r>
                      <a:r>
                        <a:rPr kumimoji="1" lang="en-US" altLang="ja-JP" sz="1050" baseline="0" dirty="0" smtClean="0"/>
                        <a:t>), </a:t>
                      </a:r>
                      <a:r>
                        <a:rPr kumimoji="1" lang="en-US" altLang="ja-JP" sz="1050" baseline="0" dirty="0" err="1" smtClean="0"/>
                        <a:t>ug:consistsOf</a:t>
                      </a:r>
                      <a:r>
                        <a:rPr kumimoji="1" lang="en-US" altLang="ja-JP" sz="1050" baseline="0" dirty="0" smtClean="0"/>
                        <a:t>(</a:t>
                      </a:r>
                      <a:r>
                        <a:rPr kumimoji="1" lang="ja-JP" altLang="en-US" sz="1050" baseline="0" dirty="0" smtClean="0"/>
                        <a:t>含んでいる</a:t>
                      </a:r>
                      <a:r>
                        <a:rPr kumimoji="1" lang="en-US" altLang="ja-JP" sz="1050" baseline="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r>
              <a:tr h="127789">
                <a:tc>
                  <a:txBody>
                    <a:bodyPr/>
                    <a:lstStyle/>
                    <a:p>
                      <a:r>
                        <a:rPr kumimoji="1" lang="ja-JP" altLang="en-US" sz="1050" dirty="0" smtClean="0"/>
                        <a:t>地理情報サービス</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ja-JP" altLang="en-US" sz="1050" dirty="0" smtClean="0"/>
                        <a:t>地物や施設に関するサービス情報を記述するボキャブラリ。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smtClean="0"/>
                        <a:t>http://uidcenter.org/ucr/vocab/ugsrv#</a:t>
                      </a:r>
                      <a:endParaRPr kumimoji="1" lang="en-US" altLang="ja-JP" sz="1050" dirty="0" smtClean="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err="1" smtClean="0"/>
                        <a:t>ugsrv:keyword</a:t>
                      </a:r>
                      <a:r>
                        <a:rPr kumimoji="1" lang="en-US" altLang="ja-JP" sz="1050" dirty="0" smtClean="0"/>
                        <a:t>(</a:t>
                      </a:r>
                      <a:r>
                        <a:rPr kumimoji="1" lang="ja-JP" altLang="en-US" sz="1050" dirty="0" smtClean="0"/>
                        <a:t>キーワード</a:t>
                      </a:r>
                      <a:r>
                        <a:rPr kumimoji="1" lang="en-US" altLang="ja-JP" sz="1050" dirty="0" smtClean="0"/>
                        <a:t>), </a:t>
                      </a:r>
                      <a:r>
                        <a:rPr kumimoji="1" lang="en-US" altLang="ja-JP" sz="1050" dirty="0" err="1" smtClean="0"/>
                        <a:t>ugsrv:price</a:t>
                      </a:r>
                      <a:r>
                        <a:rPr kumimoji="1" lang="en-US" altLang="ja-JP" sz="1050" dirty="0" smtClean="0"/>
                        <a:t>(</a:t>
                      </a:r>
                      <a:r>
                        <a:rPr kumimoji="1" lang="ja-JP" altLang="en-US" sz="1050" dirty="0" smtClean="0"/>
                        <a:t>料金</a:t>
                      </a:r>
                      <a:r>
                        <a:rPr kumimoji="1" lang="en-US" altLang="ja-JP" sz="1050" dirty="0" smtClean="0"/>
                        <a:t>), </a:t>
                      </a:r>
                      <a:r>
                        <a:rPr kumimoji="1" lang="en-US" altLang="ja-JP" sz="1050" dirty="0" err="1" smtClean="0"/>
                        <a:t>ugsrv:lowerAge</a:t>
                      </a:r>
                      <a:r>
                        <a:rPr kumimoji="1" lang="en-US" altLang="ja-JP" sz="1050" dirty="0" smtClean="0"/>
                        <a:t>(</a:t>
                      </a:r>
                      <a:r>
                        <a:rPr kumimoji="1" lang="ja-JP" altLang="en-US" sz="1050" dirty="0" smtClean="0"/>
                        <a:t>利用可能な最低年齢</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r>
              <a:tr h="127789">
                <a:tc>
                  <a:txBody>
                    <a:bodyPr/>
                    <a:lstStyle/>
                    <a:p>
                      <a:r>
                        <a:rPr kumimoji="1" lang="ja-JP" altLang="en-US" sz="1050" dirty="0" smtClean="0"/>
                        <a:t>地物アクセシビリティ</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ja-JP" altLang="en-US" sz="1050" dirty="0" smtClean="0"/>
                        <a:t>関心地点に関する通行可能性について記述するボキャブラリ。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smtClean="0"/>
                        <a:t>http://uidcenter.org/ucr/vocab/spac#</a:t>
                      </a:r>
                      <a:endParaRPr kumimoji="1" lang="en-US" altLang="ja-JP" sz="1050" dirty="0" smtClean="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err="1" smtClean="0"/>
                        <a:t>spac:Walker</a:t>
                      </a:r>
                      <a:r>
                        <a:rPr kumimoji="1" lang="en-US" altLang="ja-JP" sz="1050" dirty="0" smtClean="0"/>
                        <a:t>(</a:t>
                      </a:r>
                      <a:r>
                        <a:rPr kumimoji="1" lang="ja-JP" altLang="en-US" sz="1050" dirty="0" smtClean="0"/>
                        <a:t>歩行者</a:t>
                      </a:r>
                      <a:r>
                        <a:rPr kumimoji="1" lang="en-US" altLang="ja-JP" sz="1050" dirty="0" smtClean="0"/>
                        <a:t>), </a:t>
                      </a:r>
                      <a:r>
                        <a:rPr kumimoji="1" lang="en-US" altLang="ja-JP" sz="1050" dirty="0" err="1" smtClean="0"/>
                        <a:t>spac:Bamp</a:t>
                      </a:r>
                      <a:r>
                        <a:rPr kumimoji="1" lang="en-US" altLang="ja-JP" sz="1050" dirty="0" smtClean="0"/>
                        <a:t>(</a:t>
                      </a:r>
                      <a:r>
                        <a:rPr kumimoji="1" lang="ja-JP" altLang="en-US" sz="1050" dirty="0" smtClean="0"/>
                        <a:t>段差</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r>
              <a:tr h="127789">
                <a:tc>
                  <a:txBody>
                    <a:bodyPr/>
                    <a:lstStyle/>
                    <a:p>
                      <a:r>
                        <a:rPr kumimoji="1" lang="ja-JP" altLang="en-US" sz="1050" dirty="0" smtClean="0"/>
                        <a:t>製品・物品</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ja-JP" altLang="en-US" sz="1050" dirty="0" smtClean="0"/>
                        <a:t>製品や物品に関する基本的な情報を記述するボキャブラリ。</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smtClean="0"/>
                        <a:t>http://uidcenter.org/ucr/vocab/uobj#</a:t>
                      </a:r>
                      <a:endParaRPr kumimoji="1" lang="en-US" altLang="ja-JP" sz="1050" dirty="0" smtClean="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err="1" smtClean="0"/>
                        <a:t>uobj:InsuatrialProduct</a:t>
                      </a:r>
                      <a:r>
                        <a:rPr kumimoji="1" lang="en-US" altLang="ja-JP" sz="1050" dirty="0" smtClean="0"/>
                        <a:t>(</a:t>
                      </a:r>
                      <a:r>
                        <a:rPr kumimoji="1" lang="ja-JP" altLang="en-US" sz="1050" dirty="0" smtClean="0"/>
                        <a:t>工業製品</a:t>
                      </a:r>
                      <a:r>
                        <a:rPr kumimoji="1" lang="en-US" altLang="ja-JP" sz="1050" dirty="0" smtClean="0"/>
                        <a:t>), </a:t>
                      </a:r>
                      <a:r>
                        <a:rPr kumimoji="1" lang="en-US" altLang="ja-JP" sz="1050" dirty="0" err="1" smtClean="0"/>
                        <a:t>uc:owner</a:t>
                      </a:r>
                      <a:r>
                        <a:rPr kumimoji="1" lang="en-US" altLang="ja-JP" sz="1050" dirty="0" smtClean="0"/>
                        <a:t>(</a:t>
                      </a:r>
                      <a:r>
                        <a:rPr kumimoji="1" lang="ja-JP" altLang="en-US" sz="1050" dirty="0" smtClean="0"/>
                        <a:t>管理者</a:t>
                      </a:r>
                      <a:r>
                        <a:rPr kumimoji="1" lang="en-US" altLang="ja-JP" sz="1050" dirty="0" smtClean="0"/>
                        <a:t>), </a:t>
                      </a:r>
                      <a:r>
                        <a:rPr kumimoji="1" lang="en-US" altLang="ja-JP" sz="1050" dirty="0" err="1" smtClean="0"/>
                        <a:t>uc:producer</a:t>
                      </a:r>
                      <a:r>
                        <a:rPr kumimoji="1" lang="en-US" altLang="ja-JP" sz="1050" dirty="0" smtClean="0"/>
                        <a:t>(</a:t>
                      </a:r>
                      <a:r>
                        <a:rPr kumimoji="1" lang="ja-JP" altLang="en-US" sz="1050" dirty="0" smtClean="0"/>
                        <a:t>生産者</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r>
              <a:tr h="127789">
                <a:tc>
                  <a:txBody>
                    <a:bodyPr/>
                    <a:lstStyle/>
                    <a:p>
                      <a:r>
                        <a:rPr kumimoji="1" lang="ja-JP" altLang="en-US" sz="1050" dirty="0" smtClean="0"/>
                        <a:t>イベント</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ja-JP" altLang="en-US" sz="1050" dirty="0" smtClean="0"/>
                        <a:t>生成・流通等のイベントを記述するボキャブラリ。</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smtClean="0"/>
                        <a:t>http://uidcenter.org/ucr/vocab/ev#</a:t>
                      </a:r>
                      <a:endParaRPr kumimoji="1" lang="en-US" altLang="ja-JP" sz="1050" dirty="0" smtClean="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err="1" smtClean="0"/>
                        <a:t>ev:IssuedEvent</a:t>
                      </a:r>
                      <a:r>
                        <a:rPr kumimoji="1" lang="en-US" altLang="ja-JP" sz="1050" dirty="0" smtClean="0"/>
                        <a:t>(</a:t>
                      </a:r>
                      <a:r>
                        <a:rPr kumimoji="1" lang="ja-JP" altLang="en-US" sz="1050" dirty="0" smtClean="0"/>
                        <a:t>発生</a:t>
                      </a:r>
                      <a:r>
                        <a:rPr kumimoji="1" lang="en-US" altLang="ja-JP" sz="1050" dirty="0" smtClean="0"/>
                        <a:t>), </a:t>
                      </a:r>
                      <a:r>
                        <a:rPr kumimoji="1" lang="en-US" altLang="ja-JP" sz="1050" dirty="0" err="1" smtClean="0"/>
                        <a:t>ev:DivisionEvent</a:t>
                      </a:r>
                      <a:r>
                        <a:rPr kumimoji="1" lang="en-US" altLang="ja-JP" sz="1050" dirty="0" smtClean="0"/>
                        <a:t>(</a:t>
                      </a:r>
                      <a:r>
                        <a:rPr kumimoji="1" lang="ja-JP" altLang="en-US" sz="1050" dirty="0" smtClean="0"/>
                        <a:t>分割</a:t>
                      </a:r>
                      <a:r>
                        <a:rPr kumimoji="1" lang="en-US" altLang="ja-JP" sz="1050" dirty="0" smtClean="0"/>
                        <a:t>), </a:t>
                      </a:r>
                      <a:r>
                        <a:rPr kumimoji="1" lang="en-US" altLang="ja-JP" sz="1050" dirty="0" err="1" smtClean="0"/>
                        <a:t>ev:target</a:t>
                      </a:r>
                      <a:r>
                        <a:rPr kumimoji="1" lang="en-US" altLang="ja-JP" sz="1050" dirty="0" smtClean="0"/>
                        <a:t>(</a:t>
                      </a:r>
                      <a:r>
                        <a:rPr kumimoji="1" lang="ja-JP" altLang="en-US" sz="1050" dirty="0" smtClean="0"/>
                        <a:t>対象物</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r>
              <a:tr h="127789">
                <a:tc>
                  <a:txBody>
                    <a:bodyPr/>
                    <a:lstStyle/>
                    <a:p>
                      <a:r>
                        <a:rPr kumimoji="1" lang="ja-JP" altLang="en-US" sz="1050" dirty="0" smtClean="0"/>
                        <a:t>取引</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ja-JP" altLang="en-US" sz="1050" dirty="0" smtClean="0"/>
                        <a:t>取引に関するボキャブラリ</a:t>
                      </a:r>
                      <a:endParaRPr kumimoji="1"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smtClean="0"/>
                        <a:t>http://uidcenter.org/ucr/vocab/trans#</a:t>
                      </a:r>
                      <a:endParaRPr kumimoji="1" lang="en-US" altLang="ja-JP" sz="1050" dirty="0" smtClean="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c>
                  <a:txBody>
                    <a:bodyPr/>
                    <a:lstStyle/>
                    <a:p>
                      <a:r>
                        <a:rPr kumimoji="1" lang="en-US" altLang="ja-JP" sz="1050" dirty="0" err="1" smtClean="0"/>
                        <a:t>trans:Receipt</a:t>
                      </a:r>
                      <a:r>
                        <a:rPr kumimoji="1" lang="en-US" altLang="ja-JP" sz="1050" dirty="0" smtClean="0"/>
                        <a:t>(</a:t>
                      </a:r>
                      <a:r>
                        <a:rPr kumimoji="1" lang="ja-JP" altLang="en-US" sz="1050" dirty="0" smtClean="0"/>
                        <a:t>領収書</a:t>
                      </a:r>
                      <a:r>
                        <a:rPr kumimoji="1" lang="en-US" altLang="ja-JP" sz="1050" dirty="0" smtClean="0"/>
                        <a:t>), </a:t>
                      </a:r>
                      <a:r>
                        <a:rPr kumimoji="1" lang="en-US" altLang="ja-JP" sz="1050" dirty="0" err="1" smtClean="0"/>
                        <a:t>trans:creditor</a:t>
                      </a:r>
                      <a:r>
                        <a:rPr kumimoji="1" lang="en-US" altLang="ja-JP" sz="1050" dirty="0" smtClean="0"/>
                        <a:t>(</a:t>
                      </a:r>
                      <a:r>
                        <a:rPr kumimoji="1" lang="ja-JP" altLang="en-US" sz="1050" dirty="0" smtClean="0"/>
                        <a:t>販売者</a:t>
                      </a:r>
                      <a:r>
                        <a:rPr kumimoji="1" lang="en-US" altLang="ja-JP" sz="1050" dirty="0" smtClean="0"/>
                        <a:t>), </a:t>
                      </a:r>
                      <a:r>
                        <a:rPr kumimoji="1" lang="en-US" altLang="ja-JP" sz="1050" dirty="0" err="1" smtClean="0"/>
                        <a:t>trans:priceUnit</a:t>
                      </a:r>
                      <a:r>
                        <a:rPr kumimoji="1" lang="en-US" altLang="ja-JP" sz="1050" dirty="0" smtClean="0"/>
                        <a:t>(</a:t>
                      </a:r>
                      <a:r>
                        <a:rPr kumimoji="1" lang="ja-JP" altLang="en-US" sz="1050" dirty="0" smtClean="0"/>
                        <a:t>金額単位</a:t>
                      </a:r>
                      <a:r>
                        <a:rPr kumimoji="1" lang="en-US" altLang="ja-JP" sz="1050" dirty="0" smtClean="0"/>
                        <a:t>)</a:t>
                      </a:r>
                      <a:endParaRPr kumimoji="1" lang="ja-JP" altLang="en-US" sz="1050" dirty="0">
                        <a:latin typeface="Calibri" panose="020F0502020204030204" pitchFamily="34" charset="0"/>
                        <a:ea typeface="メイリオ" panose="020B0604030504040204" pitchFamily="50" charset="-128"/>
                        <a:cs typeface="メイリオ" panose="020B0604030504040204" pitchFamily="50" charset="-128"/>
                      </a:endParaRPr>
                    </a:p>
                  </a:txBody>
                  <a:tcPr marL="80956" marR="80956"/>
                </a:tc>
              </a:tr>
            </a:tbl>
          </a:graphicData>
        </a:graphic>
      </p:graphicFrame>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14</a:t>
            </a:fld>
            <a:endParaRPr lang="en-US" altLang="ja-JP"/>
          </a:p>
        </p:txBody>
      </p:sp>
    </p:spTree>
    <p:extLst>
      <p:ext uri="{BB962C8B-B14F-4D97-AF65-F5344CB8AC3E}">
        <p14:creationId xmlns:p14="http://schemas.microsoft.com/office/powerpoint/2010/main" val="3826367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情報流通連携基盤システムの構成</a:t>
            </a:r>
            <a:endParaRPr kumimoji="1" lang="ja-JP" altLang="en-US" dirty="0"/>
          </a:p>
        </p:txBody>
      </p:sp>
      <p:sp>
        <p:nvSpPr>
          <p:cNvPr id="4" name="スライド番号プレースホルダー 3"/>
          <p:cNvSpPr>
            <a:spLocks noGrp="1"/>
          </p:cNvSpPr>
          <p:nvPr>
            <p:ph type="sldNum" sz="quarter" idx="10"/>
          </p:nvPr>
        </p:nvSpPr>
        <p:spPr/>
        <p:txBody>
          <a:bodyPr/>
          <a:lstStyle/>
          <a:p>
            <a:fld id="{C140608F-B86E-B348-B2D5-58A4308397F8}" type="slidenum">
              <a:rPr lang="ja-JP" altLang="en-US" smtClean="0"/>
              <a:pPr/>
              <a:t>15</a:t>
            </a:fld>
            <a:endParaRPr lang="ja-JP" altLang="en-US"/>
          </a:p>
        </p:txBody>
      </p:sp>
      <p:sp>
        <p:nvSpPr>
          <p:cNvPr id="5" name="Rectangle 4"/>
          <p:cNvSpPr>
            <a:spLocks noChangeArrowheads="1"/>
          </p:cNvSpPr>
          <p:nvPr/>
        </p:nvSpPr>
        <p:spPr bwMode="auto">
          <a:xfrm>
            <a:off x="1640458" y="1047562"/>
            <a:ext cx="6769100" cy="576262"/>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User Program</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Rectangle 5"/>
          <p:cNvSpPr>
            <a:spLocks noChangeArrowheads="1"/>
          </p:cNvSpPr>
          <p:nvPr/>
        </p:nvSpPr>
        <p:spPr bwMode="auto">
          <a:xfrm>
            <a:off x="848370" y="1911164"/>
            <a:ext cx="8459986" cy="3665909"/>
          </a:xfrm>
          <a:prstGeom prst="rect">
            <a:avLst/>
          </a:prstGeom>
          <a:noFill/>
          <a:ln w="9525">
            <a:solidFill>
              <a:srgbClr val="FF5050"/>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ja-JP" altLang="ja-JP">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Rectangle 10"/>
          <p:cNvSpPr>
            <a:spLocks noChangeArrowheads="1"/>
          </p:cNvSpPr>
          <p:nvPr/>
        </p:nvSpPr>
        <p:spPr bwMode="auto">
          <a:xfrm>
            <a:off x="974775" y="2199071"/>
            <a:ext cx="8082757" cy="1008459"/>
          </a:xfrm>
          <a:prstGeom prst="rect">
            <a:avLst/>
          </a:prstGeom>
          <a:solidFill>
            <a:srgbClr val="FF7C80"/>
          </a:solidFill>
          <a:ln w="9525">
            <a:solidFill>
              <a:schemeClr val="tx1"/>
            </a:solidFill>
            <a:miter lim="800000"/>
            <a:headEnd/>
            <a:tailEnd/>
          </a:ln>
          <a:effectLst>
            <a:outerShdw dist="107763" dir="2700000" algn="ctr" rotWithShape="0">
              <a:schemeClr val="bg2">
                <a:alpha val="50000"/>
              </a:schemeClr>
            </a:outerShdw>
          </a:effectLst>
        </p:spPr>
        <p:txBody>
          <a:bodyPr wrap="none"/>
          <a:lstStyle/>
          <a:p>
            <a:pPr algn="ct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ODDP API</a:t>
            </a:r>
            <a:endPar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Rectangle 14"/>
          <p:cNvSpPr>
            <a:spLocks noChangeArrowheads="1"/>
          </p:cNvSpPr>
          <p:nvPr/>
        </p:nvSpPr>
        <p:spPr bwMode="auto">
          <a:xfrm>
            <a:off x="1137135" y="4711884"/>
            <a:ext cx="1151955" cy="647700"/>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a:extLst/>
        </p:spPr>
        <p:txBody>
          <a:bodyPr wrap="none" anchor="ctr"/>
          <a:lstStyle/>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ID Management</a:t>
            </a:r>
            <a:b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Interface</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Rectangle 21"/>
          <p:cNvSpPr>
            <a:spLocks noChangeArrowheads="1"/>
          </p:cNvSpPr>
          <p:nvPr/>
        </p:nvSpPr>
        <p:spPr bwMode="auto">
          <a:xfrm>
            <a:off x="992386" y="5864410"/>
            <a:ext cx="1441450" cy="57626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Users</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0" name="AutoShape 25"/>
          <p:cNvCxnSpPr>
            <a:cxnSpLocks noChangeShapeType="1"/>
            <a:stCxn id="9" idx="0"/>
            <a:endCxn id="8" idx="2"/>
          </p:cNvCxnSpPr>
          <p:nvPr/>
        </p:nvCxnSpPr>
        <p:spPr bwMode="auto">
          <a:xfrm flipV="1">
            <a:off x="1713112" y="5359585"/>
            <a:ext cx="1" cy="504825"/>
          </a:xfrm>
          <a:prstGeom prst="straightConnector1">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Rectangle 26"/>
          <p:cNvSpPr>
            <a:spLocks noChangeArrowheads="1"/>
          </p:cNvSpPr>
          <p:nvPr/>
        </p:nvSpPr>
        <p:spPr bwMode="auto">
          <a:xfrm>
            <a:off x="2527500" y="4711884"/>
            <a:ext cx="2808287" cy="647700"/>
          </a:xfrm>
          <a:prstGeom prst="rect">
            <a:avLst/>
          </a:prstGeom>
          <a:solidFill>
            <a:srgbClr val="FF7C80"/>
          </a:solidFill>
          <a:ln w="9525">
            <a:solidFill>
              <a:schemeClr val="tx1"/>
            </a:solidFill>
            <a:miter lim="800000"/>
            <a:headEnd/>
            <a:tailEnd/>
          </a:ln>
          <a:effectLst>
            <a:outerShdw dist="107763" dir="2700000" algn="ctr" rotWithShape="0">
              <a:schemeClr val="bg2">
                <a:alpha val="50000"/>
              </a:schemeClr>
            </a:outerShdw>
          </a:effectLst>
        </p:spPr>
        <p:txBody>
          <a:bodyPr wrap="none" anchor="b"/>
          <a:lstStyle/>
          <a:p>
            <a:pPr algn="ct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ODDP API</a:t>
            </a:r>
            <a:endPar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Rectangle 27"/>
          <p:cNvSpPr>
            <a:spLocks noChangeArrowheads="1"/>
          </p:cNvSpPr>
          <p:nvPr/>
        </p:nvSpPr>
        <p:spPr bwMode="auto">
          <a:xfrm>
            <a:off x="3210124" y="5864410"/>
            <a:ext cx="1441450" cy="57626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Smart Meters,</a:t>
            </a:r>
          </a:p>
          <a:p>
            <a:pPr algn="ct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Sensors, etc.</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Rectangle 28"/>
          <p:cNvSpPr>
            <a:spLocks noChangeArrowheads="1"/>
          </p:cNvSpPr>
          <p:nvPr/>
        </p:nvSpPr>
        <p:spPr bwMode="auto">
          <a:xfrm>
            <a:off x="5478661" y="4711313"/>
            <a:ext cx="3563938" cy="648494"/>
          </a:xfrm>
          <a:prstGeom prst="rect">
            <a:avLst/>
          </a:prstGeom>
          <a:solidFill>
            <a:schemeClr val="accent1"/>
          </a:solidFill>
          <a:ln w="9525">
            <a:solidFill>
              <a:schemeClr val="tx1"/>
            </a:solidFill>
            <a:miter lim="800000"/>
            <a:headEnd/>
            <a:tailEnd/>
          </a:ln>
          <a:effectLst>
            <a:outerShdw dist="35921" dir="2700000" algn="ctr" rotWithShape="0">
              <a:schemeClr val="bg2"/>
            </a:outerShdw>
          </a:effectLst>
          <a:extLst/>
        </p:spPr>
        <p:txBody>
          <a:bodyPr wrap="none" anchor="ctr"/>
          <a:lstStyle/>
          <a:p>
            <a:pPr algn="ct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Data Management Interface</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4" name="AutoShape 29"/>
          <p:cNvCxnSpPr>
            <a:cxnSpLocks noChangeShapeType="1"/>
            <a:stCxn id="12" idx="0"/>
            <a:endCxn id="11" idx="2"/>
          </p:cNvCxnSpPr>
          <p:nvPr/>
        </p:nvCxnSpPr>
        <p:spPr bwMode="auto">
          <a:xfrm flipV="1">
            <a:off x="3930849" y="5359585"/>
            <a:ext cx="794" cy="504825"/>
          </a:xfrm>
          <a:prstGeom prst="straightConnector1">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30"/>
          <p:cNvSpPr>
            <a:spLocks noChangeArrowheads="1"/>
          </p:cNvSpPr>
          <p:nvPr/>
        </p:nvSpPr>
        <p:spPr bwMode="auto">
          <a:xfrm>
            <a:off x="6539111" y="5864410"/>
            <a:ext cx="1441450" cy="576263"/>
          </a:xfrm>
          <a:prstGeom prst="rect">
            <a:avLst/>
          </a:prstGeom>
          <a:solidFill>
            <a:schemeClr val="accent1"/>
          </a:solidFill>
          <a:ln w="9525">
            <a:solidFill>
              <a:schemeClr val="tx1"/>
            </a:solidFill>
            <a:miter lim="800000"/>
            <a:headEnd/>
            <a:tailEnd/>
          </a:ln>
          <a:effectLst>
            <a:outerShdw dist="107763" dir="2700000" algn="ctr" rotWithShape="0">
              <a:schemeClr val="bg2">
                <a:alpha val="50000"/>
              </a:schemeClr>
            </a:outerShdw>
          </a:effectLst>
        </p:spPr>
        <p:txBody>
          <a:bodyPr wrap="none" anchor="ctr"/>
          <a:lstStyle/>
          <a:p>
            <a:pPr algn="ctr"/>
            <a:r>
              <a:rPr lang="en-US" altLang="ja-JP" sz="1400" dirty="0" smtClean="0">
                <a:latin typeface="メイリオ" panose="020B0604030504040204" pitchFamily="50" charset="-128"/>
                <a:ea typeface="メイリオ" panose="020B0604030504040204" pitchFamily="50" charset="-128"/>
                <a:cs typeface="メイリオ" panose="020B0604030504040204" pitchFamily="50" charset="-128"/>
              </a:rPr>
              <a:t>Users</a:t>
            </a:r>
            <a:endParaRPr lang="ja-JP" altLang="en-US" sz="1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6" name="AutoShape 31"/>
          <p:cNvCxnSpPr>
            <a:cxnSpLocks noChangeShapeType="1"/>
            <a:stCxn id="15" idx="0"/>
            <a:endCxn id="13" idx="2"/>
          </p:cNvCxnSpPr>
          <p:nvPr/>
        </p:nvCxnSpPr>
        <p:spPr bwMode="auto">
          <a:xfrm flipV="1">
            <a:off x="7259836" y="5359807"/>
            <a:ext cx="794" cy="504602"/>
          </a:xfrm>
          <a:prstGeom prst="straightConnector1">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Text Box 32"/>
          <p:cNvSpPr txBox="1">
            <a:spLocks noChangeArrowheads="1"/>
          </p:cNvSpPr>
          <p:nvPr/>
        </p:nvSpPr>
        <p:spPr bwMode="auto">
          <a:xfrm>
            <a:off x="3875286" y="5577073"/>
            <a:ext cx="1107996"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l" eaLnBrk="1" hangingPunct="1"/>
            <a:r>
              <a:rPr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Data Upload</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Text Box 33"/>
          <p:cNvSpPr txBox="1">
            <a:spLocks noChangeArrowheads="1"/>
          </p:cNvSpPr>
          <p:nvPr/>
        </p:nvSpPr>
        <p:spPr bwMode="auto">
          <a:xfrm>
            <a:off x="1717145" y="5577073"/>
            <a:ext cx="10756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Registration</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Text Box 34"/>
          <p:cNvSpPr txBox="1">
            <a:spLocks noChangeArrowheads="1"/>
          </p:cNvSpPr>
          <p:nvPr/>
        </p:nvSpPr>
        <p:spPr bwMode="auto">
          <a:xfrm>
            <a:off x="7221737" y="5575485"/>
            <a:ext cx="49244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登録</a:t>
            </a:r>
            <a:endPar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0" name="AutoShape 36"/>
          <p:cNvCxnSpPr>
            <a:cxnSpLocks noChangeShapeType="1"/>
            <a:stCxn id="5" idx="2"/>
            <a:endCxn id="7" idx="0"/>
          </p:cNvCxnSpPr>
          <p:nvPr/>
        </p:nvCxnSpPr>
        <p:spPr bwMode="auto">
          <a:xfrm flipH="1">
            <a:off x="5016154" y="1623824"/>
            <a:ext cx="8855" cy="575246"/>
          </a:xfrm>
          <a:prstGeom prst="straightConnector1">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Rectangle 41"/>
          <p:cNvSpPr>
            <a:spLocks noChangeArrowheads="1"/>
          </p:cNvSpPr>
          <p:nvPr/>
        </p:nvSpPr>
        <p:spPr bwMode="auto">
          <a:xfrm>
            <a:off x="1928490" y="2618385"/>
            <a:ext cx="922238" cy="432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SPARQL-Based</a:t>
            </a:r>
          </a:p>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Command</a:t>
            </a:r>
          </a:p>
        </p:txBody>
      </p:sp>
      <p:sp>
        <p:nvSpPr>
          <p:cNvPr id="22" name="Rectangle 42"/>
          <p:cNvSpPr>
            <a:spLocks noChangeArrowheads="1"/>
          </p:cNvSpPr>
          <p:nvPr/>
        </p:nvSpPr>
        <p:spPr bwMode="auto">
          <a:xfrm>
            <a:off x="2936603" y="2618385"/>
            <a:ext cx="906279" cy="432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Traceability/</a:t>
            </a:r>
            <a:b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err="1">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RealtimeData</a:t>
            </a: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Command</a:t>
            </a:r>
          </a:p>
        </p:txBody>
      </p:sp>
      <p:sp>
        <p:nvSpPr>
          <p:cNvPr id="23" name="Rectangle 43"/>
          <p:cNvSpPr>
            <a:spLocks noChangeArrowheads="1"/>
          </p:cNvSpPr>
          <p:nvPr/>
        </p:nvSpPr>
        <p:spPr bwMode="auto">
          <a:xfrm>
            <a:off x="7040538" y="2618385"/>
            <a:ext cx="936625" cy="432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Geographical</a:t>
            </a:r>
            <a:r>
              <a:rPr lang="ja-JP" altLang="en-US"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Data </a:t>
            </a:r>
            <a:b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Management</a:t>
            </a:r>
            <a:b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Command</a:t>
            </a:r>
          </a:p>
        </p:txBody>
      </p:sp>
      <p:sp>
        <p:nvSpPr>
          <p:cNvPr id="24" name="Rectangle 44"/>
          <p:cNvSpPr>
            <a:spLocks noChangeArrowheads="1"/>
          </p:cNvSpPr>
          <p:nvPr/>
        </p:nvSpPr>
        <p:spPr bwMode="auto">
          <a:xfrm>
            <a:off x="1064394" y="2618385"/>
            <a:ext cx="824706" cy="432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Identification</a:t>
            </a:r>
            <a:b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Resolution</a:t>
            </a:r>
          </a:p>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Command</a:t>
            </a:r>
          </a:p>
        </p:txBody>
      </p:sp>
      <p:sp>
        <p:nvSpPr>
          <p:cNvPr id="25" name="Rectangle 45"/>
          <p:cNvSpPr>
            <a:spLocks noChangeArrowheads="1"/>
          </p:cNvSpPr>
          <p:nvPr/>
        </p:nvSpPr>
        <p:spPr bwMode="auto">
          <a:xfrm>
            <a:off x="3944715" y="2618385"/>
            <a:ext cx="936625" cy="432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Security</a:t>
            </a:r>
          </a:p>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Management </a:t>
            </a:r>
            <a:b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Command</a:t>
            </a:r>
          </a:p>
        </p:txBody>
      </p:sp>
      <p:sp>
        <p:nvSpPr>
          <p:cNvPr id="26" name="Rectangle 46"/>
          <p:cNvSpPr>
            <a:spLocks noChangeArrowheads="1"/>
          </p:cNvSpPr>
          <p:nvPr/>
        </p:nvSpPr>
        <p:spPr bwMode="auto">
          <a:xfrm>
            <a:off x="4952827" y="2618385"/>
            <a:ext cx="936625" cy="432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Notification</a:t>
            </a:r>
          </a:p>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Management</a:t>
            </a:r>
            <a:b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Command</a:t>
            </a:r>
          </a:p>
        </p:txBody>
      </p:sp>
      <p:sp>
        <p:nvSpPr>
          <p:cNvPr id="27" name="Rectangle 47"/>
          <p:cNvSpPr>
            <a:spLocks noChangeArrowheads="1"/>
          </p:cNvSpPr>
          <p:nvPr/>
        </p:nvSpPr>
        <p:spPr bwMode="auto">
          <a:xfrm>
            <a:off x="8049171" y="2618385"/>
            <a:ext cx="936625" cy="432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Vocabulary</a:t>
            </a:r>
          </a:p>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Management</a:t>
            </a:r>
            <a:b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Command</a:t>
            </a:r>
          </a:p>
        </p:txBody>
      </p:sp>
      <p:sp>
        <p:nvSpPr>
          <p:cNvPr id="28" name="Rectangle 37"/>
          <p:cNvSpPr>
            <a:spLocks noChangeArrowheads="1"/>
          </p:cNvSpPr>
          <p:nvPr/>
        </p:nvSpPr>
        <p:spPr bwMode="auto">
          <a:xfrm>
            <a:off x="2994621" y="4827690"/>
            <a:ext cx="1873250" cy="217487"/>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Triple Management Command</a:t>
            </a:r>
          </a:p>
        </p:txBody>
      </p:sp>
      <p:sp>
        <p:nvSpPr>
          <p:cNvPr id="29" name="Text Box 62"/>
          <p:cNvSpPr txBox="1">
            <a:spLocks noChangeArrowheads="1"/>
          </p:cNvSpPr>
          <p:nvPr/>
        </p:nvSpPr>
        <p:spPr bwMode="auto">
          <a:xfrm>
            <a:off x="7802382" y="1760697"/>
            <a:ext cx="1753942" cy="369332"/>
          </a:xfrm>
          <a:prstGeom prst="rect">
            <a:avLst/>
          </a:prstGeom>
          <a:solidFill>
            <a:schemeClr val="tx1"/>
          </a:solidFill>
          <a:ln>
            <a:noFill/>
          </a:ln>
          <a:effectLs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algn="r" eaLnBrk="1" hangingPunct="1"/>
            <a:r>
              <a:rPr lang="en-US" altLang="ja-JP" dirty="0" smtClean="0">
                <a:solidFill>
                  <a:srgbClr val="FF5050"/>
                </a:solidFill>
                <a:latin typeface="メイリオ" panose="020B0604030504040204" pitchFamily="50" charset="-128"/>
                <a:ea typeface="メイリオ" panose="020B0604030504040204" pitchFamily="50" charset="-128"/>
                <a:cs typeface="メイリオ" panose="020B0604030504040204" pitchFamily="50" charset="-128"/>
              </a:rPr>
              <a:t>ODDP System</a:t>
            </a:r>
            <a:endParaRPr lang="ja-JP" altLang="en-US" dirty="0">
              <a:solidFill>
                <a:srgbClr val="FF505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Rectangle 10"/>
          <p:cNvSpPr>
            <a:spLocks noChangeArrowheads="1"/>
          </p:cNvSpPr>
          <p:nvPr/>
        </p:nvSpPr>
        <p:spPr bwMode="auto">
          <a:xfrm>
            <a:off x="974775" y="3351546"/>
            <a:ext cx="8087519" cy="1152475"/>
          </a:xfrm>
          <a:prstGeom prst="rect">
            <a:avLst/>
          </a:prstGeom>
          <a:solidFill>
            <a:srgbClr val="92D050"/>
          </a:solidFill>
          <a:ln w="9525">
            <a:solidFill>
              <a:schemeClr val="tx1"/>
            </a:solidFill>
            <a:miter lim="800000"/>
            <a:headEnd/>
            <a:tailEnd/>
          </a:ln>
          <a:effectLst>
            <a:outerShdw dist="107763" dir="2700000" algn="ctr" rotWithShape="0">
              <a:schemeClr val="bg2">
                <a:alpha val="50000"/>
              </a:schemeClr>
            </a:outerShdw>
          </a:effectLst>
        </p:spPr>
        <p:txBody>
          <a:bodyPr wrap="none"/>
          <a:lstStyle/>
          <a:p>
            <a:pPr algn="ctr"/>
            <a:r>
              <a:rPr lang="en-US" altLang="ja-JP" sz="14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Processing Units and Databases</a:t>
            </a:r>
            <a:endParaRPr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AutoShape 13"/>
          <p:cNvSpPr>
            <a:spLocks noChangeArrowheads="1"/>
          </p:cNvSpPr>
          <p:nvPr/>
        </p:nvSpPr>
        <p:spPr bwMode="auto">
          <a:xfrm>
            <a:off x="1510557" y="3635772"/>
            <a:ext cx="1879185" cy="792162"/>
          </a:xfrm>
          <a:prstGeom prst="can">
            <a:avLst>
              <a:gd name="adj" fmla="val 25000"/>
            </a:avLst>
          </a:prstGeom>
          <a:solidFill>
            <a:srgbClr val="00FF00"/>
          </a:solidFill>
          <a:ln>
            <a:noFill/>
          </a:ln>
          <a:effectLst>
            <a:outerShdw dist="107763" dir="2700000" algn="ctr" rotWithShape="0">
              <a:schemeClr val="bg2">
                <a:alpha val="50000"/>
              </a:schemeClr>
            </a:outerShdw>
          </a:effectLst>
          <a:extLst/>
        </p:spPr>
        <p:txBody>
          <a:bodyPr wrap="none" anchor="ctr"/>
          <a:lstStyle/>
          <a:p>
            <a:pPr algn="ct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Identification Resolution</a:t>
            </a:r>
          </a:p>
          <a:p>
            <a:pPr algn="ct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Database</a:t>
            </a:r>
            <a:endPar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AutoShape 13"/>
          <p:cNvSpPr>
            <a:spLocks noChangeArrowheads="1"/>
          </p:cNvSpPr>
          <p:nvPr/>
        </p:nvSpPr>
        <p:spPr bwMode="auto">
          <a:xfrm>
            <a:off x="3656683" y="3647804"/>
            <a:ext cx="1844228" cy="792162"/>
          </a:xfrm>
          <a:prstGeom prst="can">
            <a:avLst>
              <a:gd name="adj" fmla="val 25000"/>
            </a:avLst>
          </a:prstGeom>
          <a:solidFill>
            <a:srgbClr val="00FF00"/>
          </a:solidFill>
          <a:ln>
            <a:noFill/>
          </a:ln>
          <a:effectLst>
            <a:outerShdw dist="107763" dir="2700000" algn="ctr" rotWithShape="0">
              <a:schemeClr val="bg2">
                <a:alpha val="50000"/>
              </a:schemeClr>
            </a:outerShdw>
          </a:effectLst>
          <a:extLst/>
        </p:spPr>
        <p:txBody>
          <a:bodyPr wrap="none" anchor="ctr"/>
          <a:lstStyle/>
          <a:p>
            <a:pPr algn="ct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Triple Management</a:t>
            </a:r>
          </a:p>
          <a:p>
            <a:pPr algn="ct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Database</a:t>
            </a:r>
            <a:endPar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AutoShape 13"/>
          <p:cNvSpPr>
            <a:spLocks noChangeArrowheads="1"/>
          </p:cNvSpPr>
          <p:nvPr/>
        </p:nvSpPr>
        <p:spPr bwMode="auto">
          <a:xfrm>
            <a:off x="5889452" y="3671323"/>
            <a:ext cx="2628031" cy="792162"/>
          </a:xfrm>
          <a:prstGeom prst="can">
            <a:avLst>
              <a:gd name="adj" fmla="val 25000"/>
            </a:avLst>
          </a:prstGeom>
          <a:solidFill>
            <a:srgbClr val="00FF00"/>
          </a:solidFill>
          <a:ln>
            <a:noFill/>
          </a:ln>
          <a:effectLst>
            <a:outerShdw dist="107763" dir="2700000" algn="ctr" rotWithShape="0">
              <a:schemeClr val="bg2">
                <a:alpha val="50000"/>
              </a:schemeClr>
            </a:outerShdw>
          </a:effectLst>
          <a:extLst/>
        </p:spPr>
        <p:txBody>
          <a:bodyPr wrap="none" anchor="ctr"/>
          <a:lstStyle/>
          <a:p>
            <a:pPr algn="ct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Literal Data Management Database</a:t>
            </a:r>
          </a:p>
          <a:p>
            <a:pPr algn="ctr"/>
            <a:r>
              <a:rPr lang="en-US" altLang="ja-JP"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(Traceability, GIS, etc.)</a:t>
            </a:r>
            <a:endPar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4" name="Rectangle 37"/>
          <p:cNvSpPr>
            <a:spLocks noChangeArrowheads="1"/>
          </p:cNvSpPr>
          <p:nvPr/>
        </p:nvSpPr>
        <p:spPr bwMode="auto">
          <a:xfrm>
            <a:off x="5960938" y="2618385"/>
            <a:ext cx="994022" cy="432000"/>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Triple</a:t>
            </a:r>
          </a:p>
          <a:p>
            <a:pPr algn="ct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Management </a:t>
            </a:r>
            <a:b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lang="en-US" altLang="ja-JP" sz="9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Command</a:t>
            </a:r>
          </a:p>
        </p:txBody>
      </p:sp>
      <p:cxnSp>
        <p:nvCxnSpPr>
          <p:cNvPr id="35" name="AutoShape 25"/>
          <p:cNvCxnSpPr>
            <a:cxnSpLocks noChangeShapeType="1"/>
            <a:stCxn id="8" idx="0"/>
          </p:cNvCxnSpPr>
          <p:nvPr/>
        </p:nvCxnSpPr>
        <p:spPr bwMode="auto">
          <a:xfrm flipV="1">
            <a:off x="1713112" y="4504020"/>
            <a:ext cx="7942" cy="207864"/>
          </a:xfrm>
          <a:prstGeom prst="straightConnector1">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AutoShape 25"/>
          <p:cNvCxnSpPr>
            <a:cxnSpLocks noChangeShapeType="1"/>
          </p:cNvCxnSpPr>
          <p:nvPr/>
        </p:nvCxnSpPr>
        <p:spPr bwMode="auto">
          <a:xfrm flipV="1">
            <a:off x="3944714" y="4503673"/>
            <a:ext cx="0" cy="207864"/>
          </a:xfrm>
          <a:prstGeom prst="straightConnector1">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AutoShape 25"/>
          <p:cNvCxnSpPr>
            <a:cxnSpLocks noChangeShapeType="1"/>
          </p:cNvCxnSpPr>
          <p:nvPr/>
        </p:nvCxnSpPr>
        <p:spPr bwMode="auto">
          <a:xfrm flipV="1">
            <a:off x="7257082" y="4503673"/>
            <a:ext cx="0" cy="207864"/>
          </a:xfrm>
          <a:prstGeom prst="straightConnector1">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AutoShape 36"/>
          <p:cNvCxnSpPr>
            <a:cxnSpLocks noChangeShapeType="1"/>
            <a:stCxn id="7" idx="2"/>
            <a:endCxn id="30" idx="0"/>
          </p:cNvCxnSpPr>
          <p:nvPr/>
        </p:nvCxnSpPr>
        <p:spPr bwMode="auto">
          <a:xfrm>
            <a:off x="5016154" y="3207529"/>
            <a:ext cx="2381" cy="144016"/>
          </a:xfrm>
          <a:prstGeom prst="straightConnector1">
            <a:avLst/>
          </a:prstGeom>
          <a:noFill/>
          <a:ln w="9525">
            <a:solidFill>
              <a:srgbClr val="FF5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467210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ODDP API</a:t>
            </a:r>
            <a:r>
              <a:rPr lang="ja-JP" altLang="en-US" dirty="0" smtClean="0"/>
              <a:t>規格</a:t>
            </a:r>
            <a:endParaRPr kumimoji="1" lang="ja-JP" altLang="en-US" dirty="0"/>
          </a:p>
        </p:txBody>
      </p:sp>
      <p:sp>
        <p:nvSpPr>
          <p:cNvPr id="3" name="コンテンツ プレースホルダー 2"/>
          <p:cNvSpPr>
            <a:spLocks noGrp="1"/>
          </p:cNvSpPr>
          <p:nvPr>
            <p:ph sz="half" idx="1"/>
          </p:nvPr>
        </p:nvSpPr>
        <p:spPr>
          <a:xfrm>
            <a:off x="351414" y="1322775"/>
            <a:ext cx="9282106" cy="5088353"/>
          </a:xfrm>
        </p:spPr>
        <p:txBody>
          <a:bodyPr>
            <a:normAutofit/>
          </a:bodyPr>
          <a:lstStyle/>
          <a:p>
            <a:r>
              <a:rPr lang="en-US" altLang="ja-JP" dirty="0" smtClean="0"/>
              <a:t>REST</a:t>
            </a:r>
            <a:r>
              <a:rPr lang="ja-JP" altLang="en-US" dirty="0" smtClean="0"/>
              <a:t>ベースの</a:t>
            </a:r>
            <a:r>
              <a:rPr lang="en-US" altLang="ja-JP" dirty="0" smtClean="0"/>
              <a:t>API</a:t>
            </a:r>
            <a:r>
              <a:rPr lang="ja-JP" altLang="en-US" dirty="0" smtClean="0"/>
              <a:t>と</a:t>
            </a:r>
            <a:r>
              <a:rPr lang="en-US" altLang="ja-JP" dirty="0" smtClean="0"/>
              <a:t>SPARQL</a:t>
            </a:r>
            <a:r>
              <a:rPr lang="ja-JP" altLang="en-US" dirty="0" smtClean="0"/>
              <a:t>ベースの</a:t>
            </a:r>
            <a:r>
              <a:rPr lang="en-US" altLang="ja-JP" dirty="0" smtClean="0"/>
              <a:t>API</a:t>
            </a:r>
            <a:r>
              <a:rPr lang="ja-JP" altLang="en-US" dirty="0" err="1" smtClean="0"/>
              <a:t>を提</a:t>
            </a:r>
            <a:r>
              <a:rPr lang="ja-JP" altLang="en-US" dirty="0" smtClean="0"/>
              <a:t>供する。</a:t>
            </a:r>
          </a:p>
          <a:p>
            <a:pPr lvl="1"/>
            <a:r>
              <a:rPr lang="en-US" altLang="ja-JP" dirty="0" smtClean="0"/>
              <a:t>REST</a:t>
            </a:r>
            <a:r>
              <a:rPr lang="ja-JP" altLang="en-US" dirty="0" smtClean="0"/>
              <a:t>ベースの</a:t>
            </a:r>
            <a:r>
              <a:rPr lang="en-US" altLang="ja-JP" dirty="0" smtClean="0"/>
              <a:t>API</a:t>
            </a:r>
            <a:r>
              <a:rPr lang="ja-JP" altLang="en-US" dirty="0" smtClean="0"/>
              <a:t>でも、データ検索・取得コマンドのレスポンスに</a:t>
            </a:r>
            <a:r>
              <a:rPr lang="en-US" altLang="ja-JP" dirty="0" smtClean="0"/>
              <a:t>RDF/XML</a:t>
            </a:r>
            <a:r>
              <a:rPr lang="ja-JP" altLang="en-US" dirty="0" err="1" smtClean="0"/>
              <a:t>、</a:t>
            </a:r>
            <a:r>
              <a:rPr lang="en-US" altLang="ja-JP" dirty="0" smtClean="0"/>
              <a:t>RDF/JSON</a:t>
            </a:r>
            <a:r>
              <a:rPr lang="ja-JP" altLang="en-US" dirty="0" smtClean="0"/>
              <a:t>等を利用</a:t>
            </a:r>
            <a:r>
              <a:rPr lang="ja-JP" altLang="en-US" dirty="0"/>
              <a:t>して</a:t>
            </a:r>
            <a:r>
              <a:rPr lang="ja-JP" altLang="en-US" dirty="0" smtClean="0"/>
              <a:t>いる。これは、</a:t>
            </a:r>
            <a:r>
              <a:rPr lang="en-US" altLang="ja-JP" dirty="0" smtClean="0"/>
              <a:t>RDF</a:t>
            </a:r>
            <a:r>
              <a:rPr lang="ja-JP" altLang="en-US" dirty="0"/>
              <a:t>モデルに</a:t>
            </a:r>
            <a:r>
              <a:rPr lang="ja-JP" altLang="en-US" dirty="0" smtClean="0"/>
              <a:t>基づくデータとの互換性を保つためである。</a:t>
            </a:r>
          </a:p>
          <a:p>
            <a:pPr lvl="1"/>
            <a:r>
              <a:rPr lang="en-US" altLang="ja-JP" dirty="0" smtClean="0"/>
              <a:t>Streams API</a:t>
            </a:r>
            <a:r>
              <a:rPr lang="ja-JP" altLang="en-US" dirty="0" smtClean="0"/>
              <a:t>に対応することにより、リアルタイムデータの送受信にも対応している。</a:t>
            </a:r>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16</a:t>
            </a:fld>
            <a:endParaRPr lang="en-US" altLang="ja-JP"/>
          </a:p>
        </p:txBody>
      </p:sp>
      <p:graphicFrame>
        <p:nvGraphicFramePr>
          <p:cNvPr id="7" name="コンテンツ プレースホルダ 10"/>
          <p:cNvGraphicFramePr>
            <a:graphicFrameLocks/>
          </p:cNvGraphicFramePr>
          <p:nvPr>
            <p:extLst>
              <p:ext uri="{D42A27DB-BD31-4B8C-83A1-F6EECF244321}">
                <p14:modId xmlns:p14="http://schemas.microsoft.com/office/powerpoint/2010/main" val="416558664"/>
              </p:ext>
            </p:extLst>
          </p:nvPr>
        </p:nvGraphicFramePr>
        <p:xfrm>
          <a:off x="776536" y="3068960"/>
          <a:ext cx="7921192" cy="3319750"/>
        </p:xfrm>
        <a:graphic>
          <a:graphicData uri="http://schemas.openxmlformats.org/drawingml/2006/table">
            <a:tbl>
              <a:tblPr firstRow="1" bandRow="1">
                <a:tableStyleId>{21E4AEA4-8DFA-4A89-87EB-49C32662AFE0}</a:tableStyleId>
              </a:tblPr>
              <a:tblGrid>
                <a:gridCol w="197803"/>
                <a:gridCol w="2847691"/>
                <a:gridCol w="4875698"/>
              </a:tblGrid>
              <a:tr h="102129">
                <a:tc gridSpan="2">
                  <a:txBody>
                    <a:bodyPr/>
                    <a:lstStyle/>
                    <a:p>
                      <a:r>
                        <a:rPr kumimoji="1" lang="ja-JP" altLang="en-US" sz="1050" dirty="0" smtClean="0"/>
                        <a:t>機能名</a:t>
                      </a:r>
                      <a:endParaRPr kumimoji="1" lang="ja-JP" altLang="en-US" sz="1050" dirty="0">
                        <a:latin typeface="メイリオ" pitchFamily="50" charset="-128"/>
                        <a:ea typeface="メイリオ" pitchFamily="50" charset="-128"/>
                        <a:cs typeface="メイリオ" pitchFamily="50" charset="-128"/>
                      </a:endParaRPr>
                    </a:p>
                  </a:txBody>
                  <a:tcPr marL="59268" marR="59268" marT="32095" marB="32095"/>
                </a:tc>
                <a:tc hMerge="1">
                  <a:txBody>
                    <a:bodyPr/>
                    <a:lstStyle/>
                    <a:p>
                      <a:endParaRPr kumimoji="1" lang="ja-JP" altLang="en-US"/>
                    </a:p>
                  </a:txBody>
                  <a:tcPr/>
                </a:tc>
                <a:tc>
                  <a:txBody>
                    <a:bodyPr/>
                    <a:lstStyle/>
                    <a:p>
                      <a:r>
                        <a:rPr kumimoji="1" lang="ja-JP" altLang="en-US" sz="1050" dirty="0" smtClean="0"/>
                        <a:t>概要</a:t>
                      </a:r>
                      <a:endParaRPr kumimoji="1" lang="ja-JP" altLang="en-US" sz="1050" dirty="0">
                        <a:latin typeface="メイリオ" pitchFamily="50" charset="-128"/>
                        <a:ea typeface="メイリオ" pitchFamily="50" charset="-128"/>
                        <a:cs typeface="メイリオ" pitchFamily="50" charset="-128"/>
                      </a:endParaRPr>
                    </a:p>
                  </a:txBody>
                  <a:tcPr marL="59268" marR="59268" marT="32095" marB="32095"/>
                </a:tc>
              </a:tr>
              <a:tr h="105600">
                <a:tc gridSpan="3">
                  <a:txBody>
                    <a:bodyPr/>
                    <a:lstStyle/>
                    <a:p>
                      <a:r>
                        <a:rPr kumimoji="1" lang="en-US" altLang="ja-JP" sz="1100" dirty="0" smtClean="0"/>
                        <a:t>SPARQL</a:t>
                      </a:r>
                      <a:r>
                        <a:rPr kumimoji="1" lang="ja-JP" altLang="en-US" sz="1100" dirty="0" smtClean="0"/>
                        <a:t>ベースの</a:t>
                      </a:r>
                      <a:r>
                        <a:rPr kumimoji="1" lang="en-US" altLang="ja-JP" sz="1100" dirty="0" smtClean="0"/>
                        <a:t>API</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hMerge="1">
                  <a:txBody>
                    <a:bodyPr/>
                    <a:lstStyle/>
                    <a:p>
                      <a:endParaRPr kumimoji="1" lang="ja-JP" altLang="en-US"/>
                    </a:p>
                  </a:txBody>
                  <a:tcPr/>
                </a:tc>
                <a:tc hMerge="1">
                  <a:txBody>
                    <a:bodyPr/>
                    <a:lstStyle/>
                    <a:p>
                      <a:endParaRPr kumimoji="1" lang="ja-JP" altLang="en-US"/>
                    </a:p>
                  </a:txBody>
                  <a:tcPr/>
                </a:tc>
              </a:tr>
              <a:tr h="264040">
                <a:tc>
                  <a:txBody>
                    <a:bodyPr/>
                    <a:lstStyle/>
                    <a:p>
                      <a:endParaRPr lang="ja-JP" altLang="en-US" sz="180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en-US" altLang="ja-JP" sz="1100" dirty="0" smtClean="0"/>
                        <a:t>SPARQL-based</a:t>
                      </a:r>
                      <a:r>
                        <a:rPr kumimoji="1" lang="en-US" altLang="ja-JP" sz="1100" baseline="0" dirty="0" smtClean="0"/>
                        <a:t> Command</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en-US" altLang="ja-JP" sz="1100" dirty="0" smtClean="0"/>
                        <a:t>SPARQL 1.1</a:t>
                      </a:r>
                      <a:r>
                        <a:rPr kumimoji="1" lang="ja-JP" altLang="en-US" sz="1100" dirty="0" smtClean="0"/>
                        <a:t>準拠のデータ操作</a:t>
                      </a:r>
                      <a:r>
                        <a:rPr kumimoji="1" lang="en-US" altLang="ja-JP" sz="1100" dirty="0" smtClean="0"/>
                        <a:t>API</a:t>
                      </a:r>
                      <a:r>
                        <a:rPr kumimoji="1" lang="ja-JP" altLang="en-US" sz="1100" dirty="0" err="1" smtClean="0"/>
                        <a:t>を提</a:t>
                      </a:r>
                      <a:r>
                        <a:rPr kumimoji="1" lang="ja-JP" altLang="en-US" sz="1100" dirty="0" smtClean="0"/>
                        <a:t>供する。</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r>
              <a:tr h="105600">
                <a:tc gridSpan="3">
                  <a:txBody>
                    <a:bodyPr/>
                    <a:lstStyle/>
                    <a:p>
                      <a:r>
                        <a:rPr kumimoji="1" lang="en-US" altLang="ja-JP" sz="1100" dirty="0" smtClean="0"/>
                        <a:t>REST</a:t>
                      </a:r>
                      <a:r>
                        <a:rPr kumimoji="1" lang="ja-JP" altLang="en-US" sz="1100" dirty="0" smtClean="0"/>
                        <a:t>ベースの</a:t>
                      </a:r>
                      <a:r>
                        <a:rPr kumimoji="1" lang="en-US" altLang="ja-JP" sz="1100" dirty="0" smtClean="0"/>
                        <a:t>API</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hMerge="1">
                  <a:txBody>
                    <a:bodyPr/>
                    <a:lstStyle/>
                    <a:p>
                      <a:endParaRPr kumimoji="1" lang="ja-JP" altLang="en-US"/>
                    </a:p>
                  </a:txBody>
                  <a:tcPr/>
                </a:tc>
                <a:tc hMerge="1">
                  <a:txBody>
                    <a:bodyPr/>
                    <a:lstStyle/>
                    <a:p>
                      <a:endParaRPr kumimoji="1" lang="ja-JP" altLang="en-US"/>
                    </a:p>
                  </a:txBody>
                  <a:tcPr/>
                </a:tc>
              </a:tr>
              <a:tr h="181961">
                <a:tc rowSpan="7">
                  <a:txBody>
                    <a:bodyPr/>
                    <a:lstStyle/>
                    <a:p>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en-US" altLang="ja-JP" sz="1100" dirty="0" smtClean="0"/>
                        <a:t>Traceability/</a:t>
                      </a:r>
                      <a:r>
                        <a:rPr kumimoji="1" lang="en-US" altLang="ja-JP" sz="1100" dirty="0" err="1" smtClean="0"/>
                        <a:t>Realtime</a:t>
                      </a:r>
                      <a:r>
                        <a:rPr kumimoji="1" lang="en-US" altLang="ja-JP" sz="1100" dirty="0" smtClean="0"/>
                        <a:t> Data Management Command</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ja-JP" altLang="en-US" sz="1100" dirty="0" smtClean="0"/>
                        <a:t>トレースフォワード・トレースバックを含む、トレーサビリティに代表されるイベントを管理する機能を提供する</a:t>
                      </a:r>
                      <a:r>
                        <a:rPr kumimoji="1" lang="en-US" altLang="ja-JP" sz="1100" dirty="0" smtClean="0"/>
                        <a:t>｡</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r>
              <a:tr h="105600">
                <a:tc vMerge="1">
                  <a:txBody>
                    <a:bodyPr/>
                    <a:lstStyle/>
                    <a:p>
                      <a:endParaRPr kumimoji="1" lang="en-US" altLang="ja-JP" sz="1000" dirty="0" smtClean="0"/>
                    </a:p>
                  </a:txBody>
                  <a:tcPr marL="69558" marR="69558" marT="32095" marB="32095"/>
                </a:tc>
                <a:tc>
                  <a:txBody>
                    <a:bodyPr/>
                    <a:lstStyle/>
                    <a:p>
                      <a:r>
                        <a:rPr kumimoji="1" lang="en-US" altLang="ja-JP" sz="1100" dirty="0" smtClean="0"/>
                        <a:t>Geographical Data Management Command</a:t>
                      </a:r>
                      <a:endParaRPr kumimoji="1" lang="en-US" altLang="ja-JP" sz="1100" dirty="0" smtClean="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en-US" altLang="ja-JP" sz="1100" dirty="0" smtClean="0"/>
                        <a:t>GIS</a:t>
                      </a:r>
                      <a:r>
                        <a:rPr kumimoji="1" lang="ja-JP" altLang="en-US" sz="1100" dirty="0" smtClean="0"/>
                        <a:t>等地理情報処理を必要とするデータ検索・取得・操作機能を提供する。</a:t>
                      </a:r>
                      <a:endParaRPr kumimoji="1" lang="ja-JP" altLang="en-US" sz="1100" dirty="0" smtClean="0">
                        <a:latin typeface="メイリオ" pitchFamily="50" charset="-128"/>
                        <a:ea typeface="メイリオ" pitchFamily="50" charset="-128"/>
                        <a:cs typeface="メイリオ" pitchFamily="50" charset="-128"/>
                      </a:endParaRPr>
                    </a:p>
                  </a:txBody>
                  <a:tcPr marL="59268" marR="59268" marT="32095" marB="32095"/>
                </a:tc>
              </a:tr>
              <a:tr h="181961">
                <a:tc vMerge="1">
                  <a:txBody>
                    <a:bodyPr/>
                    <a:lstStyle/>
                    <a:p>
                      <a:endParaRPr kumimoji="1" lang="ja-JP" altLang="en-US" sz="1000" dirty="0"/>
                    </a:p>
                  </a:txBody>
                  <a:tcPr marL="69558" marR="69558" marT="32095" marB="32095"/>
                </a:tc>
                <a:tc>
                  <a:txBody>
                    <a:bodyPr/>
                    <a:lstStyle/>
                    <a:p>
                      <a:r>
                        <a:rPr kumimoji="1" lang="en-US" altLang="ja-JP" sz="1100" dirty="0" smtClean="0"/>
                        <a:t>Notification Management Command</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ja-JP" altLang="en-US" sz="1100" dirty="0" smtClean="0"/>
                        <a:t>データの登録・更新をトリガとしてデータ利用者のシステムにコールバックする（</a:t>
                      </a:r>
                      <a:r>
                        <a:rPr kumimoji="1" lang="en-US" altLang="ja-JP" sz="1100" dirty="0" smtClean="0"/>
                        <a:t>Notification</a:t>
                      </a:r>
                      <a:r>
                        <a:rPr kumimoji="1" lang="ja-JP" altLang="en-US" sz="1100" dirty="0" smtClean="0"/>
                        <a:t>）仕組みを提供する。</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r>
              <a:tr h="181961">
                <a:tc vMerge="1">
                  <a:txBody>
                    <a:bodyPr/>
                    <a:lstStyle/>
                    <a:p>
                      <a:endParaRPr kumimoji="1" lang="ja-JP" altLang="en-US" sz="1000" dirty="0"/>
                    </a:p>
                  </a:txBody>
                  <a:tcPr marL="69558" marR="69558" marT="32095" marB="32095"/>
                </a:tc>
                <a:tc>
                  <a:txBody>
                    <a:bodyPr/>
                    <a:lstStyle/>
                    <a:p>
                      <a:r>
                        <a:rPr kumimoji="1" lang="en-US" altLang="ja-JP" sz="1100" dirty="0" smtClean="0"/>
                        <a:t>Security Management Command</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ja-JP" altLang="en-US" sz="1100" dirty="0" smtClean="0"/>
                        <a:t>ユーザ・グループの管理と、データのアクセスルールに関する機能を提供する。</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r>
              <a:tr h="105600">
                <a:tc vMerge="1">
                  <a:txBody>
                    <a:bodyPr/>
                    <a:lstStyle/>
                    <a:p>
                      <a:endParaRPr kumimoji="1" lang="ja-JP" altLang="en-US" sz="1000" dirty="0"/>
                    </a:p>
                  </a:txBody>
                  <a:tcPr marL="69558" marR="69558" marT="32095" marB="32095"/>
                </a:tc>
                <a:tc>
                  <a:txBody>
                    <a:bodyPr/>
                    <a:lstStyle/>
                    <a:p>
                      <a:r>
                        <a:rPr kumimoji="1" lang="en-US" altLang="ja-JP" sz="1100" dirty="0" smtClean="0"/>
                        <a:t>Vocabulary Management Command</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ja-JP" altLang="en-US" sz="1100" dirty="0" smtClean="0"/>
                        <a:t>ボキャブラリ情報の登録・検索・取得に関する機能を提供する。</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r>
              <a:tr h="181961">
                <a:tc vMerge="1">
                  <a:txBody>
                    <a:bodyPr/>
                    <a:lstStyle/>
                    <a:p>
                      <a:endParaRPr kumimoji="1" lang="ja-JP" altLang="en-US" sz="1000" dirty="0"/>
                    </a:p>
                  </a:txBody>
                  <a:tcPr marL="69558" marR="69558" marT="32095" marB="32095"/>
                </a:tc>
                <a:tc>
                  <a:txBody>
                    <a:bodyPr/>
                    <a:lstStyle/>
                    <a:p>
                      <a:r>
                        <a:rPr kumimoji="1" lang="fr-FR" altLang="ja-JP" sz="1100" dirty="0" smtClean="0"/>
                        <a:t>Triple Management Command</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en-US" altLang="ja-JP" sz="1100" dirty="0" smtClean="0"/>
                        <a:t>RDF</a:t>
                      </a:r>
                      <a:r>
                        <a:rPr kumimoji="1" lang="ja-JP" altLang="en-US" sz="1100" dirty="0" smtClean="0"/>
                        <a:t>モデルの主語・述語・目的語からなる基本データの登録・検索・取得に関する機能を提供する。</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r>
              <a:tr h="105600">
                <a:tc vMerge="1">
                  <a:txBody>
                    <a:bodyPr/>
                    <a:lstStyle/>
                    <a:p>
                      <a:endParaRPr kumimoji="1" lang="ja-JP" altLang="en-US" sz="1000" dirty="0"/>
                    </a:p>
                  </a:txBody>
                  <a:tcPr marL="69558" marR="69558" marT="32095" marB="32095"/>
                </a:tc>
                <a:tc>
                  <a:txBody>
                    <a:bodyPr/>
                    <a:lstStyle/>
                    <a:p>
                      <a:r>
                        <a:rPr kumimoji="1" lang="en-US" altLang="ja-JP" sz="1100" dirty="0" smtClean="0"/>
                        <a:t>Identification Resolution Command</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c>
                  <a:txBody>
                    <a:bodyPr/>
                    <a:lstStyle/>
                    <a:p>
                      <a:r>
                        <a:rPr kumimoji="1" lang="en-US" altLang="ja-JP" sz="1100" dirty="0" smtClean="0"/>
                        <a:t>ID</a:t>
                      </a:r>
                      <a:r>
                        <a:rPr kumimoji="1" lang="ja-JP" altLang="en-US" sz="1100" dirty="0" smtClean="0"/>
                        <a:t>をキーとしてデータを登録・検索する機能を提供する。</a:t>
                      </a:r>
                      <a:endParaRPr kumimoji="1" lang="ja-JP" altLang="en-US" sz="1100" dirty="0">
                        <a:latin typeface="メイリオ" pitchFamily="50" charset="-128"/>
                        <a:ea typeface="メイリオ" pitchFamily="50" charset="-128"/>
                        <a:cs typeface="メイリオ" pitchFamily="50" charset="-128"/>
                      </a:endParaRPr>
                    </a:p>
                  </a:txBody>
                  <a:tcPr marL="59268" marR="59268" marT="32095" marB="32095"/>
                </a:tc>
              </a:tr>
            </a:tbl>
          </a:graphicData>
        </a:graphic>
      </p:graphicFrame>
    </p:spTree>
    <p:extLst>
      <p:ext uri="{BB962C8B-B14F-4D97-AF65-F5344CB8AC3E}">
        <p14:creationId xmlns:p14="http://schemas.microsoft.com/office/powerpoint/2010/main" val="7799913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SPARQL-Based Command</a:t>
            </a:r>
            <a:endParaRPr kumimoji="1" lang="ja-JP" altLang="en-US" dirty="0"/>
          </a:p>
        </p:txBody>
      </p:sp>
      <p:sp>
        <p:nvSpPr>
          <p:cNvPr id="3" name="コンテンツ プレースホルダー 2"/>
          <p:cNvSpPr>
            <a:spLocks noGrp="1"/>
          </p:cNvSpPr>
          <p:nvPr>
            <p:ph sz="half" idx="1"/>
          </p:nvPr>
        </p:nvSpPr>
        <p:spPr/>
        <p:txBody>
          <a:bodyPr>
            <a:normAutofit fontScale="62500" lnSpcReduction="20000"/>
          </a:bodyPr>
          <a:lstStyle/>
          <a:p>
            <a:r>
              <a:rPr lang="ja-JP" altLang="en-US" dirty="0"/>
              <a:t>機能概要</a:t>
            </a:r>
            <a:endParaRPr lang="en-US" altLang="ja-JP" dirty="0"/>
          </a:p>
          <a:p>
            <a:pPr lvl="1"/>
            <a:r>
              <a:rPr lang="en-US" altLang="ja-JP" dirty="0"/>
              <a:t>SPARQL 1.1</a:t>
            </a:r>
            <a:r>
              <a:rPr lang="ja-JP" altLang="en-US" dirty="0"/>
              <a:t>プロトコルに準拠</a:t>
            </a:r>
            <a:r>
              <a:rPr lang="ja-JP" altLang="en-US" dirty="0" smtClean="0"/>
              <a:t>した、</a:t>
            </a:r>
            <a:r>
              <a:rPr lang="en-US" altLang="ja-JP" dirty="0" smtClean="0"/>
              <a:t>RDF</a:t>
            </a:r>
            <a:r>
              <a:rPr lang="ja-JP" altLang="en-US" dirty="0"/>
              <a:t>モデルに基づくデータの登録・更新・削除・取得・検索機能を提供</a:t>
            </a:r>
          </a:p>
          <a:p>
            <a:pPr lvl="1"/>
            <a:r>
              <a:rPr lang="en-US" altLang="ja-JP" dirty="0"/>
              <a:t>/</a:t>
            </a:r>
            <a:r>
              <a:rPr lang="en-US" altLang="ja-JP" dirty="0" err="1"/>
              <a:t>api</a:t>
            </a:r>
            <a:r>
              <a:rPr lang="en-US" altLang="ja-JP" dirty="0"/>
              <a:t>/v1/</a:t>
            </a:r>
            <a:r>
              <a:rPr lang="en-US" altLang="ja-JP" dirty="0" err="1"/>
              <a:t>sparql</a:t>
            </a:r>
            <a:r>
              <a:rPr lang="en-US" altLang="ja-JP" dirty="0"/>
              <a:t>/</a:t>
            </a:r>
          </a:p>
          <a:p>
            <a:pPr lvl="2"/>
            <a:r>
              <a:rPr lang="en-US" altLang="ja-JP" dirty="0"/>
              <a:t>SPARQL 1.1</a:t>
            </a:r>
            <a:r>
              <a:rPr lang="ja-JP" altLang="en-US" dirty="0"/>
              <a:t>が規定するクエリを発行</a:t>
            </a:r>
            <a:r>
              <a:rPr lang="ja-JP" altLang="en-US" dirty="0" smtClean="0"/>
              <a:t>する。</a:t>
            </a:r>
            <a:endParaRPr lang="ja-JP" altLang="en-US" dirty="0"/>
          </a:p>
          <a:p>
            <a:pPr lvl="1"/>
            <a:r>
              <a:rPr lang="en-US" altLang="ja-JP" dirty="0"/>
              <a:t>/</a:t>
            </a:r>
            <a:r>
              <a:rPr lang="en-US" altLang="ja-JP" dirty="0" err="1"/>
              <a:t>api</a:t>
            </a:r>
            <a:r>
              <a:rPr lang="en-US" altLang="ja-JP" dirty="0"/>
              <a:t>/v1/</a:t>
            </a:r>
            <a:r>
              <a:rPr lang="en-US" altLang="ja-JP" dirty="0" err="1"/>
              <a:t>rdf</a:t>
            </a:r>
            <a:r>
              <a:rPr lang="en-US" altLang="ja-JP" dirty="0"/>
              <a:t>-graph-store</a:t>
            </a:r>
          </a:p>
          <a:p>
            <a:pPr lvl="2"/>
            <a:r>
              <a:rPr lang="ja-JP" altLang="en-US" dirty="0"/>
              <a:t>「</a:t>
            </a:r>
            <a:r>
              <a:rPr lang="en-US" altLang="ja-JP" dirty="0"/>
              <a:t>SPARQL 1.1 Graph Store HTTP Protocol</a:t>
            </a:r>
            <a:r>
              <a:rPr lang="ja-JP" altLang="en-US" dirty="0"/>
              <a:t>」に準拠</a:t>
            </a:r>
            <a:r>
              <a:rPr lang="ja-JP" altLang="en-US" dirty="0" smtClean="0"/>
              <a:t>した、グラフ</a:t>
            </a:r>
            <a:r>
              <a:rPr lang="ja-JP" altLang="en-US" dirty="0"/>
              <a:t>単位での登録・取得・更新・削除を</a:t>
            </a:r>
            <a:r>
              <a:rPr lang="ja-JP" altLang="en-US" dirty="0" smtClean="0"/>
              <a:t>行う。</a:t>
            </a:r>
            <a:endParaRPr lang="ja-JP" altLang="en-US" dirty="0"/>
          </a:p>
          <a:p>
            <a:r>
              <a:rPr lang="ja-JP" altLang="en-US" dirty="0"/>
              <a:t>備考</a:t>
            </a:r>
          </a:p>
          <a:p>
            <a:pPr lvl="1"/>
            <a:r>
              <a:rPr lang="ja-JP" altLang="en-US" dirty="0"/>
              <a:t>リクエストパラメータの形式を</a:t>
            </a:r>
            <a:r>
              <a:rPr lang="en-US" altLang="ja-JP" dirty="0"/>
              <a:t>Content-Type</a:t>
            </a:r>
            <a:r>
              <a:rPr lang="ja-JP" altLang="en-US" dirty="0"/>
              <a:t>ヘッダで指定</a:t>
            </a:r>
            <a:r>
              <a:rPr lang="ja-JP" altLang="en-US" dirty="0" smtClean="0"/>
              <a:t>する。</a:t>
            </a:r>
            <a:endParaRPr lang="ja-JP" altLang="en-US" dirty="0"/>
          </a:p>
          <a:p>
            <a:pPr lvl="1"/>
            <a:r>
              <a:rPr lang="ja-JP" altLang="en-US" dirty="0"/>
              <a:t>レスポンスパラメータの形式を</a:t>
            </a:r>
            <a:r>
              <a:rPr lang="en-US" altLang="ja-JP" dirty="0"/>
              <a:t>Accept</a:t>
            </a:r>
            <a:r>
              <a:rPr lang="ja-JP" altLang="en-US" dirty="0"/>
              <a:t>ヘッダで指定</a:t>
            </a:r>
            <a:r>
              <a:rPr lang="ja-JP" altLang="en-US" dirty="0" smtClean="0"/>
              <a:t>する。</a:t>
            </a:r>
            <a:endParaRPr lang="ja-JP" altLang="en-US" dirty="0"/>
          </a:p>
          <a:p>
            <a:r>
              <a:rPr lang="en-US" altLang="ja-JP" dirty="0"/>
              <a:t>API</a:t>
            </a:r>
            <a:r>
              <a:rPr lang="ja-JP" altLang="en-US" dirty="0"/>
              <a:t>リスト</a:t>
            </a:r>
          </a:p>
          <a:p>
            <a:endParaRPr kumimoji="1" lang="ja-JP" altLang="en-US" dirty="0"/>
          </a:p>
        </p:txBody>
      </p:sp>
      <p:sp>
        <p:nvSpPr>
          <p:cNvPr id="4" name="コンテンツ プレースホルダー 3"/>
          <p:cNvSpPr>
            <a:spLocks noGrp="1"/>
          </p:cNvSpPr>
          <p:nvPr>
            <p:ph sz="half" idx="2"/>
          </p:nvPr>
        </p:nvSpPr>
        <p:spPr/>
        <p:txBody>
          <a:bodyPr>
            <a:normAutofit fontScale="62500" lnSpcReduction="20000"/>
          </a:bodyPr>
          <a:lstStyle/>
          <a:p>
            <a:r>
              <a:rPr lang="en-US" altLang="ja-JP" dirty="0"/>
              <a:t>API</a:t>
            </a:r>
            <a:r>
              <a:rPr lang="ja-JP" altLang="en-US" dirty="0"/>
              <a:t>例</a:t>
            </a:r>
          </a:p>
          <a:p>
            <a:pPr lvl="1"/>
            <a:r>
              <a:rPr lang="ja-JP" altLang="en-US" dirty="0"/>
              <a:t>クエリ</a:t>
            </a:r>
          </a:p>
          <a:p>
            <a:pPr marL="901700" lvl="2" indent="0">
              <a:buNone/>
            </a:pPr>
            <a:r>
              <a:rPr lang="en-US" altLang="ja-JP" dirty="0"/>
              <a:t>POST /</a:t>
            </a:r>
            <a:r>
              <a:rPr lang="en-US" altLang="ja-JP" dirty="0" err="1"/>
              <a:t>api</a:t>
            </a:r>
            <a:r>
              <a:rPr lang="en-US" altLang="ja-JP" dirty="0"/>
              <a:t>/v1/</a:t>
            </a:r>
            <a:r>
              <a:rPr lang="en-US" altLang="ja-JP" dirty="0" err="1"/>
              <a:t>sparql</a:t>
            </a:r>
            <a:r>
              <a:rPr lang="en-US" altLang="ja-JP" dirty="0"/>
              <a:t> HTTP/1.1</a:t>
            </a:r>
            <a:r>
              <a:rPr lang="ja-JP" altLang="en-US" dirty="0"/>
              <a:t/>
            </a:r>
            <a:br>
              <a:rPr lang="ja-JP" altLang="en-US" dirty="0"/>
            </a:br>
            <a:r>
              <a:rPr lang="en-US" altLang="ja-JP" dirty="0"/>
              <a:t>Host: www.example.org</a:t>
            </a:r>
            <a:r>
              <a:rPr lang="ja-JP" altLang="en-US" dirty="0"/>
              <a:t/>
            </a:r>
            <a:br>
              <a:rPr lang="ja-JP" altLang="en-US" dirty="0"/>
            </a:br>
            <a:r>
              <a:rPr lang="en-US" altLang="ja-JP" dirty="0"/>
              <a:t>Accept: application/</a:t>
            </a:r>
            <a:r>
              <a:rPr lang="en-US" altLang="ja-JP" dirty="0" err="1"/>
              <a:t>sparql-results+xml</a:t>
            </a:r>
            <a:r>
              <a:rPr lang="ja-JP" altLang="en-US" dirty="0"/>
              <a:t/>
            </a:r>
            <a:br>
              <a:rPr lang="ja-JP" altLang="en-US" dirty="0"/>
            </a:br>
            <a:r>
              <a:rPr lang="en-US" altLang="ja-JP" dirty="0"/>
              <a:t>Content-Type: application/x-www-form-</a:t>
            </a:r>
            <a:r>
              <a:rPr lang="en-US" altLang="ja-JP" dirty="0" err="1"/>
              <a:t>urlencoded</a:t>
            </a:r>
            <a:r>
              <a:rPr lang="ja-JP" altLang="en-US" dirty="0"/>
              <a:t/>
            </a:r>
            <a:br>
              <a:rPr lang="ja-JP" altLang="en-US" dirty="0"/>
            </a:br>
            <a:r>
              <a:rPr lang="en-US" altLang="ja-JP" dirty="0"/>
              <a:t>Content-Length: xxx</a:t>
            </a:r>
            <a:r>
              <a:rPr lang="ja-JP" altLang="en-US" dirty="0"/>
              <a:t/>
            </a:r>
            <a:br>
              <a:rPr lang="ja-JP" altLang="en-US" dirty="0"/>
            </a:br>
            <a:r>
              <a:rPr lang="ja-JP" altLang="en-US" dirty="0"/>
              <a:t/>
            </a:r>
            <a:br>
              <a:rPr lang="ja-JP" altLang="en-US" dirty="0"/>
            </a:br>
            <a:r>
              <a:rPr lang="en-US" altLang="ja-JP" dirty="0"/>
              <a:t>query=PREFIX%20dc%3A%20%3Chttp%3A%2F%2Fpurl.org%2Fdc%2Felements%2F1.1%2F%3E%20%0ASELECT%20%3Fbook%20%3Fwho%20%0AWHERE%20%7B%20%3Fbook%20dc%3Acreator%20%3Fwho%20%7D%0A</a:t>
            </a:r>
            <a:endParaRPr lang="ja-JP" altLang="en-US" dirty="0"/>
          </a:p>
          <a:p>
            <a:pPr lvl="1"/>
            <a:r>
              <a:rPr lang="ja-JP" altLang="en-US" dirty="0"/>
              <a:t>レスポンス</a:t>
            </a:r>
          </a:p>
          <a:p>
            <a:pPr marL="901700" lvl="2" indent="0">
              <a:buNone/>
            </a:pPr>
            <a:r>
              <a:rPr lang="en-US" altLang="ja-JP" dirty="0" smtClean="0"/>
              <a:t>HTTP/1.1 200 OK</a:t>
            </a:r>
            <a:r>
              <a:rPr lang="ja-JP" altLang="en-US" dirty="0" smtClean="0"/>
              <a:t/>
            </a:r>
            <a:br>
              <a:rPr lang="ja-JP" altLang="en-US" dirty="0" smtClean="0"/>
            </a:br>
            <a:r>
              <a:rPr lang="en-US" altLang="ja-JP" dirty="0" smtClean="0"/>
              <a:t>Content-Length: xxx</a:t>
            </a:r>
            <a:r>
              <a:rPr lang="ja-JP" altLang="en-US" dirty="0" smtClean="0"/>
              <a:t/>
            </a:r>
            <a:br>
              <a:rPr lang="ja-JP" altLang="en-US" dirty="0" smtClean="0"/>
            </a:br>
            <a:r>
              <a:rPr lang="en-US" altLang="ja-JP" dirty="0" smtClean="0"/>
              <a:t>Content-Type: application/</a:t>
            </a:r>
            <a:r>
              <a:rPr lang="en-US" altLang="ja-JP" dirty="0" err="1" smtClean="0"/>
              <a:t>sparql-results+xml</a:t>
            </a:r>
            <a:r>
              <a:rPr lang="ja-JP" altLang="en-US" dirty="0" smtClean="0"/>
              <a:t/>
            </a:r>
            <a:br>
              <a:rPr lang="ja-JP" altLang="en-US" dirty="0" smtClean="0"/>
            </a:br>
            <a:r>
              <a:rPr lang="ja-JP" altLang="en-US" dirty="0" smtClean="0"/>
              <a:t/>
            </a:r>
            <a:br>
              <a:rPr lang="ja-JP" altLang="en-US" dirty="0" smtClean="0"/>
            </a:br>
            <a:r>
              <a:rPr lang="en-US" altLang="ja-JP" dirty="0" smtClean="0"/>
              <a:t>&lt;?xml version=“1.0”?&gt;</a:t>
            </a:r>
            <a:r>
              <a:rPr lang="ja-JP" altLang="en-US" dirty="0" smtClean="0"/>
              <a:t/>
            </a:r>
            <a:br>
              <a:rPr lang="ja-JP" altLang="en-US" dirty="0" smtClean="0"/>
            </a:br>
            <a:r>
              <a:rPr lang="en-US" altLang="ja-JP" dirty="0" smtClean="0"/>
              <a:t>&lt;</a:t>
            </a:r>
            <a:r>
              <a:rPr lang="en-US" altLang="ja-JP" dirty="0" err="1" smtClean="0"/>
              <a:t>sparql</a:t>
            </a:r>
            <a:r>
              <a:rPr lang="en-US" altLang="ja-JP" dirty="0" smtClean="0"/>
              <a:t> </a:t>
            </a:r>
            <a:r>
              <a:rPr lang="en-US" altLang="ja-JP" dirty="0" err="1" smtClean="0"/>
              <a:t>xmlns</a:t>
            </a:r>
            <a:r>
              <a:rPr lang="en-US" altLang="ja-JP" dirty="0" smtClean="0"/>
              <a:t>=“http://www.w3.org/2005/</a:t>
            </a:r>
            <a:r>
              <a:rPr lang="en-US" altLang="ja-JP" dirty="0" err="1" smtClean="0"/>
              <a:t>sparql</a:t>
            </a:r>
            <a:r>
              <a:rPr lang="en-US" altLang="ja-JP" dirty="0" smtClean="0"/>
              <a:t>-results#”&gt;</a:t>
            </a:r>
            <a:r>
              <a:rPr lang="ja-JP" altLang="en-US" dirty="0" smtClean="0"/>
              <a:t/>
            </a:r>
            <a:br>
              <a:rPr lang="ja-JP" altLang="en-US" dirty="0" smtClean="0"/>
            </a:br>
            <a:r>
              <a:rPr lang="en-US" altLang="ja-JP" dirty="0" smtClean="0"/>
              <a:t> &lt;head&gt;</a:t>
            </a:r>
            <a:r>
              <a:rPr lang="ja-JP" altLang="en-US" dirty="0" smtClean="0"/>
              <a:t/>
            </a:r>
            <a:br>
              <a:rPr lang="ja-JP" altLang="en-US" dirty="0" smtClean="0"/>
            </a:br>
            <a:r>
              <a:rPr lang="en-US" altLang="ja-JP" dirty="0" smtClean="0"/>
              <a:t>   &lt;variable name=“book”/&gt;</a:t>
            </a:r>
            <a:r>
              <a:rPr lang="ja-JP" altLang="en-US" dirty="0" smtClean="0"/>
              <a:t/>
            </a:r>
            <a:br>
              <a:rPr lang="ja-JP" altLang="en-US" dirty="0" smtClean="0"/>
            </a:br>
            <a:r>
              <a:rPr lang="en-US" altLang="ja-JP" dirty="0" smtClean="0"/>
              <a:t>   &lt;variable name=“name”/&gt;</a:t>
            </a:r>
            <a:r>
              <a:rPr lang="ja-JP" altLang="en-US" dirty="0" smtClean="0"/>
              <a:t/>
            </a:r>
            <a:br>
              <a:rPr lang="ja-JP" altLang="en-US" dirty="0" smtClean="0"/>
            </a:br>
            <a:r>
              <a:rPr lang="en-US" altLang="ja-JP" dirty="0" smtClean="0"/>
              <a:t> &lt;/head&gt;</a:t>
            </a:r>
            <a:r>
              <a:rPr lang="ja-JP" altLang="en-US" dirty="0" smtClean="0"/>
              <a:t/>
            </a:r>
            <a:br>
              <a:rPr lang="ja-JP" altLang="en-US" dirty="0" smtClean="0"/>
            </a:br>
            <a:r>
              <a:rPr lang="en-US" altLang="ja-JP" dirty="0" smtClean="0"/>
              <a:t> &lt;results&gt;</a:t>
            </a:r>
            <a:r>
              <a:rPr lang="ja-JP" altLang="en-US" dirty="0" smtClean="0"/>
              <a:t/>
            </a:r>
            <a:br>
              <a:rPr lang="ja-JP" altLang="en-US" dirty="0" smtClean="0"/>
            </a:br>
            <a:r>
              <a:rPr lang="en-US" altLang="ja-JP" dirty="0" smtClean="0"/>
              <a:t>   &lt;result&gt;</a:t>
            </a:r>
            <a:r>
              <a:rPr lang="ja-JP" altLang="en-US" dirty="0" smtClean="0"/>
              <a:t/>
            </a:r>
            <a:br>
              <a:rPr lang="ja-JP" altLang="en-US" dirty="0" smtClean="0"/>
            </a:br>
            <a:r>
              <a:rPr lang="en-US" altLang="ja-JP" dirty="0" smtClean="0"/>
              <a:t>     &lt;binding name=“book”&gt;&lt;</a:t>
            </a:r>
            <a:r>
              <a:rPr lang="en-US" altLang="ja-JP" dirty="0" err="1" smtClean="0"/>
              <a:t>uri</a:t>
            </a:r>
            <a:r>
              <a:rPr lang="en-US" altLang="ja-JP" dirty="0" smtClean="0"/>
              <a:t>&gt;http://www.example/book/book5&lt;/uri&gt;&lt;/binding&gt;</a:t>
            </a:r>
            <a:r>
              <a:rPr lang="ja-JP" altLang="en-US" dirty="0" smtClean="0"/>
              <a:t/>
            </a:r>
            <a:br>
              <a:rPr lang="ja-JP" altLang="en-US" dirty="0" smtClean="0"/>
            </a:br>
            <a:r>
              <a:rPr lang="en-US" altLang="ja-JP" dirty="0" smtClean="0"/>
              <a:t>     &lt;binding name=“name”&gt;</a:t>
            </a:r>
            <a:br>
              <a:rPr lang="en-US" altLang="ja-JP" dirty="0" smtClean="0"/>
            </a:br>
            <a:r>
              <a:rPr lang="en-US" altLang="ja-JP" dirty="0" smtClean="0"/>
              <a:t>       &lt;literal&gt;Alice&lt;/literal&gt;</a:t>
            </a:r>
            <a:br>
              <a:rPr lang="en-US" altLang="ja-JP" dirty="0" smtClean="0"/>
            </a:br>
            <a:r>
              <a:rPr lang="en-US" altLang="ja-JP" dirty="0" smtClean="0"/>
              <a:t>     &lt;/binding&gt;</a:t>
            </a:r>
            <a:r>
              <a:rPr lang="ja-JP" altLang="en-US" dirty="0" smtClean="0"/>
              <a:t/>
            </a:r>
            <a:br>
              <a:rPr lang="ja-JP" altLang="en-US" dirty="0" smtClean="0"/>
            </a:br>
            <a:r>
              <a:rPr lang="en-US" altLang="ja-JP" dirty="0" smtClean="0"/>
              <a:t>   &lt;/result&gt;</a:t>
            </a:r>
            <a:r>
              <a:rPr lang="ja-JP" altLang="en-US" dirty="0" smtClean="0"/>
              <a:t/>
            </a:r>
            <a:br>
              <a:rPr lang="ja-JP" altLang="en-US" dirty="0" smtClean="0"/>
            </a:br>
            <a:r>
              <a:rPr lang="en-US" altLang="ja-JP" dirty="0" smtClean="0"/>
              <a:t>...</a:t>
            </a:r>
            <a:r>
              <a:rPr lang="ja-JP" altLang="en-US" dirty="0" smtClean="0"/>
              <a:t/>
            </a:r>
            <a:br>
              <a:rPr lang="ja-JP" altLang="en-US" dirty="0" smtClean="0"/>
            </a:br>
            <a:r>
              <a:rPr lang="en-US" altLang="ja-JP" dirty="0" smtClean="0"/>
              <a:t>&lt;/</a:t>
            </a:r>
            <a:r>
              <a:rPr lang="en-US" altLang="ja-JP" dirty="0" err="1" smtClean="0"/>
              <a:t>sparql</a:t>
            </a:r>
            <a:r>
              <a:rPr lang="en-US" altLang="ja-JP" dirty="0" smtClean="0"/>
              <a:t>&gt;</a:t>
            </a:r>
            <a:endParaRPr lang="en-US" altLang="ja-JP"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17</a:t>
            </a:fld>
            <a:endParaRPr lang="en-US" altLang="ja-JP"/>
          </a:p>
        </p:txBody>
      </p:sp>
      <p:graphicFrame>
        <p:nvGraphicFramePr>
          <p:cNvPr id="6" name="コンテンツ プレースホルダー 9"/>
          <p:cNvGraphicFramePr>
            <a:graphicFrameLocks/>
          </p:cNvGraphicFramePr>
          <p:nvPr>
            <p:extLst>
              <p:ext uri="{D42A27DB-BD31-4B8C-83A1-F6EECF244321}">
                <p14:modId xmlns:p14="http://schemas.microsoft.com/office/powerpoint/2010/main" val="4256617378"/>
              </p:ext>
            </p:extLst>
          </p:nvPr>
        </p:nvGraphicFramePr>
        <p:xfrm>
          <a:off x="351414" y="4149080"/>
          <a:ext cx="5105642" cy="1554480"/>
        </p:xfrm>
        <a:graphic>
          <a:graphicData uri="http://schemas.openxmlformats.org/drawingml/2006/table">
            <a:tbl>
              <a:tblPr firstRow="1" bandRow="1">
                <a:tableStyleId>{21E4AEA4-8DFA-4A89-87EB-49C32662AFE0}</a:tableStyleId>
              </a:tblPr>
              <a:tblGrid>
                <a:gridCol w="1646933"/>
                <a:gridCol w="1202673"/>
                <a:gridCol w="2256036"/>
              </a:tblGrid>
              <a:tr h="0">
                <a:tc>
                  <a:txBody>
                    <a:bodyPr/>
                    <a:lstStyle/>
                    <a:p>
                      <a:r>
                        <a:rPr kumimoji="1" lang="en-US" altLang="ja-JP" sz="1200" dirty="0" smtClean="0"/>
                        <a:t>URL</a:t>
                      </a:r>
                      <a:endParaRPr kumimoji="1" lang="ja-JP" altLang="en-US" sz="1200" dirty="0"/>
                    </a:p>
                  </a:txBody>
                  <a:tcPr/>
                </a:tc>
                <a:tc>
                  <a:txBody>
                    <a:bodyPr/>
                    <a:lstStyle/>
                    <a:p>
                      <a:r>
                        <a:rPr kumimoji="1" lang="en-US" altLang="ja-JP" sz="1200" dirty="0" smtClean="0"/>
                        <a:t>HTTP</a:t>
                      </a:r>
                      <a:r>
                        <a:rPr kumimoji="1" lang="ja-JP" altLang="en-US" sz="1200" dirty="0" smtClean="0"/>
                        <a:t>メソッド</a:t>
                      </a:r>
                      <a:endParaRPr kumimoji="1" lang="ja-JP" altLang="en-US" sz="1200" dirty="0"/>
                    </a:p>
                  </a:txBody>
                  <a:tcPr/>
                </a:tc>
                <a:tc>
                  <a:txBody>
                    <a:bodyPr/>
                    <a:lstStyle/>
                    <a:p>
                      <a:r>
                        <a:rPr kumimoji="1" lang="ja-JP" altLang="en-US" sz="1200" dirty="0" smtClean="0"/>
                        <a:t>意味</a:t>
                      </a:r>
                      <a:endParaRPr kumimoji="1" lang="ja-JP" altLang="en-US" sz="1200" dirty="0"/>
                    </a:p>
                  </a:txBody>
                  <a:tcPr/>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a:t>
                      </a:r>
                      <a:r>
                        <a:rPr lang="en-US" sz="1050" kern="100" dirty="0" err="1" smtClean="0">
                          <a:effectLst/>
                        </a:rPr>
                        <a:t>sparql</a:t>
                      </a:r>
                      <a:r>
                        <a:rPr lang="en-US" sz="1050" kern="100" dirty="0">
                          <a:effectLst/>
                        </a:rPr>
                        <a: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dirty="0">
                          <a:effectLst/>
                        </a:rPr>
                        <a:t>GET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dirty="0">
                          <a:effectLst/>
                        </a:rPr>
                        <a:t>SPARQL 1.1</a:t>
                      </a:r>
                      <a:r>
                        <a:rPr lang="ja-JP" sz="1050" kern="100" dirty="0">
                          <a:effectLst/>
                        </a:rPr>
                        <a:t>準拠のクエリ</a:t>
                      </a:r>
                      <a:r>
                        <a:rPr lang="ja-JP" sz="1050" kern="100" dirty="0" smtClean="0">
                          <a:effectLst/>
                        </a:rPr>
                        <a:t>を</a:t>
                      </a:r>
                      <a:r>
                        <a:rPr lang="ja-JP" altLang="en-US" sz="1050" kern="100" dirty="0" smtClean="0">
                          <a:effectLst/>
                        </a:rPr>
                        <a:t/>
                      </a:r>
                      <a:br>
                        <a:rPr lang="ja-JP" altLang="en-US" sz="1050" kern="100" dirty="0" smtClean="0">
                          <a:effectLst/>
                        </a:rPr>
                      </a:br>
                      <a:r>
                        <a:rPr lang="ja-JP" sz="1050" kern="100" dirty="0" smtClean="0">
                          <a:effectLst/>
                        </a:rPr>
                        <a:t>発行</a:t>
                      </a:r>
                      <a:r>
                        <a:rPr lang="ja-JP" sz="1050" kern="100" dirty="0">
                          <a:effectLst/>
                        </a:rPr>
                        <a:t>する</a:t>
                      </a:r>
                      <a:endParaRPr lang="ja-JP" sz="105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a:t>
                      </a:r>
                      <a:r>
                        <a:rPr lang="en-US" sz="1050" kern="100" dirty="0" err="1" smtClean="0">
                          <a:effectLst/>
                        </a:rPr>
                        <a:t>sparql</a:t>
                      </a:r>
                      <a:r>
                        <a:rPr lang="en-US" sz="1050" kern="100" dirty="0">
                          <a:effectLst/>
                        </a:rPr>
                        <a: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POST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en-US" sz="1050" kern="100" dirty="0">
                          <a:effectLst/>
                        </a:rPr>
                        <a:t>SPARQL 1.1</a:t>
                      </a:r>
                      <a:r>
                        <a:rPr lang="ja-JP" sz="1050" kern="100" dirty="0">
                          <a:effectLst/>
                        </a:rPr>
                        <a:t>準拠のクエリ</a:t>
                      </a:r>
                      <a:r>
                        <a:rPr lang="ja-JP" sz="1050" kern="100" dirty="0" smtClean="0">
                          <a:effectLst/>
                        </a:rPr>
                        <a:t>を</a:t>
                      </a:r>
                      <a:r>
                        <a:rPr lang="ja-JP" altLang="en-US" sz="1050" kern="100" dirty="0" smtClean="0">
                          <a:effectLst/>
                        </a:rPr>
                        <a:t/>
                      </a:r>
                      <a:br>
                        <a:rPr lang="ja-JP" altLang="en-US" sz="1050" kern="100" dirty="0" smtClean="0">
                          <a:effectLst/>
                        </a:rPr>
                      </a:br>
                      <a:r>
                        <a:rPr lang="ja-JP" sz="1050" kern="100" dirty="0" smtClean="0">
                          <a:effectLst/>
                        </a:rPr>
                        <a:t>発行</a:t>
                      </a:r>
                      <a:r>
                        <a:rPr lang="ja-JP" sz="1050" kern="100" dirty="0">
                          <a:effectLst/>
                        </a:rPr>
                        <a:t>する</a:t>
                      </a:r>
                      <a:endParaRPr lang="ja-JP" sz="105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a:t>
                      </a:r>
                      <a:r>
                        <a:rPr lang="en-US" sz="1050" kern="100" dirty="0" err="1" smtClean="0">
                          <a:effectLst/>
                        </a:rPr>
                        <a:t>rdf</a:t>
                      </a:r>
                      <a:r>
                        <a:rPr lang="en-US" sz="1050" kern="100" dirty="0" smtClean="0">
                          <a:effectLst/>
                        </a:rPr>
                        <a:t>-graph-store</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GET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RDF</a:t>
                      </a:r>
                      <a:r>
                        <a:rPr lang="ja-JP" sz="1050" kern="100">
                          <a:effectLst/>
                        </a:rPr>
                        <a:t>グラフを取得する</a:t>
                      </a:r>
                      <a:endParaRPr lang="ja-JP" sz="1050" kern="10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a:t>
                      </a:r>
                      <a:r>
                        <a:rPr lang="en-US" sz="1050" kern="100" dirty="0" err="1" smtClean="0">
                          <a:effectLst/>
                        </a:rPr>
                        <a:t>rdf</a:t>
                      </a:r>
                      <a:r>
                        <a:rPr lang="en-US" sz="1050" kern="100" dirty="0" smtClean="0">
                          <a:effectLst/>
                        </a:rPr>
                        <a:t>-graph-store</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POST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RDF</a:t>
                      </a:r>
                      <a:r>
                        <a:rPr lang="ja-JP" sz="1050" kern="100">
                          <a:effectLst/>
                        </a:rPr>
                        <a:t>グラフを追加する</a:t>
                      </a:r>
                      <a:endParaRPr lang="ja-JP" sz="1050" kern="10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a:t>
                      </a:r>
                      <a:r>
                        <a:rPr lang="en-US" sz="1050" kern="100" dirty="0" err="1" smtClean="0">
                          <a:effectLst/>
                        </a:rPr>
                        <a:t>rdf</a:t>
                      </a:r>
                      <a:r>
                        <a:rPr lang="en-US" sz="1050" kern="100" dirty="0" smtClean="0">
                          <a:effectLst/>
                        </a:rPr>
                        <a:t>-graph-store</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PUT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RDF</a:t>
                      </a:r>
                      <a:r>
                        <a:rPr lang="ja-JP" sz="1050" kern="100">
                          <a:effectLst/>
                        </a:rPr>
                        <a:t>グラフを更新する</a:t>
                      </a:r>
                      <a:endParaRPr lang="ja-JP" sz="1050" kern="10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a:t>
                      </a:r>
                      <a:r>
                        <a:rPr lang="en-US" sz="1050" kern="100" dirty="0" err="1" smtClean="0">
                          <a:effectLst/>
                        </a:rPr>
                        <a:t>rdf</a:t>
                      </a:r>
                      <a:r>
                        <a:rPr lang="en-US" sz="1050" kern="100" dirty="0" smtClean="0">
                          <a:effectLst/>
                        </a:rPr>
                        <a:t>-graph-store </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DELETE</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en-US" sz="1050" kern="100" dirty="0">
                          <a:effectLst/>
                        </a:rPr>
                        <a:t>RDF</a:t>
                      </a:r>
                      <a:r>
                        <a:rPr lang="ja-JP" sz="1050" kern="100" dirty="0">
                          <a:effectLst/>
                        </a:rPr>
                        <a:t>グラフを削除する</a:t>
                      </a:r>
                      <a:endParaRPr lang="ja-JP" sz="1050" kern="100" dirty="0">
                        <a:effectLst/>
                        <a:latin typeface="+mn-ea"/>
                        <a:ea typeface="+mn-ea"/>
                        <a:cs typeface="Times New Roman"/>
                      </a:endParaRPr>
                    </a:p>
                  </a:txBody>
                  <a:tcPr marL="68580" marR="68580" marT="0" marB="0"/>
                </a:tc>
              </a:tr>
            </a:tbl>
          </a:graphicData>
        </a:graphic>
      </p:graphicFrame>
    </p:spTree>
    <p:extLst>
      <p:ext uri="{BB962C8B-B14F-4D97-AF65-F5344CB8AC3E}">
        <p14:creationId xmlns:p14="http://schemas.microsoft.com/office/powerpoint/2010/main" val="761867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Geographical </a:t>
            </a:r>
            <a:r>
              <a:rPr lang="en-US" altLang="ja-JP" dirty="0" smtClean="0"/>
              <a:t>Data Management </a:t>
            </a:r>
            <a:r>
              <a:rPr lang="en-US" altLang="ja-JP" dirty="0"/>
              <a:t>Command</a:t>
            </a:r>
            <a:endParaRPr kumimoji="1" lang="ja-JP" altLang="en-US" dirty="0"/>
          </a:p>
        </p:txBody>
      </p:sp>
      <p:sp>
        <p:nvSpPr>
          <p:cNvPr id="3" name="コンテンツ プレースホルダー 2"/>
          <p:cNvSpPr>
            <a:spLocks noGrp="1"/>
          </p:cNvSpPr>
          <p:nvPr>
            <p:ph sz="half" idx="1"/>
          </p:nvPr>
        </p:nvSpPr>
        <p:spPr/>
        <p:txBody>
          <a:bodyPr>
            <a:normAutofit fontScale="62500" lnSpcReduction="20000"/>
          </a:bodyPr>
          <a:lstStyle/>
          <a:p>
            <a:r>
              <a:rPr lang="ja-JP" altLang="en-US" dirty="0"/>
              <a:t>機能概要</a:t>
            </a:r>
            <a:endParaRPr lang="en-US" altLang="ja-JP" dirty="0"/>
          </a:p>
          <a:p>
            <a:pPr lvl="1"/>
            <a:r>
              <a:rPr lang="en-US" altLang="ja-JP" dirty="0"/>
              <a:t>GIS</a:t>
            </a:r>
            <a:r>
              <a:rPr lang="ja-JP" altLang="en-US" dirty="0"/>
              <a:t>等地理情報処理に必要な登録・検索処理を</a:t>
            </a:r>
            <a:r>
              <a:rPr lang="ja-JP" altLang="en-US" dirty="0" smtClean="0"/>
              <a:t>提供</a:t>
            </a:r>
            <a:endParaRPr lang="ja-JP" altLang="en-US" dirty="0"/>
          </a:p>
          <a:p>
            <a:r>
              <a:rPr lang="ja-JP" altLang="en-US" dirty="0"/>
              <a:t>備考</a:t>
            </a:r>
          </a:p>
          <a:p>
            <a:pPr lvl="1"/>
            <a:r>
              <a:rPr lang="ja-JP" altLang="en-US" dirty="0"/>
              <a:t>場所の地点・</a:t>
            </a:r>
            <a:r>
              <a:rPr lang="ja-JP" altLang="en-US" dirty="0" smtClean="0"/>
              <a:t>領域を表現するために、</a:t>
            </a:r>
            <a:r>
              <a:rPr lang="en-US" altLang="ja-JP" dirty="0" err="1" smtClean="0"/>
              <a:t>OpenGIS</a:t>
            </a:r>
            <a:r>
              <a:rPr lang="ja-JP" altLang="en-US" dirty="0"/>
              <a:t>の</a:t>
            </a:r>
            <a:r>
              <a:rPr lang="en-US" altLang="ja-JP" dirty="0"/>
              <a:t>Well Known </a:t>
            </a:r>
            <a:r>
              <a:rPr lang="en-US" altLang="ja-JP" dirty="0" smtClean="0"/>
              <a:t>Text</a:t>
            </a:r>
            <a:r>
              <a:rPr lang="ja-JP" altLang="en-US" dirty="0" err="1" smtClean="0"/>
              <a:t>、</a:t>
            </a:r>
            <a:r>
              <a:rPr lang="en-US" altLang="ja-JP" dirty="0" smtClean="0"/>
              <a:t>GML</a:t>
            </a:r>
            <a:r>
              <a:rPr lang="ja-JP" altLang="en-US" dirty="0" err="1" smtClean="0"/>
              <a:t>、</a:t>
            </a:r>
            <a:r>
              <a:rPr lang="en-US" altLang="ja-JP" dirty="0" err="1" smtClean="0"/>
              <a:t>GeoJSON</a:t>
            </a:r>
            <a:r>
              <a:rPr lang="ja-JP" altLang="en-US" dirty="0" smtClean="0"/>
              <a:t>形式を利用できる。</a:t>
            </a:r>
            <a:endParaRPr lang="ja-JP" altLang="en-US" dirty="0"/>
          </a:p>
          <a:p>
            <a:pPr lvl="1"/>
            <a:r>
              <a:rPr lang="ja-JP" altLang="en-US" dirty="0"/>
              <a:t>検索時の条件と</a:t>
            </a:r>
            <a:r>
              <a:rPr lang="ja-JP" altLang="en-US" dirty="0" smtClean="0"/>
              <a:t>して、領域</a:t>
            </a:r>
            <a:r>
              <a:rPr lang="ja-JP" altLang="en-US" dirty="0"/>
              <a:t>の重なり・包含を指定</a:t>
            </a:r>
            <a:r>
              <a:rPr lang="ja-JP" altLang="en-US" dirty="0" smtClean="0"/>
              <a:t>できる。</a:t>
            </a:r>
            <a:r>
              <a:rPr lang="en-US" altLang="ja-JP" dirty="0" smtClean="0"/>
              <a:t> </a:t>
            </a:r>
            <a:endParaRPr lang="ja-JP" altLang="en-US" dirty="0"/>
          </a:p>
          <a:p>
            <a:r>
              <a:rPr lang="en-US" altLang="ja-JP" dirty="0"/>
              <a:t>API</a:t>
            </a:r>
            <a:r>
              <a:rPr lang="ja-JP" altLang="en-US" dirty="0"/>
              <a:t>リスト</a:t>
            </a:r>
          </a:p>
          <a:p>
            <a:endParaRPr kumimoji="1" lang="ja-JP" altLang="en-US" dirty="0"/>
          </a:p>
        </p:txBody>
      </p:sp>
      <p:sp>
        <p:nvSpPr>
          <p:cNvPr id="4" name="コンテンツ プレースホルダー 3"/>
          <p:cNvSpPr>
            <a:spLocks noGrp="1"/>
          </p:cNvSpPr>
          <p:nvPr>
            <p:ph sz="half" idx="2"/>
          </p:nvPr>
        </p:nvSpPr>
        <p:spPr>
          <a:xfrm>
            <a:off x="4982586" y="1322775"/>
            <a:ext cx="4794950" cy="5088353"/>
          </a:xfrm>
        </p:spPr>
        <p:txBody>
          <a:bodyPr>
            <a:normAutofit fontScale="62500" lnSpcReduction="20000"/>
          </a:bodyPr>
          <a:lstStyle/>
          <a:p>
            <a:r>
              <a:rPr lang="en-US" altLang="ja-JP" dirty="0"/>
              <a:t>API</a:t>
            </a:r>
            <a:r>
              <a:rPr lang="ja-JP" altLang="en-US" dirty="0"/>
              <a:t>例</a:t>
            </a:r>
          </a:p>
          <a:p>
            <a:pPr lvl="1"/>
            <a:r>
              <a:rPr lang="ja-JP" altLang="en-US" dirty="0"/>
              <a:t>クエリ</a:t>
            </a:r>
          </a:p>
          <a:p>
            <a:pPr marL="901700" lvl="2" indent="0">
              <a:buNone/>
            </a:pPr>
            <a:r>
              <a:rPr lang="en-US" altLang="ja-JP" dirty="0"/>
              <a:t>GET /</a:t>
            </a:r>
            <a:r>
              <a:rPr lang="en-US" altLang="ja-JP" dirty="0" err="1" smtClean="0"/>
              <a:t>api</a:t>
            </a:r>
            <a:r>
              <a:rPr lang="en-US" altLang="ja-JP" dirty="0" smtClean="0"/>
              <a:t>/v2/</a:t>
            </a:r>
            <a:r>
              <a:rPr lang="en-US" altLang="ja-JP" dirty="0" err="1" smtClean="0"/>
              <a:t>place?within</a:t>
            </a:r>
            <a:r>
              <a:rPr lang="en-US" altLang="ja-JP" dirty="0" smtClean="0"/>
              <a:t>=POLYGON</a:t>
            </a:r>
            <a:r>
              <a:rPr lang="en-US" altLang="ja-JP" dirty="0"/>
              <a:t>((0 0) (2 0) (2 2) (0 2)) HTTP/1.1</a:t>
            </a:r>
            <a:br>
              <a:rPr lang="en-US" altLang="ja-JP" dirty="0"/>
            </a:br>
            <a:r>
              <a:rPr lang="en-US" altLang="ja-JP" dirty="0"/>
              <a:t>Accept: application/</a:t>
            </a:r>
            <a:r>
              <a:rPr lang="en-US" altLang="ja-JP" dirty="0" err="1"/>
              <a:t>json</a:t>
            </a:r>
            <a:r>
              <a:rPr lang="en-US" altLang="ja-JP" dirty="0"/>
              <a:t/>
            </a:r>
            <a:br>
              <a:rPr lang="en-US" altLang="ja-JP" dirty="0"/>
            </a:br>
            <a:r>
              <a:rPr lang="en-US" altLang="ja-JP" dirty="0"/>
              <a:t>Host: example.org</a:t>
            </a:r>
            <a:endParaRPr lang="ja-JP" altLang="en-US" dirty="0"/>
          </a:p>
          <a:p>
            <a:pPr lvl="1"/>
            <a:r>
              <a:rPr lang="ja-JP" altLang="en-US" dirty="0"/>
              <a:t>レスポンス</a:t>
            </a:r>
          </a:p>
          <a:p>
            <a:pPr marL="901700" lvl="2" indent="0">
              <a:buNone/>
            </a:pPr>
            <a:r>
              <a:rPr lang="en-US" altLang="ja-JP" dirty="0"/>
              <a:t>HTTP/1.1 200 OK</a:t>
            </a:r>
            <a:r>
              <a:rPr lang="ja-JP" altLang="en-US" dirty="0"/>
              <a:t/>
            </a:r>
            <a:br>
              <a:rPr lang="ja-JP" altLang="en-US" dirty="0"/>
            </a:br>
            <a:r>
              <a:rPr lang="en-US" altLang="ja-JP" dirty="0"/>
              <a:t>Content-Length: xxx</a:t>
            </a:r>
            <a:r>
              <a:rPr lang="ja-JP" altLang="en-US" dirty="0"/>
              <a:t/>
            </a:r>
            <a:br>
              <a:rPr lang="ja-JP" altLang="en-US" dirty="0"/>
            </a:br>
            <a:r>
              <a:rPr lang="en-US" altLang="ja-JP" dirty="0"/>
              <a:t>Connection: close</a:t>
            </a:r>
            <a:r>
              <a:rPr lang="ja-JP" altLang="en-US" dirty="0"/>
              <a:t/>
            </a:r>
            <a:br>
              <a:rPr lang="ja-JP" altLang="en-US" dirty="0"/>
            </a:br>
            <a:r>
              <a:rPr lang="en-US" altLang="ja-JP" dirty="0"/>
              <a:t>Content-Type: application/</a:t>
            </a:r>
            <a:r>
              <a:rPr lang="en-US" altLang="ja-JP" dirty="0" err="1"/>
              <a:t>json</a:t>
            </a:r>
            <a:r>
              <a:rPr lang="en-US" altLang="ja-JP" dirty="0"/>
              <a:t>; charset=utf-8</a:t>
            </a:r>
            <a:r>
              <a:rPr lang="ja-JP" altLang="en-US" dirty="0"/>
              <a:t/>
            </a:r>
            <a:br>
              <a:rPr lang="ja-JP" altLang="en-US" dirty="0"/>
            </a:br>
            <a:endParaRPr lang="en-US" altLang="ja-JP" dirty="0"/>
          </a:p>
          <a:p>
            <a:pPr marL="901700" lvl="2" indent="0">
              <a:buNone/>
            </a:pPr>
            <a:r>
              <a:rPr lang="en-US" altLang="ja-JP" dirty="0"/>
              <a:t>{</a:t>
            </a:r>
          </a:p>
          <a:p>
            <a:pPr marL="901700" lvl="2" indent="0">
              <a:buNone/>
            </a:pPr>
            <a:r>
              <a:rPr lang="en-US" altLang="ja-JP" dirty="0" smtClean="0"/>
              <a:t>  "@</a:t>
            </a:r>
            <a:r>
              <a:rPr lang="en-US" altLang="ja-JP" dirty="0"/>
              <a:t>context": {</a:t>
            </a:r>
          </a:p>
          <a:p>
            <a:pPr marL="901700" lvl="2" indent="0">
              <a:buNone/>
            </a:pPr>
            <a:r>
              <a:rPr lang="en-US" altLang="ja-JP" dirty="0" smtClean="0"/>
              <a:t>    "</a:t>
            </a:r>
            <a:r>
              <a:rPr lang="en-US" altLang="ja-JP" dirty="0" err="1"/>
              <a:t>ug</a:t>
            </a:r>
            <a:r>
              <a:rPr lang="en-US" altLang="ja-JP" dirty="0"/>
              <a:t>": "http://uidcenter.org/</a:t>
            </a:r>
            <a:r>
              <a:rPr lang="en-US" altLang="ja-JP" dirty="0" err="1"/>
              <a:t>ucr</a:t>
            </a:r>
            <a:r>
              <a:rPr lang="en-US" altLang="ja-JP" dirty="0"/>
              <a:t>/vocab/</a:t>
            </a:r>
            <a:r>
              <a:rPr lang="en-US" altLang="ja-JP" dirty="0" err="1"/>
              <a:t>ug</a:t>
            </a:r>
            <a:r>
              <a:rPr lang="en-US" altLang="ja-JP" dirty="0"/>
              <a:t>#",</a:t>
            </a:r>
          </a:p>
          <a:p>
            <a:pPr marL="901700" lvl="2" indent="0">
              <a:buNone/>
            </a:pPr>
            <a:r>
              <a:rPr lang="en-US" altLang="ja-JP" dirty="0" smtClean="0"/>
              <a:t>    "</a:t>
            </a:r>
            <a:r>
              <a:rPr lang="en-US" altLang="ja-JP" dirty="0" err="1"/>
              <a:t>ug:type</a:t>
            </a:r>
            <a:r>
              <a:rPr lang="en-US" altLang="ja-JP" dirty="0"/>
              <a:t>": { "@type": "@id" }</a:t>
            </a:r>
          </a:p>
          <a:p>
            <a:pPr marL="901700" lvl="2" indent="0">
              <a:buNone/>
            </a:pPr>
            <a:r>
              <a:rPr lang="en-US" altLang="ja-JP" dirty="0" smtClean="0"/>
              <a:t>  },</a:t>
            </a:r>
            <a:endParaRPr lang="en-US" altLang="ja-JP" dirty="0"/>
          </a:p>
          <a:p>
            <a:pPr marL="901700" lvl="2" indent="0">
              <a:buNone/>
            </a:pPr>
            <a:r>
              <a:rPr lang="en-US" altLang="ja-JP" dirty="0" smtClean="0"/>
              <a:t>  "@</a:t>
            </a:r>
            <a:r>
              <a:rPr lang="en-US" altLang="ja-JP" dirty="0"/>
              <a:t>graph": [</a:t>
            </a:r>
          </a:p>
          <a:p>
            <a:pPr marL="901700" lvl="2" indent="0">
              <a:buNone/>
            </a:pPr>
            <a:r>
              <a:rPr lang="en-US" altLang="ja-JP" dirty="0" smtClean="0"/>
              <a:t>  {</a:t>
            </a:r>
            <a:endParaRPr lang="en-US" altLang="ja-JP" dirty="0"/>
          </a:p>
          <a:p>
            <a:pPr marL="901700" lvl="2" indent="0">
              <a:buNone/>
            </a:pPr>
            <a:r>
              <a:rPr lang="en-US" altLang="ja-JP" dirty="0" smtClean="0"/>
              <a:t>  "@</a:t>
            </a:r>
            <a:r>
              <a:rPr lang="en-US" altLang="ja-JP" dirty="0"/>
              <a:t>id": "urn:ucode:_00001C00000000000001000000100800",</a:t>
            </a:r>
          </a:p>
          <a:p>
            <a:pPr marL="901700" lvl="2" indent="0">
              <a:buNone/>
            </a:pPr>
            <a:r>
              <a:rPr lang="en-US" altLang="ja-JP" dirty="0" smtClean="0"/>
              <a:t>  "</a:t>
            </a:r>
            <a:r>
              <a:rPr lang="en-US" altLang="ja-JP" dirty="0" err="1"/>
              <a:t>ug:region</a:t>
            </a:r>
            <a:r>
              <a:rPr lang="en-US" altLang="ja-JP" dirty="0"/>
              <a:t>": "POINT(1 1) ",</a:t>
            </a:r>
          </a:p>
          <a:p>
            <a:pPr marL="901700" lvl="2" indent="0">
              <a:buNone/>
            </a:pPr>
            <a:r>
              <a:rPr lang="en-US" altLang="ja-JP" dirty="0" smtClean="0"/>
              <a:t>  "</a:t>
            </a:r>
            <a:r>
              <a:rPr lang="en-US" altLang="ja-JP" dirty="0" err="1"/>
              <a:t>ug:type</a:t>
            </a:r>
            <a:r>
              <a:rPr lang="en-US" altLang="ja-JP" dirty="0"/>
              <a:t>": "urn:ucode:_0FFFDE000000000000000000001234567"</a:t>
            </a:r>
          </a:p>
          <a:p>
            <a:pPr marL="901700" lvl="2" indent="0">
              <a:buNone/>
            </a:pPr>
            <a:r>
              <a:rPr lang="en-US" altLang="ja-JP" dirty="0"/>
              <a:t>},</a:t>
            </a:r>
          </a:p>
          <a:p>
            <a:pPr marL="901700" lvl="2" indent="0">
              <a:buNone/>
            </a:pPr>
            <a:r>
              <a:rPr lang="en-US" altLang="ja-JP" dirty="0"/>
              <a:t>{</a:t>
            </a:r>
          </a:p>
          <a:p>
            <a:pPr marL="901700" lvl="2" indent="0">
              <a:buNone/>
            </a:pPr>
            <a:r>
              <a:rPr lang="en-US" altLang="ja-JP" dirty="0" smtClean="0"/>
              <a:t>  "@</a:t>
            </a:r>
            <a:r>
              <a:rPr lang="en-US" altLang="ja-JP" dirty="0"/>
              <a:t>id": "urn:ucode:_00001C00000000000001000000100801",</a:t>
            </a:r>
          </a:p>
          <a:p>
            <a:pPr marL="901700" lvl="2" indent="0">
              <a:buNone/>
            </a:pPr>
            <a:r>
              <a:rPr lang="en-US" altLang="ja-JP" dirty="0" smtClean="0"/>
              <a:t>  "</a:t>
            </a:r>
            <a:r>
              <a:rPr lang="en-US" altLang="ja-JP" dirty="0" err="1"/>
              <a:t>ug:region</a:t>
            </a:r>
            <a:r>
              <a:rPr lang="en-US" altLang="ja-JP" dirty="0"/>
              <a:t>": "POINT(1.5 1.5) ",</a:t>
            </a:r>
          </a:p>
          <a:p>
            <a:pPr marL="901700" lvl="2" indent="0">
              <a:buNone/>
            </a:pPr>
            <a:r>
              <a:rPr lang="en-US" altLang="ja-JP" dirty="0" smtClean="0"/>
              <a:t>  "</a:t>
            </a:r>
            <a:r>
              <a:rPr lang="en-US" altLang="ja-JP" dirty="0" err="1"/>
              <a:t>ug:type</a:t>
            </a:r>
            <a:r>
              <a:rPr lang="en-US" altLang="ja-JP" dirty="0"/>
              <a:t>": "urn:ucode:_0FFFDE000000000000000000001234567"</a:t>
            </a:r>
          </a:p>
          <a:p>
            <a:pPr marL="901700" lvl="2" indent="0">
              <a:buNone/>
            </a:pPr>
            <a:r>
              <a:rPr lang="en-US" altLang="ja-JP" dirty="0"/>
              <a:t>}</a:t>
            </a:r>
          </a:p>
          <a:p>
            <a:pPr marL="901700" lvl="2" indent="0">
              <a:buNone/>
            </a:pPr>
            <a:r>
              <a:rPr lang="en-US" altLang="ja-JP" dirty="0"/>
              <a:t>]</a:t>
            </a:r>
          </a:p>
          <a:p>
            <a:pPr marL="901700" lvl="2" indent="0">
              <a:buNone/>
            </a:pPr>
            <a:r>
              <a:rPr lang="en-US" altLang="ja-JP" dirty="0"/>
              <a:t>}</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18</a:t>
            </a:fld>
            <a:endParaRPr lang="en-US" altLang="ja-JP"/>
          </a:p>
        </p:txBody>
      </p:sp>
      <p:graphicFrame>
        <p:nvGraphicFramePr>
          <p:cNvPr id="6" name="コンテンツ プレースホルダー 9"/>
          <p:cNvGraphicFramePr>
            <a:graphicFrameLocks/>
          </p:cNvGraphicFramePr>
          <p:nvPr>
            <p:extLst>
              <p:ext uri="{D42A27DB-BD31-4B8C-83A1-F6EECF244321}">
                <p14:modId xmlns:p14="http://schemas.microsoft.com/office/powerpoint/2010/main" val="624818029"/>
              </p:ext>
            </p:extLst>
          </p:nvPr>
        </p:nvGraphicFramePr>
        <p:xfrm>
          <a:off x="128464" y="4097620"/>
          <a:ext cx="5184576" cy="1851660"/>
        </p:xfrm>
        <a:graphic>
          <a:graphicData uri="http://schemas.openxmlformats.org/drawingml/2006/table">
            <a:tbl>
              <a:tblPr firstRow="1" bandRow="1">
                <a:tableStyleId>{21E4AEA4-8DFA-4A89-87EB-49C32662AFE0}</a:tableStyleId>
              </a:tblPr>
              <a:tblGrid>
                <a:gridCol w="2232248"/>
                <a:gridCol w="1080120"/>
                <a:gridCol w="1872208"/>
              </a:tblGrid>
              <a:tr h="0">
                <a:tc>
                  <a:txBody>
                    <a:bodyPr/>
                    <a:lstStyle/>
                    <a:p>
                      <a:r>
                        <a:rPr kumimoji="1" lang="en-US" altLang="ja-JP" sz="1050" dirty="0" smtClean="0"/>
                        <a:t>URL</a:t>
                      </a:r>
                      <a:endParaRPr kumimoji="1" lang="ja-JP" altLang="en-US" sz="1050" dirty="0"/>
                    </a:p>
                  </a:txBody>
                  <a:tcPr/>
                </a:tc>
                <a:tc>
                  <a:txBody>
                    <a:bodyPr/>
                    <a:lstStyle/>
                    <a:p>
                      <a:r>
                        <a:rPr kumimoji="1" lang="en-US" altLang="ja-JP" sz="1050" dirty="0" smtClean="0"/>
                        <a:t>HTTP</a:t>
                      </a:r>
                      <a:r>
                        <a:rPr kumimoji="1" lang="ja-JP" altLang="en-US" sz="1050" dirty="0" smtClean="0"/>
                        <a:t>メソッド</a:t>
                      </a:r>
                      <a:endParaRPr kumimoji="1" lang="ja-JP" altLang="en-US" sz="1050" dirty="0"/>
                    </a:p>
                  </a:txBody>
                  <a:tcPr/>
                </a:tc>
                <a:tc>
                  <a:txBody>
                    <a:bodyPr/>
                    <a:lstStyle/>
                    <a:p>
                      <a:r>
                        <a:rPr kumimoji="1" lang="ja-JP" altLang="en-US" sz="1050" dirty="0" smtClean="0"/>
                        <a:t>意味</a:t>
                      </a:r>
                      <a:endParaRPr kumimoji="1" lang="ja-JP" altLang="en-US" sz="1050" dirty="0"/>
                    </a:p>
                  </a:txBody>
                  <a:tcPr/>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/v2/place</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GET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ja-JP" sz="1050" kern="100">
                          <a:effectLst/>
                        </a:rPr>
                        <a:t>場所情報を検索する</a:t>
                      </a:r>
                      <a:endParaRPr lang="ja-JP" sz="1050" kern="10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/v2/place</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POST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ja-JP" sz="1050" kern="100">
                          <a:effectLst/>
                        </a:rPr>
                        <a:t>場所情報を登録する</a:t>
                      </a:r>
                      <a:endParaRPr lang="ja-JP" sz="1050" kern="10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/v2/place</a:t>
                      </a:r>
                      <a:r>
                        <a:rPr lang="en-US" sz="1050" kern="100" dirty="0">
                          <a:effectLst/>
                        </a:rPr>
                        <a:t>/&lt;target&gt;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GET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ja-JP" sz="1050" kern="100">
                          <a:effectLst/>
                        </a:rPr>
                        <a:t>場所情報を閲覧する</a:t>
                      </a:r>
                      <a:endParaRPr lang="ja-JP" sz="1050" kern="10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/v2/place</a:t>
                      </a:r>
                      <a:r>
                        <a:rPr lang="en-US" sz="1050" kern="100" dirty="0">
                          <a:effectLst/>
                        </a:rPr>
                        <a:t>/&lt;target&gt;/&lt;property&gt;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GET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ja-JP" sz="1050" kern="100">
                          <a:effectLst/>
                        </a:rPr>
                        <a:t>場所情報を閲覧する</a:t>
                      </a:r>
                      <a:endParaRPr lang="ja-JP" sz="1050" kern="10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/v2/place</a:t>
                      </a:r>
                      <a:r>
                        <a:rPr lang="en-US" sz="1050" kern="100" dirty="0">
                          <a:effectLst/>
                        </a:rPr>
                        <a:t>/&lt;target&gt;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dirty="0">
                          <a:effectLst/>
                        </a:rPr>
                        <a:t>PUT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ja-JP" sz="1050" kern="100" dirty="0">
                          <a:effectLst/>
                        </a:rPr>
                        <a:t>場所情報を更新する</a:t>
                      </a:r>
                      <a:endParaRPr lang="ja-JP" sz="105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/v2/place</a:t>
                      </a:r>
                      <a:r>
                        <a:rPr lang="en-US" sz="1050" kern="100" dirty="0">
                          <a:effectLst/>
                        </a:rPr>
                        <a:t>/&lt;target&gt;/&lt;property&gt;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PUT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ja-JP" sz="1050" kern="100">
                          <a:effectLst/>
                        </a:rPr>
                        <a:t>場所情報を更新する</a:t>
                      </a:r>
                      <a:endParaRPr lang="ja-JP" sz="1050" kern="10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/v2/place</a:t>
                      </a:r>
                      <a:r>
                        <a:rPr lang="en-US" sz="1050" kern="100" dirty="0">
                          <a:effectLst/>
                        </a:rPr>
                        <a:t>/&lt;target&gt;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dirty="0">
                          <a:effectLst/>
                        </a:rPr>
                        <a:t>DELETE</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ja-JP" sz="1050" kern="100">
                          <a:effectLst/>
                        </a:rPr>
                        <a:t>場所情報を削除する</a:t>
                      </a:r>
                      <a:endParaRPr lang="ja-JP" sz="1050" kern="100">
                        <a:effectLst/>
                        <a:latin typeface="+mn-ea"/>
                        <a:ea typeface="+mn-ea"/>
                        <a:cs typeface="Times New Roman"/>
                      </a:endParaRPr>
                    </a:p>
                  </a:txBody>
                  <a:tcPr marL="68580" marR="68580" marT="0" marB="0"/>
                </a:tc>
              </a:tr>
              <a:tr h="52732">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/v2/place</a:t>
                      </a:r>
                      <a:r>
                        <a:rPr lang="en-US" sz="1050" kern="100" dirty="0">
                          <a:effectLst/>
                        </a:rPr>
                        <a:t>/&lt;target&gt;/&lt;property&gt;</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DELETE</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ja-JP" sz="1050" kern="100">
                          <a:effectLst/>
                        </a:rPr>
                        <a:t>場所情報を削除する</a:t>
                      </a:r>
                      <a:endParaRPr lang="ja-JP" sz="1050" kern="100">
                        <a:effectLst/>
                        <a:latin typeface="+mn-ea"/>
                        <a:ea typeface="+mn-ea"/>
                        <a:cs typeface="Times New Roman"/>
                      </a:endParaRPr>
                    </a:p>
                  </a:txBody>
                  <a:tcPr marL="68580" marR="68580" marT="0" marB="0"/>
                </a:tc>
              </a:tr>
              <a:tr h="95984">
                <a:tc>
                  <a:txBody>
                    <a:bodyPr/>
                    <a:lstStyle/>
                    <a:p>
                      <a:pPr indent="63500" algn="just">
                        <a:spcAft>
                          <a:spcPts val="0"/>
                        </a:spcAft>
                      </a:pPr>
                      <a:r>
                        <a:rPr lang="en-US" sz="1050" kern="100" dirty="0">
                          <a:effectLst/>
                        </a:rPr>
                        <a:t>/</a:t>
                      </a:r>
                      <a:r>
                        <a:rPr lang="en-US" sz="1050" kern="100" dirty="0" err="1" smtClean="0">
                          <a:effectLst/>
                        </a:rPr>
                        <a:t>api</a:t>
                      </a:r>
                      <a:r>
                        <a:rPr lang="en-US" sz="1050" kern="100" dirty="0" smtClean="0">
                          <a:effectLst/>
                        </a:rPr>
                        <a:t>/v2/place</a:t>
                      </a:r>
                      <a:r>
                        <a:rPr lang="en-US" sz="1050" kern="100" dirty="0">
                          <a:effectLst/>
                        </a:rPr>
                        <a:t>/&lt;target&gt;/</a:t>
                      </a:r>
                      <a:r>
                        <a:rPr lang="en-US" sz="1050" kern="100" dirty="0" err="1">
                          <a:effectLst/>
                        </a:rPr>
                        <a:t>ug:consistsOf</a:t>
                      </a:r>
                      <a:endParaRPr lang="ja-JP" sz="1050" kern="100" dirty="0">
                        <a:effectLst/>
                        <a:latin typeface="+mn-ea"/>
                        <a:ea typeface="+mn-ea"/>
                        <a:cs typeface="Times New Roman"/>
                      </a:endParaRPr>
                    </a:p>
                  </a:txBody>
                  <a:tcPr marL="68580" marR="68580" marT="0" marB="0"/>
                </a:tc>
                <a:tc>
                  <a:txBody>
                    <a:bodyPr/>
                    <a:lstStyle/>
                    <a:p>
                      <a:pPr indent="63500" algn="just">
                        <a:spcAft>
                          <a:spcPts val="0"/>
                        </a:spcAft>
                      </a:pPr>
                      <a:r>
                        <a:rPr lang="en-US" sz="1050" kern="100">
                          <a:effectLst/>
                        </a:rPr>
                        <a:t>PUT</a:t>
                      </a:r>
                      <a:endParaRPr lang="ja-JP" sz="1050" kern="100">
                        <a:effectLst/>
                        <a:latin typeface="+mn-ea"/>
                        <a:ea typeface="+mn-ea"/>
                        <a:cs typeface="Times New Roman"/>
                      </a:endParaRPr>
                    </a:p>
                  </a:txBody>
                  <a:tcPr marL="68580" marR="68580" marT="0" marB="0"/>
                </a:tc>
                <a:tc>
                  <a:txBody>
                    <a:bodyPr/>
                    <a:lstStyle/>
                    <a:p>
                      <a:pPr indent="63500" algn="just">
                        <a:spcAft>
                          <a:spcPts val="0"/>
                        </a:spcAft>
                      </a:pPr>
                      <a:r>
                        <a:rPr lang="ja-JP" sz="1050" kern="100" dirty="0">
                          <a:effectLst/>
                        </a:rPr>
                        <a:t>場所情報の包含関係を移設する</a:t>
                      </a:r>
                      <a:endParaRPr lang="ja-JP" sz="1050" kern="100" dirty="0">
                        <a:effectLst/>
                        <a:latin typeface="+mn-ea"/>
                        <a:ea typeface="+mn-ea"/>
                        <a:cs typeface="Times New Roman"/>
                      </a:endParaRPr>
                    </a:p>
                  </a:txBody>
                  <a:tcPr marL="68580" marR="68580" marT="0" marB="0"/>
                </a:tc>
              </a:tr>
            </a:tbl>
          </a:graphicData>
        </a:graphic>
      </p:graphicFrame>
    </p:spTree>
    <p:extLst>
      <p:ext uri="{BB962C8B-B14F-4D97-AF65-F5344CB8AC3E}">
        <p14:creationId xmlns:p14="http://schemas.microsoft.com/office/powerpoint/2010/main" val="4185886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Triple Management Command</a:t>
            </a:r>
            <a:endParaRPr kumimoji="1" lang="ja-JP" altLang="en-US" dirty="0"/>
          </a:p>
        </p:txBody>
      </p:sp>
      <p:sp>
        <p:nvSpPr>
          <p:cNvPr id="3" name="コンテンツ プレースホルダー 2"/>
          <p:cNvSpPr>
            <a:spLocks noGrp="1"/>
          </p:cNvSpPr>
          <p:nvPr>
            <p:ph sz="half" idx="1"/>
          </p:nvPr>
        </p:nvSpPr>
        <p:spPr/>
        <p:txBody>
          <a:bodyPr>
            <a:normAutofit fontScale="92500" lnSpcReduction="20000"/>
          </a:bodyPr>
          <a:lstStyle/>
          <a:p>
            <a:r>
              <a:rPr lang="ja-JP" altLang="en-US" dirty="0"/>
              <a:t>機能概要</a:t>
            </a:r>
            <a:endParaRPr lang="en-US" altLang="ja-JP" dirty="0"/>
          </a:p>
          <a:p>
            <a:pPr lvl="1"/>
            <a:r>
              <a:rPr lang="en-US" altLang="ja-JP" dirty="0" smtClean="0"/>
              <a:t>RDF</a:t>
            </a:r>
            <a:r>
              <a:rPr lang="ja-JP" altLang="en-US" dirty="0" smtClean="0"/>
              <a:t>データの入出力を簡素化して行うための機能を提供</a:t>
            </a:r>
          </a:p>
          <a:p>
            <a:pPr lvl="2"/>
            <a:r>
              <a:rPr lang="ja-JP" altLang="en-US" dirty="0" smtClean="0"/>
              <a:t>センサ</a:t>
            </a:r>
            <a:r>
              <a:rPr lang="ja-JP" altLang="en-US" dirty="0"/>
              <a:t>やスマートメータなどの小型機器が</a:t>
            </a:r>
            <a:r>
              <a:rPr lang="en-US" altLang="ja-JP" dirty="0" smtClean="0"/>
              <a:t>RDF</a:t>
            </a:r>
            <a:r>
              <a:rPr lang="ja-JP" altLang="en-US" dirty="0" smtClean="0"/>
              <a:t>モデルの</a:t>
            </a:r>
            <a:r>
              <a:rPr lang="ja-JP" altLang="en-US" dirty="0"/>
              <a:t>主語・述語・目的語からなる</a:t>
            </a:r>
            <a:r>
              <a:rPr lang="en-US" altLang="ja-JP" dirty="0" smtClean="0"/>
              <a:t>Triple</a:t>
            </a:r>
            <a:r>
              <a:rPr lang="ja-JP" altLang="en-US" dirty="0" smtClean="0"/>
              <a:t>の</a:t>
            </a:r>
            <a:r>
              <a:rPr lang="ja-JP" altLang="en-US" dirty="0"/>
              <a:t>登録・利用を効率的に</a:t>
            </a:r>
            <a:r>
              <a:rPr lang="ja-JP" altLang="en-US" dirty="0" smtClean="0"/>
              <a:t>扱える</a:t>
            </a:r>
            <a:endParaRPr lang="ja-JP" altLang="en-US" dirty="0"/>
          </a:p>
          <a:p>
            <a:r>
              <a:rPr lang="en-US" altLang="ja-JP" dirty="0" smtClean="0"/>
              <a:t>API</a:t>
            </a:r>
            <a:r>
              <a:rPr lang="ja-JP" altLang="en-US" dirty="0"/>
              <a:t>リスト</a:t>
            </a:r>
          </a:p>
          <a:p>
            <a:endParaRPr lang="ja-JP" altLang="en-US" dirty="0"/>
          </a:p>
        </p:txBody>
      </p:sp>
      <p:sp>
        <p:nvSpPr>
          <p:cNvPr id="4" name="コンテンツ プレースホルダー 3"/>
          <p:cNvSpPr>
            <a:spLocks noGrp="1"/>
          </p:cNvSpPr>
          <p:nvPr>
            <p:ph sz="half" idx="2"/>
          </p:nvPr>
        </p:nvSpPr>
        <p:spPr/>
        <p:txBody>
          <a:bodyPr>
            <a:normAutofit fontScale="92500" lnSpcReduction="20000"/>
          </a:bodyPr>
          <a:lstStyle/>
          <a:p>
            <a:r>
              <a:rPr lang="en-US" altLang="ja-JP" dirty="0"/>
              <a:t>API</a:t>
            </a:r>
            <a:r>
              <a:rPr lang="ja-JP" altLang="en-US" dirty="0"/>
              <a:t>例</a:t>
            </a:r>
          </a:p>
          <a:p>
            <a:pPr lvl="1"/>
            <a:r>
              <a:rPr lang="ja-JP" altLang="en-US" dirty="0"/>
              <a:t>クエリ</a:t>
            </a:r>
          </a:p>
          <a:p>
            <a:pPr marL="901700" lvl="2" indent="0">
              <a:buNone/>
            </a:pPr>
            <a:r>
              <a:rPr lang="en-US" altLang="ja-JP" dirty="0"/>
              <a:t>GET /</a:t>
            </a:r>
            <a:r>
              <a:rPr lang="en-US" altLang="ja-JP" dirty="0" err="1"/>
              <a:t>api</a:t>
            </a:r>
            <a:r>
              <a:rPr lang="en-US" altLang="ja-JP" dirty="0"/>
              <a:t>/v2/</a:t>
            </a:r>
            <a:r>
              <a:rPr lang="en-US" altLang="ja-JP" dirty="0" err="1"/>
              <a:t>datapoints?dc_title</a:t>
            </a:r>
            <a:r>
              <a:rPr lang="en-US" altLang="ja-JP" dirty="0"/>
              <a:t>=ABC%20meter HTTP/1.1</a:t>
            </a:r>
          </a:p>
          <a:p>
            <a:pPr marL="901700" lvl="2" indent="0">
              <a:buNone/>
            </a:pPr>
            <a:r>
              <a:rPr lang="en-US" altLang="ja-JP" dirty="0"/>
              <a:t>Accept: application/</a:t>
            </a:r>
            <a:r>
              <a:rPr lang="en-US" altLang="ja-JP" dirty="0" err="1"/>
              <a:t>json</a:t>
            </a:r>
            <a:endParaRPr lang="en-US" altLang="ja-JP" dirty="0"/>
          </a:p>
          <a:p>
            <a:pPr marL="901700" lvl="2" indent="0">
              <a:buNone/>
            </a:pPr>
            <a:r>
              <a:rPr lang="en-US" altLang="ja-JP" dirty="0"/>
              <a:t>Host: www.example.org</a:t>
            </a:r>
            <a:endParaRPr lang="ja-JP" altLang="en-US" dirty="0"/>
          </a:p>
          <a:p>
            <a:pPr lvl="1"/>
            <a:r>
              <a:rPr lang="ja-JP" altLang="en-US" dirty="0"/>
              <a:t>レスポンス</a:t>
            </a:r>
          </a:p>
          <a:p>
            <a:pPr marL="901700" lvl="2" indent="0">
              <a:buNone/>
            </a:pPr>
            <a:r>
              <a:rPr lang="en-US" altLang="ja-JP" dirty="0"/>
              <a:t>HTTP/1.1 200 OK</a:t>
            </a:r>
          </a:p>
          <a:p>
            <a:pPr marL="901700" lvl="2" indent="0">
              <a:buNone/>
            </a:pPr>
            <a:r>
              <a:rPr lang="en-US" altLang="ja-JP" dirty="0"/>
              <a:t>Content-Length: xxx</a:t>
            </a:r>
          </a:p>
          <a:p>
            <a:pPr marL="901700" lvl="2" indent="0">
              <a:buNone/>
            </a:pPr>
            <a:r>
              <a:rPr lang="en-US" altLang="ja-JP" dirty="0"/>
              <a:t>Connection: close</a:t>
            </a:r>
          </a:p>
          <a:p>
            <a:pPr marL="901700" lvl="2" indent="0">
              <a:buNone/>
            </a:pPr>
            <a:r>
              <a:rPr lang="en-US" altLang="ja-JP" dirty="0"/>
              <a:t>Content-Type: application/</a:t>
            </a:r>
            <a:r>
              <a:rPr lang="en-US" altLang="ja-JP" dirty="0" err="1"/>
              <a:t>json</a:t>
            </a:r>
            <a:r>
              <a:rPr lang="en-US" altLang="ja-JP" dirty="0"/>
              <a:t>; charset=utf-8</a:t>
            </a:r>
          </a:p>
          <a:p>
            <a:pPr marL="901700" lvl="2" indent="0">
              <a:buNone/>
            </a:pPr>
            <a:r>
              <a:rPr lang="en-US" altLang="ja-JP" dirty="0"/>
              <a:t>{</a:t>
            </a:r>
          </a:p>
          <a:p>
            <a:pPr marL="901700" lvl="2" indent="0">
              <a:buNone/>
            </a:pPr>
            <a:r>
              <a:rPr lang="en-US" altLang="ja-JP" dirty="0" smtClean="0"/>
              <a:t>  "@</a:t>
            </a:r>
            <a:r>
              <a:rPr lang="en-US" altLang="ja-JP" dirty="0"/>
              <a:t>context": {</a:t>
            </a:r>
          </a:p>
          <a:p>
            <a:pPr marL="901700" lvl="2" indent="0">
              <a:buNone/>
            </a:pPr>
            <a:r>
              <a:rPr lang="en-US" altLang="ja-JP" dirty="0" smtClean="0"/>
              <a:t>  "</a:t>
            </a:r>
            <a:r>
              <a:rPr lang="en-US" altLang="ja-JP" dirty="0"/>
              <a:t>dc": "http://purl.org/dc/elements/1.1/",</a:t>
            </a:r>
          </a:p>
          <a:p>
            <a:pPr marL="901700" lvl="2" indent="0">
              <a:buNone/>
            </a:pPr>
            <a:r>
              <a:rPr lang="en-US" altLang="ja-JP" dirty="0" smtClean="0"/>
              <a:t>  },</a:t>
            </a:r>
            <a:endParaRPr lang="en-US" altLang="ja-JP" dirty="0"/>
          </a:p>
          <a:p>
            <a:pPr marL="901700" lvl="2" indent="0">
              <a:buNone/>
            </a:pPr>
            <a:r>
              <a:rPr lang="en-US" altLang="ja-JP" dirty="0" smtClean="0"/>
              <a:t>  "@</a:t>
            </a:r>
            <a:r>
              <a:rPr lang="en-US" altLang="ja-JP" dirty="0"/>
              <a:t>id": </a:t>
            </a:r>
            <a:r>
              <a:rPr lang="en-US" altLang="ja-JP" dirty="0" smtClean="0"/>
              <a:t>  "</a:t>
            </a:r>
            <a:r>
              <a:rPr lang="en-US" altLang="ja-JP" dirty="0"/>
              <a:t>urn:ucode:_00001C00000000000001000000100124",</a:t>
            </a:r>
          </a:p>
          <a:p>
            <a:pPr marL="901700" lvl="2" indent="0">
              <a:buNone/>
            </a:pPr>
            <a:r>
              <a:rPr lang="en-US" altLang="ja-JP" dirty="0"/>
              <a:t>"</a:t>
            </a:r>
            <a:r>
              <a:rPr lang="en-US" altLang="ja-JP" dirty="0" err="1"/>
              <a:t>dc:title</a:t>
            </a:r>
            <a:r>
              <a:rPr lang="en-US" altLang="ja-JP" dirty="0"/>
              <a:t>": "ABC Meter"</a:t>
            </a:r>
          </a:p>
          <a:p>
            <a:pPr marL="901700" lvl="2" indent="0">
              <a:buNone/>
            </a:pPr>
            <a:r>
              <a:rPr lang="en-US" altLang="ja-JP" dirty="0" smtClean="0"/>
              <a:t>}</a:t>
            </a:r>
            <a:endParaRPr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19</a:t>
            </a:fld>
            <a:endParaRPr lang="en-US" altLang="ja-JP"/>
          </a:p>
        </p:txBody>
      </p:sp>
      <p:graphicFrame>
        <p:nvGraphicFramePr>
          <p:cNvPr id="6" name="コンテンツ プレースホルダー 9"/>
          <p:cNvGraphicFramePr>
            <a:graphicFrameLocks/>
          </p:cNvGraphicFramePr>
          <p:nvPr>
            <p:extLst>
              <p:ext uri="{D42A27DB-BD31-4B8C-83A1-F6EECF244321}">
                <p14:modId xmlns:p14="http://schemas.microsoft.com/office/powerpoint/2010/main" val="1925366938"/>
              </p:ext>
            </p:extLst>
          </p:nvPr>
        </p:nvGraphicFramePr>
        <p:xfrm>
          <a:off x="390451" y="3068960"/>
          <a:ext cx="4346525" cy="1935480"/>
        </p:xfrm>
        <a:graphic>
          <a:graphicData uri="http://schemas.openxmlformats.org/drawingml/2006/table">
            <a:tbl>
              <a:tblPr firstRow="1" bandRow="1">
                <a:tableStyleId>{21E4AEA4-8DFA-4A89-87EB-49C32662AFE0}</a:tableStyleId>
              </a:tblPr>
              <a:tblGrid>
                <a:gridCol w="1898253"/>
                <a:gridCol w="794703"/>
                <a:gridCol w="1653569"/>
              </a:tblGrid>
              <a:tr h="0">
                <a:tc>
                  <a:txBody>
                    <a:bodyPr/>
                    <a:lstStyle/>
                    <a:p>
                      <a:r>
                        <a:rPr kumimoji="1" lang="en-US" altLang="ja-JP" sz="1100" dirty="0" smtClean="0"/>
                        <a:t>URL</a:t>
                      </a:r>
                      <a:endParaRPr kumimoji="1" lang="ja-JP" altLang="en-US" sz="1100" dirty="0"/>
                    </a:p>
                  </a:txBody>
                  <a:tcPr/>
                </a:tc>
                <a:tc>
                  <a:txBody>
                    <a:bodyPr/>
                    <a:lstStyle/>
                    <a:p>
                      <a:r>
                        <a:rPr kumimoji="1" lang="en-US" altLang="ja-JP" sz="1100" dirty="0" smtClean="0"/>
                        <a:t>HTTP</a:t>
                      </a:r>
                      <a:br>
                        <a:rPr kumimoji="1" lang="en-US" altLang="ja-JP" sz="1100" dirty="0" smtClean="0"/>
                      </a:br>
                      <a:r>
                        <a:rPr kumimoji="1" lang="ja-JP" altLang="en-US" sz="1100" dirty="0" smtClean="0"/>
                        <a:t>メソッド</a:t>
                      </a:r>
                      <a:endParaRPr kumimoji="1" lang="ja-JP" altLang="en-US" sz="1100" dirty="0"/>
                    </a:p>
                  </a:txBody>
                  <a:tcPr/>
                </a:tc>
                <a:tc>
                  <a:txBody>
                    <a:bodyPr/>
                    <a:lstStyle/>
                    <a:p>
                      <a:r>
                        <a:rPr kumimoji="1" lang="ja-JP" altLang="en-US" sz="1100" dirty="0" smtClean="0"/>
                        <a:t>意味</a:t>
                      </a:r>
                      <a:endParaRPr kumimoji="1" lang="ja-JP" altLang="en-US" sz="1100" dirty="0"/>
                    </a:p>
                  </a:txBody>
                  <a:tcPr/>
                </a:tc>
              </a:tr>
              <a:tr h="52732">
                <a:tc>
                  <a:txBody>
                    <a:bodyPr/>
                    <a:lstStyle/>
                    <a:p>
                      <a:pPr indent="63500" algn="just">
                        <a:spcAft>
                          <a:spcPts val="0"/>
                        </a:spcAft>
                      </a:pPr>
                      <a:r>
                        <a:rPr lang="en-US" sz="900" kern="100" dirty="0">
                          <a:effectLst/>
                        </a:rPr>
                        <a:t>/</a:t>
                      </a:r>
                      <a:r>
                        <a:rPr lang="en-US" sz="900" kern="100" dirty="0" err="1" smtClean="0">
                          <a:effectLst/>
                        </a:rPr>
                        <a:t>api</a:t>
                      </a:r>
                      <a:r>
                        <a:rPr lang="en-US" sz="900" kern="100" dirty="0" smtClean="0">
                          <a:effectLst/>
                        </a:rPr>
                        <a:t>/v1/</a:t>
                      </a:r>
                      <a:r>
                        <a:rPr lang="en-US" sz="900" kern="100" dirty="0" err="1" smtClean="0">
                          <a:effectLst/>
                        </a:rPr>
                        <a:t>datapoints</a:t>
                      </a:r>
                      <a:endParaRPr lang="ja-JP" sz="900" kern="100" dirty="0">
                        <a:effectLst/>
                        <a:latin typeface="+mn-ea"/>
                        <a:ea typeface="+mn-ea"/>
                        <a:cs typeface="Times New Roman"/>
                      </a:endParaRPr>
                    </a:p>
                  </a:txBody>
                  <a:tcPr marL="68580" marR="68580" marT="0" marB="0"/>
                </a:tc>
                <a:tc>
                  <a:txBody>
                    <a:bodyPr/>
                    <a:lstStyle/>
                    <a:p>
                      <a:pPr indent="63500" algn="just">
                        <a:spcAft>
                          <a:spcPts val="0"/>
                        </a:spcAft>
                      </a:pPr>
                      <a:r>
                        <a:rPr lang="en-US" sz="900" kern="100">
                          <a:effectLst/>
                        </a:rPr>
                        <a:t>GET</a:t>
                      </a:r>
                      <a:endParaRPr lang="ja-JP" sz="900" kern="100">
                        <a:effectLst/>
                        <a:latin typeface="+mn-ea"/>
                        <a:ea typeface="+mn-ea"/>
                        <a:cs typeface="Times New Roman"/>
                      </a:endParaRPr>
                    </a:p>
                  </a:txBody>
                  <a:tcPr marL="68580" marR="68580" marT="0" marB="0"/>
                </a:tc>
                <a:tc>
                  <a:txBody>
                    <a:bodyPr/>
                    <a:lstStyle/>
                    <a:p>
                      <a:pPr indent="63500" algn="just">
                        <a:spcAft>
                          <a:spcPts val="0"/>
                        </a:spcAft>
                      </a:pPr>
                      <a:r>
                        <a:rPr lang="ja-JP" altLang="en-US" sz="900" kern="100" dirty="0" smtClean="0">
                          <a:effectLst/>
                        </a:rPr>
                        <a:t>公開</a:t>
                      </a:r>
                      <a:r>
                        <a:rPr lang="ja-JP" sz="900" kern="100" dirty="0" smtClean="0">
                          <a:effectLst/>
                        </a:rPr>
                        <a:t>データ</a:t>
                      </a:r>
                      <a:r>
                        <a:rPr lang="ja-JP" sz="900" kern="100" dirty="0">
                          <a:effectLst/>
                        </a:rPr>
                        <a:t>を検索する</a:t>
                      </a:r>
                      <a:endParaRPr lang="ja-JP" sz="90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900" kern="100" dirty="0">
                          <a:effectLst/>
                        </a:rPr>
                        <a:t>/</a:t>
                      </a:r>
                      <a:r>
                        <a:rPr lang="en-US" sz="900" kern="100" dirty="0" err="1" smtClean="0">
                          <a:effectLst/>
                        </a:rPr>
                        <a:t>api</a:t>
                      </a:r>
                      <a:r>
                        <a:rPr lang="en-US" sz="900" kern="100" dirty="0" smtClean="0">
                          <a:effectLst/>
                        </a:rPr>
                        <a:t>/v1/</a:t>
                      </a:r>
                      <a:r>
                        <a:rPr lang="en-US" sz="900" kern="100" dirty="0" err="1" smtClean="0">
                          <a:effectLst/>
                        </a:rPr>
                        <a:t>datapoints</a:t>
                      </a:r>
                      <a:endParaRPr lang="ja-JP" sz="900" kern="100" dirty="0">
                        <a:effectLst/>
                        <a:latin typeface="+mn-ea"/>
                        <a:ea typeface="+mn-ea"/>
                        <a:cs typeface="Times New Roman"/>
                      </a:endParaRPr>
                    </a:p>
                  </a:txBody>
                  <a:tcPr marL="68580" marR="68580" marT="0" marB="0"/>
                </a:tc>
                <a:tc>
                  <a:txBody>
                    <a:bodyPr/>
                    <a:lstStyle/>
                    <a:p>
                      <a:pPr indent="63500" algn="just">
                        <a:spcAft>
                          <a:spcPts val="0"/>
                        </a:spcAft>
                      </a:pPr>
                      <a:r>
                        <a:rPr lang="en-US" sz="900" kern="100">
                          <a:effectLst/>
                        </a:rPr>
                        <a:t>POST</a:t>
                      </a:r>
                      <a:endParaRPr lang="ja-JP" sz="900" kern="100">
                        <a:effectLst/>
                        <a:latin typeface="+mn-ea"/>
                        <a:ea typeface="+mn-ea"/>
                        <a:cs typeface="Times New Roman"/>
                      </a:endParaRPr>
                    </a:p>
                  </a:txBody>
                  <a:tcPr marL="68580" marR="68580" marT="0" marB="0"/>
                </a:tc>
                <a:tc>
                  <a:txBody>
                    <a:bodyPr/>
                    <a:lstStyle/>
                    <a:p>
                      <a:pPr indent="63500" algn="just">
                        <a:spcAft>
                          <a:spcPts val="0"/>
                        </a:spcAft>
                      </a:pPr>
                      <a:r>
                        <a:rPr lang="ja-JP" altLang="en-US" sz="900" kern="100" dirty="0" smtClean="0">
                          <a:effectLst/>
                        </a:rPr>
                        <a:t>公開</a:t>
                      </a:r>
                      <a:r>
                        <a:rPr lang="ja-JP" sz="900" kern="100" dirty="0" smtClean="0">
                          <a:effectLst/>
                        </a:rPr>
                        <a:t>データ</a:t>
                      </a:r>
                      <a:r>
                        <a:rPr lang="ja-JP" sz="900" kern="100" dirty="0">
                          <a:effectLst/>
                        </a:rPr>
                        <a:t>を登録する</a:t>
                      </a:r>
                      <a:endParaRPr lang="ja-JP" sz="90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900" kern="100" dirty="0">
                          <a:effectLst/>
                        </a:rPr>
                        <a:t>/</a:t>
                      </a:r>
                      <a:r>
                        <a:rPr lang="en-US" sz="900" kern="100" dirty="0" err="1" smtClean="0">
                          <a:effectLst/>
                        </a:rPr>
                        <a:t>api</a:t>
                      </a:r>
                      <a:r>
                        <a:rPr lang="en-US" sz="900" kern="100" dirty="0" smtClean="0">
                          <a:effectLst/>
                        </a:rPr>
                        <a:t>/v1/</a:t>
                      </a:r>
                      <a:r>
                        <a:rPr lang="en-US" sz="900" kern="100" dirty="0" err="1" smtClean="0">
                          <a:effectLst/>
                        </a:rPr>
                        <a:t>datapoints</a:t>
                      </a:r>
                      <a:r>
                        <a:rPr lang="en-US" sz="900" kern="100" dirty="0" smtClean="0">
                          <a:effectLst/>
                        </a:rPr>
                        <a:t>/&lt;</a:t>
                      </a:r>
                      <a:r>
                        <a:rPr lang="en-US" sz="900" kern="100" dirty="0">
                          <a:effectLst/>
                        </a:rPr>
                        <a:t>target&gt;</a:t>
                      </a:r>
                      <a:endParaRPr lang="ja-JP" sz="900" kern="100" dirty="0">
                        <a:effectLst/>
                        <a:latin typeface="+mn-ea"/>
                        <a:ea typeface="+mn-ea"/>
                        <a:cs typeface="Times New Roman"/>
                      </a:endParaRPr>
                    </a:p>
                  </a:txBody>
                  <a:tcPr marL="68580" marR="68580" marT="0" marB="0"/>
                </a:tc>
                <a:tc>
                  <a:txBody>
                    <a:bodyPr/>
                    <a:lstStyle/>
                    <a:p>
                      <a:pPr indent="63500" algn="just">
                        <a:spcAft>
                          <a:spcPts val="0"/>
                        </a:spcAft>
                      </a:pPr>
                      <a:r>
                        <a:rPr lang="en-US" sz="900" kern="100" dirty="0" smtClean="0">
                          <a:effectLst/>
                        </a:rPr>
                        <a:t>GET</a:t>
                      </a:r>
                      <a:endParaRPr lang="ja-JP" sz="900" kern="100" dirty="0">
                        <a:effectLst/>
                        <a:latin typeface="+mn-ea"/>
                        <a:ea typeface="+mn-ea"/>
                        <a:cs typeface="Times New Roman"/>
                      </a:endParaRPr>
                    </a:p>
                  </a:txBody>
                  <a:tcPr marL="68580" marR="68580" marT="0" marB="0"/>
                </a:tc>
                <a:tc>
                  <a:txBody>
                    <a:bodyPr/>
                    <a:lstStyle/>
                    <a:p>
                      <a:pPr indent="63500" algn="just">
                        <a:spcAft>
                          <a:spcPts val="0"/>
                        </a:spcAft>
                      </a:pPr>
                      <a:r>
                        <a:rPr lang="ja-JP" altLang="en-US" sz="900" kern="100" dirty="0" smtClean="0">
                          <a:effectLst/>
                        </a:rPr>
                        <a:t>公開データ</a:t>
                      </a:r>
                      <a:r>
                        <a:rPr lang="ja-JP" sz="900" kern="100" dirty="0" smtClean="0">
                          <a:effectLst/>
                        </a:rPr>
                        <a:t>を</a:t>
                      </a:r>
                      <a:r>
                        <a:rPr lang="ja-JP" sz="900" kern="100" dirty="0">
                          <a:effectLst/>
                        </a:rPr>
                        <a:t>取得する</a:t>
                      </a:r>
                      <a:endParaRPr lang="ja-JP" sz="90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900" kern="100" dirty="0">
                          <a:effectLst/>
                        </a:rPr>
                        <a:t>/</a:t>
                      </a:r>
                      <a:r>
                        <a:rPr lang="en-US" sz="900" kern="100" dirty="0" err="1" smtClean="0">
                          <a:effectLst/>
                        </a:rPr>
                        <a:t>api</a:t>
                      </a:r>
                      <a:r>
                        <a:rPr lang="en-US" sz="900" kern="100" dirty="0" smtClean="0">
                          <a:effectLst/>
                        </a:rPr>
                        <a:t>/v1/</a:t>
                      </a:r>
                      <a:r>
                        <a:rPr lang="en-US" sz="900" kern="100" dirty="0" err="1" smtClean="0">
                          <a:effectLst/>
                        </a:rPr>
                        <a:t>datapoints</a:t>
                      </a:r>
                      <a:r>
                        <a:rPr lang="en-US" sz="900" kern="100" dirty="0" smtClean="0">
                          <a:effectLst/>
                        </a:rPr>
                        <a:t>/&lt;</a:t>
                      </a:r>
                      <a:r>
                        <a:rPr lang="en-US" sz="900" kern="100" dirty="0">
                          <a:effectLst/>
                        </a:rPr>
                        <a:t>target&gt;/&lt;property&gt;</a:t>
                      </a:r>
                      <a:endParaRPr lang="ja-JP" sz="900" kern="100" dirty="0">
                        <a:effectLst/>
                        <a:latin typeface="+mn-ea"/>
                        <a:ea typeface="+mn-ea"/>
                        <a:cs typeface="Times New Roman"/>
                      </a:endParaRPr>
                    </a:p>
                  </a:txBody>
                  <a:tcPr marL="68580" marR="68580" marT="0" marB="0"/>
                </a:tc>
                <a:tc>
                  <a:txBody>
                    <a:bodyPr/>
                    <a:lstStyle/>
                    <a:p>
                      <a:pPr indent="63500" algn="just">
                        <a:spcAft>
                          <a:spcPts val="0"/>
                        </a:spcAft>
                      </a:pPr>
                      <a:r>
                        <a:rPr lang="en-US" sz="900" kern="100">
                          <a:effectLst/>
                        </a:rPr>
                        <a:t>GET</a:t>
                      </a:r>
                      <a:endParaRPr lang="ja-JP" sz="900" kern="100">
                        <a:effectLst/>
                        <a:latin typeface="+mn-ea"/>
                        <a:ea typeface="+mn-ea"/>
                        <a:cs typeface="Times New Roman"/>
                      </a:endParaRPr>
                    </a:p>
                  </a:txBody>
                  <a:tcPr marL="68580" marR="68580" marT="0" marB="0"/>
                </a:tc>
                <a:tc>
                  <a:txBody>
                    <a:bodyPr/>
                    <a:lstStyle/>
                    <a:p>
                      <a:pPr indent="63500" algn="just">
                        <a:spcAft>
                          <a:spcPts val="0"/>
                        </a:spcAft>
                      </a:pPr>
                      <a:r>
                        <a:rPr lang="ja-JP" altLang="en-US" sz="900" kern="100" dirty="0" smtClean="0">
                          <a:effectLst/>
                        </a:rPr>
                        <a:t>公開</a:t>
                      </a:r>
                      <a:r>
                        <a:rPr lang="ja-JP" sz="900" kern="100" dirty="0" smtClean="0">
                          <a:effectLst/>
                        </a:rPr>
                        <a:t>データ</a:t>
                      </a:r>
                      <a:r>
                        <a:rPr lang="ja-JP" sz="900" kern="100" dirty="0">
                          <a:effectLst/>
                        </a:rPr>
                        <a:t>を取得する</a:t>
                      </a:r>
                      <a:endParaRPr lang="ja-JP" sz="90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900" kern="100" dirty="0">
                          <a:effectLst/>
                        </a:rPr>
                        <a:t>/</a:t>
                      </a:r>
                      <a:r>
                        <a:rPr lang="en-US" sz="900" kern="100" dirty="0" err="1" smtClean="0">
                          <a:effectLst/>
                        </a:rPr>
                        <a:t>api</a:t>
                      </a:r>
                      <a:r>
                        <a:rPr lang="en-US" sz="900" kern="100" dirty="0" smtClean="0">
                          <a:effectLst/>
                        </a:rPr>
                        <a:t>/v1/</a:t>
                      </a:r>
                      <a:r>
                        <a:rPr lang="en-US" sz="900" kern="100" dirty="0" err="1" smtClean="0">
                          <a:effectLst/>
                        </a:rPr>
                        <a:t>datapoints</a:t>
                      </a:r>
                      <a:r>
                        <a:rPr lang="en-US" sz="900" kern="100" dirty="0" smtClean="0">
                          <a:effectLst/>
                        </a:rPr>
                        <a:t>/&lt;</a:t>
                      </a:r>
                      <a:r>
                        <a:rPr lang="en-US" sz="900" kern="100" dirty="0">
                          <a:effectLst/>
                        </a:rPr>
                        <a:t>target&gt;</a:t>
                      </a:r>
                      <a:endParaRPr lang="ja-JP" sz="900" kern="100" dirty="0">
                        <a:effectLst/>
                        <a:latin typeface="+mn-ea"/>
                        <a:ea typeface="+mn-ea"/>
                        <a:cs typeface="Times New Roman"/>
                      </a:endParaRPr>
                    </a:p>
                  </a:txBody>
                  <a:tcPr marL="68580" marR="68580" marT="0" marB="0"/>
                </a:tc>
                <a:tc>
                  <a:txBody>
                    <a:bodyPr/>
                    <a:lstStyle/>
                    <a:p>
                      <a:pPr indent="63500" algn="just">
                        <a:spcAft>
                          <a:spcPts val="0"/>
                        </a:spcAft>
                      </a:pPr>
                      <a:r>
                        <a:rPr lang="en-US" sz="900" kern="100">
                          <a:effectLst/>
                        </a:rPr>
                        <a:t>PUT</a:t>
                      </a:r>
                      <a:endParaRPr lang="ja-JP" sz="900" kern="100">
                        <a:effectLst/>
                        <a:latin typeface="+mn-ea"/>
                        <a:ea typeface="+mn-ea"/>
                        <a:cs typeface="Times New Roman"/>
                      </a:endParaRPr>
                    </a:p>
                  </a:txBody>
                  <a:tcPr marL="68580" marR="68580" marT="0" marB="0"/>
                </a:tc>
                <a:tc>
                  <a:txBody>
                    <a:bodyPr/>
                    <a:lstStyle/>
                    <a:p>
                      <a:pPr indent="63500" algn="just">
                        <a:spcAft>
                          <a:spcPts val="0"/>
                        </a:spcAft>
                      </a:pPr>
                      <a:r>
                        <a:rPr lang="ja-JP" altLang="en-US" sz="900" kern="100" dirty="0" smtClean="0">
                          <a:effectLst/>
                        </a:rPr>
                        <a:t>公開</a:t>
                      </a:r>
                      <a:r>
                        <a:rPr lang="ja-JP" sz="900" kern="100" dirty="0" smtClean="0">
                          <a:effectLst/>
                        </a:rPr>
                        <a:t>データ</a:t>
                      </a:r>
                      <a:r>
                        <a:rPr lang="ja-JP" sz="900" kern="100" dirty="0">
                          <a:effectLst/>
                        </a:rPr>
                        <a:t>を更新する</a:t>
                      </a:r>
                      <a:endParaRPr lang="ja-JP" sz="90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900" kern="100" dirty="0">
                          <a:effectLst/>
                        </a:rPr>
                        <a:t>/</a:t>
                      </a:r>
                      <a:r>
                        <a:rPr lang="en-US" sz="900" kern="100" dirty="0" err="1" smtClean="0">
                          <a:effectLst/>
                        </a:rPr>
                        <a:t>api</a:t>
                      </a:r>
                      <a:r>
                        <a:rPr lang="en-US" sz="900" kern="100" dirty="0" smtClean="0">
                          <a:effectLst/>
                        </a:rPr>
                        <a:t>/v1/</a:t>
                      </a:r>
                      <a:r>
                        <a:rPr lang="en-US" sz="900" kern="100" dirty="0" err="1" smtClean="0">
                          <a:effectLst/>
                        </a:rPr>
                        <a:t>datapoints</a:t>
                      </a:r>
                      <a:r>
                        <a:rPr lang="en-US" sz="900" kern="100" dirty="0" smtClean="0">
                          <a:effectLst/>
                        </a:rPr>
                        <a:t>/&lt;</a:t>
                      </a:r>
                      <a:r>
                        <a:rPr lang="en-US" sz="900" kern="100" dirty="0">
                          <a:effectLst/>
                        </a:rPr>
                        <a:t>target&gt;/&lt;property&gt;</a:t>
                      </a:r>
                      <a:endParaRPr lang="ja-JP" sz="900" kern="100" dirty="0">
                        <a:effectLst/>
                        <a:latin typeface="+mn-ea"/>
                        <a:ea typeface="+mn-ea"/>
                        <a:cs typeface="Times New Roman"/>
                      </a:endParaRPr>
                    </a:p>
                  </a:txBody>
                  <a:tcPr marL="68580" marR="68580" marT="0" marB="0"/>
                </a:tc>
                <a:tc>
                  <a:txBody>
                    <a:bodyPr/>
                    <a:lstStyle/>
                    <a:p>
                      <a:pPr indent="63500" algn="just">
                        <a:spcAft>
                          <a:spcPts val="0"/>
                        </a:spcAft>
                      </a:pPr>
                      <a:r>
                        <a:rPr lang="en-US" sz="900" kern="100">
                          <a:effectLst/>
                        </a:rPr>
                        <a:t>PUT</a:t>
                      </a:r>
                      <a:endParaRPr lang="ja-JP" sz="900" kern="100">
                        <a:effectLst/>
                        <a:latin typeface="+mn-ea"/>
                        <a:ea typeface="+mn-ea"/>
                        <a:cs typeface="Times New Roman"/>
                      </a:endParaRPr>
                    </a:p>
                  </a:txBody>
                  <a:tcPr marL="68580" marR="68580" marT="0" marB="0"/>
                </a:tc>
                <a:tc>
                  <a:txBody>
                    <a:bodyPr/>
                    <a:lstStyle/>
                    <a:p>
                      <a:pPr indent="63500" algn="just">
                        <a:spcAft>
                          <a:spcPts val="0"/>
                        </a:spcAft>
                      </a:pPr>
                      <a:r>
                        <a:rPr lang="ja-JP" altLang="en-US" sz="900" kern="100" dirty="0" smtClean="0">
                          <a:effectLst/>
                        </a:rPr>
                        <a:t>公開</a:t>
                      </a:r>
                      <a:r>
                        <a:rPr lang="ja-JP" sz="900" kern="100" dirty="0" smtClean="0">
                          <a:effectLst/>
                        </a:rPr>
                        <a:t>データ</a:t>
                      </a:r>
                      <a:r>
                        <a:rPr lang="ja-JP" sz="900" kern="100" dirty="0">
                          <a:effectLst/>
                        </a:rPr>
                        <a:t>を更新する</a:t>
                      </a:r>
                      <a:endParaRPr lang="ja-JP" sz="90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900" kern="100" dirty="0">
                          <a:effectLst/>
                        </a:rPr>
                        <a:t>/</a:t>
                      </a:r>
                      <a:r>
                        <a:rPr lang="en-US" sz="900" kern="100" dirty="0" err="1" smtClean="0">
                          <a:effectLst/>
                        </a:rPr>
                        <a:t>api</a:t>
                      </a:r>
                      <a:r>
                        <a:rPr lang="en-US" sz="900" kern="100" dirty="0" smtClean="0">
                          <a:effectLst/>
                        </a:rPr>
                        <a:t>/v1/</a:t>
                      </a:r>
                      <a:r>
                        <a:rPr lang="en-US" sz="900" kern="100" dirty="0" err="1" smtClean="0">
                          <a:effectLst/>
                        </a:rPr>
                        <a:t>datapoints</a:t>
                      </a:r>
                      <a:r>
                        <a:rPr lang="en-US" sz="900" kern="100" dirty="0" smtClean="0">
                          <a:effectLst/>
                        </a:rPr>
                        <a:t>/&lt;</a:t>
                      </a:r>
                      <a:r>
                        <a:rPr lang="en-US" sz="900" kern="100" dirty="0">
                          <a:effectLst/>
                        </a:rPr>
                        <a:t>target&gt;</a:t>
                      </a:r>
                      <a:endParaRPr lang="ja-JP" sz="900" kern="100" dirty="0">
                        <a:effectLst/>
                        <a:latin typeface="+mn-ea"/>
                        <a:ea typeface="+mn-ea"/>
                        <a:cs typeface="Times New Roman"/>
                      </a:endParaRPr>
                    </a:p>
                  </a:txBody>
                  <a:tcPr marL="68580" marR="68580" marT="0" marB="0"/>
                </a:tc>
                <a:tc>
                  <a:txBody>
                    <a:bodyPr/>
                    <a:lstStyle/>
                    <a:p>
                      <a:pPr indent="63500" algn="just">
                        <a:spcAft>
                          <a:spcPts val="0"/>
                        </a:spcAft>
                      </a:pPr>
                      <a:r>
                        <a:rPr lang="en-US" sz="900" kern="100">
                          <a:effectLst/>
                        </a:rPr>
                        <a:t>DELETE</a:t>
                      </a:r>
                      <a:endParaRPr lang="ja-JP" sz="900" kern="100">
                        <a:effectLst/>
                        <a:latin typeface="+mn-ea"/>
                        <a:ea typeface="+mn-ea"/>
                        <a:cs typeface="Times New Roman"/>
                      </a:endParaRPr>
                    </a:p>
                  </a:txBody>
                  <a:tcPr marL="68580" marR="68580" marT="0" marB="0"/>
                </a:tc>
                <a:tc>
                  <a:txBody>
                    <a:bodyPr/>
                    <a:lstStyle/>
                    <a:p>
                      <a:pPr indent="63500" algn="just">
                        <a:spcAft>
                          <a:spcPts val="0"/>
                        </a:spcAft>
                      </a:pPr>
                      <a:r>
                        <a:rPr lang="ja-JP" altLang="en-US" sz="900" kern="100" dirty="0" smtClean="0">
                          <a:effectLst/>
                        </a:rPr>
                        <a:t>公開</a:t>
                      </a:r>
                      <a:r>
                        <a:rPr lang="ja-JP" sz="900" kern="100" dirty="0" smtClean="0">
                          <a:effectLst/>
                        </a:rPr>
                        <a:t>データ</a:t>
                      </a:r>
                      <a:r>
                        <a:rPr lang="ja-JP" sz="900" kern="100" dirty="0">
                          <a:effectLst/>
                        </a:rPr>
                        <a:t>を削除する</a:t>
                      </a:r>
                      <a:endParaRPr lang="ja-JP" sz="900" kern="100" dirty="0">
                        <a:effectLst/>
                        <a:latin typeface="+mn-ea"/>
                        <a:ea typeface="+mn-ea"/>
                        <a:cs typeface="Times New Roman"/>
                      </a:endParaRPr>
                    </a:p>
                  </a:txBody>
                  <a:tcPr marL="68580" marR="68580" marT="0" marB="0"/>
                </a:tc>
              </a:tr>
              <a:tr h="52732">
                <a:tc>
                  <a:txBody>
                    <a:bodyPr/>
                    <a:lstStyle/>
                    <a:p>
                      <a:pPr indent="63500" algn="just">
                        <a:spcAft>
                          <a:spcPts val="0"/>
                        </a:spcAft>
                      </a:pPr>
                      <a:r>
                        <a:rPr lang="en-US" sz="900" kern="100" dirty="0">
                          <a:effectLst/>
                        </a:rPr>
                        <a:t>/</a:t>
                      </a:r>
                      <a:r>
                        <a:rPr lang="en-US" sz="900" kern="100" dirty="0" err="1" smtClean="0">
                          <a:effectLst/>
                        </a:rPr>
                        <a:t>api</a:t>
                      </a:r>
                      <a:r>
                        <a:rPr lang="en-US" sz="900" kern="100" dirty="0" smtClean="0">
                          <a:effectLst/>
                        </a:rPr>
                        <a:t>/v1/</a:t>
                      </a:r>
                      <a:r>
                        <a:rPr lang="en-US" sz="900" kern="100" dirty="0" err="1" smtClean="0">
                          <a:effectLst/>
                        </a:rPr>
                        <a:t>datapoints</a:t>
                      </a:r>
                      <a:r>
                        <a:rPr lang="en-US" sz="900" kern="100" dirty="0" smtClean="0">
                          <a:effectLst/>
                        </a:rPr>
                        <a:t>/&lt;</a:t>
                      </a:r>
                      <a:r>
                        <a:rPr lang="en-US" sz="900" kern="100" dirty="0">
                          <a:effectLst/>
                        </a:rPr>
                        <a:t>target&gt;/&lt;property&gt;</a:t>
                      </a:r>
                      <a:endParaRPr lang="ja-JP" sz="900" kern="100" dirty="0">
                        <a:effectLst/>
                        <a:latin typeface="+mn-ea"/>
                        <a:ea typeface="+mn-ea"/>
                        <a:cs typeface="Times New Roman"/>
                      </a:endParaRPr>
                    </a:p>
                  </a:txBody>
                  <a:tcPr marL="68580" marR="68580" marT="0" marB="0"/>
                </a:tc>
                <a:tc>
                  <a:txBody>
                    <a:bodyPr/>
                    <a:lstStyle/>
                    <a:p>
                      <a:pPr indent="63500" algn="just">
                        <a:spcAft>
                          <a:spcPts val="0"/>
                        </a:spcAft>
                      </a:pPr>
                      <a:r>
                        <a:rPr lang="en-US" sz="900" kern="100">
                          <a:effectLst/>
                        </a:rPr>
                        <a:t>DELETE</a:t>
                      </a:r>
                      <a:endParaRPr lang="ja-JP" sz="900" kern="100">
                        <a:effectLst/>
                        <a:latin typeface="+mn-ea"/>
                        <a:ea typeface="+mn-ea"/>
                        <a:cs typeface="Times New Roman"/>
                      </a:endParaRPr>
                    </a:p>
                  </a:txBody>
                  <a:tcPr marL="68580" marR="68580" marT="0" marB="0"/>
                </a:tc>
                <a:tc>
                  <a:txBody>
                    <a:bodyPr/>
                    <a:lstStyle/>
                    <a:p>
                      <a:pPr indent="63500" algn="just">
                        <a:spcAft>
                          <a:spcPts val="0"/>
                        </a:spcAft>
                      </a:pPr>
                      <a:r>
                        <a:rPr lang="ja-JP" altLang="en-US" sz="900" kern="100" dirty="0" smtClean="0">
                          <a:effectLst/>
                        </a:rPr>
                        <a:t>公開</a:t>
                      </a:r>
                      <a:r>
                        <a:rPr lang="ja-JP" sz="900" kern="100" dirty="0" smtClean="0">
                          <a:effectLst/>
                        </a:rPr>
                        <a:t>データ</a:t>
                      </a:r>
                      <a:r>
                        <a:rPr lang="ja-JP" sz="900" kern="100" dirty="0">
                          <a:effectLst/>
                        </a:rPr>
                        <a:t>の属性値を削除する</a:t>
                      </a:r>
                      <a:endParaRPr lang="ja-JP" sz="900" kern="100" dirty="0">
                        <a:effectLst/>
                        <a:latin typeface="+mn-ea"/>
                        <a:ea typeface="+mn-ea"/>
                        <a:cs typeface="Times New Roman"/>
                      </a:endParaRPr>
                    </a:p>
                  </a:txBody>
                  <a:tcPr marL="68580" marR="68580" marT="0" marB="0"/>
                </a:tc>
              </a:tr>
            </a:tbl>
          </a:graphicData>
        </a:graphic>
      </p:graphicFrame>
    </p:spTree>
    <p:extLst>
      <p:ext uri="{BB962C8B-B14F-4D97-AF65-F5344CB8AC3E}">
        <p14:creationId xmlns:p14="http://schemas.microsoft.com/office/powerpoint/2010/main" val="24628536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技術委員会</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lang="ja-JP" altLang="en-US" dirty="0"/>
              <a:t>目的</a:t>
            </a:r>
          </a:p>
          <a:p>
            <a:pPr lvl="1"/>
            <a:r>
              <a:rPr lang="ja-JP" altLang="en-US" dirty="0"/>
              <a:t>オープンデータ推進に必要な技術標準の在り方に関する検討</a:t>
            </a:r>
          </a:p>
          <a:p>
            <a:r>
              <a:rPr lang="ja-JP" altLang="en-US" dirty="0"/>
              <a:t>体制</a:t>
            </a:r>
            <a:endParaRPr lang="en-US" altLang="ja-JP" dirty="0"/>
          </a:p>
          <a:p>
            <a:pPr lvl="1"/>
            <a:r>
              <a:rPr lang="ja-JP" altLang="en-US" dirty="0"/>
              <a:t>主査</a:t>
            </a:r>
          </a:p>
          <a:p>
            <a:pPr lvl="2"/>
            <a:r>
              <a:rPr lang="ja-JP" altLang="en-US" dirty="0"/>
              <a:t>越塚 登（東京大学大学院情報学環 教授）</a:t>
            </a:r>
          </a:p>
          <a:p>
            <a:pPr lvl="1"/>
            <a:r>
              <a:rPr lang="ja-JP" altLang="en-US" dirty="0"/>
              <a:t>副主査</a:t>
            </a:r>
          </a:p>
          <a:p>
            <a:pPr lvl="2"/>
            <a:r>
              <a:rPr lang="ja-JP" altLang="en-US" dirty="0"/>
              <a:t>武田 英明（国立情報学研究所 教授）</a:t>
            </a:r>
          </a:p>
          <a:p>
            <a:pPr lvl="1"/>
            <a:r>
              <a:rPr lang="ja-JP" altLang="en-US" dirty="0"/>
              <a:t>委員</a:t>
            </a:r>
          </a:p>
          <a:p>
            <a:pPr lvl="2"/>
            <a:r>
              <a:rPr lang="ja-JP" altLang="en-US" dirty="0"/>
              <a:t>中尾 彰宏（東京大学大学院情報学環 准教授）</a:t>
            </a:r>
          </a:p>
          <a:p>
            <a:pPr lvl="2"/>
            <a:r>
              <a:rPr lang="ja-JP" altLang="en-US" dirty="0"/>
              <a:t>平本 健二（経済産業省 </a:t>
            </a:r>
            <a:r>
              <a:rPr lang="en-US" altLang="ja-JP" dirty="0"/>
              <a:t>CIO</a:t>
            </a:r>
            <a:r>
              <a:rPr lang="ja-JP" altLang="en-US" dirty="0"/>
              <a:t>補佐官）</a:t>
            </a:r>
          </a:p>
          <a:p>
            <a:pPr lvl="2"/>
            <a:r>
              <a:rPr lang="ja-JP" altLang="en-US" dirty="0"/>
              <a:t>深見 嘉明（慶應義塾大学</a:t>
            </a:r>
            <a:r>
              <a:rPr lang="en-US" altLang="ja-JP" dirty="0"/>
              <a:t>SFC</a:t>
            </a:r>
            <a:r>
              <a:rPr lang="ja-JP" altLang="en-US" dirty="0"/>
              <a:t>研究所 上席所員</a:t>
            </a:r>
            <a:r>
              <a:rPr lang="en-US" altLang="ja-JP" dirty="0"/>
              <a:t>(</a:t>
            </a:r>
            <a:r>
              <a:rPr lang="ja-JP" altLang="en-US" dirty="0"/>
              <a:t>訪問））</a:t>
            </a:r>
          </a:p>
          <a:p>
            <a:r>
              <a:rPr lang="ja-JP" altLang="en-US" dirty="0"/>
              <a:t>活動概要</a:t>
            </a:r>
          </a:p>
          <a:p>
            <a:pPr lvl="1"/>
            <a:r>
              <a:rPr lang="ja-JP" altLang="en-US" dirty="0"/>
              <a:t>種々のオープンデータを流通させるための技術仕様の検討</a:t>
            </a:r>
          </a:p>
          <a:p>
            <a:pPr lvl="1"/>
            <a:r>
              <a:rPr lang="ja-JP" altLang="en-US" dirty="0"/>
              <a:t>国際標準化のための作業検討</a:t>
            </a:r>
          </a:p>
          <a:p>
            <a:pPr lvl="1"/>
            <a:r>
              <a:rPr lang="ja-JP" altLang="en-US" dirty="0"/>
              <a:t>オープンデータを長期運用できる体制に関する</a:t>
            </a:r>
            <a:r>
              <a:rPr lang="ja-JP" altLang="en-US" dirty="0" smtClean="0"/>
              <a:t>検討</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a:t>
            </a:fld>
            <a:endParaRPr lang="en-US" altLang="ja-JP"/>
          </a:p>
        </p:txBody>
      </p:sp>
    </p:spTree>
    <p:extLst>
      <p:ext uri="{BB962C8B-B14F-4D97-AF65-F5344CB8AC3E}">
        <p14:creationId xmlns:p14="http://schemas.microsoft.com/office/powerpoint/2010/main" val="18889650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オープンデータガイド</a:t>
            </a:r>
            <a:r>
              <a:rPr kumimoji="1" lang="en-US" altLang="ja-JP" dirty="0" smtClean="0"/>
              <a:t/>
            </a:r>
            <a:br>
              <a:rPr kumimoji="1" lang="en-US" altLang="ja-JP" dirty="0" smtClean="0"/>
            </a:br>
            <a:r>
              <a:rPr kumimoji="1" lang="ja-JP" altLang="en-US" dirty="0" smtClean="0"/>
              <a:t>（第</a:t>
            </a:r>
            <a:r>
              <a:rPr kumimoji="1" lang="en-US" altLang="ja-JP" dirty="0" smtClean="0"/>
              <a:t>1</a:t>
            </a:r>
            <a:r>
              <a:rPr kumimoji="1" lang="ja-JP" altLang="en-US" dirty="0" smtClean="0"/>
              <a:t>版）</a:t>
            </a:r>
            <a:endParaRPr kumimoji="1" lang="ja-JP" altLang="en-US" dirty="0"/>
          </a:p>
        </p:txBody>
      </p:sp>
      <p:sp>
        <p:nvSpPr>
          <p:cNvPr id="6" name="テキスト プレースホルダー 5"/>
          <p:cNvSpPr>
            <a:spLocks noGrp="1"/>
          </p:cNvSpPr>
          <p:nvPr>
            <p:ph type="body" idx="1"/>
          </p:nvPr>
        </p:nvSpPr>
        <p:spPr>
          <a:xfrm>
            <a:off x="2112708" y="4431965"/>
            <a:ext cx="7386328" cy="1501093"/>
          </a:xfrm>
        </p:spPr>
        <p:txBody>
          <a:bodyPr>
            <a:normAutofit lnSpcReduction="10000"/>
          </a:bodyPr>
          <a:lstStyle/>
          <a:p>
            <a:r>
              <a:rPr kumimoji="1" lang="en-US" altLang="ja-JP" dirty="0" smtClean="0"/>
              <a:t>※</a:t>
            </a:r>
            <a:r>
              <a:rPr kumimoji="1" lang="ja-JP" altLang="en-US" dirty="0" smtClean="0"/>
              <a:t>これ以降の資料は、</a:t>
            </a:r>
            <a:r>
              <a:rPr kumimoji="1" lang="en-US" altLang="ja-JP" dirty="0" smtClean="0"/>
              <a:t>VLED</a:t>
            </a:r>
            <a:r>
              <a:rPr kumimoji="1" lang="ja-JP" altLang="en-US" dirty="0" smtClean="0"/>
              <a:t>「成果公開」ページ</a:t>
            </a:r>
            <a:br>
              <a:rPr kumimoji="1" lang="ja-JP" altLang="en-US" dirty="0" smtClean="0"/>
            </a:br>
            <a:r>
              <a:rPr lang="ja-JP" altLang="en-US" dirty="0" smtClean="0"/>
              <a:t>「</a:t>
            </a:r>
            <a:r>
              <a:rPr lang="ja-JP" altLang="en-US" dirty="0"/>
              <a:t>オープンデータガイド第</a:t>
            </a:r>
            <a:r>
              <a:rPr lang="en-US" altLang="ja-JP" dirty="0"/>
              <a:t>1</a:t>
            </a:r>
            <a:r>
              <a:rPr lang="ja-JP" altLang="en-US" dirty="0" smtClean="0"/>
              <a:t>版」概要版の抜粋です。</a:t>
            </a:r>
            <a:r>
              <a:rPr kumimoji="1" lang="ja-JP" altLang="en-US" dirty="0" smtClean="0"/>
              <a:t/>
            </a:r>
            <a:br>
              <a:rPr kumimoji="1" lang="ja-JP" altLang="en-US" dirty="0" smtClean="0"/>
            </a:br>
            <a:r>
              <a:rPr lang="en-US" altLang="ja-JP" sz="2100" dirty="0" smtClean="0"/>
              <a:t>http</a:t>
            </a:r>
            <a:r>
              <a:rPr lang="en-US" altLang="ja-JP" sz="2100" dirty="0"/>
              <a:t>://www.vled.or.jp/results</a:t>
            </a:r>
            <a:r>
              <a:rPr lang="en-US" altLang="ja-JP" sz="2100" dirty="0" smtClean="0"/>
              <a:t>/</a:t>
            </a:r>
            <a:endParaRPr kumimoji="1" lang="ja-JP" altLang="en-US" sz="2100"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20</a:t>
            </a:fld>
            <a:endParaRPr lang="en-US" altLang="ja-JP"/>
          </a:p>
        </p:txBody>
      </p:sp>
    </p:spTree>
    <p:extLst>
      <p:ext uri="{BB962C8B-B14F-4D97-AF65-F5344CB8AC3E}">
        <p14:creationId xmlns:p14="http://schemas.microsoft.com/office/powerpoint/2010/main" val="16685001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smtClean="0"/>
              <a:t>オープンデータガイド作成の目的</a:t>
            </a:r>
            <a:endParaRPr kumimoji="1" lang="ja-JP" altLang="en-US" dirty="0"/>
          </a:p>
        </p:txBody>
      </p:sp>
      <p:sp>
        <p:nvSpPr>
          <p:cNvPr id="6" name="コンテンツ プレースホルダー 5"/>
          <p:cNvSpPr>
            <a:spLocks noGrp="1"/>
          </p:cNvSpPr>
          <p:nvPr>
            <p:ph idx="1"/>
          </p:nvPr>
        </p:nvSpPr>
        <p:spPr/>
        <p:txBody>
          <a:bodyPr>
            <a:normAutofit fontScale="85000" lnSpcReduction="10000"/>
          </a:bodyPr>
          <a:lstStyle/>
          <a:p>
            <a:r>
              <a:rPr kumimoji="1" lang="ja-JP" altLang="en-US" dirty="0" smtClean="0"/>
              <a:t>背景</a:t>
            </a:r>
            <a:r>
              <a:rPr kumimoji="1" lang="en-US" altLang="ja-JP" dirty="0" smtClean="0"/>
              <a:t>: </a:t>
            </a:r>
            <a:r>
              <a:rPr kumimoji="1" lang="ja-JP" altLang="en-US" dirty="0" smtClean="0"/>
              <a:t>国・地方公共団体等によるオープンデータへの取組みの活発化</a:t>
            </a:r>
            <a:endParaRPr kumimoji="1" lang="en-US" altLang="ja-JP" dirty="0" smtClean="0"/>
          </a:p>
          <a:p>
            <a:pPr lvl="1"/>
            <a:r>
              <a:rPr lang="ja-JP" altLang="en-US" dirty="0"/>
              <a:t>これらの組織がもつ公共データをオープンデータとして公開すれば、情報利用者によってアプリケーション開発等の様々な形での利活用が促進され、経済活性化や行政の透明性の向上等が期待</a:t>
            </a:r>
            <a:r>
              <a:rPr lang="ja-JP" altLang="en-US" dirty="0" smtClean="0"/>
              <a:t>できる。</a:t>
            </a:r>
          </a:p>
          <a:p>
            <a:r>
              <a:rPr kumimoji="1" lang="ja-JP" altLang="en-US" dirty="0" smtClean="0"/>
              <a:t>オープンデータ</a:t>
            </a:r>
            <a:r>
              <a:rPr lang="ja-JP" altLang="en-US" dirty="0" smtClean="0"/>
              <a:t>の特徴</a:t>
            </a:r>
          </a:p>
          <a:p>
            <a:pPr lvl="1"/>
            <a:r>
              <a:rPr lang="ja-JP" altLang="en-US" dirty="0" smtClean="0"/>
              <a:t>従来の情報</a:t>
            </a:r>
            <a:r>
              <a:rPr lang="ja-JP" altLang="en-US" dirty="0"/>
              <a:t>公開</a:t>
            </a:r>
            <a:r>
              <a:rPr lang="ja-JP" altLang="en-US" dirty="0" smtClean="0"/>
              <a:t>制度とは異なり、公開</a:t>
            </a:r>
            <a:r>
              <a:rPr lang="ja-JP" altLang="en-US" dirty="0"/>
              <a:t>したデータを利活用し</a:t>
            </a:r>
            <a:r>
              <a:rPr lang="ja-JP" altLang="en-US" dirty="0" smtClean="0"/>
              <a:t>、信頼性の向上、国民参加・官民協働の推進だけでなく、</a:t>
            </a:r>
            <a:r>
              <a:rPr lang="ja-JP" altLang="en-US" u="sng" dirty="0" smtClean="0"/>
              <a:t>経済</a:t>
            </a:r>
            <a:r>
              <a:rPr lang="ja-JP" altLang="en-US" u="sng" dirty="0"/>
              <a:t>の活性化・行政の</a:t>
            </a:r>
            <a:r>
              <a:rPr lang="ja-JP" altLang="en-US" u="sng" dirty="0" smtClean="0"/>
              <a:t>効率化等</a:t>
            </a:r>
            <a:r>
              <a:rPr lang="ja-JP" altLang="en-US" u="sng" dirty="0"/>
              <a:t>に役立てる</a:t>
            </a:r>
            <a:r>
              <a:rPr lang="ja-JP" altLang="en-US" dirty="0" smtClean="0"/>
              <a:t>ことを目的とする。</a:t>
            </a:r>
            <a:r>
              <a:rPr lang="ja-JP" altLang="en-US" u="sng" dirty="0" smtClean="0"/>
              <a:t>ビジネスでの利用</a:t>
            </a:r>
            <a:r>
              <a:rPr lang="ja-JP" altLang="en-US" dirty="0" smtClean="0"/>
              <a:t>についての期待が大きい。</a:t>
            </a:r>
          </a:p>
          <a:p>
            <a:pPr lvl="1"/>
            <a:r>
              <a:rPr kumimoji="1" lang="ja-JP" altLang="en-US" dirty="0" smtClean="0"/>
              <a:t>オープンデータの編集・加工・改変等は</a:t>
            </a:r>
            <a:r>
              <a:rPr kumimoji="1" lang="ja-JP" altLang="en-US" u="sng" dirty="0" smtClean="0"/>
              <a:t>コンピュータ</a:t>
            </a:r>
            <a:r>
              <a:rPr kumimoji="1" lang="ja-JP" altLang="en-US" dirty="0" smtClean="0"/>
              <a:t>によって行われる。</a:t>
            </a:r>
          </a:p>
          <a:p>
            <a:pPr lvl="1"/>
            <a:endParaRPr lang="ja-JP" altLang="en-US" dirty="0"/>
          </a:p>
          <a:p>
            <a:r>
              <a:rPr lang="ja-JP" altLang="en-US" dirty="0" smtClean="0"/>
              <a:t>オープンデータを普及させるために重要な事項</a:t>
            </a:r>
            <a:endParaRPr lang="en-US" altLang="ja-JP" dirty="0" smtClean="0"/>
          </a:p>
          <a:p>
            <a:pPr lvl="1"/>
            <a:r>
              <a:rPr lang="ja-JP" altLang="en-US" dirty="0" smtClean="0"/>
              <a:t>利用</a:t>
            </a:r>
            <a:r>
              <a:rPr lang="ja-JP" altLang="en-US" dirty="0"/>
              <a:t>ルールを定めてデータの二次利用を認める</a:t>
            </a:r>
            <a:r>
              <a:rPr lang="ja-JP" altLang="en-US" dirty="0" smtClean="0"/>
              <a:t>こと</a:t>
            </a:r>
            <a:endParaRPr lang="en-US" altLang="ja-JP" dirty="0" smtClean="0"/>
          </a:p>
          <a:p>
            <a:pPr lvl="1"/>
            <a:r>
              <a:rPr lang="ja-JP" altLang="en-US" dirty="0" smtClean="0"/>
              <a:t>データ</a:t>
            </a:r>
            <a:r>
              <a:rPr lang="ja-JP" altLang="en-US" dirty="0"/>
              <a:t>を利活用しやすい形式（機械判読に適した形式）で提供する</a:t>
            </a:r>
            <a:r>
              <a:rPr lang="ja-JP" altLang="en-US" dirty="0" smtClean="0"/>
              <a:t>こと</a:t>
            </a:r>
          </a:p>
          <a:p>
            <a:pPr lvl="1"/>
            <a:endParaRPr kumimoji="1" lang="ja-JP" altLang="en-US" dirty="0"/>
          </a:p>
          <a:p>
            <a:r>
              <a:rPr lang="ja-JP" altLang="en-US" dirty="0" smtClean="0"/>
              <a:t>このため、本書は</a:t>
            </a:r>
            <a:r>
              <a:rPr lang="en-US" altLang="ja-JP" dirty="0" smtClean="0"/>
              <a:t>…</a:t>
            </a:r>
            <a:endParaRPr lang="ja-JP" altLang="en-US" dirty="0" smtClean="0"/>
          </a:p>
          <a:p>
            <a:pPr lvl="1"/>
            <a:r>
              <a:rPr lang="ja-JP" altLang="en-US" dirty="0"/>
              <a:t>国、地方公共団体、独立行政法人、公共企業等が、自身が保有している公共データをオープンデータとして公開するための参考と</a:t>
            </a:r>
            <a:r>
              <a:rPr lang="ja-JP" altLang="en-US" dirty="0" smtClean="0"/>
              <a:t>なるよう、オープンデータ</a:t>
            </a:r>
            <a:r>
              <a:rPr lang="ja-JP" altLang="en-US" dirty="0"/>
              <a:t>流通推進コンソーシアム（データガバナンス委員会・技術委員会）が、オープンデータの作成・整形・公開に当たっての留意事項等を、「利用ルール」と「技術」の２つの観点から</a:t>
            </a:r>
            <a:r>
              <a:rPr lang="ja-JP" altLang="en-US" dirty="0" smtClean="0"/>
              <a:t>まとめた。</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21</a:t>
            </a:fld>
            <a:endParaRPr lang="en-US" altLang="ja-JP" dirty="0"/>
          </a:p>
        </p:txBody>
      </p:sp>
      <p:sp>
        <p:nvSpPr>
          <p:cNvPr id="7" name="下矢印 6"/>
          <p:cNvSpPr/>
          <p:nvPr/>
        </p:nvSpPr>
        <p:spPr bwMode="auto">
          <a:xfrm>
            <a:off x="1856656" y="3284984"/>
            <a:ext cx="576064" cy="360040"/>
          </a:xfrm>
          <a:prstGeom prst="downArrow">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下矢印 7"/>
          <p:cNvSpPr/>
          <p:nvPr/>
        </p:nvSpPr>
        <p:spPr bwMode="auto">
          <a:xfrm>
            <a:off x="1878630" y="4509120"/>
            <a:ext cx="576064" cy="360040"/>
          </a:xfrm>
          <a:prstGeom prst="downArrow">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486618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mn-ea"/>
                <a:ea typeface="+mn-ea"/>
              </a:rPr>
              <a:t>オープンデータの対象読者</a:t>
            </a:r>
            <a:endParaRPr kumimoji="1" lang="ja-JP" altLang="en-US" dirty="0">
              <a:latin typeface="+mn-ea"/>
              <a:ea typeface="+mn-ea"/>
            </a:endParaRPr>
          </a:p>
        </p:txBody>
      </p:sp>
      <p:sp>
        <p:nvSpPr>
          <p:cNvPr id="3" name="コンテンツ プレースホルダー 2"/>
          <p:cNvSpPr>
            <a:spLocks noGrp="1"/>
          </p:cNvSpPr>
          <p:nvPr>
            <p:ph idx="1"/>
          </p:nvPr>
        </p:nvSpPr>
        <p:spPr>
          <a:xfrm>
            <a:off x="351415" y="1143000"/>
            <a:ext cx="4385562" cy="5268127"/>
          </a:xfrm>
        </p:spPr>
        <p:txBody>
          <a:bodyPr>
            <a:normAutofit lnSpcReduction="10000"/>
          </a:bodyPr>
          <a:lstStyle/>
          <a:p>
            <a:r>
              <a:rPr kumimoji="1" lang="ja-JP" altLang="en-US" dirty="0" smtClean="0"/>
              <a:t>対象読者</a:t>
            </a:r>
          </a:p>
          <a:p>
            <a:pPr lvl="1"/>
            <a:r>
              <a:rPr lang="ja-JP" altLang="en-US" dirty="0" smtClean="0"/>
              <a:t>現在</a:t>
            </a:r>
            <a:r>
              <a:rPr lang="ja-JP" altLang="en-US" dirty="0"/>
              <a:t>保有しているデータや、これから作成するデータをオープンデータとして公開しようとする</a:t>
            </a:r>
            <a:r>
              <a:rPr lang="ja-JP" altLang="en-US" dirty="0" smtClean="0"/>
              <a:t>人。</a:t>
            </a:r>
          </a:p>
          <a:p>
            <a:pPr lvl="2"/>
            <a:r>
              <a:rPr lang="ja-JP" altLang="en-US" dirty="0" smtClean="0"/>
              <a:t>主</a:t>
            </a:r>
            <a:r>
              <a:rPr lang="ja-JP" altLang="en-US" dirty="0"/>
              <a:t>に国、地方公共団体、独立行政法人の職員を対象としているが、公共企業等の民間組織においても参考にできるものとして作成している</a:t>
            </a:r>
            <a:r>
              <a:rPr lang="ja-JP" altLang="en-US" dirty="0" smtClean="0"/>
              <a:t>。</a:t>
            </a:r>
          </a:p>
          <a:p>
            <a:r>
              <a:rPr lang="ja-JP" altLang="en-US" dirty="0" smtClean="0"/>
              <a:t>部ごとの対象範囲</a:t>
            </a:r>
          </a:p>
          <a:p>
            <a:pPr lvl="1"/>
            <a:r>
              <a:rPr lang="ja-JP" altLang="en-US" dirty="0" smtClean="0"/>
              <a:t>オープンデータの流れ</a:t>
            </a:r>
          </a:p>
          <a:p>
            <a:pPr lvl="2"/>
            <a:r>
              <a:rPr lang="ja-JP" altLang="en-US" dirty="0" smtClean="0"/>
              <a:t>情報</a:t>
            </a:r>
            <a:r>
              <a:rPr lang="ja-JP" altLang="en-US" dirty="0"/>
              <a:t>提供者が作成・</a:t>
            </a:r>
            <a:r>
              <a:rPr lang="ja-JP" altLang="en-US" dirty="0" smtClean="0"/>
              <a:t>公開する。</a:t>
            </a:r>
          </a:p>
          <a:p>
            <a:pPr lvl="2"/>
            <a:r>
              <a:rPr lang="ja-JP" altLang="en-US" dirty="0" smtClean="0"/>
              <a:t>これ</a:t>
            </a:r>
            <a:r>
              <a:rPr lang="ja-JP" altLang="en-US" dirty="0"/>
              <a:t>に情報利用者がアクセスし、編集・加工・改変等</a:t>
            </a:r>
            <a:r>
              <a:rPr lang="ja-JP" altLang="en-US" dirty="0" smtClean="0"/>
              <a:t>する。</a:t>
            </a:r>
          </a:p>
          <a:p>
            <a:pPr lvl="1"/>
            <a:r>
              <a:rPr lang="ja-JP" altLang="en-US" dirty="0" smtClean="0"/>
              <a:t>第</a:t>
            </a:r>
            <a:r>
              <a:rPr lang="en-US" altLang="ja-JP" dirty="0" smtClean="0"/>
              <a:t>I</a:t>
            </a:r>
            <a:r>
              <a:rPr lang="ja-JP" altLang="en-US" dirty="0" smtClean="0"/>
              <a:t>部と第</a:t>
            </a:r>
            <a:r>
              <a:rPr lang="en-US" altLang="ja-JP" dirty="0" smtClean="0"/>
              <a:t>II</a:t>
            </a:r>
            <a:r>
              <a:rPr lang="ja-JP" altLang="en-US" dirty="0" smtClean="0"/>
              <a:t>部の対象</a:t>
            </a:r>
          </a:p>
          <a:p>
            <a:pPr lvl="2"/>
            <a:r>
              <a:rPr kumimoji="1" lang="ja-JP" altLang="en-US" dirty="0"/>
              <a:t>データの作成段階</a:t>
            </a:r>
            <a:r>
              <a:rPr kumimoji="1" lang="ja-JP" altLang="en-US" dirty="0" smtClean="0"/>
              <a:t>から公開段階に至るまでに関与する人</a:t>
            </a:r>
            <a:r>
              <a:rPr lang="ja-JP" altLang="en-US" dirty="0" smtClean="0"/>
              <a:t>。</a:t>
            </a:r>
          </a:p>
          <a:p>
            <a:pPr lvl="1"/>
            <a:r>
              <a:rPr kumimoji="1" lang="ja-JP" altLang="en-US" dirty="0" smtClean="0"/>
              <a:t>第</a:t>
            </a:r>
            <a:r>
              <a:rPr kumimoji="1" lang="en-US" altLang="ja-JP" dirty="0" smtClean="0"/>
              <a:t>III</a:t>
            </a:r>
            <a:r>
              <a:rPr kumimoji="1" lang="ja-JP" altLang="en-US" dirty="0" smtClean="0"/>
              <a:t>部の対象</a:t>
            </a:r>
          </a:p>
          <a:p>
            <a:pPr lvl="2"/>
            <a:r>
              <a:rPr lang="ja-JP" altLang="en-US" dirty="0"/>
              <a:t>機械</a:t>
            </a:r>
            <a:r>
              <a:rPr lang="ja-JP" altLang="en-US" dirty="0" smtClean="0"/>
              <a:t>判読性の高いデータを作成・整形しようとする人</a:t>
            </a:r>
            <a:r>
              <a:rPr lang="ja-JP" altLang="en-US"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22</a:t>
            </a:fld>
            <a:endParaRPr lang="en-US" altLang="ja-JP" dirty="0"/>
          </a:p>
        </p:txBody>
      </p:sp>
      <p:sp>
        <p:nvSpPr>
          <p:cNvPr id="5" name="正方形/長方形 4"/>
          <p:cNvSpPr/>
          <p:nvPr/>
        </p:nvSpPr>
        <p:spPr bwMode="auto">
          <a:xfrm>
            <a:off x="4873402" y="1590728"/>
            <a:ext cx="4760117" cy="2791097"/>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
        <p:nvSpPr>
          <p:cNvPr id="6" name="テキスト ボックス 5"/>
          <p:cNvSpPr txBox="1"/>
          <p:nvPr/>
        </p:nvSpPr>
        <p:spPr>
          <a:xfrm>
            <a:off x="5800952" y="1771337"/>
            <a:ext cx="949065" cy="24411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文書・データ</a:t>
            </a:r>
          </a:p>
        </p:txBody>
      </p:sp>
      <p:sp>
        <p:nvSpPr>
          <p:cNvPr id="7" name="正方形/長方形 6"/>
          <p:cNvSpPr/>
          <p:nvPr/>
        </p:nvSpPr>
        <p:spPr bwMode="auto">
          <a:xfrm>
            <a:off x="5818377" y="2414807"/>
            <a:ext cx="3583917" cy="678234"/>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pic>
        <p:nvPicPr>
          <p:cNvPr id="8" name="Picture 2" descr="C:\Users\shindo\Pictures\materials\tex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918" y="1915512"/>
            <a:ext cx="609184" cy="741673"/>
          </a:xfrm>
          <a:prstGeom prst="rect">
            <a:avLst/>
          </a:prstGeom>
          <a:noFill/>
          <a:extLst>
            <a:ext uri="{909E8E84-426E-40DD-AFC4-6F175D3DCCD1}">
              <a14:hiddenFill xmlns:a14="http://schemas.microsoft.com/office/drawing/2010/main">
                <a:solidFill>
                  <a:srgbClr val="FFFFFF"/>
                </a:solidFill>
              </a14:hiddenFill>
            </a:ext>
          </a:extLst>
        </p:spPr>
      </p:pic>
      <p:sp>
        <p:nvSpPr>
          <p:cNvPr id="9" name="フローチャート : 書類 5"/>
          <p:cNvSpPr/>
          <p:nvPr/>
        </p:nvSpPr>
        <p:spPr bwMode="auto">
          <a:xfrm>
            <a:off x="5992823" y="2975096"/>
            <a:ext cx="527960" cy="484754"/>
          </a:xfrm>
          <a:prstGeom prst="flowChartDocument">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2"/>
              </a:solidFill>
              <a:latin typeface="+mn-lt"/>
            </a:endParaRPr>
          </a:p>
        </p:txBody>
      </p:sp>
      <p:sp>
        <p:nvSpPr>
          <p:cNvPr id="10" name="テキスト ボックス 9"/>
          <p:cNvSpPr txBox="1"/>
          <p:nvPr/>
        </p:nvSpPr>
        <p:spPr>
          <a:xfrm>
            <a:off x="4950012" y="3079282"/>
            <a:ext cx="1076627" cy="24411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p>
        </p:txBody>
      </p:sp>
      <p:sp>
        <p:nvSpPr>
          <p:cNvPr id="11" name="フローチャート : 書類 9"/>
          <p:cNvSpPr/>
          <p:nvPr/>
        </p:nvSpPr>
        <p:spPr bwMode="auto">
          <a:xfrm>
            <a:off x="7013357" y="2975096"/>
            <a:ext cx="527960" cy="484754"/>
          </a:xfrm>
          <a:prstGeom prst="flowChartDocument">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2"/>
              </a:solidFill>
              <a:latin typeface="+mn-lt"/>
            </a:endParaRPr>
          </a:p>
        </p:txBody>
      </p:sp>
      <p:sp>
        <p:nvSpPr>
          <p:cNvPr id="12" name="フローチャート : 書類 10"/>
          <p:cNvSpPr/>
          <p:nvPr/>
        </p:nvSpPr>
        <p:spPr bwMode="auto">
          <a:xfrm>
            <a:off x="8175597" y="2975096"/>
            <a:ext cx="527960" cy="484754"/>
          </a:xfrm>
          <a:prstGeom prst="flowChartDocument">
            <a:avLst/>
          </a:prstGeom>
          <a:solidFill>
            <a:schemeClr val="tx1"/>
          </a:solidFill>
          <a:ln w="12700" cap="sq" cmpd="sng" algn="ctr">
            <a:solidFill>
              <a:schemeClr val="bg2"/>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lang="en-US" altLang="ja-JP" sz="1100" dirty="0" smtClean="0">
              <a:solidFill>
                <a:schemeClr val="bg2"/>
              </a:solidFill>
              <a:latin typeface="+mn-lt"/>
            </a:endParaRPr>
          </a:p>
        </p:txBody>
      </p:sp>
      <p:graphicFrame>
        <p:nvGraphicFramePr>
          <p:cNvPr id="13" name="オブジェクト 12"/>
          <p:cNvGraphicFramePr>
            <a:graphicFrameLocks noChangeAspect="1"/>
          </p:cNvGraphicFramePr>
          <p:nvPr>
            <p:extLst/>
          </p:nvPr>
        </p:nvGraphicFramePr>
        <p:xfrm>
          <a:off x="5136691" y="1894353"/>
          <a:ext cx="334859" cy="520455"/>
        </p:xfrm>
        <a:graphic>
          <a:graphicData uri="http://schemas.openxmlformats.org/presentationml/2006/ole">
            <mc:AlternateContent xmlns:mc="http://schemas.openxmlformats.org/markup-compatibility/2006">
              <mc:Choice xmlns:v="urn:schemas-microsoft-com:vml" Requires="v">
                <p:oleObj spid="_x0000_s3110" name="Visio" r:id="rId4" imgW="593750" imgH="773887" progId="Visio.Drawing.11">
                  <p:embed/>
                </p:oleObj>
              </mc:Choice>
              <mc:Fallback>
                <p:oleObj name="Visio" r:id="rId4"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36691" y="1894353"/>
                        <a:ext cx="334859" cy="520455"/>
                      </a:xfrm>
                      <a:prstGeom prst="rect">
                        <a:avLst/>
                      </a:prstGeom>
                      <a:noFill/>
                      <a:ln>
                        <a:noFill/>
                      </a:ln>
                      <a:effectLst/>
                    </p:spPr>
                  </p:pic>
                </p:oleObj>
              </mc:Fallback>
            </mc:AlternateContent>
          </a:graphicData>
        </a:graphic>
      </p:graphicFrame>
      <p:sp>
        <p:nvSpPr>
          <p:cNvPr id="14" name="右矢印 13"/>
          <p:cNvSpPr/>
          <p:nvPr/>
        </p:nvSpPr>
        <p:spPr bwMode="auto">
          <a:xfrm>
            <a:off x="5466570" y="1930653"/>
            <a:ext cx="562909" cy="440369"/>
          </a:xfrm>
          <a:prstGeom prst="right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1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下矢印 14"/>
          <p:cNvSpPr/>
          <p:nvPr/>
        </p:nvSpPr>
        <p:spPr bwMode="auto">
          <a:xfrm>
            <a:off x="7091062" y="3529742"/>
            <a:ext cx="389336" cy="38057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16" name="テキスト ボックス 15"/>
          <p:cNvSpPr txBox="1"/>
          <p:nvPr/>
        </p:nvSpPr>
        <p:spPr>
          <a:xfrm>
            <a:off x="5366242" y="1847013"/>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作成</a:t>
            </a:r>
          </a:p>
        </p:txBody>
      </p:sp>
      <p:sp>
        <p:nvSpPr>
          <p:cNvPr id="17" name="テキスト ボックス 16"/>
          <p:cNvSpPr txBox="1"/>
          <p:nvPr/>
        </p:nvSpPr>
        <p:spPr>
          <a:xfrm>
            <a:off x="6337317" y="2557126"/>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整形</a:t>
            </a:r>
          </a:p>
        </p:txBody>
      </p:sp>
      <p:sp>
        <p:nvSpPr>
          <p:cNvPr id="18" name="テキスト ボックス 17"/>
          <p:cNvSpPr txBox="1"/>
          <p:nvPr/>
        </p:nvSpPr>
        <p:spPr>
          <a:xfrm>
            <a:off x="7437359" y="3594157"/>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graphicFrame>
        <p:nvGraphicFramePr>
          <p:cNvPr id="19" name="オブジェクト 18"/>
          <p:cNvGraphicFramePr>
            <a:graphicFrameLocks noChangeAspect="1"/>
          </p:cNvGraphicFramePr>
          <p:nvPr>
            <p:extLst/>
          </p:nvPr>
        </p:nvGraphicFramePr>
        <p:xfrm>
          <a:off x="7109907" y="1835657"/>
          <a:ext cx="334859" cy="520455"/>
        </p:xfrm>
        <a:graphic>
          <a:graphicData uri="http://schemas.openxmlformats.org/presentationml/2006/ole">
            <mc:AlternateContent xmlns:mc="http://schemas.openxmlformats.org/markup-compatibility/2006">
              <mc:Choice xmlns:v="urn:schemas-microsoft-com:vml" Requires="v">
                <p:oleObj spid="_x0000_s3111" name="Visio" r:id="rId6" imgW="593750" imgH="773887" progId="Visio.Drawing.11">
                  <p:embed/>
                </p:oleObj>
              </mc:Choice>
              <mc:Fallback>
                <p:oleObj name="Visio" r:id="rId6"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9907" y="1835657"/>
                        <a:ext cx="334859" cy="5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0" name="下矢印 19"/>
          <p:cNvSpPr/>
          <p:nvPr/>
        </p:nvSpPr>
        <p:spPr bwMode="auto">
          <a:xfrm>
            <a:off x="7082668" y="2414808"/>
            <a:ext cx="389336" cy="552506"/>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21" name="テキスト ボックス 20"/>
          <p:cNvSpPr txBox="1"/>
          <p:nvPr/>
        </p:nvSpPr>
        <p:spPr>
          <a:xfrm>
            <a:off x="7391759" y="2496737"/>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作成</a:t>
            </a:r>
          </a:p>
        </p:txBody>
      </p:sp>
      <p:pic>
        <p:nvPicPr>
          <p:cNvPr id="22" name="Picture 2" descr="FieldSerevr2_002a"/>
          <p:cNvPicPr>
            <a:picLocks noChangeAspect="1" noChangeArrowheads="1"/>
          </p:cNvPicPr>
          <p:nvPr/>
        </p:nvPicPr>
        <p:blipFill>
          <a:blip r:embed="rId7" cstate="print"/>
          <a:srcRect/>
          <a:stretch>
            <a:fillRect/>
          </a:stretch>
        </p:blipFill>
        <p:spPr bwMode="auto">
          <a:xfrm>
            <a:off x="8007682" y="1768660"/>
            <a:ext cx="380999" cy="603023"/>
          </a:xfrm>
          <a:prstGeom prst="rect">
            <a:avLst/>
          </a:prstGeom>
          <a:ln>
            <a:noFill/>
          </a:ln>
          <a:effectLst>
            <a:softEdge rad="112500"/>
          </a:effectLst>
        </p:spPr>
      </p:pic>
      <p:pic>
        <p:nvPicPr>
          <p:cNvPr id="23" name="図 40"/>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0655" y="1757288"/>
            <a:ext cx="429766" cy="512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テキスト ボックス 23"/>
          <p:cNvSpPr txBox="1"/>
          <p:nvPr/>
        </p:nvSpPr>
        <p:spPr>
          <a:xfrm>
            <a:off x="8107466" y="1590727"/>
            <a:ext cx="566377" cy="244111"/>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センサ</a:t>
            </a:r>
          </a:p>
        </p:txBody>
      </p:sp>
      <p:sp>
        <p:nvSpPr>
          <p:cNvPr id="25" name="テキスト ボックス 24"/>
          <p:cNvSpPr txBox="1"/>
          <p:nvPr/>
        </p:nvSpPr>
        <p:spPr>
          <a:xfrm>
            <a:off x="8536267" y="2529384"/>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生成</a:t>
            </a:r>
          </a:p>
        </p:txBody>
      </p:sp>
      <p:graphicFrame>
        <p:nvGraphicFramePr>
          <p:cNvPr id="26" name="オブジェクト 25"/>
          <p:cNvGraphicFramePr>
            <a:graphicFrameLocks noChangeAspect="1"/>
          </p:cNvGraphicFramePr>
          <p:nvPr>
            <p:extLst/>
          </p:nvPr>
        </p:nvGraphicFramePr>
        <p:xfrm>
          <a:off x="8244908" y="3910312"/>
          <a:ext cx="418126" cy="638012"/>
        </p:xfrm>
        <a:graphic>
          <a:graphicData uri="http://schemas.openxmlformats.org/presentationml/2006/ole">
            <mc:AlternateContent xmlns:mc="http://schemas.openxmlformats.org/markup-compatibility/2006">
              <mc:Choice xmlns:v="urn:schemas-microsoft-com:vml" Requires="v">
                <p:oleObj spid="_x0000_s3112" name="Visio" r:id="rId9" imgW="741578" imgH="947623" progId="Visio.Drawing.11">
                  <p:embed/>
                </p:oleObj>
              </mc:Choice>
              <mc:Fallback>
                <p:oleObj name="Visio" r:id="rId9"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4908" y="3910312"/>
                        <a:ext cx="418126" cy="6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 name="オブジェクト 26"/>
          <p:cNvGraphicFramePr>
            <a:graphicFrameLocks noChangeAspect="1"/>
          </p:cNvGraphicFramePr>
          <p:nvPr>
            <p:extLst/>
          </p:nvPr>
        </p:nvGraphicFramePr>
        <p:xfrm>
          <a:off x="6083975" y="3910312"/>
          <a:ext cx="418125" cy="638012"/>
        </p:xfrm>
        <a:graphic>
          <a:graphicData uri="http://schemas.openxmlformats.org/presentationml/2006/ole">
            <mc:AlternateContent xmlns:mc="http://schemas.openxmlformats.org/markup-compatibility/2006">
              <mc:Choice xmlns:v="urn:schemas-microsoft-com:vml" Requires="v">
                <p:oleObj spid="_x0000_s3113" name="Visio" r:id="rId11" imgW="741578" imgH="947623" progId="Visio.Drawing.11">
                  <p:embed/>
                </p:oleObj>
              </mc:Choice>
              <mc:Fallback>
                <p:oleObj name="Visio" r:id="rId11"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3975" y="3910312"/>
                        <a:ext cx="418125" cy="6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8" name="オブジェクト 27"/>
          <p:cNvGraphicFramePr>
            <a:graphicFrameLocks noChangeAspect="1"/>
          </p:cNvGraphicFramePr>
          <p:nvPr>
            <p:extLst/>
          </p:nvPr>
        </p:nvGraphicFramePr>
        <p:xfrm>
          <a:off x="7112509" y="3917545"/>
          <a:ext cx="418125" cy="638012"/>
        </p:xfrm>
        <a:graphic>
          <a:graphicData uri="http://schemas.openxmlformats.org/presentationml/2006/ole">
            <mc:AlternateContent xmlns:mc="http://schemas.openxmlformats.org/markup-compatibility/2006">
              <mc:Choice xmlns:v="urn:schemas-microsoft-com:vml" Requires="v">
                <p:oleObj spid="_x0000_s3114" name="Visio" r:id="rId12" imgW="741578" imgH="947623" progId="Visio.Drawing.11">
                  <p:embed/>
                </p:oleObj>
              </mc:Choice>
              <mc:Fallback>
                <p:oleObj name="Visio" r:id="rId12"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12509" y="3917545"/>
                        <a:ext cx="418125" cy="638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テキスト ボックス 28"/>
          <p:cNvSpPr txBox="1"/>
          <p:nvPr/>
        </p:nvSpPr>
        <p:spPr>
          <a:xfrm>
            <a:off x="5029534" y="4011027"/>
            <a:ext cx="1045631" cy="383170"/>
          </a:xfrm>
          <a:prstGeom prst="rect">
            <a:avLst/>
          </a:prstGeom>
          <a:noFill/>
        </p:spPr>
        <p:txBody>
          <a:bodyPr wrap="none" rtlCol="0">
            <a:spAutoFit/>
          </a:bodyPr>
          <a:lstStyle/>
          <a:p>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データカタログ</a:t>
            </a:r>
            <a:b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サイトなど</a:t>
            </a:r>
          </a:p>
        </p:txBody>
      </p:sp>
      <p:graphicFrame>
        <p:nvGraphicFramePr>
          <p:cNvPr id="30" name="オブジェクト 29"/>
          <p:cNvGraphicFramePr>
            <a:graphicFrameLocks noChangeAspect="1"/>
          </p:cNvGraphicFramePr>
          <p:nvPr>
            <p:extLst/>
          </p:nvPr>
        </p:nvGraphicFramePr>
        <p:xfrm>
          <a:off x="7091062" y="4996777"/>
          <a:ext cx="334859" cy="520455"/>
        </p:xfrm>
        <a:graphic>
          <a:graphicData uri="http://schemas.openxmlformats.org/presentationml/2006/ole">
            <mc:AlternateContent xmlns:mc="http://schemas.openxmlformats.org/markup-compatibility/2006">
              <mc:Choice xmlns:v="urn:schemas-microsoft-com:vml" Requires="v">
                <p:oleObj spid="_x0000_s3115" name="Visio" r:id="rId13" imgW="593750" imgH="773887" progId="Visio.Drawing.11">
                  <p:embed/>
                </p:oleObj>
              </mc:Choice>
              <mc:Fallback>
                <p:oleObj name="Visio" r:id="rId13" imgW="593750" imgH="773887"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91062" y="4996777"/>
                        <a:ext cx="334859" cy="520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 name="上矢印 30"/>
          <p:cNvSpPr/>
          <p:nvPr/>
        </p:nvSpPr>
        <p:spPr bwMode="auto">
          <a:xfrm>
            <a:off x="7107848" y="4596200"/>
            <a:ext cx="308113" cy="387803"/>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
        <p:nvSpPr>
          <p:cNvPr id="32" name="テキスト ボックス 31"/>
          <p:cNvSpPr txBox="1"/>
          <p:nvPr/>
        </p:nvSpPr>
        <p:spPr>
          <a:xfrm>
            <a:off x="7843329" y="4876560"/>
            <a:ext cx="1349160" cy="243166"/>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編集・加工・改変等</a:t>
            </a:r>
          </a:p>
        </p:txBody>
      </p:sp>
      <p:sp>
        <p:nvSpPr>
          <p:cNvPr id="33" name="テキスト ボックス 32"/>
          <p:cNvSpPr txBox="1"/>
          <p:nvPr/>
        </p:nvSpPr>
        <p:spPr>
          <a:xfrm>
            <a:off x="8773300" y="3093237"/>
            <a:ext cx="698739" cy="383170"/>
          </a:xfrm>
          <a:prstGeom prst="rect">
            <a:avLst/>
          </a:prstGeom>
          <a:noFill/>
        </p:spPr>
        <p:txBody>
          <a:bodyPr wrap="none" rtlCol="0">
            <a:spAutoFit/>
          </a:bodyPr>
          <a:lstStyle/>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III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部の</a:t>
            </a:r>
          </a:p>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対象範囲</a:t>
            </a:r>
          </a:p>
        </p:txBody>
      </p:sp>
      <p:sp>
        <p:nvSpPr>
          <p:cNvPr id="34" name="テキスト ボックス 33"/>
          <p:cNvSpPr txBox="1"/>
          <p:nvPr/>
        </p:nvSpPr>
        <p:spPr>
          <a:xfrm>
            <a:off x="8563111" y="4374377"/>
            <a:ext cx="1070409" cy="383170"/>
          </a:xfrm>
          <a:prstGeom prst="rect">
            <a:avLst/>
          </a:prstGeom>
          <a:noFill/>
        </p:spPr>
        <p:txBody>
          <a:bodyPr wrap="none" rtlCol="0">
            <a:spAutoFit/>
          </a:bodyPr>
          <a:lstStyle/>
          <a:p>
            <a:pPr algn="l"/>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部・第</a:t>
            </a:r>
            <a:r>
              <a:rPr kumimoji="1" lang="en-US" altLang="ja-JP" sz="1000" dirty="0" smtClean="0">
                <a:solidFill>
                  <a:srgbClr val="FF0000"/>
                </a:solidFill>
                <a:latin typeface="メイリオ" panose="020B0604030504040204" pitchFamily="50" charset="-128"/>
                <a:ea typeface="メイリオ" panose="020B0604030504040204" pitchFamily="50" charset="-128"/>
                <a:cs typeface="ヒラギノ角ゴ ProN W6"/>
              </a:rPr>
              <a:t>II</a:t>
            </a: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部の</a:t>
            </a:r>
          </a:p>
          <a:p>
            <a:pPr algn="r"/>
            <a:r>
              <a:rPr kumimoji="1" lang="ja-JP" altLang="en-US" sz="1000" dirty="0" smtClean="0">
                <a:solidFill>
                  <a:srgbClr val="FF0000"/>
                </a:solidFill>
                <a:latin typeface="メイリオ" panose="020B0604030504040204" pitchFamily="50" charset="-128"/>
                <a:ea typeface="メイリオ" panose="020B0604030504040204" pitchFamily="50" charset="-128"/>
                <a:cs typeface="ヒラギノ角ゴ ProN W6"/>
              </a:rPr>
              <a:t>対象範囲</a:t>
            </a:r>
          </a:p>
        </p:txBody>
      </p:sp>
      <p:sp>
        <p:nvSpPr>
          <p:cNvPr id="35" name="下矢印 34"/>
          <p:cNvSpPr/>
          <p:nvPr/>
        </p:nvSpPr>
        <p:spPr bwMode="auto">
          <a:xfrm>
            <a:off x="6080816" y="2575705"/>
            <a:ext cx="389336" cy="372332"/>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6" name="下矢印 35"/>
          <p:cNvSpPr/>
          <p:nvPr/>
        </p:nvSpPr>
        <p:spPr bwMode="auto">
          <a:xfrm>
            <a:off x="8244908" y="2414808"/>
            <a:ext cx="389336" cy="571468"/>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7" name="下矢印 36"/>
          <p:cNvSpPr/>
          <p:nvPr/>
        </p:nvSpPr>
        <p:spPr bwMode="auto">
          <a:xfrm>
            <a:off x="6063842" y="3544661"/>
            <a:ext cx="389336" cy="38057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8" name="下矢印 37"/>
          <p:cNvSpPr/>
          <p:nvPr/>
        </p:nvSpPr>
        <p:spPr bwMode="auto">
          <a:xfrm>
            <a:off x="8244908" y="3560372"/>
            <a:ext cx="389336" cy="380571"/>
          </a:xfrm>
          <a:prstGeom prst="down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dirty="0" smtClean="0">
              <a:ln>
                <a:noFill/>
              </a:ln>
              <a:solidFill>
                <a:schemeClr val="bg2"/>
              </a:solidFill>
              <a:effectLst/>
              <a:latin typeface="ＤＦＧ華康ゴシック体W5" pitchFamily="50" charset="-128"/>
              <a:ea typeface="ＤＦＧ華康ゴシック体W5" pitchFamily="50" charset="-128"/>
            </a:endParaRPr>
          </a:p>
        </p:txBody>
      </p:sp>
      <p:sp>
        <p:nvSpPr>
          <p:cNvPr id="39" name="テキスト ボックス 38"/>
          <p:cNvSpPr txBox="1"/>
          <p:nvPr/>
        </p:nvSpPr>
        <p:spPr>
          <a:xfrm>
            <a:off x="6470152" y="3575477"/>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sp>
        <p:nvSpPr>
          <p:cNvPr id="40" name="テキスト ボックス 39"/>
          <p:cNvSpPr txBox="1"/>
          <p:nvPr/>
        </p:nvSpPr>
        <p:spPr>
          <a:xfrm>
            <a:off x="8654924" y="3617985"/>
            <a:ext cx="451570" cy="251740"/>
          </a:xfrm>
          <a:prstGeom prst="rect">
            <a:avLst/>
          </a:prstGeom>
          <a:noFill/>
        </p:spPr>
        <p:txBody>
          <a:bodyPr wrap="none" rtlCol="0">
            <a:spAutoFit/>
          </a:bodyPr>
          <a:lstStyle/>
          <a:p>
            <a:pPr algn="l"/>
            <a:r>
              <a:rPr kumimoji="1" lang="ja-JP" altLang="en-US" sz="105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公開</a:t>
            </a:r>
          </a:p>
        </p:txBody>
      </p:sp>
      <p:sp>
        <p:nvSpPr>
          <p:cNvPr id="41" name="上矢印 40"/>
          <p:cNvSpPr/>
          <p:nvPr/>
        </p:nvSpPr>
        <p:spPr bwMode="auto">
          <a:xfrm rot="18832995">
            <a:off x="6557425" y="4514822"/>
            <a:ext cx="305429" cy="638609"/>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
        <p:nvSpPr>
          <p:cNvPr id="42" name="上矢印 41"/>
          <p:cNvSpPr/>
          <p:nvPr/>
        </p:nvSpPr>
        <p:spPr bwMode="auto">
          <a:xfrm rot="2827930">
            <a:off x="7736214" y="4422673"/>
            <a:ext cx="305429" cy="734856"/>
          </a:xfrm>
          <a:prstGeom prst="upArrow">
            <a:avLst/>
          </a:prstGeom>
          <a:solidFill>
            <a:schemeClr val="accent1"/>
          </a:solidFill>
          <a:ln w="12700" cap="sq" cmpd="sng" algn="ctr">
            <a:solidFill>
              <a:schemeClr val="tx1"/>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1400" b="0" i="0" u="none" strike="noStrike" cap="none" normalizeH="0" baseline="0" smtClean="0">
              <a:ln>
                <a:noFill/>
              </a:ln>
              <a:solidFill>
                <a:schemeClr val="bg2"/>
              </a:solidFill>
              <a:effectLst/>
              <a:latin typeface="ＤＦＧ華康ゴシック体W5" pitchFamily="50" charset="-128"/>
              <a:ea typeface="ＤＦＧ華康ゴシック体W5" pitchFamily="50" charset="-128"/>
            </a:endParaRPr>
          </a:p>
        </p:txBody>
      </p:sp>
    </p:spTree>
    <p:extLst>
      <p:ext uri="{BB962C8B-B14F-4D97-AF65-F5344CB8AC3E}">
        <p14:creationId xmlns:p14="http://schemas.microsoft.com/office/powerpoint/2010/main" val="159792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387642" y="304800"/>
            <a:ext cx="9134339" cy="675928"/>
          </a:xfrm>
        </p:spPr>
        <p:txBody>
          <a:bodyPr>
            <a:normAutofit/>
          </a:bodyPr>
          <a:lstStyle/>
          <a:p>
            <a:r>
              <a:rPr kumimoji="1" lang="ja-JP" altLang="en-US" dirty="0" smtClean="0"/>
              <a:t>エグゼクティブサマリ／利用ルールの選択</a:t>
            </a:r>
            <a:endParaRPr kumimoji="1" lang="ja-JP" altLang="en-US" dirty="0"/>
          </a:p>
        </p:txBody>
      </p:sp>
      <p:sp>
        <p:nvSpPr>
          <p:cNvPr id="6" name="コンテンツ プレースホルダー 5"/>
          <p:cNvSpPr>
            <a:spLocks noGrp="1"/>
          </p:cNvSpPr>
          <p:nvPr>
            <p:ph idx="1"/>
          </p:nvPr>
        </p:nvSpPr>
        <p:spPr>
          <a:xfrm>
            <a:off x="351415" y="1143000"/>
            <a:ext cx="9138090" cy="3438128"/>
          </a:xfrm>
        </p:spPr>
        <p:txBody>
          <a:bodyPr>
            <a:noAutofit/>
          </a:bodyPr>
          <a:lstStyle/>
          <a:p>
            <a:r>
              <a:rPr lang="ja-JP" altLang="en-US" sz="1600" dirty="0" smtClean="0"/>
              <a:t>オープンデータ</a:t>
            </a:r>
            <a:r>
              <a:rPr lang="ja-JP" altLang="en-US" sz="1600" dirty="0"/>
              <a:t>と</a:t>
            </a:r>
            <a:r>
              <a:rPr lang="ja-JP" altLang="en-US" sz="1600" dirty="0" smtClean="0"/>
              <a:t>する際には、データを自由に利用できることを示す利用ルールを付すことが重要である。</a:t>
            </a:r>
            <a:endParaRPr lang="en-US" altLang="ja-JP" sz="1600" dirty="0" smtClean="0"/>
          </a:p>
          <a:p>
            <a:r>
              <a:rPr lang="ja-JP" altLang="en-US" sz="1600" dirty="0" smtClean="0"/>
              <a:t>オープンデータでは、データを自由に利用してもらうことが重要であること</a:t>
            </a:r>
            <a:r>
              <a:rPr lang="ja-JP" altLang="en-US" sz="1600" dirty="0"/>
              <a:t>から、情報利用者の</a:t>
            </a:r>
            <a:r>
              <a:rPr lang="ja-JP" altLang="en-US" sz="1600" dirty="0" smtClean="0"/>
              <a:t>視点（オープンデータの使い勝手）から見て、望ましい利用ルールを採用することが望ましい。</a:t>
            </a:r>
            <a:endParaRPr lang="en-US" altLang="ja-JP" sz="1600" dirty="0" smtClean="0"/>
          </a:p>
          <a:p>
            <a:r>
              <a:rPr lang="ja-JP" altLang="en-US" sz="1600" dirty="0" smtClean="0"/>
              <a:t>そのため、基本的に</a:t>
            </a:r>
            <a:r>
              <a:rPr lang="ja-JP" altLang="en-US" sz="1600" u="sng" dirty="0" smtClean="0"/>
              <a:t>著作権の発生するデータは</a:t>
            </a:r>
            <a:r>
              <a:rPr lang="en-US" altLang="ja-JP" sz="1600" u="sng" dirty="0" smtClean="0"/>
              <a:t>CC-BY</a:t>
            </a:r>
            <a:r>
              <a:rPr lang="ja-JP" altLang="en-US" sz="1600" u="sng" dirty="0" smtClean="0"/>
              <a:t>ライセンス、著作権の発生しないデータは</a:t>
            </a:r>
            <a:r>
              <a:rPr lang="en-US" altLang="ja-JP" sz="1600" u="sng" dirty="0" smtClean="0"/>
              <a:t>CC0</a:t>
            </a:r>
            <a:r>
              <a:rPr lang="ja-JP" altLang="en-US" sz="1600" u="sng" dirty="0" smtClean="0"/>
              <a:t>を採用することが望ましい</a:t>
            </a:r>
            <a:r>
              <a:rPr lang="ja-JP" altLang="en-US" sz="1600" dirty="0" smtClean="0"/>
              <a:t>。</a:t>
            </a:r>
            <a:endParaRPr lang="en-US" altLang="ja-JP" sz="1600" dirty="0" smtClean="0"/>
          </a:p>
          <a:p>
            <a:pPr lvl="1"/>
            <a:r>
              <a:rPr lang="ja-JP" altLang="en-US" sz="1400" dirty="0" smtClean="0"/>
              <a:t>オープンデータとするデータの中に、第三者のデータや、法令上利用の制約があるデータが含まれている場合には、「データカタログサイト試行版（</a:t>
            </a:r>
            <a:r>
              <a:rPr lang="en-US" altLang="ja-JP" sz="1400" dirty="0" smtClean="0"/>
              <a:t>DATA.GO.JP</a:t>
            </a:r>
            <a:r>
              <a:rPr lang="ja-JP" altLang="en-US" sz="1400" dirty="0" smtClean="0"/>
              <a:t>）利用規約」を採用することが望ましい。</a:t>
            </a:r>
            <a:endParaRPr lang="ja-JP" altLang="en-US" sz="1400" dirty="0"/>
          </a:p>
          <a:p>
            <a:endParaRPr lang="en-US" altLang="ja-JP" sz="1600" dirty="0" smtClean="0"/>
          </a:p>
          <a:p>
            <a:pPr marL="787400" lvl="1" indent="-342900"/>
            <a:endParaRPr kumimoji="1" lang="ja-JP" altLang="en-US" sz="1600" dirty="0" smtClean="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23</a:t>
            </a:fld>
            <a:endParaRPr lang="en-US" altLang="ja-JP"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2600" y="3501008"/>
            <a:ext cx="7890986" cy="3121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0865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sz="2000" dirty="0"/>
              <a:t>エグゼクティブサマリ／機械</a:t>
            </a:r>
            <a:r>
              <a:rPr kumimoji="1" lang="ja-JP" altLang="en-US" sz="2000" dirty="0" smtClean="0"/>
              <a:t>判読に適したオープンデータの作成・公開</a:t>
            </a:r>
            <a:endParaRPr kumimoji="1" lang="ja-JP" altLang="en-US" sz="2000" dirty="0"/>
          </a:p>
        </p:txBody>
      </p:sp>
      <p:sp>
        <p:nvSpPr>
          <p:cNvPr id="3" name="コンテンツ プレースホルダー 2"/>
          <p:cNvSpPr>
            <a:spLocks noGrp="1"/>
          </p:cNvSpPr>
          <p:nvPr>
            <p:ph idx="1"/>
          </p:nvPr>
        </p:nvSpPr>
        <p:spPr>
          <a:xfrm>
            <a:off x="351414" y="1143000"/>
            <a:ext cx="9354114" cy="5454352"/>
          </a:xfrm>
        </p:spPr>
        <p:txBody>
          <a:bodyPr>
            <a:normAutofit fontScale="92500" lnSpcReduction="10000"/>
          </a:bodyPr>
          <a:lstStyle/>
          <a:p>
            <a:r>
              <a:rPr kumimoji="1" lang="ja-JP" altLang="en-US" dirty="0" smtClean="0"/>
              <a:t>コンピュータにオープンデータを編集・加工・改変させ、それから新たな知見を得る作業を効率化するためには、コンピュータが数値やテキストを入手しやすい形式でオープンデータを作成・公開することが望ましい。</a:t>
            </a:r>
          </a:p>
          <a:p>
            <a:pPr lvl="1"/>
            <a:r>
              <a:rPr kumimoji="1" lang="ja-JP" altLang="en-US" dirty="0" smtClean="0"/>
              <a:t>このようなデータを「機械判読に適したデータ」という。</a:t>
            </a:r>
          </a:p>
          <a:p>
            <a:pPr lvl="1"/>
            <a:r>
              <a:rPr lang="ja-JP" altLang="en-US" dirty="0"/>
              <a:t>このよう</a:t>
            </a:r>
            <a:r>
              <a:rPr lang="ja-JP" altLang="en-US" dirty="0" smtClean="0"/>
              <a:t>なデータは、必ずしも人が読みやすいとは限らない。</a:t>
            </a:r>
            <a:r>
              <a:rPr kumimoji="1" lang="ja-JP" altLang="en-US" dirty="0" smtClean="0"/>
              <a:t>必要</a:t>
            </a:r>
            <a:r>
              <a:rPr kumimoji="1" lang="ja-JP" altLang="en-US" dirty="0"/>
              <a:t>で</a:t>
            </a:r>
            <a:r>
              <a:rPr kumimoji="1" lang="ja-JP" altLang="en-US" dirty="0" smtClean="0"/>
              <a:t>あれば、機械判読に適した形式と人に読みやすい形式の</a:t>
            </a:r>
            <a:r>
              <a:rPr kumimoji="1" lang="en-US" altLang="ja-JP" dirty="0" smtClean="0"/>
              <a:t>2</a:t>
            </a:r>
            <a:r>
              <a:rPr kumimoji="1" lang="ja-JP" altLang="en-US" dirty="0" smtClean="0"/>
              <a:t>種類を用意して公開することも考慮すべき。</a:t>
            </a:r>
          </a:p>
          <a:p>
            <a:r>
              <a:rPr kumimoji="1" lang="ja-JP" altLang="en-US" dirty="0" smtClean="0"/>
              <a:t>機械判読に適したオープンデータを作成するには</a:t>
            </a:r>
            <a:r>
              <a:rPr kumimoji="1" lang="en-US" altLang="ja-JP" dirty="0" smtClean="0"/>
              <a:t>…</a:t>
            </a:r>
          </a:p>
          <a:p>
            <a:pPr marL="698500" lvl="1" indent="-342900">
              <a:buFont typeface="+mj-lt"/>
              <a:buAutoNum type="arabicPeriod"/>
            </a:pPr>
            <a:r>
              <a:rPr kumimoji="1" lang="ja-JP" altLang="en-US" dirty="0" smtClean="0"/>
              <a:t>非独占の（標準化された）ファイル形式で作成・公開することが望ましい。</a:t>
            </a:r>
            <a:br>
              <a:rPr kumimoji="1" lang="ja-JP" altLang="en-US" dirty="0" smtClean="0"/>
            </a:br>
            <a:r>
              <a:rPr kumimoji="1" lang="ja-JP" altLang="en-US" dirty="0" smtClean="0"/>
              <a:t>具体的には下記の形式を推奨する。</a:t>
            </a:r>
          </a:p>
          <a:p>
            <a:pPr marL="698500" lvl="1" indent="-342900">
              <a:buFont typeface="+mj-lt"/>
              <a:buAutoNum type="arabicPeriod"/>
            </a:pPr>
            <a:endParaRPr lang="ja-JP" altLang="en-US" dirty="0" smtClean="0"/>
          </a:p>
          <a:p>
            <a:pPr marL="698500" lvl="1" indent="-342900">
              <a:buFont typeface="+mj-lt"/>
              <a:buAutoNum type="arabicPeriod"/>
            </a:pPr>
            <a:endParaRPr lang="ja-JP" altLang="en-US" dirty="0"/>
          </a:p>
          <a:p>
            <a:pPr marL="698500" lvl="1" indent="-342900">
              <a:buFont typeface="+mj-lt"/>
              <a:buAutoNum type="arabicPeriod"/>
            </a:pPr>
            <a:endParaRPr kumimoji="1" lang="ja-JP" altLang="en-US" dirty="0" smtClean="0"/>
          </a:p>
          <a:p>
            <a:pPr marL="698500" lvl="1" indent="-342900">
              <a:buFont typeface="+mj-lt"/>
              <a:buAutoNum type="arabicPeriod"/>
            </a:pPr>
            <a:endParaRPr lang="ja-JP" altLang="en-US" dirty="0"/>
          </a:p>
          <a:p>
            <a:pPr marL="698500" lvl="1" indent="-342900">
              <a:buFont typeface="+mj-lt"/>
              <a:buAutoNum type="arabicPeriod"/>
            </a:pPr>
            <a:r>
              <a:rPr lang="ja-JP" altLang="en-US" dirty="0" smtClean="0"/>
              <a:t>表形式データでは、以下に留意することを強く推奨する。</a:t>
            </a:r>
          </a:p>
          <a:p>
            <a:pPr lvl="2"/>
            <a:r>
              <a:rPr kumimoji="1" lang="en-US" altLang="ja-JP" dirty="0" smtClean="0"/>
              <a:t>1</a:t>
            </a:r>
            <a:r>
              <a:rPr kumimoji="1" lang="ja-JP" altLang="en-US" dirty="0" err="1" smtClean="0"/>
              <a:t>つの</a:t>
            </a:r>
            <a:r>
              <a:rPr kumimoji="1" lang="ja-JP" altLang="en-US" dirty="0" smtClean="0"/>
              <a:t>ファイルに</a:t>
            </a:r>
            <a:r>
              <a:rPr lang="ja-JP" altLang="en-US" dirty="0" smtClean="0"/>
              <a:t>、</a:t>
            </a:r>
            <a:r>
              <a:rPr lang="en-US" altLang="ja-JP" dirty="0" smtClean="0"/>
              <a:t>1</a:t>
            </a:r>
            <a:r>
              <a:rPr lang="ja-JP" altLang="en-US" dirty="0" err="1" smtClean="0"/>
              <a:t>つの</a:t>
            </a:r>
            <a:r>
              <a:rPr lang="ja-JP" altLang="en-US" dirty="0" smtClean="0"/>
              <a:t>表のみを格納する。</a:t>
            </a:r>
          </a:p>
          <a:p>
            <a:pPr lvl="2"/>
            <a:r>
              <a:rPr kumimoji="1" lang="ja-JP" altLang="en-US" dirty="0" smtClean="0"/>
              <a:t>ファイルのヘッダ（表の各列の名前を保持する行）を</a:t>
            </a:r>
            <a:r>
              <a:rPr lang="en-US" altLang="ja-JP" dirty="0" smtClean="0"/>
              <a:t>1</a:t>
            </a:r>
            <a:r>
              <a:rPr lang="ja-JP" altLang="en-US" dirty="0" smtClean="0"/>
              <a:t>行にする。</a:t>
            </a:r>
          </a:p>
          <a:p>
            <a:pPr marL="698500" lvl="1" indent="-342900">
              <a:buFont typeface="+mj-lt"/>
              <a:buAutoNum type="arabicPeriod"/>
            </a:pPr>
            <a:r>
              <a:rPr kumimoji="1" lang="ja-JP" altLang="en-US" dirty="0"/>
              <a:t>地理</a:t>
            </a:r>
            <a:r>
              <a:rPr kumimoji="1" lang="ja-JP" altLang="en-US" dirty="0" smtClean="0"/>
              <a:t>空間データの場合は、</a:t>
            </a:r>
            <a:r>
              <a:rPr lang="ja-JP" altLang="en-US" dirty="0"/>
              <a:t>以下に留意することを強く推奨する</a:t>
            </a:r>
            <a:r>
              <a:rPr lang="ja-JP" altLang="en-US" dirty="0" smtClean="0"/>
              <a:t>。</a:t>
            </a:r>
          </a:p>
          <a:p>
            <a:pPr lvl="2"/>
            <a:r>
              <a:rPr lang="ja-JP" altLang="en-US" dirty="0"/>
              <a:t>位置情報に関するデータを付与する場合は、緯度・経度等の位置情報に加えて、測地</a:t>
            </a:r>
            <a:r>
              <a:rPr lang="ja-JP" altLang="en-US" dirty="0" smtClean="0"/>
              <a:t>系を明記する。</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24</a:t>
            </a:fld>
            <a:endParaRPr lang="en-US" altLang="ja-JP" dirty="0"/>
          </a:p>
        </p:txBody>
      </p:sp>
      <p:graphicFrame>
        <p:nvGraphicFramePr>
          <p:cNvPr id="5" name="表 4"/>
          <p:cNvGraphicFramePr>
            <a:graphicFrameLocks noGrp="1"/>
          </p:cNvGraphicFramePr>
          <p:nvPr>
            <p:extLst>
              <p:ext uri="{D42A27DB-BD31-4B8C-83A1-F6EECF244321}">
                <p14:modId xmlns:p14="http://schemas.microsoft.com/office/powerpoint/2010/main" val="2415267963"/>
              </p:ext>
            </p:extLst>
          </p:nvPr>
        </p:nvGraphicFramePr>
        <p:xfrm>
          <a:off x="660622" y="3861048"/>
          <a:ext cx="7848872" cy="1203960"/>
        </p:xfrm>
        <a:graphic>
          <a:graphicData uri="http://schemas.openxmlformats.org/drawingml/2006/table">
            <a:tbl>
              <a:tblPr firstRow="1" bandRow="1">
                <a:tableStyleId>{21E4AEA4-8DFA-4A89-87EB-49C32662AFE0}</a:tableStyleId>
              </a:tblPr>
              <a:tblGrid>
                <a:gridCol w="1662896"/>
                <a:gridCol w="6185976"/>
              </a:tblGrid>
              <a:tr h="255069">
                <a:tc>
                  <a:txBody>
                    <a:bodyPr/>
                    <a:lstStyle/>
                    <a:p>
                      <a:pPr algn="ctr"/>
                      <a:r>
                        <a:rPr kumimoji="1" lang="ja-JP" altLang="en-US" sz="1600" dirty="0" smtClean="0"/>
                        <a:t>データの種類</a:t>
                      </a:r>
                      <a:endParaRPr kumimoji="1" lang="ja-JP" altLang="en-US" sz="1600" dirty="0">
                        <a:latin typeface="メイリオ" panose="020B0604030504040204" pitchFamily="50" charset="-128"/>
                        <a:ea typeface="メイリオ" panose="020B0604030504040204" pitchFamily="50" charset="-128"/>
                      </a:endParaRPr>
                    </a:p>
                  </a:txBody>
                  <a:tcPr/>
                </a:tc>
                <a:tc>
                  <a:txBody>
                    <a:bodyPr/>
                    <a:lstStyle/>
                    <a:p>
                      <a:pPr algn="ctr"/>
                      <a:r>
                        <a:rPr kumimoji="1" lang="ja-JP" altLang="en-US" sz="1600" dirty="0" smtClean="0"/>
                        <a:t>望ましいファイル形式</a:t>
                      </a:r>
                      <a:endParaRPr kumimoji="1" lang="ja-JP" altLang="en-US" sz="1600" dirty="0">
                        <a:latin typeface="メイリオ" panose="020B0604030504040204" pitchFamily="50" charset="-128"/>
                        <a:ea typeface="メイリオ" panose="020B0604030504040204" pitchFamily="50" charset="-128"/>
                      </a:endParaRPr>
                    </a:p>
                  </a:txBody>
                  <a:tcPr/>
                </a:tc>
              </a:tr>
              <a:tr h="220286">
                <a:tc>
                  <a:txBody>
                    <a:bodyPr/>
                    <a:lstStyle/>
                    <a:p>
                      <a:r>
                        <a:rPr kumimoji="1" lang="ja-JP" altLang="en-US" dirty="0" smtClean="0"/>
                        <a:t>表形式データ</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en-US" altLang="ja-JP" dirty="0" smtClean="0"/>
                        <a:t>CSV, </a:t>
                      </a:r>
                      <a:r>
                        <a:rPr kumimoji="1" lang="en-US" altLang="ja-JP" dirty="0" err="1" smtClean="0"/>
                        <a:t>xlsx</a:t>
                      </a:r>
                      <a:r>
                        <a:rPr kumimoji="1" lang="en-US" altLang="ja-JP" dirty="0" smtClean="0"/>
                        <a:t> (Office</a:t>
                      </a:r>
                      <a:r>
                        <a:rPr kumimoji="1" lang="en-US" altLang="ja-JP" baseline="0" dirty="0" smtClean="0"/>
                        <a:t> Open XML), </a:t>
                      </a:r>
                      <a:r>
                        <a:rPr kumimoji="1" lang="en-US" altLang="ja-JP" baseline="0" dirty="0" err="1" smtClean="0"/>
                        <a:t>ods</a:t>
                      </a:r>
                      <a:r>
                        <a:rPr kumimoji="1" lang="en-US" altLang="ja-JP" baseline="0" dirty="0" smtClean="0"/>
                        <a:t> (Open Document), JSON, RDF/XML, …</a:t>
                      </a:r>
                      <a:endParaRPr kumimoji="1" lang="ja-JP" altLang="en-US" dirty="0">
                        <a:latin typeface="メイリオ" panose="020B0604030504040204" pitchFamily="50" charset="-128"/>
                        <a:ea typeface="メイリオ" panose="020B0604030504040204" pitchFamily="50" charset="-128"/>
                      </a:endParaRPr>
                    </a:p>
                  </a:txBody>
                  <a:tcPr/>
                </a:tc>
              </a:tr>
              <a:tr h="220286">
                <a:tc>
                  <a:txBody>
                    <a:bodyPr/>
                    <a:lstStyle/>
                    <a:p>
                      <a:r>
                        <a:rPr kumimoji="1" lang="ja-JP" altLang="en-US" dirty="0" smtClean="0"/>
                        <a:t>文書形式データ</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en-US" altLang="ja-JP" dirty="0" smtClean="0"/>
                        <a:t>HTML, XML, </a:t>
                      </a:r>
                      <a:r>
                        <a:rPr kumimoji="1" lang="en-US" altLang="ja-JP" dirty="0" err="1" smtClean="0"/>
                        <a:t>docx</a:t>
                      </a:r>
                      <a:r>
                        <a:rPr kumimoji="1" lang="en-US" altLang="ja-JP" dirty="0" smtClean="0"/>
                        <a:t> (Office</a:t>
                      </a:r>
                      <a:r>
                        <a:rPr kumimoji="1" lang="en-US" altLang="ja-JP" baseline="0" dirty="0" smtClean="0"/>
                        <a:t> Open XML), </a:t>
                      </a:r>
                      <a:r>
                        <a:rPr kumimoji="1" lang="en-US" altLang="ja-JP" baseline="0" dirty="0" err="1" smtClean="0"/>
                        <a:t>odt</a:t>
                      </a:r>
                      <a:r>
                        <a:rPr kumimoji="1" lang="en-US" altLang="ja-JP" baseline="0" dirty="0" smtClean="0"/>
                        <a:t> (Open Document), …</a:t>
                      </a:r>
                      <a:endParaRPr kumimoji="1" lang="ja-JP" altLang="en-US" dirty="0">
                        <a:latin typeface="メイリオ" panose="020B0604030504040204" pitchFamily="50" charset="-128"/>
                        <a:ea typeface="メイリオ" panose="020B0604030504040204" pitchFamily="50" charset="-128"/>
                      </a:endParaRPr>
                    </a:p>
                  </a:txBody>
                  <a:tcPr/>
                </a:tc>
              </a:tr>
              <a:tr h="220286">
                <a:tc>
                  <a:txBody>
                    <a:bodyPr/>
                    <a:lstStyle/>
                    <a:p>
                      <a:r>
                        <a:rPr kumimoji="1" lang="ja-JP" altLang="en-US" dirty="0" smtClean="0"/>
                        <a:t>地理空間データ</a:t>
                      </a:r>
                      <a:endParaRPr kumimoji="1" lang="ja-JP" altLang="en-US" dirty="0">
                        <a:latin typeface="メイリオ" panose="020B0604030504040204" pitchFamily="50" charset="-128"/>
                        <a:ea typeface="メイリオ" panose="020B0604030504040204" pitchFamily="50" charset="-128"/>
                      </a:endParaRPr>
                    </a:p>
                  </a:txBody>
                  <a:tcPr/>
                </a:tc>
                <a:tc>
                  <a:txBody>
                    <a:bodyPr/>
                    <a:lstStyle/>
                    <a:p>
                      <a:r>
                        <a:rPr kumimoji="1" lang="en-US" altLang="ja-JP" dirty="0" smtClean="0"/>
                        <a:t>KML,</a:t>
                      </a:r>
                      <a:r>
                        <a:rPr kumimoji="1" lang="en-US" altLang="ja-JP" baseline="0" dirty="0" smtClean="0"/>
                        <a:t> GML, …</a:t>
                      </a:r>
                      <a:endParaRPr kumimoji="1" lang="ja-JP" altLang="en-US" dirty="0">
                        <a:latin typeface="メイリオ" panose="020B0604030504040204" pitchFamily="50" charset="-128"/>
                        <a:ea typeface="メイリオ" panose="020B0604030504040204" pitchFamily="50" charset="-128"/>
                      </a:endParaRPr>
                    </a:p>
                  </a:txBody>
                  <a:tcPr/>
                </a:tc>
              </a:tr>
            </a:tbl>
          </a:graphicData>
        </a:graphic>
      </p:graphicFrame>
      <p:sp>
        <p:nvSpPr>
          <p:cNvPr id="6" name="テキスト ボックス 5"/>
          <p:cNvSpPr txBox="1"/>
          <p:nvPr/>
        </p:nvSpPr>
        <p:spPr>
          <a:xfrm>
            <a:off x="8509494" y="3861048"/>
            <a:ext cx="1124026" cy="369332"/>
          </a:xfrm>
          <a:prstGeom prst="rect">
            <a:avLst/>
          </a:prstGeom>
          <a:noFill/>
        </p:spPr>
        <p:txBody>
          <a:bodyPr wrap="none" rtlCol="0">
            <a:spAutoFit/>
          </a:bodyPr>
          <a:lstStyle/>
          <a:p>
            <a:pPr algn="l"/>
            <a:r>
              <a:rPr kumimoji="1" lang="en-US" altLang="ja-JP"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kumimoji="1" lang="ja-JP" altLang="en-US"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ヘッダ</a:t>
            </a:r>
            <a:endParaRPr kumimoji="1" lang="ja-JP" altLang="en-US"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6688860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「オープンデータガイド」の全体構成</a:t>
            </a:r>
            <a:endParaRPr kumimoji="1" lang="ja-JP" altLang="en-US" dirty="0"/>
          </a:p>
        </p:txBody>
      </p:sp>
      <p:sp>
        <p:nvSpPr>
          <p:cNvPr id="3" name="コンテンツ プレースホルダー 2"/>
          <p:cNvSpPr>
            <a:spLocks noGrp="1"/>
          </p:cNvSpPr>
          <p:nvPr>
            <p:ph idx="1"/>
          </p:nvPr>
        </p:nvSpPr>
        <p:spPr>
          <a:xfrm>
            <a:off x="351414" y="1143000"/>
            <a:ext cx="9146415" cy="5454352"/>
          </a:xfrm>
        </p:spPr>
        <p:txBody>
          <a:bodyPr>
            <a:normAutofit fontScale="92500" lnSpcReduction="20000"/>
          </a:bodyPr>
          <a:lstStyle/>
          <a:p>
            <a:r>
              <a:rPr kumimoji="1" lang="ja-JP" altLang="en-US" u="sng" dirty="0" smtClean="0"/>
              <a:t>第</a:t>
            </a:r>
            <a:r>
              <a:rPr kumimoji="1" lang="en-US" altLang="ja-JP" u="sng" dirty="0" smtClean="0"/>
              <a:t>I</a:t>
            </a:r>
            <a:r>
              <a:rPr kumimoji="1" lang="ja-JP" altLang="en-US" u="sng" dirty="0" smtClean="0"/>
              <a:t>部 </a:t>
            </a:r>
            <a:r>
              <a:rPr kumimoji="1" lang="en-US" altLang="ja-JP" u="sng" dirty="0" smtClean="0"/>
              <a:t>Getting Started: </a:t>
            </a:r>
            <a:r>
              <a:rPr kumimoji="1" lang="ja-JP" altLang="en-US" u="sng" dirty="0" smtClean="0"/>
              <a:t>オープンデータ</a:t>
            </a:r>
            <a:r>
              <a:rPr lang="ja-JP" altLang="en-US" u="sng" dirty="0" smtClean="0"/>
              <a:t>をはじめよう</a:t>
            </a:r>
            <a:endParaRPr kumimoji="1" lang="ja-JP" altLang="en-US" u="sng" dirty="0" smtClean="0"/>
          </a:p>
          <a:p>
            <a:pPr lvl="1"/>
            <a:r>
              <a:rPr kumimoji="1" lang="ja-JP" altLang="en-US" dirty="0" smtClean="0"/>
              <a:t>第</a:t>
            </a:r>
            <a:r>
              <a:rPr kumimoji="1" lang="en-US" altLang="ja-JP" dirty="0" smtClean="0"/>
              <a:t>1</a:t>
            </a:r>
            <a:r>
              <a:rPr kumimoji="1" lang="ja-JP" altLang="en-US" dirty="0" smtClean="0"/>
              <a:t>章 </a:t>
            </a:r>
            <a:r>
              <a:rPr lang="ja-JP" altLang="en-US" dirty="0" smtClean="0"/>
              <a:t>はじめに</a:t>
            </a:r>
            <a:endParaRPr kumimoji="1" lang="ja-JP" altLang="en-US" dirty="0" smtClean="0"/>
          </a:p>
          <a:p>
            <a:pPr lvl="2"/>
            <a:r>
              <a:rPr kumimoji="1" lang="ja-JP" altLang="en-US" dirty="0" smtClean="0"/>
              <a:t>本書の目的・対象読者</a:t>
            </a:r>
            <a:r>
              <a:rPr lang="ja-JP" altLang="en-US" dirty="0"/>
              <a:t>・構成を示すとともに、本書が利用する用語の定義を行う。</a:t>
            </a:r>
          </a:p>
          <a:p>
            <a:pPr lvl="1"/>
            <a:r>
              <a:rPr kumimoji="1" lang="ja-JP" altLang="en-US" dirty="0" smtClean="0"/>
              <a:t>第</a:t>
            </a:r>
            <a:r>
              <a:rPr kumimoji="1" lang="en-US" altLang="ja-JP" dirty="0" smtClean="0"/>
              <a:t>2</a:t>
            </a:r>
            <a:r>
              <a:rPr kumimoji="1" lang="ja-JP" altLang="en-US" dirty="0" smtClean="0"/>
              <a:t>章 オープンデータの動向と意義</a:t>
            </a:r>
          </a:p>
          <a:p>
            <a:pPr lvl="2"/>
            <a:r>
              <a:rPr lang="ja-JP" altLang="en-US" dirty="0"/>
              <a:t>国内外のオープンデータに関する動向を紹介するとともに、オープンデータの意義について解説する。</a:t>
            </a:r>
            <a:endParaRPr kumimoji="1" lang="ja-JP" altLang="en-US" dirty="0" smtClean="0"/>
          </a:p>
          <a:p>
            <a:pPr lvl="1"/>
            <a:r>
              <a:rPr lang="ja-JP" altLang="en-US" dirty="0" smtClean="0"/>
              <a:t>第</a:t>
            </a:r>
            <a:r>
              <a:rPr lang="en-US" altLang="ja-JP" dirty="0" smtClean="0"/>
              <a:t>3</a:t>
            </a:r>
            <a:r>
              <a:rPr lang="ja-JP" altLang="en-US" dirty="0" smtClean="0"/>
              <a:t>章 オープンデータの作成・公開手順</a:t>
            </a:r>
          </a:p>
          <a:p>
            <a:pPr lvl="2"/>
            <a:r>
              <a:rPr lang="ja-JP" altLang="en-US" dirty="0" smtClean="0"/>
              <a:t>オープンデータの作成・公開手順を、</a:t>
            </a:r>
            <a:r>
              <a:rPr lang="en-US" altLang="ja-JP" dirty="0" smtClean="0"/>
              <a:t>6</a:t>
            </a:r>
            <a:r>
              <a:rPr lang="ja-JP" altLang="en-US" dirty="0" err="1" smtClean="0"/>
              <a:t>つの</a:t>
            </a:r>
            <a:r>
              <a:rPr lang="ja-JP" altLang="en-US" dirty="0" smtClean="0"/>
              <a:t>ステップに分けて解説する。</a:t>
            </a:r>
            <a:endParaRPr lang="en-US" altLang="ja-JP" dirty="0" smtClean="0"/>
          </a:p>
          <a:p>
            <a:pPr lvl="2"/>
            <a:endParaRPr kumimoji="1" lang="ja-JP" altLang="en-US" dirty="0" smtClean="0"/>
          </a:p>
          <a:p>
            <a:r>
              <a:rPr kumimoji="1" lang="ja-JP" altLang="en-US" u="sng" dirty="0" smtClean="0"/>
              <a:t>第</a:t>
            </a:r>
            <a:r>
              <a:rPr lang="en-US" altLang="ja-JP" u="sng" dirty="0" smtClean="0"/>
              <a:t>II</a:t>
            </a:r>
            <a:r>
              <a:rPr lang="ja-JP" altLang="en-US" u="sng" dirty="0" smtClean="0"/>
              <a:t>部 利用ルール編</a:t>
            </a:r>
            <a:r>
              <a:rPr lang="en-US" altLang="ja-JP" u="sng" dirty="0" smtClean="0"/>
              <a:t>: </a:t>
            </a:r>
            <a:r>
              <a:rPr lang="ja-JP" altLang="en-US" u="sng" dirty="0" smtClean="0"/>
              <a:t>オープンデータに利用ルールを設定しよう</a:t>
            </a:r>
            <a:endParaRPr lang="en-US" altLang="ja-JP" u="sng" dirty="0" smtClean="0"/>
          </a:p>
          <a:p>
            <a:pPr lvl="1"/>
            <a:r>
              <a:rPr kumimoji="1" lang="ja-JP" altLang="en-US" dirty="0" smtClean="0"/>
              <a:t>第</a:t>
            </a:r>
            <a:r>
              <a:rPr kumimoji="1" lang="en-US" altLang="ja-JP" dirty="0" smtClean="0"/>
              <a:t>4</a:t>
            </a:r>
            <a:r>
              <a:rPr kumimoji="1" lang="ja-JP" altLang="en-US" dirty="0" smtClean="0"/>
              <a:t>章 オープンデータで必要となる利用ルール</a:t>
            </a:r>
          </a:p>
          <a:p>
            <a:pPr lvl="2"/>
            <a:r>
              <a:rPr lang="ja-JP" altLang="en-US" dirty="0"/>
              <a:t>オープンデータにおける利用ルールの重要性について解説するとともに、利用ルールに関する国際的な動向、日本政府における動向について紹介する</a:t>
            </a:r>
            <a:r>
              <a:rPr lang="ja-JP" altLang="en-US" dirty="0" smtClean="0"/>
              <a:t>。</a:t>
            </a:r>
            <a:endParaRPr kumimoji="1" lang="ja-JP" altLang="en-US" dirty="0" smtClean="0"/>
          </a:p>
          <a:p>
            <a:pPr lvl="1"/>
            <a:r>
              <a:rPr kumimoji="1" lang="ja-JP" altLang="en-US" dirty="0" smtClean="0"/>
              <a:t>第</a:t>
            </a:r>
            <a:r>
              <a:rPr kumimoji="1" lang="en-US" altLang="ja-JP" dirty="0" smtClean="0"/>
              <a:t>5</a:t>
            </a:r>
            <a:r>
              <a:rPr kumimoji="1" lang="ja-JP" altLang="en-US" dirty="0" smtClean="0"/>
              <a:t>章 オープンデータ利用ルールの</a:t>
            </a:r>
            <a:r>
              <a:rPr lang="ja-JP" altLang="en-US" dirty="0" smtClean="0"/>
              <a:t>概要</a:t>
            </a:r>
            <a:endParaRPr kumimoji="1" lang="ja-JP" altLang="en-US" dirty="0" smtClean="0"/>
          </a:p>
          <a:p>
            <a:pPr lvl="2"/>
            <a:r>
              <a:rPr lang="ja-JP" altLang="en-US" dirty="0"/>
              <a:t>諸外国政府で採用が進んでいる</a:t>
            </a:r>
            <a:r>
              <a:rPr lang="en-US" altLang="ja-JP" dirty="0" smtClean="0"/>
              <a:t>CC-BY</a:t>
            </a:r>
            <a:r>
              <a:rPr lang="ja-JP" altLang="en-US" dirty="0" smtClean="0"/>
              <a:t>と</a:t>
            </a:r>
            <a:r>
              <a:rPr lang="en-US" altLang="ja-JP" dirty="0" smtClean="0"/>
              <a:t>CC0</a:t>
            </a:r>
            <a:r>
              <a:rPr lang="ja-JP" altLang="en-US" dirty="0" err="1"/>
              <a:t>、</a:t>
            </a:r>
            <a:r>
              <a:rPr lang="ja-JP" altLang="en-US" dirty="0"/>
              <a:t>日本政府で採用される政府標準利用規約（第</a:t>
            </a:r>
            <a:r>
              <a:rPr lang="en-US" altLang="ja-JP" dirty="0"/>
              <a:t>1.0 </a:t>
            </a:r>
            <a:r>
              <a:rPr lang="ja-JP" altLang="en-US" dirty="0"/>
              <a:t>版）（案）の３つの利用ルールの特徴等について解説する</a:t>
            </a:r>
            <a:r>
              <a:rPr lang="ja-JP" altLang="en-US" dirty="0" smtClean="0"/>
              <a:t>。</a:t>
            </a:r>
            <a:endParaRPr kumimoji="1" lang="ja-JP" altLang="en-US" dirty="0" smtClean="0"/>
          </a:p>
          <a:p>
            <a:pPr lvl="1"/>
            <a:r>
              <a:rPr kumimoji="1" lang="ja-JP" altLang="en-US" dirty="0" smtClean="0"/>
              <a:t>第</a:t>
            </a:r>
            <a:r>
              <a:rPr kumimoji="1" lang="en-US" altLang="ja-JP" dirty="0" smtClean="0"/>
              <a:t>6</a:t>
            </a:r>
            <a:r>
              <a:rPr kumimoji="1" lang="ja-JP" altLang="en-US" dirty="0" smtClean="0"/>
              <a:t>章 利用ルールの比較と望ましいルール</a:t>
            </a:r>
            <a:endParaRPr kumimoji="1" lang="en-US" altLang="ja-JP" dirty="0" smtClean="0"/>
          </a:p>
          <a:p>
            <a:pPr lvl="2"/>
            <a:r>
              <a:rPr lang="en-US" altLang="ja-JP" dirty="0"/>
              <a:t>CC-BY</a:t>
            </a:r>
            <a:r>
              <a:rPr lang="ja-JP" altLang="en-US" dirty="0" err="1"/>
              <a:t>、</a:t>
            </a:r>
            <a:r>
              <a:rPr lang="en-US" altLang="ja-JP" dirty="0"/>
              <a:t>CC0</a:t>
            </a:r>
            <a:r>
              <a:rPr lang="ja-JP" altLang="en-US" dirty="0" err="1"/>
              <a:t>、</a:t>
            </a:r>
            <a:r>
              <a:rPr lang="ja-JP" altLang="en-US" dirty="0"/>
              <a:t>政府標準利用規約（第</a:t>
            </a:r>
            <a:r>
              <a:rPr lang="en-US" altLang="ja-JP" dirty="0"/>
              <a:t>1.0 </a:t>
            </a:r>
            <a:r>
              <a:rPr lang="ja-JP" altLang="en-US" dirty="0"/>
              <a:t>版）（案）の３つの利用ルールについて、情報利用者の視点、情報提供者の</a:t>
            </a:r>
            <a:r>
              <a:rPr lang="ja-JP" altLang="en-US" dirty="0" smtClean="0"/>
              <a:t>視点から</a:t>
            </a:r>
            <a:r>
              <a:rPr lang="ja-JP" altLang="en-US" dirty="0"/>
              <a:t>比較を行う。また、比較結果を踏まえ、データをオープンデータとして公開する際に望ましい利用ルールについて解説する。</a:t>
            </a:r>
            <a:endParaRPr kumimoji="1" lang="en-US" altLang="ja-JP" dirty="0" smtClean="0"/>
          </a:p>
          <a:p>
            <a:pPr lvl="1"/>
            <a:r>
              <a:rPr lang="ja-JP" altLang="en-US" dirty="0" smtClean="0"/>
              <a:t>第</a:t>
            </a:r>
            <a:r>
              <a:rPr lang="en-US" altLang="ja-JP" dirty="0" smtClean="0"/>
              <a:t>7</a:t>
            </a:r>
            <a:r>
              <a:rPr lang="ja-JP" altLang="en-US" dirty="0" smtClean="0"/>
              <a:t>章 利用ルールに関する今後の見直しの方向性について</a:t>
            </a:r>
            <a:endParaRPr lang="ja-JP" altLang="en-US" dirty="0"/>
          </a:p>
          <a:p>
            <a:pPr lvl="2"/>
            <a:r>
              <a:rPr lang="ja-JP" altLang="en-US" dirty="0"/>
              <a:t>政府標準利用規約（第</a:t>
            </a:r>
            <a:r>
              <a:rPr lang="en-US" altLang="ja-JP" dirty="0"/>
              <a:t>1.0</a:t>
            </a:r>
            <a:r>
              <a:rPr lang="ja-JP" altLang="en-US" dirty="0"/>
              <a:t>版）（案）の今後の見直しにあたっての方向性について述べる。</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25</a:t>
            </a:fld>
            <a:endParaRPr lang="en-US" altLang="ja-JP" dirty="0"/>
          </a:p>
        </p:txBody>
      </p:sp>
    </p:spTree>
    <p:extLst>
      <p:ext uri="{BB962C8B-B14F-4D97-AF65-F5344CB8AC3E}">
        <p14:creationId xmlns:p14="http://schemas.microsoft.com/office/powerpoint/2010/main" val="6078659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「オープンデータガイド」の全体構成</a:t>
            </a:r>
            <a:endParaRPr kumimoji="1" lang="ja-JP" altLang="en-US" dirty="0"/>
          </a:p>
        </p:txBody>
      </p:sp>
      <p:sp>
        <p:nvSpPr>
          <p:cNvPr id="3" name="コンテンツ プレースホルダー 2"/>
          <p:cNvSpPr>
            <a:spLocks noGrp="1"/>
          </p:cNvSpPr>
          <p:nvPr>
            <p:ph idx="1"/>
          </p:nvPr>
        </p:nvSpPr>
        <p:spPr/>
        <p:txBody>
          <a:bodyPr>
            <a:normAutofit/>
          </a:bodyPr>
          <a:lstStyle/>
          <a:p>
            <a:r>
              <a:rPr kumimoji="1" lang="ja-JP" altLang="en-US" u="sng" dirty="0" smtClean="0"/>
              <a:t>第</a:t>
            </a:r>
            <a:r>
              <a:rPr kumimoji="1" lang="en-US" altLang="ja-JP" u="sng" dirty="0" smtClean="0"/>
              <a:t>III</a:t>
            </a:r>
            <a:r>
              <a:rPr kumimoji="1" lang="ja-JP" altLang="en-US" u="sng" dirty="0" smtClean="0"/>
              <a:t>部 技術編</a:t>
            </a:r>
            <a:r>
              <a:rPr kumimoji="1" lang="en-US" altLang="ja-JP" u="sng" dirty="0" smtClean="0"/>
              <a:t>: </a:t>
            </a:r>
            <a:r>
              <a:rPr lang="ja-JP" altLang="en-US" u="sng" dirty="0" smtClean="0"/>
              <a:t>機械</a:t>
            </a:r>
            <a:r>
              <a:rPr lang="ja-JP" altLang="en-US" u="sng" dirty="0"/>
              <a:t>判読</a:t>
            </a:r>
            <a:r>
              <a:rPr lang="ja-JP" altLang="en-US" u="sng" dirty="0" smtClean="0"/>
              <a:t>に適したオープンデータにしよう</a:t>
            </a:r>
            <a:endParaRPr kumimoji="1" lang="ja-JP" altLang="en-US" u="sng" dirty="0" smtClean="0"/>
          </a:p>
          <a:p>
            <a:pPr lvl="1"/>
            <a:r>
              <a:rPr kumimoji="1" lang="ja-JP" altLang="en-US" dirty="0" smtClean="0"/>
              <a:t>第</a:t>
            </a:r>
            <a:r>
              <a:rPr lang="en-US" altLang="ja-JP" dirty="0" smtClean="0"/>
              <a:t>8</a:t>
            </a:r>
            <a:r>
              <a:rPr lang="ja-JP" altLang="en-US" dirty="0" smtClean="0"/>
              <a:t>章 オープンデータの技術レベル</a:t>
            </a:r>
          </a:p>
          <a:p>
            <a:pPr lvl="2"/>
            <a:r>
              <a:rPr lang="ja-JP" altLang="en-US" dirty="0" smtClean="0"/>
              <a:t>第</a:t>
            </a:r>
            <a:r>
              <a:rPr lang="en-US" altLang="ja-JP" dirty="0" smtClean="0"/>
              <a:t>3</a:t>
            </a:r>
            <a:r>
              <a:rPr lang="ja-JP" altLang="en-US" dirty="0" smtClean="0"/>
              <a:t>章</a:t>
            </a:r>
            <a:r>
              <a:rPr lang="ja-JP" altLang="en-US" dirty="0"/>
              <a:t>に記した</a:t>
            </a:r>
            <a:r>
              <a:rPr lang="ja-JP" altLang="en-US" dirty="0" smtClean="0"/>
              <a:t>オープンデータの作成・公開手順のうち、技術的な事項について解説する。</a:t>
            </a:r>
            <a:endParaRPr lang="en-US" altLang="ja-JP" dirty="0" smtClean="0"/>
          </a:p>
          <a:p>
            <a:pPr lvl="2"/>
            <a:r>
              <a:rPr lang="ja-JP" altLang="en-US" dirty="0" smtClean="0"/>
              <a:t>機械判読性、データカタログ、識別子について解説し、機械判読性に関する指標を「オープンデータの技術レベル」として示す。</a:t>
            </a:r>
          </a:p>
          <a:p>
            <a:pPr lvl="1"/>
            <a:r>
              <a:rPr kumimoji="1" lang="ja-JP" altLang="en-US" dirty="0" smtClean="0"/>
              <a:t>第</a:t>
            </a:r>
            <a:r>
              <a:rPr lang="en-US" altLang="ja-JP" dirty="0" smtClean="0"/>
              <a:t>9</a:t>
            </a:r>
            <a:r>
              <a:rPr lang="ja-JP" altLang="en-US" dirty="0" smtClean="0"/>
              <a:t>章 オープンデータの</a:t>
            </a:r>
            <a:r>
              <a:rPr lang="ja-JP" altLang="en-US" dirty="0"/>
              <a:t>ための技術的</a:t>
            </a:r>
            <a:r>
              <a:rPr lang="ja-JP" altLang="en-US" dirty="0" smtClean="0"/>
              <a:t>指針</a:t>
            </a:r>
          </a:p>
          <a:p>
            <a:pPr lvl="2"/>
            <a:r>
              <a:rPr lang="ja-JP" altLang="en-US" dirty="0"/>
              <a:t>表形式データ、文書形式データ、地理空間データ、リアルタイムデータのそれぞれについて、機械判読に適したオープンデータを作成するための技術的な指針を、識別子、ファイル形式、データの</a:t>
            </a:r>
            <a:r>
              <a:rPr lang="en-US" altLang="ja-JP" dirty="0"/>
              <a:t>3</a:t>
            </a:r>
            <a:r>
              <a:rPr lang="ja-JP" altLang="en-US" dirty="0"/>
              <a:t>項目について示す</a:t>
            </a:r>
            <a:r>
              <a:rPr lang="ja-JP" altLang="en-US" dirty="0" smtClean="0"/>
              <a:t>。</a:t>
            </a:r>
          </a:p>
          <a:p>
            <a:pPr lvl="2"/>
            <a:endParaRPr lang="ja-JP" altLang="en-US" dirty="0" smtClean="0"/>
          </a:p>
          <a:p>
            <a:r>
              <a:rPr lang="ja-JP" altLang="en-US" u="sng" dirty="0"/>
              <a:t>付録</a:t>
            </a:r>
            <a:endParaRPr kumimoji="1" lang="en-US" altLang="ja-JP" u="sng" dirty="0" smtClean="0"/>
          </a:p>
          <a:p>
            <a:pPr lvl="1"/>
            <a:r>
              <a:rPr kumimoji="1" lang="ja-JP" altLang="en-US" dirty="0" smtClean="0"/>
              <a:t>第</a:t>
            </a:r>
            <a:r>
              <a:rPr kumimoji="1" lang="en-US" altLang="ja-JP" dirty="0" smtClean="0"/>
              <a:t>10</a:t>
            </a:r>
            <a:r>
              <a:rPr lang="ja-JP" altLang="en-US" dirty="0" smtClean="0"/>
              <a:t>章 オープンデータ</a:t>
            </a:r>
            <a:r>
              <a:rPr lang="ja-JP" altLang="en-US" dirty="0"/>
              <a:t>に関する規格・</a:t>
            </a:r>
            <a:r>
              <a:rPr lang="ja-JP" altLang="en-US" dirty="0" smtClean="0"/>
              <a:t>ツール</a:t>
            </a:r>
          </a:p>
          <a:p>
            <a:pPr lvl="2"/>
            <a:r>
              <a:rPr lang="ja-JP" altLang="en-US" dirty="0" smtClean="0"/>
              <a:t>機械判読に適したオープンデータを作成・編集する上で参考となる規格やツールをまとめる。</a:t>
            </a:r>
            <a:endParaRPr kumimoji="1" lang="en-US" altLang="ja-JP" dirty="0" smtClean="0"/>
          </a:p>
          <a:p>
            <a:pPr lvl="1"/>
            <a:r>
              <a:rPr kumimoji="1" lang="ja-JP" altLang="en-US" dirty="0" smtClean="0"/>
              <a:t>第</a:t>
            </a:r>
            <a:r>
              <a:rPr kumimoji="1" lang="en-US" altLang="ja-JP" dirty="0" smtClean="0"/>
              <a:t>11</a:t>
            </a:r>
            <a:r>
              <a:rPr lang="ja-JP" altLang="en-US" dirty="0" smtClean="0"/>
              <a:t>章 </a:t>
            </a:r>
            <a:r>
              <a:rPr lang="en-US" altLang="ja-JP" dirty="0" smtClean="0"/>
              <a:t>CKAN</a:t>
            </a:r>
            <a:r>
              <a:rPr lang="ja-JP" altLang="en-US" dirty="0" smtClean="0"/>
              <a:t>解説</a:t>
            </a:r>
            <a:endParaRPr lang="ja-JP" altLang="en-US" dirty="0"/>
          </a:p>
          <a:p>
            <a:pPr lvl="2"/>
            <a:r>
              <a:rPr lang="ja-JP" altLang="en-US" dirty="0" smtClean="0"/>
              <a:t>データカタログシステムである</a:t>
            </a:r>
            <a:r>
              <a:rPr lang="en-US" altLang="ja-JP" dirty="0" smtClean="0"/>
              <a:t>CKAN</a:t>
            </a:r>
            <a:r>
              <a:rPr lang="ja-JP" altLang="en-US" dirty="0" smtClean="0"/>
              <a:t>の概要とその使用方法を解説する。</a:t>
            </a:r>
            <a:endParaRPr lang="ja-JP" altLang="en-US" dirty="0"/>
          </a:p>
          <a:p>
            <a:pPr lvl="1"/>
            <a:endParaRPr kumimoji="1" lang="ja-JP" altLang="en-US"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26</a:t>
            </a:fld>
            <a:endParaRPr lang="en-US" altLang="ja-JP" dirty="0"/>
          </a:p>
        </p:txBody>
      </p:sp>
    </p:spTree>
    <p:extLst>
      <p:ext uri="{BB962C8B-B14F-4D97-AF65-F5344CB8AC3E}">
        <p14:creationId xmlns:p14="http://schemas.microsoft.com/office/powerpoint/2010/main" val="71545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ja-JP" altLang="en-US" dirty="0"/>
              <a:t>第</a:t>
            </a:r>
            <a:r>
              <a:rPr lang="en-US" altLang="ja-JP" dirty="0"/>
              <a:t>1</a:t>
            </a:r>
            <a:r>
              <a:rPr lang="ja-JP" altLang="en-US" dirty="0"/>
              <a:t>章 はじめに</a:t>
            </a:r>
            <a:endParaRPr kumimoji="1" lang="ja-JP" altLang="en-US" dirty="0"/>
          </a:p>
        </p:txBody>
      </p:sp>
      <p:sp>
        <p:nvSpPr>
          <p:cNvPr id="6" name="コンテンツ プレースホルダー 5"/>
          <p:cNvSpPr>
            <a:spLocks noGrp="1"/>
          </p:cNvSpPr>
          <p:nvPr>
            <p:ph idx="1"/>
          </p:nvPr>
        </p:nvSpPr>
        <p:spPr/>
        <p:txBody>
          <a:bodyPr/>
          <a:lstStyle/>
          <a:p>
            <a:r>
              <a:rPr kumimoji="1" lang="ja-JP" altLang="en-US" dirty="0" smtClean="0"/>
              <a:t>本書の概要</a:t>
            </a:r>
          </a:p>
          <a:p>
            <a:pPr marL="698500" lvl="1" indent="-342900">
              <a:buFont typeface="+mj-lt"/>
              <a:buAutoNum type="arabicPeriod"/>
            </a:pPr>
            <a:r>
              <a:rPr lang="ja-JP" altLang="en-US" dirty="0"/>
              <a:t>本書の</a:t>
            </a:r>
            <a:r>
              <a:rPr lang="ja-JP" altLang="en-US" dirty="0" smtClean="0"/>
              <a:t>目的</a:t>
            </a:r>
          </a:p>
          <a:p>
            <a:pPr lvl="2"/>
            <a:r>
              <a:rPr lang="ja-JP" altLang="en-US" dirty="0" smtClean="0"/>
              <a:t>前頁の通り。</a:t>
            </a:r>
          </a:p>
          <a:p>
            <a:pPr marL="698500" lvl="1" indent="-342900">
              <a:buFont typeface="+mj-lt"/>
              <a:buAutoNum type="arabicPeriod"/>
            </a:pPr>
            <a:r>
              <a:rPr kumimoji="1" lang="ja-JP" altLang="en-US" dirty="0"/>
              <a:t>本書の対象</a:t>
            </a:r>
            <a:r>
              <a:rPr kumimoji="1" lang="ja-JP" altLang="en-US" dirty="0" smtClean="0"/>
              <a:t>読者</a:t>
            </a:r>
          </a:p>
          <a:p>
            <a:pPr lvl="2"/>
            <a:r>
              <a:rPr kumimoji="1" lang="ja-JP" altLang="en-US" dirty="0" smtClean="0"/>
              <a:t>オープンデータを公開するまでの流れから、各部ごとの対象読書を示す。</a:t>
            </a:r>
          </a:p>
          <a:p>
            <a:pPr marL="698500" lvl="1" indent="-342900">
              <a:buFont typeface="+mj-lt"/>
              <a:buAutoNum type="arabicPeriod"/>
            </a:pPr>
            <a:r>
              <a:rPr lang="ja-JP" altLang="en-US" dirty="0"/>
              <a:t>本書の</a:t>
            </a:r>
            <a:r>
              <a:rPr lang="ja-JP" altLang="en-US" dirty="0" smtClean="0"/>
              <a:t>構成</a:t>
            </a:r>
          </a:p>
          <a:p>
            <a:pPr lvl="2"/>
            <a:r>
              <a:rPr lang="ja-JP" altLang="en-US" dirty="0"/>
              <a:t>章</a:t>
            </a:r>
            <a:r>
              <a:rPr lang="ja-JP" altLang="en-US" dirty="0" smtClean="0"/>
              <a:t>ごとの構成（前述の通り）と、知りたい内容ごとに参照すべき章を示す。</a:t>
            </a:r>
          </a:p>
          <a:p>
            <a:pPr marL="698500" lvl="1" indent="-342900">
              <a:buFont typeface="+mj-lt"/>
              <a:buAutoNum type="arabicPeriod"/>
            </a:pPr>
            <a:r>
              <a:rPr kumimoji="1" lang="ja-JP" altLang="en-US" dirty="0"/>
              <a:t>用語</a:t>
            </a:r>
            <a:r>
              <a:rPr kumimoji="1" lang="ja-JP" altLang="en-US" dirty="0" smtClean="0"/>
              <a:t>定義</a:t>
            </a:r>
          </a:p>
          <a:p>
            <a:pPr lvl="2"/>
            <a:r>
              <a:rPr lang="ja-JP" altLang="en-US" dirty="0"/>
              <a:t>本</a:t>
            </a:r>
            <a:r>
              <a:rPr lang="ja-JP" altLang="en-US" dirty="0" smtClean="0"/>
              <a:t>書が利用する用語を定義する。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27</a:t>
            </a:fld>
            <a:endParaRPr lang="en-US" altLang="ja-JP" dirty="0"/>
          </a:p>
        </p:txBody>
      </p:sp>
    </p:spTree>
    <p:extLst>
      <p:ext uri="{BB962C8B-B14F-4D97-AF65-F5344CB8AC3E}">
        <p14:creationId xmlns:p14="http://schemas.microsoft.com/office/powerpoint/2010/main" val="1384881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第</a:t>
            </a:r>
            <a:r>
              <a:rPr lang="en-US" altLang="ja-JP" dirty="0"/>
              <a:t>2</a:t>
            </a:r>
            <a:r>
              <a:rPr lang="ja-JP" altLang="en-US" dirty="0" smtClean="0"/>
              <a:t>章 オープンデータの動向と意義</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本章の概要</a:t>
            </a:r>
          </a:p>
          <a:p>
            <a:pPr marL="663670" lvl="1" indent="-457200">
              <a:buFont typeface="+mj-lt"/>
              <a:buAutoNum type="arabicPeriod"/>
            </a:pPr>
            <a:r>
              <a:rPr lang="ja-JP" altLang="en-US" dirty="0" smtClean="0"/>
              <a:t>オープンデータ</a:t>
            </a:r>
            <a:r>
              <a:rPr lang="ja-JP" altLang="en-US" dirty="0"/>
              <a:t>に関する主な</a:t>
            </a:r>
            <a:r>
              <a:rPr lang="ja-JP" altLang="en-US" dirty="0" smtClean="0"/>
              <a:t>動向</a:t>
            </a:r>
          </a:p>
          <a:p>
            <a:pPr lvl="2"/>
            <a:r>
              <a:rPr lang="ja-JP" altLang="en-US" dirty="0"/>
              <a:t>日本</a:t>
            </a:r>
            <a:r>
              <a:rPr lang="ja-JP" altLang="en-US" dirty="0" smtClean="0"/>
              <a:t>政府・地方公共団体・海外でのオープンデータに関する取組を、それぞれ紹介する。</a:t>
            </a:r>
            <a:endParaRPr lang="en-US" altLang="ja-JP" dirty="0" smtClean="0"/>
          </a:p>
          <a:p>
            <a:pPr marL="663670" lvl="1" indent="-457200">
              <a:buFont typeface="+mj-lt"/>
              <a:buAutoNum type="arabicPeriod"/>
            </a:pPr>
            <a:r>
              <a:rPr lang="ja-JP" altLang="en-US" dirty="0" smtClean="0"/>
              <a:t>オープンデータの</a:t>
            </a:r>
            <a:r>
              <a:rPr lang="ja-JP" altLang="en-US" dirty="0"/>
              <a:t>意義</a:t>
            </a:r>
          </a:p>
          <a:p>
            <a:pPr lvl="2"/>
            <a:r>
              <a:rPr lang="ja-JP" altLang="en-US" dirty="0"/>
              <a:t>「電子行政オープンデータ戦略」及び「二次利用の促進のための府省のデータ公開に関する基本的考え方（ガイドライン）」の記述より、</a:t>
            </a:r>
            <a:r>
              <a:rPr lang="ja-JP" altLang="en-US" dirty="0" smtClean="0"/>
              <a:t>オープンデータの</a:t>
            </a:r>
            <a:r>
              <a:rPr lang="ja-JP" altLang="en-US" dirty="0"/>
              <a:t>意義を示す。</a:t>
            </a:r>
          </a:p>
          <a:p>
            <a:pPr marL="663670" lvl="1" indent="-457200">
              <a:buFont typeface="+mj-lt"/>
              <a:buAutoNum type="arabicPeriod"/>
            </a:pPr>
            <a:r>
              <a:rPr kumimoji="1" lang="ja-JP" altLang="en-US" dirty="0" smtClean="0"/>
              <a:t>本書におけるオープンデータの定義</a:t>
            </a:r>
          </a:p>
          <a:p>
            <a:pPr lvl="2"/>
            <a:r>
              <a:rPr lang="ja-JP" altLang="en-US" dirty="0" smtClean="0"/>
              <a:t>「</a:t>
            </a:r>
            <a:r>
              <a:rPr lang="en-US" altLang="ja-JP" dirty="0" smtClean="0"/>
              <a:t>5</a:t>
            </a:r>
            <a:r>
              <a:rPr lang="ja-JP" altLang="en-US" dirty="0" smtClean="0"/>
              <a:t>★</a:t>
            </a:r>
            <a:r>
              <a:rPr lang="en-US" altLang="ja-JP" dirty="0" smtClean="0"/>
              <a:t>Open Data</a:t>
            </a:r>
            <a:r>
              <a:rPr lang="ja-JP" altLang="en-US" dirty="0" smtClean="0"/>
              <a:t>」や「電子行政オープンデータ戦略」、「</a:t>
            </a:r>
            <a:r>
              <a:rPr lang="ja-JP" altLang="en-US" dirty="0"/>
              <a:t>電子行政オープンデータ推進のためのロードマップ」</a:t>
            </a:r>
            <a:r>
              <a:rPr lang="ja-JP" altLang="en-US" dirty="0" smtClean="0"/>
              <a:t>に記述に基づき</a:t>
            </a:r>
            <a:r>
              <a:rPr lang="ja-JP" altLang="en-US" dirty="0"/>
              <a:t>、</a:t>
            </a:r>
            <a:r>
              <a:rPr lang="ja-JP" altLang="en-US" dirty="0" smtClean="0"/>
              <a:t>オープンデータを以下のように定義する。</a:t>
            </a:r>
          </a:p>
          <a:p>
            <a:pPr lvl="3"/>
            <a:r>
              <a:rPr lang="ja-JP" altLang="en-US" dirty="0"/>
              <a:t>「オープンデータ」とは、「営利目的も含めた二次利用が可能な利用ルールで公開」された、「機械判読に適したデータ形式のデータ」である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28</a:t>
            </a:fld>
            <a:endParaRPr lang="en-US" altLang="ja-JP" dirty="0"/>
          </a:p>
        </p:txBody>
      </p:sp>
    </p:spTree>
    <p:extLst>
      <p:ext uri="{BB962C8B-B14F-4D97-AF65-F5344CB8AC3E}">
        <p14:creationId xmlns:p14="http://schemas.microsoft.com/office/powerpoint/2010/main" val="1940821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3</a:t>
            </a:r>
            <a:r>
              <a:rPr kumimoji="1" lang="ja-JP" altLang="en-US" dirty="0" smtClean="0"/>
              <a:t>章 オープンデータの作成・公開手順 </a:t>
            </a:r>
            <a:endParaRPr kumimoji="1" lang="ja-JP" altLang="en-US" dirty="0"/>
          </a:p>
        </p:txBody>
      </p:sp>
      <p:sp>
        <p:nvSpPr>
          <p:cNvPr id="3" name="コンテンツ プレースホルダー 2"/>
          <p:cNvSpPr>
            <a:spLocks noGrp="1"/>
          </p:cNvSpPr>
          <p:nvPr>
            <p:ph idx="1"/>
          </p:nvPr>
        </p:nvSpPr>
        <p:spPr>
          <a:xfrm>
            <a:off x="351414" y="1143000"/>
            <a:ext cx="9349326" cy="1037226"/>
          </a:xfrm>
        </p:spPr>
        <p:txBody>
          <a:bodyPr>
            <a:normAutofit fontScale="92500"/>
          </a:bodyPr>
          <a:lstStyle/>
          <a:p>
            <a:r>
              <a:rPr kumimoji="1" lang="ja-JP" altLang="en-US" dirty="0" smtClean="0"/>
              <a:t>本章の概要</a:t>
            </a:r>
          </a:p>
          <a:p>
            <a:pPr lvl="1"/>
            <a:r>
              <a:rPr lang="ja-JP" altLang="en-US" dirty="0"/>
              <a:t>オープンデータの作成・公開手順を</a:t>
            </a:r>
            <a:r>
              <a:rPr lang="ja-JP" altLang="en-US" dirty="0" smtClean="0"/>
              <a:t>、以下の</a:t>
            </a:r>
            <a:r>
              <a:rPr lang="en-US" altLang="ja-JP" dirty="0" smtClean="0"/>
              <a:t>6</a:t>
            </a:r>
            <a:r>
              <a:rPr lang="ja-JP" altLang="en-US" dirty="0" err="1"/>
              <a:t>つの</a:t>
            </a:r>
            <a:r>
              <a:rPr lang="ja-JP" altLang="en-US" dirty="0"/>
              <a:t>ステップに分けて解説する</a:t>
            </a:r>
            <a:r>
              <a:rPr lang="ja-JP" altLang="en-US" dirty="0" smtClean="0"/>
              <a:t>。</a:t>
            </a:r>
          </a:p>
          <a:p>
            <a:pPr lvl="2"/>
            <a:r>
              <a:rPr lang="ja-JP" altLang="en-US" dirty="0" smtClean="0"/>
              <a:t>サーバ</a:t>
            </a:r>
            <a:r>
              <a:rPr lang="ja-JP" altLang="en-US" dirty="0"/>
              <a:t>の処理</a:t>
            </a:r>
            <a:r>
              <a:rPr lang="ja-JP" altLang="en-US" dirty="0" smtClean="0"/>
              <a:t>能力、データ</a:t>
            </a:r>
            <a:r>
              <a:rPr lang="ja-JP" altLang="en-US" dirty="0"/>
              <a:t>の</a:t>
            </a:r>
            <a:r>
              <a:rPr lang="ja-JP" altLang="en-US" dirty="0" smtClean="0"/>
              <a:t>信頼性、</a:t>
            </a:r>
            <a:r>
              <a:rPr lang="ja-JP" altLang="en-US" dirty="0"/>
              <a:t>プライバシー・匿名化</a:t>
            </a:r>
            <a:r>
              <a:rPr lang="ja-JP" altLang="en-US" dirty="0" smtClean="0"/>
              <a:t>等、それぞれのステップにおける留意点も示す。</a:t>
            </a:r>
          </a:p>
          <a:p>
            <a:pPr lvl="3"/>
            <a:endParaRPr lang="ja-JP" altLang="en-US" dirty="0"/>
          </a:p>
          <a:p>
            <a:pPr lvl="1"/>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29</a:t>
            </a:fld>
            <a:endParaRPr lang="en-US" altLang="ja-JP" dirty="0"/>
          </a:p>
        </p:txBody>
      </p:sp>
      <p:sp>
        <p:nvSpPr>
          <p:cNvPr id="5" name="角丸四角形 4"/>
          <p:cNvSpPr/>
          <p:nvPr/>
        </p:nvSpPr>
        <p:spPr bwMode="auto">
          <a:xfrm>
            <a:off x="408677" y="3263677"/>
            <a:ext cx="9440867"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6" name="角丸四角形 5"/>
          <p:cNvSpPr/>
          <p:nvPr/>
        </p:nvSpPr>
        <p:spPr bwMode="auto">
          <a:xfrm>
            <a:off x="193299" y="3083895"/>
            <a:ext cx="1690514"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2.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現状把握</a:t>
            </a:r>
          </a:p>
        </p:txBody>
      </p:sp>
      <p:cxnSp>
        <p:nvCxnSpPr>
          <p:cNvPr id="7" name="直線矢印コネクタ 6"/>
          <p:cNvCxnSpPr>
            <a:stCxn id="6" idx="2"/>
            <a:endCxn id="6" idx="2"/>
          </p:cNvCxnSpPr>
          <p:nvPr/>
        </p:nvCxnSpPr>
        <p:spPr bwMode="auto">
          <a:xfrm>
            <a:off x="1038556" y="3443459"/>
            <a:ext cx="0" cy="0"/>
          </a:xfrm>
          <a:prstGeom prst="straightConnector1">
            <a:avLst/>
          </a:prstGeom>
          <a:solidFill>
            <a:schemeClr val="accent1"/>
          </a:solidFill>
          <a:ln w="12700" cap="sq" cmpd="sng" algn="ctr">
            <a:solidFill>
              <a:srgbClr val="C00000"/>
            </a:solidFill>
            <a:prstDash val="solid"/>
            <a:round/>
            <a:headEnd type="none" w="sm" len="sm"/>
            <a:tailEnd type="arrow"/>
          </a:ln>
          <a:effectLst/>
        </p:spPr>
      </p:cxnSp>
      <p:sp>
        <p:nvSpPr>
          <p:cNvPr id="8" name="角丸四角形 7"/>
          <p:cNvSpPr/>
          <p:nvPr/>
        </p:nvSpPr>
        <p:spPr bwMode="auto">
          <a:xfrm>
            <a:off x="899723" y="3632301"/>
            <a:ext cx="1237676"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形式</a:t>
            </a:r>
          </a:p>
        </p:txBody>
      </p:sp>
      <p:sp>
        <p:nvSpPr>
          <p:cNvPr id="9" name="角丸四角形 8"/>
          <p:cNvSpPr/>
          <p:nvPr/>
        </p:nvSpPr>
        <p:spPr bwMode="auto">
          <a:xfrm>
            <a:off x="408677" y="2300082"/>
            <a:ext cx="9440867" cy="719128"/>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オープンデータの作成・公開を推進するための横断的組織を設立する。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これ</a:t>
            </a: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以降の活動は、この推進組織が中心となって進める。</a:t>
            </a:r>
          </a:p>
        </p:txBody>
      </p:sp>
      <p:sp>
        <p:nvSpPr>
          <p:cNvPr id="10" name="角丸四角形 9"/>
          <p:cNvSpPr/>
          <p:nvPr/>
        </p:nvSpPr>
        <p:spPr bwMode="auto">
          <a:xfrm>
            <a:off x="187408" y="2180226"/>
            <a:ext cx="4497872"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1.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オープンデータ推進組織の設立</a:t>
            </a:r>
          </a:p>
        </p:txBody>
      </p:sp>
      <p:cxnSp>
        <p:nvCxnSpPr>
          <p:cNvPr id="11" name="直線矢印コネクタ 10"/>
          <p:cNvCxnSpPr>
            <a:stCxn id="9" idx="2"/>
            <a:endCxn id="5" idx="0"/>
          </p:cNvCxnSpPr>
          <p:nvPr/>
        </p:nvCxnSpPr>
        <p:spPr bwMode="auto">
          <a:xfrm>
            <a:off x="5129111" y="3019210"/>
            <a:ext cx="0" cy="244467"/>
          </a:xfrm>
          <a:prstGeom prst="straightConnector1">
            <a:avLst/>
          </a:prstGeom>
          <a:solidFill>
            <a:schemeClr val="accent1"/>
          </a:solidFill>
          <a:ln w="19050" cap="sq" cmpd="sng" algn="ctr">
            <a:solidFill>
              <a:srgbClr val="C00000"/>
            </a:solidFill>
            <a:prstDash val="solid"/>
            <a:round/>
            <a:headEnd type="none" w="sm" len="sm"/>
            <a:tailEnd type="arrow"/>
          </a:ln>
          <a:effectLst/>
        </p:spPr>
      </p:cxnSp>
      <p:sp>
        <p:nvSpPr>
          <p:cNvPr id="12" name="角丸四角形 11"/>
          <p:cNvSpPr/>
          <p:nvPr/>
        </p:nvSpPr>
        <p:spPr bwMode="auto">
          <a:xfrm>
            <a:off x="2579609" y="3632301"/>
            <a:ext cx="1237676"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管理者</a:t>
            </a:r>
          </a:p>
        </p:txBody>
      </p:sp>
      <p:sp>
        <p:nvSpPr>
          <p:cNvPr id="13" name="角丸四角形 12"/>
          <p:cNvSpPr/>
          <p:nvPr/>
        </p:nvSpPr>
        <p:spPr bwMode="auto">
          <a:xfrm>
            <a:off x="4200008" y="3632301"/>
            <a:ext cx="1512249"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更新頻度</a:t>
            </a:r>
          </a:p>
        </p:txBody>
      </p:sp>
      <p:sp>
        <p:nvSpPr>
          <p:cNvPr id="14" name="角丸四角形 13"/>
          <p:cNvSpPr/>
          <p:nvPr/>
        </p:nvSpPr>
        <p:spPr bwMode="auto">
          <a:xfrm>
            <a:off x="408677" y="4402297"/>
            <a:ext cx="4276602"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オープンデータとする対象のデータと手法を明確にし、マイルストーンと計画を立案する。</a:t>
            </a:r>
          </a:p>
        </p:txBody>
      </p:sp>
      <p:sp>
        <p:nvSpPr>
          <p:cNvPr id="15" name="角丸四角形 14"/>
          <p:cNvSpPr/>
          <p:nvPr/>
        </p:nvSpPr>
        <p:spPr bwMode="auto">
          <a:xfrm>
            <a:off x="187408" y="4282442"/>
            <a:ext cx="1690514"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3.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計画立案</a:t>
            </a:r>
          </a:p>
        </p:txBody>
      </p:sp>
      <p:sp>
        <p:nvSpPr>
          <p:cNvPr id="16" name="角丸四角形 15"/>
          <p:cNvSpPr/>
          <p:nvPr/>
        </p:nvSpPr>
        <p:spPr bwMode="auto">
          <a:xfrm>
            <a:off x="5425429" y="4402297"/>
            <a:ext cx="4276602"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計画に基づき、</a:t>
            </a:r>
            <a:r>
              <a:rPr kumimoji="0"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a:t>
            </a: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ータを作成・整形し、公開の準備をする。</a:t>
            </a:r>
          </a:p>
        </p:txBody>
      </p:sp>
      <p:sp>
        <p:nvSpPr>
          <p:cNvPr id="17" name="角丸四角形 16"/>
          <p:cNvSpPr/>
          <p:nvPr/>
        </p:nvSpPr>
        <p:spPr bwMode="auto">
          <a:xfrm>
            <a:off x="5276636" y="4282442"/>
            <a:ext cx="1454715"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4.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公開作業</a:t>
            </a:r>
          </a:p>
        </p:txBody>
      </p:sp>
      <p:sp>
        <p:nvSpPr>
          <p:cNvPr id="18" name="角丸四角形 17"/>
          <p:cNvSpPr/>
          <p:nvPr/>
        </p:nvSpPr>
        <p:spPr bwMode="auto">
          <a:xfrm>
            <a:off x="5424138" y="5554425"/>
            <a:ext cx="4276602"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オープンデータ</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管理のマイルストーンに基づき、ある程度の情報が登録された段階で公開し、システムの運用を開始する</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角丸四角形 18"/>
          <p:cNvSpPr/>
          <p:nvPr/>
        </p:nvSpPr>
        <p:spPr bwMode="auto">
          <a:xfrm>
            <a:off x="5202867" y="5434570"/>
            <a:ext cx="1690514"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5.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公開・運用</a:t>
            </a:r>
          </a:p>
        </p:txBody>
      </p:sp>
      <p:sp>
        <p:nvSpPr>
          <p:cNvPr id="20" name="角丸四角形 19"/>
          <p:cNvSpPr/>
          <p:nvPr/>
        </p:nvSpPr>
        <p:spPr bwMode="auto">
          <a:xfrm>
            <a:off x="408677" y="5554425"/>
            <a:ext cx="4276602" cy="898911"/>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l"/>
            <a:endPar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a:p>
            <a:pPr algn="l"/>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利用者</a:t>
            </a:r>
            <a:r>
              <a:rPr lang="ja-JP" altLang="en-US" sz="12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や作業担当者からの</a:t>
            </a:r>
            <a:r>
              <a:rPr lang="ja-JP" altLang="en-US" sz="12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フィードバックを元に、改善点を洗い出す。</a:t>
            </a:r>
            <a:endPar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1" name="角丸四角形 20"/>
          <p:cNvSpPr/>
          <p:nvPr/>
        </p:nvSpPr>
        <p:spPr bwMode="auto">
          <a:xfrm>
            <a:off x="113651" y="5434570"/>
            <a:ext cx="2322693" cy="359564"/>
          </a:xfrm>
          <a:prstGeom prst="roundRect">
            <a:avLst/>
          </a:prstGeom>
          <a:solidFill>
            <a:srgbClr val="C00000"/>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en-US" altLang="ja-JP"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6. </a:t>
            </a:r>
            <a:r>
              <a:rPr kumimoji="0" lang="ja-JP" altLang="en-US" b="0" i="0" u="none" strike="noStrike" cap="none" normalizeH="0" baseline="0" dirty="0" smtClean="0">
                <a:ln>
                  <a:no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rPr>
              <a:t>改善点の洗い出し</a:t>
            </a:r>
          </a:p>
        </p:txBody>
      </p:sp>
      <p:cxnSp>
        <p:nvCxnSpPr>
          <p:cNvPr id="22" name="直線矢印コネクタ 21"/>
          <p:cNvCxnSpPr>
            <a:endCxn id="14" idx="0"/>
          </p:cNvCxnSpPr>
          <p:nvPr/>
        </p:nvCxnSpPr>
        <p:spPr bwMode="auto">
          <a:xfrm>
            <a:off x="2546979" y="4162588"/>
            <a:ext cx="0" cy="239709"/>
          </a:xfrm>
          <a:prstGeom prst="straightConnector1">
            <a:avLst/>
          </a:prstGeom>
          <a:solidFill>
            <a:schemeClr val="accent1"/>
          </a:solidFill>
          <a:ln w="19050" cap="sq" cmpd="sng" algn="ctr">
            <a:solidFill>
              <a:srgbClr val="C00000"/>
            </a:solidFill>
            <a:prstDash val="solid"/>
            <a:round/>
            <a:headEnd type="none" w="sm" len="sm"/>
            <a:tailEnd type="arrow"/>
          </a:ln>
          <a:effectLst/>
        </p:spPr>
      </p:cxnSp>
      <p:cxnSp>
        <p:nvCxnSpPr>
          <p:cNvPr id="23" name="直線矢印コネクタ 22"/>
          <p:cNvCxnSpPr>
            <a:stCxn id="14" idx="3"/>
            <a:endCxn id="16" idx="1"/>
          </p:cNvCxnSpPr>
          <p:nvPr/>
        </p:nvCxnSpPr>
        <p:spPr bwMode="auto">
          <a:xfrm>
            <a:off x="4685280" y="4851752"/>
            <a:ext cx="740149" cy="0"/>
          </a:xfrm>
          <a:prstGeom prst="straightConnector1">
            <a:avLst/>
          </a:prstGeom>
          <a:solidFill>
            <a:schemeClr val="accent1"/>
          </a:solidFill>
          <a:ln w="19050" cap="sq" cmpd="sng" algn="ctr">
            <a:solidFill>
              <a:srgbClr val="C00000"/>
            </a:solidFill>
            <a:prstDash val="solid"/>
            <a:round/>
            <a:headEnd type="none" w="sm" len="sm"/>
            <a:tailEnd type="arrow"/>
          </a:ln>
          <a:effectLst/>
        </p:spPr>
      </p:cxnSp>
      <p:cxnSp>
        <p:nvCxnSpPr>
          <p:cNvPr id="24" name="直線矢印コネクタ 23"/>
          <p:cNvCxnSpPr>
            <a:stCxn id="16" idx="2"/>
            <a:endCxn id="18" idx="0"/>
          </p:cNvCxnSpPr>
          <p:nvPr/>
        </p:nvCxnSpPr>
        <p:spPr bwMode="auto">
          <a:xfrm flipH="1">
            <a:off x="7562439" y="5301208"/>
            <a:ext cx="1291" cy="253217"/>
          </a:xfrm>
          <a:prstGeom prst="straightConnector1">
            <a:avLst/>
          </a:prstGeom>
          <a:solidFill>
            <a:schemeClr val="accent1"/>
          </a:solidFill>
          <a:ln w="19050" cap="sq" cmpd="sng" algn="ctr">
            <a:solidFill>
              <a:srgbClr val="C00000"/>
            </a:solidFill>
            <a:prstDash val="solid"/>
            <a:round/>
            <a:headEnd type="none" w="sm" len="sm"/>
            <a:tailEnd type="arrow"/>
          </a:ln>
          <a:effectLst/>
        </p:spPr>
      </p:cxnSp>
      <p:cxnSp>
        <p:nvCxnSpPr>
          <p:cNvPr id="25" name="直線矢印コネクタ 24"/>
          <p:cNvCxnSpPr>
            <a:stCxn id="18" idx="1"/>
            <a:endCxn id="20" idx="3"/>
          </p:cNvCxnSpPr>
          <p:nvPr/>
        </p:nvCxnSpPr>
        <p:spPr bwMode="auto">
          <a:xfrm flipH="1">
            <a:off x="4685280" y="6003880"/>
            <a:ext cx="738858" cy="0"/>
          </a:xfrm>
          <a:prstGeom prst="straightConnector1">
            <a:avLst/>
          </a:prstGeom>
          <a:solidFill>
            <a:schemeClr val="accent1"/>
          </a:solidFill>
          <a:ln w="19050" cap="sq" cmpd="sng" algn="ctr">
            <a:solidFill>
              <a:srgbClr val="C00000"/>
            </a:solidFill>
            <a:prstDash val="solid"/>
            <a:round/>
            <a:headEnd type="none" w="sm" len="sm"/>
            <a:tailEnd type="arrow"/>
          </a:ln>
          <a:effectLst/>
        </p:spPr>
      </p:cxnSp>
      <p:cxnSp>
        <p:nvCxnSpPr>
          <p:cNvPr id="26" name="直線矢印コネクタ 25"/>
          <p:cNvCxnSpPr>
            <a:stCxn id="20" idx="0"/>
            <a:endCxn id="14" idx="2"/>
          </p:cNvCxnSpPr>
          <p:nvPr/>
        </p:nvCxnSpPr>
        <p:spPr bwMode="auto">
          <a:xfrm flipV="1">
            <a:off x="2546978" y="5301208"/>
            <a:ext cx="0" cy="253217"/>
          </a:xfrm>
          <a:prstGeom prst="straightConnector1">
            <a:avLst/>
          </a:prstGeom>
          <a:solidFill>
            <a:schemeClr val="accent1"/>
          </a:solidFill>
          <a:ln w="19050" cap="sq" cmpd="sng" algn="ctr">
            <a:solidFill>
              <a:srgbClr val="C00000"/>
            </a:solidFill>
            <a:prstDash val="solid"/>
            <a:round/>
            <a:headEnd type="none" w="sm" len="sm"/>
            <a:tailEnd type="arrow"/>
          </a:ln>
          <a:effectLst/>
        </p:spPr>
      </p:cxnSp>
      <p:sp>
        <p:nvSpPr>
          <p:cNvPr id="27" name="角丸四角形 26"/>
          <p:cNvSpPr/>
          <p:nvPr/>
        </p:nvSpPr>
        <p:spPr bwMode="auto">
          <a:xfrm>
            <a:off x="6074632" y="3632301"/>
            <a:ext cx="1512249"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権利関係</a:t>
            </a:r>
          </a:p>
        </p:txBody>
      </p:sp>
      <p:sp>
        <p:nvSpPr>
          <p:cNvPr id="28" name="角丸四角形 27"/>
          <p:cNvSpPr/>
          <p:nvPr/>
        </p:nvSpPr>
        <p:spPr bwMode="auto">
          <a:xfrm>
            <a:off x="7890813" y="3632301"/>
            <a:ext cx="1512249" cy="299637"/>
          </a:xfrm>
          <a:prstGeom prst="roundRect">
            <a:avLst/>
          </a:prstGeom>
          <a:solidFill>
            <a:schemeClr val="tx1"/>
          </a:solidFill>
          <a:ln w="12700" cap="sq" cmpd="sng" algn="ctr">
            <a:solidFill>
              <a:srgbClr val="C00000"/>
            </a:solidFill>
            <a:prstDash val="solid"/>
            <a:round/>
            <a:headEnd type="none" w="sm" len="sm"/>
            <a:tailEnd type="none" w="sm" len="sm"/>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r>
              <a:rPr kumimoji="0" lang="ja-JP" altLang="en-US" sz="1200" b="0" i="0" u="none" strike="noStrike" cap="none" normalizeH="0" baseline="0" dirty="0" smtClean="0">
                <a:ln>
                  <a:noFill/>
                </a:ln>
                <a:solidFill>
                  <a:schemeClr val="bg2"/>
                </a:solidFill>
                <a:effectLst/>
                <a:latin typeface="メイリオ" panose="020B0604030504040204" pitchFamily="50" charset="-128"/>
                <a:ea typeface="メイリオ" panose="020B0604030504040204" pitchFamily="50" charset="-128"/>
                <a:cs typeface="メイリオ" panose="020B0604030504040204" pitchFamily="50" charset="-128"/>
              </a:rPr>
              <a:t>ニーズ分析</a:t>
            </a:r>
          </a:p>
        </p:txBody>
      </p:sp>
    </p:spTree>
    <p:extLst>
      <p:ext uri="{BB962C8B-B14F-4D97-AF65-F5344CB8AC3E}">
        <p14:creationId xmlns:p14="http://schemas.microsoft.com/office/powerpoint/2010/main" val="1101551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これまでの活動成果</a:t>
            </a:r>
            <a:endParaRPr kumimoji="1" lang="ja-JP" altLang="en-US" dirty="0"/>
          </a:p>
        </p:txBody>
      </p:sp>
      <p:sp>
        <p:nvSpPr>
          <p:cNvPr id="3" name="コンテンツ プレースホルダー 2"/>
          <p:cNvSpPr>
            <a:spLocks noGrp="1"/>
          </p:cNvSpPr>
          <p:nvPr>
            <p:ph idx="1"/>
          </p:nvPr>
        </p:nvSpPr>
        <p:spPr>
          <a:xfrm>
            <a:off x="351414" y="1143000"/>
            <a:ext cx="9146415" cy="5459804"/>
          </a:xfrm>
        </p:spPr>
        <p:txBody>
          <a:bodyPr>
            <a:normAutofit fontScale="92500" lnSpcReduction="10000"/>
          </a:bodyPr>
          <a:lstStyle/>
          <a:p>
            <a:r>
              <a:rPr lang="ja-JP" altLang="en-US" dirty="0" smtClean="0"/>
              <a:t>平成</a:t>
            </a:r>
            <a:r>
              <a:rPr lang="en-US" altLang="ja-JP" dirty="0" smtClean="0"/>
              <a:t>24</a:t>
            </a:r>
            <a:r>
              <a:rPr lang="ja-JP" altLang="en-US" dirty="0" smtClean="0"/>
              <a:t>年度</a:t>
            </a:r>
          </a:p>
          <a:p>
            <a:pPr lvl="1"/>
            <a:r>
              <a:rPr lang="en-US" altLang="ja-JP" dirty="0" smtClean="0"/>
              <a:t>Call for Comment</a:t>
            </a:r>
            <a:r>
              <a:rPr lang="ja-JP" altLang="en-US" dirty="0" smtClean="0"/>
              <a:t>を求められる技術文書を作成</a:t>
            </a:r>
          </a:p>
          <a:p>
            <a:pPr marL="876300" lvl="2" indent="-342900">
              <a:buFont typeface="+mj-lt"/>
              <a:buAutoNum type="arabicPeriod"/>
            </a:pPr>
            <a:r>
              <a:rPr lang="ja-JP" altLang="en-US" dirty="0"/>
              <a:t>オープンデータ化のためのデータ作成に関する技術ガイド</a:t>
            </a:r>
          </a:p>
          <a:p>
            <a:pPr marL="876300" lvl="2" indent="-342900">
              <a:buFont typeface="+mj-lt"/>
              <a:buAutoNum type="arabicPeriod"/>
            </a:pPr>
            <a:r>
              <a:rPr lang="ja-JP" altLang="en-US" dirty="0"/>
              <a:t>オープンデータ化のための</a:t>
            </a:r>
            <a:r>
              <a:rPr lang="en-US" altLang="ja-JP" dirty="0"/>
              <a:t>CSV</a:t>
            </a:r>
            <a:r>
              <a:rPr lang="ja-JP" altLang="en-US" dirty="0"/>
              <a:t>形式データ規格</a:t>
            </a:r>
          </a:p>
          <a:p>
            <a:pPr marL="876300" lvl="2" indent="-342900">
              <a:buFont typeface="+mj-lt"/>
              <a:buAutoNum type="arabicPeriod"/>
            </a:pPr>
            <a:r>
              <a:rPr lang="ja-JP" altLang="en-US" dirty="0"/>
              <a:t>情報流通連携基盤システム外部仕様書</a:t>
            </a:r>
            <a:r>
              <a:rPr lang="en-US" altLang="ja-JP" dirty="0"/>
              <a:t>(</a:t>
            </a:r>
            <a:r>
              <a:rPr lang="ja-JP" altLang="en-US" dirty="0"/>
              <a:t>平成</a:t>
            </a:r>
            <a:r>
              <a:rPr lang="en-US" altLang="ja-JP" dirty="0"/>
              <a:t>24</a:t>
            </a:r>
            <a:r>
              <a:rPr lang="ja-JP" altLang="en-US" dirty="0"/>
              <a:t>年度版</a:t>
            </a:r>
            <a:r>
              <a:rPr lang="en-US" altLang="ja-JP" dirty="0"/>
              <a:t>)</a:t>
            </a:r>
          </a:p>
          <a:p>
            <a:pPr lvl="1"/>
            <a:r>
              <a:rPr lang="ja-JP" altLang="en-US" dirty="0" smtClean="0"/>
              <a:t>上記のうち</a:t>
            </a:r>
            <a:r>
              <a:rPr lang="en-US" altLang="ja-JP" dirty="0" smtClean="0"/>
              <a:t>1.</a:t>
            </a:r>
            <a:r>
              <a:rPr lang="ja-JP" altLang="en-US" dirty="0" smtClean="0"/>
              <a:t>と</a:t>
            </a:r>
            <a:r>
              <a:rPr lang="en-US" altLang="ja-JP" dirty="0" smtClean="0"/>
              <a:t>2.</a:t>
            </a:r>
            <a:r>
              <a:rPr lang="ja-JP" altLang="en-US" dirty="0"/>
              <a:t>については「電子行政オープンデータ実務者会議」に</a:t>
            </a:r>
            <a:r>
              <a:rPr lang="ja-JP" altLang="en-US" dirty="0" smtClean="0"/>
              <a:t>インプット</a:t>
            </a:r>
            <a:endParaRPr lang="ja-JP" altLang="en-US" dirty="0"/>
          </a:p>
          <a:p>
            <a:pPr lvl="2"/>
            <a:r>
              <a:rPr lang="ja-JP" altLang="en-US" dirty="0"/>
              <a:t>インプットした文書をもとにしたガイドラインが、現在「数値（表）、文章、地理空間情報のデータ作成に当たっての留意事項（ガイドライン別添）」として公開</a:t>
            </a:r>
            <a:r>
              <a:rPr lang="ja-JP" altLang="en-US" dirty="0" smtClean="0"/>
              <a:t>された。</a:t>
            </a:r>
            <a:endParaRPr lang="ja-JP" altLang="en-US" dirty="0"/>
          </a:p>
          <a:p>
            <a:r>
              <a:rPr lang="ja-JP" altLang="en-US" dirty="0" smtClean="0"/>
              <a:t>平成</a:t>
            </a:r>
            <a:r>
              <a:rPr lang="en-US" altLang="ja-JP" dirty="0" smtClean="0"/>
              <a:t>25</a:t>
            </a:r>
            <a:r>
              <a:rPr lang="ja-JP" altLang="en-US" dirty="0" smtClean="0"/>
              <a:t>年度</a:t>
            </a:r>
          </a:p>
          <a:p>
            <a:pPr lvl="1"/>
            <a:r>
              <a:rPr lang="ja-JP" altLang="en-US" dirty="0" smtClean="0"/>
              <a:t>情報</a:t>
            </a:r>
            <a:r>
              <a:rPr lang="ja-JP" altLang="en-US" dirty="0"/>
              <a:t>流通連携基盤システム・外部仕様書</a:t>
            </a:r>
            <a:r>
              <a:rPr lang="ja-JP" altLang="en-US" dirty="0" smtClean="0"/>
              <a:t>の改訂</a:t>
            </a:r>
            <a:endParaRPr lang="en-US" altLang="ja-JP" dirty="0" smtClean="0"/>
          </a:p>
          <a:p>
            <a:pPr lvl="2"/>
            <a:r>
              <a:rPr lang="ja-JP" altLang="en-US" dirty="0" smtClean="0"/>
              <a:t>仕様書の利用者や委員からのコメントを反映</a:t>
            </a:r>
          </a:p>
          <a:p>
            <a:pPr lvl="2"/>
            <a:r>
              <a:rPr lang="ja-JP" altLang="en-US" dirty="0" smtClean="0"/>
              <a:t>参照している技術規格の成立</a:t>
            </a:r>
            <a:r>
              <a:rPr lang="ja-JP" altLang="en-US" dirty="0"/>
              <a:t>経緯から、データの表現</a:t>
            </a:r>
            <a:r>
              <a:rPr lang="ja-JP" altLang="en-US" dirty="0" smtClean="0"/>
              <a:t>形式を見直し（</a:t>
            </a:r>
            <a:r>
              <a:rPr lang="en-US" altLang="ja-JP" dirty="0" smtClean="0"/>
              <a:t>RDF/JSON </a:t>
            </a:r>
            <a:r>
              <a:rPr lang="en-US" altLang="ja-JP" dirty="0" smtClean="0">
                <a:sym typeface="Wingdings" panose="05000000000000000000" pitchFamily="2" charset="2"/>
              </a:rPr>
              <a:t> JSON-LD</a:t>
            </a:r>
            <a:r>
              <a:rPr lang="ja-JP" altLang="en-US" dirty="0" smtClean="0">
                <a:sym typeface="Wingdings" panose="05000000000000000000" pitchFamily="2" charset="2"/>
              </a:rPr>
              <a:t>）</a:t>
            </a:r>
            <a:endParaRPr lang="ja-JP" altLang="en-US" dirty="0" smtClean="0"/>
          </a:p>
          <a:p>
            <a:pPr lvl="1"/>
            <a:r>
              <a:rPr kumimoji="1" lang="ja-JP" altLang="en-US" dirty="0" smtClean="0"/>
              <a:t>オープンデータガイドの作成（</a:t>
            </a:r>
            <a:r>
              <a:rPr lang="ja-JP" altLang="en-US" dirty="0"/>
              <a:t>データガバナンス委員会</a:t>
            </a:r>
            <a:r>
              <a:rPr lang="ja-JP" altLang="en-US" dirty="0" smtClean="0"/>
              <a:t>と連携</a:t>
            </a:r>
            <a:r>
              <a:rPr kumimoji="1" lang="ja-JP" altLang="en-US" dirty="0" smtClean="0"/>
              <a:t>）</a:t>
            </a:r>
          </a:p>
          <a:p>
            <a:pPr lvl="2"/>
            <a:r>
              <a:rPr kumimoji="1" lang="ja-JP" altLang="en-US" dirty="0" smtClean="0"/>
              <a:t>平成</a:t>
            </a:r>
            <a:r>
              <a:rPr kumimoji="1" lang="en-US" altLang="ja-JP" dirty="0" smtClean="0"/>
              <a:t>24</a:t>
            </a:r>
            <a:r>
              <a:rPr kumimoji="1" lang="ja-JP" altLang="en-US" dirty="0" smtClean="0"/>
              <a:t>年度に作成した「</a:t>
            </a:r>
            <a:r>
              <a:rPr lang="ja-JP" altLang="en-US" dirty="0"/>
              <a:t>オープンデータ化のためのデータ作成に関する技術ガイド</a:t>
            </a:r>
            <a:r>
              <a:rPr kumimoji="1" lang="ja-JP" altLang="en-US" dirty="0" smtClean="0"/>
              <a:t>」「</a:t>
            </a:r>
            <a:r>
              <a:rPr lang="ja-JP" altLang="en-US" dirty="0"/>
              <a:t>オープンデータ化のための</a:t>
            </a:r>
            <a:r>
              <a:rPr lang="en-US" altLang="ja-JP" dirty="0"/>
              <a:t>CSV</a:t>
            </a:r>
            <a:r>
              <a:rPr lang="ja-JP" altLang="en-US" dirty="0"/>
              <a:t>形式データ</a:t>
            </a:r>
            <a:r>
              <a:rPr lang="ja-JP" altLang="en-US" dirty="0" smtClean="0"/>
              <a:t>規格</a:t>
            </a:r>
            <a:r>
              <a:rPr kumimoji="1" lang="ja-JP" altLang="en-US" dirty="0" smtClean="0"/>
              <a:t>」に、利用ルールに関する検討内容やオープンデータの作成・公開手順を追加し、ガイドとしてまとめた。</a:t>
            </a:r>
          </a:p>
          <a:p>
            <a:pPr lvl="1"/>
            <a:r>
              <a:rPr kumimoji="1" lang="ja-JP" altLang="en-US" dirty="0" smtClean="0"/>
              <a:t>オープンデータ・アプリコンテストの審査（技術賞）</a:t>
            </a:r>
            <a:endParaRPr kumimoji="1" lang="en-US" altLang="ja-JP" dirty="0" smtClean="0"/>
          </a:p>
          <a:p>
            <a:pPr lvl="2"/>
            <a:r>
              <a:rPr lang="ja-JP" altLang="en-US" dirty="0"/>
              <a:t>民間における公共データの活用を促進する</a:t>
            </a:r>
            <a:r>
              <a:rPr lang="ja-JP" altLang="en-US" dirty="0" smtClean="0"/>
              <a:t>ため、平成</a:t>
            </a:r>
            <a:r>
              <a:rPr lang="en-US" altLang="ja-JP" dirty="0" smtClean="0"/>
              <a:t>25</a:t>
            </a:r>
            <a:r>
              <a:rPr lang="ja-JP" altLang="en-US" dirty="0" smtClean="0"/>
              <a:t>年度に実施した</a:t>
            </a:r>
            <a:r>
              <a:rPr lang="en-US" altLang="ja-JP" dirty="0" smtClean="0"/>
              <a:t>7</a:t>
            </a:r>
            <a:r>
              <a:rPr lang="ja-JP" altLang="en-US" dirty="0" err="1"/>
              <a:t>つの</a:t>
            </a:r>
            <a:r>
              <a:rPr lang="ja-JP" altLang="en-US" dirty="0"/>
              <a:t>実証実験でオープンデータ化された公共データを活用した、アプリケーションの開発を一般公募により行う「オープンデータ・アプリコンテスト」を</a:t>
            </a:r>
            <a:r>
              <a:rPr lang="ja-JP" altLang="en-US" dirty="0" smtClean="0"/>
              <a:t>開催</a:t>
            </a:r>
          </a:p>
          <a:p>
            <a:pPr lvl="2"/>
            <a:r>
              <a:rPr kumimoji="1" lang="ja-JP" altLang="en-US" dirty="0" smtClean="0"/>
              <a:t>応募されたアプリケーション（</a:t>
            </a:r>
            <a:r>
              <a:rPr kumimoji="1" lang="en-US" altLang="ja-JP" dirty="0" smtClean="0"/>
              <a:t>92</a:t>
            </a:r>
            <a:r>
              <a:rPr kumimoji="1" lang="ja-JP" altLang="en-US" dirty="0" smtClean="0"/>
              <a:t>件）を技術的観点から技術委員会にて審査し、</a:t>
            </a:r>
            <a:r>
              <a:rPr kumimoji="1" lang="en-US" altLang="ja-JP" dirty="0" smtClean="0"/>
              <a:t>3</a:t>
            </a:r>
            <a:r>
              <a:rPr kumimoji="1" lang="ja-JP" altLang="en-US" dirty="0" smtClean="0"/>
              <a:t>作品を表彰</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a:t>
            </a:fld>
            <a:endParaRPr lang="en-US" altLang="ja-JP"/>
          </a:p>
        </p:txBody>
      </p:sp>
    </p:spTree>
    <p:extLst>
      <p:ext uri="{BB962C8B-B14F-4D97-AF65-F5344CB8AC3E}">
        <p14:creationId xmlns:p14="http://schemas.microsoft.com/office/powerpoint/2010/main" val="10243955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第</a:t>
            </a:r>
            <a:r>
              <a:rPr lang="en-US" altLang="ja-JP" dirty="0"/>
              <a:t>4</a:t>
            </a:r>
            <a:r>
              <a:rPr lang="ja-JP" altLang="en-US" dirty="0"/>
              <a:t>章　オープンデータで必要となる利用</a:t>
            </a:r>
            <a:r>
              <a:rPr lang="ja-JP" altLang="en-US" dirty="0" smtClean="0"/>
              <a:t>ルール</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sz="2000" dirty="0" smtClean="0"/>
              <a:t>本章の概要</a:t>
            </a:r>
          </a:p>
          <a:p>
            <a:pPr lvl="1"/>
            <a:r>
              <a:rPr lang="ja-JP" altLang="en-US" dirty="0" smtClean="0"/>
              <a:t>オープンデータとするためには、利用ルールを付して自由に利用できることを示す必要がある。利用ルールとしてどのようなものが望ましいかを理解するため、日本及び諸外国において、利用ルールについてどのような検討が行われているかについて紹介する。</a:t>
            </a:r>
          </a:p>
          <a:p>
            <a:r>
              <a:rPr lang="ja-JP" altLang="en-US" sz="2000" dirty="0"/>
              <a:t>本章</a:t>
            </a:r>
            <a:r>
              <a:rPr lang="ja-JP" altLang="en-US" sz="2000" dirty="0" smtClean="0"/>
              <a:t>の構成</a:t>
            </a:r>
            <a:endParaRPr lang="ja-JP" altLang="en-US" sz="2000" dirty="0"/>
          </a:p>
          <a:p>
            <a:pPr marL="663670" lvl="1" indent="-457200">
              <a:buFont typeface="+mj-lt"/>
              <a:buAutoNum type="arabicPeriod"/>
            </a:pPr>
            <a:r>
              <a:rPr lang="ja-JP" altLang="en-US" dirty="0"/>
              <a:t>オープンデータにおける利用ルールの</a:t>
            </a:r>
            <a:r>
              <a:rPr lang="ja-JP" altLang="en-US" dirty="0" smtClean="0"/>
              <a:t>重要性</a:t>
            </a:r>
          </a:p>
          <a:p>
            <a:pPr lvl="2"/>
            <a:r>
              <a:rPr lang="ja-JP" altLang="en-US" dirty="0" smtClean="0"/>
              <a:t>公共データをオープンデータとする際に、なぜ利用ルールが重要なのかを解説する。</a:t>
            </a:r>
            <a:endParaRPr lang="en-US" altLang="ja-JP" dirty="0" smtClean="0"/>
          </a:p>
          <a:p>
            <a:pPr marL="663670" lvl="1" indent="-457200">
              <a:buFont typeface="+mj-lt"/>
              <a:buAutoNum type="arabicPeriod"/>
            </a:pPr>
            <a:r>
              <a:rPr lang="ja-JP" altLang="en-US" dirty="0"/>
              <a:t>国際的なオープンデータの利用ルールの</a:t>
            </a:r>
            <a:r>
              <a:rPr lang="ja-JP" altLang="en-US" dirty="0" smtClean="0"/>
              <a:t>動向</a:t>
            </a:r>
            <a:endParaRPr lang="ja-JP" altLang="en-US" dirty="0"/>
          </a:p>
          <a:p>
            <a:pPr lvl="2"/>
            <a:r>
              <a:rPr lang="ja-JP" altLang="en-US" dirty="0"/>
              <a:t>諸外国において</a:t>
            </a:r>
            <a:r>
              <a:rPr lang="ja-JP" altLang="en-US" dirty="0" smtClean="0"/>
              <a:t>オープンデータについてどのような法制度となっているか、またどのような利用ルールを採用しているかについて紹介する。</a:t>
            </a:r>
            <a:endParaRPr lang="ja-JP" altLang="en-US" dirty="0"/>
          </a:p>
          <a:p>
            <a:pPr marL="663670" lvl="1" indent="-457200">
              <a:buFont typeface="+mj-lt"/>
              <a:buAutoNum type="arabicPeriod"/>
            </a:pPr>
            <a:r>
              <a:rPr lang="ja-JP" altLang="en-US" dirty="0"/>
              <a:t>日本政府におけるオープンデータ利用ルールの</a:t>
            </a:r>
            <a:r>
              <a:rPr lang="ja-JP" altLang="en-US" dirty="0" smtClean="0"/>
              <a:t>動向</a:t>
            </a:r>
            <a:endParaRPr kumimoji="1" lang="ja-JP" altLang="en-US" dirty="0" smtClean="0"/>
          </a:p>
          <a:p>
            <a:pPr lvl="2"/>
            <a:r>
              <a:rPr lang="ja-JP" altLang="en-US" dirty="0"/>
              <a:t>日本の</a:t>
            </a:r>
            <a:r>
              <a:rPr lang="ja-JP" altLang="en-US" dirty="0" smtClean="0"/>
              <a:t>各省庁のウェブサイトに適用される予定の「政府標準利用規約（第</a:t>
            </a:r>
            <a:r>
              <a:rPr lang="en-US" altLang="ja-JP" dirty="0" smtClean="0"/>
              <a:t>1.0</a:t>
            </a:r>
            <a:r>
              <a:rPr lang="ja-JP" altLang="en-US" dirty="0" smtClean="0"/>
              <a:t>版）（案）」の策定経緯について紹介する。また、日本のデータカタログサイトである</a:t>
            </a:r>
            <a:r>
              <a:rPr lang="en-US" altLang="ja-JP" dirty="0" smtClean="0"/>
              <a:t>Data.go.jp</a:t>
            </a:r>
            <a:r>
              <a:rPr lang="ja-JP" altLang="en-US" dirty="0" smtClean="0"/>
              <a:t>の利用ルールについて紹介する。</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30</a:t>
            </a:fld>
            <a:endParaRPr lang="en-US" altLang="ja-JP" dirty="0"/>
          </a:p>
        </p:txBody>
      </p:sp>
    </p:spTree>
    <p:extLst>
      <p:ext uri="{BB962C8B-B14F-4D97-AF65-F5344CB8AC3E}">
        <p14:creationId xmlns:p14="http://schemas.microsoft.com/office/powerpoint/2010/main" val="24266938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第</a:t>
            </a:r>
            <a:r>
              <a:rPr lang="en-US" altLang="ja-JP" dirty="0"/>
              <a:t>5</a:t>
            </a:r>
            <a:r>
              <a:rPr lang="ja-JP" altLang="en-US" dirty="0"/>
              <a:t>章　オープンデータ利用ルールの</a:t>
            </a:r>
            <a:r>
              <a:rPr lang="ja-JP" altLang="en-US" dirty="0" smtClean="0"/>
              <a:t>概要</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本章の概要</a:t>
            </a:r>
          </a:p>
          <a:p>
            <a:pPr lvl="1"/>
            <a:r>
              <a:rPr lang="ja-JP" altLang="en-US" dirty="0" smtClean="0"/>
              <a:t>オープンデータの利用ルールとして主に利用されている（利用される予定の）</a:t>
            </a:r>
            <a:r>
              <a:rPr lang="en-US" altLang="ja-JP" dirty="0" smtClean="0"/>
              <a:t>CC-BY</a:t>
            </a:r>
            <a:r>
              <a:rPr lang="ja-JP" altLang="en-US" dirty="0" err="1" smtClean="0"/>
              <a:t>、</a:t>
            </a:r>
            <a:r>
              <a:rPr lang="en-US" altLang="ja-JP" dirty="0" smtClean="0"/>
              <a:t>CC0</a:t>
            </a:r>
            <a:r>
              <a:rPr lang="ja-JP" altLang="en-US" dirty="0" err="1" smtClean="0"/>
              <a:t>、</a:t>
            </a:r>
            <a:r>
              <a:rPr lang="ja-JP" altLang="en-US" dirty="0" smtClean="0"/>
              <a:t>政府標準利用規約（第</a:t>
            </a:r>
            <a:r>
              <a:rPr lang="en-US" altLang="ja-JP" dirty="0" smtClean="0"/>
              <a:t>1.0</a:t>
            </a:r>
            <a:r>
              <a:rPr lang="ja-JP" altLang="en-US" dirty="0" smtClean="0"/>
              <a:t>版）（案）について、その内容と利用方法について紹介する。</a:t>
            </a:r>
          </a:p>
          <a:p>
            <a:r>
              <a:rPr lang="ja-JP" altLang="en-US" dirty="0"/>
              <a:t>本章</a:t>
            </a:r>
            <a:r>
              <a:rPr lang="ja-JP" altLang="en-US" dirty="0" smtClean="0"/>
              <a:t>の構成</a:t>
            </a:r>
            <a:endParaRPr lang="ja-JP" altLang="en-US" dirty="0"/>
          </a:p>
          <a:p>
            <a:pPr marL="663670" lvl="1" indent="-457200">
              <a:buFont typeface="+mj-lt"/>
              <a:buAutoNum type="arabicPeriod"/>
            </a:pPr>
            <a:r>
              <a:rPr lang="en-US" altLang="ja-JP" dirty="0" smtClean="0"/>
              <a:t>CC</a:t>
            </a:r>
            <a:r>
              <a:rPr lang="ja-JP" altLang="en-US" dirty="0" smtClean="0"/>
              <a:t>ライセンス</a:t>
            </a:r>
          </a:p>
          <a:p>
            <a:pPr lvl="2"/>
            <a:r>
              <a:rPr lang="ja-JP" altLang="en-US" dirty="0"/>
              <a:t>国際的</a:t>
            </a:r>
            <a:r>
              <a:rPr lang="ja-JP" altLang="en-US" dirty="0" smtClean="0"/>
              <a:t>に広く利用されている利用ルールである</a:t>
            </a:r>
            <a:r>
              <a:rPr lang="en-US" altLang="ja-JP" dirty="0" smtClean="0"/>
              <a:t>CC</a:t>
            </a:r>
            <a:r>
              <a:rPr lang="ja-JP" altLang="en-US" dirty="0" smtClean="0"/>
              <a:t>とは何かについて概要を紹介する。</a:t>
            </a:r>
            <a:endParaRPr lang="en-US" altLang="ja-JP" dirty="0" smtClean="0"/>
          </a:p>
          <a:p>
            <a:pPr marL="663670" lvl="1" indent="-457200">
              <a:buFont typeface="+mj-lt"/>
              <a:buAutoNum type="arabicPeriod"/>
            </a:pPr>
            <a:r>
              <a:rPr lang="en-US" altLang="ja-JP" dirty="0" smtClean="0"/>
              <a:t>CC-BY</a:t>
            </a:r>
            <a:endParaRPr lang="ja-JP" altLang="en-US" dirty="0"/>
          </a:p>
          <a:p>
            <a:pPr lvl="2"/>
            <a:r>
              <a:rPr lang="en-US" altLang="ja-JP" dirty="0" smtClean="0"/>
              <a:t>CC</a:t>
            </a:r>
            <a:r>
              <a:rPr lang="ja-JP" altLang="en-US" dirty="0" smtClean="0"/>
              <a:t>ライセンスの中でも特に諸外国において利用されている</a:t>
            </a:r>
            <a:r>
              <a:rPr lang="en-US" altLang="ja-JP" dirty="0" smtClean="0"/>
              <a:t>CC-BY</a:t>
            </a:r>
            <a:r>
              <a:rPr lang="ja-JP" altLang="en-US" dirty="0" smtClean="0"/>
              <a:t>ライセンスについて、概要と利用方法を紹介する。</a:t>
            </a:r>
            <a:endParaRPr lang="ja-JP" altLang="en-US" dirty="0"/>
          </a:p>
          <a:p>
            <a:pPr marL="663670" lvl="1" indent="-457200">
              <a:buFont typeface="+mj-lt"/>
              <a:buAutoNum type="arabicPeriod"/>
            </a:pPr>
            <a:r>
              <a:rPr lang="en-US" altLang="ja-JP" dirty="0" smtClean="0"/>
              <a:t>CC0</a:t>
            </a:r>
            <a:endParaRPr kumimoji="1" lang="ja-JP" altLang="en-US" dirty="0" smtClean="0"/>
          </a:p>
          <a:p>
            <a:pPr lvl="2"/>
            <a:r>
              <a:rPr lang="en-US" altLang="ja-JP" dirty="0" smtClean="0"/>
              <a:t>CC</a:t>
            </a:r>
            <a:r>
              <a:rPr lang="ja-JP" altLang="en-US" dirty="0" smtClean="0"/>
              <a:t>が発行している著作権者が著作権を放棄するという宣言である</a:t>
            </a:r>
            <a:r>
              <a:rPr lang="en-US" altLang="ja-JP" dirty="0" smtClean="0"/>
              <a:t>CC0</a:t>
            </a:r>
            <a:r>
              <a:rPr lang="ja-JP" altLang="en-US" dirty="0" smtClean="0"/>
              <a:t>について、概要と利用方法を紹介する。</a:t>
            </a:r>
            <a:endParaRPr lang="en-US" altLang="ja-JP" dirty="0" smtClean="0"/>
          </a:p>
          <a:p>
            <a:pPr marL="663670" lvl="1" indent="-457200">
              <a:buFont typeface="+mj-lt"/>
              <a:buAutoNum type="arabicPeriod"/>
            </a:pPr>
            <a:r>
              <a:rPr lang="ja-JP" altLang="en-US" dirty="0"/>
              <a:t>政府標準利用</a:t>
            </a:r>
            <a:r>
              <a:rPr lang="ja-JP" altLang="en-US" dirty="0" smtClean="0"/>
              <a:t>規約（第</a:t>
            </a:r>
            <a:r>
              <a:rPr lang="en-US" altLang="ja-JP" dirty="0" smtClean="0"/>
              <a:t>1.0</a:t>
            </a:r>
            <a:r>
              <a:rPr lang="ja-JP" altLang="en-US" dirty="0" smtClean="0"/>
              <a:t>版）（案）</a:t>
            </a:r>
            <a:endParaRPr lang="ja-JP" altLang="en-US" dirty="0"/>
          </a:p>
          <a:p>
            <a:pPr lvl="2"/>
            <a:r>
              <a:rPr lang="ja-JP" altLang="en-US" dirty="0"/>
              <a:t>日本の各省庁</a:t>
            </a:r>
            <a:r>
              <a:rPr lang="ja-JP" altLang="en-US" dirty="0" smtClean="0"/>
              <a:t>で採用される予定の政府標準利用規約（第</a:t>
            </a:r>
            <a:r>
              <a:rPr lang="en-US" altLang="ja-JP" dirty="0" smtClean="0"/>
              <a:t>1.0</a:t>
            </a:r>
            <a:r>
              <a:rPr lang="ja-JP" altLang="en-US" dirty="0" smtClean="0"/>
              <a:t>版）（案）について、概要と利用方法を紹介する。</a:t>
            </a:r>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31</a:t>
            </a:fld>
            <a:endParaRPr lang="en-US" altLang="ja-JP" dirty="0"/>
          </a:p>
        </p:txBody>
      </p:sp>
    </p:spTree>
    <p:extLst>
      <p:ext uri="{BB962C8B-B14F-4D97-AF65-F5344CB8AC3E}">
        <p14:creationId xmlns:p14="http://schemas.microsoft.com/office/powerpoint/2010/main" val="8540420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a:t>第</a:t>
            </a:r>
            <a:r>
              <a:rPr lang="en-US" altLang="ja-JP" dirty="0"/>
              <a:t>6</a:t>
            </a:r>
            <a:r>
              <a:rPr lang="ja-JP" altLang="en-US" dirty="0"/>
              <a:t>章　利用ルールの比較と望ましい利用</a:t>
            </a:r>
            <a:r>
              <a:rPr lang="ja-JP" altLang="en-US" dirty="0" smtClean="0"/>
              <a:t>ルール</a:t>
            </a:r>
            <a:endParaRPr kumimoji="1" lang="ja-JP" altLang="en-US" dirty="0"/>
          </a:p>
        </p:txBody>
      </p:sp>
      <p:sp>
        <p:nvSpPr>
          <p:cNvPr id="3" name="コンテンツ プレースホルダー 2"/>
          <p:cNvSpPr>
            <a:spLocks noGrp="1"/>
          </p:cNvSpPr>
          <p:nvPr>
            <p:ph idx="1"/>
          </p:nvPr>
        </p:nvSpPr>
        <p:spPr/>
        <p:txBody>
          <a:bodyPr>
            <a:normAutofit/>
          </a:bodyPr>
          <a:lstStyle/>
          <a:p>
            <a:r>
              <a:rPr lang="ja-JP" altLang="en-US" dirty="0" smtClean="0"/>
              <a:t>本章の概要</a:t>
            </a:r>
          </a:p>
          <a:p>
            <a:pPr lvl="1"/>
            <a:r>
              <a:rPr lang="ja-JP" altLang="en-US" dirty="0" smtClean="0"/>
              <a:t>前章で紹介した</a:t>
            </a:r>
            <a:r>
              <a:rPr lang="en-US" altLang="ja-JP" dirty="0" smtClean="0"/>
              <a:t>CC-BY</a:t>
            </a:r>
            <a:r>
              <a:rPr lang="ja-JP" altLang="en-US" dirty="0" err="1" smtClean="0"/>
              <a:t>、</a:t>
            </a:r>
            <a:r>
              <a:rPr lang="en-US" altLang="ja-JP" dirty="0" smtClean="0"/>
              <a:t>CC0</a:t>
            </a:r>
            <a:r>
              <a:rPr lang="ja-JP" altLang="en-US" dirty="0" err="1" smtClean="0"/>
              <a:t>、</a:t>
            </a:r>
            <a:r>
              <a:rPr lang="ja-JP" altLang="en-US" dirty="0" smtClean="0"/>
              <a:t>政府標準利用規約（第</a:t>
            </a:r>
            <a:r>
              <a:rPr lang="en-US" altLang="ja-JP" dirty="0" smtClean="0"/>
              <a:t>1.0</a:t>
            </a:r>
            <a:r>
              <a:rPr lang="ja-JP" altLang="en-US" dirty="0" smtClean="0"/>
              <a:t>版）（案）について、情報利用者、情報提供者のそれぞれの視点で比較を行い、どのような利用ルールを採用することが推奨されるかについて記載する。</a:t>
            </a:r>
          </a:p>
          <a:p>
            <a:r>
              <a:rPr lang="ja-JP" altLang="en-US" dirty="0"/>
              <a:t>本章</a:t>
            </a:r>
            <a:r>
              <a:rPr lang="ja-JP" altLang="en-US" dirty="0" smtClean="0"/>
              <a:t>の構成</a:t>
            </a:r>
            <a:endParaRPr lang="ja-JP" altLang="en-US" dirty="0"/>
          </a:p>
          <a:p>
            <a:pPr marL="663670" lvl="1" indent="-457200">
              <a:buFont typeface="+mj-lt"/>
              <a:buAutoNum type="arabicPeriod"/>
            </a:pPr>
            <a:r>
              <a:rPr lang="ja-JP" altLang="en-US" dirty="0"/>
              <a:t>情報利用者の視点からの</a:t>
            </a:r>
            <a:r>
              <a:rPr lang="ja-JP" altLang="en-US" dirty="0" smtClean="0"/>
              <a:t>比較</a:t>
            </a:r>
          </a:p>
          <a:p>
            <a:pPr lvl="2"/>
            <a:r>
              <a:rPr lang="ja-JP" altLang="en-US" dirty="0"/>
              <a:t>オープンデータとなった情報を利用</a:t>
            </a:r>
            <a:r>
              <a:rPr lang="ja-JP" altLang="en-US" dirty="0" smtClean="0"/>
              <a:t>する人の視点から利用ルールを比較分析する。</a:t>
            </a:r>
            <a:endParaRPr lang="en-US" altLang="ja-JP" dirty="0" smtClean="0"/>
          </a:p>
          <a:p>
            <a:pPr marL="663670" lvl="1" indent="-457200">
              <a:buFont typeface="+mj-lt"/>
              <a:buAutoNum type="arabicPeriod"/>
            </a:pPr>
            <a:r>
              <a:rPr lang="ja-JP" altLang="en-US" dirty="0" smtClean="0"/>
              <a:t>情報</a:t>
            </a:r>
            <a:r>
              <a:rPr lang="ja-JP" altLang="en-US" dirty="0"/>
              <a:t>提供</a:t>
            </a:r>
            <a:r>
              <a:rPr lang="ja-JP" altLang="en-US" dirty="0" smtClean="0"/>
              <a:t>者</a:t>
            </a:r>
            <a:r>
              <a:rPr lang="ja-JP" altLang="en-US" dirty="0"/>
              <a:t>の視点からの</a:t>
            </a:r>
            <a:r>
              <a:rPr lang="ja-JP" altLang="en-US" dirty="0" smtClean="0"/>
              <a:t>比較</a:t>
            </a:r>
            <a:endParaRPr lang="ja-JP" altLang="en-US" dirty="0"/>
          </a:p>
          <a:p>
            <a:pPr lvl="2"/>
            <a:r>
              <a:rPr lang="ja-JP" altLang="en-US" dirty="0"/>
              <a:t>保有するデータをオープンデータとして公開</a:t>
            </a:r>
            <a:r>
              <a:rPr lang="ja-JP" altLang="en-US" dirty="0" smtClean="0"/>
              <a:t>する人の視点から利用ルールを比較分析する。</a:t>
            </a:r>
            <a:endParaRPr lang="ja-JP" altLang="en-US" dirty="0"/>
          </a:p>
          <a:p>
            <a:pPr marL="663670" lvl="1" indent="-457200">
              <a:buFont typeface="+mj-lt"/>
              <a:buAutoNum type="arabicPeriod"/>
            </a:pPr>
            <a:r>
              <a:rPr lang="ja-JP" altLang="en-US" dirty="0"/>
              <a:t>オープンデータにする際に望ましい利用</a:t>
            </a:r>
            <a:r>
              <a:rPr lang="ja-JP" altLang="en-US" dirty="0" smtClean="0"/>
              <a:t>ルール</a:t>
            </a:r>
            <a:endParaRPr kumimoji="1" lang="ja-JP" altLang="en-US" dirty="0" smtClean="0"/>
          </a:p>
          <a:p>
            <a:pPr lvl="2"/>
            <a:r>
              <a:rPr lang="ja-JP" altLang="en-US" dirty="0" smtClean="0"/>
              <a:t>オープンデータ</a:t>
            </a:r>
            <a:r>
              <a:rPr lang="ja-JP" altLang="en-US" dirty="0"/>
              <a:t>で</a:t>
            </a:r>
            <a:r>
              <a:rPr lang="ja-JP" altLang="en-US" dirty="0" smtClean="0"/>
              <a:t>は情報が利用されることを前提とすることから、情報利用者の視点を重視して、望ましい利用ルールとは何かについて検討し、推奨する。</a:t>
            </a:r>
            <a:endParaRPr lang="en-US" altLang="ja-JP" dirty="0" smtClean="0"/>
          </a:p>
          <a:p>
            <a:pPr marL="206470" lvl="1" indent="0">
              <a:buNone/>
            </a:pPr>
            <a:r>
              <a:rPr lang="ja-JP" altLang="en-US" dirty="0"/>
              <a:t>補足：公開されたデータの悪用とその責任について</a:t>
            </a:r>
          </a:p>
          <a:p>
            <a:pPr lvl="2"/>
            <a:r>
              <a:rPr lang="ja-JP" altLang="en-US" dirty="0"/>
              <a:t>オープンデータ</a:t>
            </a:r>
            <a:r>
              <a:rPr lang="ja-JP" altLang="en-US" dirty="0" smtClean="0"/>
              <a:t>で公開した情報については、悪用された際に誰が責任を負うのかということが議論となることから、責任の所在について検討する。</a:t>
            </a:r>
            <a:endParaRPr lang="en-US" altLang="ja-JP" dirty="0"/>
          </a:p>
          <a:p>
            <a:pPr lvl="2"/>
            <a:endParaRPr lang="en-US" altLang="ja-JP" dirty="0" smtClean="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32</a:t>
            </a:fld>
            <a:endParaRPr lang="en-US" altLang="ja-JP" dirty="0"/>
          </a:p>
        </p:txBody>
      </p:sp>
    </p:spTree>
    <p:extLst>
      <p:ext uri="{BB962C8B-B14F-4D97-AF65-F5344CB8AC3E}">
        <p14:creationId xmlns:p14="http://schemas.microsoft.com/office/powerpoint/2010/main" val="21841353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r>
              <a:rPr lang="ja-JP" altLang="en-US" dirty="0" smtClean="0"/>
              <a:t>第</a:t>
            </a:r>
            <a:r>
              <a:rPr lang="en-US" altLang="ja-JP" dirty="0" smtClean="0"/>
              <a:t>7</a:t>
            </a:r>
            <a:r>
              <a:rPr lang="ja-JP" altLang="en-US" dirty="0" smtClean="0"/>
              <a:t>章　利用ルールに関する今後の見直しの方向性について</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33</a:t>
            </a:fld>
            <a:endParaRPr lang="en-US" altLang="ja-JP" dirty="0"/>
          </a:p>
        </p:txBody>
      </p:sp>
      <p:sp>
        <p:nvSpPr>
          <p:cNvPr id="28" name="コンテンツ プレースホルダー 27"/>
          <p:cNvSpPr>
            <a:spLocks noGrp="1"/>
          </p:cNvSpPr>
          <p:nvPr>
            <p:ph idx="1"/>
          </p:nvPr>
        </p:nvSpPr>
        <p:spPr>
          <a:xfrm>
            <a:off x="351414" y="1143001"/>
            <a:ext cx="9146415" cy="5454351"/>
          </a:xfrm>
        </p:spPr>
        <p:txBody>
          <a:bodyPr>
            <a:normAutofit/>
          </a:bodyPr>
          <a:lstStyle/>
          <a:p>
            <a:r>
              <a:rPr lang="ja-JP" altLang="en-US" sz="1800" dirty="0"/>
              <a:t>公共データをオープンデータとして公開する場合、情報利用者視点に立ち、基本的には、国際的にオープンデータの利用ルールとして広く使用されている</a:t>
            </a:r>
            <a:r>
              <a:rPr lang="en-US" altLang="ja-JP" sz="1800" dirty="0"/>
              <a:t>CC-BY</a:t>
            </a:r>
            <a:r>
              <a:rPr lang="ja-JP" altLang="en-US" sz="1800" dirty="0"/>
              <a:t>又は</a:t>
            </a:r>
            <a:r>
              <a:rPr lang="en-US" altLang="ja-JP" sz="1800" dirty="0"/>
              <a:t>CC0</a:t>
            </a:r>
            <a:r>
              <a:rPr lang="ja-JP" altLang="en-US" sz="1800" dirty="0"/>
              <a:t>を適用することが望ましい</a:t>
            </a:r>
            <a:r>
              <a:rPr lang="ja-JP" altLang="en-US" sz="1800" dirty="0" smtClean="0"/>
              <a:t>。</a:t>
            </a:r>
            <a:endParaRPr lang="en-US" altLang="ja-JP" sz="1800" dirty="0" smtClean="0"/>
          </a:p>
          <a:p>
            <a:r>
              <a:rPr lang="ja-JP" altLang="en-US" sz="1800" dirty="0" smtClean="0"/>
              <a:t>情報</a:t>
            </a:r>
            <a:r>
              <a:rPr lang="ja-JP" altLang="en-US" sz="1800" dirty="0"/>
              <a:t>提供者に配慮し、公序良俗に反する利用等の禁止事項を盛り込むことが、例えば、できることから速やかに着手するというスモール・スタートの原則にかなう場合、できるだけ多くのデータを</a:t>
            </a:r>
            <a:r>
              <a:rPr lang="ja-JP" altLang="en-US" sz="1800" dirty="0" smtClean="0"/>
              <a:t>オープンデータにする対象</a:t>
            </a:r>
            <a:r>
              <a:rPr lang="ja-JP" altLang="en-US" sz="1800" dirty="0"/>
              <a:t>としたいといった場合には、次善策として、政府標準利用規約（第</a:t>
            </a:r>
            <a:r>
              <a:rPr lang="en-US" altLang="ja-JP" sz="1800" dirty="0"/>
              <a:t>1.0</a:t>
            </a:r>
            <a:r>
              <a:rPr lang="ja-JP" altLang="en-US" sz="1800" dirty="0"/>
              <a:t>版）（案）を適用することが考えられる</a:t>
            </a:r>
            <a:r>
              <a:rPr lang="ja-JP" altLang="en-US" sz="1800" dirty="0" smtClean="0"/>
              <a:t>。</a:t>
            </a:r>
            <a:endParaRPr lang="en-US" altLang="ja-JP" sz="1800" dirty="0" smtClean="0"/>
          </a:p>
          <a:p>
            <a:pPr lvl="1"/>
            <a:r>
              <a:rPr lang="ja-JP" altLang="en-US" sz="1500" dirty="0" smtClean="0"/>
              <a:t>政府</a:t>
            </a:r>
            <a:r>
              <a:rPr lang="ja-JP" altLang="en-US" sz="1500" dirty="0"/>
              <a:t>標準利用規約（第</a:t>
            </a:r>
            <a:r>
              <a:rPr lang="en-US" altLang="ja-JP" sz="1500" dirty="0"/>
              <a:t>1.0</a:t>
            </a:r>
            <a:r>
              <a:rPr lang="ja-JP" altLang="en-US" sz="1500" dirty="0"/>
              <a:t>版）（案）は、利用ルールの政府標準利用規約（第</a:t>
            </a:r>
            <a:r>
              <a:rPr lang="en-US" altLang="ja-JP" sz="1500" dirty="0"/>
              <a:t>1.0</a:t>
            </a:r>
            <a:r>
              <a:rPr lang="ja-JP" altLang="en-US" sz="1500" dirty="0"/>
              <a:t>版）（案）への変更後のコンテンツの利用状況等を踏まえ、見直しの検討が行われる予定となっている。国以外において、政府標準利用規約（第</a:t>
            </a:r>
            <a:r>
              <a:rPr lang="en-US" altLang="ja-JP" sz="1500" dirty="0"/>
              <a:t>1.0</a:t>
            </a:r>
            <a:r>
              <a:rPr lang="ja-JP" altLang="en-US" sz="1500" dirty="0"/>
              <a:t>版）（案）を適用する際には</a:t>
            </a:r>
            <a:r>
              <a:rPr lang="ja-JP" altLang="en-US" sz="1500" dirty="0" smtClean="0"/>
              <a:t>、</a:t>
            </a:r>
            <a:r>
              <a:rPr lang="ja-JP" altLang="en-US" sz="1500" u="sng" dirty="0" smtClean="0"/>
              <a:t>今後見直し</a:t>
            </a:r>
            <a:r>
              <a:rPr lang="ja-JP" altLang="en-US" sz="1500" u="sng" dirty="0"/>
              <a:t>が行われる可能性があることを理解した上で、適用することが望ましい</a:t>
            </a:r>
            <a:r>
              <a:rPr lang="ja-JP" altLang="en-US" sz="1500" dirty="0" smtClean="0"/>
              <a:t>。</a:t>
            </a:r>
            <a:endParaRPr lang="en-US" altLang="ja-JP" sz="1500" dirty="0" smtClean="0"/>
          </a:p>
          <a:p>
            <a:r>
              <a:rPr lang="ja-JP" altLang="en-US" sz="1800" dirty="0"/>
              <a:t>オープンデータとして公開されたデータの不適切な利用によって第三者等に何らかの問題が起きた場合、</a:t>
            </a:r>
            <a:r>
              <a:rPr lang="ja-JP" altLang="en-US" sz="1800" u="sng" dirty="0"/>
              <a:t>その責任はデータを不適切に利用した情報利用者にあるのであって、情報提供者である国、地方公共団体等が責任を負うものではない</a:t>
            </a:r>
            <a:r>
              <a:rPr lang="ja-JP" altLang="en-US" sz="1800" dirty="0"/>
              <a:t>ということを啓発していく必要が</a:t>
            </a:r>
            <a:r>
              <a:rPr lang="ja-JP" altLang="en-US" sz="1800" dirty="0" smtClean="0"/>
              <a:t>ある。</a:t>
            </a:r>
            <a:endParaRPr lang="en-US" altLang="ja-JP" sz="1800" dirty="0" smtClean="0"/>
          </a:p>
          <a:p>
            <a:pPr lvl="1"/>
            <a:r>
              <a:rPr lang="ja-JP" altLang="en-US" sz="1500" dirty="0"/>
              <a:t>オープンデータによって公開された情報には、誤りがある場合等もあると想定されるが、その誤りが原因</a:t>
            </a:r>
            <a:r>
              <a:rPr lang="ja-JP" altLang="en-US" sz="1500" dirty="0" smtClean="0"/>
              <a:t>で、情報</a:t>
            </a:r>
            <a:r>
              <a:rPr lang="ja-JP" altLang="en-US" sz="1500" dirty="0"/>
              <a:t>利用者</a:t>
            </a:r>
            <a:r>
              <a:rPr lang="ja-JP" altLang="en-US" sz="1500" dirty="0" smtClean="0"/>
              <a:t>や第三者</a:t>
            </a:r>
            <a:r>
              <a:rPr lang="ja-JP" altLang="en-US" sz="1500" dirty="0"/>
              <a:t>等に何らかの問題が起きた場合についても、</a:t>
            </a:r>
            <a:r>
              <a:rPr lang="en-US" altLang="ja-JP" sz="1500" dirty="0"/>
              <a:t>CC</a:t>
            </a:r>
            <a:r>
              <a:rPr lang="ja-JP" altLang="en-US" sz="1500" dirty="0"/>
              <a:t>ライセンス、政府標準利用規約（第</a:t>
            </a:r>
            <a:r>
              <a:rPr lang="en-US" altLang="ja-JP" sz="1500" dirty="0"/>
              <a:t>1.0</a:t>
            </a:r>
            <a:r>
              <a:rPr lang="ja-JP" altLang="en-US" sz="1500" dirty="0"/>
              <a:t>版）（案）のいずれにおいても無保証で公開しているのであり、国、地方公共団体等が責任を負うものではない</a:t>
            </a:r>
            <a:endParaRPr kumimoji="1" lang="ja-JP" altLang="en-US" sz="1500" dirty="0"/>
          </a:p>
        </p:txBody>
      </p:sp>
    </p:spTree>
    <p:extLst>
      <p:ext uri="{BB962C8B-B14F-4D97-AF65-F5344CB8AC3E}">
        <p14:creationId xmlns:p14="http://schemas.microsoft.com/office/powerpoint/2010/main" val="516751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lstStyle/>
          <a:p>
            <a:r>
              <a:rPr lang="ja-JP" altLang="en-US" dirty="0" smtClean="0"/>
              <a:t>第</a:t>
            </a:r>
            <a:r>
              <a:rPr lang="en-US" altLang="ja-JP" dirty="0" smtClean="0"/>
              <a:t>8</a:t>
            </a:r>
            <a:r>
              <a:rPr lang="ja-JP" altLang="en-US" dirty="0" smtClean="0"/>
              <a:t>章 オープンデータの技術レベル</a:t>
            </a:r>
            <a:endParaRPr kumimoji="1" lang="ja-JP" altLang="en-US" dirty="0"/>
          </a:p>
        </p:txBody>
      </p:sp>
      <p:sp>
        <p:nvSpPr>
          <p:cNvPr id="8" name="コンテンツ プレースホルダー 7"/>
          <p:cNvSpPr>
            <a:spLocks noGrp="1"/>
          </p:cNvSpPr>
          <p:nvPr>
            <p:ph idx="1"/>
          </p:nvPr>
        </p:nvSpPr>
        <p:spPr>
          <a:xfrm>
            <a:off x="351414" y="1143000"/>
            <a:ext cx="9426122" cy="5268127"/>
          </a:xfrm>
        </p:spPr>
        <p:txBody>
          <a:bodyPr>
            <a:normAutofit/>
          </a:bodyPr>
          <a:lstStyle/>
          <a:p>
            <a:r>
              <a:rPr kumimoji="1" lang="ja-JP" altLang="en-US" dirty="0" smtClean="0"/>
              <a:t>本章の概要</a:t>
            </a:r>
          </a:p>
          <a:p>
            <a:pPr marL="698500" lvl="1" indent="-342900">
              <a:buFont typeface="+mj-lt"/>
              <a:buAutoNum type="arabicPeriod"/>
            </a:pPr>
            <a:r>
              <a:rPr lang="ja-JP" altLang="en-US" dirty="0" smtClean="0"/>
              <a:t>機械判読性に関する解説（</a:t>
            </a:r>
            <a:r>
              <a:rPr lang="en-US" altLang="ja-JP" dirty="0" smtClean="0">
                <a:sym typeface="Wingdings" panose="05000000000000000000" pitchFamily="2" charset="2"/>
              </a:rPr>
              <a:t> </a:t>
            </a:r>
            <a:r>
              <a:rPr lang="ja-JP" altLang="en-US" dirty="0" smtClean="0">
                <a:sym typeface="Wingdings" panose="05000000000000000000" pitchFamily="2" charset="2"/>
              </a:rPr>
              <a:t>後述）</a:t>
            </a:r>
            <a:endParaRPr lang="ja-JP" altLang="en-US" dirty="0" smtClean="0"/>
          </a:p>
          <a:p>
            <a:pPr lvl="2"/>
            <a:r>
              <a:rPr lang="ja-JP" altLang="en-US" dirty="0"/>
              <a:t>機械</a:t>
            </a:r>
            <a:r>
              <a:rPr lang="ja-JP" altLang="en-US" dirty="0" smtClean="0"/>
              <a:t>判読に適した</a:t>
            </a:r>
            <a:r>
              <a:rPr lang="ja-JP" altLang="en-US" dirty="0"/>
              <a:t>データが</a:t>
            </a:r>
            <a:r>
              <a:rPr lang="ja-JP" altLang="en-US" dirty="0" smtClean="0"/>
              <a:t>必要である理由と、機械判読性に関する指標について解説する。</a:t>
            </a:r>
          </a:p>
          <a:p>
            <a:pPr marL="698500" lvl="1" indent="-342900">
              <a:buFont typeface="+mj-lt"/>
              <a:buAutoNum type="arabicPeriod"/>
            </a:pPr>
            <a:r>
              <a:rPr kumimoji="1" lang="ja-JP" altLang="en-US" dirty="0" smtClean="0"/>
              <a:t>データカタログ</a:t>
            </a:r>
            <a:r>
              <a:rPr lang="ja-JP" altLang="en-US" dirty="0" smtClean="0"/>
              <a:t>に関する解説</a:t>
            </a:r>
          </a:p>
          <a:p>
            <a:pPr lvl="2"/>
            <a:r>
              <a:rPr kumimoji="1" lang="ja-JP" altLang="en-US" dirty="0" smtClean="0"/>
              <a:t>データカタログの意義を解説する。</a:t>
            </a:r>
            <a:endParaRPr kumimoji="1" lang="en-US" altLang="ja-JP" dirty="0" smtClean="0"/>
          </a:p>
          <a:p>
            <a:pPr marL="698500" lvl="1" indent="-342900">
              <a:buFont typeface="+mj-lt"/>
              <a:buAutoNum type="arabicPeriod"/>
            </a:pPr>
            <a:r>
              <a:rPr lang="ja-JP" altLang="en-US" dirty="0" smtClean="0"/>
              <a:t>オープンデータと識別子</a:t>
            </a:r>
          </a:p>
          <a:p>
            <a:pPr lvl="2"/>
            <a:r>
              <a:rPr lang="ja-JP" altLang="en-US" dirty="0" smtClean="0"/>
              <a:t>識別子 </a:t>
            </a:r>
            <a:r>
              <a:rPr lang="en-US" altLang="ja-JP" dirty="0" smtClean="0"/>
              <a:t>= </a:t>
            </a:r>
            <a:r>
              <a:rPr lang="ja-JP" altLang="en-US" dirty="0" smtClean="0"/>
              <a:t>データ</a:t>
            </a:r>
            <a:r>
              <a:rPr lang="ja-JP" altLang="en-US" dirty="0"/>
              <a:t>やデータが対象とする実物や組織・場所等をコンピュータに識別させるための番号。</a:t>
            </a:r>
          </a:p>
          <a:p>
            <a:pPr lvl="2"/>
            <a:r>
              <a:rPr lang="ja-JP" altLang="en-US" dirty="0" smtClean="0"/>
              <a:t>識別子の付与対象</a:t>
            </a:r>
            <a:r>
              <a:rPr lang="en-US" altLang="ja-JP" dirty="0" smtClean="0"/>
              <a:t>: </a:t>
            </a:r>
            <a:r>
              <a:rPr lang="ja-JP" altLang="en-US" dirty="0" smtClean="0"/>
              <a:t>オープンデータとそれ</a:t>
            </a:r>
            <a:r>
              <a:rPr lang="ja-JP" altLang="en-US" dirty="0"/>
              <a:t>に含まれる実物や組織、場所</a:t>
            </a:r>
            <a:r>
              <a:rPr lang="ja-JP" altLang="en-US" dirty="0" smtClean="0"/>
              <a:t>等。</a:t>
            </a:r>
          </a:p>
          <a:p>
            <a:pPr lvl="3"/>
            <a:r>
              <a:rPr lang="ja-JP" altLang="en-US" dirty="0"/>
              <a:t>オープンデータ</a:t>
            </a:r>
            <a:r>
              <a:rPr lang="ja-JP" altLang="en-US" dirty="0" smtClean="0"/>
              <a:t>は</a:t>
            </a:r>
            <a:r>
              <a:rPr lang="ja-JP" altLang="en-US" dirty="0"/>
              <a:t>、コンピュータが読み取り解釈するためのデータで</a:t>
            </a:r>
            <a:r>
              <a:rPr lang="ja-JP" altLang="en-US" dirty="0" smtClean="0"/>
              <a:t>あり、コンピュータ</a:t>
            </a:r>
            <a:r>
              <a:rPr lang="ja-JP" altLang="en-US" dirty="0"/>
              <a:t>が一意に識別できるべきである。</a:t>
            </a:r>
          </a:p>
          <a:p>
            <a:pPr lvl="3"/>
            <a:r>
              <a:rPr lang="ja-JP" altLang="en-US" dirty="0" smtClean="0"/>
              <a:t>表記</a:t>
            </a:r>
            <a:r>
              <a:rPr lang="ja-JP" altLang="en-US" dirty="0"/>
              <a:t>の揺らぎにより同一の組織や場所を別物として解釈する、同一名称だが違う意味である組織や場所</a:t>
            </a:r>
            <a:r>
              <a:rPr lang="ja-JP" altLang="en-US" dirty="0" smtClean="0"/>
              <a:t>を区別できない、という問題が発生するため、オープンデータに含まれる</a:t>
            </a:r>
            <a:r>
              <a:rPr lang="ja-JP" altLang="en-US" dirty="0"/>
              <a:t>実物や組織、場所</a:t>
            </a:r>
            <a:r>
              <a:rPr lang="ja-JP" altLang="en-US" dirty="0" smtClean="0"/>
              <a:t>等も、一意に識別できることが望ましい。</a:t>
            </a:r>
          </a:p>
          <a:p>
            <a:pPr marL="698500" lvl="1" indent="-342900">
              <a:buFont typeface="+mj-lt"/>
              <a:buAutoNum type="arabicPeriod"/>
            </a:pPr>
            <a:r>
              <a:rPr lang="ja-JP" altLang="en-US" dirty="0" smtClean="0"/>
              <a:t>オープンデータの</a:t>
            </a:r>
            <a:r>
              <a:rPr lang="ja-JP" altLang="en-US" dirty="0"/>
              <a:t>技術</a:t>
            </a:r>
            <a:r>
              <a:rPr lang="ja-JP" altLang="en-US" dirty="0" smtClean="0"/>
              <a:t>レベル（</a:t>
            </a:r>
            <a:r>
              <a:rPr lang="en-US" altLang="ja-JP" dirty="0" smtClean="0">
                <a:sym typeface="Wingdings" panose="05000000000000000000" pitchFamily="2" charset="2"/>
              </a:rPr>
              <a:t> </a:t>
            </a:r>
            <a:r>
              <a:rPr lang="ja-JP" altLang="en-US" dirty="0" smtClean="0">
                <a:sym typeface="Wingdings" panose="05000000000000000000" pitchFamily="2" charset="2"/>
              </a:rPr>
              <a:t>後述）</a:t>
            </a:r>
            <a:endParaRPr lang="ja-JP" altLang="en-US" dirty="0" smtClean="0"/>
          </a:p>
          <a:p>
            <a:pPr lvl="2"/>
            <a:r>
              <a:rPr lang="ja-JP" altLang="en-US" dirty="0" smtClean="0"/>
              <a:t>上記</a:t>
            </a:r>
            <a:r>
              <a:rPr lang="en-US" altLang="ja-JP" dirty="0" smtClean="0"/>
              <a:t>3</a:t>
            </a:r>
            <a:r>
              <a:rPr lang="ja-JP" altLang="en-US" dirty="0" smtClean="0"/>
              <a:t>項目をもとに、オープンデータの技術レベルを定める。</a:t>
            </a:r>
          </a:p>
          <a:p>
            <a:pPr marL="698500" lvl="1" indent="-342900">
              <a:buFont typeface="+mj-lt"/>
              <a:buAutoNum type="arabicPeriod"/>
            </a:pPr>
            <a:r>
              <a:rPr lang="ja-JP" altLang="en-US" dirty="0" smtClean="0"/>
              <a:t>オープンデータ</a:t>
            </a:r>
            <a:r>
              <a:rPr lang="ja-JP" altLang="en-US" dirty="0"/>
              <a:t>の管理ポリシとメタデータの付与</a:t>
            </a:r>
            <a:r>
              <a:rPr lang="ja-JP" altLang="en-US" dirty="0" smtClean="0"/>
              <a:t>方法</a:t>
            </a:r>
            <a:endParaRPr lang="ja-JP" altLang="en-US" dirty="0"/>
          </a:p>
          <a:p>
            <a:pPr lvl="2"/>
            <a:r>
              <a:rPr lang="ja-JP" altLang="en-US" dirty="0"/>
              <a:t>オープンデータを登録・管理する際に、メタデータを自動的に付与することができるならば、管理・登録のコストを軽減できる</a:t>
            </a:r>
            <a:r>
              <a:rPr lang="ja-JP" altLang="en-US" dirty="0" smtClean="0"/>
              <a:t>。その</a:t>
            </a:r>
            <a:r>
              <a:rPr lang="ja-JP" altLang="en-US" dirty="0"/>
              <a:t>ような手法について解説する。</a:t>
            </a:r>
            <a:endParaRPr lang="ja-JP" altLang="en-US" dirty="0" smtClean="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34</a:t>
            </a:fld>
            <a:endParaRPr lang="en-US" altLang="ja-JP" dirty="0"/>
          </a:p>
        </p:txBody>
      </p:sp>
    </p:spTree>
    <p:extLst>
      <p:ext uri="{BB962C8B-B14F-4D97-AF65-F5344CB8AC3E}">
        <p14:creationId xmlns:p14="http://schemas.microsoft.com/office/powerpoint/2010/main" val="12169088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8.1 </a:t>
            </a:r>
            <a:r>
              <a:rPr kumimoji="1" lang="ja-JP" altLang="en-US" dirty="0" smtClean="0"/>
              <a:t>機械判読性に関する解説</a:t>
            </a:r>
            <a:endParaRPr kumimoji="1" lang="ja-JP" altLang="en-US" dirty="0"/>
          </a:p>
        </p:txBody>
      </p:sp>
      <p:sp>
        <p:nvSpPr>
          <p:cNvPr id="3" name="コンテンツ プレースホルダー 2"/>
          <p:cNvSpPr>
            <a:spLocks noGrp="1"/>
          </p:cNvSpPr>
          <p:nvPr>
            <p:ph idx="1"/>
          </p:nvPr>
        </p:nvSpPr>
        <p:spPr>
          <a:xfrm>
            <a:off x="351414" y="1143000"/>
            <a:ext cx="9527474" cy="5412143"/>
          </a:xfrm>
        </p:spPr>
        <p:txBody>
          <a:bodyPr>
            <a:normAutofit fontScale="85000" lnSpcReduction="10000"/>
          </a:bodyPr>
          <a:lstStyle/>
          <a:p>
            <a:r>
              <a:rPr kumimoji="1" lang="ja-JP" altLang="en-US" dirty="0" smtClean="0"/>
              <a:t>機械判読に適したデータとは？</a:t>
            </a:r>
            <a:endParaRPr kumimoji="1" lang="en-US" altLang="ja-JP" dirty="0" smtClean="0"/>
          </a:p>
          <a:p>
            <a:pPr lvl="1"/>
            <a:r>
              <a:rPr lang="ja-JP" altLang="en-US" dirty="0" smtClean="0"/>
              <a:t>コンピュータ</a:t>
            </a:r>
            <a:r>
              <a:rPr lang="ja-JP" altLang="en-US" dirty="0"/>
              <a:t>が数値やテキストを抽出しやすい形式のデータ</a:t>
            </a:r>
          </a:p>
          <a:p>
            <a:pPr lvl="2"/>
            <a:r>
              <a:rPr lang="ja-JP" altLang="en-US" dirty="0"/>
              <a:t>このような</a:t>
            </a:r>
            <a:r>
              <a:rPr lang="ja-JP" altLang="en-US" dirty="0" smtClean="0"/>
              <a:t>データを提供することにより、コンピュータ</a:t>
            </a:r>
            <a:r>
              <a:rPr lang="ja-JP" altLang="en-US" dirty="0"/>
              <a:t>の解析に必要な情報利用者のコスト</a:t>
            </a:r>
            <a:r>
              <a:rPr lang="ja-JP" altLang="en-US" dirty="0" smtClean="0"/>
              <a:t>を軽減できる。</a:t>
            </a:r>
            <a:endParaRPr lang="ja-JP" altLang="en-US" dirty="0"/>
          </a:p>
          <a:p>
            <a:pPr lvl="1"/>
            <a:r>
              <a:rPr kumimoji="1" lang="ja-JP" altLang="en-US" dirty="0" smtClean="0"/>
              <a:t>機械</a:t>
            </a:r>
            <a:r>
              <a:rPr lang="ja-JP" altLang="en-US" dirty="0"/>
              <a:t>判読に</a:t>
            </a:r>
            <a:r>
              <a:rPr lang="ja-JP" altLang="en-US" dirty="0" smtClean="0"/>
              <a:t>適さないデータ</a:t>
            </a:r>
            <a:r>
              <a:rPr lang="en-US" altLang="ja-JP" dirty="0" smtClean="0"/>
              <a:t>: PDF</a:t>
            </a:r>
            <a:r>
              <a:rPr lang="ja-JP" altLang="en-US" dirty="0" smtClean="0"/>
              <a:t>や画像データ</a:t>
            </a:r>
          </a:p>
          <a:p>
            <a:pPr lvl="2"/>
            <a:r>
              <a:rPr lang="ja-JP" altLang="en-US" dirty="0"/>
              <a:t>このデータをコンピュータに与えて、解析させるためには</a:t>
            </a:r>
            <a:r>
              <a:rPr lang="ja-JP" altLang="en-US" dirty="0" smtClean="0"/>
              <a:t>、以下の作業が必要。</a:t>
            </a:r>
          </a:p>
          <a:p>
            <a:pPr lvl="3"/>
            <a:r>
              <a:rPr lang="ja-JP" altLang="en-US" dirty="0" smtClean="0"/>
              <a:t>事前</a:t>
            </a:r>
            <a:r>
              <a:rPr lang="ja-JP" altLang="en-US" dirty="0"/>
              <a:t>に人間がその画像にあるデータを表計算ソフトウェアに入力して保存</a:t>
            </a:r>
            <a:r>
              <a:rPr lang="ja-JP" altLang="en-US" dirty="0" smtClean="0"/>
              <a:t>する。</a:t>
            </a:r>
          </a:p>
          <a:p>
            <a:pPr lvl="3"/>
            <a:r>
              <a:rPr lang="ja-JP" altLang="en-US" dirty="0" smtClean="0"/>
              <a:t>画像</a:t>
            </a:r>
            <a:r>
              <a:rPr lang="ja-JP" altLang="en-US" dirty="0"/>
              <a:t>認識等の技術により公開されているデータから数値やテキストを得て、それをコンピュータに</a:t>
            </a:r>
            <a:r>
              <a:rPr lang="ja-JP" altLang="en-US" dirty="0" smtClean="0"/>
              <a:t>与える。</a:t>
            </a:r>
          </a:p>
          <a:p>
            <a:pPr lvl="2"/>
            <a:r>
              <a:rPr lang="ja-JP" altLang="en-US" dirty="0" smtClean="0"/>
              <a:t>これらは情報利用者に負担を求める方法であり、効率的でない。</a:t>
            </a:r>
          </a:p>
          <a:p>
            <a:r>
              <a:rPr lang="ja-JP" altLang="en-US" dirty="0" smtClean="0"/>
              <a:t>機械判読性に適したデータに関する留意点</a:t>
            </a:r>
            <a:endParaRPr lang="ja-JP" altLang="en-US" dirty="0"/>
          </a:p>
          <a:p>
            <a:pPr lvl="1"/>
            <a:r>
              <a:rPr lang="ja-JP" altLang="en-US" dirty="0" smtClean="0"/>
              <a:t>機械</a:t>
            </a:r>
            <a:r>
              <a:rPr lang="ja-JP" altLang="en-US" dirty="0"/>
              <a:t>判読に適したデータは、必ずしも人が読みやすいとは</a:t>
            </a:r>
            <a:r>
              <a:rPr lang="ja-JP" altLang="en-US" dirty="0" smtClean="0"/>
              <a:t>限らない。</a:t>
            </a:r>
          </a:p>
          <a:p>
            <a:pPr lvl="2"/>
            <a:r>
              <a:rPr lang="ja-JP" altLang="en-US" dirty="0" smtClean="0"/>
              <a:t>必要</a:t>
            </a:r>
            <a:r>
              <a:rPr lang="ja-JP" altLang="en-US" dirty="0"/>
              <a:t>であれば、機械判読に適した形式と人に読みやすい形式の</a:t>
            </a:r>
            <a:r>
              <a:rPr lang="en-US" altLang="ja-JP" dirty="0"/>
              <a:t>2</a:t>
            </a:r>
            <a:r>
              <a:rPr lang="ja-JP" altLang="en-US" dirty="0"/>
              <a:t>種類のファイルを用意して公開することも考慮</a:t>
            </a:r>
            <a:r>
              <a:rPr lang="ja-JP" altLang="en-US" dirty="0" smtClean="0"/>
              <a:t>すべき。</a:t>
            </a:r>
          </a:p>
          <a:p>
            <a:r>
              <a:rPr lang="ja-JP" altLang="en-US" dirty="0" smtClean="0"/>
              <a:t>機械判読性に関する指標</a:t>
            </a:r>
            <a:r>
              <a:rPr lang="en-US" altLang="ja-JP" dirty="0" smtClean="0"/>
              <a:t>: 5</a:t>
            </a:r>
            <a:r>
              <a:rPr lang="ja-JP" altLang="en-US" dirty="0" smtClean="0"/>
              <a:t>★</a:t>
            </a:r>
            <a:r>
              <a:rPr lang="en-US" altLang="ja-JP" dirty="0" smtClean="0"/>
              <a:t>Open Data</a:t>
            </a:r>
            <a:endParaRPr lang="ja-JP" altLang="en-US" dirty="0" smtClean="0"/>
          </a:p>
          <a:p>
            <a:pPr marL="355600" lvl="1" indent="0">
              <a:buNone/>
            </a:pPr>
            <a:r>
              <a:rPr lang="ja-JP" altLang="en-US" dirty="0"/>
              <a:t>★</a:t>
            </a:r>
            <a:r>
              <a:rPr lang="en-US" altLang="ja-JP" dirty="0"/>
              <a:t>1:</a:t>
            </a:r>
            <a:r>
              <a:rPr lang="ja-JP" altLang="en-US" dirty="0"/>
              <a:t>この形式のファイルからコンピュータがデータを</a:t>
            </a:r>
            <a:r>
              <a:rPr lang="ja-JP" altLang="en-US" dirty="0" smtClean="0"/>
              <a:t>取り出すことは容易</a:t>
            </a:r>
            <a:r>
              <a:rPr lang="ja-JP" altLang="en-US" dirty="0"/>
              <a:t>ではない。</a:t>
            </a:r>
            <a:endParaRPr lang="en-US" altLang="ja-JP" dirty="0"/>
          </a:p>
          <a:p>
            <a:pPr marL="355600" lvl="1" indent="0">
              <a:buNone/>
            </a:pPr>
            <a:r>
              <a:rPr lang="ja-JP" altLang="en-US" dirty="0"/>
              <a:t>★</a:t>
            </a:r>
            <a:r>
              <a:rPr lang="en-US" altLang="ja-JP" dirty="0"/>
              <a:t>2</a:t>
            </a:r>
            <a:r>
              <a:rPr lang="en-US" altLang="ja-JP" dirty="0" smtClean="0"/>
              <a:t>:</a:t>
            </a:r>
            <a:r>
              <a:rPr lang="ja-JP" altLang="en-US" dirty="0" smtClean="0"/>
              <a:t>対応</a:t>
            </a:r>
            <a:r>
              <a:rPr lang="ja-JP" altLang="en-US" dirty="0"/>
              <a:t>するソフトウェアを用意すれば、コンピュータ</a:t>
            </a:r>
            <a:r>
              <a:rPr lang="ja-JP" altLang="en-US" dirty="0" smtClean="0"/>
              <a:t>はこの形式のファイルから</a:t>
            </a:r>
            <a:r>
              <a:rPr lang="ja-JP" altLang="en-US" dirty="0"/>
              <a:t>データを抽出できる。</a:t>
            </a:r>
          </a:p>
          <a:p>
            <a:pPr lvl="2"/>
            <a:r>
              <a:rPr lang="ja-JP" altLang="en-US" dirty="0"/>
              <a:t>一般に「機械判読性のあるデータ」とは★</a:t>
            </a:r>
            <a:r>
              <a:rPr lang="en-US" altLang="ja-JP" dirty="0"/>
              <a:t>2</a:t>
            </a:r>
            <a:r>
              <a:rPr lang="ja-JP" altLang="en-US" dirty="0"/>
              <a:t>以上のデータをいう。</a:t>
            </a:r>
          </a:p>
          <a:p>
            <a:pPr marL="355600" lvl="1" indent="0">
              <a:buNone/>
            </a:pPr>
            <a:r>
              <a:rPr lang="ja-JP" altLang="en-US" dirty="0"/>
              <a:t>★</a:t>
            </a:r>
            <a:r>
              <a:rPr lang="en-US" altLang="ja-JP" dirty="0"/>
              <a:t>3: </a:t>
            </a:r>
            <a:r>
              <a:rPr lang="ja-JP" altLang="en-US" dirty="0" smtClean="0"/>
              <a:t>解析方法が公開</a:t>
            </a:r>
            <a:r>
              <a:rPr lang="ja-JP" altLang="en-US" dirty="0"/>
              <a:t>されているため</a:t>
            </a:r>
            <a:r>
              <a:rPr lang="ja-JP" altLang="en-US" dirty="0" smtClean="0"/>
              <a:t>、この形式のファイルを解析</a:t>
            </a:r>
            <a:r>
              <a:rPr lang="ja-JP" altLang="en-US" dirty="0"/>
              <a:t>する</a:t>
            </a:r>
            <a:r>
              <a:rPr lang="ja-JP" altLang="en-US" dirty="0" smtClean="0"/>
              <a:t>ための</a:t>
            </a:r>
            <a:br>
              <a:rPr lang="ja-JP" altLang="en-US" dirty="0" smtClean="0"/>
            </a:br>
            <a:r>
              <a:rPr lang="ja-JP" altLang="en-US" dirty="0" smtClean="0"/>
              <a:t>	    ソフトウェアを構築</a:t>
            </a:r>
            <a:r>
              <a:rPr lang="ja-JP" altLang="en-US" dirty="0"/>
              <a:t>することは、★</a:t>
            </a:r>
            <a:r>
              <a:rPr lang="en-US" altLang="ja-JP" dirty="0"/>
              <a:t>2</a:t>
            </a:r>
            <a:r>
              <a:rPr lang="ja-JP" altLang="en-US" dirty="0"/>
              <a:t>より容易である。</a:t>
            </a:r>
          </a:p>
          <a:p>
            <a:pPr lvl="2"/>
            <a:r>
              <a:rPr lang="ja-JP" altLang="en-US" dirty="0"/>
              <a:t>この形式のデータに対する機械判読性を高めるための技術的</a:t>
            </a:r>
            <a:r>
              <a:rPr lang="ja-JP" altLang="en-US" dirty="0" smtClean="0"/>
              <a:t>指針を</a:t>
            </a:r>
            <a:r>
              <a:rPr lang="en-US" altLang="ja-JP" dirty="0" smtClean="0"/>
              <a:t>9.3</a:t>
            </a:r>
            <a:r>
              <a:rPr lang="ja-JP" altLang="en-US" dirty="0" smtClean="0"/>
              <a:t>節で示す。</a:t>
            </a:r>
            <a:endParaRPr lang="ja-JP" altLang="en-US" dirty="0"/>
          </a:p>
          <a:p>
            <a:pPr marL="355600" lvl="1" indent="0">
              <a:buNone/>
            </a:pPr>
            <a:r>
              <a:rPr lang="ja-JP" altLang="en-US" dirty="0"/>
              <a:t>★</a:t>
            </a:r>
            <a:r>
              <a:rPr lang="en-US" altLang="ja-JP" dirty="0"/>
              <a:t>4</a:t>
            </a:r>
            <a:r>
              <a:rPr lang="ja-JP" altLang="en-US" dirty="0"/>
              <a:t>～</a:t>
            </a:r>
            <a:r>
              <a:rPr lang="en-US" altLang="ja-JP" dirty="0"/>
              <a:t>:</a:t>
            </a:r>
            <a:r>
              <a:rPr lang="ja-JP" altLang="en-US" dirty="0"/>
              <a:t> この形式のデータは、相互に接続でき</a:t>
            </a:r>
            <a:r>
              <a:rPr lang="ja-JP" altLang="en-US" dirty="0" smtClean="0"/>
              <a:t>、コンピュータに</a:t>
            </a:r>
            <a:r>
              <a:rPr lang="en-US" altLang="ja-JP" dirty="0" smtClean="0"/>
              <a:t/>
            </a:r>
            <a:br>
              <a:rPr lang="en-US" altLang="ja-JP" dirty="0" smtClean="0"/>
            </a:br>
            <a:r>
              <a:rPr lang="en-US" altLang="ja-JP" dirty="0" smtClean="0"/>
              <a:t>		 </a:t>
            </a:r>
            <a:r>
              <a:rPr lang="ja-JP" altLang="en-US" dirty="0" smtClean="0"/>
              <a:t>よるデータのマッシュアップが容易</a:t>
            </a:r>
            <a:r>
              <a:rPr lang="ja-JP" altLang="en-US" dirty="0"/>
              <a:t>になる</a:t>
            </a:r>
            <a:r>
              <a:rPr lang="ja-JP" altLang="en-US" dirty="0" smtClean="0"/>
              <a:t>。</a:t>
            </a:r>
            <a:endParaRPr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35</a:t>
            </a:fld>
            <a:endParaRPr lang="en-US" altLang="ja-JP" dirty="0"/>
          </a:p>
        </p:txBody>
      </p:sp>
      <p:pic>
        <p:nvPicPr>
          <p:cNvPr id="5" name="図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93160" y="4869160"/>
            <a:ext cx="3485728" cy="1504104"/>
          </a:xfrm>
          <a:prstGeom prst="rect">
            <a:avLst/>
          </a:prstGeom>
          <a:noFill/>
          <a:ln>
            <a:noFill/>
          </a:ln>
        </p:spPr>
      </p:pic>
      <p:sp>
        <p:nvSpPr>
          <p:cNvPr id="6" name="テキスト ボックス 5"/>
          <p:cNvSpPr txBox="1"/>
          <p:nvPr/>
        </p:nvSpPr>
        <p:spPr>
          <a:xfrm>
            <a:off x="6612209" y="6341018"/>
            <a:ext cx="3047629" cy="246221"/>
          </a:xfrm>
          <a:prstGeom prst="rect">
            <a:avLst/>
          </a:prstGeom>
          <a:noFill/>
        </p:spPr>
        <p:txBody>
          <a:bodyPr wrap="none" rtlCol="0">
            <a:spAutoFit/>
          </a:bodyPr>
          <a:lstStyle/>
          <a:p>
            <a:pPr algn="l"/>
            <a:r>
              <a:rPr kumimoji="1" lang="en-US" altLang="ja-JP"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5★Open Data</a:t>
            </a:r>
            <a:r>
              <a:rPr kumimoji="1" lang="ja-JP" altLang="en-US" sz="10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の</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指標（</a:t>
            </a:r>
            <a:r>
              <a:rPr kumimoji="1" lang="en-US" altLang="ja-JP"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hlinkClick r:id="rId3"/>
              </a:rPr>
              <a:t>http://5stardata.info/</a:t>
            </a:r>
            <a:r>
              <a:rPr kumimoji="1" lang="ja-JP" altLang="en-US" sz="10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t>
            </a:r>
          </a:p>
        </p:txBody>
      </p:sp>
    </p:spTree>
    <p:extLst>
      <p:ext uri="{BB962C8B-B14F-4D97-AF65-F5344CB8AC3E}">
        <p14:creationId xmlns:p14="http://schemas.microsoft.com/office/powerpoint/2010/main" val="1600995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en-US" altLang="ja-JP" dirty="0" smtClean="0">
                <a:latin typeface="+mn-lt"/>
              </a:rPr>
              <a:t>8.4 </a:t>
            </a:r>
            <a:r>
              <a:rPr lang="ja-JP" altLang="en-US" dirty="0" smtClean="0"/>
              <a:t>オープンデータの</a:t>
            </a:r>
            <a:r>
              <a:rPr lang="ja-JP" altLang="en-US" dirty="0"/>
              <a:t>技術レベル</a:t>
            </a:r>
            <a:endParaRPr kumimoji="1" lang="ja-JP" altLang="en-US" dirty="0"/>
          </a:p>
        </p:txBody>
      </p:sp>
      <p:sp>
        <p:nvSpPr>
          <p:cNvPr id="6" name="コンテンツ プレースホルダー 5"/>
          <p:cNvSpPr>
            <a:spLocks noGrp="1"/>
          </p:cNvSpPr>
          <p:nvPr>
            <p:ph sz="half" idx="1"/>
          </p:nvPr>
        </p:nvSpPr>
        <p:spPr/>
        <p:txBody>
          <a:bodyPr>
            <a:normAutofit fontScale="62500" lnSpcReduction="20000"/>
          </a:bodyPr>
          <a:lstStyle/>
          <a:p>
            <a:endParaRPr kumimoji="1" lang="ja-JP" altLang="en-US" dirty="0" smtClean="0"/>
          </a:p>
          <a:p>
            <a:endParaRPr lang="ja-JP" altLang="en-US" dirty="0"/>
          </a:p>
          <a:p>
            <a:endParaRPr kumimoji="1" lang="ja-JP" altLang="en-US" dirty="0" smtClean="0"/>
          </a:p>
          <a:p>
            <a:endParaRPr lang="ja-JP" altLang="en-US" dirty="0"/>
          </a:p>
          <a:p>
            <a:endParaRPr kumimoji="1" lang="ja-JP" altLang="en-US" dirty="0" smtClean="0"/>
          </a:p>
          <a:p>
            <a:endParaRPr kumimoji="1" lang="ja-JP" altLang="en-US" dirty="0" smtClean="0"/>
          </a:p>
          <a:p>
            <a:endParaRPr lang="ja-JP" altLang="en-US" dirty="0"/>
          </a:p>
          <a:p>
            <a:r>
              <a:rPr kumimoji="1" lang="ja-JP" altLang="en-US" dirty="0" smtClean="0"/>
              <a:t>それぞれの技術を利用した場合のメリット</a:t>
            </a:r>
          </a:p>
          <a:p>
            <a:pPr marL="457200" indent="-457200">
              <a:buFont typeface="+mj-lt"/>
              <a:buAutoNum type="arabicPeriod" startAt="3"/>
            </a:pPr>
            <a:endParaRPr lang="ja-JP" altLang="en-US" dirty="0" smtClean="0"/>
          </a:p>
          <a:p>
            <a:pPr marL="457200" indent="-457200">
              <a:buFont typeface="+mj-lt"/>
              <a:buAutoNum type="arabicPeriod" startAt="3"/>
            </a:pPr>
            <a:endParaRPr lang="ja-JP" altLang="en-US" dirty="0" smtClean="0"/>
          </a:p>
          <a:p>
            <a:pPr marL="457200" indent="-457200">
              <a:buFont typeface="+mj-lt"/>
              <a:buAutoNum type="arabicPeriod" startAt="3"/>
            </a:pPr>
            <a:endParaRPr lang="ja-JP" altLang="en-US" dirty="0"/>
          </a:p>
          <a:p>
            <a:pPr marL="457200" indent="-457200">
              <a:buFont typeface="+mj-lt"/>
              <a:buAutoNum type="arabicPeriod" startAt="3"/>
            </a:pPr>
            <a:endParaRPr lang="ja-JP" altLang="en-US" dirty="0" smtClean="0"/>
          </a:p>
          <a:p>
            <a:endParaRPr lang="ja-JP" altLang="en-US" dirty="0"/>
          </a:p>
          <a:p>
            <a:endParaRPr kumimoji="1" lang="ja-JP" altLang="en-US" dirty="0" smtClean="0"/>
          </a:p>
          <a:p>
            <a:endParaRPr lang="ja-JP" altLang="en-US" dirty="0"/>
          </a:p>
          <a:p>
            <a:endParaRPr kumimoji="1" lang="ja-JP" altLang="en-US" dirty="0" smtClean="0"/>
          </a:p>
          <a:p>
            <a:pPr marL="0" indent="0">
              <a:buNone/>
            </a:pPr>
            <a:endParaRPr kumimoji="1" lang="ja-JP" altLang="en-US" dirty="0" smtClean="0"/>
          </a:p>
          <a:p>
            <a:pPr lvl="1"/>
            <a:endParaRPr kumimoji="1" lang="ja-JP" altLang="en-US" dirty="0"/>
          </a:p>
        </p:txBody>
      </p:sp>
      <p:sp>
        <p:nvSpPr>
          <p:cNvPr id="2" name="コンテンツ プレースホルダー 1"/>
          <p:cNvSpPr>
            <a:spLocks noGrp="1"/>
          </p:cNvSpPr>
          <p:nvPr>
            <p:ph sz="half" idx="2"/>
          </p:nvPr>
        </p:nvSpPr>
        <p:spPr>
          <a:xfrm>
            <a:off x="315789" y="4077072"/>
            <a:ext cx="9182040" cy="2334056"/>
          </a:xfrm>
        </p:spPr>
        <p:txBody>
          <a:bodyPr>
            <a:normAutofit fontScale="62500" lnSpcReduction="20000"/>
          </a:bodyPr>
          <a:lstStyle/>
          <a:p>
            <a:r>
              <a:rPr kumimoji="1" lang="ja-JP" altLang="en-US" dirty="0" smtClean="0"/>
              <a:t>データ・データカタログ・識別子のレベルを合わせる必要はない。</a:t>
            </a:r>
          </a:p>
          <a:p>
            <a:r>
              <a:rPr kumimoji="1" lang="en-US" altLang="ja-JP" dirty="0" smtClean="0"/>
              <a:t>Level1</a:t>
            </a:r>
            <a:r>
              <a:rPr lang="ja-JP" altLang="en-US" dirty="0" smtClean="0"/>
              <a:t>のメリット</a:t>
            </a:r>
          </a:p>
          <a:p>
            <a:pPr lvl="1"/>
            <a:r>
              <a:rPr lang="ja-JP" altLang="en-US" dirty="0"/>
              <a:t>情報利用者は、画像解析等の処理をすることなく、直接データを取得できる</a:t>
            </a:r>
            <a:r>
              <a:rPr lang="ja-JP" altLang="en-US" dirty="0" smtClean="0"/>
              <a:t>。</a:t>
            </a:r>
          </a:p>
          <a:p>
            <a:pPr lvl="1"/>
            <a:r>
              <a:rPr lang="ja-JP" altLang="en-US" dirty="0" smtClean="0"/>
              <a:t>データ</a:t>
            </a:r>
            <a:r>
              <a:rPr lang="ja-JP" altLang="en-US" dirty="0"/>
              <a:t>のありか等のメタデータを電子的に入手できるようになる</a:t>
            </a:r>
            <a:r>
              <a:rPr lang="ja-JP" altLang="en-US" dirty="0" smtClean="0"/>
              <a:t>。</a:t>
            </a:r>
          </a:p>
          <a:p>
            <a:r>
              <a:rPr kumimoji="1" lang="en-US" altLang="ja-JP" dirty="0" smtClean="0"/>
              <a:t>Level2</a:t>
            </a:r>
            <a:r>
              <a:rPr kumimoji="1" lang="ja-JP" altLang="en-US" dirty="0" smtClean="0"/>
              <a:t>のメリット</a:t>
            </a:r>
          </a:p>
          <a:p>
            <a:pPr lvl="1"/>
            <a:r>
              <a:rPr kumimoji="1" lang="ja-JP" altLang="en-US" dirty="0" smtClean="0"/>
              <a:t>データに対する機械判読性が高まる。</a:t>
            </a:r>
          </a:p>
          <a:p>
            <a:r>
              <a:rPr lang="en-US" altLang="ja-JP" dirty="0" smtClean="0"/>
              <a:t>Level3</a:t>
            </a:r>
            <a:r>
              <a:rPr lang="ja-JP" altLang="en-US" dirty="0" smtClean="0"/>
              <a:t>のメリット</a:t>
            </a:r>
          </a:p>
          <a:p>
            <a:pPr lvl="1"/>
            <a:r>
              <a:rPr kumimoji="1" lang="ja-JP" altLang="en-US" dirty="0" smtClean="0"/>
              <a:t>データの解釈効率や検索性が向上し、情報利用者のデータ利活用の効率が向上する。</a:t>
            </a:r>
          </a:p>
          <a:p>
            <a:r>
              <a:rPr lang="en-US" altLang="ja-JP" dirty="0" smtClean="0"/>
              <a:t>Level4</a:t>
            </a:r>
            <a:r>
              <a:rPr lang="ja-JP" altLang="en-US" dirty="0" smtClean="0"/>
              <a:t>のメリット</a:t>
            </a:r>
          </a:p>
          <a:p>
            <a:pPr lvl="1"/>
            <a:r>
              <a:rPr kumimoji="1" lang="ja-JP" altLang="en-US" dirty="0"/>
              <a:t>他の</a:t>
            </a:r>
            <a:r>
              <a:rPr kumimoji="1" lang="ja-JP" altLang="en-US" dirty="0" smtClean="0"/>
              <a:t>データとの横断検索等も容易になり、情報利用者によるデータ利用の幅が広がる。</a:t>
            </a:r>
            <a:endParaRPr kumimoji="1" lang="ja-JP" altLang="en-US" dirty="0"/>
          </a:p>
        </p:txBody>
      </p:sp>
      <p:sp>
        <p:nvSpPr>
          <p:cNvPr id="4" name="スライド番号プレースホルダー 3"/>
          <p:cNvSpPr>
            <a:spLocks noGrp="1"/>
          </p:cNvSpPr>
          <p:nvPr>
            <p:ph type="sldNum" sz="quarter" idx="10"/>
          </p:nvPr>
        </p:nvSpPr>
        <p:spPr/>
        <p:txBody>
          <a:bodyPr/>
          <a:lstStyle/>
          <a:p>
            <a:fld id="{32A7F7E3-2EA5-4E0E-99DF-9D27F789031C}" type="slidenum">
              <a:rPr lang="ja-JP" altLang="en-US" smtClean="0"/>
              <a:pPr/>
              <a:t>36</a:t>
            </a:fld>
            <a:endParaRPr lang="en-US" altLang="ja-JP" dirty="0"/>
          </a:p>
        </p:txBody>
      </p:sp>
      <p:graphicFrame>
        <p:nvGraphicFramePr>
          <p:cNvPr id="7" name="コンテンツ プレースホルダー 9"/>
          <p:cNvGraphicFramePr>
            <a:graphicFrameLocks/>
          </p:cNvGraphicFramePr>
          <p:nvPr>
            <p:extLst>
              <p:ext uri="{D42A27DB-BD31-4B8C-83A1-F6EECF244321}">
                <p14:modId xmlns:p14="http://schemas.microsoft.com/office/powerpoint/2010/main" val="4133119783"/>
              </p:ext>
            </p:extLst>
          </p:nvPr>
        </p:nvGraphicFramePr>
        <p:xfrm>
          <a:off x="344488" y="1124744"/>
          <a:ext cx="9183690" cy="2834640"/>
        </p:xfrm>
        <a:graphic>
          <a:graphicData uri="http://schemas.openxmlformats.org/drawingml/2006/table">
            <a:tbl>
              <a:tblPr firstRow="1" firstCol="1" bandRow="1">
                <a:tableStyleId>{21E4AEA4-8DFA-4A89-87EB-49C32662AFE0}</a:tableStyleId>
              </a:tblPr>
              <a:tblGrid>
                <a:gridCol w="743737"/>
                <a:gridCol w="1436327"/>
                <a:gridCol w="1690567"/>
                <a:gridCol w="1748863"/>
                <a:gridCol w="1748863"/>
                <a:gridCol w="1815333"/>
              </a:tblGrid>
              <a:tr h="217681">
                <a:tc>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0</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1</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2</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3</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en-US" altLang="ja-JP" sz="1200" dirty="0" smtClean="0"/>
                        <a:t>Level 4</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82333">
                <a:tc>
                  <a:txBody>
                    <a:bodyPr/>
                    <a:lstStyle/>
                    <a:p>
                      <a:r>
                        <a:rPr kumimoji="1" lang="ja-JP" altLang="en-US" sz="1200" dirty="0" smtClean="0"/>
                        <a:t>データ</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PDF</a:t>
                      </a:r>
                      <a:r>
                        <a:rPr kumimoji="1" lang="ja-JP" altLang="en-US" sz="1200" dirty="0" smtClean="0"/>
                        <a:t>や画像ファイルを</a:t>
                      </a:r>
                      <a:r>
                        <a:rPr kumimoji="1" lang="en-US" altLang="ja-JP" sz="1200" dirty="0" smtClean="0"/>
                        <a:t>Web</a:t>
                      </a:r>
                      <a:r>
                        <a:rPr kumimoji="1" lang="ja-JP" altLang="en-US" sz="1200" dirty="0" smtClean="0"/>
                        <a:t>で公開する。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dirty="0" smtClean="0"/>
                        <a:t>構造化されたデータを作成し、</a:t>
                      </a:r>
                      <a:r>
                        <a:rPr kumimoji="1" lang="en-US" altLang="ja-JP" sz="1200" dirty="0" smtClean="0"/>
                        <a:t>Web</a:t>
                      </a:r>
                      <a:r>
                        <a:rPr kumimoji="1" lang="ja-JP" altLang="en-US" sz="1200" dirty="0" smtClean="0"/>
                        <a:t>で公開する。</a:t>
                      </a:r>
                      <a:br>
                        <a:rPr kumimoji="1" lang="ja-JP" altLang="en-US" sz="1200" dirty="0" smtClean="0"/>
                      </a:br>
                      <a:r>
                        <a:rPr kumimoji="1" lang="ja-JP" altLang="en-US" sz="1200" dirty="0" smtClean="0"/>
                        <a:t>（</a:t>
                      </a:r>
                      <a:r>
                        <a:rPr kumimoji="1" lang="en-US" altLang="ja-JP" sz="1200" dirty="0" smtClean="0"/>
                        <a:t>XLS,</a:t>
                      </a:r>
                      <a:r>
                        <a:rPr kumimoji="1" lang="en-US" altLang="ja-JP" sz="1200" baseline="0" dirty="0" smtClean="0"/>
                        <a:t> DOC</a:t>
                      </a:r>
                      <a:r>
                        <a:rPr kumimoji="1" lang="ja-JP" altLang="en-US" sz="1200" baseline="0" dirty="0" smtClean="0"/>
                        <a:t>など）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ja-JP" sz="1200" kern="100" dirty="0">
                          <a:effectLst/>
                        </a:rPr>
                        <a:t>非独占の（標準化された）形式で公開する。（</a:t>
                      </a:r>
                      <a:r>
                        <a:rPr lang="en-US" sz="1200" kern="100" dirty="0">
                          <a:effectLst/>
                        </a:rPr>
                        <a:t>CSV</a:t>
                      </a:r>
                      <a:r>
                        <a:rPr lang="ja-JP" sz="1200" kern="100" dirty="0">
                          <a:effectLst/>
                        </a:rPr>
                        <a:t>等）</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70" marR="90170" marT="46990" marB="46990"/>
                </a:tc>
                <a:tc>
                  <a:txBody>
                    <a:bodyPr/>
                    <a:lstStyle/>
                    <a:p>
                      <a:r>
                        <a:rPr kumimoji="1" lang="ja-JP" altLang="en-US" sz="1200" dirty="0" smtClean="0"/>
                        <a:t>機械判読に適したデータを作成し、公開する。</a:t>
                      </a:r>
                      <a:br>
                        <a:rPr kumimoji="1" lang="ja-JP" altLang="en-US" sz="1200" dirty="0" smtClean="0"/>
                      </a:br>
                      <a:r>
                        <a:rPr kumimoji="1" lang="ja-JP" altLang="en-US" sz="1200" dirty="0" smtClean="0"/>
                        <a:t>（第</a:t>
                      </a:r>
                      <a:r>
                        <a:rPr kumimoji="1" lang="en-US" altLang="ja-JP" sz="1200" dirty="0" smtClean="0"/>
                        <a:t>9</a:t>
                      </a:r>
                      <a:r>
                        <a:rPr kumimoji="1" lang="ja-JP" altLang="en-US" sz="1200" dirty="0" smtClean="0"/>
                        <a:t>章参照）</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RDF</a:t>
                      </a:r>
                      <a:r>
                        <a:rPr kumimoji="1" lang="ja-JP" altLang="en-US" sz="1200" dirty="0" err="1" smtClean="0"/>
                        <a:t>、</a:t>
                      </a:r>
                      <a:r>
                        <a:rPr kumimoji="1" lang="en-US" altLang="ja-JP" sz="1200" dirty="0" smtClean="0"/>
                        <a:t>XML</a:t>
                      </a:r>
                      <a:r>
                        <a:rPr kumimoji="1" lang="ja-JP" altLang="en-US" sz="1200" dirty="0" smtClean="0"/>
                        <a:t>等の技術を導入したデータを作成し、公開する。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582333">
                <a:tc>
                  <a:txBody>
                    <a:bodyPr/>
                    <a:lstStyle/>
                    <a:p>
                      <a:r>
                        <a:rPr kumimoji="1" lang="ja-JP" altLang="en-US" sz="1200" dirty="0" smtClean="0"/>
                        <a:t>データカタログ</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dirty="0" smtClean="0"/>
                        <a:t>存在しない</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200" dirty="0" smtClean="0"/>
                        <a:t>カタログを表形式データ（</a:t>
                      </a:r>
                      <a:r>
                        <a:rPr kumimoji="1" lang="en-US" altLang="ja-JP" sz="1200" dirty="0" smtClean="0"/>
                        <a:t>CSV</a:t>
                      </a:r>
                      <a:r>
                        <a:rPr kumimoji="1" lang="ja-JP" altLang="en-US" sz="1200" dirty="0" smtClean="0"/>
                        <a:t>など）として作成し、公開する。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200" kern="100" dirty="0">
                          <a:effectLst/>
                        </a:rPr>
                        <a:t>Level 1</a:t>
                      </a:r>
                      <a:r>
                        <a:rPr lang="ja-JP" sz="1200" kern="100" dirty="0">
                          <a:effectLst/>
                        </a:rPr>
                        <a:t>と同じ。</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70" marR="90170" marT="46990" marB="46990"/>
                </a:tc>
                <a:tc>
                  <a:txBody>
                    <a:bodyPr/>
                    <a:lstStyle/>
                    <a:p>
                      <a:r>
                        <a:rPr kumimoji="1" lang="ja-JP" altLang="en-US" sz="1200" dirty="0" smtClean="0"/>
                        <a:t>データカタログシステムを導入する。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RDF</a:t>
                      </a:r>
                      <a:r>
                        <a:rPr kumimoji="1" lang="ja-JP" altLang="en-US" sz="1200" dirty="0" smtClean="0"/>
                        <a:t>や</a:t>
                      </a:r>
                      <a:r>
                        <a:rPr kumimoji="1" lang="en-US" altLang="ja-JP" sz="1200" dirty="0" smtClean="0"/>
                        <a:t>SPARQL</a:t>
                      </a:r>
                      <a:r>
                        <a:rPr kumimoji="1" lang="ja-JP" altLang="en-US" sz="1200" dirty="0" smtClean="0"/>
                        <a:t>を利用したメタデータ検索機能を提供する。</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454375">
                <a:tc>
                  <a:txBody>
                    <a:bodyPr/>
                    <a:lstStyle/>
                    <a:p>
                      <a:pPr algn="just">
                        <a:spcAft>
                          <a:spcPts val="0"/>
                        </a:spcAft>
                      </a:pPr>
                      <a:r>
                        <a:rPr lang="ja-JP" sz="1200" kern="100" dirty="0">
                          <a:effectLst/>
                        </a:rPr>
                        <a:t>識別子</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ja-JP" sz="1200" kern="100">
                          <a:effectLst/>
                        </a:rPr>
                        <a:t>何らかの手段で識別されている。</a:t>
                      </a:r>
                      <a:endParaRPr 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en-US" sz="1200" kern="100" dirty="0">
                          <a:effectLst/>
                        </a:rPr>
                        <a:t>Level 0</a:t>
                      </a:r>
                      <a:r>
                        <a:rPr lang="ja-JP" sz="1200" kern="100" dirty="0">
                          <a:effectLst/>
                        </a:rPr>
                        <a:t>と同じ。</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en-US" sz="1200" kern="100">
                          <a:effectLst/>
                        </a:rPr>
                        <a:t>Level 0</a:t>
                      </a:r>
                      <a:r>
                        <a:rPr lang="ja-JP" sz="1200" kern="100">
                          <a:effectLst/>
                        </a:rPr>
                        <a:t>と同じ。</a:t>
                      </a:r>
                      <a:endParaRPr 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70" marR="90170" marT="46990" marB="46990"/>
                </a:tc>
                <a:tc>
                  <a:txBody>
                    <a:bodyPr/>
                    <a:lstStyle/>
                    <a:p>
                      <a:pPr algn="just">
                        <a:spcAft>
                          <a:spcPts val="0"/>
                        </a:spcAft>
                      </a:pPr>
                      <a:r>
                        <a:rPr lang="en-US" sz="1200" kern="100">
                          <a:effectLst/>
                        </a:rPr>
                        <a:t>URL</a:t>
                      </a:r>
                      <a:r>
                        <a:rPr lang="ja-JP" sz="1200" kern="100">
                          <a:effectLst/>
                        </a:rPr>
                        <a:t>により識別されている。</a:t>
                      </a:r>
                      <a:endParaRPr lang="ja-JP" sz="1200" kern="10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c>
                  <a:txBody>
                    <a:bodyPr/>
                    <a:lstStyle/>
                    <a:p>
                      <a:pPr algn="just">
                        <a:spcAft>
                          <a:spcPts val="0"/>
                        </a:spcAft>
                      </a:pPr>
                      <a:r>
                        <a:rPr lang="ja-JP" sz="1200" kern="100" dirty="0">
                          <a:effectLst/>
                        </a:rPr>
                        <a:t>グローバルな体系に基づく識別子を利用する。</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a:tc>
              </a:tr>
              <a:tr h="323518">
                <a:tc>
                  <a:txBody>
                    <a:bodyPr/>
                    <a:lstStyle/>
                    <a:p>
                      <a:r>
                        <a:rPr kumimoji="1" lang="ja-JP" altLang="en-US" sz="1200" dirty="0" smtClean="0"/>
                        <a:t>必要なツール</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Web</a:t>
                      </a:r>
                      <a:r>
                        <a:rPr kumimoji="1" lang="ja-JP" altLang="en-US" sz="1200" dirty="0" smtClean="0"/>
                        <a:t>サーバ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Web</a:t>
                      </a:r>
                      <a:r>
                        <a:rPr kumimoji="1" lang="ja-JP" altLang="en-US" sz="1200" dirty="0" smtClean="0"/>
                        <a:t>サーバ</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just">
                        <a:spcAft>
                          <a:spcPts val="0"/>
                        </a:spcAft>
                      </a:pPr>
                      <a:r>
                        <a:rPr lang="en-US" sz="1200" kern="100" dirty="0">
                          <a:effectLst/>
                        </a:rPr>
                        <a:t>Web</a:t>
                      </a:r>
                      <a:r>
                        <a:rPr lang="ja-JP" sz="1200" kern="100" dirty="0">
                          <a:effectLst/>
                        </a:rPr>
                        <a:t>サーバ</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90170" marR="90170" marT="46990" marB="46990"/>
                </a:tc>
                <a:tc>
                  <a:txBody>
                    <a:bodyPr/>
                    <a:lstStyle/>
                    <a:p>
                      <a:r>
                        <a:rPr kumimoji="1" lang="en-US" altLang="ja-JP" sz="1200" dirty="0" smtClean="0"/>
                        <a:t>Web</a:t>
                      </a:r>
                      <a:r>
                        <a:rPr kumimoji="1" lang="ja-JP" altLang="en-US" sz="1200" dirty="0" smtClean="0"/>
                        <a:t>サーバ＋</a:t>
                      </a:r>
                      <a:r>
                        <a:rPr kumimoji="1" lang="en-US" altLang="ja-JP" sz="1200" dirty="0" smtClean="0"/>
                        <a:t>CKAN</a:t>
                      </a:r>
                      <a:r>
                        <a:rPr kumimoji="1" lang="ja-JP" altLang="en-US" sz="1200" dirty="0" smtClean="0"/>
                        <a:t>など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200" dirty="0" smtClean="0"/>
                        <a:t>Web</a:t>
                      </a:r>
                      <a:r>
                        <a:rPr kumimoji="1" lang="ja-JP" altLang="en-US" sz="1200" dirty="0" smtClean="0"/>
                        <a:t>サーバ＋</a:t>
                      </a:r>
                      <a:r>
                        <a:rPr kumimoji="1" lang="en-US" altLang="ja-JP" sz="1200" dirty="0" smtClean="0"/>
                        <a:t>CKAN</a:t>
                      </a:r>
                      <a:r>
                        <a:rPr kumimoji="1" lang="ja-JP" altLang="en-US" sz="1200" dirty="0" smtClean="0"/>
                        <a:t>＋情報流通連携基盤など</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639152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9</a:t>
            </a:r>
            <a:r>
              <a:rPr lang="ja-JP" altLang="en-US" dirty="0" smtClean="0"/>
              <a:t>章 オープンデータの</a:t>
            </a:r>
            <a:r>
              <a:rPr lang="ja-JP" altLang="en-US" dirty="0"/>
              <a:t>ための技術的</a:t>
            </a:r>
            <a:r>
              <a:rPr lang="ja-JP" altLang="en-US" dirty="0" smtClean="0"/>
              <a:t>指針</a:t>
            </a:r>
            <a:endParaRPr kumimoji="1" lang="ja-JP" altLang="en-US" dirty="0"/>
          </a:p>
        </p:txBody>
      </p:sp>
      <p:sp>
        <p:nvSpPr>
          <p:cNvPr id="3" name="コンテンツ プレースホルダー 2"/>
          <p:cNvSpPr>
            <a:spLocks noGrp="1"/>
          </p:cNvSpPr>
          <p:nvPr>
            <p:ph idx="1"/>
          </p:nvPr>
        </p:nvSpPr>
        <p:spPr>
          <a:xfrm>
            <a:off x="351414" y="1143000"/>
            <a:ext cx="9423282" cy="5454352"/>
          </a:xfrm>
        </p:spPr>
        <p:txBody>
          <a:bodyPr>
            <a:normAutofit fontScale="92500" lnSpcReduction="20000"/>
          </a:bodyPr>
          <a:lstStyle/>
          <a:p>
            <a:r>
              <a:rPr lang="ja-JP" altLang="en-US" dirty="0"/>
              <a:t>本章</a:t>
            </a:r>
            <a:r>
              <a:rPr lang="ja-JP" altLang="en-US" dirty="0" smtClean="0"/>
              <a:t>の概要</a:t>
            </a:r>
          </a:p>
          <a:p>
            <a:pPr marL="698500" lvl="1" indent="-342900">
              <a:buFont typeface="+mj-lt"/>
              <a:buAutoNum type="arabicPeriod"/>
            </a:pPr>
            <a:r>
              <a:rPr kumimoji="1" lang="ja-JP" altLang="en-US" dirty="0" smtClean="0"/>
              <a:t>識別子に関する指針</a:t>
            </a:r>
          </a:p>
          <a:p>
            <a:pPr lvl="2"/>
            <a:r>
              <a:rPr lang="ja-JP" altLang="en-US" dirty="0" smtClean="0"/>
              <a:t>オープンデータを識別する識別子が満たすべき性質</a:t>
            </a:r>
          </a:p>
          <a:p>
            <a:pPr lvl="3"/>
            <a:r>
              <a:rPr lang="ja-JP" altLang="en-US" dirty="0"/>
              <a:t>ユニークであること。</a:t>
            </a:r>
          </a:p>
          <a:p>
            <a:pPr lvl="3"/>
            <a:r>
              <a:rPr lang="ja-JP" altLang="en-US" dirty="0"/>
              <a:t>共通に利用できる体系であること</a:t>
            </a:r>
            <a:r>
              <a:rPr lang="ja-JP" altLang="en-US" dirty="0" smtClean="0"/>
              <a:t>。</a:t>
            </a:r>
            <a:endParaRPr lang="en-US" altLang="ja-JP" dirty="0"/>
          </a:p>
          <a:p>
            <a:pPr lvl="2"/>
            <a:r>
              <a:rPr lang="ja-JP" altLang="en-US" dirty="0"/>
              <a:t>利用可能な識別子体系</a:t>
            </a:r>
          </a:p>
          <a:p>
            <a:pPr lvl="3"/>
            <a:r>
              <a:rPr lang="ja-JP" altLang="en-US" dirty="0"/>
              <a:t>グローバルにユニークな識別子体系</a:t>
            </a:r>
          </a:p>
          <a:p>
            <a:pPr lvl="3"/>
            <a:r>
              <a:rPr lang="ja-JP" altLang="en-US" dirty="0"/>
              <a:t>公的機関が定める識別子体系・コード体系</a:t>
            </a:r>
          </a:p>
          <a:p>
            <a:pPr lvl="3"/>
            <a:r>
              <a:rPr lang="en-US" altLang="ja-JP" dirty="0"/>
              <a:t>URI</a:t>
            </a:r>
            <a:r>
              <a:rPr lang="ja-JP" altLang="en-US" dirty="0"/>
              <a:t>（</a:t>
            </a:r>
            <a:r>
              <a:rPr lang="en-US" altLang="ja-JP" dirty="0"/>
              <a:t>Uniform Resource Identifier</a:t>
            </a:r>
            <a:r>
              <a:rPr lang="ja-JP" altLang="en-US" dirty="0"/>
              <a:t>）として表現できる体系</a:t>
            </a:r>
          </a:p>
          <a:p>
            <a:pPr lvl="2"/>
            <a:r>
              <a:rPr lang="ja-JP" altLang="en-US" dirty="0"/>
              <a:t>適切な識別子体系がない場合の</a:t>
            </a:r>
            <a:r>
              <a:rPr lang="ja-JP" altLang="en-US" dirty="0" smtClean="0"/>
              <a:t>対処法</a:t>
            </a:r>
            <a:endParaRPr lang="en-US" altLang="ja-JP" dirty="0" smtClean="0"/>
          </a:p>
          <a:p>
            <a:pPr lvl="3"/>
            <a:r>
              <a:rPr kumimoji="1" lang="ja-JP" altLang="en-US" dirty="0" smtClean="0"/>
              <a:t>対象に番号を付与し、</a:t>
            </a:r>
            <a:r>
              <a:rPr lang="en-US" altLang="ja-JP" dirty="0" smtClean="0"/>
              <a:t>ucode</a:t>
            </a:r>
            <a:r>
              <a:rPr lang="ja-JP" altLang="en-US" dirty="0"/>
              <a:t>や</a:t>
            </a:r>
            <a:r>
              <a:rPr lang="en-US" altLang="ja-JP" dirty="0"/>
              <a:t>DOI</a:t>
            </a:r>
            <a:r>
              <a:rPr lang="ja-JP" altLang="en-US" dirty="0"/>
              <a:t>等のグローバルな体系や</a:t>
            </a:r>
            <a:r>
              <a:rPr lang="ja-JP" altLang="en-US" dirty="0" smtClean="0"/>
              <a:t>、</a:t>
            </a:r>
            <a:br>
              <a:rPr lang="ja-JP" altLang="en-US" dirty="0" smtClean="0"/>
            </a:br>
            <a:r>
              <a:rPr lang="ja-JP" altLang="en-US" dirty="0" smtClean="0"/>
              <a:t>公的</a:t>
            </a:r>
            <a:r>
              <a:rPr lang="ja-JP" altLang="en-US" dirty="0"/>
              <a:t>機関が定める識別子体系・コード体系に基づく識別子</a:t>
            </a:r>
            <a:r>
              <a:rPr lang="ja-JP" altLang="en-US" dirty="0" smtClean="0"/>
              <a:t>を</a:t>
            </a:r>
            <a:r>
              <a:rPr lang="ja-JP" altLang="en-US" dirty="0"/>
              <a:t/>
            </a:r>
            <a:br>
              <a:rPr lang="ja-JP" altLang="en-US" dirty="0"/>
            </a:br>
            <a:r>
              <a:rPr lang="ja-JP" altLang="en-US" dirty="0" smtClean="0"/>
              <a:t>して、</a:t>
            </a:r>
            <a:r>
              <a:rPr lang="ja-JP" altLang="en-US" dirty="0"/>
              <a:t>管理</a:t>
            </a:r>
            <a:r>
              <a:rPr lang="ja-JP" altLang="en-US" dirty="0" smtClean="0"/>
              <a:t>する。</a:t>
            </a:r>
          </a:p>
          <a:p>
            <a:pPr lvl="3"/>
            <a:r>
              <a:rPr lang="ja-JP" altLang="en-US" dirty="0"/>
              <a:t>付与した番号に組織が決める</a:t>
            </a:r>
            <a:r>
              <a:rPr lang="en-US" altLang="ja-JP" dirty="0"/>
              <a:t>URL</a:t>
            </a:r>
            <a:r>
              <a:rPr lang="ja-JP" altLang="en-US" dirty="0"/>
              <a:t>を付与してグローバル化する</a:t>
            </a:r>
            <a:r>
              <a:rPr lang="ja-JP" altLang="en-US" dirty="0" smtClean="0"/>
              <a:t>ことも可能。ただし、</a:t>
            </a:r>
            <a:r>
              <a:rPr lang="ja-JP" altLang="en-US" dirty="0"/>
              <a:t>組織の統廃合等によりドメイン名が</a:t>
            </a:r>
            <a:r>
              <a:rPr lang="ja-JP" altLang="en-US" dirty="0" smtClean="0"/>
              <a:t>変わると、識別子も変わることに注意。</a:t>
            </a:r>
            <a:endParaRPr kumimoji="1" lang="ja-JP" altLang="en-US" dirty="0" smtClean="0"/>
          </a:p>
          <a:p>
            <a:pPr marL="698500" lvl="1" indent="-342900">
              <a:buFont typeface="+mj-lt"/>
              <a:buAutoNum type="arabicPeriod"/>
            </a:pPr>
            <a:r>
              <a:rPr kumimoji="1" lang="ja-JP" altLang="en-US" dirty="0" smtClean="0"/>
              <a:t>ファイル形式に関する指針</a:t>
            </a:r>
          </a:p>
          <a:p>
            <a:pPr lvl="2"/>
            <a:r>
              <a:rPr lang="ja-JP" altLang="en-US" dirty="0" smtClean="0"/>
              <a:t>公開するデータのファイル形式は、機械判読性の高い形式を利用することが望ましい。</a:t>
            </a:r>
          </a:p>
          <a:p>
            <a:pPr lvl="2"/>
            <a:r>
              <a:rPr kumimoji="1" lang="ja-JP" altLang="en-US" dirty="0" smtClean="0"/>
              <a:t>オープンデータの技術レベルに基づいて、代表的なファイル形式を整理すると上表の通り。</a:t>
            </a:r>
          </a:p>
          <a:p>
            <a:pPr marL="698500" lvl="1" indent="-342900">
              <a:buFont typeface="+mj-lt"/>
              <a:buAutoNum type="arabicPeriod"/>
            </a:pPr>
            <a:r>
              <a:rPr kumimoji="1" lang="ja-JP" altLang="en-US" dirty="0" smtClean="0"/>
              <a:t>データに関する指針（</a:t>
            </a:r>
            <a:r>
              <a:rPr kumimoji="1" lang="en-US" altLang="ja-JP" dirty="0" smtClean="0">
                <a:sym typeface="Wingdings" panose="05000000000000000000" pitchFamily="2" charset="2"/>
              </a:rPr>
              <a:t> </a:t>
            </a:r>
            <a:r>
              <a:rPr kumimoji="1" lang="ja-JP" altLang="en-US" dirty="0" smtClean="0">
                <a:sym typeface="Wingdings" panose="05000000000000000000" pitchFamily="2" charset="2"/>
              </a:rPr>
              <a:t>後述）</a:t>
            </a:r>
            <a:endParaRPr kumimoji="1" lang="ja-JP" altLang="en-US" dirty="0" smtClean="0"/>
          </a:p>
          <a:p>
            <a:pPr lvl="2"/>
            <a:r>
              <a:rPr lang="ja-JP" altLang="en-US" dirty="0" smtClean="0"/>
              <a:t>表</a:t>
            </a:r>
            <a:r>
              <a:rPr lang="ja-JP" altLang="en-US" dirty="0"/>
              <a:t>形式</a:t>
            </a:r>
            <a:r>
              <a:rPr lang="ja-JP" altLang="en-US" dirty="0" smtClean="0"/>
              <a:t>データ・文書形式データ・地理</a:t>
            </a:r>
            <a:r>
              <a:rPr lang="ja-JP" altLang="en-US" dirty="0"/>
              <a:t>空間</a:t>
            </a:r>
            <a:r>
              <a:rPr lang="ja-JP" altLang="en-US" dirty="0" smtClean="0"/>
              <a:t>データ・リアルタイムデータのそれぞれについて、機械判読性の高いデータを作成・編集する際の指針を、以下の</a:t>
            </a:r>
            <a:r>
              <a:rPr lang="en-US" altLang="ja-JP" dirty="0" smtClean="0"/>
              <a:t>2</a:t>
            </a:r>
            <a:r>
              <a:rPr lang="ja-JP" altLang="en-US" dirty="0" err="1" smtClean="0"/>
              <a:t>つの</a:t>
            </a:r>
            <a:r>
              <a:rPr lang="ja-JP" altLang="en-US" dirty="0" smtClean="0"/>
              <a:t>グレードに分けて示す。</a:t>
            </a:r>
          </a:p>
          <a:p>
            <a:pPr lvl="3"/>
            <a:r>
              <a:rPr lang="ja-JP" altLang="en-US" dirty="0" smtClean="0"/>
              <a:t>グレード</a:t>
            </a:r>
            <a:r>
              <a:rPr lang="en-US" altLang="ja-JP" dirty="0" smtClean="0"/>
              <a:t>1:</a:t>
            </a:r>
            <a:r>
              <a:rPr lang="ja-JP" altLang="en-US" dirty="0"/>
              <a:t>オープンデータが満たすことを強く推奨する指針</a:t>
            </a:r>
            <a:r>
              <a:rPr lang="ja-JP" altLang="en-US" dirty="0" smtClean="0"/>
              <a:t>。</a:t>
            </a:r>
            <a:br>
              <a:rPr lang="ja-JP" altLang="en-US" dirty="0" smtClean="0"/>
            </a:br>
            <a:r>
              <a:rPr lang="ja-JP" altLang="en-US" dirty="0" smtClean="0"/>
              <a:t>目的は、標準的</a:t>
            </a:r>
            <a:r>
              <a:rPr lang="ja-JP" altLang="en-US" dirty="0"/>
              <a:t>な規格に矛盾せず、情報利用者が、データ本体の中身を修正したり手を加えたりすることなく、そのデータの本質的内容を正しく解釈するためのプログラムを</a:t>
            </a:r>
            <a:r>
              <a:rPr lang="ja-JP" altLang="en-US" dirty="0" smtClean="0"/>
              <a:t>書けること。</a:t>
            </a:r>
          </a:p>
          <a:p>
            <a:pPr lvl="3"/>
            <a:r>
              <a:rPr lang="ja-JP" altLang="en-US" dirty="0"/>
              <a:t>グレード</a:t>
            </a:r>
            <a:r>
              <a:rPr lang="en-US" altLang="ja-JP" dirty="0" smtClean="0"/>
              <a:t>2:</a:t>
            </a:r>
            <a:r>
              <a:rPr lang="ja-JP" altLang="en-US" dirty="0"/>
              <a:t>オープンデータが満たすことを推奨する指針</a:t>
            </a:r>
            <a:r>
              <a:rPr lang="ja-JP" altLang="en-US" dirty="0" smtClean="0"/>
              <a:t>。</a:t>
            </a:r>
            <a:br>
              <a:rPr lang="ja-JP" altLang="en-US" dirty="0" smtClean="0"/>
            </a:br>
            <a:r>
              <a:rPr lang="ja-JP" altLang="en-US" dirty="0" smtClean="0"/>
              <a:t>目的は、データ</a:t>
            </a:r>
            <a:r>
              <a:rPr lang="ja-JP" altLang="en-US" dirty="0"/>
              <a:t>を取得したプログラムが、そのデータの項目や構造を正しく解釈できる</a:t>
            </a:r>
            <a:r>
              <a:rPr lang="ja-JP" altLang="en-US" dirty="0" smtClean="0"/>
              <a:t>こと。</a:t>
            </a:r>
            <a:endParaRPr lang="ja-JP" altLang="en-US" dirty="0"/>
          </a:p>
          <a:p>
            <a:pPr lvl="2"/>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37</a:t>
            </a:fld>
            <a:endParaRPr lang="en-US" altLang="ja-JP" dirty="0"/>
          </a:p>
        </p:txBody>
      </p:sp>
      <p:graphicFrame>
        <p:nvGraphicFramePr>
          <p:cNvPr id="5" name="コンテンツ プレースホルダー 9"/>
          <p:cNvGraphicFramePr>
            <a:graphicFrameLocks/>
          </p:cNvGraphicFramePr>
          <p:nvPr>
            <p:extLst>
              <p:ext uri="{D42A27DB-BD31-4B8C-83A1-F6EECF244321}">
                <p14:modId xmlns:p14="http://schemas.microsoft.com/office/powerpoint/2010/main" val="2955953291"/>
              </p:ext>
            </p:extLst>
          </p:nvPr>
        </p:nvGraphicFramePr>
        <p:xfrm>
          <a:off x="5889104" y="1124744"/>
          <a:ext cx="3888430" cy="2590800"/>
        </p:xfrm>
        <a:graphic>
          <a:graphicData uri="http://schemas.openxmlformats.org/drawingml/2006/table">
            <a:tbl>
              <a:tblPr firstRow="1" firstCol="1" bandRow="1">
                <a:tableStyleId>{21E4AEA4-8DFA-4A89-87EB-49C32662AFE0}</a:tableStyleId>
              </a:tblPr>
              <a:tblGrid>
                <a:gridCol w="864095"/>
                <a:gridCol w="792088"/>
                <a:gridCol w="864096"/>
                <a:gridCol w="1368151"/>
              </a:tblGrid>
              <a:tr h="239288">
                <a:tc>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00" dirty="0" smtClean="0"/>
                        <a:t>Level 1</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00" dirty="0" smtClean="0"/>
                        <a:t>Level 2/3</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en-US" altLang="ja-JP" sz="1000" dirty="0" smtClean="0"/>
                        <a:t>Level 4</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22283">
                <a:tc>
                  <a:txBody>
                    <a:bodyPr/>
                    <a:lstStyle/>
                    <a:p>
                      <a:r>
                        <a:rPr kumimoji="1" lang="ja-JP" altLang="en-US" sz="1000" dirty="0" smtClean="0"/>
                        <a:t>表形式</a:t>
                      </a:r>
                      <a:endParaRPr kumimoji="1" lang="en-US" altLang="ja-JP" sz="1000" dirty="0" smtClean="0"/>
                    </a:p>
                    <a:p>
                      <a:r>
                        <a:rPr kumimoji="1" lang="ja-JP" altLang="en-US" sz="1000" dirty="0" smtClean="0"/>
                        <a:t>データ</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00" dirty="0" err="1" smtClean="0"/>
                        <a:t>xls</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00" dirty="0" smtClean="0"/>
                        <a:t>CSV</a:t>
                      </a:r>
                    </a:p>
                    <a:p>
                      <a:r>
                        <a:rPr kumimoji="1" lang="en-US" altLang="ja-JP" sz="1000" dirty="0" err="1" smtClean="0"/>
                        <a:t>xlsx</a:t>
                      </a:r>
                      <a:endParaRPr kumimoji="1" lang="en-US" altLang="ja-JP" sz="1000" baseline="0" dirty="0" smtClean="0"/>
                    </a:p>
                    <a:p>
                      <a:r>
                        <a:rPr kumimoji="1" lang="en-US" altLang="ja-JP" sz="1000" dirty="0" err="1" smtClean="0"/>
                        <a:t>ods</a:t>
                      </a:r>
                      <a:endParaRPr kumimoji="1" lang="en-US" altLang="ja-JP" sz="1000" dirty="0" smtClean="0"/>
                    </a:p>
                    <a:p>
                      <a:r>
                        <a:rPr kumimoji="1" lang="en-US" altLang="ja-JP" sz="1000" dirty="0" smtClean="0"/>
                        <a:t>JSON</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00" dirty="0" smtClean="0"/>
                        <a:t>RDF/XML</a:t>
                      </a:r>
                      <a:endParaRPr kumimoji="1" lang="ja-JP" altLang="en-US" sz="1000" dirty="0" smtClean="0"/>
                    </a:p>
                    <a:p>
                      <a:r>
                        <a:rPr kumimoji="1" lang="en-US" altLang="ja-JP" sz="1000" dirty="0" smtClean="0"/>
                        <a:t>RDF/JSON, JSON-LD</a:t>
                      </a:r>
                    </a:p>
                    <a:p>
                      <a:r>
                        <a:rPr kumimoji="1" lang="en-US" altLang="ja-JP" sz="1000" dirty="0" smtClean="0"/>
                        <a:t>Notation3</a:t>
                      </a:r>
                      <a:endParaRPr kumimoji="1" lang="ja-JP" altLang="en-US" sz="1000" dirty="0" smtClean="0"/>
                    </a:p>
                    <a:p>
                      <a:r>
                        <a:rPr kumimoji="1" lang="en-US" altLang="ja-JP" sz="1000" dirty="0" smtClean="0"/>
                        <a:t>Turtle</a:t>
                      </a:r>
                      <a:r>
                        <a:rPr kumimoji="1" lang="ja-JP" altLang="en-US" sz="1000" dirty="0" smtClean="0"/>
                        <a:t>等の</a:t>
                      </a:r>
                      <a:r>
                        <a:rPr kumimoji="1" lang="en-US" altLang="ja-JP" sz="1000" dirty="0" smtClean="0"/>
                        <a:t>RDF</a:t>
                      </a:r>
                      <a:r>
                        <a:rPr kumimoji="1" lang="ja-JP" altLang="en-US" sz="1000" dirty="0" smtClean="0"/>
                        <a:t>形式</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472021">
                <a:tc>
                  <a:txBody>
                    <a:bodyPr/>
                    <a:lstStyle/>
                    <a:p>
                      <a:r>
                        <a:rPr kumimoji="1" lang="ja-JP" altLang="en-US" sz="1000" dirty="0" smtClean="0"/>
                        <a:t>文書形式データ</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00" dirty="0" smtClean="0"/>
                        <a:t>doc</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00" dirty="0" smtClean="0"/>
                        <a:t>HTML</a:t>
                      </a:r>
                    </a:p>
                    <a:p>
                      <a:r>
                        <a:rPr kumimoji="1" lang="en-US" altLang="ja-JP" sz="1000" dirty="0" smtClean="0"/>
                        <a:t>XML</a:t>
                      </a:r>
                    </a:p>
                    <a:p>
                      <a:r>
                        <a:rPr kumimoji="1" lang="en-US" altLang="ja-JP" sz="1000" dirty="0" err="1" smtClean="0"/>
                        <a:t>docx</a:t>
                      </a:r>
                      <a:endParaRPr kumimoji="1" lang="en-US" altLang="ja-JP" sz="1000" baseline="0" dirty="0" smtClean="0"/>
                    </a:p>
                    <a:p>
                      <a:r>
                        <a:rPr kumimoji="1" lang="en-US" altLang="ja-JP" sz="1000" baseline="0" dirty="0" err="1" smtClean="0"/>
                        <a:t>odt</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000" dirty="0" smtClean="0"/>
                        <a:t>地理空間データ</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00" dirty="0" smtClean="0"/>
                        <a:t>shape</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00" dirty="0" smtClean="0"/>
                        <a:t>KML</a:t>
                      </a:r>
                    </a:p>
                    <a:p>
                      <a:pPr marL="0" marR="0" indent="0" algn="l" defTabSz="672541" rtl="0" eaLnBrk="1" fontAlgn="auto" latinLnBrk="0" hangingPunct="1">
                        <a:lnSpc>
                          <a:spcPct val="100000"/>
                        </a:lnSpc>
                        <a:spcBef>
                          <a:spcPts val="0"/>
                        </a:spcBef>
                        <a:spcAft>
                          <a:spcPts val="0"/>
                        </a:spcAft>
                        <a:buClrTx/>
                        <a:buSzTx/>
                        <a:buFontTx/>
                        <a:buNone/>
                        <a:tabLst/>
                        <a:defRPr/>
                      </a:pPr>
                      <a:r>
                        <a:rPr kumimoji="1" lang="en-US" altLang="ja-JP" sz="1000" dirty="0" smtClean="0"/>
                        <a:t>GML</a:t>
                      </a:r>
                      <a:endPar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9288">
                <a:tc>
                  <a:txBody>
                    <a:bodyPr/>
                    <a:lstStyle/>
                    <a:p>
                      <a:r>
                        <a:rPr kumimoji="1" lang="ja-JP" altLang="en-US" sz="1000" dirty="0" smtClean="0"/>
                        <a:t>リアルタイムデータ</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gridSpan="3">
                  <a:txBody>
                    <a:bodyPr/>
                    <a:lstStyle/>
                    <a:p>
                      <a:pPr algn="ctr"/>
                      <a:r>
                        <a:rPr kumimoji="1" lang="ja-JP" altLang="en-US" sz="1000" dirty="0" smtClean="0"/>
                        <a:t>（ファイルの形で交換しない）</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hMerge="1">
                  <a:txBody>
                    <a:bodyPr/>
                    <a:lstStyle/>
                    <a:p>
                      <a:endParaRPr kumimoji="1" lang="ja-JP" altLang="en-US" dirty="0"/>
                    </a:p>
                  </a:txBody>
                  <a:tcPr/>
                </a:tc>
                <a:tc hMerge="1">
                  <a:txBody>
                    <a:bodyPr/>
                    <a:lstStyle/>
                    <a:p>
                      <a:endParaRPr kumimoji="1" lang="ja-JP" altLang="en-US" dirty="0"/>
                    </a:p>
                  </a:txBody>
                  <a:tcPr/>
                </a:tc>
              </a:tr>
            </a:tbl>
          </a:graphicData>
        </a:graphic>
      </p:graphicFrame>
      <p:sp>
        <p:nvSpPr>
          <p:cNvPr id="6" name="正方形/長方形 5"/>
          <p:cNvSpPr/>
          <p:nvPr/>
        </p:nvSpPr>
        <p:spPr bwMode="auto">
          <a:xfrm>
            <a:off x="7563306" y="1340768"/>
            <a:ext cx="2214229" cy="1944216"/>
          </a:xfrm>
          <a:prstGeom prst="rect">
            <a:avLst/>
          </a:prstGeom>
          <a:noFill/>
          <a:ln w="38100" cap="sq" cmpd="sng" algn="ctr">
            <a:solidFill>
              <a:srgbClr val="FF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1" hangingPunct="1">
              <a:lnSpc>
                <a:spcPct val="100000"/>
              </a:lnSpc>
              <a:spcBef>
                <a:spcPct val="0"/>
              </a:spcBef>
              <a:spcAft>
                <a:spcPct val="0"/>
              </a:spcAft>
              <a:buClrTx/>
              <a:buSzTx/>
              <a:buFontTx/>
              <a:buNone/>
              <a:tabLst/>
            </a:pPr>
            <a:endParaRPr kumimoji="0" lang="ja-JP"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endParaRPr>
          </a:p>
        </p:txBody>
      </p:sp>
      <p:sp>
        <p:nvSpPr>
          <p:cNvPr id="7" name="テキスト ボックス 6"/>
          <p:cNvSpPr txBox="1"/>
          <p:nvPr/>
        </p:nvSpPr>
        <p:spPr>
          <a:xfrm>
            <a:off x="8049344" y="2984431"/>
            <a:ext cx="1725352" cy="276999"/>
          </a:xfrm>
          <a:prstGeom prst="rect">
            <a:avLst/>
          </a:prstGeom>
          <a:noFill/>
        </p:spPr>
        <p:txBody>
          <a:bodyPr wrap="square" rtlCol="0">
            <a:spAutoFit/>
          </a:bodyPr>
          <a:lstStyle/>
          <a:p>
            <a:pPr algn="l"/>
            <a:r>
              <a:rPr kumimoji="1" lang="ja-JP" altLang="en-US" sz="12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推奨するファイル形式</a:t>
            </a:r>
          </a:p>
        </p:txBody>
      </p:sp>
    </p:spTree>
    <p:extLst>
      <p:ext uri="{BB962C8B-B14F-4D97-AF65-F5344CB8AC3E}">
        <p14:creationId xmlns:p14="http://schemas.microsoft.com/office/powerpoint/2010/main" val="25654472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rPr>
              <a:t>9.3</a:t>
            </a:r>
            <a:r>
              <a:rPr kumimoji="1" lang="en-US" altLang="ja-JP" dirty="0" smtClean="0">
                <a:latin typeface="+mn-lt"/>
              </a:rPr>
              <a:t> </a:t>
            </a:r>
            <a:r>
              <a:rPr kumimoji="1" lang="ja-JP" altLang="en-US" dirty="0" smtClean="0">
                <a:latin typeface="+mn-lt"/>
              </a:rPr>
              <a:t>データに関する指針</a:t>
            </a:r>
            <a:endParaRPr kumimoji="1" lang="ja-JP" altLang="en-US" dirty="0">
              <a:latin typeface="+mn-lt"/>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90082066"/>
              </p:ext>
            </p:extLst>
          </p:nvPr>
        </p:nvGraphicFramePr>
        <p:xfrm>
          <a:off x="272480" y="1484784"/>
          <a:ext cx="9183686" cy="4439069"/>
        </p:xfrm>
        <a:graphic>
          <a:graphicData uri="http://schemas.openxmlformats.org/drawingml/2006/table">
            <a:tbl>
              <a:tblPr firstRow="1" bandRow="1">
                <a:tableStyleId>{21E4AEA4-8DFA-4A89-87EB-49C32662AFE0}</a:tableStyleId>
              </a:tblPr>
              <a:tblGrid>
                <a:gridCol w="964679"/>
                <a:gridCol w="720080"/>
                <a:gridCol w="7498927"/>
              </a:tblGrid>
              <a:tr h="301907">
                <a:tc>
                  <a:txBody>
                    <a:bodyPr/>
                    <a:lstStyle/>
                    <a:p>
                      <a:r>
                        <a:rPr kumimoji="1" lang="ja-JP" altLang="en-US" sz="1400" dirty="0" smtClean="0"/>
                        <a:t>グレード</a:t>
                      </a:r>
                      <a:endParaRPr kumimoji="1" lang="ja-JP" altLang="en-US" sz="14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400" dirty="0" smtClean="0"/>
                        <a:t>指針</a:t>
                      </a:r>
                      <a:endParaRPr kumimoji="1" lang="ja-JP" altLang="en-US" sz="14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01907">
                <a:tc rowSpan="2">
                  <a:txBody>
                    <a:bodyPr/>
                    <a:lstStyle/>
                    <a:p>
                      <a:pPr algn="ct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400" dirty="0" smtClean="0"/>
                        <a:t>指針</a:t>
                      </a: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en-US" altLang="ja-JP" sz="1400" dirty="0" smtClean="0"/>
                        <a:t>1</a:t>
                      </a:r>
                      <a:r>
                        <a:rPr kumimoji="1" lang="ja-JP" altLang="en-US" sz="1400" dirty="0" err="1" smtClean="0"/>
                        <a:t>つの</a:t>
                      </a:r>
                      <a:r>
                        <a:rPr kumimoji="1" lang="ja-JP" altLang="en-US" sz="1400" dirty="0" smtClean="0"/>
                        <a:t>ファイルは、</a:t>
                      </a:r>
                      <a:r>
                        <a:rPr kumimoji="1" lang="en-US" altLang="ja-JP" sz="1400" dirty="0" smtClean="0"/>
                        <a:t>1</a:t>
                      </a:r>
                      <a:r>
                        <a:rPr kumimoji="1" lang="ja-JP" altLang="en-US" sz="1400" dirty="0" smtClean="0"/>
                        <a:t>種類の表から構成されるべきである。</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ヘッダは、</a:t>
                      </a:r>
                      <a:r>
                        <a:rPr kumimoji="1" lang="en-US" altLang="ja-JP" sz="1400" dirty="0" smtClean="0"/>
                        <a:t>1</a:t>
                      </a:r>
                      <a:r>
                        <a:rPr kumimoji="1" lang="ja-JP" altLang="en-US" sz="1400" dirty="0" smtClean="0"/>
                        <a:t>行から構成されるべきである。</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rowSpan="8">
                  <a:txBody>
                    <a:bodyPr/>
                    <a:lstStyle/>
                    <a:p>
                      <a:pPr algn="ct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400" dirty="0" smtClean="0"/>
                        <a:t>指針</a:t>
                      </a:r>
                      <a:r>
                        <a:rPr kumimoji="1" lang="en-US" altLang="ja-JP" sz="1400" dirty="0" smtClean="0"/>
                        <a:t>3</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データでない情報を、レコードに含めないことが望ましい。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4</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全てのフィールドは、他のフィールドと結合されないことが望ましい。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521475">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5</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値がない場合を除き、フィールドを空白にしない（省略しない）ことが望ましい。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6</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年の値には、西暦表記を備えることが望ましい。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7</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フィールドの単位が明記されていることが望ましい。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521475">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8</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利用している文字コードを明記することが望ましい。また、国際的に広く利用されている文字コードを利用することが望ましい。</a:t>
                      </a:r>
                      <a:endParaRPr kumimoji="1" lang="en-US" altLang="ja-JP" sz="1400" dirty="0" smtClean="0">
                        <a:latin typeface="メイリオ" panose="020B0604030504040204" pitchFamily="50" charset="-128"/>
                        <a:ea typeface="メイリオ" panose="020B0604030504040204" pitchFamily="50" charset="-128"/>
                      </a:endParaRPr>
                    </a:p>
                  </a:txBody>
                  <a:tcPr marL="91805" marR="91805"/>
                </a:tc>
              </a:tr>
              <a:tr h="741044">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9</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ファイルの属性や説明を表すメタデータが、フォーマルに記述されていることが望ましい。また、そのメタデータからデータセット本体へリンクし、たどれるようにすることが望ましい。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521475">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400" dirty="0" smtClean="0"/>
                        <a:t>指針</a:t>
                      </a:r>
                      <a:r>
                        <a:rPr kumimoji="1" lang="en-US" altLang="ja-JP" sz="1400" dirty="0" smtClean="0"/>
                        <a:t>10</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データ本体を、</a:t>
                      </a:r>
                      <a:r>
                        <a:rPr kumimoji="1" lang="en-US" altLang="ja-JP" sz="1400" dirty="0" smtClean="0"/>
                        <a:t>XML</a:t>
                      </a:r>
                      <a:r>
                        <a:rPr kumimoji="1" lang="ja-JP" altLang="en-US" sz="1400" dirty="0" smtClean="0"/>
                        <a:t>や</a:t>
                      </a:r>
                      <a:r>
                        <a:rPr kumimoji="1" lang="en-US" altLang="ja-JP" sz="1400" dirty="0" smtClean="0"/>
                        <a:t>RDF</a:t>
                      </a:r>
                      <a:r>
                        <a:rPr kumimoji="1" lang="ja-JP" altLang="en-US" sz="1400" dirty="0" smtClean="0"/>
                        <a:t>の形式を使ってフォーマルに記述することが望ましい。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3" name="コンテンツ プレースホルダー 2"/>
          <p:cNvSpPr>
            <a:spLocks noGrp="1"/>
          </p:cNvSpPr>
          <p:nvPr>
            <p:ph sz="half" idx="2"/>
          </p:nvPr>
        </p:nvSpPr>
        <p:spPr>
          <a:xfrm>
            <a:off x="128464" y="1052736"/>
            <a:ext cx="9182040" cy="504056"/>
          </a:xfrm>
        </p:spPr>
        <p:txBody>
          <a:bodyPr/>
          <a:lstStyle/>
          <a:p>
            <a:r>
              <a:rPr kumimoji="1" lang="ja-JP" altLang="en-US" dirty="0" smtClean="0"/>
              <a:t>表形式データに関する指針</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38</a:t>
            </a:fld>
            <a:endParaRPr lang="en-US" altLang="ja-JP" dirty="0"/>
          </a:p>
        </p:txBody>
      </p:sp>
    </p:spTree>
    <p:extLst>
      <p:ext uri="{BB962C8B-B14F-4D97-AF65-F5344CB8AC3E}">
        <p14:creationId xmlns:p14="http://schemas.microsoft.com/office/powerpoint/2010/main" val="3324015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rPr>
              <a:t>9.3</a:t>
            </a:r>
            <a:r>
              <a:rPr kumimoji="1" lang="en-US" altLang="ja-JP" dirty="0" smtClean="0">
                <a:latin typeface="+mn-lt"/>
              </a:rPr>
              <a:t> </a:t>
            </a:r>
            <a:r>
              <a:rPr kumimoji="1" lang="ja-JP" altLang="en-US" dirty="0" smtClean="0">
                <a:latin typeface="+mn-lt"/>
              </a:rPr>
              <a:t>データに関する指針</a:t>
            </a:r>
            <a:endParaRPr kumimoji="1" lang="ja-JP" altLang="en-US" dirty="0">
              <a:latin typeface="+mn-lt"/>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1687025341"/>
              </p:ext>
            </p:extLst>
          </p:nvPr>
        </p:nvGraphicFramePr>
        <p:xfrm>
          <a:off x="272480" y="1460861"/>
          <a:ext cx="9183686" cy="2472195"/>
        </p:xfrm>
        <a:graphic>
          <a:graphicData uri="http://schemas.openxmlformats.org/drawingml/2006/table">
            <a:tbl>
              <a:tblPr firstRow="1" bandRow="1">
                <a:tableStyleId>{21E4AEA4-8DFA-4A89-87EB-49C32662AFE0}</a:tableStyleId>
              </a:tblPr>
              <a:tblGrid>
                <a:gridCol w="964679"/>
                <a:gridCol w="720080"/>
                <a:gridCol w="7498927"/>
              </a:tblGrid>
              <a:tr h="301907">
                <a:tc>
                  <a:txBody>
                    <a:bodyPr/>
                    <a:lstStyle/>
                    <a:p>
                      <a:r>
                        <a:rPr kumimoji="1" lang="ja-JP" altLang="en-US" sz="1400" dirty="0" smtClean="0"/>
                        <a:t>グレード</a:t>
                      </a:r>
                      <a:endParaRPr kumimoji="1" lang="ja-JP" altLang="en-US" sz="14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400" dirty="0" smtClean="0"/>
                        <a:t>指針</a:t>
                      </a:r>
                      <a:endParaRPr kumimoji="1" lang="ja-JP" altLang="en-US" sz="14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01907">
                <a:tc>
                  <a:txBody>
                    <a:bodyPr/>
                    <a:lstStyle/>
                    <a:p>
                      <a:pPr algn="ct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（なし）</a:t>
                      </a:r>
                      <a:endParaRPr kumimoji="1" lang="en-US" altLang="ja-JP" sz="1400" dirty="0" smtClean="0">
                        <a:latin typeface="メイリオ" panose="020B0604030504040204" pitchFamily="50" charset="-128"/>
                        <a:ea typeface="メイリオ" panose="020B0604030504040204" pitchFamily="50" charset="-128"/>
                      </a:endParaRPr>
                    </a:p>
                  </a:txBody>
                  <a:tcPr marL="91805" marR="91805"/>
                </a:tc>
              </a:tr>
              <a:tr h="301907">
                <a:tc rowSpan="4">
                  <a:txBody>
                    <a:bodyPr/>
                    <a:lstStyle/>
                    <a:p>
                      <a:pPr algn="ct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400" dirty="0" smtClean="0"/>
                        <a:t>指針</a:t>
                      </a: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文章に存在する部・章・節・図表などの構造が、機械判読性の高いフォーマットで記述されていることが望ましい。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文章内に、整形のための符号や文字（空白、改行等）を含めないことが望ましい。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01907">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3</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文書形式データが表形式データを含む場合，グレード</a:t>
                      </a:r>
                      <a:r>
                        <a:rPr kumimoji="1" lang="en-US" altLang="ja-JP" sz="1400" dirty="0" smtClean="0"/>
                        <a:t>1</a:t>
                      </a:r>
                      <a:r>
                        <a:rPr kumimoji="1" lang="ja-JP" altLang="en-US" sz="1400" dirty="0" smtClean="0"/>
                        <a:t>以上の表形式データが添付されていることが望ましい。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521475">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4</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文章に対する、情報利用者が理解できるような説明が、メタデータとして記述され、当該文書にリンクされていることが望ましい。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3" name="コンテンツ プレースホルダー 2"/>
          <p:cNvSpPr>
            <a:spLocks noGrp="1"/>
          </p:cNvSpPr>
          <p:nvPr>
            <p:ph sz="half" idx="2"/>
          </p:nvPr>
        </p:nvSpPr>
        <p:spPr>
          <a:xfrm>
            <a:off x="128464" y="1052736"/>
            <a:ext cx="9182040" cy="504056"/>
          </a:xfrm>
        </p:spPr>
        <p:txBody>
          <a:bodyPr/>
          <a:lstStyle/>
          <a:p>
            <a:r>
              <a:rPr kumimoji="1" lang="ja-JP" altLang="en-US" dirty="0" smtClean="0"/>
              <a:t>文書形式データに関する指針</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39</a:t>
            </a:fld>
            <a:endParaRPr lang="en-US" altLang="ja-JP" dirty="0"/>
          </a:p>
        </p:txBody>
      </p:sp>
    </p:spTree>
    <p:extLst>
      <p:ext uri="{BB962C8B-B14F-4D97-AF65-F5344CB8AC3E}">
        <p14:creationId xmlns:p14="http://schemas.microsoft.com/office/powerpoint/2010/main" val="12946560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オープンデータ化のためのデータ作成に関する技術</a:t>
            </a:r>
            <a:r>
              <a:rPr lang="ja-JP" altLang="en-US" dirty="0" smtClean="0"/>
              <a:t>ガイド</a:t>
            </a:r>
            <a:r>
              <a:rPr lang="en-US" altLang="ja-JP" dirty="0" smtClean="0"/>
              <a:t/>
            </a:r>
            <a:br>
              <a:rPr lang="en-US" altLang="ja-JP" dirty="0" smtClean="0"/>
            </a:br>
            <a:r>
              <a:rPr lang="ja-JP" altLang="en-US" dirty="0"/>
              <a:t>オープンデータ化のための</a:t>
            </a:r>
            <a:r>
              <a:rPr lang="en-US" altLang="ja-JP" dirty="0" smtClean="0"/>
              <a:t>CSV</a:t>
            </a:r>
            <a:r>
              <a:rPr lang="ja-JP" altLang="en-US" dirty="0"/>
              <a:t>形式データ規格</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概要</a:t>
            </a:r>
          </a:p>
          <a:p>
            <a:pPr lvl="1"/>
            <a:r>
              <a:rPr kumimoji="1" lang="ja-JP" altLang="en-US" dirty="0" smtClean="0"/>
              <a:t>政府・自治体・企業等が保持するデータを、オープンデータとして公開するときに技術的に留意すべき点や、それを満たすための手順を説明した文書。</a:t>
            </a:r>
          </a:p>
          <a:p>
            <a:pPr lvl="1"/>
            <a:r>
              <a:rPr kumimoji="1" lang="ja-JP" altLang="en-US" dirty="0" smtClean="0"/>
              <a:t>表形式データ、文書形式データ、リアルタイムデータ、地理空間データの</a:t>
            </a:r>
            <a:r>
              <a:rPr kumimoji="1" lang="en-US" altLang="ja-JP" dirty="0" smtClean="0"/>
              <a:t>4</a:t>
            </a:r>
            <a:r>
              <a:rPr kumimoji="1" lang="ja-JP" altLang="en-US" dirty="0" smtClean="0"/>
              <a:t>種類について、</a:t>
            </a:r>
            <a:r>
              <a:rPr kumimoji="1" lang="en-US" altLang="ja-JP" dirty="0" smtClean="0"/>
              <a:t>3</a:t>
            </a:r>
            <a:r>
              <a:rPr kumimoji="1" lang="ja-JP" altLang="en-US" dirty="0" smtClean="0"/>
              <a:t>段階のレベルを設定してまとめた。</a:t>
            </a:r>
          </a:p>
          <a:p>
            <a:r>
              <a:rPr kumimoji="1" lang="ja-JP" altLang="en-US" dirty="0" smtClean="0"/>
              <a:t>作成後の経緯</a:t>
            </a:r>
          </a:p>
          <a:p>
            <a:pPr lvl="1"/>
            <a:r>
              <a:rPr lang="ja-JP" altLang="en-US" dirty="0"/>
              <a:t>「電子行政オープンデータ実務者会議」に</a:t>
            </a:r>
            <a:r>
              <a:rPr lang="ja-JP" altLang="en-US" dirty="0" smtClean="0"/>
              <a:t>インプット</a:t>
            </a:r>
          </a:p>
          <a:p>
            <a:pPr lvl="1"/>
            <a:r>
              <a:rPr kumimoji="1" lang="ja-JP" altLang="en-US" dirty="0" smtClean="0"/>
              <a:t>平成</a:t>
            </a:r>
            <a:r>
              <a:rPr kumimoji="1" lang="en-US" altLang="ja-JP" dirty="0" smtClean="0"/>
              <a:t>25</a:t>
            </a:r>
            <a:r>
              <a:rPr kumimoji="1" lang="ja-JP" altLang="en-US" dirty="0" smtClean="0"/>
              <a:t>年度に作成した「オープンデータガイド」に取り込み</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a:t>
            </a:fld>
            <a:endParaRPr lang="en-US" altLang="ja-JP"/>
          </a:p>
        </p:txBody>
      </p:sp>
    </p:spTree>
    <p:extLst>
      <p:ext uri="{BB962C8B-B14F-4D97-AF65-F5344CB8AC3E}">
        <p14:creationId xmlns:p14="http://schemas.microsoft.com/office/powerpoint/2010/main" val="2566884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latin typeface="+mn-lt"/>
              </a:rPr>
              <a:t>9.3</a:t>
            </a:r>
            <a:r>
              <a:rPr kumimoji="1" lang="en-US" altLang="ja-JP" dirty="0" smtClean="0">
                <a:latin typeface="+mn-lt"/>
              </a:rPr>
              <a:t> </a:t>
            </a:r>
            <a:r>
              <a:rPr kumimoji="1" lang="ja-JP" altLang="en-US" dirty="0" smtClean="0">
                <a:latin typeface="+mn-lt"/>
              </a:rPr>
              <a:t>データに関する指針</a:t>
            </a:r>
            <a:endParaRPr kumimoji="1" lang="ja-JP" altLang="en-US" dirty="0">
              <a:latin typeface="+mn-lt"/>
            </a:endParaRPr>
          </a:p>
        </p:txBody>
      </p:sp>
      <p:sp>
        <p:nvSpPr>
          <p:cNvPr id="3" name="コンテンツ プレースホルダー 2"/>
          <p:cNvSpPr>
            <a:spLocks noGrp="1"/>
          </p:cNvSpPr>
          <p:nvPr>
            <p:ph sz="half" idx="2"/>
          </p:nvPr>
        </p:nvSpPr>
        <p:spPr>
          <a:xfrm>
            <a:off x="128464" y="1052736"/>
            <a:ext cx="9182040" cy="504056"/>
          </a:xfrm>
        </p:spPr>
        <p:txBody>
          <a:bodyPr/>
          <a:lstStyle/>
          <a:p>
            <a:r>
              <a:rPr kumimoji="1" lang="ja-JP" altLang="en-US" dirty="0" smtClean="0"/>
              <a:t>地理情報形式データに関する指針</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40</a:t>
            </a:fld>
            <a:endParaRPr lang="en-US" altLang="ja-JP" dirty="0"/>
          </a:p>
        </p:txBody>
      </p:sp>
      <p:graphicFrame>
        <p:nvGraphicFramePr>
          <p:cNvPr id="7" name="コンテンツ プレースホルダー 4"/>
          <p:cNvGraphicFramePr>
            <a:graphicFrameLocks noGrp="1"/>
          </p:cNvGraphicFramePr>
          <p:nvPr>
            <p:ph sz="half" idx="1"/>
            <p:extLst>
              <p:ext uri="{D42A27DB-BD31-4B8C-83A1-F6EECF244321}">
                <p14:modId xmlns:p14="http://schemas.microsoft.com/office/powerpoint/2010/main" val="1050733909"/>
              </p:ext>
            </p:extLst>
          </p:nvPr>
        </p:nvGraphicFramePr>
        <p:xfrm>
          <a:off x="272480" y="1484784"/>
          <a:ext cx="9183686" cy="2499360"/>
        </p:xfrm>
        <a:graphic>
          <a:graphicData uri="http://schemas.openxmlformats.org/drawingml/2006/table">
            <a:tbl>
              <a:tblPr firstRow="1" bandRow="1">
                <a:tableStyleId>{21E4AEA4-8DFA-4A89-87EB-49C32662AFE0}</a:tableStyleId>
              </a:tblPr>
              <a:tblGrid>
                <a:gridCol w="1036687"/>
                <a:gridCol w="720080"/>
                <a:gridCol w="7426919"/>
              </a:tblGrid>
              <a:tr h="288032">
                <a:tc>
                  <a:txBody>
                    <a:bodyPr/>
                    <a:lstStyle/>
                    <a:p>
                      <a:r>
                        <a:rPr kumimoji="1" lang="ja-JP" altLang="en-US" sz="1400" dirty="0" smtClean="0"/>
                        <a:t>グレード</a:t>
                      </a:r>
                      <a:endParaRPr kumimoji="1" lang="ja-JP" altLang="en-US" sz="14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400" dirty="0" smtClean="0"/>
                        <a:t>指針</a:t>
                      </a:r>
                      <a:endParaRPr kumimoji="1" lang="ja-JP" altLang="en-US" sz="14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400" dirty="0" smtClean="0"/>
                        <a:t>指針</a:t>
                      </a: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位置情報に関するデータを付与する場合は、緯度・経度等の位置情報に加えて、測地系が明記されるべきである。屋外であれば、世界測地系を利用することが望ましい。屋内であれば、座標系と縮尺を示すべきである。</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400" dirty="0" smtClean="0"/>
                        <a:t>指針</a:t>
                      </a: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地図データは、ベクタ形式に依るものが望ましい。ベクタ形式のデータの作成にあたっては、最新の </a:t>
                      </a:r>
                      <a:r>
                        <a:rPr kumimoji="1" lang="en-US" altLang="ja-JP" sz="1400" dirty="0" smtClean="0"/>
                        <a:t>ISO </a:t>
                      </a:r>
                      <a:r>
                        <a:rPr kumimoji="1" lang="ja-JP" altLang="en-US" sz="1400" dirty="0" smtClean="0"/>
                        <a:t>規格及び </a:t>
                      </a:r>
                      <a:r>
                        <a:rPr kumimoji="1" lang="en-US" altLang="ja-JP" sz="1400" dirty="0" smtClean="0"/>
                        <a:t>JIS </a:t>
                      </a:r>
                      <a:r>
                        <a:rPr kumimoji="1" lang="ja-JP" altLang="en-US" sz="1400" dirty="0" smtClean="0"/>
                        <a:t>規格に基づいた地理空間情報標準プロファイル（</a:t>
                      </a:r>
                      <a:r>
                        <a:rPr kumimoji="1" lang="en-US" altLang="ja-JP" sz="1400" dirty="0" smtClean="0"/>
                        <a:t>JPGIS</a:t>
                      </a:r>
                      <a:r>
                        <a:rPr kumimoji="1" lang="ja-JP" altLang="en-US" sz="1400" dirty="0" smtClean="0"/>
                        <a:t>）、地理空間情報のメタデータの共通仕様を規定する日本版メタデータプロファイル（</a:t>
                      </a:r>
                      <a:r>
                        <a:rPr kumimoji="1" lang="en-US" altLang="ja-JP" sz="1400" dirty="0" smtClean="0"/>
                        <a:t>JMP</a:t>
                      </a:r>
                      <a:r>
                        <a:rPr kumimoji="1" lang="ja-JP" altLang="en-US" sz="1400" dirty="0" smtClean="0"/>
                        <a:t>）を用いる。</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70840">
                <a:tc vMerge="1">
                  <a:txBody>
                    <a:bodyPr/>
                    <a:lstStyle/>
                    <a:p>
                      <a:endParaRPr kumimoji="1" lang="ja-JP" altLang="en-US" sz="16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指針</a:t>
                      </a:r>
                      <a:r>
                        <a:rPr kumimoji="1" lang="en-US" altLang="ja-JP" sz="1400" dirty="0" smtClean="0"/>
                        <a:t>3</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地理情報に対する、情報利用者が理解できるような説明が、メタデータとして記述され、当該文書にリンクされていることが望ましい。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bl>
          </a:graphicData>
        </a:graphic>
      </p:graphicFrame>
      <p:sp>
        <p:nvSpPr>
          <p:cNvPr id="8" name="コンテンツ プレースホルダー 2"/>
          <p:cNvSpPr txBox="1">
            <a:spLocks/>
          </p:cNvSpPr>
          <p:nvPr/>
        </p:nvSpPr>
        <p:spPr bwMode="auto">
          <a:xfrm>
            <a:off x="49739" y="4096608"/>
            <a:ext cx="9182040" cy="504056"/>
          </a:xfrm>
          <a:prstGeom prst="rect">
            <a:avLst/>
          </a:prstGeom>
          <a:noFill/>
          <a:ln w="9525">
            <a:noFill/>
            <a:miter lim="800000"/>
            <a:headEnd/>
            <a:tailEnd/>
          </a:ln>
        </p:spPr>
        <p:txBody>
          <a:bodyPr vert="horz" wrap="square" lIns="0" tIns="33622" rIns="0" bIns="33622" numCol="1" anchor="t" anchorCtr="0" compatLnSpc="1">
            <a:prstTxWarp prst="textNoShape">
              <a:avLst/>
            </a:prstTxWarp>
            <a:normAutofit/>
          </a:bodyPr>
          <a:lstStyle>
            <a:lvl1pPr marL="326930" indent="-326930" algn="l" defTabSz="972616" rtl="0" eaLnBrk="1" fontAlgn="base" hangingPunct="1">
              <a:spcBef>
                <a:spcPct val="50000"/>
              </a:spcBef>
              <a:spcAft>
                <a:spcPct val="0"/>
              </a:spcAft>
              <a:buClr>
                <a:schemeClr val="accent2"/>
              </a:buClr>
              <a:buFont typeface="平成明朝" pitchFamily="17" charset="-128"/>
              <a:buChar char="■"/>
              <a:tabLst>
                <a:tab pos="775291" algn="l"/>
              </a:tabLst>
              <a:defRPr kumimoji="1" sz="2100" b="0" i="0" baseline="0">
                <a:solidFill>
                  <a:srgbClr val="464646"/>
                </a:solidFill>
                <a:latin typeface="メイリオ" pitchFamily="50" charset="-128"/>
                <a:ea typeface="メイリオ" pitchFamily="50" charset="-128"/>
                <a:cs typeface="メイリオ" pitchFamily="50" charset="-128"/>
              </a:defRPr>
            </a:lvl1pPr>
            <a:lvl2pPr marL="533400" indent="-177800" algn="l" defTabSz="972616" rtl="0" eaLnBrk="1" fontAlgn="base" hangingPunct="1">
              <a:spcBef>
                <a:spcPct val="35000"/>
              </a:spcBef>
              <a:spcAft>
                <a:spcPct val="0"/>
              </a:spcAft>
              <a:buClr>
                <a:schemeClr val="bg1"/>
              </a:buClr>
              <a:buSzPct val="75000"/>
              <a:buFont typeface="ヒラギノ角ゴ ProN W3"/>
              <a:buChar char="▶"/>
              <a:tabLst>
                <a:tab pos="533400" algn="l"/>
              </a:tabLst>
              <a:defRPr kumimoji="1" sz="1800" baseline="0">
                <a:solidFill>
                  <a:srgbClr val="464646"/>
                </a:solidFill>
                <a:latin typeface="メイリオ" pitchFamily="50" charset="-128"/>
                <a:ea typeface="メイリオ" pitchFamily="50" charset="-128"/>
                <a:cs typeface="メイリオ" pitchFamily="50" charset="-128"/>
              </a:defRPr>
            </a:lvl2pPr>
            <a:lvl3pPr marL="622300" indent="-88900" algn="l" defTabSz="972616" rtl="0" eaLnBrk="1" fontAlgn="base" hangingPunct="1">
              <a:spcBef>
                <a:spcPct val="20000"/>
              </a:spcBef>
              <a:spcAft>
                <a:spcPct val="0"/>
              </a:spcAft>
              <a:buClr>
                <a:schemeClr val="bg2"/>
              </a:buClr>
              <a:buFont typeface="Wingdings" charset="2"/>
              <a:buChar char=""/>
              <a:tabLst>
                <a:tab pos="622300" algn="l"/>
              </a:tabLst>
              <a:defRPr kumimoji="1" sz="1500" baseline="0">
                <a:solidFill>
                  <a:srgbClr val="464646"/>
                </a:solidFill>
                <a:latin typeface="メイリオ" pitchFamily="50" charset="-128"/>
                <a:ea typeface="メイリオ" pitchFamily="50" charset="-128"/>
                <a:cs typeface="メイリオ" pitchFamily="50" charset="-128"/>
              </a:defRPr>
            </a:lvl3pPr>
            <a:lvl4pPr marL="923925" indent="-200025" algn="l" defTabSz="972616" rtl="0" eaLnBrk="1" fontAlgn="base" hangingPunct="1">
              <a:spcBef>
                <a:spcPct val="20000"/>
              </a:spcBef>
              <a:spcAft>
                <a:spcPct val="0"/>
              </a:spcAft>
              <a:buClr>
                <a:schemeClr val="accent3"/>
              </a:buClr>
              <a:buFont typeface="Wingdings" charset="2"/>
              <a:buChar char="u"/>
              <a:tabLst>
                <a:tab pos="924744" algn="l"/>
              </a:tabLst>
              <a:defRPr kumimoji="1" sz="1300" baseline="0">
                <a:solidFill>
                  <a:srgbClr val="464646"/>
                </a:solidFill>
                <a:latin typeface="メイリオ" pitchFamily="50" charset="-128"/>
                <a:ea typeface="メイリオ" pitchFamily="50" charset="-128"/>
                <a:cs typeface="メイリオ" pitchFamily="50" charset="-128"/>
              </a:defRPr>
            </a:lvl4pPr>
            <a:lvl5pPr marL="990130" indent="0" algn="l" defTabSz="972616" rtl="0" eaLnBrk="1" fontAlgn="base" hangingPunct="1">
              <a:spcBef>
                <a:spcPct val="20000"/>
              </a:spcBef>
              <a:spcAft>
                <a:spcPct val="0"/>
              </a:spcAft>
              <a:buClr>
                <a:schemeClr val="tx1"/>
              </a:buClr>
              <a:tabLst>
                <a:tab pos="990130" algn="l"/>
              </a:tabLst>
              <a:defRPr kumimoji="1" sz="1300" baseline="0">
                <a:solidFill>
                  <a:srgbClr val="464646"/>
                </a:solidFill>
                <a:latin typeface="メイリオ" pitchFamily="50" charset="-128"/>
                <a:ea typeface="メイリオ" pitchFamily="50" charset="-128"/>
                <a:cs typeface="メイリオ" pitchFamily="50" charset="-128"/>
              </a:defRPr>
            </a:lvl5pPr>
            <a:lvl6pPr marL="2322369" indent="-242862" algn="l" defTabSz="972616" rtl="0" fontAlgn="base">
              <a:spcBef>
                <a:spcPct val="20000"/>
              </a:spcBef>
              <a:spcAft>
                <a:spcPct val="0"/>
              </a:spcAft>
              <a:buClr>
                <a:schemeClr val="tx1"/>
              </a:buClr>
              <a:tabLst>
                <a:tab pos="775291" algn="l"/>
              </a:tabLst>
              <a:defRPr kumimoji="1" sz="1300">
                <a:solidFill>
                  <a:srgbClr val="336699"/>
                </a:solidFill>
                <a:latin typeface="+mn-lt"/>
                <a:ea typeface="ＤＦＧ平成ゴシック体W3" pitchFamily="50" charset="-128"/>
              </a:defRPr>
            </a:lvl6pPr>
            <a:lvl7pPr marL="2658640" indent="-242862" algn="l" defTabSz="972616" rtl="0" fontAlgn="base">
              <a:spcBef>
                <a:spcPct val="20000"/>
              </a:spcBef>
              <a:spcAft>
                <a:spcPct val="0"/>
              </a:spcAft>
              <a:buClr>
                <a:schemeClr val="tx1"/>
              </a:buClr>
              <a:tabLst>
                <a:tab pos="775291" algn="l"/>
              </a:tabLst>
              <a:defRPr kumimoji="1" sz="1300">
                <a:solidFill>
                  <a:srgbClr val="336699"/>
                </a:solidFill>
                <a:latin typeface="+mn-lt"/>
                <a:ea typeface="ＤＦＧ平成ゴシック体W3" pitchFamily="50" charset="-128"/>
              </a:defRPr>
            </a:lvl7pPr>
            <a:lvl8pPr marL="2994910" indent="-242862" algn="l" defTabSz="972616" rtl="0" fontAlgn="base">
              <a:spcBef>
                <a:spcPct val="20000"/>
              </a:spcBef>
              <a:spcAft>
                <a:spcPct val="0"/>
              </a:spcAft>
              <a:buClr>
                <a:schemeClr val="tx1"/>
              </a:buClr>
              <a:tabLst>
                <a:tab pos="775291" algn="l"/>
              </a:tabLst>
              <a:defRPr kumimoji="1" sz="1300">
                <a:solidFill>
                  <a:srgbClr val="336699"/>
                </a:solidFill>
                <a:latin typeface="+mn-lt"/>
                <a:ea typeface="ＤＦＧ平成ゴシック体W3" pitchFamily="50" charset="-128"/>
              </a:defRPr>
            </a:lvl8pPr>
            <a:lvl9pPr marL="3331181" indent="-242862" algn="l" defTabSz="972616" rtl="0" fontAlgn="base">
              <a:spcBef>
                <a:spcPct val="20000"/>
              </a:spcBef>
              <a:spcAft>
                <a:spcPct val="0"/>
              </a:spcAft>
              <a:buClr>
                <a:schemeClr val="tx1"/>
              </a:buClr>
              <a:tabLst>
                <a:tab pos="775291" algn="l"/>
              </a:tabLst>
              <a:defRPr kumimoji="1" sz="1300">
                <a:solidFill>
                  <a:srgbClr val="336699"/>
                </a:solidFill>
                <a:latin typeface="+mn-lt"/>
                <a:ea typeface="ＤＦＧ平成ゴシック体W3" pitchFamily="50" charset="-128"/>
              </a:defRPr>
            </a:lvl9pPr>
          </a:lstStyle>
          <a:p>
            <a:pPr latinLnBrk="0"/>
            <a:r>
              <a:rPr lang="ja-JP" altLang="en-US" kern="0" dirty="0" smtClean="0"/>
              <a:t>リアルタイムデータに関する指針</a:t>
            </a:r>
            <a:endParaRPr lang="ja-JP" altLang="en-US" kern="0" dirty="0"/>
          </a:p>
        </p:txBody>
      </p:sp>
      <p:graphicFrame>
        <p:nvGraphicFramePr>
          <p:cNvPr id="9" name="コンテンツ プレースホルダー 4"/>
          <p:cNvGraphicFramePr>
            <a:graphicFrameLocks/>
          </p:cNvGraphicFramePr>
          <p:nvPr>
            <p:extLst>
              <p:ext uri="{D42A27DB-BD31-4B8C-83A1-F6EECF244321}">
                <p14:modId xmlns:p14="http://schemas.microsoft.com/office/powerpoint/2010/main" val="3062724081"/>
              </p:ext>
            </p:extLst>
          </p:nvPr>
        </p:nvGraphicFramePr>
        <p:xfrm>
          <a:off x="265763" y="4528656"/>
          <a:ext cx="9183686" cy="1564640"/>
        </p:xfrm>
        <a:graphic>
          <a:graphicData uri="http://schemas.openxmlformats.org/drawingml/2006/table">
            <a:tbl>
              <a:tblPr firstRow="1" bandRow="1">
                <a:tableStyleId>{21E4AEA4-8DFA-4A89-87EB-49C32662AFE0}</a:tableStyleId>
              </a:tblPr>
              <a:tblGrid>
                <a:gridCol w="1036687"/>
                <a:gridCol w="720080"/>
                <a:gridCol w="7426919"/>
              </a:tblGrid>
              <a:tr h="288032">
                <a:tc>
                  <a:txBody>
                    <a:bodyPr/>
                    <a:lstStyle/>
                    <a:p>
                      <a:r>
                        <a:rPr kumimoji="1" lang="ja-JP" altLang="en-US" sz="1400" dirty="0" smtClean="0"/>
                        <a:t>グレード</a:t>
                      </a:r>
                      <a:endParaRPr kumimoji="1" lang="ja-JP" altLang="en-US" sz="1400" dirty="0">
                        <a:latin typeface="メイリオ" panose="020B0604030504040204" pitchFamily="50" charset="-128"/>
                        <a:ea typeface="メイリオ" panose="020B0604030504040204" pitchFamily="50" charset="-128"/>
                      </a:endParaRPr>
                    </a:p>
                  </a:txBody>
                  <a:tcPr marL="91805" marR="91805"/>
                </a:tc>
                <a:tc gridSpan="2">
                  <a:txBody>
                    <a:bodyPr/>
                    <a:lstStyle/>
                    <a:p>
                      <a:pPr algn="ctr"/>
                      <a:r>
                        <a:rPr kumimoji="1" lang="ja-JP" altLang="en-US" sz="1400" dirty="0" smtClean="0"/>
                        <a:t>指針</a:t>
                      </a:r>
                      <a:endParaRPr kumimoji="1" lang="ja-JP" altLang="en-US" sz="1400" dirty="0">
                        <a:latin typeface="メイリオ" panose="020B0604030504040204" pitchFamily="50" charset="-128"/>
                        <a:ea typeface="メイリオ" panose="020B0604030504040204" pitchFamily="50" charset="-128"/>
                      </a:endParaRPr>
                    </a:p>
                  </a:txBody>
                  <a:tcPr marL="91805" marR="91805"/>
                </a:tc>
                <a:tc h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tc>
              </a:tr>
              <a:tr h="370840">
                <a:tc rowSpan="2">
                  <a:txBody>
                    <a:bodyPr/>
                    <a:lstStyle/>
                    <a:p>
                      <a:pPr algn="ct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400" dirty="0" smtClean="0"/>
                        <a:t>指針</a:t>
                      </a:r>
                      <a:r>
                        <a:rPr kumimoji="1" lang="en-US" altLang="ja-JP" sz="1400" dirty="0" smtClean="0"/>
                        <a:t>1</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データの取得仕様が明記されているべきである。</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70840">
                <a:tc vMerge="1">
                  <a:txBody>
                    <a:bodyPr/>
                    <a:lstStyle/>
                    <a:p>
                      <a:pPr algn="ctr"/>
                      <a:endParaRPr kumimoji="1" lang="ja-JP" altLang="en-US" sz="16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400" dirty="0" smtClean="0"/>
                        <a:t>指針</a:t>
                      </a: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表形式データや地理情報データをファイル形式で取得させる場合は、それぞれのグレード</a:t>
                      </a:r>
                      <a:r>
                        <a:rPr kumimoji="1" lang="en-US" altLang="ja-JP" sz="1400" dirty="0" smtClean="0"/>
                        <a:t>1</a:t>
                      </a:r>
                      <a:r>
                        <a:rPr kumimoji="1" lang="ja-JP" altLang="en-US" sz="1400" dirty="0" smtClean="0"/>
                        <a:t>の指針を満たすべきである。</a:t>
                      </a:r>
                      <a:endParaRPr kumimoji="1" lang="ja-JP" altLang="en-US" sz="1400" dirty="0">
                        <a:latin typeface="メイリオ" panose="020B0604030504040204" pitchFamily="50" charset="-128"/>
                        <a:ea typeface="メイリオ" panose="020B0604030504040204" pitchFamily="50" charset="-128"/>
                      </a:endParaRPr>
                    </a:p>
                  </a:txBody>
                  <a:tcPr marL="91805" marR="91805"/>
                </a:tc>
              </a:tr>
              <a:tr h="370840">
                <a:tc>
                  <a:txBody>
                    <a:bodyPr/>
                    <a:lstStyle/>
                    <a:p>
                      <a:pPr algn="ctr"/>
                      <a:r>
                        <a:rPr kumimoji="1" lang="en-US" altLang="ja-JP" sz="1400" dirty="0" smtClean="0"/>
                        <a:t>2</a:t>
                      </a:r>
                      <a:endParaRPr kumimoji="1" lang="ja-JP" altLang="en-US" sz="1400" dirty="0">
                        <a:latin typeface="メイリオ" panose="020B0604030504040204" pitchFamily="50" charset="-128"/>
                        <a:ea typeface="メイリオ" panose="020B0604030504040204" pitchFamily="50" charset="-128"/>
                      </a:endParaRPr>
                    </a:p>
                  </a:txBody>
                  <a:tcPr marL="91805" marR="91805" anchor="ctr"/>
                </a:tc>
                <a:tc>
                  <a:txBody>
                    <a:bodyPr/>
                    <a:lstStyle/>
                    <a:p>
                      <a:r>
                        <a:rPr kumimoji="1" lang="ja-JP" altLang="en-US" sz="1400" dirty="0" smtClean="0"/>
                        <a:t>指針</a:t>
                      </a:r>
                      <a:r>
                        <a:rPr kumimoji="1" lang="en-US" altLang="ja-JP" sz="1400" dirty="0" smtClean="0"/>
                        <a:t>3</a:t>
                      </a:r>
                      <a:endParaRPr kumimoji="1" lang="ja-JP" altLang="en-US" sz="1400" dirty="0">
                        <a:latin typeface="メイリオ" panose="020B0604030504040204" pitchFamily="50" charset="-128"/>
                        <a:ea typeface="メイリオ" panose="020B0604030504040204" pitchFamily="50" charset="-128"/>
                      </a:endParaRPr>
                    </a:p>
                  </a:txBody>
                  <a:tcPr marL="91805" marR="91805"/>
                </a:tc>
                <a:tc>
                  <a:txBody>
                    <a:bodyPr/>
                    <a:lstStyle/>
                    <a:p>
                      <a:r>
                        <a:rPr kumimoji="1" lang="ja-JP" altLang="en-US" sz="1400" dirty="0" smtClean="0"/>
                        <a:t>リアルタイムデータの最新値・差分を取得する手法が提供されていることが望ましい。</a:t>
                      </a:r>
                      <a:endParaRPr kumimoji="1" lang="ja-JP" altLang="en-US" sz="1400" dirty="0">
                        <a:latin typeface="メイリオ" panose="020B0604030504040204" pitchFamily="50" charset="-128"/>
                        <a:ea typeface="メイリオ" panose="020B0604030504040204" pitchFamily="50" charset="-128"/>
                      </a:endParaRPr>
                    </a:p>
                  </a:txBody>
                  <a:tcPr marL="91805" marR="91805"/>
                </a:tc>
              </a:tr>
            </a:tbl>
          </a:graphicData>
        </a:graphic>
      </p:graphicFrame>
    </p:spTree>
    <p:extLst>
      <p:ext uri="{BB962C8B-B14F-4D97-AF65-F5344CB8AC3E}">
        <p14:creationId xmlns:p14="http://schemas.microsoft.com/office/powerpoint/2010/main" val="305063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kumimoji="1" lang="ja-JP" altLang="en-US" dirty="0" smtClean="0"/>
              <a:t>第</a:t>
            </a:r>
            <a:r>
              <a:rPr kumimoji="1" lang="en-US" altLang="ja-JP" dirty="0" smtClean="0"/>
              <a:t>10</a:t>
            </a:r>
            <a:r>
              <a:rPr lang="ja-JP" altLang="en-US" dirty="0" smtClean="0"/>
              <a:t>章</a:t>
            </a:r>
            <a:r>
              <a:rPr lang="ja-JP" altLang="en-US" dirty="0"/>
              <a:t>（付録）オープンデータに関する規格・ツール</a:t>
            </a:r>
            <a:endParaRPr kumimoji="1" lang="ja-JP" altLang="en-US" dirty="0"/>
          </a:p>
        </p:txBody>
      </p:sp>
      <p:sp>
        <p:nvSpPr>
          <p:cNvPr id="7" name="コンテンツ プレースホルダー 6"/>
          <p:cNvSpPr>
            <a:spLocks noGrp="1"/>
          </p:cNvSpPr>
          <p:nvPr>
            <p:ph idx="1"/>
          </p:nvPr>
        </p:nvSpPr>
        <p:spPr/>
        <p:txBody>
          <a:bodyPr/>
          <a:lstStyle/>
          <a:p>
            <a:r>
              <a:rPr lang="ja-JP" altLang="en-US" dirty="0"/>
              <a:t>本章</a:t>
            </a:r>
            <a:r>
              <a:rPr lang="ja-JP" altLang="en-US" dirty="0" smtClean="0"/>
              <a:t>の概要</a:t>
            </a:r>
          </a:p>
          <a:p>
            <a:pPr lvl="1"/>
            <a:r>
              <a:rPr lang="ja-JP" altLang="ja-JP" dirty="0"/>
              <a:t>機械判読に適したオープンデータを作成・編集する上で参考となる規格やツールをまとめる。</a:t>
            </a:r>
            <a:endParaRPr lang="ja-JP" altLang="en-US" dirty="0" smtClean="0"/>
          </a:p>
          <a:p>
            <a:r>
              <a:rPr kumimoji="1" lang="ja-JP" altLang="en-US" dirty="0" smtClean="0"/>
              <a:t>本章の構成</a:t>
            </a:r>
          </a:p>
          <a:p>
            <a:pPr marL="698500" lvl="1" indent="-342900">
              <a:buFont typeface="+mj-lt"/>
              <a:buAutoNum type="arabicPeriod"/>
            </a:pPr>
            <a:r>
              <a:rPr kumimoji="1" lang="ja-JP" altLang="en-US" dirty="0" smtClean="0"/>
              <a:t>データフォーマットに関する規格</a:t>
            </a:r>
          </a:p>
          <a:p>
            <a:pPr lvl="2"/>
            <a:r>
              <a:rPr lang="ja-JP" altLang="en-US" dirty="0"/>
              <a:t>表形式データ・文書データ・地理空間データのそれぞれのファイル形式に関する代表的な規格と、その形式を扱える代表的なソフトウェアを挙げる。</a:t>
            </a:r>
            <a:endParaRPr kumimoji="1" lang="ja-JP" altLang="en-US" dirty="0" smtClean="0"/>
          </a:p>
          <a:p>
            <a:pPr marL="698500" lvl="1" indent="-342900">
              <a:buFont typeface="+mj-lt"/>
              <a:buAutoNum type="arabicPeriod"/>
            </a:pPr>
            <a:r>
              <a:rPr kumimoji="1" lang="ja-JP" altLang="en-US" dirty="0" smtClean="0"/>
              <a:t>識別子に関する規格</a:t>
            </a:r>
          </a:p>
          <a:p>
            <a:pPr lvl="2"/>
            <a:r>
              <a:rPr lang="ja-JP" altLang="ja-JP" dirty="0"/>
              <a:t>オープンデータの識別に利用できる識別子を列記する。</a:t>
            </a:r>
            <a:endParaRPr kumimoji="1" lang="ja-JP" altLang="en-US" dirty="0" smtClean="0"/>
          </a:p>
          <a:p>
            <a:pPr marL="698500" lvl="1" indent="-342900">
              <a:buFont typeface="+mj-lt"/>
              <a:buAutoNum type="arabicPeriod"/>
            </a:pPr>
            <a:r>
              <a:rPr kumimoji="1" lang="ja-JP" altLang="en-US" dirty="0" smtClean="0"/>
              <a:t>オープンデータに有用なツール</a:t>
            </a:r>
          </a:p>
          <a:p>
            <a:pPr lvl="2"/>
            <a:r>
              <a:rPr lang="ja-JP" altLang="ja-JP" dirty="0"/>
              <a:t>オープンデータを作成・編集・公開するために有用なツールを解説する。</a:t>
            </a:r>
            <a:endParaRPr kumimoji="1" lang="ja-JP" altLang="en-US" dirty="0" smtClean="0"/>
          </a:p>
          <a:p>
            <a:pPr lvl="3"/>
            <a:r>
              <a:rPr lang="en-US" altLang="ja-JP" dirty="0" smtClean="0"/>
              <a:t>Web</a:t>
            </a:r>
            <a:r>
              <a:rPr lang="ja-JP" altLang="en-US" dirty="0" smtClean="0"/>
              <a:t>サービス</a:t>
            </a:r>
          </a:p>
          <a:p>
            <a:pPr lvl="3"/>
            <a:r>
              <a:rPr kumimoji="1" lang="ja-JP" altLang="en-US" dirty="0" smtClean="0"/>
              <a:t>データカタログサービス</a:t>
            </a:r>
          </a:p>
          <a:p>
            <a:pPr lvl="3"/>
            <a:r>
              <a:rPr lang="en-US" altLang="ja-JP" dirty="0" smtClean="0"/>
              <a:t>GIS</a:t>
            </a:r>
            <a:r>
              <a:rPr lang="ja-JP" altLang="en-US" dirty="0" smtClean="0"/>
              <a:t>システム</a:t>
            </a:r>
          </a:p>
          <a:p>
            <a:pPr lvl="3"/>
            <a:r>
              <a:rPr kumimoji="1" lang="ja-JP" altLang="en-US" dirty="0" smtClean="0"/>
              <a:t>情報流通連携基盤</a:t>
            </a:r>
          </a:p>
          <a:p>
            <a:pPr lvl="3"/>
            <a:r>
              <a:rPr lang="en-US" altLang="ja-JP" dirty="0" smtClean="0"/>
              <a:t>RDF</a:t>
            </a:r>
            <a:r>
              <a:rPr lang="ja-JP" altLang="en-US" dirty="0" smtClean="0"/>
              <a:t>レポジトリ</a:t>
            </a:r>
            <a:endParaRPr kumimoji="1" lang="ja-JP" altLang="en-US" dirty="0"/>
          </a:p>
        </p:txBody>
      </p:sp>
      <p:sp>
        <p:nvSpPr>
          <p:cNvPr id="5" name="スライド番号プレースホルダー 4"/>
          <p:cNvSpPr>
            <a:spLocks noGrp="1"/>
          </p:cNvSpPr>
          <p:nvPr>
            <p:ph type="sldNum" sz="quarter" idx="10"/>
          </p:nvPr>
        </p:nvSpPr>
        <p:spPr/>
        <p:txBody>
          <a:bodyPr/>
          <a:lstStyle/>
          <a:p>
            <a:fld id="{276C6A59-D97A-40CC-8D04-C7788F30EB56}" type="slidenum">
              <a:rPr lang="ja-JP" altLang="en-US" smtClean="0"/>
              <a:pPr/>
              <a:t>41</a:t>
            </a:fld>
            <a:endParaRPr lang="en-US" altLang="ja-JP" dirty="0"/>
          </a:p>
        </p:txBody>
      </p:sp>
    </p:spTree>
    <p:extLst>
      <p:ext uri="{BB962C8B-B14F-4D97-AF65-F5344CB8AC3E}">
        <p14:creationId xmlns:p14="http://schemas.microsoft.com/office/powerpoint/2010/main" val="144530566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第</a:t>
            </a:r>
            <a:r>
              <a:rPr kumimoji="1" lang="en-US" altLang="ja-JP" dirty="0" smtClean="0"/>
              <a:t>11</a:t>
            </a:r>
            <a:r>
              <a:rPr kumimoji="1" lang="ja-JP" altLang="en-US" dirty="0" smtClean="0"/>
              <a:t>章（付録）</a:t>
            </a:r>
            <a:r>
              <a:rPr kumimoji="1" lang="en-US" altLang="ja-JP" dirty="0" smtClean="0"/>
              <a:t>CKAN</a:t>
            </a:r>
            <a:r>
              <a:rPr kumimoji="1" lang="ja-JP" altLang="en-US" dirty="0" smtClean="0"/>
              <a:t>解説</a:t>
            </a:r>
            <a:endParaRPr kumimoji="1" lang="ja-JP" altLang="en-US" dirty="0"/>
          </a:p>
        </p:txBody>
      </p:sp>
      <p:sp>
        <p:nvSpPr>
          <p:cNvPr id="3" name="コンテンツ プレースホルダー 2"/>
          <p:cNvSpPr>
            <a:spLocks noGrp="1"/>
          </p:cNvSpPr>
          <p:nvPr>
            <p:ph idx="1"/>
          </p:nvPr>
        </p:nvSpPr>
        <p:spPr/>
        <p:txBody>
          <a:bodyPr>
            <a:normAutofit fontScale="92500" lnSpcReduction="10000"/>
          </a:bodyPr>
          <a:lstStyle/>
          <a:p>
            <a:r>
              <a:rPr kumimoji="1" lang="ja-JP" altLang="en-US" dirty="0" smtClean="0"/>
              <a:t>本章の概要</a:t>
            </a:r>
          </a:p>
          <a:p>
            <a:pPr lvl="1"/>
            <a:r>
              <a:rPr lang="ja-JP" altLang="en-US" dirty="0"/>
              <a:t>オープンデータの技術レベルのうち、データカタログの</a:t>
            </a:r>
            <a:r>
              <a:rPr lang="en-US" altLang="ja-JP" dirty="0"/>
              <a:t>Level3</a:t>
            </a:r>
            <a:r>
              <a:rPr lang="ja-JP" altLang="en-US" dirty="0"/>
              <a:t>を満たすためのデータカタログシステムとして広く利用されている、</a:t>
            </a:r>
            <a:r>
              <a:rPr lang="en-US" altLang="ja-JP" dirty="0"/>
              <a:t>CKAN</a:t>
            </a:r>
            <a:r>
              <a:rPr lang="ja-JP" altLang="en-US" dirty="0"/>
              <a:t>（</a:t>
            </a:r>
            <a:r>
              <a:rPr lang="en-US" altLang="ja-JP" dirty="0"/>
              <a:t>Comprehensive Knowledge Archive Network</a:t>
            </a:r>
            <a:r>
              <a:rPr lang="ja-JP" altLang="en-US" dirty="0"/>
              <a:t>）を解説する。</a:t>
            </a:r>
          </a:p>
          <a:p>
            <a:r>
              <a:rPr kumimoji="1" lang="ja-JP" altLang="en-US" dirty="0" smtClean="0"/>
              <a:t>本章の構成</a:t>
            </a:r>
          </a:p>
          <a:p>
            <a:pPr marL="698500" lvl="1" indent="-342900">
              <a:buFont typeface="+mj-lt"/>
              <a:buAutoNum type="arabicPeriod"/>
            </a:pPr>
            <a:r>
              <a:rPr lang="en-US" altLang="ja-JP" dirty="0" smtClean="0"/>
              <a:t>CKAN</a:t>
            </a:r>
            <a:r>
              <a:rPr lang="ja-JP" altLang="en-US" dirty="0" smtClean="0"/>
              <a:t>概説</a:t>
            </a:r>
          </a:p>
          <a:p>
            <a:pPr marL="698500" lvl="1" indent="-342900">
              <a:buFont typeface="+mj-lt"/>
              <a:buAutoNum type="arabicPeriod"/>
            </a:pPr>
            <a:r>
              <a:rPr kumimoji="1" lang="en-US" altLang="ja-JP" dirty="0" smtClean="0"/>
              <a:t>CKAN</a:t>
            </a:r>
            <a:r>
              <a:rPr kumimoji="1" lang="ja-JP" altLang="en-US" dirty="0" smtClean="0"/>
              <a:t>の運用前に検討・準備すべき事項</a:t>
            </a:r>
            <a:endParaRPr kumimoji="1" lang="en-US" altLang="ja-JP" dirty="0" smtClean="0"/>
          </a:p>
          <a:p>
            <a:pPr lvl="2"/>
            <a:r>
              <a:rPr kumimoji="1" lang="ja-JP" altLang="en-US" dirty="0" smtClean="0"/>
              <a:t>公開するオープンデータの洗い出し</a:t>
            </a:r>
          </a:p>
          <a:p>
            <a:pPr lvl="2"/>
            <a:r>
              <a:rPr lang="ja-JP" altLang="en-US" dirty="0" smtClean="0"/>
              <a:t>オープンデータを管理するポリシの策定</a:t>
            </a:r>
          </a:p>
          <a:p>
            <a:pPr lvl="2"/>
            <a:r>
              <a:rPr kumimoji="1" lang="ja-JP" altLang="en-US" dirty="0"/>
              <a:t>要求</a:t>
            </a:r>
            <a:r>
              <a:rPr kumimoji="1" lang="ja-JP" altLang="en-US" dirty="0" smtClean="0"/>
              <a:t>仕様の策定</a:t>
            </a:r>
          </a:p>
          <a:p>
            <a:pPr lvl="2"/>
            <a:r>
              <a:rPr lang="ja-JP" altLang="en-US" dirty="0"/>
              <a:t>データの整備計画</a:t>
            </a:r>
            <a:endParaRPr kumimoji="1" lang="ja-JP" altLang="en-US" dirty="0" smtClean="0"/>
          </a:p>
          <a:p>
            <a:pPr marL="698500" lvl="1" indent="-342900">
              <a:buFont typeface="+mj-lt"/>
              <a:buAutoNum type="arabicPeriod"/>
            </a:pPr>
            <a:r>
              <a:rPr kumimoji="1" lang="en-US" altLang="ja-JP" dirty="0" smtClean="0"/>
              <a:t>CKAN</a:t>
            </a:r>
            <a:r>
              <a:rPr kumimoji="1" lang="ja-JP" altLang="en-US" dirty="0" smtClean="0"/>
              <a:t>を用いたオープンデータ登録例</a:t>
            </a:r>
          </a:p>
          <a:p>
            <a:pPr lvl="2"/>
            <a:r>
              <a:rPr lang="ja-JP" altLang="en-US" dirty="0" smtClean="0"/>
              <a:t>アカウント登録</a:t>
            </a:r>
            <a:endParaRPr kumimoji="1" lang="ja-JP" altLang="en-US" dirty="0" smtClean="0"/>
          </a:p>
          <a:p>
            <a:pPr lvl="2"/>
            <a:r>
              <a:rPr kumimoji="1" lang="ja-JP" altLang="en-US" dirty="0" smtClean="0"/>
              <a:t>組織の登録</a:t>
            </a:r>
          </a:p>
          <a:p>
            <a:pPr lvl="2"/>
            <a:r>
              <a:rPr kumimoji="1" lang="ja-JP" altLang="en-US" dirty="0" smtClean="0"/>
              <a:t>組織へのメンバ追加</a:t>
            </a:r>
          </a:p>
          <a:p>
            <a:pPr lvl="2"/>
            <a:r>
              <a:rPr lang="ja-JP" altLang="en-US" dirty="0" smtClean="0"/>
              <a:t>データセットの作成</a:t>
            </a:r>
          </a:p>
          <a:p>
            <a:pPr lvl="2"/>
            <a:r>
              <a:rPr kumimoji="1" lang="ja-JP" altLang="en-US" dirty="0" smtClean="0"/>
              <a:t>データの登録</a:t>
            </a:r>
          </a:p>
          <a:p>
            <a:pPr lvl="2"/>
            <a:r>
              <a:rPr kumimoji="1" lang="en-US" altLang="ja-JP" dirty="0" smtClean="0"/>
              <a:t>CKAN</a:t>
            </a:r>
            <a:r>
              <a:rPr kumimoji="1" lang="ja-JP" altLang="en-US" dirty="0" smtClean="0"/>
              <a:t>の管理ページ</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42</a:t>
            </a:fld>
            <a:endParaRPr lang="en-US" altLang="ja-JP" dirty="0"/>
          </a:p>
        </p:txBody>
      </p:sp>
    </p:spTree>
    <p:extLst>
      <p:ext uri="{BB962C8B-B14F-4D97-AF65-F5344CB8AC3E}">
        <p14:creationId xmlns:p14="http://schemas.microsoft.com/office/powerpoint/2010/main" val="847858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本法人の設立が承認されました。"/>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9707" y="2492896"/>
            <a:ext cx="3332369" cy="2448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オープンデータ・</a:t>
            </a:r>
            <a:r>
              <a:rPr lang="ja-JP" altLang="en-US" dirty="0" smtClean="0"/>
              <a:t>アプリコンテスト</a:t>
            </a:r>
            <a:endParaRPr kumimoji="1" lang="ja-JP" altLang="en-US" dirty="0"/>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5</a:t>
            </a:fld>
            <a:endParaRPr lang="en-US" altLang="ja-JP"/>
          </a:p>
        </p:txBody>
      </p:sp>
      <p:sp>
        <p:nvSpPr>
          <p:cNvPr id="10" name="テキスト ボックス 9"/>
          <p:cNvSpPr txBox="1"/>
          <p:nvPr/>
        </p:nvSpPr>
        <p:spPr>
          <a:xfrm>
            <a:off x="6803763" y="11375624"/>
            <a:ext cx="1032982" cy="581749"/>
          </a:xfrm>
          <a:prstGeom prst="rect">
            <a:avLst/>
          </a:prstGeom>
          <a:noFill/>
        </p:spPr>
        <p:txBody>
          <a:bodyPr wrap="square" rtlCol="0">
            <a:spAutoFit/>
          </a:bodyPr>
          <a:lstStyle/>
          <a:p>
            <a:pPr algn="l"/>
            <a:r>
              <a:rPr kumimoji="1" lang="ja-JP" altLang="en-US"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会場風景</a:t>
            </a:r>
            <a:r>
              <a:rPr kumimoji="1" lang="en-US" altLang="ja-JP"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2</a:t>
            </a:r>
            <a:endParaRPr kumimoji="1" lang="ja-JP" altLang="en-US" sz="1600" dirty="0" smtClean="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81" y="3599519"/>
            <a:ext cx="3432175"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4420" y="3582332"/>
            <a:ext cx="3425825"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9221" y="3582331"/>
            <a:ext cx="1408113" cy="2468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520" y="1367118"/>
            <a:ext cx="848677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0480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112708" y="2225443"/>
            <a:ext cx="7160772" cy="1913424"/>
          </a:xfrm>
        </p:spPr>
        <p:txBody>
          <a:bodyPr/>
          <a:lstStyle/>
          <a:p>
            <a:r>
              <a:rPr lang="ja-JP" altLang="en-US" dirty="0"/>
              <a:t>情報流通連携基盤</a:t>
            </a:r>
            <a:r>
              <a:rPr lang="ja-JP" altLang="en-US" dirty="0" smtClean="0"/>
              <a:t>システム外部</a:t>
            </a:r>
            <a:r>
              <a:rPr lang="ja-JP" altLang="en-US" dirty="0"/>
              <a:t>仕様書</a:t>
            </a:r>
            <a:endParaRPr kumimoji="1" lang="ja-JP" altLang="en-US" dirty="0"/>
          </a:p>
        </p:txBody>
      </p:sp>
      <p:sp>
        <p:nvSpPr>
          <p:cNvPr id="6" name="テキスト プレースホルダー 5"/>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6</a:t>
            </a:fld>
            <a:endParaRPr lang="en-US" altLang="ja-JP"/>
          </a:p>
        </p:txBody>
      </p:sp>
    </p:spTree>
    <p:extLst>
      <p:ext uri="{BB962C8B-B14F-4D97-AF65-F5344CB8AC3E}">
        <p14:creationId xmlns:p14="http://schemas.microsoft.com/office/powerpoint/2010/main" val="16720524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zh-TW" altLang="en-US" dirty="0"/>
              <a:t>「情報流通連携</a:t>
            </a:r>
            <a:r>
              <a:rPr lang="zh-TW" altLang="en-US" dirty="0" smtClean="0"/>
              <a:t>基盤</a:t>
            </a:r>
            <a:r>
              <a:rPr lang="ja-JP" altLang="en-US" dirty="0" smtClean="0"/>
              <a:t>システム</a:t>
            </a:r>
            <a:r>
              <a:rPr lang="zh-TW" altLang="en-US" dirty="0" smtClean="0"/>
              <a:t>外部</a:t>
            </a:r>
            <a:r>
              <a:rPr lang="zh-TW" altLang="en-US" dirty="0"/>
              <a:t>仕様書</a:t>
            </a:r>
            <a:r>
              <a:rPr lang="zh-TW" altLang="en-US" dirty="0" smtClean="0"/>
              <a:t>」</a:t>
            </a:r>
            <a:r>
              <a:rPr lang="ja-JP" altLang="en-US" dirty="0" smtClean="0"/>
              <a:t>の位置づけ</a:t>
            </a:r>
            <a:endParaRPr kumimoji="1" lang="ja-JP" altLang="en-US" dirty="0"/>
          </a:p>
        </p:txBody>
      </p:sp>
      <p:sp>
        <p:nvSpPr>
          <p:cNvPr id="3" name="コンテンツ プレースホルダー 2"/>
          <p:cNvSpPr>
            <a:spLocks noGrp="1"/>
          </p:cNvSpPr>
          <p:nvPr>
            <p:ph idx="1"/>
          </p:nvPr>
        </p:nvSpPr>
        <p:spPr>
          <a:xfrm>
            <a:off x="705382" y="1143001"/>
            <a:ext cx="8568098" cy="5268127"/>
          </a:xfrm>
        </p:spPr>
        <p:txBody>
          <a:bodyPr>
            <a:normAutofit/>
          </a:bodyPr>
          <a:lstStyle/>
          <a:p>
            <a:r>
              <a:rPr lang="ja-JP" altLang="en-US" dirty="0" smtClean="0"/>
              <a:t>背景</a:t>
            </a:r>
          </a:p>
          <a:p>
            <a:pPr lvl="1"/>
            <a:r>
              <a:rPr lang="ja-JP" altLang="en-US" dirty="0" smtClean="0"/>
              <a:t>さまざまなデータを情報</a:t>
            </a:r>
            <a:r>
              <a:rPr lang="ja-JP" altLang="en-US" dirty="0"/>
              <a:t>通信ネットワークを経由して</a:t>
            </a:r>
            <a:r>
              <a:rPr lang="ja-JP" altLang="en-US" dirty="0" smtClean="0"/>
              <a:t>提供可能</a:t>
            </a:r>
          </a:p>
          <a:p>
            <a:pPr lvl="2"/>
            <a:r>
              <a:rPr lang="ja-JP" altLang="en-US" dirty="0" smtClean="0"/>
              <a:t>文書</a:t>
            </a:r>
            <a:r>
              <a:rPr lang="ja-JP" altLang="en-US" dirty="0"/>
              <a:t>や統計に関する</a:t>
            </a:r>
            <a:r>
              <a:rPr lang="ja-JP" altLang="en-US" dirty="0" smtClean="0"/>
              <a:t>データ</a:t>
            </a:r>
          </a:p>
          <a:p>
            <a:pPr lvl="2"/>
            <a:r>
              <a:rPr lang="ja-JP" altLang="en-US" dirty="0" smtClean="0"/>
              <a:t>センサ</a:t>
            </a:r>
            <a:r>
              <a:rPr lang="ja-JP" altLang="en-US" dirty="0"/>
              <a:t>によって計測された</a:t>
            </a:r>
            <a:r>
              <a:rPr lang="ja-JP" altLang="en-US" dirty="0" smtClean="0"/>
              <a:t>データ	など</a:t>
            </a:r>
          </a:p>
          <a:p>
            <a:pPr lvl="1"/>
            <a:r>
              <a:rPr lang="ja-JP" altLang="en-US" dirty="0" smtClean="0"/>
              <a:t>機械</a:t>
            </a:r>
            <a:r>
              <a:rPr lang="ja-JP" altLang="en-US" dirty="0"/>
              <a:t>判読に適したデータ</a:t>
            </a:r>
            <a:r>
              <a:rPr lang="ja-JP" altLang="en-US" dirty="0" smtClean="0"/>
              <a:t>形式＋二次</a:t>
            </a:r>
            <a:r>
              <a:rPr lang="ja-JP" altLang="en-US" dirty="0"/>
              <a:t>利用が可能な利用ルール（ライセンス）に</a:t>
            </a:r>
            <a:r>
              <a:rPr lang="ja-JP" altLang="en-US" dirty="0" smtClean="0"/>
              <a:t>より公開</a:t>
            </a:r>
            <a:r>
              <a:rPr lang="ja-JP" altLang="en-US" dirty="0"/>
              <a:t>し、流通させようとする、オープンデータ化の</a:t>
            </a:r>
            <a:r>
              <a:rPr lang="ja-JP" altLang="en-US" dirty="0" smtClean="0"/>
              <a:t>動き</a:t>
            </a:r>
            <a:r>
              <a:rPr lang="ja-JP" altLang="en-US" dirty="0"/>
              <a:t>の</a:t>
            </a:r>
            <a:r>
              <a:rPr lang="ja-JP" altLang="en-US" dirty="0" smtClean="0"/>
              <a:t>広がり</a:t>
            </a:r>
          </a:p>
          <a:p>
            <a:pPr lvl="1"/>
            <a:r>
              <a:rPr lang="ja-JP" altLang="en-US" dirty="0"/>
              <a:t>対象と</a:t>
            </a:r>
            <a:r>
              <a:rPr lang="ja-JP" altLang="en-US" dirty="0" smtClean="0"/>
              <a:t>するデータは多岐にわたり、その流通方法も数多く存在する</a:t>
            </a:r>
          </a:p>
          <a:p>
            <a:endParaRPr lang="ja-JP" altLang="en-US" dirty="0" smtClean="0"/>
          </a:p>
          <a:p>
            <a:r>
              <a:rPr lang="ja-JP" altLang="en-US" dirty="0" smtClean="0"/>
              <a:t>目的</a:t>
            </a:r>
            <a:endParaRPr lang="ja-JP" altLang="en-US" dirty="0"/>
          </a:p>
          <a:p>
            <a:pPr lvl="1"/>
            <a:r>
              <a:rPr lang="ja-JP" altLang="en-US" dirty="0" smtClean="0"/>
              <a:t>これら各種</a:t>
            </a:r>
            <a:r>
              <a:rPr lang="ja-JP" altLang="en-US" dirty="0"/>
              <a:t>のオープンデータを登録・利用するアプリケーションやサーバの構築方法を示すことにより、これらの構築を容易にする</a:t>
            </a:r>
            <a:r>
              <a:rPr lang="ja-JP" altLang="en-US" dirty="0" smtClean="0"/>
              <a:t>こと。</a:t>
            </a:r>
          </a:p>
        </p:txBody>
      </p:sp>
      <p:sp>
        <p:nvSpPr>
          <p:cNvPr id="4" name="スライド番号プレースホルダー 3"/>
          <p:cNvSpPr>
            <a:spLocks noGrp="1"/>
          </p:cNvSpPr>
          <p:nvPr>
            <p:ph type="sldNum" sz="quarter" idx="10"/>
          </p:nvPr>
        </p:nvSpPr>
        <p:spPr/>
        <p:txBody>
          <a:bodyPr/>
          <a:lstStyle/>
          <a:p>
            <a:fld id="{19168A96-8FC6-49A7-AAFF-8891F4FD4FE2}" type="slidenum">
              <a:rPr lang="ja-JP" altLang="en-US" smtClean="0"/>
              <a:pPr/>
              <a:t>7</a:t>
            </a:fld>
            <a:endParaRPr lang="en-US" altLang="ja-JP"/>
          </a:p>
        </p:txBody>
      </p:sp>
      <p:sp>
        <p:nvSpPr>
          <p:cNvPr id="5" name="下矢印 4"/>
          <p:cNvSpPr/>
          <p:nvPr/>
        </p:nvSpPr>
        <p:spPr bwMode="auto">
          <a:xfrm>
            <a:off x="4525759" y="3469341"/>
            <a:ext cx="731158" cy="685800"/>
          </a:xfrm>
          <a:prstGeom prst="downArrow">
            <a:avLst/>
          </a:prstGeom>
          <a:solidFill>
            <a:schemeClr val="accent2"/>
          </a:solidFill>
          <a:ln w="12700" cap="sq" cmpd="sng" algn="ctr">
            <a:solidFill>
              <a:schemeClr val="tx1"/>
            </a:solidFill>
            <a:prstDash val="solid"/>
            <a:round/>
            <a:headEnd type="none" w="sm" len="sm"/>
            <a:tailEnd type="none" w="sm" len="sm"/>
          </a:ln>
          <a:effectLst>
            <a:outerShdw blurRad="50800" dist="381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endParaRPr lang="ja-JP" altLang="en-US" sz="2400"/>
          </a:p>
        </p:txBody>
      </p:sp>
      <p:sp>
        <p:nvSpPr>
          <p:cNvPr id="6" name="テキスト ボックス 5"/>
          <p:cNvSpPr txBox="1"/>
          <p:nvPr/>
        </p:nvSpPr>
        <p:spPr>
          <a:xfrm>
            <a:off x="3272118" y="5450155"/>
            <a:ext cx="5955476" cy="1077218"/>
          </a:xfrm>
          <a:prstGeom prst="rect">
            <a:avLst/>
          </a:prstGeom>
          <a:noFill/>
        </p:spPr>
        <p:txBody>
          <a:bodyPr wrap="none" rtlCol="0">
            <a:spAutoFit/>
          </a:bodyPr>
          <a:lstStyle/>
          <a:p>
            <a:pPr algn="l"/>
            <a:r>
              <a:rPr lang="ja-JP" altLang="en-US"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以下、「</a:t>
            </a:r>
            <a:r>
              <a:rPr lang="zh-TW" altLang="en-US"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情報流通連携基盤</a:t>
            </a:r>
            <a:r>
              <a:rPr lang="ja-JP" altLang="en-US"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システム</a:t>
            </a:r>
            <a:r>
              <a:rPr lang="zh-TW" altLang="en-US"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外部仕様書」</a:t>
            </a:r>
            <a:r>
              <a:rPr lang="ja-JP" altLang="en-US"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を単に</a:t>
            </a:r>
            <a:br>
              <a:rPr lang="ja-JP" altLang="en-US"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「外部仕様書」と呼ぶ。</a:t>
            </a:r>
          </a:p>
          <a:p>
            <a:pPr algn="l"/>
            <a:r>
              <a:rPr kumimoji="1" lang="en-US" altLang="ja-JP" sz="1400"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400"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外部仕様書は、下記から取得できる。</a:t>
            </a:r>
          </a:p>
          <a:p>
            <a:pPr algn="l"/>
            <a:r>
              <a:rPr lang="en-US" altLang="ja-JP" sz="1400"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rPr>
              <a:t>   http://www.opendata.gr.jp/cfc/</a:t>
            </a:r>
            <a:endParaRPr kumimoji="1" lang="ja-JP" altLang="en-US" sz="1400" dirty="0">
              <a:solidFill>
                <a:schemeClr val="bg2">
                  <a:lumMod val="85000"/>
                  <a:lumOff val="15000"/>
                </a:schemeClr>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86737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情報流通連携基盤の全体像</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情報流通連携基盤（</a:t>
            </a:r>
            <a:r>
              <a:rPr kumimoji="1" lang="en-US" altLang="ja-JP" dirty="0" smtClean="0"/>
              <a:t>Open Data Distribution Platform: ODDP</a:t>
            </a:r>
            <a:r>
              <a:rPr kumimoji="1" lang="ja-JP" altLang="en-US" dirty="0" smtClean="0"/>
              <a:t>）とは</a:t>
            </a:r>
          </a:p>
          <a:p>
            <a:pPr lvl="1"/>
            <a:r>
              <a:rPr lang="ja-JP" altLang="en-US" dirty="0"/>
              <a:t>データを</a:t>
            </a:r>
            <a:r>
              <a:rPr lang="ja-JP" altLang="en-US" dirty="0" smtClean="0"/>
              <a:t>登録</a:t>
            </a:r>
            <a:r>
              <a:rPr lang="ja-JP" altLang="en-US" dirty="0"/>
              <a:t>・利用するアプリケーションの構築を流通・連携させるため</a:t>
            </a:r>
            <a:r>
              <a:rPr lang="ja-JP" altLang="en-US" dirty="0" smtClean="0"/>
              <a:t>の、汎用性</a:t>
            </a:r>
            <a:r>
              <a:rPr lang="ja-JP" altLang="en-US" dirty="0"/>
              <a:t>を持つ技術・運用</a:t>
            </a:r>
            <a:r>
              <a:rPr lang="ja-JP" altLang="en-US" dirty="0" smtClean="0"/>
              <a:t>ルール</a:t>
            </a:r>
            <a:r>
              <a:rPr lang="ja-JP" altLang="en-US" dirty="0"/>
              <a:t>が整った環境</a:t>
            </a:r>
            <a:endParaRPr kumimoji="1" lang="ja-JP" altLang="en-US" dirty="0"/>
          </a:p>
        </p:txBody>
      </p:sp>
      <p:sp>
        <p:nvSpPr>
          <p:cNvPr id="4" name="スライド番号プレースホルダー 3"/>
          <p:cNvSpPr>
            <a:spLocks noGrp="1"/>
          </p:cNvSpPr>
          <p:nvPr>
            <p:ph type="sldNum" sz="quarter" idx="10"/>
          </p:nvPr>
        </p:nvSpPr>
        <p:spPr/>
        <p:txBody>
          <a:bodyPr/>
          <a:lstStyle/>
          <a:p>
            <a:fld id="{C140608F-B86E-B348-B2D5-58A4308397F8}" type="slidenum">
              <a:rPr lang="ja-JP" altLang="en-US" smtClean="0"/>
              <a:pPr/>
              <a:t>8</a:t>
            </a:fld>
            <a:endParaRPr lang="ja-JP" altLang="en-US"/>
          </a:p>
        </p:txBody>
      </p:sp>
      <p:cxnSp>
        <p:nvCxnSpPr>
          <p:cNvPr id="5" name="直線コネクタ 4"/>
          <p:cNvCxnSpPr>
            <a:stCxn id="31" idx="0"/>
            <a:endCxn id="24" idx="2"/>
          </p:cNvCxnSpPr>
          <p:nvPr/>
        </p:nvCxnSpPr>
        <p:spPr>
          <a:xfrm flipH="1" flipV="1">
            <a:off x="5509686" y="2954936"/>
            <a:ext cx="727142" cy="9928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 name="直線コネクタ 5"/>
          <p:cNvCxnSpPr>
            <a:stCxn id="31" idx="0"/>
            <a:endCxn id="25" idx="2"/>
          </p:cNvCxnSpPr>
          <p:nvPr/>
        </p:nvCxnSpPr>
        <p:spPr>
          <a:xfrm flipV="1">
            <a:off x="6236828" y="2954936"/>
            <a:ext cx="520100" cy="9928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2" descr="FieldSerevr2_002a"/>
          <p:cNvPicPr>
            <a:picLocks noChangeAspect="1" noChangeArrowheads="1"/>
          </p:cNvPicPr>
          <p:nvPr/>
        </p:nvPicPr>
        <p:blipFill>
          <a:blip r:embed="rId3" cstate="print"/>
          <a:srcRect/>
          <a:stretch>
            <a:fillRect/>
          </a:stretch>
        </p:blipFill>
        <p:spPr bwMode="auto">
          <a:xfrm>
            <a:off x="3231321" y="5544163"/>
            <a:ext cx="533157" cy="635717"/>
          </a:xfrm>
          <a:prstGeom prst="rect">
            <a:avLst/>
          </a:prstGeom>
          <a:ln>
            <a:noFill/>
          </a:ln>
          <a:effectLst>
            <a:softEdge rad="112500"/>
          </a:effectLst>
        </p:spPr>
      </p:pic>
      <p:pic>
        <p:nvPicPr>
          <p:cNvPr id="8" name="図 3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1384" y="5585090"/>
            <a:ext cx="516201" cy="648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4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2924" y="5639167"/>
            <a:ext cx="601399" cy="54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6183" y="5647054"/>
            <a:ext cx="469843" cy="5543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テキスト ボックス 46"/>
          <p:cNvSpPr txBox="1">
            <a:spLocks noChangeArrowheads="1"/>
          </p:cNvSpPr>
          <p:nvPr/>
        </p:nvSpPr>
        <p:spPr bwMode="auto">
          <a:xfrm>
            <a:off x="2907791" y="6238144"/>
            <a:ext cx="32191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200" dirty="0">
                <a:solidFill>
                  <a:schemeClr val="bg2"/>
                </a:solidFill>
              </a:rPr>
              <a:t>センサ・メータ・</a:t>
            </a:r>
            <a:r>
              <a:rPr lang="en-US" altLang="ja-JP" sz="1200" dirty="0">
                <a:solidFill>
                  <a:schemeClr val="bg2"/>
                </a:solidFill>
              </a:rPr>
              <a:t>RFID</a:t>
            </a:r>
            <a:r>
              <a:rPr lang="ja-JP" altLang="en-US" sz="1200" dirty="0">
                <a:solidFill>
                  <a:schemeClr val="bg2"/>
                </a:solidFill>
              </a:rPr>
              <a:t>等から得られる環境データ</a:t>
            </a:r>
          </a:p>
        </p:txBody>
      </p:sp>
      <p:pic>
        <p:nvPicPr>
          <p:cNvPr id="12" name="Picture 3" descr="C:\Users\shindo\Pictures\materials\tex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19325" y="5617762"/>
            <a:ext cx="567571" cy="519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テキスト ボックス 52"/>
          <p:cNvSpPr txBox="1">
            <a:spLocks noChangeArrowheads="1"/>
          </p:cNvSpPr>
          <p:nvPr/>
        </p:nvSpPr>
        <p:spPr bwMode="auto">
          <a:xfrm>
            <a:off x="6295287" y="6164501"/>
            <a:ext cx="85953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ja-JP" altLang="en-US" sz="1200" dirty="0">
                <a:solidFill>
                  <a:schemeClr val="bg2"/>
                </a:solidFill>
              </a:rPr>
              <a:t>ファイル型</a:t>
            </a:r>
          </a:p>
          <a:p>
            <a:pPr eaLnBrk="1" hangingPunct="1"/>
            <a:r>
              <a:rPr lang="ja-JP" altLang="en-US" sz="1200" dirty="0">
                <a:solidFill>
                  <a:schemeClr val="bg2"/>
                </a:solidFill>
              </a:rPr>
              <a:t>データ</a:t>
            </a:r>
          </a:p>
        </p:txBody>
      </p:sp>
      <p:cxnSp>
        <p:nvCxnSpPr>
          <p:cNvPr id="16" name="直線コネクタ 15"/>
          <p:cNvCxnSpPr>
            <a:endCxn id="30" idx="2"/>
          </p:cNvCxnSpPr>
          <p:nvPr/>
        </p:nvCxnSpPr>
        <p:spPr>
          <a:xfrm flipV="1">
            <a:off x="3497758" y="4725144"/>
            <a:ext cx="1045754" cy="113313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a:stCxn id="8" idx="0"/>
            <a:endCxn id="30" idx="2"/>
          </p:cNvCxnSpPr>
          <p:nvPr/>
        </p:nvCxnSpPr>
        <p:spPr>
          <a:xfrm flipV="1">
            <a:off x="4239485" y="4725144"/>
            <a:ext cx="304028" cy="859946"/>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a:stCxn id="9" idx="0"/>
          </p:cNvCxnSpPr>
          <p:nvPr/>
        </p:nvCxnSpPr>
        <p:spPr>
          <a:xfrm flipV="1">
            <a:off x="4943623" y="4506035"/>
            <a:ext cx="1236628" cy="1133133"/>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a:stCxn id="10" idx="0"/>
            <a:endCxn id="30" idx="2"/>
          </p:cNvCxnSpPr>
          <p:nvPr/>
        </p:nvCxnSpPr>
        <p:spPr>
          <a:xfrm flipH="1" flipV="1">
            <a:off x="4543513" y="4725144"/>
            <a:ext cx="1197592" cy="92191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a:stCxn id="12" idx="0"/>
            <a:endCxn id="30" idx="2"/>
          </p:cNvCxnSpPr>
          <p:nvPr/>
        </p:nvCxnSpPr>
        <p:spPr>
          <a:xfrm flipH="1" flipV="1">
            <a:off x="4543513" y="4725144"/>
            <a:ext cx="2059598" cy="8926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a:stCxn id="22" idx="0"/>
          </p:cNvCxnSpPr>
          <p:nvPr/>
        </p:nvCxnSpPr>
        <p:spPr>
          <a:xfrm flipH="1" flipV="1">
            <a:off x="6180251" y="4454931"/>
            <a:ext cx="1639690" cy="174643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テキスト ボックス 57"/>
          <p:cNvSpPr txBox="1">
            <a:spLocks noChangeArrowheads="1"/>
          </p:cNvSpPr>
          <p:nvPr/>
        </p:nvSpPr>
        <p:spPr bwMode="auto">
          <a:xfrm>
            <a:off x="7362924" y="6201361"/>
            <a:ext cx="9140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r>
              <a:rPr lang="en-US" altLang="ja-JP" sz="1200" dirty="0">
                <a:solidFill>
                  <a:schemeClr val="bg2"/>
                </a:solidFill>
              </a:rPr>
              <a:t>SNS</a:t>
            </a:r>
            <a:r>
              <a:rPr lang="ja-JP" altLang="en-US" sz="1200" dirty="0">
                <a:solidFill>
                  <a:schemeClr val="bg2"/>
                </a:solidFill>
              </a:rPr>
              <a:t>データ</a:t>
            </a:r>
          </a:p>
        </p:txBody>
      </p:sp>
      <p:pic>
        <p:nvPicPr>
          <p:cNvPr id="23" name="Picture 2" descr="C:\Users\shindo\Pictures\materials\PicturesFromWeb\t_kiki01_smartphone.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09737" y="2178424"/>
            <a:ext cx="516217" cy="77651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shindo\Pictures\materials\PicturesFromWeb\t_kiki01_smartphone.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251577" y="2178424"/>
            <a:ext cx="516217" cy="77651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shindo\Pictures\materials\PicturesFromWeb\t_kiki01_smartphone.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98819" y="2178424"/>
            <a:ext cx="516217" cy="776512"/>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1551728" y="2542499"/>
            <a:ext cx="1826141" cy="338554"/>
          </a:xfrm>
          <a:prstGeom prst="rect">
            <a:avLst/>
          </a:prstGeom>
          <a:noFill/>
        </p:spPr>
        <p:txBody>
          <a:bodyPr wrap="none" rtlCol="0">
            <a:spAutoFit/>
          </a:bodyPr>
          <a:lstStyle/>
          <a:p>
            <a:pPr algn="ctr"/>
            <a:r>
              <a:rPr lang="ja-JP" altLang="en-US" sz="1600" dirty="0">
                <a:solidFill>
                  <a:schemeClr val="bg2"/>
                </a:solidFill>
                <a:latin typeface="メイリオ" pitchFamily="50" charset="-128"/>
                <a:ea typeface="メイリオ" pitchFamily="50" charset="-128"/>
                <a:cs typeface="メイリオ" pitchFamily="50" charset="-128"/>
              </a:rPr>
              <a:t>アプリケーション</a:t>
            </a:r>
            <a:endParaRPr kumimoji="1" lang="ja-JP" altLang="en-US" sz="1600" dirty="0">
              <a:solidFill>
                <a:schemeClr val="bg2"/>
              </a:solidFill>
              <a:latin typeface="メイリオ" pitchFamily="50" charset="-128"/>
              <a:ea typeface="メイリオ" pitchFamily="50" charset="-128"/>
              <a:cs typeface="メイリオ" pitchFamily="50" charset="-128"/>
            </a:endParaRPr>
          </a:p>
        </p:txBody>
      </p:sp>
      <p:sp>
        <p:nvSpPr>
          <p:cNvPr id="27" name="テキスト ボックス 26"/>
          <p:cNvSpPr txBox="1"/>
          <p:nvPr/>
        </p:nvSpPr>
        <p:spPr>
          <a:xfrm>
            <a:off x="2049843" y="5730963"/>
            <a:ext cx="800219" cy="338554"/>
          </a:xfrm>
          <a:prstGeom prst="rect">
            <a:avLst/>
          </a:prstGeom>
          <a:noFill/>
        </p:spPr>
        <p:txBody>
          <a:bodyPr wrap="none" rtlCol="0">
            <a:spAutoFit/>
          </a:bodyPr>
          <a:lstStyle/>
          <a:p>
            <a:pPr algn="ctr"/>
            <a:r>
              <a:rPr kumimoji="1" lang="ja-JP" altLang="en-US" sz="1600" dirty="0">
                <a:solidFill>
                  <a:schemeClr val="bg2"/>
                </a:solidFill>
                <a:latin typeface="メイリオ" pitchFamily="50" charset="-128"/>
                <a:ea typeface="メイリオ" pitchFamily="50" charset="-128"/>
                <a:cs typeface="メイリオ" pitchFamily="50" charset="-128"/>
              </a:rPr>
              <a:t>情報源</a:t>
            </a:r>
          </a:p>
        </p:txBody>
      </p:sp>
      <p:cxnSp>
        <p:nvCxnSpPr>
          <p:cNvPr id="28" name="直線コネクタ 27"/>
          <p:cNvCxnSpPr>
            <a:stCxn id="30" idx="0"/>
            <a:endCxn id="23" idx="2"/>
          </p:cNvCxnSpPr>
          <p:nvPr/>
        </p:nvCxnSpPr>
        <p:spPr>
          <a:xfrm flipH="1" flipV="1">
            <a:off x="4467846" y="2954936"/>
            <a:ext cx="75667" cy="9928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円柱 28"/>
          <p:cNvSpPr/>
          <p:nvPr/>
        </p:nvSpPr>
        <p:spPr>
          <a:xfrm rot="5400000">
            <a:off x="4782430" y="1534902"/>
            <a:ext cx="1466498" cy="5058001"/>
          </a:xfrm>
          <a:prstGeom prst="can">
            <a:avLst>
              <a:gd name="adj" fmla="val 66336"/>
            </a:avLst>
          </a:prstGeom>
          <a:solidFill>
            <a:srgbClr val="FFFF6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vert270" anchor="t" anchorCtr="0"/>
          <a:lstStyle/>
          <a:p>
            <a:pPr algn="ctr">
              <a:defRPr/>
            </a:pPr>
            <a:r>
              <a:rPr lang="en-US" altLang="ja-JP" dirty="0" smtClean="0">
                <a:solidFill>
                  <a:schemeClr val="bg2"/>
                </a:solidFill>
              </a:rPr>
              <a:t>Open Data Distribution Platform</a:t>
            </a:r>
            <a:br>
              <a:rPr lang="en-US" altLang="ja-JP" dirty="0" smtClean="0">
                <a:solidFill>
                  <a:schemeClr val="bg2"/>
                </a:solidFill>
              </a:rPr>
            </a:br>
            <a:r>
              <a:rPr lang="ja-JP" altLang="en-US" sz="1600" dirty="0" smtClean="0">
                <a:solidFill>
                  <a:schemeClr val="bg2"/>
                </a:solidFill>
              </a:rPr>
              <a:t>（情報</a:t>
            </a:r>
            <a:r>
              <a:rPr lang="ja-JP" altLang="en-US" sz="1600" dirty="0">
                <a:solidFill>
                  <a:schemeClr val="bg2"/>
                </a:solidFill>
              </a:rPr>
              <a:t>流通連携</a:t>
            </a:r>
            <a:r>
              <a:rPr lang="ja-JP" altLang="en-US" sz="1600" dirty="0" smtClean="0">
                <a:solidFill>
                  <a:schemeClr val="bg2"/>
                </a:solidFill>
              </a:rPr>
              <a:t>基盤）</a:t>
            </a:r>
            <a:endParaRPr lang="ja-JP" altLang="en-US" sz="1600" dirty="0">
              <a:solidFill>
                <a:schemeClr val="bg2"/>
              </a:solidFill>
            </a:endParaRPr>
          </a:p>
        </p:txBody>
      </p:sp>
      <p:graphicFrame>
        <p:nvGraphicFramePr>
          <p:cNvPr id="30" name="オブジェクト 29"/>
          <p:cNvGraphicFramePr>
            <a:graphicFrameLocks noChangeAspect="1"/>
          </p:cNvGraphicFramePr>
          <p:nvPr>
            <p:extLst>
              <p:ext uri="{D42A27DB-BD31-4B8C-83A1-F6EECF244321}">
                <p14:modId xmlns:p14="http://schemas.microsoft.com/office/powerpoint/2010/main" val="1129327437"/>
              </p:ext>
            </p:extLst>
          </p:nvPr>
        </p:nvGraphicFramePr>
        <p:xfrm>
          <a:off x="4205226" y="3947765"/>
          <a:ext cx="676575" cy="777379"/>
        </p:xfrm>
        <a:graphic>
          <a:graphicData uri="http://schemas.openxmlformats.org/presentationml/2006/ole">
            <mc:AlternateContent xmlns:mc="http://schemas.openxmlformats.org/markup-compatibility/2006">
              <mc:Choice xmlns:v="urn:schemas-microsoft-com:vml" Requires="v">
                <p:oleObj spid="_x0000_s1042" name="Visio" r:id="rId9" imgW="741578" imgH="947623" progId="Visio.Drawing.11">
                  <p:embed/>
                </p:oleObj>
              </mc:Choice>
              <mc:Fallback>
                <p:oleObj name="Visio" r:id="rId9"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5226" y="3947765"/>
                        <a:ext cx="676575" cy="777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 name="オブジェクト 30"/>
          <p:cNvGraphicFramePr>
            <a:graphicFrameLocks noChangeAspect="1"/>
          </p:cNvGraphicFramePr>
          <p:nvPr>
            <p:extLst>
              <p:ext uri="{D42A27DB-BD31-4B8C-83A1-F6EECF244321}">
                <p14:modId xmlns:p14="http://schemas.microsoft.com/office/powerpoint/2010/main" val="3619391488"/>
              </p:ext>
            </p:extLst>
          </p:nvPr>
        </p:nvGraphicFramePr>
        <p:xfrm>
          <a:off x="5899167" y="3947765"/>
          <a:ext cx="675322" cy="777379"/>
        </p:xfrm>
        <a:graphic>
          <a:graphicData uri="http://schemas.openxmlformats.org/presentationml/2006/ole">
            <mc:AlternateContent xmlns:mc="http://schemas.openxmlformats.org/markup-compatibility/2006">
              <mc:Choice xmlns:v="urn:schemas-microsoft-com:vml" Requires="v">
                <p:oleObj spid="_x0000_s1043" name="Visio" r:id="rId11" imgW="741578" imgH="947623" progId="Visio.Drawing.11">
                  <p:embed/>
                </p:oleObj>
              </mc:Choice>
              <mc:Fallback>
                <p:oleObj name="Visio" r:id="rId11" imgW="741578" imgH="947623"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9167" y="3947765"/>
                        <a:ext cx="675322" cy="7773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32" name="直線コネクタ 31"/>
          <p:cNvCxnSpPr/>
          <p:nvPr/>
        </p:nvCxnSpPr>
        <p:spPr bwMode="auto">
          <a:xfrm>
            <a:off x="3600937" y="3091518"/>
            <a:ext cx="3583786" cy="0"/>
          </a:xfrm>
          <a:prstGeom prst="line">
            <a:avLst/>
          </a:prstGeom>
          <a:solidFill>
            <a:schemeClr val="accent1"/>
          </a:solidFill>
          <a:ln w="57150" cap="sq" cmpd="sng" algn="ctr">
            <a:solidFill>
              <a:srgbClr val="C00000"/>
            </a:solidFill>
            <a:prstDash val="solid"/>
            <a:round/>
            <a:headEnd type="none" w="sm" len="sm"/>
            <a:tailEnd type="none" w="sm" len="sm"/>
          </a:ln>
          <a:effectLst/>
        </p:spPr>
      </p:cxnSp>
      <p:sp>
        <p:nvSpPr>
          <p:cNvPr id="33" name="テキスト ボックス 32"/>
          <p:cNvSpPr txBox="1"/>
          <p:nvPr/>
        </p:nvSpPr>
        <p:spPr>
          <a:xfrm>
            <a:off x="7184724" y="2987502"/>
            <a:ext cx="556563" cy="338554"/>
          </a:xfrm>
          <a:prstGeom prst="rect">
            <a:avLst/>
          </a:prstGeom>
          <a:noFill/>
        </p:spPr>
        <p:txBody>
          <a:bodyPr wrap="none" rtlCol="0">
            <a:spAutoFit/>
          </a:bodyPr>
          <a:lstStyle/>
          <a:p>
            <a:pPr algn="l"/>
            <a:r>
              <a:rPr kumimoji="1" lang="en-US" altLang="ja-JP" sz="1600" dirty="0">
                <a:solidFill>
                  <a:schemeClr val="bg2"/>
                </a:solidFill>
                <a:latin typeface="ヒラギノ角ゴ ProN W6"/>
                <a:ea typeface="ヒラギノ角ゴ ProN W6"/>
                <a:cs typeface="ヒラギノ角ゴ ProN W6"/>
              </a:rPr>
              <a:t>API</a:t>
            </a:r>
            <a:endParaRPr kumimoji="1" lang="ja-JP" altLang="en-US" sz="1600" dirty="0">
              <a:solidFill>
                <a:schemeClr val="bg2"/>
              </a:solidFill>
              <a:latin typeface="ヒラギノ角ゴ ProN W6"/>
              <a:ea typeface="ヒラギノ角ゴ ProN W6"/>
              <a:cs typeface="ヒラギノ角ゴ ProN W6"/>
            </a:endParaRPr>
          </a:p>
        </p:txBody>
      </p:sp>
      <p:cxnSp>
        <p:nvCxnSpPr>
          <p:cNvPr id="34" name="直線コネクタ 33"/>
          <p:cNvCxnSpPr/>
          <p:nvPr/>
        </p:nvCxnSpPr>
        <p:spPr bwMode="auto">
          <a:xfrm>
            <a:off x="3691580" y="5138679"/>
            <a:ext cx="3583786" cy="0"/>
          </a:xfrm>
          <a:prstGeom prst="line">
            <a:avLst/>
          </a:prstGeom>
          <a:solidFill>
            <a:schemeClr val="accent1"/>
          </a:solidFill>
          <a:ln w="57150" cap="sq" cmpd="sng" algn="ctr">
            <a:solidFill>
              <a:srgbClr val="C00000"/>
            </a:solidFill>
            <a:prstDash val="solid"/>
            <a:round/>
            <a:headEnd type="none" w="sm" len="sm"/>
            <a:tailEnd type="none" w="sm" len="sm"/>
          </a:ln>
          <a:effectLst/>
        </p:spPr>
      </p:cxnSp>
      <p:sp>
        <p:nvSpPr>
          <p:cNvPr id="35" name="テキスト ボックス 34"/>
          <p:cNvSpPr txBox="1"/>
          <p:nvPr/>
        </p:nvSpPr>
        <p:spPr>
          <a:xfrm>
            <a:off x="7275367" y="5034662"/>
            <a:ext cx="556563" cy="338554"/>
          </a:xfrm>
          <a:prstGeom prst="rect">
            <a:avLst/>
          </a:prstGeom>
          <a:noFill/>
        </p:spPr>
        <p:txBody>
          <a:bodyPr wrap="none" rtlCol="0">
            <a:spAutoFit/>
          </a:bodyPr>
          <a:lstStyle/>
          <a:p>
            <a:pPr algn="l"/>
            <a:r>
              <a:rPr kumimoji="1" lang="en-US" altLang="ja-JP" sz="1600" dirty="0">
                <a:solidFill>
                  <a:schemeClr val="bg2"/>
                </a:solidFill>
                <a:latin typeface="ヒラギノ角ゴ ProN W6"/>
                <a:ea typeface="ヒラギノ角ゴ ProN W6"/>
                <a:cs typeface="ヒラギノ角ゴ ProN W6"/>
              </a:rPr>
              <a:t>API</a:t>
            </a:r>
            <a:endParaRPr kumimoji="1" lang="ja-JP" altLang="en-US" sz="1600" dirty="0">
              <a:solidFill>
                <a:schemeClr val="bg2"/>
              </a:solidFill>
              <a:latin typeface="ヒラギノ角ゴ ProN W6"/>
              <a:ea typeface="ヒラギノ角ゴ ProN W6"/>
              <a:cs typeface="ヒラギノ角ゴ ProN W6"/>
            </a:endParaRPr>
          </a:p>
        </p:txBody>
      </p:sp>
    </p:spTree>
    <p:extLst>
      <p:ext uri="{BB962C8B-B14F-4D97-AF65-F5344CB8AC3E}">
        <p14:creationId xmlns:p14="http://schemas.microsoft.com/office/powerpoint/2010/main" val="39038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外部仕様書の規定方針・特徴</a:t>
            </a:r>
            <a:endParaRPr kumimoji="1" lang="ja-JP" altLang="en-US" dirty="0"/>
          </a:p>
        </p:txBody>
      </p:sp>
      <p:sp>
        <p:nvSpPr>
          <p:cNvPr id="3" name="コンテンツ プレースホルダー 2"/>
          <p:cNvSpPr>
            <a:spLocks noGrp="1"/>
          </p:cNvSpPr>
          <p:nvPr>
            <p:ph idx="1"/>
          </p:nvPr>
        </p:nvSpPr>
        <p:spPr/>
        <p:txBody>
          <a:bodyPr>
            <a:normAutofit lnSpcReduction="10000"/>
          </a:bodyPr>
          <a:lstStyle/>
          <a:p>
            <a:r>
              <a:rPr kumimoji="1" lang="ja-JP" altLang="en-US" dirty="0" smtClean="0"/>
              <a:t>外部仕様書が</a:t>
            </a:r>
            <a:r>
              <a:rPr kumimoji="1" lang="ja-JP" altLang="en-US" u="sng" dirty="0" smtClean="0"/>
              <a:t>規定する</a:t>
            </a:r>
            <a:r>
              <a:rPr kumimoji="1" lang="ja-JP" altLang="en-US" dirty="0" smtClean="0"/>
              <a:t>もの</a:t>
            </a:r>
          </a:p>
          <a:p>
            <a:pPr lvl="1"/>
            <a:r>
              <a:rPr lang="ja-JP" altLang="en-US" dirty="0"/>
              <a:t>データ</a:t>
            </a:r>
            <a:r>
              <a:rPr lang="ja-JP" altLang="en-US" dirty="0" smtClean="0"/>
              <a:t>規格</a:t>
            </a:r>
          </a:p>
          <a:p>
            <a:pPr lvl="1"/>
            <a:r>
              <a:rPr kumimoji="1" lang="en-US" altLang="ja-JP" dirty="0" smtClean="0"/>
              <a:t>API</a:t>
            </a:r>
            <a:r>
              <a:rPr kumimoji="1" lang="ja-JP" altLang="en-US" dirty="0" smtClean="0"/>
              <a:t>規格</a:t>
            </a:r>
          </a:p>
          <a:p>
            <a:r>
              <a:rPr lang="ja-JP" altLang="en-US" dirty="0"/>
              <a:t>外部</a:t>
            </a:r>
            <a:r>
              <a:rPr lang="ja-JP" altLang="en-US" dirty="0" smtClean="0"/>
              <a:t>仕様書が</a:t>
            </a:r>
            <a:r>
              <a:rPr lang="ja-JP" altLang="en-US" u="sng" dirty="0" smtClean="0"/>
              <a:t>規定しない</a:t>
            </a:r>
            <a:r>
              <a:rPr lang="ja-JP" altLang="en-US" dirty="0" smtClean="0"/>
              <a:t>もの</a:t>
            </a:r>
          </a:p>
          <a:p>
            <a:pPr lvl="1"/>
            <a:r>
              <a:rPr kumimoji="1" lang="ja-JP" altLang="en-US" dirty="0" smtClean="0"/>
              <a:t>データベースの実装方法</a:t>
            </a:r>
          </a:p>
          <a:p>
            <a:pPr lvl="1"/>
            <a:r>
              <a:rPr lang="ja-JP" altLang="en-US" dirty="0" smtClean="0"/>
              <a:t>システムの実装方法</a:t>
            </a:r>
          </a:p>
          <a:p>
            <a:r>
              <a:rPr lang="ja-JP" altLang="en-US" dirty="0" smtClean="0"/>
              <a:t>既存の規格との互換性を考慮</a:t>
            </a:r>
          </a:p>
          <a:p>
            <a:r>
              <a:rPr lang="ja-JP" altLang="en-US" dirty="0" smtClean="0"/>
              <a:t>規格の選択利用・拡張の許容</a:t>
            </a:r>
          </a:p>
          <a:p>
            <a:pPr lvl="1"/>
            <a:r>
              <a:rPr kumimoji="1" lang="ja-JP" altLang="en-US" dirty="0"/>
              <a:t>外部</a:t>
            </a:r>
            <a:r>
              <a:rPr kumimoji="1" lang="ja-JP" altLang="en-US" dirty="0" smtClean="0"/>
              <a:t>仕様書に記載された機能のうち</a:t>
            </a:r>
            <a:br>
              <a:rPr kumimoji="1" lang="ja-JP" altLang="en-US" dirty="0" smtClean="0"/>
            </a:br>
            <a:r>
              <a:rPr kumimoji="1" lang="ja-JP" altLang="en-US" dirty="0" smtClean="0"/>
              <a:t>必要なものを選択して、アプリケー</a:t>
            </a:r>
            <a:br>
              <a:rPr kumimoji="1" lang="ja-JP" altLang="en-US" dirty="0" smtClean="0"/>
            </a:br>
            <a:r>
              <a:rPr kumimoji="1" lang="ja-JP" altLang="en-US" dirty="0" smtClean="0"/>
              <a:t>ションやサーバを実装してよい。</a:t>
            </a:r>
          </a:p>
          <a:p>
            <a:pPr lvl="1"/>
            <a:r>
              <a:rPr lang="ja-JP" altLang="en-US" dirty="0" smtClean="0"/>
              <a:t>ユーザビリティの確保や性能向上の</a:t>
            </a:r>
            <a:br>
              <a:rPr lang="ja-JP" altLang="en-US" dirty="0" smtClean="0"/>
            </a:br>
            <a:r>
              <a:rPr lang="ja-JP" altLang="en-US" dirty="0" smtClean="0"/>
              <a:t>ため、独自の拡張を行ってよい。</a:t>
            </a:r>
          </a:p>
          <a:p>
            <a:pPr lvl="1"/>
            <a:r>
              <a:rPr kumimoji="1" lang="ja-JP" altLang="en-US" dirty="0" smtClean="0"/>
              <a:t>ただし、これらの選択・拡張に関する</a:t>
            </a:r>
            <a:br>
              <a:rPr kumimoji="1" lang="ja-JP" altLang="en-US" dirty="0" smtClean="0"/>
            </a:br>
            <a:r>
              <a:rPr kumimoji="1" lang="ja-JP" altLang="en-US" dirty="0" smtClean="0"/>
              <a:t>仕様を開発者に提示すべき。</a:t>
            </a:r>
            <a:endParaRPr kumimoji="1" lang="ja-JP" altLang="en-US" dirty="0"/>
          </a:p>
        </p:txBody>
      </p:sp>
      <p:sp>
        <p:nvSpPr>
          <p:cNvPr id="4" name="スライド番号プレースホルダー 3"/>
          <p:cNvSpPr>
            <a:spLocks noGrp="1"/>
          </p:cNvSpPr>
          <p:nvPr>
            <p:ph type="sldNum" sz="quarter" idx="10"/>
          </p:nvPr>
        </p:nvSpPr>
        <p:spPr/>
        <p:txBody>
          <a:bodyPr/>
          <a:lstStyle/>
          <a:p>
            <a:fld id="{C140608F-B86E-B348-B2D5-58A4308397F8}" type="slidenum">
              <a:rPr lang="ja-JP" altLang="en-US" smtClean="0"/>
              <a:pPr/>
              <a:t>9</a:t>
            </a:fld>
            <a:endParaRPr lang="ja-JP" altLang="en-US"/>
          </a:p>
        </p:txBody>
      </p:sp>
      <p:graphicFrame>
        <p:nvGraphicFramePr>
          <p:cNvPr id="5" name="オブジェクト 4"/>
          <p:cNvGraphicFramePr>
            <a:graphicFrameLocks noChangeAspect="1"/>
          </p:cNvGraphicFramePr>
          <p:nvPr>
            <p:extLst/>
          </p:nvPr>
        </p:nvGraphicFramePr>
        <p:xfrm>
          <a:off x="5377559" y="2716681"/>
          <a:ext cx="540594" cy="771630"/>
        </p:xfrm>
        <a:graphic>
          <a:graphicData uri="http://schemas.openxmlformats.org/presentationml/2006/ole">
            <mc:AlternateContent xmlns:mc="http://schemas.openxmlformats.org/markup-compatibility/2006">
              <mc:Choice xmlns:v="urn:schemas-microsoft-com:vml" Requires="v">
                <p:oleObj spid="_x0000_s2071" name="Visio" r:id="rId3" imgW="741578" imgH="947623" progId="Visio.Drawing.11">
                  <p:embed/>
                </p:oleObj>
              </mc:Choice>
              <mc:Fallback>
                <p:oleObj name="Visio" r:id="rId3" imgW="741578" imgH="94762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77559" y="2716681"/>
                        <a:ext cx="540594" cy="771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円柱 5"/>
          <p:cNvSpPr/>
          <p:nvPr/>
        </p:nvSpPr>
        <p:spPr>
          <a:xfrm>
            <a:off x="5877062" y="3325388"/>
            <a:ext cx="454093" cy="45653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DB</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7" name="カギ線コネクタ 6"/>
          <p:cNvCxnSpPr>
            <a:stCxn id="6" idx="1"/>
            <a:endCxn id="5" idx="3"/>
          </p:cNvCxnSpPr>
          <p:nvPr/>
        </p:nvCxnSpPr>
        <p:spPr>
          <a:xfrm rot="16200000" flipV="1">
            <a:off x="5899684" y="3120965"/>
            <a:ext cx="222892" cy="185954"/>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bwMode="auto">
          <a:xfrm>
            <a:off x="5195923" y="2564504"/>
            <a:ext cx="1431751" cy="0"/>
          </a:xfrm>
          <a:prstGeom prst="line">
            <a:avLst/>
          </a:prstGeom>
          <a:solidFill>
            <a:schemeClr val="accent1"/>
          </a:solidFill>
          <a:ln w="57150" cap="sq" cmpd="sng" algn="ctr">
            <a:solidFill>
              <a:srgbClr val="C00000"/>
            </a:solidFill>
            <a:prstDash val="solid"/>
            <a:round/>
            <a:headEnd type="none" w="sm" len="sm"/>
            <a:tailEnd type="none" w="sm" len="sm"/>
          </a:ln>
          <a:effectLst/>
        </p:spPr>
      </p:cxnSp>
      <p:sp>
        <p:nvSpPr>
          <p:cNvPr id="9" name="テキスト ボックス 8"/>
          <p:cNvSpPr txBox="1"/>
          <p:nvPr/>
        </p:nvSpPr>
        <p:spPr>
          <a:xfrm>
            <a:off x="6142458" y="2264805"/>
            <a:ext cx="486030" cy="307777"/>
          </a:xfrm>
          <a:prstGeom prst="rect">
            <a:avLst/>
          </a:prstGeom>
          <a:noFill/>
        </p:spPr>
        <p:txBody>
          <a:bodyPr wrap="none" rtlCol="0">
            <a:spAutoFit/>
          </a:bodyPr>
          <a:lstStyle/>
          <a:p>
            <a:pPr algn="l"/>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API</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Picture 2" descr="C:\Users\shindo\Pictures\materials\PicturesFromWeb\t_kiki01_smartphone.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41623" y="1631024"/>
            <a:ext cx="412466" cy="77077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直線矢印コネクタ 10"/>
          <p:cNvCxnSpPr/>
          <p:nvPr/>
        </p:nvCxnSpPr>
        <p:spPr>
          <a:xfrm>
            <a:off x="5647856" y="2401793"/>
            <a:ext cx="0" cy="314888"/>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bwMode="auto">
          <a:xfrm>
            <a:off x="5214104" y="4270552"/>
            <a:ext cx="1413570" cy="0"/>
          </a:xfrm>
          <a:prstGeom prst="line">
            <a:avLst/>
          </a:prstGeom>
          <a:solidFill>
            <a:schemeClr val="accent1"/>
          </a:solidFill>
          <a:ln w="57150" cap="sq" cmpd="sng" algn="ctr">
            <a:solidFill>
              <a:srgbClr val="C00000"/>
            </a:solidFill>
            <a:prstDash val="solid"/>
            <a:round/>
            <a:headEnd type="none" w="sm" len="sm"/>
            <a:tailEnd type="none" w="sm" len="sm"/>
          </a:ln>
          <a:effectLst/>
        </p:spPr>
      </p:cxnSp>
      <p:sp>
        <p:nvSpPr>
          <p:cNvPr id="13" name="テキスト ボックス 12"/>
          <p:cNvSpPr txBox="1"/>
          <p:nvPr/>
        </p:nvSpPr>
        <p:spPr>
          <a:xfrm>
            <a:off x="6198702" y="3957978"/>
            <a:ext cx="486030" cy="307777"/>
          </a:xfrm>
          <a:prstGeom prst="rect">
            <a:avLst/>
          </a:prstGeom>
          <a:noFill/>
        </p:spPr>
        <p:txBody>
          <a:bodyPr wrap="none" rtlCol="0">
            <a:spAutoFit/>
          </a:bodyPr>
          <a:lstStyle/>
          <a:p>
            <a:pPr algn="l"/>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API</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2" descr="FieldSerevr2_002a"/>
          <p:cNvPicPr>
            <a:picLocks noChangeAspect="1" noChangeArrowheads="1"/>
          </p:cNvPicPr>
          <p:nvPr/>
        </p:nvPicPr>
        <p:blipFill>
          <a:blip r:embed="rId6" cstate="print"/>
          <a:srcRect/>
          <a:stretch>
            <a:fillRect/>
          </a:stretch>
        </p:blipFill>
        <p:spPr bwMode="auto">
          <a:xfrm>
            <a:off x="5186936" y="5186787"/>
            <a:ext cx="426001" cy="631016"/>
          </a:xfrm>
          <a:prstGeom prst="rect">
            <a:avLst/>
          </a:prstGeom>
          <a:ln>
            <a:noFill/>
          </a:ln>
          <a:effectLst>
            <a:softEdge rad="112500"/>
          </a:effectLst>
        </p:spPr>
      </p:pic>
      <p:pic>
        <p:nvPicPr>
          <p:cNvPr id="15" name="図 3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86250" y="5227411"/>
            <a:ext cx="412453" cy="64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直線矢印コネクタ 15"/>
          <p:cNvCxnSpPr>
            <a:stCxn id="5" idx="2"/>
            <a:endCxn id="14" idx="0"/>
          </p:cNvCxnSpPr>
          <p:nvPr/>
        </p:nvCxnSpPr>
        <p:spPr>
          <a:xfrm flipH="1">
            <a:off x="5399936" y="3488313"/>
            <a:ext cx="247920" cy="1698475"/>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5" idx="2"/>
            <a:endCxn id="15" idx="0"/>
          </p:cNvCxnSpPr>
          <p:nvPr/>
        </p:nvCxnSpPr>
        <p:spPr>
          <a:xfrm>
            <a:off x="5647857" y="3488312"/>
            <a:ext cx="344619" cy="1739100"/>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5849737" y="2716681"/>
            <a:ext cx="1313180" cy="430887"/>
          </a:xfrm>
          <a:prstGeom prst="rect">
            <a:avLst/>
          </a:prstGeom>
          <a:noFill/>
        </p:spPr>
        <p:txBody>
          <a:bodyPr wrap="none" rtlCol="0">
            <a:spAutoFit/>
          </a:bodyPr>
          <a:lstStyle/>
          <a:p>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情報流通連携基盤</a:t>
            </a:r>
          </a:p>
          <a:p>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システム</a:t>
            </a:r>
          </a:p>
        </p:txBody>
      </p:sp>
      <p:graphicFrame>
        <p:nvGraphicFramePr>
          <p:cNvPr id="19" name="オブジェクト 18"/>
          <p:cNvGraphicFramePr>
            <a:graphicFrameLocks noChangeAspect="1"/>
          </p:cNvGraphicFramePr>
          <p:nvPr>
            <p:extLst/>
          </p:nvPr>
        </p:nvGraphicFramePr>
        <p:xfrm>
          <a:off x="7689926" y="3812225"/>
          <a:ext cx="540594" cy="771630"/>
        </p:xfrm>
        <a:graphic>
          <a:graphicData uri="http://schemas.openxmlformats.org/presentationml/2006/ole">
            <mc:AlternateContent xmlns:mc="http://schemas.openxmlformats.org/markup-compatibility/2006">
              <mc:Choice xmlns:v="urn:schemas-microsoft-com:vml" Requires="v">
                <p:oleObj spid="_x0000_s2072" name="Visio" r:id="rId8" imgW="741578" imgH="947623" progId="Visio.Drawing.11">
                  <p:embed/>
                </p:oleObj>
              </mc:Choice>
              <mc:Fallback>
                <p:oleObj name="Visio" r:id="rId8" imgW="741578" imgH="94762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926" y="3812225"/>
                        <a:ext cx="540594" cy="771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オブジェクト 19"/>
          <p:cNvGraphicFramePr>
            <a:graphicFrameLocks noChangeAspect="1"/>
          </p:cNvGraphicFramePr>
          <p:nvPr>
            <p:extLst/>
          </p:nvPr>
        </p:nvGraphicFramePr>
        <p:xfrm>
          <a:off x="7689926" y="2838524"/>
          <a:ext cx="540594" cy="771630"/>
        </p:xfrm>
        <a:graphic>
          <a:graphicData uri="http://schemas.openxmlformats.org/presentationml/2006/ole">
            <mc:AlternateContent xmlns:mc="http://schemas.openxmlformats.org/markup-compatibility/2006">
              <mc:Choice xmlns:v="urn:schemas-microsoft-com:vml" Requires="v">
                <p:oleObj spid="_x0000_s2073" name="Visio" r:id="rId9" imgW="741578" imgH="947623" progId="Visio.Drawing.11">
                  <p:embed/>
                </p:oleObj>
              </mc:Choice>
              <mc:Fallback>
                <p:oleObj name="Visio" r:id="rId9" imgW="741578" imgH="94762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89926" y="2838524"/>
                        <a:ext cx="540594" cy="7716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円柱 20"/>
          <p:cNvSpPr/>
          <p:nvPr/>
        </p:nvSpPr>
        <p:spPr>
          <a:xfrm>
            <a:off x="8285989" y="4475567"/>
            <a:ext cx="454093" cy="45653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DB</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2" name="カギ線コネクタ 21"/>
          <p:cNvCxnSpPr>
            <a:stCxn id="21" idx="1"/>
            <a:endCxn id="19" idx="3"/>
          </p:cNvCxnSpPr>
          <p:nvPr/>
        </p:nvCxnSpPr>
        <p:spPr>
          <a:xfrm rot="16200000" flipV="1">
            <a:off x="8233014" y="4195546"/>
            <a:ext cx="277528" cy="282514"/>
          </a:xfrm>
          <a:prstGeom prst="bentConnector2">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3" name="Picture 2" descr="FieldSerevr2_002a"/>
          <p:cNvPicPr>
            <a:picLocks noChangeAspect="1" noChangeArrowheads="1"/>
          </p:cNvPicPr>
          <p:nvPr/>
        </p:nvPicPr>
        <p:blipFill>
          <a:blip r:embed="rId6" cstate="print"/>
          <a:srcRect/>
          <a:stretch>
            <a:fillRect/>
          </a:stretch>
        </p:blipFill>
        <p:spPr bwMode="auto">
          <a:xfrm>
            <a:off x="7519241" y="5186787"/>
            <a:ext cx="426001" cy="631016"/>
          </a:xfrm>
          <a:prstGeom prst="rect">
            <a:avLst/>
          </a:prstGeom>
          <a:ln>
            <a:noFill/>
          </a:ln>
          <a:effectLst>
            <a:softEdge rad="112500"/>
          </a:effectLst>
        </p:spPr>
      </p:pic>
      <p:pic>
        <p:nvPicPr>
          <p:cNvPr id="24" name="図 3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18555" y="5227411"/>
            <a:ext cx="412453" cy="644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descr="C:\Users\shindo\Pictures\materials\PicturesFromWeb\t_kiki01_smartphone.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53990" y="1631024"/>
            <a:ext cx="412466" cy="770770"/>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8187140" y="2711919"/>
            <a:ext cx="1313180" cy="430887"/>
          </a:xfrm>
          <a:prstGeom prst="rect">
            <a:avLst/>
          </a:prstGeom>
          <a:noFill/>
        </p:spPr>
        <p:txBody>
          <a:bodyPr wrap="none" rtlCol="0">
            <a:spAutoFit/>
          </a:bodyPr>
          <a:lstStyle/>
          <a:p>
            <a:r>
              <a:rPr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情報流通連携基盤</a:t>
            </a:r>
          </a:p>
          <a:p>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システム</a:t>
            </a:r>
          </a:p>
        </p:txBody>
      </p:sp>
      <p:cxnSp>
        <p:nvCxnSpPr>
          <p:cNvPr id="27" name="直線矢印コネクタ 26"/>
          <p:cNvCxnSpPr/>
          <p:nvPr/>
        </p:nvCxnSpPr>
        <p:spPr>
          <a:xfrm>
            <a:off x="7960223" y="2401794"/>
            <a:ext cx="0" cy="436731"/>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a:stCxn id="20" idx="2"/>
            <a:endCxn id="19" idx="0"/>
          </p:cNvCxnSpPr>
          <p:nvPr/>
        </p:nvCxnSpPr>
        <p:spPr>
          <a:xfrm>
            <a:off x="7960223" y="3610154"/>
            <a:ext cx="0" cy="202070"/>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9" idx="2"/>
            <a:endCxn id="23" idx="0"/>
          </p:cNvCxnSpPr>
          <p:nvPr/>
        </p:nvCxnSpPr>
        <p:spPr>
          <a:xfrm flipH="1">
            <a:off x="7732242" y="4583855"/>
            <a:ext cx="227983" cy="602932"/>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19" idx="2"/>
            <a:endCxn id="24" idx="0"/>
          </p:cNvCxnSpPr>
          <p:nvPr/>
        </p:nvCxnSpPr>
        <p:spPr>
          <a:xfrm>
            <a:off x="7960224" y="4583855"/>
            <a:ext cx="364557" cy="643556"/>
          </a:xfrm>
          <a:prstGeom prst="straightConnector1">
            <a:avLst/>
          </a:prstGeom>
          <a:ln>
            <a:solidFill>
              <a:schemeClr val="accent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195517" y="3796218"/>
            <a:ext cx="1313180" cy="430887"/>
          </a:xfrm>
          <a:prstGeom prst="rect">
            <a:avLst/>
          </a:prstGeom>
          <a:noFill/>
        </p:spPr>
        <p:txBody>
          <a:bodyPr wrap="none" rtlCol="0">
            <a:spAutoFit/>
          </a:bodyPr>
          <a:lstStyle/>
          <a:p>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（既存の）</a:t>
            </a:r>
          </a:p>
          <a:p>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データ管理サーバ</a:t>
            </a:r>
          </a:p>
        </p:txBody>
      </p:sp>
      <p:sp>
        <p:nvSpPr>
          <p:cNvPr id="32" name="テキスト ボックス 31"/>
          <p:cNvSpPr txBox="1"/>
          <p:nvPr/>
        </p:nvSpPr>
        <p:spPr>
          <a:xfrm>
            <a:off x="5133935" y="5896305"/>
            <a:ext cx="1313180" cy="261610"/>
          </a:xfrm>
          <a:prstGeom prst="rect">
            <a:avLst/>
          </a:prstGeom>
          <a:noFill/>
        </p:spPr>
        <p:txBody>
          <a:bodyPr wrap="none" rtlCol="0">
            <a:spAutoFit/>
          </a:bodyPr>
          <a:lstStyle/>
          <a:p>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センサ等の情報源</a:t>
            </a:r>
          </a:p>
        </p:txBody>
      </p:sp>
      <p:sp>
        <p:nvSpPr>
          <p:cNvPr id="33" name="テキスト ボックス 32"/>
          <p:cNvSpPr txBox="1"/>
          <p:nvPr/>
        </p:nvSpPr>
        <p:spPr>
          <a:xfrm>
            <a:off x="5189480" y="1414212"/>
            <a:ext cx="1313180" cy="261610"/>
          </a:xfrm>
          <a:prstGeom prst="rect">
            <a:avLst/>
          </a:prstGeom>
          <a:noFill/>
        </p:spPr>
        <p:txBody>
          <a:bodyPr wrap="none" rtlCol="0">
            <a:spAutoFit/>
          </a:bodyPr>
          <a:lstStyle/>
          <a:p>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アプリケーション</a:t>
            </a:r>
          </a:p>
        </p:txBody>
      </p:sp>
      <p:sp>
        <p:nvSpPr>
          <p:cNvPr id="34" name="テキスト ボックス 33"/>
          <p:cNvSpPr txBox="1"/>
          <p:nvPr/>
        </p:nvSpPr>
        <p:spPr>
          <a:xfrm>
            <a:off x="7528233" y="1413163"/>
            <a:ext cx="1313180" cy="261610"/>
          </a:xfrm>
          <a:prstGeom prst="rect">
            <a:avLst/>
          </a:prstGeom>
          <a:noFill/>
        </p:spPr>
        <p:txBody>
          <a:bodyPr wrap="none" rtlCol="0">
            <a:spAutoFit/>
          </a:bodyPr>
          <a:lstStyle/>
          <a:p>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アプリケーション</a:t>
            </a:r>
          </a:p>
        </p:txBody>
      </p:sp>
      <p:cxnSp>
        <p:nvCxnSpPr>
          <p:cNvPr id="35" name="直線コネクタ 34"/>
          <p:cNvCxnSpPr/>
          <p:nvPr/>
        </p:nvCxnSpPr>
        <p:spPr bwMode="auto">
          <a:xfrm>
            <a:off x="7266490" y="2554991"/>
            <a:ext cx="1431751" cy="0"/>
          </a:xfrm>
          <a:prstGeom prst="line">
            <a:avLst/>
          </a:prstGeom>
          <a:solidFill>
            <a:schemeClr val="accent1"/>
          </a:solidFill>
          <a:ln w="57150" cap="sq" cmpd="sng" algn="ctr">
            <a:solidFill>
              <a:srgbClr val="C00000"/>
            </a:solidFill>
            <a:prstDash val="solid"/>
            <a:round/>
            <a:headEnd type="none" w="sm" len="sm"/>
            <a:tailEnd type="none" w="sm" len="sm"/>
          </a:ln>
          <a:effectLst/>
        </p:spPr>
      </p:cxnSp>
      <p:sp>
        <p:nvSpPr>
          <p:cNvPr id="36" name="テキスト ボックス 35"/>
          <p:cNvSpPr txBox="1"/>
          <p:nvPr/>
        </p:nvSpPr>
        <p:spPr>
          <a:xfrm>
            <a:off x="8287992" y="2264805"/>
            <a:ext cx="486030" cy="307777"/>
          </a:xfrm>
          <a:prstGeom prst="rect">
            <a:avLst/>
          </a:prstGeom>
          <a:noFill/>
        </p:spPr>
        <p:txBody>
          <a:bodyPr wrap="none" rtlCol="0">
            <a:spAutoFit/>
          </a:bodyPr>
          <a:lstStyle/>
          <a:p>
            <a:pPr algn="l"/>
            <a:r>
              <a:rPr kumimoji="1" lang="en-US" altLang="ja-JP"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API</a:t>
            </a:r>
            <a:endParaRPr kumimoji="1" lang="ja-JP" altLang="en-US" sz="14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7" name="テキスト ボックス 36"/>
          <p:cNvSpPr txBox="1"/>
          <p:nvPr/>
        </p:nvSpPr>
        <p:spPr>
          <a:xfrm>
            <a:off x="7504939" y="5846424"/>
            <a:ext cx="1313180" cy="261610"/>
          </a:xfrm>
          <a:prstGeom prst="rect">
            <a:avLst/>
          </a:prstGeom>
          <a:noFill/>
        </p:spPr>
        <p:txBody>
          <a:bodyPr wrap="none" rtlCol="0">
            <a:spAutoFit/>
          </a:bodyPr>
          <a:lstStyle/>
          <a:p>
            <a:r>
              <a:rPr kumimoji="1" lang="ja-JP" altLang="en-US" sz="1100" dirty="0">
                <a:solidFill>
                  <a:schemeClr val="bg2"/>
                </a:solidFill>
                <a:latin typeface="メイリオ" panose="020B0604030504040204" pitchFamily="50" charset="-128"/>
                <a:ea typeface="メイリオ" panose="020B0604030504040204" pitchFamily="50" charset="-128"/>
                <a:cs typeface="メイリオ" panose="020B0604030504040204" pitchFamily="50" charset="-128"/>
              </a:rPr>
              <a:t>センサ等の情報源</a:t>
            </a:r>
          </a:p>
        </p:txBody>
      </p:sp>
    </p:spTree>
    <p:extLst>
      <p:ext uri="{BB962C8B-B14F-4D97-AF65-F5344CB8AC3E}">
        <p14:creationId xmlns:p14="http://schemas.microsoft.com/office/powerpoint/2010/main" val="484886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VLEDパワポ基本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Helvetica Neue Medium"/>
        <a:ea typeface="メイリオ"/>
        <a:cs typeface="ＤＦＧ平成ゴシック体W7"/>
      </a:majorFont>
      <a:minorFont>
        <a:latin typeface="Arial"/>
        <a:ea typeface="メイリオ"/>
        <a:cs typeface="ＤＦＧ平成ゴシック体W7"/>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1" hangingPunct="1">
          <a:lnSpc>
            <a:spcPct val="100000"/>
          </a:lnSpc>
          <a:spcBef>
            <a:spcPct val="0"/>
          </a:spcBef>
          <a:spcAft>
            <a:spcPct val="0"/>
          </a:spcAft>
          <a:buClrTx/>
          <a:buSzTx/>
          <a:buFontTx/>
          <a:buNone/>
          <a:tabLst/>
          <a:defRPr kumimoji="0" lang="ko-KR" altLang="en-US" sz="2400" b="0" i="0" u="none" strike="noStrike" cap="none" normalizeH="0" baseline="0" smtClean="0">
            <a:ln>
              <a:noFill/>
            </a:ln>
            <a:solidFill>
              <a:schemeClr val="tx1"/>
            </a:solidFill>
            <a:effectLst/>
            <a:latin typeface="ＤＦＧ華康ゴシック体W5" pitchFamily="50" charset="-128"/>
            <a:ea typeface="ＤＦＧ華康ゴシック体W5" pitchFamily="50" charset="-128"/>
          </a:defRPr>
        </a:defPPr>
      </a:lstStyle>
    </a:lnDef>
    <a:txDef>
      <a:spPr>
        <a:noFill/>
      </a:spPr>
      <a:bodyPr wrap="square" rtlCol="0">
        <a:spAutoFit/>
      </a:bodyPr>
      <a:lstStyle>
        <a:defPPr algn="l">
          <a:defRPr kumimoji="1" dirty="0" smtClean="0">
            <a:solidFill>
              <a:schemeClr val="bg2"/>
            </a:solidFill>
            <a:latin typeface="ヒラギノ角ゴ ProN W6"/>
            <a:ea typeface="ヒラギノ角ゴ ProN W6"/>
            <a:cs typeface="ヒラギノ角ゴ ProN W6"/>
          </a:defRPr>
        </a:defPPr>
      </a:lstStyle>
    </a:txDef>
  </a:objectDefaults>
  <a:extraClrSchemeLst>
    <a:extraClrScheme>
      <a:clrScheme name="SUPERP 1">
        <a:dk1>
          <a:srgbClr val="000000"/>
        </a:dk1>
        <a:lt1>
          <a:srgbClr val="FFFFFF"/>
        </a:lt1>
        <a:dk2>
          <a:srgbClr val="0066CC"/>
        </a:dk2>
        <a:lt2>
          <a:srgbClr val="CBCBCB"/>
        </a:lt2>
        <a:accent1>
          <a:srgbClr val="00CCFF"/>
        </a:accent1>
        <a:accent2>
          <a:srgbClr val="00FFCC"/>
        </a:accent2>
        <a:accent3>
          <a:srgbClr val="AAB8E2"/>
        </a:accent3>
        <a:accent4>
          <a:srgbClr val="DADADA"/>
        </a:accent4>
        <a:accent5>
          <a:srgbClr val="AAE2FF"/>
        </a:accent5>
        <a:accent6>
          <a:srgbClr val="00E7B9"/>
        </a:accent6>
        <a:hlink>
          <a:srgbClr val="FF3300"/>
        </a:hlink>
        <a:folHlink>
          <a:srgbClr val="FF7C80"/>
        </a:folHlink>
      </a:clrScheme>
      <a:clrMap bg1="dk2" tx1="lt1" bg2="dk1" tx2="lt2" accent1="accent1" accent2="accent2" accent3="accent3" accent4="accent4" accent5="accent5" accent6="accent6" hlink="hlink" folHlink="folHlink"/>
    </a:extraClrScheme>
    <a:extraClrScheme>
      <a:clrScheme name="SUPERP 2">
        <a:dk1>
          <a:srgbClr val="000000"/>
        </a:dk1>
        <a:lt1>
          <a:srgbClr val="FFFFFF"/>
        </a:lt1>
        <a:dk2>
          <a:srgbClr val="000000"/>
        </a:dk2>
        <a:lt2>
          <a:srgbClr val="868686"/>
        </a:lt2>
        <a:accent1>
          <a:srgbClr val="3366FF"/>
        </a:accent1>
        <a:accent2>
          <a:srgbClr val="009900"/>
        </a:accent2>
        <a:accent3>
          <a:srgbClr val="FFFFFF"/>
        </a:accent3>
        <a:accent4>
          <a:srgbClr val="000000"/>
        </a:accent4>
        <a:accent5>
          <a:srgbClr val="ADB8FF"/>
        </a:accent5>
        <a:accent6>
          <a:srgbClr val="008A00"/>
        </a:accent6>
        <a:hlink>
          <a:srgbClr val="FF0033"/>
        </a:hlink>
        <a:folHlink>
          <a:srgbClr val="CCCCCC"/>
        </a:folHlink>
      </a:clrScheme>
      <a:clrMap bg1="lt1" tx1="dk1" bg2="lt2" tx2="dk2" accent1="accent1" accent2="accent2" accent3="accent3" accent4="accent4" accent5="accent5" accent6="accent6" hlink="hlink" folHlink="folHlink"/>
    </a:extraClrScheme>
    <a:extraClrScheme>
      <a:clrScheme name="SUPERP 3">
        <a:dk1>
          <a:srgbClr val="000000"/>
        </a:dk1>
        <a:lt1>
          <a:srgbClr val="FFFFFF"/>
        </a:lt1>
        <a:dk2>
          <a:srgbClr val="000000"/>
        </a:dk2>
        <a:lt2>
          <a:srgbClr val="868686"/>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VLEDパワポ基本スタイル.pptx" id="{1BE1CAAB-A093-40A6-8432-54C4289AC205}" vid="{727712D7-92D5-411E-B341-BDE4212BFD27}"/>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VLED</Template>
  <TotalTime>0</TotalTime>
  <Words>7101</Words>
  <Application>Microsoft Office PowerPoint</Application>
  <PresentationFormat>A4 210 x 297 mm</PresentationFormat>
  <Paragraphs>883</Paragraphs>
  <Slides>43</Slides>
  <Notes>0</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43</vt:i4>
      </vt:variant>
    </vt:vector>
  </HeadingPairs>
  <TitlesOfParts>
    <vt:vector size="45" baseType="lpstr">
      <vt:lpstr>VLEDパワポ基本テンプレート</vt:lpstr>
      <vt:lpstr>Visio</vt:lpstr>
      <vt:lpstr>技術委員会活動報告</vt:lpstr>
      <vt:lpstr>技術委員会</vt:lpstr>
      <vt:lpstr>これまでの活動成果</vt:lpstr>
      <vt:lpstr>オープンデータ化のためのデータ作成に関する技術ガイド オープンデータ化のためのCSV形式データ規格</vt:lpstr>
      <vt:lpstr>オープンデータ・アプリコンテスト</vt:lpstr>
      <vt:lpstr>情報流通連携基盤システム外部仕様書</vt:lpstr>
      <vt:lpstr>「情報流通連携基盤システム外部仕様書」の位置づけ</vt:lpstr>
      <vt:lpstr>情報流通連携基盤の全体像</vt:lpstr>
      <vt:lpstr>外部仕様書の規定方針・特徴</vt:lpstr>
      <vt:lpstr>外部仕様書の規定内容</vt:lpstr>
      <vt:lpstr>対象データとその識別</vt:lpstr>
      <vt:lpstr>ODDPデータ規格の全体概要</vt:lpstr>
      <vt:lpstr>参考となるボキャブラリ一覧 (1)</vt:lpstr>
      <vt:lpstr>参考となるボキャブラリ一覧 (2)</vt:lpstr>
      <vt:lpstr>情報流通連携基盤システムの構成</vt:lpstr>
      <vt:lpstr>ODDP API規格</vt:lpstr>
      <vt:lpstr>SPARQL-Based Command</vt:lpstr>
      <vt:lpstr>Geographical Data Management Command</vt:lpstr>
      <vt:lpstr>Triple Management Command</vt:lpstr>
      <vt:lpstr>オープンデータガイド （第1版）</vt:lpstr>
      <vt:lpstr>オープンデータガイド作成の目的</vt:lpstr>
      <vt:lpstr>オープンデータの対象読者</vt:lpstr>
      <vt:lpstr>エグゼクティブサマリ／利用ルールの選択</vt:lpstr>
      <vt:lpstr>エグゼクティブサマリ／機械判読に適したオープンデータの作成・公開</vt:lpstr>
      <vt:lpstr>「オープンデータガイド」の全体構成</vt:lpstr>
      <vt:lpstr>「オープンデータガイド」の全体構成</vt:lpstr>
      <vt:lpstr>第1章 はじめに</vt:lpstr>
      <vt:lpstr>第2章 オープンデータの動向と意義</vt:lpstr>
      <vt:lpstr>第3章 オープンデータの作成・公開手順 </vt:lpstr>
      <vt:lpstr>第4章　オープンデータで必要となる利用ルール</vt:lpstr>
      <vt:lpstr>第5章　オープンデータ利用ルールの概要</vt:lpstr>
      <vt:lpstr>第6章　利用ルールの比較と望ましい利用ルール</vt:lpstr>
      <vt:lpstr>第7章　利用ルールに関する今後の見直しの方向性について</vt:lpstr>
      <vt:lpstr>第8章 オープンデータの技術レベル</vt:lpstr>
      <vt:lpstr>8.1 機械判読性に関する解説</vt:lpstr>
      <vt:lpstr>8.4 オープンデータの技術レベル</vt:lpstr>
      <vt:lpstr>第9章 オープンデータのための技術的指針</vt:lpstr>
      <vt:lpstr>9.3 データに関する指針</vt:lpstr>
      <vt:lpstr>9.3 データに関する指針</vt:lpstr>
      <vt:lpstr>9.3 データに関する指針</vt:lpstr>
      <vt:lpstr>第10章（付録）オープンデータに関する規格・ツール</vt:lpstr>
      <vt:lpstr>第11章（付録）CKAN解説</vt:lpstr>
      <vt:lpstr>PowerPoint プレゼンテーション</vt:lpstr>
    </vt:vector>
  </TitlesOfParts>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2014-12-18T11:33:53Z</dcterms:created>
  <dcterms:modified xsi:type="dcterms:W3CDTF">2015-01-08T11:31:04Z</dcterms:modified>
</cp:coreProperties>
</file>