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3" r:id="rId2"/>
  </p:sldMasterIdLst>
  <p:notesMasterIdLst>
    <p:notesMasterId r:id="rId11"/>
  </p:notesMasterIdLst>
  <p:sldIdLst>
    <p:sldId id="588" r:id="rId3"/>
    <p:sldId id="596" r:id="rId4"/>
    <p:sldId id="619" r:id="rId5"/>
    <p:sldId id="590" r:id="rId6"/>
    <p:sldId id="620" r:id="rId7"/>
    <p:sldId id="621" r:id="rId8"/>
    <p:sldId id="616" r:id="rId9"/>
    <p:sldId id="618" r:id="rId10"/>
  </p:sldIdLst>
  <p:sldSz cx="9906000" cy="6858000" type="A4"/>
  <p:notesSz cx="6807200" cy="9939338"/>
  <p:custDataLst>
    <p:tags r:id="rId12"/>
  </p:custDataLst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sz="1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sz="1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sz="1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sz="1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91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3381FF"/>
    <a:srgbClr val="F6F6F6"/>
    <a:srgbClr val="FFFFFF"/>
    <a:srgbClr val="FFFFCC"/>
    <a:srgbClr val="00CCFF"/>
    <a:srgbClr val="2031CE"/>
    <a:srgbClr val="669900"/>
    <a:srgbClr val="00FF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82" autoAdjust="0"/>
    <p:restoredTop sz="87205" autoAdjust="0"/>
  </p:normalViewPr>
  <p:slideViewPr>
    <p:cSldViewPr snapToGrid="0">
      <p:cViewPr varScale="1">
        <p:scale>
          <a:sx n="77" d="100"/>
          <a:sy n="77" d="100"/>
        </p:scale>
        <p:origin x="1690" y="53"/>
      </p:cViewPr>
      <p:guideLst>
        <p:guide orient="horz" pos="3391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9660" cy="496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defTabSz="914413">
              <a:defRPr sz="1200">
                <a:latin typeface="Calibri" pitchFamily="34" charset="0"/>
              </a:defRPr>
            </a:lvl1pPr>
          </a:lstStyle>
          <a:p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 bwMode="auto">
          <a:xfrm>
            <a:off x="3856274" y="0"/>
            <a:ext cx="2949027" cy="496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defTabSz="914413">
              <a:defRPr sz="1200">
                <a:latin typeface="Calibri" pitchFamily="34" charset="0"/>
              </a:defRPr>
            </a:lvl1pPr>
          </a:lstStyle>
          <a:p>
            <a:fld id="{575F5346-B4D6-494C-B14E-9C65593D9087}" type="datetimeFigureOut">
              <a:rPr lang="ja-JP" altLang="en-US"/>
              <a:pPr/>
              <a:t>2018/1/19</a:t>
            </a:fld>
            <a:endParaRPr lang="en-US" altLang="ja-JP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6125"/>
            <a:ext cx="538162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36987" tIns="18494" rIns="36987" bIns="18494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 bwMode="auto">
          <a:xfrm>
            <a:off x="681227" y="4720942"/>
            <a:ext cx="5444747" cy="4472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 bwMode="auto">
          <a:xfrm>
            <a:off x="0" y="9440587"/>
            <a:ext cx="2949660" cy="49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defTabSz="914413">
              <a:defRPr sz="1200">
                <a:latin typeface="Calibri" pitchFamily="34" charset="0"/>
              </a:defRPr>
            </a:lvl1pPr>
          </a:lstStyle>
          <a:p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 bwMode="auto">
          <a:xfrm>
            <a:off x="3856274" y="9440587"/>
            <a:ext cx="2949027" cy="49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 defTabSz="914413">
              <a:defRPr sz="1200">
                <a:latin typeface="Calibri" pitchFamily="34" charset="0"/>
              </a:defRPr>
            </a:lvl1pPr>
          </a:lstStyle>
          <a:p>
            <a:fld id="{1BC50C21-8A22-4809-8687-84C7B417F414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146350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50C21-8A22-4809-8687-84C7B417F414}" type="slidenum">
              <a:rPr lang="ja-JP" altLang="en-US" smtClean="0"/>
              <a:pPr/>
              <a:t>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8617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50C21-8A22-4809-8687-84C7B417F414}" type="slidenum">
              <a:rPr lang="ja-JP" altLang="en-US" smtClean="0"/>
              <a:pPr/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77967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50C21-8A22-4809-8687-84C7B417F414}" type="slidenum">
              <a:rPr lang="ja-JP" altLang="en-US" smtClean="0"/>
              <a:pPr/>
              <a:t>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06350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50C21-8A22-4809-8687-84C7B417F414}" type="slidenum">
              <a:rPr lang="ja-JP" altLang="en-US" smtClean="0"/>
              <a:pPr/>
              <a:t>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09091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50C21-8A22-4809-8687-84C7B417F414}" type="slidenum">
              <a:rPr lang="ja-JP" altLang="en-US" smtClean="0"/>
              <a:pPr/>
              <a:t>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02612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50C21-8A22-4809-8687-84C7B417F414}" type="slidenum">
              <a:rPr lang="ja-JP" altLang="en-US" smtClean="0"/>
              <a:pPr/>
              <a:t>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98615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50C21-8A22-4809-8687-84C7B417F414}" type="slidenum">
              <a:rPr lang="ja-JP" altLang="en-US" smtClean="0"/>
              <a:pPr/>
              <a:t>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65772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74"/>
          <p:cNvSpPr>
            <a:spLocks noChangeShapeType="1"/>
          </p:cNvSpPr>
          <p:nvPr userDrawn="1"/>
        </p:nvSpPr>
        <p:spPr bwMode="gray">
          <a:xfrm>
            <a:off x="411163" y="3443288"/>
            <a:ext cx="9083675" cy="0"/>
          </a:xfrm>
          <a:prstGeom prst="line">
            <a:avLst/>
          </a:prstGeom>
          <a:noFill/>
          <a:ln w="38100">
            <a:solidFill>
              <a:srgbClr val="ACACAC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pic>
        <p:nvPicPr>
          <p:cNvPr id="5" name="Picture 4" descr="A4j_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11163" y="187325"/>
            <a:ext cx="9086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名称未設定-1"/>
          <p:cNvPicPr>
            <a:picLocks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11163" y="4603750"/>
            <a:ext cx="33289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10400" y="2781300"/>
            <a:ext cx="9072000" cy="647700"/>
          </a:xfrm>
          <a:noFill/>
          <a:effectLst/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10400" y="3481263"/>
            <a:ext cx="9072000" cy="307777"/>
          </a:xfrm>
          <a:noFill/>
          <a:ln>
            <a:noFill/>
          </a:ln>
          <a:effectLst/>
          <a:extLst/>
        </p:spPr>
        <p:txBody>
          <a:bodyPr/>
          <a:lstStyle>
            <a:lvl1pPr>
              <a:defRPr lang="ja-JP" altLang="en-US" sz="2000" dirty="0">
                <a:solidFill>
                  <a:srgbClr val="333333"/>
                </a:solidFill>
              </a:defRPr>
            </a:lvl1pPr>
          </a:lstStyle>
          <a:p>
            <a:pPr lvl="0"/>
            <a:r>
              <a:rPr lang="ja-JP" altLang="en-US" dirty="0"/>
              <a:t>マスタ サブタイトルの書式設定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_num"/>
          <p:cNvSpPr txBox="1"/>
          <p:nvPr userDrawn="1"/>
        </p:nvSpPr>
        <p:spPr>
          <a:xfrm>
            <a:off x="4706938" y="6596063"/>
            <a:ext cx="468312" cy="2587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defPPr>
              <a:defRPr lang="ja-JP"/>
            </a:defPPr>
            <a:lvl1pPr lvl="0"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 sz="1200" baseline="0"/>
            </a:lvl1pPr>
            <a:lvl2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2pPr>
            <a:lvl3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3pPr>
            <a:lvl4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4pPr>
            <a:lvl5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5pPr>
            <a:lvl6pPr>
              <a:defRPr sz="1400">
                <a:latin typeface="ＭＳ Ｐゴシック" charset="-128"/>
                <a:ea typeface="ＭＳ Ｐゴシック" charset="-128"/>
              </a:defRPr>
            </a:lvl6pPr>
            <a:lvl7pPr>
              <a:defRPr sz="1400">
                <a:latin typeface="ＭＳ Ｐゴシック" charset="-128"/>
                <a:ea typeface="ＭＳ Ｐゴシック" charset="-128"/>
              </a:defRPr>
            </a:lvl7pPr>
            <a:lvl8pPr>
              <a:defRPr sz="1400">
                <a:latin typeface="ＭＳ Ｐゴシック" charset="-128"/>
                <a:ea typeface="ＭＳ Ｐゴシック" charset="-128"/>
              </a:defRPr>
            </a:lvl8pPr>
            <a:lvl9pPr>
              <a:defRPr sz="1400">
                <a:latin typeface="ＭＳ Ｐゴシック" charset="-128"/>
                <a:ea typeface="ＭＳ Ｐゴシック" charset="-128"/>
              </a:defRPr>
            </a:lvl9pPr>
          </a:lstStyle>
          <a:p>
            <a:pPr>
              <a:defRPr/>
            </a:pPr>
            <a:fld id="{7755F009-FAD7-413C-B226-F3408A500054}" type="slidenum">
              <a:rPr lang="ja-JP" altLang="en-US" smtClean="0">
                <a:solidFill>
                  <a:srgbClr val="000000"/>
                </a:solidFill>
                <a:latin typeface="Arial"/>
                <a:ea typeface="ＭＳ Ｐゴシック"/>
                <a:sym typeface="Arial"/>
              </a:rPr>
              <a:pPr>
                <a:defRPr/>
              </a:pPr>
              <a:t>‹#›</a:t>
            </a:fld>
            <a:endParaRPr lang="ja-JP" altLang="en-US" dirty="0">
              <a:solidFill>
                <a:srgbClr val="000000"/>
              </a:solidFill>
              <a:latin typeface="Arial"/>
              <a:ea typeface="ＭＳ Ｐゴシック"/>
              <a:sym typeface="Arial"/>
            </a:endParaRPr>
          </a:p>
        </p:txBody>
      </p:sp>
      <p:pic>
        <p:nvPicPr>
          <p:cNvPr id="3" name="Picture 2" descr="A4j_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11163" y="187325"/>
            <a:ext cx="9085262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4865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4j_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11163" y="187325"/>
            <a:ext cx="9085262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_line"/>
          <p:cNvSpPr>
            <a:spLocks noChangeShapeType="1"/>
          </p:cNvSpPr>
          <p:nvPr userDrawn="1"/>
        </p:nvSpPr>
        <p:spPr bwMode="gray">
          <a:xfrm>
            <a:off x="411163" y="819150"/>
            <a:ext cx="9085262" cy="1588"/>
          </a:xfrm>
          <a:prstGeom prst="line">
            <a:avLst/>
          </a:prstGeom>
          <a:noFill/>
          <a:ln w="12700">
            <a:solidFill>
              <a:srgbClr val="ACACAC"/>
            </a:solidFill>
            <a:round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algn="ctr" fontAlgn="b">
              <a:buFont typeface="Wingdings" pitchFamily="2" charset="2"/>
              <a:buNone/>
              <a:defRPr/>
            </a:pPr>
            <a:endParaRPr lang="ja-JP" altLang="en-US" dirty="0">
              <a:latin typeface="ＭＳ Ｐゴシック" charset="-128"/>
            </a:endParaRPr>
          </a:p>
        </p:txBody>
      </p:sp>
      <p:sp>
        <p:nvSpPr>
          <p:cNvPr id="7" name="Page_num"/>
          <p:cNvSpPr txBox="1"/>
          <p:nvPr/>
        </p:nvSpPr>
        <p:spPr>
          <a:xfrm>
            <a:off x="4706938" y="6596063"/>
            <a:ext cx="468312" cy="2587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defPPr>
              <a:defRPr lang="ja-JP"/>
            </a:defPPr>
            <a:lvl1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latin typeface="Arial" charset="0"/>
                <a:ea typeface="ＭＳ Ｐゴシック" charset="-128"/>
              </a:defRPr>
            </a:lvl1pPr>
            <a:lvl2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2pPr>
            <a:lvl3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3pPr>
            <a:lvl4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4pPr>
            <a:lvl5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5pPr>
            <a:lvl6pPr>
              <a:defRPr sz="1400">
                <a:latin typeface="ＭＳ Ｐゴシック" charset="-128"/>
                <a:ea typeface="ＭＳ Ｐゴシック" charset="-128"/>
              </a:defRPr>
            </a:lvl6pPr>
            <a:lvl7pPr>
              <a:defRPr sz="1400">
                <a:latin typeface="ＭＳ Ｐゴシック" charset="-128"/>
                <a:ea typeface="ＭＳ Ｐゴシック" charset="-128"/>
              </a:defRPr>
            </a:lvl7pPr>
            <a:lvl8pPr>
              <a:defRPr sz="1400">
                <a:latin typeface="ＭＳ Ｐゴシック" charset="-128"/>
                <a:ea typeface="ＭＳ Ｐゴシック" charset="-128"/>
              </a:defRPr>
            </a:lvl8pPr>
            <a:lvl9pPr>
              <a:defRPr sz="1400">
                <a:latin typeface="ＭＳ Ｐゴシック" charset="-128"/>
                <a:ea typeface="ＭＳ Ｐゴシック" charset="-128"/>
              </a:defRPr>
            </a:lvl9pPr>
          </a:lstStyle>
          <a:p>
            <a:pPr>
              <a:defRPr/>
            </a:pPr>
            <a:fld id="{000545FF-8F7F-404A-BFAC-8B4BEEEEF85C}" type="slidenum">
              <a:rPr lang="ja-JP" altLang="en-US" smtClean="0">
                <a:latin typeface="+mn-lt"/>
                <a:ea typeface="+mn-ea"/>
                <a:sym typeface="Arial"/>
              </a:rPr>
              <a:pPr>
                <a:defRPr/>
              </a:pPr>
              <a:t>‹#›</a:t>
            </a:fld>
            <a:endParaRPr lang="ja-JP" altLang="en-US" dirty="0">
              <a:latin typeface="+mn-lt"/>
              <a:ea typeface="+mn-ea"/>
              <a:sym typeface="Arial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0400" y="333375"/>
            <a:ext cx="9086400" cy="485775"/>
          </a:xfr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0"/>
          </p:nvPr>
        </p:nvSpPr>
        <p:spPr>
          <a:xfrm>
            <a:off x="410400" y="982800"/>
            <a:ext cx="9086400" cy="1200329"/>
          </a:xfrm>
          <a:noFill/>
          <a:ln>
            <a:noFill/>
          </a:ln>
          <a:effectLst/>
          <a:extLst/>
        </p:spPr>
        <p:txBody>
          <a:bodyPr/>
          <a:lstStyle>
            <a:lvl1pPr>
              <a:defRPr lang="ja-JP" altLang="en-US" dirty="0" smtClean="0"/>
            </a:lvl1pPr>
            <a:lvl2pPr>
              <a:defRPr lang="ja-JP" altLang="en-US" dirty="0" smtClean="0"/>
            </a:lvl2pPr>
            <a:lvl3pPr>
              <a:defRPr lang="ja-JP" altLang="en-US" dirty="0" smtClean="0"/>
            </a:lvl3pPr>
            <a:lvl4pPr>
              <a:defRPr lang="ja-JP" altLang="en-US" dirty="0" smtClean="0"/>
            </a:lvl4pPr>
            <a:lvl5pPr>
              <a:defRPr lang="ja-JP" altLang="en-US" dirty="0"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kah_line"/>
          <p:cNvSpPr>
            <a:spLocks noChangeShapeType="1"/>
          </p:cNvSpPr>
          <p:nvPr userDrawn="1"/>
        </p:nvSpPr>
        <p:spPr bwMode="gray">
          <a:xfrm>
            <a:off x="411163" y="3429000"/>
            <a:ext cx="9085262" cy="1588"/>
          </a:xfrm>
          <a:prstGeom prst="line">
            <a:avLst/>
          </a:prstGeom>
          <a:noFill/>
          <a:ln w="12700">
            <a:solidFill>
              <a:srgbClr val="ACACAC"/>
            </a:solidFill>
            <a:round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5" name="nakah_lineup"/>
          <p:cNvSpPr>
            <a:spLocks noChangeShapeType="1"/>
          </p:cNvSpPr>
          <p:nvPr/>
        </p:nvSpPr>
        <p:spPr bwMode="gray">
          <a:xfrm>
            <a:off x="411163" y="2781300"/>
            <a:ext cx="9085262" cy="0"/>
          </a:xfrm>
          <a:prstGeom prst="line">
            <a:avLst/>
          </a:prstGeom>
          <a:noFill/>
          <a:ln w="12700">
            <a:solidFill>
              <a:srgbClr val="ACACAC"/>
            </a:solidFill>
            <a:round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6" name="Page_num"/>
          <p:cNvSpPr txBox="1"/>
          <p:nvPr/>
        </p:nvSpPr>
        <p:spPr>
          <a:xfrm>
            <a:off x="4706938" y="6596063"/>
            <a:ext cx="468312" cy="2587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defPPr>
              <a:defRPr lang="ja-JP"/>
            </a:defPPr>
            <a:lvl1pPr lvl="0"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 sz="1200" baseline="0"/>
            </a:lvl1pPr>
            <a:lvl2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2pPr>
            <a:lvl3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3pPr>
            <a:lvl4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4pPr>
            <a:lvl5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5pPr>
            <a:lvl6pPr>
              <a:defRPr sz="1400">
                <a:latin typeface="ＭＳ Ｐゴシック" charset="-128"/>
                <a:ea typeface="ＭＳ Ｐゴシック" charset="-128"/>
              </a:defRPr>
            </a:lvl6pPr>
            <a:lvl7pPr>
              <a:defRPr sz="1400">
                <a:latin typeface="ＭＳ Ｐゴシック" charset="-128"/>
                <a:ea typeface="ＭＳ Ｐゴシック" charset="-128"/>
              </a:defRPr>
            </a:lvl7pPr>
            <a:lvl8pPr>
              <a:defRPr sz="1400">
                <a:latin typeface="ＭＳ Ｐゴシック" charset="-128"/>
                <a:ea typeface="ＭＳ Ｐゴシック" charset="-128"/>
              </a:defRPr>
            </a:lvl8pPr>
            <a:lvl9pPr>
              <a:defRPr sz="1400">
                <a:latin typeface="ＭＳ Ｐゴシック" charset="-128"/>
                <a:ea typeface="ＭＳ Ｐゴシック" charset="-128"/>
              </a:defRPr>
            </a:lvl9pPr>
          </a:lstStyle>
          <a:p>
            <a:pPr>
              <a:defRPr/>
            </a:pPr>
            <a:fld id="{86A8413E-A962-4478-8C28-7E666613BB53}" type="slidenum">
              <a:rPr lang="ja-JP" altLang="en-US" smtClean="0">
                <a:latin typeface="+mn-lt"/>
                <a:ea typeface="+mn-ea"/>
                <a:sym typeface="Arial"/>
              </a:rPr>
              <a:pPr>
                <a:defRPr/>
              </a:pPr>
              <a:t>‹#›</a:t>
            </a:fld>
            <a:endParaRPr lang="ja-JP" altLang="en-US" dirty="0">
              <a:latin typeface="+mn-lt"/>
              <a:ea typeface="+mn-ea"/>
              <a:sym typeface="Arial"/>
            </a:endParaRPr>
          </a:p>
        </p:txBody>
      </p:sp>
      <p:pic>
        <p:nvPicPr>
          <p:cNvPr id="7" name="Picture 2" descr="A4j_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11163" y="187325"/>
            <a:ext cx="9085262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0400" y="2782800"/>
            <a:ext cx="9086400" cy="648000"/>
          </a:xfrm>
        </p:spPr>
        <p:txBody>
          <a:bodyPr>
            <a:normAutofit/>
          </a:bodyPr>
          <a:lstStyle>
            <a:lvl1pPr algn="ctr">
              <a:defRPr sz="2400" b="1" cap="all" baseline="0"/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497600" y="4078800"/>
            <a:ext cx="6912000" cy="21544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4j_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11163" y="187325"/>
            <a:ext cx="9085262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_line"/>
          <p:cNvSpPr>
            <a:spLocks noChangeShapeType="1"/>
          </p:cNvSpPr>
          <p:nvPr/>
        </p:nvSpPr>
        <p:spPr bwMode="gray">
          <a:xfrm>
            <a:off x="406400" y="819150"/>
            <a:ext cx="9086850" cy="1588"/>
          </a:xfrm>
          <a:prstGeom prst="line">
            <a:avLst/>
          </a:prstGeom>
          <a:noFill/>
          <a:ln w="12700">
            <a:solidFill>
              <a:srgbClr val="ACACAC"/>
            </a:solidFill>
            <a:round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algn="ctr" fontAlgn="b">
              <a:buFont typeface="Wingdings" pitchFamily="2" charset="2"/>
              <a:buNone/>
              <a:defRPr/>
            </a:pPr>
            <a:endParaRPr lang="ja-JP" altLang="en-US">
              <a:latin typeface="ＭＳ Ｐゴシック" charset="-128"/>
            </a:endParaRPr>
          </a:p>
        </p:txBody>
      </p:sp>
      <p:sp>
        <p:nvSpPr>
          <p:cNvPr id="5" name="Page_num"/>
          <p:cNvSpPr txBox="1"/>
          <p:nvPr/>
        </p:nvSpPr>
        <p:spPr>
          <a:xfrm>
            <a:off x="4706938" y="6596063"/>
            <a:ext cx="468312" cy="2587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defPPr>
              <a:defRPr lang="ja-JP"/>
            </a:defPPr>
            <a:lvl1pPr lvl="0"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 sz="1200" baseline="0"/>
            </a:lvl1pPr>
            <a:lvl2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2pPr>
            <a:lvl3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3pPr>
            <a:lvl4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4pPr>
            <a:lvl5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5pPr>
            <a:lvl6pPr>
              <a:defRPr sz="1400">
                <a:latin typeface="ＭＳ Ｐゴシック" charset="-128"/>
                <a:ea typeface="ＭＳ Ｐゴシック" charset="-128"/>
              </a:defRPr>
            </a:lvl6pPr>
            <a:lvl7pPr>
              <a:defRPr sz="1400">
                <a:latin typeface="ＭＳ Ｐゴシック" charset="-128"/>
                <a:ea typeface="ＭＳ Ｐゴシック" charset="-128"/>
              </a:defRPr>
            </a:lvl7pPr>
            <a:lvl8pPr>
              <a:defRPr sz="1400">
                <a:latin typeface="ＭＳ Ｐゴシック" charset="-128"/>
                <a:ea typeface="ＭＳ Ｐゴシック" charset="-128"/>
              </a:defRPr>
            </a:lvl8pPr>
            <a:lvl9pPr>
              <a:defRPr sz="1400">
                <a:latin typeface="ＭＳ Ｐゴシック" charset="-128"/>
                <a:ea typeface="ＭＳ Ｐゴシック" charset="-128"/>
              </a:defRPr>
            </a:lvl9pPr>
          </a:lstStyle>
          <a:p>
            <a:pPr>
              <a:defRPr/>
            </a:pPr>
            <a:fld id="{DE02BCA1-058A-43C7-8296-DD09D2112073}" type="slidenum">
              <a:rPr lang="ja-JP" altLang="en-US" smtClean="0">
                <a:latin typeface="+mn-lt"/>
                <a:ea typeface="+mn-ea"/>
                <a:sym typeface="Arial"/>
              </a:rPr>
              <a:pPr>
                <a:defRPr/>
              </a:pPr>
              <a:t>‹#›</a:t>
            </a:fld>
            <a:endParaRPr lang="ja-JP" altLang="en-US" dirty="0">
              <a:latin typeface="+mn-lt"/>
              <a:ea typeface="+mn-ea"/>
              <a:sym typeface="Arial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06398" y="333375"/>
            <a:ext cx="9086400" cy="485775"/>
          </a:xfr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_num"/>
          <p:cNvSpPr txBox="1"/>
          <p:nvPr userDrawn="1"/>
        </p:nvSpPr>
        <p:spPr>
          <a:xfrm>
            <a:off x="4706938" y="6596063"/>
            <a:ext cx="468312" cy="2587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defPPr>
              <a:defRPr lang="ja-JP"/>
            </a:defPPr>
            <a:lvl1pPr lvl="0"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 sz="1200" baseline="0"/>
            </a:lvl1pPr>
            <a:lvl2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2pPr>
            <a:lvl3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3pPr>
            <a:lvl4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4pPr>
            <a:lvl5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5pPr>
            <a:lvl6pPr>
              <a:defRPr sz="1400">
                <a:latin typeface="ＭＳ Ｐゴシック" charset="-128"/>
                <a:ea typeface="ＭＳ Ｐゴシック" charset="-128"/>
              </a:defRPr>
            </a:lvl6pPr>
            <a:lvl7pPr>
              <a:defRPr sz="1400">
                <a:latin typeface="ＭＳ Ｐゴシック" charset="-128"/>
                <a:ea typeface="ＭＳ Ｐゴシック" charset="-128"/>
              </a:defRPr>
            </a:lvl7pPr>
            <a:lvl8pPr>
              <a:defRPr sz="1400">
                <a:latin typeface="ＭＳ Ｐゴシック" charset="-128"/>
                <a:ea typeface="ＭＳ Ｐゴシック" charset="-128"/>
              </a:defRPr>
            </a:lvl8pPr>
            <a:lvl9pPr>
              <a:defRPr sz="1400">
                <a:latin typeface="ＭＳ Ｐゴシック" charset="-128"/>
                <a:ea typeface="ＭＳ Ｐゴシック" charset="-128"/>
              </a:defRPr>
            </a:lvl9pPr>
          </a:lstStyle>
          <a:p>
            <a:pPr>
              <a:defRPr/>
            </a:pPr>
            <a:fld id="{7755F009-FAD7-413C-B226-F3408A500054}" type="slidenum">
              <a:rPr lang="ja-JP" altLang="en-US" smtClean="0">
                <a:latin typeface="+mn-lt"/>
                <a:ea typeface="+mn-ea"/>
                <a:sym typeface="Arial"/>
              </a:rPr>
              <a:pPr>
                <a:defRPr/>
              </a:pPr>
              <a:t>‹#›</a:t>
            </a:fld>
            <a:endParaRPr lang="ja-JP" altLang="en-US" dirty="0">
              <a:latin typeface="+mn-lt"/>
              <a:ea typeface="+mn-ea"/>
              <a:sym typeface="Arial"/>
            </a:endParaRPr>
          </a:p>
        </p:txBody>
      </p:sp>
      <p:pic>
        <p:nvPicPr>
          <p:cNvPr id="3" name="Picture 2" descr="A4j_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11163" y="187325"/>
            <a:ext cx="9085262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1774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_num"/>
          <p:cNvSpPr txBox="1"/>
          <p:nvPr/>
        </p:nvSpPr>
        <p:spPr>
          <a:xfrm>
            <a:off x="4706938" y="6596063"/>
            <a:ext cx="468312" cy="2587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defPPr>
              <a:defRPr lang="ja-JP"/>
            </a:defPPr>
            <a:lvl1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latin typeface="Arial" charset="0"/>
                <a:ea typeface="ＭＳ Ｐゴシック" charset="-128"/>
              </a:defRPr>
            </a:lvl1pPr>
            <a:lvl2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2pPr>
            <a:lvl3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3pPr>
            <a:lvl4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4pPr>
            <a:lvl5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5pPr>
            <a:lvl6pPr>
              <a:defRPr sz="1400">
                <a:latin typeface="ＭＳ Ｐゴシック" charset="-128"/>
                <a:ea typeface="ＭＳ Ｐゴシック" charset="-128"/>
              </a:defRPr>
            </a:lvl6pPr>
            <a:lvl7pPr>
              <a:defRPr sz="1400">
                <a:latin typeface="ＭＳ Ｐゴシック" charset="-128"/>
                <a:ea typeface="ＭＳ Ｐゴシック" charset="-128"/>
              </a:defRPr>
            </a:lvl7pPr>
            <a:lvl8pPr>
              <a:defRPr sz="1400">
                <a:latin typeface="ＭＳ Ｐゴシック" charset="-128"/>
                <a:ea typeface="ＭＳ Ｐゴシック" charset="-128"/>
              </a:defRPr>
            </a:lvl8pPr>
            <a:lvl9pPr>
              <a:defRPr sz="1400">
                <a:latin typeface="ＭＳ Ｐゴシック" charset="-128"/>
                <a:ea typeface="ＭＳ Ｐゴシック" charset="-128"/>
              </a:defRPr>
            </a:lvl9pPr>
          </a:lstStyle>
          <a:p>
            <a:pPr>
              <a:defRPr/>
            </a:pPr>
            <a:fld id="{000545FF-8F7F-404A-BFAC-8B4BEEEEF85C}" type="slidenum">
              <a:rPr lang="ja-JP" altLang="en-US" smtClean="0">
                <a:solidFill>
                  <a:srgbClr val="000000"/>
                </a:solidFill>
                <a:latin typeface="Arial"/>
                <a:ea typeface="ＭＳ Ｐゴシック"/>
                <a:sym typeface="Arial"/>
              </a:rPr>
              <a:pPr>
                <a:defRPr/>
              </a:pPr>
              <a:t>‹#›</a:t>
            </a:fld>
            <a:endParaRPr lang="ja-JP" altLang="en-US" dirty="0">
              <a:solidFill>
                <a:srgbClr val="000000"/>
              </a:solidFill>
              <a:latin typeface="Arial"/>
              <a:ea typeface="ＭＳ Ｐゴシック"/>
              <a:sym typeface="Arial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0400" y="333375"/>
            <a:ext cx="9086400" cy="485775"/>
          </a:xfr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0"/>
          </p:nvPr>
        </p:nvSpPr>
        <p:spPr>
          <a:xfrm>
            <a:off x="410400" y="982800"/>
            <a:ext cx="9086400" cy="1200329"/>
          </a:xfrm>
          <a:noFill/>
          <a:ln>
            <a:noFill/>
          </a:ln>
          <a:effectLst/>
          <a:extLst/>
        </p:spPr>
        <p:txBody>
          <a:bodyPr/>
          <a:lstStyle>
            <a:lvl1pPr>
              <a:defRPr lang="ja-JP" altLang="en-US" dirty="0" smtClean="0"/>
            </a:lvl1pPr>
            <a:lvl2pPr>
              <a:defRPr lang="ja-JP" altLang="en-US" dirty="0" smtClean="0"/>
            </a:lvl2pPr>
            <a:lvl3pPr>
              <a:defRPr lang="ja-JP" altLang="en-US" dirty="0" smtClean="0"/>
            </a:lvl3pPr>
            <a:lvl4pPr>
              <a:defRPr lang="ja-JP" altLang="en-US" dirty="0" smtClean="0"/>
            </a:lvl4pPr>
            <a:lvl5pPr>
              <a:defRPr lang="ja-JP" altLang="en-US" dirty="0"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81130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kah_line"/>
          <p:cNvSpPr>
            <a:spLocks noChangeShapeType="1"/>
          </p:cNvSpPr>
          <p:nvPr userDrawn="1"/>
        </p:nvSpPr>
        <p:spPr bwMode="gray">
          <a:xfrm>
            <a:off x="411163" y="3429000"/>
            <a:ext cx="9085262" cy="1588"/>
          </a:xfrm>
          <a:prstGeom prst="line">
            <a:avLst/>
          </a:prstGeom>
          <a:noFill/>
          <a:ln w="12700">
            <a:solidFill>
              <a:srgbClr val="ACACAC"/>
            </a:solidFill>
            <a:round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" name="nakah_lineup"/>
          <p:cNvSpPr>
            <a:spLocks noChangeShapeType="1"/>
          </p:cNvSpPr>
          <p:nvPr/>
        </p:nvSpPr>
        <p:spPr bwMode="gray">
          <a:xfrm>
            <a:off x="411163" y="2781300"/>
            <a:ext cx="9085262" cy="0"/>
          </a:xfrm>
          <a:prstGeom prst="line">
            <a:avLst/>
          </a:prstGeom>
          <a:noFill/>
          <a:ln w="12700">
            <a:solidFill>
              <a:srgbClr val="ACACAC"/>
            </a:solidFill>
            <a:round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Page_num"/>
          <p:cNvSpPr txBox="1"/>
          <p:nvPr/>
        </p:nvSpPr>
        <p:spPr>
          <a:xfrm>
            <a:off x="4706938" y="6596063"/>
            <a:ext cx="468312" cy="2587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defPPr>
              <a:defRPr lang="ja-JP"/>
            </a:defPPr>
            <a:lvl1pPr lvl="0"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 sz="1200" baseline="0"/>
            </a:lvl1pPr>
            <a:lvl2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2pPr>
            <a:lvl3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3pPr>
            <a:lvl4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4pPr>
            <a:lvl5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5pPr>
            <a:lvl6pPr>
              <a:defRPr sz="1400">
                <a:latin typeface="ＭＳ Ｐゴシック" charset="-128"/>
                <a:ea typeface="ＭＳ Ｐゴシック" charset="-128"/>
              </a:defRPr>
            </a:lvl6pPr>
            <a:lvl7pPr>
              <a:defRPr sz="1400">
                <a:latin typeface="ＭＳ Ｐゴシック" charset="-128"/>
                <a:ea typeface="ＭＳ Ｐゴシック" charset="-128"/>
              </a:defRPr>
            </a:lvl7pPr>
            <a:lvl8pPr>
              <a:defRPr sz="1400">
                <a:latin typeface="ＭＳ Ｐゴシック" charset="-128"/>
                <a:ea typeface="ＭＳ Ｐゴシック" charset="-128"/>
              </a:defRPr>
            </a:lvl8pPr>
            <a:lvl9pPr>
              <a:defRPr sz="1400">
                <a:latin typeface="ＭＳ Ｐゴシック" charset="-128"/>
                <a:ea typeface="ＭＳ Ｐゴシック" charset="-128"/>
              </a:defRPr>
            </a:lvl9pPr>
          </a:lstStyle>
          <a:p>
            <a:pPr>
              <a:defRPr/>
            </a:pPr>
            <a:fld id="{86A8413E-A962-4478-8C28-7E666613BB53}" type="slidenum">
              <a:rPr lang="ja-JP" altLang="en-US" smtClean="0">
                <a:solidFill>
                  <a:srgbClr val="000000"/>
                </a:solidFill>
                <a:latin typeface="Arial"/>
                <a:ea typeface="ＭＳ Ｐゴシック"/>
                <a:sym typeface="Arial"/>
              </a:rPr>
              <a:pPr>
                <a:defRPr/>
              </a:pPr>
              <a:t>‹#›</a:t>
            </a:fld>
            <a:endParaRPr lang="ja-JP" altLang="en-US" dirty="0">
              <a:solidFill>
                <a:srgbClr val="000000"/>
              </a:solidFill>
              <a:latin typeface="Arial"/>
              <a:ea typeface="ＭＳ Ｐゴシック"/>
              <a:sym typeface="Arial"/>
            </a:endParaRPr>
          </a:p>
        </p:txBody>
      </p:sp>
      <p:pic>
        <p:nvPicPr>
          <p:cNvPr id="7" name="Picture 2" descr="A4j_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11163" y="187325"/>
            <a:ext cx="9085262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0400" y="2782800"/>
            <a:ext cx="9086400" cy="648000"/>
          </a:xfrm>
        </p:spPr>
        <p:txBody>
          <a:bodyPr>
            <a:normAutofit/>
          </a:bodyPr>
          <a:lstStyle>
            <a:lvl1pPr algn="ctr">
              <a:defRPr sz="2400" b="1" cap="all" baseline="0"/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497600" y="4078800"/>
            <a:ext cx="6912000" cy="21544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915772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4j_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11163" y="187325"/>
            <a:ext cx="9085262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_line"/>
          <p:cNvSpPr>
            <a:spLocks noChangeShapeType="1"/>
          </p:cNvSpPr>
          <p:nvPr/>
        </p:nvSpPr>
        <p:spPr bwMode="gray">
          <a:xfrm>
            <a:off x="406400" y="819150"/>
            <a:ext cx="9086850" cy="1588"/>
          </a:xfrm>
          <a:prstGeom prst="line">
            <a:avLst/>
          </a:prstGeom>
          <a:noFill/>
          <a:ln w="12700">
            <a:solidFill>
              <a:srgbClr val="ACACAC"/>
            </a:solidFill>
            <a:round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algn="ctr" fontAlgn="b">
              <a:buFont typeface="Wingdings" pitchFamily="2" charset="2"/>
              <a:buNone/>
              <a:defRPr/>
            </a:pPr>
            <a:endParaRPr lang="ja-JP" altLang="en-US">
              <a:solidFill>
                <a:srgbClr val="000000"/>
              </a:solidFill>
              <a:latin typeface="ＭＳ Ｐゴシック" charset="-128"/>
            </a:endParaRPr>
          </a:p>
        </p:txBody>
      </p:sp>
      <p:sp>
        <p:nvSpPr>
          <p:cNvPr id="5" name="Page_num"/>
          <p:cNvSpPr txBox="1"/>
          <p:nvPr/>
        </p:nvSpPr>
        <p:spPr>
          <a:xfrm>
            <a:off x="4706938" y="6596063"/>
            <a:ext cx="468312" cy="2587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defPPr>
              <a:defRPr lang="ja-JP"/>
            </a:defPPr>
            <a:lvl1pPr lvl="0"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 sz="1200" baseline="0"/>
            </a:lvl1pPr>
            <a:lvl2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2pPr>
            <a:lvl3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3pPr>
            <a:lvl4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4pPr>
            <a:lvl5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5pPr>
            <a:lvl6pPr>
              <a:defRPr sz="1400">
                <a:latin typeface="ＭＳ Ｐゴシック" charset="-128"/>
                <a:ea typeface="ＭＳ Ｐゴシック" charset="-128"/>
              </a:defRPr>
            </a:lvl6pPr>
            <a:lvl7pPr>
              <a:defRPr sz="1400">
                <a:latin typeface="ＭＳ Ｐゴシック" charset="-128"/>
                <a:ea typeface="ＭＳ Ｐゴシック" charset="-128"/>
              </a:defRPr>
            </a:lvl7pPr>
            <a:lvl8pPr>
              <a:defRPr sz="1400">
                <a:latin typeface="ＭＳ Ｐゴシック" charset="-128"/>
                <a:ea typeface="ＭＳ Ｐゴシック" charset="-128"/>
              </a:defRPr>
            </a:lvl8pPr>
            <a:lvl9pPr>
              <a:defRPr sz="1400">
                <a:latin typeface="ＭＳ Ｐゴシック" charset="-128"/>
                <a:ea typeface="ＭＳ Ｐゴシック" charset="-128"/>
              </a:defRPr>
            </a:lvl9pPr>
          </a:lstStyle>
          <a:p>
            <a:pPr>
              <a:defRPr/>
            </a:pPr>
            <a:fld id="{DE02BCA1-058A-43C7-8296-DD09D2112073}" type="slidenum">
              <a:rPr lang="ja-JP" altLang="en-US" smtClean="0">
                <a:solidFill>
                  <a:srgbClr val="000000"/>
                </a:solidFill>
                <a:latin typeface="Arial"/>
                <a:ea typeface="ＭＳ Ｐゴシック"/>
                <a:sym typeface="Arial"/>
              </a:rPr>
              <a:pPr>
                <a:defRPr/>
              </a:pPr>
              <a:t>‹#›</a:t>
            </a:fld>
            <a:endParaRPr lang="ja-JP" altLang="en-US" dirty="0">
              <a:solidFill>
                <a:srgbClr val="000000"/>
              </a:solidFill>
              <a:latin typeface="Arial"/>
              <a:ea typeface="ＭＳ Ｐゴシック"/>
              <a:sym typeface="Arial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06398" y="333375"/>
            <a:ext cx="9086400" cy="485775"/>
          </a:xfr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82175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Line_futta"/>
          <p:cNvSpPr>
            <a:spLocks noChangeShapeType="1"/>
          </p:cNvSpPr>
          <p:nvPr/>
        </p:nvSpPr>
        <p:spPr bwMode="gray">
          <a:xfrm>
            <a:off x="411163" y="6591300"/>
            <a:ext cx="9085262" cy="0"/>
          </a:xfrm>
          <a:prstGeom prst="line">
            <a:avLst/>
          </a:prstGeom>
          <a:ln>
            <a:solidFill>
              <a:srgbClr val="ACACAC"/>
            </a:solidFill>
          </a:ln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112" name="MRI_copyright"/>
          <p:cNvSpPr txBox="1">
            <a:spLocks noChangeArrowheads="1"/>
          </p:cNvSpPr>
          <p:nvPr/>
        </p:nvSpPr>
        <p:spPr bwMode="gray">
          <a:xfrm>
            <a:off x="411163" y="6650038"/>
            <a:ext cx="4572000" cy="1539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ctr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buFontTx/>
              <a:buNone/>
              <a:defRPr kumimoji="1" sz="1000" kern="1200">
                <a:solidFill>
                  <a:srgbClr val="ACACAC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latin typeface="+mn-lt"/>
                <a:sym typeface="Arial"/>
              </a:rPr>
              <a:t>Copyright (C) Mitsubishi Research Institute, Inc.</a:t>
            </a:r>
          </a:p>
        </p:txBody>
      </p:sp>
      <p:sp>
        <p:nvSpPr>
          <p:cNvPr id="1028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11163" y="333375"/>
            <a:ext cx="90852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9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11163" y="982663"/>
            <a:ext cx="90852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</p:sldLayoutIdLst>
  <p:txStyles>
    <p:titleStyle>
      <a:lvl1pPr algn="l" rtl="0" fontAlgn="base">
        <a:spcBef>
          <a:spcPct val="0"/>
        </a:spcBef>
        <a:spcAft>
          <a:spcPct val="0"/>
        </a:spcAft>
        <a:defRPr kumimoji="1" sz="2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algn="l" rtl="0" fontAlgn="base">
        <a:spcBef>
          <a:spcPts val="438"/>
        </a:spcBef>
        <a:spcAft>
          <a:spcPct val="0"/>
        </a:spcAft>
        <a:buFont typeface="Arial" charset="0"/>
        <a:defRPr kumimoji="1" lang="ja-JP" altLang="en-US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03200" indent="-203200" algn="l" rtl="0" fontAlgn="base">
        <a:spcBef>
          <a:spcPts val="338"/>
        </a:spcBef>
        <a:spcAft>
          <a:spcPct val="0"/>
        </a:spcAft>
        <a:buClr>
          <a:srgbClr val="3E5E84"/>
        </a:buClr>
        <a:buFont typeface="Wingdings" pitchFamily="2" charset="2"/>
        <a:buChar char="n"/>
        <a:defRPr kumimoji="1" lang="ja-JP" altLang="en-US" sz="1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90500" algn="l" rtl="0" fontAlgn="base">
        <a:spcBef>
          <a:spcPts val="288"/>
        </a:spcBef>
        <a:spcAft>
          <a:spcPct val="0"/>
        </a:spcAft>
        <a:buClr>
          <a:srgbClr val="808080"/>
        </a:buClr>
        <a:buFont typeface="Wingdings" pitchFamily="2" charset="2"/>
        <a:buChar char="n"/>
        <a:defRPr kumimoji="1" lang="ja-JP" alt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825500" indent="-190500" algn="l" rtl="0" fontAlgn="base">
        <a:spcBef>
          <a:spcPts val="288"/>
        </a:spcBef>
        <a:spcAft>
          <a:spcPct val="0"/>
        </a:spcAft>
        <a:buClr>
          <a:srgbClr val="558C99"/>
        </a:buClr>
        <a:buFont typeface="Wingdings" pitchFamily="2" charset="2"/>
        <a:buChar char="l"/>
        <a:defRPr kumimoji="1" lang="ja-JP" altLang="en-US" sz="1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079500" indent="-190500" algn="l" rtl="0" fontAlgn="base">
        <a:spcBef>
          <a:spcPts val="288"/>
        </a:spcBef>
        <a:spcAft>
          <a:spcPct val="0"/>
        </a:spcAft>
        <a:buClr>
          <a:srgbClr val="C0C0C0"/>
        </a:buClr>
        <a:buFont typeface="Wingdings" pitchFamily="2" charset="2"/>
        <a:buChar char="l"/>
        <a:defRPr kumimoji="1" lang="ja-JP" altLang="en-US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Line_futta"/>
          <p:cNvSpPr>
            <a:spLocks noChangeShapeType="1"/>
          </p:cNvSpPr>
          <p:nvPr/>
        </p:nvSpPr>
        <p:spPr bwMode="gray">
          <a:xfrm>
            <a:off x="411163" y="6591300"/>
            <a:ext cx="9085262" cy="0"/>
          </a:xfrm>
          <a:prstGeom prst="line">
            <a:avLst/>
          </a:prstGeom>
          <a:ln>
            <a:solidFill>
              <a:srgbClr val="ACACAC"/>
            </a:solidFill>
          </a:ln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12" name="MRI_copyright"/>
          <p:cNvSpPr txBox="1">
            <a:spLocks noChangeArrowheads="1"/>
          </p:cNvSpPr>
          <p:nvPr/>
        </p:nvSpPr>
        <p:spPr bwMode="gray">
          <a:xfrm>
            <a:off x="411163" y="6650038"/>
            <a:ext cx="4572000" cy="1539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ctr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buFontTx/>
              <a:buNone/>
              <a:defRPr kumimoji="1" sz="1000" kern="1200">
                <a:solidFill>
                  <a:srgbClr val="ACACAC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latin typeface="Arial"/>
                <a:sym typeface="Arial"/>
              </a:rPr>
              <a:t>Copyright (C) Mitsubishi Research Institute, Inc.</a:t>
            </a:r>
          </a:p>
        </p:txBody>
      </p:sp>
      <p:sp>
        <p:nvSpPr>
          <p:cNvPr id="1028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11163" y="333375"/>
            <a:ext cx="90852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9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11163" y="982663"/>
            <a:ext cx="90852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521045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xStyles>
    <p:titleStyle>
      <a:lvl1pPr algn="l" rtl="0" fontAlgn="base">
        <a:spcBef>
          <a:spcPct val="0"/>
        </a:spcBef>
        <a:spcAft>
          <a:spcPct val="0"/>
        </a:spcAft>
        <a:defRPr kumimoji="1" sz="2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algn="l" rtl="0" fontAlgn="base">
        <a:spcBef>
          <a:spcPts val="438"/>
        </a:spcBef>
        <a:spcAft>
          <a:spcPct val="0"/>
        </a:spcAft>
        <a:buFont typeface="Arial" charset="0"/>
        <a:defRPr kumimoji="1" lang="ja-JP" altLang="en-US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03200" indent="-203200" algn="l" rtl="0" fontAlgn="base">
        <a:spcBef>
          <a:spcPts val="338"/>
        </a:spcBef>
        <a:spcAft>
          <a:spcPct val="0"/>
        </a:spcAft>
        <a:buClr>
          <a:srgbClr val="3E5E84"/>
        </a:buClr>
        <a:buFont typeface="Wingdings" pitchFamily="2" charset="2"/>
        <a:buChar char="n"/>
        <a:defRPr kumimoji="1" lang="ja-JP" altLang="en-US" sz="1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90500" algn="l" rtl="0" fontAlgn="base">
        <a:spcBef>
          <a:spcPts val="288"/>
        </a:spcBef>
        <a:spcAft>
          <a:spcPct val="0"/>
        </a:spcAft>
        <a:buClr>
          <a:srgbClr val="808080"/>
        </a:buClr>
        <a:buFont typeface="Wingdings" pitchFamily="2" charset="2"/>
        <a:buChar char="n"/>
        <a:defRPr kumimoji="1" lang="ja-JP" alt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825500" indent="-190500" algn="l" rtl="0" fontAlgn="base">
        <a:spcBef>
          <a:spcPts val="288"/>
        </a:spcBef>
        <a:spcAft>
          <a:spcPct val="0"/>
        </a:spcAft>
        <a:buClr>
          <a:srgbClr val="558C99"/>
        </a:buClr>
        <a:buFont typeface="Wingdings" pitchFamily="2" charset="2"/>
        <a:buChar char="l"/>
        <a:defRPr kumimoji="1" lang="ja-JP" altLang="en-US" sz="1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079500" indent="-190500" algn="l" rtl="0" fontAlgn="base">
        <a:spcBef>
          <a:spcPts val="288"/>
        </a:spcBef>
        <a:spcAft>
          <a:spcPct val="0"/>
        </a:spcAft>
        <a:buClr>
          <a:srgbClr val="C0C0C0"/>
        </a:buClr>
        <a:buFont typeface="Wingdings" pitchFamily="2" charset="2"/>
        <a:buChar char="l"/>
        <a:defRPr kumimoji="1" lang="ja-JP" altLang="en-US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hyperlink" Target="http://www.niigata-kotukisei.jp/detail.php?area=1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 txBox="1">
            <a:spLocks/>
          </p:cNvSpPr>
          <p:nvPr/>
        </p:nvSpPr>
        <p:spPr bwMode="auto">
          <a:xfrm>
            <a:off x="0" y="0"/>
            <a:ext cx="9906000" cy="622169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ja-JP" altLang="en-US" sz="3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昨年度</a:t>
            </a:r>
            <a:r>
              <a:rPr lang="en-US" altLang="ja-JP" sz="3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VLED</a:t>
            </a:r>
            <a:r>
              <a:rPr lang="ja-JP" altLang="en-US" sz="3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の取組み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330562" y="854945"/>
            <a:ext cx="8770053" cy="22048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600"/>
              </a:spcBef>
            </a:pPr>
            <a:r>
              <a:rPr lang="ja-JP" altLang="en-US" sz="2400" b="1" dirty="0">
                <a:solidFill>
                  <a:srgbClr val="CC99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対象データ</a:t>
            </a:r>
            <a:endParaRPr lang="en-US" altLang="ja-JP" sz="2400" b="1" dirty="0">
              <a:solidFill>
                <a:srgbClr val="CC99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・道路通行規制情報</a:t>
            </a:r>
            <a:endParaRPr lang="en-US" altLang="ja-JP" sz="2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・食品営業許可情報</a:t>
            </a:r>
            <a:endParaRPr lang="en-US" altLang="ja-JP" sz="2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・地盤情報（ボーリングデータ・土質試験結果など）</a:t>
            </a:r>
            <a:endParaRPr lang="en-US" altLang="ja-JP" sz="2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ts val="600"/>
              </a:spcBef>
            </a:pPr>
            <a:endParaRPr lang="en-US" altLang="ja-JP" sz="2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2400" b="1" dirty="0">
                <a:solidFill>
                  <a:srgbClr val="CC99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検討メンバー（順不同）</a:t>
            </a:r>
            <a:endParaRPr lang="en-US" altLang="ja-JP" sz="2400" b="1" dirty="0">
              <a:solidFill>
                <a:srgbClr val="CC99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オープンデータ有識者</a:t>
            </a:r>
            <a:endParaRPr lang="en-US" altLang="ja-JP" sz="2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1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大向主査（国立情報学研究所）、庄司委員（</a:t>
            </a:r>
            <a:r>
              <a:rPr lang="en-US" altLang="ja-JP" sz="1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GLOCOM</a:t>
            </a:r>
            <a:r>
              <a:rPr lang="ja-JP" altLang="en-US" sz="1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en-US" altLang="ja-JP" sz="1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自治体・府省</a:t>
            </a:r>
            <a:endParaRPr lang="en-US" altLang="ja-JP" sz="2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1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静岡市、福岡市、広島市、福井県、新潟県、会津若松市、大阪市、東京都</a:t>
            </a:r>
            <a:endParaRPr lang="en-US" altLang="ja-JP" sz="1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1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総務省、経済産業省</a:t>
            </a:r>
            <a:endParaRPr lang="en-US" altLang="ja-JP" sz="1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民間企業・組織</a:t>
            </a:r>
          </a:p>
          <a:p>
            <a:pPr>
              <a:spcBef>
                <a:spcPts val="600"/>
              </a:spcBef>
            </a:pPr>
            <a:r>
              <a:rPr lang="ja-JP" altLang="en-US" sz="1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社員企業、活用予定の企業・組織（各回内容に合わせて）</a:t>
            </a:r>
            <a:endParaRPr lang="en-US" altLang="ja-JP" sz="1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134C4B3-D686-4D6A-B239-CADF8B84B552}"/>
              </a:ext>
            </a:extLst>
          </p:cNvPr>
          <p:cNvSpPr txBox="1"/>
          <p:nvPr/>
        </p:nvSpPr>
        <p:spPr>
          <a:xfrm>
            <a:off x="8573841" y="172584"/>
            <a:ext cx="1053547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資料</a:t>
            </a:r>
            <a:r>
              <a:rPr kumimoji="1"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endParaRPr kumimoji="1" lang="ja-JP" altLang="en-US" sz="1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4703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 txBox="1">
            <a:spLocks/>
          </p:cNvSpPr>
          <p:nvPr/>
        </p:nvSpPr>
        <p:spPr bwMode="auto">
          <a:xfrm>
            <a:off x="0" y="0"/>
            <a:ext cx="9906000" cy="622169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ja-JP" altLang="en-US" sz="3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3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1.</a:t>
            </a:r>
            <a:r>
              <a:rPr lang="ja-JP" altLang="en-US" sz="3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道路通行規制情報</a:t>
            </a: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A21EEF49-A0B4-47E9-B10B-74F119870825}"/>
              </a:ext>
            </a:extLst>
          </p:cNvPr>
          <p:cNvSpPr txBox="1">
            <a:spLocks/>
          </p:cNvSpPr>
          <p:nvPr/>
        </p:nvSpPr>
        <p:spPr>
          <a:xfrm>
            <a:off x="289544" y="851080"/>
            <a:ext cx="9086400" cy="1294658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3050" indent="-273050">
              <a:spcBef>
                <a:spcPts val="600"/>
              </a:spcBef>
            </a:pPr>
            <a:r>
              <a:rPr lang="ja-JP" altLang="en-US" dirty="0">
                <a:solidFill>
                  <a:srgbClr val="CC99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背景</a:t>
            </a:r>
            <a:endParaRPr lang="en-US" altLang="ja-JP" dirty="0">
              <a:solidFill>
                <a:srgbClr val="CC99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8900" indent="-88900"/>
            <a:r>
              <a:rPr lang="ja-JP" altLang="en-US" sz="20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・静岡市が「しずみ</a:t>
            </a:r>
            <a:r>
              <a:rPr lang="ja-JP" altLang="en-US" sz="2000" b="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ち</a:t>
            </a:r>
            <a:r>
              <a:rPr lang="en-US" altLang="ja-JP" sz="20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info</a:t>
            </a:r>
            <a:r>
              <a:rPr lang="ja-JP" altLang="en-US" sz="20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」を作成し、全国への展開を検討</a:t>
            </a:r>
          </a:p>
          <a:p>
            <a:pPr marL="88900" indent="-88900"/>
            <a:r>
              <a:rPr lang="ja-JP" altLang="en-US" sz="20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・公開自治体が少ない（公開の取組みが始まった段階）</a:t>
            </a:r>
          </a:p>
          <a:p>
            <a:pPr marL="88900" indent="-88900"/>
            <a:r>
              <a:rPr lang="ja-JP" altLang="en-US" sz="20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・更新頻度が高いデータに沿った提供方法の検討が必要</a:t>
            </a:r>
          </a:p>
          <a:p>
            <a:endParaRPr lang="en-US" altLang="ja-JP" sz="2000" b="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2000" b="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2" name="図 11" descr="C:\Users\2140232\Desktop\ODフォーマット報告書\素材\新潟県交通規制情報.jpeg">
            <a:extLst>
              <a:ext uri="{FF2B5EF4-FFF2-40B4-BE49-F238E27FC236}">
                <a16:creationId xmlns:a16="http://schemas.microsoft.com/office/drawing/2014/main" id="{CC4566DC-7E9B-4A61-BC14-674C8358ED4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309" y="2450878"/>
            <a:ext cx="3780525" cy="347783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タイトル 1">
            <a:extLst>
              <a:ext uri="{FF2B5EF4-FFF2-40B4-BE49-F238E27FC236}">
                <a16:creationId xmlns:a16="http://schemas.microsoft.com/office/drawing/2014/main" id="{21501A65-A2B3-4A9C-AF68-63BFF7D7E2DB}"/>
              </a:ext>
            </a:extLst>
          </p:cNvPr>
          <p:cNvSpPr txBox="1">
            <a:spLocks/>
          </p:cNvSpPr>
          <p:nvPr/>
        </p:nvSpPr>
        <p:spPr>
          <a:xfrm>
            <a:off x="396400" y="5822025"/>
            <a:ext cx="4556600" cy="331172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12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しずみ</a:t>
            </a:r>
            <a:r>
              <a:rPr lang="ja-JP" altLang="en-US" sz="1200" b="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ち</a:t>
            </a:r>
            <a:r>
              <a:rPr lang="en-US" altLang="ja-JP" sz="12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info</a:t>
            </a:r>
            <a:r>
              <a:rPr lang="ja-JP" altLang="en-US" sz="12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（静岡市）</a:t>
            </a:r>
            <a:endParaRPr lang="en-US" altLang="ja-JP" sz="1200" b="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en-US" altLang="ja-JP" sz="12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2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市内の災害や道路工事による通行止めなどの規制情報を</a:t>
            </a:r>
            <a:endParaRPr lang="en-US" altLang="ja-JP" sz="1200" b="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12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地図上に表示するシステム</a:t>
            </a:r>
            <a:r>
              <a:rPr lang="en-US" altLang="ja-JP" sz="12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pPr algn="ctr"/>
            <a:r>
              <a:rPr lang="ja-JP" altLang="en-US" sz="9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出所：しずみ</a:t>
            </a:r>
            <a:r>
              <a:rPr lang="ja-JP" altLang="en-US" sz="900" b="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ち</a:t>
            </a:r>
            <a:r>
              <a:rPr lang="en-US" altLang="ja-JP" sz="9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info</a:t>
            </a:r>
            <a:r>
              <a:rPr lang="ja-JP" altLang="en-US" sz="9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9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https://shizuokashi-road.appspot.com/index_pub.html</a:t>
            </a:r>
            <a:r>
              <a:rPr lang="ja-JP" altLang="en-US" sz="9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en-US" altLang="ja-JP" sz="1200" b="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" name="タイトル 1">
            <a:extLst>
              <a:ext uri="{FF2B5EF4-FFF2-40B4-BE49-F238E27FC236}">
                <a16:creationId xmlns:a16="http://schemas.microsoft.com/office/drawing/2014/main" id="{85D903FC-4F41-4C47-B594-38E7C63E8E66}"/>
              </a:ext>
            </a:extLst>
          </p:cNvPr>
          <p:cNvSpPr txBox="1">
            <a:spLocks/>
          </p:cNvSpPr>
          <p:nvPr/>
        </p:nvSpPr>
        <p:spPr>
          <a:xfrm>
            <a:off x="4832744" y="6109470"/>
            <a:ext cx="4752528" cy="351149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12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Web</a:t>
            </a:r>
            <a:r>
              <a:rPr lang="ja-JP" altLang="en-US" sz="12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ページ上のデータ公開例（新潟県）</a:t>
            </a:r>
            <a:endParaRPr lang="en-US" altLang="ja-JP" sz="1200" b="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9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出所：新潟県交通規制情報</a:t>
            </a:r>
            <a:r>
              <a:rPr lang="en-US" altLang="ja-JP" sz="9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9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9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hlinkClick r:id="rId4"/>
              </a:rPr>
              <a:t>http://www.niigata-kotukisei.jp/detail.php?area=1</a:t>
            </a:r>
            <a:r>
              <a:rPr lang="ja-JP" altLang="en-US" sz="9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en-US" altLang="ja-JP" sz="900" b="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E291E1D7-F394-4D55-BE2D-9C9E799D888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07414" y="2494733"/>
            <a:ext cx="4097776" cy="324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698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 txBox="1">
            <a:spLocks/>
          </p:cNvSpPr>
          <p:nvPr/>
        </p:nvSpPr>
        <p:spPr bwMode="auto">
          <a:xfrm>
            <a:off x="0" y="0"/>
            <a:ext cx="9906000" cy="622169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ja-JP" altLang="en-US" sz="3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3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1.</a:t>
            </a:r>
            <a:r>
              <a:rPr lang="ja-JP" altLang="en-US" sz="3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道路通行規制情報</a:t>
            </a: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0735AAC2-98AF-4786-853F-D159DA01469D}"/>
              </a:ext>
            </a:extLst>
          </p:cNvPr>
          <p:cNvSpPr txBox="1">
            <a:spLocks/>
          </p:cNvSpPr>
          <p:nvPr/>
        </p:nvSpPr>
        <p:spPr>
          <a:xfrm>
            <a:off x="327305" y="815091"/>
            <a:ext cx="9086400" cy="1294658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3050" indent="-273050">
              <a:spcBef>
                <a:spcPts val="600"/>
              </a:spcBef>
            </a:pPr>
            <a:r>
              <a:rPr lang="ja-JP" altLang="en-US" dirty="0">
                <a:solidFill>
                  <a:srgbClr val="CC99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検討内容</a:t>
            </a:r>
            <a:endParaRPr lang="en-US" altLang="ja-JP" dirty="0">
              <a:solidFill>
                <a:srgbClr val="CC99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8900" indent="-88900">
              <a:lnSpc>
                <a:spcPct val="150000"/>
              </a:lnSpc>
            </a:pPr>
            <a:r>
              <a:rPr lang="ja-JP" altLang="en-US" sz="20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・静岡市など自治体、利活用が見込まれる民間企業等が参加</a:t>
            </a:r>
          </a:p>
          <a:p>
            <a:pPr marL="88900" indent="-88900">
              <a:lnSpc>
                <a:spcPct val="150000"/>
              </a:lnSpc>
            </a:pPr>
            <a:r>
              <a:rPr lang="ja-JP" altLang="en-US" sz="20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・今後、公開の基準となるフォーマット案及び提供方法（</a:t>
            </a:r>
            <a:r>
              <a:rPr lang="en-US" altLang="ja-JP" sz="20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API</a:t>
            </a:r>
            <a:r>
              <a:rPr lang="ja-JP" altLang="en-US" sz="20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提供）を検討</a:t>
            </a:r>
            <a:endParaRPr lang="en-US" altLang="ja-JP" sz="2000" b="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8900" indent="-88900">
              <a:lnSpc>
                <a:spcPct val="150000"/>
              </a:lnSpc>
            </a:pPr>
            <a:r>
              <a:rPr lang="ja-JP" altLang="en-US" sz="20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・整理結果は、参考資料「昨年度報告書一式」 資料</a:t>
            </a:r>
            <a:r>
              <a:rPr lang="en-US" altLang="ja-JP" sz="20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20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ご参照</a:t>
            </a:r>
            <a:endParaRPr lang="en-US" altLang="ja-JP" sz="2000" b="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8900" indent="-88900">
              <a:lnSpc>
                <a:spcPct val="150000"/>
              </a:lnSpc>
            </a:pPr>
            <a:endParaRPr lang="en-US" altLang="ja-JP" sz="2000" b="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8900" indent="-88900">
              <a:lnSpc>
                <a:spcPct val="150000"/>
              </a:lnSpc>
            </a:pPr>
            <a:endParaRPr lang="en-US" altLang="ja-JP" sz="2000" b="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2000" b="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0156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 txBox="1">
            <a:spLocks/>
          </p:cNvSpPr>
          <p:nvPr/>
        </p:nvSpPr>
        <p:spPr bwMode="auto">
          <a:xfrm>
            <a:off x="0" y="0"/>
            <a:ext cx="9906000" cy="622169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ja-JP" altLang="en-US" sz="3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3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1.</a:t>
            </a:r>
            <a:r>
              <a:rPr lang="ja-JP" altLang="en-US" sz="3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道路通行規制情報</a:t>
            </a: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0735AAC2-98AF-4786-853F-D159DA01469D}"/>
              </a:ext>
            </a:extLst>
          </p:cNvPr>
          <p:cNvSpPr txBox="1">
            <a:spLocks/>
          </p:cNvSpPr>
          <p:nvPr/>
        </p:nvSpPr>
        <p:spPr>
          <a:xfrm>
            <a:off x="327304" y="751293"/>
            <a:ext cx="9422751" cy="1294658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3050" indent="-273050">
              <a:lnSpc>
                <a:spcPct val="150000"/>
              </a:lnSpc>
              <a:spcBef>
                <a:spcPts val="600"/>
              </a:spcBef>
            </a:pPr>
            <a:r>
              <a:rPr lang="ja-JP" altLang="en-US" dirty="0">
                <a:solidFill>
                  <a:srgbClr val="CC99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分科会後の取組み状況</a:t>
            </a:r>
          </a:p>
          <a:p>
            <a:pPr marL="88900" indent="-88900">
              <a:lnSpc>
                <a:spcPct val="150000"/>
              </a:lnSpc>
            </a:pPr>
            <a:r>
              <a:rPr lang="ja-JP" altLang="en-US" sz="20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・「しずみ</a:t>
            </a:r>
            <a:r>
              <a:rPr lang="ja-JP" altLang="en-US" sz="2000" b="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ち</a:t>
            </a:r>
            <a:r>
              <a:rPr lang="en-US" altLang="ja-JP" sz="20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info</a:t>
            </a:r>
            <a:r>
              <a:rPr lang="ja-JP" altLang="en-US" sz="20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」改修のタイミングで、フォーマット案に沿ってデータ項目を見直し</a:t>
            </a:r>
            <a:endParaRPr lang="en-US" altLang="ja-JP" sz="2000" b="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8900" indent="-88900">
              <a:lnSpc>
                <a:spcPct val="150000"/>
              </a:lnSpc>
            </a:pPr>
            <a:r>
              <a:rPr lang="ja-JP" altLang="en-US" sz="20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・「しずみ</a:t>
            </a:r>
            <a:r>
              <a:rPr lang="ja-JP" altLang="en-US" sz="2000" b="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ち</a:t>
            </a:r>
            <a:r>
              <a:rPr lang="en-US" altLang="ja-JP" sz="20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info</a:t>
            </a:r>
            <a:r>
              <a:rPr lang="ja-JP" altLang="en-US" sz="20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」上で大型イベントデータの提供に向け取組み中</a:t>
            </a:r>
            <a:endParaRPr lang="en-US" altLang="ja-JP" sz="2000" b="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0975">
              <a:lnSpc>
                <a:spcPct val="150000"/>
              </a:lnSpc>
            </a:pPr>
            <a:r>
              <a:rPr lang="ja-JP" altLang="en-US" sz="20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大型イベント基本情報や位置情報などと合わせて、イベントによる道路通行規制情報も提供を検討</a:t>
            </a:r>
          </a:p>
          <a:p>
            <a:pPr marL="88900" indent="-88900">
              <a:lnSpc>
                <a:spcPct val="150000"/>
              </a:lnSpc>
            </a:pPr>
            <a:endParaRPr lang="en-US" altLang="ja-JP" sz="2000" b="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8900" indent="-88900">
              <a:lnSpc>
                <a:spcPct val="150000"/>
              </a:lnSpc>
            </a:pPr>
            <a:endParaRPr lang="en-US" altLang="ja-JP" sz="2000" b="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2000" b="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4776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 txBox="1">
            <a:spLocks/>
          </p:cNvSpPr>
          <p:nvPr/>
        </p:nvSpPr>
        <p:spPr bwMode="auto">
          <a:xfrm>
            <a:off x="0" y="0"/>
            <a:ext cx="9906000" cy="622169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ja-JP" altLang="en-US" sz="3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3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</a:t>
            </a:r>
            <a:r>
              <a:rPr lang="ja-JP" altLang="en-US" sz="3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食品営業許可情報</a:t>
            </a: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A21EEF49-A0B4-47E9-B10B-74F119870825}"/>
              </a:ext>
            </a:extLst>
          </p:cNvPr>
          <p:cNvSpPr txBox="1">
            <a:spLocks/>
          </p:cNvSpPr>
          <p:nvPr/>
        </p:nvSpPr>
        <p:spPr>
          <a:xfrm>
            <a:off x="391100" y="815088"/>
            <a:ext cx="5034340" cy="1294658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3050" indent="-273050">
              <a:spcBef>
                <a:spcPts val="600"/>
              </a:spcBef>
            </a:pPr>
            <a:r>
              <a:rPr lang="ja-JP" altLang="en-US" dirty="0">
                <a:solidFill>
                  <a:srgbClr val="CC99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背景</a:t>
            </a:r>
            <a:endParaRPr lang="en-US" altLang="ja-JP" dirty="0">
              <a:solidFill>
                <a:srgbClr val="CC99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0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・申請に基づく情報であり、　全ての都道府県が</a:t>
            </a:r>
            <a:endParaRPr lang="en-US" altLang="ja-JP" sz="2000" b="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0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データを保有。</a:t>
            </a:r>
            <a:endParaRPr lang="en-US" altLang="ja-JP" sz="2000" b="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0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・公開自治体が広がりつつある</a:t>
            </a:r>
          </a:p>
          <a:p>
            <a:r>
              <a:rPr lang="ja-JP" altLang="en-US" sz="20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・自治体によりデータフォーマットに違いが見られる</a:t>
            </a:r>
          </a:p>
          <a:p>
            <a:endParaRPr lang="en-US" altLang="ja-JP" sz="2000" b="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2000" b="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74E52398-6C71-4E9E-9EAE-AA061FD7F6F3}"/>
              </a:ext>
            </a:extLst>
          </p:cNvPr>
          <p:cNvSpPr txBox="1">
            <a:spLocks/>
          </p:cNvSpPr>
          <p:nvPr/>
        </p:nvSpPr>
        <p:spPr>
          <a:xfrm>
            <a:off x="2749207" y="5301878"/>
            <a:ext cx="3898032" cy="351149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12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食品衛生法に基づく</a:t>
            </a:r>
            <a:endParaRPr lang="en-US" altLang="ja-JP" sz="1200" b="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12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営業許可申請書例</a:t>
            </a:r>
            <a:endParaRPr lang="en-US" altLang="ja-JP" sz="1200" b="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12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（福井県）</a:t>
            </a:r>
            <a:endParaRPr lang="en-US" altLang="ja-JP" sz="1200" b="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D3DDC5B8-635D-446E-9F4D-74AD733C3C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72" b="4197"/>
          <a:stretch/>
        </p:blipFill>
        <p:spPr>
          <a:xfrm>
            <a:off x="5605441" y="995841"/>
            <a:ext cx="3922860" cy="51088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C3E3B0AE-F386-4896-9CF3-F65D84BBB01D}"/>
              </a:ext>
            </a:extLst>
          </p:cNvPr>
          <p:cNvSpPr txBox="1">
            <a:spLocks/>
          </p:cNvSpPr>
          <p:nvPr/>
        </p:nvSpPr>
        <p:spPr>
          <a:xfrm>
            <a:off x="5111276" y="6222211"/>
            <a:ext cx="5161281" cy="280809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9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出所：福井県　食品営業許可申請書（法）</a:t>
            </a:r>
            <a:endParaRPr lang="en-US" altLang="ja-JP" sz="900" b="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6137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 txBox="1">
            <a:spLocks/>
          </p:cNvSpPr>
          <p:nvPr/>
        </p:nvSpPr>
        <p:spPr bwMode="auto">
          <a:xfrm>
            <a:off x="0" y="0"/>
            <a:ext cx="9906000" cy="622169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ja-JP" altLang="en-US" sz="3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3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</a:t>
            </a:r>
            <a:r>
              <a:rPr lang="ja-JP" altLang="en-US" sz="3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食品営業許可情報</a:t>
            </a: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0735AAC2-98AF-4786-853F-D159DA01469D}"/>
              </a:ext>
            </a:extLst>
          </p:cNvPr>
          <p:cNvSpPr txBox="1">
            <a:spLocks/>
          </p:cNvSpPr>
          <p:nvPr/>
        </p:nvSpPr>
        <p:spPr>
          <a:xfrm>
            <a:off x="391100" y="815091"/>
            <a:ext cx="9086400" cy="1294658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3050" indent="-273050">
              <a:spcBef>
                <a:spcPts val="600"/>
              </a:spcBef>
            </a:pPr>
            <a:r>
              <a:rPr lang="ja-JP" altLang="en-US" dirty="0">
                <a:solidFill>
                  <a:srgbClr val="CC99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検討内容</a:t>
            </a:r>
            <a:endParaRPr lang="en-US" altLang="ja-JP" dirty="0">
              <a:solidFill>
                <a:srgbClr val="CC99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8900" indent="-88900">
              <a:lnSpc>
                <a:spcPct val="150000"/>
              </a:lnSpc>
            </a:pPr>
            <a:r>
              <a:rPr lang="ja-JP" altLang="en-US" sz="20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・福井県・東京都・福岡市など公開自治体、利活用が見込まれる民間企業等が参加。</a:t>
            </a:r>
          </a:p>
          <a:p>
            <a:pPr marL="88900" indent="-88900">
              <a:lnSpc>
                <a:spcPct val="150000"/>
              </a:lnSpc>
            </a:pPr>
            <a:r>
              <a:rPr lang="ja-JP" altLang="en-US" sz="20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・公開側の保有する項目、利活用側の欲しい項目を議論し、フォーマット案を作成。</a:t>
            </a:r>
          </a:p>
          <a:p>
            <a:pPr marL="88900" indent="-88900">
              <a:lnSpc>
                <a:spcPct val="150000"/>
              </a:lnSpc>
            </a:pPr>
            <a:r>
              <a:rPr lang="ja-JP" altLang="en-US" sz="20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</a:t>
            </a:r>
            <a:r>
              <a:rPr lang="en-US" altLang="ja-JP" sz="20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BODIK</a:t>
            </a:r>
            <a:r>
              <a:rPr lang="ja-JP" altLang="en-US" sz="20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など他検討組織との連携が必要。</a:t>
            </a:r>
            <a:endParaRPr lang="en-US" altLang="ja-JP" sz="2000" b="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8900" indent="-88900">
              <a:lnSpc>
                <a:spcPct val="150000"/>
              </a:lnSpc>
            </a:pPr>
            <a:r>
              <a:rPr lang="ja-JP" altLang="en-US" sz="20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・整理結果は、参考資料「昨年度報告書一式」 資料</a:t>
            </a:r>
            <a:r>
              <a:rPr lang="en-US" altLang="ja-JP" sz="20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sz="20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ご参照</a:t>
            </a:r>
            <a:endParaRPr lang="en-US" altLang="ja-JP" sz="2000" b="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3326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 txBox="1">
            <a:spLocks/>
          </p:cNvSpPr>
          <p:nvPr/>
        </p:nvSpPr>
        <p:spPr bwMode="auto">
          <a:xfrm>
            <a:off x="0" y="0"/>
            <a:ext cx="9906000" cy="622169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ja-JP" altLang="en-US" sz="3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3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3.</a:t>
            </a:r>
            <a:r>
              <a:rPr lang="ja-JP" altLang="en-US" sz="3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地盤情報</a:t>
            </a: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A21EEF49-A0B4-47E9-B10B-74F119870825}"/>
              </a:ext>
            </a:extLst>
          </p:cNvPr>
          <p:cNvSpPr txBox="1">
            <a:spLocks/>
          </p:cNvSpPr>
          <p:nvPr/>
        </p:nvSpPr>
        <p:spPr>
          <a:xfrm>
            <a:off x="391100" y="825721"/>
            <a:ext cx="9086400" cy="1294658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3050" indent="-273050">
              <a:spcBef>
                <a:spcPts val="600"/>
              </a:spcBef>
            </a:pPr>
            <a:r>
              <a:rPr lang="ja-JP" altLang="en-US" dirty="0">
                <a:solidFill>
                  <a:srgbClr val="CC99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背景</a:t>
            </a:r>
            <a:endParaRPr lang="en-US" altLang="ja-JP" dirty="0">
              <a:solidFill>
                <a:srgbClr val="CC99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8900" indent="-88900"/>
            <a:r>
              <a:rPr lang="ja-JP" altLang="en-US" sz="20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・国交省によりフォーマットは検討・公開済み。</a:t>
            </a:r>
          </a:p>
          <a:p>
            <a:pPr marL="88900" indent="-88900"/>
            <a:r>
              <a:rPr lang="ja-JP" altLang="en-US" sz="20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・フォーマットに沿った公開自治体が増えていない（電子納品されない、</a:t>
            </a:r>
            <a:r>
              <a:rPr lang="en-US" altLang="ja-JP" sz="20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XML</a:t>
            </a:r>
            <a:r>
              <a:rPr lang="ja-JP" altLang="en-US" sz="20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でない等）。</a:t>
            </a:r>
          </a:p>
          <a:p>
            <a:pPr marL="88900" indent="-88900"/>
            <a:r>
              <a:rPr lang="ja-JP" altLang="en-US" sz="20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</a:t>
            </a:r>
            <a:r>
              <a:rPr lang="en-US" altLang="ja-JP" sz="2000" b="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KuniJiban</a:t>
            </a:r>
            <a:r>
              <a:rPr lang="ja-JP" altLang="en-US" sz="20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や全地連で全国のデータを集約。一方、各地域でポータルが立ち上がっている。</a:t>
            </a:r>
          </a:p>
          <a:p>
            <a:pPr marL="88900" indent="-88900"/>
            <a:r>
              <a:rPr lang="ja-JP" altLang="en-US" sz="20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・個人情報（調査会社の情報等）の取扱い、地価への影響などが公開の懸念点。</a:t>
            </a:r>
          </a:p>
          <a:p>
            <a:endParaRPr lang="en-US" altLang="ja-JP" sz="2000" b="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2000" b="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01F39F7D-883E-4D62-9ACB-A718DEF436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70" b="16895"/>
          <a:stretch/>
        </p:blipFill>
        <p:spPr>
          <a:xfrm>
            <a:off x="6296836" y="2807607"/>
            <a:ext cx="3031700" cy="3447817"/>
          </a:xfrm>
          <a:prstGeom prst="rect">
            <a:avLst/>
          </a:prstGeom>
        </p:spPr>
      </p:pic>
      <p:sp>
        <p:nvSpPr>
          <p:cNvPr id="13" name="タイトル 1">
            <a:extLst>
              <a:ext uri="{FF2B5EF4-FFF2-40B4-BE49-F238E27FC236}">
                <a16:creationId xmlns:a16="http://schemas.microsoft.com/office/drawing/2014/main" id="{74E52398-6C71-4E9E-9EAE-AA061FD7F6F3}"/>
              </a:ext>
            </a:extLst>
          </p:cNvPr>
          <p:cNvSpPr txBox="1">
            <a:spLocks/>
          </p:cNvSpPr>
          <p:nvPr/>
        </p:nvSpPr>
        <p:spPr>
          <a:xfrm>
            <a:off x="6007968" y="6281010"/>
            <a:ext cx="3898032" cy="351149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12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ボーリング柱状図の例</a:t>
            </a:r>
            <a:endParaRPr lang="en-US" altLang="ja-JP" sz="1200" b="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C25A7823-4591-420C-98B0-395D4619796C}"/>
              </a:ext>
            </a:extLst>
          </p:cNvPr>
          <p:cNvSpPr txBox="1">
            <a:spLocks/>
          </p:cNvSpPr>
          <p:nvPr/>
        </p:nvSpPr>
        <p:spPr>
          <a:xfrm>
            <a:off x="-149985" y="4659980"/>
            <a:ext cx="1861074" cy="351149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12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国土地盤情報</a:t>
            </a:r>
            <a:endParaRPr lang="en-US" altLang="ja-JP" sz="1200" b="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12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検索サイト</a:t>
            </a:r>
            <a:endParaRPr lang="en-US" altLang="ja-JP" sz="1200" b="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en-US" altLang="ja-JP" sz="12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-</a:t>
            </a:r>
            <a:r>
              <a:rPr lang="en-US" altLang="ja-JP" sz="1200" b="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KuniJiban</a:t>
            </a:r>
            <a:r>
              <a:rPr lang="en-US" altLang="ja-JP" sz="12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-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EDC34653-E1E3-43D3-8E6C-98B8AB15589F}"/>
              </a:ext>
            </a:extLst>
          </p:cNvPr>
          <p:cNvPicPr/>
          <p:nvPr/>
        </p:nvPicPr>
        <p:blipFill rotWithShape="1">
          <a:blip r:embed="rId3"/>
          <a:srcRect t="1530"/>
          <a:stretch/>
        </p:blipFill>
        <p:spPr bwMode="auto">
          <a:xfrm>
            <a:off x="1269360" y="2923946"/>
            <a:ext cx="4915018" cy="29752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タイトル 1">
            <a:extLst>
              <a:ext uri="{FF2B5EF4-FFF2-40B4-BE49-F238E27FC236}">
                <a16:creationId xmlns:a16="http://schemas.microsoft.com/office/drawing/2014/main" id="{FCC768B7-F7C9-42C0-8A99-1168D331075B}"/>
              </a:ext>
            </a:extLst>
          </p:cNvPr>
          <p:cNvSpPr txBox="1">
            <a:spLocks/>
          </p:cNvSpPr>
          <p:nvPr/>
        </p:nvSpPr>
        <p:spPr>
          <a:xfrm>
            <a:off x="1135555" y="6100345"/>
            <a:ext cx="5161281" cy="280809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9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出所</a:t>
            </a:r>
            <a:r>
              <a:rPr lang="en-US" altLang="ja-JP" sz="9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9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左右両方</a:t>
            </a:r>
            <a:r>
              <a:rPr lang="en-US" altLang="ja-JP" sz="9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r>
              <a:rPr lang="ja-JP" altLang="en-US" sz="9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lang="en-US" altLang="ja-JP" sz="900" b="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KuniJiban</a:t>
            </a:r>
            <a:r>
              <a:rPr lang="ja-JP" altLang="en-US" sz="9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9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http://www.kunijiban.pwri.go.jp/jp/GSImap/GSImap.html</a:t>
            </a:r>
            <a:r>
              <a:rPr lang="ja-JP" altLang="en-US" sz="9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en-US" altLang="ja-JP" sz="900" b="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0870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 txBox="1">
            <a:spLocks/>
          </p:cNvSpPr>
          <p:nvPr/>
        </p:nvSpPr>
        <p:spPr bwMode="auto">
          <a:xfrm>
            <a:off x="0" y="0"/>
            <a:ext cx="9906000" cy="622169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ja-JP" altLang="en-US" sz="3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3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3.</a:t>
            </a:r>
            <a:r>
              <a:rPr lang="ja-JP" altLang="en-US" sz="3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地盤情報</a:t>
            </a: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0735AAC2-98AF-4786-853F-D159DA01469D}"/>
              </a:ext>
            </a:extLst>
          </p:cNvPr>
          <p:cNvSpPr txBox="1">
            <a:spLocks/>
          </p:cNvSpPr>
          <p:nvPr/>
        </p:nvSpPr>
        <p:spPr>
          <a:xfrm>
            <a:off x="391100" y="751286"/>
            <a:ext cx="9086400" cy="1294658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3050" indent="-273050">
              <a:spcBef>
                <a:spcPts val="600"/>
              </a:spcBef>
            </a:pPr>
            <a:r>
              <a:rPr lang="ja-JP" altLang="en-US" dirty="0">
                <a:solidFill>
                  <a:srgbClr val="CC99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検討内容</a:t>
            </a:r>
            <a:endParaRPr lang="en-US" altLang="ja-JP" dirty="0">
              <a:solidFill>
                <a:srgbClr val="CC99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8900" indent="-88900">
              <a:lnSpc>
                <a:spcPct val="150000"/>
              </a:lnSpc>
            </a:pPr>
            <a:r>
              <a:rPr lang="en-US" altLang="ja-JP" sz="20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20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国交省のフォーマットに従ったデータの公開を如何に普及させるかに注力</a:t>
            </a:r>
            <a:endParaRPr lang="en-US" altLang="ja-JP" sz="2000" b="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8900" indent="-88900">
              <a:lnSpc>
                <a:spcPct val="150000"/>
              </a:lnSpc>
            </a:pPr>
            <a:r>
              <a:rPr lang="ja-JP" altLang="en-US" sz="20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・全地連、静岡県など公開自治体、利活用が見込まれる民間企業等が参加。</a:t>
            </a:r>
          </a:p>
          <a:p>
            <a:pPr marL="88900" indent="-88900">
              <a:lnSpc>
                <a:spcPct val="150000"/>
              </a:lnSpc>
            </a:pPr>
            <a:r>
              <a:rPr lang="ja-JP" altLang="en-US" sz="20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・地盤調査の仕様書に電子納品とポータル登録を記載する案が挙げられた。</a:t>
            </a:r>
          </a:p>
          <a:p>
            <a:pPr marL="88900" indent="-88900">
              <a:lnSpc>
                <a:spcPct val="150000"/>
              </a:lnSpc>
            </a:pPr>
            <a:r>
              <a:rPr lang="ja-JP" altLang="en-US" sz="20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・地価の公開により影響があっても、行政側に責任がないことを周知すること。予め調査の仕様書に公表をすることを記載すること等が示された。</a:t>
            </a:r>
            <a:endParaRPr lang="en-US" altLang="ja-JP" sz="2000" b="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8900" indent="-88900">
              <a:lnSpc>
                <a:spcPct val="150000"/>
              </a:lnSpc>
            </a:pPr>
            <a:r>
              <a:rPr lang="ja-JP" altLang="en-US" sz="20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・整理結果は、参考資料「昨年度報告書一式」 資料</a:t>
            </a:r>
            <a:r>
              <a:rPr lang="en-US" altLang="ja-JP" sz="20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20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ご参照</a:t>
            </a:r>
          </a:p>
          <a:p>
            <a:endParaRPr lang="en-US" altLang="ja-JP" sz="2000" b="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73050" indent="-273050">
              <a:spcBef>
                <a:spcPts val="600"/>
              </a:spcBef>
            </a:pPr>
            <a:r>
              <a:rPr lang="ja-JP" altLang="en-US" dirty="0">
                <a:solidFill>
                  <a:srgbClr val="CC99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分科会後の取組み状況</a:t>
            </a:r>
          </a:p>
          <a:p>
            <a:r>
              <a:rPr lang="ja-JP" altLang="en-US" sz="2000" b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・引き続き、各方面でフォーマットの普及・促進に取組み中</a:t>
            </a:r>
          </a:p>
          <a:p>
            <a:endParaRPr lang="en-US" altLang="ja-JP" sz="2000" b="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30075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LEASENO" val="2011.08"/>
</p:tagLst>
</file>

<file path=ppt/theme/theme1.xml><?xml version="1.0" encoding="utf-8"?>
<a:theme xmlns:a="http://schemas.openxmlformats.org/drawingml/2006/main" name="標準テンプレート_報告書_日本語版">
  <a:themeElements>
    <a:clrScheme name="newMRI">
      <a:dk1>
        <a:srgbClr val="000000"/>
      </a:dk1>
      <a:lt1>
        <a:srgbClr val="FFFFFF"/>
      </a:lt1>
      <a:dk2>
        <a:srgbClr val="3E5E84"/>
      </a:dk2>
      <a:lt2>
        <a:srgbClr val="E9EDF3"/>
      </a:lt2>
      <a:accent1>
        <a:srgbClr val="96A8C0"/>
      </a:accent1>
      <a:accent2>
        <a:srgbClr val="8AB6C1"/>
      </a:accent2>
      <a:accent3>
        <a:srgbClr val="89B8AA"/>
      </a:accent3>
      <a:accent4>
        <a:srgbClr val="A89FBC"/>
      </a:accent4>
      <a:accent5>
        <a:srgbClr val="C89E28"/>
      </a:accent5>
      <a:accent6>
        <a:srgbClr val="A92C1D"/>
      </a:accent6>
      <a:hlink>
        <a:srgbClr val="3E5E84"/>
      </a:hlink>
      <a:folHlink>
        <a:srgbClr val="D2E8BD"/>
      </a:folHlink>
    </a:clrScheme>
    <a:fontScheme name="MRI_Fo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40000"/>
            <a:lumOff val="60000"/>
          </a:schemeClr>
        </a:solidFill>
        <a:ln w="9525">
          <a:solidFill>
            <a:schemeClr val="tx1"/>
          </a:solidFill>
        </a:ln>
      </a:spPr>
      <a:bodyPr rot="0" spcFirstLastPara="0" vertOverflow="overflow" horzOverflow="overflow" vert="horz" wrap="square" lIns="0" tIns="0" rIns="0" bIns="0" numCol="1" spcCol="0" rtlCol="0" fromWordArt="0" anchor="t" anchorCtr="0" forceAA="0" compatLnSpc="1">
        <a:prstTxWarp prst="textNoShape">
          <a:avLst/>
        </a:prstTxWarp>
        <a:noAutofit/>
      </a:bodyPr>
      <a:lstStyle>
        <a:defPPr algn="ctr">
          <a:defRPr kumimoji="1" sz="1400" dirty="0" smtClean="0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>
          <a:noFill/>
        </a:ln>
      </a:spPr>
      <a:bodyPr wrap="square" lIns="0" tIns="0" rIns="0" bIns="0" rtlCol="0">
        <a:spAutoFit/>
      </a:bodyPr>
      <a:lstStyle>
        <a:defPPr>
          <a:defRPr kumimoji="1" sz="12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標準テンプレート_報告書_日本語版">
  <a:themeElements>
    <a:clrScheme name="newMRI">
      <a:dk1>
        <a:srgbClr val="000000"/>
      </a:dk1>
      <a:lt1>
        <a:srgbClr val="FFFFFF"/>
      </a:lt1>
      <a:dk2>
        <a:srgbClr val="3E5E84"/>
      </a:dk2>
      <a:lt2>
        <a:srgbClr val="E9EDF3"/>
      </a:lt2>
      <a:accent1>
        <a:srgbClr val="96A8C0"/>
      </a:accent1>
      <a:accent2>
        <a:srgbClr val="8AB6C1"/>
      </a:accent2>
      <a:accent3>
        <a:srgbClr val="89B8AA"/>
      </a:accent3>
      <a:accent4>
        <a:srgbClr val="A89FBC"/>
      </a:accent4>
      <a:accent5>
        <a:srgbClr val="C89E28"/>
      </a:accent5>
      <a:accent6>
        <a:srgbClr val="A92C1D"/>
      </a:accent6>
      <a:hlink>
        <a:srgbClr val="3E5E84"/>
      </a:hlink>
      <a:folHlink>
        <a:srgbClr val="D2E8BD"/>
      </a:folHlink>
    </a:clrScheme>
    <a:fontScheme name="MRI_Fo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40000"/>
            <a:lumOff val="60000"/>
          </a:schemeClr>
        </a:solidFill>
        <a:ln w="9525">
          <a:solidFill>
            <a:schemeClr val="tx1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 sz="14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>
          <a:noFill/>
        </a:ln>
      </a:spPr>
      <a:bodyPr wrap="square" lIns="0" tIns="0" rIns="0" bIns="0" rtlCol="0">
        <a:spAutoFit/>
      </a:bodyPr>
      <a:lstStyle>
        <a:defPPr>
          <a:defRPr kumimoji="1" sz="1200"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標準テンプレート_報告書_日本語版</Template>
  <TotalTime>25406</TotalTime>
  <Words>603</Words>
  <Application>Microsoft Office PowerPoint</Application>
  <PresentationFormat>A4 210 x 297 mm</PresentationFormat>
  <Paragraphs>82</Paragraphs>
  <Slides>8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8</vt:i4>
      </vt:variant>
    </vt:vector>
  </HeadingPairs>
  <TitlesOfParts>
    <vt:vector size="15" baseType="lpstr">
      <vt:lpstr>Meiryo UI</vt:lpstr>
      <vt:lpstr>ＭＳ Ｐゴシック</vt:lpstr>
      <vt:lpstr>Arial</vt:lpstr>
      <vt:lpstr>Calibri</vt:lpstr>
      <vt:lpstr>Wingdings</vt:lpstr>
      <vt:lpstr>標準テンプレート_報告書_日本語版</vt:lpstr>
      <vt:lpstr>1_標準テンプレート_報告書_日本語版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セッション１ ： □□□□□□□□□■□□□□□</dc:title>
  <dc:creator>hiya</dc:creator>
  <dc:description>2012年12月版</dc:description>
  <cp:lastModifiedBy>SIU 富永 順也</cp:lastModifiedBy>
  <cp:revision>2037</cp:revision>
  <cp:lastPrinted>2017-05-17T12:51:02Z</cp:lastPrinted>
  <dcterms:created xsi:type="dcterms:W3CDTF">2013-03-05T05:24:36Z</dcterms:created>
  <dcterms:modified xsi:type="dcterms:W3CDTF">2018-01-19T12:40:33Z</dcterms:modified>
</cp:coreProperties>
</file>