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4"/>
  </p:notesMasterIdLst>
  <p:handoutMasterIdLst>
    <p:handoutMasterId r:id="rId5"/>
  </p:handoutMasterIdLst>
  <p:sldIdLst>
    <p:sldId id="347" r:id="rId2"/>
    <p:sldId id="348" r:id="rId3"/>
  </p:sldIdLst>
  <p:sldSz cx="9906000" cy="6858000" type="A4"/>
  <p:notesSz cx="6735763" cy="9866313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1pPr>
    <a:lvl2pPr marL="33627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2pPr>
    <a:lvl3pPr marL="67254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3pPr>
    <a:lvl4pPr marL="100881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4pPr>
    <a:lvl5pPr marL="134508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5pPr>
    <a:lvl6pPr marL="1681353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6pPr>
    <a:lvl7pPr marL="201762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7pPr>
    <a:lvl8pPr marL="235389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8pPr>
    <a:lvl9pPr marL="2690165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80">
          <p15:clr>
            <a:srgbClr val="A4A3A4"/>
          </p15:clr>
        </p15:guide>
        <p15:guide id="2" pos="598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 userDrawn="1">
          <p15:clr>
            <a:srgbClr val="A4A3A4"/>
          </p15:clr>
        </p15:guide>
        <p15:guide id="2" pos="212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36699"/>
    <a:srgbClr val="E2D9B6"/>
    <a:srgbClr val="EAEAEA"/>
    <a:srgbClr val="003366"/>
    <a:srgbClr val="FF9933"/>
    <a:srgbClr val="DDDDDD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17292A2E-F333-43FB-9621-5CBBE7FDCDCB}" styleName="淡色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淡色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中間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中間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濃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淡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淡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淡色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93D81CF-94F2-401A-BA57-92F5A7B2D0C5}" styleName="中間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淡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中間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淡色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中間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間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64" autoAdjust="0"/>
    <p:restoredTop sz="99628" autoAdjust="0"/>
  </p:normalViewPr>
  <p:slideViewPr>
    <p:cSldViewPr>
      <p:cViewPr varScale="1">
        <p:scale>
          <a:sx n="70" d="100"/>
          <a:sy n="70" d="100"/>
        </p:scale>
        <p:origin x="43" y="106"/>
      </p:cViewPr>
      <p:guideLst>
        <p:guide orient="horz" pos="4180"/>
        <p:guide pos="5984"/>
      </p:guideLst>
    </p:cSldViewPr>
  </p:slideViewPr>
  <p:outlineViewPr>
    <p:cViewPr>
      <p:scale>
        <a:sx n="33" d="100"/>
        <a:sy n="33" d="100"/>
      </p:scale>
      <p:origin x="0" y="43987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5678"/>
    </p:cViewPr>
  </p:sorterViewPr>
  <p:notesViewPr>
    <p:cSldViewPr>
      <p:cViewPr varScale="1">
        <p:scale>
          <a:sx n="91" d="100"/>
          <a:sy n="91" d="100"/>
        </p:scale>
        <p:origin x="-2772" y="-102"/>
      </p:cViewPr>
      <p:guideLst>
        <p:guide orient="horz" pos="3109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9755" y="9376069"/>
            <a:ext cx="2916019" cy="490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85" tIns="47295" rIns="94585" bIns="47295" numCol="1" anchor="b" anchorCtr="0" compatLnSpc="1">
            <a:prstTxWarp prst="textNoShape">
              <a:avLst/>
            </a:prstTxWarp>
          </a:bodyPr>
          <a:lstStyle>
            <a:lvl1pPr algn="r" defTabSz="946390">
              <a:defRPr kumimoji="1" sz="1100" smtClean="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434E4037-DC3D-481B-8B35-4313454980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56961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4"/>
            <a:ext cx="2916019" cy="4902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4585" tIns="47295" rIns="94585" bIns="47295" numCol="1" anchor="ctr" anchorCtr="0" compatLnSpc="1">
            <a:prstTxWarp prst="textNoShape">
              <a:avLst/>
            </a:prstTxWarp>
          </a:bodyPr>
          <a:lstStyle>
            <a:lvl1pPr algn="l" defTabSz="946390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9755" y="4"/>
            <a:ext cx="2916019" cy="4902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4585" tIns="47295" rIns="94585" bIns="47295" numCol="1" anchor="ctr" anchorCtr="0" compatLnSpc="1">
            <a:prstTxWarp prst="textNoShape">
              <a:avLst/>
            </a:prstTxWarp>
          </a:bodyPr>
          <a:lstStyle>
            <a:lvl1pPr algn="r" defTabSz="946390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5325" y="739775"/>
            <a:ext cx="5345113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9208" y="4686509"/>
            <a:ext cx="4937350" cy="444137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4585" tIns="47295" rIns="94585" bIns="4729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2 レベル</a:t>
            </a:r>
          </a:p>
          <a:p>
            <a:pPr lvl="2"/>
            <a:r>
              <a:rPr lang="ja-JP" altLang="en-US" noProof="0"/>
              <a:t>第 3 レベル</a:t>
            </a:r>
          </a:p>
          <a:p>
            <a:pPr lvl="3"/>
            <a:r>
              <a:rPr lang="ja-JP" altLang="en-US" noProof="0"/>
              <a:t>第 4 レベル</a:t>
            </a:r>
          </a:p>
          <a:p>
            <a:pPr lvl="4"/>
            <a:r>
              <a:rPr lang="ja-JP" altLang="en-US" noProof="0"/>
              <a:t>第 5 レベル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9376069"/>
            <a:ext cx="2916019" cy="4902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4585" tIns="47295" rIns="94585" bIns="47295" numCol="1" anchor="b" anchorCtr="0" compatLnSpc="1">
            <a:prstTxWarp prst="textNoShape">
              <a:avLst/>
            </a:prstTxWarp>
          </a:bodyPr>
          <a:lstStyle>
            <a:lvl1pPr algn="l" defTabSz="946390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9755" y="9376069"/>
            <a:ext cx="2916019" cy="4902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4585" tIns="47295" rIns="94585" bIns="47295" numCol="1" anchor="b" anchorCtr="0" compatLnSpc="1">
            <a:prstTxWarp prst="textNoShape">
              <a:avLst/>
            </a:prstTxWarp>
          </a:bodyPr>
          <a:lstStyle>
            <a:lvl1pPr algn="r" defTabSz="946390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fld id="{7743D88F-1C60-4A18-8316-3E48C67658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26096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1pPr>
    <a:lvl2pPr marL="33627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2pPr>
    <a:lvl3pPr marL="67254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3pPr>
    <a:lvl4pPr marL="100881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4pPr>
    <a:lvl5pPr marL="134508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5pPr>
    <a:lvl6pPr marL="1681353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01762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35389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690165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88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92760" y="5134039"/>
            <a:ext cx="6912767" cy="375677"/>
          </a:xfrm>
          <a:ln w="12700" cap="sq">
            <a:headEnd type="none" w="sm" len="sm"/>
            <a:tailEnd type="none" w="sm" len="sm"/>
          </a:ln>
        </p:spPr>
        <p:txBody>
          <a:bodyPr wrap="square" lIns="67245" rIns="67245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ct val="0"/>
              </a:spcBef>
              <a:buFont typeface="平成明朝" pitchFamily="17" charset="-128"/>
              <a:buNone/>
              <a:defRPr sz="200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マスター サブタイトルの書式設定</a:t>
            </a:r>
            <a:endParaRPr lang="ja-JP" altLang="en-US" dirty="0"/>
          </a:p>
        </p:txBody>
      </p:sp>
      <p:pic>
        <p:nvPicPr>
          <p:cNvPr id="5" name="Picture 2" descr="本法人の設立が承認されました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5" y="1968470"/>
            <a:ext cx="2646293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2798084" y="5707166"/>
            <a:ext cx="6912767" cy="31412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67245" tIns="33622" rIns="67245" bIns="33622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972616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平成明朝" pitchFamily="17" charset="-128"/>
              <a:buNone/>
              <a:tabLst>
                <a:tab pos="775291" algn="l"/>
              </a:tabLst>
              <a:defRPr kumimoji="1" sz="2400" b="0" i="0" baseline="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defRPr>
            </a:lvl1pPr>
            <a:lvl2pPr marL="533400" indent="-177800" algn="l" defTabSz="972616" rtl="0" eaLnBrk="1" fontAlgn="base" hangingPunct="1">
              <a:spcBef>
                <a:spcPct val="35000"/>
              </a:spcBef>
              <a:spcAft>
                <a:spcPct val="0"/>
              </a:spcAft>
              <a:buClr>
                <a:schemeClr val="bg1"/>
              </a:buClr>
              <a:buSzPct val="75000"/>
              <a:buFont typeface="ヒラギノ角ゴ ProN W3"/>
              <a:buChar char="▶"/>
              <a:tabLst>
                <a:tab pos="533400" algn="l"/>
              </a:tabLst>
              <a:defRPr kumimoji="1" sz="18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2pPr>
            <a:lvl3pPr marL="622300" indent="-8890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"/>
              <a:tabLst>
                <a:tab pos="622300" algn="l"/>
              </a:tabLst>
              <a:defRPr kumimoji="1" sz="15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3pPr>
            <a:lvl4pPr marL="923925" indent="-200025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" charset="2"/>
              <a:buChar char="u"/>
              <a:tabLst>
                <a:tab pos="924744" algn="l"/>
              </a:tabLst>
              <a:defRPr kumimoji="1" sz="13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4pPr>
            <a:lvl5pPr marL="990130" indent="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990130" algn="l"/>
              </a:tabLst>
              <a:defRPr kumimoji="1" sz="12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5pPr>
            <a:lvl6pPr marL="2322369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6pPr>
            <a:lvl7pPr marL="265864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7pPr>
            <a:lvl8pPr marL="299491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8pPr>
            <a:lvl9pPr marL="3331181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9pPr>
          </a:lstStyle>
          <a:p>
            <a:pPr algn="r" latinLnBrk="0"/>
            <a:r>
              <a:rPr lang="ja-JP" altLang="en-US" sz="1600" kern="0" dirty="0"/>
              <a:t>一般社団法人オープン＆ビッグデータ活用・地方創生推進機構</a:t>
            </a:r>
            <a:r>
              <a:rPr lang="ja-JP" altLang="en-US" sz="1600" kern="0" baseline="0" dirty="0"/>
              <a:t> 事務局</a:t>
            </a:r>
            <a:endParaRPr lang="ja-JP" altLang="en-US" sz="1600" kern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2">
                    <a:lumMod val="75000"/>
                    <a:lumOff val="2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anchor="t" anchorCtr="0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200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168A96-8FC6-49A7-AAFF-8891F4FD4FE2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12708" y="2225443"/>
            <a:ext cx="7090465" cy="1913424"/>
          </a:xfrm>
        </p:spPr>
        <p:txBody>
          <a:bodyPr/>
          <a:lstStyle>
            <a:lvl1pPr algn="l">
              <a:defRPr sz="4400" b="1" cap="none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112708" y="4431965"/>
            <a:ext cx="7090465" cy="1501093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336271" indent="0">
              <a:buNone/>
              <a:defRPr sz="1300"/>
            </a:lvl2pPr>
            <a:lvl3pPr marL="672541" indent="0">
              <a:buNone/>
              <a:defRPr sz="1200"/>
            </a:lvl3pPr>
            <a:lvl4pPr marL="1008812" indent="0">
              <a:buNone/>
              <a:defRPr sz="1000"/>
            </a:lvl4pPr>
            <a:lvl5pPr marL="1345082" indent="0">
              <a:buNone/>
              <a:defRPr sz="1000"/>
            </a:lvl5pPr>
            <a:lvl6pPr marL="1681353" indent="0">
              <a:buNone/>
              <a:defRPr sz="1000"/>
            </a:lvl6pPr>
            <a:lvl7pPr marL="2017624" indent="0">
              <a:buNone/>
              <a:defRPr sz="1000"/>
            </a:lvl7pPr>
            <a:lvl8pPr marL="2353894" indent="0">
              <a:buNone/>
              <a:defRPr sz="1000"/>
            </a:lvl8pPr>
            <a:lvl9pPr marL="2690165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7F7E3-2EA5-4E0E-99DF-9D27F789031C}" type="slidenum">
              <a:rPr lang="ja-JP" altLang="en-US"/>
              <a:pPr/>
              <a:t>‹#›</a:t>
            </a:fld>
            <a:endParaRPr lang="en-US" altLang="ja-JP"/>
          </a:p>
        </p:txBody>
      </p:sp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1128884"/>
          </a:xfrm>
          <a:prstGeom prst="rect">
            <a:avLst/>
          </a:prstGeom>
          <a:solidFill>
            <a:srgbClr val="FFFFFF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1" name="正方形/長方形 10"/>
          <p:cNvSpPr/>
          <p:nvPr userDrawn="1"/>
        </p:nvSpPr>
        <p:spPr bwMode="auto">
          <a:xfrm>
            <a:off x="1752600" y="2198705"/>
            <a:ext cx="154210" cy="3744895"/>
          </a:xfrm>
          <a:prstGeom prst="rect">
            <a:avLst/>
          </a:prstGeom>
          <a:solidFill>
            <a:schemeClr val="accent2"/>
          </a:solidFill>
          <a:ln w="38100" cap="sq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_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322775"/>
            <a:ext cx="4515242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82586" y="1322775"/>
            <a:ext cx="4515243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_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5789" y="1143000"/>
            <a:ext cx="9183247" cy="25146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15789" y="3810001"/>
            <a:ext cx="9182040" cy="26011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9EB0C9-E24B-463D-BB62-FF98DEA61778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D94DB2-09C9-4810-9F23-4FAAE8E978D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最後のペー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pic>
        <p:nvPicPr>
          <p:cNvPr id="4" name="Picture 2" descr="本法人の設立が承認されました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707" y="2492896"/>
            <a:ext cx="333236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7945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4697" y="169366"/>
            <a:ext cx="9134339" cy="58508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272626"/>
            <a:ext cx="4515242" cy="513850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982586" y="1272626"/>
            <a:ext cx="4515243" cy="24572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982586" y="3930482"/>
            <a:ext cx="4515243" cy="248064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52962-3989-4FF4-990D-68B87D3CA273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3871" name="Rectangle 15"/>
          <p:cNvSpPr>
            <a:spLocks noChangeArrowheads="1"/>
          </p:cNvSpPr>
          <p:nvPr/>
        </p:nvSpPr>
        <p:spPr bwMode="auto">
          <a:xfrm>
            <a:off x="0" y="1"/>
            <a:ext cx="9906000" cy="228599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  <a:headEnd type="none" w="sm" len="sm"/>
            <a:tailEnd type="none" w="sm" len="sm"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67254" tIns="33627" rIns="67254" bIns="33627" anchor="ctr"/>
          <a:lstStyle/>
          <a:p>
            <a:pPr algn="r">
              <a:defRPr/>
            </a:pPr>
            <a:r>
              <a:rPr lang="ja-JP" altLang="en-US" sz="1200" b="1" i="0" dirty="0">
                <a:latin typeface="メイリオ"/>
                <a:ea typeface="メイリオ"/>
                <a:cs typeface="メイリオ"/>
              </a:rPr>
              <a:t>オープン＆ビッグデータ活用・地方創生推進機構</a:t>
            </a:r>
            <a:endParaRPr lang="en-US" altLang="ja-JP" sz="1200" b="1" i="0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1913859" name="Line 3"/>
          <p:cNvSpPr>
            <a:spLocks noChangeShapeType="1"/>
          </p:cNvSpPr>
          <p:nvPr/>
        </p:nvSpPr>
        <p:spPr bwMode="auto">
          <a:xfrm>
            <a:off x="0" y="6576804"/>
            <a:ext cx="9906000" cy="0"/>
          </a:xfrm>
          <a:prstGeom prst="line">
            <a:avLst/>
          </a:prstGeom>
          <a:noFill/>
          <a:ln w="12700" cap="sq" cmpd="sng" algn="ctr">
            <a:solidFill>
              <a:srgbClr val="40404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414" y="1143000"/>
            <a:ext cx="9146415" cy="5268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3622" rIns="0" bIns="3362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19138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99036" y="6602804"/>
            <a:ext cx="406964" cy="25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</a:bodyPr>
          <a:lstStyle>
            <a:lvl1pPr algn="r">
              <a:defRPr kumimoji="1" sz="1100">
                <a:solidFill>
                  <a:srgbClr val="336699"/>
                </a:solidFill>
                <a:latin typeface="Arial" charset="0"/>
                <a:ea typeface="굴림" pitchFamily="34" charset="-127"/>
              </a:defRPr>
            </a:lvl1pPr>
          </a:lstStyle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87642" y="304800"/>
            <a:ext cx="9134339" cy="581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913873" name="Text Box 17"/>
          <p:cNvSpPr txBox="1">
            <a:spLocks noChangeArrowheads="1"/>
          </p:cNvSpPr>
          <p:nvPr/>
        </p:nvSpPr>
        <p:spPr bwMode="auto">
          <a:xfrm>
            <a:off x="252420" y="6638448"/>
            <a:ext cx="5767171" cy="2217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67254" tIns="33627" rIns="67254" bIns="33627">
            <a:spAutoFit/>
          </a:bodyPr>
          <a:lstStyle/>
          <a:p>
            <a:pPr algn="l">
              <a:defRPr/>
            </a:pPr>
            <a:r>
              <a:rPr lang="en-US" altLang="ja-JP" sz="1000" b="1" dirty="0">
                <a:solidFill>
                  <a:srgbClr val="353535"/>
                </a:solidFill>
                <a:latin typeface="Arial" charset="0"/>
              </a:rPr>
              <a:t>© 2018 Vitalizing Local Economy Organization by Open data &amp; Big data</a:t>
            </a:r>
            <a:r>
              <a:rPr lang="en-US" altLang="ja-JP" sz="1000" b="1" baseline="0" dirty="0">
                <a:solidFill>
                  <a:srgbClr val="353535"/>
                </a:solidFill>
                <a:latin typeface="Arial" charset="0"/>
              </a:rPr>
              <a:t>.</a:t>
            </a:r>
            <a:r>
              <a:rPr lang="en-US" altLang="ja-JP" sz="1000" b="1" dirty="0">
                <a:solidFill>
                  <a:srgbClr val="353535"/>
                </a:solidFill>
                <a:latin typeface="Arial" charset="0"/>
              </a:rPr>
              <a:t> All Rights Reserved.</a:t>
            </a:r>
          </a:p>
        </p:txBody>
      </p:sp>
      <p:sp>
        <p:nvSpPr>
          <p:cNvPr id="9" name="Line 3"/>
          <p:cNvSpPr>
            <a:spLocks noChangeShapeType="1"/>
          </p:cNvSpPr>
          <p:nvPr/>
        </p:nvSpPr>
        <p:spPr bwMode="auto">
          <a:xfrm>
            <a:off x="0" y="990600"/>
            <a:ext cx="9906000" cy="0"/>
          </a:xfrm>
          <a:prstGeom prst="line">
            <a:avLst/>
          </a:prstGeom>
          <a:noFill/>
          <a:ln w="12700" cap="sq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2" r:id="rId2"/>
    <p:sldLayoutId id="2147483673" r:id="rId3"/>
    <p:sldLayoutId id="2147483674" r:id="rId4"/>
    <p:sldLayoutId id="2147483689" r:id="rId5"/>
    <p:sldLayoutId id="2147483676" r:id="rId6"/>
    <p:sldLayoutId id="2147483677" r:id="rId7"/>
    <p:sldLayoutId id="2147483706" r:id="rId8"/>
    <p:sldLayoutId id="2147483684" r:id="rId9"/>
  </p:sldLayoutIdLst>
  <p:hf hdr="0" ftr="0" dt="0"/>
  <p:txStyles>
    <p:titleStyle>
      <a:lvl1pPr algn="l" defTabSz="972616" rtl="0" eaLnBrk="1" fontAlgn="base" hangingPunct="1">
        <a:spcBef>
          <a:spcPct val="0"/>
        </a:spcBef>
        <a:spcAft>
          <a:spcPct val="0"/>
        </a:spcAft>
        <a:defRPr kumimoji="1" sz="2600" b="1" baseline="0">
          <a:solidFill>
            <a:schemeClr val="bg2">
              <a:lumMod val="75000"/>
              <a:lumOff val="2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  <a:lvl2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2pPr>
      <a:lvl3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3pPr>
      <a:lvl4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4pPr>
      <a:lvl5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5pPr>
      <a:lvl6pPr marL="336271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6pPr>
      <a:lvl7pPr marL="672541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7pPr>
      <a:lvl8pPr marL="1008812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8pPr>
      <a:lvl9pPr marL="1345082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9pPr>
    </p:titleStyle>
    <p:bodyStyle>
      <a:lvl1pPr marL="326930" indent="-326930" algn="l" defTabSz="972616" rtl="0" eaLnBrk="1" fontAlgn="base" hangingPunct="1">
        <a:spcBef>
          <a:spcPct val="50000"/>
        </a:spcBef>
        <a:spcAft>
          <a:spcPct val="0"/>
        </a:spcAft>
        <a:buClr>
          <a:schemeClr val="accent2"/>
        </a:buClr>
        <a:buFont typeface="平成明朝" pitchFamily="17" charset="-128"/>
        <a:buChar char="■"/>
        <a:tabLst>
          <a:tab pos="775291" algn="l"/>
        </a:tabLst>
        <a:defRPr kumimoji="1" sz="2100" b="0" i="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533400" indent="-177800" algn="l" defTabSz="972616" rtl="0" eaLnBrk="1" fontAlgn="base" hangingPunct="1">
        <a:spcBef>
          <a:spcPct val="35000"/>
        </a:spcBef>
        <a:spcAft>
          <a:spcPct val="0"/>
        </a:spcAft>
        <a:buClr>
          <a:schemeClr val="bg1"/>
        </a:buClr>
        <a:buSzPct val="75000"/>
        <a:buFont typeface="ヒラギノ角ゴ ProN W3"/>
        <a:buChar char="▶"/>
        <a:tabLst>
          <a:tab pos="533400" algn="l"/>
        </a:tabLst>
        <a:defRPr kumimoji="1" sz="18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622300" indent="-88900" algn="l" defTabSz="972616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"/>
        <a:tabLst>
          <a:tab pos="622300" algn="l"/>
        </a:tabLst>
        <a:defRPr kumimoji="1" sz="15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923925" indent="-200025" algn="l" defTabSz="972616" rtl="0" eaLnBrk="1" fontAlgn="base" hangingPunct="1">
        <a:spcBef>
          <a:spcPct val="20000"/>
        </a:spcBef>
        <a:spcAft>
          <a:spcPct val="0"/>
        </a:spcAft>
        <a:buClr>
          <a:schemeClr val="accent3"/>
        </a:buClr>
        <a:buFont typeface="Wingdings" charset="2"/>
        <a:buChar char="u"/>
        <a:tabLst>
          <a:tab pos="924744" algn="l"/>
        </a:tabLst>
        <a:defRPr kumimoji="1" sz="13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990130" indent="0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990130" algn="l"/>
        </a:tabLst>
        <a:defRPr kumimoji="1" sz="12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322369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6pPr>
      <a:lvl7pPr marL="2658640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7pPr>
      <a:lvl8pPr marL="2994910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8pPr>
      <a:lvl9pPr marL="3331181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9pPr>
    </p:bodyStyle>
    <p:otherStyle>
      <a:defPPr>
        <a:defRPr lang="ja-JP"/>
      </a:defPPr>
      <a:lvl1pPr marL="0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27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254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81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508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1353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1762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389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0165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800" dirty="0">
                <a:latin typeface="+mj-ea"/>
              </a:rPr>
              <a:t>行政イベント情報の前回振り返り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1</a:t>
            </a:fld>
            <a:endParaRPr lang="en-US" altLang="ja-JP"/>
          </a:p>
        </p:txBody>
      </p:sp>
      <p:sp>
        <p:nvSpPr>
          <p:cNvPr id="6" name="正方形/長方形 5"/>
          <p:cNvSpPr/>
          <p:nvPr/>
        </p:nvSpPr>
        <p:spPr>
          <a:xfrm>
            <a:off x="243000" y="1124744"/>
            <a:ext cx="9606543" cy="529795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１．共通語彙基盤などの取組み</a:t>
            </a:r>
            <a:endParaRPr kumimoji="1" lang="en-US" altLang="ja-JP" sz="2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44500" indent="-82550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・イベント情報を</a:t>
            </a:r>
            <a:r>
              <a:rPr kumimoji="1"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”</a:t>
            </a: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事象</a:t>
            </a:r>
            <a:r>
              <a:rPr kumimoji="1"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”</a:t>
            </a: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と捉えて整理を行っており、「イベント実装モデル」として共通語彙基盤に対応したフォーマット（モデル）を作成中。</a:t>
            </a:r>
            <a:r>
              <a:rPr kumimoji="1"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※</a:t>
            </a: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年度中に公開予定</a:t>
            </a:r>
            <a:endParaRPr kumimoji="1"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44500" indent="-82550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・「イベント実装モデル」を用いた個別フォーマットとして、こども霞ヶ関見学デー等のデータを作成。</a:t>
            </a:r>
            <a:endParaRPr kumimoji="1"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44500" indent="-82550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・データ項目と構造が揃っていても、表記ルールがバラバラだと連携できないため、「行政データ連携標準（仮称）」を作成しており標準を提示する予定。</a:t>
            </a:r>
            <a:r>
              <a:rPr kumimoji="1"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※</a:t>
            </a: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年度中に公開予定</a:t>
            </a:r>
            <a:endParaRPr kumimoji="1"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fontAlgn="auto" latinLnBrk="0">
              <a:spcBef>
                <a:spcPts val="0"/>
              </a:spcBef>
              <a:spcAft>
                <a:spcPts val="0"/>
              </a:spcAft>
            </a:pPr>
            <a:endParaRPr kumimoji="1"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２．日本観光振興協会の取組み</a:t>
            </a:r>
            <a:endParaRPr kumimoji="1" lang="en-US" altLang="ja-JP" sz="2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44500" indent="-82550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・全国の自治体より、イベント情報を含め観光情報を収集し統一フォーマットに整理、企業等に有償で提供している。約</a:t>
            </a:r>
            <a:r>
              <a:rPr kumimoji="1"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14,000</a:t>
            </a: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件のイベント情報を扱っている。一部のデータは総務省公共クラウドにも提供中。</a:t>
            </a:r>
            <a:endParaRPr kumimoji="1"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44500" indent="-82550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・桜名所や花火大会など季節イベント情報も、同様に収集・整理し提供している。</a:t>
            </a:r>
            <a:endParaRPr kumimoji="1"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44500" indent="-82550" algn="l" fontAlgn="auto" latinLnBrk="0">
              <a:spcBef>
                <a:spcPts val="0"/>
              </a:spcBef>
              <a:spcAft>
                <a:spcPts val="0"/>
              </a:spcAft>
            </a:pPr>
            <a:endParaRPr kumimoji="1"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３．ジョルテ（カレンダーアプリ）の取組み</a:t>
            </a:r>
            <a:endParaRPr kumimoji="1" lang="en-US" altLang="ja-JP" sz="2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44500" indent="-82550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・イベント情報活用コンソーアム（</a:t>
            </a:r>
            <a:r>
              <a:rPr kumimoji="1"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</a:t>
            </a: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1"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月時点で</a:t>
            </a:r>
            <a:r>
              <a:rPr kumimoji="1"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団体）を組成し、イベント情報の共通フォーマット及び実証実験の検討に着手している。</a:t>
            </a:r>
            <a:endParaRPr kumimoji="1"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44500" indent="-82550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・カレンダーに自治体イベント情報を単純に表示させても、閲覧が伸びないことを紹介。興味に応じたイベント情報の提供（</a:t>
            </a:r>
            <a:r>
              <a:rPr kumimoji="1"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AI</a:t>
            </a: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活用など）、民間など他イベント情報とセットでの提供が必要。</a:t>
            </a:r>
            <a:endParaRPr kumimoji="1"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44500" indent="-82550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kumimoji="1"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</a:t>
            </a: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1"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kumimoji="1" lang="en-US" altLang="ja-JP" dirty="0" err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CalConnect</a:t>
            </a: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（＠東京）の主催を担うため、新たな</a:t>
            </a:r>
            <a:r>
              <a:rPr kumimoji="1"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iCal</a:t>
            </a: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フォーマットの提示を検討中。</a:t>
            </a:r>
            <a:endParaRPr kumimoji="1"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44500" indent="-82550" algn="l" fontAlgn="auto" latinLnBrk="0">
              <a:spcBef>
                <a:spcPts val="0"/>
              </a:spcBef>
              <a:spcAft>
                <a:spcPts val="0"/>
              </a:spcAft>
            </a:pPr>
            <a:endParaRPr kumimoji="1"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61950" algn="l" fontAlgn="auto" latinLnBrk="0">
              <a:spcBef>
                <a:spcPts val="0"/>
              </a:spcBef>
              <a:spcAft>
                <a:spcPts val="0"/>
              </a:spcAft>
            </a:pPr>
            <a:endParaRPr kumimoji="1"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3663" indent="-93663" algn="l" fontAlgn="auto" latinLnBrk="0">
              <a:spcBef>
                <a:spcPts val="0"/>
              </a:spcBef>
              <a:spcAft>
                <a:spcPts val="0"/>
              </a:spcAft>
            </a:pPr>
            <a:endParaRPr kumimoji="1"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 algn="l" fontAlgn="auto" latinLnBrk="0">
              <a:spcBef>
                <a:spcPts val="0"/>
              </a:spcBef>
              <a:spcAft>
                <a:spcPts val="0"/>
              </a:spcAft>
            </a:pPr>
            <a:endParaRPr kumimoji="1"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4864FA4-99DB-4975-82A5-1B61D8CC5C0A}"/>
              </a:ext>
            </a:extLst>
          </p:cNvPr>
          <p:cNvSpPr txBox="1"/>
          <p:nvPr/>
        </p:nvSpPr>
        <p:spPr>
          <a:xfrm>
            <a:off x="8335128" y="410991"/>
            <a:ext cx="1296144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kumimoji="1" lang="en-US" altLang="ja-JP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endParaRPr kumimoji="1" lang="ja-JP" altLang="en-US" dirty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7721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800" dirty="0">
                <a:latin typeface="+mj-ea"/>
              </a:rPr>
              <a:t>行政イベント情報の前回振り返り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2</a:t>
            </a:fld>
            <a:endParaRPr lang="en-US" altLang="ja-JP"/>
          </a:p>
        </p:txBody>
      </p:sp>
      <p:sp>
        <p:nvSpPr>
          <p:cNvPr id="6" name="正方形/長方形 5"/>
          <p:cNvSpPr/>
          <p:nvPr/>
        </p:nvSpPr>
        <p:spPr>
          <a:xfrm>
            <a:off x="243000" y="1124744"/>
            <a:ext cx="9606543" cy="529795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４．</a:t>
            </a:r>
            <a:r>
              <a:rPr kumimoji="1" lang="en-US" altLang="ja-JP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BODIK</a:t>
            </a:r>
            <a:r>
              <a:rPr kumimoji="1"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の取組み</a:t>
            </a:r>
            <a:endParaRPr kumimoji="1" lang="en-US" altLang="ja-JP" sz="2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44500" indent="-82550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・データプラットフォームとして、自治体のオープンデータに民間のデータを加え、データを標準化した上で相互に結合してネットワーク化し、</a:t>
            </a:r>
            <a:r>
              <a:rPr kumimoji="1"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API</a:t>
            </a: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提供する仕組みの構築を行っている。災害被災者支援、不動産物件選択支援、行政イベント開催支援などの観点でまずは取り組んでいる。</a:t>
            </a:r>
            <a:endParaRPr kumimoji="1"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44500" indent="-82550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・イベントデータに関して、</a:t>
            </a:r>
            <a:r>
              <a:rPr kumimoji="1"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LOD</a:t>
            </a: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を用いたネットワーク化を検討している。下記は自治体の持つイベントデータ、施設データ、団体データに対して民間団体等からのデータを紐付けるイメージ図。</a:t>
            </a:r>
            <a:endParaRPr kumimoji="1"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61950" algn="l" fontAlgn="auto" latinLnBrk="0">
              <a:spcBef>
                <a:spcPts val="0"/>
              </a:spcBef>
              <a:spcAft>
                <a:spcPts val="0"/>
              </a:spcAft>
            </a:pPr>
            <a:endParaRPr kumimoji="1"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3663" indent="-93663" algn="l" fontAlgn="auto" latinLnBrk="0">
              <a:spcBef>
                <a:spcPts val="0"/>
              </a:spcBef>
              <a:spcAft>
                <a:spcPts val="0"/>
              </a:spcAft>
            </a:pPr>
            <a:endParaRPr kumimoji="1"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 algn="l" fontAlgn="auto" latinLnBrk="0">
              <a:spcBef>
                <a:spcPts val="0"/>
              </a:spcBef>
              <a:spcAft>
                <a:spcPts val="0"/>
              </a:spcAft>
            </a:pPr>
            <a:endParaRPr kumimoji="1"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5D54217C-3DE5-49FB-9FE5-87E25C4E3539}"/>
              </a:ext>
            </a:extLst>
          </p:cNvPr>
          <p:cNvGrpSpPr/>
          <p:nvPr/>
        </p:nvGrpSpPr>
        <p:grpSpPr>
          <a:xfrm>
            <a:off x="2425755" y="2944496"/>
            <a:ext cx="5241032" cy="3568257"/>
            <a:chOff x="2425755" y="2944496"/>
            <a:chExt cx="5241032" cy="3568257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932DAE85-7C39-4A13-8745-15A1C1A59B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25755" y="2944496"/>
              <a:ext cx="5241032" cy="3568257"/>
            </a:xfrm>
            <a:prstGeom prst="rect">
              <a:avLst/>
            </a:prstGeom>
          </p:spPr>
        </p:pic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CD942945-82B0-44E6-8923-5E35F1A3A362}"/>
                </a:ext>
              </a:extLst>
            </p:cNvPr>
            <p:cNvSpPr txBox="1"/>
            <p:nvPr/>
          </p:nvSpPr>
          <p:spPr>
            <a:xfrm>
              <a:off x="7318858" y="6143421"/>
              <a:ext cx="319356" cy="36933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kumimoji="1" lang="ja-JP" altLang="en-US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73463974"/>
      </p:ext>
    </p:extLst>
  </p:cSld>
  <p:clrMapOvr>
    <a:masterClrMapping/>
  </p:clrMapOvr>
</p:sld>
</file>

<file path=ppt/theme/theme1.xml><?xml version="1.0" encoding="utf-8"?>
<a:theme xmlns:a="http://schemas.openxmlformats.org/drawingml/2006/main" name="VLEDパワポ基本テンプレー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Helvetica Neue Medium"/>
        <a:ea typeface="メイリオ"/>
        <a:cs typeface="ＤＦＧ平成ゴシック体W7"/>
      </a:majorFont>
      <a:minorFont>
        <a:latin typeface="Arial"/>
        <a:ea typeface="メイリオ"/>
        <a:cs typeface="ＤＦＧ平成ゴシック体W7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kumimoji="1" dirty="0" smtClean="0">
            <a:solidFill>
              <a:schemeClr val="bg2"/>
            </a:solidFill>
            <a:latin typeface="ヒラギノ角ゴ ProN W6"/>
            <a:ea typeface="ヒラギノ角ゴ ProN W6"/>
            <a:cs typeface="ヒラギノ角ゴ ProN W6"/>
          </a:defRPr>
        </a:defPPr>
      </a:lstStyle>
    </a:txDef>
  </a:objectDefaults>
  <a:extraClrSchemeLst>
    <a:extraClrScheme>
      <a:clrScheme name="SUPERP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PERP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PERP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9B8CA500-AB32-4A3C-B93E-CD492E224271}" vid="{D4CAFFFE-67A0-4DF2-B2F2-6BD9ABF8F007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VLED</Template>
  <TotalTime>0</TotalTime>
  <Words>425</Words>
  <Application>Microsoft Office PowerPoint</Application>
  <PresentationFormat>A4 210 x 297 mm</PresentationFormat>
  <Paragraphs>30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7" baseType="lpstr">
      <vt:lpstr>ＤＦＧ華康ゴシック体W5</vt:lpstr>
      <vt:lpstr>ＤＦＧ平成ゴシック体W3</vt:lpstr>
      <vt:lpstr>ＤＦＧ平成ゴシック体W7</vt:lpstr>
      <vt:lpstr>굴림</vt:lpstr>
      <vt:lpstr>Meiryo UI</vt:lpstr>
      <vt:lpstr>ＭＳ Ｐゴシック</vt:lpstr>
      <vt:lpstr>ＭＳ Ｐ明朝</vt:lpstr>
      <vt:lpstr>ヒラギノ角ゴ ProN W3</vt:lpstr>
      <vt:lpstr>メイリオ</vt:lpstr>
      <vt:lpstr>平成明朝</vt:lpstr>
      <vt:lpstr>Arial</vt:lpstr>
      <vt:lpstr>Calibri</vt:lpstr>
      <vt:lpstr>Franklin Gothic Demi</vt:lpstr>
      <vt:lpstr>Wingdings</vt:lpstr>
      <vt:lpstr>VLEDパワポ基本テンプレート</vt:lpstr>
      <vt:lpstr>行政イベント情報の前回振り返り</vt:lpstr>
      <vt:lpstr>行政イベント情報の前回振り返り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2015-02-01T00:57:09Z</dcterms:created>
  <dcterms:modified xsi:type="dcterms:W3CDTF">2018-01-29T09:00:54Z</dcterms:modified>
</cp:coreProperties>
</file>