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4" r:id="rId1"/>
    <p:sldMasterId id="2147483726" r:id="rId2"/>
  </p:sldMasterIdLst>
  <p:notesMasterIdLst>
    <p:notesMasterId r:id="rId23"/>
  </p:notesMasterIdLst>
  <p:handoutMasterIdLst>
    <p:handoutMasterId r:id="rId24"/>
  </p:handoutMasterIdLst>
  <p:sldIdLst>
    <p:sldId id="479" r:id="rId3"/>
    <p:sldId id="763" r:id="rId4"/>
    <p:sldId id="632" r:id="rId5"/>
    <p:sldId id="776" r:id="rId6"/>
    <p:sldId id="771" r:id="rId7"/>
    <p:sldId id="786" r:id="rId8"/>
    <p:sldId id="787" r:id="rId9"/>
    <p:sldId id="791" r:id="rId10"/>
    <p:sldId id="790" r:id="rId11"/>
    <p:sldId id="775" r:id="rId12"/>
    <p:sldId id="777" r:id="rId13"/>
    <p:sldId id="778" r:id="rId14"/>
    <p:sldId id="770" r:id="rId15"/>
    <p:sldId id="779" r:id="rId16"/>
    <p:sldId id="780" r:id="rId17"/>
    <p:sldId id="781" r:id="rId18"/>
    <p:sldId id="796" r:id="rId19"/>
    <p:sldId id="794" r:id="rId20"/>
    <p:sldId id="795" r:id="rId21"/>
    <p:sldId id="784" r:id="rId22"/>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CC"/>
    <a:srgbClr val="0033CC"/>
    <a:srgbClr val="FF9999"/>
    <a:srgbClr val="66FFFF"/>
    <a:srgbClr val="FF5050"/>
    <a:srgbClr val="FFFFCC"/>
    <a:srgbClr val="FFCCFF"/>
    <a:srgbClr val="CCFFFF"/>
    <a:srgbClr val="68A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1" autoAdjust="0"/>
    <p:restoredTop sz="94328" autoAdjust="0"/>
  </p:normalViewPr>
  <p:slideViewPr>
    <p:cSldViewPr snapToGrid="0">
      <p:cViewPr varScale="1">
        <p:scale>
          <a:sx n="61" d="100"/>
          <a:sy n="61" d="100"/>
        </p:scale>
        <p:origin x="90" y="366"/>
      </p:cViewPr>
      <p:guideLst>
        <p:guide orient="horz" pos="2183"/>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0544151094213E-2"/>
          <c:y val="0.21118789709554336"/>
          <c:w val="0.88236458072477053"/>
          <c:h val="0.69095199548654551"/>
        </c:manualLayout>
      </c:layout>
      <c:lineChart>
        <c:grouping val="standard"/>
        <c:varyColors val="0"/>
        <c:ser>
          <c:idx val="0"/>
          <c:order val="0"/>
          <c:tx>
            <c:strRef>
              <c:f>実施自治体シミュレーション!$B$3</c:f>
              <c:strCache>
                <c:ptCount val="1"/>
                <c:pt idx="0">
                  <c:v>団体数（市区町村）</c:v>
                </c:pt>
              </c:strCache>
            </c:strRef>
          </c:tx>
          <c:spPr>
            <a:ln w="38100" cap="rnd">
              <a:solidFill>
                <a:srgbClr val="C00000"/>
              </a:solidFill>
              <a:round/>
            </a:ln>
            <a:effectLst/>
          </c:spPr>
          <c:marker>
            <c:symbol val="circle"/>
            <c:size val="8"/>
            <c:spPr>
              <a:solidFill>
                <a:srgbClr val="C00000"/>
              </a:solidFill>
              <a:ln w="38100">
                <a:solidFill>
                  <a:srgbClr val="C00000"/>
                </a:solidFill>
              </a:ln>
              <a:effectLst/>
            </c:spPr>
          </c:marker>
          <c:dPt>
            <c:idx val="1"/>
            <c:marker>
              <c:symbol val="circle"/>
              <c:size val="8"/>
              <c:spPr>
                <a:noFill/>
                <a:ln w="38100">
                  <a:noFill/>
                </a:ln>
                <a:effectLst/>
              </c:spPr>
            </c:marker>
            <c:bubble3D val="0"/>
            <c:extLst>
              <c:ext xmlns:c16="http://schemas.microsoft.com/office/drawing/2014/chart" uri="{C3380CC4-5D6E-409C-BE32-E72D297353CC}">
                <c16:uniqueId val="{00000000-09A7-4E02-BA8D-46436756BEC7}"/>
              </c:ext>
            </c:extLst>
          </c:dPt>
          <c:dPt>
            <c:idx val="3"/>
            <c:marker>
              <c:symbol val="circle"/>
              <c:size val="8"/>
              <c:spPr>
                <a:noFill/>
                <a:ln w="38100">
                  <a:noFill/>
                </a:ln>
                <a:effectLst/>
              </c:spPr>
            </c:marker>
            <c:bubble3D val="0"/>
            <c:extLst>
              <c:ext xmlns:c16="http://schemas.microsoft.com/office/drawing/2014/chart" uri="{C3380CC4-5D6E-409C-BE32-E72D297353CC}">
                <c16:uniqueId val="{00000001-09A7-4E02-BA8D-46436756BEC7}"/>
              </c:ext>
            </c:extLst>
          </c:dPt>
          <c:dPt>
            <c:idx val="6"/>
            <c:marker>
              <c:symbol val="circle"/>
              <c:size val="8"/>
              <c:spPr>
                <a:noFill/>
                <a:ln w="38100">
                  <a:noFill/>
                </a:ln>
                <a:effectLst/>
              </c:spPr>
            </c:marker>
            <c:bubble3D val="0"/>
            <c:extLst>
              <c:ext xmlns:c16="http://schemas.microsoft.com/office/drawing/2014/chart" uri="{C3380CC4-5D6E-409C-BE32-E72D297353CC}">
                <c16:uniqueId val="{00000002-09A7-4E02-BA8D-46436756BEC7}"/>
              </c:ext>
            </c:extLst>
          </c:dPt>
          <c:dLbls>
            <c:dLbl>
              <c:idx val="1"/>
              <c:delete val="1"/>
              <c:extLst>
                <c:ext xmlns:c15="http://schemas.microsoft.com/office/drawing/2012/chart" uri="{CE6537A1-D6FC-4f65-9D91-7224C49458BB}"/>
                <c:ext xmlns:c16="http://schemas.microsoft.com/office/drawing/2014/chart" uri="{C3380CC4-5D6E-409C-BE32-E72D297353CC}">
                  <c16:uniqueId val="{00000000-09A7-4E02-BA8D-46436756BEC7}"/>
                </c:ext>
              </c:extLst>
            </c:dLbl>
            <c:dLbl>
              <c:idx val="3"/>
              <c:delete val="1"/>
              <c:extLst>
                <c:ext xmlns:c15="http://schemas.microsoft.com/office/drawing/2012/chart" uri="{CE6537A1-D6FC-4f65-9D91-7224C49458BB}"/>
                <c:ext xmlns:c16="http://schemas.microsoft.com/office/drawing/2014/chart" uri="{C3380CC4-5D6E-409C-BE32-E72D297353CC}">
                  <c16:uniqueId val="{00000001-09A7-4E02-BA8D-46436756BEC7}"/>
                </c:ext>
              </c:extLst>
            </c:dLbl>
            <c:dLbl>
              <c:idx val="6"/>
              <c:delete val="1"/>
              <c:extLst>
                <c:ext xmlns:c15="http://schemas.microsoft.com/office/drawing/2012/chart" uri="{CE6537A1-D6FC-4f65-9D91-7224C49458BB}"/>
                <c:ext xmlns:c16="http://schemas.microsoft.com/office/drawing/2014/chart" uri="{C3380CC4-5D6E-409C-BE32-E72D297353CC}">
                  <c16:uniqueId val="{00000002-09A7-4E02-BA8D-46436756BEC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実施自治体シミュレーション!$A$4:$A$16</c:f>
              <c:strCache>
                <c:ptCount val="13"/>
                <c:pt idx="0">
                  <c:v>H25年3月</c:v>
                </c:pt>
                <c:pt idx="2">
                  <c:v>H26年3月</c:v>
                </c:pt>
                <c:pt idx="4">
                  <c:v>H27年2月</c:v>
                </c:pt>
                <c:pt idx="5">
                  <c:v>H27年6月</c:v>
                </c:pt>
                <c:pt idx="7">
                  <c:v>H28年3月</c:v>
                </c:pt>
                <c:pt idx="8">
                  <c:v>H28年9月</c:v>
                </c:pt>
                <c:pt idx="9">
                  <c:v>H28年12月</c:v>
                </c:pt>
                <c:pt idx="10">
                  <c:v>H29年2月</c:v>
                </c:pt>
                <c:pt idx="11">
                  <c:v>H29年5月</c:v>
                </c:pt>
                <c:pt idx="12">
                  <c:v>H29年12月</c:v>
                </c:pt>
              </c:strCache>
            </c:strRef>
          </c:cat>
          <c:val>
            <c:numRef>
              <c:f>実施自治体シミュレーション!$B$4:$B$16</c:f>
              <c:numCache>
                <c:formatCode>#,##0_);[Red]\(#,##0\)</c:formatCode>
                <c:ptCount val="13"/>
                <c:pt idx="0">
                  <c:v>4</c:v>
                </c:pt>
                <c:pt idx="1">
                  <c:v>14</c:v>
                </c:pt>
                <c:pt idx="2">
                  <c:v>24</c:v>
                </c:pt>
                <c:pt idx="3">
                  <c:v>55.5</c:v>
                </c:pt>
                <c:pt idx="4">
                  <c:v>87</c:v>
                </c:pt>
                <c:pt idx="5">
                  <c:v>132</c:v>
                </c:pt>
                <c:pt idx="6">
                  <c:v>154</c:v>
                </c:pt>
                <c:pt idx="7">
                  <c:v>176</c:v>
                </c:pt>
                <c:pt idx="8">
                  <c:v>199</c:v>
                </c:pt>
                <c:pt idx="9">
                  <c:v>208</c:v>
                </c:pt>
                <c:pt idx="10">
                  <c:v>233</c:v>
                </c:pt>
                <c:pt idx="11">
                  <c:v>243</c:v>
                </c:pt>
                <c:pt idx="12">
                  <c:v>264</c:v>
                </c:pt>
              </c:numCache>
            </c:numRef>
          </c:val>
          <c:smooth val="0"/>
          <c:extLst>
            <c:ext xmlns:c16="http://schemas.microsoft.com/office/drawing/2014/chart" uri="{C3380CC4-5D6E-409C-BE32-E72D297353CC}">
              <c16:uniqueId val="{00000003-09A7-4E02-BA8D-46436756BEC7}"/>
            </c:ext>
          </c:extLst>
        </c:ser>
        <c:dLbls>
          <c:showLegendKey val="0"/>
          <c:showVal val="1"/>
          <c:showCatName val="0"/>
          <c:showSerName val="0"/>
          <c:showPercent val="0"/>
          <c:showBubbleSize val="0"/>
        </c:dLbls>
        <c:marker val="1"/>
        <c:smooth val="0"/>
        <c:axId val="168097688"/>
        <c:axId val="168098080"/>
      </c:lineChart>
      <c:lineChart>
        <c:grouping val="standard"/>
        <c:varyColors val="0"/>
        <c:ser>
          <c:idx val="1"/>
          <c:order val="1"/>
          <c:tx>
            <c:strRef>
              <c:f>実施自治体シミュレーション!$C$3</c:f>
              <c:strCache>
                <c:ptCount val="1"/>
                <c:pt idx="0">
                  <c:v>団体数（都道府県）</c:v>
                </c:pt>
              </c:strCache>
            </c:strRef>
          </c:tx>
          <c:spPr>
            <a:ln w="38100" cap="sq" cmpd="sng">
              <a:solidFill>
                <a:srgbClr val="002060"/>
              </a:solidFill>
              <a:prstDash val="sysDot"/>
              <a:round/>
            </a:ln>
            <a:effectLst/>
          </c:spPr>
          <c:marker>
            <c:symbol val="x"/>
            <c:size val="8"/>
            <c:spPr>
              <a:solidFill>
                <a:srgbClr val="002060"/>
              </a:solidFill>
              <a:ln w="38100">
                <a:solidFill>
                  <a:srgbClr val="002060"/>
                </a:solidFill>
              </a:ln>
              <a:effectLst/>
            </c:spPr>
          </c:marker>
          <c:dPt>
            <c:idx val="1"/>
            <c:marker>
              <c:symbol val="x"/>
              <c:size val="8"/>
              <c:spPr>
                <a:noFill/>
                <a:ln w="38100">
                  <a:noFill/>
                </a:ln>
                <a:effectLst/>
              </c:spPr>
            </c:marker>
            <c:bubble3D val="0"/>
            <c:extLst>
              <c:ext xmlns:c16="http://schemas.microsoft.com/office/drawing/2014/chart" uri="{C3380CC4-5D6E-409C-BE32-E72D297353CC}">
                <c16:uniqueId val="{00000004-09A7-4E02-BA8D-46436756BEC7}"/>
              </c:ext>
            </c:extLst>
          </c:dPt>
          <c:dPt>
            <c:idx val="3"/>
            <c:marker>
              <c:symbol val="x"/>
              <c:size val="8"/>
              <c:spPr>
                <a:noFill/>
                <a:ln w="38100">
                  <a:noFill/>
                </a:ln>
                <a:effectLst/>
              </c:spPr>
            </c:marker>
            <c:bubble3D val="0"/>
            <c:extLst>
              <c:ext xmlns:c16="http://schemas.microsoft.com/office/drawing/2014/chart" uri="{C3380CC4-5D6E-409C-BE32-E72D297353CC}">
                <c16:uniqueId val="{00000005-09A7-4E02-BA8D-46436756BEC7}"/>
              </c:ext>
            </c:extLst>
          </c:dPt>
          <c:dPt>
            <c:idx val="6"/>
            <c:marker>
              <c:symbol val="x"/>
              <c:size val="8"/>
              <c:spPr>
                <a:noFill/>
                <a:ln w="38100">
                  <a:noFill/>
                </a:ln>
                <a:effectLst/>
              </c:spPr>
            </c:marker>
            <c:bubble3D val="0"/>
            <c:extLst>
              <c:ext xmlns:c16="http://schemas.microsoft.com/office/drawing/2014/chart" uri="{C3380CC4-5D6E-409C-BE32-E72D297353CC}">
                <c16:uniqueId val="{00000006-09A7-4E02-BA8D-46436756BEC7}"/>
              </c:ext>
            </c:extLst>
          </c:dPt>
          <c:dLbls>
            <c:dLbl>
              <c:idx val="0"/>
              <c:delete val="1"/>
              <c:extLst>
                <c:ext xmlns:c15="http://schemas.microsoft.com/office/drawing/2012/chart" uri="{CE6537A1-D6FC-4f65-9D91-7224C49458BB}"/>
                <c:ext xmlns:c16="http://schemas.microsoft.com/office/drawing/2014/chart" uri="{C3380CC4-5D6E-409C-BE32-E72D297353CC}">
                  <c16:uniqueId val="{00000007-09A7-4E02-BA8D-46436756BEC7}"/>
                </c:ext>
              </c:extLst>
            </c:dLbl>
            <c:dLbl>
              <c:idx val="1"/>
              <c:delete val="1"/>
              <c:extLst>
                <c:ext xmlns:c15="http://schemas.microsoft.com/office/drawing/2012/chart" uri="{CE6537A1-D6FC-4f65-9D91-7224C49458BB}"/>
                <c:ext xmlns:c16="http://schemas.microsoft.com/office/drawing/2014/chart" uri="{C3380CC4-5D6E-409C-BE32-E72D297353CC}">
                  <c16:uniqueId val="{00000004-09A7-4E02-BA8D-46436756BEC7}"/>
                </c:ext>
              </c:extLst>
            </c:dLbl>
            <c:dLbl>
              <c:idx val="3"/>
              <c:delete val="1"/>
              <c:extLst>
                <c:ext xmlns:c15="http://schemas.microsoft.com/office/drawing/2012/chart" uri="{CE6537A1-D6FC-4f65-9D91-7224C49458BB}"/>
                <c:ext xmlns:c16="http://schemas.microsoft.com/office/drawing/2014/chart" uri="{C3380CC4-5D6E-409C-BE32-E72D297353CC}">
                  <c16:uniqueId val="{00000005-09A7-4E02-BA8D-46436756BEC7}"/>
                </c:ext>
              </c:extLst>
            </c:dLbl>
            <c:dLbl>
              <c:idx val="6"/>
              <c:delete val="1"/>
              <c:extLst>
                <c:ext xmlns:c15="http://schemas.microsoft.com/office/drawing/2012/chart" uri="{CE6537A1-D6FC-4f65-9D91-7224C49458BB}"/>
                <c:ext xmlns:c16="http://schemas.microsoft.com/office/drawing/2014/chart" uri="{C3380CC4-5D6E-409C-BE32-E72D297353CC}">
                  <c16:uniqueId val="{00000006-09A7-4E02-BA8D-46436756BEC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実施自治体シミュレーション!$A$4:$A$16</c:f>
              <c:strCache>
                <c:ptCount val="13"/>
                <c:pt idx="0">
                  <c:v>H25年3月</c:v>
                </c:pt>
                <c:pt idx="2">
                  <c:v>H26年3月</c:v>
                </c:pt>
                <c:pt idx="4">
                  <c:v>H27年2月</c:v>
                </c:pt>
                <c:pt idx="5">
                  <c:v>H27年6月</c:v>
                </c:pt>
                <c:pt idx="7">
                  <c:v>H28年3月</c:v>
                </c:pt>
                <c:pt idx="8">
                  <c:v>H28年9月</c:v>
                </c:pt>
                <c:pt idx="9">
                  <c:v>H28年12月</c:v>
                </c:pt>
                <c:pt idx="10">
                  <c:v>H29年2月</c:v>
                </c:pt>
                <c:pt idx="11">
                  <c:v>H29年5月</c:v>
                </c:pt>
                <c:pt idx="12">
                  <c:v>H29年12月</c:v>
                </c:pt>
              </c:strCache>
            </c:strRef>
          </c:cat>
          <c:val>
            <c:numRef>
              <c:f>実施自治体シミュレーション!$C$4:$C$16</c:f>
              <c:numCache>
                <c:formatCode>#,##0_);[Red]\(#,##0\)</c:formatCode>
                <c:ptCount val="13"/>
                <c:pt idx="0">
                  <c:v>0</c:v>
                </c:pt>
                <c:pt idx="1">
                  <c:v>3</c:v>
                </c:pt>
                <c:pt idx="2">
                  <c:v>6</c:v>
                </c:pt>
                <c:pt idx="3">
                  <c:v>11</c:v>
                </c:pt>
                <c:pt idx="4">
                  <c:v>16</c:v>
                </c:pt>
                <c:pt idx="5">
                  <c:v>22</c:v>
                </c:pt>
                <c:pt idx="6">
                  <c:v>25.5</c:v>
                </c:pt>
                <c:pt idx="7">
                  <c:v>29</c:v>
                </c:pt>
                <c:pt idx="8">
                  <c:v>34</c:v>
                </c:pt>
                <c:pt idx="9">
                  <c:v>34</c:v>
                </c:pt>
                <c:pt idx="10">
                  <c:v>34</c:v>
                </c:pt>
                <c:pt idx="11">
                  <c:v>36</c:v>
                </c:pt>
                <c:pt idx="12">
                  <c:v>42</c:v>
                </c:pt>
              </c:numCache>
            </c:numRef>
          </c:val>
          <c:smooth val="0"/>
          <c:extLst>
            <c:ext xmlns:c16="http://schemas.microsoft.com/office/drawing/2014/chart" uri="{C3380CC4-5D6E-409C-BE32-E72D297353CC}">
              <c16:uniqueId val="{00000008-09A7-4E02-BA8D-46436756BEC7}"/>
            </c:ext>
          </c:extLst>
        </c:ser>
        <c:dLbls>
          <c:showLegendKey val="0"/>
          <c:showVal val="1"/>
          <c:showCatName val="0"/>
          <c:showSerName val="0"/>
          <c:showPercent val="0"/>
          <c:showBubbleSize val="0"/>
        </c:dLbls>
        <c:marker val="1"/>
        <c:smooth val="0"/>
        <c:axId val="274272232"/>
        <c:axId val="274271840"/>
      </c:lineChart>
      <c:catAx>
        <c:axId val="168097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8098080"/>
        <c:crosses val="autoZero"/>
        <c:auto val="1"/>
        <c:lblAlgn val="ctr"/>
        <c:lblOffset val="100"/>
        <c:noMultiLvlLbl val="0"/>
      </c:catAx>
      <c:valAx>
        <c:axId val="168098080"/>
        <c:scaling>
          <c:orientation val="minMax"/>
          <c:max val="265"/>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68097688"/>
        <c:crosses val="autoZero"/>
        <c:crossBetween val="between"/>
        <c:majorUnit val="50"/>
      </c:valAx>
      <c:valAx>
        <c:axId val="274271840"/>
        <c:scaling>
          <c:orientation val="minMax"/>
          <c:max val="47"/>
          <c:min val="0"/>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74272232"/>
        <c:crosses val="max"/>
        <c:crossBetween val="between"/>
        <c:majorUnit val="10"/>
      </c:valAx>
      <c:catAx>
        <c:axId val="274272232"/>
        <c:scaling>
          <c:orientation val="minMax"/>
        </c:scaling>
        <c:delete val="1"/>
        <c:axPos val="b"/>
        <c:numFmt formatCode="General" sourceLinked="1"/>
        <c:majorTickMark val="out"/>
        <c:minorTickMark val="none"/>
        <c:tickLblPos val="nextTo"/>
        <c:crossAx val="274271840"/>
        <c:crosses val="autoZero"/>
        <c:auto val="1"/>
        <c:lblAlgn val="ctr"/>
        <c:lblOffset val="100"/>
        <c:noMultiLvlLbl val="0"/>
      </c:catAx>
      <c:spPr>
        <a:noFill/>
        <a:ln>
          <a:noFill/>
        </a:ln>
        <a:effectLst/>
      </c:spPr>
    </c:plotArea>
    <c:legend>
      <c:legendPos val="t"/>
      <c:layout>
        <c:manualLayout>
          <c:xMode val="edge"/>
          <c:yMode val="edge"/>
          <c:x val="0.24530062020953772"/>
          <c:y val="6.2462305904224871E-2"/>
          <c:w val="0.4107871845916759"/>
          <c:h val="7.2506994733124275E-2"/>
        </c:manualLayout>
      </c:layout>
      <c:overlay val="0"/>
      <c:spPr>
        <a:solidFill>
          <a:schemeClr val="bg1"/>
        </a:solidFill>
        <a:ln>
          <a:solidFill>
            <a:schemeClr val="tx1"/>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noFill/>
    <a:ln>
      <a:noFill/>
    </a:ln>
    <a:effectLst/>
  </c:spPr>
  <c:txPr>
    <a:bodyPr/>
    <a:lstStyle/>
    <a:p>
      <a:pPr>
        <a:defRPr sz="1400"/>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63A03-60CC-4E39-909E-98791668784E}"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kumimoji="1" lang="ja-JP" altLang="en-US"/>
        </a:p>
      </dgm:t>
    </dgm:pt>
    <dgm:pt modelId="{2E0AA1D1-C3A9-4BE2-B149-285A6A8FE833}" type="pres">
      <dgm:prSet presAssocID="{6B163A03-60CC-4E39-909E-98791668784E}" presName="Name0" presStyleCnt="0">
        <dgm:presLayoutVars>
          <dgm:dir/>
          <dgm:animLvl val="lvl"/>
          <dgm:resizeHandles val="exact"/>
        </dgm:presLayoutVars>
      </dgm:prSet>
      <dgm:spPr/>
    </dgm:pt>
  </dgm:ptLst>
  <dgm:cxnLst>
    <dgm:cxn modelId="{7CE78DD9-6A41-482B-A37C-590E3A823FAA}" type="presOf" srcId="{6B163A03-60CC-4E39-909E-98791668784E}" destId="{2E0AA1D1-C3A9-4BE2-B149-285A6A8FE83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0.0673</cdr:y>
    </cdr:from>
    <cdr:to>
      <cdr:x>0.13758</cdr:x>
      <cdr:y>0.12187</cdr:y>
    </cdr:to>
    <cdr:sp macro="" textlink="">
      <cdr:nvSpPr>
        <cdr:cNvPr id="2" name="テキスト ボックス 1"/>
        <cdr:cNvSpPr txBox="1"/>
      </cdr:nvSpPr>
      <cdr:spPr>
        <a:xfrm xmlns:a="http://schemas.openxmlformats.org/drawingml/2006/main">
          <a:off x="0" y="218948"/>
          <a:ext cx="1240308" cy="1775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団体数</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市区町村</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0.82316</cdr:x>
      <cdr:y>0.05445</cdr:y>
    </cdr:from>
    <cdr:to>
      <cdr:x>0.95899</cdr:x>
      <cdr:y>0.12676</cdr:y>
    </cdr:to>
    <cdr:sp macro="" textlink="">
      <cdr:nvSpPr>
        <cdr:cNvPr id="4" name="テキスト ボックス 3"/>
        <cdr:cNvSpPr txBox="1"/>
      </cdr:nvSpPr>
      <cdr:spPr>
        <a:xfrm xmlns:a="http://schemas.openxmlformats.org/drawingml/2006/main">
          <a:off x="7420949" y="177143"/>
          <a:ext cx="1224532" cy="2352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団体数</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都道府県</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5300"/>
          </a:xfrm>
          <a:prstGeom prst="rect">
            <a:avLst/>
          </a:prstGeom>
        </p:spPr>
        <p:txBody>
          <a:bodyPr vert="horz" lIns="91419" tIns="45710" rIns="91419" bIns="4571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19" tIns="45710" rIns="91419" bIns="45710" rtlCol="0"/>
          <a:lstStyle>
            <a:lvl1pPr algn="r">
              <a:defRPr sz="1200"/>
            </a:lvl1pPr>
          </a:lstStyle>
          <a:p>
            <a:fld id="{7508B081-64E0-2C4B-A43A-6B84995316D1}" type="datetimeFigureOut">
              <a:rPr kumimoji="1" lang="en-US" altLang="ja-JP" smtClean="0"/>
              <a:t>2/2/2018</a:t>
            </a:fld>
            <a:endParaRPr kumimoji="1" lang="ja-JP" altLang="en-US"/>
          </a:p>
        </p:txBody>
      </p:sp>
      <p:sp>
        <p:nvSpPr>
          <p:cNvPr id="4" name="フッター プレースホルダー 3"/>
          <p:cNvSpPr>
            <a:spLocks noGrp="1"/>
          </p:cNvSpPr>
          <p:nvPr>
            <p:ph type="ftr" sz="quarter" idx="2"/>
          </p:nvPr>
        </p:nvSpPr>
        <p:spPr>
          <a:xfrm>
            <a:off x="2" y="9371013"/>
            <a:ext cx="2919413" cy="495300"/>
          </a:xfrm>
          <a:prstGeom prst="rect">
            <a:avLst/>
          </a:prstGeom>
        </p:spPr>
        <p:txBody>
          <a:bodyPr vert="horz" lIns="91419" tIns="45710" rIns="91419" bIns="4571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19" tIns="45710" rIns="91419" bIns="45710" rtlCol="0" anchor="b"/>
          <a:lstStyle>
            <a:lvl1pPr algn="r">
              <a:defRPr sz="1200"/>
            </a:lvl1pPr>
          </a:lstStyle>
          <a:p>
            <a:fld id="{EAD82765-E4AB-9644-8415-37D65D284EFC}" type="slidenum">
              <a:rPr kumimoji="1" lang="en-US" altLang="ja-JP" smtClean="0"/>
              <a:t>‹#›</a:t>
            </a:fld>
            <a:endParaRPr kumimoji="1" lang="ja-JP" altLang="en-US"/>
          </a:p>
        </p:txBody>
      </p:sp>
    </p:spTree>
    <p:extLst>
      <p:ext uri="{BB962C8B-B14F-4D97-AF65-F5344CB8AC3E}">
        <p14:creationId xmlns:p14="http://schemas.microsoft.com/office/powerpoint/2010/main" val="1664924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6" y="8"/>
            <a:ext cx="2918621" cy="494812"/>
          </a:xfrm>
          <a:prstGeom prst="rect">
            <a:avLst/>
          </a:prstGeom>
        </p:spPr>
        <p:txBody>
          <a:bodyPr vert="horz" lIns="90529" tIns="45260" rIns="90529" bIns="45260"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586" y="8"/>
            <a:ext cx="2918621" cy="494812"/>
          </a:xfrm>
          <a:prstGeom prst="rect">
            <a:avLst/>
          </a:prstGeom>
        </p:spPr>
        <p:txBody>
          <a:bodyPr vert="horz" lIns="90529" tIns="45260" rIns="90529" bIns="45260" rtlCol="0"/>
          <a:lstStyle>
            <a:lvl1pPr algn="r">
              <a:defRPr sz="1100"/>
            </a:lvl1pPr>
          </a:lstStyle>
          <a:p>
            <a:fld id="{35186EFD-4059-47F9-86CE-75E49A44FFA0}" type="datetimeFigureOut">
              <a:rPr kumimoji="1" lang="ja-JP" altLang="en-US" smtClean="0"/>
              <a:t>2018/2/2</a:t>
            </a:fld>
            <a:endParaRPr kumimoji="1" lang="ja-JP" altLang="en-US"/>
          </a:p>
        </p:txBody>
      </p:sp>
      <p:sp>
        <p:nvSpPr>
          <p:cNvPr id="4" name="スライド イメージ プレースホルダー 3"/>
          <p:cNvSpPr>
            <a:spLocks noGrp="1" noRot="1" noChangeAspect="1"/>
          </p:cNvSpPr>
          <p:nvPr>
            <p:ph type="sldImg" idx="2"/>
          </p:nvPr>
        </p:nvSpPr>
        <p:spPr>
          <a:xfrm>
            <a:off x="962025" y="1233488"/>
            <a:ext cx="4811713" cy="3332162"/>
          </a:xfrm>
          <a:prstGeom prst="rect">
            <a:avLst/>
          </a:prstGeom>
          <a:noFill/>
          <a:ln w="12700">
            <a:solidFill>
              <a:prstClr val="black"/>
            </a:solidFill>
          </a:ln>
        </p:spPr>
        <p:txBody>
          <a:bodyPr vert="horz" lIns="90529" tIns="45260" rIns="90529" bIns="45260" rtlCol="0" anchor="ctr"/>
          <a:lstStyle/>
          <a:p>
            <a:endParaRPr lang="ja-JP" altLang="en-US"/>
          </a:p>
        </p:txBody>
      </p:sp>
      <p:sp>
        <p:nvSpPr>
          <p:cNvPr id="5" name="ノート プレースホルダー 4"/>
          <p:cNvSpPr>
            <a:spLocks noGrp="1"/>
          </p:cNvSpPr>
          <p:nvPr>
            <p:ph type="body" sz="quarter" idx="3"/>
          </p:nvPr>
        </p:nvSpPr>
        <p:spPr>
          <a:xfrm>
            <a:off x="673891" y="4748003"/>
            <a:ext cx="5387982" cy="3884438"/>
          </a:xfrm>
          <a:prstGeom prst="rect">
            <a:avLst/>
          </a:prstGeom>
        </p:spPr>
        <p:txBody>
          <a:bodyPr vert="horz" lIns="90529" tIns="45260" rIns="90529" bIns="4526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6" y="9371511"/>
            <a:ext cx="2918621" cy="494812"/>
          </a:xfrm>
          <a:prstGeom prst="rect">
            <a:avLst/>
          </a:prstGeom>
        </p:spPr>
        <p:txBody>
          <a:bodyPr vert="horz" lIns="90529" tIns="45260" rIns="90529" bIns="45260"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586" y="9371511"/>
            <a:ext cx="2918621" cy="494812"/>
          </a:xfrm>
          <a:prstGeom prst="rect">
            <a:avLst/>
          </a:prstGeom>
        </p:spPr>
        <p:txBody>
          <a:bodyPr vert="horz" lIns="90529" tIns="45260" rIns="90529" bIns="45260" rtlCol="0" anchor="b"/>
          <a:lstStyle>
            <a:lvl1pPr algn="r">
              <a:defRPr sz="1100"/>
            </a:lvl1pPr>
          </a:lstStyle>
          <a:p>
            <a:fld id="{F4CC343B-79EE-4C7F-A5B5-444445458AEB}" type="slidenum">
              <a:rPr kumimoji="1" lang="ja-JP" altLang="en-US" smtClean="0"/>
              <a:t>‹#›</a:t>
            </a:fld>
            <a:endParaRPr kumimoji="1" lang="ja-JP" altLang="en-US"/>
          </a:p>
        </p:txBody>
      </p:sp>
    </p:spTree>
    <p:extLst>
      <p:ext uri="{BB962C8B-B14F-4D97-AF65-F5344CB8AC3E}">
        <p14:creationId xmlns:p14="http://schemas.microsoft.com/office/powerpoint/2010/main" val="26315224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09F5A4-BF3C-4C7D-A329-36CE5C58CD93}" type="slidenum">
              <a:rPr kumimoji="1" lang="ja-JP" altLang="en-US" smtClean="0"/>
              <a:t>1</a:t>
            </a:fld>
            <a:endParaRPr kumimoji="1" lang="ja-JP" altLang="en-US"/>
          </a:p>
        </p:txBody>
      </p:sp>
    </p:spTree>
    <p:extLst>
      <p:ext uri="{BB962C8B-B14F-4D97-AF65-F5344CB8AC3E}">
        <p14:creationId xmlns:p14="http://schemas.microsoft.com/office/powerpoint/2010/main" val="3060933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1425"/>
            <a:ext cx="4835525" cy="33496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09F5A4-BF3C-4C7D-A329-36CE5C58CD9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2816790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89282D0-BCBB-4893-9CF8-2A26B667B39C}" type="slidenum">
              <a:rPr lang="en-US" altLang="ja-JP" smtClean="0"/>
              <a:pPr>
                <a:defRPr/>
              </a:pPr>
              <a:t>15</a:t>
            </a:fld>
            <a:endParaRPr lang="en-US" altLang="ja-JP"/>
          </a:p>
        </p:txBody>
      </p:sp>
    </p:spTree>
    <p:extLst>
      <p:ext uri="{BB962C8B-B14F-4D97-AF65-F5344CB8AC3E}">
        <p14:creationId xmlns:p14="http://schemas.microsoft.com/office/powerpoint/2010/main" val="25486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p:cNvSpPr>
            <a:spLocks noGrp="1" noRot="1" noChangeAspect="1" noTextEdit="1"/>
          </p:cNvSpPr>
          <p:nvPr>
            <p:ph type="sldImg"/>
          </p:nvPr>
        </p:nvSpPr>
        <p:spPr>
          <a:xfrm>
            <a:off x="963613" y="1233488"/>
            <a:ext cx="4808537" cy="3328987"/>
          </a:xfrm>
          <a:ln/>
        </p:spPr>
      </p:sp>
      <p:sp>
        <p:nvSpPr>
          <p:cNvPr id="107523" name="ノート プレースホルダー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ja-JP" dirty="0">
              <a:ea typeface="ＭＳ Ｐ明朝" charset="0"/>
            </a:endParaRPr>
          </a:p>
        </p:txBody>
      </p:sp>
      <p:sp>
        <p:nvSpPr>
          <p:cNvPr id="107524" name="スライド番号プレースホルダー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6310" eaLnBrk="0" hangingPunct="0">
              <a:defRPr kumimoji="1" sz="3700">
                <a:solidFill>
                  <a:schemeClr val="tx1"/>
                </a:solidFill>
                <a:latin typeface="Arial" panose="020B0604020202020204" pitchFamily="34" charset="0"/>
                <a:ea typeface="ＭＳ Ｐゴシック" panose="020B0600070205080204" pitchFamily="50" charset="-128"/>
              </a:defRPr>
            </a:lvl1pPr>
            <a:lvl2pPr marL="762073" indent="-293104" defTabSz="936310" eaLnBrk="0" hangingPunct="0">
              <a:defRPr kumimoji="1" sz="3700">
                <a:solidFill>
                  <a:schemeClr val="tx1"/>
                </a:solidFill>
                <a:latin typeface="Arial" panose="020B0604020202020204" pitchFamily="34" charset="0"/>
                <a:ea typeface="ＭＳ Ｐゴシック" panose="020B0600070205080204" pitchFamily="50" charset="-128"/>
              </a:defRPr>
            </a:lvl2pPr>
            <a:lvl3pPr marL="1172422" indent="-234484" defTabSz="936310" eaLnBrk="0" hangingPunct="0">
              <a:defRPr kumimoji="1" sz="3700">
                <a:solidFill>
                  <a:schemeClr val="tx1"/>
                </a:solidFill>
                <a:latin typeface="Arial" panose="020B0604020202020204" pitchFamily="34" charset="0"/>
                <a:ea typeface="ＭＳ Ｐゴシック" panose="020B0600070205080204" pitchFamily="50" charset="-128"/>
              </a:defRPr>
            </a:lvl3pPr>
            <a:lvl4pPr marL="1641390" indent="-234484" defTabSz="936310" eaLnBrk="0" hangingPunct="0">
              <a:defRPr kumimoji="1" sz="3700">
                <a:solidFill>
                  <a:schemeClr val="tx1"/>
                </a:solidFill>
                <a:latin typeface="Arial" panose="020B0604020202020204" pitchFamily="34" charset="0"/>
                <a:ea typeface="ＭＳ Ｐゴシック" panose="020B0600070205080204" pitchFamily="50" charset="-128"/>
              </a:defRPr>
            </a:lvl4pPr>
            <a:lvl5pPr marL="2110359" indent="-234484" defTabSz="936310" eaLnBrk="0" hangingPunct="0">
              <a:defRPr kumimoji="1" sz="3700">
                <a:solidFill>
                  <a:schemeClr val="tx1"/>
                </a:solidFill>
                <a:latin typeface="Arial" panose="020B0604020202020204" pitchFamily="34" charset="0"/>
                <a:ea typeface="ＭＳ Ｐゴシック" panose="020B0600070205080204" pitchFamily="50" charset="-128"/>
              </a:defRPr>
            </a:lvl5pPr>
            <a:lvl6pPr marL="2579327" indent="-234484" defTabSz="936310" eaLnBrk="0" fontAlgn="base" hangingPunct="0">
              <a:spcBef>
                <a:spcPct val="0"/>
              </a:spcBef>
              <a:spcAft>
                <a:spcPct val="0"/>
              </a:spcAft>
              <a:defRPr kumimoji="1" sz="3700">
                <a:solidFill>
                  <a:schemeClr val="tx1"/>
                </a:solidFill>
                <a:latin typeface="Arial" panose="020B0604020202020204" pitchFamily="34" charset="0"/>
                <a:ea typeface="ＭＳ Ｐゴシック" panose="020B0600070205080204" pitchFamily="50" charset="-128"/>
              </a:defRPr>
            </a:lvl6pPr>
            <a:lvl7pPr marL="3048295" indent="-234484" defTabSz="936310" eaLnBrk="0" fontAlgn="base" hangingPunct="0">
              <a:spcBef>
                <a:spcPct val="0"/>
              </a:spcBef>
              <a:spcAft>
                <a:spcPct val="0"/>
              </a:spcAft>
              <a:defRPr kumimoji="1" sz="3700">
                <a:solidFill>
                  <a:schemeClr val="tx1"/>
                </a:solidFill>
                <a:latin typeface="Arial" panose="020B0604020202020204" pitchFamily="34" charset="0"/>
                <a:ea typeface="ＭＳ Ｐゴシック" panose="020B0600070205080204" pitchFamily="50" charset="-128"/>
              </a:defRPr>
            </a:lvl7pPr>
            <a:lvl8pPr marL="3517264" indent="-234484" defTabSz="936310" eaLnBrk="0" fontAlgn="base" hangingPunct="0">
              <a:spcBef>
                <a:spcPct val="0"/>
              </a:spcBef>
              <a:spcAft>
                <a:spcPct val="0"/>
              </a:spcAft>
              <a:defRPr kumimoji="1" sz="3700">
                <a:solidFill>
                  <a:schemeClr val="tx1"/>
                </a:solidFill>
                <a:latin typeface="Arial" panose="020B0604020202020204" pitchFamily="34" charset="0"/>
                <a:ea typeface="ＭＳ Ｐゴシック" panose="020B0600070205080204" pitchFamily="50" charset="-128"/>
              </a:defRPr>
            </a:lvl8pPr>
            <a:lvl9pPr marL="3986232" indent="-234484" defTabSz="936310" eaLnBrk="0" fontAlgn="base" hangingPunct="0">
              <a:spcBef>
                <a:spcPct val="0"/>
              </a:spcBef>
              <a:spcAft>
                <a:spcPct val="0"/>
              </a:spcAft>
              <a:defRPr kumimoji="1" sz="3700">
                <a:solidFill>
                  <a:schemeClr val="tx1"/>
                </a:solidFill>
                <a:latin typeface="Arial" panose="020B0604020202020204" pitchFamily="34" charset="0"/>
                <a:ea typeface="ＭＳ Ｐゴシック" panose="020B0600070205080204" pitchFamily="50" charset="-128"/>
              </a:defRPr>
            </a:lvl9pPr>
          </a:lstStyle>
          <a:p>
            <a:pPr eaLnBrk="1" hangingPunct="1">
              <a:defRPr/>
            </a:pPr>
            <a:fld id="{9A14D6DF-B9CB-4546-8BB7-B7CA024175C3}" type="slidenum">
              <a:rPr lang="en-US" altLang="ja-JP" sz="1200">
                <a:solidFill>
                  <a:srgbClr val="000000"/>
                </a:solidFill>
              </a:rPr>
              <a:pPr eaLnBrk="1" hangingPunct="1">
                <a:defRPr/>
              </a:pPr>
              <a:t>17</a:t>
            </a:fld>
            <a:endParaRPr lang="en-US" altLang="ja-JP" sz="1200">
              <a:solidFill>
                <a:srgbClr val="000000"/>
              </a:solidFill>
            </a:endParaRPr>
          </a:p>
        </p:txBody>
      </p:sp>
    </p:spTree>
    <p:extLst>
      <p:ext uri="{BB962C8B-B14F-4D97-AF65-F5344CB8AC3E}">
        <p14:creationId xmlns:p14="http://schemas.microsoft.com/office/powerpoint/2010/main" val="3992105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89282D0-BCBB-4893-9CF8-2A26B667B39C}" type="slidenum">
              <a:rPr lang="en-US" altLang="ja-JP" smtClean="0"/>
              <a:pPr>
                <a:defRPr/>
              </a:pPr>
              <a:t>19</a:t>
            </a:fld>
            <a:endParaRPr lang="en-US" altLang="ja-JP"/>
          </a:p>
        </p:txBody>
      </p:sp>
    </p:spTree>
    <p:extLst>
      <p:ext uri="{BB962C8B-B14F-4D97-AF65-F5344CB8AC3E}">
        <p14:creationId xmlns:p14="http://schemas.microsoft.com/office/powerpoint/2010/main" val="2548179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F4CC343B-79EE-4C7F-A5B5-444445458AEB}" type="slidenum">
              <a:rPr kumimoji="1" lang="ja-JP" altLang="en-US" smtClean="0"/>
              <a:t>20</a:t>
            </a:fld>
            <a:endParaRPr kumimoji="1" lang="ja-JP" altLang="en-US"/>
          </a:p>
        </p:txBody>
      </p:sp>
    </p:spTree>
    <p:extLst>
      <p:ext uri="{BB962C8B-B14F-4D97-AF65-F5344CB8AC3E}">
        <p14:creationId xmlns:p14="http://schemas.microsoft.com/office/powerpoint/2010/main" val="130910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CC343B-79EE-4C7F-A5B5-444445458AEB}"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835800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781050" y="768350"/>
            <a:ext cx="5543550" cy="3836988"/>
          </a:xfrm>
          <a:ln/>
        </p:spPr>
      </p:sp>
      <p:sp>
        <p:nvSpPr>
          <p:cNvPr id="62467" name="Rectangle 3"/>
          <p:cNvSpPr>
            <a:spLocks noGrp="1" noChangeArrowheads="1"/>
          </p:cNvSpPr>
          <p:nvPr>
            <p:ph type="body" idx="1"/>
          </p:nvPr>
        </p:nvSpPr>
        <p:spPr>
          <a:noFill/>
        </p:spPr>
        <p:txBody>
          <a:bodyPr/>
          <a:lstStyle/>
          <a:p>
            <a:endParaRPr lang="ja-JP" altLang="en-US">
              <a:ea typeface="ＭＳ Ｐ明朝" charset="-128"/>
            </a:endParaRPr>
          </a:p>
        </p:txBody>
      </p:sp>
    </p:spTree>
    <p:extLst>
      <p:ext uri="{BB962C8B-B14F-4D97-AF65-F5344CB8AC3E}">
        <p14:creationId xmlns:p14="http://schemas.microsoft.com/office/powerpoint/2010/main" val="454175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4CC343B-79EE-4C7F-A5B5-444445458AEB}" type="slidenum">
              <a:rPr kumimoji="1" lang="ja-JP" altLang="en-US" smtClean="0"/>
              <a:t>4</a:t>
            </a:fld>
            <a:endParaRPr kumimoji="1" lang="ja-JP" altLang="en-US"/>
          </a:p>
        </p:txBody>
      </p:sp>
    </p:spTree>
    <p:extLst>
      <p:ext uri="{BB962C8B-B14F-4D97-AF65-F5344CB8AC3E}">
        <p14:creationId xmlns:p14="http://schemas.microsoft.com/office/powerpoint/2010/main" val="97605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CC343B-79EE-4C7F-A5B5-444445458AEB}" type="slidenum">
              <a:rPr kumimoji="1" lang="ja-JP" altLang="en-US" smtClean="0"/>
              <a:t>5</a:t>
            </a:fld>
            <a:endParaRPr kumimoji="1" lang="ja-JP" altLang="en-US"/>
          </a:p>
        </p:txBody>
      </p:sp>
    </p:spTree>
    <p:extLst>
      <p:ext uri="{BB962C8B-B14F-4D97-AF65-F5344CB8AC3E}">
        <p14:creationId xmlns:p14="http://schemas.microsoft.com/office/powerpoint/2010/main" val="199068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F4CC343B-79EE-4C7F-A5B5-444445458AEB}" type="slidenum">
              <a:rPr kumimoji="1" lang="ja-JP" altLang="en-US" smtClean="0"/>
              <a:t>8</a:t>
            </a:fld>
            <a:endParaRPr kumimoji="1" lang="ja-JP" altLang="en-US"/>
          </a:p>
        </p:txBody>
      </p:sp>
    </p:spTree>
    <p:extLst>
      <p:ext uri="{BB962C8B-B14F-4D97-AF65-F5344CB8AC3E}">
        <p14:creationId xmlns:p14="http://schemas.microsoft.com/office/powerpoint/2010/main" val="2803898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F4CC343B-79EE-4C7F-A5B5-444445458AEB}" type="slidenum">
              <a:rPr kumimoji="1" lang="ja-JP" altLang="en-US" smtClean="0"/>
              <a:t>9</a:t>
            </a:fld>
            <a:endParaRPr kumimoji="1" lang="ja-JP" altLang="en-US"/>
          </a:p>
        </p:txBody>
      </p:sp>
    </p:spTree>
    <p:extLst>
      <p:ext uri="{BB962C8B-B14F-4D97-AF65-F5344CB8AC3E}">
        <p14:creationId xmlns:p14="http://schemas.microsoft.com/office/powerpoint/2010/main" val="2495273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CC343B-79EE-4C7F-A5B5-444445458AEB}"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64083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09F5A4-BF3C-4C7D-A329-36CE5C58CD93}" type="slidenum">
              <a:rPr kumimoji="1" lang="ja-JP" altLang="en-US" smtClean="0"/>
              <a:t>11</a:t>
            </a:fld>
            <a:endParaRPr kumimoji="1" lang="ja-JP" altLang="en-US"/>
          </a:p>
        </p:txBody>
      </p:sp>
    </p:spTree>
    <p:extLst>
      <p:ext uri="{BB962C8B-B14F-4D97-AF65-F5344CB8AC3E}">
        <p14:creationId xmlns:p14="http://schemas.microsoft.com/office/powerpoint/2010/main" val="1031350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Rectangle 6"/>
          <p:cNvSpPr>
            <a:spLocks noChangeArrowheads="1"/>
          </p:cNvSpPr>
          <p:nvPr/>
        </p:nvSpPr>
        <p:spPr bwMode="auto">
          <a:xfrm>
            <a:off x="344496" y="1312864"/>
            <a:ext cx="9217025" cy="2836863"/>
          </a:xfrm>
          <a:prstGeom prst="rect">
            <a:avLst/>
          </a:prstGeom>
          <a:solidFill>
            <a:srgbClr val="000099"/>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45709" rIns="0" bIns="45709" anchor="ctr"/>
          <a:lstStyle/>
          <a:p>
            <a:pPr defTabSz="914418" eaLnBrk="0" hangingPunct="0"/>
            <a:endParaRPr lang="ja-JP" altLang="ja-JP" sz="3200" b="1">
              <a:solidFill>
                <a:srgbClr val="000000"/>
              </a:solidFill>
              <a:latin typeface="HG丸ｺﾞｼｯｸM-PRO" pitchFamily="50" charset="-128"/>
              <a:ea typeface="HG丸ｺﾞｼｯｸM-PRO" pitchFamily="50" charset="-128"/>
            </a:endParaRPr>
          </a:p>
        </p:txBody>
      </p:sp>
      <p:sp>
        <p:nvSpPr>
          <p:cNvPr id="5" name="AutoShape 8"/>
          <p:cNvSpPr>
            <a:spLocks noChangeArrowheads="1"/>
          </p:cNvSpPr>
          <p:nvPr/>
        </p:nvSpPr>
        <p:spPr bwMode="auto">
          <a:xfrm>
            <a:off x="776289" y="1841505"/>
            <a:ext cx="8280400" cy="1781175"/>
          </a:xfrm>
          <a:prstGeom prst="roundRect">
            <a:avLst>
              <a:gd name="adj" fmla="val 50000"/>
            </a:avLst>
          </a:prstGeom>
          <a:solidFill>
            <a:srgbClr val="FFFFFF"/>
          </a:solidFill>
          <a:ln>
            <a:noFill/>
          </a:ln>
          <a:extLst/>
        </p:spPr>
        <p:txBody>
          <a:bodyPr lIns="0" tIns="45709" rIns="0" bIns="45709" anchor="ctr"/>
          <a:lstStyle/>
          <a:p>
            <a:pPr defTabSz="914418" eaLnBrk="0" hangingPunct="0">
              <a:defRPr/>
            </a:pPr>
            <a:endParaRPr lang="ja-JP" altLang="ja-JP" sz="2600" dirty="0">
              <a:solidFill>
                <a:srgbClr val="000099"/>
              </a:solidFill>
              <a:effectLst>
                <a:outerShdw blurRad="38100" dist="38100" dir="2700000" algn="tl">
                  <a:srgbClr val="C0C0C0"/>
                </a:outerShdw>
              </a:effectLst>
              <a:latin typeface="HGS創英角ｺﾞｼｯｸUB" pitchFamily="50" charset="-128"/>
              <a:ea typeface="HGS創英角ｺﾞｼｯｸUB" pitchFamily="50" charset="-128"/>
            </a:endParaRPr>
          </a:p>
        </p:txBody>
      </p:sp>
      <p:pic>
        <p:nvPicPr>
          <p:cNvPr id="6" name="Picture 7" descr="kantei"/>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3052" y="4221179"/>
            <a:ext cx="3357563"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742950" y="1988846"/>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4547964" y="4469607"/>
            <a:ext cx="5013559" cy="1752600"/>
          </a:xfrm>
        </p:spPr>
        <p:txBody>
          <a:bodyPr/>
          <a:lstStyle>
            <a:lvl1pPr marL="0" indent="0" algn="l">
              <a:buNone/>
              <a:defRPr>
                <a:solidFill>
                  <a:schemeClr val="tx1"/>
                </a:solidFill>
              </a:defRPr>
            </a:lvl1pPr>
            <a:lvl2pPr marL="456987" indent="0" algn="ctr">
              <a:buNone/>
              <a:defRPr>
                <a:solidFill>
                  <a:schemeClr val="tx1">
                    <a:tint val="75000"/>
                  </a:schemeClr>
                </a:solidFill>
              </a:defRPr>
            </a:lvl2pPr>
            <a:lvl3pPr marL="913976" indent="0" algn="ctr">
              <a:buNone/>
              <a:defRPr>
                <a:solidFill>
                  <a:schemeClr val="tx1">
                    <a:tint val="75000"/>
                  </a:schemeClr>
                </a:solidFill>
              </a:defRPr>
            </a:lvl3pPr>
            <a:lvl4pPr marL="1370965" indent="0" algn="ctr">
              <a:buNone/>
              <a:defRPr>
                <a:solidFill>
                  <a:schemeClr val="tx1">
                    <a:tint val="75000"/>
                  </a:schemeClr>
                </a:solidFill>
              </a:defRPr>
            </a:lvl4pPr>
            <a:lvl5pPr marL="1827954" indent="0" algn="ctr">
              <a:buNone/>
              <a:defRPr>
                <a:solidFill>
                  <a:schemeClr val="tx1">
                    <a:tint val="75000"/>
                  </a:schemeClr>
                </a:solidFill>
              </a:defRPr>
            </a:lvl5pPr>
            <a:lvl6pPr marL="2284941" indent="0" algn="ctr">
              <a:buNone/>
              <a:defRPr>
                <a:solidFill>
                  <a:schemeClr val="tx1">
                    <a:tint val="75000"/>
                  </a:schemeClr>
                </a:solidFill>
              </a:defRPr>
            </a:lvl6pPr>
            <a:lvl7pPr marL="2741929" indent="0" algn="ctr">
              <a:buNone/>
              <a:defRPr>
                <a:solidFill>
                  <a:schemeClr val="tx1">
                    <a:tint val="75000"/>
                  </a:schemeClr>
                </a:solidFill>
              </a:defRPr>
            </a:lvl7pPr>
            <a:lvl8pPr marL="3198919" indent="0" algn="ctr">
              <a:buNone/>
              <a:defRPr>
                <a:solidFill>
                  <a:schemeClr val="tx1">
                    <a:tint val="75000"/>
                  </a:schemeClr>
                </a:solidFill>
              </a:defRPr>
            </a:lvl8pPr>
            <a:lvl9pPr marL="3655906" indent="0" algn="ctr">
              <a:buNone/>
              <a:defRPr>
                <a:solidFill>
                  <a:schemeClr val="tx1">
                    <a:tint val="75000"/>
                  </a:schemeClr>
                </a:solidFill>
              </a:defRPr>
            </a:lvl9pPr>
          </a:lstStyle>
          <a:p>
            <a:r>
              <a:rPr lang="ja-JP" altLang="en-US"/>
              <a:t>マスター サブタイトルの書式設定</a:t>
            </a:r>
            <a:endParaRPr lang="ja-JP" altLang="en-US" dirty="0"/>
          </a:p>
        </p:txBody>
      </p:sp>
      <p:sp>
        <p:nvSpPr>
          <p:cNvPr id="7" name="日付プレースホルダ 3"/>
          <p:cNvSpPr>
            <a:spLocks noGrp="1"/>
          </p:cNvSpPr>
          <p:nvPr>
            <p:ph type="dt" sz="half" idx="10"/>
          </p:nvPr>
        </p:nvSpPr>
        <p:spPr>
          <a:xfrm>
            <a:off x="3175" y="6578616"/>
            <a:ext cx="2311400" cy="271463"/>
          </a:xfrm>
        </p:spPr>
        <p:txBody>
          <a:bodyPr/>
          <a:lstStyle>
            <a:lvl1pPr>
              <a:defRPr b="1"/>
            </a:lvl1pPr>
          </a:lstStyle>
          <a:p>
            <a:endParaRPr lang="ja-JP" altLang="en-US"/>
          </a:p>
        </p:txBody>
      </p:sp>
      <p:sp>
        <p:nvSpPr>
          <p:cNvPr id="8" name="フッター プレースホルダ 4"/>
          <p:cNvSpPr>
            <a:spLocks noGrp="1"/>
          </p:cNvSpPr>
          <p:nvPr>
            <p:ph type="ftr" sz="quarter" idx="11"/>
          </p:nvPr>
        </p:nvSpPr>
        <p:spPr>
          <a:xfrm>
            <a:off x="3384550" y="6578616"/>
            <a:ext cx="3136900" cy="271463"/>
          </a:xfrm>
        </p:spPr>
        <p:txBody>
          <a:bodyPr/>
          <a:lstStyle>
            <a:lvl1pPr>
              <a:defRPr b="1"/>
            </a:lvl1pPr>
          </a:lstStyle>
          <a:p>
            <a:endParaRPr lang="ja-JP" altLang="en-US"/>
          </a:p>
        </p:txBody>
      </p:sp>
      <p:sp>
        <p:nvSpPr>
          <p:cNvPr id="9" name="スライド番号プレースホルダ 5"/>
          <p:cNvSpPr>
            <a:spLocks noGrp="1"/>
          </p:cNvSpPr>
          <p:nvPr>
            <p:ph type="sldNum" sz="quarter" idx="12"/>
          </p:nvPr>
        </p:nvSpPr>
        <p:spPr>
          <a:xfrm>
            <a:off x="7591425" y="6578616"/>
            <a:ext cx="2311400" cy="271463"/>
          </a:xfrm>
        </p:spPr>
        <p:txBody>
          <a:bodyPr/>
          <a:lstStyle>
            <a:lvl1pPr>
              <a:defRPr b="1"/>
            </a:lvl1pPr>
          </a:lstStyle>
          <a:p>
            <a:fld id="{E47BF5BC-CA7B-450B-8FD8-29D241A301AC}" type="slidenum">
              <a:rPr lang="ja-JP" altLang="en-US" smtClean="0"/>
              <a:pPr/>
              <a:t>‹#›</a:t>
            </a:fld>
            <a:endParaRPr lang="ja-JP" altLang="en-US"/>
          </a:p>
        </p:txBody>
      </p:sp>
    </p:spTree>
    <p:extLst>
      <p:ext uri="{BB962C8B-B14F-4D97-AF65-F5344CB8AC3E}">
        <p14:creationId xmlns:p14="http://schemas.microsoft.com/office/powerpoint/2010/main" val="304340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344489" y="1312863"/>
            <a:ext cx="9217025" cy="2836862"/>
          </a:xfrm>
          <a:prstGeom prst="rect">
            <a:avLst/>
          </a:prstGeom>
          <a:solidFill>
            <a:srgbClr val="000099"/>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42198" rIns="0" bIns="42198" anchor="ctr"/>
          <a:lstStyle/>
          <a:p>
            <a:pPr algn="ctr" defTabSz="844083" eaLnBrk="0" fontAlgn="base" hangingPunct="0">
              <a:spcBef>
                <a:spcPct val="0"/>
              </a:spcBef>
              <a:spcAft>
                <a:spcPct val="0"/>
              </a:spcAft>
            </a:pPr>
            <a:endParaRPr lang="ja-JP" altLang="ja-JP" sz="2954" b="1">
              <a:solidFill>
                <a:srgbClr val="000000"/>
              </a:solidFill>
              <a:latin typeface="HG丸ｺﾞｼｯｸM-PRO" pitchFamily="50" charset="-128"/>
              <a:ea typeface="HG丸ｺﾞｼｯｸM-PRO" pitchFamily="50" charset="-128"/>
            </a:endParaRPr>
          </a:p>
        </p:txBody>
      </p:sp>
      <p:sp>
        <p:nvSpPr>
          <p:cNvPr id="5" name="AutoShape 8"/>
          <p:cNvSpPr>
            <a:spLocks noChangeArrowheads="1"/>
          </p:cNvSpPr>
          <p:nvPr userDrawn="1"/>
        </p:nvSpPr>
        <p:spPr bwMode="auto">
          <a:xfrm>
            <a:off x="776288" y="1841502"/>
            <a:ext cx="8280400" cy="1781175"/>
          </a:xfrm>
          <a:prstGeom prst="roundRect">
            <a:avLst>
              <a:gd name="adj" fmla="val 50000"/>
            </a:avLst>
          </a:prstGeom>
          <a:solidFill>
            <a:srgbClr val="FFFFFF"/>
          </a:solidFill>
          <a:ln>
            <a:noFill/>
          </a:ln>
          <a:extLst/>
        </p:spPr>
        <p:txBody>
          <a:bodyPr lIns="0" tIns="42198" rIns="0" bIns="42198" anchor="ctr"/>
          <a:lstStyle/>
          <a:p>
            <a:pPr algn="ctr" defTabSz="844083" eaLnBrk="0" fontAlgn="base" hangingPunct="0">
              <a:spcBef>
                <a:spcPct val="0"/>
              </a:spcBef>
              <a:spcAft>
                <a:spcPct val="0"/>
              </a:spcAft>
              <a:defRPr/>
            </a:pPr>
            <a:endParaRPr lang="ja-JP" altLang="ja-JP" sz="2400" dirty="0">
              <a:solidFill>
                <a:srgbClr val="000099"/>
              </a:solidFill>
              <a:effectLst>
                <a:outerShdw blurRad="38100" dist="38100" dir="2700000" algn="tl">
                  <a:srgbClr val="C0C0C0"/>
                </a:outerShdw>
              </a:effectLst>
              <a:latin typeface="HGS創英角ｺﾞｼｯｸUB" pitchFamily="50" charset="-128"/>
              <a:ea typeface="HGS創英角ｺﾞｼｯｸUB" pitchFamily="50" charset="-128"/>
            </a:endParaRPr>
          </a:p>
        </p:txBody>
      </p:sp>
      <p:pic>
        <p:nvPicPr>
          <p:cNvPr id="6" name="Picture 7" descr="kantei"/>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73051" y="4221165"/>
            <a:ext cx="3357563"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742950" y="1988842"/>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4547955" y="4469606"/>
            <a:ext cx="5013559" cy="1752600"/>
          </a:xfrm>
        </p:spPr>
        <p:txBody>
          <a:bodyPr/>
          <a:lstStyle>
            <a:lvl1pPr marL="0" indent="0" algn="l">
              <a:buNone/>
              <a:defRPr>
                <a:solidFill>
                  <a:schemeClr val="tx1"/>
                </a:solidFill>
              </a:defRPr>
            </a:lvl1pPr>
            <a:lvl2pPr marL="421884" indent="0" algn="ctr">
              <a:buNone/>
              <a:defRPr>
                <a:solidFill>
                  <a:schemeClr val="tx1">
                    <a:tint val="75000"/>
                  </a:schemeClr>
                </a:solidFill>
              </a:defRPr>
            </a:lvl2pPr>
            <a:lvl3pPr marL="843772" indent="0" algn="ctr">
              <a:buNone/>
              <a:defRPr>
                <a:solidFill>
                  <a:schemeClr val="tx1">
                    <a:tint val="75000"/>
                  </a:schemeClr>
                </a:solidFill>
              </a:defRPr>
            </a:lvl3pPr>
            <a:lvl4pPr marL="1265656" indent="0" algn="ctr">
              <a:buNone/>
              <a:defRPr>
                <a:solidFill>
                  <a:schemeClr val="tx1">
                    <a:tint val="75000"/>
                  </a:schemeClr>
                </a:solidFill>
              </a:defRPr>
            </a:lvl4pPr>
            <a:lvl5pPr marL="1687542" indent="0" algn="ctr">
              <a:buNone/>
              <a:defRPr>
                <a:solidFill>
                  <a:schemeClr val="tx1">
                    <a:tint val="75000"/>
                  </a:schemeClr>
                </a:solidFill>
              </a:defRPr>
            </a:lvl5pPr>
            <a:lvl6pPr marL="2109428" indent="0" algn="ctr">
              <a:buNone/>
              <a:defRPr>
                <a:solidFill>
                  <a:schemeClr val="tx1">
                    <a:tint val="75000"/>
                  </a:schemeClr>
                </a:solidFill>
              </a:defRPr>
            </a:lvl6pPr>
            <a:lvl7pPr marL="2531312" indent="0" algn="ctr">
              <a:buNone/>
              <a:defRPr>
                <a:solidFill>
                  <a:schemeClr val="tx1">
                    <a:tint val="75000"/>
                  </a:schemeClr>
                </a:solidFill>
              </a:defRPr>
            </a:lvl7pPr>
            <a:lvl8pPr marL="2953198" indent="0" algn="ctr">
              <a:buNone/>
              <a:defRPr>
                <a:solidFill>
                  <a:schemeClr val="tx1">
                    <a:tint val="75000"/>
                  </a:schemeClr>
                </a:solidFill>
              </a:defRPr>
            </a:lvl8pPr>
            <a:lvl9pPr marL="3375083" indent="0" algn="ctr">
              <a:buNone/>
              <a:defRPr>
                <a:solidFill>
                  <a:schemeClr val="tx1">
                    <a:tint val="75000"/>
                  </a:schemeClr>
                </a:solidFill>
              </a:defRPr>
            </a:lvl9pPr>
          </a:lstStyle>
          <a:p>
            <a:r>
              <a:rPr lang="ja-JP" altLang="en-US"/>
              <a:t>マスター サブタイトルの書式設定</a:t>
            </a:r>
            <a:endParaRPr lang="ja-JP" altLang="en-US" dirty="0"/>
          </a:p>
        </p:txBody>
      </p:sp>
      <p:sp>
        <p:nvSpPr>
          <p:cNvPr id="7" name="日付プレースホルダ 3"/>
          <p:cNvSpPr>
            <a:spLocks noGrp="1"/>
          </p:cNvSpPr>
          <p:nvPr>
            <p:ph type="dt" sz="half" idx="10"/>
          </p:nvPr>
        </p:nvSpPr>
        <p:spPr>
          <a:xfrm>
            <a:off x="3175" y="6578602"/>
            <a:ext cx="2311400" cy="271463"/>
          </a:xfrm>
          <a:prstGeom prst="rect">
            <a:avLst/>
          </a:prstGeom>
        </p:spPr>
        <p:txBody>
          <a:bodyPr/>
          <a:lstStyle>
            <a:lvl1pPr>
              <a:defRPr b="1"/>
            </a:lvl1pPr>
          </a:lstStyle>
          <a:p>
            <a:pPr defTabSz="844083" fontAlgn="base">
              <a:spcBef>
                <a:spcPct val="0"/>
              </a:spcBef>
              <a:spcAft>
                <a:spcPct val="0"/>
              </a:spcAft>
              <a:defRPr/>
            </a:pPr>
            <a:endParaRPr lang="ja-JP" altLang="en-US" sz="1292">
              <a:solidFill>
                <a:prstClr val="black"/>
              </a:solidFill>
              <a:latin typeface="Arial" charset="0"/>
            </a:endParaRPr>
          </a:p>
        </p:txBody>
      </p:sp>
      <p:sp>
        <p:nvSpPr>
          <p:cNvPr id="8" name="フッター プレースホルダ 4"/>
          <p:cNvSpPr>
            <a:spLocks noGrp="1"/>
          </p:cNvSpPr>
          <p:nvPr>
            <p:ph type="ftr" sz="quarter" idx="11"/>
          </p:nvPr>
        </p:nvSpPr>
        <p:spPr>
          <a:xfrm>
            <a:off x="3384550" y="6578602"/>
            <a:ext cx="3136900" cy="271463"/>
          </a:xfrm>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591425" y="6578602"/>
            <a:ext cx="23114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a:pPr algn="r" latinLnBrk="1"/>
              <a:t>‹#›</a:t>
            </a:fld>
            <a:endParaRPr lang="ja-JP" altLang="en-US"/>
          </a:p>
        </p:txBody>
      </p:sp>
    </p:spTree>
    <p:extLst>
      <p:ext uri="{BB962C8B-B14F-4D97-AF65-F5344CB8AC3E}">
        <p14:creationId xmlns:p14="http://schemas.microsoft.com/office/powerpoint/2010/main" val="164257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485775"/>
            <a:ext cx="9906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844083"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9255"/>
            <a:ext cx="8915400" cy="565674"/>
          </a:xfrm>
        </p:spPr>
        <p:txBody>
          <a:bodyPr/>
          <a:lstStyle>
            <a:lvl1pPr>
              <a:defRPr sz="2954"/>
            </a:lvl1pPr>
          </a:lstStyle>
          <a:p>
            <a:r>
              <a:rPr lang="ja-JP" altLang="en-US"/>
              <a:t>マスター タイトルの書式設定</a:t>
            </a:r>
          </a:p>
        </p:txBody>
      </p:sp>
      <p:sp>
        <p:nvSpPr>
          <p:cNvPr id="3" name="コンテンツ プレースホルダ 2"/>
          <p:cNvSpPr>
            <a:spLocks noGrp="1"/>
          </p:cNvSpPr>
          <p:nvPr>
            <p:ph idx="1"/>
          </p:nvPr>
        </p:nvSpPr>
        <p:spPr>
          <a:xfrm>
            <a:off x="495300" y="638692"/>
            <a:ext cx="8915400" cy="4525963"/>
          </a:xfrm>
        </p:spPr>
        <p:txBody>
          <a:bodyPr/>
          <a:lstStyle>
            <a:lvl1pPr>
              <a:defRPr sz="2215"/>
            </a:lvl1pPr>
            <a:lvl2pPr>
              <a:defRPr sz="1846"/>
            </a:lvl2pPr>
            <a:lvl3pPr>
              <a:defRPr sz="1662"/>
            </a:lvl3pPr>
            <a:lvl4pPr>
              <a:defRPr sz="1477"/>
            </a:lvl4pPr>
            <a:lvl5pPr>
              <a:defRPr sz="1477"/>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7" name="日付プレースホルダ 3"/>
          <p:cNvSpPr>
            <a:spLocks noGrp="1"/>
          </p:cNvSpPr>
          <p:nvPr>
            <p:ph type="dt" sz="half" idx="10"/>
          </p:nvPr>
        </p:nvSpPr>
        <p:spPr>
          <a:xfrm>
            <a:off x="3175" y="6616702"/>
            <a:ext cx="2311400" cy="233363"/>
          </a:xfrm>
          <a:prstGeom prst="rect">
            <a:avLst/>
          </a:prstGeom>
        </p:spPr>
        <p:txBody>
          <a:bodyPr/>
          <a:lstStyle>
            <a:lvl1pPr>
              <a:defRPr b="1"/>
            </a:lvl1pPr>
          </a:lstStyle>
          <a:p>
            <a:pPr defTabSz="844083" fontAlgn="base">
              <a:spcBef>
                <a:spcPct val="0"/>
              </a:spcBef>
              <a:spcAft>
                <a:spcPct val="0"/>
              </a:spcAft>
              <a:defRPr/>
            </a:pPr>
            <a:endParaRPr lang="ja-JP" altLang="en-US" sz="1292">
              <a:solidFill>
                <a:prstClr val="black"/>
              </a:solidFill>
              <a:latin typeface="Arial" charset="0"/>
            </a:endParaRPr>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0" name="スライド番号プレースホルダ 5"/>
          <p:cNvSpPr>
            <a:spLocks noGrp="1"/>
          </p:cNvSpPr>
          <p:nvPr>
            <p:ph type="sldNum" sz="quarter" idx="12"/>
          </p:nvPr>
        </p:nvSpPr>
        <p:spPr>
          <a:xfrm>
            <a:off x="7591425" y="6578602"/>
            <a:ext cx="23114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a:pPr algn="r" latinLnBrk="1"/>
              <a:t>‹#›</a:t>
            </a:fld>
            <a:endParaRPr lang="ja-JP" altLang="en-US"/>
          </a:p>
        </p:txBody>
      </p:sp>
    </p:spTree>
    <p:extLst>
      <p:ext uri="{BB962C8B-B14F-4D97-AF65-F5344CB8AC3E}">
        <p14:creationId xmlns:p14="http://schemas.microsoft.com/office/powerpoint/2010/main" val="3369349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5094288"/>
            <a:ext cx="9906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844083"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782506" y="4406914"/>
            <a:ext cx="8420100" cy="687273"/>
          </a:xfrm>
        </p:spPr>
        <p:txBody>
          <a:bodyPr anchor="t"/>
          <a:lstStyle>
            <a:lvl1pPr algn="l">
              <a:defRPr sz="3692" b="1" cap="all"/>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1307595" y="5271985"/>
            <a:ext cx="7895011" cy="707870"/>
          </a:xfrm>
        </p:spPr>
        <p:txBody>
          <a:bodyPr/>
          <a:lstStyle>
            <a:lvl1pPr marL="0" indent="0">
              <a:buNone/>
              <a:defRPr sz="1846">
                <a:solidFill>
                  <a:schemeClr val="tx1">
                    <a:tint val="75000"/>
                  </a:schemeClr>
                </a:solidFill>
              </a:defRPr>
            </a:lvl1pPr>
            <a:lvl2pPr marL="421884" indent="0">
              <a:buNone/>
              <a:defRPr sz="1662">
                <a:solidFill>
                  <a:schemeClr val="tx1">
                    <a:tint val="75000"/>
                  </a:schemeClr>
                </a:solidFill>
              </a:defRPr>
            </a:lvl2pPr>
            <a:lvl3pPr marL="843772" indent="0">
              <a:buNone/>
              <a:defRPr sz="1477">
                <a:solidFill>
                  <a:schemeClr val="tx1">
                    <a:tint val="75000"/>
                  </a:schemeClr>
                </a:solidFill>
              </a:defRPr>
            </a:lvl3pPr>
            <a:lvl4pPr marL="1265656" indent="0">
              <a:buNone/>
              <a:defRPr sz="1292">
                <a:solidFill>
                  <a:schemeClr val="tx1">
                    <a:tint val="75000"/>
                  </a:schemeClr>
                </a:solidFill>
              </a:defRPr>
            </a:lvl4pPr>
            <a:lvl5pPr marL="1687542" indent="0">
              <a:buNone/>
              <a:defRPr sz="1292">
                <a:solidFill>
                  <a:schemeClr val="tx1">
                    <a:tint val="75000"/>
                  </a:schemeClr>
                </a:solidFill>
              </a:defRPr>
            </a:lvl5pPr>
            <a:lvl6pPr marL="2109428" indent="0">
              <a:buNone/>
              <a:defRPr sz="1292">
                <a:solidFill>
                  <a:schemeClr val="tx1">
                    <a:tint val="75000"/>
                  </a:schemeClr>
                </a:solidFill>
              </a:defRPr>
            </a:lvl6pPr>
            <a:lvl7pPr marL="2531312" indent="0">
              <a:buNone/>
              <a:defRPr sz="1292">
                <a:solidFill>
                  <a:schemeClr val="tx1">
                    <a:tint val="75000"/>
                  </a:schemeClr>
                </a:solidFill>
              </a:defRPr>
            </a:lvl7pPr>
            <a:lvl8pPr marL="2953198" indent="0">
              <a:buNone/>
              <a:defRPr sz="1292">
                <a:solidFill>
                  <a:schemeClr val="tx1">
                    <a:tint val="75000"/>
                  </a:schemeClr>
                </a:solidFill>
              </a:defRPr>
            </a:lvl8pPr>
            <a:lvl9pPr marL="3375083" indent="0">
              <a:buNone/>
              <a:defRPr sz="1292">
                <a:solidFill>
                  <a:schemeClr val="tx1">
                    <a:tint val="75000"/>
                  </a:schemeClr>
                </a:solidFill>
              </a:defRPr>
            </a:lvl9pPr>
          </a:lstStyle>
          <a:p>
            <a:pPr lvl="0"/>
            <a:r>
              <a:rPr lang="ja-JP" altLang="en-US"/>
              <a:t>マスター テキストの書式設定</a:t>
            </a:r>
          </a:p>
        </p:txBody>
      </p:sp>
      <p:sp>
        <p:nvSpPr>
          <p:cNvPr id="7" name="日付プレースホルダ 3"/>
          <p:cNvSpPr>
            <a:spLocks noGrp="1"/>
          </p:cNvSpPr>
          <p:nvPr>
            <p:ph type="dt" sz="half" idx="10"/>
          </p:nvPr>
        </p:nvSpPr>
        <p:spPr>
          <a:xfrm>
            <a:off x="3175" y="6616702"/>
            <a:ext cx="2311400" cy="233363"/>
          </a:xfrm>
          <a:prstGeom prst="rect">
            <a:avLst/>
          </a:prstGeom>
        </p:spPr>
        <p:txBody>
          <a:bodyPr/>
          <a:lstStyle>
            <a:lvl1pPr>
              <a:defRPr b="1"/>
            </a:lvl1pPr>
          </a:lstStyle>
          <a:p>
            <a:pPr defTabSz="844083" fontAlgn="base">
              <a:spcBef>
                <a:spcPct val="0"/>
              </a:spcBef>
              <a:spcAft>
                <a:spcPct val="0"/>
              </a:spcAft>
              <a:defRPr/>
            </a:pPr>
            <a:endParaRPr lang="ja-JP" altLang="en-US" sz="1292">
              <a:solidFill>
                <a:prstClr val="black"/>
              </a:solidFill>
              <a:latin typeface="Arial" charset="0"/>
            </a:endParaRPr>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0" name="スライド番号プレースホルダ 5"/>
          <p:cNvSpPr>
            <a:spLocks noGrp="1"/>
          </p:cNvSpPr>
          <p:nvPr>
            <p:ph type="sldNum" sz="quarter" idx="12"/>
          </p:nvPr>
        </p:nvSpPr>
        <p:spPr>
          <a:xfrm>
            <a:off x="7591425" y="6578602"/>
            <a:ext cx="23114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a:pPr algn="r" latinLnBrk="1"/>
              <a:t>‹#›</a:t>
            </a:fld>
            <a:endParaRPr lang="ja-JP" altLang="en-US"/>
          </a:p>
        </p:txBody>
      </p:sp>
    </p:spTree>
    <p:extLst>
      <p:ext uri="{BB962C8B-B14F-4D97-AF65-F5344CB8AC3E}">
        <p14:creationId xmlns:p14="http://schemas.microsoft.com/office/powerpoint/2010/main" val="3500651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grpSp>
        <p:nvGrpSpPr>
          <p:cNvPr id="5" name="正方形/長方形 5"/>
          <p:cNvGrpSpPr>
            <a:grpSpLocks/>
          </p:cNvGrpSpPr>
          <p:nvPr userDrawn="1"/>
        </p:nvGrpSpPr>
        <p:grpSpPr bwMode="auto">
          <a:xfrm>
            <a:off x="0" y="485775"/>
            <a:ext cx="9906000" cy="177800"/>
            <a:chOff x="-4" y="276"/>
            <a:chExt cx="5764" cy="112"/>
          </a:xfrm>
        </p:grpSpPr>
        <p:pic>
          <p:nvPicPr>
            <p:cNvPr id="6" name="正方形/長方形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844083"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21"/>
            <a:ext cx="8915400" cy="521605"/>
          </a:xfrm>
        </p:spPr>
        <p:txBody>
          <a:bodyPr/>
          <a:lstStyle>
            <a:lvl1pPr>
              <a:defRPr sz="2954"/>
            </a:lvl1pPr>
          </a:lstStyle>
          <a:p>
            <a:r>
              <a:rPr lang="ja-JP" altLang="en-US"/>
              <a:t>マスター タイトルの書式設定</a:t>
            </a:r>
            <a:endParaRPr lang="ja-JP" altLang="en-US" dirty="0"/>
          </a:p>
        </p:txBody>
      </p:sp>
      <p:sp>
        <p:nvSpPr>
          <p:cNvPr id="3" name="コンテンツ プレースホルダ 2"/>
          <p:cNvSpPr>
            <a:spLocks noGrp="1"/>
          </p:cNvSpPr>
          <p:nvPr>
            <p:ph sz="half" idx="1"/>
          </p:nvPr>
        </p:nvSpPr>
        <p:spPr>
          <a:xfrm>
            <a:off x="317487" y="613229"/>
            <a:ext cx="4642975" cy="4525963"/>
          </a:xfrm>
        </p:spPr>
        <p:txBody>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コンテンツ プレースホルダ 3"/>
          <p:cNvSpPr>
            <a:spLocks noGrp="1"/>
          </p:cNvSpPr>
          <p:nvPr>
            <p:ph sz="half" idx="2"/>
          </p:nvPr>
        </p:nvSpPr>
        <p:spPr>
          <a:xfrm>
            <a:off x="5035551" y="613229"/>
            <a:ext cx="4642975" cy="4525963"/>
          </a:xfrm>
        </p:spPr>
        <p:txBody>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日付プレースホルダ 3"/>
          <p:cNvSpPr>
            <a:spLocks noGrp="1"/>
          </p:cNvSpPr>
          <p:nvPr>
            <p:ph type="dt" sz="half" idx="10"/>
          </p:nvPr>
        </p:nvSpPr>
        <p:spPr>
          <a:xfrm>
            <a:off x="3175" y="6616702"/>
            <a:ext cx="2311400" cy="233363"/>
          </a:xfrm>
          <a:prstGeom prst="rect">
            <a:avLst/>
          </a:prstGeom>
        </p:spPr>
        <p:txBody>
          <a:bodyPr/>
          <a:lstStyle>
            <a:lvl1pPr>
              <a:defRPr b="1"/>
            </a:lvl1pPr>
          </a:lstStyle>
          <a:p>
            <a:pPr defTabSz="844083" fontAlgn="base">
              <a:spcBef>
                <a:spcPct val="0"/>
              </a:spcBef>
              <a:spcAft>
                <a:spcPct val="0"/>
              </a:spcAft>
              <a:defRPr/>
            </a:pPr>
            <a:endParaRPr lang="ja-JP" altLang="en-US" sz="1292">
              <a:solidFill>
                <a:prstClr val="black"/>
              </a:solidFill>
              <a:latin typeface="Arial" charset="0"/>
            </a:endParaRPr>
          </a:p>
        </p:txBody>
      </p:sp>
      <p:sp>
        <p:nvSpPr>
          <p:cNvPr id="9"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1" name="スライド番号プレースホルダ 5"/>
          <p:cNvSpPr>
            <a:spLocks noGrp="1"/>
          </p:cNvSpPr>
          <p:nvPr>
            <p:ph type="sldNum" sz="quarter" idx="12"/>
          </p:nvPr>
        </p:nvSpPr>
        <p:spPr>
          <a:xfrm>
            <a:off x="7591425" y="6578602"/>
            <a:ext cx="23114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a:pPr algn="r" latinLnBrk="1"/>
              <a:t>‹#›</a:t>
            </a:fld>
            <a:endParaRPr lang="ja-JP" altLang="en-US"/>
          </a:p>
        </p:txBody>
      </p:sp>
    </p:spTree>
    <p:extLst>
      <p:ext uri="{BB962C8B-B14F-4D97-AF65-F5344CB8AC3E}">
        <p14:creationId xmlns:p14="http://schemas.microsoft.com/office/powerpoint/2010/main" val="1650212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grpSp>
        <p:nvGrpSpPr>
          <p:cNvPr id="3" name="正方形/長方形 5"/>
          <p:cNvGrpSpPr>
            <a:grpSpLocks/>
          </p:cNvGrpSpPr>
          <p:nvPr userDrawn="1"/>
        </p:nvGrpSpPr>
        <p:grpSpPr bwMode="auto">
          <a:xfrm>
            <a:off x="0" y="485775"/>
            <a:ext cx="9906000" cy="177800"/>
            <a:chOff x="-4" y="276"/>
            <a:chExt cx="5764" cy="112"/>
          </a:xfrm>
        </p:grpSpPr>
        <p:pic>
          <p:nvPicPr>
            <p:cNvPr id="4" name="正方形/長方形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844083"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22"/>
            <a:ext cx="8915400" cy="521605"/>
          </a:xfrm>
        </p:spPr>
        <p:txBody>
          <a:bodyPr/>
          <a:lstStyle>
            <a:lvl1pPr>
              <a:defRPr sz="2954"/>
            </a:lvl1pPr>
          </a:lstStyle>
          <a:p>
            <a:r>
              <a:rPr lang="ja-JP" altLang="en-US"/>
              <a:t>マスター タイトルの書式設定</a:t>
            </a:r>
            <a:endParaRPr lang="ja-JP" altLang="en-US" dirty="0"/>
          </a:p>
        </p:txBody>
      </p:sp>
      <p:sp>
        <p:nvSpPr>
          <p:cNvPr id="6" name="日付プレースホルダ 3"/>
          <p:cNvSpPr>
            <a:spLocks noGrp="1"/>
          </p:cNvSpPr>
          <p:nvPr>
            <p:ph type="dt" sz="half" idx="10"/>
          </p:nvPr>
        </p:nvSpPr>
        <p:spPr>
          <a:xfrm>
            <a:off x="3175" y="6616702"/>
            <a:ext cx="2311400" cy="233363"/>
          </a:xfrm>
          <a:prstGeom prst="rect">
            <a:avLst/>
          </a:prstGeom>
        </p:spPr>
        <p:txBody>
          <a:bodyPr/>
          <a:lstStyle>
            <a:lvl1pPr>
              <a:defRPr b="1"/>
            </a:lvl1pPr>
          </a:lstStyle>
          <a:p>
            <a:pPr defTabSz="844083" fontAlgn="base">
              <a:spcBef>
                <a:spcPct val="0"/>
              </a:spcBef>
              <a:spcAft>
                <a:spcPct val="0"/>
              </a:spcAft>
              <a:defRPr/>
            </a:pPr>
            <a:endParaRPr lang="ja-JP" altLang="en-US" sz="1292">
              <a:solidFill>
                <a:prstClr val="black"/>
              </a:solidFill>
              <a:latin typeface="Arial" charset="0"/>
            </a:endParaRPr>
          </a:p>
        </p:txBody>
      </p:sp>
      <p:sp>
        <p:nvSpPr>
          <p:cNvPr id="7"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591425" y="6578602"/>
            <a:ext cx="23114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a:pPr algn="r" latinLnBrk="1"/>
              <a:t>‹#›</a:t>
            </a:fld>
            <a:endParaRPr lang="ja-JP" altLang="en-US"/>
          </a:p>
        </p:txBody>
      </p:sp>
    </p:spTree>
    <p:extLst>
      <p:ext uri="{BB962C8B-B14F-4D97-AF65-F5344CB8AC3E}">
        <p14:creationId xmlns:p14="http://schemas.microsoft.com/office/powerpoint/2010/main" val="742072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a:xfrm>
            <a:off x="3175" y="6616702"/>
            <a:ext cx="2311400" cy="233363"/>
          </a:xfrm>
          <a:prstGeom prst="rect">
            <a:avLst/>
          </a:prstGeom>
        </p:spPr>
        <p:txBody>
          <a:bodyPr/>
          <a:lstStyle>
            <a:lvl1pPr>
              <a:defRPr b="1"/>
            </a:lvl1pPr>
          </a:lstStyle>
          <a:p>
            <a:pPr defTabSz="844083" fontAlgn="base">
              <a:spcBef>
                <a:spcPct val="0"/>
              </a:spcBef>
              <a:spcAft>
                <a:spcPct val="0"/>
              </a:spcAft>
              <a:defRPr/>
            </a:pPr>
            <a:endParaRPr lang="ja-JP" altLang="en-US" sz="1292">
              <a:solidFill>
                <a:prstClr val="black"/>
              </a:solidFill>
              <a:latin typeface="Arial" charset="0"/>
            </a:endParaRPr>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 5"/>
          <p:cNvSpPr>
            <a:spLocks noGrp="1"/>
          </p:cNvSpPr>
          <p:nvPr>
            <p:ph type="sldNum" sz="quarter" idx="12"/>
          </p:nvPr>
        </p:nvSpPr>
        <p:spPr>
          <a:xfrm>
            <a:off x="7591425" y="6578602"/>
            <a:ext cx="23114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a:pPr algn="r" latinLnBrk="1"/>
              <a:t>‹#›</a:t>
            </a:fld>
            <a:endParaRPr lang="ja-JP" altLang="en-US"/>
          </a:p>
        </p:txBody>
      </p:sp>
    </p:spTree>
    <p:extLst>
      <p:ext uri="{BB962C8B-B14F-4D97-AF65-F5344CB8AC3E}">
        <p14:creationId xmlns:p14="http://schemas.microsoft.com/office/powerpoint/2010/main" val="4284759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grpSp>
        <p:nvGrpSpPr>
          <p:cNvPr id="2" name="正方形/長方形 5"/>
          <p:cNvGrpSpPr>
            <a:grpSpLocks/>
          </p:cNvGrpSpPr>
          <p:nvPr userDrawn="1"/>
        </p:nvGrpSpPr>
        <p:grpSpPr bwMode="auto">
          <a:xfrm>
            <a:off x="0" y="485775"/>
            <a:ext cx="9906000" cy="177800"/>
            <a:chOff x="-4" y="276"/>
            <a:chExt cx="5764" cy="112"/>
          </a:xfrm>
        </p:grpSpPr>
        <p:pic>
          <p:nvPicPr>
            <p:cNvPr id="3" name="正方形/長方形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844083"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a:xfrm>
            <a:off x="3175" y="6616702"/>
            <a:ext cx="2311400" cy="233363"/>
          </a:xfrm>
          <a:prstGeom prst="rect">
            <a:avLst/>
          </a:prstGeom>
        </p:spPr>
        <p:txBody>
          <a:bodyPr/>
          <a:lstStyle>
            <a:lvl1pPr>
              <a:defRPr/>
            </a:lvl1pPr>
          </a:lstStyle>
          <a:p>
            <a:pPr defTabSz="844083" fontAlgn="base">
              <a:spcBef>
                <a:spcPct val="0"/>
              </a:spcBef>
              <a:spcAft>
                <a:spcPct val="0"/>
              </a:spcAft>
              <a:defRPr/>
            </a:pPr>
            <a:endParaRPr lang="ja-JP" altLang="en-US" sz="1292" b="1">
              <a:solidFill>
                <a:prstClr val="black"/>
              </a:solidFill>
              <a:latin typeface="Arial" charset="0"/>
            </a:endParaRPr>
          </a:p>
        </p:txBody>
      </p:sp>
      <p:sp>
        <p:nvSpPr>
          <p:cNvPr id="6"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8" name="スライド番号プレースホルダ 5"/>
          <p:cNvSpPr>
            <a:spLocks noGrp="1"/>
          </p:cNvSpPr>
          <p:nvPr>
            <p:ph type="sldNum" sz="quarter" idx="12"/>
          </p:nvPr>
        </p:nvSpPr>
        <p:spPr>
          <a:xfrm>
            <a:off x="7591425" y="6578602"/>
            <a:ext cx="23114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a:pPr algn="r" latinLnBrk="1"/>
              <a:t>‹#›</a:t>
            </a:fld>
            <a:endParaRPr lang="ja-JP" altLang="en-US"/>
          </a:p>
        </p:txBody>
      </p:sp>
    </p:spTree>
    <p:extLst>
      <p:ext uri="{BB962C8B-B14F-4D97-AF65-F5344CB8AC3E}">
        <p14:creationId xmlns:p14="http://schemas.microsoft.com/office/powerpoint/2010/main" val="294802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4" name="正方形/長方形 5"/>
          <p:cNvGrpSpPr>
            <a:grpSpLocks/>
          </p:cNvGrpSpPr>
          <p:nvPr/>
        </p:nvGrpSpPr>
        <p:grpSpPr bwMode="auto">
          <a:xfrm>
            <a:off x="0" y="485775"/>
            <a:ext cx="9906000" cy="177800"/>
            <a:chOff x="-4" y="276"/>
            <a:chExt cx="5764" cy="112"/>
          </a:xfrm>
        </p:grpSpPr>
        <p:pic>
          <p:nvPicPr>
            <p:cNvPr id="5" name="正方形/長方形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18">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9254"/>
            <a:ext cx="8915400" cy="565675"/>
          </a:xfrm>
        </p:spPr>
        <p:txBody>
          <a:bodyPr/>
          <a:lstStyle>
            <a:lvl1pPr>
              <a:defRPr sz="3200"/>
            </a:lvl1pPr>
          </a:lstStyle>
          <a:p>
            <a:r>
              <a:rPr lang="ja-JP" altLang="en-US"/>
              <a:t>マスター タイトルの書式設定</a:t>
            </a:r>
          </a:p>
        </p:txBody>
      </p:sp>
      <p:sp>
        <p:nvSpPr>
          <p:cNvPr id="3" name="コンテンツ プレースホルダ 2"/>
          <p:cNvSpPr>
            <a:spLocks noGrp="1"/>
          </p:cNvSpPr>
          <p:nvPr>
            <p:ph idx="1"/>
          </p:nvPr>
        </p:nvSpPr>
        <p:spPr>
          <a:xfrm>
            <a:off x="495300" y="638691"/>
            <a:ext cx="8915400" cy="4525963"/>
          </a:xfrm>
        </p:spPr>
        <p:txBody>
          <a:bodyPr/>
          <a:lstStyle>
            <a:lvl1pPr>
              <a:defRPr sz="2300"/>
            </a:lvl1pPr>
            <a:lvl2pPr>
              <a:defRPr sz="2000"/>
            </a:lvl2pPr>
            <a:lvl3pPr>
              <a:defRPr sz="1800"/>
            </a:lvl3pPr>
            <a:lvl4pPr>
              <a:defRPr sz="1600"/>
            </a:lvl4pPr>
            <a:lvl5pP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7" name="日付プレースホルダ 3"/>
          <p:cNvSpPr>
            <a:spLocks noGrp="1"/>
          </p:cNvSpPr>
          <p:nvPr>
            <p:ph type="dt" sz="half" idx="10"/>
          </p:nvPr>
        </p:nvSpPr>
        <p:spPr/>
        <p:txBody>
          <a:bodyPr/>
          <a:lstStyle>
            <a:lvl1pPr>
              <a:defRPr b="1"/>
            </a:lvl1pPr>
          </a:lstStyle>
          <a:p>
            <a:endParaRPr lang="ja-JP" altLang="en-US"/>
          </a:p>
        </p:txBody>
      </p:sp>
      <p:sp>
        <p:nvSpPr>
          <p:cNvPr id="8" name="フッター プレースホルダ 4"/>
          <p:cNvSpPr>
            <a:spLocks noGrp="1"/>
          </p:cNvSpPr>
          <p:nvPr>
            <p:ph type="ftr" sz="quarter" idx="11"/>
          </p:nvPr>
        </p:nvSpPr>
        <p:spPr/>
        <p:txBody>
          <a:bodyPr/>
          <a:lstStyle>
            <a:lvl1pPr>
              <a:defRPr b="1"/>
            </a:lvl1pPr>
          </a:lstStyle>
          <a:p>
            <a:endParaRPr lang="ja-JP" altLang="en-US"/>
          </a:p>
        </p:txBody>
      </p:sp>
      <p:sp>
        <p:nvSpPr>
          <p:cNvPr id="9" name="スライド番号プレースホルダ 5"/>
          <p:cNvSpPr>
            <a:spLocks noGrp="1"/>
          </p:cNvSpPr>
          <p:nvPr>
            <p:ph type="sldNum" sz="quarter" idx="12"/>
          </p:nvPr>
        </p:nvSpPr>
        <p:spPr/>
        <p:txBody>
          <a:bodyPr/>
          <a:lstStyle>
            <a:lvl1pPr>
              <a:defRPr b="1"/>
            </a:lvl1pPr>
          </a:lstStyle>
          <a:p>
            <a:fld id="{E47BF5BC-CA7B-450B-8FD8-29D241A301AC}" type="slidenum">
              <a:rPr lang="ja-JP" altLang="en-US" smtClean="0"/>
              <a:pPr/>
              <a:t>‹#›</a:t>
            </a:fld>
            <a:endParaRPr lang="ja-JP" altLang="en-US"/>
          </a:p>
        </p:txBody>
      </p:sp>
    </p:spTree>
    <p:extLst>
      <p:ext uri="{BB962C8B-B14F-4D97-AF65-F5344CB8AC3E}">
        <p14:creationId xmlns:p14="http://schemas.microsoft.com/office/powerpoint/2010/main" val="192378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4" name="正方形/長方形 5"/>
          <p:cNvGrpSpPr>
            <a:grpSpLocks/>
          </p:cNvGrpSpPr>
          <p:nvPr/>
        </p:nvGrpSpPr>
        <p:grpSpPr bwMode="auto">
          <a:xfrm>
            <a:off x="0" y="5094288"/>
            <a:ext cx="9906000" cy="177800"/>
            <a:chOff x="-4" y="276"/>
            <a:chExt cx="5764" cy="112"/>
          </a:xfrm>
        </p:grpSpPr>
        <p:pic>
          <p:nvPicPr>
            <p:cNvPr id="5" name="正方形/長方形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18">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782506" y="4406926"/>
            <a:ext cx="8420100" cy="687273"/>
          </a:xfrm>
        </p:spPr>
        <p:txBody>
          <a:bodyPr anchor="t"/>
          <a:lstStyle>
            <a:lvl1pPr algn="l">
              <a:defRPr sz="4000" b="1" cap="all"/>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1307595" y="5271988"/>
            <a:ext cx="7895011" cy="707871"/>
          </a:xfrm>
        </p:spPr>
        <p:txBody>
          <a:bodyPr/>
          <a:lstStyle>
            <a:lvl1pPr marL="0" indent="0">
              <a:buNone/>
              <a:defRPr sz="2000">
                <a:solidFill>
                  <a:schemeClr val="tx1">
                    <a:tint val="75000"/>
                  </a:schemeClr>
                </a:solidFill>
              </a:defRPr>
            </a:lvl1pPr>
            <a:lvl2pPr marL="456987" indent="0">
              <a:buNone/>
              <a:defRPr sz="1800">
                <a:solidFill>
                  <a:schemeClr val="tx1">
                    <a:tint val="75000"/>
                  </a:schemeClr>
                </a:solidFill>
              </a:defRPr>
            </a:lvl2pPr>
            <a:lvl3pPr marL="913976" indent="0">
              <a:buNone/>
              <a:defRPr sz="1600">
                <a:solidFill>
                  <a:schemeClr val="tx1">
                    <a:tint val="75000"/>
                  </a:schemeClr>
                </a:solidFill>
              </a:defRPr>
            </a:lvl3pPr>
            <a:lvl4pPr marL="1370965" indent="0">
              <a:buNone/>
              <a:defRPr sz="1400">
                <a:solidFill>
                  <a:schemeClr val="tx1">
                    <a:tint val="75000"/>
                  </a:schemeClr>
                </a:solidFill>
              </a:defRPr>
            </a:lvl4pPr>
            <a:lvl5pPr marL="1827954" indent="0">
              <a:buNone/>
              <a:defRPr sz="1400">
                <a:solidFill>
                  <a:schemeClr val="tx1">
                    <a:tint val="75000"/>
                  </a:schemeClr>
                </a:solidFill>
              </a:defRPr>
            </a:lvl5pPr>
            <a:lvl6pPr marL="2284941" indent="0">
              <a:buNone/>
              <a:defRPr sz="1400">
                <a:solidFill>
                  <a:schemeClr val="tx1">
                    <a:tint val="75000"/>
                  </a:schemeClr>
                </a:solidFill>
              </a:defRPr>
            </a:lvl6pPr>
            <a:lvl7pPr marL="2741929" indent="0">
              <a:buNone/>
              <a:defRPr sz="1400">
                <a:solidFill>
                  <a:schemeClr val="tx1">
                    <a:tint val="75000"/>
                  </a:schemeClr>
                </a:solidFill>
              </a:defRPr>
            </a:lvl7pPr>
            <a:lvl8pPr marL="3198919" indent="0">
              <a:buNone/>
              <a:defRPr sz="1400">
                <a:solidFill>
                  <a:schemeClr val="tx1">
                    <a:tint val="75000"/>
                  </a:schemeClr>
                </a:solidFill>
              </a:defRPr>
            </a:lvl8pPr>
            <a:lvl9pPr marL="3655906" indent="0">
              <a:buNone/>
              <a:defRPr sz="1400">
                <a:solidFill>
                  <a:schemeClr val="tx1">
                    <a:tint val="75000"/>
                  </a:schemeClr>
                </a:solidFill>
              </a:defRPr>
            </a:lvl9pPr>
          </a:lstStyle>
          <a:p>
            <a:pPr lvl="0"/>
            <a:r>
              <a:rPr lang="ja-JP" altLang="en-US"/>
              <a:t>マスター テキストの書式設定</a:t>
            </a:r>
          </a:p>
        </p:txBody>
      </p:sp>
      <p:sp>
        <p:nvSpPr>
          <p:cNvPr id="7" name="日付プレースホルダ 3"/>
          <p:cNvSpPr>
            <a:spLocks noGrp="1"/>
          </p:cNvSpPr>
          <p:nvPr>
            <p:ph type="dt" sz="half" idx="10"/>
          </p:nvPr>
        </p:nvSpPr>
        <p:spPr/>
        <p:txBody>
          <a:bodyPr/>
          <a:lstStyle>
            <a:lvl1pPr>
              <a:defRPr b="1"/>
            </a:lvl1pPr>
          </a:lstStyle>
          <a:p>
            <a:endParaRPr lang="ja-JP" altLang="en-US"/>
          </a:p>
        </p:txBody>
      </p:sp>
      <p:sp>
        <p:nvSpPr>
          <p:cNvPr id="8" name="フッター プレースホルダ 4"/>
          <p:cNvSpPr>
            <a:spLocks noGrp="1"/>
          </p:cNvSpPr>
          <p:nvPr>
            <p:ph type="ftr" sz="quarter" idx="11"/>
          </p:nvPr>
        </p:nvSpPr>
        <p:spPr/>
        <p:txBody>
          <a:bodyPr/>
          <a:lstStyle>
            <a:lvl1pPr>
              <a:defRPr b="1"/>
            </a:lvl1pPr>
          </a:lstStyle>
          <a:p>
            <a:endParaRPr lang="ja-JP" altLang="en-US"/>
          </a:p>
        </p:txBody>
      </p:sp>
      <p:sp>
        <p:nvSpPr>
          <p:cNvPr id="9" name="スライド番号プレースホルダ 5"/>
          <p:cNvSpPr>
            <a:spLocks noGrp="1"/>
          </p:cNvSpPr>
          <p:nvPr>
            <p:ph type="sldNum" sz="quarter" idx="12"/>
          </p:nvPr>
        </p:nvSpPr>
        <p:spPr/>
        <p:txBody>
          <a:bodyPr/>
          <a:lstStyle>
            <a:lvl1pPr>
              <a:defRPr b="1"/>
            </a:lvl1pPr>
          </a:lstStyle>
          <a:p>
            <a:fld id="{E47BF5BC-CA7B-450B-8FD8-29D241A301AC}" type="slidenum">
              <a:rPr lang="ja-JP" altLang="en-US" smtClean="0"/>
              <a:pPr/>
              <a:t>‹#›</a:t>
            </a:fld>
            <a:endParaRPr lang="ja-JP" altLang="en-US"/>
          </a:p>
        </p:txBody>
      </p:sp>
    </p:spTree>
    <p:extLst>
      <p:ext uri="{BB962C8B-B14F-4D97-AF65-F5344CB8AC3E}">
        <p14:creationId xmlns:p14="http://schemas.microsoft.com/office/powerpoint/2010/main" val="54234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5" name="正方形/長方形 5"/>
          <p:cNvGrpSpPr>
            <a:grpSpLocks/>
          </p:cNvGrpSpPr>
          <p:nvPr/>
        </p:nvGrpSpPr>
        <p:grpSpPr bwMode="auto">
          <a:xfrm>
            <a:off x="0" y="485775"/>
            <a:ext cx="9906000" cy="177800"/>
            <a:chOff x="-4" y="276"/>
            <a:chExt cx="5764" cy="112"/>
          </a:xfrm>
        </p:grpSpPr>
        <p:pic>
          <p:nvPicPr>
            <p:cNvPr id="6" name="正方形/長方形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18">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20"/>
            <a:ext cx="8915400" cy="521605"/>
          </a:xfrm>
        </p:spPr>
        <p:txBody>
          <a:bodyPr/>
          <a:lstStyle>
            <a:lvl1pPr>
              <a:defRPr sz="3200"/>
            </a:lvl1pPr>
          </a:lstStyle>
          <a:p>
            <a:r>
              <a:rPr lang="ja-JP" altLang="en-US"/>
              <a:t>マスター タイトルの書式設定</a:t>
            </a:r>
            <a:endParaRPr lang="ja-JP" altLang="en-US" dirty="0"/>
          </a:p>
        </p:txBody>
      </p:sp>
      <p:sp>
        <p:nvSpPr>
          <p:cNvPr id="3" name="コンテンツ プレースホルダ 2"/>
          <p:cNvSpPr>
            <a:spLocks noGrp="1"/>
          </p:cNvSpPr>
          <p:nvPr>
            <p:ph sz="half" idx="1"/>
          </p:nvPr>
        </p:nvSpPr>
        <p:spPr>
          <a:xfrm>
            <a:off x="317494" y="613234"/>
            <a:ext cx="4642975" cy="4525963"/>
          </a:xfrm>
        </p:spPr>
        <p:txBody>
          <a:bodyPr/>
          <a:lstStyle>
            <a:lvl1pPr>
              <a:defRPr sz="23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コンテンツ プレースホルダ 3"/>
          <p:cNvSpPr>
            <a:spLocks noGrp="1"/>
          </p:cNvSpPr>
          <p:nvPr>
            <p:ph sz="half" idx="2"/>
          </p:nvPr>
        </p:nvSpPr>
        <p:spPr>
          <a:xfrm>
            <a:off x="5035558" y="613234"/>
            <a:ext cx="4642975" cy="4525963"/>
          </a:xfrm>
        </p:spPr>
        <p:txBody>
          <a:bodyPr/>
          <a:lstStyle>
            <a:lvl1pPr>
              <a:defRPr sz="23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日付プレースホルダ 3"/>
          <p:cNvSpPr>
            <a:spLocks noGrp="1"/>
          </p:cNvSpPr>
          <p:nvPr>
            <p:ph type="dt" sz="half" idx="10"/>
          </p:nvPr>
        </p:nvSpPr>
        <p:spPr/>
        <p:txBody>
          <a:bodyPr/>
          <a:lstStyle>
            <a:lvl1pPr>
              <a:defRPr b="1"/>
            </a:lvl1pPr>
          </a:lstStyle>
          <a:p>
            <a:endParaRPr lang="ja-JP" altLang="en-US"/>
          </a:p>
        </p:txBody>
      </p:sp>
      <p:sp>
        <p:nvSpPr>
          <p:cNvPr id="9" name="フッター プレースホルダ 4"/>
          <p:cNvSpPr>
            <a:spLocks noGrp="1"/>
          </p:cNvSpPr>
          <p:nvPr>
            <p:ph type="ftr" sz="quarter" idx="11"/>
          </p:nvPr>
        </p:nvSpPr>
        <p:spPr/>
        <p:txBody>
          <a:bodyPr/>
          <a:lstStyle>
            <a:lvl1pPr>
              <a:defRPr b="1"/>
            </a:lvl1pPr>
          </a:lstStyle>
          <a:p>
            <a:endParaRPr lang="ja-JP" altLang="en-US"/>
          </a:p>
        </p:txBody>
      </p:sp>
      <p:sp>
        <p:nvSpPr>
          <p:cNvPr id="10" name="スライド番号プレースホルダ 5"/>
          <p:cNvSpPr>
            <a:spLocks noGrp="1"/>
          </p:cNvSpPr>
          <p:nvPr>
            <p:ph type="sldNum" sz="quarter" idx="12"/>
          </p:nvPr>
        </p:nvSpPr>
        <p:spPr/>
        <p:txBody>
          <a:bodyPr/>
          <a:lstStyle>
            <a:lvl1pPr>
              <a:defRPr b="1"/>
            </a:lvl1pPr>
          </a:lstStyle>
          <a:p>
            <a:fld id="{E47BF5BC-CA7B-450B-8FD8-29D241A301AC}" type="slidenum">
              <a:rPr lang="ja-JP" altLang="en-US" smtClean="0"/>
              <a:pPr/>
              <a:t>‹#›</a:t>
            </a:fld>
            <a:endParaRPr lang="ja-JP" altLang="en-US"/>
          </a:p>
        </p:txBody>
      </p:sp>
    </p:spTree>
    <p:extLst>
      <p:ext uri="{BB962C8B-B14F-4D97-AF65-F5344CB8AC3E}">
        <p14:creationId xmlns:p14="http://schemas.microsoft.com/office/powerpoint/2010/main" val="77279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3" name="正方形/長方形 5"/>
          <p:cNvGrpSpPr>
            <a:grpSpLocks/>
          </p:cNvGrpSpPr>
          <p:nvPr/>
        </p:nvGrpSpPr>
        <p:grpSpPr bwMode="auto">
          <a:xfrm>
            <a:off x="0" y="485775"/>
            <a:ext cx="9906000" cy="177800"/>
            <a:chOff x="-4" y="276"/>
            <a:chExt cx="5764" cy="112"/>
          </a:xfrm>
        </p:grpSpPr>
        <p:pic>
          <p:nvPicPr>
            <p:cNvPr id="4" name="正方形/長方形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18">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22"/>
            <a:ext cx="8915400" cy="521605"/>
          </a:xfrm>
        </p:spPr>
        <p:txBody>
          <a:bodyPr/>
          <a:lstStyle>
            <a:lvl1pPr>
              <a:defRPr sz="3200"/>
            </a:lvl1pPr>
          </a:lstStyle>
          <a:p>
            <a:r>
              <a:rPr lang="ja-JP" altLang="en-US"/>
              <a:t>マスター タイトルの書式設定</a:t>
            </a:r>
            <a:endParaRPr lang="ja-JP" altLang="en-US" dirty="0"/>
          </a:p>
        </p:txBody>
      </p:sp>
      <p:sp>
        <p:nvSpPr>
          <p:cNvPr id="6" name="日付プレースホルダ 3"/>
          <p:cNvSpPr>
            <a:spLocks noGrp="1"/>
          </p:cNvSpPr>
          <p:nvPr>
            <p:ph type="dt" sz="half" idx="10"/>
          </p:nvPr>
        </p:nvSpPr>
        <p:spPr/>
        <p:txBody>
          <a:bodyPr/>
          <a:lstStyle>
            <a:lvl1pPr>
              <a:defRPr b="1"/>
            </a:lvl1pPr>
          </a:lstStyle>
          <a:p>
            <a:endParaRPr lang="ja-JP" altLang="en-US"/>
          </a:p>
        </p:txBody>
      </p:sp>
      <p:sp>
        <p:nvSpPr>
          <p:cNvPr id="7" name="フッター プレースホルダ 4"/>
          <p:cNvSpPr>
            <a:spLocks noGrp="1"/>
          </p:cNvSpPr>
          <p:nvPr>
            <p:ph type="ftr" sz="quarter" idx="11"/>
          </p:nvPr>
        </p:nvSpPr>
        <p:spPr/>
        <p:txBody>
          <a:bodyPr/>
          <a:lstStyle>
            <a:lvl1pPr>
              <a:defRPr b="1"/>
            </a:lvl1pPr>
          </a:lstStyle>
          <a:p>
            <a:endParaRPr lang="ja-JP" altLang="en-US"/>
          </a:p>
        </p:txBody>
      </p:sp>
      <p:sp>
        <p:nvSpPr>
          <p:cNvPr id="8" name="スライド番号プレースホルダ 5"/>
          <p:cNvSpPr>
            <a:spLocks noGrp="1"/>
          </p:cNvSpPr>
          <p:nvPr>
            <p:ph type="sldNum" sz="quarter" idx="12"/>
          </p:nvPr>
        </p:nvSpPr>
        <p:spPr/>
        <p:txBody>
          <a:bodyPr/>
          <a:lstStyle>
            <a:lvl1pPr>
              <a:defRPr b="1"/>
            </a:lvl1pPr>
          </a:lstStyle>
          <a:p>
            <a:fld id="{E47BF5BC-CA7B-450B-8FD8-29D241A301AC}" type="slidenum">
              <a:rPr lang="ja-JP" altLang="en-US" smtClean="0"/>
              <a:pPr/>
              <a:t>‹#›</a:t>
            </a:fld>
            <a:endParaRPr lang="ja-JP" altLang="en-US"/>
          </a:p>
        </p:txBody>
      </p:sp>
    </p:spTree>
    <p:extLst>
      <p:ext uri="{BB962C8B-B14F-4D97-AF65-F5344CB8AC3E}">
        <p14:creationId xmlns:p14="http://schemas.microsoft.com/office/powerpoint/2010/main" val="216952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endParaRPr lang="ja-JP" altLang="en-US"/>
          </a:p>
        </p:txBody>
      </p:sp>
      <p:sp>
        <p:nvSpPr>
          <p:cNvPr id="3" name="フッター プレースホルダ 4"/>
          <p:cNvSpPr>
            <a:spLocks noGrp="1"/>
          </p:cNvSpPr>
          <p:nvPr>
            <p:ph type="ftr" sz="quarter" idx="11"/>
          </p:nvPr>
        </p:nvSpPr>
        <p:spPr/>
        <p:txBody>
          <a:bodyPr/>
          <a:lstStyle>
            <a:lvl1pPr>
              <a:defRPr b="1"/>
            </a:lvl1pPr>
          </a:lstStyle>
          <a:p>
            <a:endParaRPr lang="ja-JP" altLang="en-US"/>
          </a:p>
        </p:txBody>
      </p:sp>
      <p:sp>
        <p:nvSpPr>
          <p:cNvPr id="4" name="スライド番号プレースホルダ 5"/>
          <p:cNvSpPr>
            <a:spLocks noGrp="1"/>
          </p:cNvSpPr>
          <p:nvPr>
            <p:ph type="sldNum" sz="quarter" idx="12"/>
          </p:nvPr>
        </p:nvSpPr>
        <p:spPr/>
        <p:txBody>
          <a:bodyPr/>
          <a:lstStyle>
            <a:lvl1pPr>
              <a:defRPr b="1"/>
            </a:lvl1pPr>
          </a:lstStyle>
          <a:p>
            <a:fld id="{E47BF5BC-CA7B-450B-8FD8-29D241A301AC}" type="slidenum">
              <a:rPr lang="ja-JP" altLang="en-US" smtClean="0"/>
              <a:pPr/>
              <a:t>‹#›</a:t>
            </a:fld>
            <a:endParaRPr lang="ja-JP" altLang="en-US"/>
          </a:p>
        </p:txBody>
      </p:sp>
    </p:spTree>
    <p:extLst>
      <p:ext uri="{BB962C8B-B14F-4D97-AF65-F5344CB8AC3E}">
        <p14:creationId xmlns:p14="http://schemas.microsoft.com/office/powerpoint/2010/main" val="1762785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grpSp>
        <p:nvGrpSpPr>
          <p:cNvPr id="2" name="正方形/長方形 5"/>
          <p:cNvGrpSpPr>
            <a:grpSpLocks/>
          </p:cNvGrpSpPr>
          <p:nvPr/>
        </p:nvGrpSpPr>
        <p:grpSpPr bwMode="auto">
          <a:xfrm>
            <a:off x="0" y="485775"/>
            <a:ext cx="9906000" cy="177800"/>
            <a:chOff x="-4" y="276"/>
            <a:chExt cx="5764" cy="112"/>
          </a:xfrm>
        </p:grpSpPr>
        <p:pic>
          <p:nvPicPr>
            <p:cNvPr id="3" name="正方形/長方形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18">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endParaRPr lang="ja-JP" altLang="en-US"/>
          </a:p>
        </p:txBody>
      </p:sp>
      <p:sp>
        <p:nvSpPr>
          <p:cNvPr id="6" name="フッター プレースホルダー 3"/>
          <p:cNvSpPr>
            <a:spLocks noGrp="1"/>
          </p:cNvSpPr>
          <p:nvPr>
            <p:ph type="ftr" sz="quarter" idx="11"/>
          </p:nvPr>
        </p:nvSpPr>
        <p:spPr/>
        <p:txBody>
          <a:bodyPr/>
          <a:lstStyle>
            <a:lvl1pPr>
              <a:defRPr/>
            </a:lvl1pPr>
          </a:lstStyle>
          <a:p>
            <a:endParaRPr lang="ja-JP" altLang="en-US"/>
          </a:p>
        </p:txBody>
      </p:sp>
      <p:sp>
        <p:nvSpPr>
          <p:cNvPr id="7" name="スライド番号プレースホルダー 4"/>
          <p:cNvSpPr>
            <a:spLocks noGrp="1"/>
          </p:cNvSpPr>
          <p:nvPr>
            <p:ph type="sldNum" sz="quarter" idx="12"/>
          </p:nvPr>
        </p:nvSpPr>
        <p:spPr/>
        <p:txBody>
          <a:bodyPr/>
          <a:lstStyle>
            <a:lvl1pPr>
              <a:defRPr/>
            </a:lvl1pPr>
          </a:lstStyle>
          <a:p>
            <a:fld id="{E47BF5BC-CA7B-450B-8FD8-29D241A301AC}" type="slidenum">
              <a:rPr lang="ja-JP" altLang="en-US" smtClean="0"/>
              <a:pPr/>
              <a:t>‹#›</a:t>
            </a:fld>
            <a:endParaRPr lang="ja-JP" altLang="en-US"/>
          </a:p>
        </p:txBody>
      </p:sp>
    </p:spTree>
    <p:extLst>
      <p:ext uri="{BB962C8B-B14F-4D97-AF65-F5344CB8AC3E}">
        <p14:creationId xmlns:p14="http://schemas.microsoft.com/office/powerpoint/2010/main" val="157316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grpSp>
        <p:nvGrpSpPr>
          <p:cNvPr id="2" name="正方形/長方形 5"/>
          <p:cNvGrpSpPr>
            <a:grpSpLocks/>
          </p:cNvGrpSpPr>
          <p:nvPr/>
        </p:nvGrpSpPr>
        <p:grpSpPr bwMode="auto">
          <a:xfrm>
            <a:off x="0" y="485775"/>
            <a:ext cx="9906000" cy="177800"/>
            <a:chOff x="-4" y="276"/>
            <a:chExt cx="5764" cy="112"/>
          </a:xfrm>
        </p:grpSpPr>
        <p:pic>
          <p:nvPicPr>
            <p:cNvPr id="3" name="正方形/長方形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914418">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endParaRPr lang="ja-JP" altLang="en-US"/>
          </a:p>
        </p:txBody>
      </p:sp>
      <p:sp>
        <p:nvSpPr>
          <p:cNvPr id="6" name="フッター プレースホルダー 3"/>
          <p:cNvSpPr>
            <a:spLocks noGrp="1"/>
          </p:cNvSpPr>
          <p:nvPr>
            <p:ph type="ftr" sz="quarter" idx="11"/>
          </p:nvPr>
        </p:nvSpPr>
        <p:spPr/>
        <p:txBody>
          <a:bodyPr/>
          <a:lstStyle>
            <a:lvl1pPr>
              <a:defRPr/>
            </a:lvl1pPr>
          </a:lstStyle>
          <a:p>
            <a:endParaRPr lang="ja-JP" altLang="en-US"/>
          </a:p>
        </p:txBody>
      </p:sp>
      <p:sp>
        <p:nvSpPr>
          <p:cNvPr id="7" name="スライド番号プレースホルダー 4"/>
          <p:cNvSpPr>
            <a:spLocks noGrp="1"/>
          </p:cNvSpPr>
          <p:nvPr>
            <p:ph type="sldNum" sz="quarter" idx="12"/>
          </p:nvPr>
        </p:nvSpPr>
        <p:spPr/>
        <p:txBody>
          <a:bodyPr/>
          <a:lstStyle>
            <a:lvl1pPr>
              <a:defRPr/>
            </a:lvl1pPr>
          </a:lstStyle>
          <a:p>
            <a:fld id="{E47BF5BC-CA7B-450B-8FD8-29D241A301AC}" type="slidenum">
              <a:rPr lang="ja-JP" altLang="en-US" smtClean="0"/>
              <a:pPr/>
              <a:t>‹#›</a:t>
            </a:fld>
            <a:endParaRPr lang="ja-JP" altLang="en-US"/>
          </a:p>
        </p:txBody>
      </p:sp>
    </p:spTree>
    <p:extLst>
      <p:ext uri="{BB962C8B-B14F-4D97-AF65-F5344CB8AC3E}">
        <p14:creationId xmlns:p14="http://schemas.microsoft.com/office/powerpoint/2010/main" val="340374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タイトルのみ">
    <p:spTree>
      <p:nvGrpSpPr>
        <p:cNvPr id="1" name=""/>
        <p:cNvGrpSpPr/>
        <p:nvPr/>
      </p:nvGrpSpPr>
      <p:grpSpPr>
        <a:xfrm>
          <a:off x="0" y="0"/>
          <a:ext cx="0" cy="0"/>
          <a:chOff x="0" y="0"/>
          <a:chExt cx="0" cy="0"/>
        </a:xfrm>
      </p:grpSpPr>
      <p:sp>
        <p:nvSpPr>
          <p:cNvPr id="4" name="Title 1"/>
          <p:cNvSpPr>
            <a:spLocks noGrp="1"/>
          </p:cNvSpPr>
          <p:nvPr>
            <p:ph type="title"/>
          </p:nvPr>
        </p:nvSpPr>
        <p:spPr>
          <a:xfrm>
            <a:off x="206376" y="137279"/>
            <a:ext cx="9063036" cy="623887"/>
          </a:xfrm>
          <a:prstGeom prst="rect">
            <a:avLst/>
          </a:prstGeom>
        </p:spPr>
        <p:txBody>
          <a:bodyPr/>
          <a:lstStyle>
            <a:lvl1pPr algn="l">
              <a:defRPr/>
            </a:lvl1pPr>
          </a:lstStyle>
          <a:p>
            <a:r>
              <a:rPr lang="ja-JP" altLang="en-US"/>
              <a:t>マスター タイトルの書式設定</a:t>
            </a:r>
            <a:endParaRPr lang="en-GB"/>
          </a:p>
        </p:txBody>
      </p:sp>
      <p:sp>
        <p:nvSpPr>
          <p:cNvPr id="3" name="Rectangle 6"/>
          <p:cNvSpPr>
            <a:spLocks noGrp="1" noChangeArrowheads="1"/>
          </p:cNvSpPr>
          <p:nvPr>
            <p:ph type="sldNum" sz="quarter" idx="10"/>
          </p:nvPr>
        </p:nvSpPr>
        <p:spPr/>
        <p:txBody>
          <a:bodyPr/>
          <a:lstStyle>
            <a:lvl1pPr>
              <a:defRPr/>
            </a:lvl1pPr>
          </a:lstStyle>
          <a:p>
            <a:fld id="{E47BF5BC-CA7B-450B-8FD8-29D241A301AC}" type="slidenum">
              <a:rPr lang="ja-JP" altLang="en-US" smtClean="0"/>
              <a:pPr/>
              <a:t>‹#›</a:t>
            </a:fld>
            <a:endParaRPr lang="ja-JP" altLang="en-US"/>
          </a:p>
        </p:txBody>
      </p:sp>
    </p:spTree>
    <p:extLst>
      <p:ext uri="{BB962C8B-B14F-4D97-AF65-F5344CB8AC3E}">
        <p14:creationId xmlns:p14="http://schemas.microsoft.com/office/powerpoint/2010/main" val="218066557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7"/>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5" tIns="45699" rIns="91395" bIns="45699"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5" tIns="45699" rIns="91395" bIns="4569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3175" y="6616714"/>
            <a:ext cx="2311400" cy="233363"/>
          </a:xfrm>
          <a:prstGeom prst="rect">
            <a:avLst/>
          </a:prstGeom>
        </p:spPr>
        <p:txBody>
          <a:bodyPr vert="horz" lIns="91395" tIns="45699" rIns="91395" bIns="45699" rtlCol="0" anchor="ctr"/>
          <a:lstStyle>
            <a:lvl1pPr algn="l" fontAlgn="auto">
              <a:spcBef>
                <a:spcPts val="0"/>
              </a:spcBef>
              <a:spcAft>
                <a:spcPts val="0"/>
              </a:spcAft>
              <a:defRPr sz="1200" b="0">
                <a:solidFill>
                  <a:prstClr val="black">
                    <a:tint val="75000"/>
                  </a:prstClr>
                </a:solidFill>
                <a:latin typeface="+mn-lt"/>
                <a:ea typeface="+mn-ea"/>
              </a:defRPr>
            </a:lvl1pPr>
          </a:lstStyle>
          <a:p>
            <a:pPr defTabSz="914418"/>
            <a:endParaRPr lang="ja-JP" altLang="en-US"/>
          </a:p>
        </p:txBody>
      </p:sp>
      <p:sp>
        <p:nvSpPr>
          <p:cNvPr id="5" name="フッター プレースホルダ 4"/>
          <p:cNvSpPr>
            <a:spLocks noGrp="1"/>
          </p:cNvSpPr>
          <p:nvPr>
            <p:ph type="ftr" sz="quarter" idx="3"/>
          </p:nvPr>
        </p:nvSpPr>
        <p:spPr>
          <a:xfrm>
            <a:off x="3384550" y="6616714"/>
            <a:ext cx="3136900" cy="233363"/>
          </a:xfrm>
          <a:prstGeom prst="rect">
            <a:avLst/>
          </a:prstGeom>
        </p:spPr>
        <p:txBody>
          <a:bodyPr vert="horz" lIns="91395" tIns="45699" rIns="91395" bIns="45699" rtlCol="0" anchor="ctr"/>
          <a:lstStyle>
            <a:lvl1pPr algn="ctr" fontAlgn="auto">
              <a:spcBef>
                <a:spcPts val="0"/>
              </a:spcBef>
              <a:spcAft>
                <a:spcPts val="0"/>
              </a:spcAft>
              <a:defRPr sz="1200" b="0">
                <a:solidFill>
                  <a:prstClr val="black">
                    <a:tint val="75000"/>
                  </a:prstClr>
                </a:solidFill>
                <a:latin typeface="+mn-lt"/>
                <a:ea typeface="+mn-ea"/>
              </a:defRPr>
            </a:lvl1pPr>
          </a:lstStyle>
          <a:p>
            <a:pPr defTabSz="914418"/>
            <a:endParaRPr lang="ja-JP" altLang="en-US"/>
          </a:p>
        </p:txBody>
      </p:sp>
      <p:sp>
        <p:nvSpPr>
          <p:cNvPr id="6" name="スライド番号プレースホルダ 5"/>
          <p:cNvSpPr>
            <a:spLocks noGrp="1"/>
          </p:cNvSpPr>
          <p:nvPr>
            <p:ph type="sldNum" sz="quarter" idx="4"/>
          </p:nvPr>
        </p:nvSpPr>
        <p:spPr>
          <a:xfrm>
            <a:off x="7591425" y="6616714"/>
            <a:ext cx="2311400" cy="233363"/>
          </a:xfrm>
          <a:prstGeom prst="rect">
            <a:avLst/>
          </a:prstGeom>
        </p:spPr>
        <p:txBody>
          <a:bodyPr vert="horz" lIns="91395" tIns="45699" rIns="91395" bIns="45699" rtlCol="0" anchor="ctr"/>
          <a:lstStyle>
            <a:lvl1pPr algn="r" fontAlgn="auto">
              <a:spcBef>
                <a:spcPts val="0"/>
              </a:spcBef>
              <a:spcAft>
                <a:spcPts val="0"/>
              </a:spcAft>
              <a:defRPr sz="1200" b="0">
                <a:solidFill>
                  <a:prstClr val="black">
                    <a:tint val="75000"/>
                  </a:prstClr>
                </a:solidFill>
                <a:latin typeface="+mn-lt"/>
                <a:ea typeface="+mn-ea"/>
              </a:defRPr>
            </a:lvl1pPr>
          </a:lstStyle>
          <a:p>
            <a:pPr defTabSz="914418"/>
            <a:fld id="{E47BF5BC-CA7B-450B-8FD8-29D241A301AC}" type="slidenum">
              <a:rPr lang="ja-JP" altLang="en-US" smtClean="0"/>
              <a:pPr defTabSz="914418"/>
              <a:t>‹#›</a:t>
            </a:fld>
            <a:endParaRPr lang="ja-JP" altLang="en-US"/>
          </a:p>
        </p:txBody>
      </p:sp>
    </p:spTree>
    <p:extLst>
      <p:ext uri="{BB962C8B-B14F-4D97-AF65-F5344CB8AC3E}">
        <p14:creationId xmlns:p14="http://schemas.microsoft.com/office/powerpoint/2010/main" val="27340074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ctr" rtl="0" eaLnBrk="1" fontAlgn="base" hangingPunct="1">
        <a:spcBef>
          <a:spcPct val="0"/>
        </a:spcBef>
        <a:spcAft>
          <a:spcPct val="0"/>
        </a:spcAft>
        <a:defRPr kumimoji="1" sz="4300" kern="1200">
          <a:solidFill>
            <a:schemeClr val="tx1"/>
          </a:solidFill>
          <a:latin typeface="+mj-lt"/>
          <a:ea typeface="+mj-ea"/>
          <a:cs typeface="+mj-cs"/>
        </a:defRPr>
      </a:lvl1pPr>
      <a:lvl2pPr algn="ctr" rtl="0" eaLnBrk="1" fontAlgn="base" hangingPunct="1">
        <a:spcBef>
          <a:spcPct val="0"/>
        </a:spcBef>
        <a:spcAft>
          <a:spcPct val="0"/>
        </a:spcAft>
        <a:defRPr kumimoji="1" sz="43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3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3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300">
          <a:solidFill>
            <a:schemeClr val="tx1"/>
          </a:solidFill>
          <a:latin typeface="Calibri" pitchFamily="34" charset="0"/>
          <a:ea typeface="ＭＳ Ｐゴシック" charset="-128"/>
        </a:defRPr>
      </a:lvl5pPr>
      <a:lvl6pPr marL="456987" algn="ctr" rtl="0" eaLnBrk="1" fontAlgn="base" hangingPunct="1">
        <a:spcBef>
          <a:spcPct val="0"/>
        </a:spcBef>
        <a:spcAft>
          <a:spcPct val="0"/>
        </a:spcAft>
        <a:defRPr kumimoji="1" sz="4300">
          <a:solidFill>
            <a:schemeClr val="tx1"/>
          </a:solidFill>
          <a:latin typeface="Calibri" pitchFamily="34" charset="0"/>
          <a:ea typeface="ＭＳ Ｐゴシック" charset="-128"/>
        </a:defRPr>
      </a:lvl6pPr>
      <a:lvl7pPr marL="913976" algn="ctr" rtl="0" eaLnBrk="1" fontAlgn="base" hangingPunct="1">
        <a:spcBef>
          <a:spcPct val="0"/>
        </a:spcBef>
        <a:spcAft>
          <a:spcPct val="0"/>
        </a:spcAft>
        <a:defRPr kumimoji="1" sz="4300">
          <a:solidFill>
            <a:schemeClr val="tx1"/>
          </a:solidFill>
          <a:latin typeface="Calibri" pitchFamily="34" charset="0"/>
          <a:ea typeface="ＭＳ Ｐゴシック" charset="-128"/>
        </a:defRPr>
      </a:lvl7pPr>
      <a:lvl8pPr marL="1370965" algn="ctr" rtl="0" eaLnBrk="1" fontAlgn="base" hangingPunct="1">
        <a:spcBef>
          <a:spcPct val="0"/>
        </a:spcBef>
        <a:spcAft>
          <a:spcPct val="0"/>
        </a:spcAft>
        <a:defRPr kumimoji="1" sz="4300">
          <a:solidFill>
            <a:schemeClr val="tx1"/>
          </a:solidFill>
          <a:latin typeface="Calibri" pitchFamily="34" charset="0"/>
          <a:ea typeface="ＭＳ Ｐゴシック" charset="-128"/>
        </a:defRPr>
      </a:lvl8pPr>
      <a:lvl9pPr marL="1827954" algn="ctr" rtl="0" eaLnBrk="1" fontAlgn="base" hangingPunct="1">
        <a:spcBef>
          <a:spcPct val="0"/>
        </a:spcBef>
        <a:spcAft>
          <a:spcPct val="0"/>
        </a:spcAft>
        <a:defRPr kumimoji="1" sz="4300">
          <a:solidFill>
            <a:schemeClr val="tx1"/>
          </a:solidFill>
          <a:latin typeface="Calibri" pitchFamily="34" charset="0"/>
          <a:ea typeface="ＭＳ Ｐゴシック" charset="-128"/>
        </a:defRPr>
      </a:lvl9pPr>
    </p:titleStyle>
    <p:bodyStyle>
      <a:lvl1pPr marL="341281" indent="-341281" algn="l" rtl="0" eaLnBrk="1" fontAlgn="base" hangingPunct="1">
        <a:spcBef>
          <a:spcPct val="20000"/>
        </a:spcBef>
        <a:spcAft>
          <a:spcPct val="0"/>
        </a:spcAft>
        <a:buFont typeface="Wingdings" pitchFamily="2" charset="2"/>
        <a:buChar char="n"/>
        <a:defRPr kumimoji="1" sz="3200" kern="1200">
          <a:solidFill>
            <a:schemeClr val="tx1"/>
          </a:solidFill>
          <a:latin typeface="+mn-lt"/>
          <a:ea typeface="+mn-ea"/>
          <a:cs typeface="+mn-cs"/>
        </a:defRPr>
      </a:lvl1pPr>
      <a:lvl2pPr marL="741294" indent="-284136" algn="l" rtl="0" eaLnBrk="1" fontAlgn="base" hangingPunct="1">
        <a:spcBef>
          <a:spcPct val="20000"/>
        </a:spcBef>
        <a:spcAft>
          <a:spcPct val="0"/>
        </a:spcAft>
        <a:buFont typeface="Wingdings" pitchFamily="2" charset="2"/>
        <a:buChar char="Ø"/>
        <a:defRPr kumimoji="1" sz="2800" kern="1200">
          <a:solidFill>
            <a:schemeClr val="tx1"/>
          </a:solidFill>
          <a:latin typeface="+mn-lt"/>
          <a:ea typeface="+mn-ea"/>
          <a:cs typeface="+mn-cs"/>
        </a:defRPr>
      </a:lvl2pPr>
      <a:lvl3pPr marL="1141306" indent="-226992" algn="l" rtl="0" eaLnBrk="1" fontAlgn="base" hangingPunct="1">
        <a:spcBef>
          <a:spcPct val="20000"/>
        </a:spcBef>
        <a:spcAft>
          <a:spcPct val="0"/>
        </a:spcAft>
        <a:buFont typeface="Arial" charset="0"/>
        <a:buChar char="•"/>
        <a:defRPr kumimoji="1" sz="2300" kern="1200">
          <a:solidFill>
            <a:schemeClr val="tx1"/>
          </a:solidFill>
          <a:latin typeface="+mn-lt"/>
          <a:ea typeface="+mn-ea"/>
          <a:cs typeface="+mn-cs"/>
        </a:defRPr>
      </a:lvl3pPr>
      <a:lvl4pPr marL="1598463" indent="-226992"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5620" indent="-226992"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3435" indent="-228495" algn="l" defTabSz="91397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424" indent="-228495" algn="l" defTabSz="91397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411" indent="-228495" algn="l" defTabSz="91397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400" indent="-228495" algn="l" defTabSz="91397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76" rtl="0" eaLnBrk="1" latinLnBrk="0" hangingPunct="1">
        <a:defRPr kumimoji="1" sz="1800" kern="1200">
          <a:solidFill>
            <a:schemeClr val="tx1"/>
          </a:solidFill>
          <a:latin typeface="+mn-lt"/>
          <a:ea typeface="+mn-ea"/>
          <a:cs typeface="+mn-cs"/>
        </a:defRPr>
      </a:lvl1pPr>
      <a:lvl2pPr marL="456987" algn="l" defTabSz="913976" rtl="0" eaLnBrk="1" latinLnBrk="0" hangingPunct="1">
        <a:defRPr kumimoji="1" sz="1800" kern="1200">
          <a:solidFill>
            <a:schemeClr val="tx1"/>
          </a:solidFill>
          <a:latin typeface="+mn-lt"/>
          <a:ea typeface="+mn-ea"/>
          <a:cs typeface="+mn-cs"/>
        </a:defRPr>
      </a:lvl2pPr>
      <a:lvl3pPr marL="913976" algn="l" defTabSz="913976" rtl="0" eaLnBrk="1" latinLnBrk="0" hangingPunct="1">
        <a:defRPr kumimoji="1" sz="1800" kern="1200">
          <a:solidFill>
            <a:schemeClr val="tx1"/>
          </a:solidFill>
          <a:latin typeface="+mn-lt"/>
          <a:ea typeface="+mn-ea"/>
          <a:cs typeface="+mn-cs"/>
        </a:defRPr>
      </a:lvl3pPr>
      <a:lvl4pPr marL="1370965" algn="l" defTabSz="913976" rtl="0" eaLnBrk="1" latinLnBrk="0" hangingPunct="1">
        <a:defRPr kumimoji="1" sz="1800" kern="1200">
          <a:solidFill>
            <a:schemeClr val="tx1"/>
          </a:solidFill>
          <a:latin typeface="+mn-lt"/>
          <a:ea typeface="+mn-ea"/>
          <a:cs typeface="+mn-cs"/>
        </a:defRPr>
      </a:lvl4pPr>
      <a:lvl5pPr marL="1827954" algn="l" defTabSz="913976" rtl="0" eaLnBrk="1" latinLnBrk="0" hangingPunct="1">
        <a:defRPr kumimoji="1" sz="1800" kern="1200">
          <a:solidFill>
            <a:schemeClr val="tx1"/>
          </a:solidFill>
          <a:latin typeface="+mn-lt"/>
          <a:ea typeface="+mn-ea"/>
          <a:cs typeface="+mn-cs"/>
        </a:defRPr>
      </a:lvl5pPr>
      <a:lvl6pPr marL="2284941" algn="l" defTabSz="913976" rtl="0" eaLnBrk="1" latinLnBrk="0" hangingPunct="1">
        <a:defRPr kumimoji="1" sz="1800" kern="1200">
          <a:solidFill>
            <a:schemeClr val="tx1"/>
          </a:solidFill>
          <a:latin typeface="+mn-lt"/>
          <a:ea typeface="+mn-ea"/>
          <a:cs typeface="+mn-cs"/>
        </a:defRPr>
      </a:lvl6pPr>
      <a:lvl7pPr marL="2741929" algn="l" defTabSz="913976" rtl="0" eaLnBrk="1" latinLnBrk="0" hangingPunct="1">
        <a:defRPr kumimoji="1" sz="1800" kern="1200">
          <a:solidFill>
            <a:schemeClr val="tx1"/>
          </a:solidFill>
          <a:latin typeface="+mn-lt"/>
          <a:ea typeface="+mn-ea"/>
          <a:cs typeface="+mn-cs"/>
        </a:defRPr>
      </a:lvl7pPr>
      <a:lvl8pPr marL="3198919" algn="l" defTabSz="913976" rtl="0" eaLnBrk="1" latinLnBrk="0" hangingPunct="1">
        <a:defRPr kumimoji="1" sz="1800" kern="1200">
          <a:solidFill>
            <a:schemeClr val="tx1"/>
          </a:solidFill>
          <a:latin typeface="+mn-lt"/>
          <a:ea typeface="+mn-ea"/>
          <a:cs typeface="+mn-cs"/>
        </a:defRPr>
      </a:lvl8pPr>
      <a:lvl9pPr marL="3655906" algn="l" defTabSz="913976"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00" y="1600202"/>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3"/>
          </p:nvPr>
        </p:nvSpPr>
        <p:spPr>
          <a:xfrm>
            <a:off x="3384550" y="6616702"/>
            <a:ext cx="3136900" cy="233363"/>
          </a:xfrm>
          <a:prstGeom prst="rect">
            <a:avLst/>
          </a:prstGeom>
        </p:spPr>
        <p:txBody>
          <a:bodyPr vert="horz" lIns="91406" tIns="45704" rIns="91406" bIns="45704" rtlCol="0" anchor="ctr"/>
          <a:lstStyle>
            <a:lvl1pPr algn="ctr" fontAlgn="auto">
              <a:spcBef>
                <a:spcPts val="0"/>
              </a:spcBef>
              <a:spcAft>
                <a:spcPts val="0"/>
              </a:spcAft>
              <a:defRPr sz="1108" b="0">
                <a:solidFill>
                  <a:prstClr val="black">
                    <a:tint val="75000"/>
                  </a:prstClr>
                </a:solidFill>
                <a:latin typeface="+mn-lt"/>
                <a:ea typeface="+mn-ea"/>
              </a:defRPr>
            </a:lvl1pPr>
          </a:lstStyle>
          <a:p>
            <a:pPr defTabSz="844083">
              <a:defRPr/>
            </a:pPr>
            <a:endParaRPr lang="ja-JP" altLang="en-US"/>
          </a:p>
        </p:txBody>
      </p:sp>
      <p:sp>
        <p:nvSpPr>
          <p:cNvPr id="8" name="スライド番号プレースホルダ 5"/>
          <p:cNvSpPr>
            <a:spLocks noGrp="1"/>
          </p:cNvSpPr>
          <p:nvPr>
            <p:ph type="sldNum" sz="quarter" idx="4"/>
          </p:nvPr>
        </p:nvSpPr>
        <p:spPr>
          <a:xfrm>
            <a:off x="7591425" y="6578602"/>
            <a:ext cx="23114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ja-JP" altLang="en-US" sz="1015" smtClean="0">
                <a:solidFill>
                  <a:prstClr val="black"/>
                </a:solidFill>
                <a:latin typeface="Arial" charset="0"/>
                <a:ea typeface="Gulim" pitchFamily="34" charset="-127"/>
              </a:defRPr>
            </a:lvl1pPr>
          </a:lstStyle>
          <a:p>
            <a:pPr algn="r" defTabSz="457200" latinLnBrk="1"/>
            <a:fld id="{2D445476-B57F-464F-8319-C26E69740EC0}" type="slidenum">
              <a:rPr kumimoji="0" lang="en-US" altLang="ja-JP" smtClean="0"/>
              <a:pPr algn="r" defTabSz="457200" latinLnBrk="1"/>
              <a:t>‹#›</a:t>
            </a:fld>
            <a:endParaRPr kumimoji="0" lang="en-US" altLang="ja-JP"/>
          </a:p>
        </p:txBody>
      </p:sp>
    </p:spTree>
    <p:extLst>
      <p:ext uri="{BB962C8B-B14F-4D97-AF65-F5344CB8AC3E}">
        <p14:creationId xmlns:p14="http://schemas.microsoft.com/office/powerpoint/2010/main" val="25244521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Lst>
  <p:hf hdr="0" ftr="0" dt="0"/>
  <p:txStyles>
    <p:titleStyle>
      <a:lvl1pPr algn="ctr" rtl="0" eaLnBrk="1" fontAlgn="base" hangingPunct="1">
        <a:spcBef>
          <a:spcPct val="0"/>
        </a:spcBef>
        <a:spcAft>
          <a:spcPct val="0"/>
        </a:spcAft>
        <a:defRPr kumimoji="1" sz="4062" kern="1200">
          <a:solidFill>
            <a:schemeClr val="tx1"/>
          </a:solidFill>
          <a:latin typeface="+mj-lt"/>
          <a:ea typeface="+mj-ea"/>
          <a:cs typeface="+mj-cs"/>
        </a:defRPr>
      </a:lvl1pPr>
      <a:lvl2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5pPr>
      <a:lvl6pPr marL="421884" algn="ctr" rtl="0" eaLnBrk="1" fontAlgn="base" hangingPunct="1">
        <a:spcBef>
          <a:spcPct val="0"/>
        </a:spcBef>
        <a:spcAft>
          <a:spcPct val="0"/>
        </a:spcAft>
        <a:defRPr kumimoji="1" sz="4062">
          <a:solidFill>
            <a:schemeClr val="tx1"/>
          </a:solidFill>
          <a:latin typeface="Calibri" pitchFamily="34" charset="0"/>
          <a:ea typeface="ＭＳ Ｐゴシック" charset="-128"/>
        </a:defRPr>
      </a:lvl6pPr>
      <a:lvl7pPr marL="843772" algn="ctr" rtl="0" eaLnBrk="1" fontAlgn="base" hangingPunct="1">
        <a:spcBef>
          <a:spcPct val="0"/>
        </a:spcBef>
        <a:spcAft>
          <a:spcPct val="0"/>
        </a:spcAft>
        <a:defRPr kumimoji="1" sz="4062">
          <a:solidFill>
            <a:schemeClr val="tx1"/>
          </a:solidFill>
          <a:latin typeface="Calibri" pitchFamily="34" charset="0"/>
          <a:ea typeface="ＭＳ Ｐゴシック" charset="-128"/>
        </a:defRPr>
      </a:lvl7pPr>
      <a:lvl8pPr marL="1265656" algn="ctr" rtl="0" eaLnBrk="1" fontAlgn="base" hangingPunct="1">
        <a:spcBef>
          <a:spcPct val="0"/>
        </a:spcBef>
        <a:spcAft>
          <a:spcPct val="0"/>
        </a:spcAft>
        <a:defRPr kumimoji="1" sz="4062">
          <a:solidFill>
            <a:schemeClr val="tx1"/>
          </a:solidFill>
          <a:latin typeface="Calibri" pitchFamily="34" charset="0"/>
          <a:ea typeface="ＭＳ Ｐゴシック" charset="-128"/>
        </a:defRPr>
      </a:lvl8pPr>
      <a:lvl9pPr marL="1687542" algn="ctr" rtl="0" eaLnBrk="1" fontAlgn="base" hangingPunct="1">
        <a:spcBef>
          <a:spcPct val="0"/>
        </a:spcBef>
        <a:spcAft>
          <a:spcPct val="0"/>
        </a:spcAft>
        <a:defRPr kumimoji="1" sz="4062">
          <a:solidFill>
            <a:schemeClr val="tx1"/>
          </a:solidFill>
          <a:latin typeface="Calibri" pitchFamily="34" charset="0"/>
          <a:ea typeface="ＭＳ Ｐゴシック" charset="-128"/>
        </a:defRPr>
      </a:lvl9pPr>
    </p:titleStyle>
    <p:bodyStyle>
      <a:lvl1pPr marL="315066" indent="-315066" algn="l" rtl="0" eaLnBrk="1" fontAlgn="base" hangingPunct="1">
        <a:spcBef>
          <a:spcPct val="20000"/>
        </a:spcBef>
        <a:spcAft>
          <a:spcPct val="0"/>
        </a:spcAft>
        <a:buFont typeface="Wingdings" pitchFamily="2" charset="2"/>
        <a:buChar char="n"/>
        <a:defRPr kumimoji="1" sz="2954" kern="1200">
          <a:solidFill>
            <a:schemeClr val="tx1"/>
          </a:solidFill>
          <a:latin typeface="+mn-lt"/>
          <a:ea typeface="+mn-ea"/>
          <a:cs typeface="+mn-cs"/>
        </a:defRPr>
      </a:lvl1pPr>
      <a:lvl2pPr marL="684352" indent="-262311" algn="l" rtl="0" eaLnBrk="1" fontAlgn="base" hangingPunct="1">
        <a:spcBef>
          <a:spcPct val="20000"/>
        </a:spcBef>
        <a:spcAft>
          <a:spcPct val="0"/>
        </a:spcAft>
        <a:buFont typeface="Wingdings" pitchFamily="2" charset="2"/>
        <a:buChar char="Ø"/>
        <a:defRPr kumimoji="1" sz="2585" kern="1200">
          <a:solidFill>
            <a:schemeClr val="tx1"/>
          </a:solidFill>
          <a:latin typeface="+mn-lt"/>
          <a:ea typeface="+mn-ea"/>
          <a:cs typeface="+mn-cs"/>
        </a:defRPr>
      </a:lvl2pPr>
      <a:lvl3pPr marL="1053638" indent="-209556" algn="l" rtl="0" eaLnBrk="1" fontAlgn="base" hangingPunct="1">
        <a:spcBef>
          <a:spcPct val="20000"/>
        </a:spcBef>
        <a:spcAft>
          <a:spcPct val="0"/>
        </a:spcAft>
        <a:buFont typeface="Arial" charset="0"/>
        <a:buChar char="•"/>
        <a:defRPr kumimoji="1" sz="2215" kern="1200">
          <a:solidFill>
            <a:schemeClr val="tx1"/>
          </a:solidFill>
          <a:latin typeface="+mn-lt"/>
          <a:ea typeface="+mn-ea"/>
          <a:cs typeface="+mn-cs"/>
        </a:defRPr>
      </a:lvl3pPr>
      <a:lvl4pPr marL="1475680" indent="-209556" algn="l" rtl="0" eaLnBrk="1" fontAlgn="base" hangingPunct="1">
        <a:spcBef>
          <a:spcPct val="20000"/>
        </a:spcBef>
        <a:spcAft>
          <a:spcPct val="0"/>
        </a:spcAft>
        <a:buFont typeface="Arial" charset="0"/>
        <a:buChar char="–"/>
        <a:defRPr kumimoji="1" sz="1846" kern="1200">
          <a:solidFill>
            <a:schemeClr val="tx1"/>
          </a:solidFill>
          <a:latin typeface="+mn-lt"/>
          <a:ea typeface="+mn-ea"/>
          <a:cs typeface="+mn-cs"/>
        </a:defRPr>
      </a:lvl4pPr>
      <a:lvl5pPr marL="1897721" indent="-209556" algn="l" rtl="0" eaLnBrk="1" fontAlgn="base" hangingPunct="1">
        <a:spcBef>
          <a:spcPct val="20000"/>
        </a:spcBef>
        <a:spcAft>
          <a:spcPct val="0"/>
        </a:spcAft>
        <a:buFont typeface="Arial" charset="0"/>
        <a:buChar char="»"/>
        <a:defRPr kumimoji="1" sz="1846" kern="1200">
          <a:solidFill>
            <a:schemeClr val="tx1"/>
          </a:solidFill>
          <a:latin typeface="+mn-lt"/>
          <a:ea typeface="+mn-ea"/>
          <a:cs typeface="+mn-cs"/>
        </a:defRPr>
      </a:lvl5pPr>
      <a:lvl6pPr marL="232037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2255"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414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6026"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772" rtl="0" eaLnBrk="1" latinLnBrk="0" hangingPunct="1">
        <a:defRPr kumimoji="1" sz="1662" kern="1200">
          <a:solidFill>
            <a:schemeClr val="tx1"/>
          </a:solidFill>
          <a:latin typeface="+mn-lt"/>
          <a:ea typeface="+mn-ea"/>
          <a:cs typeface="+mn-cs"/>
        </a:defRPr>
      </a:lvl1pPr>
      <a:lvl2pPr marL="421884" algn="l" defTabSz="843772" rtl="0" eaLnBrk="1" latinLnBrk="0" hangingPunct="1">
        <a:defRPr kumimoji="1" sz="1662" kern="1200">
          <a:solidFill>
            <a:schemeClr val="tx1"/>
          </a:solidFill>
          <a:latin typeface="+mn-lt"/>
          <a:ea typeface="+mn-ea"/>
          <a:cs typeface="+mn-cs"/>
        </a:defRPr>
      </a:lvl2pPr>
      <a:lvl3pPr marL="843772" algn="l" defTabSz="843772" rtl="0" eaLnBrk="1" latinLnBrk="0" hangingPunct="1">
        <a:defRPr kumimoji="1" sz="1662" kern="1200">
          <a:solidFill>
            <a:schemeClr val="tx1"/>
          </a:solidFill>
          <a:latin typeface="+mn-lt"/>
          <a:ea typeface="+mn-ea"/>
          <a:cs typeface="+mn-cs"/>
        </a:defRPr>
      </a:lvl3pPr>
      <a:lvl4pPr marL="1265656" algn="l" defTabSz="843772" rtl="0" eaLnBrk="1" latinLnBrk="0" hangingPunct="1">
        <a:defRPr kumimoji="1" sz="1662" kern="1200">
          <a:solidFill>
            <a:schemeClr val="tx1"/>
          </a:solidFill>
          <a:latin typeface="+mn-lt"/>
          <a:ea typeface="+mn-ea"/>
          <a:cs typeface="+mn-cs"/>
        </a:defRPr>
      </a:lvl4pPr>
      <a:lvl5pPr marL="1687542" algn="l" defTabSz="843772" rtl="0" eaLnBrk="1" latinLnBrk="0" hangingPunct="1">
        <a:defRPr kumimoji="1" sz="1662" kern="1200">
          <a:solidFill>
            <a:schemeClr val="tx1"/>
          </a:solidFill>
          <a:latin typeface="+mn-lt"/>
          <a:ea typeface="+mn-ea"/>
          <a:cs typeface="+mn-cs"/>
        </a:defRPr>
      </a:lvl5pPr>
      <a:lvl6pPr marL="2109428" algn="l" defTabSz="843772" rtl="0" eaLnBrk="1" latinLnBrk="0" hangingPunct="1">
        <a:defRPr kumimoji="1" sz="1662" kern="1200">
          <a:solidFill>
            <a:schemeClr val="tx1"/>
          </a:solidFill>
          <a:latin typeface="+mn-lt"/>
          <a:ea typeface="+mn-ea"/>
          <a:cs typeface="+mn-cs"/>
        </a:defRPr>
      </a:lvl6pPr>
      <a:lvl7pPr marL="2531312" algn="l" defTabSz="843772" rtl="0" eaLnBrk="1" latinLnBrk="0" hangingPunct="1">
        <a:defRPr kumimoji="1" sz="1662" kern="1200">
          <a:solidFill>
            <a:schemeClr val="tx1"/>
          </a:solidFill>
          <a:latin typeface="+mn-lt"/>
          <a:ea typeface="+mn-ea"/>
          <a:cs typeface="+mn-cs"/>
        </a:defRPr>
      </a:lvl7pPr>
      <a:lvl8pPr marL="2953198" algn="l" defTabSz="843772" rtl="0" eaLnBrk="1" latinLnBrk="0" hangingPunct="1">
        <a:defRPr kumimoji="1" sz="1662" kern="1200">
          <a:solidFill>
            <a:schemeClr val="tx1"/>
          </a:solidFill>
          <a:latin typeface="+mn-lt"/>
          <a:ea typeface="+mn-ea"/>
          <a:cs typeface="+mn-cs"/>
        </a:defRPr>
      </a:lvl8pPr>
      <a:lvl9pPr marL="3375083" algn="l" defTabSz="843772"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hyperlink" Target="https://github.com/nes-opendata/odpkg-dashboard"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hyperlink" Target="https://github.com/nes-opendata/odpkg-docker"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jpeg"/><Relationship Id="rId26" Type="http://schemas.openxmlformats.org/officeDocument/2006/relationships/image" Target="../media/image39.gif"/><Relationship Id="rId39" Type="http://schemas.openxmlformats.org/officeDocument/2006/relationships/image" Target="../media/image52.png"/><Relationship Id="rId3" Type="http://schemas.openxmlformats.org/officeDocument/2006/relationships/image" Target="../media/image16.png"/><Relationship Id="rId21" Type="http://schemas.openxmlformats.org/officeDocument/2006/relationships/image" Target="../media/image34.png"/><Relationship Id="rId34" Type="http://schemas.openxmlformats.org/officeDocument/2006/relationships/image" Target="../media/image47.png"/><Relationship Id="rId42" Type="http://schemas.openxmlformats.org/officeDocument/2006/relationships/image" Target="../media/image55.png"/><Relationship Id="rId7" Type="http://schemas.openxmlformats.org/officeDocument/2006/relationships/image" Target="../media/image20.png"/><Relationship Id="rId12" Type="http://schemas.openxmlformats.org/officeDocument/2006/relationships/image" Target="../media/image25.emf"/><Relationship Id="rId17" Type="http://schemas.openxmlformats.org/officeDocument/2006/relationships/image" Target="../media/image30.jpeg"/><Relationship Id="rId25" Type="http://schemas.openxmlformats.org/officeDocument/2006/relationships/image" Target="../media/image38.emf"/><Relationship Id="rId33" Type="http://schemas.openxmlformats.org/officeDocument/2006/relationships/image" Target="../media/image46.emf"/><Relationship Id="rId38" Type="http://schemas.openxmlformats.org/officeDocument/2006/relationships/image" Target="../media/image51.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jpeg"/><Relationship Id="rId29" Type="http://schemas.openxmlformats.org/officeDocument/2006/relationships/image" Target="../media/image42.png"/><Relationship Id="rId41" Type="http://schemas.openxmlformats.org/officeDocument/2006/relationships/image" Target="../media/image54.png"/><Relationship Id="rId1" Type="http://schemas.openxmlformats.org/officeDocument/2006/relationships/slideLayout" Target="../slideLayouts/slideLayout14.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jpeg"/><Relationship Id="rId37" Type="http://schemas.openxmlformats.org/officeDocument/2006/relationships/image" Target="../media/image50.png"/><Relationship Id="rId40" Type="http://schemas.openxmlformats.org/officeDocument/2006/relationships/image" Target="../media/image53.png"/><Relationship Id="rId5" Type="http://schemas.openxmlformats.org/officeDocument/2006/relationships/image" Target="../media/image18.png"/><Relationship Id="rId15" Type="http://schemas.openxmlformats.org/officeDocument/2006/relationships/image" Target="../media/image28.jpeg"/><Relationship Id="rId23" Type="http://schemas.openxmlformats.org/officeDocument/2006/relationships/image" Target="../media/image36.gif"/><Relationship Id="rId28" Type="http://schemas.openxmlformats.org/officeDocument/2006/relationships/image" Target="../media/image41.gif"/><Relationship Id="rId36" Type="http://schemas.openxmlformats.org/officeDocument/2006/relationships/image" Target="../media/image49.jpeg"/><Relationship Id="rId10" Type="http://schemas.openxmlformats.org/officeDocument/2006/relationships/image" Target="../media/image23.gif"/><Relationship Id="rId19" Type="http://schemas.openxmlformats.org/officeDocument/2006/relationships/image" Target="../media/image32.png"/><Relationship Id="rId31" Type="http://schemas.openxmlformats.org/officeDocument/2006/relationships/image" Target="../media/image44.jpe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gif"/><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emf"/><Relationship Id="rId35"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オープンデータに関する政府の取り組み</a:t>
            </a:r>
          </a:p>
        </p:txBody>
      </p:sp>
      <p:sp>
        <p:nvSpPr>
          <p:cNvPr id="6" name="サブタイトル 2"/>
          <p:cNvSpPr>
            <a:spLocks noGrp="1"/>
          </p:cNvSpPr>
          <p:nvPr>
            <p:ph type="subTitle" idx="1"/>
          </p:nvPr>
        </p:nvSpPr>
        <p:spPr>
          <a:xfrm>
            <a:off x="3828740" y="5150224"/>
            <a:ext cx="5486400" cy="1428378"/>
          </a:xfrm>
        </p:spPr>
        <p:txBody>
          <a:bodyPr/>
          <a:lstStyle/>
          <a:p>
            <a:pPr algn="r"/>
            <a:r>
              <a:rPr lang="ja-JP" altLang="en-US" sz="2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年２月５日</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400" dirty="0">
                <a:latin typeface="Meiryo UI" panose="020B0604030504040204" pitchFamily="50" charset="-128"/>
                <a:ea typeface="Meiryo UI" panose="020B0604030504040204" pitchFamily="50" charset="-128"/>
                <a:cs typeface="Meiryo UI" panose="020B0604030504040204" pitchFamily="50" charset="-128"/>
              </a:rPr>
              <a:t>内閣官房情報通信技術</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総合戦略室</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400" dirty="0">
                <a:latin typeface="Meiryo UI" panose="020B0604030504040204" pitchFamily="50" charset="-128"/>
                <a:ea typeface="Meiryo UI" panose="020B0604030504040204" pitchFamily="50" charset="-128"/>
                <a:cs typeface="Meiryo UI" panose="020B0604030504040204" pitchFamily="50" charset="-128"/>
              </a:rPr>
              <a:t>山路　栄作</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サブタイトル 2">
            <a:extLst>
              <a:ext uri="{FF2B5EF4-FFF2-40B4-BE49-F238E27FC236}">
                <a16:creationId xmlns:a16="http://schemas.microsoft.com/office/drawing/2014/main" id="{67C3C66E-D47B-4C4A-A7D7-7AE1F7FDA1BA}"/>
              </a:ext>
            </a:extLst>
          </p:cNvPr>
          <p:cNvSpPr txBox="1">
            <a:spLocks/>
          </p:cNvSpPr>
          <p:nvPr/>
        </p:nvSpPr>
        <p:spPr bwMode="auto">
          <a:xfrm>
            <a:off x="4133540" y="297485"/>
            <a:ext cx="5486400" cy="142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bodyPr>
          <a:lstStyle>
            <a:lvl1pPr marL="0" indent="0" algn="l" rtl="0" eaLnBrk="1" fontAlgn="base" hangingPunct="1">
              <a:spcBef>
                <a:spcPct val="20000"/>
              </a:spcBef>
              <a:spcAft>
                <a:spcPct val="0"/>
              </a:spcAft>
              <a:buFont typeface="Wingdings" pitchFamily="2" charset="2"/>
              <a:buNone/>
              <a:defRPr kumimoji="1" sz="2954" kern="1200">
                <a:solidFill>
                  <a:schemeClr val="tx1"/>
                </a:solidFill>
                <a:latin typeface="+mn-lt"/>
                <a:ea typeface="+mn-ea"/>
                <a:cs typeface="+mn-cs"/>
              </a:defRPr>
            </a:lvl1pPr>
            <a:lvl2pPr marL="421884" indent="0" algn="ctr" rtl="0" eaLnBrk="1" fontAlgn="base" hangingPunct="1">
              <a:spcBef>
                <a:spcPct val="20000"/>
              </a:spcBef>
              <a:spcAft>
                <a:spcPct val="0"/>
              </a:spcAft>
              <a:buFont typeface="Wingdings" pitchFamily="2" charset="2"/>
              <a:buNone/>
              <a:defRPr kumimoji="1" sz="2585" kern="1200">
                <a:solidFill>
                  <a:schemeClr val="tx1">
                    <a:tint val="75000"/>
                  </a:schemeClr>
                </a:solidFill>
                <a:latin typeface="+mn-lt"/>
                <a:ea typeface="+mn-ea"/>
                <a:cs typeface="+mn-cs"/>
              </a:defRPr>
            </a:lvl2pPr>
            <a:lvl3pPr marL="843772" indent="0" algn="ctr" rtl="0" eaLnBrk="1" fontAlgn="base" hangingPunct="1">
              <a:spcBef>
                <a:spcPct val="20000"/>
              </a:spcBef>
              <a:spcAft>
                <a:spcPct val="0"/>
              </a:spcAft>
              <a:buFont typeface="Arial" charset="0"/>
              <a:buNone/>
              <a:defRPr kumimoji="1" sz="2215" kern="1200">
                <a:solidFill>
                  <a:schemeClr val="tx1">
                    <a:tint val="75000"/>
                  </a:schemeClr>
                </a:solidFill>
                <a:latin typeface="+mn-lt"/>
                <a:ea typeface="+mn-ea"/>
                <a:cs typeface="+mn-cs"/>
              </a:defRPr>
            </a:lvl3pPr>
            <a:lvl4pPr marL="1265656" indent="0" algn="ctr" rtl="0" eaLnBrk="1" fontAlgn="base" hangingPunct="1">
              <a:spcBef>
                <a:spcPct val="20000"/>
              </a:spcBef>
              <a:spcAft>
                <a:spcPct val="0"/>
              </a:spcAft>
              <a:buFont typeface="Arial" charset="0"/>
              <a:buNone/>
              <a:defRPr kumimoji="1" sz="1846" kern="1200">
                <a:solidFill>
                  <a:schemeClr val="tx1">
                    <a:tint val="75000"/>
                  </a:schemeClr>
                </a:solidFill>
                <a:latin typeface="+mn-lt"/>
                <a:ea typeface="+mn-ea"/>
                <a:cs typeface="+mn-cs"/>
              </a:defRPr>
            </a:lvl4pPr>
            <a:lvl5pPr marL="1687542" indent="0" algn="ctr" rtl="0" eaLnBrk="1" fontAlgn="base" hangingPunct="1">
              <a:spcBef>
                <a:spcPct val="20000"/>
              </a:spcBef>
              <a:spcAft>
                <a:spcPct val="0"/>
              </a:spcAft>
              <a:buFont typeface="Arial" charset="0"/>
              <a:buNone/>
              <a:defRPr kumimoji="1" sz="1846" kern="1200">
                <a:solidFill>
                  <a:schemeClr val="tx1">
                    <a:tint val="75000"/>
                  </a:schemeClr>
                </a:solidFill>
                <a:latin typeface="+mn-lt"/>
                <a:ea typeface="+mn-ea"/>
                <a:cs typeface="+mn-cs"/>
              </a:defRPr>
            </a:lvl5pPr>
            <a:lvl6pPr marL="2109428" indent="0" algn="ctr" defTabSz="843772" rtl="0" eaLnBrk="1" latinLnBrk="0" hangingPunct="1">
              <a:spcBef>
                <a:spcPct val="20000"/>
              </a:spcBef>
              <a:buFont typeface="Arial" pitchFamily="34" charset="0"/>
              <a:buNone/>
              <a:defRPr kumimoji="1" sz="1846" kern="1200">
                <a:solidFill>
                  <a:schemeClr val="tx1">
                    <a:tint val="75000"/>
                  </a:schemeClr>
                </a:solidFill>
                <a:latin typeface="+mn-lt"/>
                <a:ea typeface="+mn-ea"/>
                <a:cs typeface="+mn-cs"/>
              </a:defRPr>
            </a:lvl6pPr>
            <a:lvl7pPr marL="2531312" indent="0" algn="ctr" defTabSz="843772" rtl="0" eaLnBrk="1" latinLnBrk="0" hangingPunct="1">
              <a:spcBef>
                <a:spcPct val="20000"/>
              </a:spcBef>
              <a:buFont typeface="Arial" pitchFamily="34" charset="0"/>
              <a:buNone/>
              <a:defRPr kumimoji="1" sz="1846" kern="1200">
                <a:solidFill>
                  <a:schemeClr val="tx1">
                    <a:tint val="75000"/>
                  </a:schemeClr>
                </a:solidFill>
                <a:latin typeface="+mn-lt"/>
                <a:ea typeface="+mn-ea"/>
                <a:cs typeface="+mn-cs"/>
              </a:defRPr>
            </a:lvl7pPr>
            <a:lvl8pPr marL="2953198" indent="0" algn="ctr" defTabSz="843772" rtl="0" eaLnBrk="1" latinLnBrk="0" hangingPunct="1">
              <a:spcBef>
                <a:spcPct val="20000"/>
              </a:spcBef>
              <a:buFont typeface="Arial" pitchFamily="34" charset="0"/>
              <a:buNone/>
              <a:defRPr kumimoji="1" sz="1846" kern="1200">
                <a:solidFill>
                  <a:schemeClr val="tx1">
                    <a:tint val="75000"/>
                  </a:schemeClr>
                </a:solidFill>
                <a:latin typeface="+mn-lt"/>
                <a:ea typeface="+mn-ea"/>
                <a:cs typeface="+mn-cs"/>
              </a:defRPr>
            </a:lvl8pPr>
            <a:lvl9pPr marL="3375083" indent="0" algn="ctr" defTabSz="843772" rtl="0" eaLnBrk="1" latinLnBrk="0" hangingPunct="1">
              <a:spcBef>
                <a:spcPct val="20000"/>
              </a:spcBef>
              <a:buFont typeface="Arial" pitchFamily="34" charset="0"/>
              <a:buNone/>
              <a:defRPr kumimoji="1" sz="1846" kern="1200">
                <a:solidFill>
                  <a:schemeClr val="tx1">
                    <a:tint val="75000"/>
                  </a:schemeClr>
                </a:solidFill>
                <a:latin typeface="+mn-lt"/>
                <a:ea typeface="+mn-ea"/>
                <a:cs typeface="+mn-cs"/>
              </a:defRPr>
            </a:lvl9pPr>
          </a:lstStyle>
          <a:p>
            <a:pPr algn="r"/>
            <a:r>
              <a:rPr lang="ja-JP" altLang="en-US" sz="2400" dirty="0">
                <a:latin typeface="Meiryo UI" panose="020B0604030504040204" pitchFamily="50" charset="-128"/>
                <a:ea typeface="Meiryo UI" panose="020B0604030504040204" pitchFamily="50" charset="-128"/>
                <a:cs typeface="Meiryo UI" panose="020B0604030504040204" pitchFamily="50" charset="-128"/>
              </a:rPr>
              <a:t>資料１</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0113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95736" y="86684"/>
            <a:ext cx="8520967" cy="400110"/>
          </a:xfrm>
          <a:prstGeom prst="rect">
            <a:avLst/>
          </a:prstGeom>
          <a:noFill/>
          <a:ln w="47625" cmpd="thickThin">
            <a:noFill/>
          </a:ln>
        </p:spPr>
        <p:txBody>
          <a:bodyPr wrap="square" rtlCol="0">
            <a:spAutoFit/>
          </a:bodyPr>
          <a:lstStyle/>
          <a:p>
            <a:pPr algn="ctr" defTabSz="844083"/>
            <a:r>
              <a:rPr kumimoji="1"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オープンデータに取り組む地方公共団体数の推移</a:t>
            </a:r>
          </a:p>
        </p:txBody>
      </p:sp>
      <p:sp>
        <p:nvSpPr>
          <p:cNvPr id="14" name="正方形/長方形 13"/>
          <p:cNvSpPr/>
          <p:nvPr/>
        </p:nvSpPr>
        <p:spPr>
          <a:xfrm>
            <a:off x="7726509" y="6644688"/>
            <a:ext cx="1606530" cy="215444"/>
          </a:xfrm>
          <a:prstGeom prst="rect">
            <a:avLst/>
          </a:prstGeom>
        </p:spPr>
        <p:txBody>
          <a:bodyPr wrap="none">
            <a:spAutoFit/>
          </a:bodyPr>
          <a:lstStyle/>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（内閣官房</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総合戦略室調べ）</a:t>
            </a:r>
          </a:p>
        </p:txBody>
      </p:sp>
      <p:sp>
        <p:nvSpPr>
          <p:cNvPr id="17" name="テキスト ボックス 16"/>
          <p:cNvSpPr txBox="1"/>
          <p:nvPr/>
        </p:nvSpPr>
        <p:spPr bwMode="auto">
          <a:xfrm>
            <a:off x="225287" y="3108960"/>
            <a:ext cx="9501809" cy="30600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square" lIns="84375" tIns="42188" rIns="84375" bIns="42188" rtlCol="0" anchor="ctr">
            <a:noAutofit/>
          </a:bodyPr>
          <a:lstStyle/>
          <a:p>
            <a:pPr algn="ctr"/>
            <a:r>
              <a:rPr lang="ja-JP" altLang="en-US" sz="13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取組済み団体（</a:t>
            </a:r>
            <a:r>
              <a:rPr lang="en-US" altLang="ja-JP" sz="13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）数の推移と各時期における取組開始地方公共団体の例</a:t>
            </a:r>
            <a:endParaRPr kumimoji="1" lang="ja-JP" altLang="en-US" sz="13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40947" y="777570"/>
            <a:ext cx="9836278" cy="2161180"/>
          </a:xfrm>
          <a:prstGeom prst="rect">
            <a:avLst/>
          </a:prstGeom>
          <a:solidFill>
            <a:schemeClr val="bg1"/>
          </a:solidFill>
          <a:ln w="25400">
            <a:solidFill>
              <a:schemeClr val="tx2"/>
            </a:solidFill>
          </a:ln>
        </p:spPr>
        <p:txBody>
          <a:bodyPr wrap="square" rtlCol="0" anchor="ctr" anchorCtr="0">
            <a:noAutofit/>
          </a:bodyPr>
          <a:lstStyle/>
          <a:p>
            <a:pPr marL="177800" indent="-177800" algn="l">
              <a:spcBef>
                <a:spcPts val="1200"/>
              </a:spcBef>
            </a:pPr>
            <a:r>
              <a:rPr lang="ja-JP" altLang="en-US" sz="1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〇官民データ活用推進基本法第</a:t>
            </a:r>
            <a:r>
              <a:rPr lang="en-US" altLang="ja-JP" sz="1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において、「国及び地方公共団体は、自らが保有する官民データについて、個人・法人の権利利益、国の安全等が害されることのないようにしつつ、国民がインターネット等を通じて容易に利用できるよう、必要な措置を講ずるものとする」と記載。</a:t>
            </a:r>
            <a:endParaRPr lang="en-US" altLang="ja-JP" sz="1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spcBef>
                <a:spcPts val="1200"/>
              </a:spcBef>
            </a:pPr>
            <a:r>
              <a:rPr lang="ja-JP" altLang="en-US" sz="1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〇「世界最先端ＩＴ国家創造宣言・官民データ活用推進基本計画」（平成</a:t>
            </a:r>
            <a:r>
              <a:rPr lang="en-US" altLang="ja-JP" sz="1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日、閣議決定）において、</a:t>
            </a:r>
            <a:r>
              <a:rPr lang="ja-JP" altLang="en-US" sz="1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年度までに地方公共団体のオープンデータ取組率</a:t>
            </a:r>
            <a:r>
              <a:rPr lang="en-US" altLang="ja-JP" sz="1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％を目標</a:t>
            </a:r>
            <a:r>
              <a:rPr lang="ja-JP" altLang="en-US" sz="1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とする旨記載。</a:t>
            </a:r>
            <a:endParaRPr lang="en-US" altLang="ja-JP" sz="1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spcBef>
                <a:spcPts val="1200"/>
              </a:spcBef>
            </a:pPr>
            <a:r>
              <a:rPr lang="ja-JP" altLang="en-US" sz="1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日時点の地方公共団体のオープンデータ取組率は、約</a:t>
            </a:r>
            <a:r>
              <a:rPr lang="en-US" altLang="ja-JP" sz="1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306/1,788</a:t>
            </a:r>
            <a:r>
              <a:rPr lang="ja-JP" altLang="en-US" sz="17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a:t>
            </a:r>
            <a:r>
              <a:rPr lang="ja-JP" altLang="en-US" sz="1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6" name="正方形/長方形 15"/>
          <p:cNvSpPr/>
          <p:nvPr/>
        </p:nvSpPr>
        <p:spPr>
          <a:xfrm>
            <a:off x="46383" y="6465058"/>
            <a:ext cx="9680713" cy="400110"/>
          </a:xfrm>
          <a:prstGeom prst="rect">
            <a:avLst/>
          </a:prstGeom>
        </p:spPr>
        <p:txBody>
          <a:bodyPr wrap="square">
            <a:spAutoFit/>
          </a:bodyPr>
          <a:lstStyle/>
          <a:p>
            <a:pPr algn="l"/>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自らのホームページにおいて「オープンデータとしての利用規約を適用し、データを公開」又は「オープンデータの説明を掲載し、データの公開先を提示」を</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行っている都道府県及び市区町村。</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0" name="グラフ 9"/>
          <p:cNvGraphicFramePr>
            <a:graphicFrameLocks/>
          </p:cNvGraphicFramePr>
          <p:nvPr>
            <p:extLst/>
          </p:nvPr>
        </p:nvGraphicFramePr>
        <p:xfrm>
          <a:off x="351997" y="3313433"/>
          <a:ext cx="9248388" cy="3253162"/>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2"/>
          <p:cNvSpPr txBox="1"/>
          <p:nvPr/>
        </p:nvSpPr>
        <p:spPr>
          <a:xfrm>
            <a:off x="794265" y="5226111"/>
            <a:ext cx="901700" cy="629561"/>
          </a:xfrm>
          <a:prstGeom prst="borderCallout2">
            <a:avLst>
              <a:gd name="adj1" fmla="val 99689"/>
              <a:gd name="adj2" fmla="val 18346"/>
              <a:gd name="adj3" fmla="val 131044"/>
              <a:gd name="adj4" fmla="val 28543"/>
              <a:gd name="adj5" fmla="val 151717"/>
              <a:gd name="adj6" fmla="val 29615"/>
            </a:avLst>
          </a:prstGeom>
          <a:solidFill>
            <a:schemeClr val="bg1">
              <a:lumMod val="95000"/>
            </a:schemeClr>
          </a:solidFill>
          <a:ln w="952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rPr>
              <a:t>福井県鯖江市</a:t>
            </a:r>
            <a:endParaRPr kumimoji="1"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rPr>
              <a:t>福島県会津若松市</a:t>
            </a:r>
            <a:endParaRPr kumimoji="1"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rPr>
              <a:t>千葉県流山市</a:t>
            </a:r>
            <a:endParaRPr kumimoji="1"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rPr>
              <a:t>石川県金沢市</a:t>
            </a:r>
          </a:p>
        </p:txBody>
      </p:sp>
      <p:sp>
        <p:nvSpPr>
          <p:cNvPr id="2" name="スライド番号プレースホルダー 1"/>
          <p:cNvSpPr>
            <a:spLocks noGrp="1"/>
          </p:cNvSpPr>
          <p:nvPr>
            <p:ph type="sldNum" sz="quarter" idx="12"/>
          </p:nvPr>
        </p:nvSpPr>
        <p:spPr/>
        <p:txBody>
          <a:bodyPr/>
          <a:lstStyle/>
          <a:p>
            <a:pPr algn="r" defTabSz="844083">
              <a:defRPr/>
            </a:pPr>
            <a:fld id="{067EFC52-C34A-4A1B-879C-F7681BFACCAD}" type="slidenum">
              <a:rPr lang="ja-JP" altLang="en-US" sz="1292" smtClean="0">
                <a:solidFill>
                  <a:prstClr val="black"/>
                </a:solidFill>
                <a:latin typeface="Arial" charset="0"/>
                <a:ea typeface="ＭＳ Ｐゴシック" panose="020B0600070205080204" pitchFamily="50" charset="-128"/>
              </a:rPr>
              <a:pPr algn="r" defTabSz="844083">
                <a:defRPr/>
              </a:pPr>
              <a:t>10</a:t>
            </a:fld>
            <a:endParaRPr lang="ja-JP" altLang="en-US" sz="1292" dirty="0">
              <a:solidFill>
                <a:prstClr val="black"/>
              </a:solidFill>
              <a:latin typeface="Arial" charset="0"/>
              <a:ea typeface="ＭＳ Ｐゴシック" panose="020B0600070205080204" pitchFamily="50" charset="-128"/>
            </a:endParaRPr>
          </a:p>
        </p:txBody>
      </p:sp>
    </p:spTree>
    <p:extLst>
      <p:ext uri="{BB962C8B-B14F-4D97-AF65-F5344CB8AC3E}">
        <p14:creationId xmlns:p14="http://schemas.microsoft.com/office/powerpoint/2010/main" val="1036516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2"/>
          <p:cNvSpPr txBox="1">
            <a:spLocks/>
          </p:cNvSpPr>
          <p:nvPr/>
        </p:nvSpPr>
        <p:spPr bwMode="auto">
          <a:xfrm>
            <a:off x="381000" y="-20981"/>
            <a:ext cx="9144000" cy="52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normAutofit/>
          </a:bodyPr>
          <a:lstStyle>
            <a:lvl1pPr algn="ctr" rtl="0" eaLnBrk="1" fontAlgn="base" hangingPunct="1">
              <a:spcBef>
                <a:spcPct val="0"/>
              </a:spcBef>
              <a:spcAft>
                <a:spcPct val="0"/>
              </a:spcAft>
              <a:defRPr kumimoji="1" sz="2954" kern="1200">
                <a:solidFill>
                  <a:schemeClr val="tx1"/>
                </a:solidFill>
                <a:latin typeface="+mj-lt"/>
                <a:ea typeface="+mj-ea"/>
                <a:cs typeface="+mj-cs"/>
              </a:defRPr>
            </a:lvl1pPr>
            <a:lvl2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5pPr>
            <a:lvl6pPr marL="421884" algn="ctr" rtl="0" eaLnBrk="1" fontAlgn="base" hangingPunct="1">
              <a:spcBef>
                <a:spcPct val="0"/>
              </a:spcBef>
              <a:spcAft>
                <a:spcPct val="0"/>
              </a:spcAft>
              <a:defRPr kumimoji="1" sz="4062">
                <a:solidFill>
                  <a:schemeClr val="tx1"/>
                </a:solidFill>
                <a:latin typeface="Calibri" pitchFamily="34" charset="0"/>
                <a:ea typeface="ＭＳ Ｐゴシック" charset="-128"/>
              </a:defRPr>
            </a:lvl6pPr>
            <a:lvl7pPr marL="843772" algn="ctr" rtl="0" eaLnBrk="1" fontAlgn="base" hangingPunct="1">
              <a:spcBef>
                <a:spcPct val="0"/>
              </a:spcBef>
              <a:spcAft>
                <a:spcPct val="0"/>
              </a:spcAft>
              <a:defRPr kumimoji="1" sz="4062">
                <a:solidFill>
                  <a:schemeClr val="tx1"/>
                </a:solidFill>
                <a:latin typeface="Calibri" pitchFamily="34" charset="0"/>
                <a:ea typeface="ＭＳ Ｐゴシック" charset="-128"/>
              </a:defRPr>
            </a:lvl7pPr>
            <a:lvl8pPr marL="1265656" algn="ctr" rtl="0" eaLnBrk="1" fontAlgn="base" hangingPunct="1">
              <a:spcBef>
                <a:spcPct val="0"/>
              </a:spcBef>
              <a:spcAft>
                <a:spcPct val="0"/>
              </a:spcAft>
              <a:defRPr kumimoji="1" sz="4062">
                <a:solidFill>
                  <a:schemeClr val="tx1"/>
                </a:solidFill>
                <a:latin typeface="Calibri" pitchFamily="34" charset="0"/>
                <a:ea typeface="ＭＳ Ｐゴシック" charset="-128"/>
              </a:defRPr>
            </a:lvl8pPr>
            <a:lvl9pPr marL="1687542" algn="ctr" rtl="0" eaLnBrk="1" fontAlgn="base" hangingPunct="1">
              <a:spcBef>
                <a:spcPct val="0"/>
              </a:spcBef>
              <a:spcAft>
                <a:spcPct val="0"/>
              </a:spcAft>
              <a:defRPr kumimoji="1" sz="4062">
                <a:solidFill>
                  <a:schemeClr val="tx1"/>
                </a:solidFill>
                <a:latin typeface="Calibri" pitchFamily="34" charset="0"/>
                <a:ea typeface="ＭＳ Ｐゴシック" charset="-128"/>
              </a:defRPr>
            </a:lvl9pPr>
          </a:lstStyle>
          <a:p>
            <a:pPr defTabSz="914400"/>
            <a:r>
              <a:rPr lang="ja-JP" altLang="en-US" sz="2000" dirty="0">
                <a:latin typeface="Meiryo UI" panose="020B0604030504040204" pitchFamily="50" charset="-128"/>
                <a:ea typeface="Meiryo UI" panose="020B0604030504040204" pitchFamily="50" charset="-128"/>
                <a:cs typeface="Meiryo UI" panose="020B0604030504040204" pitchFamily="50" charset="-128"/>
              </a:rPr>
              <a:t>オープンデータ取組済自治体マップ</a:t>
            </a:r>
          </a:p>
        </p:txBody>
      </p:sp>
      <p:sp>
        <p:nvSpPr>
          <p:cNvPr id="3" name="スライド番号プレースホルダー 2"/>
          <p:cNvSpPr>
            <a:spLocks noGrp="1"/>
          </p:cNvSpPr>
          <p:nvPr>
            <p:ph type="sldNum" sz="quarter" idx="12"/>
          </p:nvPr>
        </p:nvSpPr>
        <p:spPr/>
        <p:txBody>
          <a:bodyPr/>
          <a:lstStyle/>
          <a:p>
            <a:pPr algn="r">
              <a:defRPr/>
            </a:pPr>
            <a:fld id="{10AC68E9-93AC-4EE7-A0E0-E98C161A901A}" type="slidenum">
              <a:rPr lang="ja-JP" altLang="en-US" smtClean="0"/>
              <a:pPr algn="r">
                <a:defRPr/>
              </a:pPr>
              <a:t>11</a:t>
            </a:fld>
            <a:endParaRPr lang="ja-JP" altLang="en-US" dirty="0"/>
          </a:p>
        </p:txBody>
      </p:sp>
      <p:sp>
        <p:nvSpPr>
          <p:cNvPr id="9" name="テキスト ボックス 8"/>
          <p:cNvSpPr txBox="1"/>
          <p:nvPr/>
        </p:nvSpPr>
        <p:spPr bwMode="auto">
          <a:xfrm>
            <a:off x="7147061" y="631472"/>
            <a:ext cx="2654300" cy="276967"/>
          </a:xfrm>
          <a:prstGeom prst="rect">
            <a:avLst/>
          </a:prstGeom>
          <a:noFill/>
          <a:ln w="9525" algn="ctr">
            <a:noFill/>
            <a:miter lim="800000"/>
            <a:headEnd/>
            <a:tailEnd/>
          </a:ln>
          <a:effectLst/>
        </p:spPr>
        <p:txBody>
          <a:bodyPr wrap="square" lIns="91406" tIns="45704" rIns="91406" bIns="45704" rtlCol="0">
            <a:spAutoFit/>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日時点</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auto">
          <a:xfrm>
            <a:off x="4143203" y="621671"/>
            <a:ext cx="1681842" cy="400077"/>
          </a:xfrm>
          <a:prstGeom prst="rect">
            <a:avLst/>
          </a:prstGeom>
          <a:noFill/>
          <a:ln w="9525" algn="ctr">
            <a:noFill/>
            <a:miter lim="800000"/>
            <a:headEnd/>
            <a:tailEnd/>
          </a:ln>
          <a:effectLst/>
        </p:spPr>
        <p:txBody>
          <a:bodyPr wrap="square" lIns="91406" tIns="45704" rIns="91406" bIns="45704" rtlCol="0">
            <a:spAutoFit/>
          </a:bodyPr>
          <a:lstStyle/>
          <a:p>
            <a:pPr algn="ctr"/>
            <a:r>
              <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a:t>
            </a: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774" y="958245"/>
            <a:ext cx="8247271" cy="5828072"/>
          </a:xfrm>
          <a:prstGeom prst="rect">
            <a:avLst/>
          </a:prstGeom>
        </p:spPr>
      </p:pic>
    </p:spTree>
    <p:extLst>
      <p:ext uri="{BB962C8B-B14F-4D97-AF65-F5344CB8AC3E}">
        <p14:creationId xmlns:p14="http://schemas.microsoft.com/office/powerpoint/2010/main" val="3153054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2"/>
          <p:cNvSpPr txBox="1">
            <a:spLocks/>
          </p:cNvSpPr>
          <p:nvPr/>
        </p:nvSpPr>
        <p:spPr bwMode="auto">
          <a:xfrm>
            <a:off x="381000" y="-20981"/>
            <a:ext cx="9144000" cy="52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normAutofit/>
          </a:bodyPr>
          <a:lstStyle>
            <a:lvl1pPr algn="ctr" rtl="0" eaLnBrk="1" fontAlgn="base" hangingPunct="1">
              <a:spcBef>
                <a:spcPct val="0"/>
              </a:spcBef>
              <a:spcAft>
                <a:spcPct val="0"/>
              </a:spcAft>
              <a:defRPr kumimoji="1" sz="2954" kern="1200">
                <a:solidFill>
                  <a:schemeClr val="tx1"/>
                </a:solidFill>
                <a:latin typeface="+mj-lt"/>
                <a:ea typeface="+mj-ea"/>
                <a:cs typeface="+mj-cs"/>
              </a:defRPr>
            </a:lvl1pPr>
            <a:lvl2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5pPr>
            <a:lvl6pPr marL="421884" algn="ctr" rtl="0" eaLnBrk="1" fontAlgn="base" hangingPunct="1">
              <a:spcBef>
                <a:spcPct val="0"/>
              </a:spcBef>
              <a:spcAft>
                <a:spcPct val="0"/>
              </a:spcAft>
              <a:defRPr kumimoji="1" sz="4062">
                <a:solidFill>
                  <a:schemeClr val="tx1"/>
                </a:solidFill>
                <a:latin typeface="Calibri" pitchFamily="34" charset="0"/>
                <a:ea typeface="ＭＳ Ｐゴシック" charset="-128"/>
              </a:defRPr>
            </a:lvl6pPr>
            <a:lvl7pPr marL="843772" algn="ctr" rtl="0" eaLnBrk="1" fontAlgn="base" hangingPunct="1">
              <a:spcBef>
                <a:spcPct val="0"/>
              </a:spcBef>
              <a:spcAft>
                <a:spcPct val="0"/>
              </a:spcAft>
              <a:defRPr kumimoji="1" sz="4062">
                <a:solidFill>
                  <a:schemeClr val="tx1"/>
                </a:solidFill>
                <a:latin typeface="Calibri" pitchFamily="34" charset="0"/>
                <a:ea typeface="ＭＳ Ｐゴシック" charset="-128"/>
              </a:defRPr>
            </a:lvl7pPr>
            <a:lvl8pPr marL="1265656" algn="ctr" rtl="0" eaLnBrk="1" fontAlgn="base" hangingPunct="1">
              <a:spcBef>
                <a:spcPct val="0"/>
              </a:spcBef>
              <a:spcAft>
                <a:spcPct val="0"/>
              </a:spcAft>
              <a:defRPr kumimoji="1" sz="4062">
                <a:solidFill>
                  <a:schemeClr val="tx1"/>
                </a:solidFill>
                <a:latin typeface="Calibri" pitchFamily="34" charset="0"/>
                <a:ea typeface="ＭＳ Ｐゴシック" charset="-128"/>
              </a:defRPr>
            </a:lvl8pPr>
            <a:lvl9pPr marL="1687542" algn="ctr" rtl="0" eaLnBrk="1" fontAlgn="base" hangingPunct="1">
              <a:spcBef>
                <a:spcPct val="0"/>
              </a:spcBef>
              <a:spcAft>
                <a:spcPct val="0"/>
              </a:spcAft>
              <a:defRPr kumimoji="1" sz="4062">
                <a:solidFill>
                  <a:schemeClr val="tx1"/>
                </a:solidFill>
                <a:latin typeface="Calibri" pitchFamily="34" charset="0"/>
                <a:ea typeface="ＭＳ Ｐゴシック" charset="-128"/>
              </a:defRPr>
            </a:lvl9pPr>
          </a:lstStyle>
          <a:p>
            <a:pPr defTabSz="914400"/>
            <a:r>
              <a:rPr lang="ja-JP" altLang="en-US" sz="2000" dirty="0">
                <a:latin typeface="Meiryo UI" panose="020B0604030504040204" pitchFamily="50" charset="-128"/>
                <a:ea typeface="Meiryo UI" panose="020B0604030504040204" pitchFamily="50" charset="-128"/>
                <a:cs typeface="Meiryo UI" panose="020B0604030504040204" pitchFamily="50" charset="-128"/>
              </a:rPr>
              <a:t>オープンデータ取組済自治体マップ</a:t>
            </a:r>
          </a:p>
        </p:txBody>
      </p:sp>
      <p:sp>
        <p:nvSpPr>
          <p:cNvPr id="2" name="スライド番号プレースホルダー 1"/>
          <p:cNvSpPr>
            <a:spLocks noGrp="1"/>
          </p:cNvSpPr>
          <p:nvPr>
            <p:ph type="sldNum" sz="quarter" idx="12"/>
          </p:nvPr>
        </p:nvSpPr>
        <p:spPr/>
        <p:txBody>
          <a:bodyPr/>
          <a:lstStyle/>
          <a:p>
            <a:pPr algn="r">
              <a:defRPr/>
            </a:pPr>
            <a:fld id="{10AC68E9-93AC-4EE7-A0E0-E98C161A901A}" type="slidenum">
              <a:rPr lang="ja-JP" altLang="en-US" smtClean="0"/>
              <a:pPr algn="r">
                <a:defRPr/>
              </a:pPr>
              <a:t>12</a:t>
            </a:fld>
            <a:endParaRPr lang="ja-JP" altLang="en-US" dirty="0"/>
          </a:p>
        </p:txBody>
      </p:sp>
      <p:sp>
        <p:nvSpPr>
          <p:cNvPr id="12" name="テキスト ボックス 11"/>
          <p:cNvSpPr txBox="1"/>
          <p:nvPr/>
        </p:nvSpPr>
        <p:spPr bwMode="auto">
          <a:xfrm>
            <a:off x="7147061" y="631472"/>
            <a:ext cx="2654300" cy="276967"/>
          </a:xfrm>
          <a:prstGeom prst="rect">
            <a:avLst/>
          </a:prstGeom>
          <a:noFill/>
          <a:ln w="9525" algn="ctr">
            <a:noFill/>
            <a:miter lim="800000"/>
            <a:headEnd/>
            <a:tailEnd/>
          </a:ln>
          <a:effectLst/>
        </p:spPr>
        <p:txBody>
          <a:bodyPr wrap="square" lIns="91406" tIns="45704" rIns="91406" bIns="45704" rtlCol="0">
            <a:spAutoFit/>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日時点</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bwMode="auto">
          <a:xfrm>
            <a:off x="3834719" y="608971"/>
            <a:ext cx="2273047" cy="400077"/>
          </a:xfrm>
          <a:prstGeom prst="rect">
            <a:avLst/>
          </a:prstGeom>
          <a:noFill/>
          <a:ln w="9525" algn="ctr">
            <a:noFill/>
            <a:miter lim="800000"/>
            <a:headEnd/>
            <a:tailEnd/>
          </a:ln>
          <a:effectLst/>
        </p:spPr>
        <p:txBody>
          <a:bodyPr wrap="square" lIns="91406" tIns="45704" rIns="91406" bIns="45704" rtlCol="0">
            <a:spAutoFit/>
          </a:bodyPr>
          <a:lstStyle/>
          <a:p>
            <a:pPr algn="ctr"/>
            <a:r>
              <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市区町村（全体</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632" y="945544"/>
            <a:ext cx="8272290" cy="5845751"/>
          </a:xfrm>
          <a:prstGeom prst="rect">
            <a:avLst/>
          </a:prstGeom>
        </p:spPr>
      </p:pic>
    </p:spTree>
    <p:extLst>
      <p:ext uri="{BB962C8B-B14F-4D97-AF65-F5344CB8AC3E}">
        <p14:creationId xmlns:p14="http://schemas.microsoft.com/office/powerpoint/2010/main" val="1270789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円/楕円 21"/>
          <p:cNvSpPr/>
          <p:nvPr/>
        </p:nvSpPr>
        <p:spPr>
          <a:xfrm>
            <a:off x="1009102" y="3600423"/>
            <a:ext cx="7847769" cy="297818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5" name="テキスト ボックス 24"/>
          <p:cNvSpPr txBox="1"/>
          <p:nvPr/>
        </p:nvSpPr>
        <p:spPr bwMode="auto">
          <a:xfrm>
            <a:off x="2883738" y="1898599"/>
            <a:ext cx="4077177" cy="435194"/>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wrap="square" lIns="77885" tIns="38943" rIns="77885" bIns="38943" rtlCol="0" anchor="ctr" anchorCtr="0">
            <a:spAutoFit/>
          </a:bodyPr>
          <a:lstStyle/>
          <a:p>
            <a:pPr algn="ctr"/>
            <a:r>
              <a:rPr lang="ja-JP" altLang="en-US" sz="2045"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オープンデータの利活用の促進</a:t>
            </a:r>
          </a:p>
        </p:txBody>
      </p:sp>
      <p:sp>
        <p:nvSpPr>
          <p:cNvPr id="26" name="テキスト ボックス 25"/>
          <p:cNvSpPr txBox="1"/>
          <p:nvPr/>
        </p:nvSpPr>
        <p:spPr bwMode="auto">
          <a:xfrm>
            <a:off x="3069064" y="2754083"/>
            <a:ext cx="3706525" cy="667314"/>
          </a:xfrm>
          <a:prstGeom prst="roundRect">
            <a:avLst/>
          </a:prstGeom>
          <a:ln>
            <a:headEnd/>
            <a:tailEnd/>
          </a:ln>
        </p:spPr>
        <p:style>
          <a:lnRef idx="1">
            <a:schemeClr val="accent2"/>
          </a:lnRef>
          <a:fillRef idx="3">
            <a:schemeClr val="accent2"/>
          </a:fillRef>
          <a:effectRef idx="2">
            <a:schemeClr val="accent2"/>
          </a:effectRef>
          <a:fontRef idx="minor">
            <a:schemeClr val="lt1"/>
          </a:fontRef>
        </p:style>
        <p:txBody>
          <a:bodyPr wrap="square" lIns="77885" tIns="38943" rIns="77885" bIns="38943" rtlCol="0" anchor="ctr" anchorCtr="0">
            <a:spAutoFit/>
          </a:bodyPr>
          <a:lstStyle/>
          <a:p>
            <a:pPr algn="ctr"/>
            <a:r>
              <a:rPr lang="ja-JP" altLang="en-US" sz="1704"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地方公共団体における</a:t>
            </a:r>
            <a:br>
              <a:rPr lang="en-US" altLang="ja-JP" sz="1704"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704"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オープンデータの取組促進</a:t>
            </a:r>
          </a:p>
        </p:txBody>
      </p:sp>
      <p:sp>
        <p:nvSpPr>
          <p:cNvPr id="28" name="角丸四角形 27"/>
          <p:cNvSpPr/>
          <p:nvPr/>
        </p:nvSpPr>
        <p:spPr>
          <a:xfrm>
            <a:off x="2350267" y="3979279"/>
            <a:ext cx="2251568" cy="736271"/>
          </a:xfrm>
          <a:prstGeom prst="roundRect">
            <a:avLst/>
          </a:prstGeom>
          <a:solidFill>
            <a:schemeClr val="bg1">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170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ツールの提供</a:t>
            </a:r>
          </a:p>
        </p:txBody>
      </p:sp>
      <p:sp>
        <p:nvSpPr>
          <p:cNvPr id="33" name="角丸四角形 32"/>
          <p:cNvSpPr/>
          <p:nvPr/>
        </p:nvSpPr>
        <p:spPr>
          <a:xfrm>
            <a:off x="5306925" y="3979279"/>
            <a:ext cx="2251568" cy="736271"/>
          </a:xfrm>
          <a:prstGeom prst="roundRect">
            <a:avLst/>
          </a:prstGeom>
          <a:solidFill>
            <a:schemeClr val="bg1">
              <a:lumMod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70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人材の派遣</a:t>
            </a:r>
            <a:r>
              <a:rPr lang="en-US" altLang="ja-JP" sz="170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70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5" name="直線矢印コネクタ 34"/>
          <p:cNvCxnSpPr>
            <a:stCxn id="26" idx="0"/>
            <a:endCxn id="25" idx="2"/>
          </p:cNvCxnSpPr>
          <p:nvPr/>
        </p:nvCxnSpPr>
        <p:spPr>
          <a:xfrm flipV="1">
            <a:off x="4922327" y="2333793"/>
            <a:ext cx="0" cy="420290"/>
          </a:xfrm>
          <a:prstGeom prst="straightConnector1">
            <a:avLst/>
          </a:prstGeom>
          <a:ln w="88900">
            <a:solidFill>
              <a:schemeClr val="tx1">
                <a:lumMod val="75000"/>
                <a:lumOff val="25000"/>
              </a:schemeClr>
            </a:solidFill>
            <a:tailEnd type="triangle"/>
          </a:ln>
        </p:spPr>
        <p:style>
          <a:lnRef idx="3">
            <a:schemeClr val="dk1"/>
          </a:lnRef>
          <a:fillRef idx="0">
            <a:schemeClr val="dk1"/>
          </a:fillRef>
          <a:effectRef idx="2">
            <a:schemeClr val="dk1"/>
          </a:effectRef>
          <a:fontRef idx="minor">
            <a:schemeClr val="tx1"/>
          </a:fontRef>
        </p:style>
      </p:cxnSp>
      <p:cxnSp>
        <p:nvCxnSpPr>
          <p:cNvPr id="38" name="直線矢印コネクタ 37"/>
          <p:cNvCxnSpPr>
            <a:stCxn id="28" idx="0"/>
          </p:cNvCxnSpPr>
          <p:nvPr/>
        </p:nvCxnSpPr>
        <p:spPr>
          <a:xfrm flipV="1">
            <a:off x="3476050" y="3449592"/>
            <a:ext cx="623296" cy="529678"/>
          </a:xfrm>
          <a:prstGeom prst="straightConnector1">
            <a:avLst/>
          </a:prstGeom>
          <a:ln w="889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9" name="直線矢印コネクタ 38"/>
          <p:cNvCxnSpPr>
            <a:stCxn id="33" idx="0"/>
          </p:cNvCxnSpPr>
          <p:nvPr/>
        </p:nvCxnSpPr>
        <p:spPr>
          <a:xfrm flipH="1" flipV="1">
            <a:off x="5722914" y="3421390"/>
            <a:ext cx="709794" cy="557880"/>
          </a:xfrm>
          <a:prstGeom prst="straightConnector1">
            <a:avLst/>
          </a:prstGeom>
          <a:ln w="889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40" name="テキスト ボックス 39"/>
          <p:cNvSpPr txBox="1"/>
          <p:nvPr/>
        </p:nvSpPr>
        <p:spPr bwMode="auto">
          <a:xfrm>
            <a:off x="2393029" y="5119744"/>
            <a:ext cx="2720493" cy="314737"/>
          </a:xfrm>
          <a:prstGeom prst="rect">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wrap="none" lIns="77885" tIns="38943" rIns="77885" bIns="38943" rtlCol="0">
            <a:spAutoFit/>
          </a:bodyPr>
          <a:lstStyle/>
          <a:p>
            <a:r>
              <a:rPr lang="ja-JP" altLang="en-US" sz="153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地方公共団体向けパッケージ</a:t>
            </a:r>
          </a:p>
        </p:txBody>
      </p:sp>
      <p:sp>
        <p:nvSpPr>
          <p:cNvPr id="41" name="テキスト ボックス 40"/>
          <p:cNvSpPr txBox="1"/>
          <p:nvPr/>
        </p:nvSpPr>
        <p:spPr bwMode="auto">
          <a:xfrm>
            <a:off x="2393019" y="5745175"/>
            <a:ext cx="1734646" cy="314737"/>
          </a:xfrm>
          <a:prstGeom prst="rect">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wrap="none" lIns="77885" tIns="38943" rIns="77885" bIns="38943" rtlCol="0">
            <a:spAutoFit/>
          </a:bodyPr>
          <a:lstStyle/>
          <a:p>
            <a:r>
              <a:rPr lang="ja-JP" altLang="en-US" sz="153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推奨データセット</a:t>
            </a:r>
          </a:p>
        </p:txBody>
      </p:sp>
      <p:sp>
        <p:nvSpPr>
          <p:cNvPr id="42" name="テキスト ボックス 41"/>
          <p:cNvSpPr txBox="1"/>
          <p:nvPr/>
        </p:nvSpPr>
        <p:spPr bwMode="auto">
          <a:xfrm>
            <a:off x="2393023" y="5435042"/>
            <a:ext cx="1931812" cy="314737"/>
          </a:xfrm>
          <a:prstGeom prst="rect">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wrap="square" lIns="77885" tIns="38943" rIns="77885" bIns="38943" rtlCol="0">
            <a:spAutoFit/>
          </a:bodyPr>
          <a:lstStyle/>
          <a:p>
            <a:r>
              <a:rPr lang="ja-JP" altLang="en-US" sz="153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en-US" altLang="ja-JP" sz="153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endParaRPr lang="ja-JP" altLang="en-US" sz="153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bwMode="auto">
          <a:xfrm>
            <a:off x="5726358" y="4811332"/>
            <a:ext cx="2128985" cy="314737"/>
          </a:xfrm>
          <a:prstGeom prst="rect">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wrap="none" lIns="77885" tIns="38943" rIns="77885" bIns="38943" rtlCol="0">
            <a:spAutoFit/>
          </a:bodyPr>
          <a:lstStyle/>
          <a:p>
            <a:r>
              <a:rPr lang="ja-JP" altLang="en-US" sz="153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オープンデータ伝道師</a:t>
            </a:r>
          </a:p>
        </p:txBody>
      </p:sp>
      <p:sp>
        <p:nvSpPr>
          <p:cNvPr id="44" name="正方形/長方形 43"/>
          <p:cNvSpPr/>
          <p:nvPr/>
        </p:nvSpPr>
        <p:spPr>
          <a:xfrm>
            <a:off x="3112038" y="5819098"/>
            <a:ext cx="4003695" cy="728789"/>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20000"/>
              </a:lnSpc>
              <a:spcBef>
                <a:spcPts val="341"/>
              </a:spcBef>
            </a:pPr>
            <a:r>
              <a:rPr lang="ja-JP" altLang="en-US" sz="1704"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一体的に実施</a:t>
            </a:r>
            <a:endParaRPr lang="en-US" altLang="ja-JP" sz="1704"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spcBef>
                <a:spcPts val="341"/>
              </a:spcBef>
            </a:pPr>
            <a:r>
              <a:rPr lang="ja-JP" altLang="en-US" sz="1534"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（地方公共団体でワークショップを実施）</a:t>
            </a:r>
            <a:endParaRPr lang="en-US" altLang="ja-JP" sz="1534"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円/楕円 46"/>
          <p:cNvSpPr/>
          <p:nvPr/>
        </p:nvSpPr>
        <p:spPr>
          <a:xfrm>
            <a:off x="2007767" y="3912343"/>
            <a:ext cx="597537" cy="55778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70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モノ</a:t>
            </a:r>
          </a:p>
        </p:txBody>
      </p:sp>
      <p:sp>
        <p:nvSpPr>
          <p:cNvPr id="48" name="円/楕円 47"/>
          <p:cNvSpPr/>
          <p:nvPr/>
        </p:nvSpPr>
        <p:spPr>
          <a:xfrm>
            <a:off x="5075721" y="3912343"/>
            <a:ext cx="597537" cy="55778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70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ヒト</a:t>
            </a:r>
          </a:p>
        </p:txBody>
      </p:sp>
      <p:sp>
        <p:nvSpPr>
          <p:cNvPr id="49" name="テキスト ボックス 48"/>
          <p:cNvSpPr txBox="1"/>
          <p:nvPr/>
        </p:nvSpPr>
        <p:spPr bwMode="auto">
          <a:xfrm>
            <a:off x="2393021" y="4811332"/>
            <a:ext cx="2715683" cy="314737"/>
          </a:xfrm>
          <a:prstGeom prst="rect">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wrap="square" lIns="77885" tIns="38943" rIns="77885" bIns="38943" rtlCol="0">
            <a:spAutoFit/>
          </a:bodyPr>
          <a:lstStyle/>
          <a:p>
            <a:r>
              <a:rPr lang="ja-JP" altLang="en-US" sz="153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自治体ガイドライン</a:t>
            </a:r>
            <a:r>
              <a:rPr lang="en-US" altLang="ja-JP" sz="153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3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a:t>
            </a:r>
            <a:r>
              <a:rPr lang="en-US" altLang="ja-JP" sz="153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53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6048874" y="5173702"/>
            <a:ext cx="2243392" cy="69737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20000"/>
              </a:lnSpc>
              <a:spcBef>
                <a:spcPts val="341"/>
              </a:spcBef>
            </a:pPr>
            <a:r>
              <a:rPr lang="en-US" altLang="ja-JP" sz="1534"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34"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政府</a:t>
            </a:r>
            <a:r>
              <a:rPr lang="en-US" altLang="ja-JP" sz="1534"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CIO</a:t>
            </a:r>
            <a:r>
              <a:rPr lang="ja-JP" altLang="en-US" sz="1534"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による</a:t>
            </a:r>
            <a:endParaRPr lang="en-US" altLang="ja-JP" sz="1534"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spcBef>
                <a:spcPts val="341"/>
              </a:spcBef>
            </a:pPr>
            <a:r>
              <a:rPr lang="ja-JP" altLang="en-US" sz="1534"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首長の訪問等も実施</a:t>
            </a:r>
            <a:endParaRPr lang="en-US" altLang="ja-JP" sz="1534"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タイトル 3"/>
          <p:cNvSpPr>
            <a:spLocks noGrp="1"/>
          </p:cNvSpPr>
          <p:nvPr>
            <p:ph type="title"/>
          </p:nvPr>
        </p:nvSpPr>
        <p:spPr/>
        <p:txBody>
          <a:bodyPr/>
          <a:lstStyle/>
          <a:p>
            <a:pPr algn="ctr"/>
            <a:r>
              <a:rPr lang="ja-JP" altLang="en-US" sz="2000" dirty="0">
                <a:latin typeface="Meiryo UI" panose="020B0604030504040204" pitchFamily="50" charset="-128"/>
                <a:ea typeface="Meiryo UI" panose="020B0604030504040204" pitchFamily="50" charset="-128"/>
                <a:cs typeface="Meiryo UI" panose="020B0604030504040204" pitchFamily="50" charset="-128"/>
              </a:rPr>
              <a:t>地方公共団体の取組支援</a:t>
            </a:r>
          </a:p>
        </p:txBody>
      </p:sp>
      <p:pic>
        <p:nvPicPr>
          <p:cNvPr id="3" name="図 2"/>
          <p:cNvPicPr>
            <a:picLocks noChangeAspect="1"/>
          </p:cNvPicPr>
          <p:nvPr/>
        </p:nvPicPr>
        <p:blipFill>
          <a:blip r:embed="rId2"/>
          <a:stretch>
            <a:fillRect/>
          </a:stretch>
        </p:blipFill>
        <p:spPr>
          <a:xfrm>
            <a:off x="7418535" y="3400147"/>
            <a:ext cx="2343465" cy="1790101"/>
          </a:xfrm>
          <a:prstGeom prst="rect">
            <a:avLst/>
          </a:prstGeom>
        </p:spPr>
      </p:pic>
      <p:sp>
        <p:nvSpPr>
          <p:cNvPr id="8" name="スライド番号プレースホルダー 7"/>
          <p:cNvSpPr>
            <a:spLocks noGrp="1"/>
          </p:cNvSpPr>
          <p:nvPr>
            <p:ph type="sldNum" sz="quarter" idx="12"/>
          </p:nvPr>
        </p:nvSpPr>
        <p:spPr/>
        <p:txBody>
          <a:bodyPr/>
          <a:lstStyle/>
          <a:p>
            <a:pPr algn="r" latinLnBrk="1"/>
            <a:fld id="{2D445476-B57F-464F-8319-C26E69740EC0}" type="slidenum">
              <a:rPr lang="en-US" altLang="ja-JP" smtClean="0"/>
              <a:pPr algn="r" latinLnBrk="1"/>
              <a:t>13</a:t>
            </a:fld>
            <a:endParaRPr lang="ja-JP" altLang="en-US"/>
          </a:p>
        </p:txBody>
      </p:sp>
      <p:sp>
        <p:nvSpPr>
          <p:cNvPr id="24" name="正方形/長方形 23"/>
          <p:cNvSpPr/>
          <p:nvPr/>
        </p:nvSpPr>
        <p:spPr>
          <a:xfrm>
            <a:off x="495300" y="756490"/>
            <a:ext cx="9080050" cy="92333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ja-JP" dirty="0">
                <a:latin typeface="Meiryo UI" panose="020B0604030504040204" pitchFamily="50" charset="-128"/>
                <a:ea typeface="Meiryo UI" panose="020B0604030504040204" pitchFamily="50" charset="-128"/>
                <a:cs typeface="Meiryo UI" panose="020B0604030504040204" pitchFamily="50" charset="-128"/>
              </a:rPr>
              <a:t>地方公共団体が保有するデータを活用することで、官民協働による公共サービスの提供、地域経済の活性化、行政の高度化・効率化に加え、地域課題の解決等につながることが期待されており、政府は地方公共団体による取り組みを積極的に支援している。</a:t>
            </a:r>
          </a:p>
        </p:txBody>
      </p:sp>
    </p:spTree>
    <p:extLst>
      <p:ext uri="{BB962C8B-B14F-4D97-AF65-F5344CB8AC3E}">
        <p14:creationId xmlns:p14="http://schemas.microsoft.com/office/powerpoint/2010/main" val="1425209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図表 10"/>
          <p:cNvGraphicFramePr/>
          <p:nvPr>
            <p:extLst/>
          </p:nvPr>
        </p:nvGraphicFramePr>
        <p:xfrm>
          <a:off x="697902" y="1085508"/>
          <a:ext cx="8475407" cy="503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p:cNvSpPr txBox="1"/>
          <p:nvPr/>
        </p:nvSpPr>
        <p:spPr bwMode="auto">
          <a:xfrm>
            <a:off x="5809327" y="6590973"/>
            <a:ext cx="3822039" cy="241397"/>
          </a:xfrm>
          <a:prstGeom prst="rect">
            <a:avLst/>
          </a:prstGeom>
          <a:noFill/>
          <a:ln w="9525" algn="ctr">
            <a:noFill/>
            <a:miter lim="800000"/>
            <a:headEnd/>
            <a:tailEnd/>
          </a:ln>
          <a:effectLst/>
        </p:spPr>
        <p:txBody>
          <a:bodyPr wrap="none" lIns="84375" tIns="42188" rIns="84375" bIns="42188" rtlCol="0">
            <a:spAutoFit/>
          </a:bodyPr>
          <a:lstStyle/>
          <a:p>
            <a:pPr algn="ctr" defTabSz="844083" fontAlgn="base">
              <a:spcBef>
                <a:spcPct val="0"/>
              </a:spcBef>
              <a:spcAft>
                <a:spcPct val="0"/>
              </a:spcAft>
            </a:pP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自治体ガイドライン・手引書：</a:t>
            </a:r>
            <a:r>
              <a:rPr lang="en-US" altLang="ja-JP" sz="1015"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https://cio.go.jp/policy-opendata</a:t>
            </a:r>
            <a:endParaRPr lang="ja-JP" altLang="en-US" sz="1015"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4"/>
          <p:cNvSpPr>
            <a:spLocks noGrp="1"/>
          </p:cNvSpPr>
          <p:nvPr>
            <p:ph type="title"/>
          </p:nvPr>
        </p:nvSpPr>
        <p:spPr/>
        <p:txBody>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自治体ガイドライン・手引書の策定</a:t>
            </a:r>
          </a:p>
        </p:txBody>
      </p:sp>
      <p:sp>
        <p:nvSpPr>
          <p:cNvPr id="14" name="スライド番号プレースホルダー 13"/>
          <p:cNvSpPr>
            <a:spLocks noGrp="1"/>
          </p:cNvSpPr>
          <p:nvPr>
            <p:ph type="sldNum" sz="quarter" idx="12"/>
          </p:nvPr>
        </p:nvSpPr>
        <p:spPr/>
        <p:txBody>
          <a:bodyPr/>
          <a:lstStyle/>
          <a:p>
            <a:pPr algn="r" latinLnBrk="1"/>
            <a:fld id="{2D445476-B57F-464F-8319-C26E69740EC0}" type="slidenum">
              <a:rPr lang="en-US" altLang="ja-JP" smtClean="0"/>
              <a:pPr algn="r" latinLnBrk="1"/>
              <a:t>14</a:t>
            </a:fld>
            <a:endParaRPr lang="ja-JP" altLang="en-US"/>
          </a:p>
        </p:txBody>
      </p:sp>
      <p:sp>
        <p:nvSpPr>
          <p:cNvPr id="13" name="正方形/長方形 12"/>
          <p:cNvSpPr/>
          <p:nvPr/>
        </p:nvSpPr>
        <p:spPr>
          <a:xfrm>
            <a:off x="316186" y="736790"/>
            <a:ext cx="9274235" cy="2196000"/>
          </a:xfrm>
          <a:prstGeom prst="rect">
            <a:avLst/>
          </a:prstGeom>
          <a:solidFill>
            <a:schemeClr val="bg1"/>
          </a:solidFill>
          <a:ln w="25400">
            <a:solidFill>
              <a:schemeClr val="tx2"/>
            </a:solidFill>
          </a:ln>
        </p:spPr>
        <p:txBody>
          <a:bodyPr wrap="square" rtlCol="0" anchor="ctr" anchorCtr="0">
            <a:noAutofit/>
          </a:bodyPr>
          <a:lstStyle/>
          <a:p>
            <a:pPr marL="285750" indent="-285750">
              <a:spcAft>
                <a:spcPts val="600"/>
              </a:spcAft>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cs typeface="メイリオ" panose="020B0604030504040204" pitchFamily="50" charset="-128"/>
              </a:rPr>
              <a:t>地方公共団体がオープンデータに取り組むに当たっての参考となるよう、</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「地方公共団体オープンデータ推進ガイドライン」</a:t>
            </a:r>
            <a:r>
              <a:rPr lang="ja-JP" altLang="en-US" dirty="0">
                <a:latin typeface="Meiryo UI" panose="020B0604030504040204" pitchFamily="50" charset="-128"/>
                <a:ea typeface="Meiryo UI" panose="020B0604030504040204" pitchFamily="50" charset="-128"/>
                <a:cs typeface="メイリオ" panose="020B0604030504040204" pitchFamily="50" charset="-128"/>
              </a:rPr>
              <a:t>及び補足資料として</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「オープンデータをはじめよう～地方公共団体のための最初の手引書～」</a:t>
            </a:r>
            <a:r>
              <a:rPr lang="ja-JP" altLang="en-US" dirty="0">
                <a:latin typeface="Meiryo UI" panose="020B0604030504040204" pitchFamily="50" charset="-128"/>
                <a:ea typeface="Meiryo UI" panose="020B0604030504040204" pitchFamily="50" charset="-128"/>
                <a:cs typeface="メイリオ" panose="020B0604030504040204" pitchFamily="50" charset="-128"/>
              </a:rPr>
              <a:t>を平成</a:t>
            </a:r>
            <a:r>
              <a:rPr lang="en-US" altLang="ja-JP" dirty="0">
                <a:latin typeface="Meiryo UI" panose="020B0604030504040204" pitchFamily="50" charset="-128"/>
                <a:ea typeface="Meiryo UI" panose="020B0604030504040204" pitchFamily="50" charset="-128"/>
                <a:cs typeface="メイリオ" panose="020B0604030504040204" pitchFamily="50" charset="-128"/>
              </a:rPr>
              <a:t>27</a:t>
            </a:r>
            <a:r>
              <a:rPr lang="ja-JP" altLang="en-US" dirty="0">
                <a:latin typeface="Meiryo UI" panose="020B0604030504040204" pitchFamily="50" charset="-128"/>
                <a:ea typeface="Meiryo UI" panose="020B0604030504040204" pitchFamily="50" charset="-128"/>
                <a:cs typeface="メイリオ" panose="020B0604030504040204" pitchFamily="50" charset="-128"/>
              </a:rPr>
              <a:t>年</a:t>
            </a:r>
            <a:r>
              <a:rPr lang="en-US" altLang="ja-JP" dirty="0">
                <a:latin typeface="Meiryo UI" panose="020B0604030504040204" pitchFamily="50" charset="-128"/>
                <a:ea typeface="Meiryo UI" panose="020B0604030504040204" pitchFamily="50" charset="-128"/>
                <a:cs typeface="メイリオ" panose="020B0604030504040204" pitchFamily="50" charset="-128"/>
              </a:rPr>
              <a:t>2</a:t>
            </a:r>
            <a:r>
              <a:rPr lang="ja-JP" altLang="en-US" dirty="0">
                <a:latin typeface="Meiryo UI" panose="020B0604030504040204" pitchFamily="50" charset="-128"/>
                <a:ea typeface="Meiryo UI" panose="020B0604030504040204" pitchFamily="50" charset="-128"/>
                <a:cs typeface="メイリオ" panose="020B0604030504040204" pitchFamily="50" charset="-128"/>
              </a:rPr>
              <a:t>月に策定。</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官民データ活用推進基本法、オープンデータ基本指針等を受け、</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月に改定。</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また、これから取り組む地方公共団体向けに、自治体</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サイト上でオープンデータを公開する簡単な手順を示した</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「オープンデータをはじめよう～簡易手引書～」</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月に策定。</a:t>
            </a:r>
          </a:p>
        </p:txBody>
      </p:sp>
      <p:sp>
        <p:nvSpPr>
          <p:cNvPr id="2" name="右矢印 1"/>
          <p:cNvSpPr/>
          <p:nvPr/>
        </p:nvSpPr>
        <p:spPr>
          <a:xfrm>
            <a:off x="580170" y="1775372"/>
            <a:ext cx="463019"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rotWithShape="1">
          <a:blip r:embed="rId8"/>
          <a:srcRect l="19964" t="20206" r="21311" b="4929"/>
          <a:stretch/>
        </p:blipFill>
        <p:spPr>
          <a:xfrm>
            <a:off x="3023276" y="3054350"/>
            <a:ext cx="3506313" cy="2408428"/>
          </a:xfrm>
          <a:prstGeom prst="rect">
            <a:avLst/>
          </a:prstGeom>
          <a:ln>
            <a:solidFill>
              <a:schemeClr val="bg1">
                <a:lumMod val="50000"/>
              </a:schemeClr>
            </a:solidFill>
          </a:ln>
        </p:spPr>
      </p:pic>
      <p:pic>
        <p:nvPicPr>
          <p:cNvPr id="7" name="図 6"/>
          <p:cNvPicPr>
            <a:picLocks noChangeAspect="1"/>
          </p:cNvPicPr>
          <p:nvPr/>
        </p:nvPicPr>
        <p:blipFill rotWithShape="1">
          <a:blip r:embed="rId9" cstate="print">
            <a:extLst>
              <a:ext uri="{28A0092B-C50C-407E-A947-70E740481C1C}">
                <a14:useLocalDpi xmlns:a14="http://schemas.microsoft.com/office/drawing/2010/main" val="0"/>
              </a:ext>
            </a:extLst>
          </a:blip>
          <a:srcRect l="5495" t="6385" r="5008" b="5915"/>
          <a:stretch/>
        </p:blipFill>
        <p:spPr>
          <a:xfrm>
            <a:off x="368118" y="3054350"/>
            <a:ext cx="2528601" cy="3504025"/>
          </a:xfrm>
          <a:prstGeom prst="rect">
            <a:avLst/>
          </a:prstGeom>
          <a:ln>
            <a:solidFill>
              <a:schemeClr val="bg1">
                <a:lumMod val="50000"/>
              </a:schemeClr>
            </a:solidFill>
          </a:ln>
        </p:spPr>
      </p:pic>
      <p:pic>
        <p:nvPicPr>
          <p:cNvPr id="8" name="図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32589" y="3992939"/>
            <a:ext cx="3284900" cy="2274161"/>
          </a:xfrm>
          <a:prstGeom prst="rect">
            <a:avLst/>
          </a:prstGeom>
          <a:ln>
            <a:solidFill>
              <a:schemeClr val="bg1">
                <a:lumMod val="50000"/>
              </a:schemeClr>
            </a:solidFill>
          </a:ln>
        </p:spPr>
      </p:pic>
      <p:sp>
        <p:nvSpPr>
          <p:cNvPr id="20" name="テキスト ボックス 19"/>
          <p:cNvSpPr txBox="1"/>
          <p:nvPr/>
        </p:nvSpPr>
        <p:spPr bwMode="auto">
          <a:xfrm>
            <a:off x="386313" y="6539457"/>
            <a:ext cx="2483531" cy="241397"/>
          </a:xfrm>
          <a:prstGeom prst="rect">
            <a:avLst/>
          </a:prstGeom>
          <a:noFill/>
          <a:ln w="9525" algn="ctr">
            <a:noFill/>
            <a:miter lim="800000"/>
            <a:headEnd/>
            <a:tailEnd/>
          </a:ln>
          <a:effectLst/>
        </p:spPr>
        <p:txBody>
          <a:bodyPr wrap="none" lIns="84375" tIns="42188" rIns="84375" bIns="42188" rtlCol="0">
            <a:spAutoFit/>
          </a:bodyPr>
          <a:lstStyle/>
          <a:p>
            <a:pPr algn="ctr" defTabSz="844083" fontAlgn="base">
              <a:spcBef>
                <a:spcPct val="0"/>
              </a:spcBef>
              <a:spcAft>
                <a:spcPct val="0"/>
              </a:spcAft>
            </a:pPr>
            <a:r>
              <a:rPr lang="ja-JP" altLang="en-US" sz="1015"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地方公共団体オープンデータ推進ガイドライン</a:t>
            </a:r>
            <a:endParaRPr lang="ja-JP" altLang="en-US" sz="1015"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bwMode="auto">
          <a:xfrm>
            <a:off x="3571480" y="5473286"/>
            <a:ext cx="2384146" cy="397593"/>
          </a:xfrm>
          <a:prstGeom prst="rect">
            <a:avLst/>
          </a:prstGeom>
          <a:noFill/>
          <a:ln w="9525" algn="ctr">
            <a:noFill/>
            <a:miter lim="800000"/>
            <a:headEnd/>
            <a:tailEnd/>
          </a:ln>
          <a:effectLst/>
        </p:spPr>
        <p:txBody>
          <a:bodyPr wrap="none" lIns="84375" tIns="42188" rIns="84375" bIns="42188" rtlCol="0">
            <a:spAutoFit/>
          </a:bodyPr>
          <a:lstStyle/>
          <a:p>
            <a:pPr algn="ctr" defTabSz="844083" fontAlgn="base">
              <a:spcBef>
                <a:spcPct val="0"/>
              </a:spcBef>
              <a:spcAft>
                <a:spcPct val="0"/>
              </a:spcAft>
            </a:pPr>
            <a:r>
              <a:rPr lang="ja-JP" altLang="en-US" sz="1015"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オープンデータをはじめよう</a:t>
            </a:r>
            <a:endParaRPr lang="en-US" altLang="ja-JP" sz="1015"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83" fontAlgn="base">
              <a:spcBef>
                <a:spcPct val="0"/>
              </a:spcBef>
              <a:spcAft>
                <a:spcPct val="0"/>
              </a:spcAft>
            </a:pPr>
            <a:r>
              <a:rPr lang="ja-JP" altLang="en-US" sz="1015"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～地方公共団体のための最初の手引書～</a:t>
            </a:r>
            <a:endParaRPr lang="ja-JP" altLang="en-US" sz="1015"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auto">
          <a:xfrm>
            <a:off x="6689378" y="6299811"/>
            <a:ext cx="2371321" cy="241397"/>
          </a:xfrm>
          <a:prstGeom prst="rect">
            <a:avLst/>
          </a:prstGeom>
          <a:noFill/>
          <a:ln w="9525" algn="ctr">
            <a:noFill/>
            <a:miter lim="800000"/>
            <a:headEnd/>
            <a:tailEnd/>
          </a:ln>
          <a:effectLst/>
        </p:spPr>
        <p:txBody>
          <a:bodyPr wrap="none" lIns="84375" tIns="42188" rIns="84375" bIns="42188" rtlCol="0">
            <a:spAutoFit/>
          </a:bodyPr>
          <a:lstStyle/>
          <a:p>
            <a:pPr algn="ctr" defTabSz="844083" fontAlgn="base">
              <a:spcBef>
                <a:spcPct val="0"/>
              </a:spcBef>
              <a:spcAft>
                <a:spcPct val="0"/>
              </a:spcAft>
            </a:pPr>
            <a:r>
              <a:rPr lang="ja-JP" altLang="en-US" sz="1015"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オープンデータをはじめよう～簡易手引書～</a:t>
            </a:r>
            <a:endParaRPr lang="ja-JP" altLang="en-US" sz="1015"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9005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地方公共団体向けパッケージの提供・研修の実施</a:t>
            </a:r>
          </a:p>
        </p:txBody>
      </p:sp>
      <p:sp>
        <p:nvSpPr>
          <p:cNvPr id="8" name="スライド番号プレースホルダー 7"/>
          <p:cNvSpPr>
            <a:spLocks noGrp="1"/>
          </p:cNvSpPr>
          <p:nvPr>
            <p:ph type="sldNum" sz="quarter" idx="12"/>
          </p:nvPr>
        </p:nvSpPr>
        <p:spPr/>
        <p:txBody>
          <a:bodyPr/>
          <a:lstStyle/>
          <a:p>
            <a:pPr algn="r" latinLnBrk="1"/>
            <a:fld id="{2D445476-B57F-464F-8319-C26E69740EC0}" type="slidenum">
              <a:rPr lang="en-US" altLang="ja-JP" smtClean="0"/>
              <a:pPr algn="r" latinLnBrk="1"/>
              <a:t>15</a:t>
            </a:fld>
            <a:endParaRPr lang="ja-JP" altLang="en-US"/>
          </a:p>
        </p:txBody>
      </p:sp>
      <p:sp>
        <p:nvSpPr>
          <p:cNvPr id="44" name="角丸四角形 43"/>
          <p:cNvSpPr/>
          <p:nvPr/>
        </p:nvSpPr>
        <p:spPr>
          <a:xfrm>
            <a:off x="464749" y="3492877"/>
            <a:ext cx="5455954" cy="3311160"/>
          </a:xfrm>
          <a:prstGeom prst="roundRect">
            <a:avLst>
              <a:gd name="adj" fmla="val 3570"/>
            </a:avLst>
          </a:prstGeom>
          <a:solidFill>
            <a:schemeClr val="bg1"/>
          </a:solidFill>
          <a:ln w="19050">
            <a:solidFill>
              <a:srgbClr val="1F497D"/>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vert="horz" lIns="0" tIns="0" rIns="0" bIns="0" rtlCol="0" anchor="ctr"/>
          <a:lstStyle/>
          <a:p>
            <a:pPr defTabSz="457200" fontAlgn="auto">
              <a:spcBef>
                <a:spcPts val="0"/>
              </a:spcBef>
              <a:spcAft>
                <a:spcPts val="0"/>
              </a:spcAft>
            </a:pPr>
            <a:endParaRPr kumimoji="0" lang="ja-JP" altLang="en-US" sz="831" dirty="0">
              <a:solidFill>
                <a:prstClr val="black"/>
              </a:solidFill>
              <a:latin typeface="ＭＳ Ｐゴシック" panose="020B0600070205080204" pitchFamily="50" charset="-128"/>
            </a:endParaRPr>
          </a:p>
        </p:txBody>
      </p:sp>
      <p:sp>
        <p:nvSpPr>
          <p:cNvPr id="45" name="正方形/長方形 44"/>
          <p:cNvSpPr/>
          <p:nvPr/>
        </p:nvSpPr>
        <p:spPr>
          <a:xfrm>
            <a:off x="2414004" y="3747156"/>
            <a:ext cx="1670188" cy="2252214"/>
          </a:xfrm>
          <a:prstGeom prst="rect">
            <a:avLst/>
          </a:prstGeom>
          <a:ln/>
        </p:spPr>
        <p:style>
          <a:lnRef idx="1">
            <a:schemeClr val="accent4"/>
          </a:lnRef>
          <a:fillRef idx="2">
            <a:schemeClr val="accent4"/>
          </a:fillRef>
          <a:effectRef idx="1">
            <a:schemeClr val="accent4"/>
          </a:effectRef>
          <a:fontRef idx="minor">
            <a:schemeClr val="dk1"/>
          </a:fontRef>
        </p:style>
        <p:txBody>
          <a:bodyPr vert="horz" lIns="0" tIns="0" rIns="0" bIns="0" rtlCol="0" anchor="t" anchorCtr="0"/>
          <a:lstStyle/>
          <a:p>
            <a:pPr defTabSz="457200" fontAlgn="auto">
              <a:spcBef>
                <a:spcPts val="0"/>
              </a:spcBef>
              <a:spcAft>
                <a:spcPts val="0"/>
              </a:spcAft>
            </a:pPr>
            <a:endParaRPr kumimoji="0"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7" name="図 46"/>
          <p:cNvPicPr>
            <a:picLocks noChangeAspect="1"/>
          </p:cNvPicPr>
          <p:nvPr/>
        </p:nvPicPr>
        <p:blipFill rotWithShape="1">
          <a:blip r:embed="rId3"/>
          <a:srcRect r="35193"/>
          <a:stretch/>
        </p:blipFill>
        <p:spPr>
          <a:xfrm>
            <a:off x="2490717" y="3836288"/>
            <a:ext cx="1561880" cy="1077430"/>
          </a:xfrm>
          <a:prstGeom prst="rect">
            <a:avLst/>
          </a:prstGeom>
        </p:spPr>
      </p:pic>
      <p:sp>
        <p:nvSpPr>
          <p:cNvPr id="53" name="テキスト ボックス 52"/>
          <p:cNvSpPr txBox="1"/>
          <p:nvPr/>
        </p:nvSpPr>
        <p:spPr>
          <a:xfrm>
            <a:off x="6203592" y="3492877"/>
            <a:ext cx="3344148" cy="1384995"/>
          </a:xfrm>
          <a:prstGeom prst="rect">
            <a:avLst/>
          </a:prstGeom>
          <a:noFill/>
          <a:effectLst/>
        </p:spPr>
        <p:style>
          <a:lnRef idx="2">
            <a:schemeClr val="dk1"/>
          </a:lnRef>
          <a:fillRef idx="1">
            <a:schemeClr val="lt1"/>
          </a:fillRef>
          <a:effectRef idx="0">
            <a:schemeClr val="dk1"/>
          </a:effectRef>
          <a:fontRef idx="minor">
            <a:schemeClr val="dk1"/>
          </a:fontRef>
        </p:style>
        <p:txBody>
          <a:bodyPr wrap="square" rtlCol="0">
            <a:spAutoFit/>
          </a:bodyPr>
          <a:lstStyle/>
          <a:p>
            <a:pPr algn="l" defTabSz="457200" fontAlgn="auto">
              <a:spcBef>
                <a:spcPts val="0"/>
              </a:spcBef>
              <a:spcAft>
                <a:spcPts val="0"/>
              </a:spcAft>
            </a:pP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■期待される効果</a:t>
            </a:r>
            <a:endParaRPr kumimoji="0"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12" indent="-79811" algn="l" defTabSz="457200" fontAlgn="auto">
              <a:spcBef>
                <a:spcPts val="0"/>
              </a:spcBef>
              <a:spcAft>
                <a:spcPts val="0"/>
              </a:spcAft>
            </a:pP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・防災関連や少子高齢化など地域課題に関係するデータの公開による、地域課題解決の一助</a:t>
            </a:r>
            <a:endParaRPr kumimoji="0"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12" indent="-79811" algn="l" defTabSz="457200" fontAlgn="auto">
              <a:spcBef>
                <a:spcPts val="0"/>
              </a:spcBef>
              <a:spcAft>
                <a:spcPts val="0"/>
              </a:spcAft>
            </a:pP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・公開と活用両方の自治体展開パッケージの提供による、地方公共団体の取組を容易化</a:t>
            </a:r>
            <a:endParaRPr kumimoji="0"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12" indent="-79811" algn="l" defTabSz="457200" fontAlgn="auto">
              <a:spcBef>
                <a:spcPts val="0"/>
              </a:spcBef>
              <a:spcAft>
                <a:spcPts val="0"/>
              </a:spcAft>
            </a:pP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・標準化の推進（登録データのフォーマット標準例の提供等）</a:t>
            </a:r>
            <a:endParaRPr kumimoji="0"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6203592" y="5334332"/>
            <a:ext cx="3344148" cy="523220"/>
          </a:xfrm>
          <a:prstGeom prst="rect">
            <a:avLst/>
          </a:prstGeom>
          <a:noFill/>
          <a:ln>
            <a:solidFill>
              <a:schemeClr val="dk1"/>
            </a:solidFill>
          </a:ln>
        </p:spPr>
        <p:txBody>
          <a:bodyPr wrap="square" rtlCol="0">
            <a:spAutoFit/>
          </a:bodyPr>
          <a:lstStyle/>
          <a:p>
            <a:pPr algn="l" defTabSz="457200" fontAlgn="auto">
              <a:spcBef>
                <a:spcPts val="0"/>
              </a:spcBef>
              <a:spcAft>
                <a:spcPts val="0"/>
              </a:spcAft>
            </a:pPr>
            <a:r>
              <a:rPr kumimoji="0"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パッケージはオープンソースとして</a:t>
            </a:r>
            <a:r>
              <a:rPr kumimoji="0"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GitHub</a:t>
            </a:r>
            <a:r>
              <a:rPr kumimoji="0"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で公開しており、地方公共団体が利用可能 </a:t>
            </a:r>
            <a:r>
              <a:rPr kumimoji="0"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5" name="図 5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74206" y="4105049"/>
            <a:ext cx="513575" cy="470922"/>
          </a:xfrm>
          <a:prstGeom prst="rect">
            <a:avLst/>
          </a:prstGeom>
        </p:spPr>
      </p:pic>
      <p:sp>
        <p:nvSpPr>
          <p:cNvPr id="56" name="円柱 55"/>
          <p:cNvSpPr/>
          <p:nvPr/>
        </p:nvSpPr>
        <p:spPr>
          <a:xfrm>
            <a:off x="2657775" y="5141935"/>
            <a:ext cx="1176966" cy="806615"/>
          </a:xfrm>
          <a:prstGeom prst="can">
            <a:avLst/>
          </a:prstGeom>
        </p:spPr>
        <p:style>
          <a:lnRef idx="0">
            <a:schemeClr val="accent1"/>
          </a:lnRef>
          <a:fillRef idx="3">
            <a:schemeClr val="accent1"/>
          </a:fillRef>
          <a:effectRef idx="3">
            <a:schemeClr val="accent1"/>
          </a:effectRef>
          <a:fontRef idx="minor">
            <a:schemeClr val="lt1"/>
          </a:fontRef>
        </p:style>
        <p:txBody>
          <a:bodyPr rtlCol="0" anchor="t" anchorCtr="0"/>
          <a:lstStyle/>
          <a:p>
            <a:pPr defTabSz="457200" fontAlgn="auto">
              <a:spcBef>
                <a:spcPts val="0"/>
              </a:spcBef>
              <a:spcAft>
                <a:spcPts val="0"/>
              </a:spcAft>
            </a:pPr>
            <a:endParaRPr kumimoji="0" lang="ja-JP" altLang="en-US" sz="1015"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図 5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757083" y="4026708"/>
            <a:ext cx="670750" cy="615043"/>
          </a:xfrm>
          <a:prstGeom prst="rect">
            <a:avLst/>
          </a:prstGeom>
        </p:spPr>
      </p:pic>
      <p:cxnSp>
        <p:nvCxnSpPr>
          <p:cNvPr id="58" name="直線矢印コネクタ 57"/>
          <p:cNvCxnSpPr>
            <a:stCxn id="57" idx="2"/>
            <a:endCxn id="56" idx="2"/>
          </p:cNvCxnSpPr>
          <p:nvPr/>
        </p:nvCxnSpPr>
        <p:spPr>
          <a:xfrm>
            <a:off x="1092458" y="4641751"/>
            <a:ext cx="1565317" cy="903492"/>
          </a:xfrm>
          <a:prstGeom prst="straightConnector1">
            <a:avLst/>
          </a:prstGeom>
          <a:ln>
            <a:prstDash val="sysDot"/>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59" name="1 つの角を切り取った四角形 58"/>
          <p:cNvSpPr/>
          <p:nvPr/>
        </p:nvSpPr>
        <p:spPr>
          <a:xfrm>
            <a:off x="2641413" y="5438419"/>
            <a:ext cx="1190014" cy="336214"/>
          </a:xfrm>
          <a:prstGeom prst="snip1Rect">
            <a:avLst>
              <a:gd name="adj" fmla="val 0"/>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auto">
              <a:spcBef>
                <a:spcPts val="0"/>
              </a:spcBef>
              <a:spcAft>
                <a:spcPts val="0"/>
              </a:spcAft>
            </a:pPr>
            <a:r>
              <a:rPr kumimoji="0" lang="ja-JP" altLang="en-US" sz="831"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データカタログサイト</a:t>
            </a:r>
          </a:p>
        </p:txBody>
      </p:sp>
      <p:sp>
        <p:nvSpPr>
          <p:cNvPr id="60" name="テキスト ボックス 59"/>
          <p:cNvSpPr txBox="1"/>
          <p:nvPr/>
        </p:nvSpPr>
        <p:spPr>
          <a:xfrm>
            <a:off x="681822" y="3852977"/>
            <a:ext cx="507671" cy="274578"/>
          </a:xfrm>
          <a:prstGeom prst="rect">
            <a:avLst/>
          </a:prstGeom>
          <a:noFill/>
        </p:spPr>
        <p:txBody>
          <a:bodyPr wrap="none" rtlCol="0">
            <a:spAutoFit/>
          </a:bodyPr>
          <a:lstStyle/>
          <a:p>
            <a:pPr algn="l" defTabSz="457200" fontAlgn="auto">
              <a:spcBef>
                <a:spcPts val="0"/>
              </a:spcBef>
              <a:spcAft>
                <a:spcPts val="0"/>
              </a:spcAft>
            </a:pPr>
            <a:r>
              <a:rPr kumimoji="0"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p>
        </p:txBody>
      </p:sp>
      <p:sp>
        <p:nvSpPr>
          <p:cNvPr id="61" name="テキスト ボックス 60"/>
          <p:cNvSpPr txBox="1"/>
          <p:nvPr/>
        </p:nvSpPr>
        <p:spPr>
          <a:xfrm>
            <a:off x="652133" y="4834694"/>
            <a:ext cx="805487" cy="422817"/>
          </a:xfrm>
          <a:prstGeom prst="rect">
            <a:avLst/>
          </a:prstGeom>
          <a:solidFill>
            <a:schemeClr val="bg1">
              <a:lumMod val="95000"/>
              <a:alpha val="44000"/>
            </a:schemeClr>
          </a:solidFill>
        </p:spPr>
        <p:txBody>
          <a:bodyPr wrap="none" rtlCol="0">
            <a:spAutoFit/>
          </a:bodyPr>
          <a:lstStyle/>
          <a:p>
            <a:pPr algn="l" defTabSz="457200" fontAlgn="auto">
              <a:spcBef>
                <a:spcPts val="0"/>
              </a:spcBef>
              <a:spcAft>
                <a:spcPts val="0"/>
              </a:spcAft>
            </a:pPr>
            <a:r>
              <a:rPr kumimoji="0"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データ選定</a:t>
            </a:r>
            <a:endParaRPr kumimoji="0"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457200" fontAlgn="auto">
              <a:spcBef>
                <a:spcPts val="0"/>
              </a:spcBef>
              <a:spcAft>
                <a:spcPts val="0"/>
              </a:spcAft>
            </a:pPr>
            <a:r>
              <a:rPr kumimoji="0"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データ登録</a:t>
            </a:r>
          </a:p>
        </p:txBody>
      </p:sp>
      <p:cxnSp>
        <p:nvCxnSpPr>
          <p:cNvPr id="62" name="直線矢印コネクタ 61"/>
          <p:cNvCxnSpPr>
            <a:stCxn id="56" idx="0"/>
          </p:cNvCxnSpPr>
          <p:nvPr/>
        </p:nvCxnSpPr>
        <p:spPr>
          <a:xfrm flipV="1">
            <a:off x="3246257" y="4917198"/>
            <a:ext cx="6879" cy="426391"/>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63" name="テキスト ボックス 62"/>
          <p:cNvSpPr txBox="1"/>
          <p:nvPr/>
        </p:nvSpPr>
        <p:spPr>
          <a:xfrm>
            <a:off x="5215224" y="3810588"/>
            <a:ext cx="607859" cy="261610"/>
          </a:xfrm>
          <a:prstGeom prst="rect">
            <a:avLst/>
          </a:prstGeom>
          <a:noFill/>
        </p:spPr>
        <p:txBody>
          <a:bodyPr wrap="none" rtlCol="0">
            <a:spAutoFit/>
          </a:bodyPr>
          <a:lstStyle/>
          <a:p>
            <a:pPr algn="ctr" defTabSz="457200" fontAlgn="auto">
              <a:spcBef>
                <a:spcPts val="0"/>
              </a:spcBef>
              <a:spcAft>
                <a:spcPts val="0"/>
              </a:spcAft>
            </a:pPr>
            <a:r>
              <a:rPr kumimoji="0"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住民等</a:t>
            </a:r>
          </a:p>
        </p:txBody>
      </p:sp>
      <p:cxnSp>
        <p:nvCxnSpPr>
          <p:cNvPr id="64" name="直線矢印コネクタ 63"/>
          <p:cNvCxnSpPr>
            <a:stCxn id="55" idx="1"/>
            <a:endCxn id="47" idx="3"/>
          </p:cNvCxnSpPr>
          <p:nvPr/>
        </p:nvCxnSpPr>
        <p:spPr>
          <a:xfrm flipH="1">
            <a:off x="4052597" y="4340509"/>
            <a:ext cx="1221609" cy="34494"/>
          </a:xfrm>
          <a:prstGeom prst="straightConnector1">
            <a:avLst/>
          </a:prstGeom>
          <a:ln w="38100">
            <a:headEnd type="triangle" w="med" len="med"/>
            <a:tailEnd type="none" w="med" len="med"/>
          </a:ln>
        </p:spPr>
        <p:style>
          <a:lnRef idx="3">
            <a:schemeClr val="accent5"/>
          </a:lnRef>
          <a:fillRef idx="0">
            <a:schemeClr val="accent5"/>
          </a:fillRef>
          <a:effectRef idx="2">
            <a:schemeClr val="accent5"/>
          </a:effectRef>
          <a:fontRef idx="minor">
            <a:schemeClr val="tx1"/>
          </a:fontRef>
        </p:style>
      </p:cxnSp>
      <p:sp>
        <p:nvSpPr>
          <p:cNvPr id="65" name="テキスト ボックス 64"/>
          <p:cNvSpPr txBox="1"/>
          <p:nvPr/>
        </p:nvSpPr>
        <p:spPr>
          <a:xfrm>
            <a:off x="4159451" y="4026708"/>
            <a:ext cx="1149251" cy="430887"/>
          </a:xfrm>
          <a:prstGeom prst="rect">
            <a:avLst/>
          </a:prstGeom>
          <a:solidFill>
            <a:schemeClr val="bg1">
              <a:lumMod val="95000"/>
              <a:alpha val="44000"/>
            </a:schemeClr>
          </a:solidFill>
        </p:spPr>
        <p:txBody>
          <a:bodyPr wrap="square" rtlCol="0">
            <a:spAutoFit/>
          </a:bodyPr>
          <a:lstStyle>
            <a:defPPr>
              <a:defRPr lang="ja-JP"/>
            </a:defPPr>
            <a:lvl1pPr>
              <a:defRPr sz="1100">
                <a:latin typeface="Meiryo UI" panose="020B0604030504040204" pitchFamily="50" charset="-128"/>
                <a:ea typeface="Meiryo UI" panose="020B0604030504040204" pitchFamily="50" charset="-128"/>
                <a:cs typeface="Meiryo UI" panose="020B0604030504040204" pitchFamily="50" charset="-128"/>
              </a:defRPr>
            </a:lvl1pPr>
          </a:lstStyle>
          <a:p>
            <a:pPr algn="l" defTabSz="457200" fontAlgn="auto">
              <a:spcBef>
                <a:spcPts val="0"/>
              </a:spcBef>
              <a:spcAft>
                <a:spcPts val="0"/>
              </a:spcAft>
            </a:pPr>
            <a:r>
              <a:rPr kumimoji="0" lang="ja-JP" altLang="en-US" dirty="0">
                <a:solidFill>
                  <a:prstClr val="black"/>
                </a:solidFill>
              </a:rPr>
              <a:t>参照</a:t>
            </a:r>
            <a:endParaRPr kumimoji="0" lang="en-US" altLang="ja-JP" dirty="0">
              <a:solidFill>
                <a:prstClr val="black"/>
              </a:solidFill>
            </a:endParaRPr>
          </a:p>
          <a:p>
            <a:pPr algn="l" defTabSz="457200" fontAlgn="auto">
              <a:spcBef>
                <a:spcPts val="0"/>
              </a:spcBef>
              <a:spcAft>
                <a:spcPts val="0"/>
              </a:spcAft>
            </a:pPr>
            <a:r>
              <a:rPr kumimoji="0" lang="ja-JP" altLang="en-US" dirty="0">
                <a:solidFill>
                  <a:prstClr val="black"/>
                </a:solidFill>
              </a:rPr>
              <a:t>各種情報把握</a:t>
            </a:r>
            <a:endParaRPr kumimoji="0" lang="en-US" altLang="ja-JP" dirty="0">
              <a:solidFill>
                <a:prstClr val="black"/>
              </a:solidFill>
            </a:endParaRPr>
          </a:p>
        </p:txBody>
      </p:sp>
      <p:sp>
        <p:nvSpPr>
          <p:cNvPr id="66" name="テキスト ボックス 65"/>
          <p:cNvSpPr txBox="1"/>
          <p:nvPr/>
        </p:nvSpPr>
        <p:spPr>
          <a:xfrm>
            <a:off x="2665890" y="4294571"/>
            <a:ext cx="1037506" cy="274578"/>
          </a:xfrm>
          <a:prstGeom prst="rect">
            <a:avLst/>
          </a:prstGeom>
          <a:solidFill>
            <a:schemeClr val="bg1">
              <a:lumMod val="95000"/>
              <a:alpha val="44000"/>
            </a:schemeClr>
          </a:solidFill>
        </p:spPr>
        <p:txBody>
          <a:bodyPr wrap="none" rtlCol="0">
            <a:spAutoFit/>
          </a:bodyPr>
          <a:lstStyle>
            <a:defPPr>
              <a:defRPr lang="ja-JP"/>
            </a:defPPr>
            <a:lvl1pPr>
              <a:defRPr sz="1100">
                <a:latin typeface="Meiryo UI" panose="020B0604030504040204" pitchFamily="50" charset="-128"/>
                <a:ea typeface="Meiryo UI" panose="020B0604030504040204" pitchFamily="50" charset="-128"/>
                <a:cs typeface="Meiryo UI" panose="020B0604030504040204" pitchFamily="50" charset="-128"/>
              </a:defRPr>
            </a:lvl1pPr>
          </a:lstStyle>
          <a:p>
            <a:pPr algn="l" defTabSz="457200" fontAlgn="auto">
              <a:spcBef>
                <a:spcPts val="0"/>
              </a:spcBef>
              <a:spcAft>
                <a:spcPts val="0"/>
              </a:spcAft>
            </a:pPr>
            <a:r>
              <a:rPr kumimoji="0" lang="ja-JP" altLang="en-US" sz="1108" b="1" dirty="0">
                <a:solidFill>
                  <a:srgbClr val="FF0000"/>
                </a:solidFill>
              </a:rPr>
              <a:t>ダッシュボード</a:t>
            </a:r>
          </a:p>
        </p:txBody>
      </p:sp>
      <p:sp>
        <p:nvSpPr>
          <p:cNvPr id="67" name="線吹き出し 2 (枠付き) 66"/>
          <p:cNvSpPr/>
          <p:nvPr/>
        </p:nvSpPr>
        <p:spPr>
          <a:xfrm>
            <a:off x="712934" y="5382285"/>
            <a:ext cx="1438761" cy="1166394"/>
          </a:xfrm>
          <a:prstGeom prst="borderCallout2">
            <a:avLst>
              <a:gd name="adj1" fmla="val -721"/>
              <a:gd name="adj2" fmla="val 49426"/>
              <a:gd name="adj3" fmla="val -16237"/>
              <a:gd name="adj4" fmla="val 73455"/>
              <a:gd name="adj5" fmla="val -30943"/>
              <a:gd name="adj6" fmla="val 80288"/>
            </a:avLst>
          </a:prstGeom>
          <a:noFill/>
          <a:ln w="12700">
            <a:solidFill>
              <a:schemeClr val="tx1"/>
            </a:solidFill>
          </a:ln>
          <a:effectLst/>
        </p:spPr>
        <p:style>
          <a:lnRef idx="2">
            <a:schemeClr val="accent2"/>
          </a:lnRef>
          <a:fillRef idx="1">
            <a:schemeClr val="lt1"/>
          </a:fillRef>
          <a:effectRef idx="0">
            <a:schemeClr val="accent2"/>
          </a:effectRef>
          <a:fontRef idx="minor">
            <a:schemeClr val="dk1"/>
          </a:fontRef>
        </p:style>
        <p:txBody>
          <a:bodyPr rtlCol="0" anchor="ctr"/>
          <a:lstStyle/>
          <a:p>
            <a:pPr algn="l" defTabSz="457200" fontAlgn="auto">
              <a:spcBef>
                <a:spcPts val="0"/>
              </a:spcBef>
              <a:spcAft>
                <a:spcPts val="0"/>
              </a:spcAft>
            </a:pPr>
            <a:r>
              <a:rPr kumimoji="0"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避難所等の防災に役立つデータや、保育施設や老齢者向け施設情報など、少子高齢化に関するデータ　等</a:t>
            </a:r>
            <a:endParaRPr kumimoji="0"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上矢印 67"/>
          <p:cNvSpPr/>
          <p:nvPr/>
        </p:nvSpPr>
        <p:spPr>
          <a:xfrm>
            <a:off x="3003456" y="5999369"/>
            <a:ext cx="453970" cy="194313"/>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defTabSz="457200" fontAlgn="auto">
              <a:spcBef>
                <a:spcPts val="0"/>
              </a:spcBef>
              <a:spcAft>
                <a:spcPts val="0"/>
              </a:spcAft>
            </a:pPr>
            <a:endParaRPr kumimoji="0" lang="ja-JP" altLang="en-US" sz="1477">
              <a:solidFill>
                <a:prstClr val="white"/>
              </a:solidFill>
            </a:endParaRPr>
          </a:p>
        </p:txBody>
      </p:sp>
      <p:sp>
        <p:nvSpPr>
          <p:cNvPr id="69" name="角丸四角形 68"/>
          <p:cNvSpPr/>
          <p:nvPr/>
        </p:nvSpPr>
        <p:spPr>
          <a:xfrm>
            <a:off x="2329040" y="6200818"/>
            <a:ext cx="1802805" cy="439519"/>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457200" fontAlgn="auto">
              <a:spcBef>
                <a:spcPts val="0"/>
              </a:spcBef>
              <a:spcAft>
                <a:spcPts val="0"/>
              </a:spcAft>
            </a:pPr>
            <a:r>
              <a:rPr kumimoji="0" lang="ja-JP" altLang="en-US" sz="1015"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これらをパッケージ化して</a:t>
            </a:r>
            <a:endParaRPr kumimoji="0" lang="en-US" altLang="ja-JP" sz="1015"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457200" fontAlgn="auto">
              <a:spcBef>
                <a:spcPts val="0"/>
              </a:spcBef>
              <a:spcAft>
                <a:spcPts val="0"/>
              </a:spcAft>
            </a:pPr>
            <a:r>
              <a:rPr kumimoji="0" lang="ja-JP" altLang="en-US" sz="1015"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展開</a:t>
            </a:r>
          </a:p>
        </p:txBody>
      </p:sp>
      <p:cxnSp>
        <p:nvCxnSpPr>
          <p:cNvPr id="70" name="直線矢印コネクタ 69"/>
          <p:cNvCxnSpPr>
            <a:stCxn id="57" idx="1"/>
          </p:cNvCxnSpPr>
          <p:nvPr/>
        </p:nvCxnSpPr>
        <p:spPr>
          <a:xfrm>
            <a:off x="1427832" y="4334230"/>
            <a:ext cx="1063819" cy="10491"/>
          </a:xfrm>
          <a:prstGeom prst="straightConnector1">
            <a:avLst/>
          </a:prstGeom>
          <a:ln w="38100">
            <a:headEnd type="triangle" w="med" len="med"/>
            <a:tailEnd type="none" w="med" len="med"/>
          </a:ln>
        </p:spPr>
        <p:style>
          <a:lnRef idx="3">
            <a:schemeClr val="accent5"/>
          </a:lnRef>
          <a:fillRef idx="0">
            <a:schemeClr val="accent5"/>
          </a:fillRef>
          <a:effectRef idx="2">
            <a:schemeClr val="accent5"/>
          </a:effectRef>
          <a:fontRef idx="minor">
            <a:schemeClr val="tx1"/>
          </a:fontRef>
        </p:style>
      </p:cxnSp>
      <p:sp>
        <p:nvSpPr>
          <p:cNvPr id="71" name="テキスト ボックス 70"/>
          <p:cNvSpPr txBox="1"/>
          <p:nvPr/>
        </p:nvSpPr>
        <p:spPr>
          <a:xfrm>
            <a:off x="1521575" y="4013149"/>
            <a:ext cx="892428" cy="626992"/>
          </a:xfrm>
          <a:prstGeom prst="rect">
            <a:avLst/>
          </a:prstGeom>
          <a:solidFill>
            <a:schemeClr val="bg1">
              <a:lumMod val="95000"/>
              <a:alpha val="44000"/>
            </a:schemeClr>
          </a:solidFill>
        </p:spPr>
        <p:txBody>
          <a:bodyPr wrap="square" rtlCol="0">
            <a:spAutoFit/>
          </a:bodyPr>
          <a:lstStyle>
            <a:defPPr>
              <a:defRPr lang="ja-JP"/>
            </a:defPPr>
            <a:lvl1pPr>
              <a:defRPr sz="1100">
                <a:latin typeface="Meiryo UI" panose="020B0604030504040204" pitchFamily="50" charset="-128"/>
                <a:ea typeface="Meiryo UI" panose="020B0604030504040204" pitchFamily="50" charset="-128"/>
                <a:cs typeface="Meiryo UI" panose="020B0604030504040204" pitchFamily="50" charset="-128"/>
              </a:defRPr>
            </a:lvl1pPr>
          </a:lstStyle>
          <a:p>
            <a:pPr algn="l" defTabSz="457200" fontAlgn="auto">
              <a:spcBef>
                <a:spcPts val="0"/>
              </a:spcBef>
              <a:spcAft>
                <a:spcPts val="0"/>
              </a:spcAft>
            </a:pPr>
            <a:r>
              <a:rPr kumimoji="0" lang="ja-JP" altLang="en-US" dirty="0">
                <a:solidFill>
                  <a:prstClr val="black"/>
                </a:solidFill>
              </a:rPr>
              <a:t>政策実行や課題解決に活用</a:t>
            </a:r>
            <a:endParaRPr kumimoji="0" lang="en-US" altLang="ja-JP" dirty="0">
              <a:solidFill>
                <a:prstClr val="black"/>
              </a:solidFill>
            </a:endParaRPr>
          </a:p>
        </p:txBody>
      </p:sp>
      <p:sp>
        <p:nvSpPr>
          <p:cNvPr id="72" name="下矢印 71"/>
          <p:cNvSpPr/>
          <p:nvPr/>
        </p:nvSpPr>
        <p:spPr>
          <a:xfrm>
            <a:off x="6917025" y="4999158"/>
            <a:ext cx="1827616" cy="263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auto">
              <a:spcBef>
                <a:spcPts val="0"/>
              </a:spcBef>
              <a:spcAft>
                <a:spcPts val="0"/>
              </a:spcAft>
            </a:pPr>
            <a:endParaRPr kumimoji="0" lang="ja-JP" altLang="en-US" sz="1662">
              <a:solidFill>
                <a:prstClr val="white"/>
              </a:solidFill>
            </a:endParaRPr>
          </a:p>
        </p:txBody>
      </p:sp>
      <p:sp>
        <p:nvSpPr>
          <p:cNvPr id="73" name="正方形/長方形 72"/>
          <p:cNvSpPr/>
          <p:nvPr/>
        </p:nvSpPr>
        <p:spPr>
          <a:xfrm>
            <a:off x="6209218" y="6072362"/>
            <a:ext cx="3501453" cy="646331"/>
          </a:xfrm>
          <a:prstGeom prst="rect">
            <a:avLst/>
          </a:prstGeom>
        </p:spPr>
        <p:txBody>
          <a:bodyPr wrap="square">
            <a:spAutoFit/>
          </a:bodyPr>
          <a:lstStyle/>
          <a:p>
            <a:pPr algn="l" defTabSz="457200" fontAlgn="auto">
              <a:spcBef>
                <a:spcPts val="0"/>
              </a:spcBef>
              <a:spcAft>
                <a:spcPts val="0"/>
              </a:spcAft>
            </a:pPr>
            <a:r>
              <a:rPr kumimoji="0"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パッケージ一式導入用：</a:t>
            </a:r>
            <a:endParaRPr kumimoji="0"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457200" fontAlgn="auto">
              <a:spcBef>
                <a:spcPts val="0"/>
              </a:spcBef>
              <a:spcAft>
                <a:spcPts val="0"/>
              </a:spcAft>
            </a:pPr>
            <a:r>
              <a:rPr kumimoji="0"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hlinkClick r:id="rId6"/>
              </a:rPr>
              <a:t>https://github.com/nes-opendata/odpkg-docker</a:t>
            </a:r>
            <a:r>
              <a:rPr kumimoji="0"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457200" fontAlgn="auto">
              <a:spcBef>
                <a:spcPts val="0"/>
              </a:spcBef>
              <a:spcAft>
                <a:spcPts val="0"/>
              </a:spcAft>
            </a:pPr>
            <a:r>
              <a:rPr kumimoji="0"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ダッシュボードのみ導入用：</a:t>
            </a:r>
            <a:endParaRPr kumimoji="0"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457200" fontAlgn="auto">
              <a:spcBef>
                <a:spcPts val="0"/>
              </a:spcBef>
              <a:spcAft>
                <a:spcPts val="0"/>
              </a:spcAft>
            </a:pPr>
            <a:r>
              <a:rPr kumimoji="0"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hlinkClick r:id="rId7"/>
              </a:rPr>
              <a:t>https://github.com/nes-opendata/odpkg-dashboard</a:t>
            </a:r>
            <a:endParaRPr kumimoji="0"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377952" y="678908"/>
            <a:ext cx="9168383" cy="1344628"/>
          </a:xfrm>
          <a:prstGeom prst="rect">
            <a:avLst/>
          </a:prstGeom>
          <a:solidFill>
            <a:srgbClr val="EDF6F9"/>
          </a:solidFill>
          <a:ln w="54991" cmpd="thickThin">
            <a:solidFill>
              <a:srgbClr val="558ED5"/>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457200" fontAlgn="auto">
              <a:lnSpc>
                <a:spcPct val="110000"/>
              </a:lnSpc>
              <a:spcBef>
                <a:spcPts val="681"/>
              </a:spcBef>
              <a:spcAft>
                <a:spcPts val="0"/>
              </a:spcAft>
            </a:pPr>
            <a:r>
              <a:rPr kumimoji="0"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地方公共団体におけるオープンデータへの</a:t>
            </a:r>
            <a:r>
              <a:rPr kumimoji="0"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取組を加速するパッケージの提供</a:t>
            </a:r>
            <a:r>
              <a:rPr kumimoji="0"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l" defTabSz="457200" fontAlgn="auto">
              <a:lnSpc>
                <a:spcPct val="110000"/>
              </a:lnSpc>
              <a:spcBef>
                <a:spcPts val="681"/>
              </a:spcBef>
              <a:spcAft>
                <a:spcPts val="0"/>
              </a:spcAft>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オープンデータに取組む意思や必要性は感じているが、具体的な取組方法が分からない地方公共団体を支援するため、関係諸団体と連携し、</a:t>
            </a:r>
            <a:r>
              <a:rPr kumimoji="0" lang="ja-JP" altLang="en-US" sz="14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オープンデータのデータカタログとダッシュボードアプリケーションをパッケージ化して提供</a:t>
            </a: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することで、地方公共団体によるオープンデータの導入・活用を促進している。また、</a:t>
            </a:r>
            <a:r>
              <a:rPr kumimoji="0" lang="ja-JP" altLang="en-US" sz="14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パッケージを用いた研修を実施することにより、職員の理解が促進</a:t>
            </a: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される。</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381025" y="3354421"/>
            <a:ext cx="1704340" cy="307777"/>
          </a:xfrm>
          <a:prstGeom prst="rect">
            <a:avLst/>
          </a:prstGeom>
          <a:solidFill>
            <a:srgbClr val="93E2FF"/>
          </a:solidFill>
          <a:ln>
            <a:solidFill>
              <a:srgbClr val="1F497D"/>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ja-JP"/>
            </a:defPPr>
            <a:lvl1pPr>
              <a:defRPr sz="1600" b="1">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defTabSz="457200" fontAlgn="auto">
              <a:spcBef>
                <a:spcPts val="0"/>
              </a:spcBef>
              <a:spcAft>
                <a:spcPts val="0"/>
              </a:spcAft>
            </a:pPr>
            <a:r>
              <a:rPr kumimoji="0" lang="ja-JP" altLang="en-US" sz="1400" dirty="0">
                <a:solidFill>
                  <a:prstClr val="black"/>
                </a:solidFill>
              </a:rPr>
              <a:t>パッケージの内容</a:t>
            </a:r>
            <a:endParaRPr kumimoji="0" lang="en-US" altLang="ja-JP" sz="1400" dirty="0">
              <a:solidFill>
                <a:prstClr val="black"/>
              </a:solidFill>
            </a:endParaRPr>
          </a:p>
        </p:txBody>
      </p:sp>
      <p:sp>
        <p:nvSpPr>
          <p:cNvPr id="76" name="正方形/長方形 75"/>
          <p:cNvSpPr/>
          <p:nvPr/>
        </p:nvSpPr>
        <p:spPr>
          <a:xfrm>
            <a:off x="386424" y="2266921"/>
            <a:ext cx="9159911" cy="992670"/>
          </a:xfrm>
          <a:prstGeom prst="rect">
            <a:avLst/>
          </a:prstGeom>
          <a:noFill/>
          <a:ln w="25400">
            <a:solidFill>
              <a:schemeClr val="tx2"/>
            </a:solidFill>
          </a:ln>
        </p:spPr>
        <p:txBody>
          <a:bodyPr wrap="square" lIns="180000" tIns="252000" rtlCol="0" anchor="t">
            <a:noAutofit/>
          </a:bodyPr>
          <a:lstStyle/>
          <a:p>
            <a:pPr algn="l" defTabSz="457200" fontAlgn="auto">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・カタログサイトにてデータの</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サムネイル表示</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が可能。</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457200" fontAlgn="auto">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ダッシュボードにてマッシュアップするデータを</a:t>
            </a:r>
            <a:r>
              <a:rPr kumimoji="0"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任意に選択可能</a:t>
            </a:r>
            <a:r>
              <a:rPr kumimoji="0"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457200" fontAlgn="auto">
              <a:spcBef>
                <a:spcPts val="0"/>
              </a:spcBef>
              <a:spcAft>
                <a:spcPts val="0"/>
              </a:spcAft>
            </a:pPr>
            <a:r>
              <a:rPr kumimoji="0"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・既にカタログサイトを開設済の自治体向けに、</a:t>
            </a:r>
            <a:r>
              <a:rPr kumimoji="0"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ダッシュボードのみの導入</a:t>
            </a:r>
            <a:r>
              <a:rPr kumimoji="0"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が可能。</a:t>
            </a:r>
            <a:endParaRPr kumimoji="0"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p:nvSpPr>
        <p:spPr>
          <a:xfrm>
            <a:off x="377952" y="2133417"/>
            <a:ext cx="2548735"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パッケージのポイント</a:t>
            </a:r>
          </a:p>
        </p:txBody>
      </p:sp>
      <p:pic>
        <p:nvPicPr>
          <p:cNvPr id="78" name="図 77"/>
          <p:cNvPicPr>
            <a:picLocks noChangeAspect="1"/>
          </p:cNvPicPr>
          <p:nvPr/>
        </p:nvPicPr>
        <p:blipFill>
          <a:blip r:embed="rId8"/>
          <a:stretch>
            <a:fillRect/>
          </a:stretch>
        </p:blipFill>
        <p:spPr>
          <a:xfrm>
            <a:off x="4167916" y="4739660"/>
            <a:ext cx="1702529" cy="1277622"/>
          </a:xfrm>
          <a:prstGeom prst="rect">
            <a:avLst/>
          </a:prstGeom>
        </p:spPr>
      </p:pic>
      <p:sp>
        <p:nvSpPr>
          <p:cNvPr id="79" name="テキスト ボックス 78"/>
          <p:cNvSpPr txBox="1"/>
          <p:nvPr/>
        </p:nvSpPr>
        <p:spPr>
          <a:xfrm>
            <a:off x="4638530" y="6024933"/>
            <a:ext cx="1149251" cy="261610"/>
          </a:xfrm>
          <a:prstGeom prst="rect">
            <a:avLst/>
          </a:prstGeom>
          <a:solidFill>
            <a:schemeClr val="bg1">
              <a:lumMod val="95000"/>
              <a:alpha val="44000"/>
            </a:schemeClr>
          </a:solidFill>
        </p:spPr>
        <p:txBody>
          <a:bodyPr wrap="square" rtlCol="0">
            <a:spAutoFit/>
          </a:bodyPr>
          <a:lstStyle>
            <a:defPPr>
              <a:defRPr lang="ja-JP"/>
            </a:defPPr>
            <a:lvl1pPr>
              <a:defRPr sz="1100">
                <a:latin typeface="Meiryo UI" panose="020B0604030504040204" pitchFamily="50" charset="-128"/>
                <a:ea typeface="Meiryo UI" panose="020B0604030504040204" pitchFamily="50" charset="-128"/>
                <a:cs typeface="Meiryo UI" panose="020B0604030504040204" pitchFamily="50" charset="-128"/>
              </a:defRPr>
            </a:lvl1pPr>
          </a:lstStyle>
          <a:p>
            <a:pPr algn="l" defTabSz="457200" fontAlgn="auto">
              <a:spcBef>
                <a:spcPts val="0"/>
              </a:spcBef>
              <a:spcAft>
                <a:spcPts val="0"/>
              </a:spcAft>
            </a:pPr>
            <a:r>
              <a:rPr kumimoji="0" lang="ja-JP" altLang="en-US" dirty="0">
                <a:solidFill>
                  <a:prstClr val="black"/>
                </a:solidFill>
              </a:rPr>
              <a:t>研修風景</a:t>
            </a:r>
            <a:endParaRPr kumimoji="0" lang="en-US" altLang="ja-JP" dirty="0">
              <a:solidFill>
                <a:prstClr val="black"/>
              </a:solidFill>
            </a:endParaRPr>
          </a:p>
        </p:txBody>
      </p:sp>
    </p:spTree>
    <p:extLst>
      <p:ext uri="{BB962C8B-B14F-4D97-AF65-F5344CB8AC3E}">
        <p14:creationId xmlns:p14="http://schemas.microsoft.com/office/powerpoint/2010/main" val="2881960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オープンデータ</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の公開</a:t>
            </a:r>
          </a:p>
        </p:txBody>
      </p:sp>
      <p:sp>
        <p:nvSpPr>
          <p:cNvPr id="14" name="コンテンツ プレースホルダー 2"/>
          <p:cNvSpPr>
            <a:spLocks noGrp="1"/>
          </p:cNvSpPr>
          <p:nvPr>
            <p:ph idx="4294967295"/>
          </p:nvPr>
        </p:nvSpPr>
        <p:spPr>
          <a:xfrm>
            <a:off x="444500" y="671204"/>
            <a:ext cx="8399249" cy="6318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85" tIns="38943" rIns="77885" bIns="38943" numCol="1" anchor="t" anchorCtr="0" compatLnSpc="1">
            <a:prstTxWarp prst="textNoShape">
              <a:avLst/>
            </a:prstTxWarp>
            <a:spAutoFit/>
          </a:bodyPr>
          <a:lstStyle/>
          <a:p>
            <a:pPr marL="0" indent="0">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オープンデータ利活用啓発に向け、オープンデータの利活用事例を課題の類型毎に整理した事例集（オープンデータ</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）をとりまとめ、公開。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bwMode="auto">
          <a:xfrm>
            <a:off x="4539206" y="6579965"/>
            <a:ext cx="4706896" cy="241397"/>
          </a:xfrm>
          <a:prstGeom prst="rect">
            <a:avLst/>
          </a:prstGeom>
          <a:noFill/>
          <a:ln w="9525" algn="ctr">
            <a:noFill/>
            <a:miter lim="800000"/>
            <a:headEnd/>
            <a:tailEnd/>
          </a:ln>
          <a:effectLst/>
        </p:spPr>
        <p:txBody>
          <a:bodyPr wrap="none" lIns="84375" tIns="42188" rIns="84375" bIns="42188" rtlCol="0">
            <a:spAutoFit/>
          </a:bodyPr>
          <a:lstStyle/>
          <a:p>
            <a:pPr algn="ctr" defTabSz="844083" fontAlgn="base">
              <a:spcBef>
                <a:spcPct val="0"/>
              </a:spcBef>
              <a:spcAft>
                <a:spcPct val="0"/>
              </a:spcAft>
            </a:pP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a:t>
            </a:r>
            <a:r>
              <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CIO</a:t>
            </a: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ポータル）：</a:t>
            </a:r>
            <a:r>
              <a:rPr lang="en-US" altLang="ja-JP" sz="1015"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https://www.cio.go.jp/opendata100</a:t>
            </a:r>
            <a:endParaRPr lang="ja-JP" altLang="en-US" sz="1015" u="sng"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pPr algn="r" latinLnBrk="1"/>
            <a:fld id="{2D445476-B57F-464F-8319-C26E69740EC0}" type="slidenum">
              <a:rPr lang="en-US" altLang="ja-JP" smtClean="0"/>
              <a:pPr algn="r" latinLnBrk="1"/>
              <a:t>16</a:t>
            </a:fld>
            <a:endParaRPr lang="ja-JP" altLang="en-US"/>
          </a:p>
        </p:txBody>
      </p:sp>
      <p:pic>
        <p:nvPicPr>
          <p:cNvPr id="15" name="図 14"/>
          <p:cNvPicPr>
            <a:picLocks noChangeAspect="1"/>
          </p:cNvPicPr>
          <p:nvPr/>
        </p:nvPicPr>
        <p:blipFill rotWithShape="1">
          <a:blip r:embed="rId2"/>
          <a:srcRect l="1247"/>
          <a:stretch/>
        </p:blipFill>
        <p:spPr>
          <a:xfrm>
            <a:off x="982640" y="1335620"/>
            <a:ext cx="7567552" cy="5246347"/>
          </a:xfrm>
          <a:prstGeom prst="rect">
            <a:avLst/>
          </a:prstGeom>
        </p:spPr>
      </p:pic>
    </p:spTree>
    <p:extLst>
      <p:ext uri="{BB962C8B-B14F-4D97-AF65-F5344CB8AC3E}">
        <p14:creationId xmlns:p14="http://schemas.microsoft.com/office/powerpoint/2010/main" val="3146881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推奨データセット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ベータ版の策定</a:t>
            </a:r>
          </a:p>
        </p:txBody>
      </p:sp>
      <p:graphicFrame>
        <p:nvGraphicFramePr>
          <p:cNvPr id="3" name="表 2"/>
          <p:cNvGraphicFramePr>
            <a:graphicFrameLocks noGrp="1"/>
          </p:cNvGraphicFramePr>
          <p:nvPr>
            <p:extLst>
              <p:ext uri="{D42A27DB-BD31-4B8C-83A1-F6EECF244321}">
                <p14:modId xmlns:p14="http://schemas.microsoft.com/office/powerpoint/2010/main" val="3822320669"/>
              </p:ext>
            </p:extLst>
          </p:nvPr>
        </p:nvGraphicFramePr>
        <p:xfrm>
          <a:off x="655095" y="2254432"/>
          <a:ext cx="8502554" cy="2684400"/>
        </p:xfrm>
        <a:graphic>
          <a:graphicData uri="http://schemas.openxmlformats.org/drawingml/2006/table">
            <a:tbl>
              <a:tblPr firstRow="1" bandRow="1">
                <a:tableStyleId>{5C22544A-7EE6-4342-B048-85BDC9FD1C3A}</a:tableStyleId>
              </a:tblPr>
              <a:tblGrid>
                <a:gridCol w="613991">
                  <a:extLst>
                    <a:ext uri="{9D8B030D-6E8A-4147-A177-3AD203B41FA5}">
                      <a16:colId xmlns:a16="http://schemas.microsoft.com/office/drawing/2014/main" val="20000"/>
                    </a:ext>
                  </a:extLst>
                </a:gridCol>
                <a:gridCol w="3636918">
                  <a:extLst>
                    <a:ext uri="{9D8B030D-6E8A-4147-A177-3AD203B41FA5}">
                      <a16:colId xmlns:a16="http://schemas.microsoft.com/office/drawing/2014/main" val="20001"/>
                    </a:ext>
                  </a:extLst>
                </a:gridCol>
                <a:gridCol w="613602">
                  <a:extLst>
                    <a:ext uri="{9D8B030D-6E8A-4147-A177-3AD203B41FA5}">
                      <a16:colId xmlns:a16="http://schemas.microsoft.com/office/drawing/2014/main" val="20002"/>
                    </a:ext>
                  </a:extLst>
                </a:gridCol>
                <a:gridCol w="3638043">
                  <a:extLst>
                    <a:ext uri="{9D8B030D-6E8A-4147-A177-3AD203B41FA5}">
                      <a16:colId xmlns:a16="http://schemas.microsoft.com/office/drawing/2014/main" val="20003"/>
                    </a:ext>
                  </a:extLst>
                </a:gridCol>
              </a:tblGrid>
              <a:tr h="300612">
                <a:tc>
                  <a:txBody>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No</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データセット名</a:t>
                      </a:r>
                    </a:p>
                  </a:txBody>
                  <a:tcPr anchor="ctr"/>
                </a:tc>
                <a:tc>
                  <a:txBody>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No</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843772"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データセット名</a:t>
                      </a:r>
                    </a:p>
                  </a:txBody>
                  <a:tcPr anchor="ctr"/>
                </a:tc>
                <a:extLst>
                  <a:ext uri="{0D108BD9-81ED-4DB2-BD59-A6C34878D82A}">
                    <a16:rowId xmlns:a16="http://schemas.microsoft.com/office/drawing/2014/main" val="10000"/>
                  </a:ext>
                </a:extLst>
              </a:tr>
              <a:tr h="300612">
                <a:tc>
                  <a:txBody>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rtl="0" fontAlgn="ctr"/>
                      <a:r>
                        <a:rPr lang="en-US" altLang="zh-TW"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AED</a:t>
                      </a:r>
                      <a:r>
                        <a:rPr lang="zh-TW"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設置</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箇所</a:t>
                      </a:r>
                      <a:r>
                        <a:rPr lang="zh-TW"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一覧</a:t>
                      </a:r>
                    </a:p>
                  </a:txBody>
                  <a:tcPr marL="36000" marR="36000" marT="36000" marB="36000" anchor="ctr"/>
                </a:tc>
                <a:tc>
                  <a:txBody>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公衆トイレ一覧</a:t>
                      </a:r>
                    </a:p>
                  </a:txBody>
                  <a:tcPr marL="36000" marR="36000" marT="36000" marB="36000" anchor="ctr"/>
                </a:tc>
                <a:extLst>
                  <a:ext uri="{0D108BD9-81ED-4DB2-BD59-A6C34878D82A}">
                    <a16:rowId xmlns:a16="http://schemas.microsoft.com/office/drawing/2014/main" val="10001"/>
                  </a:ext>
                </a:extLst>
              </a:tr>
              <a:tr h="302548">
                <a:tc>
                  <a:txBody>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介護サービス事業所一覧</a:t>
                      </a:r>
                    </a:p>
                  </a:txBody>
                  <a:tcPr marL="36000" marR="36000" marT="36000" marB="36000" anchor="ctr"/>
                </a:tc>
                <a:tc>
                  <a:txBody>
                    <a:bodyPr/>
                    <a:lstStyle/>
                    <a:p>
                      <a:pPr algn="l" rtl="0" fontAlgn="ctr"/>
                      <a:r>
                        <a:rPr lang="en-US" altLang="zh-TW" sz="1600" b="0" i="0" u="none" strike="noStrike" dirty="0">
                          <a:solidFill>
                            <a:srgbClr val="000000"/>
                          </a:solidFill>
                          <a:effectLst/>
                          <a:latin typeface="Meiryo UI" panose="020B0604030504040204" pitchFamily="50" charset="-128"/>
                          <a:ea typeface="Meiryo UI" panose="020B0604030504040204" pitchFamily="50" charset="-128"/>
                        </a:rPr>
                        <a:t>9</a:t>
                      </a: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90000" marT="46800" marB="46800" anchor="ctr"/>
                </a:tc>
                <a:tc>
                  <a:txBody>
                    <a:bodyPr/>
                    <a:lstStyle/>
                    <a:p>
                      <a:pPr algn="l"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消防</a:t>
                      </a:r>
                      <a:r>
                        <a:rPr lang="zh-TW" altLang="en-US" sz="1600" b="0" i="0" u="none" strike="noStrike" dirty="0">
                          <a:solidFill>
                            <a:srgbClr val="000000"/>
                          </a:solidFill>
                          <a:effectLst/>
                          <a:latin typeface="Meiryo UI" panose="020B0604030504040204" pitchFamily="50" charset="-128"/>
                          <a:ea typeface="Meiryo UI" panose="020B0604030504040204" pitchFamily="50" charset="-128"/>
                        </a:rPr>
                        <a:t>水利施設一覧</a:t>
                      </a:r>
                    </a:p>
                  </a:txBody>
                  <a:tcPr marL="36000" marR="36000" marT="36000" marB="36000" anchor="ctr"/>
                </a:tc>
                <a:extLst>
                  <a:ext uri="{0D108BD9-81ED-4DB2-BD59-A6C34878D82A}">
                    <a16:rowId xmlns:a16="http://schemas.microsoft.com/office/drawing/2014/main" val="10002"/>
                  </a:ext>
                </a:extLst>
              </a:tr>
              <a:tr h="300612">
                <a:tc>
                  <a:txBody>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rtl="0" fontAlgn="ctr"/>
                      <a:r>
                        <a:rPr lang="zh-TW"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医療</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機関</a:t>
                      </a:r>
                      <a:r>
                        <a:rPr lang="zh-TW"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一覧</a:t>
                      </a:r>
                    </a:p>
                  </a:txBody>
                  <a:tcPr marL="36000" marR="36000" marT="36000" marB="36000" anchor="ctr"/>
                </a:tc>
                <a:tc>
                  <a:txBody>
                    <a:bodyPr/>
                    <a:lstStyle/>
                    <a:p>
                      <a:pPr algn="l" rtl="0" fontAlgn="ctr"/>
                      <a:r>
                        <a:rPr lang="en-US" altLang="zh-TW" sz="1600" b="0" i="0" u="none" strike="noStrike" dirty="0">
                          <a:solidFill>
                            <a:srgbClr val="000000"/>
                          </a:solidFill>
                          <a:effectLst/>
                          <a:latin typeface="Meiryo UI" panose="020B0604030504040204" pitchFamily="50" charset="-128"/>
                          <a:ea typeface="Meiryo UI" panose="020B0604030504040204" pitchFamily="50" charset="-128"/>
                        </a:rPr>
                        <a:t>10</a:t>
                      </a: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l"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指定緊急</a:t>
                      </a:r>
                      <a:r>
                        <a:rPr lang="zh-TW" altLang="en-US" sz="1600" b="0" i="0" u="none" strike="noStrike" dirty="0">
                          <a:solidFill>
                            <a:srgbClr val="000000"/>
                          </a:solidFill>
                          <a:effectLst/>
                          <a:latin typeface="Meiryo UI" panose="020B0604030504040204" pitchFamily="50" charset="-128"/>
                          <a:ea typeface="Meiryo UI" panose="020B0604030504040204" pitchFamily="50" charset="-128"/>
                        </a:rPr>
                        <a:t>避難</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場所</a:t>
                      </a:r>
                      <a:r>
                        <a:rPr lang="zh-TW" altLang="en-US" sz="1600" b="0" i="0" u="none" strike="noStrike" dirty="0">
                          <a:solidFill>
                            <a:srgbClr val="000000"/>
                          </a:solidFill>
                          <a:effectLst/>
                          <a:latin typeface="Meiryo UI" panose="020B0604030504040204" pitchFamily="50" charset="-128"/>
                          <a:ea typeface="Meiryo UI" panose="020B0604030504040204" pitchFamily="50" charset="-128"/>
                        </a:rPr>
                        <a:t>一覧</a:t>
                      </a:r>
                    </a:p>
                  </a:txBody>
                  <a:tcPr marL="36000" marR="36000" marT="36000" marB="36000" anchor="ctr"/>
                </a:tc>
                <a:extLst>
                  <a:ext uri="{0D108BD9-81ED-4DB2-BD59-A6C34878D82A}">
                    <a16:rowId xmlns:a16="http://schemas.microsoft.com/office/drawing/2014/main" val="10003"/>
                  </a:ext>
                </a:extLst>
              </a:tr>
              <a:tr h="300612">
                <a:tc>
                  <a:txBody>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文化財一覧</a:t>
                      </a:r>
                    </a:p>
                  </a:txBody>
                  <a:tcPr marL="36000" marR="36000" marT="36000" marB="36000" anchor="ctr"/>
                </a:tc>
                <a:tc>
                  <a:txBody>
                    <a:bodyPr/>
                    <a:lstStyle/>
                    <a:p>
                      <a:pPr algn="l"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11</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l"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地域・年齢別人口</a:t>
                      </a:r>
                    </a:p>
                  </a:txBody>
                  <a:tcPr marL="36000" marR="36000" marT="36000" marB="36000" anchor="ctr"/>
                </a:tc>
                <a:extLst>
                  <a:ext uri="{0D108BD9-81ED-4DB2-BD59-A6C34878D82A}">
                    <a16:rowId xmlns:a16="http://schemas.microsoft.com/office/drawing/2014/main" val="10004"/>
                  </a:ext>
                </a:extLst>
              </a:tr>
              <a:tr h="300612">
                <a:tc>
                  <a:txBody>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観光施設一覧</a:t>
                      </a:r>
                    </a:p>
                  </a:txBody>
                  <a:tcPr marL="36000" marR="36000" marT="36000" marB="36000" anchor="ctr"/>
                </a:tc>
                <a:tc>
                  <a:txBody>
                    <a:bodyPr/>
                    <a:lstStyle/>
                    <a:p>
                      <a:pPr algn="l" rtl="0" fontAlgn="ctr"/>
                      <a:r>
                        <a:rPr lang="en-US" altLang="zh-TW" sz="1600" b="0" i="0" u="none" strike="noStrike" dirty="0">
                          <a:solidFill>
                            <a:srgbClr val="000000"/>
                          </a:solidFill>
                          <a:effectLst/>
                          <a:latin typeface="Meiryo UI" panose="020B0604030504040204" pitchFamily="50" charset="-128"/>
                          <a:ea typeface="Meiryo UI" panose="020B0604030504040204" pitchFamily="50" charset="-128"/>
                        </a:rPr>
                        <a:t>12</a:t>
                      </a: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l" rtl="0" fontAlgn="ctr"/>
                      <a:r>
                        <a:rPr lang="zh-TW" altLang="en-US" sz="1600" b="0" i="0" u="none" strike="noStrike" dirty="0">
                          <a:solidFill>
                            <a:srgbClr val="000000"/>
                          </a:solidFill>
                          <a:effectLst/>
                          <a:latin typeface="Meiryo UI" panose="020B0604030504040204" pitchFamily="50" charset="-128"/>
                          <a:ea typeface="Meiryo UI" panose="020B0604030504040204" pitchFamily="50" charset="-128"/>
                        </a:rPr>
                        <a:t>公共施設一覧</a:t>
                      </a:r>
                    </a:p>
                  </a:txBody>
                  <a:tcPr marL="36000" marR="36000" marT="36000" marB="36000" anchor="ctr"/>
                </a:tc>
                <a:extLst>
                  <a:ext uri="{0D108BD9-81ED-4DB2-BD59-A6C34878D82A}">
                    <a16:rowId xmlns:a16="http://schemas.microsoft.com/office/drawing/2014/main" val="10005"/>
                  </a:ext>
                </a:extLst>
              </a:tr>
              <a:tr h="300612">
                <a:tc>
                  <a:txBody>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イベント一覧</a:t>
                      </a:r>
                    </a:p>
                  </a:txBody>
                  <a:tcPr marL="36000" marR="36000" marT="36000" marB="36000" anchor="ctr"/>
                </a:tc>
                <a:tc>
                  <a:txBody>
                    <a:bodyPr/>
                    <a:lstStyle/>
                    <a:p>
                      <a:pPr algn="l"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13</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l"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子育て施設一覧</a:t>
                      </a:r>
                    </a:p>
                  </a:txBody>
                  <a:tcPr marL="36000" marR="36000" marT="36000" marB="36000" anchor="ctr"/>
                </a:tc>
                <a:extLst>
                  <a:ext uri="{0D108BD9-81ED-4DB2-BD59-A6C34878D82A}">
                    <a16:rowId xmlns:a16="http://schemas.microsoft.com/office/drawing/2014/main" val="10006"/>
                  </a:ext>
                </a:extLst>
              </a:tr>
              <a:tr h="300612">
                <a:tc>
                  <a:txBody>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公衆無線</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LAN</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アクセスポイント一覧</a:t>
                      </a:r>
                    </a:p>
                  </a:txBody>
                  <a:tcPr marL="36000" marR="36000" marT="36000" marB="36000" anchor="ctr"/>
                </a:tc>
                <a:tc>
                  <a:txBody>
                    <a:bodyPr/>
                    <a:lstStyle/>
                    <a:p>
                      <a:pPr algn="l" rtl="0"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14</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l" rtl="0"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オープンデータ一覧</a:t>
                      </a:r>
                    </a:p>
                  </a:txBody>
                  <a:tcPr marL="36000" marR="36000" marT="36000" marB="36000" anchor="ctr"/>
                </a:tc>
                <a:extLst>
                  <a:ext uri="{0D108BD9-81ED-4DB2-BD59-A6C34878D82A}">
                    <a16:rowId xmlns:a16="http://schemas.microsoft.com/office/drawing/2014/main" val="10007"/>
                  </a:ext>
                </a:extLst>
              </a:tr>
            </a:tbl>
          </a:graphicData>
        </a:graphic>
      </p:graphicFrame>
      <p:sp>
        <p:nvSpPr>
          <p:cNvPr id="5" name="テキスト ボックス 4"/>
          <p:cNvSpPr txBox="1"/>
          <p:nvPr/>
        </p:nvSpPr>
        <p:spPr bwMode="auto">
          <a:xfrm>
            <a:off x="391923" y="1969707"/>
            <a:ext cx="2898229" cy="295466"/>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400"/>
              </a:spcBef>
            </a:pPr>
            <a:r>
              <a:rPr kumimoji="1" lang="ja-JP" altLang="en-US" sz="1600" u="sng" dirty="0">
                <a:latin typeface="Meiryo UI" panose="020B0604030504040204" pitchFamily="50" charset="-128"/>
                <a:ea typeface="Meiryo UI" panose="020B0604030504040204" pitchFamily="50" charset="-128"/>
                <a:cs typeface="Meiryo UI" panose="020B0604030504040204" pitchFamily="50" charset="-128"/>
              </a:rPr>
              <a:t>＜推奨データセット </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ベータ</a:t>
            </a:r>
            <a:r>
              <a:rPr kumimoji="1" lang="ja-JP" altLang="en-US" sz="1600" u="sng" dirty="0">
                <a:latin typeface="Meiryo UI" panose="020B0604030504040204" pitchFamily="50" charset="-128"/>
                <a:ea typeface="Meiryo UI" panose="020B0604030504040204" pitchFamily="50" charset="-128"/>
                <a:cs typeface="Meiryo UI" panose="020B0604030504040204" pitchFamily="50" charset="-128"/>
              </a:rPr>
              <a:t>版一覧＞</a:t>
            </a:r>
          </a:p>
        </p:txBody>
      </p:sp>
      <p:sp>
        <p:nvSpPr>
          <p:cNvPr id="13" name="スライド番号プレースホルダー 12"/>
          <p:cNvSpPr>
            <a:spLocks noGrp="1"/>
          </p:cNvSpPr>
          <p:nvPr>
            <p:ph type="sldNum" sz="quarter" idx="12"/>
          </p:nvPr>
        </p:nvSpPr>
        <p:spPr/>
        <p:txBody>
          <a:bodyPr/>
          <a:lstStyle/>
          <a:p>
            <a:pPr algn="r" latinLnBrk="1"/>
            <a:fld id="{2D445476-B57F-464F-8319-C26E69740EC0}" type="slidenum">
              <a:rPr lang="en-US" altLang="ja-JP" smtClean="0"/>
              <a:pPr algn="r" latinLnBrk="1"/>
              <a:t>17</a:t>
            </a:fld>
            <a:endParaRPr lang="ja-JP" altLang="en-US"/>
          </a:p>
        </p:txBody>
      </p:sp>
      <p:sp>
        <p:nvSpPr>
          <p:cNvPr id="10" name="正方形/長方形 9"/>
          <p:cNvSpPr/>
          <p:nvPr/>
        </p:nvSpPr>
        <p:spPr>
          <a:xfrm>
            <a:off x="357131" y="641254"/>
            <a:ext cx="9160358" cy="1269431"/>
          </a:xfrm>
          <a:prstGeom prst="rect">
            <a:avLst/>
          </a:prstGeom>
          <a:solidFill>
            <a:schemeClr val="bg1"/>
          </a:solidFill>
          <a:ln w="25400">
            <a:solidFill>
              <a:schemeClr val="tx2"/>
            </a:solidFill>
          </a:ln>
        </p:spPr>
        <p:txBody>
          <a:bodyPr wrap="square" rtlCol="0" anchor="ctr" anchorCtr="0">
            <a:noAutofit/>
          </a:bodyPr>
          <a:lstStyle/>
          <a:p>
            <a:pPr marL="285750" indent="-285750">
              <a:spcAft>
                <a:spcPts val="600"/>
              </a:spcAft>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地方公共団体によるオープンデータの公開とその利活用を促進するため、</a:t>
            </a:r>
            <a:r>
              <a:rPr lang="ja-JP" altLang="en-US" sz="1600"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オープンデータに取り組み始める地方公共団体の参考となるよう公開することが推奨されるデータセット（「推奨データセット」）</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を策定。</a:t>
            </a:r>
          </a:p>
          <a:p>
            <a:pPr marL="285750" indent="-285750">
              <a:buFont typeface="Wingdings" panose="05000000000000000000" pitchFamily="2" charset="2"/>
              <a:buChar char="Ø"/>
            </a:pPr>
            <a:r>
              <a:rPr lang="ja-JP" altLang="en-US" sz="1600"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平成</a:t>
            </a:r>
            <a:r>
              <a:rPr lang="en-US" altLang="ja-JP" sz="1600"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29</a:t>
            </a:r>
            <a:r>
              <a:rPr lang="ja-JP" altLang="en-US" sz="1600"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年</a:t>
            </a:r>
            <a:r>
              <a:rPr lang="en-US" altLang="ja-JP" sz="1600"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12</a:t>
            </a:r>
            <a:r>
              <a:rPr lang="ja-JP" altLang="en-US" sz="1600"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月</a:t>
            </a:r>
            <a:r>
              <a:rPr lang="en-US" altLang="ja-JP" sz="1600"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22</a:t>
            </a:r>
            <a:r>
              <a:rPr lang="ja-JP" altLang="en-US" sz="1600"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日にベータ版として、政府</a:t>
            </a:r>
            <a:r>
              <a:rPr lang="en-US" altLang="ja-JP" sz="1600"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CIO</a:t>
            </a:r>
            <a:r>
              <a:rPr lang="ja-JP" altLang="en-US" sz="1600"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ポータルにおいて公開。</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追加・改善等に関する意見について受け付け、適宜見直しを実施する予定。</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859723622"/>
              </p:ext>
            </p:extLst>
          </p:nvPr>
        </p:nvGraphicFramePr>
        <p:xfrm>
          <a:off x="655096" y="5198143"/>
          <a:ext cx="8502554" cy="1559700"/>
        </p:xfrm>
        <a:graphic>
          <a:graphicData uri="http://schemas.openxmlformats.org/drawingml/2006/table">
            <a:tbl>
              <a:tblPr firstRow="1" bandRow="1">
                <a:tableStyleId>{5C22544A-7EE6-4342-B048-85BDC9FD1C3A}</a:tableStyleId>
              </a:tblPr>
              <a:tblGrid>
                <a:gridCol w="2988856">
                  <a:extLst>
                    <a:ext uri="{9D8B030D-6E8A-4147-A177-3AD203B41FA5}">
                      <a16:colId xmlns:a16="http://schemas.microsoft.com/office/drawing/2014/main" val="20000"/>
                    </a:ext>
                  </a:extLst>
                </a:gridCol>
                <a:gridCol w="5513698">
                  <a:extLst>
                    <a:ext uri="{9D8B030D-6E8A-4147-A177-3AD203B41FA5}">
                      <a16:colId xmlns:a16="http://schemas.microsoft.com/office/drawing/2014/main" val="20001"/>
                    </a:ext>
                  </a:extLst>
                </a:gridCol>
              </a:tblGrid>
              <a:tr h="242906">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文書名</a:t>
                      </a:r>
                    </a:p>
                  </a:txBody>
                  <a:tcPr anchor="ct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概要</a:t>
                      </a:r>
                    </a:p>
                  </a:txBody>
                  <a:tcPr anchor="ctr"/>
                </a:tc>
                <a:extLst>
                  <a:ext uri="{0D108BD9-81ED-4DB2-BD59-A6C34878D82A}">
                    <a16:rowId xmlns:a16="http://schemas.microsoft.com/office/drawing/2014/main" val="10000"/>
                  </a:ext>
                </a:extLst>
              </a:tr>
              <a:tr h="32134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推奨データセットについて</a:t>
                      </a:r>
                    </a:p>
                  </a:txBody>
                  <a:tcPr anchor="ctr"/>
                </a:tc>
                <a:tc>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推奨データセットの位置づけや概要、</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FAQ</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についてまとめたもの。</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1"/>
                  </a:ext>
                </a:extLst>
              </a:tr>
              <a:tr h="32134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データ項目定義書</a:t>
                      </a:r>
                    </a:p>
                  </a:txBody>
                  <a:tcPr anchor="ctr"/>
                </a:tc>
                <a:tc>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推奨データセットの各項目に関する記載方法やデータ形式等を定めたもの。</a:t>
                      </a:r>
                    </a:p>
                  </a:txBody>
                  <a:tcPr marL="36000" marR="36000" marT="36000" marB="36000" anchor="ctr"/>
                </a:tc>
                <a:extLst>
                  <a:ext uri="{0D108BD9-81ED-4DB2-BD59-A6C34878D82A}">
                    <a16:rowId xmlns:a16="http://schemas.microsoft.com/office/drawing/2014/main" val="10002"/>
                  </a:ext>
                </a:extLst>
              </a:tr>
              <a:tr h="32134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フォーマット標準例</a:t>
                      </a:r>
                    </a:p>
                  </a:txBody>
                  <a:tcPr anchor="ctr"/>
                </a:tc>
                <a:tc>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データ項目定義書に準じて作成した</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csv</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形式の入力フォーマット。</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3"/>
                  </a:ext>
                </a:extLst>
              </a:tr>
              <a:tr h="321345">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推奨データセットの活用が見込まれるアプリ例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推奨データセットを公開することで活用が見込まれるアプリ事例についてまとめたもの。</a:t>
                      </a:r>
                    </a:p>
                  </a:txBody>
                  <a:tcPr marL="36000" marR="36000" marT="36000" marB="36000" anchor="ctr"/>
                </a:tc>
                <a:extLst>
                  <a:ext uri="{0D108BD9-81ED-4DB2-BD59-A6C34878D82A}">
                    <a16:rowId xmlns:a16="http://schemas.microsoft.com/office/drawing/2014/main" val="10004"/>
                  </a:ext>
                </a:extLst>
              </a:tr>
            </a:tbl>
          </a:graphicData>
        </a:graphic>
      </p:graphicFrame>
      <p:sp>
        <p:nvSpPr>
          <p:cNvPr id="8" name="テキスト ボックス 7"/>
          <p:cNvSpPr txBox="1"/>
          <p:nvPr/>
        </p:nvSpPr>
        <p:spPr bwMode="auto">
          <a:xfrm>
            <a:off x="368243" y="4969139"/>
            <a:ext cx="2587247" cy="258532"/>
          </a:xfrm>
          <a:prstGeom prst="rect">
            <a:avLst/>
          </a:prstGeom>
          <a:noFill/>
          <a:ln w="9525" algn="ctr">
            <a:noFill/>
            <a:miter lim="800000"/>
            <a:headEnd/>
            <a:tailEnd/>
          </a:ln>
          <a:effectLst/>
        </p:spPr>
        <p:txBody>
          <a:bodyPr wrap="none" lIns="0" tIns="0" rIns="0" bIns="0" rtlCol="0">
            <a:spAutoFit/>
          </a:bodyPr>
          <a:lstStyle/>
          <a:p>
            <a:pPr defTabSz="457200" fontAlgn="auto">
              <a:lnSpc>
                <a:spcPct val="120000"/>
              </a:lnSpc>
              <a:spcBef>
                <a:spcPts val="40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＜推奨データセット関連文書一覧＞</a:t>
            </a:r>
          </a:p>
        </p:txBody>
      </p:sp>
    </p:spTree>
    <p:extLst>
      <p:ext uri="{BB962C8B-B14F-4D97-AF65-F5344CB8AC3E}">
        <p14:creationId xmlns:p14="http://schemas.microsoft.com/office/powerpoint/2010/main" val="2866768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グループ化 68"/>
          <p:cNvGrpSpPr/>
          <p:nvPr/>
        </p:nvGrpSpPr>
        <p:grpSpPr>
          <a:xfrm>
            <a:off x="4050713" y="2113768"/>
            <a:ext cx="1288385" cy="2733112"/>
            <a:chOff x="6431218" y="2264853"/>
            <a:chExt cx="2160000" cy="3987531"/>
          </a:xfrm>
        </p:grpSpPr>
        <p:grpSp>
          <p:nvGrpSpPr>
            <p:cNvPr id="70" name="グループ化 100"/>
            <p:cNvGrpSpPr>
              <a:grpSpLocks noChangeAspect="1"/>
            </p:cNvGrpSpPr>
            <p:nvPr/>
          </p:nvGrpSpPr>
          <p:grpSpPr>
            <a:xfrm>
              <a:off x="6431218" y="2264853"/>
              <a:ext cx="2160000" cy="3987531"/>
              <a:chOff x="3448800" y="225923"/>
              <a:chExt cx="3007377" cy="5551857"/>
            </a:xfrm>
          </p:grpSpPr>
          <p:pic>
            <p:nvPicPr>
              <p:cNvPr id="72" name="Picture 2" descr="https://static-cdn.fullcontact.com/images/website/iphone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48800" y="225923"/>
                <a:ext cx="3007377" cy="5230101"/>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グループ化 20"/>
              <p:cNvGrpSpPr/>
              <p:nvPr/>
            </p:nvGrpSpPr>
            <p:grpSpPr>
              <a:xfrm>
                <a:off x="3700800" y="991282"/>
                <a:ext cx="2555550" cy="259577"/>
                <a:chOff x="4009816" y="1019361"/>
                <a:chExt cx="2455352" cy="249399"/>
              </a:xfrm>
            </p:grpSpPr>
            <p:pic>
              <p:nvPicPr>
                <p:cNvPr id="89" name="図 8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9816" y="1019937"/>
                  <a:ext cx="2455352" cy="248823"/>
                </a:xfrm>
                <a:prstGeom prst="rect">
                  <a:avLst/>
                </a:prstGeom>
              </p:spPr>
            </p:pic>
            <p:pic>
              <p:nvPicPr>
                <p:cNvPr id="90" name="図 89"/>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4321113" y="1019361"/>
                  <a:ext cx="588005" cy="230425"/>
                </a:xfrm>
                <a:prstGeom prst="rect">
                  <a:avLst/>
                </a:prstGeom>
              </p:spPr>
            </p:pic>
          </p:grpSp>
          <p:pic>
            <p:nvPicPr>
              <p:cNvPr id="74" name="図 7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00800" y="1980000"/>
                <a:ext cx="2556000" cy="3797780"/>
              </a:xfrm>
              <a:prstGeom prst="rect">
                <a:avLst/>
              </a:prstGeom>
            </p:spPr>
          </p:pic>
          <p:pic>
            <p:nvPicPr>
              <p:cNvPr id="75"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00800" y="1224000"/>
                <a:ext cx="2556000" cy="831387"/>
              </a:xfrm>
              <a:prstGeom prst="rect">
                <a:avLst/>
              </a:prstGeom>
              <a:noFill/>
              <a:ln w="9525">
                <a:noFill/>
                <a:miter lim="800000"/>
                <a:headEnd/>
                <a:tailEnd/>
              </a:ln>
            </p:spPr>
          </p:pic>
          <p:grpSp>
            <p:nvGrpSpPr>
              <p:cNvPr id="76" name="グループ化 104"/>
              <p:cNvGrpSpPr/>
              <p:nvPr/>
            </p:nvGrpSpPr>
            <p:grpSpPr>
              <a:xfrm>
                <a:off x="4880992" y="3861048"/>
                <a:ext cx="324000" cy="324000"/>
                <a:chOff x="4664968" y="3717032"/>
                <a:chExt cx="324000" cy="324000"/>
              </a:xfrm>
            </p:grpSpPr>
            <p:sp>
              <p:nvSpPr>
                <p:cNvPr id="87" name="円/楕円 86"/>
                <p:cNvSpPr>
                  <a:spLocks noChangeAspect="1"/>
                </p:cNvSpPr>
                <p:nvPr/>
              </p:nvSpPr>
              <p:spPr>
                <a:xfrm>
                  <a:off x="4664968" y="3717032"/>
                  <a:ext cx="324000" cy="324000"/>
                </a:xfrm>
                <a:prstGeom prst="ellipse">
                  <a:avLst/>
                </a:prstGeom>
                <a:solidFill>
                  <a:srgbClr val="E6212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b="1" dirty="0">
                    <a:solidFill>
                      <a:prstClr val="white">
                        <a:lumMod val="85000"/>
                      </a:prstClr>
                    </a:solidFill>
                    <a:latin typeface="ＭＳ Ｐゴシック" panose="020B0600070205080204" pitchFamily="50" charset="-128"/>
                  </a:endParaRPr>
                </a:p>
              </p:txBody>
            </p:sp>
            <p:sp>
              <p:nvSpPr>
                <p:cNvPr id="88" name="円/楕円 87"/>
                <p:cNvSpPr>
                  <a:spLocks noChangeAspect="1"/>
                </p:cNvSpPr>
                <p:nvPr/>
              </p:nvSpPr>
              <p:spPr>
                <a:xfrm>
                  <a:off x="4754968" y="3807032"/>
                  <a:ext cx="144000" cy="144000"/>
                </a:xfrm>
                <a:prstGeom prst="ellipse">
                  <a:avLst/>
                </a:prstGeom>
                <a:solidFill>
                  <a:srgbClr val="E6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b="1" dirty="0">
                    <a:solidFill>
                      <a:prstClr val="white">
                        <a:lumMod val="85000"/>
                      </a:prstClr>
                    </a:solidFill>
                    <a:latin typeface="ＭＳ Ｐゴシック" panose="020B0600070205080204" pitchFamily="50" charset="-128"/>
                  </a:endParaRPr>
                </a:p>
              </p:txBody>
            </p:sp>
          </p:grpSp>
          <p:pic>
            <p:nvPicPr>
              <p:cNvPr id="77"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255940" y="4607537"/>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8"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169024" y="4653136"/>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9"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601072" y="4077072"/>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0"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592960" y="3501008"/>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1"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016896" y="3933056"/>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2"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944888" y="3212976"/>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3"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822142" y="2924515"/>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4"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587786" y="2440858"/>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5"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174751" y="2896927"/>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6"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376936" y="2492896"/>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71"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13200" y="2984776"/>
              <a:ext cx="1836000" cy="3266147"/>
            </a:xfrm>
            <a:prstGeom prst="rect">
              <a:avLst/>
            </a:prstGeom>
            <a:noFill/>
            <a:ln w="9525">
              <a:noFill/>
              <a:miter lim="800000"/>
              <a:headEnd/>
              <a:tailEnd/>
            </a:ln>
          </p:spPr>
        </p:pic>
      </p:grpSp>
      <p:sp>
        <p:nvSpPr>
          <p:cNvPr id="46" name="正方形/長方形 45"/>
          <p:cNvSpPr/>
          <p:nvPr/>
        </p:nvSpPr>
        <p:spPr>
          <a:xfrm>
            <a:off x="3989902" y="4446119"/>
            <a:ext cx="1339336" cy="548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193431" y="730512"/>
            <a:ext cx="9574823" cy="952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LIVE JAPAN PERFECT GUIDE TOKYO</a:t>
            </a:r>
            <a:r>
              <a:rPr lang="ja-JP" altLang="en-US"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」は、観光に便利な情報が集まった訪日外国人のためのワンストップ観光情報サービスです。参画企業</a:t>
            </a:r>
            <a:r>
              <a:rPr lang="en-US" altLang="ja-JP"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37</a:t>
            </a:r>
            <a:r>
              <a:rPr lang="ja-JP" altLang="en-US"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社局の力を結集して、訪日外国人の目線で彼らが本当に必要としている情報やサービスを提供します。</a:t>
            </a:r>
          </a:p>
        </p:txBody>
      </p:sp>
      <p:sp>
        <p:nvSpPr>
          <p:cNvPr id="2" name="タイトル 1"/>
          <p:cNvSpPr>
            <a:spLocks noGrp="1"/>
          </p:cNvSpPr>
          <p:nvPr>
            <p:ph type="title"/>
          </p:nvPr>
        </p:nvSpPr>
        <p:spPr/>
        <p:txBody>
          <a:bodyPr>
            <a:noAutofit/>
          </a:bodyPr>
          <a:lstStyle/>
          <a:p>
            <a:r>
              <a:rPr lang="ja-JP" altLang="en-US" sz="2000">
                <a:latin typeface="Meiryo UI" panose="020B0604030504040204" pitchFamily="50" charset="-128"/>
                <a:ea typeface="Meiryo UI" panose="020B0604030504040204" pitchFamily="50" charset="-128"/>
                <a:cs typeface="Meiryo UI" panose="020B0604030504040204" pitchFamily="50" charset="-128"/>
              </a:rPr>
              <a:t>　「</a:t>
            </a:r>
            <a:r>
              <a:rPr lang="en-US" altLang="ja-JP" sz="2000">
                <a:latin typeface="Meiryo UI" panose="020B0604030504040204" pitchFamily="50" charset="-128"/>
                <a:ea typeface="Meiryo UI" panose="020B0604030504040204" pitchFamily="50" charset="-128"/>
                <a:cs typeface="メイリオ" panose="020B0604030504040204" pitchFamily="50" charset="-128"/>
              </a:rPr>
              <a:t>LIVE JAPAN PERFECT GUIDE TOKYO</a:t>
            </a:r>
            <a:r>
              <a:rPr lang="ja-JP" altLang="en-US" sz="200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LiveJapan」の画像検索結果"/>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33423" y="9091"/>
            <a:ext cx="1046909" cy="54962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p:cNvGrpSpPr/>
          <p:nvPr/>
        </p:nvGrpSpPr>
        <p:grpSpPr>
          <a:xfrm>
            <a:off x="2313165" y="5187595"/>
            <a:ext cx="3134749" cy="1321402"/>
            <a:chOff x="525675" y="2103254"/>
            <a:chExt cx="7843190" cy="4206066"/>
          </a:xfrm>
        </p:grpSpPr>
        <p:grpSp>
          <p:nvGrpSpPr>
            <p:cNvPr id="13" name="グループ化 12"/>
            <p:cNvGrpSpPr/>
            <p:nvPr/>
          </p:nvGrpSpPr>
          <p:grpSpPr>
            <a:xfrm>
              <a:off x="675416" y="4254413"/>
              <a:ext cx="7693449" cy="614747"/>
              <a:chOff x="675416" y="4770254"/>
              <a:chExt cx="7693449" cy="614747"/>
            </a:xfrm>
          </p:grpSpPr>
          <p:pic>
            <p:nvPicPr>
              <p:cNvPr id="42" name="Picture 3" descr="C:\Users\shingo\Desktop\auction\f5HHRH0YE1b6A6ib.gif"/>
              <p:cNvPicPr>
                <a:picLocks noChangeAspect="1" noChangeArrowheads="1"/>
              </p:cNvPicPr>
              <p:nvPr/>
            </p:nvPicPr>
            <p:blipFill rotWithShape="1">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t="22326" b="22326"/>
              <a:stretch/>
            </p:blipFill>
            <p:spPr bwMode="auto">
              <a:xfrm>
                <a:off x="4932040" y="4770254"/>
                <a:ext cx="1110709" cy="614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3"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75416" y="4934221"/>
                <a:ext cx="1859775" cy="303112"/>
              </a:xfrm>
              <a:prstGeom prst="rect">
                <a:avLst/>
              </a:prstGeom>
              <a:noFill/>
              <a:ln w="9525">
                <a:noFill/>
                <a:miter lim="800000"/>
                <a:headEnd/>
                <a:tailEnd/>
              </a:ln>
            </p:spPr>
          </p:pic>
          <p:pic>
            <p:nvPicPr>
              <p:cNvPr id="44" name="図 4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916359" y="4866143"/>
                <a:ext cx="1461166" cy="347309"/>
              </a:xfrm>
              <a:prstGeom prst="rect">
                <a:avLst/>
              </a:prstGeom>
              <a:ln>
                <a:noFill/>
              </a:ln>
            </p:spPr>
          </p:pic>
          <p:pic>
            <p:nvPicPr>
              <p:cNvPr id="45" name="Picture 8" descr="File:東京都交通局 ロゴ.sv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656218" y="4903004"/>
                <a:ext cx="1712647" cy="273587"/>
              </a:xfrm>
              <a:prstGeom prst="rect">
                <a:avLst/>
              </a:prstGeom>
              <a:noFill/>
              <a:ln>
                <a:noFill/>
              </a:ln>
            </p:spPr>
          </p:pic>
        </p:grpSp>
        <p:grpSp>
          <p:nvGrpSpPr>
            <p:cNvPr id="14" name="グループ化 13"/>
            <p:cNvGrpSpPr/>
            <p:nvPr/>
          </p:nvGrpSpPr>
          <p:grpSpPr>
            <a:xfrm>
              <a:off x="683568" y="3645024"/>
              <a:ext cx="7679325" cy="381590"/>
              <a:chOff x="683568" y="3880971"/>
              <a:chExt cx="7679325" cy="381590"/>
            </a:xfrm>
          </p:grpSpPr>
          <p:pic>
            <p:nvPicPr>
              <p:cNvPr id="38" name="Picture 4" descr="C:\Users\shingo\Desktop\auction\2008-m16_2.gif"/>
              <p:cNvPicPr>
                <a:picLocks noChangeAspect="1" noChangeArrowheads="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32600" y="3930792"/>
                <a:ext cx="1630293" cy="32606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 name="Picture 8" descr="http://xn--lckh1a7bzah4vue1293c8zcz2se26h.com/_common_images/money/anarogo.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004048" y="3886680"/>
                <a:ext cx="1208591" cy="370173"/>
              </a:xfrm>
              <a:prstGeom prst="rect">
                <a:avLst/>
              </a:prstGeom>
              <a:noFill/>
              <a:ln>
                <a:noFill/>
              </a:ln>
            </p:spPr>
          </p:pic>
          <p:pic>
            <p:nvPicPr>
              <p:cNvPr id="40" name="Picture 2" descr="https://upload.wikimedia.org/wikipedia/commons/thumb/9/94/SeibuRailway_logo.svg/250px-SeibuRailway_logo.svg.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975539" y="3883032"/>
                <a:ext cx="1451802" cy="377469"/>
              </a:xfrm>
              <a:prstGeom prst="rect">
                <a:avLst/>
              </a:prstGeom>
              <a:noFill/>
              <a:ln>
                <a:noFill/>
              </a:ln>
            </p:spPr>
          </p:pic>
          <p:pic>
            <p:nvPicPr>
              <p:cNvPr id="41" name="図 40"/>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83568" y="3880971"/>
                <a:ext cx="1630370" cy="381590"/>
              </a:xfrm>
              <a:prstGeom prst="rect">
                <a:avLst/>
              </a:prstGeom>
              <a:ln>
                <a:noFill/>
              </a:ln>
            </p:spPr>
          </p:pic>
        </p:grpSp>
        <p:grpSp>
          <p:nvGrpSpPr>
            <p:cNvPr id="15" name="グループ化 14"/>
            <p:cNvGrpSpPr/>
            <p:nvPr/>
          </p:nvGrpSpPr>
          <p:grpSpPr>
            <a:xfrm>
              <a:off x="628872" y="5703654"/>
              <a:ext cx="7734022" cy="605666"/>
              <a:chOff x="628872" y="5667156"/>
              <a:chExt cx="7734022" cy="605666"/>
            </a:xfrm>
          </p:grpSpPr>
          <p:pic>
            <p:nvPicPr>
              <p:cNvPr id="33" name="Picture 2" descr="http://www.rakuteneagles.jp/company/img/sponsor/yamato.jpg"/>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p:blipFill>
            <p:spPr bwMode="auto">
              <a:xfrm>
                <a:off x="5196171" y="5794454"/>
                <a:ext cx="1700206" cy="35107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4" name="Picture 6" descr="JR東日本"/>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308913" y="5667156"/>
                <a:ext cx="640275" cy="60566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5" name="Picture 4" descr="Vanillla Air"/>
              <p:cNvPicPr>
                <a:picLocks noChangeAspect="1" noChangeArrowheads="1"/>
              </p:cNvPicPr>
              <p:nvPr/>
            </p:nvPicPr>
            <p:blipFill rotWithShape="1">
              <a:blip r:embed="rId20" cstate="email">
                <a:extLst>
                  <a:ext uri="{28A0092B-C50C-407E-A947-70E740481C1C}">
                    <a14:useLocalDpi xmlns:a14="http://schemas.microsoft.com/office/drawing/2010/main"/>
                  </a:ext>
                </a:extLst>
              </a:blip>
              <a:srcRect/>
              <a:stretch/>
            </p:blipFill>
            <p:spPr bwMode="auto">
              <a:xfrm>
                <a:off x="628872" y="5690927"/>
                <a:ext cx="1296144" cy="5581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6" name="Picture 2" descr="Peach Aviation"/>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280274" y="5797397"/>
                <a:ext cx="1082620" cy="34518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 name="図 36"/>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3333085" y="5756560"/>
                <a:ext cx="1479189" cy="358802"/>
              </a:xfrm>
              <a:prstGeom prst="rect">
                <a:avLst/>
              </a:prstGeom>
            </p:spPr>
          </p:pic>
        </p:grpSp>
        <p:grpSp>
          <p:nvGrpSpPr>
            <p:cNvPr id="16" name="グループ化 15"/>
            <p:cNvGrpSpPr/>
            <p:nvPr/>
          </p:nvGrpSpPr>
          <p:grpSpPr>
            <a:xfrm>
              <a:off x="525675" y="4831948"/>
              <a:ext cx="7837218" cy="757292"/>
              <a:chOff x="525675" y="4941168"/>
              <a:chExt cx="7837218" cy="757292"/>
            </a:xfrm>
          </p:grpSpPr>
          <p:pic>
            <p:nvPicPr>
              <p:cNvPr id="28" name="Picture 2" descr="http://www.naa.jp/jp/naa/img/img_mewlogomark.gif"/>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566944" y="5226044"/>
                <a:ext cx="1041813" cy="358124"/>
              </a:xfrm>
              <a:prstGeom prst="rect">
                <a:avLst/>
              </a:prstGeom>
              <a:noFill/>
              <a:ln>
                <a:noFill/>
              </a:ln>
            </p:spPr>
          </p:pic>
          <p:pic>
            <p:nvPicPr>
              <p:cNvPr id="29" name="図 28"/>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2771800" y="4941168"/>
                <a:ext cx="1363153" cy="757292"/>
              </a:xfrm>
              <a:prstGeom prst="rect">
                <a:avLst/>
              </a:prstGeom>
              <a:ln>
                <a:noFill/>
              </a:ln>
            </p:spPr>
          </p:pic>
          <p:pic>
            <p:nvPicPr>
              <p:cNvPr id="30" name="図 29"/>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525675" y="5261888"/>
                <a:ext cx="2167021" cy="286437"/>
              </a:xfrm>
              <a:prstGeom prst="rect">
                <a:avLst/>
              </a:prstGeom>
              <a:ln>
                <a:noFill/>
              </a:ln>
            </p:spPr>
          </p:pic>
          <p:pic>
            <p:nvPicPr>
              <p:cNvPr id="31" name="Picture 2" descr="JAL | JAPAN AIRLINES"/>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6040748" y="5086741"/>
                <a:ext cx="1064575" cy="56504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2" name="図 31"/>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537313" y="5101066"/>
                <a:ext cx="825580" cy="536394"/>
              </a:xfrm>
              <a:prstGeom prst="rect">
                <a:avLst/>
              </a:prstGeom>
            </p:spPr>
          </p:pic>
        </p:grpSp>
        <p:grpSp>
          <p:nvGrpSpPr>
            <p:cNvPr id="17" name="グループ化 16"/>
            <p:cNvGrpSpPr/>
            <p:nvPr/>
          </p:nvGrpSpPr>
          <p:grpSpPr>
            <a:xfrm>
              <a:off x="675417" y="2103254"/>
              <a:ext cx="7691116" cy="550161"/>
              <a:chOff x="675417" y="2103254"/>
              <a:chExt cx="7691116" cy="550161"/>
            </a:xfrm>
          </p:grpSpPr>
          <p:pic>
            <p:nvPicPr>
              <p:cNvPr id="23" name="Picture 2" descr="C:\Users\shingo\Desktop\auction\thumb_49c3cd954bb30.gif"/>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5514667" y="2151683"/>
                <a:ext cx="1450568" cy="4533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6" descr="http://www.ntt-bp.net/jcfw/common/img/logo.png"/>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1811717" y="2103254"/>
                <a:ext cx="1425613" cy="550161"/>
              </a:xfrm>
              <a:prstGeom prst="rect">
                <a:avLst/>
              </a:prstGeom>
              <a:noFill/>
              <a:ln>
                <a:noFill/>
              </a:ln>
            </p:spPr>
          </p:pic>
          <p:pic>
            <p:nvPicPr>
              <p:cNvPr id="25" name="図 24"/>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528851" y="2157470"/>
                <a:ext cx="1694295" cy="441729"/>
              </a:xfrm>
              <a:prstGeom prst="rect">
                <a:avLst/>
              </a:prstGeom>
              <a:ln>
                <a:noFill/>
              </a:ln>
            </p:spPr>
          </p:pic>
          <p:pic>
            <p:nvPicPr>
              <p:cNvPr id="26" name="図 25"/>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7256757" y="2234421"/>
                <a:ext cx="1109776" cy="288750"/>
              </a:xfrm>
              <a:prstGeom prst="rect">
                <a:avLst/>
              </a:prstGeom>
              <a:ln>
                <a:noFill/>
              </a:ln>
            </p:spPr>
          </p:pic>
          <p:pic>
            <p:nvPicPr>
              <p:cNvPr id="27" name="図 26"/>
              <p:cNvPicPr>
                <a:picLocks noChangeAspect="1"/>
              </p:cNvPicPr>
              <p:nvPr/>
            </p:nvPicPr>
            <p:blipFill rotWithShape="1">
              <a:blip r:embed="rId32" cstate="email">
                <a:extLst>
                  <a:ext uri="{28A0092B-C50C-407E-A947-70E740481C1C}">
                    <a14:useLocalDpi xmlns:a14="http://schemas.microsoft.com/office/drawing/2010/main"/>
                  </a:ext>
                </a:extLst>
              </a:blip>
              <a:srcRect/>
              <a:stretch/>
            </p:blipFill>
            <p:spPr>
              <a:xfrm>
                <a:off x="675417" y="2200638"/>
                <a:ext cx="844779" cy="349564"/>
              </a:xfrm>
              <a:prstGeom prst="rect">
                <a:avLst/>
              </a:prstGeom>
            </p:spPr>
          </p:pic>
        </p:grpSp>
        <p:grpSp>
          <p:nvGrpSpPr>
            <p:cNvPr id="18" name="グループ化 17"/>
            <p:cNvGrpSpPr/>
            <p:nvPr/>
          </p:nvGrpSpPr>
          <p:grpSpPr>
            <a:xfrm>
              <a:off x="683569" y="2830407"/>
              <a:ext cx="7685296" cy="598593"/>
              <a:chOff x="683569" y="2927454"/>
              <a:chExt cx="7685296" cy="598593"/>
            </a:xfrm>
          </p:grpSpPr>
          <p:pic>
            <p:nvPicPr>
              <p:cNvPr id="19" name="図 18"/>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683569" y="3033256"/>
                <a:ext cx="2077041" cy="399795"/>
              </a:xfrm>
              <a:prstGeom prst="rect">
                <a:avLst/>
              </a:prstGeom>
              <a:ln>
                <a:noFill/>
              </a:ln>
            </p:spPr>
          </p:pic>
          <p:pic>
            <p:nvPicPr>
              <p:cNvPr id="20" name="図 19"/>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7235080" y="2953428"/>
                <a:ext cx="1133785" cy="546647"/>
              </a:xfrm>
              <a:prstGeom prst="rect">
                <a:avLst/>
              </a:prstGeom>
            </p:spPr>
          </p:pic>
          <p:pic>
            <p:nvPicPr>
              <p:cNvPr id="21" name="Picture 2" descr="https://test.livejapan.com/public/operation/alliance/keisei-bus/img/keisei-bus_logo_01.jpg"/>
              <p:cNvPicPr>
                <a:picLocks noChangeAspect="1" noChangeArrowheads="1"/>
              </p:cNvPicPr>
              <p:nvPr/>
            </p:nvPicPr>
            <p:blipFill rotWithShape="1">
              <a:blip r:embed="rId35" cstate="email">
                <a:extLst>
                  <a:ext uri="{28A0092B-C50C-407E-A947-70E740481C1C}">
                    <a14:useLocalDpi xmlns:a14="http://schemas.microsoft.com/office/drawing/2010/main"/>
                  </a:ext>
                </a:extLst>
              </a:blip>
              <a:srcRect/>
              <a:stretch/>
            </p:blipFill>
            <p:spPr bwMode="auto">
              <a:xfrm>
                <a:off x="3349962" y="3024135"/>
                <a:ext cx="1539158" cy="4212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s://test.livejapan.com/public/operation/alliance/keikyu/img/keikyu_logo_01.jpg"/>
              <p:cNvPicPr>
                <a:picLocks noChangeAspect="1" noChangeArrowheads="1"/>
              </p:cNvPicPr>
              <p:nvPr/>
            </p:nvPicPr>
            <p:blipFill rotWithShape="1">
              <a:blip r:embed="rId36" cstate="email">
                <a:extLst>
                  <a:ext uri="{28A0092B-C50C-407E-A947-70E740481C1C}">
                    <a14:useLocalDpi xmlns:a14="http://schemas.microsoft.com/office/drawing/2010/main"/>
                  </a:ext>
                </a:extLst>
              </a:blip>
              <a:srcRect/>
              <a:stretch/>
            </p:blipFill>
            <p:spPr bwMode="auto">
              <a:xfrm>
                <a:off x="5478472" y="2927454"/>
                <a:ext cx="1167256" cy="598593"/>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47" name="図 46"/>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219649" y="1956517"/>
            <a:ext cx="2042210" cy="4578136"/>
          </a:xfrm>
          <a:prstGeom prst="rect">
            <a:avLst/>
          </a:prstGeom>
        </p:spPr>
      </p:pic>
      <p:grpSp>
        <p:nvGrpSpPr>
          <p:cNvPr id="48" name="グループ化 25"/>
          <p:cNvGrpSpPr>
            <a:grpSpLocks noChangeAspect="1"/>
          </p:cNvGrpSpPr>
          <p:nvPr/>
        </p:nvGrpSpPr>
        <p:grpSpPr>
          <a:xfrm>
            <a:off x="2449962" y="2151402"/>
            <a:ext cx="1274202" cy="2352277"/>
            <a:chOff x="3448800" y="225923"/>
            <a:chExt cx="3007377" cy="5551857"/>
          </a:xfrm>
        </p:grpSpPr>
        <p:pic>
          <p:nvPicPr>
            <p:cNvPr id="49" name="Picture 2" descr="https://static-cdn.fullcontact.com/images/website/iphone5.png"/>
            <p:cNvPicPr>
              <a:picLocks noChangeAspect="1"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3448800" y="225923"/>
              <a:ext cx="3007377" cy="5230101"/>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グループ化 20"/>
            <p:cNvGrpSpPr/>
            <p:nvPr/>
          </p:nvGrpSpPr>
          <p:grpSpPr>
            <a:xfrm>
              <a:off x="3700800" y="991282"/>
              <a:ext cx="2555550" cy="259577"/>
              <a:chOff x="4009816" y="1019361"/>
              <a:chExt cx="2455352" cy="249399"/>
            </a:xfrm>
          </p:grpSpPr>
          <p:pic>
            <p:nvPicPr>
              <p:cNvPr id="66" name="図 65"/>
              <p:cNvPicPr>
                <a:picLocks noChangeAspect="1"/>
              </p:cNvPicPr>
              <p:nvPr/>
            </p:nvPicPr>
            <p:blipFill rotWithShape="1">
              <a:blip r:embed="rId39" cstate="email">
                <a:extLst>
                  <a:ext uri="{28A0092B-C50C-407E-A947-70E740481C1C}">
                    <a14:useLocalDpi xmlns:a14="http://schemas.microsoft.com/office/drawing/2010/main"/>
                  </a:ext>
                </a:extLst>
              </a:blip>
              <a:srcRect/>
              <a:stretch/>
            </p:blipFill>
            <p:spPr>
              <a:xfrm>
                <a:off x="4009816" y="1019937"/>
                <a:ext cx="2455352" cy="248823"/>
              </a:xfrm>
              <a:prstGeom prst="rect">
                <a:avLst/>
              </a:prstGeom>
            </p:spPr>
          </p:pic>
          <p:pic>
            <p:nvPicPr>
              <p:cNvPr id="67" name="図 66"/>
              <p:cNvPicPr>
                <a:picLocks/>
              </p:cNvPicPr>
              <p:nvPr/>
            </p:nvPicPr>
            <p:blipFill rotWithShape="1">
              <a:blip r:embed="rId40" cstate="email">
                <a:extLst>
                  <a:ext uri="{28A0092B-C50C-407E-A947-70E740481C1C}">
                    <a14:useLocalDpi xmlns:a14="http://schemas.microsoft.com/office/drawing/2010/main"/>
                  </a:ext>
                </a:extLst>
              </a:blip>
              <a:srcRect/>
              <a:stretch/>
            </p:blipFill>
            <p:spPr>
              <a:xfrm>
                <a:off x="4321113" y="1019361"/>
                <a:ext cx="588005" cy="230425"/>
              </a:xfrm>
              <a:prstGeom prst="rect">
                <a:avLst/>
              </a:prstGeom>
            </p:spPr>
          </p:pic>
        </p:grpSp>
        <p:pic>
          <p:nvPicPr>
            <p:cNvPr id="51" name="図 50"/>
            <p:cNvPicPr>
              <a:picLocks noChangeAspect="1"/>
            </p:cNvPicPr>
            <p:nvPr/>
          </p:nvPicPr>
          <p:blipFill rotWithShape="1">
            <a:blip r:embed="rId41" cstate="email">
              <a:extLst>
                <a:ext uri="{28A0092B-C50C-407E-A947-70E740481C1C}">
                  <a14:useLocalDpi xmlns:a14="http://schemas.microsoft.com/office/drawing/2010/main"/>
                </a:ext>
              </a:extLst>
            </a:blip>
            <a:srcRect/>
            <a:stretch/>
          </p:blipFill>
          <p:spPr>
            <a:xfrm>
              <a:off x="3700800" y="1980000"/>
              <a:ext cx="2556000" cy="3797780"/>
            </a:xfrm>
            <a:prstGeom prst="rect">
              <a:avLst/>
            </a:prstGeom>
          </p:spPr>
        </p:pic>
        <p:pic>
          <p:nvPicPr>
            <p:cNvPr id="52" name="Picture 2"/>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3700800" y="1224000"/>
              <a:ext cx="2556000" cy="831387"/>
            </a:xfrm>
            <a:prstGeom prst="rect">
              <a:avLst/>
            </a:prstGeom>
            <a:noFill/>
            <a:ln w="9525">
              <a:noFill/>
              <a:miter lim="800000"/>
              <a:headEnd/>
              <a:tailEnd/>
            </a:ln>
          </p:spPr>
        </p:pic>
        <p:grpSp>
          <p:nvGrpSpPr>
            <p:cNvPr id="53" name="グループ化 104"/>
            <p:cNvGrpSpPr/>
            <p:nvPr/>
          </p:nvGrpSpPr>
          <p:grpSpPr>
            <a:xfrm>
              <a:off x="4880992" y="3861048"/>
              <a:ext cx="324000" cy="324000"/>
              <a:chOff x="4664968" y="3717032"/>
              <a:chExt cx="324000" cy="324000"/>
            </a:xfrm>
          </p:grpSpPr>
          <p:sp>
            <p:nvSpPr>
              <p:cNvPr id="64" name="円/楕円 63"/>
              <p:cNvSpPr>
                <a:spLocks noChangeAspect="1"/>
              </p:cNvSpPr>
              <p:nvPr/>
            </p:nvSpPr>
            <p:spPr>
              <a:xfrm>
                <a:off x="4664968" y="3717032"/>
                <a:ext cx="324000" cy="324000"/>
              </a:xfrm>
              <a:prstGeom prst="ellipse">
                <a:avLst/>
              </a:prstGeom>
              <a:solidFill>
                <a:srgbClr val="E6212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b="1" dirty="0">
                  <a:solidFill>
                    <a:prstClr val="white">
                      <a:lumMod val="85000"/>
                    </a:prstClr>
                  </a:solidFill>
                  <a:latin typeface="ＭＳ Ｐゴシック" panose="020B0600070205080204" pitchFamily="50" charset="-128"/>
                </a:endParaRPr>
              </a:p>
            </p:txBody>
          </p:sp>
          <p:sp>
            <p:nvSpPr>
              <p:cNvPr id="65" name="円/楕円 64"/>
              <p:cNvSpPr>
                <a:spLocks noChangeAspect="1"/>
              </p:cNvSpPr>
              <p:nvPr/>
            </p:nvSpPr>
            <p:spPr>
              <a:xfrm>
                <a:off x="4754968" y="3807032"/>
                <a:ext cx="144000" cy="144000"/>
              </a:xfrm>
              <a:prstGeom prst="ellipse">
                <a:avLst/>
              </a:prstGeom>
              <a:solidFill>
                <a:srgbClr val="E6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b="1" dirty="0">
                  <a:solidFill>
                    <a:prstClr val="white">
                      <a:lumMod val="85000"/>
                    </a:prstClr>
                  </a:solidFill>
                  <a:latin typeface="ＭＳ Ｐゴシック" panose="020B0600070205080204" pitchFamily="50" charset="-128"/>
                </a:endParaRPr>
              </a:p>
            </p:txBody>
          </p:sp>
        </p:grpSp>
        <p:pic>
          <p:nvPicPr>
            <p:cNvPr id="54"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255940" y="4607537"/>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5"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169024" y="4653136"/>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6"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601072" y="4077072"/>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7"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592960" y="3501008"/>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8"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016896" y="3933056"/>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9"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944888" y="3212976"/>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0"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822142" y="2924515"/>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587786" y="2440858"/>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2"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174751" y="2896927"/>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3" name="Picture 2" descr="http://1.bp.blogspot.com/-vFFjPxAv02w/UZzvKtyI44I/AAAAAAAAAb0/YNIm-aPNH5M/s1600/WiFi.png"/>
            <p:cNvPicPr>
              <a:picLocks noChangeAspect="1" noChangeArrowheads="1"/>
            </p:cNvPicPr>
            <p:nvPr/>
          </p:nvPicPr>
          <p:blipFill>
            <a:blip r:embed="rId7"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376936" y="2492896"/>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68" name="角丸四角形 67"/>
          <p:cNvSpPr/>
          <p:nvPr/>
        </p:nvSpPr>
        <p:spPr>
          <a:xfrm>
            <a:off x="2404053" y="2016125"/>
            <a:ext cx="1351659" cy="350348"/>
          </a:xfrm>
          <a:prstGeom prst="roundRect">
            <a:avLst>
              <a:gd name="adj" fmla="val 50000"/>
            </a:avLst>
          </a:prstGeom>
          <a:solidFill>
            <a:schemeClr val="accent5">
              <a:lumMod val="75000"/>
            </a:schemeClr>
          </a:solidFill>
          <a:ln w="38100" cap="flat">
            <a:solidFill>
              <a:schemeClr val="bg1"/>
            </a:solidFill>
            <a:bevel/>
          </a:ln>
          <a:effectLst>
            <a:innerShdw>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ja-JP" altLang="en-US" sz="1200" b="1" dirty="0">
                <a:solidFill>
                  <a:prstClr val="white"/>
                </a:solidFill>
                <a:latin typeface="Meiryo UI" pitchFamily="50" charset="-128"/>
                <a:ea typeface="Meiryo UI" pitchFamily="50" charset="-128"/>
                <a:cs typeface="Meiryo UI" pitchFamily="50" charset="-128"/>
              </a:rPr>
              <a:t>便利マップ機能</a:t>
            </a:r>
          </a:p>
        </p:txBody>
      </p:sp>
      <p:sp>
        <p:nvSpPr>
          <p:cNvPr id="91" name="角丸四角形 90"/>
          <p:cNvSpPr/>
          <p:nvPr/>
        </p:nvSpPr>
        <p:spPr>
          <a:xfrm>
            <a:off x="4020179" y="2017525"/>
            <a:ext cx="1351659" cy="338858"/>
          </a:xfrm>
          <a:prstGeom prst="roundRect">
            <a:avLst>
              <a:gd name="adj" fmla="val 50000"/>
            </a:avLst>
          </a:prstGeom>
          <a:solidFill>
            <a:schemeClr val="accent5">
              <a:lumMod val="75000"/>
            </a:schemeClr>
          </a:solidFill>
          <a:ln w="38100" cap="flat">
            <a:solidFill>
              <a:schemeClr val="bg1"/>
            </a:solidFill>
            <a:bevel/>
          </a:ln>
          <a:effectLst>
            <a:innerShdw>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ja-JP" altLang="en-US" sz="1200" b="1" dirty="0">
                <a:solidFill>
                  <a:prstClr val="white"/>
                </a:solidFill>
                <a:latin typeface="Meiryo UI" pitchFamily="50" charset="-128"/>
                <a:ea typeface="Meiryo UI" pitchFamily="50" charset="-128"/>
                <a:cs typeface="Meiryo UI" pitchFamily="50" charset="-128"/>
              </a:rPr>
              <a:t>緊急時対応情報</a:t>
            </a:r>
          </a:p>
        </p:txBody>
      </p:sp>
      <p:sp>
        <p:nvSpPr>
          <p:cNvPr id="92" name="テキスト ボックス 91"/>
          <p:cNvSpPr txBox="1"/>
          <p:nvPr/>
        </p:nvSpPr>
        <p:spPr>
          <a:xfrm>
            <a:off x="5996354" y="1849296"/>
            <a:ext cx="3683978" cy="4860000"/>
          </a:xfrm>
          <a:prstGeom prst="rect">
            <a:avLst/>
          </a:prstGeom>
          <a:noFill/>
          <a:ln>
            <a:solidFill>
              <a:schemeClr val="tx1"/>
            </a:solidFill>
          </a:ln>
        </p:spPr>
        <p:txBody>
          <a:bodyPr wrap="square" rtlCol="0">
            <a:noAutofit/>
          </a:bodyPr>
          <a:lstStyle/>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提供者：株式会社ぐるなび</a:t>
            </a: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利用ユーザー数：非公開</a:t>
            </a:r>
            <a:endParaRPr lang="en-US" altLang="ja-JP"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使用データセット：</a:t>
            </a:r>
            <a:endParaRPr lang="en-US" altLang="ja-JP"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①観光情報強化</a:t>
            </a:r>
            <a:endParaRPr lang="en-US" altLang="ja-JP"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文化財一覧</a:t>
            </a: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観光施設一覧</a:t>
            </a: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イベント一覧</a:t>
            </a:r>
            <a:endParaRPr lang="en-US" altLang="ja-JP" sz="1400"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②便利マップ機能</a:t>
            </a: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公衆無線</a:t>
            </a:r>
            <a:r>
              <a:rPr lang="en-US" altLang="ja-JP" sz="1400"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LAN</a:t>
            </a:r>
            <a:r>
              <a:rPr lang="ja-JP" altLang="en-US" sz="1400"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アクセスポイント一覧</a:t>
            </a: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公衆トイレ一覧</a:t>
            </a: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③緊急時対応情報</a:t>
            </a:r>
            <a:endParaRPr lang="en-US" altLang="zh-TW"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fontAlgn="b"/>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en-US" altLang="zh-TW" sz="1400"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AED</a:t>
            </a:r>
            <a:r>
              <a:rPr lang="zh-TW" altLang="en-US" sz="1400"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設置箇所一覧</a:t>
            </a:r>
            <a:endParaRPr lang="en-US" altLang="zh-TW" sz="1400"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fontAlgn="b"/>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zh-TW" altLang="en-US" sz="1400"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医療機関一覧</a:t>
            </a: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zh-TW" altLang="en-US" sz="1400"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指定緊急避難場所一覧</a:t>
            </a:r>
            <a:endParaRPr lang="en-US" altLang="zh-TW" sz="1400" b="1" u="sng"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br>
              <a:rPr lang="zh-TW"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コメント：</a:t>
            </a:r>
            <a:endParaRPr lang="en-US" altLang="ja-JP"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現在は情報量の多い東京に特化したガイドサービスですが、各自治体の標準化されたオープンデータがあれば、それを元に翻訳やコンテンツ化をし、各地方でのガイドサービス展開スピードを速めることが出来ます。</a:t>
            </a:r>
          </a:p>
        </p:txBody>
      </p:sp>
      <p:sp>
        <p:nvSpPr>
          <p:cNvPr id="93" name="正方形/長方形 92"/>
          <p:cNvSpPr/>
          <p:nvPr/>
        </p:nvSpPr>
        <p:spPr>
          <a:xfrm>
            <a:off x="2398141" y="4058990"/>
            <a:ext cx="1377329" cy="6484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51429" bIns="72000" rtlCol="0" anchor="t" anchorCtr="0"/>
          <a:lstStyle/>
          <a:p>
            <a:r>
              <a:rPr lang="ja-JP" altLang="en-US" sz="1050" dirty="0">
                <a:solidFill>
                  <a:prstClr val="black"/>
                </a:solidFill>
                <a:latin typeface="Meiryo UI" pitchFamily="50" charset="-128"/>
                <a:ea typeface="Meiryo UI" pitchFamily="50" charset="-128"/>
                <a:cs typeface="Meiryo UI" pitchFamily="50" charset="-128"/>
              </a:rPr>
              <a:t>・</a:t>
            </a:r>
            <a:r>
              <a:rPr lang="en-US" altLang="ja-JP" sz="1050" dirty="0">
                <a:solidFill>
                  <a:prstClr val="black"/>
                </a:solidFill>
                <a:latin typeface="Meiryo UI" pitchFamily="50" charset="-128"/>
                <a:ea typeface="Meiryo UI" pitchFamily="50" charset="-128"/>
                <a:cs typeface="Meiryo UI" pitchFamily="50" charset="-128"/>
              </a:rPr>
              <a:t>Wi-Fi</a:t>
            </a:r>
            <a:r>
              <a:rPr lang="ja-JP" altLang="en-US" sz="1050" dirty="0">
                <a:solidFill>
                  <a:prstClr val="black"/>
                </a:solidFill>
                <a:latin typeface="Meiryo UI" pitchFamily="50" charset="-128"/>
                <a:ea typeface="Meiryo UI" pitchFamily="50" charset="-128"/>
                <a:cs typeface="Meiryo UI" pitchFamily="50" charset="-128"/>
              </a:rPr>
              <a:t>スポット</a:t>
            </a:r>
            <a:endParaRPr lang="en-US" altLang="ja-JP" sz="1050" dirty="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・観光案内所　</a:t>
            </a:r>
            <a:endParaRPr lang="en-US" altLang="ja-JP" sz="1050" dirty="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・タクシー乗り場　など</a:t>
            </a:r>
            <a:endParaRPr lang="en-US" altLang="ja-JP" sz="1050" dirty="0">
              <a:solidFill>
                <a:prstClr val="black"/>
              </a:solidFill>
              <a:latin typeface="Meiryo UI" pitchFamily="50" charset="-128"/>
              <a:ea typeface="Meiryo UI" pitchFamily="50" charset="-128"/>
              <a:cs typeface="Meiryo UI" pitchFamily="50" charset="-128"/>
            </a:endParaRPr>
          </a:p>
        </p:txBody>
      </p:sp>
      <p:sp>
        <p:nvSpPr>
          <p:cNvPr id="94" name="正方形/長方形 93"/>
          <p:cNvSpPr/>
          <p:nvPr/>
        </p:nvSpPr>
        <p:spPr>
          <a:xfrm>
            <a:off x="4026424" y="4064399"/>
            <a:ext cx="1373777" cy="61950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51429" bIns="72000" rtlCol="0" anchor="t" anchorCtr="0"/>
          <a:lstStyle/>
          <a:p>
            <a:r>
              <a:rPr lang="ja-JP" altLang="en-US" sz="1000" dirty="0">
                <a:solidFill>
                  <a:prstClr val="black"/>
                </a:solidFill>
                <a:latin typeface="Meiryo UI" pitchFamily="50" charset="-128"/>
                <a:ea typeface="Meiryo UI" pitchFamily="50" charset="-128"/>
                <a:cs typeface="Meiryo UI" pitchFamily="50" charset="-128"/>
              </a:rPr>
              <a:t>・</a:t>
            </a:r>
            <a:r>
              <a:rPr lang="en-US" altLang="ja-JP" sz="1000" dirty="0">
                <a:solidFill>
                  <a:prstClr val="black"/>
                </a:solidFill>
                <a:latin typeface="Meiryo UI" pitchFamily="50" charset="-128"/>
                <a:ea typeface="Meiryo UI" pitchFamily="50" charset="-128"/>
                <a:cs typeface="Meiryo UI" pitchFamily="50" charset="-128"/>
              </a:rPr>
              <a:t>110</a:t>
            </a:r>
            <a:r>
              <a:rPr lang="ja-JP" altLang="en-US" sz="1000" dirty="0">
                <a:solidFill>
                  <a:prstClr val="black"/>
                </a:solidFill>
                <a:latin typeface="Meiryo UI" pitchFamily="50" charset="-128"/>
                <a:ea typeface="Meiryo UI" pitchFamily="50" charset="-128"/>
                <a:cs typeface="Meiryo UI" pitchFamily="50" charset="-128"/>
              </a:rPr>
              <a:t>通報</a:t>
            </a:r>
            <a:r>
              <a:rPr lang="en-US" altLang="ja-JP" sz="1000" dirty="0">
                <a:solidFill>
                  <a:prstClr val="black"/>
                </a:solidFill>
                <a:latin typeface="Meiryo UI" pitchFamily="50" charset="-128"/>
                <a:ea typeface="Meiryo UI" pitchFamily="50" charset="-128"/>
                <a:cs typeface="Meiryo UI" pitchFamily="50" charset="-128"/>
              </a:rPr>
              <a:t>/119</a:t>
            </a:r>
            <a:r>
              <a:rPr lang="ja-JP" altLang="en-US" sz="1000" dirty="0">
                <a:solidFill>
                  <a:prstClr val="black"/>
                </a:solidFill>
                <a:latin typeface="Meiryo UI" pitchFamily="50" charset="-128"/>
                <a:ea typeface="Meiryo UI" pitchFamily="50" charset="-128"/>
                <a:cs typeface="Meiryo UI" pitchFamily="50" charset="-128"/>
              </a:rPr>
              <a:t>通報</a:t>
            </a:r>
            <a:endParaRPr lang="en-US" altLang="ja-JP" sz="1000" dirty="0">
              <a:solidFill>
                <a:prstClr val="black"/>
              </a:solidFill>
              <a:latin typeface="Meiryo UI" pitchFamily="50" charset="-128"/>
              <a:ea typeface="Meiryo UI" pitchFamily="50" charset="-128"/>
              <a:cs typeface="Meiryo UI" pitchFamily="50" charset="-128"/>
            </a:endParaRPr>
          </a:p>
          <a:p>
            <a:r>
              <a:rPr lang="ja-JP" altLang="en-US" sz="1000" dirty="0">
                <a:solidFill>
                  <a:prstClr val="black"/>
                </a:solidFill>
                <a:latin typeface="Meiryo UI" pitchFamily="50" charset="-128"/>
                <a:ea typeface="Meiryo UI" pitchFamily="50" charset="-128"/>
                <a:cs typeface="Meiryo UI" pitchFamily="50" charset="-128"/>
              </a:rPr>
              <a:t>・大使館</a:t>
            </a:r>
            <a:endParaRPr lang="en-US" altLang="ja-JP" sz="1000" dirty="0">
              <a:solidFill>
                <a:prstClr val="black"/>
              </a:solidFill>
              <a:latin typeface="Meiryo UI" pitchFamily="50" charset="-128"/>
              <a:ea typeface="Meiryo UI" pitchFamily="50" charset="-128"/>
              <a:cs typeface="Meiryo UI" pitchFamily="50" charset="-128"/>
            </a:endParaRPr>
          </a:p>
          <a:p>
            <a:r>
              <a:rPr lang="ja-JP" altLang="en-US" sz="1000" dirty="0">
                <a:solidFill>
                  <a:prstClr val="black"/>
                </a:solidFill>
                <a:latin typeface="Meiryo UI" pitchFamily="50" charset="-128"/>
                <a:ea typeface="Meiryo UI" pitchFamily="50" charset="-128"/>
                <a:cs typeface="Meiryo UI" pitchFamily="50" charset="-128"/>
              </a:rPr>
              <a:t>・公衆電話の場所　など</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96" name="正方形/長方形 95"/>
          <p:cNvSpPr/>
          <p:nvPr/>
        </p:nvSpPr>
        <p:spPr>
          <a:xfrm>
            <a:off x="2598020" y="4695852"/>
            <a:ext cx="1487204" cy="42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旅に役立つ</a:t>
            </a:r>
            <a:endParaRPr lang="en-US" altLang="ja-JP" sz="11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1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スポットを案内</a:t>
            </a:r>
          </a:p>
        </p:txBody>
      </p:sp>
      <p:sp>
        <p:nvSpPr>
          <p:cNvPr id="97" name="右矢印 96"/>
          <p:cNvSpPr/>
          <p:nvPr/>
        </p:nvSpPr>
        <p:spPr>
          <a:xfrm>
            <a:off x="2427420" y="4744918"/>
            <a:ext cx="232731" cy="3005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98" name="正方形/長方形 97"/>
          <p:cNvSpPr/>
          <p:nvPr/>
        </p:nvSpPr>
        <p:spPr>
          <a:xfrm>
            <a:off x="4247920" y="4780523"/>
            <a:ext cx="1393467" cy="263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緊急特別ツール</a:t>
            </a:r>
          </a:p>
        </p:txBody>
      </p:sp>
      <p:sp>
        <p:nvSpPr>
          <p:cNvPr id="101" name="右矢印 100"/>
          <p:cNvSpPr/>
          <p:nvPr/>
        </p:nvSpPr>
        <p:spPr>
          <a:xfrm>
            <a:off x="4080697" y="4756137"/>
            <a:ext cx="232731" cy="3005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7" name="スライド番号プレースホルダー 6"/>
          <p:cNvSpPr>
            <a:spLocks noGrp="1"/>
          </p:cNvSpPr>
          <p:nvPr>
            <p:ph type="sldNum" sz="quarter" idx="12"/>
          </p:nvPr>
        </p:nvSpPr>
        <p:spPr/>
        <p:txBody>
          <a:bodyPr/>
          <a:lstStyle/>
          <a:p>
            <a:pPr algn="r" latinLnBrk="1"/>
            <a:fld id="{2D445476-B57F-464F-8319-C26E69740EC0}" type="slidenum">
              <a:rPr/>
              <a:pPr algn="r" latinLnBrk="1"/>
              <a:t>18</a:t>
            </a:fld>
            <a:endParaRPr lang="ja-JP" altLang="en-US" dirty="0"/>
          </a:p>
        </p:txBody>
      </p:sp>
    </p:spTree>
    <p:extLst>
      <p:ext uri="{BB962C8B-B14F-4D97-AF65-F5344CB8AC3E}">
        <p14:creationId xmlns:p14="http://schemas.microsoft.com/office/powerpoint/2010/main" val="1049874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lgn="r">
              <a:defRPr/>
            </a:pPr>
            <a:fld id="{067EFC52-C34A-4A1B-879C-F7681BFACCAD}" type="slidenum">
              <a:rPr lang="ja-JP" altLang="en-US" smtClean="0"/>
              <a:pPr algn="r">
                <a:defRPr/>
              </a:pPr>
              <a:t>19</a:t>
            </a:fld>
            <a:endParaRPr lang="ja-JP" altLang="en-US" dirty="0"/>
          </a:p>
        </p:txBody>
      </p:sp>
      <p:sp>
        <p:nvSpPr>
          <p:cNvPr id="59" name="タイトル 1"/>
          <p:cNvSpPr>
            <a:spLocks noGrp="1"/>
          </p:cNvSpPr>
          <p:nvPr>
            <p:ph type="title"/>
          </p:nvPr>
        </p:nvSpPr>
        <p:spPr>
          <a:xfrm>
            <a:off x="491988" y="8623"/>
            <a:ext cx="8915400" cy="52160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オープンデータに関する国際ランキングの推移（</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2016)</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a:stretch>
            <a:fillRect/>
          </a:stretch>
        </p:blipFill>
        <p:spPr>
          <a:xfrm>
            <a:off x="686829" y="668712"/>
            <a:ext cx="8701407" cy="6135503"/>
          </a:xfrm>
          <a:prstGeom prst="rect">
            <a:avLst/>
          </a:prstGeom>
        </p:spPr>
      </p:pic>
    </p:spTree>
    <p:extLst>
      <p:ext uri="{BB962C8B-B14F-4D97-AF65-F5344CB8AC3E}">
        <p14:creationId xmlns:p14="http://schemas.microsoft.com/office/powerpoint/2010/main" val="3863369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631340" y="2546796"/>
            <a:ext cx="8612711" cy="3021491"/>
          </a:xfrm>
          <a:prstGeom prst="roundRect">
            <a:avLst>
              <a:gd name="adj" fmla="val 12738"/>
            </a:avLst>
          </a:prstGeom>
          <a:solidFill>
            <a:srgbClr val="FFFFCC"/>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844083"/>
            <a:endParaRPr lang="en-US" altLang="ja-JP" dirty="0">
              <a:solidFill>
                <a:prstClr val="black"/>
              </a:solidFill>
              <a:latin typeface="ＭＳ 明朝" panose="02020609040205080304" pitchFamily="17" charset="-128"/>
              <a:ea typeface="ＭＳ 明朝" panose="02020609040205080304" pitchFamily="17" charset="-128"/>
              <a:cs typeface="Meiryo UI" panose="020B0604030504040204" pitchFamily="50" charset="-128"/>
            </a:endParaRPr>
          </a:p>
        </p:txBody>
      </p:sp>
      <p:sp>
        <p:nvSpPr>
          <p:cNvPr id="4" name="テキスト ボックス 3"/>
          <p:cNvSpPr txBox="1"/>
          <p:nvPr/>
        </p:nvSpPr>
        <p:spPr>
          <a:xfrm>
            <a:off x="141034" y="17792"/>
            <a:ext cx="9562524" cy="400110"/>
          </a:xfrm>
          <a:prstGeom prst="rect">
            <a:avLst/>
          </a:prstGeom>
          <a:noFill/>
          <a:ln w="47625" cmpd="thickThin">
            <a:noFill/>
          </a:ln>
        </p:spPr>
        <p:txBody>
          <a:bodyPr wrap="square" rtlCol="0">
            <a:spAutoFit/>
          </a:bodyPr>
          <a:lstStyle/>
          <a:p>
            <a:pPr algn="ctr" defTabSz="844083"/>
            <a:r>
              <a:rPr lang="ja-JP" altLang="en-US" sz="2000" dirty="0">
                <a:latin typeface="Meiryo UI" panose="020B0604030504040204" pitchFamily="50" charset="-128"/>
                <a:ea typeface="Meiryo UI" panose="020B0604030504040204" pitchFamily="50" charset="-128"/>
                <a:cs typeface="Meiryo UI" panose="020B0604030504040204" pitchFamily="50" charset="-128"/>
              </a:rPr>
              <a:t>官民データ活用推進基本法</a:t>
            </a:r>
            <a:r>
              <a:rPr lang="zh-CN" altLang="en-US" sz="2000" dirty="0">
                <a:latin typeface="Meiryo UI" panose="020B0604030504040204" pitchFamily="50" charset="-128"/>
                <a:ea typeface="Meiryo UI" panose="020B0604030504040204" pitchFamily="50" charset="-128"/>
                <a:cs typeface="Meiryo UI" panose="020B0604030504040204" pitchFamily="50" charset="-128"/>
              </a:rPr>
              <a:t>（平成</a:t>
            </a:r>
            <a:r>
              <a:rPr lang="en-US" altLang="zh-CN" sz="2000" dirty="0">
                <a:latin typeface="Meiryo UI" panose="020B0604030504040204" pitchFamily="50" charset="-128"/>
                <a:ea typeface="Meiryo UI" panose="020B0604030504040204" pitchFamily="50" charset="-128"/>
                <a:cs typeface="Meiryo UI" panose="020B0604030504040204" pitchFamily="50" charset="-128"/>
              </a:rPr>
              <a:t>28</a:t>
            </a:r>
            <a:r>
              <a:rPr lang="zh-CN" altLang="en-US" sz="2000" dirty="0">
                <a:latin typeface="Meiryo UI" panose="020B0604030504040204" pitchFamily="50" charset="-128"/>
                <a:ea typeface="Meiryo UI" panose="020B0604030504040204" pitchFamily="50" charset="-128"/>
                <a:cs typeface="Meiryo UI" panose="020B0604030504040204" pitchFamily="50" charset="-128"/>
              </a:rPr>
              <a:t>年法律第</a:t>
            </a:r>
            <a:r>
              <a:rPr lang="en-US" altLang="zh-CN" sz="2000" dirty="0">
                <a:latin typeface="Meiryo UI" panose="020B0604030504040204" pitchFamily="50" charset="-128"/>
                <a:ea typeface="Meiryo UI" panose="020B0604030504040204" pitchFamily="50" charset="-128"/>
                <a:cs typeface="Meiryo UI" panose="020B0604030504040204" pitchFamily="50" charset="-128"/>
              </a:rPr>
              <a:t>103</a:t>
            </a:r>
            <a:r>
              <a:rPr lang="zh-CN" altLang="en-US" sz="2000" dirty="0">
                <a:latin typeface="Meiryo UI" panose="020B0604030504040204" pitchFamily="50" charset="-128"/>
                <a:ea typeface="Meiryo UI" panose="020B0604030504040204" pitchFamily="50" charset="-128"/>
                <a:cs typeface="Meiryo UI" panose="020B0604030504040204" pitchFamily="50" charset="-128"/>
              </a:rPr>
              <a:t>号）</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オープンデータに関する規定</a:t>
            </a:r>
          </a:p>
        </p:txBody>
      </p:sp>
      <p:sp>
        <p:nvSpPr>
          <p:cNvPr id="18" name="正方形/長方形 17"/>
          <p:cNvSpPr/>
          <p:nvPr/>
        </p:nvSpPr>
        <p:spPr>
          <a:xfrm>
            <a:off x="819108" y="2558857"/>
            <a:ext cx="8247619" cy="2893100"/>
          </a:xfrm>
          <a:prstGeom prst="rect">
            <a:avLst/>
          </a:prstGeom>
          <a:noFill/>
        </p:spPr>
        <p:txBody>
          <a:bodyPr wrap="square">
            <a:spAutoFit/>
          </a:bodyPr>
          <a:lstStyle/>
          <a:p>
            <a:pPr marL="273050" indent="-273050" defTabSz="844083">
              <a:spcBef>
                <a:spcPts val="1200"/>
              </a:spcBef>
            </a:pPr>
            <a:r>
              <a:rPr lang="ja-JP" altLang="en-US" dirty="0">
                <a:solidFill>
                  <a:srgbClr val="FF0000"/>
                </a:solidFill>
                <a:latin typeface="ＭＳ 明朝" panose="02020609040205080304" pitchFamily="17" charset="-128"/>
                <a:ea typeface="ＭＳ 明朝" panose="02020609040205080304" pitchFamily="17" charset="-128"/>
                <a:cs typeface="Meiryo UI" panose="020B0604030504040204" pitchFamily="50" charset="-128"/>
              </a:rPr>
              <a:t>（</a:t>
            </a:r>
            <a:r>
              <a:rPr lang="ja-JP" altLang="en-US" b="1" u="sng" dirty="0">
                <a:solidFill>
                  <a:srgbClr val="FF0000"/>
                </a:solidFill>
                <a:latin typeface="ＭＳ 明朝" panose="02020609040205080304" pitchFamily="17" charset="-128"/>
                <a:ea typeface="ＭＳ 明朝" panose="02020609040205080304" pitchFamily="17" charset="-128"/>
                <a:cs typeface="Meiryo UI" panose="020B0604030504040204" pitchFamily="50" charset="-128"/>
              </a:rPr>
              <a:t>国及び地方公共団体等が保有する官民データの容易な利用等</a:t>
            </a:r>
            <a:r>
              <a:rPr lang="ja-JP" altLang="en-US" dirty="0">
                <a:solidFill>
                  <a:srgbClr val="FF0000"/>
                </a:solidFill>
                <a:latin typeface="ＭＳ 明朝" panose="02020609040205080304" pitchFamily="17" charset="-128"/>
                <a:ea typeface="ＭＳ 明朝" panose="02020609040205080304" pitchFamily="17" charset="-128"/>
                <a:cs typeface="Meiryo UI" panose="020B0604030504040204" pitchFamily="50" charset="-128"/>
              </a:rPr>
              <a:t>）</a:t>
            </a:r>
            <a:endParaRPr lang="en-US" altLang="ja-JP" dirty="0">
              <a:solidFill>
                <a:srgbClr val="FF0000"/>
              </a:solidFill>
              <a:latin typeface="ＭＳ 明朝" panose="02020609040205080304" pitchFamily="17" charset="-128"/>
              <a:ea typeface="ＭＳ 明朝" panose="02020609040205080304" pitchFamily="17" charset="-128"/>
              <a:cs typeface="Meiryo UI" panose="020B0604030504040204" pitchFamily="50" charset="-128"/>
            </a:endParaRPr>
          </a:p>
          <a:p>
            <a:pPr marL="273050" indent="-273050" defTabSz="844083">
              <a:spcBef>
                <a:spcPts val="1200"/>
              </a:spcBef>
            </a:pPr>
            <a:r>
              <a:rPr lang="ja-JP" altLang="en-US" dirty="0">
                <a:latin typeface="ＭＳ 明朝" panose="02020609040205080304" pitchFamily="17" charset="-128"/>
                <a:ea typeface="ＭＳ 明朝" panose="02020609040205080304" pitchFamily="17" charset="-128"/>
                <a:cs typeface="Meiryo UI" panose="020B0604030504040204" pitchFamily="50" charset="-128"/>
              </a:rPr>
              <a:t>第</a:t>
            </a:r>
            <a:r>
              <a:rPr lang="en-US" altLang="ja-JP" dirty="0">
                <a:latin typeface="ＭＳ 明朝" panose="02020609040205080304" pitchFamily="17" charset="-128"/>
                <a:ea typeface="ＭＳ 明朝" panose="02020609040205080304" pitchFamily="17" charset="-128"/>
                <a:cs typeface="Meiryo UI" panose="020B0604030504040204" pitchFamily="50" charset="-128"/>
              </a:rPr>
              <a:t>11</a:t>
            </a:r>
            <a:r>
              <a:rPr lang="ja-JP" altLang="en-US" dirty="0">
                <a:latin typeface="ＭＳ 明朝" panose="02020609040205080304" pitchFamily="17" charset="-128"/>
                <a:ea typeface="ＭＳ 明朝" panose="02020609040205080304" pitchFamily="17" charset="-128"/>
                <a:cs typeface="Meiryo UI" panose="020B0604030504040204" pitchFamily="50" charset="-128"/>
              </a:rPr>
              <a:t>条　国及び地方公共団体は、自らが保有する官民データについて、個人及び法人の権利利益、国の安全等が害されることのないようにしつつ、国民がインターネットその他の高度情報通信ネットワークを通じて容易に利用できるよう、必要な措置を講ずるものとする。</a:t>
            </a:r>
            <a:endParaRPr lang="en-US" altLang="ja-JP" dirty="0">
              <a:latin typeface="ＭＳ 明朝" panose="02020609040205080304" pitchFamily="17" charset="-128"/>
              <a:ea typeface="ＭＳ 明朝" panose="02020609040205080304" pitchFamily="17" charset="-128"/>
              <a:cs typeface="Meiryo UI" panose="020B0604030504040204" pitchFamily="50" charset="-128"/>
            </a:endParaRPr>
          </a:p>
          <a:p>
            <a:pPr marL="273050" indent="-273050">
              <a:spcBef>
                <a:spcPts val="1200"/>
              </a:spcBef>
            </a:pPr>
            <a:r>
              <a:rPr lang="ja-JP" altLang="en-US" dirty="0">
                <a:solidFill>
                  <a:prstClr val="black"/>
                </a:solidFill>
                <a:latin typeface="ＭＳ 明朝" panose="02020609040205080304" pitchFamily="17" charset="-128"/>
                <a:ea typeface="ＭＳ 明朝" panose="02020609040205080304" pitchFamily="17" charset="-128"/>
                <a:cs typeface="Meiryo UI" panose="020B0604030504040204" pitchFamily="50" charset="-128"/>
              </a:rPr>
              <a:t>２　</a:t>
            </a:r>
            <a:r>
              <a:rPr lang="ja-JP" altLang="en-US" dirty="0">
                <a:latin typeface="ＭＳ 明朝" panose="02020609040205080304" pitchFamily="17" charset="-128"/>
                <a:ea typeface="ＭＳ 明朝" panose="02020609040205080304" pitchFamily="17" charset="-128"/>
                <a:cs typeface="Meiryo UI" panose="020B0604030504040204" pitchFamily="50" charset="-128"/>
              </a:rPr>
              <a:t>事業者は、自らが保有する官民データであって公益の増進に資するものについて、個人及び法人の権利利益、国の安全等が害されることのないようにしつつ、国民がインターネットその他の高度情報通信ネットワークを通じて容易に利用できるよう、必要な措置を講ずるよう努めるものとする。</a:t>
            </a:r>
            <a:endParaRPr lang="en-US" altLang="ja-JP" dirty="0">
              <a:solidFill>
                <a:prstClr val="black"/>
              </a:solidFill>
              <a:latin typeface="ＭＳ 明朝" panose="02020609040205080304" pitchFamily="17" charset="-128"/>
              <a:ea typeface="ＭＳ 明朝" panose="02020609040205080304" pitchFamily="17" charset="-128"/>
              <a:cs typeface="Meiryo UI" panose="020B0604030504040204" pitchFamily="50" charset="-128"/>
            </a:endParaRPr>
          </a:p>
        </p:txBody>
      </p:sp>
      <p:sp>
        <p:nvSpPr>
          <p:cNvPr id="9" name="コンテンツ プレースホルダー 2"/>
          <p:cNvSpPr txBox="1">
            <a:spLocks/>
          </p:cNvSpPr>
          <p:nvPr/>
        </p:nvSpPr>
        <p:spPr>
          <a:xfrm>
            <a:off x="495300" y="842008"/>
            <a:ext cx="8915400" cy="1396226"/>
          </a:xfrm>
          <a:prstGeom prst="rect">
            <a:avLst/>
          </a:prstGeom>
          <a:ln>
            <a:solidFill>
              <a:schemeClr val="tx1"/>
            </a:solidFill>
          </a:ln>
        </p:spPr>
        <p:txBody>
          <a:bodyPr/>
          <a:lstStyle>
            <a:lvl1pPr marL="315066" indent="-315066" algn="l" rtl="0" eaLnBrk="1" fontAlgn="base" hangingPunct="1">
              <a:spcBef>
                <a:spcPct val="20000"/>
              </a:spcBef>
              <a:spcAft>
                <a:spcPct val="0"/>
              </a:spcAft>
              <a:buFont typeface="Wingdings" pitchFamily="2" charset="2"/>
              <a:buChar char="n"/>
              <a:defRPr kumimoji="1" sz="2954" kern="1200">
                <a:solidFill>
                  <a:schemeClr val="tx1"/>
                </a:solidFill>
                <a:latin typeface="Century Gothic" panose="020B0502020202020204" pitchFamily="34" charset="0"/>
                <a:ea typeface="メイリオ" panose="020B0604030504040204" pitchFamily="50" charset="-128"/>
                <a:cs typeface="+mn-cs"/>
              </a:defRPr>
            </a:lvl1pPr>
            <a:lvl2pPr marL="684352" indent="-262311" algn="l" rtl="0" eaLnBrk="1" fontAlgn="base" hangingPunct="1">
              <a:spcBef>
                <a:spcPct val="20000"/>
              </a:spcBef>
              <a:spcAft>
                <a:spcPct val="0"/>
              </a:spcAft>
              <a:buFont typeface="Wingdings" pitchFamily="2" charset="2"/>
              <a:buChar char="Ø"/>
              <a:defRPr kumimoji="1" sz="2585" kern="1200">
                <a:solidFill>
                  <a:schemeClr val="tx1"/>
                </a:solidFill>
                <a:latin typeface="Century Gothic" panose="020B0502020202020204" pitchFamily="34" charset="0"/>
                <a:ea typeface="メイリオ" panose="020B0604030504040204" pitchFamily="50" charset="-128"/>
                <a:cs typeface="+mn-cs"/>
              </a:defRPr>
            </a:lvl2pPr>
            <a:lvl3pPr marL="1053638" indent="-209556" algn="l" rtl="0" eaLnBrk="1" fontAlgn="base" hangingPunct="1">
              <a:spcBef>
                <a:spcPct val="20000"/>
              </a:spcBef>
              <a:spcAft>
                <a:spcPct val="0"/>
              </a:spcAft>
              <a:buFont typeface="Arial" charset="0"/>
              <a:buChar char="•"/>
              <a:defRPr kumimoji="1" sz="2215" kern="1200">
                <a:solidFill>
                  <a:schemeClr val="tx1"/>
                </a:solidFill>
                <a:latin typeface="Century Gothic" panose="020B0502020202020204" pitchFamily="34" charset="0"/>
                <a:ea typeface="メイリオ" panose="020B0604030504040204" pitchFamily="50" charset="-128"/>
                <a:cs typeface="+mn-cs"/>
              </a:defRPr>
            </a:lvl3pPr>
            <a:lvl4pPr marL="1475680" indent="-209556" algn="l" rtl="0" eaLnBrk="1" fontAlgn="base" hangingPunct="1">
              <a:spcBef>
                <a:spcPct val="20000"/>
              </a:spcBef>
              <a:spcAft>
                <a:spcPct val="0"/>
              </a:spcAft>
              <a:buFont typeface="Arial" charset="0"/>
              <a:buChar char="–"/>
              <a:defRPr kumimoji="1" sz="1846" kern="1200">
                <a:solidFill>
                  <a:schemeClr val="tx1"/>
                </a:solidFill>
                <a:latin typeface="Century Gothic" panose="020B0502020202020204" pitchFamily="34" charset="0"/>
                <a:ea typeface="メイリオ" panose="020B0604030504040204" pitchFamily="50" charset="-128"/>
                <a:cs typeface="+mn-cs"/>
              </a:defRPr>
            </a:lvl4pPr>
            <a:lvl5pPr marL="1897721" indent="-209556" algn="l" rtl="0" eaLnBrk="1" fontAlgn="base" hangingPunct="1">
              <a:spcBef>
                <a:spcPct val="20000"/>
              </a:spcBef>
              <a:spcAft>
                <a:spcPct val="0"/>
              </a:spcAft>
              <a:buFont typeface="Arial" charset="0"/>
              <a:buChar char="»"/>
              <a:defRPr kumimoji="1" sz="1846" kern="1200">
                <a:solidFill>
                  <a:schemeClr val="tx1"/>
                </a:solidFill>
                <a:latin typeface="Century Gothic" panose="020B0502020202020204" pitchFamily="34" charset="0"/>
                <a:ea typeface="メイリオ" panose="020B0604030504040204" pitchFamily="50" charset="-128"/>
                <a:cs typeface="+mn-cs"/>
              </a:defRPr>
            </a:lvl5pPr>
            <a:lvl6pPr marL="232037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2255"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414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6026"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marL="0" indent="0" defTabSz="914400">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官民データ活用推進基本法の第</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条により、</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914400">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国及び地方公共団体はオープンデータに取り組むことが義務化</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された。</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事業者が保有する官民データであって公益の増進に資するもの</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については、同様の措置を講ずる</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努力義務が規定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された。</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1"/>
          <p:cNvSpPr>
            <a:spLocks noGrp="1"/>
          </p:cNvSpPr>
          <p:nvPr>
            <p:ph type="sldNum" sz="quarter" idx="12"/>
          </p:nvPr>
        </p:nvSpPr>
        <p:spPr/>
        <p:txBody>
          <a:bodyPr/>
          <a:lstStyle/>
          <a:p>
            <a:pPr algn="r" latinLnBrk="1"/>
            <a:fld id="{2D445476-B57F-464F-8319-C26E69740EC0}" type="slidenum">
              <a:rPr lang="en-US" altLang="ja-JP" smtClean="0"/>
              <a:pPr algn="r" latinLnBrk="1"/>
              <a:t>2</a:t>
            </a:fld>
            <a:endParaRPr lang="ja-JP" altLang="en-US"/>
          </a:p>
        </p:txBody>
      </p:sp>
    </p:spTree>
    <p:extLst>
      <p:ext uri="{BB962C8B-B14F-4D97-AF65-F5344CB8AC3E}">
        <p14:creationId xmlns:p14="http://schemas.microsoft.com/office/powerpoint/2010/main" val="4195827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3362402"/>
            <a:ext cx="2453368" cy="2889522"/>
          </a:xfrm>
          <a:prstGeom prst="rect">
            <a:avLst/>
          </a:prstGeom>
        </p:spPr>
      </p:pic>
      <p:sp>
        <p:nvSpPr>
          <p:cNvPr id="8" name="テキスト ボックス 7"/>
          <p:cNvSpPr txBox="1"/>
          <p:nvPr/>
        </p:nvSpPr>
        <p:spPr bwMode="auto">
          <a:xfrm>
            <a:off x="3149599" y="2864842"/>
            <a:ext cx="3309257" cy="461633"/>
          </a:xfrm>
          <a:prstGeom prst="rect">
            <a:avLst/>
          </a:prstGeom>
          <a:noFill/>
          <a:ln w="9525" algn="ctr">
            <a:noFill/>
            <a:miter lim="800000"/>
            <a:headEnd/>
            <a:tailEnd/>
          </a:ln>
          <a:effectLst/>
        </p:spPr>
        <p:txBody>
          <a:bodyPr wrap="square" lIns="91406" tIns="45704" rIns="91406" bIns="45704" rtlCol="0">
            <a:spAutoFit/>
          </a:bodyPr>
          <a:lstStyle/>
          <a:p>
            <a:r>
              <a:rPr lang="ja-JP" altLang="en-US" sz="2400" b="1" dirty="0">
                <a:solidFill>
                  <a:sysClr val="windowText" lastClr="000000"/>
                </a:solidFill>
              </a:rPr>
              <a:t>政府カタログサイト</a:t>
            </a:r>
          </a:p>
        </p:txBody>
      </p:sp>
      <p:sp>
        <p:nvSpPr>
          <p:cNvPr id="9" name="正方形/長方形 8"/>
          <p:cNvSpPr/>
          <p:nvPr/>
        </p:nvSpPr>
        <p:spPr>
          <a:xfrm>
            <a:off x="3459159" y="3421969"/>
            <a:ext cx="3612336" cy="523220"/>
          </a:xfrm>
          <a:prstGeom prst="rect">
            <a:avLst/>
          </a:prstGeom>
        </p:spPr>
        <p:txBody>
          <a:bodyPr wrap="none">
            <a:spAutoFit/>
          </a:bodyPr>
          <a:lstStyle/>
          <a:p>
            <a:r>
              <a:rPr lang="en-US" altLang="ja-JP" sz="2800" dirty="0">
                <a:solidFill>
                  <a:prstClr val="black"/>
                </a:solidFill>
              </a:rPr>
              <a:t>http://www.data.go.jp/</a:t>
            </a:r>
            <a:endParaRPr lang="ja-JP" altLang="en-US" sz="2800" dirty="0">
              <a:solidFill>
                <a:prstClr val="black"/>
              </a:solidFill>
            </a:endParaRPr>
          </a:p>
        </p:txBody>
      </p:sp>
      <p:sp>
        <p:nvSpPr>
          <p:cNvPr id="10" name="テキスト ボックス 9"/>
          <p:cNvSpPr txBox="1"/>
          <p:nvPr/>
        </p:nvSpPr>
        <p:spPr bwMode="auto">
          <a:xfrm>
            <a:off x="2961368" y="591188"/>
            <a:ext cx="3309257" cy="461633"/>
          </a:xfrm>
          <a:prstGeom prst="rect">
            <a:avLst/>
          </a:prstGeom>
          <a:noFill/>
          <a:ln w="9525" algn="ctr">
            <a:noFill/>
            <a:miter lim="800000"/>
            <a:headEnd/>
            <a:tailEnd/>
          </a:ln>
          <a:effectLst/>
        </p:spPr>
        <p:txBody>
          <a:bodyPr wrap="square" lIns="91406" tIns="45704" rIns="91406" bIns="45704" rtlCol="0">
            <a:spAutoFit/>
          </a:bodyPr>
          <a:lstStyle/>
          <a:p>
            <a:r>
              <a:rPr lang="ja-JP" altLang="en-US" sz="2400" b="1" dirty="0">
                <a:solidFill>
                  <a:sysClr val="windowText" lastClr="000000"/>
                </a:solidFill>
              </a:rPr>
              <a:t>（関連リンク）</a:t>
            </a:r>
          </a:p>
        </p:txBody>
      </p:sp>
      <p:sp>
        <p:nvSpPr>
          <p:cNvPr id="11" name="テキスト ボックス 10"/>
          <p:cNvSpPr txBox="1"/>
          <p:nvPr/>
        </p:nvSpPr>
        <p:spPr bwMode="auto">
          <a:xfrm>
            <a:off x="3149599" y="4249164"/>
            <a:ext cx="4441826" cy="461633"/>
          </a:xfrm>
          <a:prstGeom prst="rect">
            <a:avLst/>
          </a:prstGeom>
          <a:noFill/>
          <a:ln w="9525" algn="ctr">
            <a:noFill/>
            <a:miter lim="800000"/>
            <a:headEnd/>
            <a:tailEnd/>
          </a:ln>
          <a:effectLst/>
        </p:spPr>
        <p:txBody>
          <a:bodyPr wrap="square" lIns="91406" tIns="45704" rIns="91406" bIns="45704" rtlCol="0">
            <a:spAutoFit/>
          </a:bodyPr>
          <a:lstStyle/>
          <a:p>
            <a:r>
              <a:rPr lang="ja-JP" altLang="en-US" sz="2400" b="1" dirty="0">
                <a:solidFill>
                  <a:sysClr val="windowText" lastClr="000000"/>
                </a:solidFill>
              </a:rPr>
              <a:t>官邸</a:t>
            </a:r>
            <a:r>
              <a:rPr lang="en-US" altLang="ja-JP" sz="2400" b="1" dirty="0">
                <a:solidFill>
                  <a:sysClr val="windowText" lastClr="000000"/>
                </a:solidFill>
              </a:rPr>
              <a:t>HP</a:t>
            </a:r>
            <a:r>
              <a:rPr lang="ja-JP" altLang="en-US" sz="2400" b="1" dirty="0">
                <a:solidFill>
                  <a:sysClr val="windowText" lastClr="000000"/>
                </a:solidFill>
              </a:rPr>
              <a:t>（</a:t>
            </a:r>
            <a:r>
              <a:rPr lang="en-US" altLang="ja-JP" sz="2400" b="1" dirty="0">
                <a:solidFill>
                  <a:sysClr val="windowText" lastClr="000000"/>
                </a:solidFill>
              </a:rPr>
              <a:t>IT</a:t>
            </a:r>
            <a:r>
              <a:rPr lang="ja-JP" altLang="en-US" sz="2400" b="1" dirty="0">
                <a:solidFill>
                  <a:sysClr val="windowText" lastClr="000000"/>
                </a:solidFill>
              </a:rPr>
              <a:t>総合戦略本部）</a:t>
            </a:r>
          </a:p>
        </p:txBody>
      </p:sp>
      <p:sp>
        <p:nvSpPr>
          <p:cNvPr id="12" name="正方形/長方形 11"/>
          <p:cNvSpPr/>
          <p:nvPr/>
        </p:nvSpPr>
        <p:spPr>
          <a:xfrm>
            <a:off x="3474442" y="4910820"/>
            <a:ext cx="5592365" cy="523220"/>
          </a:xfrm>
          <a:prstGeom prst="rect">
            <a:avLst/>
          </a:prstGeom>
        </p:spPr>
        <p:txBody>
          <a:bodyPr wrap="none">
            <a:spAutoFit/>
          </a:bodyPr>
          <a:lstStyle/>
          <a:p>
            <a:r>
              <a:rPr lang="en-US" altLang="ja-JP" sz="2800" dirty="0">
                <a:solidFill>
                  <a:prstClr val="black"/>
                </a:solidFill>
              </a:rPr>
              <a:t>http://www.kantei.go.jp/jp/singi/it2/</a:t>
            </a:r>
            <a:endParaRPr lang="ja-JP" altLang="en-US" sz="2800" dirty="0">
              <a:solidFill>
                <a:prstClr val="black"/>
              </a:solidFill>
            </a:endParaRPr>
          </a:p>
        </p:txBody>
      </p:sp>
      <p:sp>
        <p:nvSpPr>
          <p:cNvPr id="13" name="正方形/長方形 12"/>
          <p:cNvSpPr/>
          <p:nvPr/>
        </p:nvSpPr>
        <p:spPr>
          <a:xfrm>
            <a:off x="3459159" y="2037647"/>
            <a:ext cx="5039713" cy="523220"/>
          </a:xfrm>
          <a:prstGeom prst="rect">
            <a:avLst/>
          </a:prstGeom>
        </p:spPr>
        <p:txBody>
          <a:bodyPr wrap="none">
            <a:spAutoFit/>
          </a:bodyPr>
          <a:lstStyle/>
          <a:p>
            <a:r>
              <a:rPr lang="en-US" altLang="ja-JP" sz="2800" dirty="0">
                <a:solidFill>
                  <a:prstClr val="black"/>
                </a:solidFill>
              </a:rPr>
              <a:t>https://cio.go.jp/policy-opendata</a:t>
            </a:r>
            <a:endParaRPr lang="ja-JP" altLang="en-US" sz="2800" dirty="0">
              <a:solidFill>
                <a:prstClr val="black"/>
              </a:solidFill>
            </a:endParaRPr>
          </a:p>
        </p:txBody>
      </p:sp>
      <p:sp>
        <p:nvSpPr>
          <p:cNvPr id="14" name="テキスト ボックス 13"/>
          <p:cNvSpPr txBox="1"/>
          <p:nvPr/>
        </p:nvSpPr>
        <p:spPr bwMode="auto">
          <a:xfrm>
            <a:off x="3149599" y="1480520"/>
            <a:ext cx="3309257" cy="461633"/>
          </a:xfrm>
          <a:prstGeom prst="rect">
            <a:avLst/>
          </a:prstGeom>
          <a:noFill/>
          <a:ln w="9525" algn="ctr">
            <a:noFill/>
            <a:miter lim="800000"/>
            <a:headEnd/>
            <a:tailEnd/>
          </a:ln>
          <a:effectLst/>
        </p:spPr>
        <p:txBody>
          <a:bodyPr wrap="square" lIns="91406" tIns="45704" rIns="91406" bIns="45704" rtlCol="0">
            <a:spAutoFit/>
          </a:bodyPr>
          <a:lstStyle/>
          <a:p>
            <a:r>
              <a:rPr lang="ja-JP" altLang="en-US" sz="2400" b="1" dirty="0">
                <a:solidFill>
                  <a:sysClr val="windowText" lastClr="000000"/>
                </a:solidFill>
              </a:rPr>
              <a:t>政府</a:t>
            </a:r>
            <a:r>
              <a:rPr lang="en-US" altLang="ja-JP" sz="2400" b="1" dirty="0">
                <a:solidFill>
                  <a:sysClr val="windowText" lastClr="000000"/>
                </a:solidFill>
              </a:rPr>
              <a:t>CIO</a:t>
            </a:r>
            <a:r>
              <a:rPr lang="ja-JP" altLang="en-US" sz="2400" b="1" dirty="0">
                <a:solidFill>
                  <a:sysClr val="windowText" lastClr="000000"/>
                </a:solidFill>
              </a:rPr>
              <a:t>ポータル</a:t>
            </a:r>
          </a:p>
        </p:txBody>
      </p:sp>
      <p:sp>
        <p:nvSpPr>
          <p:cNvPr id="4" name="スライド番号プレースホルダー 3"/>
          <p:cNvSpPr>
            <a:spLocks noGrp="1"/>
          </p:cNvSpPr>
          <p:nvPr>
            <p:ph type="sldNum" sz="quarter" idx="12"/>
          </p:nvPr>
        </p:nvSpPr>
        <p:spPr/>
        <p:txBody>
          <a:bodyPr/>
          <a:lstStyle/>
          <a:p>
            <a:pPr algn="r" latinLnBrk="1"/>
            <a:fld id="{2D445476-B57F-464F-8319-C26E69740EC0}" type="slidenum">
              <a:rPr lang="en-US" altLang="ja-JP" smtClean="0"/>
              <a:pPr algn="r" latinLnBrk="1"/>
              <a:t>20</a:t>
            </a:fld>
            <a:endParaRPr lang="ja-JP" altLang="en-US"/>
          </a:p>
        </p:txBody>
      </p:sp>
    </p:spTree>
    <p:extLst>
      <p:ext uri="{BB962C8B-B14F-4D97-AF65-F5344CB8AC3E}">
        <p14:creationId xmlns:p14="http://schemas.microsoft.com/office/powerpoint/2010/main" val="43271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118011" y="1881471"/>
            <a:ext cx="4709483" cy="934567"/>
          </a:xfrm>
          <a:prstGeom prst="roundRect">
            <a:avLst>
              <a:gd name="adj" fmla="val 5644"/>
            </a:avLst>
          </a:prstGeom>
          <a:gradFill>
            <a:gsLst>
              <a:gs pos="0">
                <a:schemeClr val="accent1">
                  <a:lumMod val="5000"/>
                  <a:lumOff val="95000"/>
                </a:schemeClr>
              </a:gs>
              <a:gs pos="95000">
                <a:schemeClr val="accent1">
                  <a:lumMod val="45000"/>
                  <a:lumOff val="55000"/>
                </a:schemeClr>
              </a:gs>
              <a:gs pos="99000">
                <a:schemeClr val="accent1">
                  <a:lumMod val="45000"/>
                  <a:lumOff val="55000"/>
                </a:schemeClr>
              </a:gs>
              <a:gs pos="100000">
                <a:schemeClr val="accent1">
                  <a:lumMod val="30000"/>
                  <a:lumOff val="70000"/>
                </a:schemeClr>
              </a:gs>
            </a:gsLst>
            <a:lin ang="5400000" scaled="1"/>
          </a:gradFill>
          <a:ln w="9525" cap="flat" cmpd="sng" algn="ctr">
            <a:solidFill>
              <a:schemeClr val="accent2"/>
            </a:solidFill>
            <a:prstDash val="solid"/>
          </a:ln>
          <a:effectLst/>
        </p:spPr>
        <p:txBody>
          <a:bodyPr lIns="72000"/>
          <a:lstStyle/>
          <a:p>
            <a:pPr fontAlgn="auto">
              <a:spcBef>
                <a:spcPts val="0"/>
              </a:spcBef>
              <a:spcAft>
                <a:spcPts val="0"/>
              </a:spcAft>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（１）国民参加・官民協働の推進を通じた諸課題の解決、</a:t>
            </a:r>
            <a:endPar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経済活性化</a:t>
            </a:r>
            <a:endParaRPr kumimoji="0"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（２）行政の高度化・効率化</a:t>
            </a:r>
            <a:endParaRPr kumimoji="0"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（３）透明性・信頼の向上</a:t>
            </a:r>
            <a:endPar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5002306" y="1858913"/>
            <a:ext cx="4749708" cy="970572"/>
          </a:xfrm>
          <a:prstGeom prst="roundRect">
            <a:avLst>
              <a:gd name="adj" fmla="val 4725"/>
            </a:avLst>
          </a:prstGeom>
          <a:gradFill>
            <a:gsLst>
              <a:gs pos="0">
                <a:schemeClr val="accent1">
                  <a:lumMod val="5000"/>
                  <a:lumOff val="95000"/>
                </a:schemeClr>
              </a:gs>
              <a:gs pos="95000">
                <a:schemeClr val="accent1">
                  <a:lumMod val="45000"/>
                  <a:lumOff val="55000"/>
                </a:schemeClr>
              </a:gs>
              <a:gs pos="99000">
                <a:schemeClr val="accent1">
                  <a:lumMod val="45000"/>
                  <a:lumOff val="55000"/>
                </a:schemeClr>
              </a:gs>
              <a:gs pos="100000">
                <a:schemeClr val="accent1">
                  <a:lumMod val="30000"/>
                  <a:lumOff val="70000"/>
                </a:schemeClr>
              </a:gs>
            </a:gsLst>
            <a:lin ang="5400000" scaled="1"/>
          </a:gradFill>
          <a:ln w="9525" cap="flat" cmpd="sng" algn="ctr">
            <a:solidFill>
              <a:schemeClr val="accent2"/>
            </a:solidFill>
            <a:prstDash val="solid"/>
          </a:ln>
          <a:effectLst/>
        </p:spPr>
        <p:txBody>
          <a:bodyPr lIns="72000"/>
          <a:lstStyle/>
          <a:p>
            <a:pPr lvl="0"/>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①　</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営利目的、非営利目的を問わず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二次利用可能なルールが適用されたもの</a:t>
            </a:r>
          </a:p>
          <a:p>
            <a:pPr lvl="0"/>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②　</a:t>
            </a:r>
            <a:r>
              <a:rPr lang="ja-JP"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機械判読に適したもの</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③　</a:t>
            </a:r>
            <a:r>
              <a:rPr lang="ja-JP"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無償で利用できるもの</a:t>
            </a:r>
          </a:p>
        </p:txBody>
      </p:sp>
      <p:sp>
        <p:nvSpPr>
          <p:cNvPr id="33" name="角丸四角形 32"/>
          <p:cNvSpPr/>
          <p:nvPr/>
        </p:nvSpPr>
        <p:spPr>
          <a:xfrm>
            <a:off x="107951" y="3114263"/>
            <a:ext cx="9644063" cy="1357503"/>
          </a:xfrm>
          <a:prstGeom prst="roundRect">
            <a:avLst>
              <a:gd name="adj" fmla="val 2235"/>
            </a:avLst>
          </a:prstGeom>
          <a:gradFill>
            <a:gsLst>
              <a:gs pos="0">
                <a:schemeClr val="accent1">
                  <a:lumMod val="5000"/>
                  <a:lumOff val="95000"/>
                </a:schemeClr>
              </a:gs>
              <a:gs pos="95000">
                <a:schemeClr val="accent1">
                  <a:lumMod val="45000"/>
                  <a:lumOff val="55000"/>
                </a:schemeClr>
              </a:gs>
              <a:gs pos="99000">
                <a:schemeClr val="accent1">
                  <a:lumMod val="45000"/>
                  <a:lumOff val="55000"/>
                </a:schemeClr>
              </a:gs>
              <a:gs pos="100000">
                <a:schemeClr val="accent1">
                  <a:lumMod val="30000"/>
                  <a:lumOff val="70000"/>
                </a:schemeClr>
              </a:gs>
            </a:gsLst>
            <a:lin ang="5400000" scaled="1"/>
          </a:gradFill>
          <a:ln w="9525" cap="flat" cmpd="sng" algn="ctr">
            <a:solidFill>
              <a:schemeClr val="accent2"/>
            </a:solidFill>
            <a:prstDash val="solid"/>
          </a:ln>
          <a:effectLst/>
        </p:spPr>
        <p:txBody>
          <a:bodyPr lIns="72000"/>
          <a:lstStyle/>
          <a:p>
            <a:pPr fontAlgn="auto">
              <a:spcBef>
                <a:spcPts val="0"/>
              </a:spcBef>
              <a:spcAft>
                <a:spcPts val="0"/>
              </a:spcAft>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（１）公開する</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データ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の範囲・・・</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各府省庁が保有するデータは、原則オープンデータとして公開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。公開することが適当でない公共データは、</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公開できない</a:t>
            </a:r>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理由を原則公開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するとともに、限定的な関係者間での共有を図る</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「限定公開」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といった手法も積極的に活用。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（２）公開データの二次利用に関するルール</a:t>
            </a: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原則、</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政府標準利用規約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を適用。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）公開環境・・・</a:t>
            </a:r>
            <a:r>
              <a:rPr kumimoji="0" lang="ja-JP" altLang="en-US"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特にニーズが高いと想定されるデータは、</a:t>
            </a:r>
            <a:r>
              <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一括ダウンロードを可能とする仕組みの導入</a:t>
            </a:r>
            <a:r>
              <a:rPr kumimoji="0" lang="ja-JP" altLang="en-US"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kumimoji="0" lang="en-US" altLang="ja-JP"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API</a:t>
            </a:r>
            <a:r>
              <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を通じた提供</a:t>
            </a:r>
            <a:r>
              <a:rPr kumimoji="0" lang="ja-JP" altLang="en-US"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a:t>
            </a: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（４）公開データの形式等・・・</a:t>
            </a:r>
            <a:r>
              <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機械判読に適した構造及びデータ形式で掲載</a:t>
            </a:r>
            <a:r>
              <a:rPr kumimoji="0" lang="ja-JP" altLang="en-US"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することを原則。法人情報を含むデータは、</a:t>
            </a:r>
            <a:r>
              <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法人番号を併記</a:t>
            </a:r>
            <a:r>
              <a:rPr kumimoji="0" lang="ja-JP" altLang="en-US"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（５）公開済みデータの更新・・・</a:t>
            </a:r>
            <a:r>
              <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可能な限り迅速に公開</a:t>
            </a:r>
            <a:r>
              <a:rPr kumimoji="0" lang="ja-JP" altLang="en-US"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するとともに</a:t>
            </a:r>
            <a:r>
              <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適時適切な更新</a:t>
            </a:r>
            <a:r>
              <a:rPr kumimoji="0" lang="ja-JP" altLang="en-US"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107951" y="5633618"/>
            <a:ext cx="4196977" cy="1059187"/>
          </a:xfrm>
          <a:prstGeom prst="roundRect">
            <a:avLst>
              <a:gd name="adj" fmla="val 4908"/>
            </a:avLst>
          </a:prstGeom>
          <a:gradFill>
            <a:gsLst>
              <a:gs pos="0">
                <a:schemeClr val="accent1">
                  <a:lumMod val="5000"/>
                  <a:lumOff val="95000"/>
                </a:schemeClr>
              </a:gs>
              <a:gs pos="95000">
                <a:schemeClr val="accent1">
                  <a:lumMod val="45000"/>
                  <a:lumOff val="55000"/>
                </a:schemeClr>
              </a:gs>
              <a:gs pos="99000">
                <a:schemeClr val="accent1">
                  <a:lumMod val="45000"/>
                  <a:lumOff val="55000"/>
                </a:schemeClr>
              </a:gs>
              <a:gs pos="100000">
                <a:schemeClr val="accent1">
                  <a:lumMod val="30000"/>
                  <a:lumOff val="70000"/>
                </a:schemeClr>
              </a:gs>
            </a:gsLst>
            <a:lin ang="5400000" scaled="1"/>
          </a:gradFill>
          <a:ln w="9525" cap="flat" cmpd="sng" algn="ctr">
            <a:solidFill>
              <a:schemeClr val="accent2"/>
            </a:solidFill>
            <a:prstDash val="solid"/>
          </a:ln>
          <a:effectLst/>
        </p:spPr>
        <p:txBody>
          <a:bodyPr lIns="72000" rIns="72000"/>
          <a:lstStyle/>
          <a:p>
            <a:pPr fontAlgn="auto">
              <a:spcBef>
                <a:spcPts val="0"/>
              </a:spcBef>
              <a:spcAft>
                <a:spcPts val="0"/>
              </a:spcAft>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（１）相談窓口の設置・・・</a:t>
            </a:r>
            <a:r>
              <a:rPr kumimoji="0" lang="ja-JP" altLang="en-US" sz="1200" kern="0" dirty="0">
                <a:latin typeface="Meiryo UI" panose="020B0604030504040204" pitchFamily="50" charset="-128"/>
                <a:ea typeface="Meiryo UI" panose="020B0604030504040204" pitchFamily="50" charset="-128"/>
                <a:cs typeface="Meiryo UI" panose="020B0604030504040204" pitchFamily="50" charset="-128"/>
              </a:rPr>
              <a:t>総合的な相談窓口</a:t>
            </a: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（内閣官房</a:t>
            </a:r>
            <a:endParaRPr kumimoji="0"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総合戦略室）・相談窓口（各府省庁）の設置</a:t>
            </a:r>
            <a:endParaRPr kumimoji="0"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（２）推進体制・・・</a:t>
            </a: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内閣官房</a:t>
            </a:r>
            <a:r>
              <a:rPr kumimoji="0"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IT</a:t>
            </a: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総合戦略室は、政府全体の</a:t>
            </a:r>
            <a:endParaRPr kumimoji="0"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オープンデータに関する企画立案・総合調整、各施策の</a:t>
            </a:r>
            <a:endParaRPr kumimoji="0"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レビュー、フォローアップを実施等</a:t>
            </a:r>
            <a:endParaRPr kumimoji="0" lang="ja-JP" altLang="en-US" sz="1200" b="1" kern="0" spc="-1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28071" y="1559191"/>
            <a:ext cx="2530817" cy="324000"/>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olSlant"/>
          </a:sp3d>
        </p:spPr>
        <p:txBody>
          <a:bodyPr anchor="ctr"/>
          <a:lstStyle/>
          <a:p>
            <a:pPr fontAlgn="auto">
              <a:spcBef>
                <a:spcPts val="0"/>
              </a:spcBef>
              <a:spcAft>
                <a:spcPts val="0"/>
              </a:spcAft>
              <a:defRPr/>
            </a:pPr>
            <a:r>
              <a:rPr lang="ja-JP" altLang="en-US" sz="1600" b="1"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rPr>
              <a:t>１．オープンデータの意義</a:t>
            </a:r>
          </a:p>
        </p:txBody>
      </p:sp>
      <p:sp>
        <p:nvSpPr>
          <p:cNvPr id="36" name="正方形/長方形 35"/>
          <p:cNvSpPr/>
          <p:nvPr/>
        </p:nvSpPr>
        <p:spPr>
          <a:xfrm>
            <a:off x="4982763" y="1559191"/>
            <a:ext cx="2530817" cy="324000"/>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olSlant"/>
          </a:sp3d>
        </p:spPr>
        <p:txBody>
          <a:bodyPr anchor="ctr"/>
          <a:lstStyle/>
          <a:p>
            <a:pPr fontAlgn="auto">
              <a:spcBef>
                <a:spcPts val="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rPr>
              <a:t>２．オープンデータの定義</a:t>
            </a:r>
            <a:endParaRPr lang="ja-JP" altLang="en-US" sz="1600" b="1"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118011" y="5317583"/>
            <a:ext cx="2540877" cy="324000"/>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olSlant"/>
          </a:sp3d>
        </p:spPr>
        <p:txBody>
          <a:bodyPr anchor="ctr"/>
          <a:lstStyle/>
          <a:p>
            <a:pPr fontAlgn="auto">
              <a:spcBef>
                <a:spcPts val="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600" b="1"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rPr>
              <a:t>推進体制</a:t>
            </a:r>
          </a:p>
        </p:txBody>
      </p:sp>
      <p:sp>
        <p:nvSpPr>
          <p:cNvPr id="40" name="正方形/長方形 39"/>
          <p:cNvSpPr/>
          <p:nvPr/>
        </p:nvSpPr>
        <p:spPr>
          <a:xfrm>
            <a:off x="118011" y="2815696"/>
            <a:ext cx="3682861" cy="324000"/>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olSlant"/>
          </a:sp3d>
        </p:spPr>
        <p:txBody>
          <a:bodyPr anchor="ctr"/>
          <a:lstStyle/>
          <a:p>
            <a:pPr fontAlgn="auto">
              <a:spcBef>
                <a:spcPts val="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rPr>
              <a:t>３．オープンデータに関する基本的ルール</a:t>
            </a:r>
            <a:endParaRPr lang="ja-JP" altLang="en-US" sz="1600" b="1"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07951" y="4454694"/>
            <a:ext cx="4292809" cy="324000"/>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olSlant"/>
          </a:sp3d>
        </p:spPr>
        <p:txBody>
          <a:bodyPr anchor="ctr"/>
          <a:lstStyle/>
          <a:p>
            <a:pPr fontAlgn="auto">
              <a:spcBef>
                <a:spcPts val="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rPr>
              <a:t>オープンデータの公開・活用を促す仕組み</a:t>
            </a:r>
          </a:p>
        </p:txBody>
      </p:sp>
      <p:sp>
        <p:nvSpPr>
          <p:cNvPr id="22" name="角丸四角形 21"/>
          <p:cNvSpPr/>
          <p:nvPr/>
        </p:nvSpPr>
        <p:spPr>
          <a:xfrm>
            <a:off x="107951" y="4748498"/>
            <a:ext cx="9644063" cy="569085"/>
          </a:xfrm>
          <a:prstGeom prst="roundRect">
            <a:avLst>
              <a:gd name="adj" fmla="val 4908"/>
            </a:avLst>
          </a:prstGeom>
          <a:gradFill>
            <a:gsLst>
              <a:gs pos="0">
                <a:schemeClr val="accent1">
                  <a:lumMod val="5000"/>
                  <a:lumOff val="95000"/>
                </a:schemeClr>
              </a:gs>
              <a:gs pos="95000">
                <a:schemeClr val="accent1">
                  <a:lumMod val="45000"/>
                  <a:lumOff val="55000"/>
                </a:schemeClr>
              </a:gs>
              <a:gs pos="99000">
                <a:schemeClr val="accent1">
                  <a:lumMod val="45000"/>
                  <a:lumOff val="55000"/>
                </a:schemeClr>
              </a:gs>
              <a:gs pos="100000">
                <a:schemeClr val="accent1">
                  <a:lumMod val="30000"/>
                  <a:lumOff val="70000"/>
                </a:schemeClr>
              </a:gs>
            </a:gsLst>
            <a:lin ang="5400000" scaled="1"/>
          </a:gradFill>
          <a:ln w="9525" cap="flat" cmpd="sng" algn="ctr">
            <a:solidFill>
              <a:schemeClr val="accent2"/>
            </a:solidFill>
            <a:prstDash val="solid"/>
          </a:ln>
          <a:effectLst/>
        </p:spPr>
        <p:txBody>
          <a:bodyPr lIns="72000" rIns="72000"/>
          <a:lstStyle/>
          <a:p>
            <a:pPr fontAlgn="auto">
              <a:spcBef>
                <a:spcPts val="0"/>
              </a:spcBef>
              <a:spcAft>
                <a:spcPts val="0"/>
              </a:spcAft>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（１）オープンデータ・バイ・デザインの推進・・・</a:t>
            </a: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行政手続き及び情報システムの</a:t>
            </a:r>
            <a:r>
              <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企画・設計段階から必要な措置</a:t>
            </a:r>
            <a:endParaRPr kumimoji="0" lang="en-US" altLang="ja-JP"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（２）利用者ニーズの反映</a:t>
            </a: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・・・各府省庁の保有データとその公開状況を整理した</a:t>
            </a:r>
            <a:r>
              <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リストを公開</a:t>
            </a: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→利用者ニーズを把握の上、</a:t>
            </a:r>
            <a:r>
              <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ニーズに即した形での公開</a:t>
            </a:r>
            <a:endParaRPr kumimoji="0" lang="en-US" altLang="ja-JP"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kumimoji="0" lang="en-US" altLang="ja-JP"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4520953" y="5619331"/>
            <a:ext cx="5214718" cy="1065566"/>
          </a:xfrm>
          <a:prstGeom prst="roundRect">
            <a:avLst>
              <a:gd name="adj" fmla="val 4908"/>
            </a:avLst>
          </a:prstGeom>
          <a:gradFill>
            <a:gsLst>
              <a:gs pos="0">
                <a:schemeClr val="accent1">
                  <a:lumMod val="5000"/>
                  <a:lumOff val="95000"/>
                </a:schemeClr>
              </a:gs>
              <a:gs pos="95000">
                <a:schemeClr val="accent1">
                  <a:lumMod val="45000"/>
                  <a:lumOff val="55000"/>
                </a:schemeClr>
              </a:gs>
              <a:gs pos="99000">
                <a:schemeClr val="accent1">
                  <a:lumMod val="45000"/>
                  <a:lumOff val="55000"/>
                </a:schemeClr>
              </a:gs>
              <a:gs pos="100000">
                <a:schemeClr val="accent1">
                  <a:lumMod val="30000"/>
                  <a:lumOff val="70000"/>
                </a:schemeClr>
              </a:gs>
            </a:gsLst>
            <a:lin ang="5400000" scaled="1"/>
          </a:gradFill>
          <a:ln w="9525" cap="flat" cmpd="sng" algn="ctr">
            <a:solidFill>
              <a:schemeClr val="accent2"/>
            </a:solidFill>
            <a:prstDash val="solid"/>
          </a:ln>
          <a:effectLst/>
        </p:spPr>
        <p:txBody>
          <a:bodyPr lIns="72000" rIns="72000"/>
          <a:lstStyle/>
          <a:p>
            <a:pPr fontAlgn="auto">
              <a:spcBef>
                <a:spcPts val="0"/>
              </a:spcBef>
              <a:spcAft>
                <a:spcPts val="0"/>
              </a:spcAft>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地方公共団体・・・</a:t>
            </a: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官民データ法の趣旨及び本基本指針を踏まえて推進。</a:t>
            </a:r>
            <a:endPar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独立行政法人・・・</a:t>
            </a:r>
            <a:r>
              <a:rPr kumimoji="0" lang="ja-JP" altLang="en-US" sz="1200" kern="0" dirty="0">
                <a:latin typeface="Meiryo UI" panose="020B0604030504040204" pitchFamily="50" charset="-128"/>
                <a:ea typeface="Meiryo UI" panose="020B0604030504040204" pitchFamily="50" charset="-128"/>
                <a:cs typeface="Meiryo UI" panose="020B0604030504040204" pitchFamily="50" charset="-128"/>
              </a:rPr>
              <a:t>国費によって運営されていること又は実施している事業や</a:t>
            </a:r>
            <a:endParaRPr kumimoji="0" lang="en-US" altLang="ja-JP" sz="1200" kern="0"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kumimoji="0" lang="ja-JP" altLang="en-US" sz="1200" kern="0" dirty="0">
                <a:latin typeface="Meiryo UI" panose="020B0604030504040204" pitchFamily="50" charset="-128"/>
                <a:ea typeface="Meiryo UI" panose="020B0604030504040204" pitchFamily="50" charset="-128"/>
                <a:cs typeface="Meiryo UI" panose="020B0604030504040204" pitchFamily="50" charset="-128"/>
              </a:rPr>
              <a:t>　　　研究があることに鑑み、基本指針に準拠</a:t>
            </a: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して取組を推進することが望ましい。</a:t>
            </a:r>
            <a:endParaRPr kumimoji="0"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公益事業分野の事業者・・・</a:t>
            </a: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その公益性に鑑み、本基本指針及び利用者</a:t>
            </a:r>
            <a:endParaRPr kumimoji="0"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ニーズを踏まえて推進することが望ましい。</a:t>
            </a:r>
            <a:endParaRPr kumimoji="0"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4520952" y="5317583"/>
            <a:ext cx="4392488" cy="324000"/>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olSlant"/>
          </a:sp3d>
        </p:spPr>
        <p:txBody>
          <a:bodyPr anchor="ctr"/>
          <a:lstStyle/>
          <a:p>
            <a:pPr fontAlgn="auto">
              <a:spcBef>
                <a:spcPts val="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rPr>
              <a:t>６．地方公共団体、独法、事業者における</a:t>
            </a:r>
            <a:r>
              <a:rPr lang="ja-JP" altLang="en-US" sz="1600" b="1"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rPr>
              <a:t>取組</a:t>
            </a:r>
          </a:p>
        </p:txBody>
      </p:sp>
      <p:sp>
        <p:nvSpPr>
          <p:cNvPr id="20" name="角丸四角形 19"/>
          <p:cNvSpPr/>
          <p:nvPr/>
        </p:nvSpPr>
        <p:spPr>
          <a:xfrm>
            <a:off x="107951" y="866004"/>
            <a:ext cx="9644063" cy="676257"/>
          </a:xfrm>
          <a:prstGeom prst="roundRect">
            <a:avLst>
              <a:gd name="adj" fmla="val 5644"/>
            </a:avLst>
          </a:prstGeom>
          <a:gradFill>
            <a:gsLst>
              <a:gs pos="100000">
                <a:srgbClr val="92D050"/>
              </a:gs>
              <a:gs pos="0">
                <a:schemeClr val="bg1"/>
              </a:gs>
            </a:gsLst>
            <a:lin ang="5400000" scaled="1"/>
          </a:gradFill>
          <a:ln w="9525" cap="flat" cmpd="sng" algn="ctr">
            <a:solidFill>
              <a:srgbClr val="92D050"/>
            </a:solidFill>
            <a:prstDash val="solid"/>
          </a:ln>
          <a:effectLst/>
        </p:spPr>
        <p:txBody>
          <a:bodyPr lIns="72000"/>
          <a:lstStyle/>
          <a:p>
            <a:pPr fontAlgn="auto">
              <a:spcBef>
                <a:spcPts val="0"/>
              </a:spcBef>
              <a:spcAft>
                <a:spcPts val="0"/>
              </a:spcAft>
              <a:defRPr/>
            </a:pP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28</a:t>
            </a: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12</a:t>
            </a: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14</a:t>
            </a: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に公布・施行された「官民データ活用推進基本法」において、国、地方公共団体、事業者が保有する官民データの容易な利用等について規定された。本文書は、これまでの取組を踏まえ、オープンデータ・バイ・デザイン</a:t>
            </a:r>
            <a:r>
              <a:rPr kumimoji="0" lang="ja-JP" altLang="en-US" sz="1400" kern="0" baseline="30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（注）</a:t>
            </a:r>
            <a:r>
              <a:rPr kumimoji="0"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の考えに基づき、国、地方公共団体、事業者が公共データの公開及び活用に取り組む上での基本方針をまとめたものである。</a:t>
            </a:r>
            <a:endParaRPr kumimoji="0"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18011" y="601022"/>
            <a:ext cx="2170693" cy="324000"/>
          </a:xfrm>
          <a:prstGeom prst="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olSlant"/>
          </a:sp3d>
        </p:spPr>
        <p:txBody>
          <a:bodyPr anchor="ctr"/>
          <a:lstStyle/>
          <a:p>
            <a:pPr fontAlgn="auto">
              <a:spcBef>
                <a:spcPts val="0"/>
              </a:spcBef>
              <a:spcAft>
                <a:spcPts val="0"/>
              </a:spcAft>
              <a:defRPr/>
            </a:pPr>
            <a:r>
              <a:rPr lang="ja-JP" altLang="en-US" sz="1600" b="1"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rPr>
              <a:t>本基本指針の位置づけ</a:t>
            </a:r>
          </a:p>
        </p:txBody>
      </p:sp>
      <p:sp>
        <p:nvSpPr>
          <p:cNvPr id="2" name="テキスト ボックス 1"/>
          <p:cNvSpPr txBox="1"/>
          <p:nvPr/>
        </p:nvSpPr>
        <p:spPr>
          <a:xfrm>
            <a:off x="75618" y="6669940"/>
            <a:ext cx="6965614" cy="215444"/>
          </a:xfrm>
          <a:prstGeom prst="rect">
            <a:avLst/>
          </a:prstGeom>
          <a:noFill/>
        </p:spPr>
        <p:txBody>
          <a:bodyPr wrap="square" rtlCol="0">
            <a:spAutoFit/>
          </a:bodyPr>
          <a:lstStyle/>
          <a:p>
            <a:r>
              <a:rPr kumimoji="1" lang="ja-JP" altLang="en-US" sz="800" dirty="0"/>
              <a:t>（注）公共データについて、オープンデータを前提として情報システムや業務プロセス全体の企画、整備及び運用を行うこと。</a:t>
            </a:r>
          </a:p>
        </p:txBody>
      </p:sp>
      <p:sp>
        <p:nvSpPr>
          <p:cNvPr id="3" name="テキスト ボックス 2"/>
          <p:cNvSpPr txBox="1"/>
          <p:nvPr/>
        </p:nvSpPr>
        <p:spPr bwMode="auto">
          <a:xfrm>
            <a:off x="7220642" y="54055"/>
            <a:ext cx="2531372" cy="400077"/>
          </a:xfrm>
          <a:prstGeom prst="rect">
            <a:avLst/>
          </a:prstGeom>
          <a:noFill/>
          <a:ln w="9525" algn="ctr">
            <a:noFill/>
            <a:miter lim="800000"/>
            <a:headEnd/>
            <a:tailEnd/>
          </a:ln>
          <a:effectLst/>
        </p:spPr>
        <p:txBody>
          <a:bodyPr wrap="square" lIns="91406" tIns="45704" rIns="91406" bIns="45704" rtlCol="0">
            <a:spAutoFit/>
          </a:bodyPr>
          <a:lstStyle/>
          <a:p>
            <a:pPr algn="l"/>
            <a:r>
              <a:rPr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戦略本部・官民データ活用戦略推進会議決定</a:t>
            </a:r>
            <a:endParaRPr kumimoji="1" lang="ja-JP" altLang="en-US" sz="10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タイトル 4"/>
          <p:cNvSpPr>
            <a:spLocks noGrp="1"/>
          </p:cNvSpPr>
          <p:nvPr>
            <p:ph type="title"/>
          </p:nvPr>
        </p:nvSpPr>
        <p:spPr>
          <a:xfrm>
            <a:off x="495300" y="8622"/>
            <a:ext cx="8915400" cy="521605"/>
          </a:xfrm>
        </p:spPr>
        <p:txBody>
          <a:bodyPr/>
          <a:lstStyle/>
          <a:p>
            <a:r>
              <a:rPr lang="ja-JP" altLang="en-US" sz="2000" dirty="0">
                <a:latin typeface="Meiryo UI" panose="020B0604030504040204" pitchFamily="50" charset="-128"/>
                <a:ea typeface="Meiryo UI" panose="020B0604030504040204" pitchFamily="50" charset="-128"/>
              </a:rPr>
              <a:t>オープンデータ基本指針　概要</a:t>
            </a:r>
            <a:endParaRPr kumimoji="1" lang="ja-JP" altLang="en-US" sz="2000" dirty="0">
              <a:latin typeface="Meiryo UI" panose="020B0604030504040204" pitchFamily="50" charset="-128"/>
              <a:ea typeface="Meiryo UI" panose="020B0604030504040204" pitchFamily="50" charset="-128"/>
            </a:endParaRPr>
          </a:p>
        </p:txBody>
      </p:sp>
      <p:sp>
        <p:nvSpPr>
          <p:cNvPr id="12" name="スライド番号プレースホルダー 11"/>
          <p:cNvSpPr>
            <a:spLocks noGrp="1"/>
          </p:cNvSpPr>
          <p:nvPr>
            <p:ph type="sldNum" sz="quarter" idx="12"/>
          </p:nvPr>
        </p:nvSpPr>
        <p:spPr/>
        <p:txBody>
          <a:bodyPr/>
          <a:lstStyle/>
          <a:p>
            <a:pPr algn="r" latinLnBrk="1"/>
            <a:fld id="{2D445476-B57F-464F-8319-C26E69740EC0}" type="slidenum">
              <a:rPr lang="en-US" altLang="ja-JP" smtClean="0"/>
              <a:pPr algn="r" latinLnBrk="1"/>
              <a:t>3</a:t>
            </a:fld>
            <a:endParaRPr lang="ja-JP" altLang="en-US"/>
          </a:p>
        </p:txBody>
      </p:sp>
    </p:spTree>
    <p:extLst>
      <p:ext uri="{BB962C8B-B14F-4D97-AF65-F5344CB8AC3E}">
        <p14:creationId xmlns:p14="http://schemas.microsoft.com/office/powerpoint/2010/main" val="830749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2"/>
          <p:cNvSpPr txBox="1">
            <a:spLocks/>
          </p:cNvSpPr>
          <p:nvPr/>
        </p:nvSpPr>
        <p:spPr bwMode="auto">
          <a:xfrm>
            <a:off x="381000" y="12502"/>
            <a:ext cx="9144000" cy="52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normAutofit/>
          </a:bodyPr>
          <a:lstStyle>
            <a:lvl1pPr algn="ctr" rtl="0" eaLnBrk="1" fontAlgn="base" hangingPunct="1">
              <a:spcBef>
                <a:spcPct val="0"/>
              </a:spcBef>
              <a:spcAft>
                <a:spcPct val="0"/>
              </a:spcAft>
              <a:defRPr kumimoji="1" sz="2954" kern="1200">
                <a:solidFill>
                  <a:schemeClr val="tx1"/>
                </a:solidFill>
                <a:latin typeface="+mj-lt"/>
                <a:ea typeface="+mj-ea"/>
                <a:cs typeface="+mj-cs"/>
              </a:defRPr>
            </a:lvl1pPr>
            <a:lvl2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5pPr>
            <a:lvl6pPr marL="421884" algn="ctr" rtl="0" eaLnBrk="1" fontAlgn="base" hangingPunct="1">
              <a:spcBef>
                <a:spcPct val="0"/>
              </a:spcBef>
              <a:spcAft>
                <a:spcPct val="0"/>
              </a:spcAft>
              <a:defRPr kumimoji="1" sz="4062">
                <a:solidFill>
                  <a:schemeClr val="tx1"/>
                </a:solidFill>
                <a:latin typeface="Calibri" pitchFamily="34" charset="0"/>
                <a:ea typeface="ＭＳ Ｐゴシック" charset="-128"/>
              </a:defRPr>
            </a:lvl6pPr>
            <a:lvl7pPr marL="843772" algn="ctr" rtl="0" eaLnBrk="1" fontAlgn="base" hangingPunct="1">
              <a:spcBef>
                <a:spcPct val="0"/>
              </a:spcBef>
              <a:spcAft>
                <a:spcPct val="0"/>
              </a:spcAft>
              <a:defRPr kumimoji="1" sz="4062">
                <a:solidFill>
                  <a:schemeClr val="tx1"/>
                </a:solidFill>
                <a:latin typeface="Calibri" pitchFamily="34" charset="0"/>
                <a:ea typeface="ＭＳ Ｐゴシック" charset="-128"/>
              </a:defRPr>
            </a:lvl7pPr>
            <a:lvl8pPr marL="1265656" algn="ctr" rtl="0" eaLnBrk="1" fontAlgn="base" hangingPunct="1">
              <a:spcBef>
                <a:spcPct val="0"/>
              </a:spcBef>
              <a:spcAft>
                <a:spcPct val="0"/>
              </a:spcAft>
              <a:defRPr kumimoji="1" sz="4062">
                <a:solidFill>
                  <a:schemeClr val="tx1"/>
                </a:solidFill>
                <a:latin typeface="Calibri" pitchFamily="34" charset="0"/>
                <a:ea typeface="ＭＳ Ｐゴシック" charset="-128"/>
              </a:defRPr>
            </a:lvl8pPr>
            <a:lvl9pPr marL="1687542" algn="ctr" rtl="0" eaLnBrk="1" fontAlgn="base" hangingPunct="1">
              <a:spcBef>
                <a:spcPct val="0"/>
              </a:spcBef>
              <a:spcAft>
                <a:spcPct val="0"/>
              </a:spcAft>
              <a:defRPr kumimoji="1" sz="4062">
                <a:solidFill>
                  <a:schemeClr val="tx1"/>
                </a:solidFill>
                <a:latin typeface="Calibri" pitchFamily="34" charset="0"/>
                <a:ea typeface="ＭＳ Ｐゴシック" charset="-128"/>
              </a:defRPr>
            </a:lvl9p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安倍内閣総理大臣のオープンデータに関する発言</a:t>
            </a:r>
          </a:p>
        </p:txBody>
      </p:sp>
      <p:sp>
        <p:nvSpPr>
          <p:cNvPr id="6" name="正方形/長方形 5"/>
          <p:cNvSpPr/>
          <p:nvPr/>
        </p:nvSpPr>
        <p:spPr>
          <a:xfrm>
            <a:off x="480301" y="1223493"/>
            <a:ext cx="8924710" cy="1667464"/>
          </a:xfrm>
          <a:prstGeom prst="rect">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spcAft>
                <a:spcPts val="600"/>
              </a:spcAft>
            </a:pP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先週施行された</a:t>
            </a:r>
            <a:r>
              <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官民データ活用推進基本法</a:t>
            </a:r>
            <a:r>
              <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の下、安全・安心に、個人情報に配慮しつつ、</a:t>
            </a:r>
            <a:r>
              <a:rPr lang="ja-JP" altLang="en-US" sz="1662"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オープンデータを強力に推進</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してまいります。</a:t>
            </a:r>
            <a:endPar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総合戦略本部の下、</a:t>
            </a:r>
            <a:r>
              <a:rPr lang="ja-JP" altLang="en-US" sz="1662"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官民の専門家からなる司令塔を設置</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し、そして民間ニーズに即して重点野を定め、</a:t>
            </a:r>
            <a:r>
              <a:rPr lang="en-US" altLang="ja-JP" sz="1662"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62"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年までを集中取組期間として、必要な施策を断行</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してまいります。</a:t>
            </a:r>
            <a:r>
              <a:rPr lang="ja-JP" altLang="en-US" sz="1662"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関係大臣は議員から提案された具体的な施策と年限を踏まえて検討を進め、直ちに施策を具体化</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していただきたいと思います。」</a:t>
            </a:r>
            <a:endPar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0"/>
          <p:cNvSpPr>
            <a:spLocks noGrp="1"/>
          </p:cNvSpPr>
          <p:nvPr>
            <p:ph type="sldNum" sz="quarter" idx="12"/>
          </p:nvPr>
        </p:nvSpPr>
        <p:spPr/>
        <p:txBody>
          <a:bodyPr/>
          <a:lstStyle/>
          <a:p>
            <a:pPr algn="r" latinLnBrk="1"/>
            <a:fld id="{2D445476-B57F-464F-8319-C26E69740EC0}" type="slidenum">
              <a:rPr lang="en-US" altLang="ja-JP" smtClean="0"/>
              <a:pPr algn="r" latinLnBrk="1"/>
              <a:t>4</a:t>
            </a:fld>
            <a:endParaRPr lang="ja-JP" altLang="en-US"/>
          </a:p>
        </p:txBody>
      </p:sp>
      <p:sp>
        <p:nvSpPr>
          <p:cNvPr id="7" name="コンテンツ プレースホルダー 2"/>
          <p:cNvSpPr txBox="1">
            <a:spLocks/>
          </p:cNvSpPr>
          <p:nvPr/>
        </p:nvSpPr>
        <p:spPr>
          <a:xfrm>
            <a:off x="258381" y="770859"/>
            <a:ext cx="9182100" cy="468000"/>
          </a:xfrm>
          <a:prstGeom prst="rect">
            <a:avLst/>
          </a:prstGeom>
        </p:spPr>
        <p:txBody>
          <a:bodyPr/>
          <a:lstStyle>
            <a:lvl1pPr marL="315066" indent="-315066" algn="l" rtl="0" eaLnBrk="1" fontAlgn="base" hangingPunct="1">
              <a:spcBef>
                <a:spcPct val="20000"/>
              </a:spcBef>
              <a:spcAft>
                <a:spcPct val="0"/>
              </a:spcAft>
              <a:buFont typeface="Wingdings" pitchFamily="2" charset="2"/>
              <a:buChar char="n"/>
              <a:defRPr kumimoji="1" sz="2954" kern="1200">
                <a:solidFill>
                  <a:schemeClr val="tx1"/>
                </a:solidFill>
                <a:latin typeface="+mn-lt"/>
                <a:ea typeface="+mn-ea"/>
                <a:cs typeface="+mn-cs"/>
              </a:defRPr>
            </a:lvl1pPr>
            <a:lvl2pPr marL="684352" indent="-262311" algn="l" rtl="0" eaLnBrk="1" fontAlgn="base" hangingPunct="1">
              <a:spcBef>
                <a:spcPct val="20000"/>
              </a:spcBef>
              <a:spcAft>
                <a:spcPct val="0"/>
              </a:spcAft>
              <a:buFont typeface="Wingdings" pitchFamily="2" charset="2"/>
              <a:buChar char="Ø"/>
              <a:defRPr kumimoji="1" sz="2585" kern="1200">
                <a:solidFill>
                  <a:schemeClr val="tx1"/>
                </a:solidFill>
                <a:latin typeface="+mn-lt"/>
                <a:ea typeface="+mn-ea"/>
                <a:cs typeface="+mn-cs"/>
              </a:defRPr>
            </a:lvl2pPr>
            <a:lvl3pPr marL="1053638" indent="-209556" algn="l" rtl="0" eaLnBrk="1" fontAlgn="base" hangingPunct="1">
              <a:spcBef>
                <a:spcPct val="20000"/>
              </a:spcBef>
              <a:spcAft>
                <a:spcPct val="0"/>
              </a:spcAft>
              <a:buFont typeface="Arial" charset="0"/>
              <a:buChar char="•"/>
              <a:defRPr kumimoji="1" sz="2215" kern="1200">
                <a:solidFill>
                  <a:schemeClr val="tx1"/>
                </a:solidFill>
                <a:latin typeface="+mn-lt"/>
                <a:ea typeface="+mn-ea"/>
                <a:cs typeface="+mn-cs"/>
              </a:defRPr>
            </a:lvl3pPr>
            <a:lvl4pPr marL="1475680" indent="-209556" algn="l" rtl="0" eaLnBrk="1" fontAlgn="base" hangingPunct="1">
              <a:spcBef>
                <a:spcPct val="20000"/>
              </a:spcBef>
              <a:spcAft>
                <a:spcPct val="0"/>
              </a:spcAft>
              <a:buFont typeface="Arial" charset="0"/>
              <a:buChar char="–"/>
              <a:defRPr kumimoji="1" sz="1846" kern="1200">
                <a:solidFill>
                  <a:schemeClr val="tx1"/>
                </a:solidFill>
                <a:latin typeface="+mn-lt"/>
                <a:ea typeface="+mn-ea"/>
                <a:cs typeface="+mn-cs"/>
              </a:defRPr>
            </a:lvl4pPr>
            <a:lvl5pPr marL="1897721" indent="-209556" algn="l" rtl="0" eaLnBrk="1" fontAlgn="base" hangingPunct="1">
              <a:spcBef>
                <a:spcPct val="20000"/>
              </a:spcBef>
              <a:spcAft>
                <a:spcPct val="0"/>
              </a:spcAft>
              <a:buFont typeface="Arial" charset="0"/>
              <a:buChar char="»"/>
              <a:defRPr kumimoji="1" sz="1846" kern="1200">
                <a:solidFill>
                  <a:schemeClr val="tx1"/>
                </a:solidFill>
                <a:latin typeface="+mn-lt"/>
                <a:ea typeface="+mn-ea"/>
                <a:cs typeface="+mn-cs"/>
              </a:defRPr>
            </a:lvl5pPr>
            <a:lvl6pPr marL="232037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2255"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414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6026"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a:spcBef>
                <a:spcPts val="0"/>
              </a:spcBef>
              <a:spcAft>
                <a:spcPts val="1200"/>
              </a:spcAft>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未来投資会議（平成</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80301" y="3436244"/>
            <a:ext cx="8924710" cy="17086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spcAft>
                <a:spcPts val="600"/>
              </a:spcAft>
            </a:pP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ビッグデータ時代にあって、国や自治体が保有する大量のデータは、革新的なビジネスなど新たな価値の創造につながるものです。このため、</a:t>
            </a:r>
            <a:r>
              <a:rPr lang="ja-JP" altLang="en-US" sz="1662"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行政データについては可能な限り公開</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し、民間の活用を促すという大方針の下、今後、民間のニーズを行政に反映させるための</a:t>
            </a:r>
            <a:r>
              <a:rPr lang="ja-JP" altLang="en-US" sz="1662"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官民ラウンドテーブルの開催</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、次に、</a:t>
            </a:r>
            <a:r>
              <a:rPr lang="ja-JP" altLang="en-US" sz="1662"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オープンデータを全国的に徹底するための行政データの取扱いに関するガイドラインの整備を進めてください</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spcAft>
                <a:spcPts val="600"/>
              </a:spcAft>
            </a:pP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松山大臣を中心に各大臣におかれては、ＩＴ本部・官民データ戦略会議の下、一丸となって取り組んでいただきたいと思います。</a:t>
            </a:r>
            <a:endPar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258381" y="2957852"/>
            <a:ext cx="9182100" cy="468000"/>
          </a:xfrm>
          <a:prstGeom prst="rect">
            <a:avLst/>
          </a:prstGeom>
        </p:spPr>
        <p:txBody>
          <a:bodyPr/>
          <a:lstStyle>
            <a:lvl1pPr marL="315066" indent="-315066" algn="l" rtl="0" eaLnBrk="1" fontAlgn="base" hangingPunct="1">
              <a:spcBef>
                <a:spcPct val="20000"/>
              </a:spcBef>
              <a:spcAft>
                <a:spcPct val="0"/>
              </a:spcAft>
              <a:buFont typeface="Wingdings" pitchFamily="2" charset="2"/>
              <a:buChar char="n"/>
              <a:defRPr kumimoji="1" sz="2954" kern="1200">
                <a:solidFill>
                  <a:schemeClr val="tx1"/>
                </a:solidFill>
                <a:latin typeface="+mn-lt"/>
                <a:ea typeface="+mn-ea"/>
                <a:cs typeface="+mn-cs"/>
              </a:defRPr>
            </a:lvl1pPr>
            <a:lvl2pPr marL="684352" indent="-262311" algn="l" rtl="0" eaLnBrk="1" fontAlgn="base" hangingPunct="1">
              <a:spcBef>
                <a:spcPct val="20000"/>
              </a:spcBef>
              <a:spcAft>
                <a:spcPct val="0"/>
              </a:spcAft>
              <a:buFont typeface="Wingdings" pitchFamily="2" charset="2"/>
              <a:buChar char="Ø"/>
              <a:defRPr kumimoji="1" sz="2585" kern="1200">
                <a:solidFill>
                  <a:schemeClr val="tx1"/>
                </a:solidFill>
                <a:latin typeface="+mn-lt"/>
                <a:ea typeface="+mn-ea"/>
                <a:cs typeface="+mn-cs"/>
              </a:defRPr>
            </a:lvl2pPr>
            <a:lvl3pPr marL="1053638" indent="-209556" algn="l" rtl="0" eaLnBrk="1" fontAlgn="base" hangingPunct="1">
              <a:spcBef>
                <a:spcPct val="20000"/>
              </a:spcBef>
              <a:spcAft>
                <a:spcPct val="0"/>
              </a:spcAft>
              <a:buFont typeface="Arial" charset="0"/>
              <a:buChar char="•"/>
              <a:defRPr kumimoji="1" sz="2215" kern="1200">
                <a:solidFill>
                  <a:schemeClr val="tx1"/>
                </a:solidFill>
                <a:latin typeface="+mn-lt"/>
                <a:ea typeface="+mn-ea"/>
                <a:cs typeface="+mn-cs"/>
              </a:defRPr>
            </a:lvl3pPr>
            <a:lvl4pPr marL="1475680" indent="-209556" algn="l" rtl="0" eaLnBrk="1" fontAlgn="base" hangingPunct="1">
              <a:spcBef>
                <a:spcPct val="20000"/>
              </a:spcBef>
              <a:spcAft>
                <a:spcPct val="0"/>
              </a:spcAft>
              <a:buFont typeface="Arial" charset="0"/>
              <a:buChar char="–"/>
              <a:defRPr kumimoji="1" sz="1846" kern="1200">
                <a:solidFill>
                  <a:schemeClr val="tx1"/>
                </a:solidFill>
                <a:latin typeface="+mn-lt"/>
                <a:ea typeface="+mn-ea"/>
                <a:cs typeface="+mn-cs"/>
              </a:defRPr>
            </a:lvl4pPr>
            <a:lvl5pPr marL="1897721" indent="-209556" algn="l" rtl="0" eaLnBrk="1" fontAlgn="base" hangingPunct="1">
              <a:spcBef>
                <a:spcPct val="20000"/>
              </a:spcBef>
              <a:spcAft>
                <a:spcPct val="0"/>
              </a:spcAft>
              <a:buFont typeface="Arial" charset="0"/>
              <a:buChar char="»"/>
              <a:defRPr kumimoji="1" sz="1846" kern="1200">
                <a:solidFill>
                  <a:schemeClr val="tx1"/>
                </a:solidFill>
                <a:latin typeface="+mn-lt"/>
                <a:ea typeface="+mn-ea"/>
                <a:cs typeface="+mn-cs"/>
              </a:defRPr>
            </a:lvl5pPr>
            <a:lvl6pPr marL="232037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2255"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414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6026"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a:spcBef>
                <a:spcPts val="0"/>
              </a:spcBef>
              <a:spcAft>
                <a:spcPts val="1200"/>
              </a:spcAft>
            </a:pPr>
            <a:r>
              <a:rPr lang="en-US" altLang="ja-JP" sz="18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総合戦略本部・官民データ活用推進戦略会議 合同会議（平成</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480296" y="5763802"/>
            <a:ext cx="8924710" cy="664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spcAft>
                <a:spcPts val="600"/>
              </a:spcAft>
            </a:pP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新たなイノベーションを生み出す、規制・制度改革を大胆に進めます。ビッグデータ時代に対応し、</a:t>
            </a:r>
            <a:r>
              <a:rPr lang="ja-JP" altLang="en-US" sz="1662"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行政が保有する様々なデータから新たな付加価値を生み出すため、公開、民間開放を原則とします</a:t>
            </a: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コンテンツ プレースホルダー 2"/>
          <p:cNvSpPr txBox="1">
            <a:spLocks/>
          </p:cNvSpPr>
          <p:nvPr/>
        </p:nvSpPr>
        <p:spPr>
          <a:xfrm>
            <a:off x="258376" y="5285410"/>
            <a:ext cx="9182100" cy="468000"/>
          </a:xfrm>
          <a:prstGeom prst="rect">
            <a:avLst/>
          </a:prstGeom>
        </p:spPr>
        <p:txBody>
          <a:bodyPr/>
          <a:lstStyle>
            <a:lvl1pPr marL="315066" indent="-315066" algn="l" rtl="0" eaLnBrk="1" fontAlgn="base" hangingPunct="1">
              <a:spcBef>
                <a:spcPct val="20000"/>
              </a:spcBef>
              <a:spcAft>
                <a:spcPct val="0"/>
              </a:spcAft>
              <a:buFont typeface="Wingdings" pitchFamily="2" charset="2"/>
              <a:buChar char="n"/>
              <a:defRPr kumimoji="1" sz="2954" kern="1200">
                <a:solidFill>
                  <a:schemeClr val="tx1"/>
                </a:solidFill>
                <a:latin typeface="+mn-lt"/>
                <a:ea typeface="+mn-ea"/>
                <a:cs typeface="+mn-cs"/>
              </a:defRPr>
            </a:lvl1pPr>
            <a:lvl2pPr marL="684352" indent="-262311" algn="l" rtl="0" eaLnBrk="1" fontAlgn="base" hangingPunct="1">
              <a:spcBef>
                <a:spcPct val="20000"/>
              </a:spcBef>
              <a:spcAft>
                <a:spcPct val="0"/>
              </a:spcAft>
              <a:buFont typeface="Wingdings" pitchFamily="2" charset="2"/>
              <a:buChar char="Ø"/>
              <a:defRPr kumimoji="1" sz="2585" kern="1200">
                <a:solidFill>
                  <a:schemeClr val="tx1"/>
                </a:solidFill>
                <a:latin typeface="+mn-lt"/>
                <a:ea typeface="+mn-ea"/>
                <a:cs typeface="+mn-cs"/>
              </a:defRPr>
            </a:lvl2pPr>
            <a:lvl3pPr marL="1053638" indent="-209556" algn="l" rtl="0" eaLnBrk="1" fontAlgn="base" hangingPunct="1">
              <a:spcBef>
                <a:spcPct val="20000"/>
              </a:spcBef>
              <a:spcAft>
                <a:spcPct val="0"/>
              </a:spcAft>
              <a:buFont typeface="Arial" charset="0"/>
              <a:buChar char="•"/>
              <a:defRPr kumimoji="1" sz="2215" kern="1200">
                <a:solidFill>
                  <a:schemeClr val="tx1"/>
                </a:solidFill>
                <a:latin typeface="+mn-lt"/>
                <a:ea typeface="+mn-ea"/>
                <a:cs typeface="+mn-cs"/>
              </a:defRPr>
            </a:lvl3pPr>
            <a:lvl4pPr marL="1475680" indent="-209556" algn="l" rtl="0" eaLnBrk="1" fontAlgn="base" hangingPunct="1">
              <a:spcBef>
                <a:spcPct val="20000"/>
              </a:spcBef>
              <a:spcAft>
                <a:spcPct val="0"/>
              </a:spcAft>
              <a:buFont typeface="Arial" charset="0"/>
              <a:buChar char="–"/>
              <a:defRPr kumimoji="1" sz="1846" kern="1200">
                <a:solidFill>
                  <a:schemeClr val="tx1"/>
                </a:solidFill>
                <a:latin typeface="+mn-lt"/>
                <a:ea typeface="+mn-ea"/>
                <a:cs typeface="+mn-cs"/>
              </a:defRPr>
            </a:lvl4pPr>
            <a:lvl5pPr marL="1897721" indent="-209556" algn="l" rtl="0" eaLnBrk="1" fontAlgn="base" hangingPunct="1">
              <a:spcBef>
                <a:spcPct val="20000"/>
              </a:spcBef>
              <a:spcAft>
                <a:spcPct val="0"/>
              </a:spcAft>
              <a:buFont typeface="Arial" charset="0"/>
              <a:buChar char="»"/>
              <a:defRPr kumimoji="1" sz="1846" kern="1200">
                <a:solidFill>
                  <a:schemeClr val="tx1"/>
                </a:solidFill>
                <a:latin typeface="+mn-lt"/>
                <a:ea typeface="+mn-ea"/>
                <a:cs typeface="+mn-cs"/>
              </a:defRPr>
            </a:lvl5pPr>
            <a:lvl6pPr marL="232037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2255"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414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6026"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a:spcBef>
                <a:spcPts val="0"/>
              </a:spcBef>
              <a:spcAft>
                <a:spcPts val="1200"/>
              </a:spcAft>
            </a:pPr>
            <a:r>
              <a:rPr lang="zh-CN" altLang="en-US" sz="1800" dirty="0">
                <a:latin typeface="Meiryo UI" panose="020B0604030504040204" pitchFamily="50" charset="-128"/>
                <a:ea typeface="Meiryo UI" panose="020B0604030504040204" pitchFamily="50" charset="-128"/>
                <a:cs typeface="Meiryo UI" panose="020B0604030504040204" pitchFamily="50" charset="-128"/>
              </a:rPr>
              <a:t>第百九十六回国会</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  施政方針演説（平成</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年１月</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794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81000" y="58731"/>
            <a:ext cx="9144000" cy="461665"/>
          </a:xfrm>
          <a:prstGeom prst="rect">
            <a:avLst/>
          </a:prstGeom>
          <a:noFill/>
          <a:ln w="47625" cmpd="thickThin">
            <a:noFill/>
          </a:ln>
        </p:spPr>
        <p:txBody>
          <a:bodyPr wrap="square" rtlCol="0">
            <a:spAutoFit/>
          </a:bodyPr>
          <a:lstStyle/>
          <a:p>
            <a:pPr algn="ct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オープンデータの推進に関する今後のスケジュール（案）</a:t>
            </a:r>
          </a:p>
        </p:txBody>
      </p:sp>
      <p:sp>
        <p:nvSpPr>
          <p:cNvPr id="2" name="スライド番号プレースホルダー 1"/>
          <p:cNvSpPr>
            <a:spLocks noGrp="1"/>
          </p:cNvSpPr>
          <p:nvPr>
            <p:ph type="sldNum" sz="quarter" idx="12"/>
          </p:nvPr>
        </p:nvSpPr>
        <p:spPr/>
        <p:txBody>
          <a:bodyPr/>
          <a:lstStyle/>
          <a:p>
            <a:pPr algn="r">
              <a:defRPr/>
            </a:pPr>
            <a:fld id="{067EFC52-C34A-4A1B-879C-F7681BFACCAD}" type="slidenum">
              <a:rPr lang="ja-JP" altLang="en-US" smtClean="0"/>
              <a:pPr algn="r">
                <a:defRPr/>
              </a:pPr>
              <a:t>5</a:t>
            </a:fld>
            <a:endParaRPr lang="ja-JP" altLang="en-US" dirty="0"/>
          </a:p>
        </p:txBody>
      </p:sp>
      <p:graphicFrame>
        <p:nvGraphicFramePr>
          <p:cNvPr id="3" name="表 2"/>
          <p:cNvGraphicFramePr>
            <a:graphicFrameLocks noGrp="1"/>
          </p:cNvGraphicFramePr>
          <p:nvPr>
            <p:extLst/>
          </p:nvPr>
        </p:nvGraphicFramePr>
        <p:xfrm>
          <a:off x="275471" y="745338"/>
          <a:ext cx="9392790" cy="5801766"/>
        </p:xfrm>
        <a:graphic>
          <a:graphicData uri="http://schemas.openxmlformats.org/drawingml/2006/table">
            <a:tbl>
              <a:tblPr firstRow="1" bandRow="1">
                <a:tableStyleId>{5940675A-B579-460E-94D1-54222C63F5DA}</a:tableStyleId>
              </a:tblPr>
              <a:tblGrid>
                <a:gridCol w="853890">
                  <a:extLst>
                    <a:ext uri="{9D8B030D-6E8A-4147-A177-3AD203B41FA5}">
                      <a16:colId xmlns:a16="http://schemas.microsoft.com/office/drawing/2014/main" val="20000"/>
                    </a:ext>
                  </a:extLst>
                </a:gridCol>
                <a:gridCol w="853890">
                  <a:extLst>
                    <a:ext uri="{9D8B030D-6E8A-4147-A177-3AD203B41FA5}">
                      <a16:colId xmlns:a16="http://schemas.microsoft.com/office/drawing/2014/main" val="20001"/>
                    </a:ext>
                  </a:extLst>
                </a:gridCol>
                <a:gridCol w="853890">
                  <a:extLst>
                    <a:ext uri="{9D8B030D-6E8A-4147-A177-3AD203B41FA5}">
                      <a16:colId xmlns:a16="http://schemas.microsoft.com/office/drawing/2014/main" val="20002"/>
                    </a:ext>
                  </a:extLst>
                </a:gridCol>
                <a:gridCol w="853890">
                  <a:extLst>
                    <a:ext uri="{9D8B030D-6E8A-4147-A177-3AD203B41FA5}">
                      <a16:colId xmlns:a16="http://schemas.microsoft.com/office/drawing/2014/main" val="20003"/>
                    </a:ext>
                  </a:extLst>
                </a:gridCol>
                <a:gridCol w="853890">
                  <a:extLst>
                    <a:ext uri="{9D8B030D-6E8A-4147-A177-3AD203B41FA5}">
                      <a16:colId xmlns:a16="http://schemas.microsoft.com/office/drawing/2014/main" val="20004"/>
                    </a:ext>
                  </a:extLst>
                </a:gridCol>
                <a:gridCol w="853890">
                  <a:extLst>
                    <a:ext uri="{9D8B030D-6E8A-4147-A177-3AD203B41FA5}">
                      <a16:colId xmlns:a16="http://schemas.microsoft.com/office/drawing/2014/main" val="20005"/>
                    </a:ext>
                  </a:extLst>
                </a:gridCol>
                <a:gridCol w="853890">
                  <a:extLst>
                    <a:ext uri="{9D8B030D-6E8A-4147-A177-3AD203B41FA5}">
                      <a16:colId xmlns:a16="http://schemas.microsoft.com/office/drawing/2014/main" val="20006"/>
                    </a:ext>
                  </a:extLst>
                </a:gridCol>
                <a:gridCol w="853890">
                  <a:extLst>
                    <a:ext uri="{9D8B030D-6E8A-4147-A177-3AD203B41FA5}">
                      <a16:colId xmlns:a16="http://schemas.microsoft.com/office/drawing/2014/main" val="20007"/>
                    </a:ext>
                  </a:extLst>
                </a:gridCol>
                <a:gridCol w="853890">
                  <a:extLst>
                    <a:ext uri="{9D8B030D-6E8A-4147-A177-3AD203B41FA5}">
                      <a16:colId xmlns:a16="http://schemas.microsoft.com/office/drawing/2014/main" val="20008"/>
                    </a:ext>
                  </a:extLst>
                </a:gridCol>
                <a:gridCol w="853890">
                  <a:extLst>
                    <a:ext uri="{9D8B030D-6E8A-4147-A177-3AD203B41FA5}">
                      <a16:colId xmlns:a16="http://schemas.microsoft.com/office/drawing/2014/main" val="20009"/>
                    </a:ext>
                  </a:extLst>
                </a:gridCol>
                <a:gridCol w="853890">
                  <a:extLst>
                    <a:ext uri="{9D8B030D-6E8A-4147-A177-3AD203B41FA5}">
                      <a16:colId xmlns:a16="http://schemas.microsoft.com/office/drawing/2014/main" val="20010"/>
                    </a:ext>
                  </a:extLst>
                </a:gridCol>
              </a:tblGrid>
              <a:tr h="0">
                <a:tc gridSpan="8">
                  <a:txBody>
                    <a:bodyPr/>
                    <a:lstStyle/>
                    <a:p>
                      <a:pPr algn="ctr"/>
                      <a:r>
                        <a:rPr kumimoji="1" lang="en-US" altLang="ja-JP" sz="1600" b="0" dirty="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600" b="0" dirty="0">
                          <a:latin typeface="Meiryo UI" panose="020B0604030504040204" pitchFamily="50" charset="-128"/>
                          <a:ea typeface="Meiryo UI" panose="020B0604030504040204" pitchFamily="50" charset="-128"/>
                          <a:cs typeface="Meiryo UI" panose="020B0604030504040204" pitchFamily="50" charset="-128"/>
                        </a:rPr>
                        <a:t>年</a:t>
                      </a:r>
                    </a:p>
                  </a:txBody>
                  <a:tcPr>
                    <a:solidFill>
                      <a:schemeClr val="accent1">
                        <a:lumMod val="40000"/>
                        <a:lumOff val="60000"/>
                      </a:schemeClr>
                    </a:solidFill>
                  </a:tcPr>
                </a:tc>
                <a:tc hMerge="1">
                  <a:txBody>
                    <a:bodyPr/>
                    <a:lstStyle/>
                    <a:p>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tc>
                <a:tc gridSpan="3">
                  <a:txBody>
                    <a:bodyPr/>
                    <a:lstStyle/>
                    <a:p>
                      <a:pPr algn="ctr"/>
                      <a:r>
                        <a:rPr kumimoji="1" lang="en-US" altLang="ja-JP" sz="1600" b="0" dirty="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600" b="0" dirty="0">
                          <a:latin typeface="Meiryo UI" panose="020B0604030504040204" pitchFamily="50" charset="-128"/>
                          <a:ea typeface="Meiryo UI" panose="020B0604030504040204" pitchFamily="50" charset="-128"/>
                          <a:cs typeface="Meiryo UI" panose="020B0604030504040204" pitchFamily="50" charset="-128"/>
                        </a:rPr>
                        <a:t>年</a:t>
                      </a:r>
                    </a:p>
                  </a:txBody>
                  <a:tcPr>
                    <a:solidFill>
                      <a:schemeClr val="accent1">
                        <a:lumMod val="40000"/>
                        <a:lumOff val="60000"/>
                      </a:schemeClr>
                    </a:solidFill>
                  </a:tcPr>
                </a:tc>
                <a:tc hMerge="1">
                  <a:txBody>
                    <a:bodyPr/>
                    <a:lstStyle/>
                    <a:p>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0">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５月</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６月</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７月</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８月</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９月</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１月</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２月</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３月</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0001"/>
                  </a:ext>
                </a:extLst>
              </a:tr>
              <a:tr h="1766214">
                <a:tc>
                  <a:txBody>
                    <a:bodyPr/>
                    <a:lstStyle/>
                    <a:p>
                      <a:endParaRPr kumimoji="1" lang="ja-JP" altLang="en-US" b="0" dirty="0"/>
                    </a:p>
                  </a:txBody>
                  <a:tcPr/>
                </a:tc>
                <a:tc>
                  <a:txBody>
                    <a:bodyPr/>
                    <a:lstStyle/>
                    <a:p>
                      <a:endParaRPr kumimoji="1" lang="ja-JP" altLang="en-US" b="0"/>
                    </a:p>
                  </a:txBody>
                  <a:tcPr/>
                </a:tc>
                <a:tc>
                  <a:txBody>
                    <a:bodyPr/>
                    <a:lstStyle/>
                    <a:p>
                      <a:endParaRPr kumimoji="1" lang="ja-JP" altLang="en-US" b="0"/>
                    </a:p>
                  </a:txBody>
                  <a:tcPr/>
                </a:tc>
                <a:tc>
                  <a:txBody>
                    <a:bodyPr/>
                    <a:lstStyle/>
                    <a:p>
                      <a:endParaRPr kumimoji="1" lang="ja-JP" altLang="en-US" b="0"/>
                    </a:p>
                  </a:txBody>
                  <a:tcPr/>
                </a:tc>
                <a:tc>
                  <a:txBody>
                    <a:bodyPr/>
                    <a:lstStyle/>
                    <a:p>
                      <a:endParaRPr kumimoji="1" lang="ja-JP" altLang="en-US" b="0" dirty="0"/>
                    </a:p>
                  </a:txBody>
                  <a:tcPr/>
                </a:tc>
                <a:tc>
                  <a:txBody>
                    <a:bodyPr/>
                    <a:lstStyle/>
                    <a:p>
                      <a:endParaRPr kumimoji="1" lang="ja-JP" altLang="en-US" b="0" dirty="0"/>
                    </a:p>
                  </a:txBody>
                  <a:tcPr/>
                </a:tc>
                <a:tc>
                  <a:txBody>
                    <a:bodyPr/>
                    <a:lstStyle/>
                    <a:p>
                      <a:endParaRPr kumimoji="1" lang="ja-JP" altLang="en-US" b="0" dirty="0"/>
                    </a:p>
                  </a:txBody>
                  <a:tcPr/>
                </a:tc>
                <a:tc>
                  <a:txBody>
                    <a:bodyPr/>
                    <a:lstStyle/>
                    <a:p>
                      <a:endParaRPr kumimoji="1" lang="ja-JP" altLang="en-US" b="0" dirty="0"/>
                    </a:p>
                  </a:txBody>
                  <a:tcPr/>
                </a:tc>
                <a:tc>
                  <a:txBody>
                    <a:bodyPr/>
                    <a:lstStyle/>
                    <a:p>
                      <a:endParaRPr kumimoji="1" lang="ja-JP" altLang="en-US" b="0" dirty="0"/>
                    </a:p>
                  </a:txBody>
                  <a:tcPr/>
                </a:tc>
                <a:tc>
                  <a:txBody>
                    <a:bodyPr/>
                    <a:lstStyle/>
                    <a:p>
                      <a:endParaRPr kumimoji="1" lang="ja-JP" altLang="en-US" b="0" dirty="0"/>
                    </a:p>
                  </a:txBody>
                  <a:tcPr/>
                </a:tc>
                <a:tc>
                  <a:txBody>
                    <a:bodyPr/>
                    <a:lstStyle/>
                    <a:p>
                      <a:endParaRPr kumimoji="1" lang="ja-JP" altLang="en-US" b="0" dirty="0"/>
                    </a:p>
                  </a:txBody>
                  <a:tcPr/>
                </a:tc>
                <a:extLst>
                  <a:ext uri="{0D108BD9-81ED-4DB2-BD59-A6C34878D82A}">
                    <a16:rowId xmlns:a16="http://schemas.microsoft.com/office/drawing/2014/main" val="10002"/>
                  </a:ext>
                </a:extLst>
              </a:tr>
              <a:tr h="3364992">
                <a:tc>
                  <a:txBody>
                    <a:bodyPr/>
                    <a:lstStyle/>
                    <a:p>
                      <a:endParaRPr kumimoji="1" lang="ja-JP" altLang="en-US" b="0"/>
                    </a:p>
                  </a:txBody>
                  <a:tcPr/>
                </a:tc>
                <a:tc>
                  <a:txBody>
                    <a:bodyPr/>
                    <a:lstStyle/>
                    <a:p>
                      <a:endParaRPr kumimoji="1" lang="ja-JP" altLang="en-US" b="0" dirty="0"/>
                    </a:p>
                  </a:txBody>
                  <a:tcPr/>
                </a:tc>
                <a:tc>
                  <a:txBody>
                    <a:bodyPr/>
                    <a:lstStyle/>
                    <a:p>
                      <a:endParaRPr kumimoji="1" lang="ja-JP" altLang="en-US" b="0" dirty="0"/>
                    </a:p>
                  </a:txBody>
                  <a:tcPr/>
                </a:tc>
                <a:tc>
                  <a:txBody>
                    <a:bodyPr/>
                    <a:lstStyle/>
                    <a:p>
                      <a:endParaRPr kumimoji="1" lang="ja-JP" altLang="en-US" b="0" dirty="0"/>
                    </a:p>
                  </a:txBody>
                  <a:tcPr/>
                </a:tc>
                <a:tc>
                  <a:txBody>
                    <a:bodyPr/>
                    <a:lstStyle/>
                    <a:p>
                      <a:endParaRPr kumimoji="1" lang="ja-JP" altLang="en-US" b="0" dirty="0"/>
                    </a:p>
                  </a:txBody>
                  <a:tcPr/>
                </a:tc>
                <a:tc>
                  <a:txBody>
                    <a:bodyPr/>
                    <a:lstStyle/>
                    <a:p>
                      <a:endParaRPr kumimoji="1" lang="ja-JP" altLang="en-US" b="0" dirty="0"/>
                    </a:p>
                  </a:txBody>
                  <a:tcPr/>
                </a:tc>
                <a:tc>
                  <a:txBody>
                    <a:bodyPr/>
                    <a:lstStyle/>
                    <a:p>
                      <a:endParaRPr kumimoji="1" lang="ja-JP" altLang="en-US" b="0"/>
                    </a:p>
                  </a:txBody>
                  <a:tcPr/>
                </a:tc>
                <a:tc>
                  <a:txBody>
                    <a:bodyPr/>
                    <a:lstStyle/>
                    <a:p>
                      <a:endParaRPr kumimoji="1" lang="ja-JP" altLang="en-US" b="0"/>
                    </a:p>
                  </a:txBody>
                  <a:tcPr/>
                </a:tc>
                <a:tc>
                  <a:txBody>
                    <a:bodyPr/>
                    <a:lstStyle/>
                    <a:p>
                      <a:endParaRPr kumimoji="1" lang="ja-JP" altLang="en-US" b="0" dirty="0"/>
                    </a:p>
                  </a:txBody>
                  <a:tcPr/>
                </a:tc>
                <a:tc>
                  <a:txBody>
                    <a:bodyPr/>
                    <a:lstStyle/>
                    <a:p>
                      <a:endParaRPr kumimoji="1" lang="ja-JP" altLang="en-US" b="0" dirty="0"/>
                    </a:p>
                  </a:txBody>
                  <a:tcPr/>
                </a:tc>
                <a:tc>
                  <a:txBody>
                    <a:bodyPr/>
                    <a:lstStyle/>
                    <a:p>
                      <a:endParaRPr kumimoji="1" lang="ja-JP" altLang="en-US" b="0" dirty="0"/>
                    </a:p>
                  </a:txBody>
                  <a:tcPr/>
                </a:tc>
                <a:extLst>
                  <a:ext uri="{0D108BD9-81ED-4DB2-BD59-A6C34878D82A}">
                    <a16:rowId xmlns:a16="http://schemas.microsoft.com/office/drawing/2014/main" val="10003"/>
                  </a:ext>
                </a:extLst>
              </a:tr>
            </a:tbl>
          </a:graphicData>
        </a:graphic>
      </p:graphicFrame>
      <p:sp>
        <p:nvSpPr>
          <p:cNvPr id="6" name="左右矢印 5"/>
          <p:cNvSpPr/>
          <p:nvPr/>
        </p:nvSpPr>
        <p:spPr>
          <a:xfrm>
            <a:off x="1856096" y="3635272"/>
            <a:ext cx="3353046" cy="5466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bwMode="auto">
          <a:xfrm>
            <a:off x="2239138" y="4088821"/>
            <a:ext cx="2618368" cy="738631"/>
          </a:xfrm>
          <a:prstGeom prst="rect">
            <a:avLst/>
          </a:prstGeom>
          <a:solidFill>
            <a:schemeClr val="bg1">
              <a:alpha val="90000"/>
            </a:schemeClr>
          </a:solidFill>
          <a:ln w="9525" algn="ctr">
            <a:noFill/>
            <a:miter lim="800000"/>
            <a:headEnd/>
            <a:tailEnd/>
          </a:ln>
          <a:effectLst/>
        </p:spPr>
        <p:txBody>
          <a:bodyPr wrap="square" lIns="91406" tIns="45704" rIns="91406" bIns="45704" rtlCol="0">
            <a:spAutoFit/>
          </a:bodyPr>
          <a:lstStyle/>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各府省庁が保有するデータの実態（管理状況、公開状況）を把握</a:t>
            </a: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するため、</a:t>
            </a:r>
            <a:r>
              <a:rPr kumimoji="1" lang="ja-JP" altLang="en-US" sz="14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データの棚卸し</a:t>
            </a: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を実施</a:t>
            </a: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auto">
          <a:xfrm>
            <a:off x="6219767" y="5459966"/>
            <a:ext cx="3370584" cy="954075"/>
          </a:xfrm>
          <a:prstGeom prst="rect">
            <a:avLst/>
          </a:prstGeom>
          <a:solidFill>
            <a:schemeClr val="bg1">
              <a:alpha val="90000"/>
            </a:schemeClr>
          </a:solidFill>
          <a:ln w="9525" algn="ctr">
            <a:noFill/>
            <a:miter lim="800000"/>
            <a:headEnd/>
            <a:tailEnd/>
          </a:ln>
          <a:effectLst/>
        </p:spPr>
        <p:txBody>
          <a:bodyPr wrap="square" lIns="91406" tIns="45704" rIns="91406" bIns="45704" rtlCol="0">
            <a:spAutoFit/>
          </a:bodyPr>
          <a:lstStyle/>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民間事業者へのヒアリングにおいてニーズが多く寄せられた分野について、データ活用を希望する者とデータ保有府省庁等が直接対話する場である</a:t>
            </a:r>
            <a:r>
              <a:rPr kumimoji="1" lang="ja-JP" altLang="en-US" sz="14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「官民ラウンドテーブル」</a:t>
            </a: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を開催</a:t>
            </a: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bwMode="auto">
          <a:xfrm>
            <a:off x="6374872" y="3263462"/>
            <a:ext cx="1232961" cy="646298"/>
          </a:xfrm>
          <a:prstGeom prst="rect">
            <a:avLst/>
          </a:prstGeom>
          <a:noFill/>
          <a:ln w="9525" algn="ctr">
            <a:noFill/>
            <a:miter lim="800000"/>
            <a:headEnd/>
            <a:tailEnd/>
          </a:ln>
          <a:effectLst/>
        </p:spPr>
        <p:txBody>
          <a:bodyPr wrap="none" lIns="91406" tIns="45704" rIns="91406" bIns="45704" rtlCol="0">
            <a:spAutoFit/>
          </a:bodyPr>
          <a:lstStyle/>
          <a:p>
            <a:pPr algn="ct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保有データリスト</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（統計）の公表</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2" name="テキスト ボックス 11"/>
          <p:cNvSpPr txBox="1"/>
          <p:nvPr/>
        </p:nvSpPr>
        <p:spPr bwMode="auto">
          <a:xfrm>
            <a:off x="766284" y="1553669"/>
            <a:ext cx="3723829" cy="738664"/>
          </a:xfrm>
          <a:prstGeom prst="rect">
            <a:avLst/>
          </a:prstGeom>
          <a:solidFill>
            <a:schemeClr val="bg1">
              <a:alpha val="90000"/>
            </a:schemeClr>
          </a:solidFill>
          <a:ln w="9525" algn="ctr">
            <a:noFill/>
            <a:miter lim="800000"/>
            <a:headEnd/>
            <a:tailEnd/>
          </a:ln>
          <a:effectLst/>
        </p:spPr>
        <p:txBody>
          <a:bodyPr wrap="square" lIns="0" tIns="0" rIns="0" bIns="0" rtlCol="0">
            <a:spAutoFit/>
          </a:bodyPr>
          <a:lstStyle/>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官民データ活用推進基本計画</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・データの棚卸、官民ラウンドテーブルの開催について決定。</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年度までに地方公共団体の</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オープンデータ取組率</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％を目標とすることを明記。</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bwMode="auto">
          <a:xfrm>
            <a:off x="6786743" y="1608260"/>
            <a:ext cx="2800899" cy="369332"/>
          </a:xfrm>
          <a:prstGeom prst="rect">
            <a:avLst/>
          </a:prstGeom>
          <a:solidFill>
            <a:schemeClr val="bg1">
              <a:alpha val="90000"/>
            </a:schemeClr>
          </a:solidFill>
          <a:ln w="9525" algn="ctr">
            <a:noFill/>
            <a:miter lim="800000"/>
            <a:headEnd/>
            <a:tailEnd/>
          </a:ln>
          <a:effectLst/>
        </p:spPr>
        <p:txBody>
          <a:bodyPr wrap="square" lIns="0" tIns="0" rIns="0" bIns="0" rtlCol="0">
            <a:spAutoFit/>
          </a:bodyPr>
          <a:lstStyle/>
          <a:p>
            <a:pPr marL="95250" indent="-95250"/>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●地方公共団体向けガイドライン及び手引書を改定し、公表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bwMode="auto">
          <a:xfrm>
            <a:off x="6683198" y="4570733"/>
            <a:ext cx="1351583" cy="738631"/>
          </a:xfrm>
          <a:prstGeom prst="rect">
            <a:avLst/>
          </a:prstGeom>
          <a:solidFill>
            <a:schemeClr val="bg1">
              <a:alpha val="90000"/>
            </a:schemeClr>
          </a:solidFill>
          <a:ln w="9525" algn="ctr">
            <a:noFill/>
            <a:miter lim="800000"/>
            <a:headEnd/>
            <a:tailEnd/>
          </a:ln>
          <a:effectLst/>
        </p:spPr>
        <p:txBody>
          <a:bodyPr wrap="none" lIns="91406" tIns="45704" rIns="91406" bIns="45704" rtlCol="0">
            <a:spAutoFit/>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第１回官民</a:t>
            </a:r>
            <a:r>
              <a:rPr kumimoji="1" lang="en-US" altLang="ja-JP" sz="1400" b="0" dirty="0">
                <a:latin typeface="Meiryo UI" panose="020B0604030504040204" pitchFamily="50" charset="-128"/>
                <a:ea typeface="Meiryo UI" panose="020B0604030504040204" pitchFamily="50" charset="-128"/>
                <a:cs typeface="Meiryo UI" panose="020B0604030504040204" pitchFamily="50" charset="-128"/>
              </a:rPr>
              <a:t>RT</a:t>
            </a: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（観光・移動）</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1" name="テキスト ボックス 20"/>
          <p:cNvSpPr txBox="1"/>
          <p:nvPr/>
        </p:nvSpPr>
        <p:spPr bwMode="auto">
          <a:xfrm>
            <a:off x="8052180" y="4428162"/>
            <a:ext cx="1616081" cy="954075"/>
          </a:xfrm>
          <a:prstGeom prst="rect">
            <a:avLst/>
          </a:prstGeom>
          <a:solidFill>
            <a:schemeClr val="bg1">
              <a:alpha val="90000"/>
            </a:schemeClr>
          </a:solidFill>
          <a:ln w="9525" algn="ctr">
            <a:noFill/>
            <a:miter lim="800000"/>
            <a:headEnd/>
            <a:tailEnd/>
          </a:ln>
          <a:effectLst/>
        </p:spPr>
        <p:txBody>
          <a:bodyPr wrap="square" lIns="91406" tIns="45704" rIns="91406" bIns="45704"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第２回官民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RT</a:t>
            </a:r>
          </a:p>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（インフラ、防災・減災、安全・安心）</a:t>
            </a: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2" name="左右矢印 21"/>
          <p:cNvSpPr/>
          <p:nvPr/>
        </p:nvSpPr>
        <p:spPr>
          <a:xfrm>
            <a:off x="5318327" y="3635272"/>
            <a:ext cx="1550343" cy="5466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bwMode="auto">
          <a:xfrm>
            <a:off x="4857505" y="3413590"/>
            <a:ext cx="800150" cy="461633"/>
          </a:xfrm>
          <a:prstGeom prst="rect">
            <a:avLst/>
          </a:prstGeom>
          <a:noFill/>
          <a:ln w="9525" algn="ctr">
            <a:noFill/>
            <a:miter lim="800000"/>
            <a:headEnd/>
            <a:tailEnd/>
          </a:ln>
          <a:effectLst/>
        </p:spPr>
        <p:txBody>
          <a:bodyPr wrap="none" lIns="91406" tIns="45704" rIns="91406" bIns="45704" rtlCol="0">
            <a:spAutoFit/>
          </a:bodyPr>
          <a:lstStyle/>
          <a:p>
            <a:pPr algn="ct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中間報告</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bwMode="auto">
          <a:xfrm>
            <a:off x="5318328" y="4135315"/>
            <a:ext cx="1346775" cy="307744"/>
          </a:xfrm>
          <a:prstGeom prst="rect">
            <a:avLst/>
          </a:prstGeom>
          <a:solidFill>
            <a:schemeClr val="bg1">
              <a:alpha val="90000"/>
            </a:schemeClr>
          </a:solidFill>
          <a:ln w="9525" algn="ctr">
            <a:noFill/>
            <a:miter lim="800000"/>
            <a:headEnd/>
            <a:tailEnd/>
          </a:ln>
          <a:effectLst/>
        </p:spPr>
        <p:txBody>
          <a:bodyPr wrap="none" lIns="91406" tIns="45704" rIns="91406" bIns="45704" rtlCol="0">
            <a:spAutoFit/>
          </a:bodyPr>
          <a:lstStyle/>
          <a:p>
            <a:r>
              <a:rPr kumimoji="1" lang="ja-JP" altLang="en-US" sz="14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棚卸し</a:t>
            </a: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継続中</a:t>
            </a: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bwMode="auto">
          <a:xfrm>
            <a:off x="766284" y="2367146"/>
            <a:ext cx="3723829" cy="738664"/>
          </a:xfrm>
          <a:prstGeom prst="rect">
            <a:avLst/>
          </a:prstGeom>
          <a:solidFill>
            <a:schemeClr val="bg1">
              <a:alpha val="90000"/>
            </a:schemeClr>
          </a:solidFill>
          <a:ln w="9525" algn="ctr">
            <a:noFill/>
            <a:miter lim="800000"/>
            <a:headEnd/>
            <a:tailEnd/>
          </a:ln>
          <a:effectLst/>
        </p:spPr>
        <p:txBody>
          <a:bodyPr wrap="square" lIns="0" tIns="0" rIns="0" bIns="0" rtlCol="0">
            <a:spAutoFit/>
          </a:bodyPr>
          <a:lstStyle/>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●オープンデータ基本指針</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・「原則オープンデータとして公開」を明確化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・「二次利用可」「機械判読可」「無償」など、オープンデータ</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の定義を明確化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bwMode="auto">
          <a:xfrm>
            <a:off x="6786742" y="2147562"/>
            <a:ext cx="2881519" cy="738664"/>
          </a:xfrm>
          <a:prstGeom prst="rect">
            <a:avLst/>
          </a:prstGeom>
          <a:solidFill>
            <a:schemeClr val="bg1">
              <a:alpha val="90000"/>
            </a:schemeClr>
          </a:solidFill>
          <a:ln w="9525" algn="ctr">
            <a:noFill/>
            <a:miter lim="800000"/>
            <a:headEnd/>
            <a:tailEnd/>
          </a:ln>
          <a:effectLst/>
        </p:spPr>
        <p:txBody>
          <a:bodyPr wrap="square" lIns="0" tIns="0" rIns="0" bIns="0" rtlCol="0">
            <a:spAutoFit/>
          </a:bodyPr>
          <a:lstStyle/>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推奨データセットの公表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・オープンデータに取り組み始める地方公共団体の参考となるよう、地方公共団体が公開することが望ましい「推奨データセット」</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を公表。</a:t>
            </a:r>
          </a:p>
        </p:txBody>
      </p:sp>
    </p:spTree>
    <p:extLst>
      <p:ext uri="{BB962C8B-B14F-4D97-AF65-F5344CB8AC3E}">
        <p14:creationId xmlns:p14="http://schemas.microsoft.com/office/powerpoint/2010/main" val="305393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00050" y="745101"/>
            <a:ext cx="9182100" cy="5833502"/>
          </a:xfrm>
        </p:spPr>
        <p:txBody>
          <a:bodyPr/>
          <a:lstStyle/>
          <a:p>
            <a:pPr>
              <a:spcBef>
                <a:spcPts val="0"/>
              </a:spcBef>
              <a:spcAft>
                <a:spcPts val="1200"/>
              </a:spcAft>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調査対象機関：国の行政機関</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府省庁</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p>
          <a:p>
            <a:pPr>
              <a:spcBef>
                <a:spcPts val="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調査対象：</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60000" lvl="1" indent="0">
              <a:buNone/>
            </a:pPr>
            <a:r>
              <a:rPr lang="ja-JP" altLang="en-US" sz="1800" b="1" u="sng" dirty="0">
                <a:latin typeface="Meiryo UI" panose="020B0604030504040204" pitchFamily="50" charset="-128"/>
                <a:ea typeface="Meiryo UI" panose="020B0604030504040204" pitchFamily="50" charset="-128"/>
                <a:cs typeface="Meiryo UI" panose="020B0604030504040204" pitchFamily="50" charset="-128"/>
              </a:rPr>
              <a:t>①行政手続等によって得られるデータ</a:t>
            </a:r>
            <a:endParaRPr lang="en-US" altLang="ja-JP" sz="1800" b="1" u="sng" dirty="0">
              <a:latin typeface="Meiryo UI" panose="020B0604030504040204" pitchFamily="50" charset="-128"/>
              <a:ea typeface="Meiryo UI" panose="020B0604030504040204" pitchFamily="50" charset="-128"/>
              <a:cs typeface="Meiryo UI" panose="020B0604030504040204" pitchFamily="50" charset="-128"/>
            </a:endParaRPr>
          </a:p>
          <a:p>
            <a:pPr marL="360000" lvl="1" indent="0">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⇒各府省庁が所管する法令において規定される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360000" lvl="1" indent="0">
              <a:spcAft>
                <a:spcPts val="600"/>
              </a:spcAft>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行政手続等</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43,000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において得られるデータ</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360000" lvl="1" indent="0">
              <a:buNone/>
            </a:pPr>
            <a:r>
              <a:rPr lang="ja-JP" altLang="en-US" sz="1800" b="1" u="sng" dirty="0">
                <a:latin typeface="Meiryo UI" panose="020B0604030504040204" pitchFamily="50" charset="-128"/>
                <a:ea typeface="Meiryo UI" panose="020B0604030504040204" pitchFamily="50" charset="-128"/>
                <a:cs typeface="Meiryo UI" panose="020B0604030504040204" pitchFamily="50" charset="-128"/>
              </a:rPr>
              <a:t>②統計データ</a:t>
            </a:r>
            <a:endParaRPr lang="en-US" altLang="ja-JP" sz="1800" b="1" u="sng" dirty="0">
              <a:latin typeface="Meiryo UI" panose="020B0604030504040204" pitchFamily="50" charset="-128"/>
              <a:ea typeface="Meiryo UI" panose="020B0604030504040204" pitchFamily="50" charset="-128"/>
              <a:cs typeface="Meiryo UI" panose="020B0604030504040204" pitchFamily="50" charset="-128"/>
            </a:endParaRPr>
          </a:p>
          <a:p>
            <a:pPr marL="360000" lvl="1" indent="0">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⇒各府省庁が保有する行政文書のうちの統計データ</a:t>
            </a:r>
            <a:r>
              <a:rPr lang="en-US" altLang="ja-JP" sz="1800">
                <a:latin typeface="Meiryo UI" panose="020B0604030504040204" pitchFamily="50" charset="-128"/>
                <a:ea typeface="Meiryo UI" panose="020B0604030504040204" pitchFamily="50" charset="-128"/>
                <a:cs typeface="Meiryo UI" panose="020B0604030504040204" pitchFamily="50" charset="-128"/>
              </a:rPr>
              <a:t>(955</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p>
          <a:p>
            <a:pPr marL="360000" lvl="1" indent="0">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「統計データ」とは、調査統計</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基幹統計調査、一般統計調査</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err="1">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360000" lvl="1" indent="0">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加工統計</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統計調査以外の方法により作成される基幹統計を含む</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err="1">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360000" lvl="1" indent="0">
              <a:spcAft>
                <a:spcPts val="1200"/>
              </a:spcAft>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業務統計</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業務データを集計することにより作成される統計</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err="1">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主な調査項目：</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1800" dirty="0">
                <a:latin typeface="Meiryo UI" panose="020B0604030504040204" pitchFamily="50" charset="-128"/>
                <a:ea typeface="Meiryo UI" panose="020B0604030504040204" pitchFamily="50" charset="-128"/>
                <a:cs typeface="Meiryo UI" panose="020B0604030504040204" pitchFamily="50" charset="-128"/>
              </a:rPr>
              <a:t>データの管理状況</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1800" dirty="0">
                <a:latin typeface="Meiryo UI" panose="020B0604030504040204" pitchFamily="50" charset="-128"/>
                <a:ea typeface="Meiryo UI" panose="020B0604030504040204" pitchFamily="50" charset="-128"/>
                <a:cs typeface="Meiryo UI" panose="020B0604030504040204" pitchFamily="50" charset="-128"/>
              </a:rPr>
              <a:t>データの分類</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1800" dirty="0">
                <a:latin typeface="Meiryo UI" panose="020B0604030504040204" pitchFamily="50" charset="-128"/>
                <a:ea typeface="Meiryo UI" panose="020B0604030504040204" pitchFamily="50" charset="-128"/>
                <a:cs typeface="Meiryo UI" panose="020B0604030504040204" pitchFamily="50" charset="-128"/>
              </a:rPr>
              <a:t>データの活用状況</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1800" dirty="0">
                <a:latin typeface="Meiryo UI" panose="020B0604030504040204" pitchFamily="50" charset="-128"/>
                <a:ea typeface="Meiryo UI" panose="020B0604030504040204" pitchFamily="50" charset="-128"/>
                <a:cs typeface="Meiryo UI" panose="020B0604030504040204" pitchFamily="50" charset="-128"/>
              </a:rPr>
              <a:t>データの公開状況</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オープンデータ、公開、非公開の別</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ファイル形式、更新頻度</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p>
          <a:p>
            <a:pPr lvl="1"/>
            <a:r>
              <a:rPr lang="ja-JP" altLang="en-US" sz="1800" dirty="0">
                <a:latin typeface="Meiryo UI" panose="020B0604030504040204" pitchFamily="50" charset="-128"/>
                <a:ea typeface="Meiryo UI" panose="020B0604030504040204" pitchFamily="50" charset="-128"/>
                <a:cs typeface="Meiryo UI" panose="020B0604030504040204" pitchFamily="50" charset="-128"/>
              </a:rPr>
              <a:t>オープンデータ化未対応・非公開の理由</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pPr algn="r" latinLnBrk="1"/>
            <a:fld id="{2D445476-B57F-464F-8319-C26E69740EC0}" type="slidenum">
              <a:rPr lang="en-US" altLang="ja-JP" smtClean="0"/>
              <a:pPr algn="r" latinLnBrk="1"/>
              <a:t>6</a:t>
            </a:fld>
            <a:endParaRPr lang="ja-JP" altLang="en-US"/>
          </a:p>
        </p:txBody>
      </p:sp>
      <p:sp>
        <p:nvSpPr>
          <p:cNvPr id="7" name="タイトル 4"/>
          <p:cNvSpPr>
            <a:spLocks noGrp="1"/>
          </p:cNvSpPr>
          <p:nvPr>
            <p:ph type="title"/>
          </p:nvPr>
        </p:nvSpPr>
        <p:spPr>
          <a:xfrm>
            <a:off x="495300" y="8622"/>
            <a:ext cx="8915400" cy="521605"/>
          </a:xfrm>
        </p:spPr>
        <p:txBody>
          <a:bodyPr/>
          <a:lstStyle/>
          <a:p>
            <a:r>
              <a:rPr lang="ja-JP" altLang="en-US" sz="2000" dirty="0">
                <a:latin typeface="Meiryo UI" panose="020B0604030504040204" pitchFamily="50" charset="-128"/>
                <a:ea typeface="Meiryo UI" panose="020B0604030504040204" pitchFamily="50" charset="-128"/>
              </a:rPr>
              <a:t>行政保有データの棚卸し調査の概要</a:t>
            </a:r>
          </a:p>
        </p:txBody>
      </p:sp>
      <p:sp>
        <p:nvSpPr>
          <p:cNvPr id="9" name="テキスト ボックス 8"/>
          <p:cNvSpPr txBox="1"/>
          <p:nvPr/>
        </p:nvSpPr>
        <p:spPr bwMode="auto">
          <a:xfrm>
            <a:off x="7874758" y="58428"/>
            <a:ext cx="1954530" cy="43085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lIns="91406" tIns="45704" rIns="91406" bIns="45704" rtlCol="0">
            <a:spAutoFit/>
          </a:bodyPr>
          <a:lstStyle/>
          <a:p>
            <a:pPr algn="l"/>
            <a:r>
              <a:rPr lang="ja-JP" altLang="en-US" sz="1100" spc="-1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spc="-1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100" spc="-1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spc="-1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spc="-1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spc="-1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100" spc="-1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日、第４回オープンデータワーキンググループ資料改変</a:t>
            </a:r>
            <a:endParaRPr kumimoji="1" lang="ja-JP" altLang="en-US" sz="1100" spc="-15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右中かっこ 1"/>
          <p:cNvSpPr/>
          <p:nvPr/>
        </p:nvSpPr>
        <p:spPr>
          <a:xfrm>
            <a:off x="6250675" y="1624085"/>
            <a:ext cx="177421" cy="93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コンテンツ プレースホルダー 2"/>
          <p:cNvSpPr txBox="1">
            <a:spLocks/>
          </p:cNvSpPr>
          <p:nvPr/>
        </p:nvSpPr>
        <p:spPr bwMode="auto">
          <a:xfrm>
            <a:off x="6546944" y="1651381"/>
            <a:ext cx="2556113" cy="936000"/>
          </a:xfrm>
          <a:prstGeom prst="rect">
            <a:avLst/>
          </a:prstGeom>
          <a:solidFill>
            <a:schemeClr val="accent5">
              <a:lumMod val="20000"/>
              <a:lumOff val="80000"/>
            </a:schemeClr>
          </a:solidFill>
          <a:ln>
            <a:noFill/>
          </a:ln>
          <a:extLst/>
        </p:spPr>
        <p:txBody>
          <a:bodyPr vert="horz" wrap="square" lIns="91406" tIns="45704" rIns="91406" bIns="45704" numCol="1" anchor="t" anchorCtr="0" compatLnSpc="1">
            <a:prstTxWarp prst="textNoShape">
              <a:avLst/>
            </a:prstTxWarp>
          </a:bodyPr>
          <a:lstStyle>
            <a:lvl1pPr marL="315066" indent="-315066" algn="l" rtl="0" eaLnBrk="1" fontAlgn="base" hangingPunct="1">
              <a:spcBef>
                <a:spcPct val="20000"/>
              </a:spcBef>
              <a:spcAft>
                <a:spcPct val="0"/>
              </a:spcAft>
              <a:buFont typeface="Wingdings" pitchFamily="2" charset="2"/>
              <a:buChar char="n"/>
              <a:defRPr kumimoji="1" sz="2215" kern="1200">
                <a:solidFill>
                  <a:schemeClr val="tx1"/>
                </a:solidFill>
                <a:latin typeface="+mn-lt"/>
                <a:ea typeface="+mn-ea"/>
                <a:cs typeface="+mn-cs"/>
              </a:defRPr>
            </a:lvl1pPr>
            <a:lvl2pPr marL="684352" indent="-262311" algn="l" rtl="0" eaLnBrk="1" fontAlgn="base" hangingPunct="1">
              <a:spcBef>
                <a:spcPct val="20000"/>
              </a:spcBef>
              <a:spcAft>
                <a:spcPct val="0"/>
              </a:spcAft>
              <a:buFont typeface="Wingdings" pitchFamily="2" charset="2"/>
              <a:buChar char="Ø"/>
              <a:defRPr kumimoji="1" sz="1846" kern="1200">
                <a:solidFill>
                  <a:schemeClr val="tx1"/>
                </a:solidFill>
                <a:latin typeface="+mn-lt"/>
                <a:ea typeface="+mn-ea"/>
                <a:cs typeface="+mn-cs"/>
              </a:defRPr>
            </a:lvl2pPr>
            <a:lvl3pPr marL="1053638" indent="-209556" algn="l" rtl="0" eaLnBrk="1" fontAlgn="base" hangingPunct="1">
              <a:spcBef>
                <a:spcPct val="20000"/>
              </a:spcBef>
              <a:spcAft>
                <a:spcPct val="0"/>
              </a:spcAft>
              <a:buFont typeface="Arial" charset="0"/>
              <a:buChar char="•"/>
              <a:defRPr kumimoji="1" sz="1662" kern="1200">
                <a:solidFill>
                  <a:schemeClr val="tx1"/>
                </a:solidFill>
                <a:latin typeface="+mn-lt"/>
                <a:ea typeface="+mn-ea"/>
                <a:cs typeface="+mn-cs"/>
              </a:defRPr>
            </a:lvl3pPr>
            <a:lvl4pPr marL="1475680" indent="-209556" algn="l" rtl="0" eaLnBrk="1" fontAlgn="base" hangingPunct="1">
              <a:spcBef>
                <a:spcPct val="20000"/>
              </a:spcBef>
              <a:spcAft>
                <a:spcPct val="0"/>
              </a:spcAft>
              <a:buFont typeface="Arial" charset="0"/>
              <a:buChar char="–"/>
              <a:defRPr kumimoji="1" sz="1477" kern="1200">
                <a:solidFill>
                  <a:schemeClr val="tx1"/>
                </a:solidFill>
                <a:latin typeface="+mn-lt"/>
                <a:ea typeface="+mn-ea"/>
                <a:cs typeface="+mn-cs"/>
              </a:defRPr>
            </a:lvl4pPr>
            <a:lvl5pPr marL="1897721" indent="-209556" algn="l" rtl="0" eaLnBrk="1" fontAlgn="base" hangingPunct="1">
              <a:spcBef>
                <a:spcPct val="20000"/>
              </a:spcBef>
              <a:spcAft>
                <a:spcPct val="0"/>
              </a:spcAft>
              <a:buFont typeface="Arial" charset="0"/>
              <a:buChar char="»"/>
              <a:defRPr kumimoji="1" sz="1477" kern="1200">
                <a:solidFill>
                  <a:schemeClr val="tx1"/>
                </a:solidFill>
                <a:latin typeface="+mn-lt"/>
                <a:ea typeface="+mn-ea"/>
                <a:cs typeface="+mn-cs"/>
              </a:defRPr>
            </a:lvl5pPr>
            <a:lvl6pPr marL="232037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2255"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414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6026"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marL="0" indent="0">
              <a:spcBef>
                <a:spcPts val="0"/>
              </a:spcBef>
              <a:spcAft>
                <a:spcPts val="600"/>
              </a:spcAft>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棚卸し作業中。</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spcAft>
                <a:spcPts val="1200"/>
              </a:spcAft>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結果は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総合戦略室及び各府省庁の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に掲載予定。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右中かっこ 10"/>
          <p:cNvSpPr/>
          <p:nvPr/>
        </p:nvSpPr>
        <p:spPr>
          <a:xfrm>
            <a:off x="8147714" y="2738390"/>
            <a:ext cx="177421" cy="154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コンテンツ プレースホルダー 2"/>
          <p:cNvSpPr txBox="1">
            <a:spLocks/>
          </p:cNvSpPr>
          <p:nvPr/>
        </p:nvSpPr>
        <p:spPr bwMode="auto">
          <a:xfrm>
            <a:off x="8403039" y="3225125"/>
            <a:ext cx="1385305" cy="591663"/>
          </a:xfrm>
          <a:prstGeom prst="rect">
            <a:avLst/>
          </a:prstGeom>
          <a:solidFill>
            <a:schemeClr val="accent5">
              <a:lumMod val="20000"/>
              <a:lumOff val="80000"/>
            </a:schemeClr>
          </a:solidFill>
          <a:ln>
            <a:noFill/>
          </a:ln>
          <a:extLst/>
        </p:spPr>
        <p:txBody>
          <a:bodyPr vert="horz" wrap="square" lIns="91406" tIns="45704" rIns="91406" bIns="45704" numCol="1" anchor="t" anchorCtr="0" compatLnSpc="1">
            <a:prstTxWarp prst="textNoShape">
              <a:avLst/>
            </a:prstTxWarp>
          </a:bodyPr>
          <a:lstStyle>
            <a:lvl1pPr marL="315066" indent="-315066" algn="l" rtl="0" eaLnBrk="1" fontAlgn="base" hangingPunct="1">
              <a:spcBef>
                <a:spcPct val="20000"/>
              </a:spcBef>
              <a:spcAft>
                <a:spcPct val="0"/>
              </a:spcAft>
              <a:buFont typeface="Wingdings" pitchFamily="2" charset="2"/>
              <a:buChar char="n"/>
              <a:defRPr kumimoji="1" sz="2215" kern="1200">
                <a:solidFill>
                  <a:schemeClr val="tx1"/>
                </a:solidFill>
                <a:latin typeface="+mn-lt"/>
                <a:ea typeface="+mn-ea"/>
                <a:cs typeface="+mn-cs"/>
              </a:defRPr>
            </a:lvl1pPr>
            <a:lvl2pPr marL="684352" indent="-262311" algn="l" rtl="0" eaLnBrk="1" fontAlgn="base" hangingPunct="1">
              <a:spcBef>
                <a:spcPct val="20000"/>
              </a:spcBef>
              <a:spcAft>
                <a:spcPct val="0"/>
              </a:spcAft>
              <a:buFont typeface="Wingdings" pitchFamily="2" charset="2"/>
              <a:buChar char="Ø"/>
              <a:defRPr kumimoji="1" sz="1846" kern="1200">
                <a:solidFill>
                  <a:schemeClr val="tx1"/>
                </a:solidFill>
                <a:latin typeface="+mn-lt"/>
                <a:ea typeface="+mn-ea"/>
                <a:cs typeface="+mn-cs"/>
              </a:defRPr>
            </a:lvl2pPr>
            <a:lvl3pPr marL="1053638" indent="-209556" algn="l" rtl="0" eaLnBrk="1" fontAlgn="base" hangingPunct="1">
              <a:spcBef>
                <a:spcPct val="20000"/>
              </a:spcBef>
              <a:spcAft>
                <a:spcPct val="0"/>
              </a:spcAft>
              <a:buFont typeface="Arial" charset="0"/>
              <a:buChar char="•"/>
              <a:defRPr kumimoji="1" sz="1662" kern="1200">
                <a:solidFill>
                  <a:schemeClr val="tx1"/>
                </a:solidFill>
                <a:latin typeface="+mn-lt"/>
                <a:ea typeface="+mn-ea"/>
                <a:cs typeface="+mn-cs"/>
              </a:defRPr>
            </a:lvl3pPr>
            <a:lvl4pPr marL="1475680" indent="-209556" algn="l" rtl="0" eaLnBrk="1" fontAlgn="base" hangingPunct="1">
              <a:spcBef>
                <a:spcPct val="20000"/>
              </a:spcBef>
              <a:spcAft>
                <a:spcPct val="0"/>
              </a:spcAft>
              <a:buFont typeface="Arial" charset="0"/>
              <a:buChar char="–"/>
              <a:defRPr kumimoji="1" sz="1477" kern="1200">
                <a:solidFill>
                  <a:schemeClr val="tx1"/>
                </a:solidFill>
                <a:latin typeface="+mn-lt"/>
                <a:ea typeface="+mn-ea"/>
                <a:cs typeface="+mn-cs"/>
              </a:defRPr>
            </a:lvl4pPr>
            <a:lvl5pPr marL="1897721" indent="-209556" algn="l" rtl="0" eaLnBrk="1" fontAlgn="base" hangingPunct="1">
              <a:spcBef>
                <a:spcPct val="20000"/>
              </a:spcBef>
              <a:spcAft>
                <a:spcPct val="0"/>
              </a:spcAft>
              <a:buFont typeface="Arial" charset="0"/>
              <a:buChar char="»"/>
              <a:defRPr kumimoji="1" sz="1477" kern="1200">
                <a:solidFill>
                  <a:schemeClr val="tx1"/>
                </a:solidFill>
                <a:latin typeface="+mn-lt"/>
                <a:ea typeface="+mn-ea"/>
                <a:cs typeface="+mn-cs"/>
              </a:defRPr>
            </a:lvl5pPr>
            <a:lvl6pPr marL="232037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2255"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414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6026"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marL="0" indent="0">
              <a:spcBef>
                <a:spcPts val="0"/>
              </a:spcBef>
              <a:spcAft>
                <a:spcPts val="600"/>
              </a:spcAft>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棚卸し結果を公開中。</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6391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lgn="r" latinLnBrk="1"/>
            <a:fld id="{2D445476-B57F-464F-8319-C26E69740EC0}" type="slidenum">
              <a:rPr lang="en-US" altLang="ja-JP" smtClean="0"/>
              <a:pPr algn="r" latinLnBrk="1"/>
              <a:t>7</a:t>
            </a:fld>
            <a:endParaRPr lang="ja-JP" altLang="en-US"/>
          </a:p>
        </p:txBody>
      </p:sp>
      <p:sp>
        <p:nvSpPr>
          <p:cNvPr id="10" name="タイトル 4"/>
          <p:cNvSpPr>
            <a:spLocks noGrp="1"/>
          </p:cNvSpPr>
          <p:nvPr>
            <p:ph type="title"/>
          </p:nvPr>
        </p:nvSpPr>
        <p:spPr>
          <a:xfrm>
            <a:off x="495300" y="8622"/>
            <a:ext cx="8915400" cy="521605"/>
          </a:xfrm>
        </p:spPr>
        <p:txBody>
          <a:bodyPr/>
          <a:lstStyle/>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統計データ</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府省庁別の棚卸し結果概要</a:t>
            </a:r>
          </a:p>
        </p:txBody>
      </p:sp>
      <p:sp>
        <p:nvSpPr>
          <p:cNvPr id="11" name="正方形/長方形 10"/>
          <p:cNvSpPr/>
          <p:nvPr/>
        </p:nvSpPr>
        <p:spPr>
          <a:xfrm>
            <a:off x="256287" y="659516"/>
            <a:ext cx="9286958" cy="1222295"/>
          </a:xfrm>
          <a:prstGeom prst="rect">
            <a:avLst/>
          </a:prstGeom>
          <a:solidFill>
            <a:schemeClr val="bg1"/>
          </a:solidFill>
          <a:ln w="25400">
            <a:solidFill>
              <a:schemeClr val="tx2"/>
            </a:solidFill>
          </a:ln>
        </p:spPr>
        <p:txBody>
          <a:bodyPr wrap="square" rtlCol="0" anchor="ctr" anchorCtr="0">
            <a:noAutofit/>
          </a:bodyPr>
          <a:lstStyle/>
          <a:p>
            <a:pPr marL="285750" indent="-285750">
              <a:spcAft>
                <a:spcPts val="600"/>
              </a:spcAft>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統計データ</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955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件のうち、</a:t>
            </a:r>
            <a:r>
              <a:rPr lang="en-US" altLang="ja-JP"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442</a:t>
            </a:r>
            <a:r>
              <a:rPr lang="ja-JP" altLang="en-US"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がオープンデータとして公開、 </a:t>
            </a:r>
            <a:r>
              <a:rPr lang="en-US" altLang="ja-JP"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383</a:t>
            </a:r>
            <a:r>
              <a:rPr lang="ja-JP" altLang="en-US"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が一部オープンデータとして公開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一部をオープンデータとして公開しているものの中には、過去の未電子化統計を公開していない場合や、集計結果が膨大なために主要な統計表のみ公開している場合を含む。</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spcAft>
                <a:spcPts val="600"/>
              </a:spcAft>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本棚卸し結果は、政府</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CIO</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ポータルにて公開中。（平成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日時点・平成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月取りまとめ）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rotWithShape="1">
          <a:blip r:embed="rId2"/>
          <a:srcRect l="973" t="713" r="1741" b="1556"/>
          <a:stretch/>
        </p:blipFill>
        <p:spPr>
          <a:xfrm>
            <a:off x="5035638" y="1983347"/>
            <a:ext cx="4507607" cy="4790942"/>
          </a:xfrm>
          <a:prstGeom prst="rect">
            <a:avLst/>
          </a:prstGeom>
          <a:ln>
            <a:solidFill>
              <a:schemeClr val="bg1">
                <a:lumMod val="50000"/>
              </a:schemeClr>
            </a:solidFill>
          </a:ln>
        </p:spPr>
      </p:pic>
      <p:graphicFrame>
        <p:nvGraphicFramePr>
          <p:cNvPr id="13" name="表 12"/>
          <p:cNvGraphicFramePr>
            <a:graphicFrameLocks noGrp="1"/>
          </p:cNvGraphicFramePr>
          <p:nvPr>
            <p:extLst/>
          </p:nvPr>
        </p:nvGraphicFramePr>
        <p:xfrm>
          <a:off x="270973" y="1937281"/>
          <a:ext cx="4622536" cy="4862040"/>
        </p:xfrm>
        <a:graphic>
          <a:graphicData uri="http://schemas.openxmlformats.org/drawingml/2006/table">
            <a:tbl>
              <a:tblPr/>
              <a:tblGrid>
                <a:gridCol w="1440000">
                  <a:extLst>
                    <a:ext uri="{9D8B030D-6E8A-4147-A177-3AD203B41FA5}">
                      <a16:colId xmlns:a16="http://schemas.microsoft.com/office/drawing/2014/main" val="20000"/>
                    </a:ext>
                  </a:extLst>
                </a:gridCol>
                <a:gridCol w="454648">
                  <a:extLst>
                    <a:ext uri="{9D8B030D-6E8A-4147-A177-3AD203B41FA5}">
                      <a16:colId xmlns:a16="http://schemas.microsoft.com/office/drawing/2014/main" val="20001"/>
                    </a:ext>
                  </a:extLst>
                </a:gridCol>
                <a:gridCol w="454648">
                  <a:extLst>
                    <a:ext uri="{9D8B030D-6E8A-4147-A177-3AD203B41FA5}">
                      <a16:colId xmlns:a16="http://schemas.microsoft.com/office/drawing/2014/main" val="20002"/>
                    </a:ext>
                  </a:extLst>
                </a:gridCol>
                <a:gridCol w="454648">
                  <a:extLst>
                    <a:ext uri="{9D8B030D-6E8A-4147-A177-3AD203B41FA5}">
                      <a16:colId xmlns:a16="http://schemas.microsoft.com/office/drawing/2014/main" val="20003"/>
                    </a:ext>
                  </a:extLst>
                </a:gridCol>
                <a:gridCol w="454648">
                  <a:extLst>
                    <a:ext uri="{9D8B030D-6E8A-4147-A177-3AD203B41FA5}">
                      <a16:colId xmlns:a16="http://schemas.microsoft.com/office/drawing/2014/main" val="20004"/>
                    </a:ext>
                  </a:extLst>
                </a:gridCol>
                <a:gridCol w="454648">
                  <a:extLst>
                    <a:ext uri="{9D8B030D-6E8A-4147-A177-3AD203B41FA5}">
                      <a16:colId xmlns:a16="http://schemas.microsoft.com/office/drawing/2014/main" val="20005"/>
                    </a:ext>
                  </a:extLst>
                </a:gridCol>
                <a:gridCol w="454648">
                  <a:extLst>
                    <a:ext uri="{9D8B030D-6E8A-4147-A177-3AD203B41FA5}">
                      <a16:colId xmlns:a16="http://schemas.microsoft.com/office/drawing/2014/main" val="20006"/>
                    </a:ext>
                  </a:extLst>
                </a:gridCol>
                <a:gridCol w="454648">
                  <a:extLst>
                    <a:ext uri="{9D8B030D-6E8A-4147-A177-3AD203B41FA5}">
                      <a16:colId xmlns:a16="http://schemas.microsoft.com/office/drawing/2014/main" val="20007"/>
                    </a:ext>
                  </a:extLst>
                </a:gridCol>
              </a:tblGrid>
              <a:tr h="136218">
                <a:tc rowSpan="2">
                  <a:txBody>
                    <a:bodyPr/>
                    <a:lstStyle/>
                    <a:p>
                      <a:pPr marL="0" marR="0" indent="0" algn="ctr" defTabSz="913958"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担当府省庁</a:t>
                      </a:r>
                      <a:endParaRPr lang="ja-JP" altLang="en-US" sz="9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gn="ctr" fontAlgn="ctr"/>
                      <a:r>
                        <a:rPr lang="ja-JP" altLang="en-US" sz="9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総統計データ数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5">
                  <a:txBody>
                    <a:bodyPr/>
                    <a:lstStyle/>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データの公開状況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ctr"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未定</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2271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n-US" altLang="ja-JP" sz="8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 </a:t>
                      </a:r>
                      <a:r>
                        <a:rPr lang="ja-JP" altLang="en-US" sz="8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公開（全てを</a:t>
                      </a:r>
                      <a:r>
                        <a:rPr lang="en-US" altLang="ja-JP" sz="8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OD</a:t>
                      </a:r>
                      <a:r>
                        <a:rPr lang="ja-JP" altLang="en-US" sz="8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として公開）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n-US" altLang="ja-JP" sz="8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 </a:t>
                      </a:r>
                      <a:r>
                        <a:rPr lang="ja-JP" altLang="en-US" sz="8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公開（一部を</a:t>
                      </a:r>
                      <a:r>
                        <a:rPr lang="en-US" altLang="ja-JP" sz="8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OD</a:t>
                      </a:r>
                      <a:r>
                        <a:rPr lang="ja-JP" altLang="en-US" sz="8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として公開）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n-US" altLang="zh-TW" sz="8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 </a:t>
                      </a:r>
                      <a:r>
                        <a:rPr lang="zh-TW" altLang="en-US" sz="8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公開（</a:t>
                      </a:r>
                      <a:r>
                        <a:rPr lang="en-US" altLang="zh-TW" sz="8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OD</a:t>
                      </a:r>
                      <a:r>
                        <a:rPr lang="zh-TW" altLang="en-US" sz="8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未対応）</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en-US" altLang="ja-JP" sz="8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 </a:t>
                      </a:r>
                      <a:r>
                        <a:rPr lang="ja-JP" altLang="en-US" sz="8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非公開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extLst>
                  <a:ext uri="{0D108BD9-81ED-4DB2-BD59-A6C34878D82A}">
                    <a16:rowId xmlns:a16="http://schemas.microsoft.com/office/drawing/2014/main" val="10001"/>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01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内閣官房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02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内閣法制局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03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人事院</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04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内閣府</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05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宮内庁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06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公正取引委員会</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07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国家公安委員会・警察庁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66227">
                <a:tc>
                  <a:txBody>
                    <a:bodyPr/>
                    <a:lstStyle/>
                    <a:p>
                      <a:pPr algn="l" fontAlgn="ctr"/>
                      <a:r>
                        <a:rPr lang="en-US" altLang="zh-TW"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08 </a:t>
                      </a:r>
                      <a:r>
                        <a:rPr lang="zh-TW"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個人情報保護委員会</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09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金融庁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消費者庁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復興庁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総務省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法務省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外務省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財務省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文部科学省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厚生労働省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農林水産省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経済産業省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0"/>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国土交通省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環境省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2"/>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防衛省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3"/>
                  </a:ext>
                </a:extLst>
              </a:tr>
              <a:tr h="16622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会計検査院</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4"/>
                  </a:ext>
                </a:extLst>
              </a:tr>
              <a:tr h="138307">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5"/>
                  </a:ext>
                </a:extLst>
              </a:tr>
              <a:tr h="138307">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総計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extLst>
                  <a:ext uri="{0D108BD9-81ED-4DB2-BD59-A6C34878D82A}">
                    <a16:rowId xmlns:a16="http://schemas.microsoft.com/office/drawing/2014/main" val="10026"/>
                  </a:ext>
                </a:extLst>
              </a:tr>
              <a:tr h="138307">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割合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extLst>
                  <a:ext uri="{0D108BD9-81ED-4DB2-BD59-A6C34878D82A}">
                    <a16:rowId xmlns:a16="http://schemas.microsoft.com/office/drawing/2014/main" val="10027"/>
                  </a:ext>
                </a:extLst>
              </a:tr>
            </a:tbl>
          </a:graphicData>
        </a:graphic>
      </p:graphicFrame>
      <p:sp>
        <p:nvSpPr>
          <p:cNvPr id="7" name="テキスト ボックス 6"/>
          <p:cNvSpPr txBox="1"/>
          <p:nvPr/>
        </p:nvSpPr>
        <p:spPr bwMode="auto">
          <a:xfrm>
            <a:off x="7429501" y="58428"/>
            <a:ext cx="2399788" cy="43085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lIns="91406" tIns="45704" rIns="91406" bIns="45704" rtlCol="0">
            <a:spAutoFit/>
          </a:bodyPr>
          <a:lstStyle/>
          <a:p>
            <a:r>
              <a:rPr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月公開、「行政保有データ</a:t>
            </a:r>
            <a:r>
              <a:rPr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統計関連</a:t>
            </a:r>
            <a:r>
              <a:rPr lang="en-US" altLang="ja-JP"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の棚卸し結果概要」改変</a:t>
            </a:r>
            <a:endParaRPr kumimoji="1" lang="ja-JP" altLang="en-US" sz="1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6269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r>
              <a:rPr lang="ja-JP" altLang="en-US" sz="2000">
                <a:latin typeface="Meiryo UI" panose="020B0604030504040204" pitchFamily="50" charset="-128"/>
                <a:ea typeface="Meiryo UI" panose="020B0604030504040204" pitchFamily="50" charset="-128"/>
                <a:cs typeface="Meiryo UI" panose="020B0604030504040204" pitchFamily="50" charset="-128"/>
              </a:rPr>
              <a:t>官民ラウンドテーブルの開催について</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12452" y="777168"/>
            <a:ext cx="9412344" cy="5691871"/>
          </a:xfrm>
          <a:prstGeom prst="rect">
            <a:avLst/>
          </a:prstGeom>
          <a:noFill/>
          <a:ln w="25400">
            <a:solidFill>
              <a:schemeClr val="tx2"/>
            </a:solidFill>
          </a:ln>
        </p:spPr>
        <p:txBody>
          <a:bodyPr wrap="square" lIns="180000" tIns="72000" bIns="108000" rtlCol="0" anchor="t">
            <a:noAutofit/>
          </a:bodyPr>
          <a:lstStyle/>
          <a:p>
            <a:pPr indent="-457200">
              <a:spcBef>
                <a:spcPts val="600"/>
              </a:spcBef>
              <a:spcAft>
                <a:spcPts val="300"/>
              </a:spcAft>
            </a:pP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１．目的</a:t>
            </a:r>
            <a:endParaRPr kumimoji="1" lang="en-US" altLang="ja-JP" b="1" u="sng" dirty="0">
              <a:latin typeface="Meiryo UI" panose="020B0604030504040204" pitchFamily="50" charset="-128"/>
              <a:ea typeface="Meiryo UI" panose="020B0604030504040204" pitchFamily="50" charset="-128"/>
              <a:cs typeface="Meiryo UI" panose="020B0604030504040204" pitchFamily="50" charset="-128"/>
            </a:endParaRPr>
          </a:p>
          <a:p>
            <a:pPr marL="177800" indent="-3175">
              <a:spcAft>
                <a:spcPts val="1200"/>
              </a:spcAft>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民間企業等データ活用を希望する者と、データを保有する府省庁等が直接対話する場を設けることにより、民間ニーズに即したオープンデータの取組や民間データとの組み合わせを含めた活用を促進することで、データの価値向上と多様なサービスの出現に貢献する。</a:t>
            </a:r>
            <a:endParaRPr lang="en-US" altLang="ja-JP" b="1" u="sng" dirty="0">
              <a:latin typeface="Meiryo UI" panose="020B0604030504040204" pitchFamily="50" charset="-128"/>
              <a:ea typeface="Meiryo UI" panose="020B0604030504040204" pitchFamily="50" charset="-128"/>
              <a:cs typeface="Meiryo UI" panose="020B0604030504040204" pitchFamily="50" charset="-128"/>
            </a:endParaRPr>
          </a:p>
          <a:p>
            <a:pPr indent="-457200">
              <a:spcAft>
                <a:spcPts val="300"/>
              </a:spcAft>
            </a:pPr>
            <a:r>
              <a:rPr lang="ja-JP" altLang="en-US" b="1" u="sng" dirty="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．参加者</a:t>
            </a:r>
            <a:endParaRPr kumimoji="1" lang="en-US" altLang="ja-JP" b="1" u="sng" dirty="0">
              <a:latin typeface="Meiryo UI" panose="020B0604030504040204" pitchFamily="50" charset="-128"/>
              <a:ea typeface="Meiryo UI" panose="020B0604030504040204" pitchFamily="50" charset="-128"/>
              <a:cs typeface="Meiryo UI" panose="020B0604030504040204" pitchFamily="50" charset="-128"/>
            </a:endParaRPr>
          </a:p>
          <a:p>
            <a:pPr marL="180000">
              <a:spcAft>
                <a:spcPts val="300"/>
              </a:spcAft>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ο</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有識者（オープンデータワーキンググループ有識者、オープンデータ伝道師）</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000">
              <a:spcAft>
                <a:spcPts val="300"/>
              </a:spcAft>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ο</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データの公開・活用を希望する者（ベンチャー企業を含め公募）</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000">
              <a:spcAft>
                <a:spcPts val="300"/>
              </a:spcAft>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ο</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データを保有する府省庁等（関係する制度を所管する府省庁等を含む）</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000">
              <a:spcAft>
                <a:spcPts val="600"/>
              </a:spcAft>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ο</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内閣官房</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総合戦略室</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000">
              <a:spcAft>
                <a:spcPts val="300"/>
              </a:spcAft>
            </a:pPr>
            <a:r>
              <a:rPr kumimoji="1" lang="en-US" altLang="ja-JP" dirty="0">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dirty="0">
                <a:latin typeface="ＭＳ Ｐ明朝" panose="02020600040205080304" pitchFamily="18" charset="-128"/>
                <a:ea typeface="ＭＳ Ｐ明朝" panose="02020600040205080304" pitchFamily="18" charset="-128"/>
                <a:cs typeface="Meiryo UI" panose="020B0604030504040204" pitchFamily="50" charset="-128"/>
              </a:rPr>
              <a:t> 原則公開で実施し、一般傍聴者を募集する。</a:t>
            </a:r>
            <a:endParaRPr lang="en-US" altLang="ja-JP" dirty="0">
              <a:latin typeface="ＭＳ Ｐ明朝" panose="02020600040205080304" pitchFamily="18" charset="-128"/>
              <a:ea typeface="ＭＳ Ｐ明朝" panose="02020600040205080304" pitchFamily="18" charset="-128"/>
              <a:cs typeface="Meiryo UI" panose="020B0604030504040204" pitchFamily="50" charset="-128"/>
            </a:endParaRPr>
          </a:p>
          <a:p>
            <a:pPr>
              <a:spcBef>
                <a:spcPts val="1200"/>
              </a:spcBef>
              <a:spcAft>
                <a:spcPts val="300"/>
              </a:spcAft>
            </a:pPr>
            <a:r>
              <a:rPr lang="ja-JP" altLang="en-US" b="1" u="sng" dirty="0">
                <a:latin typeface="Meiryo UI" panose="020B0604030504040204" pitchFamily="50" charset="-128"/>
                <a:ea typeface="Meiryo UI" panose="020B0604030504040204" pitchFamily="50" charset="-128"/>
                <a:cs typeface="Meiryo UI" panose="020B0604030504040204" pitchFamily="50" charset="-128"/>
              </a:rPr>
              <a:t>３．開催予定</a:t>
            </a:r>
            <a:endParaRPr lang="en-US" altLang="ja-JP" b="1" u="sng" dirty="0">
              <a:latin typeface="Meiryo UI" panose="020B0604030504040204" pitchFamily="50" charset="-128"/>
              <a:ea typeface="Meiryo UI" panose="020B0604030504040204" pitchFamily="50" charset="-128"/>
              <a:cs typeface="Meiryo UI" panose="020B0604030504040204" pitchFamily="50" charset="-128"/>
            </a:endParaRPr>
          </a:p>
          <a:p>
            <a:pPr marL="180000">
              <a:spcAft>
                <a:spcPts val="3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第</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回	</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25</a:t>
            </a:r>
            <a:r>
              <a:rPr lang="ja-JP" altLang="en-US" dirty="0">
                <a:latin typeface="Meiryo UI" panose="020B0604030504040204" pitchFamily="50" charset="-128"/>
                <a:ea typeface="Meiryo UI" panose="020B0604030504040204" pitchFamily="50" charset="-128"/>
                <a:cs typeface="Meiryo UI" panose="020B0604030504040204" pitchFamily="50" charset="-128"/>
              </a:rPr>
              <a:t>日（木）	「観光・移動」分野におけるデータ活用</a:t>
            </a:r>
          </a:p>
          <a:p>
            <a:pPr marL="180000">
              <a:spcAft>
                <a:spcPts val="3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第</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回	</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月中～下旬	「インフラ、防災・減災、安全・安心」分野におけるデータ活用</a:t>
            </a:r>
          </a:p>
          <a:p>
            <a:pPr marL="180000">
              <a:spcAft>
                <a:spcPts val="3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第</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回	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	「土地・農業」分野におけるデータ活用</a:t>
            </a:r>
          </a:p>
          <a:p>
            <a:pPr marL="180000">
              <a:spcAft>
                <a:spcPts val="300"/>
              </a:spcAft>
            </a:pPr>
            <a:r>
              <a:rPr lang="en-US" altLang="ja-JP"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dirty="0">
                <a:latin typeface="ＭＳ Ｐ明朝" panose="02020600040205080304" pitchFamily="18" charset="-128"/>
                <a:ea typeface="ＭＳ Ｐ明朝" panose="02020600040205080304" pitchFamily="18" charset="-128"/>
                <a:cs typeface="Meiryo UI" panose="020B0604030504040204" pitchFamily="50" charset="-128"/>
              </a:rPr>
              <a:t>　第</a:t>
            </a:r>
            <a:r>
              <a:rPr lang="en-US" altLang="ja-JP" dirty="0">
                <a:latin typeface="ＭＳ Ｐ明朝" panose="02020600040205080304" pitchFamily="18" charset="-128"/>
                <a:ea typeface="ＭＳ Ｐ明朝" panose="02020600040205080304" pitchFamily="18" charset="-128"/>
                <a:cs typeface="Meiryo UI" panose="020B0604030504040204" pitchFamily="50" charset="-128"/>
              </a:rPr>
              <a:t>3</a:t>
            </a:r>
            <a:r>
              <a:rPr lang="ja-JP" altLang="en-US" dirty="0">
                <a:latin typeface="ＭＳ Ｐ明朝" panose="02020600040205080304" pitchFamily="18" charset="-128"/>
                <a:ea typeface="ＭＳ Ｐ明朝" panose="02020600040205080304" pitchFamily="18" charset="-128"/>
                <a:cs typeface="Meiryo UI" panose="020B0604030504040204" pitchFamily="50" charset="-128"/>
              </a:rPr>
              <a:t>回以降は、来年度内に開催予定。</a:t>
            </a:r>
            <a:endParaRPr lang="en-US" altLang="ja-JP" dirty="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lgn="r" latinLnBrk="1"/>
            <a:fld id="{2D445476-B57F-464F-8319-C26E69740EC0}" type="slidenum">
              <a:rPr lang="en-US" altLang="ja-JP" smtClean="0"/>
              <a:pPr algn="r" latinLnBrk="1"/>
              <a:t>8</a:t>
            </a:fld>
            <a:endParaRPr lang="ja-JP" altLang="en-US"/>
          </a:p>
        </p:txBody>
      </p:sp>
    </p:spTree>
    <p:extLst>
      <p:ext uri="{BB962C8B-B14F-4D97-AF65-F5344CB8AC3E}">
        <p14:creationId xmlns:p14="http://schemas.microsoft.com/office/powerpoint/2010/main" val="205769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今年度の官民ラウンドテーブル開催（案）</a:t>
            </a:r>
          </a:p>
        </p:txBody>
      </p:sp>
      <p:sp>
        <p:nvSpPr>
          <p:cNvPr id="68" name="テキスト ボックス 67"/>
          <p:cNvSpPr txBox="1"/>
          <p:nvPr/>
        </p:nvSpPr>
        <p:spPr bwMode="auto">
          <a:xfrm>
            <a:off x="232611" y="724659"/>
            <a:ext cx="4596965" cy="270843"/>
          </a:xfrm>
          <a:prstGeom prst="rect">
            <a:avLst/>
          </a:prstGeom>
          <a:noFill/>
          <a:ln w="9525" algn="ctr">
            <a:noFill/>
            <a:miter lim="800000"/>
            <a:headEnd/>
            <a:tailEnd/>
          </a:ln>
          <a:effectLst/>
        </p:spPr>
        <p:txBody>
          <a:bodyPr wrap="square" lIns="0" tIns="0" rIns="0" bIns="0" rtlCol="0">
            <a:spAutoFit/>
          </a:bodyPr>
          <a:lstStyle/>
          <a:p>
            <a:pPr>
              <a:lnSpc>
                <a:spcPct val="110000"/>
              </a:lnSpc>
              <a:spcBef>
                <a:spcPts val="400"/>
              </a:spcBef>
            </a:pPr>
            <a:r>
              <a:rPr kumimoji="1" lang="ja-JP" altLang="en-US" sz="1600" u="sng" dirty="0">
                <a:latin typeface="Meiryo UI" panose="020B0604030504040204" pitchFamily="50" charset="-128"/>
                <a:ea typeface="Meiryo UI" panose="020B0604030504040204" pitchFamily="50" charset="-128"/>
                <a:cs typeface="Meiryo UI" panose="020B0604030504040204" pitchFamily="50" charset="-128"/>
              </a:rPr>
              <a:t>■官民ラウンドテーブル当日の進め方イメージ（案）</a:t>
            </a:r>
            <a:endParaRPr kumimoji="1"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342134" y="1218269"/>
            <a:ext cx="4320000" cy="5436000"/>
          </a:xfrm>
          <a:prstGeom prst="roundRect">
            <a:avLst>
              <a:gd name="adj" fmla="val 3570"/>
            </a:avLst>
          </a:prstGeom>
          <a:solidFill>
            <a:schemeClr val="bg1"/>
          </a:solidFill>
          <a:ln w="19050">
            <a:solidFill>
              <a:srgbClr val="1F497D"/>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vert="horz" lIns="0" tIns="0" rIns="0" bIns="0" rtlCol="0" anchor="ctr"/>
          <a:lstStyle/>
          <a:p>
            <a:pPr algn="ctr"/>
            <a:endParaRPr lang="ja-JP" altLang="en-US" sz="831" dirty="0">
              <a:solidFill>
                <a:prstClr val="black"/>
              </a:solidFill>
              <a:latin typeface="ＭＳ Ｐゴシック" panose="020B0600070205080204" pitchFamily="50" charset="-128"/>
            </a:endParaRPr>
          </a:p>
        </p:txBody>
      </p:sp>
      <p:sp>
        <p:nvSpPr>
          <p:cNvPr id="78" name="テキスト ボックス 77"/>
          <p:cNvSpPr txBox="1"/>
          <p:nvPr/>
        </p:nvSpPr>
        <p:spPr>
          <a:xfrm>
            <a:off x="280370" y="1079813"/>
            <a:ext cx="1702800" cy="338554"/>
          </a:xfrm>
          <a:prstGeom prst="rect">
            <a:avLst/>
          </a:prstGeom>
          <a:solidFill>
            <a:srgbClr val="93E2FF"/>
          </a:solidFill>
          <a:ln>
            <a:solidFill>
              <a:srgbClr val="1F497D"/>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ja-JP"/>
            </a:defPPr>
            <a:lvl1pPr>
              <a:defRPr sz="1600" b="1">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a:r>
              <a:rPr lang="ja-JP" altLang="en-US" dirty="0">
                <a:solidFill>
                  <a:prstClr val="black"/>
                </a:solidFill>
              </a:rPr>
              <a:t>当日の流れ</a:t>
            </a:r>
            <a:endParaRPr lang="en-US" altLang="ja-JP" dirty="0">
              <a:solidFill>
                <a:prstClr val="black"/>
              </a:solidFill>
            </a:endParaRPr>
          </a:p>
        </p:txBody>
      </p:sp>
      <p:sp>
        <p:nvSpPr>
          <p:cNvPr id="79" name="正方形/長方形 66"/>
          <p:cNvSpPr>
            <a:spLocks noChangeArrowheads="1"/>
          </p:cNvSpPr>
          <p:nvPr/>
        </p:nvSpPr>
        <p:spPr bwMode="auto">
          <a:xfrm>
            <a:off x="432280" y="1467386"/>
            <a:ext cx="33496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72000" tIns="72000" rIns="72000" bIns="72000" anchor="ctr"/>
          <a:lstStyle>
            <a:lvl1pPr>
              <a:defRPr kumimoji="1" sz="1200">
                <a:solidFill>
                  <a:schemeClr val="tx1"/>
                </a:solidFill>
                <a:latin typeface="HG丸ｺﾞｼｯｸM-PRO" panose="020F0600000000000000" pitchFamily="50" charset="-128"/>
                <a:ea typeface="HG丸ｺﾞｼｯｸM-PRO" panose="020F0600000000000000" pitchFamily="50" charset="-128"/>
              </a:defRPr>
            </a:lvl1pPr>
            <a:lvl2pPr marL="742950" indent="-285750">
              <a:defRPr kumimoji="1" sz="1200">
                <a:solidFill>
                  <a:schemeClr val="tx1"/>
                </a:solidFill>
                <a:latin typeface="HG丸ｺﾞｼｯｸM-PRO" panose="020F0600000000000000" pitchFamily="50" charset="-128"/>
                <a:ea typeface="HG丸ｺﾞｼｯｸM-PRO" panose="020F0600000000000000" pitchFamily="50" charset="-128"/>
              </a:defRPr>
            </a:lvl2pPr>
            <a:lvl3pPr marL="1143000" indent="-228600">
              <a:defRPr kumimoji="1" sz="1200">
                <a:solidFill>
                  <a:schemeClr val="tx1"/>
                </a:solidFill>
                <a:latin typeface="HG丸ｺﾞｼｯｸM-PRO" panose="020F0600000000000000" pitchFamily="50" charset="-128"/>
                <a:ea typeface="HG丸ｺﾞｼｯｸM-PRO" panose="020F0600000000000000" pitchFamily="50" charset="-128"/>
              </a:defRPr>
            </a:lvl3pPr>
            <a:lvl4pPr marL="1600200" indent="-228600">
              <a:defRPr kumimoji="1" sz="1200">
                <a:solidFill>
                  <a:schemeClr val="tx1"/>
                </a:solidFill>
                <a:latin typeface="HG丸ｺﾞｼｯｸM-PRO" panose="020F0600000000000000" pitchFamily="50" charset="-128"/>
                <a:ea typeface="HG丸ｺﾞｼｯｸM-PRO" panose="020F0600000000000000" pitchFamily="50" charset="-128"/>
              </a:defRPr>
            </a:lvl4pPr>
            <a:lvl5pPr marL="2057400" indent="-228600">
              <a:defRPr kumimoji="1" sz="12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kumimoji="1" sz="12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kumimoji="1" sz="12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kumimoji="1" sz="12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kumimoji="1" sz="1200">
                <a:solidFill>
                  <a:schemeClr val="tx1"/>
                </a:solidFill>
                <a:latin typeface="HG丸ｺﾞｼｯｸM-PRO" panose="020F0600000000000000" pitchFamily="50" charset="-128"/>
                <a:ea typeface="HG丸ｺﾞｼｯｸM-PRO" panose="020F0600000000000000" pitchFamily="50" charset="-128"/>
              </a:defRPr>
            </a:lvl9pPr>
          </a:lstStyle>
          <a:p>
            <a:r>
              <a:rPr kumimoji="0" lang="ja-JP" altLang="en-US" sz="1400" dirty="0">
                <a:latin typeface="Meiryo UI" panose="020B0604030504040204" pitchFamily="50" charset="-128"/>
                <a:ea typeface="Meiryo UI" panose="020B0604030504040204" pitchFamily="50" charset="-128"/>
                <a:cs typeface="Meiryo UI" panose="020B0604030504040204" pitchFamily="50" charset="-128"/>
              </a:rPr>
              <a:t>対象データ毎に、以下の流れで議論を実施。</a:t>
            </a:r>
          </a:p>
        </p:txBody>
      </p:sp>
      <p:sp>
        <p:nvSpPr>
          <p:cNvPr id="80" name="角丸四角形 79"/>
          <p:cNvSpPr/>
          <p:nvPr/>
        </p:nvSpPr>
        <p:spPr>
          <a:xfrm>
            <a:off x="4876235" y="1218269"/>
            <a:ext cx="4757939" cy="5436000"/>
          </a:xfrm>
          <a:prstGeom prst="roundRect">
            <a:avLst>
              <a:gd name="adj" fmla="val 3570"/>
            </a:avLst>
          </a:prstGeom>
          <a:solidFill>
            <a:schemeClr val="bg1"/>
          </a:solidFill>
          <a:ln w="19050">
            <a:solidFill>
              <a:srgbClr val="1F497D"/>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vert="horz" lIns="0" tIns="0" rIns="0" bIns="0" rtlCol="0" anchor="ctr"/>
          <a:lstStyle/>
          <a:p>
            <a:pPr algn="ctr"/>
            <a:endParaRPr lang="ja-JP" altLang="en-US" sz="831" dirty="0">
              <a:solidFill>
                <a:prstClr val="black"/>
              </a:solidFill>
              <a:latin typeface="ＭＳ Ｐゴシック" panose="020B0600070205080204" pitchFamily="50" charset="-128"/>
            </a:endParaRPr>
          </a:p>
        </p:txBody>
      </p:sp>
      <p:sp>
        <p:nvSpPr>
          <p:cNvPr id="81" name="テキスト ボックス 80"/>
          <p:cNvSpPr txBox="1"/>
          <p:nvPr/>
        </p:nvSpPr>
        <p:spPr>
          <a:xfrm>
            <a:off x="4792511" y="1079813"/>
            <a:ext cx="1704340" cy="338554"/>
          </a:xfrm>
          <a:prstGeom prst="rect">
            <a:avLst/>
          </a:prstGeom>
          <a:solidFill>
            <a:srgbClr val="93E2FF"/>
          </a:solidFill>
          <a:ln>
            <a:solidFill>
              <a:srgbClr val="1F497D"/>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ja-JP"/>
            </a:defPPr>
            <a:lvl1pPr>
              <a:defRPr sz="1600" b="1">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a:r>
              <a:rPr lang="ja-JP" altLang="en-US" dirty="0">
                <a:solidFill>
                  <a:prstClr val="black"/>
                </a:solidFill>
              </a:rPr>
              <a:t>座席配置</a:t>
            </a:r>
            <a:endParaRPr lang="en-US" altLang="ja-JP" dirty="0">
              <a:solidFill>
                <a:prstClr val="black"/>
              </a:solidFill>
            </a:endParaRPr>
          </a:p>
        </p:txBody>
      </p:sp>
      <p:sp>
        <p:nvSpPr>
          <p:cNvPr id="83" name="正方形/長方形 82"/>
          <p:cNvSpPr/>
          <p:nvPr/>
        </p:nvSpPr>
        <p:spPr>
          <a:xfrm>
            <a:off x="5862657" y="2730088"/>
            <a:ext cx="582506" cy="2412000"/>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vert="eaVert"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ja-JP" altLang="en-US" sz="1400" b="1" i="0" u="none" strike="noStrike" kern="0" cap="none" spc="0" normalizeH="0" baseline="0" noProof="0" dirty="0">
                <a:ln>
                  <a:noFill/>
                </a:ln>
                <a:solidFill>
                  <a:schemeClr val="tx1"/>
                </a:solidFill>
                <a:effectLst/>
                <a:uLnTx/>
                <a:uFillTx/>
                <a:latin typeface="Meiryo UI" panose="020B0604030504040204" pitchFamily="50" charset="-128"/>
                <a:ea typeface="Meiryo UI"/>
              </a:rPr>
              <a:t>データ保有府省庁等</a:t>
            </a:r>
          </a:p>
        </p:txBody>
      </p:sp>
      <p:sp>
        <p:nvSpPr>
          <p:cNvPr id="84" name="正方形/長方形 83"/>
          <p:cNvSpPr/>
          <p:nvPr/>
        </p:nvSpPr>
        <p:spPr>
          <a:xfrm>
            <a:off x="7985676" y="2730088"/>
            <a:ext cx="582506" cy="2412000"/>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vert="eaVert"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r>
              <a:rPr lang="ja-JP" altLang="en-US" sz="1400" b="1" kern="0" dirty="0">
                <a:solidFill>
                  <a:schemeClr val="tx1"/>
                </a:solidFill>
                <a:latin typeface="Meiryo UI" panose="020B0604030504040204" pitchFamily="50" charset="-128"/>
                <a:ea typeface="Meiryo UI"/>
              </a:rPr>
              <a:t>データの公開・活用を</a:t>
            </a:r>
            <a:br>
              <a:rPr lang="en-US" altLang="ja-JP" sz="1400" b="1" kern="0" dirty="0">
                <a:solidFill>
                  <a:schemeClr val="tx1"/>
                </a:solidFill>
                <a:latin typeface="Meiryo UI" panose="020B0604030504040204" pitchFamily="50" charset="-128"/>
                <a:ea typeface="Meiryo UI"/>
              </a:rPr>
            </a:br>
            <a:r>
              <a:rPr lang="ja-JP" altLang="en-US" sz="1400" b="1" kern="0" dirty="0">
                <a:solidFill>
                  <a:schemeClr val="tx1"/>
                </a:solidFill>
                <a:latin typeface="Meiryo UI" panose="020B0604030504040204" pitchFamily="50" charset="-128"/>
                <a:ea typeface="Meiryo UI"/>
              </a:rPr>
              <a:t>希望する</a:t>
            </a:r>
            <a:r>
              <a:rPr kumimoji="0" lang="ja-JP" altLang="en-US" sz="1400" b="1" i="0" u="none" strike="noStrike" kern="0" cap="none" spc="0" normalizeH="0" baseline="0" noProof="0" dirty="0">
                <a:ln>
                  <a:noFill/>
                </a:ln>
                <a:solidFill>
                  <a:schemeClr val="tx1"/>
                </a:solidFill>
                <a:effectLst/>
                <a:uLnTx/>
                <a:uFillTx/>
                <a:latin typeface="Meiryo UI" panose="020B0604030504040204" pitchFamily="50" charset="-128"/>
                <a:ea typeface="Meiryo UI"/>
              </a:rPr>
              <a:t>者</a:t>
            </a:r>
          </a:p>
        </p:txBody>
      </p:sp>
      <p:sp>
        <p:nvSpPr>
          <p:cNvPr id="85" name="正方形/長方形 84"/>
          <p:cNvSpPr/>
          <p:nvPr/>
        </p:nvSpPr>
        <p:spPr>
          <a:xfrm>
            <a:off x="5863371" y="2301436"/>
            <a:ext cx="2700000" cy="432000"/>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ja-JP" altLang="en-US" sz="1400" b="1" kern="0" dirty="0">
                <a:solidFill>
                  <a:schemeClr val="tx1"/>
                </a:solidFill>
                <a:latin typeface="Meiryo UI" panose="020B0604030504040204" pitchFamily="50" charset="-128"/>
                <a:ea typeface="Meiryo UI"/>
              </a:rPr>
              <a:t>司会・</a:t>
            </a:r>
            <a:r>
              <a:rPr lang="en-US" altLang="ja-JP" sz="1400" b="1" kern="0" dirty="0">
                <a:solidFill>
                  <a:schemeClr val="tx1"/>
                </a:solidFill>
                <a:latin typeface="Meiryo UI" panose="020B0604030504040204" pitchFamily="50" charset="-128"/>
                <a:ea typeface="Meiryo UI"/>
              </a:rPr>
              <a:t>IT</a:t>
            </a:r>
            <a:r>
              <a:rPr lang="ja-JP" altLang="en-US" sz="1400" b="1" kern="0" dirty="0">
                <a:solidFill>
                  <a:schemeClr val="tx1"/>
                </a:solidFill>
                <a:latin typeface="Meiryo UI" panose="020B0604030504040204" pitchFamily="50" charset="-128"/>
                <a:ea typeface="Meiryo UI"/>
              </a:rPr>
              <a:t>室</a:t>
            </a:r>
          </a:p>
        </p:txBody>
      </p:sp>
      <p:sp>
        <p:nvSpPr>
          <p:cNvPr id="86" name="正方形/長方形 85"/>
          <p:cNvSpPr/>
          <p:nvPr/>
        </p:nvSpPr>
        <p:spPr>
          <a:xfrm rot="20310702">
            <a:off x="5121975" y="1792459"/>
            <a:ext cx="1512000" cy="288000"/>
          </a:xfrm>
          <a:prstGeom prst="rect">
            <a:avLst/>
          </a:prstGeom>
          <a:solidFill>
            <a:schemeClr val="bg1">
              <a:lumMod val="95000"/>
            </a:schemeClr>
          </a:solidFill>
          <a:ln>
            <a:solidFill>
              <a:schemeClr val="bg1">
                <a:lumMod val="65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ja-JP" altLang="en-US" sz="1400" kern="0" dirty="0">
                <a:solidFill>
                  <a:schemeClr val="tx1"/>
                </a:solidFill>
                <a:latin typeface="Meiryo UI" panose="020B0604030504040204" pitchFamily="50" charset="-128"/>
                <a:ea typeface="Meiryo UI"/>
              </a:rPr>
              <a:t>スクリーン</a:t>
            </a:r>
          </a:p>
        </p:txBody>
      </p:sp>
      <p:sp>
        <p:nvSpPr>
          <p:cNvPr id="87" name="正方形/長方形 86"/>
          <p:cNvSpPr/>
          <p:nvPr/>
        </p:nvSpPr>
        <p:spPr>
          <a:xfrm rot="1289298" flipH="1">
            <a:off x="7889958" y="1792459"/>
            <a:ext cx="1512000" cy="288000"/>
          </a:xfrm>
          <a:prstGeom prst="rect">
            <a:avLst/>
          </a:prstGeom>
          <a:solidFill>
            <a:schemeClr val="bg1">
              <a:lumMod val="95000"/>
            </a:schemeClr>
          </a:solidFill>
          <a:ln>
            <a:solidFill>
              <a:schemeClr val="bg1">
                <a:lumMod val="65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ja-JP" altLang="en-US" sz="1400" kern="0" dirty="0">
                <a:solidFill>
                  <a:schemeClr val="tx1"/>
                </a:solidFill>
                <a:latin typeface="Meiryo UI" panose="020B0604030504040204" pitchFamily="50" charset="-128"/>
                <a:ea typeface="Meiryo UI"/>
              </a:rPr>
              <a:t>スクリーン</a:t>
            </a:r>
          </a:p>
        </p:txBody>
      </p:sp>
      <p:sp>
        <p:nvSpPr>
          <p:cNvPr id="88" name="円/楕円 87"/>
          <p:cNvSpPr/>
          <p:nvPr/>
        </p:nvSpPr>
        <p:spPr>
          <a:xfrm>
            <a:off x="5519997" y="2732786"/>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89" name="円/楕円 88"/>
          <p:cNvSpPr/>
          <p:nvPr/>
        </p:nvSpPr>
        <p:spPr>
          <a:xfrm>
            <a:off x="5519997" y="3136116"/>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90" name="円/楕円 89"/>
          <p:cNvSpPr/>
          <p:nvPr/>
        </p:nvSpPr>
        <p:spPr>
          <a:xfrm>
            <a:off x="5519997" y="3539446"/>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91" name="円/楕円 90"/>
          <p:cNvSpPr/>
          <p:nvPr/>
        </p:nvSpPr>
        <p:spPr>
          <a:xfrm>
            <a:off x="5519997" y="3942776"/>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92" name="円/楕円 91"/>
          <p:cNvSpPr/>
          <p:nvPr/>
        </p:nvSpPr>
        <p:spPr>
          <a:xfrm>
            <a:off x="5519997" y="4346106"/>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93" name="円/楕円 92"/>
          <p:cNvSpPr/>
          <p:nvPr/>
        </p:nvSpPr>
        <p:spPr>
          <a:xfrm>
            <a:off x="5519997" y="4749436"/>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94" name="円/楕円 93"/>
          <p:cNvSpPr/>
          <p:nvPr/>
        </p:nvSpPr>
        <p:spPr>
          <a:xfrm>
            <a:off x="8673953" y="2732786"/>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95" name="円/楕円 94"/>
          <p:cNvSpPr/>
          <p:nvPr/>
        </p:nvSpPr>
        <p:spPr>
          <a:xfrm>
            <a:off x="8673953" y="3136116"/>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96" name="円/楕円 95"/>
          <p:cNvSpPr/>
          <p:nvPr/>
        </p:nvSpPr>
        <p:spPr>
          <a:xfrm>
            <a:off x="8673953" y="3539446"/>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97" name="円/楕円 96"/>
          <p:cNvSpPr/>
          <p:nvPr/>
        </p:nvSpPr>
        <p:spPr>
          <a:xfrm>
            <a:off x="8673953" y="3942776"/>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98" name="円/楕円 97"/>
          <p:cNvSpPr/>
          <p:nvPr/>
        </p:nvSpPr>
        <p:spPr>
          <a:xfrm>
            <a:off x="8673953" y="4346106"/>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99" name="円/楕円 98"/>
          <p:cNvSpPr/>
          <p:nvPr/>
        </p:nvSpPr>
        <p:spPr>
          <a:xfrm>
            <a:off x="8673953" y="4749436"/>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100" name="円/楕円 99"/>
          <p:cNvSpPr/>
          <p:nvPr/>
        </p:nvSpPr>
        <p:spPr>
          <a:xfrm>
            <a:off x="6187585" y="2001134"/>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101" name="円/楕円 100"/>
          <p:cNvSpPr/>
          <p:nvPr/>
        </p:nvSpPr>
        <p:spPr>
          <a:xfrm>
            <a:off x="6639083" y="2001134"/>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102" name="円/楕円 101"/>
          <p:cNvSpPr/>
          <p:nvPr/>
        </p:nvSpPr>
        <p:spPr>
          <a:xfrm>
            <a:off x="7090581" y="2001134"/>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103" name="円/楕円 102"/>
          <p:cNvSpPr/>
          <p:nvPr/>
        </p:nvSpPr>
        <p:spPr>
          <a:xfrm>
            <a:off x="7542079" y="2001134"/>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104" name="円/楕円 103"/>
          <p:cNvSpPr/>
          <p:nvPr/>
        </p:nvSpPr>
        <p:spPr>
          <a:xfrm>
            <a:off x="7993577" y="2001134"/>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105" name="正方形/長方形 104"/>
          <p:cNvSpPr/>
          <p:nvPr/>
        </p:nvSpPr>
        <p:spPr>
          <a:xfrm>
            <a:off x="5317108" y="5794375"/>
            <a:ext cx="3750396" cy="746925"/>
          </a:xfrm>
          <a:prstGeom prst="rect">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ja-JP" altLang="en-US" sz="1400" b="1" kern="0" dirty="0">
                <a:solidFill>
                  <a:schemeClr val="tx1"/>
                </a:solidFill>
                <a:latin typeface="Meiryo UI" panose="020B0604030504040204" pitchFamily="50" charset="-128"/>
                <a:ea typeface="Meiryo UI"/>
              </a:rPr>
              <a:t>一般傍聴者</a:t>
            </a:r>
          </a:p>
        </p:txBody>
      </p:sp>
      <p:sp>
        <p:nvSpPr>
          <p:cNvPr id="107" name="正方形/長方形 106"/>
          <p:cNvSpPr/>
          <p:nvPr/>
        </p:nvSpPr>
        <p:spPr bwMode="auto">
          <a:xfrm>
            <a:off x="2076383" y="3514916"/>
            <a:ext cx="2440465" cy="648000"/>
          </a:xfrm>
          <a:prstGeom prst="rect">
            <a:avLst/>
          </a:prstGeom>
          <a:solidFill>
            <a:schemeClr val="bg1">
              <a:lumMod val="95000"/>
              <a:alpha val="80000"/>
            </a:schemeClr>
          </a:solidFill>
          <a:ln w="9525" cap="flat" cmpd="sng" algn="ctr">
            <a:solidFill>
              <a:schemeClr val="bg1">
                <a:lumMod val="95000"/>
              </a:schemeClr>
            </a:solidFill>
            <a:prstDash val="solid"/>
            <a:round/>
            <a:headEnd type="none" w="med" len="med"/>
            <a:tailEnd type="none" w="med" len="med"/>
          </a:ln>
          <a:effectLst/>
          <a:extLst/>
        </p:spPr>
        <p:txBody>
          <a:bodyPr lIns="72000" tIns="72000" rIns="72000" bIns="72000" anchor="ctr"/>
          <a:lstStyle/>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プレゼン内容・回答内容をもとに、質疑応答。また、データ公開可否・条件等について議論。</a:t>
            </a:r>
            <a:endParaRPr kumimoji="0"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bwMode="auto">
          <a:xfrm>
            <a:off x="602613" y="3514916"/>
            <a:ext cx="1476000" cy="648000"/>
          </a:xfrm>
          <a:prstGeom prst="rect">
            <a:avLst/>
          </a:prstGeom>
          <a:solidFill>
            <a:schemeClr val="accent5">
              <a:lumMod val="20000"/>
              <a:lumOff val="80000"/>
            </a:schemeClr>
          </a:solidFill>
          <a:ln w="9525" cap="flat" cmpd="sng" algn="ctr">
            <a:solidFill>
              <a:schemeClr val="bg1">
                <a:lumMod val="50000"/>
              </a:schemeClr>
            </a:solidFill>
            <a:prstDash val="solid"/>
            <a:round/>
            <a:headEnd type="none" w="med" len="med"/>
            <a:tailEnd type="none" w="med" len="med"/>
          </a:ln>
          <a:effectLst/>
          <a:extLst/>
        </p:spPr>
        <p:txBody>
          <a:bodyPr lIns="36000" tIns="72000" rIns="36000" bIns="72000" anchor="ctr"/>
          <a:lstStyle/>
          <a:p>
            <a:pPr algn="ctr">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③質疑応答</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意見交換</a:t>
            </a:r>
            <a:endParaRPr kumimoji="0"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下矢印 108"/>
          <p:cNvSpPr/>
          <p:nvPr/>
        </p:nvSpPr>
        <p:spPr>
          <a:xfrm>
            <a:off x="952475" y="2211342"/>
            <a:ext cx="645821" cy="1292903"/>
          </a:xfrm>
          <a:prstGeom prst="downArrow">
            <a:avLst>
              <a:gd name="adj1" fmla="val 50000"/>
              <a:gd name="adj2" fmla="val 34112"/>
            </a:avLst>
          </a:prstGeom>
          <a:solidFill>
            <a:schemeClr val="accent1">
              <a:lumMod val="60000"/>
              <a:lumOff val="40000"/>
            </a:schemeClr>
          </a:solidFill>
          <a:ln w="9525" cap="flat" cmpd="sng" algn="ctr">
            <a:solidFill>
              <a:schemeClr val="bg1">
                <a:lumMod val="50000"/>
              </a:schemeClr>
            </a:solidFill>
            <a:prstDash val="solid"/>
            <a:round/>
            <a:headEnd type="none" w="med" len="med"/>
            <a:tailEnd type="none" w="med" len="med"/>
          </a:ln>
          <a:effectLst/>
        </p:spPr>
        <p:txBody>
          <a:bodyPr lIns="72000" tIns="72000" rIns="72000" bIns="72000" anchor="ctr"/>
          <a:lstStyle/>
          <a:p>
            <a:pPr algn="ct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bwMode="auto">
          <a:xfrm>
            <a:off x="2081875" y="1711002"/>
            <a:ext cx="2428430" cy="648000"/>
          </a:xfrm>
          <a:prstGeom prst="rect">
            <a:avLst/>
          </a:prstGeom>
          <a:solidFill>
            <a:schemeClr val="bg1">
              <a:lumMod val="95000"/>
              <a:alpha val="80000"/>
            </a:schemeClr>
          </a:solidFill>
          <a:ln w="9525" cap="flat" cmpd="sng" algn="ctr">
            <a:solidFill>
              <a:schemeClr val="bg1">
                <a:lumMod val="95000"/>
              </a:schemeClr>
            </a:solidFill>
            <a:prstDash val="solid"/>
            <a:round/>
            <a:headEnd type="none" w="med" len="med"/>
            <a:tailEnd type="none" w="med" len="med"/>
          </a:ln>
          <a:effectLst/>
          <a:extLst/>
        </p:spPr>
        <p:txBody>
          <a:bodyPr lIns="72000" tIns="72000" rIns="72000" bIns="72000" anchor="ctr"/>
          <a:lstStyle/>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データの公開要望について、想定する活用のユースケース（民間データとの組み合わせを含む）をもとにプレゼン。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bwMode="auto">
          <a:xfrm>
            <a:off x="602613" y="1706657"/>
            <a:ext cx="1476000" cy="648000"/>
          </a:xfrm>
          <a:prstGeom prst="rect">
            <a:avLst/>
          </a:prstGeom>
          <a:solidFill>
            <a:schemeClr val="accent5">
              <a:lumMod val="20000"/>
              <a:lumOff val="80000"/>
            </a:schemeClr>
          </a:solidFill>
          <a:ln w="9525" cap="flat" cmpd="sng" algn="ctr">
            <a:solidFill>
              <a:schemeClr val="bg1">
                <a:lumMod val="50000"/>
              </a:schemeClr>
            </a:solidFill>
            <a:prstDash val="solid"/>
            <a:round/>
            <a:headEnd type="none" w="med" len="med"/>
            <a:tailEnd type="none" w="med" len="med"/>
          </a:ln>
          <a:effectLst/>
          <a:extLst/>
        </p:spPr>
        <p:txBody>
          <a:bodyPr lIns="36000" tIns="72000" rIns="36000" bIns="72000" anchor="ctr"/>
          <a:lstStyle/>
          <a:p>
            <a:pPr algn="ctr">
              <a:defRPr/>
            </a:pPr>
            <a:r>
              <a:rPr kumimoji="0" lang="en-US" altLang="ja-JP" sz="1200" b="1"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データの公開・活用を希望する者</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からのプレゼン</a:t>
            </a:r>
            <a:endParaRPr kumimoji="0"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bwMode="auto">
          <a:xfrm>
            <a:off x="2076383" y="2549273"/>
            <a:ext cx="2440465" cy="648000"/>
          </a:xfrm>
          <a:prstGeom prst="rect">
            <a:avLst/>
          </a:prstGeom>
          <a:solidFill>
            <a:schemeClr val="bg1">
              <a:lumMod val="95000"/>
              <a:alpha val="80000"/>
            </a:schemeClr>
          </a:solidFill>
          <a:ln w="9525" cap="flat" cmpd="sng" algn="ctr">
            <a:solidFill>
              <a:schemeClr val="bg1">
                <a:lumMod val="95000"/>
              </a:schemeClr>
            </a:solidFill>
            <a:prstDash val="solid"/>
            <a:round/>
            <a:headEnd type="none" w="med" len="med"/>
            <a:tailEnd type="none" w="med" len="med"/>
          </a:ln>
          <a:effectLst/>
          <a:extLst/>
        </p:spPr>
        <p:txBody>
          <a:bodyPr lIns="72000" tIns="72000" rIns="72000" bIns="72000" anchor="ctr"/>
          <a:lstStyle/>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公開要望に対して、データを保有する府省庁等より回答。</a:t>
            </a:r>
            <a:endParaRPr kumimoji="0"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bwMode="auto">
          <a:xfrm>
            <a:off x="602613" y="2549645"/>
            <a:ext cx="1476000" cy="648000"/>
          </a:xfrm>
          <a:prstGeom prst="rect">
            <a:avLst/>
          </a:prstGeom>
          <a:solidFill>
            <a:schemeClr val="accent5">
              <a:lumMod val="20000"/>
              <a:lumOff val="80000"/>
            </a:schemeClr>
          </a:solidFill>
          <a:ln w="9525" cap="flat" cmpd="sng" algn="ctr">
            <a:solidFill>
              <a:schemeClr val="bg1">
                <a:lumMod val="50000"/>
              </a:schemeClr>
            </a:solidFill>
            <a:prstDash val="solid"/>
            <a:round/>
            <a:headEnd type="none" w="med" len="med"/>
            <a:tailEnd type="none" w="med" len="med"/>
          </a:ln>
          <a:effectLst/>
          <a:extLst/>
        </p:spPr>
        <p:txBody>
          <a:bodyPr lIns="36000" tIns="72000" rIns="36000" bIns="72000" anchor="ctr"/>
          <a:lstStyle/>
          <a:p>
            <a:pPr algn="ctr">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②データ保有府省庁等からの回答</a:t>
            </a:r>
            <a:endParaRPr kumimoji="0"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角丸四角形吹き出し 115"/>
          <p:cNvSpPr/>
          <p:nvPr/>
        </p:nvSpPr>
        <p:spPr>
          <a:xfrm>
            <a:off x="432280" y="4314251"/>
            <a:ext cx="4156427" cy="2315330"/>
          </a:xfrm>
          <a:prstGeom prst="wedgeRoundRectCallout">
            <a:avLst>
              <a:gd name="adj1" fmla="val -32477"/>
              <a:gd name="adj2" fmla="val -59169"/>
              <a:gd name="adj3" fmla="val 16667"/>
            </a:avLst>
          </a:prstGeom>
          <a:solidFill>
            <a:schemeClr val="accent5">
              <a:lumMod val="20000"/>
              <a:lumOff val="80000"/>
              <a:alpha val="35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117" name="正方形/長方形 66"/>
          <p:cNvSpPr>
            <a:spLocks noChangeArrowheads="1"/>
          </p:cNvSpPr>
          <p:nvPr/>
        </p:nvSpPr>
        <p:spPr bwMode="auto">
          <a:xfrm>
            <a:off x="528577" y="4338515"/>
            <a:ext cx="4020477" cy="208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72000" tIns="72000" rIns="72000" bIns="72000" anchor="t"/>
          <a:lstStyle>
            <a:lvl1pPr>
              <a:defRPr kumimoji="1" sz="1200">
                <a:solidFill>
                  <a:schemeClr val="tx1"/>
                </a:solidFill>
                <a:latin typeface="HG丸ｺﾞｼｯｸM-PRO" panose="020F0600000000000000" pitchFamily="50" charset="-128"/>
                <a:ea typeface="HG丸ｺﾞｼｯｸM-PRO" panose="020F0600000000000000" pitchFamily="50" charset="-128"/>
              </a:defRPr>
            </a:lvl1pPr>
            <a:lvl2pPr marL="742950" indent="-285750">
              <a:defRPr kumimoji="1" sz="1200">
                <a:solidFill>
                  <a:schemeClr val="tx1"/>
                </a:solidFill>
                <a:latin typeface="HG丸ｺﾞｼｯｸM-PRO" panose="020F0600000000000000" pitchFamily="50" charset="-128"/>
                <a:ea typeface="HG丸ｺﾞｼｯｸM-PRO" panose="020F0600000000000000" pitchFamily="50" charset="-128"/>
              </a:defRPr>
            </a:lvl2pPr>
            <a:lvl3pPr marL="1143000" indent="-228600">
              <a:defRPr kumimoji="1" sz="1200">
                <a:solidFill>
                  <a:schemeClr val="tx1"/>
                </a:solidFill>
                <a:latin typeface="HG丸ｺﾞｼｯｸM-PRO" panose="020F0600000000000000" pitchFamily="50" charset="-128"/>
                <a:ea typeface="HG丸ｺﾞｼｯｸM-PRO" panose="020F0600000000000000" pitchFamily="50" charset="-128"/>
              </a:defRPr>
            </a:lvl3pPr>
            <a:lvl4pPr marL="1600200" indent="-228600">
              <a:defRPr kumimoji="1" sz="1200">
                <a:solidFill>
                  <a:schemeClr val="tx1"/>
                </a:solidFill>
                <a:latin typeface="HG丸ｺﾞｼｯｸM-PRO" panose="020F0600000000000000" pitchFamily="50" charset="-128"/>
                <a:ea typeface="HG丸ｺﾞｼｯｸM-PRO" panose="020F0600000000000000" pitchFamily="50" charset="-128"/>
              </a:defRPr>
            </a:lvl4pPr>
            <a:lvl5pPr marL="2057400" indent="-228600">
              <a:defRPr kumimoji="1" sz="12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kumimoji="1" sz="12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kumimoji="1" sz="12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kumimoji="1" sz="12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kumimoji="1" sz="1200">
                <a:solidFill>
                  <a:schemeClr val="tx1"/>
                </a:solidFill>
                <a:latin typeface="HG丸ｺﾞｼｯｸM-PRO" panose="020F0600000000000000" pitchFamily="50" charset="-128"/>
                <a:ea typeface="HG丸ｺﾞｼｯｸM-PRO" panose="020F0600000000000000" pitchFamily="50" charset="-128"/>
              </a:defRPr>
            </a:lvl9pPr>
          </a:lstStyle>
          <a:p>
            <a:pPr>
              <a:spcAft>
                <a:spcPts val="300"/>
              </a:spcAft>
            </a:pPr>
            <a:r>
              <a:rPr kumimoji="0"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1" dirty="0">
                <a:latin typeface="Meiryo UI" panose="020B0604030504040204" pitchFamily="50" charset="-128"/>
                <a:ea typeface="Meiryo UI" panose="020B0604030504040204" pitchFamily="50" charset="-128"/>
                <a:cs typeface="Meiryo UI" panose="020B0604030504040204" pitchFamily="50" charset="-128"/>
              </a:rPr>
              <a:t>議論の内容</a:t>
            </a:r>
            <a:r>
              <a:rPr kumimoji="0"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marL="216000" indent="-180000">
              <a:spcAft>
                <a:spcPts val="600"/>
              </a:spcAft>
              <a:buFont typeface="Wingdings" panose="05000000000000000000" pitchFamily="2" charset="2"/>
              <a:buChar char="Ø"/>
            </a:pPr>
            <a:r>
              <a:rPr kumimoji="0" lang="ja-JP" altLang="en-US" sz="1300" u="sng" dirty="0">
                <a:latin typeface="Meiryo UI" panose="020B0604030504040204" pitchFamily="50" charset="-128"/>
                <a:ea typeface="Meiryo UI" panose="020B0604030504040204" pitchFamily="50" charset="-128"/>
                <a:cs typeface="Meiryo UI" panose="020B0604030504040204" pitchFamily="50" charset="-128"/>
              </a:rPr>
              <a:t>オープンデータとして公開可能な場合</a:t>
            </a:r>
            <a:br>
              <a:rPr kumimoji="0" lang="en-US" altLang="ja-JP" sz="1300" u="sng" dirty="0">
                <a:latin typeface="Meiryo UI" panose="020B0604030504040204" pitchFamily="50" charset="-128"/>
                <a:ea typeface="Meiryo UI" panose="020B0604030504040204" pitchFamily="50" charset="-128"/>
                <a:cs typeface="Meiryo UI" panose="020B0604030504040204" pitchFamily="50" charset="-128"/>
              </a:rPr>
            </a:br>
            <a:r>
              <a:rPr kumimoji="0" lang="ja-JP" altLang="en-US" sz="1300" dirty="0">
                <a:latin typeface="Meiryo UI" panose="020B0604030504040204" pitchFamily="50" charset="-128"/>
                <a:ea typeface="Meiryo UI" panose="020B0604030504040204" pitchFamily="50" charset="-128"/>
                <a:cs typeface="Meiryo UI" panose="020B0604030504040204" pitchFamily="50" charset="-128"/>
              </a:rPr>
              <a:t>→データの粒度・更新頻度・形式・具体的データ項目等</a:t>
            </a:r>
            <a:br>
              <a:rPr kumimoji="0" lang="en-US" altLang="ja-JP" sz="1300" dirty="0">
                <a:latin typeface="Meiryo UI" panose="020B0604030504040204" pitchFamily="50" charset="-128"/>
                <a:ea typeface="Meiryo UI" panose="020B0604030504040204" pitchFamily="50" charset="-128"/>
                <a:cs typeface="Meiryo UI" panose="020B0604030504040204" pitchFamily="50" charset="-128"/>
              </a:rPr>
            </a:br>
            <a:r>
              <a:rPr kumimoji="0" lang="ja-JP" altLang="en-US" sz="1300" dirty="0">
                <a:latin typeface="Meiryo UI" panose="020B0604030504040204" pitchFamily="50" charset="-128"/>
                <a:ea typeface="Meiryo UI" panose="020B0604030504040204" pitchFamily="50" charset="-128"/>
                <a:cs typeface="Meiryo UI" panose="020B0604030504040204" pitchFamily="50" charset="-128"/>
              </a:rPr>
              <a:t>　 について議論</a:t>
            </a:r>
            <a:endParaRPr kumimoji="0"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16000" indent="-180000">
              <a:spcAft>
                <a:spcPts val="600"/>
              </a:spcAft>
              <a:buFont typeface="Wingdings" panose="05000000000000000000" pitchFamily="2" charset="2"/>
              <a:buChar char="Ø"/>
            </a:pPr>
            <a:r>
              <a:rPr kumimoji="0" lang="ja-JP" altLang="en-US" sz="1300" u="sng" dirty="0">
                <a:latin typeface="Meiryo UI" panose="020B0604030504040204" pitchFamily="50" charset="-128"/>
                <a:ea typeface="Meiryo UI" panose="020B0604030504040204" pitchFamily="50" charset="-128"/>
                <a:cs typeface="Meiryo UI" panose="020B0604030504040204" pitchFamily="50" charset="-128"/>
              </a:rPr>
              <a:t>オープンデータとしての公開が困難な場合</a:t>
            </a:r>
            <a:br>
              <a:rPr kumimoji="0" lang="en-US" altLang="ja-JP" sz="1300" u="sng" dirty="0">
                <a:latin typeface="Meiryo UI" panose="020B0604030504040204" pitchFamily="50" charset="-128"/>
                <a:ea typeface="Meiryo UI" panose="020B0604030504040204" pitchFamily="50" charset="-128"/>
                <a:cs typeface="Meiryo UI" panose="020B0604030504040204" pitchFamily="50" charset="-128"/>
              </a:rPr>
            </a:br>
            <a:r>
              <a:rPr kumimoji="0" lang="ja-JP" altLang="en-US" sz="1300" dirty="0">
                <a:latin typeface="Meiryo UI" panose="020B0604030504040204" pitchFamily="50" charset="-128"/>
                <a:ea typeface="Meiryo UI" panose="020B0604030504040204" pitchFamily="50" charset="-128"/>
                <a:cs typeface="Meiryo UI" panose="020B0604030504040204" pitchFamily="50" charset="-128"/>
              </a:rPr>
              <a:t>→困難な理由、条件付きの公開方法</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（例：限定的な関係者間での共有を図る「限定公開」等）</a:t>
            </a:r>
            <a:r>
              <a:rPr kumimoji="0" lang="ja-JP" altLang="en-US" sz="1300" dirty="0">
                <a:latin typeface="Meiryo UI" panose="020B0604030504040204" pitchFamily="50" charset="-128"/>
                <a:ea typeface="Meiryo UI" panose="020B0604030504040204" pitchFamily="50" charset="-128"/>
                <a:cs typeface="Meiryo UI" panose="020B0604030504040204" pitchFamily="50" charset="-128"/>
              </a:rPr>
              <a:t>、今後の検討の方向性等について議論</a:t>
            </a:r>
          </a:p>
          <a:p>
            <a:pPr marL="216000" indent="-180000">
              <a:spcAft>
                <a:spcPts val="600"/>
              </a:spcAft>
              <a:buFont typeface="Wingdings" panose="05000000000000000000" pitchFamily="2" charset="2"/>
              <a:buChar char="Ø"/>
            </a:pPr>
            <a:r>
              <a:rPr kumimoji="0" lang="ja-JP" altLang="en-US" sz="1300" u="sng" dirty="0">
                <a:latin typeface="Meiryo UI" panose="020B0604030504040204" pitchFamily="50" charset="-128"/>
                <a:ea typeface="Meiryo UI" panose="020B0604030504040204" pitchFamily="50" charset="-128"/>
                <a:cs typeface="Meiryo UI" panose="020B0604030504040204" pitchFamily="50" charset="-128"/>
              </a:rPr>
              <a:t>公開ができない場合</a:t>
            </a:r>
            <a:br>
              <a:rPr kumimoji="0" lang="en-US" altLang="ja-JP" sz="1300" dirty="0">
                <a:latin typeface="Meiryo UI" panose="020B0604030504040204" pitchFamily="50" charset="-128"/>
                <a:ea typeface="Meiryo UI" panose="020B0604030504040204" pitchFamily="50" charset="-128"/>
                <a:cs typeface="Meiryo UI" panose="020B0604030504040204" pitchFamily="50" charset="-128"/>
              </a:rPr>
            </a:br>
            <a:r>
              <a:rPr kumimoji="0" lang="ja-JP" altLang="en-US" sz="1300" dirty="0">
                <a:latin typeface="Meiryo UI" panose="020B0604030504040204" pitchFamily="50" charset="-128"/>
                <a:ea typeface="Meiryo UI" panose="020B0604030504040204" pitchFamily="50" charset="-128"/>
                <a:cs typeface="Meiryo UI" panose="020B0604030504040204" pitchFamily="50" charset="-128"/>
              </a:rPr>
              <a:t>→公開できない理由について議論</a:t>
            </a:r>
          </a:p>
        </p:txBody>
      </p:sp>
      <p:sp>
        <p:nvSpPr>
          <p:cNvPr id="4" name="スライド番号プレースホルダー 3"/>
          <p:cNvSpPr>
            <a:spLocks noGrp="1"/>
          </p:cNvSpPr>
          <p:nvPr>
            <p:ph type="sldNum" sz="quarter" idx="12"/>
          </p:nvPr>
        </p:nvSpPr>
        <p:spPr/>
        <p:txBody>
          <a:bodyPr/>
          <a:lstStyle/>
          <a:p>
            <a:pPr algn="r" latinLnBrk="1"/>
            <a:fld id="{2D445476-B57F-464F-8319-C26E69740EC0}" type="slidenum">
              <a:rPr lang="en-US" altLang="ja-JP" smtClean="0"/>
              <a:pPr algn="r" latinLnBrk="1"/>
              <a:t>9</a:t>
            </a:fld>
            <a:endParaRPr lang="ja-JP" altLang="en-US"/>
          </a:p>
        </p:txBody>
      </p:sp>
      <p:sp>
        <p:nvSpPr>
          <p:cNvPr id="42" name="正方形/長方形 41"/>
          <p:cNvSpPr/>
          <p:nvPr/>
        </p:nvSpPr>
        <p:spPr>
          <a:xfrm>
            <a:off x="5863371" y="5000970"/>
            <a:ext cx="2700000" cy="432000"/>
          </a:xfrm>
          <a:prstGeom prst="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ja-JP" altLang="en-US" sz="1400" b="1" kern="0" dirty="0">
                <a:solidFill>
                  <a:schemeClr val="tx1"/>
                </a:solidFill>
                <a:latin typeface="Meiryo UI" panose="020B0604030504040204" pitchFamily="50" charset="-128"/>
                <a:ea typeface="Meiryo UI"/>
              </a:rPr>
              <a:t>有識者</a:t>
            </a:r>
          </a:p>
        </p:txBody>
      </p:sp>
      <p:sp>
        <p:nvSpPr>
          <p:cNvPr id="43" name="円/楕円 42"/>
          <p:cNvSpPr/>
          <p:nvPr/>
        </p:nvSpPr>
        <p:spPr>
          <a:xfrm>
            <a:off x="6187580" y="5437069"/>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44" name="円/楕円 43"/>
          <p:cNvSpPr/>
          <p:nvPr/>
        </p:nvSpPr>
        <p:spPr>
          <a:xfrm>
            <a:off x="6639078" y="5437069"/>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45" name="円/楕円 44"/>
          <p:cNvSpPr/>
          <p:nvPr/>
        </p:nvSpPr>
        <p:spPr>
          <a:xfrm>
            <a:off x="7090576" y="5437069"/>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46" name="円/楕円 45"/>
          <p:cNvSpPr/>
          <p:nvPr/>
        </p:nvSpPr>
        <p:spPr>
          <a:xfrm>
            <a:off x="7542074" y="5437069"/>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
        <p:nvSpPr>
          <p:cNvPr id="47" name="円/楕円 46"/>
          <p:cNvSpPr/>
          <p:nvPr/>
        </p:nvSpPr>
        <p:spPr>
          <a:xfrm>
            <a:off x="7993572" y="5437069"/>
            <a:ext cx="231820" cy="234194"/>
          </a:xfrm>
          <a:prstGeom prst="ellipse">
            <a:avLst/>
          </a:prstGeom>
          <a:solidFill>
            <a:schemeClr val="bg1"/>
          </a:solidFill>
          <a:ln>
            <a:solidFill>
              <a:schemeClr val="tx1"/>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600" i="0" u="none" strike="noStrike" kern="0" cap="none" spc="0" normalizeH="0" baseline="0" noProof="0" dirty="0">
              <a:ln>
                <a:noFill/>
              </a:ln>
              <a:solidFill>
                <a:schemeClr val="bg1"/>
              </a:solidFill>
              <a:effectLst/>
              <a:uLnTx/>
              <a:uFillTx/>
              <a:latin typeface="Meiryo UI" panose="020B0604030504040204" pitchFamily="50" charset="-128"/>
              <a:ea typeface="Meiryo UI"/>
            </a:endParaRPr>
          </a:p>
        </p:txBody>
      </p:sp>
    </p:spTree>
    <p:extLst>
      <p:ext uri="{BB962C8B-B14F-4D97-AF65-F5344CB8AC3E}">
        <p14:creationId xmlns:p14="http://schemas.microsoft.com/office/powerpoint/2010/main" val="3046818807"/>
      </p:ext>
    </p:extLst>
  </p:cSld>
  <p:clrMapOvr>
    <a:masterClrMapping/>
  </p:clrMapOvr>
</p:sld>
</file>

<file path=ppt/theme/theme1.xml><?xml version="1.0" encoding="utf-8"?>
<a:theme xmlns:a="http://schemas.openxmlformats.org/drawingml/2006/main" name="CIOマスタ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wrap="square" lIns="91406" tIns="45704" rIns="91406" bIns="45704" rtlCol="0">
        <a:spAutoFit/>
      </a:bodyPr>
      <a:lstStyle>
        <a:defPPr algn="l">
          <a:defRPr kumimoji="1" sz="1800" b="1" dirty="0" smtClean="0">
            <a:solidFill>
              <a:sysClr val="windowText" lastClr="000000"/>
            </a:solidFill>
          </a:defRPr>
        </a:defPPr>
      </a:lstStyle>
    </a:txDef>
  </a:objectDefaults>
  <a:extraClrSchemeLst/>
</a:theme>
</file>

<file path=ppt/theme/theme2.xml><?xml version="1.0" encoding="utf-8"?>
<a:theme xmlns:a="http://schemas.openxmlformats.org/drawingml/2006/main" name="CIO室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wrap="none" lIns="91406" tIns="45704" rIns="91406" bIns="45704" rtlCol="0">
        <a:spAutoFit/>
      </a:bodyPr>
      <a:lstStyle>
        <a:defPPr>
          <a:defRPr kumimoji="1" b="0" dirty="0" smtClean="0"/>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2594</Words>
  <Application>Microsoft Office PowerPoint</Application>
  <PresentationFormat>A4 210 x 297 mm</PresentationFormat>
  <Paragraphs>577</Paragraphs>
  <Slides>20</Slides>
  <Notes>14</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20</vt:i4>
      </vt:variant>
    </vt:vector>
  </HeadingPairs>
  <TitlesOfParts>
    <vt:vector size="35" baseType="lpstr">
      <vt:lpstr>Gulim</vt:lpstr>
      <vt:lpstr>HGP創英角ｺﾞｼｯｸUB</vt:lpstr>
      <vt:lpstr>HGS創英角ｺﾞｼｯｸUB</vt:lpstr>
      <vt:lpstr>HG丸ｺﾞｼｯｸM-PRO</vt:lpstr>
      <vt:lpstr>Meiryo UI</vt:lpstr>
      <vt:lpstr>ＭＳ Ｐゴシック</vt:lpstr>
      <vt:lpstr>ＭＳ Ｐ明朝</vt:lpstr>
      <vt:lpstr>ＭＳ 明朝</vt:lpstr>
      <vt:lpstr>メイリオ</vt:lpstr>
      <vt:lpstr>Yu Gothic</vt:lpstr>
      <vt:lpstr>Arial</vt:lpstr>
      <vt:lpstr>Calibri</vt:lpstr>
      <vt:lpstr>Wingdings</vt:lpstr>
      <vt:lpstr>CIOマスタ2</vt:lpstr>
      <vt:lpstr>CIO室テンプレート</vt:lpstr>
      <vt:lpstr>オープンデータに関する政府の取り組み</vt:lpstr>
      <vt:lpstr>PowerPoint プレゼンテーション</vt:lpstr>
      <vt:lpstr>オープンデータ基本指針　概要</vt:lpstr>
      <vt:lpstr>PowerPoint プレゼンテーション</vt:lpstr>
      <vt:lpstr>PowerPoint プレゼンテーション</vt:lpstr>
      <vt:lpstr>行政保有データの棚卸し調査の概要</vt:lpstr>
      <vt:lpstr>【統計データ】府省庁別の棚卸し結果概要</vt:lpstr>
      <vt:lpstr>官民ラウンドテーブルの開催について</vt:lpstr>
      <vt:lpstr>今年度の官民ラウンドテーブル開催（案）</vt:lpstr>
      <vt:lpstr>PowerPoint プレゼンテーション</vt:lpstr>
      <vt:lpstr>PowerPoint プレゼンテーション</vt:lpstr>
      <vt:lpstr>PowerPoint プレゼンテーション</vt:lpstr>
      <vt:lpstr>地方公共団体の取組支援</vt:lpstr>
      <vt:lpstr>自治体ガイドライン・手引書の策定</vt:lpstr>
      <vt:lpstr>地方公共団体向けパッケージの提供・研修の実施</vt:lpstr>
      <vt:lpstr>オープンデータ100の公開</vt:lpstr>
      <vt:lpstr>推奨データセット ベータ版の策定</vt:lpstr>
      <vt:lpstr>　「LIVE JAPAN PERFECT GUIDE TOKYO」</vt:lpstr>
      <vt:lpstr>オープンデータに関する国際ランキングの推移（2014～2016)</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9</cp:revision>
  <dcterms:created xsi:type="dcterms:W3CDTF">2016-10-13T00:16:26Z</dcterms:created>
  <dcterms:modified xsi:type="dcterms:W3CDTF">2018-02-02T12:06:37Z</dcterms:modified>
</cp:coreProperties>
</file>