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9"/>
  </p:notesMasterIdLst>
  <p:sldIdLst>
    <p:sldId id="1087" r:id="rId2"/>
    <p:sldId id="1057" r:id="rId3"/>
    <p:sldId id="1127" r:id="rId4"/>
    <p:sldId id="1123" r:id="rId5"/>
    <p:sldId id="1122" r:id="rId6"/>
    <p:sldId id="1111" r:id="rId7"/>
    <p:sldId id="1124" r:id="rId8"/>
  </p:sldIdLst>
  <p:sldSz cx="9144000" cy="6858000" type="screen4x3"/>
  <p:notesSz cx="6888163" cy="100187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3E6FF"/>
    <a:srgbClr val="969696"/>
    <a:srgbClr val="95F17F"/>
    <a:srgbClr val="8FDAFF"/>
    <a:srgbClr val="66CCFF"/>
    <a:srgbClr val="0066FF"/>
    <a:srgbClr val="F2F2F2"/>
    <a:srgbClr val="FF0000"/>
    <a:srgbClr val="EAEAEA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94586" autoAdjust="0"/>
  </p:normalViewPr>
  <p:slideViewPr>
    <p:cSldViewPr>
      <p:cViewPr varScale="1">
        <p:scale>
          <a:sx n="70" d="100"/>
          <a:sy n="70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>
      <p:cViewPr varScale="1">
        <p:scale>
          <a:sx n="58" d="100"/>
          <a:sy n="58" d="100"/>
        </p:scale>
        <p:origin x="-2016" y="-78"/>
      </p:cViewPr>
      <p:guideLst>
        <p:guide orient="horz" pos="3155"/>
        <p:guide pos="2169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5466" cy="5013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52" tIns="46526" rIns="93052" bIns="46526" numCol="1" anchor="t" anchorCtr="0" compatLnSpc="1">
            <a:prstTxWarp prst="textNoShape">
              <a:avLst/>
            </a:prstTxWarp>
          </a:bodyPr>
          <a:lstStyle>
            <a:lvl1pPr algn="l" defTabSz="930435">
              <a:defRPr sz="1200">
                <a:latin typeface="Arial" charset="0"/>
                <a:ea typeface="IPAexゴシック" panose="020B0500000000000000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074" y="1"/>
            <a:ext cx="2985465" cy="5013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52" tIns="46526" rIns="93052" bIns="46526" numCol="1" anchor="t" anchorCtr="0" compatLnSpc="1">
            <a:prstTxWarp prst="textNoShape">
              <a:avLst/>
            </a:prstTxWarp>
          </a:bodyPr>
          <a:lstStyle>
            <a:lvl1pPr algn="r" defTabSz="930435">
              <a:defRPr sz="1200">
                <a:latin typeface="Arial" charset="0"/>
                <a:ea typeface="IPAexゴシック" panose="020B0500000000000000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331" y="4758686"/>
            <a:ext cx="5511505" cy="45088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52" tIns="46526" rIns="93052" bIns="46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</a:t>
            </a:r>
            <a:r>
              <a:rPr lang="en-US" altLang="ja-JP" noProof="0"/>
              <a:t> </a:t>
            </a:r>
            <a:r>
              <a:rPr lang="ja-JP" altLang="en-US" noProof="0"/>
              <a:t>テキストの書式設定</a:t>
            </a:r>
            <a:endParaRPr lang="en-US" altLang="ja-JP" noProof="0"/>
          </a:p>
          <a:p>
            <a:pPr lvl="1"/>
            <a:r>
              <a:rPr lang="ja-JP" altLang="en-US" noProof="0"/>
              <a:t>第</a:t>
            </a:r>
            <a:r>
              <a:rPr lang="en-US" altLang="ja-JP" noProof="0"/>
              <a:t> 2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2"/>
            <a:r>
              <a:rPr lang="ja-JP" altLang="en-US" noProof="0"/>
              <a:t>第</a:t>
            </a:r>
            <a:r>
              <a:rPr lang="en-US" altLang="ja-JP" noProof="0"/>
              <a:t> 3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3"/>
            <a:r>
              <a:rPr lang="ja-JP" altLang="en-US" noProof="0"/>
              <a:t>第</a:t>
            </a:r>
            <a:r>
              <a:rPr lang="en-US" altLang="ja-JP" noProof="0"/>
              <a:t> 4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4"/>
            <a:r>
              <a:rPr lang="ja-JP" altLang="en-US" noProof="0"/>
              <a:t>第</a:t>
            </a:r>
            <a:r>
              <a:rPr lang="en-US" altLang="ja-JP" noProof="0"/>
              <a:t> 5 </a:t>
            </a:r>
            <a:r>
              <a:rPr lang="ja-JP" altLang="en-US" noProof="0"/>
              <a:t>レベル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5762"/>
            <a:ext cx="2985466" cy="501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52" tIns="46526" rIns="93052" bIns="46526" numCol="1" anchor="b" anchorCtr="0" compatLnSpc="1">
            <a:prstTxWarp prst="textNoShape">
              <a:avLst/>
            </a:prstTxWarp>
          </a:bodyPr>
          <a:lstStyle>
            <a:lvl1pPr algn="l" defTabSz="930435">
              <a:defRPr sz="1200">
                <a:latin typeface="Arial" charset="0"/>
                <a:ea typeface="IPAexゴシック" panose="020B0500000000000000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074" y="9515762"/>
            <a:ext cx="2985465" cy="501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52" tIns="46526" rIns="93052" bIns="46526" numCol="1" anchor="b" anchorCtr="0" compatLnSpc="1">
            <a:prstTxWarp prst="textNoShape">
              <a:avLst/>
            </a:prstTxWarp>
          </a:bodyPr>
          <a:lstStyle>
            <a:lvl1pPr algn="r" defTabSz="930435">
              <a:defRPr sz="1200">
                <a:latin typeface="Arial" pitchFamily="34" charset="0"/>
                <a:ea typeface="IPAexゴシック" panose="020B0500000000000000" pitchFamily="50" charset="-128"/>
              </a:defRPr>
            </a:lvl1pPr>
          </a:lstStyle>
          <a:p>
            <a:pPr>
              <a:defRPr/>
            </a:pPr>
            <a:fld id="{920C01F9-786F-4B7B-A8D6-E7198B4CB3AD}" type="slidenum">
              <a:rPr lang="en-US" altLang="ja-JP" smtClean="0"/>
              <a:pPr>
                <a:defRPr/>
              </a:pPr>
              <a:t>&lt;#&gt;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874196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501" eaLnBrk="0" hangingPunct="0">
              <a:defRPr kumimoji="1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56533" indent="-290974" defTabSz="929501" eaLnBrk="0" hangingPunct="0">
              <a:defRPr kumimoji="1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63897" indent="-232779" defTabSz="929501" eaLnBrk="0" hangingPunct="0">
              <a:defRPr kumimoji="1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29456" indent="-232779" defTabSz="929501" eaLnBrk="0" hangingPunct="0">
              <a:defRPr kumimoji="1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95015" indent="-232779" defTabSz="929501" eaLnBrk="0" hangingPunct="0">
              <a:defRPr kumimoji="1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60574" indent="-232779" algn="ctr" defTabSz="9295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3026132" indent="-232779" algn="ctr" defTabSz="9295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91690" indent="-232779" algn="ctr" defTabSz="9295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957249" indent="-232779" algn="ctr" defTabSz="9295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/>
            <a:fld id="{CF37A496-AFD7-4AE5-9180-63227C7C14D0}" type="slidenum">
              <a:rPr lang="en-US" altLang="ja-JP" smtClean="0">
                <a:ea typeface="IPAexゴシック" panose="020B0500000000000000" pitchFamily="50" charset="-128"/>
              </a:rPr>
              <a:pPr eaLnBrk="1" hangingPunct="1"/>
              <a:t>1</a:t>
            </a:fld>
            <a:endParaRPr lang="en-US" altLang="ja-JP" dirty="0" smtClean="0">
              <a:ea typeface="IPAexゴシック" panose="020B0500000000000000" pitchFamily="50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50825" y="2276475"/>
            <a:ext cx="8642350" cy="1873250"/>
          </a:xfrm>
        </p:spPr>
        <p:txBody>
          <a:bodyPr lIns="91440" rIns="91440"/>
          <a:lstStyle>
            <a:lvl1pPr algn="ctr">
              <a:defRPr sz="3600"/>
            </a:lvl1pPr>
          </a:lstStyle>
          <a:p>
            <a:pPr lvl="0"/>
            <a:r>
              <a:rPr lang="ja-JP" altLang="en-US" noProof="0" dirty="0" smtClean="0"/>
              <a:t>マスタ</a:t>
            </a:r>
            <a:r>
              <a:rPr lang="en-US" altLang="ja-JP" noProof="0" dirty="0" smtClean="0"/>
              <a:t> </a:t>
            </a:r>
            <a:r>
              <a:rPr lang="ja-JP" altLang="en-US" noProof="0" dirty="0" smtClean="0"/>
              <a:t>タイトルの書式設定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292600"/>
            <a:ext cx="8642350" cy="1752600"/>
          </a:xfrm>
          <a:extLst/>
        </p:spPr>
        <p:txBody>
          <a:bodyPr anchor="ctr"/>
          <a:lstStyle>
            <a:lvl1pPr marL="0" indent="0" algn="ctr">
              <a:buFont typeface="Arial" charset="0"/>
              <a:buNone/>
              <a:defRPr sz="2000"/>
            </a:lvl1pPr>
          </a:lstStyle>
          <a:p>
            <a:pPr lvl="0"/>
            <a:r>
              <a:rPr lang="ja-JP" altLang="en-US" noProof="0" dirty="0" smtClean="0"/>
              <a:t>マスタ</a:t>
            </a:r>
            <a:r>
              <a:rPr lang="en-US" altLang="ja-JP" noProof="0" dirty="0" smtClean="0"/>
              <a:t> </a:t>
            </a:r>
            <a:r>
              <a:rPr lang="ja-JP" altLang="en-US" noProof="0" dirty="0" smtClean="0"/>
              <a:t>サブタイトルの書式設定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cs typeface="ＭＳ Ｐゴシック"/>
              </a:rPr>
              <a:t>Page </a:t>
            </a:r>
            <a:fld id="{A49C653A-F027-42C7-8F9E-291F74695B97}" type="slidenum">
              <a:rPr lang="en-US" altLang="ja-JP" smtClean="0">
                <a:cs typeface="ＭＳ Ｐゴシック"/>
              </a:rPr>
              <a:pPr>
                <a:defRPr/>
              </a:pPr>
              <a:t>&lt;#&gt;</a:t>
            </a:fld>
            <a:endParaRPr lang="en-US" altLang="ja-JP" dirty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5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ea typeface="IPAexゴシック" panose="020B0500000000000000" pitchFamily="50" charset="-128"/>
                <a:cs typeface="IPAexゴシック" panose="020B0500000000000000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cs typeface="ＭＳ Ｐゴシック"/>
              </a:rPr>
              <a:t>Page </a:t>
            </a:r>
            <a:fld id="{E890F33B-40EB-4D04-BB5B-52344BDD5234}" type="slidenum">
              <a:rPr lang="en-US" altLang="ja-JP" smtClean="0">
                <a:cs typeface="ＭＳ Ｐゴシック"/>
              </a:rPr>
              <a:pPr>
                <a:defRPr/>
              </a:pPr>
              <a:t>&lt;#&gt;</a:t>
            </a:fld>
            <a:endParaRPr lang="en-US" altLang="ja-JP" dirty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41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5888"/>
            <a:ext cx="2209800" cy="61214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2400" y="115888"/>
            <a:ext cx="6477000" cy="6121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ea typeface="IPAexゴシック" panose="020B0500000000000000" pitchFamily="50" charset="-128"/>
                <a:cs typeface="IPAexゴシック" panose="020B0500000000000000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cs typeface="ＭＳ Ｐゴシック"/>
              </a:rPr>
              <a:t>Page </a:t>
            </a:r>
            <a:fld id="{FD867630-CC38-4C41-ACC5-CC3825FCBFE6}" type="slidenum">
              <a:rPr lang="en-US" altLang="ja-JP" smtClean="0">
                <a:cs typeface="ＭＳ Ｐゴシック"/>
              </a:rPr>
              <a:pPr>
                <a:defRPr/>
              </a:pPr>
              <a:t>&lt;#&gt;</a:t>
            </a:fld>
            <a:endParaRPr lang="en-US" altLang="ja-JP" dirty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60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115888"/>
            <a:ext cx="8839200" cy="5397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152400" y="981075"/>
            <a:ext cx="8839200" cy="525621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cs typeface="ＭＳ Ｐゴシック"/>
              </a:rPr>
              <a:t>Page </a:t>
            </a:r>
            <a:fld id="{451D0FDB-EBA8-4DCF-ACBE-DAD6E2B9ECD4}" type="slidenum">
              <a:rPr lang="en-US" altLang="ja-JP" smtClean="0">
                <a:cs typeface="ＭＳ Ｐゴシック"/>
              </a:rPr>
              <a:pPr>
                <a:defRPr/>
              </a:pPr>
              <a:t>&lt;#&gt;</a:t>
            </a:fld>
            <a:endParaRPr lang="en-US" altLang="ja-JP" dirty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27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ea typeface="IPAexゴシック" panose="020B0500000000000000" pitchFamily="50" charset="-128"/>
                <a:cs typeface="IPAexゴシック" panose="020B0500000000000000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cs typeface="ＭＳ Ｐゴシック"/>
              </a:rPr>
              <a:t>Page </a:t>
            </a:r>
            <a:fld id="{7097008D-8C13-4E91-90D2-2DADEF70FBC3}" type="slidenum">
              <a:rPr lang="en-US" altLang="ja-JP" smtClean="0">
                <a:cs typeface="ＭＳ Ｐゴシック"/>
              </a:rPr>
              <a:pPr>
                <a:defRPr/>
              </a:pPr>
              <a:t>&lt;#&gt;</a:t>
            </a:fld>
            <a:endParaRPr lang="en-US" altLang="ja-JP" dirty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90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cs typeface="ＭＳ Ｐゴシック"/>
              </a:rPr>
              <a:t>Page </a:t>
            </a:r>
            <a:fld id="{B0D90E32-B000-4E13-A8FF-092E1E39C1AA}" type="slidenum">
              <a:rPr lang="en-US" altLang="ja-JP" smtClean="0">
                <a:cs typeface="ＭＳ Ｐゴシック"/>
              </a:rPr>
              <a:pPr>
                <a:defRPr/>
              </a:pPr>
              <a:t>&lt;#&gt;</a:t>
            </a:fld>
            <a:endParaRPr lang="en-US" altLang="ja-JP" dirty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69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2400" y="981075"/>
            <a:ext cx="43434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ea typeface="IPAexゴシック" panose="020B0500000000000000" pitchFamily="50" charset="-128"/>
                <a:cs typeface="IPAexゴシック" panose="020B0500000000000000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434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ea typeface="IPAexゴシック" panose="020B0500000000000000" pitchFamily="50" charset="-128"/>
                <a:cs typeface="IPAexゴシック" panose="020B0500000000000000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cs typeface="ＭＳ Ｐゴシック"/>
              </a:rPr>
              <a:t>Page </a:t>
            </a:r>
            <a:fld id="{B77BD224-3F44-4FC2-A9E8-93875ACEC054}" type="slidenum">
              <a:rPr lang="en-US" altLang="ja-JP" smtClean="0">
                <a:cs typeface="ＭＳ Ｐゴシック"/>
              </a:rPr>
              <a:pPr>
                <a:defRPr/>
              </a:pPr>
              <a:t>&lt;#&gt;</a:t>
            </a:fld>
            <a:endParaRPr lang="en-US" altLang="ja-JP" dirty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06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ea typeface="IPAexゴシック" panose="020B0500000000000000" pitchFamily="50" charset="-128"/>
                <a:cs typeface="IPAexゴシック" panose="020B0500000000000000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ea typeface="IPAexゴシック" panose="020B0500000000000000" pitchFamily="50" charset="-128"/>
                <a:cs typeface="IPAexゴシック" panose="020B0500000000000000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cs typeface="ＭＳ Ｐゴシック"/>
              </a:rPr>
              <a:t>Page </a:t>
            </a:r>
            <a:fld id="{30DFCEE8-90B8-4922-9087-7005AB27E29A}" type="slidenum">
              <a:rPr lang="en-US" altLang="ja-JP" smtClean="0">
                <a:cs typeface="ＭＳ Ｐゴシック"/>
              </a:rPr>
              <a:pPr>
                <a:defRPr/>
              </a:pPr>
              <a:t>&lt;#&gt;</a:t>
            </a:fld>
            <a:endParaRPr lang="en-US" altLang="ja-JP" dirty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67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cs typeface="ＭＳ Ｐゴシック"/>
              </a:rPr>
              <a:t>Page </a:t>
            </a:r>
            <a:fld id="{30F1EFA6-91E9-4125-894F-D63FF39C41AD}" type="slidenum">
              <a:rPr lang="en-US" altLang="ja-JP" smtClean="0">
                <a:cs typeface="ＭＳ Ｐゴシック"/>
              </a:rPr>
              <a:pPr>
                <a:defRPr/>
              </a:pPr>
              <a:t>&lt;#&gt;</a:t>
            </a:fld>
            <a:endParaRPr lang="en-US" altLang="ja-JP" dirty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cs typeface="ＭＳ Ｐゴシック"/>
              </a:rPr>
              <a:t>Page </a:t>
            </a:r>
            <a:fld id="{031B093F-9968-4997-AB5E-D1ED4828A19D}" type="slidenum">
              <a:rPr lang="en-US" altLang="ja-JP" smtClean="0">
                <a:cs typeface="ＭＳ Ｐゴシック"/>
              </a:rPr>
              <a:pPr>
                <a:defRPr/>
              </a:pPr>
              <a:t>&lt;#&gt;</a:t>
            </a:fld>
            <a:endParaRPr lang="en-US" altLang="ja-JP" dirty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37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ea typeface="IPAexゴシック" panose="020B0500000000000000" pitchFamily="50" charset="-128"/>
                <a:cs typeface="IPAexゴシック" panose="020B0500000000000000" pitchFamily="50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cs typeface="ＭＳ Ｐゴシック"/>
              </a:rPr>
              <a:t>Page </a:t>
            </a:r>
            <a:fld id="{B7B70187-0632-4E4E-A30D-CFC9FBB2D380}" type="slidenum">
              <a:rPr lang="en-US" altLang="ja-JP" smtClean="0">
                <a:cs typeface="ＭＳ Ｐゴシック"/>
              </a:rPr>
              <a:pPr>
                <a:defRPr/>
              </a:pPr>
              <a:t>&lt;#&gt;</a:t>
            </a:fld>
            <a:endParaRPr lang="en-US" altLang="ja-JP" dirty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73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cs typeface="ＭＳ Ｐゴシック"/>
              </a:rPr>
              <a:t>Page </a:t>
            </a:r>
            <a:fld id="{14BA451E-F6CC-4844-891E-DF62A712B376}" type="slidenum">
              <a:rPr lang="en-US" altLang="ja-JP" smtClean="0">
                <a:cs typeface="ＭＳ Ｐゴシック"/>
              </a:rPr>
              <a:pPr>
                <a:defRPr/>
              </a:pPr>
              <a:t>&lt;#&gt;</a:t>
            </a:fld>
            <a:endParaRPr lang="en-US" altLang="ja-JP" dirty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7th_0707_スライド_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562"/>
          <a:stretch>
            <a:fillRect/>
          </a:stretch>
        </p:blipFill>
        <p:spPr bwMode="auto">
          <a:xfrm>
            <a:off x="0" y="620713"/>
            <a:ext cx="9144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5888"/>
            <a:ext cx="8839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</a:t>
            </a:r>
            <a:r>
              <a:rPr lang="en-US" altLang="ja-JP" dirty="0" smtClean="0"/>
              <a:t> </a:t>
            </a:r>
            <a:r>
              <a:rPr lang="ja-JP" altLang="en-US" dirty="0" smtClean="0"/>
              <a:t>タイトルの書式設定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24625"/>
            <a:ext cx="811213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IPAexゴシック" pitchFamily="50" charset="-128"/>
                <a:ea typeface="IPAexゴシック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>
                <a:cs typeface="ＭＳ Ｐゴシック"/>
              </a:rPr>
              <a:t>Page </a:t>
            </a:r>
            <a:fld id="{E350FBB2-9800-4AE1-B097-94A6E157F90B}" type="slidenum">
              <a:rPr lang="en-US" altLang="ja-JP" smtClean="0">
                <a:cs typeface="ＭＳ Ｐゴシック"/>
              </a:rPr>
              <a:pPr>
                <a:defRPr/>
              </a:pPr>
              <a:t>&lt;#&gt;</a:t>
            </a:fld>
            <a:endParaRPr lang="en-US" altLang="ja-JP" dirty="0">
              <a:cs typeface="ＭＳ Ｐゴシック"/>
            </a:endParaRP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81075"/>
            <a:ext cx="88392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</a:t>
            </a:r>
            <a:r>
              <a:rPr lang="en-US" altLang="ja-JP" dirty="0" smtClean="0"/>
              <a:t> </a:t>
            </a:r>
            <a:r>
              <a:rPr lang="ja-JP" altLang="en-US" dirty="0" smtClean="0"/>
              <a:t>テキストの書式設定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第</a:t>
            </a:r>
            <a:r>
              <a:rPr lang="en-US" altLang="ja-JP" dirty="0" smtClean="0"/>
              <a:t> 2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第</a:t>
            </a:r>
            <a:r>
              <a:rPr lang="en-US" altLang="ja-JP" dirty="0" smtClean="0"/>
              <a:t> 3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第</a:t>
            </a:r>
            <a:r>
              <a:rPr lang="en-US" altLang="ja-JP" dirty="0" smtClean="0"/>
              <a:t> 4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5136" name="Text Box 16"/>
          <p:cNvSpPr txBox="1">
            <a:spLocks noChangeArrowheads="1"/>
          </p:cNvSpPr>
          <p:nvPr userDrawn="1"/>
        </p:nvSpPr>
        <p:spPr bwMode="gray">
          <a:xfrm>
            <a:off x="3563938" y="6524625"/>
            <a:ext cx="24479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ja-JP" altLang="en-US" sz="800" dirty="0" smtClean="0">
                <a:latin typeface="IPAexゴシック" panose="020B0500000000000000" pitchFamily="50" charset="-128"/>
                <a:ea typeface="IPAexゴシック" panose="020B0500000000000000" pitchFamily="50" charset="-128"/>
                <a:cs typeface="ＭＳ Ｐゴシック"/>
              </a:rPr>
              <a:t>一般社団法人オープンコーポレイツジャパン</a:t>
            </a:r>
          </a:p>
        </p:txBody>
      </p:sp>
      <p:sp>
        <p:nvSpPr>
          <p:cNvPr id="7" name="Text Box 16"/>
          <p:cNvSpPr txBox="1">
            <a:spLocks noChangeArrowheads="1"/>
          </p:cNvSpPr>
          <p:nvPr userDrawn="1"/>
        </p:nvSpPr>
        <p:spPr bwMode="gray">
          <a:xfrm>
            <a:off x="7812450" y="6526213"/>
            <a:ext cx="1223600" cy="2152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ja-JP" sz="800" dirty="0" smtClean="0">
                <a:latin typeface="IPAexゴシック" panose="020B0500000000000000" pitchFamily="50" charset="-128"/>
                <a:ea typeface="IPAexゴシック" panose="020B0500000000000000" pitchFamily="50" charset="-128"/>
                <a:cs typeface="ＭＳ Ｐゴシック"/>
              </a:rPr>
              <a:t>Hiroyuki </a:t>
            </a:r>
            <a:r>
              <a:rPr lang="en-US" altLang="ja-JP" sz="800" dirty="0" err="1" smtClean="0">
                <a:latin typeface="IPAexゴシック" panose="020B0500000000000000" pitchFamily="50" charset="-128"/>
                <a:ea typeface="IPAexゴシック" panose="020B0500000000000000" pitchFamily="50" charset="-128"/>
                <a:cs typeface="ＭＳ Ｐゴシック"/>
              </a:rPr>
              <a:t>Fujii</a:t>
            </a:r>
            <a:endParaRPr lang="ja-JP" altLang="en-US" sz="800" dirty="0" smtClean="0">
              <a:latin typeface="IPAexゴシック" panose="020B0500000000000000" pitchFamily="50" charset="-128"/>
              <a:ea typeface="IPAexゴシック" panose="020B0500000000000000" pitchFamily="50" charset="-128"/>
              <a:cs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4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  <p:sldLayoutId id="214748536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IPAexゴシック" panose="020B0500000000000000" pitchFamily="50" charset="-128"/>
          <a:ea typeface="IPAexゴシック" panose="020B0500000000000000" pitchFamily="50" charset="-128"/>
          <a:cs typeface="IPAexゴシック" panose="020B0500000000000000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IPAexゴシック" pitchFamily="50" charset="-128"/>
          <a:ea typeface="IPAexゴシック" pitchFamily="50" charset="-128"/>
          <a:cs typeface="IPAex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IPAexゴシック" pitchFamily="50" charset="-128"/>
          <a:ea typeface="IPAexゴシック" pitchFamily="50" charset="-128"/>
          <a:cs typeface="IPAex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IPAexゴシック" pitchFamily="50" charset="-128"/>
          <a:ea typeface="IPAexゴシック" pitchFamily="50" charset="-128"/>
          <a:cs typeface="IPAex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IPAexゴシック" pitchFamily="50" charset="-128"/>
          <a:ea typeface="IPAexゴシック" pitchFamily="50" charset="-128"/>
          <a:cs typeface="IPAex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HGP創英角ｺﾞｼｯｸUB" charset="0"/>
          <a:cs typeface="HGP創英角ｺﾞｼｯｸUB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HGP創英角ｺﾞｼｯｸUB" charset="0"/>
          <a:cs typeface="HGP創英角ｺﾞｼｯｸUB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HGP創英角ｺﾞｼｯｸUB" charset="0"/>
          <a:cs typeface="HGP創英角ｺﾞｼｯｸUB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HGP創英角ｺﾞｼｯｸUB" charset="0"/>
          <a:cs typeface="HGP創英角ｺﾞｼｯｸUB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▐"/>
        <a:defRPr kumimoji="1" sz="2200">
          <a:solidFill>
            <a:schemeClr val="tx1"/>
          </a:solidFill>
          <a:latin typeface="IPAexゴシック" panose="020B0500000000000000" pitchFamily="50" charset="-128"/>
          <a:ea typeface="IPAexゴシック" panose="020B0500000000000000" pitchFamily="50" charset="-128"/>
          <a:cs typeface="IPAexゴシック" panose="020B0500000000000000" pitchFamily="5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kumimoji="1" sz="2000">
          <a:solidFill>
            <a:schemeClr val="tx1"/>
          </a:solidFill>
          <a:latin typeface="IPAexゴシック" panose="020B0500000000000000" pitchFamily="50" charset="-128"/>
          <a:ea typeface="IPAexゴシック" panose="020B0500000000000000" pitchFamily="50" charset="-128"/>
          <a:cs typeface="IPAexゴシック" panose="020B0500000000000000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•"/>
        <a:defRPr kumimoji="1">
          <a:solidFill>
            <a:schemeClr val="tx1"/>
          </a:solidFill>
          <a:latin typeface="IPAexゴシック" panose="020B0500000000000000" pitchFamily="50" charset="-128"/>
          <a:ea typeface="IPAexゴシック" panose="020B0500000000000000" pitchFamily="50" charset="-128"/>
          <a:cs typeface="IPAexゴシック" panose="020B0500000000000000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 kumimoji="1" sz="1600">
          <a:solidFill>
            <a:schemeClr val="tx1"/>
          </a:solidFill>
          <a:latin typeface="IPAexゴシック" panose="020B0500000000000000" pitchFamily="50" charset="-128"/>
          <a:ea typeface="IPAexゴシック" panose="020B0500000000000000" pitchFamily="50" charset="-128"/>
          <a:cs typeface="IPAexゴシック" panose="020B0500000000000000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wmf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wmf"/><Relationship Id="rId1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00" y="1484730"/>
            <a:ext cx="8642350" cy="1873250"/>
          </a:xfrm>
        </p:spPr>
        <p:txBody>
          <a:bodyPr/>
          <a:lstStyle/>
          <a:p>
            <a:pPr eaLnBrk="1" hangingPunct="1"/>
            <a:r>
              <a:rPr lang="ja-JP" altLang="en-US" sz="4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マイ広報紙とデータ活用について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085230"/>
            <a:ext cx="8642350" cy="1224953"/>
          </a:xfrm>
        </p:spPr>
        <p:txBody>
          <a:bodyPr/>
          <a:lstStyle/>
          <a:p>
            <a:pPr eaLnBrk="1" hangingPunct="1"/>
            <a:r>
              <a:rPr lang="en-US" altLang="ja-JP" sz="1400" dirty="0" smtClean="0"/>
              <a:t>2017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 2</a:t>
            </a:r>
            <a:r>
              <a:rPr lang="ja-JP" altLang="en-US" sz="1400" dirty="0" smtClean="0"/>
              <a:t>月 </a:t>
            </a:r>
            <a:r>
              <a:rPr lang="en-US" altLang="ja-JP" sz="1400" dirty="0" smtClean="0"/>
              <a:t>13</a:t>
            </a:r>
            <a:r>
              <a:rPr lang="ja-JP" altLang="en-US" sz="1400" dirty="0" smtClean="0"/>
              <a:t>日</a:t>
            </a:r>
            <a:endParaRPr lang="en-US" altLang="ja-JP" sz="1400" dirty="0" smtClean="0"/>
          </a:p>
          <a:p>
            <a:pPr eaLnBrk="1" hangingPunct="1"/>
            <a:endParaRPr lang="en-US" altLang="ja-JP" sz="1400" dirty="0" smtClean="0"/>
          </a:p>
          <a:p>
            <a:pPr eaLnBrk="1" hangingPunct="1"/>
            <a:r>
              <a:rPr lang="ja-JP" altLang="en-US" sz="1400" dirty="0" smtClean="0"/>
              <a:t>一般社団法人オープン・コーポレイツ・ジャパン</a:t>
            </a:r>
            <a:endParaRPr lang="en-US" altLang="ja-JP" sz="1400" dirty="0" smtClean="0"/>
          </a:p>
          <a:p>
            <a:pPr eaLnBrk="1" hangingPunct="1"/>
            <a:r>
              <a:rPr lang="ja-JP" altLang="en-US" sz="1400" dirty="0" smtClean="0"/>
              <a:t>藤井　博之　</a:t>
            </a:r>
            <a:r>
              <a:rPr lang="en-US" altLang="ja-JP" sz="1400" dirty="0" smtClean="0"/>
              <a:t>fujii@opencorporates.jp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2608" y="1"/>
            <a:ext cx="801391" cy="764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マイ広報紙と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　①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全国の広報紙データを収集、一覧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表示</a:t>
            </a:r>
            <a:endParaRPr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ja-JP" sz="1000" dirty="0" smtClean="0">
                <a:latin typeface="IPAexゴシック" panose="020B0500000000000000" pitchFamily="50" charset="-128"/>
                <a:ea typeface="IPAexゴシック" panose="020B0500000000000000" pitchFamily="50" charset="-128"/>
              </a:rPr>
              <a:t>Page </a:t>
            </a:r>
            <a:fld id="{96610F47-EA24-41B5-A93F-56A6186A367F}" type="slidenum">
              <a:rPr lang="en-US" altLang="ja-JP" sz="1000" smtClean="0">
                <a:latin typeface="IPAexゴシック" panose="020B0500000000000000" pitchFamily="50" charset="-128"/>
                <a:ea typeface="IPAexゴシック" panose="020B0500000000000000" pitchFamily="50" charset="-128"/>
              </a:rPr>
              <a:pPr>
                <a:defRPr/>
              </a:pPr>
              <a:t>2</a:t>
            </a:fld>
            <a:endParaRPr lang="en-US" altLang="ja-JP" sz="1000" dirty="0" smtClean="0">
              <a:latin typeface="IPAexゴシック" panose="020B0500000000000000" pitchFamily="50" charset="-128"/>
              <a:ea typeface="IPAexゴシック" panose="020B0500000000000000" pitchFamily="50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420" y="1229813"/>
            <a:ext cx="4041934" cy="367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251400" y="5262373"/>
            <a:ext cx="864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■住んでいるところ以外の広報紙を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WEB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やスマホで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簡単に見れる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■子育てや観光など、カテゴリーごとに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見れる。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■全国の広報紙から特定のキーワードで記事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検索が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できる。（例：花火大会、職員募集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等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2608" y="1"/>
            <a:ext cx="801391" cy="764630"/>
          </a:xfrm>
          <a:prstGeom prst="rect">
            <a:avLst/>
          </a:prstGeom>
        </p:spPr>
      </p:pic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4572000" y="1247873"/>
          <a:ext cx="43926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063"/>
                <a:gridCol w="1882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掲載自治体数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304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自治体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月間掲載記事数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約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24000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記事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月間アクセス数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(PV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数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約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30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万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PV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月間ユニークユーザ数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約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12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万人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テキスト ボックス 32"/>
          <p:cNvSpPr txBox="1">
            <a:spLocks noChangeArrowheads="1"/>
          </p:cNvSpPr>
          <p:nvPr/>
        </p:nvSpPr>
        <p:spPr bwMode="auto">
          <a:xfrm>
            <a:off x="755470" y="888913"/>
            <a:ext cx="31684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https://mykoho.jp</a:t>
            </a:r>
            <a:endParaRPr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6" name="図 15" descr="chuo_screenshot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440" y="2924930"/>
            <a:ext cx="1203936" cy="2140328"/>
          </a:xfrm>
          <a:prstGeom prst="rect">
            <a:avLst/>
          </a:prstGeom>
        </p:spPr>
      </p:pic>
      <p:pic>
        <p:nvPicPr>
          <p:cNvPr id="17" name="Picture 2" descr="C:\Users\fujii\Desktop\マイ広報紙営業資料\マイ広報紙スマホ版イメー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60" y="2924930"/>
            <a:ext cx="1201412" cy="2135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708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マイ広報紙と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　②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記事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毎に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データベース化</a:t>
            </a:r>
            <a:endParaRPr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ja-JP" sz="1000" dirty="0" smtClean="0">
                <a:latin typeface="IPAexゴシック" panose="020B0500000000000000" pitchFamily="50" charset="-128"/>
                <a:ea typeface="IPAexゴシック" panose="020B0500000000000000" pitchFamily="50" charset="-128"/>
              </a:rPr>
              <a:t>Page </a:t>
            </a:r>
            <a:fld id="{96610F47-EA24-41B5-A93F-56A6186A367F}" type="slidenum">
              <a:rPr lang="en-US" altLang="ja-JP" sz="1000" smtClean="0">
                <a:latin typeface="IPAexゴシック" panose="020B0500000000000000" pitchFamily="50" charset="-128"/>
                <a:ea typeface="IPAexゴシック" panose="020B0500000000000000" pitchFamily="50" charset="-128"/>
              </a:rPr>
              <a:pPr>
                <a:defRPr/>
              </a:pPr>
              <a:t>3</a:t>
            </a:fld>
            <a:endParaRPr lang="en-US" altLang="ja-JP" sz="1000" dirty="0" smtClean="0">
              <a:latin typeface="IPAexゴシック" panose="020B0500000000000000" pitchFamily="50" charset="-128"/>
              <a:ea typeface="IPAexゴシック" panose="020B05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410" y="1124680"/>
            <a:ext cx="3378045" cy="302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323410" y="5301260"/>
            <a:ext cx="54727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■記事を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SNS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等でシェアできる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■マイページでお気に入り記事登録できる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□記事毎のアクセス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状況等、詳細な購読調査ができる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□記事に対するアンケートが取れる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2608" y="1"/>
            <a:ext cx="801391" cy="76463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910" y="3717040"/>
            <a:ext cx="4026559" cy="158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7164360" y="980660"/>
            <a:ext cx="800207" cy="276993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地域分布</a:t>
            </a:r>
            <a:endParaRPr lang="en-US" altLang="ja-JP" sz="1200" dirty="0" smtClean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360" y="1268700"/>
            <a:ext cx="1656180" cy="222486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851900" y="3429000"/>
            <a:ext cx="1512210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ユーザ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分布</a:t>
            </a:r>
            <a:endParaRPr lang="en-US" altLang="ja-JP" sz="1200" dirty="0" smtClean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00" y="1340710"/>
            <a:ext cx="3087081" cy="201622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851900" y="1052670"/>
            <a:ext cx="1872260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l"/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アクセス状況</a:t>
            </a:r>
            <a:endParaRPr lang="en-US" altLang="ja-JP" sz="1200" dirty="0" smtClean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8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2400" dirty="0" smtClean="0">
                <a:ea typeface="IPAexゴシック" panose="020B0500000000000000" pitchFamily="50" charset="-128"/>
              </a:rPr>
              <a:t>マイ広報紙の</a:t>
            </a:r>
            <a:r>
              <a:rPr lang="ja-JP" altLang="en-US" sz="2400" dirty="0" smtClean="0"/>
              <a:t>データ活用</a:t>
            </a:r>
            <a:r>
              <a:rPr lang="ja-JP" altLang="en-US" sz="2400" dirty="0" smtClean="0">
                <a:ea typeface="IPAexゴシック" panose="020B0500000000000000" pitchFamily="50" charset="-128"/>
              </a:rPr>
              <a:t>モデル</a:t>
            </a:r>
            <a:endParaRPr lang="ja-JP" altLang="en-US" sz="2400" dirty="0">
              <a:ea typeface="IPAexゴシック" panose="020B05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Page </a:t>
            </a:r>
            <a:fld id="{6E62DE98-49E3-4F88-9AD7-2D7BCB594D04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4" name="雲 3"/>
          <p:cNvSpPr/>
          <p:nvPr/>
        </p:nvSpPr>
        <p:spPr>
          <a:xfrm>
            <a:off x="3348038" y="981075"/>
            <a:ext cx="3384550" cy="547211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latin typeface="IPAexゴシック" panose="020B0500000000000000" pitchFamily="50" charset="-128"/>
              <a:ea typeface="IPAexゴシック" panose="020B0500000000000000" pitchFamily="50" charset="-128"/>
            </a:endParaRPr>
          </a:p>
        </p:txBody>
      </p:sp>
      <p:pic>
        <p:nvPicPr>
          <p:cNvPr id="512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163"/>
            <a:ext cx="1871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mainfrm"/>
          <p:cNvSpPr>
            <a:spLocks noEditPoints="1" noChangeArrowheads="1"/>
          </p:cNvSpPr>
          <p:nvPr/>
        </p:nvSpPr>
        <p:spPr bwMode="auto">
          <a:xfrm>
            <a:off x="3779838" y="1557338"/>
            <a:ext cx="252095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9" name="フローチャート : 磁気ディスク 8"/>
          <p:cNvSpPr/>
          <p:nvPr/>
        </p:nvSpPr>
        <p:spPr>
          <a:xfrm>
            <a:off x="4356100" y="2060575"/>
            <a:ext cx="1511300" cy="864355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 smtClean="0">
                <a:solidFill>
                  <a:schemeClr val="tx1"/>
                </a:solidFill>
                <a:latin typeface="IPAexゴシック" panose="020B0500000000000000" pitchFamily="50" charset="-128"/>
                <a:ea typeface="IPAexゴシック" panose="020B0500000000000000" pitchFamily="50" charset="-128"/>
              </a:rPr>
              <a:t>マイ広報紙</a:t>
            </a:r>
            <a:endParaRPr lang="en-US" altLang="ja-JP" sz="1200" b="1" dirty="0">
              <a:solidFill>
                <a:schemeClr val="tx1"/>
              </a:solidFill>
              <a:latin typeface="IPAexゴシック" panose="020B0500000000000000" pitchFamily="50" charset="-128"/>
              <a:ea typeface="IPAexゴシック" panose="020B0500000000000000" pitchFamily="50" charset="-128"/>
            </a:endParaRPr>
          </a:p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IPAexゴシック" panose="020B0500000000000000" pitchFamily="50" charset="-128"/>
                <a:ea typeface="IPAexゴシック" panose="020B0500000000000000" pitchFamily="50" charset="-128"/>
              </a:rPr>
              <a:t>データベース</a:t>
            </a:r>
            <a:endParaRPr lang="en-US" altLang="ja-JP" sz="1200" b="1" dirty="0">
              <a:solidFill>
                <a:schemeClr val="tx1"/>
              </a:solidFill>
              <a:latin typeface="IPAexゴシック" panose="020B0500000000000000" pitchFamily="50" charset="-128"/>
              <a:ea typeface="IPAexゴシック" panose="020B0500000000000000" pitchFamily="50" charset="-128"/>
            </a:endParaRP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809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44675"/>
            <a:ext cx="8159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テキスト ボックス 11"/>
          <p:cNvSpPr txBox="1">
            <a:spLocks noChangeArrowheads="1"/>
          </p:cNvSpPr>
          <p:nvPr/>
        </p:nvSpPr>
        <p:spPr bwMode="auto">
          <a:xfrm>
            <a:off x="1907630" y="1268855"/>
            <a:ext cx="1584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dirty="0" smtClean="0">
                <a:ea typeface="IPAexゴシック" pitchFamily="50" charset="-128"/>
              </a:rPr>
              <a:t>※</a:t>
            </a:r>
            <a:r>
              <a:rPr lang="ja-JP" altLang="en-US" sz="1200" dirty="0" smtClean="0">
                <a:ea typeface="IPAexゴシック" pitchFamily="50" charset="-128"/>
              </a:rPr>
              <a:t>自治体側でも</a:t>
            </a:r>
            <a:endParaRPr lang="en-US" altLang="ja-JP" sz="1200" dirty="0" smtClean="0">
              <a:ea typeface="IPAexゴシック" pitchFamily="50" charset="-12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 smtClean="0">
                <a:ea typeface="IPAexゴシック" pitchFamily="50" charset="-128"/>
              </a:rPr>
              <a:t>直接編集できる</a:t>
            </a:r>
          </a:p>
        </p:txBody>
      </p:sp>
      <p:sp>
        <p:nvSpPr>
          <p:cNvPr id="5133" name="テキスト ボックス 12"/>
          <p:cNvSpPr txBox="1">
            <a:spLocks noChangeArrowheads="1"/>
          </p:cNvSpPr>
          <p:nvPr/>
        </p:nvSpPr>
        <p:spPr bwMode="auto">
          <a:xfrm>
            <a:off x="144385" y="1196690"/>
            <a:ext cx="16191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>
                <a:ea typeface="IPAexゴシック" pitchFamily="50" charset="-128"/>
              </a:rPr>
              <a:t>①</a:t>
            </a:r>
            <a:r>
              <a:rPr lang="ja-JP" altLang="en-US" sz="1200" dirty="0" smtClean="0">
                <a:ea typeface="IPAexゴシック" pitchFamily="50" charset="-128"/>
              </a:rPr>
              <a:t>広報紙データのオープンデータ化</a:t>
            </a:r>
            <a:endParaRPr lang="en-US" altLang="ja-JP" sz="1200" dirty="0">
              <a:ea typeface="IPAexゴシック" pitchFamily="50" charset="-12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 smtClean="0">
                <a:ea typeface="IPAexゴシック" pitchFamily="50" charset="-128"/>
              </a:rPr>
              <a:t>又</a:t>
            </a:r>
            <a:r>
              <a:rPr lang="ja-JP" altLang="en-US" sz="1200" dirty="0" smtClean="0">
                <a:ea typeface="IPAexゴシック" pitchFamily="50" charset="-128"/>
              </a:rPr>
              <a:t>は</a:t>
            </a:r>
            <a:r>
              <a:rPr lang="en-US" altLang="ja-JP" sz="1200" dirty="0" smtClean="0">
                <a:ea typeface="IPAexゴシック" pitchFamily="50" charset="-128"/>
              </a:rPr>
              <a:t>PDF</a:t>
            </a:r>
            <a:r>
              <a:rPr lang="ja-JP" altLang="en-US" sz="1200" dirty="0" smtClean="0">
                <a:ea typeface="IPAexゴシック" pitchFamily="50" charset="-128"/>
              </a:rPr>
              <a:t>等ご提供</a:t>
            </a:r>
            <a:endParaRPr lang="ja-JP" altLang="en-US" sz="1200" dirty="0">
              <a:ea typeface="IPAexゴシック" pitchFamily="50" charset="-128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1043510" y="4581160"/>
          <a:ext cx="1080149" cy="975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78"/>
                <a:gridCol w="845071"/>
              </a:tblGrid>
              <a:tr h="218967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IPAexゴシック" panose="020B0500000000000000" pitchFamily="50" charset="-128"/>
                          <a:ea typeface="IPAexゴシック" panose="020B0500000000000000" pitchFamily="50" charset="-128"/>
                        </a:rPr>
                        <a:t>A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IPAexゴシック" panose="020B0500000000000000" pitchFamily="50" charset="-128"/>
                        <a:ea typeface="IPAexゴシック" panose="020B0500000000000000" pitchFamily="50" charset="-128"/>
                      </a:endParaRPr>
                    </a:p>
                  </a:txBody>
                  <a:tcPr marL="91294" marR="91294" marT="45759" marB="45759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  <a:latin typeface="IPAexゴシック" panose="020B0500000000000000" pitchFamily="50" charset="-128"/>
                          <a:ea typeface="IPAexゴシック" panose="020B0500000000000000" pitchFamily="50" charset="-128"/>
                        </a:rPr>
                        <a:t>ｲﾍﾞﾝﾄ名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IPAexゴシック" panose="020B0500000000000000" pitchFamily="50" charset="-128"/>
                        <a:ea typeface="IPAexゴシック" panose="020B0500000000000000" pitchFamily="50" charset="-128"/>
                      </a:endParaRPr>
                    </a:p>
                  </a:txBody>
                  <a:tcPr marL="91294" marR="91294" marT="45759" marB="45759"/>
                </a:tc>
              </a:tr>
              <a:tr h="236075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IPAexゴシック" panose="020B0500000000000000" pitchFamily="50" charset="-128"/>
                          <a:ea typeface="IPAexゴシック" panose="020B0500000000000000" pitchFamily="50" charset="-128"/>
                        </a:rPr>
                        <a:t>B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IPAexゴシック" panose="020B0500000000000000" pitchFamily="50" charset="-128"/>
                        <a:ea typeface="IPAexゴシック" panose="020B0500000000000000" pitchFamily="50" charset="-128"/>
                      </a:endParaRPr>
                    </a:p>
                  </a:txBody>
                  <a:tcPr marL="91294" marR="91294" marT="45759" marB="45759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  <a:latin typeface="IPAexゴシック" panose="020B0500000000000000" pitchFamily="50" charset="-128"/>
                          <a:ea typeface="IPAexゴシック" panose="020B0500000000000000" pitchFamily="50" charset="-128"/>
                        </a:rPr>
                        <a:t>ｲﾍﾞﾝﾄ内容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IPAexゴシック" panose="020B0500000000000000" pitchFamily="50" charset="-128"/>
                        <a:ea typeface="IPAexゴシック" panose="020B0500000000000000" pitchFamily="50" charset="-128"/>
                      </a:endParaRPr>
                    </a:p>
                  </a:txBody>
                  <a:tcPr marL="91294" marR="91294" marT="45759" marB="45759"/>
                </a:tc>
              </a:tr>
              <a:tr h="218967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IPAexゴシック" panose="020B0500000000000000" pitchFamily="50" charset="-128"/>
                          <a:ea typeface="IPAexゴシック" panose="020B0500000000000000" pitchFamily="50" charset="-128"/>
                        </a:rPr>
                        <a:t>C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IPAexゴシック" panose="020B0500000000000000" pitchFamily="50" charset="-128"/>
                        <a:ea typeface="IPAexゴシック" panose="020B0500000000000000" pitchFamily="50" charset="-128"/>
                      </a:endParaRPr>
                    </a:p>
                  </a:txBody>
                  <a:tcPr marL="91294" marR="91294" marT="45759" marB="45759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  <a:latin typeface="IPAexゴシック" panose="020B0500000000000000" pitchFamily="50" charset="-128"/>
                          <a:ea typeface="IPAexゴシック" panose="020B0500000000000000" pitchFamily="50" charset="-128"/>
                        </a:rPr>
                        <a:t>日時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IPAexゴシック" panose="020B0500000000000000" pitchFamily="50" charset="-128"/>
                        <a:ea typeface="IPAexゴシック" panose="020B0500000000000000" pitchFamily="50" charset="-128"/>
                      </a:endParaRPr>
                    </a:p>
                  </a:txBody>
                  <a:tcPr marL="91294" marR="91294" marT="45759" marB="45759"/>
                </a:tc>
              </a:tr>
              <a:tr h="218967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  <a:latin typeface="IPAexゴシック" panose="020B0500000000000000" pitchFamily="50" charset="-128"/>
                          <a:ea typeface="IPAexゴシック" panose="020B0500000000000000" pitchFamily="50" charset="-128"/>
                        </a:rPr>
                        <a:t>：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IPAexゴシック" panose="020B0500000000000000" pitchFamily="50" charset="-128"/>
                        <a:ea typeface="IPAexゴシック" panose="020B0500000000000000" pitchFamily="50" charset="-128"/>
                      </a:endParaRPr>
                    </a:p>
                  </a:txBody>
                  <a:tcPr marL="91294" marR="91294" marT="45759" marB="45759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  <a:latin typeface="IPAexゴシック" panose="020B0500000000000000" pitchFamily="50" charset="-128"/>
                          <a:ea typeface="IPAexゴシック" panose="020B0500000000000000" pitchFamily="50" charset="-128"/>
                        </a:rPr>
                        <a:t>　：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IPAexゴシック" panose="020B0500000000000000" pitchFamily="50" charset="-128"/>
                        <a:ea typeface="IPAexゴシック" panose="020B0500000000000000" pitchFamily="50" charset="-128"/>
                      </a:endParaRPr>
                    </a:p>
                  </a:txBody>
                  <a:tcPr marL="91294" marR="91294" marT="45759" marB="45759"/>
                </a:tc>
              </a:tr>
            </a:tbl>
          </a:graphicData>
        </a:graphic>
      </p:graphicFrame>
      <p:sp>
        <p:nvSpPr>
          <p:cNvPr id="5151" name="テキスト ボックス 14"/>
          <p:cNvSpPr txBox="1">
            <a:spLocks noChangeArrowheads="1"/>
          </p:cNvSpPr>
          <p:nvPr/>
        </p:nvSpPr>
        <p:spPr bwMode="auto">
          <a:xfrm>
            <a:off x="4140200" y="1700213"/>
            <a:ext cx="187325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400" dirty="0" smtClean="0">
                <a:ea typeface="IPAexゴシック" pitchFamily="50" charset="-128"/>
              </a:rPr>
              <a:t>広報紙ＣＭＳ</a:t>
            </a:r>
            <a:endParaRPr lang="en-US" altLang="ja-JP" sz="1400" dirty="0">
              <a:ea typeface="IPAexゴシック" pitchFamily="50" charset="-128"/>
            </a:endParaRPr>
          </a:p>
        </p:txBody>
      </p:sp>
      <p:pic>
        <p:nvPicPr>
          <p:cNvPr id="5152" name="Picture 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14652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下矢印 16"/>
          <p:cNvSpPr/>
          <p:nvPr/>
        </p:nvSpPr>
        <p:spPr>
          <a:xfrm>
            <a:off x="4211950" y="3501010"/>
            <a:ext cx="1727200" cy="6477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latin typeface="IPAexゴシック" panose="020B0500000000000000" pitchFamily="50" charset="-128"/>
              <a:ea typeface="IPAexゴシック" panose="020B0500000000000000" pitchFamily="50" charset="-128"/>
            </a:endParaRPr>
          </a:p>
        </p:txBody>
      </p:sp>
      <p:cxnSp>
        <p:nvCxnSpPr>
          <p:cNvPr id="21" name="直線矢印コネクタ 20"/>
          <p:cNvCxnSpPr>
            <a:stCxn id="5152" idx="3"/>
            <a:endCxn id="9" idx="2"/>
          </p:cNvCxnSpPr>
          <p:nvPr/>
        </p:nvCxnSpPr>
        <p:spPr>
          <a:xfrm>
            <a:off x="3228975" y="2468563"/>
            <a:ext cx="1127125" cy="24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971500" y="3284538"/>
            <a:ext cx="50" cy="648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9" name="テキスト ボックス 22"/>
          <p:cNvSpPr txBox="1">
            <a:spLocks noChangeArrowheads="1"/>
          </p:cNvSpPr>
          <p:nvPr/>
        </p:nvSpPr>
        <p:spPr bwMode="auto">
          <a:xfrm>
            <a:off x="899490" y="3933825"/>
            <a:ext cx="18722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 smtClean="0">
                <a:ea typeface="IPAexゴシック" pitchFamily="50" charset="-128"/>
              </a:rPr>
              <a:t>②共通データ化作業</a:t>
            </a:r>
            <a:endParaRPr lang="ja-JP" altLang="en-US" sz="1200" dirty="0">
              <a:ea typeface="IPAexゴシック" pitchFamily="50" charset="-128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2843760" y="2708900"/>
            <a:ext cx="1512210" cy="15122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71438" y="1125538"/>
            <a:ext cx="3421062" cy="23749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latin typeface="IPAexゴシック" panose="020B0500000000000000" pitchFamily="50" charset="-128"/>
              <a:ea typeface="IPAexゴシック" panose="020B05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1438" y="3860800"/>
            <a:ext cx="3421062" cy="259262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latin typeface="IPAexゴシック" panose="020B0500000000000000" pitchFamily="50" charset="-128"/>
              <a:ea typeface="IPAexゴシック" panose="020B0500000000000000" pitchFamily="50" charset="-128"/>
            </a:endParaRPr>
          </a:p>
        </p:txBody>
      </p:sp>
      <p:sp>
        <p:nvSpPr>
          <p:cNvPr id="5168" name="テキスト ボックス 31"/>
          <p:cNvSpPr txBox="1">
            <a:spLocks noChangeArrowheads="1"/>
          </p:cNvSpPr>
          <p:nvPr/>
        </p:nvSpPr>
        <p:spPr bwMode="auto">
          <a:xfrm>
            <a:off x="467430" y="6104411"/>
            <a:ext cx="28083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dirty="0" smtClean="0">
                <a:ea typeface="IPAexゴシック" pitchFamily="50" charset="-128"/>
              </a:rPr>
              <a:t>(</a:t>
            </a:r>
            <a:r>
              <a:rPr lang="ja-JP" altLang="en-US" sz="1200" dirty="0" smtClean="0">
                <a:ea typeface="IPAexゴシック" pitchFamily="50" charset="-128"/>
              </a:rPr>
              <a:t>テレワーク等へ委託</a:t>
            </a:r>
            <a:r>
              <a:rPr lang="en-US" altLang="ja-JP" sz="1200" dirty="0" smtClean="0">
                <a:ea typeface="IPAexゴシック" pitchFamily="50" charset="-128"/>
              </a:rPr>
              <a:t>)</a:t>
            </a:r>
            <a:endParaRPr lang="ja-JP" altLang="en-US" sz="1200" dirty="0">
              <a:ea typeface="IPAexゴシック" pitchFamily="50" charset="-128"/>
            </a:endParaRPr>
          </a:p>
        </p:txBody>
      </p:sp>
      <p:sp>
        <p:nvSpPr>
          <p:cNvPr id="5169" name="テキスト ボックス 32"/>
          <p:cNvSpPr txBox="1">
            <a:spLocks noChangeArrowheads="1"/>
          </p:cNvSpPr>
          <p:nvPr/>
        </p:nvSpPr>
        <p:spPr bwMode="auto">
          <a:xfrm>
            <a:off x="755470" y="836640"/>
            <a:ext cx="201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 smtClean="0">
                <a:ea typeface="IPAexゴシック" pitchFamily="50" charset="-128"/>
              </a:rPr>
              <a:t>＜自治体＞</a:t>
            </a:r>
            <a:endParaRPr lang="ja-JP" altLang="en-US" sz="1200" dirty="0">
              <a:ea typeface="IPAexゴシック" pitchFamily="50" charset="-128"/>
            </a:endParaRPr>
          </a:p>
        </p:txBody>
      </p:sp>
      <p:sp>
        <p:nvSpPr>
          <p:cNvPr id="45" name="下矢印 44"/>
          <p:cNvSpPr/>
          <p:nvPr/>
        </p:nvSpPr>
        <p:spPr>
          <a:xfrm rot="16200000">
            <a:off x="5868700" y="2132301"/>
            <a:ext cx="1727200" cy="57608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latin typeface="IPAexゴシック" panose="020B0500000000000000" pitchFamily="50" charset="-128"/>
              <a:ea typeface="IPAexゴシック" panose="020B0500000000000000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635870" y="4437140"/>
            <a:ext cx="3240450" cy="194427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latin typeface="IPAexゴシック" panose="020B0500000000000000" pitchFamily="50" charset="-128"/>
              <a:ea typeface="IPAexゴシック" panose="020B0500000000000000" pitchFamily="50" charset="-128"/>
            </a:endParaRPr>
          </a:p>
        </p:txBody>
      </p:sp>
      <p:sp>
        <p:nvSpPr>
          <p:cNvPr id="43" name="テキスト ボックス 17"/>
          <p:cNvSpPr txBox="1">
            <a:spLocks noChangeArrowheads="1"/>
          </p:cNvSpPr>
          <p:nvPr/>
        </p:nvSpPr>
        <p:spPr bwMode="auto">
          <a:xfrm>
            <a:off x="3779890" y="4149100"/>
            <a:ext cx="29524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 smtClean="0">
                <a:ea typeface="IPAexゴシック" pitchFamily="50" charset="-128"/>
              </a:rPr>
              <a:t>＜他社サービスによるデータ活用＞</a:t>
            </a:r>
            <a:endParaRPr lang="en-US" altLang="ja-JP" sz="1200" dirty="0" smtClean="0">
              <a:ea typeface="IPAexゴシック" pitchFamily="50" charset="-128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4060" y="4883382"/>
            <a:ext cx="838644" cy="106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200" y="5013220"/>
            <a:ext cx="648090" cy="961606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90" y="5013220"/>
            <a:ext cx="1146621" cy="84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テキスト ボックス 17"/>
          <p:cNvSpPr txBox="1">
            <a:spLocks noChangeArrowheads="1"/>
          </p:cNvSpPr>
          <p:nvPr/>
        </p:nvSpPr>
        <p:spPr bwMode="auto">
          <a:xfrm>
            <a:off x="4932050" y="4783008"/>
            <a:ext cx="1080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 err="1" smtClean="0">
                <a:ea typeface="IPAexゴシック" pitchFamily="50" charset="-128"/>
              </a:rPr>
              <a:t>ぱど</a:t>
            </a:r>
            <a:endParaRPr lang="en-US" altLang="ja-JP" sz="1200" dirty="0" smtClean="0">
              <a:ea typeface="IPAexゴシック" pitchFamily="50" charset="-128"/>
            </a:endParaRPr>
          </a:p>
        </p:txBody>
      </p:sp>
      <p:sp>
        <p:nvSpPr>
          <p:cNvPr id="52" name="テキスト ボックス 17"/>
          <p:cNvSpPr txBox="1">
            <a:spLocks noChangeArrowheads="1"/>
          </p:cNvSpPr>
          <p:nvPr/>
        </p:nvSpPr>
        <p:spPr bwMode="auto">
          <a:xfrm>
            <a:off x="3851900" y="4797190"/>
            <a:ext cx="1080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 smtClean="0">
                <a:ea typeface="IPAexゴシック" pitchFamily="50" charset="-128"/>
              </a:rPr>
              <a:t>ママフレ</a:t>
            </a:r>
            <a:endParaRPr lang="en-US" altLang="ja-JP" sz="1200" dirty="0" smtClean="0">
              <a:ea typeface="IPAexゴシック" pitchFamily="50" charset="-128"/>
            </a:endParaRPr>
          </a:p>
        </p:txBody>
      </p:sp>
      <p:sp>
        <p:nvSpPr>
          <p:cNvPr id="53" name="テキスト ボックス 17"/>
          <p:cNvSpPr txBox="1">
            <a:spLocks noChangeArrowheads="1"/>
          </p:cNvSpPr>
          <p:nvPr/>
        </p:nvSpPr>
        <p:spPr bwMode="auto">
          <a:xfrm>
            <a:off x="5796170" y="4797190"/>
            <a:ext cx="1080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dirty="0" err="1" smtClean="0">
                <a:ea typeface="IPAexゴシック" pitchFamily="50" charset="-128"/>
              </a:rPr>
              <a:t>i</a:t>
            </a:r>
            <a:r>
              <a:rPr lang="ja-JP" altLang="en-US" sz="1200" dirty="0" smtClean="0">
                <a:ea typeface="IPAexゴシック" pitchFamily="50" charset="-128"/>
              </a:rPr>
              <a:t>コンシェル</a:t>
            </a:r>
            <a:endParaRPr lang="en-US" altLang="ja-JP" sz="1200" dirty="0" smtClean="0">
              <a:ea typeface="IPAexゴシック" pitchFamily="50" charset="-128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6737" y="1329669"/>
            <a:ext cx="963058" cy="80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正方形/長方形 55"/>
          <p:cNvSpPr/>
          <p:nvPr/>
        </p:nvSpPr>
        <p:spPr>
          <a:xfrm>
            <a:off x="7020340" y="1124680"/>
            <a:ext cx="1800250" cy="525673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>
              <a:latin typeface="IPAexゴシック" panose="020B0500000000000000" pitchFamily="50" charset="-128"/>
              <a:ea typeface="IPAexゴシック" panose="020B0500000000000000" pitchFamily="50" charset="-128"/>
            </a:endParaRPr>
          </a:p>
        </p:txBody>
      </p:sp>
      <p:sp>
        <p:nvSpPr>
          <p:cNvPr id="57" name="テキスト ボックス 17"/>
          <p:cNvSpPr txBox="1">
            <a:spLocks noChangeArrowheads="1"/>
          </p:cNvSpPr>
          <p:nvPr/>
        </p:nvSpPr>
        <p:spPr bwMode="auto">
          <a:xfrm>
            <a:off x="6876320" y="836640"/>
            <a:ext cx="2016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 smtClean="0">
                <a:ea typeface="IPAexゴシック" pitchFamily="50" charset="-128"/>
              </a:rPr>
              <a:t>＜マイ広報紙での活用＞</a:t>
            </a:r>
            <a:endParaRPr lang="en-US" altLang="ja-JP" sz="1200" dirty="0" smtClean="0">
              <a:ea typeface="IPAexゴシック" pitchFamily="50" charset="-128"/>
            </a:endParaRPr>
          </a:p>
        </p:txBody>
      </p:sp>
      <p:pic>
        <p:nvPicPr>
          <p:cNvPr id="58" name="Picture 2" descr="C:\Users\fujii\Desktop\Google_Analytics_Sample_Dashboar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24410" y="5405959"/>
            <a:ext cx="892827" cy="831431"/>
          </a:xfrm>
          <a:prstGeom prst="rect">
            <a:avLst/>
          </a:prstGeom>
          <a:noFill/>
        </p:spPr>
      </p:pic>
      <p:sp>
        <p:nvSpPr>
          <p:cNvPr id="59" name="テキスト ボックス 17"/>
          <p:cNvSpPr txBox="1">
            <a:spLocks noChangeArrowheads="1"/>
          </p:cNvSpPr>
          <p:nvPr/>
        </p:nvSpPr>
        <p:spPr bwMode="auto">
          <a:xfrm>
            <a:off x="7308380" y="5226567"/>
            <a:ext cx="144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 smtClean="0">
                <a:ea typeface="IPAexゴシック" pitchFamily="50" charset="-128"/>
              </a:rPr>
              <a:t>広報分析レポート</a:t>
            </a:r>
            <a:endParaRPr lang="en-US" altLang="ja-JP" sz="1200" dirty="0" smtClean="0">
              <a:ea typeface="IPAexゴシック" pitchFamily="50" charset="-128"/>
            </a:endParaRPr>
          </a:p>
        </p:txBody>
      </p:sp>
      <p:sp>
        <p:nvSpPr>
          <p:cNvPr id="60" name="テキスト ボックス 17"/>
          <p:cNvSpPr txBox="1">
            <a:spLocks noChangeArrowheads="1"/>
          </p:cNvSpPr>
          <p:nvPr/>
        </p:nvSpPr>
        <p:spPr bwMode="auto">
          <a:xfrm>
            <a:off x="7452400" y="1124680"/>
            <a:ext cx="1008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dirty="0" smtClean="0">
                <a:ea typeface="IPAexゴシック" pitchFamily="50" charset="-128"/>
              </a:rPr>
              <a:t>WEB</a:t>
            </a:r>
          </a:p>
        </p:txBody>
      </p:sp>
      <p:sp>
        <p:nvSpPr>
          <p:cNvPr id="61" name="テキスト ボックス 17"/>
          <p:cNvSpPr txBox="1">
            <a:spLocks noChangeArrowheads="1"/>
          </p:cNvSpPr>
          <p:nvPr/>
        </p:nvSpPr>
        <p:spPr bwMode="auto">
          <a:xfrm>
            <a:off x="7380390" y="2132820"/>
            <a:ext cx="11521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 smtClean="0">
                <a:ea typeface="IPAexゴシック" pitchFamily="50" charset="-128"/>
              </a:rPr>
              <a:t>スマホアプリ</a:t>
            </a:r>
            <a:endParaRPr lang="en-US" altLang="ja-JP" sz="1200" dirty="0" smtClean="0">
              <a:ea typeface="IPAexゴシック" pitchFamily="50" charset="-128"/>
            </a:endParaRPr>
          </a:p>
        </p:txBody>
      </p:sp>
      <p:pic>
        <p:nvPicPr>
          <p:cNvPr id="62" name="Picture 3" descr="C:\Users\fujii\Desktop\img_sample0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24410" y="4362447"/>
            <a:ext cx="1008140" cy="862865"/>
          </a:xfrm>
          <a:prstGeom prst="rect">
            <a:avLst/>
          </a:prstGeom>
          <a:noFill/>
        </p:spPr>
      </p:pic>
      <p:sp>
        <p:nvSpPr>
          <p:cNvPr id="63" name="テキスト ボックス 17"/>
          <p:cNvSpPr txBox="1">
            <a:spLocks noChangeArrowheads="1"/>
          </p:cNvSpPr>
          <p:nvPr/>
        </p:nvSpPr>
        <p:spPr bwMode="auto">
          <a:xfrm>
            <a:off x="7308380" y="4146417"/>
            <a:ext cx="13681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 smtClean="0">
                <a:ea typeface="IPAexゴシック" pitchFamily="50" charset="-128"/>
              </a:rPr>
              <a:t>記事アンケート</a:t>
            </a:r>
            <a:endParaRPr lang="en-US" altLang="ja-JP" sz="1200" dirty="0" smtClean="0">
              <a:ea typeface="IPAexゴシック" pitchFamily="50" charset="-128"/>
            </a:endParaRPr>
          </a:p>
        </p:txBody>
      </p:sp>
      <p:sp>
        <p:nvSpPr>
          <p:cNvPr id="68" name="テキスト ボックス 32"/>
          <p:cNvSpPr txBox="1">
            <a:spLocks noChangeArrowheads="1"/>
          </p:cNvSpPr>
          <p:nvPr/>
        </p:nvSpPr>
        <p:spPr bwMode="auto">
          <a:xfrm>
            <a:off x="827480" y="3656845"/>
            <a:ext cx="201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 smtClean="0">
                <a:ea typeface="IPAexゴシック" pitchFamily="50" charset="-128"/>
              </a:rPr>
              <a:t>＜当社＞</a:t>
            </a:r>
            <a:endParaRPr lang="ja-JP" altLang="en-US" sz="1200" dirty="0">
              <a:ea typeface="IPAexゴシック" pitchFamily="50" charset="-128"/>
            </a:endParaRPr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2400" y="3522225"/>
            <a:ext cx="549546" cy="55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8480" y="3507100"/>
            <a:ext cx="504070" cy="50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テキスト ボックス 17"/>
          <p:cNvSpPr txBox="1">
            <a:spLocks noChangeArrowheads="1"/>
          </p:cNvSpPr>
          <p:nvPr/>
        </p:nvSpPr>
        <p:spPr bwMode="auto">
          <a:xfrm>
            <a:off x="7452400" y="3212970"/>
            <a:ext cx="11521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dirty="0" smtClean="0">
                <a:ea typeface="IPAexゴシック" pitchFamily="50" charset="-128"/>
              </a:rPr>
              <a:t>SNS</a:t>
            </a:r>
            <a:r>
              <a:rPr lang="ja-JP" altLang="en-US" sz="1200" dirty="0" smtClean="0">
                <a:ea typeface="IPAexゴシック" pitchFamily="50" charset="-128"/>
              </a:rPr>
              <a:t>配信</a:t>
            </a:r>
            <a:endParaRPr lang="en-US" altLang="ja-JP" sz="1200" dirty="0" smtClean="0">
              <a:ea typeface="IPAexゴシック" pitchFamily="50" charset="-128"/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2608" y="1"/>
            <a:ext cx="801391" cy="764630"/>
          </a:xfrm>
          <a:prstGeom prst="rect">
            <a:avLst/>
          </a:prstGeom>
        </p:spPr>
      </p:pic>
      <p:pic>
        <p:nvPicPr>
          <p:cNvPr id="64" name="図 63" descr="chuo_screenshot_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80" y="2348850"/>
            <a:ext cx="486068" cy="864120"/>
          </a:xfrm>
          <a:prstGeom prst="rect">
            <a:avLst/>
          </a:prstGeom>
        </p:spPr>
      </p:pic>
      <p:pic>
        <p:nvPicPr>
          <p:cNvPr id="65" name="Picture 2" descr="C:\Users\fujii\Desktop\マイ広報紙営業資料\マイ広報紙スマホ版イメージ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2400" y="2348850"/>
            <a:ext cx="485049" cy="862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4001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2017/1/23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</a:t>
            </a:r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コンシェル連携サービス」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自治体で実験開始</a:t>
            </a:r>
            <a:endParaRPr lang="ja-JP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Page </a:t>
            </a:r>
            <a:fld id="{6E62DE98-49E3-4F88-9AD7-2D7BCB594D04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00" y="1108958"/>
            <a:ext cx="2958292" cy="541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6842" y="1036948"/>
            <a:ext cx="3497768" cy="466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10" y="964938"/>
            <a:ext cx="28670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2608" y="1"/>
            <a:ext cx="801391" cy="7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01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2400" dirty="0" smtClean="0">
                <a:ea typeface="IPAexゴシック" panose="020B0500000000000000" pitchFamily="50" charset="-128"/>
              </a:rPr>
              <a:t>マイ広報紙データ生成フローについて</a:t>
            </a:r>
            <a:endParaRPr lang="ja-JP" altLang="en-US" sz="2400" dirty="0">
              <a:ea typeface="IPAexゴシック" panose="020B05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Page </a:t>
            </a:r>
            <a:fld id="{6E62DE98-49E3-4F88-9AD7-2D7BCB594D04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46" name="フローチャート : 磁気ディスク 45"/>
          <p:cNvSpPr/>
          <p:nvPr/>
        </p:nvSpPr>
        <p:spPr>
          <a:xfrm>
            <a:off x="3275820" y="1340710"/>
            <a:ext cx="2160300" cy="864355"/>
          </a:xfrm>
          <a:prstGeom prst="flowChartMagneticDisk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登録用</a:t>
            </a:r>
            <a:endParaRPr lang="en-US" altLang="ja-JP" sz="14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データベース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(.</a:t>
            </a:r>
            <a:r>
              <a:rPr lang="en-US" altLang="ja-JP" sz="1400" dirty="0" err="1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xls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lang="en-US" altLang="ja-JP" sz="14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7" name="フローチャート : 磁気ディスク 46"/>
          <p:cNvSpPr/>
          <p:nvPr/>
        </p:nvSpPr>
        <p:spPr>
          <a:xfrm>
            <a:off x="3275820" y="3068950"/>
            <a:ext cx="2160300" cy="864355"/>
          </a:xfrm>
          <a:prstGeom prst="flowChartMagneticDisk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広報紙共通</a:t>
            </a:r>
            <a:endParaRPr lang="en-US" altLang="ja-JP" sz="14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データベース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(CMS)</a:t>
            </a:r>
            <a:endParaRPr lang="en-US" altLang="ja-JP" sz="14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9" name="フローチャート : 磁気ディスク 48"/>
          <p:cNvSpPr/>
          <p:nvPr/>
        </p:nvSpPr>
        <p:spPr>
          <a:xfrm>
            <a:off x="6444260" y="4797190"/>
            <a:ext cx="2160300" cy="864355"/>
          </a:xfrm>
          <a:prstGeom prst="flowChartMagneticDisk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他サービス用</a:t>
            </a:r>
            <a:endParaRPr lang="en-US" altLang="ja-JP" sz="14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変換データベース</a:t>
            </a:r>
            <a:endParaRPr lang="en-US" altLang="ja-JP" sz="14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0" name="フローチャート : 磁気ディスク 49"/>
          <p:cNvSpPr/>
          <p:nvPr/>
        </p:nvSpPr>
        <p:spPr>
          <a:xfrm>
            <a:off x="3275820" y="4797190"/>
            <a:ext cx="2160300" cy="864355"/>
          </a:xfrm>
          <a:prstGeom prst="flowChartMagneticDisk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共通語彙対応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DB</a:t>
            </a:r>
          </a:p>
          <a:p>
            <a:pPr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イベント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lang="en-US" altLang="ja-JP" sz="14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25" y="1268700"/>
            <a:ext cx="809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0" y="1268700"/>
            <a:ext cx="8159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テキスト ボックス 32"/>
          <p:cNvSpPr txBox="1">
            <a:spLocks noChangeArrowheads="1"/>
          </p:cNvSpPr>
          <p:nvPr/>
        </p:nvSpPr>
        <p:spPr bwMode="auto">
          <a:xfrm>
            <a:off x="467431" y="2348850"/>
            <a:ext cx="1800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 smtClean="0">
                <a:ea typeface="IPAexゴシック" pitchFamily="50" charset="-128"/>
              </a:rPr>
              <a:t>主に</a:t>
            </a:r>
            <a:r>
              <a:rPr lang="en-US" altLang="ja-JP" sz="1200" dirty="0" smtClean="0">
                <a:ea typeface="IPAexゴシック" pitchFamily="50" charset="-128"/>
              </a:rPr>
              <a:t>PDF</a:t>
            </a:r>
            <a:r>
              <a:rPr lang="ja-JP" altLang="en-US" sz="1200" dirty="0" smtClean="0">
                <a:ea typeface="IPAexゴシック" pitchFamily="50" charset="-128"/>
              </a:rPr>
              <a:t>の広報紙</a:t>
            </a:r>
            <a:endParaRPr lang="ja-JP" altLang="en-US" sz="1200" dirty="0">
              <a:ea typeface="IPAexゴシック" pitchFamily="50" charset="-128"/>
            </a:endParaRPr>
          </a:p>
        </p:txBody>
      </p:sp>
      <p:sp>
        <p:nvSpPr>
          <p:cNvPr id="57" name="フローチャート : 磁気ディスク 56"/>
          <p:cNvSpPr/>
          <p:nvPr/>
        </p:nvSpPr>
        <p:spPr>
          <a:xfrm>
            <a:off x="467430" y="3068950"/>
            <a:ext cx="1728240" cy="864355"/>
          </a:xfrm>
          <a:prstGeom prst="flowChartMagneticDisk">
            <a:avLst/>
          </a:prstGeom>
          <a:solidFill>
            <a:srgbClr val="B3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広報紙</a:t>
            </a:r>
            <a:endParaRPr lang="en-US" altLang="ja-JP" sz="14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オープンデータ</a:t>
            </a:r>
            <a:endParaRPr lang="en-US" altLang="ja-JP" sz="14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58" name="直線矢印コネクタ 57"/>
          <p:cNvCxnSpPr>
            <a:stCxn id="51" idx="3"/>
            <a:endCxn id="46" idx="2"/>
          </p:cNvCxnSpPr>
          <p:nvPr/>
        </p:nvCxnSpPr>
        <p:spPr>
          <a:xfrm>
            <a:off x="2237050" y="1772731"/>
            <a:ext cx="1038770" cy="1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stCxn id="46" idx="3"/>
            <a:endCxn id="47" idx="1"/>
          </p:cNvCxnSpPr>
          <p:nvPr/>
        </p:nvCxnSpPr>
        <p:spPr>
          <a:xfrm>
            <a:off x="4355970" y="2205065"/>
            <a:ext cx="0" cy="86388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>
            <a:stCxn id="47" idx="3"/>
            <a:endCxn id="50" idx="1"/>
          </p:cNvCxnSpPr>
          <p:nvPr/>
        </p:nvCxnSpPr>
        <p:spPr>
          <a:xfrm>
            <a:off x="4355970" y="3933305"/>
            <a:ext cx="0" cy="86388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32"/>
          <p:cNvSpPr txBox="1">
            <a:spLocks noChangeArrowheads="1"/>
          </p:cNvSpPr>
          <p:nvPr/>
        </p:nvSpPr>
        <p:spPr bwMode="auto">
          <a:xfrm>
            <a:off x="5508130" y="1484730"/>
            <a:ext cx="3312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広報紙記事をほぼそのままの形で切り取り、テキスト化</a:t>
            </a:r>
            <a:endParaRPr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9" name="テキスト ボックス 32"/>
          <p:cNvSpPr txBox="1">
            <a:spLocks noChangeArrowheads="1"/>
          </p:cNvSpPr>
          <p:nvPr/>
        </p:nvSpPr>
        <p:spPr bwMode="auto">
          <a:xfrm>
            <a:off x="4788030" y="2636890"/>
            <a:ext cx="3168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弊社の共通フォーマットに置き換え</a:t>
            </a:r>
            <a:endParaRPr lang="en-US" altLang="ja-JP" sz="1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マイ広報紙で活用</a:t>
            </a:r>
            <a:endParaRPr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80" name="直線矢印コネクタ 79"/>
          <p:cNvCxnSpPr>
            <a:stCxn id="57" idx="4"/>
            <a:endCxn id="47" idx="2"/>
          </p:cNvCxnSpPr>
          <p:nvPr/>
        </p:nvCxnSpPr>
        <p:spPr>
          <a:xfrm>
            <a:off x="2195670" y="3501128"/>
            <a:ext cx="10801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>
            <a:endCxn id="49" idx="1"/>
          </p:cNvCxnSpPr>
          <p:nvPr/>
        </p:nvCxnSpPr>
        <p:spPr>
          <a:xfrm>
            <a:off x="5004060" y="3861060"/>
            <a:ext cx="2520350" cy="936130"/>
          </a:xfrm>
          <a:prstGeom prst="straightConnector1">
            <a:avLst/>
          </a:prstGeom>
          <a:ln w="38100">
            <a:solidFill>
              <a:schemeClr val="accent4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32"/>
          <p:cNvSpPr txBox="1">
            <a:spLocks noChangeArrowheads="1"/>
          </p:cNvSpPr>
          <p:nvPr/>
        </p:nvSpPr>
        <p:spPr bwMode="auto">
          <a:xfrm>
            <a:off x="2843760" y="5733320"/>
            <a:ext cx="309643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広報紙記事のうち、イベント・講座カテゴリーの記事データについて、共通語彙化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準備中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1" name="テキスト ボックス 32"/>
          <p:cNvSpPr txBox="1">
            <a:spLocks noChangeArrowheads="1"/>
          </p:cNvSpPr>
          <p:nvPr/>
        </p:nvSpPr>
        <p:spPr bwMode="auto">
          <a:xfrm>
            <a:off x="6156220" y="5733320"/>
            <a:ext cx="28083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各社サービスのフォーマットに置き換えて転送する</a:t>
            </a:r>
            <a:endParaRPr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310" y="2924930"/>
            <a:ext cx="1296180" cy="11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" name="直線矢印コネクタ 102"/>
          <p:cNvCxnSpPr>
            <a:stCxn id="47" idx="4"/>
            <a:endCxn id="102" idx="1"/>
          </p:cNvCxnSpPr>
          <p:nvPr/>
        </p:nvCxnSpPr>
        <p:spPr>
          <a:xfrm flipV="1">
            <a:off x="5436120" y="3501010"/>
            <a:ext cx="1368190" cy="11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フローチャート : 磁気ディスク 107"/>
          <p:cNvSpPr/>
          <p:nvPr/>
        </p:nvSpPr>
        <p:spPr>
          <a:xfrm>
            <a:off x="467430" y="4419163"/>
            <a:ext cx="1728240" cy="864355"/>
          </a:xfrm>
          <a:prstGeom prst="flowChartMagneticDisk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広報紙</a:t>
            </a:r>
            <a:endParaRPr lang="en-US" altLang="ja-JP" sz="14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オープンデータ</a:t>
            </a:r>
            <a:endParaRPr lang="en-US" altLang="ja-JP" sz="14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09" name="直線矢印コネクタ 108"/>
          <p:cNvCxnSpPr>
            <a:endCxn id="108" idx="4"/>
          </p:cNvCxnSpPr>
          <p:nvPr/>
        </p:nvCxnSpPr>
        <p:spPr>
          <a:xfrm flipH="1">
            <a:off x="2195670" y="3861060"/>
            <a:ext cx="1368190" cy="9902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テキスト ボックス 32"/>
          <p:cNvSpPr txBox="1">
            <a:spLocks noChangeArrowheads="1"/>
          </p:cNvSpPr>
          <p:nvPr/>
        </p:nvSpPr>
        <p:spPr bwMode="auto">
          <a:xfrm>
            <a:off x="251400" y="5355293"/>
            <a:ext cx="2160300" cy="954107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弊社で登録したデータをお返しして、オープンデータとして活用してもらっているケースもある</a:t>
            </a:r>
            <a:endParaRPr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3" name="正方形/長方形 112"/>
          <p:cNvSpPr/>
          <p:nvPr/>
        </p:nvSpPr>
        <p:spPr bwMode="auto">
          <a:xfrm>
            <a:off x="179390" y="1052670"/>
            <a:ext cx="2376330" cy="547276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288000" tIns="90000" rIns="288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charset="0"/>
              <a:cs typeface="HGP創英角ｺﾞｼｯｸUB" charset="0"/>
            </a:endParaRPr>
          </a:p>
        </p:txBody>
      </p:sp>
      <p:sp>
        <p:nvSpPr>
          <p:cNvPr id="114" name="テキスト ボックス 32"/>
          <p:cNvSpPr txBox="1">
            <a:spLocks noChangeArrowheads="1"/>
          </p:cNvSpPr>
          <p:nvPr/>
        </p:nvSpPr>
        <p:spPr bwMode="auto">
          <a:xfrm>
            <a:off x="467430" y="836640"/>
            <a:ext cx="1800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 smtClean="0">
                <a:ea typeface="IPAexゴシック" pitchFamily="50" charset="-128"/>
              </a:rPr>
              <a:t>自治体</a:t>
            </a:r>
            <a:endParaRPr lang="ja-JP" altLang="en-US" sz="1200" dirty="0">
              <a:ea typeface="IPAexゴシック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2608" y="1"/>
            <a:ext cx="801391" cy="7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01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2400" dirty="0" smtClean="0">
                <a:ea typeface="IPAexゴシック" panose="020B0500000000000000" pitchFamily="50" charset="-128"/>
              </a:rPr>
              <a:t>マイ広報紙のデータ構造について</a:t>
            </a:r>
            <a:endParaRPr lang="ja-JP" altLang="en-US" sz="2400" dirty="0">
              <a:ea typeface="IPAexゴシック" panose="020B05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Page </a:t>
            </a:r>
            <a:fld id="{6E62DE98-49E3-4F88-9AD7-2D7BCB594D04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graphicFrame>
        <p:nvGraphicFramePr>
          <p:cNvPr id="23" name="表 22"/>
          <p:cNvGraphicFramePr>
            <a:graphicFrameLocks noGrp="1"/>
          </p:cNvGraphicFramePr>
          <p:nvPr/>
        </p:nvGraphicFramePr>
        <p:xfrm>
          <a:off x="5364112" y="1196688"/>
          <a:ext cx="3384467" cy="5112712"/>
        </p:xfrm>
        <a:graphic>
          <a:graphicData uri="http://schemas.openxmlformats.org/drawingml/2006/table">
            <a:tbl>
              <a:tblPr/>
              <a:tblGrid>
                <a:gridCol w="828518"/>
                <a:gridCol w="292417"/>
                <a:gridCol w="1727435"/>
                <a:gridCol w="178699"/>
                <a:gridCol w="178699"/>
                <a:gridCol w="178699"/>
              </a:tblGrid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項目名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データ型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値・選択肢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必須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キー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一意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記事</a:t>
                      </a:r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ID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システムで登録順に一意の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ID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を自動生成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◯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◯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◯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広報紙</a:t>
                      </a:r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ID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記事が掲載されている広報紙の広報紙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ID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◯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◯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見出し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記事の見出し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◯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内容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記事の内容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◯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0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カテゴリー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数値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子育て、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健康、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くらし、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レク、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文化、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経済、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国際。最もふさわしいカテゴリーの数字を１つ記入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◯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◯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ロック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数値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オフ、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オン。デフォルトは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0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開始日付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日付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yyyy/mm/dd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。開催が複数日にまたがるときは、最初の日を記入。開始日付が不明な場合は、発行日付を記入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開始時刻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時刻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hh:mm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24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時間表記で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0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終了日付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日付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yyyy/mm/dd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。開始日付と同じ場合でも記入。開催が複数日にまたがるときは、最後の日を記入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終了時刻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時刻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hh:mm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24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時間表記で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開催場所名称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開催場所の名称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開催場所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Web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サイト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http://…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半角英数字のみ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開催場所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E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メール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aaa@bbb.ccc、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半角英数字のみ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開催場所電話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123-456-7890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、半角数字のみ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開催場所</a:t>
                      </a:r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FAX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123-456-7890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、半角数字のみ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開催場所郵便番号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123-4567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、半角数字のみ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開催場所住所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必ず都道府県から住所を記入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開催場所の注意事項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入場開始時刻等、開催場所の注意事項があれば記入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0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参加費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(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円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)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数値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半角数字。円単位、複数の料金設定がある場合は、最も高額な料金を記入。無料の場合は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を記入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4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参加費の注意事項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料金に含まれるもの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(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テキスト代等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)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が明記されている場合はそれを記入。大人と子ども、会員と非会員で料金が違う場合などは、各料金を記入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0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参加者の決定方法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先着順、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抽選、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自由参加。どれか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つを記入。不明な場合は省略可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4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参加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(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申し込み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)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方法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1:Web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サイト、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2:E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メール、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電話、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4:FAX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窓口、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はがき、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往復はがき、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郵送、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その他。利用できる申込み方法をすべて記入。複数指定する場合はカンマで区切る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4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申し込み内容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申し込みに必要な項目が明記されている場合には、それを記入。自治体が申込み様式を定めている場合には、その申込み様式を記入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申し込み期間開始日付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日付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yyyy/mm/dd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申し込み期間終了日付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日付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yyyy/mm/dd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抽選結果公開日付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日付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yyyy/mm/dd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4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対象者在住・在勤・在学条件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在住、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在勤、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在学。参加対象者が明記されている場合はすべて記入。複数指定する場合はカンマで区切る。明記されていない場合は省略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0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対象者性別条件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男女、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男性のみ、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女性のみ。参加対象者の性別を記入。明記されていない場合は男女とする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9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対象者年齢下限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数値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半角数字。参加対象者に年齢制限がある場合、その下限を記入。親子参加などの条件が指定されている場合は「対象者の注意事項」に記入し、ここには記入しない。</a:t>
                      </a:r>
                      <a:r>
                        <a:rPr lang="en-US" altLang="ja-JP" sz="3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ex.15</a:t>
                      </a:r>
                      <a:r>
                        <a:rPr lang="ja-JP" altLang="en-US" sz="3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歳以上、おおむね</a:t>
                      </a:r>
                      <a:r>
                        <a:rPr lang="en-US" altLang="ja-JP" sz="3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15</a:t>
                      </a:r>
                      <a:r>
                        <a:rPr lang="ja-JP" altLang="en-US" sz="3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歳以上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9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対象者年齢上限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数値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半角数字。参加対象者に年齢制限がある場合、その上限を記入。親子参加などの条件が指定されている場合は「対象者の注意事項」に記入し、ここには記入しない。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ex.65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歳以上、おおむね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65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歳以上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4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対象者の注意事項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対象者に関するその他の条件があれば記入。改行コードは使用しないこと。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ex.3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歳以下のお子さんとその保護者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ex.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お子さんを予定している夫婦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定員の単位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人、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2: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組。いずれかを選択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定員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数値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半角数字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申し込み先名称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申し込み先の名称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申し込み先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Web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サイト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http://…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半角英数字のみ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申し込み先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E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メール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aaa@bbb.ccc、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半角英数字のみ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申し込み先電話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123-456-7890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、半角数字のみ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申し込み先</a:t>
                      </a:r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FAX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123-456-7890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、半角数字のみ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申し込み先郵便番号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123-4567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、半角数字のみ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申し込み先住所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必ず都道府県から住所を記入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申し込み先の注意事項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申し込み受付時間等、申し込み先の注意事項があれば記入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問い合わせ先名称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問い合わせ先の名称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問い合わせ先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Web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サイト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http://…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半角英数字のみ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問い合わせ先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E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メール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aaa@bbb.ccc、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半角英数字のみ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問い合わせ先電話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123-456-7890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、半角数字のみ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問い合わせ先</a:t>
                      </a:r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FAX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123-456-7890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、半角数字のみ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問い合わせ先郵便番号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123-4567</a:t>
                      </a:r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、半角数字のみ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6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問い合わせ先住所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必ず都道府県から住所を記入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0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問い合わせ先の注意事項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問い合わせ受付時間等、問い合わせ先の注意事項があれば記入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0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その他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他の項目に記入できない内容があればここに記入。できるだけ使用しないこと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3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726" marR="2726" marT="2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/>
        </p:nvGraphicFramePr>
        <p:xfrm>
          <a:off x="323410" y="1196688"/>
          <a:ext cx="4608640" cy="2016284"/>
        </p:xfrm>
        <a:graphic>
          <a:graphicData uri="http://schemas.openxmlformats.org/drawingml/2006/table">
            <a:tbl>
              <a:tblPr/>
              <a:tblGrid>
                <a:gridCol w="1340536"/>
                <a:gridCol w="473130"/>
                <a:gridCol w="2794974"/>
              </a:tblGrid>
              <a:tr h="39922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項目名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データ型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値・選択肢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記事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ID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システムで登録順に一意の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ID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を自動生成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広報紙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ID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記事が掲載されている広報紙の広報紙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ID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自治体コード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数値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全国地方公共団体コード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見出し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記事の見出し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内容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テキスト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記事の内容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788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カテゴリー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数値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1: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子育て、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2: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健康、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3: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くらし、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4: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レク、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5: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文化、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6: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経済、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7: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国際。最もふさわしいカテゴリーの数字を１つ記入</a:t>
                      </a:r>
                    </a:p>
                  </a:txBody>
                  <a:tcPr marL="8692" marR="8692" marT="86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曲折矢印 24"/>
          <p:cNvSpPr/>
          <p:nvPr/>
        </p:nvSpPr>
        <p:spPr bwMode="auto">
          <a:xfrm flipV="1">
            <a:off x="1763610" y="3284978"/>
            <a:ext cx="3312460" cy="1296180"/>
          </a:xfrm>
          <a:prstGeom prst="bent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288000" tIns="90000" rIns="288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charset="0"/>
              <a:cs typeface="HGP創英角ｺﾞｼｯｸUB" charset="0"/>
            </a:endParaRPr>
          </a:p>
        </p:txBody>
      </p:sp>
      <p:sp>
        <p:nvSpPr>
          <p:cNvPr id="26" name="テキスト ボックス 32"/>
          <p:cNvSpPr txBox="1">
            <a:spLocks noChangeArrowheads="1"/>
          </p:cNvSpPr>
          <p:nvPr/>
        </p:nvSpPr>
        <p:spPr bwMode="auto">
          <a:xfrm>
            <a:off x="1115520" y="908650"/>
            <a:ext cx="30964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記事データ（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簡易フォーマット）</a:t>
            </a:r>
            <a:endParaRPr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テキスト ボックス 32"/>
          <p:cNvSpPr txBox="1">
            <a:spLocks noChangeArrowheads="1"/>
          </p:cNvSpPr>
          <p:nvPr/>
        </p:nvSpPr>
        <p:spPr bwMode="auto">
          <a:xfrm>
            <a:off x="5436120" y="908650"/>
            <a:ext cx="30964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記事データ（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詳細フォーマット）</a:t>
            </a:r>
            <a:endParaRPr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テキスト ボックス 32"/>
          <p:cNvSpPr txBox="1">
            <a:spLocks noChangeArrowheads="1"/>
          </p:cNvSpPr>
          <p:nvPr/>
        </p:nvSpPr>
        <p:spPr bwMode="auto">
          <a:xfrm>
            <a:off x="1475570" y="4581161"/>
            <a:ext cx="3744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IPAexゴシック" pitchFamily="50" charset="-128"/>
                <a:ea typeface="HGP創英角ｺﾞｼｯｸUB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記事カテゴリー毎に、各フォーマットへ</a:t>
            </a:r>
            <a:endParaRPr lang="en-US" altLang="ja-JP" sz="1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置き換えて登録する（現在は一部のみ対応）</a:t>
            </a:r>
            <a:endParaRPr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2608" y="1"/>
            <a:ext cx="801391" cy="7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017991"/>
      </p:ext>
    </p:extLst>
  </p:cSld>
  <p:clrMapOvr>
    <a:masterClrMapping/>
  </p:clrMapOvr>
</p:sld>
</file>

<file path=ppt/theme/theme1.xml><?xml version="1.0" encoding="utf-8"?>
<a:theme xmlns:a="http://schemas.openxmlformats.org/drawingml/2006/main" name="1_標準デザイン">
  <a:themeElements>
    <a:clrScheme name="1_標準デザイン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200"/>
      </a:accent1>
      <a:accent2>
        <a:srgbClr val="E62D00"/>
      </a:accent2>
      <a:accent3>
        <a:srgbClr val="FFFFFF"/>
      </a:accent3>
      <a:accent4>
        <a:srgbClr val="000000"/>
      </a:accent4>
      <a:accent5>
        <a:srgbClr val="FFE5AA"/>
      </a:accent5>
      <a:accent6>
        <a:srgbClr val="D02800"/>
      </a:accent6>
      <a:hlink>
        <a:srgbClr val="00B4A0"/>
      </a:hlink>
      <a:folHlink>
        <a:srgbClr val="69B43C"/>
      </a:folHlink>
    </a:clrScheme>
    <a:fontScheme name="1_標準デザイン">
      <a:majorFont>
        <a:latin typeface="Arial"/>
        <a:ea typeface="HGP創英角ｺﾞｼｯｸUB"/>
        <a:cs typeface="HGP創英角ｺﾞｼｯｸUB"/>
      </a:majorFont>
      <a:minorFont>
        <a:latin typeface="Arial"/>
        <a:ea typeface="HGP創英角ｺﾞｼｯｸUB"/>
        <a:cs typeface="HGP創英角ｺﾞｼｯｸU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7961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288000" tIns="90000" rIns="288000" bIns="90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charset="0"/>
            <a:cs typeface="HGP創英角ｺﾞｼｯｸUB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7961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288000" tIns="90000" rIns="288000" bIns="90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charset="0"/>
            <a:cs typeface="HGP創英角ｺﾞｼｯｸUB" charset="0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200"/>
        </a:accent1>
        <a:accent2>
          <a:srgbClr val="E62D00"/>
        </a:accent2>
        <a:accent3>
          <a:srgbClr val="FFFFFF"/>
        </a:accent3>
        <a:accent4>
          <a:srgbClr val="000000"/>
        </a:accent4>
        <a:accent5>
          <a:srgbClr val="FFE5AA"/>
        </a:accent5>
        <a:accent6>
          <a:srgbClr val="D02800"/>
        </a:accent6>
        <a:hlink>
          <a:srgbClr val="00B4A0"/>
        </a:hlink>
        <a:folHlink>
          <a:srgbClr val="69B4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1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FFD200"/>
        </a:accent1>
        <a:accent2>
          <a:srgbClr val="E62D00"/>
        </a:accent2>
        <a:accent3>
          <a:srgbClr val="FFFFFF"/>
        </a:accent3>
        <a:accent4>
          <a:srgbClr val="000000"/>
        </a:accent4>
        <a:accent5>
          <a:srgbClr val="FFE5AA"/>
        </a:accent5>
        <a:accent6>
          <a:srgbClr val="D02800"/>
        </a:accent6>
        <a:hlink>
          <a:srgbClr val="00B4A0"/>
        </a:hlink>
        <a:folHlink>
          <a:srgbClr val="69B4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13676</TotalTime>
  <Words>1387</Words>
  <Application>Microsoft Office PowerPoint</Application>
  <PresentationFormat>画面に合わせる (4:3)</PresentationFormat>
  <Paragraphs>417</Paragraphs>
  <Slides>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1_標準デザイン</vt:lpstr>
      <vt:lpstr>マイ広報紙とデータ活用について</vt:lpstr>
      <vt:lpstr>マイ広報紙とは　①全国の広報紙データを収集、一覧表示</vt:lpstr>
      <vt:lpstr>マイ広報紙とは　②記事毎にデータベース化</vt:lpstr>
      <vt:lpstr>マイ広報紙のデータ活用モデル</vt:lpstr>
      <vt:lpstr>2017/1/23「iコンシェル連携サービス」20自治体で実験開始</vt:lpstr>
      <vt:lpstr>マイ広報紙データ生成フローについて</vt:lpstr>
      <vt:lpstr>マイ広報紙のデータ構造について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1139230584569</dc:creator>
  <cp:lastModifiedBy>fujii</cp:lastModifiedBy>
  <cp:revision>2830</cp:revision>
  <cp:lastPrinted>2014-10-07T01:02:22Z</cp:lastPrinted>
  <dcterms:created xsi:type="dcterms:W3CDTF">1601-01-01T00:00:00Z</dcterms:created>
  <dcterms:modified xsi:type="dcterms:W3CDTF">2017-02-10T07:43:21Z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