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673" r:id="rId2"/>
  </p:sldMasterIdLst>
  <p:notesMasterIdLst>
    <p:notesMasterId r:id="rId20"/>
  </p:notesMasterIdLst>
  <p:handoutMasterIdLst>
    <p:handoutMasterId r:id="rId21"/>
  </p:handoutMasterIdLst>
  <p:sldIdLst>
    <p:sldId id="363" r:id="rId3"/>
    <p:sldId id="352" r:id="rId4"/>
    <p:sldId id="383" r:id="rId5"/>
    <p:sldId id="382" r:id="rId6"/>
    <p:sldId id="394" r:id="rId7"/>
    <p:sldId id="401" r:id="rId8"/>
    <p:sldId id="395" r:id="rId9"/>
    <p:sldId id="387" r:id="rId10"/>
    <p:sldId id="398" r:id="rId11"/>
    <p:sldId id="399" r:id="rId12"/>
    <p:sldId id="403" r:id="rId13"/>
    <p:sldId id="402" r:id="rId14"/>
    <p:sldId id="385" r:id="rId15"/>
    <p:sldId id="390" r:id="rId16"/>
    <p:sldId id="384" r:id="rId17"/>
    <p:sldId id="404" r:id="rId18"/>
    <p:sldId id="400" r:id="rId19"/>
  </p:sldIdLst>
  <p:sldSz cx="9906000" cy="6858000" type="A4"/>
  <p:notesSz cx="6807200" cy="993933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15:guide id="1" orient="horz" pos="3107">
          <p15:clr>
            <a:srgbClr val="A4A3A4"/>
          </p15:clr>
        </p15:guide>
        <p15:guide id="2" pos="212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66"/>
    <a:srgbClr val="FFFFCC"/>
    <a:srgbClr val="0000FF"/>
    <a:srgbClr val="CCFFFF"/>
    <a:srgbClr val="FFCC99"/>
    <a:srgbClr val="FF99FF"/>
    <a:srgbClr val="FFFF66"/>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8" autoAdjust="0"/>
    <p:restoredTop sz="94660" autoAdjust="0"/>
  </p:normalViewPr>
  <p:slideViewPr>
    <p:cSldViewPr>
      <p:cViewPr>
        <p:scale>
          <a:sx n="101" d="100"/>
          <a:sy n="101" d="100"/>
        </p:scale>
        <p:origin x="-570" y="-24"/>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964"/>
    </p:cViewPr>
  </p:sorterViewPr>
  <p:notesViewPr>
    <p:cSldViewPr>
      <p:cViewPr varScale="1">
        <p:scale>
          <a:sx n="62" d="100"/>
          <a:sy n="62" d="100"/>
        </p:scale>
        <p:origin x="-2862" y="-9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50375" cy="497367"/>
          </a:xfrm>
          <a:prstGeom prst="rect">
            <a:avLst/>
          </a:prstGeom>
        </p:spPr>
        <p:txBody>
          <a:bodyPr vert="horz" lIns="92229" tIns="46115" rIns="92229" bIns="46115"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sz="quarter" idx="1"/>
          </p:nvPr>
        </p:nvSpPr>
        <p:spPr>
          <a:xfrm>
            <a:off x="3855221" y="1"/>
            <a:ext cx="2950374" cy="497367"/>
          </a:xfrm>
          <a:prstGeom prst="rect">
            <a:avLst/>
          </a:prstGeom>
        </p:spPr>
        <p:txBody>
          <a:bodyPr vert="horz" lIns="92229" tIns="46115" rIns="92229" bIns="46115" rtlCol="0"/>
          <a:lstStyle>
            <a:lvl1pPr algn="r" fontAlgn="auto">
              <a:spcBef>
                <a:spcPts val="0"/>
              </a:spcBef>
              <a:spcAft>
                <a:spcPts val="0"/>
              </a:spcAft>
              <a:defRPr sz="1200" smtClean="0">
                <a:latin typeface="+mn-lt"/>
                <a:ea typeface="+mn-ea"/>
              </a:defRPr>
            </a:lvl1pPr>
          </a:lstStyle>
          <a:p>
            <a:pPr>
              <a:defRPr/>
            </a:pPr>
            <a:fld id="{269D6279-DB44-480D-9EFB-8CFE6CFC53A3}" type="datetimeFigureOut">
              <a:rPr lang="ja-JP" altLang="en-US"/>
              <a:pPr>
                <a:defRPr/>
              </a:pPr>
              <a:t>2016/12/5</a:t>
            </a:fld>
            <a:endParaRPr lang="ja-JP" altLang="en-US"/>
          </a:p>
        </p:txBody>
      </p:sp>
      <p:sp>
        <p:nvSpPr>
          <p:cNvPr id="4" name="フッター プレースホルダー 3"/>
          <p:cNvSpPr>
            <a:spLocks noGrp="1"/>
          </p:cNvSpPr>
          <p:nvPr>
            <p:ph type="ftr" sz="quarter" idx="2"/>
          </p:nvPr>
        </p:nvSpPr>
        <p:spPr>
          <a:xfrm>
            <a:off x="1" y="9440372"/>
            <a:ext cx="2950375" cy="497366"/>
          </a:xfrm>
          <a:prstGeom prst="rect">
            <a:avLst/>
          </a:prstGeom>
        </p:spPr>
        <p:txBody>
          <a:bodyPr vert="horz" lIns="92229" tIns="46115" rIns="92229" bIns="46115"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5" name="スライド番号プレースホルダー 4"/>
          <p:cNvSpPr>
            <a:spLocks noGrp="1"/>
          </p:cNvSpPr>
          <p:nvPr>
            <p:ph type="sldNum" sz="quarter" idx="3"/>
          </p:nvPr>
        </p:nvSpPr>
        <p:spPr>
          <a:xfrm>
            <a:off x="3855221" y="9440372"/>
            <a:ext cx="2950374" cy="497366"/>
          </a:xfrm>
          <a:prstGeom prst="rect">
            <a:avLst/>
          </a:prstGeom>
        </p:spPr>
        <p:txBody>
          <a:bodyPr vert="horz" lIns="92229" tIns="46115" rIns="92229" bIns="46115" rtlCol="0" anchor="b"/>
          <a:lstStyle>
            <a:lvl1pPr algn="r" fontAlgn="auto">
              <a:spcBef>
                <a:spcPts val="0"/>
              </a:spcBef>
              <a:spcAft>
                <a:spcPts val="0"/>
              </a:spcAft>
              <a:defRPr sz="1200" smtClean="0">
                <a:latin typeface="+mn-lt"/>
                <a:ea typeface="+mn-ea"/>
              </a:defRPr>
            </a:lvl1pPr>
          </a:lstStyle>
          <a:p>
            <a:pPr>
              <a:defRPr/>
            </a:pPr>
            <a:fld id="{F6BE239A-8258-453A-847C-EA6C2878FE98}" type="slidenum">
              <a:rPr lang="ja-JP" altLang="en-US"/>
              <a:pPr>
                <a:defRPr/>
              </a:pPr>
              <a:t>‹#›</a:t>
            </a:fld>
            <a:endParaRPr lang="ja-JP" altLang="en-US"/>
          </a:p>
        </p:txBody>
      </p:sp>
    </p:spTree>
    <p:extLst>
      <p:ext uri="{BB962C8B-B14F-4D97-AF65-F5344CB8AC3E}">
        <p14:creationId xmlns:p14="http://schemas.microsoft.com/office/powerpoint/2010/main" val="39895958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50375" cy="497367"/>
          </a:xfrm>
          <a:prstGeom prst="rect">
            <a:avLst/>
          </a:prstGeom>
        </p:spPr>
        <p:txBody>
          <a:bodyPr vert="horz" lIns="92229" tIns="46115" rIns="92229" bIns="46115"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3855221" y="1"/>
            <a:ext cx="2950374" cy="497367"/>
          </a:xfrm>
          <a:prstGeom prst="rect">
            <a:avLst/>
          </a:prstGeom>
        </p:spPr>
        <p:txBody>
          <a:bodyPr vert="horz" lIns="92229" tIns="46115" rIns="92229" bIns="46115" rtlCol="0"/>
          <a:lstStyle>
            <a:lvl1pPr algn="r" fontAlgn="auto">
              <a:spcBef>
                <a:spcPts val="0"/>
              </a:spcBef>
              <a:spcAft>
                <a:spcPts val="0"/>
              </a:spcAft>
              <a:defRPr sz="1200" smtClean="0">
                <a:latin typeface="+mn-lt"/>
                <a:ea typeface="+mn-ea"/>
              </a:defRPr>
            </a:lvl1pPr>
          </a:lstStyle>
          <a:p>
            <a:pPr>
              <a:defRPr/>
            </a:pPr>
            <a:fld id="{0092CE33-3AE5-493F-A777-7E1174579EAD}" type="datetimeFigureOut">
              <a:rPr lang="ja-JP" altLang="en-US"/>
              <a:pPr>
                <a:defRPr/>
              </a:pPr>
              <a:t>2016/12/5</a:t>
            </a:fld>
            <a:endParaRPr lang="ja-JP" altLang="en-US"/>
          </a:p>
        </p:txBody>
      </p:sp>
      <p:sp>
        <p:nvSpPr>
          <p:cNvPr id="4" name="スライド イメージ プレースホルダー 3"/>
          <p:cNvSpPr>
            <a:spLocks noGrp="1" noRot="1" noChangeAspect="1"/>
          </p:cNvSpPr>
          <p:nvPr>
            <p:ph type="sldImg" idx="2"/>
          </p:nvPr>
        </p:nvSpPr>
        <p:spPr>
          <a:xfrm>
            <a:off x="709613" y="744538"/>
            <a:ext cx="5387975" cy="3729037"/>
          </a:xfrm>
          <a:prstGeom prst="rect">
            <a:avLst/>
          </a:prstGeom>
          <a:noFill/>
          <a:ln w="12700">
            <a:solidFill>
              <a:prstClr val="black"/>
            </a:solidFill>
          </a:ln>
        </p:spPr>
        <p:txBody>
          <a:bodyPr vert="horz" lIns="92229" tIns="46115" rIns="92229" bIns="46115" rtlCol="0" anchor="ctr"/>
          <a:lstStyle/>
          <a:p>
            <a:pPr lvl="0"/>
            <a:endParaRPr lang="ja-JP" altLang="en-US" noProof="0"/>
          </a:p>
        </p:txBody>
      </p:sp>
      <p:sp>
        <p:nvSpPr>
          <p:cNvPr id="5" name="ノート プレースホルダー 4"/>
          <p:cNvSpPr>
            <a:spLocks noGrp="1"/>
          </p:cNvSpPr>
          <p:nvPr>
            <p:ph type="body" sz="quarter" idx="3"/>
          </p:nvPr>
        </p:nvSpPr>
        <p:spPr>
          <a:xfrm>
            <a:off x="680239" y="4720985"/>
            <a:ext cx="5446723" cy="4473102"/>
          </a:xfrm>
          <a:prstGeom prst="rect">
            <a:avLst/>
          </a:prstGeom>
        </p:spPr>
        <p:txBody>
          <a:bodyPr vert="horz" lIns="92229" tIns="46115" rIns="92229" bIns="46115"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p:cNvSpPr>
            <a:spLocks noGrp="1"/>
          </p:cNvSpPr>
          <p:nvPr>
            <p:ph type="ftr" sz="quarter" idx="4"/>
          </p:nvPr>
        </p:nvSpPr>
        <p:spPr>
          <a:xfrm>
            <a:off x="1" y="9440372"/>
            <a:ext cx="2950375" cy="497366"/>
          </a:xfrm>
          <a:prstGeom prst="rect">
            <a:avLst/>
          </a:prstGeom>
        </p:spPr>
        <p:txBody>
          <a:bodyPr vert="horz" lIns="92229" tIns="46115" rIns="92229" bIns="46115"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3855221" y="9440372"/>
            <a:ext cx="2950374" cy="497366"/>
          </a:xfrm>
          <a:prstGeom prst="rect">
            <a:avLst/>
          </a:prstGeom>
        </p:spPr>
        <p:txBody>
          <a:bodyPr vert="horz" lIns="92229" tIns="46115" rIns="92229" bIns="46115" rtlCol="0" anchor="b"/>
          <a:lstStyle>
            <a:lvl1pPr algn="r" fontAlgn="auto">
              <a:spcBef>
                <a:spcPts val="0"/>
              </a:spcBef>
              <a:spcAft>
                <a:spcPts val="0"/>
              </a:spcAft>
              <a:defRPr sz="1200" smtClean="0">
                <a:latin typeface="+mn-lt"/>
                <a:ea typeface="+mn-ea"/>
              </a:defRPr>
            </a:lvl1pPr>
          </a:lstStyle>
          <a:p>
            <a:pPr>
              <a:defRPr/>
            </a:pPr>
            <a:fld id="{6D70B6FF-95A9-465F-BFD2-9E380AE39CD7}" type="slidenum">
              <a:rPr lang="ja-JP" altLang="en-US"/>
              <a:pPr>
                <a:defRPr/>
              </a:pPr>
              <a:t>‹#›</a:t>
            </a:fld>
            <a:endParaRPr lang="ja-JP" altLang="en-US"/>
          </a:p>
        </p:txBody>
      </p:sp>
    </p:spTree>
    <p:extLst>
      <p:ext uri="{BB962C8B-B14F-4D97-AF65-F5344CB8AC3E}">
        <p14:creationId xmlns:p14="http://schemas.microsoft.com/office/powerpoint/2010/main" val="2692846104"/>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mn-lt"/>
        <a:ea typeface="+mn-ea"/>
        <a:cs typeface="+mn-cs"/>
      </a:defRPr>
    </a:lvl1pPr>
    <a:lvl2pPr marL="457200" algn="l" rtl="0" fontAlgn="base">
      <a:spcBef>
        <a:spcPct val="30000"/>
      </a:spcBef>
      <a:spcAft>
        <a:spcPct val="0"/>
      </a:spcAft>
      <a:defRPr kumimoji="1" sz="1200" kern="1200">
        <a:solidFill>
          <a:schemeClr val="tx1"/>
        </a:solidFill>
        <a:latin typeface="+mn-lt"/>
        <a:ea typeface="+mn-ea"/>
        <a:cs typeface="+mn-cs"/>
      </a:defRPr>
    </a:lvl2pPr>
    <a:lvl3pPr marL="914400" algn="l" rtl="0" fontAlgn="base">
      <a:spcBef>
        <a:spcPct val="30000"/>
      </a:spcBef>
      <a:spcAft>
        <a:spcPct val="0"/>
      </a:spcAft>
      <a:defRPr kumimoji="1" sz="1200" kern="1200">
        <a:solidFill>
          <a:schemeClr val="tx1"/>
        </a:solidFill>
        <a:latin typeface="+mn-lt"/>
        <a:ea typeface="+mn-ea"/>
        <a:cs typeface="+mn-cs"/>
      </a:defRPr>
    </a:lvl3pPr>
    <a:lvl4pPr marL="1371600" algn="l" rtl="0" fontAlgn="base">
      <a:spcBef>
        <a:spcPct val="30000"/>
      </a:spcBef>
      <a:spcAft>
        <a:spcPct val="0"/>
      </a:spcAft>
      <a:defRPr kumimoji="1" sz="1200" kern="1200">
        <a:solidFill>
          <a:schemeClr val="tx1"/>
        </a:solidFill>
        <a:latin typeface="+mn-lt"/>
        <a:ea typeface="+mn-ea"/>
        <a:cs typeface="+mn-cs"/>
      </a:defRPr>
    </a:lvl4pPr>
    <a:lvl5pPr marL="1828800" algn="l" rtl="0" fontAlgn="base">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741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1741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44EE25-02B3-4898-A3D8-7C76A7237F3A}" type="slidenum">
              <a:rPr lang="ja-JP" altLang="en-US"/>
              <a:pPr fontAlgn="base">
                <a:spcBef>
                  <a:spcPct val="0"/>
                </a:spcBef>
                <a:spcAft>
                  <a:spcPct val="0"/>
                </a:spcAft>
              </a:pPr>
              <a:t>0</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9</a:t>
            </a:fld>
            <a:endParaRPr lang="ja-JP" altLang="en-US">
              <a:solidFill>
                <a:srgbClr val="000000"/>
              </a:solidFill>
            </a:endParaRPr>
          </a:p>
        </p:txBody>
      </p:sp>
    </p:spTree>
    <p:extLst>
      <p:ext uri="{BB962C8B-B14F-4D97-AF65-F5344CB8AC3E}">
        <p14:creationId xmlns:p14="http://schemas.microsoft.com/office/powerpoint/2010/main" val="2396436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10</a:t>
            </a:fld>
            <a:endParaRPr lang="ja-JP" altLang="en-US">
              <a:solidFill>
                <a:srgbClr val="000000"/>
              </a:solidFill>
            </a:endParaRPr>
          </a:p>
        </p:txBody>
      </p:sp>
    </p:spTree>
    <p:extLst>
      <p:ext uri="{BB962C8B-B14F-4D97-AF65-F5344CB8AC3E}">
        <p14:creationId xmlns:p14="http://schemas.microsoft.com/office/powerpoint/2010/main" val="2396436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11</a:t>
            </a:fld>
            <a:endParaRPr lang="ja-JP" altLang="en-US">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12</a:t>
            </a:fld>
            <a:endParaRPr lang="ja-JP"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13</a:t>
            </a:fld>
            <a:endParaRPr lang="ja-JP"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14</a:t>
            </a:fld>
            <a:endParaRPr lang="ja-JP" alt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15</a:t>
            </a:fld>
            <a:endParaRPr lang="ja-JP" altLang="en-US">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16</a:t>
            </a:fld>
            <a:endParaRPr lang="ja-JP" altLang="en-US">
              <a:solidFill>
                <a:srgbClr val="000000"/>
              </a:solidFill>
            </a:endParaRPr>
          </a:p>
        </p:txBody>
      </p:sp>
    </p:spTree>
    <p:extLst>
      <p:ext uri="{BB962C8B-B14F-4D97-AF65-F5344CB8AC3E}">
        <p14:creationId xmlns:p14="http://schemas.microsoft.com/office/powerpoint/2010/main" val="3868868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1</a:t>
            </a:fld>
            <a:endParaRPr lang="ja-JP"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2</a:t>
            </a:fld>
            <a:endParaRPr lang="ja-JP"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3</a:t>
            </a:fld>
            <a:endParaRPr lang="ja-JP"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4</a:t>
            </a:fld>
            <a:endParaRPr lang="ja-JP"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5</a:t>
            </a:fld>
            <a:endParaRPr lang="ja-JP"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6</a:t>
            </a:fld>
            <a:endParaRPr lang="ja-JP"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7</a:t>
            </a:fld>
            <a:endParaRPr lang="ja-JP"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p:cNvSpPr>
            <a:spLocks noGrp="1" noRot="1" noChangeAspect="1" noTextEdit="1"/>
          </p:cNvSpPr>
          <p:nvPr>
            <p:ph type="sldImg"/>
          </p:nvPr>
        </p:nvSpPr>
        <p:spPr bwMode="auto">
          <a:noFill/>
          <a:ln>
            <a:solidFill>
              <a:srgbClr val="000000"/>
            </a:solidFill>
            <a:miter lim="800000"/>
            <a:headEnd/>
            <a:tailEnd/>
          </a:ln>
        </p:spPr>
      </p:sp>
      <p:sp>
        <p:nvSpPr>
          <p:cNvPr id="20483"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a:p>
        </p:txBody>
      </p:sp>
      <p:sp>
        <p:nvSpPr>
          <p:cNvPr id="20484" name="スライド番号プレースホルダー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5F296A-3AA7-4ACD-9A8B-57FCDDD67206}" type="slidenum">
              <a:rPr lang="ja-JP" altLang="en-US">
                <a:solidFill>
                  <a:srgbClr val="000000"/>
                </a:solidFill>
              </a:rPr>
              <a:pPr fontAlgn="base">
                <a:spcBef>
                  <a:spcPct val="0"/>
                </a:spcBef>
                <a:spcAft>
                  <a:spcPct val="0"/>
                </a:spcAft>
              </a:pPr>
              <a:t>8</a:t>
            </a:fld>
            <a:endParaRPr lang="ja-JP" altLang="en-US">
              <a:solidFill>
                <a:srgbClr val="000000"/>
              </a:solidFill>
            </a:endParaRPr>
          </a:p>
        </p:txBody>
      </p:sp>
    </p:spTree>
    <p:extLst>
      <p:ext uri="{BB962C8B-B14F-4D97-AF65-F5344CB8AC3E}">
        <p14:creationId xmlns:p14="http://schemas.microsoft.com/office/powerpoint/2010/main" val="192140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fld id="{D61CD42C-F3EE-4586-8845-F51DDECB7DB2}" type="datetime1">
              <a:rPr lang="ja-JP" altLang="en-US"/>
              <a:pPr>
                <a:defRPr/>
              </a:pPr>
              <a:t>2016/12/5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4379203-647C-4641-84E7-EAE8E8DBD637}"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7215EE4A-2E78-447F-9348-EE066DFAB3BA}" type="datetime1">
              <a:rPr lang="ja-JP" altLang="en-US"/>
              <a:pPr>
                <a:defRPr/>
              </a:pPr>
              <a:t>2016/12/5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1EF2B6E-ABDF-4A27-BB07-6D915DB17067}"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337" y="274643"/>
            <a:ext cx="2414588"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36577" y="274643"/>
            <a:ext cx="7078663"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fld id="{7882DA48-CF9F-4EA9-AAB4-98901780AA12}" type="datetime1">
              <a:rPr lang="ja-JP" altLang="en-US"/>
              <a:pPr>
                <a:defRPr/>
              </a:pPr>
              <a:t>2016/12/5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2312286-75C4-4050-A958-EB53CD4214F1}"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2897790" y="-24"/>
            <a:ext cx="4110421" cy="523220"/>
          </a:xfrm>
        </p:spPr>
        <p:txBody>
          <a:bodyPr wrap="none">
            <a:spAutoFit/>
          </a:bodyPr>
          <a:lstStyle>
            <a:lvl1pPr>
              <a:defRPr sz="2800">
                <a:effectLst>
                  <a:outerShdw blurRad="38100" dist="38100" dir="2700000" algn="tl">
                    <a:srgbClr val="000000">
                      <a:alpha val="43137"/>
                    </a:srgbClr>
                  </a:outerShdw>
                </a:effectLst>
                <a:latin typeface="HGP創英角ｺﾞｼｯｸUB" pitchFamily="50" charset="-128"/>
                <a:ea typeface="HGP創英角ｺﾞｼｯｸUB" pitchFamily="50" charset="-128"/>
              </a:defRPr>
            </a:lvl1pPr>
          </a:lstStyle>
          <a:p>
            <a:r>
              <a:rPr lang="ja-JP" altLang="en-US"/>
              <a:t>マスタ タイトルの書式設定</a:t>
            </a:r>
          </a:p>
        </p:txBody>
      </p:sp>
      <p:sp>
        <p:nvSpPr>
          <p:cNvPr id="3" name="日付プレースホルダ 2"/>
          <p:cNvSpPr>
            <a:spLocks noGrp="1"/>
          </p:cNvSpPr>
          <p:nvPr>
            <p:ph type="dt" sz="half" idx="10"/>
          </p:nvPr>
        </p:nvSpPr>
        <p:spPr/>
        <p:txBody>
          <a:bodyPr/>
          <a:lstStyle>
            <a:lvl1pPr>
              <a:defRPr smtClean="0">
                <a:solidFill>
                  <a:prstClr val="black"/>
                </a:solidFill>
              </a:defRPr>
            </a:lvl1pPr>
          </a:lstStyle>
          <a:p>
            <a:pPr>
              <a:defRPr/>
            </a:pPr>
            <a:fld id="{3E5AA234-8AB3-4FDB-99D2-B2413FB34563}" type="datetime1">
              <a:rPr lang="ja-JP" altLang="en-US"/>
              <a:pPr>
                <a:defRPr/>
              </a:pPr>
              <a:t>2016/12/5</a:t>
            </a:fld>
            <a:endParaRPr lang="ja-JP" altLang="en-US"/>
          </a:p>
        </p:txBody>
      </p:sp>
      <p:sp>
        <p:nvSpPr>
          <p:cNvPr id="4" name="フッター プレースホルダ 3"/>
          <p:cNvSpPr>
            <a:spLocks noGrp="1"/>
          </p:cNvSpPr>
          <p:nvPr>
            <p:ph type="ftr" sz="quarter" idx="11"/>
          </p:nvPr>
        </p:nvSpPr>
        <p:spPr/>
        <p:txBody>
          <a:bodyPr/>
          <a:lstStyle>
            <a:lvl1pPr>
              <a:defRPr>
                <a:solidFill>
                  <a:prstClr val="black"/>
                </a:solidFill>
              </a:defRPr>
            </a:lvl1pPr>
          </a:lstStyle>
          <a:p>
            <a:pPr>
              <a:defRPr/>
            </a:pPr>
            <a:endParaRPr lang="ja-JP" altLang="en-US"/>
          </a:p>
        </p:txBody>
      </p:sp>
      <p:sp>
        <p:nvSpPr>
          <p:cNvPr id="5" name="スライド番号プレースホルダ 4"/>
          <p:cNvSpPr>
            <a:spLocks noGrp="1"/>
          </p:cNvSpPr>
          <p:nvPr>
            <p:ph type="sldNum" sz="quarter" idx="12"/>
          </p:nvPr>
        </p:nvSpPr>
        <p:spPr/>
        <p:txBody>
          <a:bodyPr/>
          <a:lstStyle>
            <a:lvl1pPr>
              <a:defRPr>
                <a:solidFill>
                  <a:prstClr val="black"/>
                </a:solidFill>
              </a:defRPr>
            </a:lvl1pPr>
          </a:lstStyle>
          <a:p>
            <a:pPr>
              <a:defRPr/>
            </a:pPr>
            <a:fld id="{AC40E10A-4B77-452E-A584-312B751228C8}" type="slidenum">
              <a:rPr lang="ja-JP" altLang="en-US"/>
              <a:pPr>
                <a:defRPr/>
              </a:pPr>
              <a:t>‹#›</a:t>
            </a:fld>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D1732D9E-D7EB-4AE1-9E72-ED2EF3C5E774}" type="datetime1">
              <a:rPr lang="ja-JP" altLang="en-US"/>
              <a:pPr>
                <a:defRPr/>
              </a:pPr>
              <a:t>2016/12/5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0F76FC4-4721-46EA-9C1B-79557CFF00A2}" type="slidenum">
              <a:rPr lang="ja-JP" altLang="en-US"/>
              <a:pPr>
                <a:defRPr/>
              </a:pPr>
              <a:t>‹#›</a:t>
            </a:fld>
            <a:endParaRPr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10832984-7234-4527-B1E0-F72050FE818F}" type="datetime1">
              <a:rPr lang="ja-JP" altLang="en-US"/>
              <a:pPr>
                <a:defRPr/>
              </a:pPr>
              <a:t>2016/12/5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73E3B9C-FA39-49ED-BB6B-F73672DB4868}" type="slidenum">
              <a:rPr lang="ja-JP" altLang="en-US"/>
              <a:pPr>
                <a:defRPr/>
              </a:pPr>
              <a:t>‹#›</a:t>
            </a:fld>
            <a:endParaRPr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143628BB-E00B-41F9-B0E8-1BAC54FA5BB2}" type="datetime1">
              <a:rPr lang="ja-JP" altLang="en-US"/>
              <a:pPr>
                <a:defRPr/>
              </a:pPr>
              <a:t>2016/12/5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D54B92D7-69C8-4FA5-BE85-DDC68D2F746E}" type="slidenum">
              <a:rPr lang="ja-JP" altLang="en-US"/>
              <a:pPr>
                <a:defRPr/>
              </a:pPr>
              <a:t>‹#›</a:t>
            </a:fld>
            <a:endParaRPr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EE30054A-AB29-4979-9B6C-59E49EBD5328}" type="datetime1">
              <a:rPr lang="ja-JP" altLang="en-US"/>
              <a:pPr>
                <a:defRPr/>
              </a:pPr>
              <a:t>2016/12/5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9BA5370-0155-44C2-9D0A-9DEBEEDDFBAA}" type="slidenum">
              <a:rPr lang="ja-JP" altLang="en-US"/>
              <a:pPr>
                <a:defRPr/>
              </a:pPr>
              <a:t>‹#›</a:t>
            </a:fld>
            <a:endParaRPr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59958F06-A3E6-4B97-B0A3-4A05BE9E6C44}" type="datetime1">
              <a:rPr lang="ja-JP" altLang="en-US"/>
              <a:pPr>
                <a:defRPr/>
              </a:pPr>
              <a:t>2016/12/5</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20AA614B-6CD3-4485-8A01-92A452D9E5F8}" type="slidenum">
              <a:rPr lang="ja-JP" altLang="en-US"/>
              <a:pPr>
                <a:defRPr/>
              </a:pPr>
              <a:t>‹#›</a:t>
            </a:fld>
            <a:endParaRPr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325298FE-47ED-4BF7-AC41-61CEE03462C9}" type="datetime1">
              <a:rPr lang="ja-JP" altLang="en-US"/>
              <a:pPr>
                <a:defRPr/>
              </a:pPr>
              <a:t>2016/12/5</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FB4BB1C-BE9C-49B8-988F-86726B1E5752}" type="slidenum">
              <a:rPr lang="ja-JP" altLang="en-US"/>
              <a:pPr>
                <a:defRPr/>
              </a:pPr>
              <a:t>‹#›</a:t>
            </a:fld>
            <a:endParaRPr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7EA19CC-8491-4BB7-A4E9-B950D7B088D8}" type="datetime1">
              <a:rPr lang="ja-JP" altLang="en-US"/>
              <a:pPr>
                <a:defRPr/>
              </a:pPr>
              <a:t>2016/12/5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43614DF1-3991-4EBD-AD92-E0CA18526606}"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正方形/長方形 3"/>
          <p:cNvSpPr/>
          <p:nvPr userDrawn="1"/>
        </p:nvSpPr>
        <p:spPr>
          <a:xfrm>
            <a:off x="0" y="457418"/>
            <a:ext cx="9906000" cy="67409"/>
          </a:xfrm>
          <a:prstGeom prst="rect">
            <a:avLst/>
          </a:prstGeom>
        </p:spPr>
        <p:style>
          <a:lnRef idx="0">
            <a:schemeClr val="accent6"/>
          </a:lnRef>
          <a:fillRef idx="3">
            <a:schemeClr val="accent6"/>
          </a:fillRef>
          <a:effectRef idx="3">
            <a:schemeClr val="accent6"/>
          </a:effectRef>
          <a:fontRef idx="minor">
            <a:schemeClr val="lt1"/>
          </a:fontRef>
        </p:style>
        <p:txBody>
          <a:bodyPr lIns="91385" tIns="45695" rIns="91385" bIns="45695" anchor="ctr"/>
          <a:lstStyle/>
          <a:p>
            <a:pPr algn="ctr" defTabSz="913850" fontAlgn="auto">
              <a:spcBef>
                <a:spcPts val="0"/>
              </a:spcBef>
              <a:spcAft>
                <a:spcPts val="0"/>
              </a:spcAft>
              <a:defRPr/>
            </a:pPr>
            <a:endParaRPr lang="ja-JP" altLang="en-US">
              <a:solidFill>
                <a:prstClr val="white"/>
              </a:solidFill>
            </a:endParaRPr>
          </a:p>
        </p:txBody>
      </p:sp>
      <p:sp>
        <p:nvSpPr>
          <p:cNvPr id="5" name="テキスト ボックス 4"/>
          <p:cNvSpPr txBox="1"/>
          <p:nvPr userDrawn="1"/>
        </p:nvSpPr>
        <p:spPr>
          <a:xfrm>
            <a:off x="9364308" y="96888"/>
            <a:ext cx="464347" cy="307777"/>
          </a:xfrm>
          <a:prstGeom prst="rect">
            <a:avLst/>
          </a:prstGeom>
          <a:solidFill>
            <a:schemeClr val="bg1"/>
          </a:solidFill>
          <a:scene3d>
            <a:camera prst="orthographicFront"/>
            <a:lightRig rig="threePt" dir="t"/>
          </a:scene3d>
          <a:sp3d>
            <a:bevelT w="152400" h="50800" prst="softRound"/>
          </a:sp3d>
        </p:spPr>
        <p:txBody>
          <a:bodyPr>
            <a:spAutoFit/>
          </a:bodyPr>
          <a:lstStyle/>
          <a:p>
            <a:pPr algn="ctr">
              <a:defRPr/>
            </a:pPr>
            <a:fld id="{0CC23005-B310-4C1B-BE5C-0F2CFC89244E}" type="slidenum">
              <a:rPr lang="en-US" altLang="ja-JP" sz="1400">
                <a:solidFill>
                  <a:prstClr val="black"/>
                </a:solidFill>
                <a:latin typeface="+mn-lt"/>
                <a:ea typeface="+mn-ea"/>
                <a:cs typeface="Arial" pitchFamily="34" charset="0"/>
              </a:rPr>
              <a:pPr algn="ctr">
                <a:defRPr/>
              </a:pPr>
              <a:t>‹#›</a:t>
            </a:fld>
            <a:endParaRPr lang="ja-JP" altLang="en-US" sz="1400" dirty="0">
              <a:solidFill>
                <a:prstClr val="black"/>
              </a:solidFill>
              <a:latin typeface="+mn-lt"/>
              <a:ea typeface="+mn-ea"/>
              <a:cs typeface="Arial" pitchFamily="34" charset="0"/>
            </a:endParaRPr>
          </a:p>
        </p:txBody>
      </p:sp>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3"/>
          <p:cNvSpPr>
            <a:spLocks noGrp="1"/>
          </p:cNvSpPr>
          <p:nvPr>
            <p:ph type="dt" sz="half" idx="10"/>
          </p:nvPr>
        </p:nvSpPr>
        <p:spPr/>
        <p:txBody>
          <a:bodyPr/>
          <a:lstStyle>
            <a:lvl1pPr>
              <a:defRPr/>
            </a:lvl1pPr>
          </a:lstStyle>
          <a:p>
            <a:pPr>
              <a:defRPr/>
            </a:pPr>
            <a:fld id="{CE98AB90-AFAF-4C51-B965-7B49138A957C}" type="datetime1">
              <a:rPr lang="ja-JP" altLang="en-US"/>
              <a:pPr>
                <a:defRPr/>
              </a:pPr>
              <a:t>2016/12/5</a:t>
            </a:fld>
            <a:endParaRPr lang="ja-JP" altLang="en-US"/>
          </a:p>
        </p:txBody>
      </p:sp>
      <p:sp>
        <p:nvSpPr>
          <p:cNvPr id="7"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8" name="スライド番号プレースホルダー 5"/>
          <p:cNvSpPr>
            <a:spLocks noGrp="1"/>
          </p:cNvSpPr>
          <p:nvPr>
            <p:ph type="sldNum" sz="quarter" idx="12"/>
          </p:nvPr>
        </p:nvSpPr>
        <p:spPr/>
        <p:txBody>
          <a:bodyPr/>
          <a:lstStyle>
            <a:lvl1pPr>
              <a:defRPr/>
            </a:lvl1pPr>
          </a:lstStyle>
          <a:p>
            <a:pPr>
              <a:defRPr/>
            </a:pPr>
            <a:fld id="{721E5BC0-B574-465F-9950-8B3392F60C78}"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06E6C941-FC09-4AC5-ABEC-B3367F5FBC49}" type="datetime1">
              <a:rPr lang="ja-JP" altLang="en-US"/>
              <a:pPr>
                <a:defRPr/>
              </a:pPr>
              <a:t>2016/12/5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DF82568D-CA55-41B6-BCE9-2325D03F4B6C}" type="slidenum">
              <a:rPr lang="ja-JP" altLang="en-US"/>
              <a:pPr>
                <a:defRPr/>
              </a:pPr>
              <a:t>‹#›</a:t>
            </a:fld>
            <a:endParaRPr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6546DCC-D45F-4C47-A3A6-417605C3106A}" type="datetime1">
              <a:rPr lang="ja-JP" altLang="en-US"/>
              <a:pPr>
                <a:defRPr/>
              </a:pPr>
              <a:t>2016/12/5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506B7853-12C2-41B0-98B5-A84059547C8B}" type="slidenum">
              <a:rPr lang="ja-JP" altLang="en-US"/>
              <a:pPr>
                <a:defRPr/>
              </a:pPr>
              <a:t>‹#›</a:t>
            </a:fld>
            <a:endParaRPr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6E52B3B-8C72-465A-A08A-BEF7BF6FCB84}" type="datetime1">
              <a:rPr lang="ja-JP" altLang="en-US"/>
              <a:pPr>
                <a:defRPr/>
              </a:pPr>
              <a:t>2016/12/5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B5BDF93-F486-42D6-ACA6-D689C1939F02}" type="slidenum">
              <a:rPr lang="ja-JP" altLang="en-US"/>
              <a:pPr>
                <a:defRPr/>
              </a:pPr>
              <a:t>‹#›</a:t>
            </a:fld>
            <a:endParaRPr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95300" y="274643"/>
            <a:ext cx="652145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12F74972-4093-4883-B9AB-2110459C0A52}" type="datetime1">
              <a:rPr lang="ja-JP" altLang="en-US"/>
              <a:pPr>
                <a:defRPr/>
              </a:pPr>
              <a:t>2016/12/5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2E8B2FD-FF7C-46B8-9DE6-5CBEF89115D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1813A408-AD39-47B7-BDC4-1FF2CD558064}" type="datetime1">
              <a:rPr lang="ja-JP" altLang="en-US"/>
              <a:pPr>
                <a:defRPr/>
              </a:pPr>
              <a:t>2016/12/5</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A97D2BAD-C6E2-4457-9397-25200F92E2B7}"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36575" y="1600205"/>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448300" y="1600205"/>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fld id="{432572B1-55D6-4CC1-B60D-1406EEA02505}" type="datetime1">
              <a:rPr lang="ja-JP" altLang="en-US"/>
              <a:pPr>
                <a:defRPr/>
              </a:pPr>
              <a:t>2016/12/5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03ED52E3-6359-4F71-8FDE-4E075846B543}"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fld id="{4F6F7C2B-2A22-4C62-A426-AE1FE4712561}" type="datetime1">
              <a:rPr lang="ja-JP" altLang="en-US"/>
              <a:pPr>
                <a:defRPr/>
              </a:pPr>
              <a:t>2016/12/5</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D2A5A62E-1866-4597-9C28-2EAA5D8E89A9}"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3" name="正方形/長方形 2"/>
          <p:cNvSpPr/>
          <p:nvPr userDrawn="1"/>
        </p:nvSpPr>
        <p:spPr>
          <a:xfrm>
            <a:off x="0" y="457418"/>
            <a:ext cx="9906000" cy="67409"/>
          </a:xfrm>
          <a:prstGeom prst="rect">
            <a:avLst/>
          </a:prstGeom>
        </p:spPr>
        <p:style>
          <a:lnRef idx="0">
            <a:schemeClr val="accent6"/>
          </a:lnRef>
          <a:fillRef idx="3">
            <a:schemeClr val="accent6"/>
          </a:fillRef>
          <a:effectRef idx="3">
            <a:schemeClr val="accent6"/>
          </a:effectRef>
          <a:fontRef idx="minor">
            <a:schemeClr val="lt1"/>
          </a:fontRef>
        </p:style>
        <p:txBody>
          <a:bodyPr lIns="91385" tIns="45695" rIns="91385" bIns="45695" anchor="ctr"/>
          <a:lstStyle/>
          <a:p>
            <a:pPr algn="ctr" defTabSz="913850" fontAlgn="auto">
              <a:spcBef>
                <a:spcPts val="0"/>
              </a:spcBef>
              <a:spcAft>
                <a:spcPts val="0"/>
              </a:spcAft>
              <a:defRPr/>
            </a:pPr>
            <a:endParaRPr lang="ja-JP" altLang="en-US">
              <a:solidFill>
                <a:prstClr val="white"/>
              </a:solidFill>
            </a:endParaRPr>
          </a:p>
        </p:txBody>
      </p:sp>
      <p:sp>
        <p:nvSpPr>
          <p:cNvPr id="4" name="テキスト ボックス 3"/>
          <p:cNvSpPr txBox="1"/>
          <p:nvPr userDrawn="1"/>
        </p:nvSpPr>
        <p:spPr>
          <a:xfrm>
            <a:off x="9364308" y="96888"/>
            <a:ext cx="464347" cy="307777"/>
          </a:xfrm>
          <a:prstGeom prst="rect">
            <a:avLst/>
          </a:prstGeom>
          <a:solidFill>
            <a:schemeClr val="bg1"/>
          </a:solidFill>
          <a:scene3d>
            <a:camera prst="orthographicFront"/>
            <a:lightRig rig="threePt" dir="t"/>
          </a:scene3d>
          <a:sp3d>
            <a:bevelT w="152400" h="50800" prst="softRound"/>
          </a:sp3d>
        </p:spPr>
        <p:txBody>
          <a:bodyPr>
            <a:spAutoFit/>
          </a:bodyPr>
          <a:lstStyle/>
          <a:p>
            <a:pPr algn="ctr">
              <a:defRPr/>
            </a:pPr>
            <a:fld id="{421D6687-3AD8-42F9-8754-0EA2494CA910}" type="slidenum">
              <a:rPr lang="en-US" altLang="ja-JP" sz="1400">
                <a:solidFill>
                  <a:prstClr val="black"/>
                </a:solidFill>
                <a:latin typeface="+mn-lt"/>
                <a:ea typeface="+mn-ea"/>
                <a:cs typeface="Arial" pitchFamily="34" charset="0"/>
              </a:rPr>
              <a:pPr algn="ctr">
                <a:defRPr/>
              </a:pPr>
              <a:t>‹#›</a:t>
            </a:fld>
            <a:endParaRPr lang="ja-JP" altLang="en-US" sz="1400" dirty="0">
              <a:solidFill>
                <a:prstClr val="black"/>
              </a:solidFill>
              <a:latin typeface="+mn-lt"/>
              <a:ea typeface="+mn-ea"/>
              <a:cs typeface="Arial" pitchFamily="34" charset="0"/>
            </a:endParaRPr>
          </a:p>
        </p:txBody>
      </p:sp>
      <p:sp>
        <p:nvSpPr>
          <p:cNvPr id="2" name="タイトル 1"/>
          <p:cNvSpPr>
            <a:spLocks noGrp="1"/>
          </p:cNvSpPr>
          <p:nvPr>
            <p:ph type="title"/>
          </p:nvPr>
        </p:nvSpPr>
        <p:spPr/>
        <p:txBody>
          <a:bodyPr/>
          <a:lstStyle/>
          <a:p>
            <a:r>
              <a:rPr lang="ja-JP" altLang="en-US"/>
              <a:t>マスター タイトルの書式設定</a:t>
            </a:r>
          </a:p>
        </p:txBody>
      </p:sp>
      <p:sp>
        <p:nvSpPr>
          <p:cNvPr id="5" name="日付プレースホルダー 2"/>
          <p:cNvSpPr>
            <a:spLocks noGrp="1"/>
          </p:cNvSpPr>
          <p:nvPr>
            <p:ph type="dt" sz="half" idx="10"/>
          </p:nvPr>
        </p:nvSpPr>
        <p:spPr/>
        <p:txBody>
          <a:bodyPr/>
          <a:lstStyle>
            <a:lvl1pPr>
              <a:defRPr/>
            </a:lvl1pPr>
          </a:lstStyle>
          <a:p>
            <a:pPr>
              <a:defRPr/>
            </a:pPr>
            <a:fld id="{CBAC0807-DD2C-42E3-9F17-2AB76D0A6E8E}" type="datetime1">
              <a:rPr lang="ja-JP" altLang="en-US"/>
              <a:pPr>
                <a:defRPr/>
              </a:pPr>
              <a:t>2016/12/5</a:t>
            </a:fld>
            <a:endParaRPr lang="ja-JP" altLang="en-US"/>
          </a:p>
        </p:txBody>
      </p:sp>
      <p:sp>
        <p:nvSpPr>
          <p:cNvPr id="6" name="フッター プレースホルダー 3"/>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4"/>
          <p:cNvSpPr>
            <a:spLocks noGrp="1"/>
          </p:cNvSpPr>
          <p:nvPr>
            <p:ph type="sldNum" sz="quarter" idx="12"/>
          </p:nvPr>
        </p:nvSpPr>
        <p:spPr/>
        <p:txBody>
          <a:bodyPr/>
          <a:lstStyle>
            <a:lvl1pPr>
              <a:defRPr/>
            </a:lvl1pPr>
          </a:lstStyle>
          <a:p>
            <a:pPr>
              <a:defRPr/>
            </a:pPr>
            <a:fld id="{8FCA7DA5-17FE-4789-AB0F-73AF4930B75B}"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21F5B5E-6F06-48A6-9F06-86E064DF5D5B}" type="datetime1">
              <a:rPr lang="ja-JP" altLang="en-US"/>
              <a:pPr>
                <a:defRPr/>
              </a:pPr>
              <a:t>2016/12/5</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04264006-C64C-4397-96F2-621DFDD0FD53}"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2972" y="2730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9321E29D-0A45-4A75-A340-E5187BB41949}" type="datetime1">
              <a:rPr lang="ja-JP" altLang="en-US"/>
              <a:pPr>
                <a:defRPr/>
              </a:pPr>
              <a:t>2016/12/5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2B0FE3F-330D-4708-B2F2-D314BB4AAA1C}"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2AB7ACD5-4E46-4A58-A4FC-25231C52152F}" type="datetime1">
              <a:rPr lang="ja-JP" altLang="en-US"/>
              <a:pPr>
                <a:defRPr/>
              </a:pPr>
              <a:t>2016/12/5</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2BA370B-31BC-412F-87DF-0EC1484CCF6E}"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84978548-6AC8-450F-B984-804E92550484}" type="datetime1">
              <a:rPr lang="ja-JP" altLang="en-US"/>
              <a:pPr>
                <a:defRPr/>
              </a:pPr>
              <a:t>2016/12/5</a:t>
            </a:fld>
            <a:endParaRPr lang="ja-JP" altLang="en-US"/>
          </a:p>
        </p:txBody>
      </p:sp>
      <p:sp>
        <p:nvSpPr>
          <p:cNvPr id="5" name="フッター プレースホルダー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1E44A77A-14D0-4A7C-A605-6CD7B50D5512}"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8" r:id="rId1"/>
    <p:sldLayoutId id="2147483708" r:id="rId2"/>
    <p:sldLayoutId id="2147483689" r:id="rId3"/>
    <p:sldLayoutId id="2147483690" r:id="rId4"/>
    <p:sldLayoutId id="2147483691" r:id="rId5"/>
    <p:sldLayoutId id="2147483709" r:id="rId6"/>
    <p:sldLayoutId id="2147483692" r:id="rId7"/>
    <p:sldLayoutId id="2147483693" r:id="rId8"/>
    <p:sldLayoutId id="2147483694" r:id="rId9"/>
    <p:sldLayoutId id="2147483695" r:id="rId10"/>
    <p:sldLayoutId id="2147483696" r:id="rId11"/>
    <p:sldLayoutId id="2147483710" r:id="rId12"/>
  </p:sldLayoutIdLst>
  <p:hf sldNum="0" hdr="0" ftr="0" dt="0"/>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タイトル プレースホルダ 1"/>
          <p:cNvSpPr>
            <a:spLocks noGrp="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1" name="テキスト プレースホルダ 2"/>
          <p:cNvSpPr>
            <a:spLocks noGrp="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pPr>
              <a:defRPr/>
            </a:pPr>
            <a:fld id="{742399A9-D767-4543-B1D5-38E1B2463E5E}" type="datetime1">
              <a:rPr lang="ja-JP" altLang="en-US"/>
              <a:pPr>
                <a:defRPr/>
              </a:pPr>
              <a:t>2016/12/5</a:t>
            </a:fld>
            <a:endParaRPr lang="ja-JP" altLang="en-US"/>
          </a:p>
        </p:txBody>
      </p:sp>
      <p:sp>
        <p:nvSpPr>
          <p:cNvPr id="5" name="フッター プレースホルダ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ea typeface="+mn-ea"/>
              </a:defRPr>
            </a:lvl1pPr>
          </a:lstStyle>
          <a:p>
            <a:pPr>
              <a:defRPr/>
            </a:pPr>
            <a:fld id="{50B014F5-D610-4617-8FC1-D71077607FE1}"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3"/>
          <p:cNvSpPr>
            <a:spLocks noGrp="1"/>
          </p:cNvSpPr>
          <p:nvPr>
            <p:ph type="ctrTitle"/>
          </p:nvPr>
        </p:nvSpPr>
        <p:spPr>
          <a:xfrm>
            <a:off x="632520" y="836712"/>
            <a:ext cx="8568952" cy="2304256"/>
          </a:xfrm>
        </p:spPr>
        <p:txBody>
          <a:bodyPr/>
          <a:lstStyle/>
          <a:p>
            <a:pPr algn="l"/>
            <a:r>
              <a:rPr lang="en-US" altLang="ja-JP" sz="3200" dirty="0" smtClean="0">
                <a:latin typeface="+mn-ea"/>
                <a:ea typeface="+mn-ea"/>
              </a:rPr>
              <a:t>VLED</a:t>
            </a:r>
            <a:r>
              <a:rPr lang="ja-JP" altLang="en-US" sz="3200" dirty="0" smtClean="0">
                <a:latin typeface="+mn-ea"/>
                <a:ea typeface="+mn-ea"/>
              </a:rPr>
              <a:t>　第</a:t>
            </a:r>
            <a:r>
              <a:rPr lang="en-US" altLang="ja-JP" sz="3200" dirty="0" smtClean="0">
                <a:latin typeface="+mn-ea"/>
                <a:ea typeface="+mn-ea"/>
              </a:rPr>
              <a:t>2</a:t>
            </a:r>
            <a:r>
              <a:rPr lang="ja-JP" altLang="en-US" sz="3200" dirty="0" smtClean="0">
                <a:latin typeface="+mn-ea"/>
                <a:ea typeface="+mn-ea"/>
              </a:rPr>
              <a:t>回　データ運用検討分科会</a:t>
            </a:r>
            <a:r>
              <a:rPr lang="en-US" altLang="ja-JP" sz="3200" dirty="0" smtClean="0">
                <a:latin typeface="+mn-ea"/>
                <a:ea typeface="+mn-ea"/>
              </a:rPr>
              <a:t/>
            </a:r>
            <a:br>
              <a:rPr lang="en-US" altLang="ja-JP" sz="3200" dirty="0" smtClean="0">
                <a:latin typeface="+mn-ea"/>
                <a:ea typeface="+mn-ea"/>
              </a:rPr>
            </a:br>
            <a:r>
              <a:rPr lang="en-US" altLang="ja-JP" sz="2000" dirty="0" smtClean="0">
                <a:latin typeface="+mn-ea"/>
                <a:ea typeface="+mn-ea"/>
              </a:rPr>
              <a:t/>
            </a:r>
            <a:br>
              <a:rPr lang="en-US" altLang="ja-JP" sz="2000" dirty="0" smtClean="0">
                <a:latin typeface="+mn-ea"/>
                <a:ea typeface="+mn-ea"/>
              </a:rPr>
            </a:br>
            <a:r>
              <a:rPr lang="ja-JP" altLang="en-US" sz="4000" dirty="0" smtClean="0">
                <a:solidFill>
                  <a:srgbClr val="000066"/>
                </a:solidFill>
                <a:effectLst>
                  <a:outerShdw blurRad="38100" dist="38100" dir="2700000" algn="tl">
                    <a:srgbClr val="000000">
                      <a:alpha val="43137"/>
                    </a:srgbClr>
                  </a:outerShdw>
                </a:effectLst>
              </a:rPr>
              <a:t>地盤情報のオープンデータ化の</a:t>
            </a:r>
            <a:r>
              <a:rPr lang="en-US" altLang="ja-JP" sz="4000" dirty="0" smtClean="0">
                <a:solidFill>
                  <a:srgbClr val="000066"/>
                </a:solidFill>
                <a:effectLst>
                  <a:outerShdw blurRad="38100" dist="38100" dir="2700000" algn="tl">
                    <a:srgbClr val="000000">
                      <a:alpha val="43137"/>
                    </a:srgbClr>
                  </a:outerShdw>
                </a:effectLst>
              </a:rPr>
              <a:t/>
            </a:r>
            <a:br>
              <a:rPr lang="en-US" altLang="ja-JP" sz="4000" dirty="0" smtClean="0">
                <a:solidFill>
                  <a:srgbClr val="000066"/>
                </a:solidFill>
                <a:effectLst>
                  <a:outerShdw blurRad="38100" dist="38100" dir="2700000" algn="tl">
                    <a:srgbClr val="000000">
                      <a:alpha val="43137"/>
                    </a:srgbClr>
                  </a:outerShdw>
                </a:effectLst>
              </a:rPr>
            </a:br>
            <a:r>
              <a:rPr lang="ja-JP" altLang="en-US" sz="4000" dirty="0" smtClean="0">
                <a:solidFill>
                  <a:srgbClr val="000066"/>
                </a:solidFill>
                <a:effectLst>
                  <a:outerShdw blurRad="38100" dist="38100" dir="2700000" algn="tl">
                    <a:srgbClr val="000000">
                      <a:alpha val="43137"/>
                    </a:srgbClr>
                  </a:outerShdw>
                </a:effectLst>
              </a:rPr>
              <a:t>状況について</a:t>
            </a:r>
            <a:endParaRPr lang="ja-JP" altLang="en-US" sz="4000" dirty="0">
              <a:solidFill>
                <a:srgbClr val="000066"/>
              </a:solidFill>
              <a:latin typeface="+mn-ea"/>
              <a:ea typeface="+mn-ea"/>
            </a:endParaRPr>
          </a:p>
        </p:txBody>
      </p:sp>
      <p:sp>
        <p:nvSpPr>
          <p:cNvPr id="7" name="サブタイトル 6"/>
          <p:cNvSpPr>
            <a:spLocks noGrp="1"/>
          </p:cNvSpPr>
          <p:nvPr>
            <p:ph type="subTitle" idx="1"/>
          </p:nvPr>
        </p:nvSpPr>
        <p:spPr>
          <a:xfrm>
            <a:off x="776536" y="3886200"/>
            <a:ext cx="8136904" cy="1752600"/>
          </a:xfrm>
        </p:spPr>
        <p:txBody>
          <a:bodyPr rtlCol="0">
            <a:normAutofit fontScale="92500"/>
          </a:bodyPr>
          <a:lstStyle/>
          <a:p>
            <a:pPr algn="l" fontAlgn="auto">
              <a:spcAft>
                <a:spcPts val="0"/>
              </a:spcAft>
              <a:defRPr/>
            </a:pPr>
            <a:r>
              <a:rPr lang="ja-JP" altLang="ja-JP" dirty="0"/>
              <a:t>平成</a:t>
            </a:r>
            <a:r>
              <a:rPr lang="en-US" altLang="ja-JP" dirty="0"/>
              <a:t>28</a:t>
            </a:r>
            <a:r>
              <a:rPr lang="ja-JP" altLang="ja-JP" dirty="0"/>
              <a:t>年</a:t>
            </a:r>
            <a:r>
              <a:rPr lang="en-US" altLang="ja-JP" dirty="0"/>
              <a:t>12</a:t>
            </a:r>
            <a:r>
              <a:rPr lang="ja-JP" altLang="ja-JP" dirty="0"/>
              <a:t>月</a:t>
            </a:r>
            <a:r>
              <a:rPr lang="en-US" altLang="ja-JP" dirty="0"/>
              <a:t>6</a:t>
            </a:r>
            <a:r>
              <a:rPr lang="ja-JP" altLang="ja-JP" dirty="0"/>
              <a:t>日（</a:t>
            </a:r>
            <a:r>
              <a:rPr lang="ja-JP" altLang="en-US" dirty="0"/>
              <a:t>火</a:t>
            </a:r>
            <a:r>
              <a:rPr lang="ja-JP" altLang="ja-JP" dirty="0"/>
              <a:t>）</a:t>
            </a:r>
            <a:endParaRPr lang="en-US" altLang="ja-JP" dirty="0"/>
          </a:p>
          <a:p>
            <a:pPr algn="l" fontAlgn="auto">
              <a:spcAft>
                <a:spcPts val="0"/>
              </a:spcAft>
              <a:defRPr/>
            </a:pPr>
            <a:r>
              <a:rPr lang="ja-JP" altLang="en-US" dirty="0"/>
              <a:t>（一社）全国地質調査業協会連合会　土屋 彰義</a:t>
            </a:r>
            <a:endParaRPr lang="en-US" altLang="ja-JP" dirty="0"/>
          </a:p>
          <a:p>
            <a:pPr algn="l" fontAlgn="auto">
              <a:spcAft>
                <a:spcPts val="0"/>
              </a:spcAft>
              <a:defRPr/>
            </a:pPr>
            <a:r>
              <a:rPr lang="ja-JP" altLang="en-US" dirty="0"/>
              <a:t>日本工営株式会社　坂森 計則</a:t>
            </a:r>
          </a:p>
        </p:txBody>
      </p:sp>
      <p:sp>
        <p:nvSpPr>
          <p:cNvPr id="32769" name="Rectangle 1"/>
          <p:cNvSpPr>
            <a:spLocks noChangeArrowheads="1"/>
          </p:cNvSpPr>
          <p:nvPr/>
        </p:nvSpPr>
        <p:spPr bwMode="auto">
          <a:xfrm>
            <a:off x="0" y="105489"/>
            <a:ext cx="2342308" cy="24622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r>
              <a:rPr kumimoji="1" lang="ja-JP" altLang="ja-JP" sz="1000" b="0" i="0" u="none" strike="noStrike" cap="none" normalizeH="0" baseline="0" dirty="0">
                <a:ln>
                  <a:noFill/>
                </a:ln>
                <a:solidFill>
                  <a:schemeClr val="tx1"/>
                </a:solidFill>
                <a:effectLst/>
                <a:latin typeface="Arial Unicode MS" pitchFamily="50" charset="-128"/>
                <a:ea typeface="ＭＳ Ｐゴシック" pitchFamily="50" charset="-128"/>
                <a:cs typeface="ＭＳ Ｐゴシック" pitchFamily="50" charset="-128"/>
              </a:rPr>
              <a:t>VLED</a:t>
            </a:r>
            <a:r>
              <a:rPr lang="ja-JP" altLang="en-US" sz="1000" dirty="0">
                <a:latin typeface="Arial Unicode MS" pitchFamily="50" charset="-128"/>
                <a:cs typeface="ＭＳ Ｐゴシック" pitchFamily="50" charset="-128"/>
              </a:rPr>
              <a:t>　　第</a:t>
            </a:r>
            <a:r>
              <a:rPr lang="en-US" altLang="ja-JP" sz="1000" dirty="0">
                <a:latin typeface="Arial Unicode MS" pitchFamily="50" charset="-128"/>
                <a:cs typeface="ＭＳ Ｐゴシック" pitchFamily="50" charset="-128"/>
              </a:rPr>
              <a:t>2</a:t>
            </a:r>
            <a:r>
              <a:rPr lang="ja-JP" altLang="en-US" sz="1000" dirty="0">
                <a:latin typeface="Arial Unicode MS" pitchFamily="50" charset="-128"/>
                <a:cs typeface="ＭＳ Ｐゴシック" pitchFamily="50" charset="-128"/>
              </a:rPr>
              <a:t>回　データ運用検討分科会</a:t>
            </a:r>
            <a:endParaRPr kumimoji="1" 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 name="テキスト ボックス 4"/>
          <p:cNvSpPr txBox="1">
            <a:spLocks noChangeArrowheads="1"/>
          </p:cNvSpPr>
          <p:nvPr/>
        </p:nvSpPr>
        <p:spPr bwMode="auto">
          <a:xfrm>
            <a:off x="9124950" y="25481"/>
            <a:ext cx="748516" cy="307175"/>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square" lIns="90845" tIns="45422" rIns="90845" bIns="45422">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資料４</a:t>
            </a:r>
            <a:endParaRPr kumimoji="1" lang="ja-JP"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9466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1" name="Picture 5"/>
          <p:cNvPicPr>
            <a:picLocks noChangeAspect="1" noChangeArrowheads="1"/>
          </p:cNvPicPr>
          <p:nvPr/>
        </p:nvPicPr>
        <p:blipFill>
          <a:blip r:embed="rId3" cstate="print"/>
          <a:srcRect/>
          <a:stretch>
            <a:fillRect/>
          </a:stretch>
        </p:blipFill>
        <p:spPr bwMode="auto">
          <a:xfrm>
            <a:off x="4592960" y="1189831"/>
            <a:ext cx="4092121" cy="3967361"/>
          </a:xfrm>
          <a:prstGeom prst="rect">
            <a:avLst/>
          </a:prstGeom>
          <a:noFill/>
          <a:ln w="9525">
            <a:noFill/>
            <a:miter lim="800000"/>
            <a:headEnd/>
            <a:tailEnd/>
          </a:ln>
        </p:spPr>
      </p:pic>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9</a:t>
            </a:fld>
            <a:endParaRPr kumimoji="0" lang="en-US" altLang="ja-JP" sz="1200" kern="0" dirty="0">
              <a:solidFill>
                <a:prstClr val="black"/>
              </a:solidFill>
              <a:latin typeface="+mn-lt"/>
              <a:ea typeface="+mn-ea"/>
            </a:endParaRPr>
          </a:p>
        </p:txBody>
      </p:sp>
      <p:sp>
        <p:nvSpPr>
          <p:cNvPr id="5" name="角丸四角形 4"/>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ボーリングデータの公開事例（静岡県）</a:t>
            </a:r>
            <a:endParaRPr lang="en-US" altLang="ja-JP" dirty="0">
              <a:solidFill>
                <a:srgbClr val="000066"/>
              </a:solidFill>
              <a:latin typeface="HG丸ｺﾞｼｯｸM-PRO" pitchFamily="50" charset="-128"/>
              <a:ea typeface="HG丸ｺﾞｼｯｸM-PRO" pitchFamily="50" charset="-128"/>
            </a:endParaRPr>
          </a:p>
        </p:txBody>
      </p:sp>
      <p:pic>
        <p:nvPicPr>
          <p:cNvPr id="101378" name="Picture 2"/>
          <p:cNvPicPr>
            <a:picLocks noChangeAspect="1" noChangeArrowheads="1"/>
          </p:cNvPicPr>
          <p:nvPr/>
        </p:nvPicPr>
        <p:blipFill>
          <a:blip r:embed="rId4" cstate="print"/>
          <a:srcRect/>
          <a:stretch>
            <a:fillRect/>
          </a:stretch>
        </p:blipFill>
        <p:spPr bwMode="auto">
          <a:xfrm>
            <a:off x="416496" y="1189832"/>
            <a:ext cx="4032448" cy="3909508"/>
          </a:xfrm>
          <a:prstGeom prst="rect">
            <a:avLst/>
          </a:prstGeom>
          <a:noFill/>
          <a:ln w="9525">
            <a:noFill/>
            <a:miter lim="800000"/>
            <a:headEnd/>
            <a:tailEnd/>
          </a:ln>
        </p:spPr>
      </p:pic>
      <p:pic>
        <p:nvPicPr>
          <p:cNvPr id="101379" name="Picture 3"/>
          <p:cNvPicPr>
            <a:picLocks noChangeAspect="1" noChangeArrowheads="1"/>
          </p:cNvPicPr>
          <p:nvPr/>
        </p:nvPicPr>
        <p:blipFill>
          <a:blip r:embed="rId5" cstate="print"/>
          <a:srcRect/>
          <a:stretch>
            <a:fillRect/>
          </a:stretch>
        </p:blipFill>
        <p:spPr bwMode="auto">
          <a:xfrm>
            <a:off x="7052506" y="1196752"/>
            <a:ext cx="2450989" cy="2376264"/>
          </a:xfrm>
          <a:prstGeom prst="rect">
            <a:avLst/>
          </a:prstGeom>
          <a:noFill/>
          <a:ln w="9525">
            <a:noFill/>
            <a:miter lim="800000"/>
            <a:headEnd/>
            <a:tailEnd/>
          </a:ln>
        </p:spPr>
      </p:pic>
      <p:pic>
        <p:nvPicPr>
          <p:cNvPr id="101380" name="Picture 4"/>
          <p:cNvPicPr>
            <a:picLocks noChangeAspect="1" noChangeArrowheads="1"/>
          </p:cNvPicPr>
          <p:nvPr/>
        </p:nvPicPr>
        <p:blipFill>
          <a:blip r:embed="rId6" cstate="print"/>
          <a:srcRect/>
          <a:stretch>
            <a:fillRect/>
          </a:stretch>
        </p:blipFill>
        <p:spPr bwMode="auto">
          <a:xfrm>
            <a:off x="6609184" y="1772816"/>
            <a:ext cx="957263" cy="2147888"/>
          </a:xfrm>
          <a:prstGeom prst="rect">
            <a:avLst/>
          </a:prstGeom>
          <a:noFill/>
          <a:ln w="9525">
            <a:noFill/>
            <a:miter lim="800000"/>
            <a:headEnd/>
            <a:tailEnd/>
          </a:ln>
        </p:spPr>
      </p:pic>
      <p:sp>
        <p:nvSpPr>
          <p:cNvPr id="11" name="角丸四角形 10"/>
          <p:cNvSpPr/>
          <p:nvPr/>
        </p:nvSpPr>
        <p:spPr>
          <a:xfrm>
            <a:off x="488504" y="5013176"/>
            <a:ext cx="8928992" cy="1440160"/>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・静岡県統合基盤地理情報システム　静岡地質情報マップでは、ボーリングデータの検索・閲覧が可能。</a:t>
            </a:r>
            <a:endParaRPr lang="en-US" altLang="ja-JP"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・表層地質図の重ね合わせ、航空写真への切り替えが可能。</a:t>
            </a:r>
            <a:endParaRPr lang="en-US" altLang="ja-JP"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・ボーリングデータはオープンデータとして</a:t>
            </a:r>
            <a:r>
              <a:rPr lang="en-US" altLang="ja-JP" dirty="0">
                <a:solidFill>
                  <a:srgbClr val="000066"/>
                </a:solidFill>
                <a:latin typeface="HG丸ｺﾞｼｯｸM-PRO" pitchFamily="50" charset="-128"/>
                <a:ea typeface="HG丸ｺﾞｼｯｸM-PRO" pitchFamily="50" charset="-128"/>
              </a:rPr>
              <a:t>PDF</a:t>
            </a:r>
            <a:r>
              <a:rPr lang="ja-JP" altLang="en-US" dirty="0" err="1">
                <a:solidFill>
                  <a:srgbClr val="000066"/>
                </a:solidFill>
                <a:latin typeface="HG丸ｺﾞｼｯｸM-PRO" pitchFamily="50" charset="-128"/>
                <a:ea typeface="HG丸ｺﾞｼｯｸM-PRO" pitchFamily="50" charset="-128"/>
              </a:rPr>
              <a:t>、</a:t>
            </a:r>
            <a:r>
              <a:rPr lang="en-US" altLang="ja-JP" dirty="0">
                <a:solidFill>
                  <a:srgbClr val="000066"/>
                </a:solidFill>
                <a:latin typeface="HG丸ｺﾞｼｯｸM-PRO" pitchFamily="50" charset="-128"/>
                <a:ea typeface="HG丸ｺﾞｼｯｸM-PRO" pitchFamily="50" charset="-128"/>
              </a:rPr>
              <a:t>XML</a:t>
            </a:r>
            <a:r>
              <a:rPr lang="ja-JP" altLang="en-US" dirty="0">
                <a:solidFill>
                  <a:srgbClr val="000066"/>
                </a:solidFill>
                <a:latin typeface="HG丸ｺﾞｼｯｸM-PRO" pitchFamily="50" charset="-128"/>
                <a:ea typeface="HG丸ｺﾞｼｯｸM-PRO" pitchFamily="50" charset="-128"/>
              </a:rPr>
              <a:t>形式でダウンロード可能。</a:t>
            </a:r>
          </a:p>
        </p:txBody>
      </p:sp>
      <p:sp>
        <p:nvSpPr>
          <p:cNvPr id="12" name="テキスト ボックス 11"/>
          <p:cNvSpPr txBox="1"/>
          <p:nvPr/>
        </p:nvSpPr>
        <p:spPr>
          <a:xfrm>
            <a:off x="1712640" y="45785"/>
            <a:ext cx="6192688"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地盤情報のオープンデータ化</a:t>
            </a:r>
          </a:p>
        </p:txBody>
      </p:sp>
      <p:sp>
        <p:nvSpPr>
          <p:cNvPr id="13" name="テキスト ボックス 12"/>
          <p:cNvSpPr txBox="1"/>
          <p:nvPr/>
        </p:nvSpPr>
        <p:spPr>
          <a:xfrm>
            <a:off x="200472" y="6474822"/>
            <a:ext cx="6624736" cy="338554"/>
          </a:xfrm>
          <a:prstGeom prst="rect">
            <a:avLst/>
          </a:prstGeom>
          <a:noFill/>
        </p:spPr>
        <p:txBody>
          <a:bodyPr wrap="square" rtlCol="0">
            <a:spAutoFit/>
          </a:bodyPr>
          <a:lstStyle/>
          <a:p>
            <a:r>
              <a:rPr lang="ja-JP" altLang="en-US" sz="1600" dirty="0" smtClean="0"/>
              <a:t>引用：静岡県統合基盤地理情報システム</a:t>
            </a:r>
            <a:endParaRPr kumimoji="1" lang="ja-JP" altLang="en-US" sz="1600" dirty="0"/>
          </a:p>
        </p:txBody>
      </p:sp>
    </p:spTree>
    <p:extLst>
      <p:ext uri="{BB962C8B-B14F-4D97-AF65-F5344CB8AC3E}">
        <p14:creationId xmlns:p14="http://schemas.microsoft.com/office/powerpoint/2010/main" val="1111475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10</a:t>
            </a:fld>
            <a:endParaRPr kumimoji="0" lang="en-US" altLang="ja-JP" sz="1200" kern="0" dirty="0">
              <a:solidFill>
                <a:prstClr val="black"/>
              </a:solidFill>
              <a:latin typeface="+mn-lt"/>
              <a:ea typeface="+mn-ea"/>
            </a:endParaRPr>
          </a:p>
        </p:txBody>
      </p:sp>
      <p:sp>
        <p:nvSpPr>
          <p:cNvPr id="5" name="角丸四角形 4"/>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ボーリングデータの公開事例</a:t>
            </a:r>
            <a:r>
              <a:rPr lang="ja-JP" altLang="en-US" dirty="0" smtClean="0">
                <a:solidFill>
                  <a:srgbClr val="000066"/>
                </a:solidFill>
                <a:latin typeface="HG丸ｺﾞｼｯｸM-PRO" pitchFamily="50" charset="-128"/>
                <a:ea typeface="HG丸ｺﾞｼｯｸM-PRO" pitchFamily="50" charset="-128"/>
              </a:rPr>
              <a:t>（防災科学技術研究所）</a:t>
            </a:r>
            <a:endParaRPr lang="en-US" altLang="ja-JP" dirty="0">
              <a:solidFill>
                <a:srgbClr val="000066"/>
              </a:solidFill>
              <a:latin typeface="HG丸ｺﾞｼｯｸM-PRO" pitchFamily="50" charset="-128"/>
              <a:ea typeface="HG丸ｺﾞｼｯｸM-PRO" pitchFamily="50" charset="-128"/>
            </a:endParaRPr>
          </a:p>
        </p:txBody>
      </p:sp>
      <p:sp>
        <p:nvSpPr>
          <p:cNvPr id="12" name="テキスト ボックス 11"/>
          <p:cNvSpPr txBox="1"/>
          <p:nvPr/>
        </p:nvSpPr>
        <p:spPr>
          <a:xfrm>
            <a:off x="1712640" y="45785"/>
            <a:ext cx="6192688"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地盤情報のオープンデータ化</a:t>
            </a:r>
          </a:p>
        </p:txBody>
      </p:sp>
      <p:pic>
        <p:nvPicPr>
          <p:cNvPr id="1027" name="Picture 3"/>
          <p:cNvPicPr>
            <a:picLocks noChangeAspect="1" noChangeArrowheads="1"/>
          </p:cNvPicPr>
          <p:nvPr/>
        </p:nvPicPr>
        <p:blipFill>
          <a:blip r:embed="rId3" cstate="print"/>
          <a:srcRect/>
          <a:stretch>
            <a:fillRect/>
          </a:stretch>
        </p:blipFill>
        <p:spPr bwMode="auto">
          <a:xfrm>
            <a:off x="344488" y="1340768"/>
            <a:ext cx="5665437" cy="324036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601072" y="1556792"/>
            <a:ext cx="1715783" cy="3159351"/>
          </a:xfrm>
          <a:prstGeom prst="rect">
            <a:avLst/>
          </a:prstGeom>
          <a:noFill/>
          <a:ln w="9525">
            <a:noFill/>
            <a:miter lim="800000"/>
            <a:headEnd/>
            <a:tailEnd/>
          </a:ln>
        </p:spPr>
      </p:pic>
      <p:sp>
        <p:nvSpPr>
          <p:cNvPr id="15" name="下カーブ矢印 14"/>
          <p:cNvSpPr/>
          <p:nvPr/>
        </p:nvSpPr>
        <p:spPr>
          <a:xfrm rot="155011">
            <a:off x="3296852" y="3554268"/>
            <a:ext cx="2818441" cy="387472"/>
          </a:xfrm>
          <a:prstGeom prst="curvedDownArrow">
            <a:avLst>
              <a:gd name="adj1" fmla="val 48217"/>
              <a:gd name="adj2" fmla="val 83913"/>
              <a:gd name="adj3" fmla="val 434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29" name="Picture 5"/>
          <p:cNvPicPr>
            <a:picLocks noChangeAspect="1" noChangeArrowheads="1"/>
          </p:cNvPicPr>
          <p:nvPr/>
        </p:nvPicPr>
        <p:blipFill>
          <a:blip r:embed="rId5" cstate="print"/>
          <a:srcRect/>
          <a:stretch>
            <a:fillRect/>
          </a:stretch>
        </p:blipFill>
        <p:spPr bwMode="auto">
          <a:xfrm>
            <a:off x="7761312" y="1412776"/>
            <a:ext cx="1728192" cy="3182199"/>
          </a:xfrm>
          <a:prstGeom prst="rect">
            <a:avLst/>
          </a:prstGeom>
          <a:noFill/>
          <a:ln w="9525">
            <a:noFill/>
            <a:miter lim="800000"/>
            <a:headEnd/>
            <a:tailEnd/>
          </a:ln>
        </p:spPr>
      </p:pic>
      <p:sp>
        <p:nvSpPr>
          <p:cNvPr id="17" name="下カーブ矢印 16"/>
          <p:cNvSpPr/>
          <p:nvPr/>
        </p:nvSpPr>
        <p:spPr>
          <a:xfrm rot="155011">
            <a:off x="3882629" y="2876656"/>
            <a:ext cx="4259375" cy="528624"/>
          </a:xfrm>
          <a:prstGeom prst="curvedDownArrow">
            <a:avLst>
              <a:gd name="adj1" fmla="val 48217"/>
              <a:gd name="adj2" fmla="val 83913"/>
              <a:gd name="adj3" fmla="val 434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角丸四角形 18"/>
          <p:cNvSpPr/>
          <p:nvPr/>
        </p:nvSpPr>
        <p:spPr>
          <a:xfrm>
            <a:off x="5601072" y="1604903"/>
            <a:ext cx="1944216" cy="767239"/>
          </a:xfrm>
          <a:prstGeom prst="roundRect">
            <a:avLst>
              <a:gd name="adj" fmla="val 6471"/>
            </a:avLst>
          </a:prstGeom>
        </p:spPr>
        <p:style>
          <a:lnRef idx="1">
            <a:schemeClr val="accent1"/>
          </a:lnRef>
          <a:fillRef idx="2">
            <a:schemeClr val="accent1"/>
          </a:fillRef>
          <a:effectRef idx="1">
            <a:schemeClr val="accent1"/>
          </a:effectRef>
          <a:fontRef idx="minor">
            <a:schemeClr val="dk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defRPr/>
            </a:pPr>
            <a:r>
              <a:rPr lang="ja-JP" altLang="en-US" sz="1200" dirty="0" smtClean="0">
                <a:solidFill>
                  <a:srgbClr val="000066"/>
                </a:solidFill>
                <a:latin typeface="HG丸ｺﾞｼｯｸM-PRO" pitchFamily="50" charset="-128"/>
                <a:ea typeface="HG丸ｺﾞｼｯｸM-PRO" pitchFamily="50" charset="-128"/>
              </a:rPr>
              <a:t>メタデータの閲覧は可。提供元へのリンクがあり、提供元サイトからボーリングデータを閲覧。</a:t>
            </a:r>
            <a:endParaRPr lang="en-US" altLang="ja-JP" sz="1200" dirty="0">
              <a:solidFill>
                <a:srgbClr val="000066"/>
              </a:solidFill>
              <a:latin typeface="HG丸ｺﾞｼｯｸM-PRO" pitchFamily="50" charset="-128"/>
              <a:ea typeface="HG丸ｺﾞｼｯｸM-PRO" pitchFamily="50" charset="-128"/>
            </a:endParaRPr>
          </a:p>
        </p:txBody>
      </p:sp>
      <p:sp>
        <p:nvSpPr>
          <p:cNvPr id="20" name="角丸四角形 19"/>
          <p:cNvSpPr/>
          <p:nvPr/>
        </p:nvSpPr>
        <p:spPr>
          <a:xfrm>
            <a:off x="7689304" y="1484784"/>
            <a:ext cx="1800200" cy="383619"/>
          </a:xfrm>
          <a:prstGeom prst="roundRect">
            <a:avLst>
              <a:gd name="adj" fmla="val 6471"/>
            </a:avLst>
          </a:prstGeom>
        </p:spPr>
        <p:style>
          <a:lnRef idx="1">
            <a:schemeClr val="accent1"/>
          </a:lnRef>
          <a:fillRef idx="2">
            <a:schemeClr val="accent1"/>
          </a:fillRef>
          <a:effectRef idx="1">
            <a:schemeClr val="accent1"/>
          </a:effectRef>
          <a:fontRef idx="minor">
            <a:schemeClr val="dk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defRPr/>
            </a:pPr>
            <a:r>
              <a:rPr lang="ja-JP" altLang="en-US" sz="1200" dirty="0" smtClean="0">
                <a:solidFill>
                  <a:srgbClr val="000066"/>
                </a:solidFill>
                <a:latin typeface="HG丸ｺﾞｼｯｸM-PRO" pitchFamily="50" charset="-128"/>
                <a:ea typeface="HG丸ｺﾞｼｯｸM-PRO" pitchFamily="50" charset="-128"/>
              </a:rPr>
              <a:t>ボーリングデータを閲覧可。</a:t>
            </a:r>
            <a:endParaRPr lang="en-US" altLang="ja-JP" sz="1200" dirty="0">
              <a:solidFill>
                <a:srgbClr val="000066"/>
              </a:solidFill>
              <a:latin typeface="HG丸ｺﾞｼｯｸM-PRO" pitchFamily="50" charset="-128"/>
              <a:ea typeface="HG丸ｺﾞｼｯｸM-PRO" pitchFamily="50" charset="-128"/>
            </a:endParaRPr>
          </a:p>
        </p:txBody>
      </p:sp>
      <p:sp>
        <p:nvSpPr>
          <p:cNvPr id="21" name="角丸四角形 20"/>
          <p:cNvSpPr/>
          <p:nvPr/>
        </p:nvSpPr>
        <p:spPr>
          <a:xfrm>
            <a:off x="7833320" y="3717032"/>
            <a:ext cx="1584176" cy="4320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00472" y="6474822"/>
            <a:ext cx="6624736" cy="338554"/>
          </a:xfrm>
          <a:prstGeom prst="rect">
            <a:avLst/>
          </a:prstGeom>
          <a:noFill/>
        </p:spPr>
        <p:txBody>
          <a:bodyPr wrap="square" rtlCol="0">
            <a:spAutoFit/>
          </a:bodyPr>
          <a:lstStyle/>
          <a:p>
            <a:r>
              <a:rPr lang="ja-JP" altLang="en-US" sz="1600" dirty="0" smtClean="0"/>
              <a:t>引用：</a:t>
            </a:r>
            <a:r>
              <a:rPr lang="zh-TW" altLang="en-US" sz="1600" dirty="0" smtClean="0"/>
              <a:t>防災科学技術研究所 </a:t>
            </a:r>
            <a:r>
              <a:rPr lang="en-US" altLang="ja-JP" sz="1600" dirty="0" smtClean="0"/>
              <a:t>Geo-Station</a:t>
            </a:r>
            <a:endParaRPr kumimoji="1" lang="ja-JP" altLang="en-US" sz="1600" dirty="0"/>
          </a:p>
        </p:txBody>
      </p:sp>
      <p:sp>
        <p:nvSpPr>
          <p:cNvPr id="11" name="角丸四角形 10"/>
          <p:cNvSpPr/>
          <p:nvPr/>
        </p:nvSpPr>
        <p:spPr>
          <a:xfrm>
            <a:off x="488504" y="4725144"/>
            <a:ext cx="8928992" cy="1726287"/>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・統合化地下構造データベース　ジオ・ステーション（</a:t>
            </a:r>
            <a:r>
              <a:rPr lang="en-US" altLang="ja-JP" dirty="0" smtClean="0">
                <a:solidFill>
                  <a:srgbClr val="000066"/>
                </a:solidFill>
                <a:latin typeface="HG丸ｺﾞｼｯｸM-PRO" pitchFamily="50" charset="-128"/>
                <a:ea typeface="HG丸ｺﾞｼｯｸM-PRO" pitchFamily="50" charset="-128"/>
              </a:rPr>
              <a:t>Geo-Station</a:t>
            </a:r>
            <a:r>
              <a:rPr lang="ja-JP" altLang="en-US" dirty="0" smtClean="0">
                <a:solidFill>
                  <a:srgbClr val="000066"/>
                </a:solidFill>
                <a:latin typeface="HG丸ｺﾞｼｯｸM-PRO" pitchFamily="50" charset="-128"/>
                <a:ea typeface="HG丸ｺﾞｼｯｸM-PRO" pitchFamily="50" charset="-128"/>
              </a:rPr>
              <a:t>）：防災科学技術研究所を代表機関として、産業技術総合研究所、土木研究所、地盤工学会が連携し、各機関に散在したデータを集約するポータルサイトを構築。</a:t>
            </a:r>
            <a:endParaRPr lang="en-US" altLang="ja-JP" dirty="0" smtClean="0">
              <a:solidFill>
                <a:srgbClr val="000066"/>
              </a:solidFill>
              <a:latin typeface="HG丸ｺﾞｼｯｸM-PRO" pitchFamily="50" charset="-128"/>
              <a:ea typeface="HG丸ｺﾞｼｯｸM-PRO" pitchFamily="50" charset="-128"/>
            </a:endParaRPr>
          </a:p>
          <a:p>
            <a:pPr>
              <a:lnSpc>
                <a:spcPct val="120000"/>
              </a:lnSpc>
              <a:defRPr/>
            </a:pPr>
            <a:r>
              <a:rPr lang="ja-JP" altLang="en-US" dirty="0" smtClean="0">
                <a:solidFill>
                  <a:srgbClr val="000066"/>
                </a:solidFill>
                <a:latin typeface="HG丸ｺﾞｼｯｸM-PRO" pitchFamily="50" charset="-128"/>
                <a:ea typeface="HG丸ｺﾞｼｯｸM-PRO" pitchFamily="50" charset="-128"/>
              </a:rPr>
              <a:t>・機関によってデータ提供方式が異なり、①</a:t>
            </a:r>
            <a:r>
              <a:rPr lang="en-US" altLang="ja-JP" dirty="0" smtClean="0">
                <a:solidFill>
                  <a:srgbClr val="000066"/>
                </a:solidFill>
                <a:latin typeface="HG丸ｺﾞｼｯｸM-PRO" pitchFamily="50" charset="-128"/>
                <a:ea typeface="HG丸ｺﾞｼｯｸM-PRO" pitchFamily="50" charset="-128"/>
              </a:rPr>
              <a:t> Geo-Station</a:t>
            </a:r>
            <a:r>
              <a:rPr lang="ja-JP" altLang="en-US" dirty="0" smtClean="0">
                <a:solidFill>
                  <a:srgbClr val="000066"/>
                </a:solidFill>
                <a:latin typeface="HG丸ｺﾞｼｯｸM-PRO" pitchFamily="50" charset="-128"/>
                <a:ea typeface="HG丸ｺﾞｼｯｸM-PRO" pitchFamily="50" charset="-128"/>
              </a:rPr>
              <a:t>上でメタデータのみ閲覧、②</a:t>
            </a:r>
            <a:r>
              <a:rPr lang="en-US" altLang="ja-JP" dirty="0" smtClean="0">
                <a:solidFill>
                  <a:srgbClr val="000066"/>
                </a:solidFill>
                <a:latin typeface="HG丸ｺﾞｼｯｸM-PRO" pitchFamily="50" charset="-128"/>
                <a:ea typeface="HG丸ｺﾞｼｯｸM-PRO" pitchFamily="50" charset="-128"/>
              </a:rPr>
              <a:t> Geo-Station</a:t>
            </a:r>
            <a:r>
              <a:rPr lang="ja-JP" altLang="en-US" dirty="0" smtClean="0">
                <a:solidFill>
                  <a:srgbClr val="000066"/>
                </a:solidFill>
                <a:latin typeface="HG丸ｺﾞｼｯｸM-PRO" pitchFamily="50" charset="-128"/>
                <a:ea typeface="HG丸ｺﾞｼｯｸM-PRO" pitchFamily="50" charset="-128"/>
              </a:rPr>
              <a:t>でメタデータ、ボーリングデータともに閲覧できるケースがある。</a:t>
            </a:r>
            <a:endParaRPr lang="ja-JP" altLang="en-US" dirty="0">
              <a:solidFill>
                <a:srgbClr val="000066"/>
              </a:solidFill>
              <a:latin typeface="HG丸ｺﾞｼｯｸM-PRO" pitchFamily="50" charset="-128"/>
              <a:ea typeface="HG丸ｺﾞｼｯｸM-PRO" pitchFamily="50" charset="-128"/>
            </a:endParaRPr>
          </a:p>
        </p:txBody>
      </p:sp>
      <p:sp>
        <p:nvSpPr>
          <p:cNvPr id="23" name="角丸四角形 22"/>
          <p:cNvSpPr/>
          <p:nvPr/>
        </p:nvSpPr>
        <p:spPr>
          <a:xfrm>
            <a:off x="5673080" y="4221088"/>
            <a:ext cx="1584176" cy="1440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1475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11</a:t>
            </a:fld>
            <a:endParaRPr kumimoji="0" lang="en-US" altLang="ja-JP" sz="1200" kern="0" dirty="0">
              <a:solidFill>
                <a:prstClr val="black"/>
              </a:solidFill>
              <a:latin typeface="+mn-lt"/>
              <a:ea typeface="+mn-ea"/>
            </a:endParaRPr>
          </a:p>
        </p:txBody>
      </p:sp>
      <p:sp>
        <p:nvSpPr>
          <p:cNvPr id="5" name="角丸四角形 4"/>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ボーリングデータの公開状況</a:t>
            </a:r>
            <a:endParaRPr lang="en-US" altLang="ja-JP" dirty="0" smtClean="0">
              <a:solidFill>
                <a:srgbClr val="000066"/>
              </a:solidFill>
              <a:latin typeface="HG丸ｺﾞｼｯｸM-PRO" pitchFamily="50" charset="-128"/>
              <a:ea typeface="HG丸ｺﾞｼｯｸM-PRO" pitchFamily="50" charset="-128"/>
            </a:endParaRPr>
          </a:p>
        </p:txBody>
      </p:sp>
      <p:graphicFrame>
        <p:nvGraphicFramePr>
          <p:cNvPr id="6" name="表 5"/>
          <p:cNvGraphicFramePr>
            <a:graphicFrameLocks noGrp="1"/>
          </p:cNvGraphicFramePr>
          <p:nvPr/>
        </p:nvGraphicFramePr>
        <p:xfrm>
          <a:off x="416496" y="1272237"/>
          <a:ext cx="9217024" cy="5168493"/>
        </p:xfrm>
        <a:graphic>
          <a:graphicData uri="http://schemas.openxmlformats.org/drawingml/2006/table">
            <a:tbl>
              <a:tblPr/>
              <a:tblGrid>
                <a:gridCol w="3728016"/>
                <a:gridCol w="3517686"/>
                <a:gridCol w="1065609"/>
                <a:gridCol w="905713"/>
              </a:tblGrid>
              <a:tr h="156621">
                <a:tc>
                  <a:txBody>
                    <a:bodyPr/>
                    <a:lstStyle/>
                    <a:p>
                      <a:pPr algn="ctr" eaLnBrk="1" latinLnBrk="0" hangingPunct="1">
                        <a:lnSpc>
                          <a:spcPts val="1200"/>
                        </a:lnSpc>
                        <a:spcAft>
                          <a:spcPts val="0"/>
                        </a:spcAft>
                      </a:pPr>
                      <a:r>
                        <a:rPr lang="ja-JP" sz="1000" kern="100" spc="-90" dirty="0">
                          <a:solidFill>
                            <a:srgbClr val="000000"/>
                          </a:solidFill>
                          <a:latin typeface="ＭＳ 明朝"/>
                          <a:ea typeface="ＭＳ ゴシック"/>
                          <a:cs typeface="ＭＳ ゴシック"/>
                        </a:rPr>
                        <a:t>情</a:t>
                      </a:r>
                      <a:r>
                        <a:rPr lang="ja-JP" sz="1000" kern="100" dirty="0">
                          <a:solidFill>
                            <a:srgbClr val="000000"/>
                          </a:solidFill>
                          <a:latin typeface="Times New Roman"/>
                          <a:ea typeface="ＭＳ ゴシック"/>
                          <a:cs typeface="ＭＳ ゴシック"/>
                        </a:rPr>
                        <a:t> </a:t>
                      </a:r>
                      <a:r>
                        <a:rPr lang="ja-JP" sz="1000" kern="100" spc="-90" dirty="0">
                          <a:solidFill>
                            <a:srgbClr val="000000"/>
                          </a:solidFill>
                          <a:latin typeface="ＭＳ 明朝"/>
                          <a:ea typeface="ＭＳ ゴシック"/>
                          <a:cs typeface="ＭＳ ゴシック"/>
                        </a:rPr>
                        <a:t>報</a:t>
                      </a:r>
                      <a:r>
                        <a:rPr lang="ja-JP" sz="1000" kern="100" dirty="0">
                          <a:solidFill>
                            <a:srgbClr val="000000"/>
                          </a:solidFill>
                          <a:latin typeface="Times New Roman"/>
                          <a:ea typeface="ＭＳ ゴシック"/>
                          <a:cs typeface="ＭＳ ゴシック"/>
                        </a:rPr>
                        <a:t> </a:t>
                      </a:r>
                      <a:r>
                        <a:rPr lang="ja-JP" sz="1000" kern="100" spc="-90" dirty="0">
                          <a:solidFill>
                            <a:srgbClr val="000000"/>
                          </a:solidFill>
                          <a:latin typeface="ＭＳ 明朝"/>
                          <a:ea typeface="ＭＳ ゴシック"/>
                          <a:cs typeface="ＭＳ ゴシック"/>
                        </a:rPr>
                        <a:t>名</a:t>
                      </a:r>
                      <a:r>
                        <a:rPr lang="ja-JP" sz="1000" kern="100" dirty="0">
                          <a:solidFill>
                            <a:srgbClr val="000000"/>
                          </a:solidFill>
                          <a:latin typeface="Times New Roman"/>
                          <a:ea typeface="ＭＳ ゴシック"/>
                          <a:cs typeface="ＭＳ ゴシック"/>
                        </a:rPr>
                        <a:t> </a:t>
                      </a:r>
                      <a:r>
                        <a:rPr lang="ja-JP" sz="1000" kern="100" spc="-90" dirty="0">
                          <a:solidFill>
                            <a:srgbClr val="000000"/>
                          </a:solidFill>
                          <a:latin typeface="ＭＳ 明朝"/>
                          <a:ea typeface="ＭＳ ゴシック"/>
                          <a:cs typeface="ＭＳ ゴシック"/>
                        </a:rPr>
                        <a:t>称</a:t>
                      </a:r>
                      <a:r>
                        <a:rPr lang="ja-JP" sz="1000" kern="100" dirty="0">
                          <a:solidFill>
                            <a:srgbClr val="000000"/>
                          </a:solidFill>
                          <a:latin typeface="Times New Roman"/>
                          <a:ea typeface="ＭＳ ゴシック"/>
                          <a:cs typeface="ＭＳ ゴシック"/>
                        </a:rPr>
                        <a:t> </a:t>
                      </a:r>
                      <a:r>
                        <a:rPr lang="ja-JP" sz="1000" kern="100" spc="-90" dirty="0">
                          <a:solidFill>
                            <a:srgbClr val="000000"/>
                          </a:solidFill>
                          <a:latin typeface="ＭＳ 明朝"/>
                          <a:ea typeface="ＭＳ ゴシック"/>
                          <a:cs typeface="ＭＳ ゴシック"/>
                        </a:rPr>
                        <a:t>な</a:t>
                      </a:r>
                      <a:r>
                        <a:rPr lang="ja-JP" sz="1000" kern="100" dirty="0">
                          <a:solidFill>
                            <a:srgbClr val="000000"/>
                          </a:solidFill>
                          <a:latin typeface="Times New Roman"/>
                          <a:ea typeface="ＭＳ ゴシック"/>
                          <a:cs typeface="ＭＳ ゴシック"/>
                        </a:rPr>
                        <a:t> </a:t>
                      </a:r>
                      <a:r>
                        <a:rPr lang="ja-JP" sz="1000" kern="100" spc="-90" dirty="0" err="1">
                          <a:solidFill>
                            <a:srgbClr val="000000"/>
                          </a:solidFill>
                          <a:latin typeface="ＭＳ 明朝"/>
                          <a:ea typeface="ＭＳ ゴシック"/>
                          <a:cs typeface="ＭＳ ゴシック"/>
                        </a:rPr>
                        <a:t>ど</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90">
                          <a:solidFill>
                            <a:srgbClr val="000000"/>
                          </a:solidFill>
                          <a:latin typeface="ＭＳ 明朝"/>
                          <a:ea typeface="ＭＳ ゴシック"/>
                          <a:cs typeface="ＭＳ ゴシック"/>
                        </a:rPr>
                        <a:t>提</a:t>
                      </a:r>
                      <a:r>
                        <a:rPr lang="ja-JP" sz="1000" kern="100">
                          <a:solidFill>
                            <a:srgbClr val="000000"/>
                          </a:solidFill>
                          <a:latin typeface="Times New Roman"/>
                          <a:ea typeface="ＭＳ ゴシック"/>
                          <a:cs typeface="ＭＳ ゴシック"/>
                        </a:rPr>
                        <a:t> </a:t>
                      </a:r>
                      <a:r>
                        <a:rPr lang="ja-JP" sz="1000" kern="100" spc="-30">
                          <a:solidFill>
                            <a:srgbClr val="000000"/>
                          </a:solidFill>
                          <a:latin typeface="ＭＳ 明朝"/>
                          <a:ea typeface="ＭＳ ゴシック"/>
                          <a:cs typeface="ＭＳ ゴシック"/>
                        </a:rPr>
                        <a:t>　</a:t>
                      </a:r>
                      <a:r>
                        <a:rPr lang="ja-JP" sz="1000" kern="100" spc="-90">
                          <a:solidFill>
                            <a:srgbClr val="000000"/>
                          </a:solidFill>
                          <a:latin typeface="ＭＳ 明朝"/>
                          <a:ea typeface="ＭＳ ゴシック"/>
                          <a:cs typeface="ＭＳ ゴシック"/>
                        </a:rPr>
                        <a:t>供　</a:t>
                      </a:r>
                      <a:r>
                        <a:rPr lang="ja-JP" sz="1000" kern="100">
                          <a:solidFill>
                            <a:srgbClr val="000000"/>
                          </a:solidFill>
                          <a:latin typeface="Times New Roman"/>
                          <a:ea typeface="ＭＳ ゴシック"/>
                          <a:cs typeface="ＭＳ ゴシック"/>
                        </a:rPr>
                        <a:t> </a:t>
                      </a:r>
                      <a:r>
                        <a:rPr lang="ja-JP" sz="1000" kern="100" spc="-90">
                          <a:solidFill>
                            <a:srgbClr val="000000"/>
                          </a:solidFill>
                          <a:latin typeface="ＭＳ 明朝"/>
                          <a:ea typeface="ＭＳ ゴシック"/>
                          <a:cs typeface="ＭＳ ゴシック"/>
                        </a:rPr>
                        <a:t>者</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20">
                          <a:solidFill>
                            <a:srgbClr val="000000"/>
                          </a:solidFill>
                          <a:latin typeface="ＭＳ 明朝"/>
                          <a:ea typeface="ＭＳ ゴシック"/>
                          <a:cs typeface="ＭＳ ゴシック"/>
                        </a:rPr>
                        <a:t>提供方法</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20" dirty="0">
                          <a:solidFill>
                            <a:srgbClr val="000000"/>
                          </a:solidFill>
                          <a:latin typeface="ＭＳ 明朝"/>
                          <a:ea typeface="ＭＳ ゴシック"/>
                          <a:cs typeface="ＭＳ ゴシック"/>
                        </a:rPr>
                        <a:t>形</a:t>
                      </a:r>
                      <a:r>
                        <a:rPr lang="ja-JP" sz="1000" kern="100" spc="-100" dirty="0">
                          <a:solidFill>
                            <a:srgbClr val="000000"/>
                          </a:solidFill>
                          <a:latin typeface="ＭＳ 明朝"/>
                          <a:ea typeface="ＭＳ ゴシック"/>
                          <a:cs typeface="ＭＳ ゴシック"/>
                        </a:rPr>
                        <a:t>態</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統合化地下構造</a:t>
                      </a:r>
                      <a:r>
                        <a:rPr lang="ja-JP" sz="1000" kern="100" spc="10" dirty="0" smtClean="0">
                          <a:solidFill>
                            <a:srgbClr val="000000"/>
                          </a:solidFill>
                          <a:latin typeface="Times New Roman"/>
                          <a:ea typeface="ＭＳ 明朝"/>
                          <a:cs typeface="ＭＳ 明朝"/>
                        </a:rPr>
                        <a:t>データベース</a:t>
                      </a:r>
                      <a:r>
                        <a:rPr lang="ja-JP" sz="1000" kern="100" dirty="0">
                          <a:solidFill>
                            <a:srgbClr val="000000"/>
                          </a:solidFill>
                          <a:latin typeface="Times New Roman"/>
                          <a:ea typeface="ＭＳ 明朝"/>
                          <a:cs typeface="ＭＳ 明朝"/>
                        </a:rPr>
                        <a:t>　</a:t>
                      </a:r>
                      <a:r>
                        <a:rPr lang="en-US" sz="1000" kern="100" spc="40" dirty="0">
                          <a:solidFill>
                            <a:srgbClr val="000000"/>
                          </a:solidFill>
                          <a:latin typeface="ＭＳ 明朝"/>
                          <a:ea typeface="ＭＳ 明朝"/>
                          <a:cs typeface="ＭＳ 明朝"/>
                        </a:rPr>
                        <a:t>-</a:t>
                      </a:r>
                      <a:r>
                        <a:rPr lang="en-US" sz="1000" kern="100" spc="-10" dirty="0" err="1">
                          <a:solidFill>
                            <a:srgbClr val="000000"/>
                          </a:solidFill>
                          <a:latin typeface="ＭＳ 明朝"/>
                          <a:ea typeface="ＭＳ 明朝"/>
                          <a:cs typeface="ＭＳ 明朝"/>
                        </a:rPr>
                        <a:t>GeoStation</a:t>
                      </a:r>
                      <a:r>
                        <a:rPr lang="en-US" sz="1000" kern="100" spc="40" dirty="0">
                          <a:solidFill>
                            <a:srgbClr val="000000"/>
                          </a:solidFill>
                          <a:latin typeface="ＭＳ 明朝"/>
                          <a:ea typeface="ＭＳ 明朝"/>
                          <a:cs typeface="ＭＳ 明朝"/>
                        </a:rPr>
                        <a:t>-</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防災科学技術研究所</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国土地盤情報検索</a:t>
                      </a:r>
                      <a:r>
                        <a:rPr lang="ja-JP" sz="1000" kern="100" spc="-10" dirty="0" smtClean="0">
                          <a:solidFill>
                            <a:srgbClr val="000000"/>
                          </a:solidFill>
                          <a:latin typeface="Times New Roman"/>
                          <a:ea typeface="ＭＳ 明朝"/>
                          <a:cs typeface="ＭＳ 明朝"/>
                        </a:rPr>
                        <a:t>サイト</a:t>
                      </a:r>
                      <a:r>
                        <a:rPr lang="ja-JP" sz="1000" kern="100" dirty="0">
                          <a:solidFill>
                            <a:srgbClr val="000000"/>
                          </a:solidFill>
                          <a:latin typeface="Times New Roman"/>
                          <a:ea typeface="ＭＳ 明朝"/>
                          <a:cs typeface="ＭＳ 明朝"/>
                        </a:rPr>
                        <a:t>　</a:t>
                      </a:r>
                      <a:r>
                        <a:rPr lang="en-US" sz="1000" kern="100" spc="40" dirty="0">
                          <a:solidFill>
                            <a:srgbClr val="000000"/>
                          </a:solidFill>
                          <a:latin typeface="ＭＳ 明朝"/>
                          <a:ea typeface="ＭＳ 明朝"/>
                          <a:cs typeface="ＭＳ 明朝"/>
                        </a:rPr>
                        <a:t>-</a:t>
                      </a:r>
                      <a:r>
                        <a:rPr lang="en-US" sz="1000" kern="100" spc="40" dirty="0" err="1">
                          <a:solidFill>
                            <a:srgbClr val="000000"/>
                          </a:solidFill>
                          <a:latin typeface="ＭＳ 明朝"/>
                          <a:ea typeface="ＭＳ 明朝"/>
                          <a:cs typeface="ＭＳ 明朝"/>
                        </a:rPr>
                        <a:t>KuniJiban</a:t>
                      </a:r>
                      <a:r>
                        <a:rPr lang="en-US" sz="1000" kern="100" spc="40" dirty="0">
                          <a:solidFill>
                            <a:srgbClr val="000000"/>
                          </a:solidFill>
                          <a:latin typeface="ＭＳ 明朝"/>
                          <a:ea typeface="ＭＳ 明朝"/>
                          <a:cs typeface="ＭＳ 明朝"/>
                        </a:rPr>
                        <a:t>-</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土木研究所</a:t>
                      </a:r>
                      <a:r>
                        <a:rPr lang="en-US" sz="1000" kern="100" spc="-10">
                          <a:solidFill>
                            <a:srgbClr val="000000"/>
                          </a:solidFill>
                          <a:latin typeface="ＭＳ 明朝"/>
                          <a:ea typeface="ＭＳ 明朝"/>
                          <a:cs typeface="ＭＳ 明朝"/>
                        </a:rPr>
                        <a:t>[</a:t>
                      </a:r>
                      <a:r>
                        <a:rPr lang="ja-JP" sz="1000" kern="100" spc="-10">
                          <a:solidFill>
                            <a:srgbClr val="000000"/>
                          </a:solidFill>
                          <a:latin typeface="Times New Roman"/>
                          <a:ea typeface="ＭＳ 明朝"/>
                          <a:cs typeface="ＭＳ 明朝"/>
                        </a:rPr>
                        <a:t>国土交通省</a:t>
                      </a:r>
                      <a:r>
                        <a:rPr lang="en-US" sz="1000" kern="100" spc="-10">
                          <a:solidFill>
                            <a:srgbClr val="000000"/>
                          </a:solidFill>
                          <a:latin typeface="ＭＳ 明朝"/>
                          <a:ea typeface="ＭＳ 明朝"/>
                          <a:cs typeface="ＭＳ 明朝"/>
                        </a:rPr>
                        <a:t>]</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三次元統合</a:t>
                      </a:r>
                      <a:r>
                        <a:rPr lang="ja-JP" sz="1000" kern="100" spc="-10" dirty="0" smtClean="0">
                          <a:solidFill>
                            <a:srgbClr val="000000"/>
                          </a:solidFill>
                          <a:latin typeface="Times New Roman"/>
                          <a:ea typeface="ＭＳ 明朝"/>
                          <a:cs typeface="ＭＳ 明朝"/>
                        </a:rPr>
                        <a:t>システム</a:t>
                      </a:r>
                      <a:r>
                        <a:rPr lang="en-US" sz="1000" kern="100" spc="-10" dirty="0" smtClean="0">
                          <a:solidFill>
                            <a:srgbClr val="000000"/>
                          </a:solidFill>
                          <a:latin typeface="ＭＳ 明朝"/>
                          <a:ea typeface="ＭＳ 明朝"/>
                          <a:cs typeface="ＭＳ 明朝"/>
                        </a:rPr>
                        <a:t>&lt;</a:t>
                      </a:r>
                      <a:r>
                        <a:rPr lang="ja-JP" sz="1000" kern="100" spc="-10" dirty="0">
                          <a:solidFill>
                            <a:srgbClr val="000000"/>
                          </a:solidFill>
                          <a:latin typeface="Times New Roman"/>
                          <a:ea typeface="ＭＳ 明朝"/>
                          <a:cs typeface="ＭＳ 明朝"/>
                        </a:rPr>
                        <a:t>ボーリングデータ解析サイト</a:t>
                      </a:r>
                      <a:r>
                        <a:rPr lang="en-US" sz="1000" kern="100" spc="-10" dirty="0">
                          <a:solidFill>
                            <a:srgbClr val="000000"/>
                          </a:solidFill>
                          <a:latin typeface="ＭＳ 明朝"/>
                          <a:ea typeface="ＭＳ 明朝"/>
                          <a:cs typeface="ＭＳ 明朝"/>
                        </a:rPr>
                        <a:t>&gt;</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産業技術総合</a:t>
                      </a:r>
                      <a:r>
                        <a:rPr lang="ja-JP" sz="1000" kern="100" spc="-10" dirty="0" smtClean="0">
                          <a:solidFill>
                            <a:srgbClr val="000000"/>
                          </a:solidFill>
                          <a:latin typeface="Times New Roman"/>
                          <a:ea typeface="ＭＳ 明朝"/>
                          <a:cs typeface="ＭＳ 明朝"/>
                        </a:rPr>
                        <a:t>研究所</a:t>
                      </a:r>
                      <a:r>
                        <a:rPr lang="ja-JP" altLang="en-US" sz="1000" kern="100" spc="-10" dirty="0" smtClean="0">
                          <a:solidFill>
                            <a:srgbClr val="000000"/>
                          </a:solidFill>
                          <a:latin typeface="Times New Roman"/>
                          <a:ea typeface="ＭＳ 明朝"/>
                          <a:cs typeface="ＭＳ 明朝"/>
                        </a:rPr>
                        <a:t>　</a:t>
                      </a:r>
                      <a:r>
                        <a:rPr lang="ja-JP" sz="1000" kern="100" spc="-10" dirty="0" smtClean="0">
                          <a:solidFill>
                            <a:srgbClr val="000000"/>
                          </a:solidFill>
                          <a:latin typeface="Times New Roman"/>
                          <a:ea typeface="ＭＳ 明朝"/>
                          <a:cs typeface="ＭＳ 明朝"/>
                        </a:rPr>
                        <a:t>地質</a:t>
                      </a:r>
                      <a:r>
                        <a:rPr lang="ja-JP" sz="1000" kern="100" spc="-10" dirty="0">
                          <a:solidFill>
                            <a:srgbClr val="000000"/>
                          </a:solidFill>
                          <a:latin typeface="Times New Roman"/>
                          <a:ea typeface="ＭＳ 明朝"/>
                          <a:cs typeface="ＭＳ 明朝"/>
                        </a:rPr>
                        <a:t>調査総合センター</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dirty="0" smtClean="0">
                          <a:solidFill>
                            <a:srgbClr val="000000"/>
                          </a:solidFill>
                          <a:latin typeface="Times New Roman"/>
                          <a:ea typeface="ＭＳ 明朝"/>
                          <a:cs typeface="Times New Roman"/>
                        </a:rPr>
                        <a:t>Web-GI</a:t>
                      </a:r>
                      <a:r>
                        <a:rPr lang="en-US" altLang="ja-JP" sz="1000" kern="100" spc="-10" dirty="0" smtClean="0">
                          <a:solidFill>
                            <a:srgbClr val="000000"/>
                          </a:solidFill>
                          <a:latin typeface="Times New Roman"/>
                          <a:ea typeface="ＭＳ 明朝"/>
                          <a:cs typeface="Times New Roman"/>
                        </a:rPr>
                        <a:t>S</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みちのく</a:t>
                      </a:r>
                      <a:r>
                        <a:rPr lang="en-US" sz="1000" kern="100" spc="-10" dirty="0" smtClean="0">
                          <a:solidFill>
                            <a:srgbClr val="000000"/>
                          </a:solidFill>
                          <a:latin typeface="Times New Roman"/>
                          <a:ea typeface="ＭＳ 明朝"/>
                          <a:cs typeface="Times New Roman"/>
                        </a:rPr>
                        <a:t>GIDAS</a:t>
                      </a:r>
                      <a:r>
                        <a:rPr lang="ja-JP" sz="1000" kern="100" spc="-10" dirty="0" smtClean="0">
                          <a:solidFill>
                            <a:srgbClr val="000000"/>
                          </a:solidFill>
                          <a:latin typeface="Times New Roman"/>
                          <a:ea typeface="ＭＳ 明朝"/>
                          <a:cs typeface="Times New Roman"/>
                        </a:rPr>
                        <a:t>―</a:t>
                      </a:r>
                      <a:r>
                        <a:rPr lang="ja-JP" sz="1000" kern="100" spc="-10" dirty="0">
                          <a:solidFill>
                            <a:srgbClr val="000000"/>
                          </a:solidFill>
                          <a:latin typeface="Times New Roman"/>
                          <a:ea typeface="ＭＳ 明朝"/>
                          <a:cs typeface="Times New Roman"/>
                        </a:rPr>
                        <a:t>宮城県、秋田県、八戸市等―</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みちのく</a:t>
                      </a:r>
                      <a:r>
                        <a:rPr lang="en-US" sz="1000" kern="100" spc="10" dirty="0">
                          <a:solidFill>
                            <a:srgbClr val="000000"/>
                          </a:solidFill>
                          <a:latin typeface="Times New Roman"/>
                          <a:ea typeface="ＭＳ 明朝"/>
                          <a:cs typeface="ＭＳ 明朝"/>
                        </a:rPr>
                        <a:t>GIDAS</a:t>
                      </a:r>
                      <a:r>
                        <a:rPr lang="ja-JP" sz="1000" kern="100" spc="10" dirty="0">
                          <a:solidFill>
                            <a:srgbClr val="000000"/>
                          </a:solidFill>
                          <a:latin typeface="Times New Roman"/>
                          <a:ea typeface="ＭＳ 明朝"/>
                          <a:cs typeface="ＭＳ 明朝"/>
                        </a:rPr>
                        <a:t>運営協議会</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茨城県ボーリング柱状図</a:t>
                      </a:r>
                      <a:r>
                        <a:rPr lang="ja-JP" sz="1000" kern="100">
                          <a:solidFill>
                            <a:srgbClr val="000000"/>
                          </a:solidFill>
                          <a:latin typeface="Times New Roman"/>
                          <a:ea typeface="ＭＳ 明朝"/>
                          <a:cs typeface="Times New Roman"/>
                        </a:rPr>
                        <a:t> </a:t>
                      </a:r>
                      <a:r>
                        <a:rPr lang="en-US" sz="1000" kern="100" spc="-10">
                          <a:solidFill>
                            <a:srgbClr val="000000"/>
                          </a:solidFill>
                          <a:latin typeface="Times New Roman"/>
                          <a:ea typeface="ＭＳ 明朝"/>
                          <a:cs typeface="Times New Roman"/>
                        </a:rPr>
                        <a:t>-GeoStation-</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防災科学技術研究所</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水戸市ボーリング柱状図 </a:t>
                      </a:r>
                      <a:r>
                        <a:rPr lang="en-US" sz="1000" kern="100" spc="-10">
                          <a:solidFill>
                            <a:srgbClr val="000000"/>
                          </a:solidFill>
                          <a:latin typeface="Times New Roman"/>
                          <a:ea typeface="ＭＳ 明朝"/>
                          <a:cs typeface="Times New Roman"/>
                        </a:rPr>
                        <a:t>-GeoStation-</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防災科学技術研究所</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とちぎ地図情報公開システム</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20">
                          <a:solidFill>
                            <a:srgbClr val="000000"/>
                          </a:solidFill>
                          <a:latin typeface="Times New Roman"/>
                          <a:ea typeface="ＭＳ 明朝"/>
                          <a:cs typeface="ＭＳ 明朝"/>
                        </a:rPr>
                        <a:t>栃木</a:t>
                      </a:r>
                      <a:r>
                        <a:rPr lang="ja-JP" sz="1000" kern="100" spc="-10">
                          <a:solidFill>
                            <a:srgbClr val="000000"/>
                          </a:solidFill>
                          <a:latin typeface="Times New Roman"/>
                          <a:ea typeface="ＭＳ 明朝"/>
                          <a:cs typeface="ＭＳ 明朝"/>
                        </a:rPr>
                        <a:t>県</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20">
                          <a:solidFill>
                            <a:srgbClr val="000000"/>
                          </a:solidFill>
                          <a:latin typeface="Times New Roman"/>
                          <a:ea typeface="ＭＳ 明朝"/>
                          <a:cs typeface="ＭＳ 明朝"/>
                        </a:rPr>
                        <a:t>栃木</a:t>
                      </a:r>
                      <a:r>
                        <a:rPr lang="ja-JP" sz="1000" kern="100" spc="-10">
                          <a:solidFill>
                            <a:srgbClr val="000000"/>
                          </a:solidFill>
                          <a:latin typeface="Times New Roman"/>
                          <a:ea typeface="ＭＳ 明朝"/>
                          <a:cs typeface="ＭＳ 明朝"/>
                        </a:rPr>
                        <a:t>地質調査資料（営繕報告書抜粋）</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20">
                          <a:solidFill>
                            <a:srgbClr val="000000"/>
                          </a:solidFill>
                          <a:latin typeface="Times New Roman"/>
                          <a:ea typeface="ＭＳ 明朝"/>
                          <a:cs typeface="ＭＳ 明朝"/>
                        </a:rPr>
                        <a:t>栃木</a:t>
                      </a:r>
                      <a:r>
                        <a:rPr lang="ja-JP" sz="1000" kern="100" spc="-10">
                          <a:solidFill>
                            <a:srgbClr val="000000"/>
                          </a:solidFill>
                          <a:latin typeface="Times New Roman"/>
                          <a:ea typeface="ＭＳ 明朝"/>
                          <a:cs typeface="ＭＳ 明朝"/>
                        </a:rPr>
                        <a:t>県土木部</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群馬県ボーリング</a:t>
                      </a:r>
                      <a:r>
                        <a:rPr lang="ja-JP" sz="1000" kern="100">
                          <a:solidFill>
                            <a:srgbClr val="000000"/>
                          </a:solidFill>
                          <a:latin typeface="Times New Roman"/>
                          <a:ea typeface="ＭＳ 明朝"/>
                          <a:cs typeface="Times New Roman"/>
                        </a:rPr>
                        <a:t> </a:t>
                      </a:r>
                      <a:r>
                        <a:rPr lang="en-US" sz="1000" kern="100" spc="40">
                          <a:solidFill>
                            <a:srgbClr val="000000"/>
                          </a:solidFill>
                          <a:latin typeface="Times New Roman"/>
                          <a:ea typeface="ＭＳ 明朝"/>
                          <a:cs typeface="Times New Roman"/>
                        </a:rPr>
                        <a:t>Map</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40">
                          <a:solidFill>
                            <a:srgbClr val="000000"/>
                          </a:solidFill>
                          <a:latin typeface="Times New Roman"/>
                          <a:ea typeface="ＭＳ 明朝"/>
                          <a:cs typeface="ＭＳ 明朝"/>
                        </a:rPr>
                        <a:t>（公</a:t>
                      </a:r>
                      <a:r>
                        <a:rPr lang="ja-JP" sz="1000" kern="100" spc="-10">
                          <a:solidFill>
                            <a:srgbClr val="000000"/>
                          </a:solidFill>
                          <a:latin typeface="Times New Roman"/>
                          <a:ea typeface="ＭＳ 明朝"/>
                          <a:cs typeface="ＭＳ 明朝"/>
                        </a:rPr>
                        <a:t>財</a:t>
                      </a:r>
                      <a:r>
                        <a:rPr lang="ja-JP" sz="1000" kern="100" spc="40">
                          <a:solidFill>
                            <a:srgbClr val="000000"/>
                          </a:solidFill>
                          <a:latin typeface="Times New Roman"/>
                          <a:ea typeface="ＭＳ 明朝"/>
                          <a:cs typeface="ＭＳ 明朝"/>
                        </a:rPr>
                        <a:t>）</a:t>
                      </a:r>
                      <a:r>
                        <a:rPr lang="ja-JP" sz="1000" kern="100" spc="-10">
                          <a:solidFill>
                            <a:srgbClr val="000000"/>
                          </a:solidFill>
                          <a:latin typeface="Times New Roman"/>
                          <a:ea typeface="ＭＳ 明朝"/>
                          <a:cs typeface="ＭＳ 明朝"/>
                        </a:rPr>
                        <a:t>群馬県建設技術センター</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埼玉県地理環境情報</a:t>
                      </a: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20">
                          <a:solidFill>
                            <a:srgbClr val="000000"/>
                          </a:solidFill>
                          <a:latin typeface="Times New Roman"/>
                          <a:ea typeface="ＭＳ 明朝"/>
                          <a:cs typeface="ＭＳ 明朝"/>
                        </a:rPr>
                        <a:t>埼玉</a:t>
                      </a:r>
                      <a:r>
                        <a:rPr lang="ja-JP" sz="1000" kern="100" spc="-10">
                          <a:solidFill>
                            <a:srgbClr val="000000"/>
                          </a:solidFill>
                          <a:latin typeface="Times New Roman"/>
                          <a:ea typeface="ＭＳ 明朝"/>
                          <a:cs typeface="ＭＳ 明朝"/>
                        </a:rPr>
                        <a:t>県</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地質環境インフォメーションバンク</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千葉県</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東京の地盤</a:t>
                      </a:r>
                      <a:r>
                        <a:rPr lang="ja-JP" sz="1000" kern="100" spc="40">
                          <a:solidFill>
                            <a:srgbClr val="000000"/>
                          </a:solidFill>
                          <a:latin typeface="Times New Roman"/>
                          <a:ea typeface="ＭＳ 明朝"/>
                          <a:cs typeface="ＭＳ 明朝"/>
                        </a:rPr>
                        <a:t>（</a:t>
                      </a:r>
                      <a:r>
                        <a:rPr lang="en-US" sz="1000" kern="100" spc="40">
                          <a:solidFill>
                            <a:srgbClr val="000000"/>
                          </a:solidFill>
                          <a:latin typeface="Times New Roman"/>
                          <a:ea typeface="ＭＳ 明朝"/>
                          <a:cs typeface="Times New Roman"/>
                        </a:rPr>
                        <a:t>Web</a:t>
                      </a:r>
                      <a:r>
                        <a:rPr lang="ja-JP" sz="1000" kern="100" spc="-10">
                          <a:solidFill>
                            <a:srgbClr val="000000"/>
                          </a:solidFill>
                          <a:latin typeface="Times New Roman"/>
                          <a:ea typeface="ＭＳ 明朝"/>
                          <a:cs typeface="ＭＳ 明朝"/>
                        </a:rPr>
                        <a:t>版</a:t>
                      </a:r>
                      <a:r>
                        <a:rPr lang="ja-JP" sz="1000" kern="100" spc="40">
                          <a:solidFill>
                            <a:srgbClr val="000000"/>
                          </a:solidFill>
                          <a:latin typeface="Times New Roman"/>
                          <a:ea typeface="ＭＳ 明朝"/>
                          <a:cs typeface="ＭＳ 明朝"/>
                        </a:rPr>
                        <a:t>）</a:t>
                      </a:r>
                      <a:r>
                        <a:rPr lang="en-US" sz="1000" kern="100" spc="40">
                          <a:solidFill>
                            <a:srgbClr val="000000"/>
                          </a:solidFill>
                          <a:latin typeface="Times New Roman"/>
                          <a:ea typeface="ＭＳ 明朝"/>
                          <a:cs typeface="ＭＳ 明朝"/>
                        </a:rPr>
                        <a:t>[</a:t>
                      </a:r>
                      <a:r>
                        <a:rPr lang="ja-JP" sz="1000" kern="100" spc="20">
                          <a:solidFill>
                            <a:srgbClr val="000000"/>
                          </a:solidFill>
                          <a:latin typeface="Times New Roman"/>
                          <a:ea typeface="ＭＳ 明朝"/>
                          <a:cs typeface="ＭＳ 明朝"/>
                        </a:rPr>
                        <a:t>集合柱状図</a:t>
                      </a:r>
                      <a:r>
                        <a:rPr lang="en-US" sz="1000" kern="100" spc="40">
                          <a:solidFill>
                            <a:srgbClr val="000000"/>
                          </a:solidFill>
                          <a:latin typeface="ＭＳ 明朝"/>
                          <a:ea typeface="ＭＳ 明朝"/>
                          <a:cs typeface="ＭＳ 明朝"/>
                        </a:rPr>
                        <a:t>]</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東京都・土木技術支援・人材育成センター</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東京都新宿区「地盤資料の閲覧」</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東京都新宿区</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かながわ地質情報</a:t>
                      </a:r>
                      <a:r>
                        <a:rPr lang="en-US" sz="1000" kern="100" spc="40">
                          <a:solidFill>
                            <a:srgbClr val="000000"/>
                          </a:solidFill>
                          <a:latin typeface="Times New Roman"/>
                          <a:ea typeface="ＭＳ 明朝"/>
                          <a:cs typeface="Times New Roman"/>
                        </a:rPr>
                        <a:t>MAP</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en-US" sz="1000" kern="100" spc="40">
                          <a:solidFill>
                            <a:srgbClr val="000000"/>
                          </a:solidFill>
                          <a:latin typeface="ＭＳ 明朝"/>
                          <a:ea typeface="ＭＳ 明朝"/>
                          <a:cs typeface="ＭＳ 明朝"/>
                        </a:rPr>
                        <a:t>(</a:t>
                      </a:r>
                      <a:r>
                        <a:rPr lang="ja-JP" sz="1000" kern="100" spc="40">
                          <a:solidFill>
                            <a:srgbClr val="000000"/>
                          </a:solidFill>
                          <a:latin typeface="Times New Roman"/>
                          <a:ea typeface="ＭＳ 明朝"/>
                          <a:cs typeface="ＭＳ 明朝"/>
                        </a:rPr>
                        <a:t>公</a:t>
                      </a:r>
                      <a:r>
                        <a:rPr lang="ja-JP" sz="1000" kern="100" spc="-10">
                          <a:solidFill>
                            <a:srgbClr val="000000"/>
                          </a:solidFill>
                          <a:latin typeface="Times New Roman"/>
                          <a:ea typeface="ＭＳ 明朝"/>
                          <a:cs typeface="ＭＳ 明朝"/>
                        </a:rPr>
                        <a:t>財</a:t>
                      </a:r>
                      <a:r>
                        <a:rPr lang="en-US" sz="1000" kern="100" spc="-10">
                          <a:solidFill>
                            <a:srgbClr val="000000"/>
                          </a:solidFill>
                          <a:latin typeface="Times New Roman"/>
                          <a:ea typeface="ＭＳ 明朝"/>
                          <a:cs typeface="ＭＳ 明朝"/>
                        </a:rPr>
                        <a:t>)</a:t>
                      </a:r>
                      <a:r>
                        <a:rPr lang="ja-JP" sz="1000" kern="100" spc="-10">
                          <a:solidFill>
                            <a:srgbClr val="000000"/>
                          </a:solidFill>
                          <a:latin typeface="Times New Roman"/>
                          <a:ea typeface="ＭＳ 明朝"/>
                          <a:cs typeface="ＭＳ 明朝"/>
                        </a:rPr>
                        <a:t>神奈川県都市整備技術センター</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環境地図情報「地盤</a:t>
                      </a:r>
                      <a:r>
                        <a:rPr lang="en-US" sz="1000" kern="100" spc="40">
                          <a:solidFill>
                            <a:srgbClr val="000000"/>
                          </a:solidFill>
                          <a:latin typeface="Times New Roman"/>
                          <a:ea typeface="ＭＳ 明朝"/>
                          <a:cs typeface="Times New Roman"/>
                        </a:rPr>
                        <a:t>View</a:t>
                      </a:r>
                      <a:r>
                        <a:rPr lang="ja-JP" sz="1000" kern="100" spc="10">
                          <a:solidFill>
                            <a:srgbClr val="000000"/>
                          </a:solidFill>
                          <a:latin typeface="Times New Roman"/>
                          <a:ea typeface="ＭＳ 明朝"/>
                          <a:cs typeface="ＭＳ 明朝"/>
                        </a:rPr>
                        <a:t>」</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横浜市</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a:solidFill>
                            <a:srgbClr val="000000"/>
                          </a:solidFill>
                          <a:latin typeface="Times New Roman"/>
                          <a:ea typeface="ＭＳ 明朝"/>
                          <a:cs typeface="ＭＳ 明朝"/>
                        </a:rPr>
                        <a:t>地質図集</a:t>
                      </a:r>
                      <a:r>
                        <a:rPr lang="en-US" sz="1000" kern="100" spc="40">
                          <a:solidFill>
                            <a:srgbClr val="000000"/>
                          </a:solidFill>
                          <a:latin typeface="ＭＳ 明朝"/>
                          <a:ea typeface="ＭＳ 明朝"/>
                          <a:cs typeface="ＭＳ 明朝"/>
                        </a:rPr>
                        <a:t>[</a:t>
                      </a:r>
                      <a:r>
                        <a:rPr lang="ja-JP" sz="1000" kern="100" spc="20">
                          <a:solidFill>
                            <a:srgbClr val="000000"/>
                          </a:solidFill>
                          <a:latin typeface="Times New Roman"/>
                          <a:ea typeface="ＭＳ 明朝"/>
                          <a:cs typeface="ＭＳ 明朝"/>
                        </a:rPr>
                        <a:t>集合柱状図</a:t>
                      </a:r>
                      <a:r>
                        <a:rPr lang="en-US" sz="1000" kern="100" spc="40">
                          <a:solidFill>
                            <a:srgbClr val="000000"/>
                          </a:solidFill>
                          <a:latin typeface="ＭＳ 明朝"/>
                          <a:ea typeface="ＭＳ 明朝"/>
                          <a:cs typeface="ＭＳ 明朝"/>
                        </a:rPr>
                        <a:t>]</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a:solidFill>
                            <a:srgbClr val="000000"/>
                          </a:solidFill>
                          <a:latin typeface="Times New Roman"/>
                          <a:ea typeface="ＭＳ 明朝"/>
                          <a:cs typeface="ＭＳ 明朝"/>
                        </a:rPr>
                        <a:t>川崎市</a:t>
                      </a: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dirty="0">
                          <a:solidFill>
                            <a:srgbClr val="000000"/>
                          </a:solidFill>
                          <a:latin typeface="Times New Roman"/>
                          <a:ea typeface="ＭＳ 明朝"/>
                          <a:cs typeface="ＭＳ 明朝"/>
                        </a:rPr>
                        <a:t>静岡県統合基盤地理情報システム</a:t>
                      </a: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a:solidFill>
                            <a:srgbClr val="000000"/>
                          </a:solidFill>
                          <a:latin typeface="Times New Roman"/>
                          <a:ea typeface="ＭＳ 明朝"/>
                          <a:cs typeface="ＭＳ 明朝"/>
                        </a:rPr>
                        <a:t>静岡県</a:t>
                      </a: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鈴鹿市・地理情報サイト</a:t>
                      </a:r>
                      <a:r>
                        <a:rPr lang="ja-JP" sz="1000" kern="100" spc="40">
                          <a:solidFill>
                            <a:srgbClr val="000000"/>
                          </a:solidFill>
                          <a:latin typeface="Times New Roman"/>
                          <a:ea typeface="ＭＳ 明朝"/>
                          <a:cs typeface="ＭＳ 明朝"/>
                        </a:rPr>
                        <a:t>（</a:t>
                      </a:r>
                      <a:r>
                        <a:rPr lang="ja-JP" sz="1000" kern="100" spc="-10">
                          <a:solidFill>
                            <a:srgbClr val="000000"/>
                          </a:solidFill>
                          <a:latin typeface="Times New Roman"/>
                          <a:ea typeface="ＭＳ 明朝"/>
                          <a:cs typeface="ＭＳ 明朝"/>
                        </a:rPr>
                        <a:t>土地情報</a:t>
                      </a:r>
                      <a:r>
                        <a:rPr lang="ja-JP" sz="1000" kern="100" spc="40">
                          <a:solidFill>
                            <a:srgbClr val="000000"/>
                          </a:solidFill>
                          <a:latin typeface="Times New Roman"/>
                          <a:ea typeface="ＭＳ 明朝"/>
                          <a:cs typeface="ＭＳ 明朝"/>
                        </a:rPr>
                        <a:t>）</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三重県鈴鹿市</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滋賀県ボーリング柱状図</a:t>
                      </a:r>
                      <a:r>
                        <a:rPr lang="en-US" sz="1000" kern="100" spc="-10">
                          <a:solidFill>
                            <a:srgbClr val="000000"/>
                          </a:solidFill>
                          <a:latin typeface="Times New Roman"/>
                          <a:ea typeface="ＭＳ 明朝"/>
                          <a:cs typeface="ＭＳ 明朝"/>
                        </a:rPr>
                        <a:t>-</a:t>
                      </a:r>
                      <a:r>
                        <a:rPr lang="en-US" sz="1000" kern="100" spc="-10">
                          <a:solidFill>
                            <a:srgbClr val="000000"/>
                          </a:solidFill>
                          <a:latin typeface="Times New Roman"/>
                          <a:ea typeface="ＭＳ 明朝"/>
                          <a:cs typeface="Times New Roman"/>
                        </a:rPr>
                        <a:t>GeoStation-</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防災科学技術研究所</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しまね地盤情報配信サービス</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（組）島根土質技術研究センター</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ＭＳ 明朝"/>
                          <a:ea typeface="ＭＳ 明朝"/>
                          <a:cs typeface="ＭＳ 明朝"/>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一部無償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岡山県地盤情報</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岡山地質情報活用協議会</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徳島県地盤情報検索サイト</a:t>
                      </a:r>
                      <a:r>
                        <a:rPr lang="en-US" sz="1000" kern="100" spc="-10">
                          <a:solidFill>
                            <a:srgbClr val="000000"/>
                          </a:solidFill>
                          <a:latin typeface="Times New Roman"/>
                          <a:ea typeface="ＭＳ 明朝"/>
                          <a:cs typeface="ＭＳ 明朝"/>
                        </a:rPr>
                        <a:t>-Awajiban-</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40">
                          <a:solidFill>
                            <a:srgbClr val="000000"/>
                          </a:solidFill>
                          <a:latin typeface="Times New Roman"/>
                          <a:ea typeface="ＭＳ 明朝"/>
                          <a:cs typeface="ＭＳ 明朝"/>
                        </a:rPr>
                        <a:t>徳島県県土整備部建設管理課</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a:solidFill>
                            <a:srgbClr val="000000"/>
                          </a:solidFill>
                          <a:latin typeface="Times New Roman"/>
                          <a:ea typeface="ＭＳ 明朝"/>
                          <a:cs typeface="Times New Roman"/>
                        </a:rPr>
                        <a:t>こうち地盤情報公開サイト</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a:solidFill>
                            <a:srgbClr val="000000"/>
                          </a:solidFill>
                          <a:latin typeface="Times New Roman"/>
                          <a:ea typeface="ＭＳ 明朝"/>
                          <a:cs typeface="Times New Roman"/>
                        </a:rPr>
                        <a:t>高知地盤情報利用連絡会</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長崎県ボーリング柱状図</a:t>
                      </a:r>
                      <a:r>
                        <a:rPr lang="en-US" sz="1000" kern="100" spc="-10">
                          <a:solidFill>
                            <a:srgbClr val="000000"/>
                          </a:solidFill>
                          <a:latin typeface="Times New Roman"/>
                          <a:ea typeface="ＭＳ 明朝"/>
                          <a:cs typeface="ＭＳ 明朝"/>
                        </a:rPr>
                        <a:t>-</a:t>
                      </a:r>
                      <a:r>
                        <a:rPr lang="en-US" sz="1000" kern="100" spc="-10">
                          <a:solidFill>
                            <a:srgbClr val="000000"/>
                          </a:solidFill>
                          <a:latin typeface="Times New Roman"/>
                          <a:ea typeface="ＭＳ 明朝"/>
                          <a:cs typeface="Times New Roman"/>
                        </a:rPr>
                        <a:t>GeoStation-</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災科学技術研究所</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dirty="0">
                          <a:solidFill>
                            <a:srgbClr val="000000"/>
                          </a:solidFill>
                          <a:latin typeface="Times New Roman"/>
                          <a:ea typeface="ＭＳ 明朝"/>
                          <a:cs typeface="ＭＳ 明朝"/>
                        </a:rPr>
                        <a:t>かごしま地盤情報閲覧システム</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（公財）鹿児島県建設技術センター</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無償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北海道地盤情報</a:t>
                      </a:r>
                      <a:r>
                        <a:rPr lang="en-US" sz="1000" kern="100" spc="40">
                          <a:solidFill>
                            <a:srgbClr val="000000"/>
                          </a:solidFill>
                          <a:latin typeface="Times New Roman"/>
                          <a:ea typeface="ＭＳ 明朝"/>
                          <a:cs typeface="Times New Roman"/>
                        </a:rPr>
                        <a:t>DB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地盤工学会</a:t>
                      </a:r>
                      <a:r>
                        <a:rPr lang="ja-JP" sz="1000" kern="100">
                          <a:solidFill>
                            <a:srgbClr val="000000"/>
                          </a:solidFill>
                          <a:latin typeface="Times New Roman"/>
                          <a:ea typeface="ＭＳ 明朝"/>
                          <a:cs typeface="ＭＳ 明朝"/>
                        </a:rPr>
                        <a:t> </a:t>
                      </a:r>
                      <a:r>
                        <a:rPr lang="ja-JP" sz="1000" kern="100" spc="-10">
                          <a:solidFill>
                            <a:srgbClr val="000000"/>
                          </a:solidFill>
                          <a:latin typeface="Times New Roman"/>
                          <a:ea typeface="ＭＳ 明朝"/>
                          <a:cs typeface="ＭＳ 明朝"/>
                        </a:rPr>
                        <a:t>北海道支部</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CD-R</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有償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関東の地盤（地盤情報</a:t>
                      </a:r>
                      <a:r>
                        <a:rPr lang="en-US" sz="1000" kern="100" spc="40">
                          <a:solidFill>
                            <a:srgbClr val="000000"/>
                          </a:solidFill>
                          <a:latin typeface="Times New Roman"/>
                          <a:ea typeface="ＭＳ 明朝"/>
                          <a:cs typeface="Times New Roman"/>
                        </a:rPr>
                        <a:t>DB</a:t>
                      </a:r>
                      <a:r>
                        <a:rPr lang="ja-JP" sz="1000" kern="100" spc="40">
                          <a:solidFill>
                            <a:srgbClr val="000000"/>
                          </a:solidFill>
                          <a:latin typeface="Times New Roman"/>
                          <a:ea typeface="ＭＳ 明朝"/>
                          <a:cs typeface="ＭＳ 明朝"/>
                        </a:rPr>
                        <a:t>）</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地盤工学会</a:t>
                      </a:r>
                      <a:r>
                        <a:rPr lang="ja-JP" sz="1000" kern="100">
                          <a:solidFill>
                            <a:srgbClr val="000000"/>
                          </a:solidFill>
                          <a:latin typeface="Times New Roman"/>
                          <a:ea typeface="ＭＳ 明朝"/>
                          <a:cs typeface="ＭＳ 明朝"/>
                        </a:rPr>
                        <a:t> </a:t>
                      </a:r>
                      <a:r>
                        <a:rPr lang="ja-JP" sz="1000" kern="100" spc="20">
                          <a:solidFill>
                            <a:srgbClr val="000000"/>
                          </a:solidFill>
                          <a:latin typeface="Times New Roman"/>
                          <a:ea typeface="ＭＳ 明朝"/>
                          <a:cs typeface="ＭＳ 明朝"/>
                        </a:rPr>
                        <a:t>関東</a:t>
                      </a:r>
                      <a:r>
                        <a:rPr lang="ja-JP" sz="1000" kern="100" spc="-10">
                          <a:solidFill>
                            <a:srgbClr val="000000"/>
                          </a:solidFill>
                          <a:latin typeface="Times New Roman"/>
                          <a:ea typeface="ＭＳ 明朝"/>
                          <a:cs typeface="ＭＳ 明朝"/>
                        </a:rPr>
                        <a:t>支部</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10">
                          <a:solidFill>
                            <a:srgbClr val="000000"/>
                          </a:solidFill>
                          <a:latin typeface="Times New Roman"/>
                          <a:ea typeface="ＭＳ 明朝"/>
                          <a:cs typeface="Times New Roman"/>
                        </a:rPr>
                        <a:t>DVD-R</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有償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九州地盤情報</a:t>
                      </a:r>
                      <a:r>
                        <a:rPr lang="en-US" sz="1000" kern="100" spc="40">
                          <a:solidFill>
                            <a:srgbClr val="000000"/>
                          </a:solidFill>
                          <a:latin typeface="Times New Roman"/>
                          <a:ea typeface="ＭＳ 明朝"/>
                          <a:cs typeface="Times New Roman"/>
                        </a:rPr>
                        <a:t>DB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地盤工学会</a:t>
                      </a:r>
                      <a:r>
                        <a:rPr lang="ja-JP" sz="1000" kern="100">
                          <a:solidFill>
                            <a:srgbClr val="000000"/>
                          </a:solidFill>
                          <a:latin typeface="Times New Roman"/>
                          <a:ea typeface="ＭＳ 明朝"/>
                          <a:cs typeface="ＭＳ 明朝"/>
                        </a:rPr>
                        <a:t> </a:t>
                      </a:r>
                      <a:r>
                        <a:rPr lang="ja-JP" sz="1000" kern="100" spc="-10">
                          <a:solidFill>
                            <a:srgbClr val="000000"/>
                          </a:solidFill>
                          <a:latin typeface="Times New Roman"/>
                          <a:ea typeface="ＭＳ 明朝"/>
                          <a:cs typeface="ＭＳ 明朝"/>
                        </a:rPr>
                        <a:t>九州支部</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CD-R</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有償</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ほくりく地盤情報システム</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北陸地盤情報活用協議会</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Web-GIS</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会員</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関西圏地盤情報</a:t>
                      </a:r>
                      <a:r>
                        <a:rPr lang="en-US" sz="1000" kern="100" spc="40">
                          <a:solidFill>
                            <a:srgbClr val="000000"/>
                          </a:solidFill>
                          <a:latin typeface="Times New Roman"/>
                          <a:ea typeface="ＭＳ 明朝"/>
                          <a:cs typeface="Times New Roman"/>
                        </a:rPr>
                        <a:t>DB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関西圏地盤情報活用協議会</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CD-R</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会員</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神戸</a:t>
                      </a:r>
                      <a:r>
                        <a:rPr lang="en-US" sz="1000" kern="100" spc="40">
                          <a:solidFill>
                            <a:srgbClr val="000000"/>
                          </a:solidFill>
                          <a:latin typeface="Times New Roman"/>
                          <a:ea typeface="ＭＳ 明朝"/>
                          <a:cs typeface="Times New Roman"/>
                        </a:rPr>
                        <a:t>JIBANKUN</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神戸市地盤調査検討委員会</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CD-R</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a:solidFill>
                            <a:srgbClr val="000000"/>
                          </a:solidFill>
                          <a:latin typeface="Times New Roman"/>
                          <a:ea typeface="ＭＳ 明朝"/>
                          <a:cs typeface="ＭＳ 明朝"/>
                        </a:rPr>
                        <a:t>会員</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6621">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四国地盤情報</a:t>
                      </a:r>
                      <a:r>
                        <a:rPr lang="en-US" sz="1000" kern="100" spc="40">
                          <a:solidFill>
                            <a:srgbClr val="000000"/>
                          </a:solidFill>
                          <a:latin typeface="Times New Roman"/>
                          <a:ea typeface="ＭＳ 明朝"/>
                          <a:cs typeface="Times New Roman"/>
                        </a:rPr>
                        <a:t>DB</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eaLnBrk="1" latinLnBrk="0" hangingPunct="1">
                        <a:lnSpc>
                          <a:spcPts val="1200"/>
                        </a:lnSpc>
                        <a:spcAft>
                          <a:spcPts val="0"/>
                        </a:spcAft>
                      </a:pPr>
                      <a:r>
                        <a:rPr lang="ja-JP" sz="1000" kern="100" spc="-10">
                          <a:solidFill>
                            <a:srgbClr val="000000"/>
                          </a:solidFill>
                          <a:latin typeface="Times New Roman"/>
                          <a:ea typeface="ＭＳ 明朝"/>
                          <a:cs typeface="ＭＳ 明朝"/>
                        </a:rPr>
                        <a:t>四国地盤情報活用協議会</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en-US" sz="1000" kern="100" spc="40">
                          <a:solidFill>
                            <a:srgbClr val="000000"/>
                          </a:solidFill>
                          <a:latin typeface="Times New Roman"/>
                          <a:ea typeface="ＭＳ 明朝"/>
                          <a:cs typeface="Times New Roman"/>
                        </a:rPr>
                        <a:t>CD-R</a:t>
                      </a:r>
                      <a:endParaRPr lang="ja-JP" sz="1000" kern="10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eaLnBrk="1" latinLnBrk="0" hangingPunct="1">
                        <a:lnSpc>
                          <a:spcPts val="1200"/>
                        </a:lnSpc>
                        <a:spcAft>
                          <a:spcPts val="0"/>
                        </a:spcAft>
                      </a:pPr>
                      <a:r>
                        <a:rPr lang="ja-JP" sz="1000" kern="100" spc="-10" dirty="0">
                          <a:solidFill>
                            <a:srgbClr val="000000"/>
                          </a:solidFill>
                          <a:latin typeface="Times New Roman"/>
                          <a:ea typeface="ＭＳ 明朝"/>
                          <a:cs typeface="ＭＳ 明朝"/>
                        </a:rPr>
                        <a:t>会員</a:t>
                      </a:r>
                      <a:endParaRPr lang="ja-JP" sz="1000" kern="100" dirty="0">
                        <a:solidFill>
                          <a:srgbClr val="000000"/>
                        </a:solidFill>
                        <a:latin typeface="Times New Roman"/>
                        <a:ea typeface="ＭＳ 明朝"/>
                        <a:cs typeface="ＭＳ 明朝"/>
                      </a:endParaRPr>
                    </a:p>
                  </a:txBody>
                  <a:tcPr marL="25067" marR="250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7" name="AutoShape 37"/>
          <p:cNvSpPr>
            <a:spLocks noChangeArrowheads="1"/>
          </p:cNvSpPr>
          <p:nvPr/>
        </p:nvSpPr>
        <p:spPr bwMode="auto">
          <a:xfrm>
            <a:off x="7329264" y="620688"/>
            <a:ext cx="2376264" cy="504056"/>
          </a:xfrm>
          <a:prstGeom prst="wedgeRectCallout">
            <a:avLst>
              <a:gd name="adj1" fmla="val 12569"/>
              <a:gd name="adj2" fmla="val 87282"/>
            </a:avLst>
          </a:prstGeom>
          <a:ln>
            <a:headEnd/>
            <a:tailEnd/>
          </a:ln>
        </p:spPr>
        <p:style>
          <a:lnRef idx="1">
            <a:schemeClr val="accent1"/>
          </a:lnRef>
          <a:fillRef idx="2">
            <a:schemeClr val="accent1"/>
          </a:fillRef>
          <a:effectRef idx="1">
            <a:schemeClr val="accent1"/>
          </a:effectRef>
          <a:fontRef idx="minor">
            <a:schemeClr val="dk1"/>
          </a:fontRef>
        </p:style>
        <p:txBody>
          <a:bodyPr/>
          <a:lstStyle/>
          <a:p>
            <a:r>
              <a:rPr lang="ja-JP" altLang="en-US" sz="1200" dirty="0" smtClean="0"/>
              <a:t>公開形態（無償公開、</a:t>
            </a:r>
            <a:r>
              <a:rPr lang="en-US" altLang="ja-JP" sz="1200" dirty="0" smtClean="0"/>
              <a:t>CD</a:t>
            </a:r>
            <a:r>
              <a:rPr lang="ja-JP" altLang="en-US" sz="1200" dirty="0" smtClean="0"/>
              <a:t>等による有償頒布、会費徴収）が異なる。</a:t>
            </a:r>
          </a:p>
          <a:p>
            <a:endParaRPr lang="ja-JP" altLang="en-US" sz="1200" dirty="0"/>
          </a:p>
        </p:txBody>
      </p:sp>
      <p:sp>
        <p:nvSpPr>
          <p:cNvPr id="8" name="テキスト ボックス 7"/>
          <p:cNvSpPr txBox="1"/>
          <p:nvPr/>
        </p:nvSpPr>
        <p:spPr>
          <a:xfrm>
            <a:off x="1712640" y="45785"/>
            <a:ext cx="6192688"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地盤情報のオープンデータ化</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nvPr/>
        </p:nvPicPr>
        <p:blipFill rotWithShape="1">
          <a:blip r:embed="rId3" cstate="print">
            <a:extLst>
              <a:ext uri="{28A0092B-C50C-407E-A947-70E740481C1C}">
                <a14:useLocalDpi xmlns:a14="http://schemas.microsoft.com/office/drawing/2010/main" val="0"/>
              </a:ext>
            </a:extLst>
          </a:blip>
          <a:srcRect t="7719" b="3603"/>
          <a:stretch/>
        </p:blipFill>
        <p:spPr bwMode="auto">
          <a:xfrm>
            <a:off x="488504" y="1268760"/>
            <a:ext cx="4824536" cy="3312368"/>
          </a:xfrm>
          <a:prstGeom prst="rect">
            <a:avLst/>
          </a:prstGeom>
          <a:ln>
            <a:solidFill>
              <a:schemeClr val="accent1"/>
            </a:solidFill>
          </a:ln>
          <a:extLst>
            <a:ext uri="{53640926-AAD7-44D8-BBD7-CCE9431645EC}">
              <a14:shadowObscured xmlns:a14="http://schemas.microsoft.com/office/drawing/2010/main"/>
            </a:ext>
          </a:extLst>
        </p:spPr>
      </p:pic>
      <p:pic>
        <p:nvPicPr>
          <p:cNvPr id="2051" name="Picture 3"/>
          <p:cNvPicPr>
            <a:picLocks noChangeAspect="1" noChangeArrowheads="1"/>
          </p:cNvPicPr>
          <p:nvPr/>
        </p:nvPicPr>
        <p:blipFill>
          <a:blip r:embed="rId4" cstate="print"/>
          <a:srcRect/>
          <a:stretch>
            <a:fillRect/>
          </a:stretch>
        </p:blipFill>
        <p:spPr bwMode="auto">
          <a:xfrm>
            <a:off x="4016896" y="3645025"/>
            <a:ext cx="1877256" cy="2664295"/>
          </a:xfrm>
          <a:prstGeom prst="rect">
            <a:avLst/>
          </a:prstGeom>
          <a:noFill/>
          <a:ln w="9525">
            <a:solidFill>
              <a:srgbClr val="0000FF"/>
            </a:solid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6249144" y="2748862"/>
            <a:ext cx="3467497" cy="3056402"/>
          </a:xfrm>
          <a:prstGeom prst="rect">
            <a:avLst/>
          </a:prstGeom>
          <a:noFill/>
          <a:ln w="9525">
            <a:solidFill>
              <a:srgbClr val="0000FF"/>
            </a:solid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344489" y="3881900"/>
            <a:ext cx="3024336" cy="2437182"/>
          </a:xfrm>
          <a:prstGeom prst="rect">
            <a:avLst/>
          </a:prstGeom>
          <a:noFill/>
          <a:ln w="9525">
            <a:solidFill>
              <a:srgbClr val="0000FF"/>
            </a:solidFill>
            <a:miter lim="800000"/>
            <a:headEnd/>
            <a:tailEnd/>
          </a:ln>
        </p:spPr>
      </p:pic>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12</a:t>
            </a:fld>
            <a:endParaRPr kumimoji="0" lang="en-US" altLang="ja-JP" sz="1200" kern="0" dirty="0">
              <a:solidFill>
                <a:prstClr val="black"/>
              </a:solidFill>
              <a:latin typeface="+mn-lt"/>
              <a:ea typeface="+mn-ea"/>
            </a:endParaRPr>
          </a:p>
        </p:txBody>
      </p:sp>
      <p:sp>
        <p:nvSpPr>
          <p:cNvPr id="10" name="角丸四角形 9"/>
          <p:cNvSpPr/>
          <p:nvPr/>
        </p:nvSpPr>
        <p:spPr>
          <a:xfrm>
            <a:off x="5457056" y="1174443"/>
            <a:ext cx="4321051" cy="1534478"/>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・高知県内の</a:t>
            </a:r>
            <a:r>
              <a:rPr lang="en-US" altLang="ja-JP" sz="1600" dirty="0" smtClean="0">
                <a:solidFill>
                  <a:srgbClr val="000066"/>
                </a:solidFill>
                <a:latin typeface="HG丸ｺﾞｼｯｸM-PRO" pitchFamily="50" charset="-128"/>
                <a:ea typeface="HG丸ｺﾞｼｯｸM-PRO" pitchFamily="50" charset="-128"/>
              </a:rPr>
              <a:t>6.774</a:t>
            </a:r>
            <a:r>
              <a:rPr lang="ja-JP" altLang="en-US" sz="1600" dirty="0" smtClean="0">
                <a:solidFill>
                  <a:srgbClr val="000066"/>
                </a:solidFill>
                <a:latin typeface="HG丸ｺﾞｼｯｸM-PRO" pitchFamily="50" charset="-128"/>
                <a:ea typeface="HG丸ｺﾞｼｯｸM-PRO" pitchFamily="50" charset="-128"/>
              </a:rPr>
              <a:t>本のボーリング、</a:t>
            </a:r>
            <a:r>
              <a:rPr lang="en-US" altLang="ja-JP" sz="1600" dirty="0" smtClean="0">
                <a:solidFill>
                  <a:srgbClr val="000066"/>
                </a:solidFill>
                <a:latin typeface="HG丸ｺﾞｼｯｸM-PRO" pitchFamily="50" charset="-128"/>
                <a:ea typeface="HG丸ｺﾞｼｯｸM-PRO" pitchFamily="50" charset="-128"/>
              </a:rPr>
              <a:t>678</a:t>
            </a:r>
            <a:r>
              <a:rPr lang="ja-JP" altLang="en-US" sz="1600" dirty="0" smtClean="0">
                <a:solidFill>
                  <a:srgbClr val="000066"/>
                </a:solidFill>
                <a:latin typeface="HG丸ｺﾞｼｯｸM-PRO" pitchFamily="50" charset="-128"/>
                <a:ea typeface="HG丸ｺﾞｼｯｸM-PRO" pitchFamily="50" charset="-128"/>
              </a:rPr>
              <a:t>本の土質試験結果一覧表を公開。</a:t>
            </a:r>
            <a:endParaRPr lang="en-US" altLang="ja-JP" sz="1600" dirty="0" smtClean="0">
              <a:solidFill>
                <a:srgbClr val="000066"/>
              </a:solidFill>
              <a:latin typeface="HG丸ｺﾞｼｯｸM-PRO" pitchFamily="50" charset="-128"/>
              <a:ea typeface="HG丸ｺﾞｼｯｸM-PRO" pitchFamily="50" charset="-128"/>
            </a:endParaRPr>
          </a:p>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a:t>
            </a:r>
            <a:r>
              <a:rPr lang="en-US" altLang="ja-JP" sz="1600" dirty="0">
                <a:solidFill>
                  <a:srgbClr val="000066"/>
                </a:solidFill>
                <a:latin typeface="HG丸ｺﾞｼｯｸM-PRO" pitchFamily="50" charset="-128"/>
                <a:ea typeface="HG丸ｺﾞｼｯｸM-PRO" pitchFamily="50" charset="-128"/>
              </a:rPr>
              <a:t>GIS</a:t>
            </a:r>
            <a:r>
              <a:rPr lang="ja-JP" altLang="en-US" sz="1600" dirty="0">
                <a:solidFill>
                  <a:srgbClr val="000066"/>
                </a:solidFill>
                <a:latin typeface="HG丸ｺﾞｼｯｸM-PRO" pitchFamily="50" charset="-128"/>
                <a:ea typeface="HG丸ｺﾞｼｯｸM-PRO" pitchFamily="50" charset="-128"/>
              </a:rPr>
              <a:t>で地盤情報を重ね合わせて表示。</a:t>
            </a:r>
            <a:endParaRPr lang="en-US" altLang="ja-JP" sz="1600" dirty="0">
              <a:solidFill>
                <a:srgbClr val="000066"/>
              </a:solidFill>
              <a:latin typeface="HG丸ｺﾞｼｯｸM-PRO" pitchFamily="50" charset="-128"/>
              <a:ea typeface="HG丸ｺﾞｼｯｸM-PRO" pitchFamily="50" charset="-128"/>
            </a:endParaRPr>
          </a:p>
          <a:p>
            <a:pPr>
              <a:lnSpc>
                <a:spcPct val="120000"/>
              </a:lnSpc>
              <a:defRPr/>
            </a:pPr>
            <a:r>
              <a:rPr lang="ja-JP" altLang="en-US" sz="1600" dirty="0">
                <a:solidFill>
                  <a:srgbClr val="000066"/>
                </a:solidFill>
                <a:latin typeface="HG丸ｺﾞｼｯｸM-PRO" pitchFamily="50" charset="-128"/>
                <a:ea typeface="HG丸ｺﾞｼｯｸM-PRO" pitchFamily="50" charset="-128"/>
              </a:rPr>
              <a:t>・地質名などでキーワード検索。</a:t>
            </a:r>
            <a:endParaRPr lang="en-US" altLang="ja-JP" sz="1600" dirty="0">
              <a:solidFill>
                <a:srgbClr val="000066"/>
              </a:solidFill>
              <a:latin typeface="HG丸ｺﾞｼｯｸM-PRO" pitchFamily="50" charset="-128"/>
              <a:ea typeface="HG丸ｺﾞｼｯｸM-PRO" pitchFamily="50" charset="-128"/>
            </a:endParaRPr>
          </a:p>
          <a:p>
            <a:pPr>
              <a:lnSpc>
                <a:spcPct val="120000"/>
              </a:lnSpc>
              <a:defRPr/>
            </a:pPr>
            <a:r>
              <a:rPr lang="ja-JP" altLang="en-US" sz="1600" dirty="0">
                <a:solidFill>
                  <a:srgbClr val="000066"/>
                </a:solidFill>
                <a:latin typeface="HG丸ｺﾞｼｯｸM-PRO" pitchFamily="50" charset="-128"/>
                <a:ea typeface="HG丸ｺﾞｼｯｸM-PRO" pitchFamily="50" charset="-128"/>
              </a:rPr>
              <a:t>・断面図、</a:t>
            </a:r>
            <a:r>
              <a:rPr lang="en-US" altLang="ja-JP" sz="1600" dirty="0">
                <a:solidFill>
                  <a:srgbClr val="000066"/>
                </a:solidFill>
                <a:latin typeface="HG丸ｺﾞｼｯｸM-PRO" pitchFamily="50" charset="-128"/>
                <a:ea typeface="HG丸ｺﾞｼｯｸM-PRO" pitchFamily="50" charset="-128"/>
              </a:rPr>
              <a:t>3</a:t>
            </a:r>
            <a:r>
              <a:rPr lang="ja-JP" altLang="en-US" sz="1600" dirty="0">
                <a:solidFill>
                  <a:srgbClr val="000066"/>
                </a:solidFill>
                <a:latin typeface="HG丸ｺﾞｼｯｸM-PRO" pitchFamily="50" charset="-128"/>
                <a:ea typeface="HG丸ｺﾞｼｯｸM-PRO" pitchFamily="50" charset="-128"/>
              </a:rPr>
              <a:t>次元地質モデルなども表示</a:t>
            </a:r>
            <a:r>
              <a:rPr lang="ja-JP" altLang="en-US" sz="1600" dirty="0" smtClean="0">
                <a:solidFill>
                  <a:srgbClr val="000066"/>
                </a:solidFill>
                <a:latin typeface="HG丸ｺﾞｼｯｸM-PRO" pitchFamily="50" charset="-128"/>
                <a:ea typeface="HG丸ｺﾞｼｯｸM-PRO" pitchFamily="50" charset="-128"/>
              </a:rPr>
              <a:t>。</a:t>
            </a:r>
            <a:endParaRPr lang="en-US" altLang="ja-JP" sz="1600" dirty="0" smtClean="0">
              <a:solidFill>
                <a:srgbClr val="000066"/>
              </a:solidFill>
              <a:latin typeface="HG丸ｺﾞｼｯｸM-PRO" pitchFamily="50" charset="-128"/>
              <a:ea typeface="HG丸ｺﾞｼｯｸM-PRO" pitchFamily="50" charset="-128"/>
            </a:endParaRPr>
          </a:p>
        </p:txBody>
      </p:sp>
      <p:sp>
        <p:nvSpPr>
          <p:cNvPr id="12" name="下カーブ矢印 11"/>
          <p:cNvSpPr/>
          <p:nvPr/>
        </p:nvSpPr>
        <p:spPr>
          <a:xfrm rot="11376209" flipH="1" flipV="1">
            <a:off x="3897066" y="2633841"/>
            <a:ext cx="2608865" cy="50910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3080792" y="1196752"/>
            <a:ext cx="1728192"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地図上のポイントのクリックによって、ボーリング諸元を表示</a:t>
            </a:r>
            <a:endParaRPr lang="en-US" altLang="ja-JP" sz="1200" dirty="0">
              <a:latin typeface="HG丸ｺﾞｼｯｸM-PRO" pitchFamily="50" charset="-128"/>
              <a:ea typeface="HG丸ｺﾞｼｯｸM-PRO" pitchFamily="50" charset="-128"/>
            </a:endParaRPr>
          </a:p>
        </p:txBody>
      </p:sp>
      <p:sp>
        <p:nvSpPr>
          <p:cNvPr id="15" name="テキスト ボックス 14"/>
          <p:cNvSpPr txBox="1"/>
          <p:nvPr/>
        </p:nvSpPr>
        <p:spPr>
          <a:xfrm>
            <a:off x="7329264" y="5661248"/>
            <a:ext cx="1584176"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ボーリング柱状図を表示</a:t>
            </a:r>
            <a:endParaRPr lang="en-US" altLang="ja-JP" sz="1200" dirty="0">
              <a:latin typeface="HG丸ｺﾞｼｯｸM-PRO" pitchFamily="50" charset="-128"/>
              <a:ea typeface="HG丸ｺﾞｼｯｸM-PRO" pitchFamily="50" charset="-128"/>
            </a:endParaRPr>
          </a:p>
        </p:txBody>
      </p:sp>
      <p:sp>
        <p:nvSpPr>
          <p:cNvPr id="16" name="テキスト ボックス 15"/>
          <p:cNvSpPr txBox="1"/>
          <p:nvPr/>
        </p:nvSpPr>
        <p:spPr>
          <a:xfrm>
            <a:off x="4808984" y="5733256"/>
            <a:ext cx="1584176"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ボーリングデータ（</a:t>
            </a:r>
            <a:r>
              <a:rPr lang="en-US" altLang="ja-JP" sz="1200" dirty="0">
                <a:latin typeface="HG丸ｺﾞｼｯｸM-PRO" pitchFamily="50" charset="-128"/>
                <a:ea typeface="HG丸ｺﾞｼｯｸM-PRO" pitchFamily="50" charset="-128"/>
              </a:rPr>
              <a:t>XML</a:t>
            </a:r>
            <a:r>
              <a:rPr lang="ja-JP" altLang="en-US" sz="1200" dirty="0">
                <a:latin typeface="HG丸ｺﾞｼｯｸM-PRO" pitchFamily="50" charset="-128"/>
                <a:ea typeface="HG丸ｺﾞｼｯｸM-PRO" pitchFamily="50" charset="-128"/>
              </a:rPr>
              <a:t>）を表示</a:t>
            </a:r>
            <a:endParaRPr lang="en-US" altLang="ja-JP" sz="1200" dirty="0">
              <a:latin typeface="HG丸ｺﾞｼｯｸM-PRO" pitchFamily="50" charset="-128"/>
              <a:ea typeface="HG丸ｺﾞｼｯｸM-PRO" pitchFamily="50" charset="-128"/>
            </a:endParaRPr>
          </a:p>
        </p:txBody>
      </p:sp>
      <p:sp>
        <p:nvSpPr>
          <p:cNvPr id="17" name="テキスト ボックス 16"/>
          <p:cNvSpPr txBox="1"/>
          <p:nvPr/>
        </p:nvSpPr>
        <p:spPr>
          <a:xfrm>
            <a:off x="1928664" y="5847655"/>
            <a:ext cx="1584176"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土質試験結果一覧表を表示</a:t>
            </a:r>
            <a:endParaRPr lang="en-US" altLang="ja-JP" sz="1200" dirty="0">
              <a:latin typeface="HG丸ｺﾞｼｯｸM-PRO" pitchFamily="50" charset="-128"/>
              <a:ea typeface="HG丸ｺﾞｼｯｸM-PRO" pitchFamily="50" charset="-128"/>
            </a:endParaRPr>
          </a:p>
        </p:txBody>
      </p:sp>
      <p:sp>
        <p:nvSpPr>
          <p:cNvPr id="18" name="下カーブ矢印 17"/>
          <p:cNvSpPr/>
          <p:nvPr/>
        </p:nvSpPr>
        <p:spPr>
          <a:xfrm rot="16990182" flipH="1" flipV="1">
            <a:off x="3127465" y="3424493"/>
            <a:ext cx="1141807" cy="5576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下カーブ矢印 18"/>
          <p:cNvSpPr/>
          <p:nvPr/>
        </p:nvSpPr>
        <p:spPr>
          <a:xfrm rot="13220101" flipH="1" flipV="1">
            <a:off x="3979176" y="3190152"/>
            <a:ext cx="1565871" cy="4314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角丸四角形 19"/>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こうち地盤情報公開サイト</a:t>
            </a:r>
            <a:endParaRPr lang="en-US" altLang="ja-JP" dirty="0" smtClean="0">
              <a:solidFill>
                <a:srgbClr val="000066"/>
              </a:solidFill>
              <a:latin typeface="HG丸ｺﾞｼｯｸM-PRO" pitchFamily="50" charset="-128"/>
              <a:ea typeface="HG丸ｺﾞｼｯｸM-PRO" pitchFamily="50" charset="-128"/>
            </a:endParaRPr>
          </a:p>
        </p:txBody>
      </p:sp>
      <p:sp>
        <p:nvSpPr>
          <p:cNvPr id="21" name="テキスト ボックス 20"/>
          <p:cNvSpPr txBox="1"/>
          <p:nvPr/>
        </p:nvSpPr>
        <p:spPr>
          <a:xfrm>
            <a:off x="344488" y="6381328"/>
            <a:ext cx="3916521" cy="369332"/>
          </a:xfrm>
          <a:prstGeom prst="rect">
            <a:avLst/>
          </a:prstGeom>
          <a:noFill/>
        </p:spPr>
        <p:txBody>
          <a:bodyPr wrap="none" rtlCol="0">
            <a:spAutoFit/>
          </a:bodyPr>
          <a:lstStyle/>
          <a:p>
            <a:r>
              <a:rPr lang="en-US" altLang="ja-JP" dirty="0" smtClean="0"/>
              <a:t>http://geonews.zenchiren.or.jp/kochi/</a:t>
            </a:r>
            <a:endParaRPr kumimoji="1" lang="ja-JP" altLang="en-US" dirty="0"/>
          </a:p>
        </p:txBody>
      </p:sp>
      <p:sp>
        <p:nvSpPr>
          <p:cNvPr id="22" name="テキスト ボックス 21"/>
          <p:cNvSpPr txBox="1"/>
          <p:nvPr/>
        </p:nvSpPr>
        <p:spPr>
          <a:xfrm>
            <a:off x="1712640" y="45785"/>
            <a:ext cx="6192688" cy="430887"/>
          </a:xfrm>
          <a:prstGeom prst="rect">
            <a:avLst/>
          </a:prstGeom>
          <a:noFill/>
        </p:spPr>
        <p:txBody>
          <a:bodyPr wrap="square" rtlCol="0">
            <a:spAutoFit/>
          </a:bodyPr>
          <a:lstStyle/>
          <a:p>
            <a:pPr algn="dist"/>
            <a:r>
              <a:rPr lang="ja-JP" altLang="en-US" sz="2200" b="1" dirty="0" smtClean="0">
                <a:solidFill>
                  <a:srgbClr val="000066"/>
                </a:solidFill>
                <a:latin typeface="HG丸ｺﾞｼｯｸM-PRO" pitchFamily="50" charset="-128"/>
                <a:ea typeface="HG丸ｺﾞｼｯｸM-PRO" pitchFamily="50" charset="-128"/>
              </a:rPr>
              <a:t>全地連の取組みについて</a:t>
            </a:r>
            <a:endParaRPr lang="ja-JP" altLang="en-US" sz="2200" b="1" dirty="0">
              <a:solidFill>
                <a:srgbClr val="000066"/>
              </a:solidFill>
              <a:latin typeface="HG丸ｺﾞｼｯｸM-PRO" pitchFamily="50" charset="-128"/>
              <a:ea typeface="HG丸ｺﾞｼｯｸM-PRO"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616" t="13468" r="1497" b="3976"/>
          <a:stretch/>
        </p:blipFill>
        <p:spPr bwMode="auto">
          <a:xfrm>
            <a:off x="560512" y="1157312"/>
            <a:ext cx="3888432" cy="2885396"/>
          </a:xfrm>
          <a:prstGeom prst="rect">
            <a:avLst/>
          </a:prstGeom>
          <a:ln>
            <a:solidFill>
              <a:schemeClr val="accent1">
                <a:lumMod val="75000"/>
              </a:schemeClr>
            </a:solidFill>
          </a:ln>
          <a:extLst>
            <a:ext uri="{53640926-AAD7-44D8-BBD7-CCE9431645EC}">
              <a14:shadowObscured xmlns:a14="http://schemas.microsoft.com/office/drawing/2010/main"/>
            </a:ext>
          </a:extLst>
        </p:spPr>
      </p:pic>
      <p:pic>
        <p:nvPicPr>
          <p:cNvPr id="2" name="Picture 2"/>
          <p:cNvPicPr>
            <a:picLocks noChangeAspect="1" noChangeArrowheads="1"/>
          </p:cNvPicPr>
          <p:nvPr/>
        </p:nvPicPr>
        <p:blipFill>
          <a:blip r:embed="rId4" cstate="print"/>
          <a:srcRect/>
          <a:stretch>
            <a:fillRect/>
          </a:stretch>
        </p:blipFill>
        <p:spPr bwMode="auto">
          <a:xfrm>
            <a:off x="560512" y="4128514"/>
            <a:ext cx="4248472" cy="2396830"/>
          </a:xfrm>
          <a:prstGeom prst="rect">
            <a:avLst/>
          </a:prstGeom>
          <a:noFill/>
          <a:ln w="9525">
            <a:solidFill>
              <a:schemeClr val="tx2">
                <a:lumMod val="60000"/>
                <a:lumOff val="40000"/>
              </a:schemeClr>
            </a:solidFill>
            <a:miter lim="800000"/>
            <a:headEnd/>
            <a:tailEnd/>
          </a:ln>
        </p:spPr>
      </p:pic>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13</a:t>
            </a:fld>
            <a:endParaRPr kumimoji="0" lang="en-US" altLang="ja-JP" sz="1200" kern="0" dirty="0">
              <a:solidFill>
                <a:prstClr val="black"/>
              </a:solidFill>
              <a:latin typeface="+mn-lt"/>
              <a:ea typeface="+mn-ea"/>
            </a:endParaRPr>
          </a:p>
        </p:txBody>
      </p:sp>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t="13992" r="31972" b="43855"/>
          <a:stretch/>
        </p:blipFill>
        <p:spPr bwMode="auto">
          <a:xfrm>
            <a:off x="5457056" y="1179803"/>
            <a:ext cx="3744416" cy="1952434"/>
          </a:xfrm>
          <a:prstGeom prst="rect">
            <a:avLst/>
          </a:prstGeom>
          <a:ln>
            <a:solidFill>
              <a:schemeClr val="accent1">
                <a:lumMod val="75000"/>
              </a:schemeClr>
            </a:solid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6" cstate="print"/>
          <a:srcRect/>
          <a:stretch>
            <a:fillRect/>
          </a:stretch>
        </p:blipFill>
        <p:spPr bwMode="auto">
          <a:xfrm>
            <a:off x="4808985" y="3429001"/>
            <a:ext cx="2808312" cy="1982866"/>
          </a:xfrm>
          <a:prstGeom prst="rect">
            <a:avLst/>
          </a:prstGeom>
          <a:noFill/>
          <a:ln w="9525">
            <a:noFill/>
            <a:miter lim="800000"/>
            <a:headEnd/>
            <a:tailEnd/>
          </a:ln>
        </p:spPr>
      </p:pic>
      <p:pic>
        <p:nvPicPr>
          <p:cNvPr id="15" name="図 14"/>
          <p:cNvPicPr>
            <a:picLocks noChangeAspect="1"/>
          </p:cNvPicPr>
          <p:nvPr/>
        </p:nvPicPr>
        <p:blipFill rotWithShape="1">
          <a:blip r:embed="rId7" cstate="print">
            <a:extLst>
              <a:ext uri="{28A0092B-C50C-407E-A947-70E740481C1C}">
                <a14:useLocalDpi xmlns:a14="http://schemas.microsoft.com/office/drawing/2010/main" val="0"/>
              </a:ext>
            </a:extLst>
          </a:blip>
          <a:srcRect l="1693" t="27285" r="1190"/>
          <a:stretch/>
        </p:blipFill>
        <p:spPr bwMode="auto">
          <a:xfrm>
            <a:off x="7041232" y="4869160"/>
            <a:ext cx="2686136" cy="1762742"/>
          </a:xfrm>
          <a:prstGeom prst="rect">
            <a:avLst/>
          </a:prstGeom>
          <a:ln>
            <a:solidFill>
              <a:schemeClr val="tx1"/>
            </a:solidFill>
          </a:ln>
          <a:extLst>
            <a:ext uri="{53640926-AAD7-44D8-BBD7-CCE9431645EC}">
              <a14:shadowObscured xmlns:a14="http://schemas.microsoft.com/office/drawing/2010/main"/>
            </a:ext>
          </a:extLst>
        </p:spPr>
      </p:pic>
      <p:sp>
        <p:nvSpPr>
          <p:cNvPr id="9" name="テキスト ボックス 8"/>
          <p:cNvSpPr txBox="1"/>
          <p:nvPr/>
        </p:nvSpPr>
        <p:spPr>
          <a:xfrm>
            <a:off x="488504" y="1916832"/>
            <a:ext cx="1728192"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ボーリング位置にシームレス地質図を重ね合わせて表示</a:t>
            </a:r>
            <a:endParaRPr lang="en-US" altLang="ja-JP" sz="1200" dirty="0">
              <a:latin typeface="HG丸ｺﾞｼｯｸM-PRO" pitchFamily="50" charset="-128"/>
              <a:ea typeface="HG丸ｺﾞｼｯｸM-PRO" pitchFamily="50" charset="-128"/>
            </a:endParaRPr>
          </a:p>
        </p:txBody>
      </p:sp>
      <p:sp>
        <p:nvSpPr>
          <p:cNvPr id="16" name="テキスト ボックス 15"/>
          <p:cNvSpPr txBox="1"/>
          <p:nvPr/>
        </p:nvSpPr>
        <p:spPr>
          <a:xfrm>
            <a:off x="272480" y="4941168"/>
            <a:ext cx="2088232" cy="120032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ハザードマップの例として</a:t>
            </a:r>
            <a:r>
              <a:rPr lang="en-US" altLang="ja-JP" sz="1200" dirty="0">
                <a:latin typeface="HG丸ｺﾞｼｯｸM-PRO" pitchFamily="50" charset="-128"/>
                <a:ea typeface="HG丸ｺﾞｼｯｸM-PRO" pitchFamily="50" charset="-128"/>
              </a:rPr>
              <a:t>｢</a:t>
            </a:r>
            <a:r>
              <a:rPr lang="ja-JP" altLang="en-US" sz="1200" dirty="0">
                <a:latin typeface="HG丸ｺﾞｼｯｸM-PRO" pitchFamily="50" charset="-128"/>
                <a:ea typeface="HG丸ｺﾞｼｯｸM-PRO" pitchFamily="50" charset="-128"/>
              </a:rPr>
              <a:t>土砂災害警報区域</a:t>
            </a:r>
            <a:r>
              <a:rPr lang="en-US" altLang="ja-JP" sz="1200" dirty="0">
                <a:latin typeface="HG丸ｺﾞｼｯｸM-PRO" pitchFamily="50" charset="-128"/>
                <a:ea typeface="HG丸ｺﾞｼｯｸM-PRO" pitchFamily="50" charset="-128"/>
              </a:rPr>
              <a:t>(</a:t>
            </a:r>
            <a:r>
              <a:rPr lang="ja-JP" altLang="en-US" sz="1200" dirty="0">
                <a:latin typeface="HG丸ｺﾞｼｯｸM-PRO" pitchFamily="50" charset="-128"/>
                <a:ea typeface="HG丸ｺﾞｼｯｸM-PRO" pitchFamily="50" charset="-128"/>
              </a:rPr>
              <a:t>急傾斜地</a:t>
            </a:r>
            <a:r>
              <a:rPr lang="en-US" altLang="ja-JP" sz="1200" dirty="0">
                <a:latin typeface="HG丸ｺﾞｼｯｸM-PRO" pitchFamily="50" charset="-128"/>
                <a:ea typeface="HG丸ｺﾞｼｯｸM-PRO" pitchFamily="50" charset="-128"/>
              </a:rPr>
              <a:t>)｣</a:t>
            </a:r>
            <a:r>
              <a:rPr lang="ja-JP" altLang="en-US" sz="1200" dirty="0">
                <a:latin typeface="HG丸ｺﾞｼｯｸM-PRO" pitchFamily="50" charset="-128"/>
                <a:ea typeface="HG丸ｺﾞｼｯｸM-PRO" pitchFamily="50" charset="-128"/>
              </a:rPr>
              <a:t>を表示</a:t>
            </a:r>
            <a:endParaRPr lang="en-US" altLang="ja-JP" sz="1200" dirty="0">
              <a:latin typeface="HG丸ｺﾞｼｯｸM-PRO" pitchFamily="50" charset="-128"/>
              <a:ea typeface="HG丸ｺﾞｼｯｸM-PRO" pitchFamily="50" charset="-128"/>
            </a:endParaRPr>
          </a:p>
          <a:p>
            <a:r>
              <a:rPr lang="ja-JP" altLang="en-US" sz="1200" dirty="0">
                <a:latin typeface="HG丸ｺﾞｼｯｸM-PRO" pitchFamily="50" charset="-128"/>
                <a:ea typeface="HG丸ｺﾞｼｯｸM-PRO" pitchFamily="50" charset="-128"/>
              </a:rPr>
              <a:t>他に土石流、地すべり、洪水浸水想定図、浸水実績図、津波浸水などもあり</a:t>
            </a:r>
            <a:endParaRPr lang="en-US" altLang="ja-JP" sz="1200" dirty="0">
              <a:latin typeface="HG丸ｺﾞｼｯｸM-PRO" pitchFamily="50" charset="-128"/>
              <a:ea typeface="HG丸ｺﾞｼｯｸM-PRO" pitchFamily="50" charset="-128"/>
            </a:endParaRPr>
          </a:p>
        </p:txBody>
      </p:sp>
      <p:sp>
        <p:nvSpPr>
          <p:cNvPr id="17" name="下カーブ矢印 16"/>
          <p:cNvSpPr/>
          <p:nvPr/>
        </p:nvSpPr>
        <p:spPr>
          <a:xfrm rot="16990182" flipH="1" flipV="1">
            <a:off x="6382560" y="2647670"/>
            <a:ext cx="1647558" cy="5576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下カーブ矢印 17"/>
          <p:cNvSpPr/>
          <p:nvPr/>
        </p:nvSpPr>
        <p:spPr>
          <a:xfrm rot="16573883" flipH="1" flipV="1">
            <a:off x="7366770" y="3271728"/>
            <a:ext cx="3081083" cy="5576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5025008" y="5013176"/>
            <a:ext cx="1728192" cy="276999"/>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a:latin typeface="HG丸ｺﾞｼｯｸM-PRO" pitchFamily="50" charset="-128"/>
                <a:ea typeface="HG丸ｺﾞｼｯｸM-PRO" pitchFamily="50" charset="-128"/>
              </a:rPr>
              <a:t>地質断面図の表示</a:t>
            </a:r>
            <a:endParaRPr lang="en-US" altLang="ja-JP" sz="1200" dirty="0">
              <a:latin typeface="HG丸ｺﾞｼｯｸM-PRO" pitchFamily="50" charset="-128"/>
              <a:ea typeface="HG丸ｺﾞｼｯｸM-PRO" pitchFamily="50" charset="-128"/>
            </a:endParaRPr>
          </a:p>
        </p:txBody>
      </p:sp>
      <p:sp>
        <p:nvSpPr>
          <p:cNvPr id="20" name="テキスト ボックス 19"/>
          <p:cNvSpPr txBox="1"/>
          <p:nvPr/>
        </p:nvSpPr>
        <p:spPr>
          <a:xfrm>
            <a:off x="6681192" y="5949280"/>
            <a:ext cx="1512168"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ja-JP" sz="1200" dirty="0">
                <a:latin typeface="HG丸ｺﾞｼｯｸM-PRO" pitchFamily="50" charset="-128"/>
                <a:ea typeface="HG丸ｺﾞｼｯｸM-PRO" pitchFamily="50" charset="-128"/>
              </a:rPr>
              <a:t>3</a:t>
            </a:r>
            <a:r>
              <a:rPr lang="ja-JP" altLang="en-US" sz="1200" dirty="0">
                <a:latin typeface="HG丸ｺﾞｼｯｸM-PRO" pitchFamily="50" charset="-128"/>
                <a:ea typeface="HG丸ｺﾞｼｯｸM-PRO" pitchFamily="50" charset="-128"/>
              </a:rPr>
              <a:t>次元地質モデルの表示</a:t>
            </a:r>
            <a:endParaRPr lang="en-US" altLang="ja-JP" sz="1200" dirty="0">
              <a:latin typeface="HG丸ｺﾞｼｯｸM-PRO" pitchFamily="50" charset="-128"/>
              <a:ea typeface="HG丸ｺﾞｼｯｸM-PRO" pitchFamily="50" charset="-128"/>
            </a:endParaRPr>
          </a:p>
        </p:txBody>
      </p:sp>
      <p:sp>
        <p:nvSpPr>
          <p:cNvPr id="21" name="角丸四角形 20"/>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こうち地盤情報公開サイト</a:t>
            </a:r>
            <a:endParaRPr lang="en-US" altLang="ja-JP" dirty="0" smtClean="0">
              <a:solidFill>
                <a:srgbClr val="000066"/>
              </a:solidFill>
              <a:latin typeface="HG丸ｺﾞｼｯｸM-PRO" pitchFamily="50" charset="-128"/>
              <a:ea typeface="HG丸ｺﾞｼｯｸM-PRO" pitchFamily="50" charset="-128"/>
            </a:endParaRPr>
          </a:p>
        </p:txBody>
      </p:sp>
      <p:sp>
        <p:nvSpPr>
          <p:cNvPr id="22" name="テキスト ボックス 21"/>
          <p:cNvSpPr txBox="1"/>
          <p:nvPr/>
        </p:nvSpPr>
        <p:spPr>
          <a:xfrm>
            <a:off x="1712640" y="45785"/>
            <a:ext cx="6192688" cy="430887"/>
          </a:xfrm>
          <a:prstGeom prst="rect">
            <a:avLst/>
          </a:prstGeom>
          <a:noFill/>
        </p:spPr>
        <p:txBody>
          <a:bodyPr wrap="square" rtlCol="0">
            <a:spAutoFit/>
          </a:bodyPr>
          <a:lstStyle/>
          <a:p>
            <a:pPr algn="dist"/>
            <a:r>
              <a:rPr lang="ja-JP" altLang="en-US" sz="2200" b="1" dirty="0" smtClean="0">
                <a:solidFill>
                  <a:srgbClr val="000066"/>
                </a:solidFill>
                <a:latin typeface="HG丸ｺﾞｼｯｸM-PRO" pitchFamily="50" charset="-128"/>
                <a:ea typeface="HG丸ｺﾞｼｯｸM-PRO" pitchFamily="50" charset="-128"/>
              </a:rPr>
              <a:t>全地連の取組みについて</a:t>
            </a:r>
            <a:endParaRPr lang="ja-JP" altLang="en-US" sz="2200" b="1" dirty="0">
              <a:solidFill>
                <a:srgbClr val="000066"/>
              </a:solidFill>
              <a:latin typeface="HG丸ｺﾞｼｯｸM-PRO" pitchFamily="50" charset="-128"/>
              <a:ea typeface="HG丸ｺﾞｼｯｸM-PRO"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14</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1712640" y="45785"/>
            <a:ext cx="6192688" cy="430887"/>
          </a:xfrm>
          <a:prstGeom prst="rect">
            <a:avLst/>
          </a:prstGeom>
          <a:noFill/>
        </p:spPr>
        <p:txBody>
          <a:bodyPr wrap="square" rtlCol="0">
            <a:spAutoFit/>
          </a:bodyPr>
          <a:lstStyle/>
          <a:p>
            <a:pPr algn="dist"/>
            <a:r>
              <a:rPr lang="ja-JP" altLang="en-US" sz="2200" b="1" dirty="0" smtClean="0">
                <a:solidFill>
                  <a:srgbClr val="000066"/>
                </a:solidFill>
                <a:latin typeface="HG丸ｺﾞｼｯｸM-PRO" pitchFamily="50" charset="-128"/>
                <a:ea typeface="HG丸ｺﾞｼｯｸM-PRO" pitchFamily="50" charset="-128"/>
              </a:rPr>
              <a:t>全地連の取組みについて</a:t>
            </a:r>
            <a:endParaRPr lang="ja-JP" altLang="en-US" sz="2200" b="1" dirty="0">
              <a:solidFill>
                <a:srgbClr val="000066"/>
              </a:solidFill>
              <a:latin typeface="HG丸ｺﾞｼｯｸM-PRO" pitchFamily="50" charset="-128"/>
              <a:ea typeface="HG丸ｺﾞｼｯｸM-PRO" pitchFamily="50" charset="-128"/>
            </a:endParaRPr>
          </a:p>
        </p:txBody>
      </p:sp>
      <p:sp>
        <p:nvSpPr>
          <p:cNvPr id="10" name="テキスト ボックス 9"/>
          <p:cNvSpPr txBox="1"/>
          <p:nvPr/>
        </p:nvSpPr>
        <p:spPr>
          <a:xfrm>
            <a:off x="344488" y="6381328"/>
            <a:ext cx="6391558" cy="369332"/>
          </a:xfrm>
          <a:prstGeom prst="rect">
            <a:avLst/>
          </a:prstGeom>
          <a:noFill/>
        </p:spPr>
        <p:txBody>
          <a:bodyPr wrap="none" rtlCol="0">
            <a:spAutoFit/>
          </a:bodyPr>
          <a:lstStyle/>
          <a:p>
            <a:r>
              <a:rPr lang="en-US" altLang="ja-JP" dirty="0" smtClean="0"/>
              <a:t>http://geonews.zenchiren.or.jp/2016KumamotoEQ/index.html</a:t>
            </a:r>
            <a:endParaRPr kumimoji="1" lang="ja-JP" altLang="en-US" dirty="0"/>
          </a:p>
        </p:txBody>
      </p:sp>
      <p:sp>
        <p:nvSpPr>
          <p:cNvPr id="17" name="角丸四角形 16"/>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平成</a:t>
            </a:r>
            <a:r>
              <a:rPr lang="en-US" altLang="ja-JP" dirty="0" smtClean="0">
                <a:solidFill>
                  <a:srgbClr val="000066"/>
                </a:solidFill>
                <a:latin typeface="HG丸ｺﾞｼｯｸM-PRO" pitchFamily="50" charset="-128"/>
                <a:ea typeface="HG丸ｺﾞｼｯｸM-PRO" pitchFamily="50" charset="-128"/>
              </a:rPr>
              <a:t>28</a:t>
            </a:r>
            <a:r>
              <a:rPr lang="ja-JP" altLang="en-US" dirty="0" smtClean="0">
                <a:solidFill>
                  <a:srgbClr val="000066"/>
                </a:solidFill>
                <a:latin typeface="HG丸ｺﾞｼｯｸM-PRO" pitchFamily="50" charset="-128"/>
                <a:ea typeface="HG丸ｺﾞｼｯｸM-PRO" pitchFamily="50" charset="-128"/>
              </a:rPr>
              <a:t>年</a:t>
            </a:r>
            <a:r>
              <a:rPr lang="en-US" altLang="ja-JP" dirty="0" smtClean="0">
                <a:solidFill>
                  <a:srgbClr val="000066"/>
                </a:solidFill>
                <a:latin typeface="HG丸ｺﾞｼｯｸM-PRO" pitchFamily="50" charset="-128"/>
                <a:ea typeface="HG丸ｺﾞｼｯｸM-PRO" pitchFamily="50" charset="-128"/>
              </a:rPr>
              <a:t>(2016</a:t>
            </a:r>
            <a:r>
              <a:rPr lang="ja-JP" altLang="en-US" dirty="0" smtClean="0">
                <a:solidFill>
                  <a:srgbClr val="000066"/>
                </a:solidFill>
                <a:latin typeface="HG丸ｺﾞｼｯｸM-PRO" pitchFamily="50" charset="-128"/>
                <a:ea typeface="HG丸ｺﾞｼｯｸM-PRO" pitchFamily="50" charset="-128"/>
              </a:rPr>
              <a:t>年</a:t>
            </a:r>
            <a:r>
              <a:rPr lang="en-US" altLang="ja-JP" dirty="0" smtClean="0">
                <a:solidFill>
                  <a:srgbClr val="000066"/>
                </a:solidFill>
                <a:latin typeface="HG丸ｺﾞｼｯｸM-PRO" pitchFamily="50" charset="-128"/>
                <a:ea typeface="HG丸ｺﾞｼｯｸM-PRO" pitchFamily="50" charset="-128"/>
              </a:rPr>
              <a:t>)</a:t>
            </a:r>
            <a:r>
              <a:rPr lang="ja-JP" altLang="en-US" dirty="0" smtClean="0">
                <a:solidFill>
                  <a:srgbClr val="000066"/>
                </a:solidFill>
                <a:latin typeface="HG丸ｺﾞｼｯｸM-PRO" pitchFamily="50" charset="-128"/>
                <a:ea typeface="HG丸ｺﾞｼｯｸM-PRO" pitchFamily="50" charset="-128"/>
              </a:rPr>
              <a:t>熊本地震 復興支援 ボーリング柱状図 緊急公開サイト</a:t>
            </a:r>
            <a:endParaRPr lang="en-US" altLang="ja-JP" dirty="0" smtClean="0">
              <a:solidFill>
                <a:srgbClr val="000066"/>
              </a:solidFill>
              <a:latin typeface="HG丸ｺﾞｼｯｸM-PRO" pitchFamily="50" charset="-128"/>
              <a:ea typeface="HG丸ｺﾞｼｯｸM-PRO"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416496" y="1191356"/>
            <a:ext cx="5904656" cy="5189972"/>
          </a:xfrm>
          <a:prstGeom prst="rect">
            <a:avLst/>
          </a:prstGeom>
          <a:noFill/>
          <a:ln w="9525">
            <a:noFill/>
            <a:miter lim="800000"/>
            <a:headEnd/>
            <a:tailEnd/>
          </a:ln>
        </p:spPr>
      </p:pic>
      <p:sp>
        <p:nvSpPr>
          <p:cNvPr id="18" name="角丸四角形 17"/>
          <p:cNvSpPr/>
          <p:nvPr/>
        </p:nvSpPr>
        <p:spPr>
          <a:xfrm>
            <a:off x="6465168" y="1878659"/>
            <a:ext cx="3312939" cy="3068955"/>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・熊本地震の復旧支援を目的に、熊本県内と大分県内のボーリング柱状図を緊急公開。熊本県内約</a:t>
            </a:r>
            <a:r>
              <a:rPr lang="en-US" altLang="ja-JP" sz="1600" dirty="0" smtClean="0">
                <a:solidFill>
                  <a:srgbClr val="000066"/>
                </a:solidFill>
                <a:latin typeface="HG丸ｺﾞｼｯｸM-PRO" pitchFamily="50" charset="-128"/>
                <a:ea typeface="HG丸ｺﾞｼｯｸM-PRO" pitchFamily="50" charset="-128"/>
              </a:rPr>
              <a:t>1</a:t>
            </a:r>
            <a:r>
              <a:rPr lang="ja-JP" altLang="en-US" sz="1600" dirty="0" smtClean="0">
                <a:solidFill>
                  <a:srgbClr val="000066"/>
                </a:solidFill>
                <a:latin typeface="HG丸ｺﾞｼｯｸM-PRO" pitchFamily="50" charset="-128"/>
                <a:ea typeface="HG丸ｺﾞｼｯｸM-PRO" pitchFamily="50" charset="-128"/>
              </a:rPr>
              <a:t>万</a:t>
            </a:r>
            <a:r>
              <a:rPr lang="en-US" altLang="ja-JP" sz="1600" dirty="0" smtClean="0">
                <a:solidFill>
                  <a:srgbClr val="000066"/>
                </a:solidFill>
                <a:latin typeface="HG丸ｺﾞｼｯｸM-PRO" pitchFamily="50" charset="-128"/>
                <a:ea typeface="HG丸ｺﾞｼｯｸM-PRO" pitchFamily="50" charset="-128"/>
              </a:rPr>
              <a:t>2</a:t>
            </a:r>
            <a:r>
              <a:rPr lang="ja-JP" altLang="en-US" sz="1600" dirty="0" smtClean="0">
                <a:solidFill>
                  <a:srgbClr val="000066"/>
                </a:solidFill>
                <a:latin typeface="HG丸ｺﾞｼｯｸM-PRO" pitchFamily="50" charset="-128"/>
                <a:ea typeface="HG丸ｺﾞｼｯｸM-PRO" pitchFamily="50" charset="-128"/>
              </a:rPr>
              <a:t>千本、大分県内約</a:t>
            </a:r>
            <a:r>
              <a:rPr lang="en-US" altLang="ja-JP" sz="1600" dirty="0" smtClean="0">
                <a:solidFill>
                  <a:srgbClr val="000066"/>
                </a:solidFill>
                <a:latin typeface="HG丸ｺﾞｼｯｸM-PRO" pitchFamily="50" charset="-128"/>
                <a:ea typeface="HG丸ｺﾞｼｯｸM-PRO" pitchFamily="50" charset="-128"/>
              </a:rPr>
              <a:t>5</a:t>
            </a:r>
            <a:r>
              <a:rPr lang="ja-JP" altLang="en-US" sz="1600" dirty="0" smtClean="0">
                <a:solidFill>
                  <a:srgbClr val="000066"/>
                </a:solidFill>
                <a:latin typeface="HG丸ｺﾞｼｯｸM-PRO" pitchFamily="50" charset="-128"/>
                <a:ea typeface="HG丸ｺﾞｼｯｸM-PRO" pitchFamily="50" charset="-128"/>
              </a:rPr>
              <a:t>千本。</a:t>
            </a:r>
            <a:endParaRPr lang="en-US" altLang="ja-JP" sz="1600" dirty="0" smtClean="0">
              <a:solidFill>
                <a:srgbClr val="000066"/>
              </a:solidFill>
              <a:latin typeface="HG丸ｺﾞｼｯｸM-PRO" pitchFamily="50" charset="-128"/>
              <a:ea typeface="HG丸ｺﾞｼｯｸM-PRO" pitchFamily="50" charset="-128"/>
            </a:endParaRPr>
          </a:p>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a:t>
            </a:r>
            <a:r>
              <a:rPr lang="en-US" altLang="ja-JP" sz="1600" dirty="0" smtClean="0">
                <a:solidFill>
                  <a:srgbClr val="000066"/>
                </a:solidFill>
                <a:latin typeface="HG丸ｺﾞｼｯｸM-PRO" pitchFamily="50" charset="-128"/>
                <a:ea typeface="HG丸ｺﾞｼｯｸM-PRO" pitchFamily="50" charset="-128"/>
              </a:rPr>
              <a:t>GIS</a:t>
            </a:r>
            <a:r>
              <a:rPr lang="ja-JP" altLang="en-US" sz="1600" dirty="0" smtClean="0">
                <a:solidFill>
                  <a:srgbClr val="000066"/>
                </a:solidFill>
                <a:latin typeface="HG丸ｺﾞｼｯｸM-PRO" pitchFamily="50" charset="-128"/>
                <a:ea typeface="HG丸ｺﾞｼｯｸM-PRO" pitchFamily="50" charset="-128"/>
              </a:rPr>
              <a:t>上で、ボーリング位置に加え、布田川－日奈久断層、国土地理院による震災直後の空中写真などを表示することができる。</a:t>
            </a:r>
            <a:endParaRPr lang="en-US" altLang="ja-JP" sz="1600" dirty="0" smtClean="0">
              <a:solidFill>
                <a:srgbClr val="000066"/>
              </a:solidFill>
              <a:latin typeface="HG丸ｺﾞｼｯｸM-PRO" pitchFamily="50" charset="-128"/>
              <a:ea typeface="HG丸ｺﾞｼｯｸM-PRO" pitchFamily="50" charset="-128"/>
            </a:endParaRPr>
          </a:p>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・ノート</a:t>
            </a:r>
            <a:r>
              <a:rPr lang="en-US" altLang="ja-JP" sz="1600" dirty="0" smtClean="0">
                <a:solidFill>
                  <a:srgbClr val="000066"/>
                </a:solidFill>
                <a:latin typeface="HG丸ｺﾞｼｯｸM-PRO" pitchFamily="50" charset="-128"/>
                <a:ea typeface="HG丸ｺﾞｼｯｸM-PRO" pitchFamily="50" charset="-128"/>
              </a:rPr>
              <a:t>PC</a:t>
            </a:r>
            <a:r>
              <a:rPr lang="ja-JP" altLang="en-US" sz="1600" dirty="0" smtClean="0">
                <a:solidFill>
                  <a:srgbClr val="000066"/>
                </a:solidFill>
                <a:latin typeface="HG丸ｺﾞｼｯｸM-PRO" pitchFamily="50" charset="-128"/>
                <a:ea typeface="HG丸ｺﾞｼｯｸM-PRO" pitchFamily="50" charset="-128"/>
              </a:rPr>
              <a:t>用の簡易版や</a:t>
            </a:r>
            <a:r>
              <a:rPr lang="en-US" altLang="ja-JP" sz="1600" dirty="0" err="1" smtClean="0">
                <a:solidFill>
                  <a:srgbClr val="000066"/>
                </a:solidFill>
                <a:latin typeface="HG丸ｺﾞｼｯｸM-PRO" pitchFamily="50" charset="-128"/>
                <a:ea typeface="HG丸ｺﾞｼｯｸM-PRO" pitchFamily="50" charset="-128"/>
              </a:rPr>
              <a:t>iPhone</a:t>
            </a:r>
            <a:r>
              <a:rPr lang="ja-JP" altLang="en-US" sz="1600" dirty="0" smtClean="0">
                <a:solidFill>
                  <a:srgbClr val="000066"/>
                </a:solidFill>
                <a:latin typeface="HG丸ｺﾞｼｯｸM-PRO" pitchFamily="50" charset="-128"/>
                <a:ea typeface="HG丸ｺﾞｼｯｸM-PRO" pitchFamily="50" charset="-128"/>
              </a:rPr>
              <a:t>版なども公開。</a:t>
            </a:r>
            <a:endParaRPr lang="en-US" altLang="ja-JP" sz="1600" dirty="0" smtClean="0">
              <a:solidFill>
                <a:srgbClr val="000066"/>
              </a:solidFill>
              <a:latin typeface="HG丸ｺﾞｼｯｸM-PRO" pitchFamily="50" charset="-128"/>
              <a:ea typeface="HG丸ｺﾞｼｯｸM-PRO" pitchFamily="50"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3" cstate="print"/>
          <a:srcRect/>
          <a:stretch>
            <a:fillRect/>
          </a:stretch>
        </p:blipFill>
        <p:spPr bwMode="auto">
          <a:xfrm>
            <a:off x="7905328" y="1556792"/>
            <a:ext cx="1800200" cy="2407279"/>
          </a:xfrm>
          <a:prstGeom prst="rect">
            <a:avLst/>
          </a:prstGeom>
          <a:noFill/>
          <a:ln w="9525">
            <a:solidFill>
              <a:schemeClr val="tx1"/>
            </a:solidFill>
            <a:miter lim="800000"/>
            <a:headEnd/>
            <a:tailEnd/>
          </a:ln>
        </p:spPr>
      </p:pic>
      <p:pic>
        <p:nvPicPr>
          <p:cNvPr id="3080" name="Picture 8"/>
          <p:cNvPicPr>
            <a:picLocks noChangeAspect="1" noChangeArrowheads="1"/>
          </p:cNvPicPr>
          <p:nvPr/>
        </p:nvPicPr>
        <p:blipFill>
          <a:blip r:embed="rId4" cstate="print"/>
          <a:srcRect/>
          <a:stretch>
            <a:fillRect/>
          </a:stretch>
        </p:blipFill>
        <p:spPr bwMode="auto">
          <a:xfrm>
            <a:off x="6897216" y="1412776"/>
            <a:ext cx="1800200" cy="2479407"/>
          </a:xfrm>
          <a:prstGeom prst="rect">
            <a:avLst/>
          </a:prstGeom>
          <a:noFill/>
          <a:ln w="9525">
            <a:solidFill>
              <a:schemeClr val="tx1"/>
            </a:solidFill>
            <a:miter lim="800000"/>
            <a:headEnd/>
            <a:tailEnd/>
          </a:ln>
        </p:spPr>
      </p:pic>
      <p:pic>
        <p:nvPicPr>
          <p:cNvPr id="3079" name="Picture 7"/>
          <p:cNvPicPr>
            <a:picLocks noChangeAspect="1" noChangeArrowheads="1"/>
          </p:cNvPicPr>
          <p:nvPr/>
        </p:nvPicPr>
        <p:blipFill>
          <a:blip r:embed="rId5" cstate="print"/>
          <a:srcRect/>
          <a:stretch>
            <a:fillRect/>
          </a:stretch>
        </p:blipFill>
        <p:spPr bwMode="auto">
          <a:xfrm>
            <a:off x="5241032" y="1340768"/>
            <a:ext cx="1800200" cy="2551536"/>
          </a:xfrm>
          <a:prstGeom prst="rect">
            <a:avLst/>
          </a:prstGeom>
          <a:noFill/>
          <a:ln w="9525">
            <a:solidFill>
              <a:schemeClr val="tx1"/>
            </a:solidFill>
            <a:miter lim="800000"/>
            <a:headEnd/>
            <a:tailEnd/>
          </a:ln>
        </p:spPr>
      </p:pic>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15</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1712640" y="45785"/>
            <a:ext cx="6192688" cy="430887"/>
          </a:xfrm>
          <a:prstGeom prst="rect">
            <a:avLst/>
          </a:prstGeom>
          <a:noFill/>
        </p:spPr>
        <p:txBody>
          <a:bodyPr wrap="square" rtlCol="0">
            <a:spAutoFit/>
          </a:bodyPr>
          <a:lstStyle/>
          <a:p>
            <a:pPr algn="dist"/>
            <a:r>
              <a:rPr lang="ja-JP" altLang="en-US" sz="2200" b="1" dirty="0" smtClean="0">
                <a:solidFill>
                  <a:srgbClr val="000066"/>
                </a:solidFill>
                <a:latin typeface="HG丸ｺﾞｼｯｸM-PRO" pitchFamily="50" charset="-128"/>
                <a:ea typeface="HG丸ｺﾞｼｯｸM-PRO" pitchFamily="50" charset="-128"/>
              </a:rPr>
              <a:t>全地連の取組みについて</a:t>
            </a:r>
            <a:endParaRPr lang="ja-JP" altLang="en-US" sz="2200" b="1" dirty="0">
              <a:solidFill>
                <a:srgbClr val="000066"/>
              </a:solidFill>
              <a:latin typeface="HG丸ｺﾞｼｯｸM-PRO" pitchFamily="50" charset="-128"/>
              <a:ea typeface="HG丸ｺﾞｼｯｸM-PRO" pitchFamily="50" charset="-128"/>
            </a:endParaRPr>
          </a:p>
        </p:txBody>
      </p:sp>
      <p:sp>
        <p:nvSpPr>
          <p:cNvPr id="17" name="角丸四角形 16"/>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平成</a:t>
            </a:r>
            <a:r>
              <a:rPr lang="en-US" altLang="ja-JP" dirty="0" smtClean="0">
                <a:solidFill>
                  <a:srgbClr val="000066"/>
                </a:solidFill>
                <a:latin typeface="HG丸ｺﾞｼｯｸM-PRO" pitchFamily="50" charset="-128"/>
                <a:ea typeface="HG丸ｺﾞｼｯｸM-PRO" pitchFamily="50" charset="-128"/>
              </a:rPr>
              <a:t>28</a:t>
            </a:r>
            <a:r>
              <a:rPr lang="ja-JP" altLang="en-US" dirty="0" smtClean="0">
                <a:solidFill>
                  <a:srgbClr val="000066"/>
                </a:solidFill>
                <a:latin typeface="HG丸ｺﾞｼｯｸM-PRO" pitchFamily="50" charset="-128"/>
                <a:ea typeface="HG丸ｺﾞｼｯｸM-PRO" pitchFamily="50" charset="-128"/>
              </a:rPr>
              <a:t>年</a:t>
            </a:r>
            <a:r>
              <a:rPr lang="en-US" altLang="ja-JP" dirty="0" smtClean="0">
                <a:solidFill>
                  <a:srgbClr val="000066"/>
                </a:solidFill>
                <a:latin typeface="HG丸ｺﾞｼｯｸM-PRO" pitchFamily="50" charset="-128"/>
                <a:ea typeface="HG丸ｺﾞｼｯｸM-PRO" pitchFamily="50" charset="-128"/>
              </a:rPr>
              <a:t>(2016</a:t>
            </a:r>
            <a:r>
              <a:rPr lang="ja-JP" altLang="en-US" dirty="0" smtClean="0">
                <a:solidFill>
                  <a:srgbClr val="000066"/>
                </a:solidFill>
                <a:latin typeface="HG丸ｺﾞｼｯｸM-PRO" pitchFamily="50" charset="-128"/>
                <a:ea typeface="HG丸ｺﾞｼｯｸM-PRO" pitchFamily="50" charset="-128"/>
              </a:rPr>
              <a:t>年</a:t>
            </a:r>
            <a:r>
              <a:rPr lang="en-US" altLang="ja-JP" dirty="0" smtClean="0">
                <a:solidFill>
                  <a:srgbClr val="000066"/>
                </a:solidFill>
                <a:latin typeface="HG丸ｺﾞｼｯｸM-PRO" pitchFamily="50" charset="-128"/>
                <a:ea typeface="HG丸ｺﾞｼｯｸM-PRO" pitchFamily="50" charset="-128"/>
              </a:rPr>
              <a:t>)</a:t>
            </a:r>
            <a:r>
              <a:rPr lang="ja-JP" altLang="en-US" dirty="0" smtClean="0">
                <a:solidFill>
                  <a:srgbClr val="000066"/>
                </a:solidFill>
                <a:latin typeface="HG丸ｺﾞｼｯｸM-PRO" pitchFamily="50" charset="-128"/>
                <a:ea typeface="HG丸ｺﾞｼｯｸM-PRO" pitchFamily="50" charset="-128"/>
              </a:rPr>
              <a:t>熊本地震 復興支援 ボーリング柱状図 緊急公開サイト</a:t>
            </a:r>
            <a:endParaRPr lang="en-US" altLang="ja-JP" dirty="0" smtClean="0">
              <a:solidFill>
                <a:srgbClr val="000066"/>
              </a:solidFill>
              <a:latin typeface="HG丸ｺﾞｼｯｸM-PRO" pitchFamily="50" charset="-128"/>
              <a:ea typeface="HG丸ｺﾞｼｯｸM-PRO" pitchFamily="50" charset="-128"/>
            </a:endParaRPr>
          </a:p>
        </p:txBody>
      </p:sp>
      <p:pic>
        <p:nvPicPr>
          <p:cNvPr id="3076" name="Picture 4"/>
          <p:cNvPicPr>
            <a:picLocks noChangeAspect="1" noChangeArrowheads="1"/>
          </p:cNvPicPr>
          <p:nvPr/>
        </p:nvPicPr>
        <p:blipFill>
          <a:blip r:embed="rId6" cstate="print"/>
          <a:srcRect/>
          <a:stretch>
            <a:fillRect/>
          </a:stretch>
        </p:blipFill>
        <p:spPr bwMode="auto">
          <a:xfrm>
            <a:off x="344488" y="1196752"/>
            <a:ext cx="4320480" cy="2736436"/>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344488" y="4077072"/>
            <a:ext cx="4309888" cy="2740139"/>
          </a:xfrm>
          <a:prstGeom prst="rect">
            <a:avLst/>
          </a:prstGeom>
          <a:noFill/>
          <a:ln w="9525">
            <a:noFill/>
            <a:miter lim="800000"/>
            <a:headEnd/>
            <a:tailEnd/>
          </a:ln>
        </p:spPr>
      </p:pic>
      <p:pic>
        <p:nvPicPr>
          <p:cNvPr id="3078" name="Picture 6"/>
          <p:cNvPicPr>
            <a:picLocks noChangeAspect="1" noChangeArrowheads="1"/>
          </p:cNvPicPr>
          <p:nvPr/>
        </p:nvPicPr>
        <p:blipFill>
          <a:blip r:embed="rId8" cstate="print"/>
          <a:srcRect/>
          <a:stretch>
            <a:fillRect/>
          </a:stretch>
        </p:blipFill>
        <p:spPr bwMode="auto">
          <a:xfrm>
            <a:off x="5097016" y="4125768"/>
            <a:ext cx="4309888" cy="2732232"/>
          </a:xfrm>
          <a:prstGeom prst="rect">
            <a:avLst/>
          </a:prstGeom>
          <a:noFill/>
          <a:ln w="9525">
            <a:noFill/>
            <a:miter lim="800000"/>
            <a:headEnd/>
            <a:tailEnd/>
          </a:ln>
        </p:spPr>
      </p:pic>
      <p:sp>
        <p:nvSpPr>
          <p:cNvPr id="15" name="テキスト ボックス 14"/>
          <p:cNvSpPr txBox="1"/>
          <p:nvPr/>
        </p:nvSpPr>
        <p:spPr>
          <a:xfrm>
            <a:off x="632520" y="5517232"/>
            <a:ext cx="172819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smtClean="0">
                <a:latin typeface="HG丸ｺﾞｼｯｸM-PRO" pitchFamily="50" charset="-128"/>
                <a:ea typeface="HG丸ｺﾞｼｯｸM-PRO" pitchFamily="50" charset="-128"/>
              </a:rPr>
              <a:t>国土地理院による震災直後の空中写真を表示</a:t>
            </a:r>
            <a:endParaRPr lang="en-US" altLang="ja-JP" sz="1200" dirty="0">
              <a:latin typeface="HG丸ｺﾞｼｯｸM-PRO" pitchFamily="50" charset="-128"/>
              <a:ea typeface="HG丸ｺﾞｼｯｸM-PRO" pitchFamily="50" charset="-128"/>
            </a:endParaRPr>
          </a:p>
        </p:txBody>
      </p:sp>
      <p:sp>
        <p:nvSpPr>
          <p:cNvPr id="19" name="テキスト ボックス 18"/>
          <p:cNvSpPr txBox="1"/>
          <p:nvPr/>
        </p:nvSpPr>
        <p:spPr>
          <a:xfrm>
            <a:off x="1712640" y="3068960"/>
            <a:ext cx="172819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smtClean="0">
                <a:latin typeface="HG丸ｺﾞｼｯｸM-PRO" pitchFamily="50" charset="-128"/>
                <a:ea typeface="HG丸ｺﾞｼｯｸM-PRO" pitchFamily="50" charset="-128"/>
              </a:rPr>
              <a:t>ボーリング位置に推定活断層を重ねて表示</a:t>
            </a:r>
            <a:endParaRPr lang="en-US" altLang="ja-JP" sz="1200" dirty="0">
              <a:latin typeface="HG丸ｺﾞｼｯｸM-PRO" pitchFamily="50" charset="-128"/>
              <a:ea typeface="HG丸ｺﾞｼｯｸM-PRO" pitchFamily="50" charset="-128"/>
            </a:endParaRPr>
          </a:p>
        </p:txBody>
      </p:sp>
      <p:sp>
        <p:nvSpPr>
          <p:cNvPr id="20" name="テキスト ボックス 19"/>
          <p:cNvSpPr txBox="1"/>
          <p:nvPr/>
        </p:nvSpPr>
        <p:spPr>
          <a:xfrm>
            <a:off x="5241032" y="4509120"/>
            <a:ext cx="1728192" cy="461665"/>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200" dirty="0" smtClean="0">
                <a:latin typeface="HG丸ｺﾞｼｯｸM-PRO" pitchFamily="50" charset="-128"/>
                <a:ea typeface="HG丸ｺﾞｼｯｸM-PRO" pitchFamily="50" charset="-128"/>
              </a:rPr>
              <a:t>土石流渓流、土砂崩壊箇所を表示</a:t>
            </a:r>
            <a:endParaRPr lang="en-US" altLang="ja-JP" sz="1200" dirty="0">
              <a:latin typeface="HG丸ｺﾞｼｯｸM-PRO" pitchFamily="50" charset="-128"/>
              <a:ea typeface="HG丸ｺﾞｼｯｸM-PRO" pitchFamily="50" charset="-128"/>
            </a:endParaRPr>
          </a:p>
        </p:txBody>
      </p:sp>
      <p:sp>
        <p:nvSpPr>
          <p:cNvPr id="21" name="下カーブ矢印 20"/>
          <p:cNvSpPr/>
          <p:nvPr/>
        </p:nvSpPr>
        <p:spPr>
          <a:xfrm rot="11277899" flipH="1" flipV="1">
            <a:off x="3251284" y="1440714"/>
            <a:ext cx="2520690" cy="55762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16</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344488" y="45785"/>
            <a:ext cx="8784976" cy="430887"/>
          </a:xfrm>
          <a:prstGeom prst="rect">
            <a:avLst/>
          </a:prstGeom>
          <a:noFill/>
        </p:spPr>
        <p:txBody>
          <a:bodyPr wrap="square" rtlCol="0">
            <a:spAutoFit/>
          </a:bodyPr>
          <a:lstStyle/>
          <a:p>
            <a:pPr algn="dist"/>
            <a:r>
              <a:rPr lang="ja-JP" altLang="en-US" sz="2200" b="1" dirty="0" smtClean="0">
                <a:solidFill>
                  <a:srgbClr val="000066"/>
                </a:solidFill>
                <a:latin typeface="HG丸ｺﾞｼｯｸM-PRO" pitchFamily="50" charset="-128"/>
                <a:ea typeface="HG丸ｺﾞｼｯｸM-PRO" pitchFamily="50" charset="-128"/>
              </a:rPr>
              <a:t>地盤情報の標準化、オープンデータ化の課題</a:t>
            </a:r>
            <a:r>
              <a:rPr lang="ja-JP" altLang="en-US" sz="2200" b="1" dirty="0">
                <a:solidFill>
                  <a:srgbClr val="000066"/>
                </a:solidFill>
                <a:latin typeface="HG丸ｺﾞｼｯｸM-PRO" pitchFamily="50" charset="-128"/>
                <a:ea typeface="HG丸ｺﾞｼｯｸM-PRO" pitchFamily="50" charset="-128"/>
              </a:rPr>
              <a:t>等</a:t>
            </a:r>
          </a:p>
        </p:txBody>
      </p:sp>
      <p:sp>
        <p:nvSpPr>
          <p:cNvPr id="10" name="コンテンツ プレースホルダ 14"/>
          <p:cNvSpPr txBox="1">
            <a:spLocks/>
          </p:cNvSpPr>
          <p:nvPr/>
        </p:nvSpPr>
        <p:spPr>
          <a:xfrm>
            <a:off x="488504" y="836712"/>
            <a:ext cx="8915400" cy="5289451"/>
          </a:xfrm>
          <a:prstGeom prst="rect">
            <a:avLst/>
          </a:prstGeom>
        </p:spPr>
        <p:txBody>
          <a:bodyPr/>
          <a:lstStyle/>
          <a:p>
            <a:pPr marL="342900" lvl="0" indent="-342900">
              <a:spcBef>
                <a:spcPct val="20000"/>
              </a:spcBef>
              <a:buFont typeface="Arial" pitchFamily="34" charset="0"/>
              <a:buChar char="•"/>
              <a:defRPr/>
            </a:pPr>
            <a:r>
              <a:rPr lang="ja-JP" altLang="en-US" sz="3200" dirty="0" smtClean="0">
                <a:solidFill>
                  <a:srgbClr val="0000FF"/>
                </a:solidFill>
                <a:latin typeface="+mn-lt"/>
                <a:ea typeface="+mn-ea"/>
              </a:rPr>
              <a:t>ボーリングデータに関しては、標準フォーマット（</a:t>
            </a:r>
            <a:r>
              <a:rPr lang="en-US" altLang="ja-JP" sz="3200" dirty="0" smtClean="0">
                <a:solidFill>
                  <a:srgbClr val="0000FF"/>
                </a:solidFill>
                <a:latin typeface="+mn-lt"/>
                <a:ea typeface="+mn-ea"/>
              </a:rPr>
              <a:t>XML</a:t>
            </a:r>
            <a:r>
              <a:rPr lang="ja-JP" altLang="en-US" sz="3200" dirty="0" smtClean="0">
                <a:solidFill>
                  <a:srgbClr val="0000FF"/>
                </a:solidFill>
                <a:latin typeface="+mn-lt"/>
                <a:ea typeface="+mn-ea"/>
              </a:rPr>
              <a:t>）が策定され、各機関の電子納品フォーマットとして採用されている。</a:t>
            </a:r>
            <a:endParaRPr lang="en-US" altLang="ja-JP" sz="3200" dirty="0" smtClean="0">
              <a:solidFill>
                <a:srgbClr val="0000FF"/>
              </a:solidFill>
              <a:latin typeface="+mn-lt"/>
              <a:ea typeface="+mn-ea"/>
            </a:endParaRPr>
          </a:p>
          <a:p>
            <a:pPr marL="342900" lvl="0" indent="-342900">
              <a:spcBef>
                <a:spcPct val="20000"/>
              </a:spcBef>
              <a:buFont typeface="Arial" pitchFamily="34" charset="0"/>
              <a:buChar char="•"/>
              <a:defRPr/>
            </a:pPr>
            <a:r>
              <a:rPr lang="ja-JP" altLang="en-US" sz="3200" dirty="0" smtClean="0">
                <a:solidFill>
                  <a:srgbClr val="0000FF"/>
                </a:solidFill>
                <a:latin typeface="+mn-lt"/>
                <a:ea typeface="+mn-ea"/>
              </a:rPr>
              <a:t>一方、地盤</a:t>
            </a:r>
            <a:r>
              <a:rPr lang="ja-JP" altLang="en-US" sz="3200" dirty="0">
                <a:solidFill>
                  <a:srgbClr val="0000FF"/>
                </a:solidFill>
                <a:latin typeface="+mn-lt"/>
                <a:ea typeface="+mn-ea"/>
              </a:rPr>
              <a:t>情報を公開している組織で、提供フォーマット（</a:t>
            </a:r>
            <a:r>
              <a:rPr lang="en-US" altLang="ja-JP" sz="3200" dirty="0">
                <a:solidFill>
                  <a:srgbClr val="0000FF"/>
                </a:solidFill>
                <a:latin typeface="+mn-lt"/>
                <a:ea typeface="+mn-ea"/>
              </a:rPr>
              <a:t>XML/</a:t>
            </a:r>
            <a:r>
              <a:rPr lang="ja-JP" altLang="en-US" sz="3200" dirty="0">
                <a:solidFill>
                  <a:srgbClr val="0000FF"/>
                </a:solidFill>
                <a:latin typeface="+mn-lt"/>
                <a:ea typeface="+mn-ea"/>
              </a:rPr>
              <a:t>画像データ）、公開形態（無償公開、</a:t>
            </a:r>
            <a:r>
              <a:rPr lang="en-US" altLang="ja-JP" sz="3200" dirty="0">
                <a:solidFill>
                  <a:srgbClr val="0000FF"/>
                </a:solidFill>
                <a:latin typeface="+mn-lt"/>
                <a:ea typeface="+mn-ea"/>
              </a:rPr>
              <a:t>CD</a:t>
            </a:r>
            <a:r>
              <a:rPr lang="ja-JP" altLang="en-US" sz="3200" dirty="0">
                <a:solidFill>
                  <a:srgbClr val="0000FF"/>
                </a:solidFill>
                <a:latin typeface="+mn-lt"/>
                <a:ea typeface="+mn-ea"/>
              </a:rPr>
              <a:t>等による有償頒布、会費徴収（協議会等の場合））などが異なっている。</a:t>
            </a:r>
          </a:p>
          <a:p>
            <a:pPr marL="342900" lvl="0" indent="-342900">
              <a:spcBef>
                <a:spcPct val="20000"/>
              </a:spcBef>
              <a:buFont typeface="Arial" pitchFamily="34" charset="0"/>
              <a:buChar char="•"/>
              <a:defRPr/>
            </a:pPr>
            <a:r>
              <a:rPr lang="ja-JP" altLang="en-US" sz="3200" dirty="0" smtClean="0">
                <a:solidFill>
                  <a:srgbClr val="0000FF"/>
                </a:solidFill>
                <a:latin typeface="+mn-lt"/>
                <a:ea typeface="+mn-ea"/>
              </a:rPr>
              <a:t>その他、地盤</a:t>
            </a:r>
            <a:r>
              <a:rPr lang="ja-JP" altLang="en-US" sz="3200" dirty="0">
                <a:solidFill>
                  <a:srgbClr val="0000FF"/>
                </a:solidFill>
                <a:latin typeface="+mn-lt"/>
                <a:ea typeface="+mn-ea"/>
              </a:rPr>
              <a:t>情報の公開に躊躇する自治体があり、公開が促進されない（プライバシー、地価への影響、データ改ざんなど）</a:t>
            </a:r>
            <a:r>
              <a:rPr lang="ja-JP" altLang="en-US" sz="3200" dirty="0" smtClean="0">
                <a:solidFill>
                  <a:srgbClr val="0000FF"/>
                </a:solidFill>
                <a:latin typeface="+mn-lt"/>
                <a:ea typeface="+mn-ea"/>
              </a:rPr>
              <a:t>。</a:t>
            </a:r>
            <a:endParaRPr kumimoji="1" lang="en-US" altLang="ja-JP" sz="3200" b="0" i="0" u="none" strike="noStrike" kern="1200" cap="none" spc="0" normalizeH="0" baseline="0" noProof="0" dirty="0">
              <a:ln>
                <a:noFill/>
              </a:ln>
              <a:solidFill>
                <a:srgbClr val="0000FF"/>
              </a:solidFill>
              <a:effectLst/>
              <a:uLnTx/>
              <a:uFillTx/>
              <a:latin typeface="+mn-lt"/>
              <a:ea typeface="+mn-ea"/>
              <a:cs typeface="+mn-cs"/>
            </a:endParaRPr>
          </a:p>
        </p:txBody>
      </p:sp>
    </p:spTree>
    <p:extLst>
      <p:ext uri="{BB962C8B-B14F-4D97-AF65-F5344CB8AC3E}">
        <p14:creationId xmlns:p14="http://schemas.microsoft.com/office/powerpoint/2010/main" val="2278016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1</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848544" y="45785"/>
            <a:ext cx="7848872"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全国地質調査業協会連合会（全地連）とは</a:t>
            </a:r>
          </a:p>
        </p:txBody>
      </p:sp>
      <p:pic>
        <p:nvPicPr>
          <p:cNvPr id="1027" name="Picture 3"/>
          <p:cNvPicPr>
            <a:picLocks noChangeAspect="1" noChangeArrowheads="1"/>
          </p:cNvPicPr>
          <p:nvPr/>
        </p:nvPicPr>
        <p:blipFill>
          <a:blip r:embed="rId3" cstate="print"/>
          <a:srcRect/>
          <a:stretch>
            <a:fillRect/>
          </a:stretch>
        </p:blipFill>
        <p:spPr bwMode="auto">
          <a:xfrm>
            <a:off x="560512" y="1881733"/>
            <a:ext cx="5287587" cy="3707507"/>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025008" y="3068960"/>
            <a:ext cx="4451970" cy="3483604"/>
          </a:xfrm>
          <a:prstGeom prst="rect">
            <a:avLst/>
          </a:prstGeom>
          <a:noFill/>
          <a:ln w="9525">
            <a:solidFill>
              <a:schemeClr val="tx1"/>
            </a:solidFill>
            <a:miter lim="800000"/>
            <a:headEnd/>
            <a:tailEnd/>
          </a:ln>
        </p:spPr>
      </p:pic>
      <p:sp>
        <p:nvSpPr>
          <p:cNvPr id="9" name="角丸四角形 8"/>
          <p:cNvSpPr/>
          <p:nvPr/>
        </p:nvSpPr>
        <p:spPr>
          <a:xfrm>
            <a:off x="415925" y="692696"/>
            <a:ext cx="9074150" cy="1080219"/>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日本は、世界に類例のない、複雑な地質が分布し、災害が多い国土。</a:t>
            </a:r>
            <a:endParaRPr lang="en-US" altLang="ja-JP"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専門的手法を用いて地盤の状況を調査する技術者が必要不可欠。</a:t>
            </a:r>
            <a:endParaRPr lang="en-US" altLang="ja-JP"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全地連は、地質調査に関する専門技術者の集まり。</a:t>
            </a:r>
            <a:endParaRPr lang="en-US" altLang="ja-JP" dirty="0">
              <a:solidFill>
                <a:srgbClr val="000066"/>
              </a:solidFill>
              <a:latin typeface="HG丸ｺﾞｼｯｸM-PRO" pitchFamily="50" charset="-128"/>
              <a:ea typeface="HG丸ｺﾞｼｯｸM-PRO" pitchFamily="50" charset="-128"/>
            </a:endParaRPr>
          </a:p>
        </p:txBody>
      </p:sp>
      <p:sp>
        <p:nvSpPr>
          <p:cNvPr id="10" name="テキスト ボックス 9"/>
          <p:cNvSpPr txBox="1"/>
          <p:nvPr/>
        </p:nvSpPr>
        <p:spPr>
          <a:xfrm>
            <a:off x="635001" y="5661248"/>
            <a:ext cx="2877839" cy="646331"/>
          </a:xfrm>
          <a:prstGeom prst="rect">
            <a:avLst/>
          </a:prstGeom>
          <a:noFill/>
        </p:spPr>
        <p:txBody>
          <a:bodyPr wrap="none" rtlCol="0">
            <a:spAutoFit/>
          </a:bodyPr>
          <a:lstStyle/>
          <a:p>
            <a:r>
              <a:rPr lang="ja-JP" altLang="en-US" dirty="0"/>
              <a:t>全地連ホームページ：</a:t>
            </a:r>
            <a:endParaRPr lang="en-US" altLang="ja-JP" dirty="0"/>
          </a:p>
          <a:p>
            <a:r>
              <a:rPr lang="en-US" altLang="ja-JP" dirty="0"/>
              <a:t>http://www.zenchiren.or.jp/</a:t>
            </a:r>
            <a:endParaRPr kumimoji="1" lang="ja-JP"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2</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3224808" y="45785"/>
            <a:ext cx="3096344"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地盤情報の例</a:t>
            </a:r>
          </a:p>
        </p:txBody>
      </p:sp>
      <p:pic>
        <p:nvPicPr>
          <p:cNvPr id="3077" name="Picture 5" descr="http://www.gupi.jp/Image/topimage-tempo2016-02.png"/>
          <p:cNvPicPr>
            <a:picLocks noChangeAspect="1" noChangeArrowheads="1"/>
          </p:cNvPicPr>
          <p:nvPr/>
        </p:nvPicPr>
        <p:blipFill>
          <a:blip r:embed="rId3" cstate="print"/>
          <a:srcRect/>
          <a:stretch>
            <a:fillRect/>
          </a:stretch>
        </p:blipFill>
        <p:spPr bwMode="auto">
          <a:xfrm>
            <a:off x="128465" y="4428560"/>
            <a:ext cx="3384376" cy="1808752"/>
          </a:xfrm>
          <a:prstGeom prst="rect">
            <a:avLst/>
          </a:prstGeom>
          <a:noFill/>
        </p:spPr>
      </p:pic>
      <p:pic>
        <p:nvPicPr>
          <p:cNvPr id="10" name="図 9" descr="Image04.jpg"/>
          <p:cNvPicPr>
            <a:picLocks noChangeAspect="1"/>
          </p:cNvPicPr>
          <p:nvPr/>
        </p:nvPicPr>
        <p:blipFill>
          <a:blip r:embed="rId4" cstate="print"/>
          <a:stretch>
            <a:fillRect/>
          </a:stretch>
        </p:blipFill>
        <p:spPr>
          <a:xfrm>
            <a:off x="3656856" y="4581128"/>
            <a:ext cx="2938543" cy="1944216"/>
          </a:xfrm>
          <a:prstGeom prst="rect">
            <a:avLst/>
          </a:prstGeom>
          <a:ln>
            <a:solidFill>
              <a:schemeClr val="accent6">
                <a:lumMod val="50000"/>
              </a:schemeClr>
            </a:solidFill>
          </a:ln>
        </p:spPr>
      </p:pic>
      <p:pic>
        <p:nvPicPr>
          <p:cNvPr id="1026" name="Picture 2"/>
          <p:cNvPicPr>
            <a:picLocks noChangeAspect="1" noChangeArrowheads="1"/>
          </p:cNvPicPr>
          <p:nvPr/>
        </p:nvPicPr>
        <p:blipFill>
          <a:blip r:embed="rId5" cstate="print"/>
          <a:srcRect/>
          <a:stretch>
            <a:fillRect/>
          </a:stretch>
        </p:blipFill>
        <p:spPr bwMode="auto">
          <a:xfrm>
            <a:off x="272480" y="692696"/>
            <a:ext cx="3601398" cy="2680519"/>
          </a:xfrm>
          <a:prstGeom prst="rect">
            <a:avLst/>
          </a:prstGeom>
          <a:noFill/>
          <a:ln w="9525">
            <a:noFill/>
            <a:miter lim="800000"/>
            <a:headEnd/>
            <a:tailEnd/>
          </a:ln>
        </p:spPr>
      </p:pic>
      <p:sp>
        <p:nvSpPr>
          <p:cNvPr id="11" name="テキスト ボックス 10"/>
          <p:cNvSpPr txBox="1"/>
          <p:nvPr/>
        </p:nvSpPr>
        <p:spPr>
          <a:xfrm>
            <a:off x="128464" y="3356992"/>
            <a:ext cx="3816424" cy="276999"/>
          </a:xfrm>
          <a:prstGeom prst="rect">
            <a:avLst/>
          </a:prstGeom>
          <a:noFill/>
        </p:spPr>
        <p:txBody>
          <a:bodyPr wrap="square" rtlCol="0">
            <a:spAutoFit/>
          </a:bodyPr>
          <a:lstStyle/>
          <a:p>
            <a:r>
              <a:rPr lang="ja-JP" altLang="en-US" sz="1200" dirty="0"/>
              <a:t>引用：産業技術総合研究所</a:t>
            </a:r>
            <a:r>
              <a:rPr lang="en-US" altLang="ja-JP" sz="1200" dirty="0"/>
              <a:t>20</a:t>
            </a:r>
            <a:r>
              <a:rPr lang="ja-JP" altLang="en-US" sz="1200" dirty="0"/>
              <a:t>万分の</a:t>
            </a:r>
            <a:r>
              <a:rPr lang="en-US" altLang="ja-JP" sz="1200" dirty="0"/>
              <a:t>1</a:t>
            </a:r>
            <a:r>
              <a:rPr lang="ja-JP" altLang="en-US" sz="1200" dirty="0"/>
              <a:t>シームレス地質図</a:t>
            </a:r>
            <a:endParaRPr kumimoji="1" lang="ja-JP" altLang="en-US" sz="1200" dirty="0"/>
          </a:p>
        </p:txBody>
      </p:sp>
      <p:pic>
        <p:nvPicPr>
          <p:cNvPr id="1027" name="Picture 3"/>
          <p:cNvPicPr>
            <a:picLocks noChangeAspect="1" noChangeArrowheads="1"/>
          </p:cNvPicPr>
          <p:nvPr/>
        </p:nvPicPr>
        <p:blipFill>
          <a:blip r:embed="rId6" cstate="print"/>
          <a:srcRect/>
          <a:stretch>
            <a:fillRect/>
          </a:stretch>
        </p:blipFill>
        <p:spPr bwMode="auto">
          <a:xfrm>
            <a:off x="4160912" y="620688"/>
            <a:ext cx="3888432" cy="2745305"/>
          </a:xfrm>
          <a:prstGeom prst="rect">
            <a:avLst/>
          </a:prstGeom>
          <a:noFill/>
          <a:ln w="9525">
            <a:noFill/>
            <a:miter lim="800000"/>
            <a:headEnd/>
            <a:tailEnd/>
          </a:ln>
        </p:spPr>
      </p:pic>
      <p:sp>
        <p:nvSpPr>
          <p:cNvPr id="15" name="角丸四角形 14"/>
          <p:cNvSpPr/>
          <p:nvPr/>
        </p:nvSpPr>
        <p:spPr>
          <a:xfrm>
            <a:off x="488504" y="764704"/>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地質平面図</a:t>
            </a:r>
          </a:p>
        </p:txBody>
      </p:sp>
      <p:sp>
        <p:nvSpPr>
          <p:cNvPr id="16" name="角丸四角形 15"/>
          <p:cNvSpPr/>
          <p:nvPr/>
        </p:nvSpPr>
        <p:spPr>
          <a:xfrm>
            <a:off x="4664968" y="764704"/>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地質断面図</a:t>
            </a:r>
          </a:p>
        </p:txBody>
      </p:sp>
      <p:sp>
        <p:nvSpPr>
          <p:cNvPr id="17" name="角丸四角形 16"/>
          <p:cNvSpPr/>
          <p:nvPr/>
        </p:nvSpPr>
        <p:spPr>
          <a:xfrm>
            <a:off x="272480" y="3933056"/>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パネルダイヤグラム</a:t>
            </a:r>
          </a:p>
        </p:txBody>
      </p:sp>
      <p:sp>
        <p:nvSpPr>
          <p:cNvPr id="18" name="角丸四角形 17"/>
          <p:cNvSpPr/>
          <p:nvPr/>
        </p:nvSpPr>
        <p:spPr>
          <a:xfrm>
            <a:off x="3513559" y="3933056"/>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ボーリング柱状図</a:t>
            </a:r>
          </a:p>
        </p:txBody>
      </p:sp>
      <p:sp>
        <p:nvSpPr>
          <p:cNvPr id="19" name="角丸四角形 18"/>
          <p:cNvSpPr/>
          <p:nvPr/>
        </p:nvSpPr>
        <p:spPr>
          <a:xfrm>
            <a:off x="6753200" y="3933056"/>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土質試験結果一覧表</a:t>
            </a:r>
          </a:p>
        </p:txBody>
      </p:sp>
      <p:sp>
        <p:nvSpPr>
          <p:cNvPr id="20" name="テキスト ボックス 19"/>
          <p:cNvSpPr txBox="1"/>
          <p:nvPr/>
        </p:nvSpPr>
        <p:spPr>
          <a:xfrm>
            <a:off x="416496" y="6237312"/>
            <a:ext cx="2880320" cy="276999"/>
          </a:xfrm>
          <a:prstGeom prst="rect">
            <a:avLst/>
          </a:prstGeom>
          <a:noFill/>
        </p:spPr>
        <p:txBody>
          <a:bodyPr wrap="square" rtlCol="0">
            <a:spAutoFit/>
          </a:bodyPr>
          <a:lstStyle/>
          <a:p>
            <a:r>
              <a:rPr lang="ja-JP" altLang="en-US" sz="1200" dirty="0"/>
              <a:t>引用：（</a:t>
            </a:r>
            <a:r>
              <a:rPr lang="en-US" altLang="ja-JP" sz="1200" dirty="0"/>
              <a:t>NPO</a:t>
            </a:r>
            <a:r>
              <a:rPr lang="ja-JP" altLang="en-US" sz="1200" dirty="0"/>
              <a:t>）地質情報整備活用機構</a:t>
            </a:r>
            <a:endParaRPr kumimoji="1" lang="ja-JP" altLang="en-US" sz="1200" dirty="0"/>
          </a:p>
        </p:txBody>
      </p:sp>
      <p:pic>
        <p:nvPicPr>
          <p:cNvPr id="3" name="Picture 2"/>
          <p:cNvPicPr>
            <a:picLocks noChangeAspect="1" noChangeArrowheads="1"/>
          </p:cNvPicPr>
          <p:nvPr/>
        </p:nvPicPr>
        <p:blipFill>
          <a:blip r:embed="rId7" cstate="print"/>
          <a:srcRect/>
          <a:stretch>
            <a:fillRect/>
          </a:stretch>
        </p:blipFill>
        <p:spPr bwMode="auto">
          <a:xfrm>
            <a:off x="7041232" y="4519362"/>
            <a:ext cx="2520280" cy="2222006"/>
          </a:xfrm>
          <a:prstGeom prst="rect">
            <a:avLst/>
          </a:prstGeom>
          <a:noFill/>
          <a:ln w="9525">
            <a:solidFill>
              <a:schemeClr val="accent6">
                <a:lumMod val="50000"/>
              </a:schemeClr>
            </a:solid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3</a:t>
            </a:fld>
            <a:endParaRPr kumimoji="0" lang="en-US" altLang="ja-JP" sz="1200" kern="0" dirty="0">
              <a:solidFill>
                <a:prstClr val="black"/>
              </a:solidFill>
              <a:latin typeface="+mn-lt"/>
              <a:ea typeface="+mn-ea"/>
            </a:endParaRPr>
          </a:p>
        </p:txBody>
      </p:sp>
      <p:sp>
        <p:nvSpPr>
          <p:cNvPr id="15" name="角丸四角形 14"/>
          <p:cNvSpPr/>
          <p:nvPr/>
        </p:nvSpPr>
        <p:spPr>
          <a:xfrm>
            <a:off x="776536" y="5358343"/>
            <a:ext cx="3312368" cy="1022985"/>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600" b="1" dirty="0">
                <a:solidFill>
                  <a:srgbClr val="000066"/>
                </a:solidFill>
                <a:latin typeface="HG丸ｺﾞｼｯｸM-PRO" pitchFamily="50" charset="-128"/>
                <a:ea typeface="HG丸ｺﾞｼｯｸM-PRO" pitchFamily="50" charset="-128"/>
              </a:rPr>
              <a:t>ボーリング柱状図とは、調査名、位置などの調査諸元と、深度別の地質観察、試験情報等によって構成される。</a:t>
            </a:r>
            <a:endParaRPr lang="en-US" altLang="ja-JP" sz="1600" b="1" dirty="0">
              <a:solidFill>
                <a:srgbClr val="000066"/>
              </a:solidFill>
              <a:latin typeface="HG丸ｺﾞｼｯｸM-PRO" pitchFamily="50" charset="-128"/>
              <a:ea typeface="HG丸ｺﾞｼｯｸM-PRO" pitchFamily="50" charset="-128"/>
            </a:endParaRPr>
          </a:p>
        </p:txBody>
      </p:sp>
      <p:sp>
        <p:nvSpPr>
          <p:cNvPr id="16" name="角丸四角形 15"/>
          <p:cNvSpPr/>
          <p:nvPr/>
        </p:nvSpPr>
        <p:spPr>
          <a:xfrm>
            <a:off x="4592960" y="5358343"/>
            <a:ext cx="3744416" cy="1022985"/>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r>
              <a:rPr lang="ja-JP" altLang="en-US" sz="1600" b="1" dirty="0" smtClean="0">
                <a:solidFill>
                  <a:srgbClr val="000066"/>
                </a:solidFill>
                <a:latin typeface="HG丸ｺﾞｼｯｸM-PRO" pitchFamily="50" charset="-128"/>
                <a:ea typeface="HG丸ｺﾞｼｯｸM-PRO" pitchFamily="50" charset="-128"/>
              </a:rPr>
              <a:t>ボーリングデータの</a:t>
            </a:r>
            <a:r>
              <a:rPr lang="ja-JP" altLang="en-US" sz="1600" b="1" dirty="0">
                <a:solidFill>
                  <a:srgbClr val="000066"/>
                </a:solidFill>
                <a:latin typeface="HG丸ｺﾞｼｯｸM-PRO" pitchFamily="50" charset="-128"/>
                <a:ea typeface="HG丸ｺﾞｼｯｸM-PRO" pitchFamily="50" charset="-128"/>
              </a:rPr>
              <a:t>フォーマットとして、地質・土質調査成果電子納品要領 </a:t>
            </a:r>
            <a:r>
              <a:rPr lang="en-US" altLang="ja-JP" sz="1600" b="1" dirty="0">
                <a:solidFill>
                  <a:srgbClr val="000066"/>
                </a:solidFill>
                <a:latin typeface="HG丸ｺﾞｼｯｸM-PRO" pitchFamily="50" charset="-128"/>
                <a:ea typeface="HG丸ｺﾞｼｯｸM-PRO" pitchFamily="50" charset="-128"/>
              </a:rPr>
              <a:t>[</a:t>
            </a:r>
            <a:r>
              <a:rPr lang="ja-JP" altLang="en-US" sz="1600" b="1" dirty="0">
                <a:solidFill>
                  <a:srgbClr val="000066"/>
                </a:solidFill>
                <a:latin typeface="HG丸ｺﾞｼｯｸM-PRO" pitchFamily="50" charset="-128"/>
                <a:ea typeface="HG丸ｺﾞｼｯｸM-PRO" pitchFamily="50" charset="-128"/>
              </a:rPr>
              <a:t>国土交通省</a:t>
            </a:r>
            <a:r>
              <a:rPr lang="en-US" altLang="ja-JP" sz="1600" b="1" dirty="0">
                <a:solidFill>
                  <a:srgbClr val="000066"/>
                </a:solidFill>
                <a:latin typeface="HG丸ｺﾞｼｯｸM-PRO" pitchFamily="50" charset="-128"/>
                <a:ea typeface="HG丸ｺﾞｼｯｸM-PRO" pitchFamily="50" charset="-128"/>
              </a:rPr>
              <a:t>]</a:t>
            </a:r>
            <a:r>
              <a:rPr lang="ja-JP" altLang="en-US" sz="1600" b="1" dirty="0">
                <a:solidFill>
                  <a:srgbClr val="000066"/>
                </a:solidFill>
                <a:latin typeface="HG丸ｺﾞｼｯｸM-PRO" pitchFamily="50" charset="-128"/>
                <a:ea typeface="HG丸ｺﾞｼｯｸM-PRO" pitchFamily="50" charset="-128"/>
              </a:rPr>
              <a:t>で定められている</a:t>
            </a:r>
            <a:r>
              <a:rPr lang="en-US" altLang="ja-JP" sz="1600" b="1" dirty="0">
                <a:solidFill>
                  <a:srgbClr val="000066"/>
                </a:solidFill>
                <a:latin typeface="HG丸ｺﾞｼｯｸM-PRO" pitchFamily="50" charset="-128"/>
                <a:ea typeface="HG丸ｺﾞｼｯｸM-PRO" pitchFamily="50" charset="-128"/>
              </a:rPr>
              <a:t>XML</a:t>
            </a:r>
            <a:r>
              <a:rPr lang="ja-JP" altLang="en-US" sz="1600" b="1" dirty="0">
                <a:solidFill>
                  <a:srgbClr val="000066"/>
                </a:solidFill>
                <a:latin typeface="HG丸ｺﾞｼｯｸM-PRO" pitchFamily="50" charset="-128"/>
                <a:ea typeface="HG丸ｺﾞｼｯｸM-PRO" pitchFamily="50" charset="-128"/>
              </a:rPr>
              <a:t>データ形式が広く普及している。</a:t>
            </a:r>
            <a:endParaRPr lang="en-US" altLang="ja-JP" sz="1600" b="1" dirty="0">
              <a:solidFill>
                <a:srgbClr val="000066"/>
              </a:solidFill>
              <a:latin typeface="HG丸ｺﾞｼｯｸM-PRO" pitchFamily="50" charset="-128"/>
              <a:ea typeface="HG丸ｺﾞｼｯｸM-PRO" pitchFamily="50" charset="-128"/>
            </a:endParaRPr>
          </a:p>
        </p:txBody>
      </p:sp>
      <p:sp>
        <p:nvSpPr>
          <p:cNvPr id="17" name="テキスト ボックス 16"/>
          <p:cNvSpPr txBox="1"/>
          <p:nvPr/>
        </p:nvSpPr>
        <p:spPr>
          <a:xfrm>
            <a:off x="3224808" y="45785"/>
            <a:ext cx="3096344"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地盤情報の例</a:t>
            </a:r>
          </a:p>
        </p:txBody>
      </p:sp>
      <p:sp>
        <p:nvSpPr>
          <p:cNvPr id="18" name="角丸四角形 17"/>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ボーリング柱状図のファイル形式</a:t>
            </a:r>
            <a:endParaRPr lang="en-US" altLang="ja-JP" dirty="0">
              <a:solidFill>
                <a:srgbClr val="000066"/>
              </a:solidFill>
              <a:latin typeface="HG丸ｺﾞｼｯｸM-PRO" pitchFamily="50" charset="-128"/>
              <a:ea typeface="HG丸ｺﾞｼｯｸM-PRO" pitchFamily="50" charset="-128"/>
            </a:endParaRPr>
          </a:p>
        </p:txBody>
      </p:sp>
      <p:pic>
        <p:nvPicPr>
          <p:cNvPr id="14" name="Picture 2"/>
          <p:cNvPicPr>
            <a:picLocks noChangeAspect="1" noChangeArrowheads="1"/>
          </p:cNvPicPr>
          <p:nvPr/>
        </p:nvPicPr>
        <p:blipFill>
          <a:blip r:embed="rId3" cstate="print"/>
          <a:srcRect/>
          <a:stretch>
            <a:fillRect/>
          </a:stretch>
        </p:blipFill>
        <p:spPr bwMode="auto">
          <a:xfrm>
            <a:off x="223522" y="1916831"/>
            <a:ext cx="4081406" cy="3320829"/>
          </a:xfrm>
          <a:prstGeom prst="rect">
            <a:avLst/>
          </a:prstGeom>
          <a:noFill/>
          <a:ln w="9525">
            <a:solidFill>
              <a:schemeClr val="accent2"/>
            </a:solidFill>
            <a:miter lim="800000"/>
            <a:headEnd/>
            <a:tailEnd/>
          </a:ln>
        </p:spPr>
      </p:pic>
      <p:pic>
        <p:nvPicPr>
          <p:cNvPr id="19" name="Picture 3"/>
          <p:cNvPicPr>
            <a:picLocks noChangeAspect="1" noChangeArrowheads="1"/>
          </p:cNvPicPr>
          <p:nvPr/>
        </p:nvPicPr>
        <p:blipFill>
          <a:blip r:embed="rId4" cstate="print"/>
          <a:srcRect/>
          <a:stretch>
            <a:fillRect/>
          </a:stretch>
        </p:blipFill>
        <p:spPr bwMode="auto">
          <a:xfrm>
            <a:off x="4592960" y="1916832"/>
            <a:ext cx="2304256" cy="3358562"/>
          </a:xfrm>
          <a:prstGeom prst="rect">
            <a:avLst/>
          </a:prstGeom>
          <a:noFill/>
          <a:ln w="9525">
            <a:solidFill>
              <a:schemeClr val="accent2"/>
            </a:solidFill>
            <a:miter lim="800000"/>
            <a:headEnd/>
            <a:tailEnd/>
          </a:ln>
        </p:spPr>
      </p:pic>
      <p:pic>
        <p:nvPicPr>
          <p:cNvPr id="20" name="Picture 4"/>
          <p:cNvPicPr>
            <a:picLocks noChangeAspect="1" noChangeArrowheads="1"/>
          </p:cNvPicPr>
          <p:nvPr/>
        </p:nvPicPr>
        <p:blipFill>
          <a:blip r:embed="rId5" cstate="print"/>
          <a:srcRect/>
          <a:stretch>
            <a:fillRect/>
          </a:stretch>
        </p:blipFill>
        <p:spPr bwMode="auto">
          <a:xfrm>
            <a:off x="7905328" y="1844824"/>
            <a:ext cx="929614" cy="3384376"/>
          </a:xfrm>
          <a:prstGeom prst="rect">
            <a:avLst/>
          </a:prstGeom>
          <a:noFill/>
          <a:ln w="9525">
            <a:solidFill>
              <a:schemeClr val="accent2"/>
            </a:solidFill>
            <a:miter lim="800000"/>
            <a:headEnd/>
            <a:tailEnd/>
          </a:ln>
        </p:spPr>
      </p:pic>
      <p:sp>
        <p:nvSpPr>
          <p:cNvPr id="21" name="角丸四角形 20"/>
          <p:cNvSpPr/>
          <p:nvPr/>
        </p:nvSpPr>
        <p:spPr>
          <a:xfrm>
            <a:off x="704528" y="2708920"/>
            <a:ext cx="3096344"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b="1" dirty="0" smtClean="0"/>
              <a:t>人間が理解できる帳票様式</a:t>
            </a:r>
            <a:endParaRPr kumimoji="1" lang="ja-JP" altLang="en-US" b="1" dirty="0"/>
          </a:p>
        </p:txBody>
      </p:sp>
      <p:sp>
        <p:nvSpPr>
          <p:cNvPr id="22" name="角丸四角形 21"/>
          <p:cNvSpPr/>
          <p:nvPr/>
        </p:nvSpPr>
        <p:spPr>
          <a:xfrm>
            <a:off x="4448944" y="2708920"/>
            <a:ext cx="2376264"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b="1" dirty="0" smtClean="0"/>
              <a:t>機械可読データ</a:t>
            </a:r>
            <a:endParaRPr kumimoji="1" lang="ja-JP" altLang="en-US" b="1" dirty="0"/>
          </a:p>
        </p:txBody>
      </p:sp>
      <p:sp>
        <p:nvSpPr>
          <p:cNvPr id="23" name="角丸四角形 22"/>
          <p:cNvSpPr/>
          <p:nvPr/>
        </p:nvSpPr>
        <p:spPr>
          <a:xfrm>
            <a:off x="7113240" y="2708920"/>
            <a:ext cx="2376264"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en-US" altLang="ja-JP" b="1" dirty="0" smtClean="0"/>
              <a:t>CAD</a:t>
            </a:r>
            <a:r>
              <a:rPr lang="ja-JP" altLang="en-US" b="1" dirty="0" smtClean="0"/>
              <a:t>用</a:t>
            </a:r>
            <a:r>
              <a:rPr kumimoji="1" lang="ja-JP" altLang="en-US" b="1" dirty="0" smtClean="0"/>
              <a:t>データ</a:t>
            </a:r>
            <a:endParaRPr kumimoji="1" lang="ja-JP" altLang="en-US" b="1" dirty="0"/>
          </a:p>
        </p:txBody>
      </p:sp>
      <p:sp>
        <p:nvSpPr>
          <p:cNvPr id="24" name="角丸四角形 23"/>
          <p:cNvSpPr/>
          <p:nvPr/>
        </p:nvSpPr>
        <p:spPr>
          <a:xfrm>
            <a:off x="1568624" y="1340768"/>
            <a:ext cx="1584176" cy="36004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rgbClr val="000066"/>
                </a:solidFill>
              </a:rPr>
              <a:t>PDF</a:t>
            </a:r>
            <a:r>
              <a:rPr kumimoji="1" lang="ja-JP" altLang="en-US" sz="1400" dirty="0" smtClean="0">
                <a:solidFill>
                  <a:srgbClr val="000066"/>
                </a:solidFill>
              </a:rPr>
              <a:t>形式</a:t>
            </a:r>
            <a:endParaRPr kumimoji="1" lang="ja-JP" altLang="en-US" sz="1400" dirty="0">
              <a:solidFill>
                <a:srgbClr val="000066"/>
              </a:solidFill>
            </a:endParaRPr>
          </a:p>
        </p:txBody>
      </p:sp>
      <p:sp>
        <p:nvSpPr>
          <p:cNvPr id="25" name="角丸四角形 24"/>
          <p:cNvSpPr/>
          <p:nvPr/>
        </p:nvSpPr>
        <p:spPr>
          <a:xfrm>
            <a:off x="4664968" y="1340768"/>
            <a:ext cx="1584176" cy="36004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rgbClr val="000066"/>
                </a:solidFill>
              </a:rPr>
              <a:t>XML</a:t>
            </a:r>
            <a:r>
              <a:rPr kumimoji="1" lang="ja-JP" altLang="en-US" sz="1400" dirty="0" smtClean="0">
                <a:solidFill>
                  <a:srgbClr val="000066"/>
                </a:solidFill>
              </a:rPr>
              <a:t>形式</a:t>
            </a:r>
            <a:endParaRPr kumimoji="1" lang="ja-JP" altLang="en-US" sz="1400" dirty="0">
              <a:solidFill>
                <a:srgbClr val="000066"/>
              </a:solidFill>
            </a:endParaRPr>
          </a:p>
        </p:txBody>
      </p:sp>
      <p:sp>
        <p:nvSpPr>
          <p:cNvPr id="26" name="角丸四角形 25"/>
          <p:cNvSpPr/>
          <p:nvPr/>
        </p:nvSpPr>
        <p:spPr>
          <a:xfrm>
            <a:off x="7473280" y="1340768"/>
            <a:ext cx="1584176" cy="36004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smtClean="0">
                <a:solidFill>
                  <a:srgbClr val="000066"/>
                </a:solidFill>
              </a:rPr>
              <a:t>SXF</a:t>
            </a:r>
            <a:r>
              <a:rPr kumimoji="1" lang="ja-JP" altLang="en-US" sz="1400" dirty="0" smtClean="0">
                <a:solidFill>
                  <a:srgbClr val="000066"/>
                </a:solidFill>
              </a:rPr>
              <a:t>（</a:t>
            </a:r>
            <a:r>
              <a:rPr kumimoji="1" lang="en-US" altLang="ja-JP" sz="1400" dirty="0" smtClean="0">
                <a:solidFill>
                  <a:srgbClr val="000066"/>
                </a:solidFill>
              </a:rPr>
              <a:t>P21</a:t>
            </a:r>
            <a:r>
              <a:rPr kumimoji="1" lang="ja-JP" altLang="en-US" sz="1400" dirty="0" smtClean="0">
                <a:solidFill>
                  <a:srgbClr val="000066"/>
                </a:solidFill>
              </a:rPr>
              <a:t>）形式</a:t>
            </a:r>
            <a:endParaRPr kumimoji="1" lang="ja-JP" altLang="en-US" sz="1400" dirty="0">
              <a:solidFill>
                <a:srgbClr val="0000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a:stretch>
            <a:fillRect/>
          </a:stretch>
        </p:blipFill>
        <p:spPr bwMode="auto">
          <a:xfrm>
            <a:off x="560512" y="3645024"/>
            <a:ext cx="2832524" cy="2304678"/>
          </a:xfrm>
          <a:prstGeom prst="rect">
            <a:avLst/>
          </a:prstGeom>
          <a:noFill/>
          <a:ln w="9525">
            <a:solidFill>
              <a:schemeClr val="accent2"/>
            </a:solid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5097016" y="3006055"/>
            <a:ext cx="2019300" cy="2943225"/>
          </a:xfrm>
          <a:prstGeom prst="rect">
            <a:avLst/>
          </a:prstGeom>
          <a:noFill/>
          <a:ln w="9525">
            <a:solidFill>
              <a:schemeClr val="accent2"/>
            </a:solidFill>
            <a:miter lim="800000"/>
            <a:headEnd/>
            <a:tailEnd/>
          </a:ln>
        </p:spPr>
      </p:pic>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4</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2144688" y="45785"/>
            <a:ext cx="5400600"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地盤情報の標準化動向</a:t>
            </a:r>
          </a:p>
        </p:txBody>
      </p:sp>
      <p:sp>
        <p:nvSpPr>
          <p:cNvPr id="10" name="角丸四角形 9"/>
          <p:cNvSpPr/>
          <p:nvPr/>
        </p:nvSpPr>
        <p:spPr>
          <a:xfrm>
            <a:off x="992560" y="1196752"/>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ボーリング柱状図（</a:t>
            </a:r>
            <a:r>
              <a:rPr lang="en-US" altLang="ja-JP" dirty="0">
                <a:solidFill>
                  <a:prstClr val="black"/>
                </a:solidFill>
                <a:latin typeface="HG丸ｺﾞｼｯｸM-PRO" pitchFamily="50" charset="-128"/>
                <a:ea typeface="HG丸ｺﾞｼｯｸM-PRO" pitchFamily="50" charset="-128"/>
              </a:rPr>
              <a:t>PDF)</a:t>
            </a:r>
            <a:endParaRPr lang="ja-JP" altLang="en-US" dirty="0">
              <a:solidFill>
                <a:prstClr val="black"/>
              </a:solidFill>
              <a:latin typeface="HG丸ｺﾞｼｯｸM-PRO" pitchFamily="50" charset="-128"/>
              <a:ea typeface="HG丸ｺﾞｼｯｸM-PRO" pitchFamily="50" charset="-128"/>
            </a:endParaRPr>
          </a:p>
        </p:txBody>
      </p:sp>
      <p:sp>
        <p:nvSpPr>
          <p:cNvPr id="11" name="角丸四角形 10"/>
          <p:cNvSpPr/>
          <p:nvPr/>
        </p:nvSpPr>
        <p:spPr>
          <a:xfrm>
            <a:off x="5745807" y="1196752"/>
            <a:ext cx="3095625" cy="43145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dirty="0">
                <a:solidFill>
                  <a:prstClr val="black"/>
                </a:solidFill>
                <a:latin typeface="HG丸ｺﾞｼｯｸM-PRO" pitchFamily="50" charset="-128"/>
                <a:ea typeface="HG丸ｺﾞｼｯｸM-PRO" pitchFamily="50" charset="-128"/>
              </a:rPr>
              <a:t>ボーリングデータ</a:t>
            </a:r>
            <a:r>
              <a:rPr lang="en-US" altLang="ja-JP" dirty="0">
                <a:solidFill>
                  <a:prstClr val="black"/>
                </a:solidFill>
                <a:latin typeface="HG丸ｺﾞｼｯｸM-PRO" pitchFamily="50" charset="-128"/>
                <a:ea typeface="HG丸ｺﾞｼｯｸM-PRO" pitchFamily="50" charset="-128"/>
              </a:rPr>
              <a:t>(XML)</a:t>
            </a:r>
            <a:endParaRPr lang="ja-JP" altLang="en-US" dirty="0">
              <a:solidFill>
                <a:prstClr val="black"/>
              </a:solidFill>
              <a:latin typeface="HG丸ｺﾞｼｯｸM-PRO" pitchFamily="50" charset="-128"/>
              <a:ea typeface="HG丸ｺﾞｼｯｸM-PRO" pitchFamily="50" charset="-128"/>
            </a:endParaRPr>
          </a:p>
        </p:txBody>
      </p:sp>
      <p:sp>
        <p:nvSpPr>
          <p:cNvPr id="17" name="テキスト ボックス 16"/>
          <p:cNvSpPr txBox="1"/>
          <p:nvPr/>
        </p:nvSpPr>
        <p:spPr>
          <a:xfrm>
            <a:off x="200472" y="6362744"/>
            <a:ext cx="4464496" cy="369332"/>
          </a:xfrm>
          <a:prstGeom prst="rect">
            <a:avLst/>
          </a:prstGeom>
          <a:noFill/>
        </p:spPr>
        <p:txBody>
          <a:bodyPr wrap="square" rtlCol="0">
            <a:spAutoFit/>
          </a:bodyPr>
          <a:lstStyle/>
          <a:p>
            <a:r>
              <a:rPr kumimoji="1" lang="ja-JP" altLang="en-US" dirty="0"/>
              <a:t>参照：</a:t>
            </a:r>
            <a:r>
              <a:rPr lang="en-US" altLang="ja-JP" dirty="0"/>
              <a:t> https://www.zenchiren.or.jp/koukai/</a:t>
            </a:r>
            <a:endParaRPr kumimoji="1" lang="ja-JP" altLang="en-US" dirty="0"/>
          </a:p>
        </p:txBody>
      </p:sp>
      <p:sp>
        <p:nvSpPr>
          <p:cNvPr id="18" name="テキスト ボックス 17"/>
          <p:cNvSpPr txBox="1"/>
          <p:nvPr/>
        </p:nvSpPr>
        <p:spPr>
          <a:xfrm>
            <a:off x="5241032" y="6372036"/>
            <a:ext cx="4464496" cy="369332"/>
          </a:xfrm>
          <a:prstGeom prst="rect">
            <a:avLst/>
          </a:prstGeom>
          <a:noFill/>
        </p:spPr>
        <p:txBody>
          <a:bodyPr wrap="square" rtlCol="0">
            <a:spAutoFit/>
          </a:bodyPr>
          <a:lstStyle/>
          <a:p>
            <a:r>
              <a:rPr kumimoji="1" lang="ja-JP" altLang="en-US" dirty="0"/>
              <a:t>参照：</a:t>
            </a:r>
            <a:r>
              <a:rPr lang="en-US" altLang="ja-JP" dirty="0"/>
              <a:t> http://www. cals-ed.go.jp/</a:t>
            </a:r>
            <a:endParaRPr kumimoji="1" lang="ja-JP" altLang="en-US" dirty="0"/>
          </a:p>
        </p:txBody>
      </p:sp>
      <p:sp>
        <p:nvSpPr>
          <p:cNvPr id="19" name="角丸四角形 18"/>
          <p:cNvSpPr/>
          <p:nvPr/>
        </p:nvSpPr>
        <p:spPr>
          <a:xfrm>
            <a:off x="416496" y="1772816"/>
            <a:ext cx="4248473" cy="1726287"/>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b="1" u="sng" dirty="0">
                <a:solidFill>
                  <a:srgbClr val="000066"/>
                </a:solidFill>
                <a:latin typeface="HG丸ｺﾞｼｯｸM-PRO" pitchFamily="50" charset="-128"/>
                <a:ea typeface="HG丸ｺﾞｼｯｸM-PRO" pitchFamily="50" charset="-128"/>
              </a:rPr>
              <a:t>ボーリング柱状図作成及びボーリングコア取扱い・保管要領</a:t>
            </a:r>
            <a:r>
              <a:rPr lang="en-US" altLang="ja-JP" b="1" u="sng" dirty="0">
                <a:solidFill>
                  <a:srgbClr val="000066"/>
                </a:solidFill>
                <a:latin typeface="HG丸ｺﾞｼｯｸM-PRO" pitchFamily="50" charset="-128"/>
                <a:ea typeface="HG丸ｺﾞｼｯｸM-PRO" pitchFamily="50" charset="-128"/>
              </a:rPr>
              <a:t>(</a:t>
            </a:r>
            <a:r>
              <a:rPr lang="ja-JP" altLang="en-US" b="1" u="sng" dirty="0">
                <a:solidFill>
                  <a:srgbClr val="000066"/>
                </a:solidFill>
                <a:latin typeface="HG丸ｺﾞｼｯｸM-PRO" pitchFamily="50" charset="-128"/>
                <a:ea typeface="HG丸ｺﾞｼｯｸM-PRO" pitchFamily="50" charset="-128"/>
              </a:rPr>
              <a:t>案</a:t>
            </a:r>
            <a:r>
              <a:rPr lang="en-US" altLang="ja-JP" b="1" u="sng" dirty="0">
                <a:solidFill>
                  <a:srgbClr val="000066"/>
                </a:solidFill>
                <a:latin typeface="HG丸ｺﾞｼｯｸM-PRO" pitchFamily="50" charset="-128"/>
                <a:ea typeface="HG丸ｺﾞｼｯｸM-PRO" pitchFamily="50" charset="-128"/>
              </a:rPr>
              <a:t>)</a:t>
            </a:r>
            <a:r>
              <a:rPr lang="ja-JP" altLang="en-US" b="1" u="sng" dirty="0">
                <a:solidFill>
                  <a:srgbClr val="000066"/>
                </a:solidFill>
                <a:latin typeface="HG丸ｺﾞｼｯｸM-PRO" pitchFamily="50" charset="-128"/>
                <a:ea typeface="HG丸ｺﾞｼｯｸM-PRO" pitchFamily="50" charset="-128"/>
              </a:rPr>
              <a:t>・同解説</a:t>
            </a:r>
            <a:endParaRPr lang="en-US" altLang="ja-JP" b="1" u="sng"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平成</a:t>
            </a:r>
            <a:r>
              <a:rPr lang="en-US" altLang="ja-JP" dirty="0">
                <a:solidFill>
                  <a:srgbClr val="000066"/>
                </a:solidFill>
                <a:latin typeface="HG丸ｺﾞｼｯｸM-PRO" pitchFamily="50" charset="-128"/>
                <a:ea typeface="HG丸ｺﾞｼｯｸM-PRO" pitchFamily="50" charset="-128"/>
              </a:rPr>
              <a:t>27</a:t>
            </a:r>
            <a:r>
              <a:rPr lang="ja-JP" altLang="en-US" dirty="0">
                <a:solidFill>
                  <a:srgbClr val="000066"/>
                </a:solidFill>
                <a:latin typeface="HG丸ｺﾞｼｯｸM-PRO" pitchFamily="50" charset="-128"/>
                <a:ea typeface="HG丸ｺﾞｼｯｸM-PRO" pitchFamily="50" charset="-128"/>
              </a:rPr>
              <a:t>年</a:t>
            </a:r>
            <a:r>
              <a:rPr lang="en-US" altLang="ja-JP" dirty="0">
                <a:solidFill>
                  <a:srgbClr val="000066"/>
                </a:solidFill>
                <a:latin typeface="HG丸ｺﾞｼｯｸM-PRO" pitchFamily="50" charset="-128"/>
                <a:ea typeface="HG丸ｺﾞｼｯｸM-PRO" pitchFamily="50" charset="-128"/>
              </a:rPr>
              <a:t>6</a:t>
            </a:r>
            <a:r>
              <a:rPr lang="ja-JP" altLang="en-US" dirty="0">
                <a:solidFill>
                  <a:srgbClr val="000066"/>
                </a:solidFill>
                <a:latin typeface="HG丸ｺﾞｼｯｸM-PRO" pitchFamily="50" charset="-128"/>
                <a:ea typeface="HG丸ｺﾞｼｯｸM-PRO" pitchFamily="50" charset="-128"/>
              </a:rPr>
              <a:t>月に、一般社団法人全国地質調査業協会連合会、社会基盤情報標準化委員会から改定版が公表</a:t>
            </a:r>
          </a:p>
        </p:txBody>
      </p:sp>
      <p:sp>
        <p:nvSpPr>
          <p:cNvPr id="20" name="角丸四角形 19"/>
          <p:cNvSpPr/>
          <p:nvPr/>
        </p:nvSpPr>
        <p:spPr>
          <a:xfrm>
            <a:off x="5241032" y="1772816"/>
            <a:ext cx="4248473" cy="1035772"/>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b="1" u="sng" dirty="0">
                <a:solidFill>
                  <a:srgbClr val="000066"/>
                </a:solidFill>
                <a:latin typeface="HG丸ｺﾞｼｯｸM-PRO" pitchFamily="50" charset="-128"/>
                <a:ea typeface="HG丸ｺﾞｼｯｸM-PRO" pitchFamily="50" charset="-128"/>
              </a:rPr>
              <a:t>地質・土質調査成果電子納品要領</a:t>
            </a:r>
            <a:endParaRPr lang="en-US" altLang="ja-JP" b="1" u="sng"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平成</a:t>
            </a:r>
            <a:r>
              <a:rPr lang="en-US" altLang="ja-JP" dirty="0">
                <a:solidFill>
                  <a:srgbClr val="000066"/>
                </a:solidFill>
                <a:latin typeface="HG丸ｺﾞｼｯｸM-PRO" pitchFamily="50" charset="-128"/>
                <a:ea typeface="HG丸ｺﾞｼｯｸM-PRO" pitchFamily="50" charset="-128"/>
              </a:rPr>
              <a:t>28</a:t>
            </a:r>
            <a:r>
              <a:rPr lang="ja-JP" altLang="en-US" dirty="0">
                <a:solidFill>
                  <a:srgbClr val="000066"/>
                </a:solidFill>
                <a:latin typeface="HG丸ｺﾞｼｯｸM-PRO" pitchFamily="50" charset="-128"/>
                <a:ea typeface="HG丸ｺﾞｼｯｸM-PRO" pitchFamily="50" charset="-128"/>
              </a:rPr>
              <a:t>年</a:t>
            </a:r>
            <a:r>
              <a:rPr lang="en-US" altLang="ja-JP" dirty="0">
                <a:solidFill>
                  <a:srgbClr val="000066"/>
                </a:solidFill>
                <a:latin typeface="HG丸ｺﾞｼｯｸM-PRO" pitchFamily="50" charset="-128"/>
                <a:ea typeface="HG丸ｺﾞｼｯｸM-PRO" pitchFamily="50" charset="-128"/>
              </a:rPr>
              <a:t>10</a:t>
            </a:r>
            <a:r>
              <a:rPr lang="ja-JP" altLang="en-US" dirty="0">
                <a:solidFill>
                  <a:srgbClr val="000066"/>
                </a:solidFill>
                <a:latin typeface="HG丸ｺﾞｼｯｸM-PRO" pitchFamily="50" charset="-128"/>
                <a:ea typeface="HG丸ｺﾞｼｯｸM-PRO" pitchFamily="50" charset="-128"/>
              </a:rPr>
              <a:t>月に、国土交通省から改定版が公表</a:t>
            </a:r>
          </a:p>
        </p:txBody>
      </p:sp>
      <p:sp>
        <p:nvSpPr>
          <p:cNvPr id="12" name="角丸四角形 11"/>
          <p:cNvSpPr/>
          <p:nvPr/>
        </p:nvSpPr>
        <p:spPr>
          <a:xfrm>
            <a:off x="415925" y="692696"/>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ボーリングデータ</a:t>
            </a:r>
            <a:r>
              <a:rPr lang="ja-JP" altLang="en-US" dirty="0" smtClean="0">
                <a:solidFill>
                  <a:srgbClr val="000066"/>
                </a:solidFill>
                <a:latin typeface="HG丸ｺﾞｼｯｸM-PRO" pitchFamily="50" charset="-128"/>
                <a:ea typeface="HG丸ｺﾞｼｯｸM-PRO" pitchFamily="50" charset="-128"/>
              </a:rPr>
              <a:t>の標準様式、標準フォーマット</a:t>
            </a:r>
            <a:endParaRPr lang="en-US" altLang="ja-JP" dirty="0">
              <a:solidFill>
                <a:srgbClr val="000066"/>
              </a:solidFill>
              <a:latin typeface="HG丸ｺﾞｼｯｸM-PRO" pitchFamily="50" charset="-128"/>
              <a:ea typeface="HG丸ｺﾞｼｯｸM-PRO" pitchFamily="50" charset="-128"/>
            </a:endParaRPr>
          </a:p>
        </p:txBody>
      </p:sp>
      <p:pic>
        <p:nvPicPr>
          <p:cNvPr id="1026" name="Picture 2"/>
          <p:cNvPicPr>
            <a:picLocks noChangeAspect="1" noChangeArrowheads="1"/>
          </p:cNvPicPr>
          <p:nvPr/>
        </p:nvPicPr>
        <p:blipFill>
          <a:blip r:embed="rId5" cstate="print"/>
          <a:srcRect/>
          <a:stretch>
            <a:fillRect/>
          </a:stretch>
        </p:blipFill>
        <p:spPr bwMode="auto">
          <a:xfrm>
            <a:off x="1712640" y="3882106"/>
            <a:ext cx="2806828" cy="2396422"/>
          </a:xfrm>
          <a:prstGeom prst="rect">
            <a:avLst/>
          </a:prstGeom>
          <a:noFill/>
          <a:ln w="9525">
            <a:solidFill>
              <a:schemeClr val="tx1"/>
            </a:solid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5961112" y="3530266"/>
            <a:ext cx="3456384" cy="2779053"/>
          </a:xfrm>
          <a:prstGeom prst="rect">
            <a:avLst/>
          </a:prstGeom>
          <a:noFill/>
          <a:ln w="9525">
            <a:solidFill>
              <a:schemeClr val="tx1"/>
            </a:solid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5</a:t>
            </a:fld>
            <a:endParaRPr kumimoji="0" lang="en-US" altLang="ja-JP" sz="1200" kern="0" dirty="0">
              <a:solidFill>
                <a:prstClr val="black"/>
              </a:solidFill>
              <a:latin typeface="+mn-lt"/>
              <a:ea typeface="+mn-ea"/>
            </a:endParaRPr>
          </a:p>
        </p:txBody>
      </p:sp>
      <p:sp>
        <p:nvSpPr>
          <p:cNvPr id="10" name="角丸四角形 9"/>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smtClean="0">
                <a:solidFill>
                  <a:srgbClr val="000066"/>
                </a:solidFill>
                <a:latin typeface="HG丸ｺﾞｼｯｸM-PRO" pitchFamily="50" charset="-128"/>
                <a:ea typeface="HG丸ｺﾞｼｯｸM-PRO" pitchFamily="50" charset="-128"/>
              </a:rPr>
              <a:t>ボーリング柱状図様式</a:t>
            </a:r>
            <a:endParaRPr lang="ja-JP" altLang="en-US" dirty="0">
              <a:solidFill>
                <a:srgbClr val="000066"/>
              </a:solidFill>
              <a:latin typeface="HG丸ｺﾞｼｯｸM-PRO" pitchFamily="50" charset="-128"/>
              <a:ea typeface="HG丸ｺﾞｼｯｸM-PRO" pitchFamily="50" charset="-128"/>
            </a:endParaRPr>
          </a:p>
        </p:txBody>
      </p:sp>
      <p:sp>
        <p:nvSpPr>
          <p:cNvPr id="11" name="テキスト ボックス 10"/>
          <p:cNvSpPr txBox="1"/>
          <p:nvPr/>
        </p:nvSpPr>
        <p:spPr>
          <a:xfrm>
            <a:off x="2144688" y="45785"/>
            <a:ext cx="5400600"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地盤情報の標準化動向</a:t>
            </a:r>
          </a:p>
        </p:txBody>
      </p:sp>
      <p:sp>
        <p:nvSpPr>
          <p:cNvPr id="12" name="テキスト ボックス 11"/>
          <p:cNvSpPr txBox="1"/>
          <p:nvPr/>
        </p:nvSpPr>
        <p:spPr>
          <a:xfrm>
            <a:off x="200472" y="6362744"/>
            <a:ext cx="9705528" cy="338554"/>
          </a:xfrm>
          <a:prstGeom prst="rect">
            <a:avLst/>
          </a:prstGeom>
          <a:noFill/>
        </p:spPr>
        <p:txBody>
          <a:bodyPr wrap="square" rtlCol="0">
            <a:spAutoFit/>
          </a:bodyPr>
          <a:lstStyle/>
          <a:p>
            <a:r>
              <a:rPr lang="ja-JP" altLang="en-US" sz="1600" dirty="0" smtClean="0"/>
              <a:t>ボーリング柱状図作成及びボーリングコア取扱い・保管要領</a:t>
            </a:r>
            <a:r>
              <a:rPr lang="en-US" altLang="ja-JP" sz="1600" dirty="0" smtClean="0"/>
              <a:t>(</a:t>
            </a:r>
            <a:r>
              <a:rPr lang="ja-JP" altLang="en-US" sz="1600" dirty="0" smtClean="0"/>
              <a:t>案</a:t>
            </a:r>
            <a:r>
              <a:rPr lang="en-US" altLang="ja-JP" sz="1600" dirty="0" smtClean="0"/>
              <a:t>)</a:t>
            </a:r>
            <a:r>
              <a:rPr lang="ja-JP" altLang="en-US" sz="1600" dirty="0" smtClean="0"/>
              <a:t>・同解説　平成</a:t>
            </a:r>
            <a:r>
              <a:rPr lang="en-US" altLang="ja-JP" sz="1600" dirty="0" smtClean="0"/>
              <a:t>27</a:t>
            </a:r>
            <a:r>
              <a:rPr lang="ja-JP" altLang="en-US" sz="1600" dirty="0" smtClean="0"/>
              <a:t>年</a:t>
            </a:r>
            <a:r>
              <a:rPr lang="en-US" altLang="ja-JP" sz="1600" dirty="0" smtClean="0"/>
              <a:t>6</a:t>
            </a:r>
            <a:r>
              <a:rPr lang="ja-JP" altLang="en-US" sz="1600" dirty="0" smtClean="0"/>
              <a:t>月に基づく柱状図様式</a:t>
            </a:r>
            <a:endParaRPr kumimoji="1" lang="ja-JP" altLang="en-US" sz="1600" dirty="0"/>
          </a:p>
        </p:txBody>
      </p:sp>
      <p:pic>
        <p:nvPicPr>
          <p:cNvPr id="2050" name="Picture 2"/>
          <p:cNvPicPr>
            <a:picLocks noChangeAspect="1" noChangeArrowheads="1"/>
          </p:cNvPicPr>
          <p:nvPr/>
        </p:nvPicPr>
        <p:blipFill>
          <a:blip r:embed="rId3" cstate="print"/>
          <a:srcRect/>
          <a:stretch>
            <a:fillRect/>
          </a:stretch>
        </p:blipFill>
        <p:spPr bwMode="auto">
          <a:xfrm>
            <a:off x="269702" y="1412776"/>
            <a:ext cx="2379042" cy="3024336"/>
          </a:xfrm>
          <a:prstGeom prst="rect">
            <a:avLst/>
          </a:prstGeom>
          <a:solidFill>
            <a:schemeClr val="bg1"/>
          </a:solid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224808" y="1412776"/>
            <a:ext cx="2381278" cy="3031042"/>
          </a:xfrm>
          <a:prstGeom prst="rect">
            <a:avLst/>
          </a:prstGeom>
          <a:solidFill>
            <a:schemeClr val="bg1"/>
          </a:solid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3800873" y="3277943"/>
            <a:ext cx="2384795" cy="3031377"/>
          </a:xfrm>
          <a:prstGeom prst="rect">
            <a:avLst/>
          </a:prstGeom>
          <a:solidFill>
            <a:schemeClr val="bg1"/>
          </a:solidFill>
          <a:ln w="9525">
            <a:noFill/>
            <a:miter lim="800000"/>
            <a:headEnd/>
            <a:tailEnd/>
          </a:ln>
        </p:spPr>
      </p:pic>
      <p:pic>
        <p:nvPicPr>
          <p:cNvPr id="2053" name="Picture 5"/>
          <p:cNvPicPr>
            <a:picLocks noChangeAspect="1" noChangeArrowheads="1"/>
          </p:cNvPicPr>
          <p:nvPr/>
        </p:nvPicPr>
        <p:blipFill>
          <a:blip r:embed="rId6" cstate="print"/>
          <a:srcRect/>
          <a:stretch>
            <a:fillRect/>
          </a:stretch>
        </p:blipFill>
        <p:spPr bwMode="auto">
          <a:xfrm>
            <a:off x="6537176" y="1340768"/>
            <a:ext cx="2379042" cy="3031042"/>
          </a:xfrm>
          <a:prstGeom prst="rect">
            <a:avLst/>
          </a:prstGeom>
          <a:solidFill>
            <a:schemeClr val="bg1"/>
          </a:solidFill>
          <a:ln w="9525">
            <a:noFill/>
            <a:miter lim="800000"/>
            <a:headEnd/>
            <a:tailEnd/>
          </a:ln>
        </p:spPr>
      </p:pic>
      <p:pic>
        <p:nvPicPr>
          <p:cNvPr id="2054" name="Picture 6"/>
          <p:cNvPicPr>
            <a:picLocks noChangeAspect="1" noChangeArrowheads="1"/>
          </p:cNvPicPr>
          <p:nvPr/>
        </p:nvPicPr>
        <p:blipFill>
          <a:blip r:embed="rId7" cstate="print"/>
          <a:srcRect/>
          <a:stretch>
            <a:fillRect/>
          </a:stretch>
        </p:blipFill>
        <p:spPr bwMode="auto">
          <a:xfrm>
            <a:off x="7106948" y="3349951"/>
            <a:ext cx="2382556" cy="3031377"/>
          </a:xfrm>
          <a:prstGeom prst="rect">
            <a:avLst/>
          </a:prstGeom>
          <a:solidFill>
            <a:schemeClr val="bg1"/>
          </a:solidFill>
          <a:ln w="9525">
            <a:noFill/>
            <a:miter lim="800000"/>
            <a:headEnd/>
            <a:tailEnd/>
          </a:ln>
        </p:spPr>
      </p:pic>
      <p:sp>
        <p:nvSpPr>
          <p:cNvPr id="13" name="角丸四角形 12"/>
          <p:cNvSpPr/>
          <p:nvPr/>
        </p:nvSpPr>
        <p:spPr>
          <a:xfrm>
            <a:off x="272480" y="1196752"/>
            <a:ext cx="2376265" cy="230172"/>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sz="1200" dirty="0" smtClean="0">
                <a:solidFill>
                  <a:prstClr val="black"/>
                </a:solidFill>
                <a:latin typeface="HG丸ｺﾞｼｯｸM-PRO" pitchFamily="50" charset="-128"/>
                <a:ea typeface="HG丸ｺﾞｼｯｸM-PRO" pitchFamily="50" charset="-128"/>
              </a:rPr>
              <a:t>岩盤ボーリング柱状図</a:t>
            </a:r>
            <a:endParaRPr lang="ja-JP" altLang="en-US" sz="1200" dirty="0">
              <a:solidFill>
                <a:prstClr val="black"/>
              </a:solidFill>
              <a:latin typeface="HG丸ｺﾞｼｯｸM-PRO" pitchFamily="50" charset="-128"/>
              <a:ea typeface="HG丸ｺﾞｼｯｸM-PRO" pitchFamily="50" charset="-128"/>
            </a:endParaRPr>
          </a:p>
        </p:txBody>
      </p:sp>
      <p:sp>
        <p:nvSpPr>
          <p:cNvPr id="14" name="角丸四角形 13"/>
          <p:cNvSpPr/>
          <p:nvPr/>
        </p:nvSpPr>
        <p:spPr>
          <a:xfrm>
            <a:off x="3229823" y="1196752"/>
            <a:ext cx="2376264" cy="460343"/>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sz="1200" dirty="0" smtClean="0">
                <a:solidFill>
                  <a:prstClr val="black"/>
                </a:solidFill>
                <a:latin typeface="HG丸ｺﾞｼｯｸM-PRO" pitchFamily="50" charset="-128"/>
                <a:ea typeface="HG丸ｺﾞｼｯｸM-PRO" pitchFamily="50" charset="-128"/>
              </a:rPr>
              <a:t>土質ボーリング柱状図</a:t>
            </a:r>
            <a:r>
              <a:rPr lang="en-US" altLang="ja-JP" sz="1200" dirty="0" smtClean="0">
                <a:solidFill>
                  <a:prstClr val="black"/>
                </a:solidFill>
                <a:latin typeface="HG丸ｺﾞｼｯｸM-PRO" pitchFamily="50" charset="-128"/>
                <a:ea typeface="HG丸ｺﾞｼｯｸM-PRO" pitchFamily="50" charset="-128"/>
              </a:rPr>
              <a:t/>
            </a:r>
            <a:br>
              <a:rPr lang="en-US" altLang="ja-JP" sz="1200" dirty="0" smtClean="0">
                <a:solidFill>
                  <a:prstClr val="black"/>
                </a:solidFill>
                <a:latin typeface="HG丸ｺﾞｼｯｸM-PRO" pitchFamily="50" charset="-128"/>
                <a:ea typeface="HG丸ｺﾞｼｯｸM-PRO" pitchFamily="50" charset="-128"/>
              </a:rPr>
            </a:br>
            <a:r>
              <a:rPr lang="ja-JP" altLang="en-US" sz="1200" dirty="0" smtClean="0">
                <a:solidFill>
                  <a:prstClr val="black"/>
                </a:solidFill>
                <a:latin typeface="HG丸ｺﾞｼｯｸM-PRO" pitchFamily="50" charset="-128"/>
                <a:ea typeface="HG丸ｺﾞｼｯｸM-PRO" pitchFamily="50" charset="-128"/>
              </a:rPr>
              <a:t>（オールコアボーリング用）</a:t>
            </a:r>
            <a:endParaRPr lang="ja-JP" altLang="en-US" sz="1200" dirty="0">
              <a:solidFill>
                <a:prstClr val="black"/>
              </a:solidFill>
              <a:latin typeface="HG丸ｺﾞｼｯｸM-PRO" pitchFamily="50" charset="-128"/>
              <a:ea typeface="HG丸ｺﾞｼｯｸM-PRO" pitchFamily="50" charset="-128"/>
            </a:endParaRPr>
          </a:p>
        </p:txBody>
      </p:sp>
      <p:sp>
        <p:nvSpPr>
          <p:cNvPr id="15" name="角丸四角形 14"/>
          <p:cNvSpPr/>
          <p:nvPr/>
        </p:nvSpPr>
        <p:spPr>
          <a:xfrm>
            <a:off x="3656857" y="3061919"/>
            <a:ext cx="2592287" cy="429774"/>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sz="1200" dirty="0" smtClean="0">
                <a:solidFill>
                  <a:prstClr val="black"/>
                </a:solidFill>
                <a:latin typeface="HG丸ｺﾞｼｯｸM-PRO" pitchFamily="50" charset="-128"/>
                <a:ea typeface="HG丸ｺﾞｼｯｸM-PRO" pitchFamily="50" charset="-128"/>
              </a:rPr>
              <a:t>土質ボーリング柱状図</a:t>
            </a:r>
            <a:endParaRPr lang="en-US" altLang="ja-JP" sz="1200" dirty="0" smtClean="0">
              <a:solidFill>
                <a:prstClr val="black"/>
              </a:solidFill>
              <a:latin typeface="HG丸ｺﾞｼｯｸM-PRO" pitchFamily="50" charset="-128"/>
              <a:ea typeface="HG丸ｺﾞｼｯｸM-PRO" pitchFamily="50" charset="-128"/>
            </a:endParaRPr>
          </a:p>
          <a:p>
            <a:pPr algn="ctr">
              <a:lnSpc>
                <a:spcPct val="120000"/>
              </a:lnSpc>
              <a:defRPr/>
            </a:pPr>
            <a:r>
              <a:rPr lang="ja-JP" altLang="en-US" sz="1200" dirty="0" smtClean="0">
                <a:solidFill>
                  <a:prstClr val="black"/>
                </a:solidFill>
                <a:latin typeface="HG丸ｺﾞｼｯｸM-PRO" pitchFamily="50" charset="-128"/>
                <a:ea typeface="HG丸ｺﾞｼｯｸM-PRO" pitchFamily="50" charset="-128"/>
              </a:rPr>
              <a:t>（標準貫入試験用）</a:t>
            </a:r>
            <a:endParaRPr lang="ja-JP" altLang="en-US" sz="1200" dirty="0">
              <a:solidFill>
                <a:prstClr val="black"/>
              </a:solidFill>
              <a:latin typeface="HG丸ｺﾞｼｯｸM-PRO" pitchFamily="50" charset="-128"/>
              <a:ea typeface="HG丸ｺﾞｼｯｸM-PRO" pitchFamily="50" charset="-128"/>
            </a:endParaRPr>
          </a:p>
        </p:txBody>
      </p:sp>
      <p:sp>
        <p:nvSpPr>
          <p:cNvPr id="17" name="角丸四角形 16"/>
          <p:cNvSpPr/>
          <p:nvPr/>
        </p:nvSpPr>
        <p:spPr>
          <a:xfrm>
            <a:off x="6537176" y="1196752"/>
            <a:ext cx="2376264" cy="429774"/>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sz="1200" dirty="0" smtClean="0">
                <a:solidFill>
                  <a:prstClr val="black"/>
                </a:solidFill>
                <a:latin typeface="HG丸ｺﾞｼｯｸM-PRO" pitchFamily="50" charset="-128"/>
                <a:ea typeface="HG丸ｺﾞｼｯｸM-PRO" pitchFamily="50" charset="-128"/>
              </a:rPr>
              <a:t>地すべりボーリング柱状図</a:t>
            </a:r>
            <a:endParaRPr lang="en-US" altLang="ja-JP" sz="1200" dirty="0" smtClean="0">
              <a:solidFill>
                <a:prstClr val="black"/>
              </a:solidFill>
              <a:latin typeface="HG丸ｺﾞｼｯｸM-PRO" pitchFamily="50" charset="-128"/>
              <a:ea typeface="HG丸ｺﾞｼｯｸM-PRO" pitchFamily="50" charset="-128"/>
            </a:endParaRPr>
          </a:p>
          <a:p>
            <a:pPr algn="ctr">
              <a:lnSpc>
                <a:spcPct val="120000"/>
              </a:lnSpc>
              <a:defRPr/>
            </a:pPr>
            <a:r>
              <a:rPr lang="en-US" altLang="ja-JP" sz="1200" dirty="0" smtClean="0">
                <a:solidFill>
                  <a:prstClr val="black"/>
                </a:solidFill>
                <a:latin typeface="HG丸ｺﾞｼｯｸM-PRO" pitchFamily="50" charset="-128"/>
                <a:ea typeface="HG丸ｺﾞｼｯｸM-PRO" pitchFamily="50" charset="-128"/>
              </a:rPr>
              <a:t>(</a:t>
            </a:r>
            <a:r>
              <a:rPr lang="ja-JP" altLang="en-US" sz="1200" dirty="0" smtClean="0">
                <a:solidFill>
                  <a:prstClr val="black"/>
                </a:solidFill>
                <a:latin typeface="HG丸ｺﾞｼｯｸM-PRO" pitchFamily="50" charset="-128"/>
                <a:ea typeface="HG丸ｺﾞｼｯｸM-PRO" pitchFamily="50" charset="-128"/>
              </a:rPr>
              <a:t>オールコアボーリング用</a:t>
            </a:r>
            <a:r>
              <a:rPr lang="en-US" altLang="ja-JP" sz="1200" dirty="0" smtClean="0">
                <a:solidFill>
                  <a:prstClr val="black"/>
                </a:solidFill>
                <a:latin typeface="HG丸ｺﾞｼｯｸM-PRO" pitchFamily="50" charset="-128"/>
                <a:ea typeface="HG丸ｺﾞｼｯｸM-PRO" pitchFamily="50" charset="-128"/>
              </a:rPr>
              <a:t>)</a:t>
            </a:r>
            <a:endParaRPr lang="ja-JP" altLang="en-US" sz="1200" dirty="0">
              <a:solidFill>
                <a:prstClr val="black"/>
              </a:solidFill>
              <a:latin typeface="HG丸ｺﾞｼｯｸM-PRO" pitchFamily="50" charset="-128"/>
              <a:ea typeface="HG丸ｺﾞｼｯｸM-PRO" pitchFamily="50" charset="-128"/>
            </a:endParaRPr>
          </a:p>
        </p:txBody>
      </p:sp>
      <p:sp>
        <p:nvSpPr>
          <p:cNvPr id="19" name="角丸四角形 18"/>
          <p:cNvSpPr/>
          <p:nvPr/>
        </p:nvSpPr>
        <p:spPr>
          <a:xfrm>
            <a:off x="7113240" y="3212976"/>
            <a:ext cx="2376264" cy="429774"/>
          </a:xfrm>
          <a:prstGeom prst="roundRect">
            <a:avLst>
              <a:gd name="adj" fmla="val 647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lnSpc>
                <a:spcPct val="120000"/>
              </a:lnSpc>
              <a:defRPr/>
            </a:pPr>
            <a:r>
              <a:rPr lang="ja-JP" altLang="en-US" sz="1200" dirty="0" smtClean="0">
                <a:solidFill>
                  <a:prstClr val="black"/>
                </a:solidFill>
                <a:latin typeface="HG丸ｺﾞｼｯｸM-PRO" pitchFamily="50" charset="-128"/>
                <a:ea typeface="HG丸ｺﾞｼｯｸM-PRO" pitchFamily="50" charset="-128"/>
              </a:rPr>
              <a:t>地すべりボーリング柱状図</a:t>
            </a:r>
            <a:endParaRPr lang="en-US" altLang="ja-JP" sz="1200" dirty="0" smtClean="0">
              <a:solidFill>
                <a:prstClr val="black"/>
              </a:solidFill>
              <a:latin typeface="HG丸ｺﾞｼｯｸM-PRO" pitchFamily="50" charset="-128"/>
              <a:ea typeface="HG丸ｺﾞｼｯｸM-PRO" pitchFamily="50" charset="-128"/>
            </a:endParaRPr>
          </a:p>
          <a:p>
            <a:pPr algn="ctr">
              <a:lnSpc>
                <a:spcPct val="120000"/>
              </a:lnSpc>
              <a:defRPr/>
            </a:pPr>
            <a:r>
              <a:rPr lang="en-US" altLang="ja-JP" sz="1200" dirty="0" smtClean="0">
                <a:solidFill>
                  <a:prstClr val="black"/>
                </a:solidFill>
                <a:latin typeface="HG丸ｺﾞｼｯｸM-PRO" pitchFamily="50" charset="-128"/>
                <a:ea typeface="HG丸ｺﾞｼｯｸM-PRO" pitchFamily="50" charset="-128"/>
              </a:rPr>
              <a:t>(</a:t>
            </a:r>
            <a:r>
              <a:rPr lang="ja-JP" altLang="en-US" sz="1200" dirty="0" smtClean="0">
                <a:solidFill>
                  <a:prstClr val="black"/>
                </a:solidFill>
                <a:latin typeface="HG丸ｺﾞｼｯｸM-PRO" pitchFamily="50" charset="-128"/>
                <a:ea typeface="HG丸ｺﾞｼｯｸM-PRO" pitchFamily="50" charset="-128"/>
              </a:rPr>
              <a:t>標準貫入試験用</a:t>
            </a:r>
            <a:r>
              <a:rPr lang="en-US" altLang="ja-JP" sz="1200" dirty="0" smtClean="0">
                <a:solidFill>
                  <a:prstClr val="black"/>
                </a:solidFill>
                <a:latin typeface="HG丸ｺﾞｼｯｸM-PRO" pitchFamily="50" charset="-128"/>
                <a:ea typeface="HG丸ｺﾞｼｯｸM-PRO" pitchFamily="50" charset="-128"/>
              </a:rPr>
              <a:t>)</a:t>
            </a:r>
            <a:endParaRPr lang="ja-JP" altLang="en-US" sz="1200" dirty="0">
              <a:solidFill>
                <a:prstClr val="black"/>
              </a:solidFill>
              <a:latin typeface="HG丸ｺﾞｼｯｸM-PRO" pitchFamily="50" charset="-128"/>
              <a:ea typeface="HG丸ｺﾞｼｯｸM-PRO" pitchFamily="50" charset="-128"/>
            </a:endParaRPr>
          </a:p>
        </p:txBody>
      </p:sp>
      <p:sp>
        <p:nvSpPr>
          <p:cNvPr id="21" name="角丸四角形 20"/>
          <p:cNvSpPr/>
          <p:nvPr/>
        </p:nvSpPr>
        <p:spPr>
          <a:xfrm>
            <a:off x="272480" y="5013176"/>
            <a:ext cx="3456384" cy="613791"/>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ボーリング柱状図の標準様式として、</a:t>
            </a:r>
            <a:r>
              <a:rPr lang="en-US" altLang="ja-JP" sz="1600" dirty="0" smtClean="0">
                <a:solidFill>
                  <a:srgbClr val="000066"/>
                </a:solidFill>
                <a:latin typeface="HG丸ｺﾞｼｯｸM-PRO" pitchFamily="50" charset="-128"/>
                <a:ea typeface="HG丸ｺﾞｼｯｸM-PRO" pitchFamily="50" charset="-128"/>
              </a:rPr>
              <a:t>5</a:t>
            </a:r>
            <a:r>
              <a:rPr lang="ja-JP" altLang="en-US" sz="1600" dirty="0" err="1" smtClean="0">
                <a:solidFill>
                  <a:srgbClr val="000066"/>
                </a:solidFill>
                <a:latin typeface="HG丸ｺﾞｼｯｸM-PRO" pitchFamily="50" charset="-128"/>
                <a:ea typeface="HG丸ｺﾞｼｯｸM-PRO" pitchFamily="50" charset="-128"/>
              </a:rPr>
              <a:t>つの</a:t>
            </a:r>
            <a:r>
              <a:rPr lang="ja-JP" altLang="en-US" sz="1600" dirty="0" smtClean="0">
                <a:solidFill>
                  <a:srgbClr val="000066"/>
                </a:solidFill>
                <a:latin typeface="HG丸ｺﾞｼｯｸM-PRO" pitchFamily="50" charset="-128"/>
                <a:ea typeface="HG丸ｺﾞｼｯｸM-PRO" pitchFamily="50" charset="-128"/>
              </a:rPr>
              <a:t>様式が規定されている。</a:t>
            </a:r>
            <a:endParaRPr lang="en-US" altLang="ja-JP" sz="1600" dirty="0">
              <a:solidFill>
                <a:srgbClr val="000066"/>
              </a:solidFill>
              <a:latin typeface="HG丸ｺﾞｼｯｸM-PRO" pitchFamily="50" charset="-128"/>
              <a:ea typeface="HG丸ｺﾞｼｯｸM-PRO"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6</a:t>
            </a:fld>
            <a:endParaRPr kumimoji="0" lang="en-US" altLang="ja-JP" sz="1200" kern="0" dirty="0">
              <a:solidFill>
                <a:prstClr val="black"/>
              </a:solidFill>
              <a:latin typeface="+mn-lt"/>
              <a:ea typeface="+mn-ea"/>
            </a:endParaRPr>
          </a:p>
        </p:txBody>
      </p:sp>
      <p:pic>
        <p:nvPicPr>
          <p:cNvPr id="4098" name="Picture 2" descr="C:\Users\a4431\Desktop\tmp.png"/>
          <p:cNvPicPr>
            <a:picLocks noChangeAspect="1" noChangeArrowheads="1"/>
          </p:cNvPicPr>
          <p:nvPr/>
        </p:nvPicPr>
        <p:blipFill>
          <a:blip r:embed="rId3" cstate="print"/>
          <a:srcRect/>
          <a:stretch>
            <a:fillRect/>
          </a:stretch>
        </p:blipFill>
        <p:spPr bwMode="auto">
          <a:xfrm>
            <a:off x="272480" y="1317079"/>
            <a:ext cx="4752975" cy="4905375"/>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a:off x="5241032" y="1892988"/>
            <a:ext cx="1896583" cy="3721446"/>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545288" y="1916832"/>
            <a:ext cx="1785019" cy="4056137"/>
          </a:xfrm>
          <a:prstGeom prst="rect">
            <a:avLst/>
          </a:prstGeom>
          <a:noFill/>
          <a:ln w="9525">
            <a:noFill/>
            <a:miter lim="800000"/>
            <a:headEnd/>
            <a:tailEnd/>
          </a:ln>
        </p:spPr>
      </p:pic>
      <p:sp>
        <p:nvSpPr>
          <p:cNvPr id="9" name="角丸四角形 8"/>
          <p:cNvSpPr/>
          <p:nvPr/>
        </p:nvSpPr>
        <p:spPr>
          <a:xfrm>
            <a:off x="5385048" y="5589240"/>
            <a:ext cx="3960440" cy="613791"/>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wrap="square" lIns="91385" tIns="0" rIns="91385" bIns="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sz="1600" dirty="0">
                <a:solidFill>
                  <a:srgbClr val="000066"/>
                </a:solidFill>
                <a:latin typeface="HG丸ｺﾞｼｯｸM-PRO" pitchFamily="50" charset="-128"/>
                <a:ea typeface="HG丸ｺﾞｼｯｸM-PRO" pitchFamily="50" charset="-128"/>
              </a:rPr>
              <a:t>“コア情報”の一部</a:t>
            </a:r>
            <a:endParaRPr lang="en-US" altLang="ja-JP" sz="1600" dirty="0">
              <a:solidFill>
                <a:srgbClr val="000066"/>
              </a:solidFill>
              <a:latin typeface="HG丸ｺﾞｼｯｸM-PRO" pitchFamily="50" charset="-128"/>
              <a:ea typeface="HG丸ｺﾞｼｯｸM-PRO" pitchFamily="50" charset="-128"/>
            </a:endParaRPr>
          </a:p>
          <a:p>
            <a:pPr>
              <a:lnSpc>
                <a:spcPct val="120000"/>
              </a:lnSpc>
              <a:defRPr/>
            </a:pPr>
            <a:r>
              <a:rPr lang="ja-JP" altLang="en-US" sz="1600" dirty="0" smtClean="0">
                <a:solidFill>
                  <a:srgbClr val="000066"/>
                </a:solidFill>
                <a:latin typeface="HG丸ｺﾞｼｯｸM-PRO" pitchFamily="50" charset="-128"/>
                <a:ea typeface="HG丸ｺﾞｼｯｸM-PRO" pitchFamily="50" charset="-128"/>
              </a:rPr>
              <a:t>上記以外</a:t>
            </a:r>
            <a:r>
              <a:rPr lang="ja-JP" altLang="en-US" sz="1600" dirty="0">
                <a:solidFill>
                  <a:srgbClr val="000066"/>
                </a:solidFill>
                <a:latin typeface="HG丸ｺﾞｼｯｸM-PRO" pitchFamily="50" charset="-128"/>
                <a:ea typeface="HG丸ｺﾞｼｯｸM-PRO" pitchFamily="50" charset="-128"/>
              </a:rPr>
              <a:t>にも多数のデータ項目を持つ</a:t>
            </a:r>
            <a:endParaRPr lang="en-US" altLang="ja-JP" sz="1600" dirty="0">
              <a:solidFill>
                <a:srgbClr val="000066"/>
              </a:solidFill>
              <a:latin typeface="HG丸ｺﾞｼｯｸM-PRO" pitchFamily="50" charset="-128"/>
              <a:ea typeface="HG丸ｺﾞｼｯｸM-PRO" pitchFamily="50" charset="-128"/>
            </a:endParaRPr>
          </a:p>
        </p:txBody>
      </p:sp>
      <p:sp>
        <p:nvSpPr>
          <p:cNvPr id="10" name="角丸四角形 9"/>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ボーリングデータ</a:t>
            </a:r>
            <a:r>
              <a:rPr lang="en-US" altLang="ja-JP" dirty="0">
                <a:solidFill>
                  <a:srgbClr val="000066"/>
                </a:solidFill>
                <a:latin typeface="HG丸ｺﾞｼｯｸM-PRO" pitchFamily="50" charset="-128"/>
                <a:ea typeface="HG丸ｺﾞｼｯｸM-PRO" pitchFamily="50" charset="-128"/>
              </a:rPr>
              <a:t>(XML)</a:t>
            </a:r>
            <a:r>
              <a:rPr lang="ja-JP" altLang="en-US" dirty="0">
                <a:solidFill>
                  <a:srgbClr val="000066"/>
                </a:solidFill>
                <a:latin typeface="HG丸ｺﾞｼｯｸM-PRO" pitchFamily="50" charset="-128"/>
                <a:ea typeface="HG丸ｺﾞｼｯｸM-PRO" pitchFamily="50" charset="-128"/>
              </a:rPr>
              <a:t>のデータ項目（抜粋）</a:t>
            </a:r>
          </a:p>
        </p:txBody>
      </p:sp>
      <p:sp>
        <p:nvSpPr>
          <p:cNvPr id="11" name="テキスト ボックス 10"/>
          <p:cNvSpPr txBox="1"/>
          <p:nvPr/>
        </p:nvSpPr>
        <p:spPr>
          <a:xfrm>
            <a:off x="2144688" y="45785"/>
            <a:ext cx="5400600"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地盤情報の標準化動向</a:t>
            </a:r>
          </a:p>
        </p:txBody>
      </p:sp>
      <p:sp>
        <p:nvSpPr>
          <p:cNvPr id="12" name="テキスト ボックス 11"/>
          <p:cNvSpPr txBox="1"/>
          <p:nvPr/>
        </p:nvSpPr>
        <p:spPr>
          <a:xfrm>
            <a:off x="200472" y="6362744"/>
            <a:ext cx="6624736" cy="338554"/>
          </a:xfrm>
          <a:prstGeom prst="rect">
            <a:avLst/>
          </a:prstGeom>
          <a:noFill/>
        </p:spPr>
        <p:txBody>
          <a:bodyPr wrap="square" rtlCol="0">
            <a:spAutoFit/>
          </a:bodyPr>
          <a:lstStyle/>
          <a:p>
            <a:r>
              <a:rPr lang="ja-JP" altLang="en-US" sz="1600" dirty="0"/>
              <a:t>地質・土質調査成果電子納品</a:t>
            </a:r>
            <a:r>
              <a:rPr lang="ja-JP" altLang="en-US" sz="1600" dirty="0" smtClean="0"/>
              <a:t>要領　平成</a:t>
            </a:r>
            <a:r>
              <a:rPr lang="en-US" altLang="ja-JP" sz="1600" dirty="0" smtClean="0"/>
              <a:t>28</a:t>
            </a:r>
            <a:r>
              <a:rPr lang="ja-JP" altLang="en-US" sz="1600" dirty="0" smtClean="0"/>
              <a:t>年</a:t>
            </a:r>
            <a:r>
              <a:rPr lang="en-US" altLang="ja-JP" sz="1600" dirty="0" smtClean="0"/>
              <a:t>10</a:t>
            </a:r>
            <a:r>
              <a:rPr lang="ja-JP" altLang="en-US" sz="1600" dirty="0" smtClean="0"/>
              <a:t>月版に</a:t>
            </a:r>
            <a:r>
              <a:rPr lang="ja-JP" altLang="en-US" sz="1600" dirty="0"/>
              <a:t>基づくデータ項目</a:t>
            </a:r>
            <a:endParaRPr kumimoji="1" lang="ja-JP" alt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7</a:t>
            </a:fld>
            <a:endParaRPr kumimoji="0" lang="en-US" altLang="ja-JP" sz="1200" kern="0" dirty="0">
              <a:solidFill>
                <a:prstClr val="black"/>
              </a:solidFill>
              <a:latin typeface="+mn-lt"/>
              <a:ea typeface="+mn-ea"/>
            </a:endParaRPr>
          </a:p>
        </p:txBody>
      </p:sp>
      <p:sp>
        <p:nvSpPr>
          <p:cNvPr id="14" name="テキスト ボックス 13"/>
          <p:cNvSpPr txBox="1"/>
          <p:nvPr/>
        </p:nvSpPr>
        <p:spPr>
          <a:xfrm>
            <a:off x="1712640" y="45785"/>
            <a:ext cx="6192688"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a:t>
            </a:r>
            <a:r>
              <a:rPr lang="ja-JP" altLang="en-US" sz="2200" b="1" dirty="0" smtClean="0">
                <a:solidFill>
                  <a:srgbClr val="000066"/>
                </a:solidFill>
                <a:latin typeface="HG丸ｺﾞｼｯｸM-PRO" pitchFamily="50" charset="-128"/>
                <a:ea typeface="HG丸ｺﾞｼｯｸM-PRO" pitchFamily="50" charset="-128"/>
              </a:rPr>
              <a:t>オープンデータ化</a:t>
            </a:r>
            <a:endParaRPr lang="ja-JP" altLang="en-US" sz="2200" b="1" dirty="0">
              <a:solidFill>
                <a:srgbClr val="000066"/>
              </a:solidFill>
              <a:latin typeface="HG丸ｺﾞｼｯｸM-PRO" pitchFamily="50" charset="-128"/>
              <a:ea typeface="HG丸ｺﾞｼｯｸM-PRO" pitchFamily="50" charset="-128"/>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6" y="620688"/>
            <a:ext cx="5705335" cy="5596415"/>
          </a:xfrm>
          <a:prstGeom prst="rect">
            <a:avLst/>
          </a:prstGeom>
          <a:ln>
            <a:solidFill>
              <a:schemeClr val="accent1"/>
            </a:solidFill>
          </a:ln>
        </p:spPr>
      </p:pic>
      <p:sp>
        <p:nvSpPr>
          <p:cNvPr id="6" name="テキスト ボックス 5"/>
          <p:cNvSpPr txBox="1"/>
          <p:nvPr/>
        </p:nvSpPr>
        <p:spPr>
          <a:xfrm>
            <a:off x="560512" y="6309320"/>
            <a:ext cx="4962192" cy="369332"/>
          </a:xfrm>
          <a:prstGeom prst="rect">
            <a:avLst/>
          </a:prstGeom>
          <a:noFill/>
        </p:spPr>
        <p:txBody>
          <a:bodyPr wrap="none" rtlCol="0">
            <a:spAutoFit/>
          </a:bodyPr>
          <a:lstStyle/>
          <a:p>
            <a:r>
              <a:rPr lang="ja-JP" altLang="en-US" dirty="0"/>
              <a:t>引用：総務省広報誌</a:t>
            </a:r>
            <a:r>
              <a:rPr lang="en-US" altLang="ja-JP" dirty="0"/>
              <a:t>2012</a:t>
            </a:r>
            <a:r>
              <a:rPr lang="ja-JP" altLang="en-US" dirty="0"/>
              <a:t>年</a:t>
            </a:r>
            <a:r>
              <a:rPr lang="en-US" altLang="ja-JP" dirty="0"/>
              <a:t>11</a:t>
            </a:r>
            <a:r>
              <a:rPr lang="ja-JP" altLang="en-US" dirty="0"/>
              <a:t>月号（</a:t>
            </a:r>
            <a:r>
              <a:rPr lang="en-US" altLang="ja-JP" dirty="0"/>
              <a:t>Vol.143</a:t>
            </a:r>
            <a:r>
              <a:rPr lang="ja-JP" altLang="en-US" dirty="0"/>
              <a:t>）より</a:t>
            </a:r>
            <a:endParaRPr kumimoji="1" lang="ja-JP" altLang="en-US" dirty="0"/>
          </a:p>
        </p:txBody>
      </p:sp>
      <p:sp>
        <p:nvSpPr>
          <p:cNvPr id="7" name="角丸四角形 6"/>
          <p:cNvSpPr/>
          <p:nvPr/>
        </p:nvSpPr>
        <p:spPr>
          <a:xfrm>
            <a:off x="6105128" y="1268760"/>
            <a:ext cx="3600401" cy="3384475"/>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sz="2000" dirty="0">
                <a:solidFill>
                  <a:srgbClr val="000066"/>
                </a:solidFill>
                <a:latin typeface="HG丸ｺﾞｼｯｸM-PRO" pitchFamily="50" charset="-128"/>
                <a:ea typeface="HG丸ｺﾞｼｯｸM-PRO" pitchFamily="50" charset="-128"/>
              </a:rPr>
              <a:t>国や自治体等の地盤情報を誰でもアクセスして共有、利用しやすくすると・・・</a:t>
            </a:r>
            <a:endParaRPr lang="en-US" altLang="ja-JP" sz="2000" dirty="0">
              <a:solidFill>
                <a:srgbClr val="000066"/>
              </a:solidFill>
              <a:latin typeface="HG丸ｺﾞｼｯｸM-PRO" pitchFamily="50" charset="-128"/>
              <a:ea typeface="HG丸ｺﾞｼｯｸM-PRO" pitchFamily="50" charset="-128"/>
            </a:endParaRPr>
          </a:p>
          <a:p>
            <a:pPr>
              <a:lnSpc>
                <a:spcPct val="120000"/>
              </a:lnSpc>
              <a:defRPr/>
            </a:pPr>
            <a:endParaRPr lang="en-US" altLang="ja-JP" sz="2000" dirty="0">
              <a:solidFill>
                <a:srgbClr val="000066"/>
              </a:solidFill>
              <a:latin typeface="HG丸ｺﾞｼｯｸM-PRO" pitchFamily="50" charset="-128"/>
              <a:ea typeface="HG丸ｺﾞｼｯｸM-PRO" pitchFamily="50" charset="-128"/>
            </a:endParaRPr>
          </a:p>
          <a:p>
            <a:pPr>
              <a:lnSpc>
                <a:spcPct val="120000"/>
              </a:lnSpc>
              <a:defRPr/>
            </a:pPr>
            <a:r>
              <a:rPr lang="en-US" altLang="ja-JP" sz="2000" dirty="0">
                <a:solidFill>
                  <a:srgbClr val="000066"/>
                </a:solidFill>
                <a:latin typeface="HG丸ｺﾞｼｯｸM-PRO" pitchFamily="50" charset="-128"/>
                <a:ea typeface="HG丸ｺﾞｼｯｸM-PRO" pitchFamily="50" charset="-128"/>
              </a:rPr>
              <a:t>3</a:t>
            </a:r>
            <a:r>
              <a:rPr lang="ja-JP" altLang="en-US" sz="2000" dirty="0">
                <a:solidFill>
                  <a:srgbClr val="000066"/>
                </a:solidFill>
                <a:latin typeface="HG丸ｺﾞｼｯｸM-PRO" pitchFamily="50" charset="-128"/>
                <a:ea typeface="HG丸ｺﾞｼｯｸM-PRO" pitchFamily="50" charset="-128"/>
              </a:rPr>
              <a:t>次元の地下構造図、災害予測シミュレーション、ハザードマップの精密化が実現できる。</a:t>
            </a:r>
            <a:endParaRPr lang="en-US" altLang="ja-JP" sz="2000" dirty="0">
              <a:solidFill>
                <a:srgbClr val="000066"/>
              </a:solidFill>
              <a:latin typeface="HG丸ｺﾞｼｯｸM-PRO" pitchFamily="50" charset="-128"/>
              <a:ea typeface="HG丸ｺﾞｼｯｸM-PRO"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505259"/>
            <a:ext cx="9906000" cy="67409"/>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kumimoji="0" lang="ja-JP" altLang="en-US" kern="0">
              <a:solidFill>
                <a:prstClr val="white"/>
              </a:solidFill>
              <a:latin typeface="+mn-lt"/>
              <a:ea typeface="+mn-ea"/>
            </a:endParaRPr>
          </a:p>
        </p:txBody>
      </p:sp>
      <p:sp>
        <p:nvSpPr>
          <p:cNvPr id="64" name="スライド番号プレースホルダ 2"/>
          <p:cNvSpPr txBox="1">
            <a:spLocks/>
          </p:cNvSpPr>
          <p:nvPr/>
        </p:nvSpPr>
        <p:spPr bwMode="auto">
          <a:xfrm>
            <a:off x="9345613" y="100013"/>
            <a:ext cx="436562" cy="304800"/>
          </a:xfrm>
          <a:prstGeom prst="rect">
            <a:avLst/>
          </a:prstGeom>
          <a:solidFill>
            <a:srgbClr val="FFFF99"/>
          </a:solidFill>
          <a:ln w="9525">
            <a:solidFill>
              <a:sysClr val="windowText" lastClr="000000"/>
            </a:solidFill>
            <a:miter lim="800000"/>
            <a:headEnd/>
            <a:tailEnd/>
          </a:ln>
        </p:spPr>
        <p:txBody>
          <a:bodyPr wrap="none" anchor="ctr" anchorCtr="1"/>
          <a:lstStyle/>
          <a:p>
            <a:pPr algn="ctr" fontAlgn="auto">
              <a:spcBef>
                <a:spcPts val="0"/>
              </a:spcBef>
              <a:spcAft>
                <a:spcPts val="0"/>
              </a:spcAft>
              <a:defRPr/>
            </a:pPr>
            <a:fld id="{4E3D5E6A-AB16-4E22-A53F-FBCD0BA4B203}" type="slidenum">
              <a:rPr kumimoji="0" lang="en-US" altLang="ja-JP" sz="1200" kern="0">
                <a:solidFill>
                  <a:prstClr val="black"/>
                </a:solidFill>
                <a:latin typeface="+mn-lt"/>
                <a:ea typeface="+mn-ea"/>
              </a:rPr>
              <a:pPr algn="ctr" fontAlgn="auto">
                <a:spcBef>
                  <a:spcPts val="0"/>
                </a:spcBef>
                <a:spcAft>
                  <a:spcPts val="0"/>
                </a:spcAft>
                <a:defRPr/>
              </a:pPr>
              <a:t>8</a:t>
            </a:fld>
            <a:endParaRPr kumimoji="0" lang="en-US" altLang="ja-JP" sz="1200" kern="0" dirty="0">
              <a:solidFill>
                <a:prstClr val="black"/>
              </a:solidFill>
              <a:latin typeface="+mn-lt"/>
              <a:ea typeface="+mn-ea"/>
            </a:endParaRPr>
          </a:p>
        </p:txBody>
      </p:sp>
      <p:sp>
        <p:nvSpPr>
          <p:cNvPr id="5" name="角丸四角形 4"/>
          <p:cNvSpPr/>
          <p:nvPr/>
        </p:nvSpPr>
        <p:spPr>
          <a:xfrm>
            <a:off x="415925" y="692697"/>
            <a:ext cx="9074150" cy="432048"/>
          </a:xfrm>
          <a:prstGeom prst="roundRect">
            <a:avLst>
              <a:gd name="adj" fmla="val 647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ボーリングデータの公開事例（国土交通省）</a:t>
            </a:r>
            <a:endParaRPr lang="en-US" altLang="ja-JP" dirty="0">
              <a:solidFill>
                <a:srgbClr val="000066"/>
              </a:solidFill>
              <a:latin typeface="HG丸ｺﾞｼｯｸM-PRO" pitchFamily="50" charset="-128"/>
              <a:ea typeface="HG丸ｺﾞｼｯｸM-PRO" pitchFamily="50" charset="-128"/>
            </a:endParaRPr>
          </a:p>
        </p:txBody>
      </p:sp>
      <p:graphicFrame>
        <p:nvGraphicFramePr>
          <p:cNvPr id="6" name="表 5"/>
          <p:cNvGraphicFramePr>
            <a:graphicFrameLocks noGrp="1"/>
          </p:cNvGraphicFramePr>
          <p:nvPr/>
        </p:nvGraphicFramePr>
        <p:xfrm>
          <a:off x="6263961" y="1844824"/>
          <a:ext cx="3121660" cy="3352800"/>
        </p:xfrm>
        <a:graphic>
          <a:graphicData uri="http://schemas.openxmlformats.org/drawingml/2006/table">
            <a:tbl>
              <a:tblPr/>
              <a:tblGrid>
                <a:gridCol w="2049780">
                  <a:extLst>
                    <a:ext uri="{9D8B030D-6E8A-4147-A177-3AD203B41FA5}">
                      <a16:colId xmlns:a16="http://schemas.microsoft.com/office/drawing/2014/main" xmlns="" val="20000"/>
                    </a:ext>
                  </a:extLst>
                </a:gridCol>
                <a:gridCol w="1071880">
                  <a:extLst>
                    <a:ext uri="{9D8B030D-6E8A-4147-A177-3AD203B41FA5}">
                      <a16:colId xmlns:a16="http://schemas.microsoft.com/office/drawing/2014/main" xmlns="" val="20001"/>
                    </a:ext>
                  </a:extLst>
                </a:gridCol>
              </a:tblGrid>
              <a:tr h="0">
                <a:tc>
                  <a:txBody>
                    <a:bodyPr/>
                    <a:lstStyle/>
                    <a:p>
                      <a:r>
                        <a:rPr lang="ja-JP" altLang="en-US" sz="1400" dirty="0">
                          <a:latin typeface="ＭＳ ゴシック" pitchFamily="49" charset="-128"/>
                          <a:ea typeface="ＭＳ ゴシック" pitchFamily="49" charset="-128"/>
                        </a:rPr>
                        <a:t>港湾空港関係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dirty="0">
                          <a:latin typeface="ＭＳ ゴシック" pitchFamily="49" charset="-128"/>
                          <a:ea typeface="ＭＳ ゴシック" pitchFamily="49" charset="-128"/>
                        </a:rPr>
                        <a:t>約 </a:t>
                      </a:r>
                      <a:r>
                        <a:rPr lang="en-US" altLang="ja-JP" sz="1400" dirty="0">
                          <a:latin typeface="ＭＳ ゴシック" pitchFamily="49" charset="-128"/>
                          <a:ea typeface="ＭＳ ゴシック" pitchFamily="49" charset="-128"/>
                        </a:rPr>
                        <a:t>19,500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r>
                        <a:rPr lang="zh-TW" altLang="en-US" sz="1400" dirty="0">
                          <a:latin typeface="ＭＳ ゴシック" pitchFamily="49" charset="-128"/>
                          <a:ea typeface="ＭＳ ゴシック" pitchFamily="49" charset="-128"/>
                        </a:rPr>
                        <a:t>北海道開発局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r>
                        <a:rPr lang="zh-TW" altLang="en-US" sz="1400" dirty="0">
                          <a:latin typeface="ＭＳ ゴシック" pitchFamily="49" charset="-128"/>
                          <a:ea typeface="ＭＳ ゴシック" pitchFamily="49" charset="-128"/>
                        </a:rPr>
                        <a:t>東北地方整備局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10,500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r>
                        <a:rPr lang="zh-TW" altLang="en-US" sz="1400" dirty="0">
                          <a:latin typeface="ＭＳ ゴシック" pitchFamily="49" charset="-128"/>
                          <a:ea typeface="ＭＳ ゴシック" pitchFamily="49" charset="-128"/>
                        </a:rPr>
                        <a:t>関東地方整備局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13,500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r>
                        <a:rPr lang="zh-TW" altLang="en-US" sz="1400" dirty="0">
                          <a:latin typeface="ＭＳ ゴシック" pitchFamily="49" charset="-128"/>
                          <a:ea typeface="ＭＳ ゴシック" pitchFamily="49" charset="-128"/>
                        </a:rPr>
                        <a:t>北陸地方整備局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3,500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0">
                <a:tc>
                  <a:txBody>
                    <a:bodyPr/>
                    <a:lstStyle/>
                    <a:p>
                      <a:r>
                        <a:rPr lang="zh-TW" altLang="en-US" sz="1400" dirty="0">
                          <a:latin typeface="ＭＳ ゴシック" pitchFamily="49" charset="-128"/>
                          <a:ea typeface="ＭＳ ゴシック" pitchFamily="49" charset="-128"/>
                        </a:rPr>
                        <a:t>中部地方整備局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8,500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0">
                <a:tc>
                  <a:txBody>
                    <a:bodyPr/>
                    <a:lstStyle/>
                    <a:p>
                      <a:r>
                        <a:rPr lang="zh-TW" altLang="en-US" sz="1400" dirty="0">
                          <a:latin typeface="ＭＳ ゴシック" pitchFamily="49" charset="-128"/>
                          <a:ea typeface="ＭＳ ゴシック" pitchFamily="49" charset="-128"/>
                        </a:rPr>
                        <a:t>近畿地方整備局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12,500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0">
                <a:tc>
                  <a:txBody>
                    <a:bodyPr/>
                    <a:lstStyle/>
                    <a:p>
                      <a:r>
                        <a:rPr lang="ja-JP" altLang="en-US" sz="1400" dirty="0">
                          <a:latin typeface="ＭＳ ゴシック" pitchFamily="49" charset="-128"/>
                          <a:ea typeface="ＭＳ ゴシック" pitchFamily="49" charset="-128"/>
                        </a:rPr>
                        <a:t>中国地方整備局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12,000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0">
                <a:tc>
                  <a:txBody>
                    <a:bodyPr/>
                    <a:lstStyle/>
                    <a:p>
                      <a:r>
                        <a:rPr lang="ja-JP" altLang="en-US" sz="1400" dirty="0">
                          <a:latin typeface="ＭＳ ゴシック" pitchFamily="49" charset="-128"/>
                          <a:ea typeface="ＭＳ ゴシック" pitchFamily="49" charset="-128"/>
                        </a:rPr>
                        <a:t>四国地方整備局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0">
                <a:tc>
                  <a:txBody>
                    <a:bodyPr/>
                    <a:lstStyle/>
                    <a:p>
                      <a:r>
                        <a:rPr lang="zh-TW" altLang="en-US" sz="1400" dirty="0">
                          <a:latin typeface="ＭＳ ゴシック" pitchFamily="49" charset="-128"/>
                          <a:ea typeface="ＭＳ ゴシック" pitchFamily="49" charset="-128"/>
                        </a:rPr>
                        <a:t>九州地方整備局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a:latin typeface="ＭＳ ゴシック" pitchFamily="49" charset="-128"/>
                          <a:ea typeface="ＭＳ ゴシック" pitchFamily="49" charset="-128"/>
                        </a:rPr>
                        <a:t>約 </a:t>
                      </a:r>
                      <a:r>
                        <a:rPr lang="en-US" altLang="ja-JP" sz="1400">
                          <a:latin typeface="ＭＳ ゴシック" pitchFamily="49" charset="-128"/>
                          <a:ea typeface="ＭＳ ゴシック" pitchFamily="49" charset="-128"/>
                        </a:rPr>
                        <a:t>23,500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0">
                <a:tc>
                  <a:txBody>
                    <a:bodyPr/>
                    <a:lstStyle/>
                    <a:p>
                      <a:r>
                        <a:rPr lang="zh-TW" altLang="en-US" sz="1400">
                          <a:latin typeface="ＭＳ ゴシック" pitchFamily="49" charset="-128"/>
                          <a:ea typeface="ＭＳ ゴシック" pitchFamily="49" charset="-128"/>
                        </a:rPr>
                        <a:t>内閣府沖縄総合事務局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400" dirty="0">
                          <a:latin typeface="ＭＳ ゴシック" pitchFamily="49" charset="-128"/>
                          <a:ea typeface="ＭＳ ゴシック" pitchFamily="49" charset="-128"/>
                        </a:rPr>
                        <a:t>約 </a:t>
                      </a:r>
                      <a:r>
                        <a:rPr lang="en-US" altLang="ja-JP" sz="1400" dirty="0">
                          <a:latin typeface="ＭＳ ゴシック" pitchFamily="49" charset="-128"/>
                          <a:ea typeface="ＭＳ ゴシック" pitchFamily="49" charset="-128"/>
                        </a:rPr>
                        <a:t>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pic>
        <p:nvPicPr>
          <p:cNvPr id="7" name="Picture 2"/>
          <p:cNvPicPr>
            <a:picLocks noChangeAspect="1" noChangeArrowheads="1"/>
          </p:cNvPicPr>
          <p:nvPr/>
        </p:nvPicPr>
        <p:blipFill>
          <a:blip r:embed="rId3" cstate="print"/>
          <a:srcRect/>
          <a:stretch>
            <a:fillRect/>
          </a:stretch>
        </p:blipFill>
        <p:spPr bwMode="auto">
          <a:xfrm>
            <a:off x="632520" y="1556792"/>
            <a:ext cx="3639348" cy="3528392"/>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2936776" y="2492896"/>
            <a:ext cx="1085827" cy="1162249"/>
          </a:xfrm>
          <a:prstGeom prst="rect">
            <a:avLst/>
          </a:prstGeom>
          <a:noFill/>
          <a:ln w="9525">
            <a:noFill/>
            <a:miter lim="800000"/>
            <a:headEnd/>
            <a:tailEnd/>
          </a:ln>
        </p:spPr>
      </p:pic>
      <p:sp>
        <p:nvSpPr>
          <p:cNvPr id="10" name="AutoShape 37"/>
          <p:cNvSpPr>
            <a:spLocks noChangeArrowheads="1"/>
          </p:cNvSpPr>
          <p:nvPr/>
        </p:nvSpPr>
        <p:spPr bwMode="auto">
          <a:xfrm>
            <a:off x="7401272" y="980728"/>
            <a:ext cx="1512168" cy="646331"/>
          </a:xfrm>
          <a:prstGeom prst="wedgeRectCallout">
            <a:avLst>
              <a:gd name="adj1" fmla="val 12569"/>
              <a:gd name="adj2" fmla="val 87282"/>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ja-JP" sz="1200" dirty="0"/>
              <a:t>2015</a:t>
            </a:r>
            <a:r>
              <a:rPr lang="ja-JP" altLang="en-US" sz="1200" dirty="0"/>
              <a:t>年</a:t>
            </a:r>
            <a:r>
              <a:rPr lang="en-US" altLang="ja-JP" sz="1200" dirty="0"/>
              <a:t>4</a:t>
            </a:r>
            <a:r>
              <a:rPr lang="ja-JP" altLang="en-US" sz="1200" dirty="0"/>
              <a:t>月</a:t>
            </a:r>
            <a:r>
              <a:rPr lang="en-US" altLang="ja-JP" sz="1200" dirty="0"/>
              <a:t>1</a:t>
            </a:r>
            <a:r>
              <a:rPr lang="ja-JP" altLang="en-US" sz="1200" dirty="0"/>
              <a:t>日現在で、約</a:t>
            </a:r>
            <a:r>
              <a:rPr lang="en-US" altLang="ja-JP" sz="1200" dirty="0"/>
              <a:t>11</a:t>
            </a:r>
            <a:r>
              <a:rPr lang="ja-JP" altLang="en-US" sz="1200" dirty="0"/>
              <a:t>万本のボーリングデータが</a:t>
            </a:r>
            <a:r>
              <a:rPr lang="ja-JP" altLang="en-US" sz="1200" dirty="0" smtClean="0"/>
              <a:t>公開</a:t>
            </a:r>
            <a:endParaRPr lang="ja-JP" altLang="en-US" sz="1200" dirty="0"/>
          </a:p>
        </p:txBody>
      </p:sp>
      <p:sp>
        <p:nvSpPr>
          <p:cNvPr id="11" name="角丸四角形 10"/>
          <p:cNvSpPr/>
          <p:nvPr/>
        </p:nvSpPr>
        <p:spPr>
          <a:xfrm>
            <a:off x="488504" y="5301208"/>
            <a:ext cx="8928992" cy="1152128"/>
          </a:xfrm>
          <a:prstGeom prst="roundRect">
            <a:avLst>
              <a:gd name="adj" fmla="val 6471"/>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91385" tIns="0" rIns="91385"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nSpc>
                <a:spcPct val="120000"/>
              </a:lnSpc>
              <a:defRPr/>
            </a:pPr>
            <a:r>
              <a:rPr lang="ja-JP" altLang="en-US" dirty="0">
                <a:solidFill>
                  <a:srgbClr val="000066"/>
                </a:solidFill>
                <a:latin typeface="HG丸ｺﾞｼｯｸM-PRO" pitchFamily="50" charset="-128"/>
                <a:ea typeface="HG丸ｺﾞｼｯｸM-PRO" pitchFamily="50" charset="-128"/>
              </a:rPr>
              <a:t>・</a:t>
            </a:r>
            <a:r>
              <a:rPr lang="en-US" altLang="ja-JP" dirty="0" err="1">
                <a:solidFill>
                  <a:srgbClr val="000066"/>
                </a:solidFill>
                <a:latin typeface="HG丸ｺﾞｼｯｸM-PRO" pitchFamily="50" charset="-128"/>
                <a:ea typeface="HG丸ｺﾞｼｯｸM-PRO" pitchFamily="50" charset="-128"/>
              </a:rPr>
              <a:t>KuniJiban</a:t>
            </a:r>
            <a:r>
              <a:rPr lang="ja-JP" altLang="en-US" dirty="0">
                <a:solidFill>
                  <a:srgbClr val="000066"/>
                </a:solidFill>
                <a:latin typeface="HG丸ｺﾞｼｯｸM-PRO" pitchFamily="50" charset="-128"/>
                <a:ea typeface="HG丸ｺﾞｼｯｸM-PRO" pitchFamily="50" charset="-128"/>
              </a:rPr>
              <a:t>では、ボーリング柱状図や土質試験結果等の地盤情報を検索し閲覧することが可能。</a:t>
            </a:r>
            <a:endParaRPr lang="en-US" altLang="ja-JP" dirty="0">
              <a:solidFill>
                <a:srgbClr val="000066"/>
              </a:solidFill>
              <a:latin typeface="HG丸ｺﾞｼｯｸM-PRO" pitchFamily="50" charset="-128"/>
              <a:ea typeface="HG丸ｺﾞｼｯｸM-PRO" pitchFamily="50" charset="-128"/>
            </a:endParaRPr>
          </a:p>
          <a:p>
            <a:pPr>
              <a:lnSpc>
                <a:spcPct val="120000"/>
              </a:lnSpc>
              <a:defRPr/>
            </a:pPr>
            <a:r>
              <a:rPr lang="ja-JP" altLang="en-US" dirty="0">
                <a:solidFill>
                  <a:srgbClr val="000066"/>
                </a:solidFill>
                <a:latin typeface="HG丸ｺﾞｼｯｸM-PRO" pitchFamily="50" charset="-128"/>
                <a:ea typeface="HG丸ｺﾞｼｯｸM-PRO" pitchFamily="50" charset="-128"/>
              </a:rPr>
              <a:t>・ボーリング、土質試験結果は、</a:t>
            </a:r>
            <a:r>
              <a:rPr lang="en-US" altLang="ja-JP" dirty="0">
                <a:solidFill>
                  <a:srgbClr val="000066"/>
                </a:solidFill>
                <a:latin typeface="HG丸ｺﾞｼｯｸM-PRO" pitchFamily="50" charset="-128"/>
                <a:ea typeface="HG丸ｺﾞｼｯｸM-PRO" pitchFamily="50" charset="-128"/>
              </a:rPr>
              <a:t>XML</a:t>
            </a:r>
            <a:r>
              <a:rPr lang="ja-JP" altLang="en-US" dirty="0">
                <a:solidFill>
                  <a:srgbClr val="000066"/>
                </a:solidFill>
                <a:latin typeface="HG丸ｺﾞｼｯｸM-PRO" pitchFamily="50" charset="-128"/>
                <a:ea typeface="HG丸ｺﾞｼｯｸM-PRO" pitchFamily="50" charset="-128"/>
              </a:rPr>
              <a:t>形式でダウンロード可能。</a:t>
            </a:r>
          </a:p>
        </p:txBody>
      </p:sp>
      <p:pic>
        <p:nvPicPr>
          <p:cNvPr id="89089" name="Picture 1"/>
          <p:cNvPicPr>
            <a:picLocks noChangeAspect="1" noChangeArrowheads="1"/>
          </p:cNvPicPr>
          <p:nvPr/>
        </p:nvPicPr>
        <p:blipFill>
          <a:blip r:embed="rId5" cstate="print"/>
          <a:srcRect/>
          <a:stretch>
            <a:fillRect/>
          </a:stretch>
        </p:blipFill>
        <p:spPr bwMode="auto">
          <a:xfrm>
            <a:off x="4016896" y="3068960"/>
            <a:ext cx="2016224" cy="1954754"/>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4160912" y="1268760"/>
            <a:ext cx="1872208" cy="1815128"/>
          </a:xfrm>
          <a:prstGeom prst="rect">
            <a:avLst/>
          </a:prstGeom>
          <a:noFill/>
          <a:ln w="9525">
            <a:noFill/>
            <a:miter lim="800000"/>
            <a:headEnd/>
            <a:tailEnd/>
          </a:ln>
        </p:spPr>
      </p:pic>
      <p:sp>
        <p:nvSpPr>
          <p:cNvPr id="13" name="テキスト ボックス 12"/>
          <p:cNvSpPr txBox="1"/>
          <p:nvPr/>
        </p:nvSpPr>
        <p:spPr>
          <a:xfrm>
            <a:off x="1712640" y="45785"/>
            <a:ext cx="6192688" cy="430887"/>
          </a:xfrm>
          <a:prstGeom prst="rect">
            <a:avLst/>
          </a:prstGeom>
          <a:noFill/>
        </p:spPr>
        <p:txBody>
          <a:bodyPr wrap="square" rtlCol="0">
            <a:spAutoFit/>
          </a:bodyPr>
          <a:lstStyle/>
          <a:p>
            <a:pPr algn="dist"/>
            <a:r>
              <a:rPr lang="ja-JP" altLang="en-US" sz="2200" b="1" dirty="0">
                <a:solidFill>
                  <a:srgbClr val="000066"/>
                </a:solidFill>
                <a:latin typeface="HG丸ｺﾞｼｯｸM-PRO" pitchFamily="50" charset="-128"/>
                <a:ea typeface="HG丸ｺﾞｼｯｸM-PRO" pitchFamily="50" charset="-128"/>
              </a:rPr>
              <a:t>地盤情報のオープンデータ化</a:t>
            </a:r>
          </a:p>
        </p:txBody>
      </p:sp>
      <p:sp>
        <p:nvSpPr>
          <p:cNvPr id="14" name="テキスト ボックス 13"/>
          <p:cNvSpPr txBox="1"/>
          <p:nvPr/>
        </p:nvSpPr>
        <p:spPr>
          <a:xfrm>
            <a:off x="200472" y="6474822"/>
            <a:ext cx="6624736" cy="338554"/>
          </a:xfrm>
          <a:prstGeom prst="rect">
            <a:avLst/>
          </a:prstGeom>
          <a:noFill/>
        </p:spPr>
        <p:txBody>
          <a:bodyPr wrap="square" rtlCol="0">
            <a:spAutoFit/>
          </a:bodyPr>
          <a:lstStyle/>
          <a:p>
            <a:r>
              <a:rPr kumimoji="1" lang="ja-JP" altLang="en-US" sz="1600" dirty="0" smtClean="0"/>
              <a:t>引用：国土地盤情報検索サイト </a:t>
            </a:r>
            <a:r>
              <a:rPr kumimoji="1" lang="en-US" altLang="ja-JP" sz="1600" dirty="0" err="1" smtClean="0"/>
              <a:t>KuniJiban</a:t>
            </a:r>
            <a:endParaRPr kumimoji="1" lang="ja-JP" altLang="en-US" sz="1600" dirty="0"/>
          </a:p>
        </p:txBody>
      </p:sp>
    </p:spTree>
    <p:extLst>
      <p:ext uri="{BB962C8B-B14F-4D97-AF65-F5344CB8AC3E}">
        <p14:creationId xmlns:p14="http://schemas.microsoft.com/office/powerpoint/2010/main" val="161004455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1535</Words>
  <Application>Microsoft Office PowerPoint</Application>
  <PresentationFormat>A4 210 x 297 mm</PresentationFormat>
  <Paragraphs>304</Paragraphs>
  <Slides>17</Slides>
  <Notes>17</Notes>
  <HiddenSlides>0</HiddenSlides>
  <MMClips>0</MMClips>
  <ScaleCrop>false</ScaleCrop>
  <HeadingPairs>
    <vt:vector size="4" baseType="variant">
      <vt:variant>
        <vt:lpstr>テーマ</vt:lpstr>
      </vt:variant>
      <vt:variant>
        <vt:i4>2</vt:i4>
      </vt:variant>
      <vt:variant>
        <vt:lpstr>スライド タイトル</vt:lpstr>
      </vt:variant>
      <vt:variant>
        <vt:i4>17</vt:i4>
      </vt:variant>
    </vt:vector>
  </HeadingPairs>
  <TitlesOfParts>
    <vt:vector size="19" baseType="lpstr">
      <vt:lpstr>Office ​​テーマ</vt:lpstr>
      <vt:lpstr>Office テーマ</vt:lpstr>
      <vt:lpstr>VLED　第2回　データ運用検討分科会  地盤情報のオープンデータ化の 状況について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2012-04-13T11:52:43Z</dcterms:created>
  <dcterms:modified xsi:type="dcterms:W3CDTF">2016-12-05T12:33:03Z</dcterms:modified>
</cp:coreProperties>
</file>