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4"/>
  </p:notesMasterIdLst>
  <p:sldIdLst>
    <p:sldId id="346" r:id="rId2"/>
    <p:sldId id="345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なし" initials="なし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5B9BD5"/>
    <a:srgbClr val="CCECFF"/>
    <a:srgbClr val="FFFFCC"/>
    <a:srgbClr val="99CCFF"/>
    <a:srgbClr val="66CCFF"/>
    <a:srgbClr val="EE2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9" autoAdjust="0"/>
    <p:restoredTop sz="94015" autoAdjust="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1C6596FB-15EC-432F-8413-DADCCFF2D7E5}" type="datetimeFigureOut">
              <a:rPr kumimoji="1" lang="ja-JP" altLang="en-US" smtClean="0"/>
              <a:t>2016/10/16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577C942C-7981-4AEE-AA9B-0D87DB33FA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421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2788" y="746125"/>
            <a:ext cx="538162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851" indent="-285712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2849" indent="-228569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599987" indent="-228569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128" indent="-228569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267" indent="-22856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406" indent="-22856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8547" indent="-22856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5685" indent="-22856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0C95EB75-16C0-40E3-A144-A8ED253870B5}" type="slidenum">
              <a:rPr lang="ja-JP" altLang="en-US">
                <a:solidFill>
                  <a:prstClr val="black"/>
                </a:solidFill>
              </a:rPr>
              <a:pPr eaLnBrk="1" hangingPunct="1"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330283-1BF3-43FC-816A-7A3E2B057054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265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63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880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458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31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67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704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383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41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522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82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033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51F7-9CBE-4EE7-9C84-AFE230E152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668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テキスト ボックス 40"/>
          <p:cNvSpPr txBox="1"/>
          <p:nvPr/>
        </p:nvSpPr>
        <p:spPr>
          <a:xfrm>
            <a:off x="-24901" y="-14479"/>
            <a:ext cx="9798129" cy="461649"/>
          </a:xfrm>
          <a:prstGeom prst="rect">
            <a:avLst/>
          </a:prstGeom>
          <a:noFill/>
        </p:spPr>
        <p:txBody>
          <a:bodyPr wrap="square" lIns="77912" tIns="38956" rIns="77912" bIns="38956" rtlCol="0">
            <a:spAutoFit/>
          </a:bodyPr>
          <a:lstStyle>
            <a:defPPr>
              <a:defRPr lang="ja-JP"/>
            </a:defPPr>
            <a:lvl1pPr algn="ctr" defTabSz="779115">
              <a:defRPr sz="2400" b="1">
                <a:solidFill>
                  <a:prstClr val="black"/>
                </a:solidFill>
                <a:latin typeface="+mn-ea"/>
              </a:defRPr>
            </a:lvl1pPr>
          </a:lstStyle>
          <a:p>
            <a:r>
              <a:rPr lang="ja-JP" altLang="en-US" dirty="0" smtClean="0"/>
              <a:t>総務省の取組例①（オープンデータに関するガイド等の策定）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 bwMode="auto">
          <a:xfrm>
            <a:off x="4232920" y="6392941"/>
            <a:ext cx="5657538" cy="430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>
            <a:defPPr>
              <a:defRPr lang="ja-JP"/>
            </a:defPPr>
            <a:lvl1pPr>
              <a:defRPr sz="1400">
                <a:latin typeface="+mj-ea"/>
                <a:ea typeface="+mj-ea"/>
              </a:defRPr>
            </a:lvl1pPr>
          </a:lstStyle>
          <a:p>
            <a:pPr marL="152400" indent="-152400"/>
            <a:r>
              <a:rPr lang="en-US" altLang="ja-JP" dirty="0"/>
              <a:t>※</a:t>
            </a:r>
            <a:r>
              <a:rPr lang="ja-JP" altLang="en-US" dirty="0"/>
              <a:t>　このほか、「データの公開・利活用に関するツール集」、「ホームページ利用規約ひな形」、「地方公共団体におけるデータ活用事例集」等を策定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961058" y="1352381"/>
            <a:ext cx="2201005" cy="4924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marL="266700" indent="-266700" algn="ctr"/>
            <a:r>
              <a:rPr lang="ja-JP" altLang="en-US" sz="1600" dirty="0">
                <a:latin typeface="+mj-ea"/>
                <a:ea typeface="+mj-ea"/>
              </a:rPr>
              <a:t>オープンデータガイド </a:t>
            </a:r>
            <a:endParaRPr lang="en-US" altLang="ja-JP" sz="1600" dirty="0">
              <a:latin typeface="+mj-ea"/>
              <a:ea typeface="+mj-ea"/>
            </a:endParaRPr>
          </a:p>
          <a:p>
            <a:pPr marL="266700" indent="-266700" algn="ctr"/>
            <a:r>
              <a:rPr lang="ja-JP" altLang="en-US" sz="1600" dirty="0">
                <a:latin typeface="+mj-ea"/>
                <a:ea typeface="+mj-ea"/>
              </a:rPr>
              <a:t>（利活用編）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93398" y="1501195"/>
            <a:ext cx="2372568" cy="2462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marL="266700" indent="-266700" algn="ctr"/>
            <a:r>
              <a:rPr lang="ja-JP" altLang="en-US" sz="1600" dirty="0">
                <a:latin typeface="+mj-ea"/>
                <a:ea typeface="+mj-ea"/>
              </a:rPr>
              <a:t>オープンデータガイド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053" y="1884416"/>
            <a:ext cx="2764549" cy="376106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51" y="1884417"/>
            <a:ext cx="2755662" cy="376106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002" y="1884416"/>
            <a:ext cx="2772084" cy="37530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7069600" y="1352381"/>
            <a:ext cx="2201005" cy="4924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marL="266700" indent="-266700" algn="ctr"/>
            <a:r>
              <a:rPr lang="ja-JP" altLang="en-US" sz="1600" dirty="0">
                <a:latin typeface="+mj-ea"/>
                <a:ea typeface="+mj-ea"/>
              </a:rPr>
              <a:t>オープンデータガイド </a:t>
            </a:r>
            <a:endParaRPr lang="en-US" altLang="ja-JP" sz="1600" dirty="0">
              <a:latin typeface="+mj-ea"/>
              <a:ea typeface="+mj-ea"/>
            </a:endParaRPr>
          </a:p>
          <a:p>
            <a:pPr marL="266700" indent="-266700" algn="ctr"/>
            <a:r>
              <a:rPr lang="ja-JP" altLang="en-US" sz="1600" dirty="0" smtClean="0">
                <a:latin typeface="+mj-ea"/>
                <a:ea typeface="+mj-ea"/>
              </a:rPr>
              <a:t>ビジネス事例集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66002" y="5820615"/>
            <a:ext cx="2772084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ja-JP" altLang="ja-JP" sz="1200" dirty="0"/>
              <a:t>オープンデータを利活用</a:t>
            </a:r>
            <a:r>
              <a:rPr lang="ja-JP" altLang="ja-JP" sz="1200" dirty="0" smtClean="0"/>
              <a:t>した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ja-JP" sz="1200" dirty="0" smtClean="0"/>
              <a:t>ビジネス事例</a:t>
            </a:r>
            <a:r>
              <a:rPr lang="ja-JP" altLang="ja-JP" sz="1200" dirty="0"/>
              <a:t>をまとめたもの</a:t>
            </a:r>
            <a:endParaRPr lang="ja-JP" alt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51302" y="5820615"/>
            <a:ext cx="2774062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ja-JP" altLang="ja-JP" sz="1200" dirty="0" smtClean="0"/>
              <a:t>オープンデータ</a:t>
            </a:r>
            <a:r>
              <a:rPr lang="ja-JP" altLang="en-US" sz="1200" dirty="0" smtClean="0"/>
              <a:t>を</a:t>
            </a:r>
            <a:r>
              <a:rPr lang="ja-JP" altLang="ja-JP" sz="1200" dirty="0" smtClean="0"/>
              <a:t>活用</a:t>
            </a:r>
            <a:r>
              <a:rPr lang="ja-JP" altLang="ja-JP" sz="1200" dirty="0"/>
              <a:t>しようとする者</a:t>
            </a:r>
            <a:r>
              <a:rPr lang="ja-JP" altLang="en-US" sz="1200" dirty="0"/>
              <a:t>を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対象とした</a:t>
            </a:r>
            <a:r>
              <a:rPr lang="ja-JP" altLang="en-US" sz="1200" dirty="0" smtClean="0"/>
              <a:t>手引書</a:t>
            </a:r>
            <a:endParaRPr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301851" y="5820615"/>
            <a:ext cx="2755662" cy="369332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36000" tIns="0" rIns="36000" bIns="0" rtlCol="0" anchor="t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ja-JP" altLang="ja-JP" sz="1200" dirty="0" smtClean="0"/>
              <a:t>オープンデータ</a:t>
            </a:r>
            <a:r>
              <a:rPr lang="ja-JP" altLang="en-US" sz="1200" dirty="0" smtClean="0"/>
              <a:t>を</a:t>
            </a:r>
            <a:r>
              <a:rPr lang="ja-JP" altLang="ja-JP" sz="1200" dirty="0" smtClean="0"/>
              <a:t>公開</a:t>
            </a:r>
            <a:r>
              <a:rPr lang="ja-JP" altLang="ja-JP" sz="1200" dirty="0"/>
              <a:t>しようと</a:t>
            </a:r>
            <a:r>
              <a:rPr lang="ja-JP" altLang="ja-JP" sz="1200" dirty="0" smtClean="0"/>
              <a:t>す</a:t>
            </a:r>
            <a:r>
              <a:rPr lang="ja-JP" altLang="en-US" sz="1200" dirty="0" smtClean="0"/>
              <a:t>る者を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対象とした手引書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6145" y="621305"/>
            <a:ext cx="9671391" cy="7076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 anchorCtr="0">
            <a:noAutofit/>
          </a:bodyPr>
          <a:lstStyle/>
          <a:p>
            <a:pPr marL="374650" indent="-285750" defTabSz="914235">
              <a:spcAft>
                <a:spcPts val="600"/>
              </a:spcAft>
              <a:buClr>
                <a:srgbClr val="F79646">
                  <a:lumMod val="75000"/>
                </a:srgbClr>
              </a:buClr>
              <a:buFont typeface="Wingdings" panose="05000000000000000000" pitchFamily="2" charset="2"/>
              <a:buChar char="l"/>
              <a:tabLst>
                <a:tab pos="177800" algn="l"/>
                <a:tab pos="180975" algn="l"/>
              </a:tabLst>
            </a:pPr>
            <a:r>
              <a:rPr lang="ja-JP" altLang="en-US" sz="1600" dirty="0" smtClean="0">
                <a:solidFill>
                  <a:prstClr val="black"/>
                </a:solidFill>
                <a:latin typeface="+mj-ea"/>
              </a:rPr>
              <a:t>　オープンデータ</a:t>
            </a:r>
            <a:r>
              <a:rPr lang="ja-JP" altLang="en-US" sz="1600" dirty="0">
                <a:solidFill>
                  <a:prstClr val="black"/>
                </a:solidFill>
                <a:latin typeface="+mj-ea"/>
              </a:rPr>
              <a:t>の公開側・利用側のためのガイド等を策定・改訂し、</a:t>
            </a:r>
            <a:r>
              <a:rPr lang="en-US" altLang="ja-JP" sz="1600" dirty="0">
                <a:solidFill>
                  <a:prstClr val="black"/>
                </a:solidFill>
                <a:latin typeface="+mj-ea"/>
              </a:rPr>
              <a:t>VLED</a:t>
            </a:r>
            <a:r>
              <a:rPr lang="ja-JP" altLang="en-US" sz="1600" dirty="0">
                <a:solidFill>
                  <a:prstClr val="black"/>
                </a:solidFill>
                <a:latin typeface="+mj-ea"/>
              </a:rPr>
              <a:t>（ （一社）オープン＆ビッグデータ活用・地方創生推進機構 ）から公開。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11818" y="1937157"/>
            <a:ext cx="2008934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u="sng" dirty="0" smtClean="0"/>
              <a:t>第</a:t>
            </a:r>
            <a:r>
              <a:rPr lang="en-US" altLang="ja-JP" sz="1400" u="sng" dirty="0" smtClean="0"/>
              <a:t>1</a:t>
            </a:r>
            <a:r>
              <a:rPr lang="ja-JP" altLang="en-US" sz="1400" u="sng" dirty="0" smtClean="0"/>
              <a:t>版 </a:t>
            </a:r>
            <a:r>
              <a:rPr lang="en-US" altLang="ja-JP" sz="1400" u="sng" dirty="0" smtClean="0"/>
              <a:t>   (</a:t>
            </a:r>
            <a:r>
              <a:rPr lang="en-US" altLang="ja-JP" sz="1400" u="sng" dirty="0"/>
              <a:t>2014.07.31)</a:t>
            </a:r>
          </a:p>
          <a:p>
            <a:pPr algn="ctr"/>
            <a:r>
              <a:rPr lang="ja-JP" altLang="en-US" sz="1400" u="sng" dirty="0" smtClean="0"/>
              <a:t>第</a:t>
            </a:r>
            <a:r>
              <a:rPr lang="en-US" altLang="ja-JP" sz="1400" u="sng" dirty="0" smtClean="0"/>
              <a:t>2</a:t>
            </a:r>
            <a:r>
              <a:rPr lang="ja-JP" altLang="en-US" sz="1400" u="sng" dirty="0" smtClean="0"/>
              <a:t>版</a:t>
            </a:r>
            <a:r>
              <a:rPr lang="en-US" altLang="ja-JP" sz="1400" u="sng" dirty="0" smtClean="0"/>
              <a:t>    (</a:t>
            </a:r>
            <a:r>
              <a:rPr lang="en-US" altLang="ja-JP" sz="1400" u="sng" dirty="0"/>
              <a:t>2015.07.30)</a:t>
            </a:r>
          </a:p>
          <a:p>
            <a:pPr algn="ctr"/>
            <a:r>
              <a:rPr lang="ja-JP" altLang="en-US" sz="1400" u="sng" dirty="0" smtClean="0"/>
              <a:t>第</a:t>
            </a:r>
            <a:r>
              <a:rPr lang="en-US" altLang="ja-JP" sz="1400" u="sng" dirty="0" smtClean="0"/>
              <a:t>2.1</a:t>
            </a:r>
            <a:r>
              <a:rPr lang="ja-JP" altLang="en-US" sz="1400" u="sng" dirty="0" smtClean="0"/>
              <a:t>版</a:t>
            </a:r>
            <a:r>
              <a:rPr lang="en-US" altLang="ja-JP" sz="1400" u="sng" dirty="0" smtClean="0"/>
              <a:t> (</a:t>
            </a:r>
            <a:r>
              <a:rPr lang="en-US" altLang="ja-JP" sz="1400" u="sng" dirty="0"/>
              <a:t>2016.06.22)</a:t>
            </a:r>
            <a:endParaRPr lang="ja-JP" altLang="en-US" sz="1400" u="sng" dirty="0"/>
          </a:p>
        </p:txBody>
      </p:sp>
      <p:sp>
        <p:nvSpPr>
          <p:cNvPr id="18" name="正方形/長方形 17"/>
          <p:cNvSpPr/>
          <p:nvPr/>
        </p:nvSpPr>
        <p:spPr>
          <a:xfrm>
            <a:off x="4020324" y="2257127"/>
            <a:ext cx="1840232" cy="30777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u="sng" dirty="0"/>
              <a:t>第</a:t>
            </a:r>
            <a:r>
              <a:rPr lang="en-US" altLang="ja-JP" sz="1400" u="sng" dirty="0"/>
              <a:t>1</a:t>
            </a:r>
            <a:r>
              <a:rPr lang="ja-JP" altLang="en-US" sz="1400" u="sng" dirty="0"/>
              <a:t>版</a:t>
            </a:r>
            <a:r>
              <a:rPr lang="en-US" altLang="ja-JP" sz="1400" u="sng" dirty="0"/>
              <a:t>  (2016.06.22)</a:t>
            </a:r>
            <a:endParaRPr lang="ja-JP" altLang="en-US" sz="1400" u="sng" dirty="0"/>
          </a:p>
        </p:txBody>
      </p:sp>
      <p:sp>
        <p:nvSpPr>
          <p:cNvPr id="19" name="正方形/長方形 18"/>
          <p:cNvSpPr/>
          <p:nvPr/>
        </p:nvSpPr>
        <p:spPr>
          <a:xfrm>
            <a:off x="7379176" y="2281191"/>
            <a:ext cx="1872208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u="sng" dirty="0"/>
              <a:t>第</a:t>
            </a:r>
            <a:r>
              <a:rPr lang="en-US" altLang="ja-JP" sz="1400" u="sng" dirty="0"/>
              <a:t>1</a:t>
            </a:r>
            <a:r>
              <a:rPr lang="ja-JP" altLang="en-US" sz="1400" u="sng" dirty="0"/>
              <a:t>版</a:t>
            </a:r>
            <a:r>
              <a:rPr lang="en-US" altLang="ja-JP" sz="1400" u="sng" dirty="0"/>
              <a:t>  (</a:t>
            </a:r>
            <a:r>
              <a:rPr lang="en-US" altLang="ja-JP" sz="1400" u="sng" dirty="0" smtClean="0"/>
              <a:t>2015.12.01)</a:t>
            </a:r>
            <a:endParaRPr lang="ja-JP" altLang="en-US" sz="1400" u="sng" dirty="0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-1" y="476672"/>
            <a:ext cx="9906001" cy="0"/>
          </a:xfrm>
          <a:prstGeom prst="line">
            <a:avLst/>
          </a:prstGeom>
          <a:noFill/>
          <a:ln w="57150" cmpd="thinThick">
            <a:solidFill>
              <a:srgbClr val="FCD904"/>
            </a:solidFill>
            <a:round/>
            <a:headEnd/>
            <a:tailEnd/>
          </a:ln>
        </p:spPr>
        <p:txBody>
          <a:bodyPr lIns="92333" tIns="46167" rIns="92333" bIns="46167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9124950" y="25481"/>
            <a:ext cx="748516" cy="3071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fld id="{A1E59FA0-CD96-4B5A-B386-47B3C670137F}" type="slidenum">
              <a:rPr kumimoji="1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3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0"/>
          <p:cNvSpPr>
            <a:spLocks noChangeArrowheads="1"/>
          </p:cNvSpPr>
          <p:nvPr/>
        </p:nvSpPr>
        <p:spPr bwMode="auto">
          <a:xfrm>
            <a:off x="224819" y="1822027"/>
            <a:ext cx="4470276" cy="1718344"/>
          </a:xfrm>
          <a:prstGeom prst="roundRect">
            <a:avLst>
              <a:gd name="adj" fmla="val 0"/>
            </a:avLst>
          </a:prstGeom>
          <a:ln w="38100"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/>
          <a:lstStyle/>
          <a:p>
            <a:pPr marL="285750" indent="-285750" defTabSz="914235">
              <a:buClr>
                <a:srgbClr val="F79646">
                  <a:lumMod val="75000"/>
                </a:srgbClr>
              </a:buClr>
              <a:buFont typeface="Wingdings" panose="05000000000000000000" pitchFamily="2" charset="2"/>
              <a:buChar char="l"/>
              <a:tabLst>
                <a:tab pos="0" algn="l"/>
                <a:tab pos="4305300" algn="l"/>
              </a:tabLst>
            </a:pPr>
            <a:r>
              <a:rPr lang="ja-JP" altLang="en-US" sz="1600" dirty="0" smtClean="0">
                <a:solidFill>
                  <a:prstClr val="black"/>
                </a:solidFill>
                <a:latin typeface="+mj-ea"/>
              </a:rPr>
              <a:t>　（一部の先進自治体がオープン化に取り組んでいる）道路</a:t>
            </a:r>
            <a:r>
              <a:rPr lang="ja-JP" altLang="en-US" sz="1600" dirty="0">
                <a:solidFill>
                  <a:prstClr val="black"/>
                </a:solidFill>
                <a:latin typeface="+mj-ea"/>
              </a:rPr>
              <a:t>交通規制データや営業許可関連データ等について</a:t>
            </a:r>
            <a:r>
              <a:rPr lang="ja-JP" altLang="en-US" sz="1600" dirty="0" smtClean="0">
                <a:solidFill>
                  <a:prstClr val="black"/>
                </a:solidFill>
                <a:latin typeface="+mj-ea"/>
              </a:rPr>
              <a:t>、他の複数の自治体との間でデータフォーマット</a:t>
            </a:r>
            <a:r>
              <a:rPr lang="ja-JP" altLang="en-US" sz="1600" dirty="0">
                <a:solidFill>
                  <a:prstClr val="black"/>
                </a:solidFill>
                <a:latin typeface="+mj-ea"/>
              </a:rPr>
              <a:t>や</a:t>
            </a:r>
            <a:r>
              <a:rPr lang="en-US" altLang="ja-JP" sz="1600" dirty="0">
                <a:solidFill>
                  <a:prstClr val="black"/>
                </a:solidFill>
                <a:latin typeface="+mj-ea"/>
              </a:rPr>
              <a:t>API</a:t>
            </a:r>
            <a:r>
              <a:rPr lang="ja-JP" altLang="en-US" sz="1600" dirty="0">
                <a:solidFill>
                  <a:prstClr val="black"/>
                </a:solidFill>
                <a:latin typeface="+mj-ea"/>
              </a:rPr>
              <a:t>の共通化</a:t>
            </a:r>
            <a:r>
              <a:rPr lang="ja-JP" altLang="en-US" sz="1600" dirty="0" smtClean="0">
                <a:solidFill>
                  <a:prstClr val="black"/>
                </a:solidFill>
                <a:latin typeface="+mj-ea"/>
              </a:rPr>
              <a:t>を図り、デファクト化を促進</a:t>
            </a:r>
            <a:r>
              <a:rPr lang="ja-JP" altLang="en-US" sz="1600" dirty="0" smtClean="0">
                <a:solidFill>
                  <a:prstClr val="black"/>
                </a:solidFill>
                <a:latin typeface="+mj-ea"/>
                <a:ea typeface="+mj-ea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235">
              <a:spcAft>
                <a:spcPts val="600"/>
              </a:spcAft>
              <a:buClr>
                <a:srgbClr val="F79646">
                  <a:lumMod val="75000"/>
                </a:srgbClr>
              </a:buClr>
              <a:tabLst>
                <a:tab pos="0" algn="l"/>
                <a:tab pos="4305300" algn="l"/>
              </a:tabLst>
            </a:pPr>
            <a:r>
              <a:rPr lang="en-US" altLang="ja-JP" sz="1600" dirty="0" smtClean="0">
                <a:solidFill>
                  <a:prstClr val="black"/>
                </a:solidFill>
                <a:latin typeface="+mj-ea"/>
              </a:rPr>
              <a:t>     </a:t>
            </a:r>
            <a:r>
              <a:rPr lang="ja-JP" altLang="en-US" sz="1600" dirty="0" smtClean="0">
                <a:solidFill>
                  <a:prstClr val="black"/>
                </a:solidFill>
                <a:latin typeface="+mj-ea"/>
              </a:rPr>
              <a:t>（→ オープンデータ化を促す環境を整備）</a:t>
            </a:r>
            <a:endParaRPr lang="en-US" altLang="ja-JP" sz="1600" dirty="0" smtClean="0">
              <a:solidFill>
                <a:prstClr val="black"/>
              </a:solidFill>
              <a:latin typeface="+mj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13922" y="1175694"/>
            <a:ext cx="4492024" cy="646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176213" indent="-176213" algn="ctr"/>
            <a:r>
              <a:rPr lang="ja-JP" alt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データ形式等の共通化・デファクト化の促進</a:t>
            </a:r>
            <a:endParaRPr lang="ja-JP" altLang="en-U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-257905" y="3963"/>
            <a:ext cx="9906000" cy="448005"/>
          </a:xfrm>
          <a:prstGeom prst="rect">
            <a:avLst/>
          </a:prstGeom>
          <a:noFill/>
        </p:spPr>
        <p:txBody>
          <a:bodyPr wrap="square" lIns="77912" tIns="38956" rIns="77912" bIns="38956" rtlCol="0">
            <a:spAutoFit/>
          </a:bodyPr>
          <a:lstStyle>
            <a:defPPr>
              <a:defRPr lang="ja-JP"/>
            </a:defPPr>
            <a:lvl1pPr algn="ctr" defTabSz="779115">
              <a:defRPr sz="2400" b="1">
                <a:solidFill>
                  <a:prstClr val="black"/>
                </a:solidFill>
                <a:latin typeface="+mn-ea"/>
              </a:defRPr>
            </a:lvl1pPr>
          </a:lstStyle>
          <a:p>
            <a:r>
              <a:rPr lang="ja-JP" altLang="en-US" dirty="0" smtClean="0"/>
              <a:t>総務省の取組例②（具体的なオープンデータ利活用モデルの構築）</a:t>
            </a:r>
            <a:endParaRPr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224819" y="775596"/>
            <a:ext cx="4458267" cy="40009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/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〔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先進自治体の横連携支援</a:t>
            </a:r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〕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24819" y="3643933"/>
            <a:ext cx="1745969" cy="3077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lIns="91429" tIns="45715" rIns="91429" bIns="45715" rtlCol="0">
            <a:spAutoFit/>
          </a:bodyPr>
          <a:lstStyle/>
          <a:p>
            <a:pPr algn="ctr" defTabSz="955517"/>
            <a:r>
              <a:rPr lang="ja-JP" altLang="en-US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道路通行規制データ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2117451" y="3928970"/>
            <a:ext cx="2698152" cy="1381393"/>
          </a:xfrm>
          <a:prstGeom prst="wedgeRoundRectCallout">
            <a:avLst>
              <a:gd name="adj1" fmla="val -61959"/>
              <a:gd name="adj2" fmla="val -1454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defTabSz="955517"/>
            <a:endParaRPr lang="ja-JP" altLang="en-US" sz="1900">
              <a:solidFill>
                <a:prstClr val="white"/>
              </a:solidFill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2226845" y="4456272"/>
            <a:ext cx="1333253" cy="817325"/>
            <a:chOff x="-1869108" y="3653300"/>
            <a:chExt cx="7210221" cy="4109244"/>
          </a:xfrm>
        </p:grpSpPr>
        <p:pic>
          <p:nvPicPr>
            <p:cNvPr id="43" name="図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661" y="3720917"/>
              <a:ext cx="5053452" cy="4041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4" name="直線コネクタ 43"/>
            <p:cNvCxnSpPr/>
            <p:nvPr/>
          </p:nvCxnSpPr>
          <p:spPr bwMode="auto">
            <a:xfrm>
              <a:off x="967522" y="5517134"/>
              <a:ext cx="0" cy="521639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 bwMode="auto">
            <a:xfrm>
              <a:off x="967522" y="6274637"/>
              <a:ext cx="0" cy="481568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 bwMode="auto">
            <a:xfrm flipV="1">
              <a:off x="967522" y="6987352"/>
              <a:ext cx="0" cy="48628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 bwMode="auto">
            <a:xfrm>
              <a:off x="967522" y="4831124"/>
              <a:ext cx="0" cy="490216"/>
            </a:xfrm>
            <a:prstGeom prst="line">
              <a:avLst/>
            </a:prstGeom>
            <a:ln>
              <a:headEnd type="arrow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-1869108" y="3653300"/>
              <a:ext cx="3396878" cy="1445215"/>
            </a:xfrm>
            <a:prstGeom prst="rect">
              <a:avLst/>
            </a:prstGeom>
            <a:noFill/>
          </p:spPr>
          <p:txBody>
            <a:bodyPr wrap="none" lIns="147511" tIns="73756" rIns="147511" bIns="73756" rtlCol="0">
              <a:spAutoFit/>
            </a:bodyPr>
            <a:lstStyle/>
            <a:p>
              <a:pPr defTabSz="955517"/>
              <a:r>
                <a:rPr lang="ja-JP" altLang="en-US" sz="900" dirty="0">
                  <a:solidFill>
                    <a:srgbClr val="0000FF"/>
                  </a:solidFill>
                  <a:latin typeface="Calibri"/>
                  <a:ea typeface="HGPｺﾞｼｯｸM" pitchFamily="50" charset="-128"/>
                </a:rPr>
                <a:t>紐付け</a:t>
              </a: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3616245" y="4432107"/>
            <a:ext cx="1256464" cy="764490"/>
          </a:xfrm>
          <a:prstGeom prst="rect">
            <a:avLst/>
          </a:prstGeom>
          <a:ln>
            <a:noFill/>
          </a:ln>
        </p:spPr>
        <p:txBody>
          <a:bodyPr wrap="none" lIns="147494" tIns="73748" rIns="147494" bIns="73748">
            <a:spAutoFit/>
          </a:bodyPr>
          <a:lstStyle/>
          <a:p>
            <a:pPr defTabSz="955517">
              <a:defRPr/>
            </a:pP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《</a:t>
            </a:r>
            <a:r>
              <a:rPr lang="ja-JP" altLang="en-US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災害規制情報</a:t>
            </a: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》</a:t>
            </a:r>
          </a:p>
          <a:p>
            <a:pPr defTabSz="955517">
              <a:defRPr/>
            </a:pPr>
            <a:endParaRPr lang="en-US" altLang="ja-JP" sz="800" b="1" u="sng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defTabSz="955517">
              <a:defRPr/>
            </a:pP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《</a:t>
            </a:r>
            <a:r>
              <a:rPr lang="ja-JP" altLang="en-US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工事規制情報</a:t>
            </a: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》</a:t>
            </a:r>
            <a:endParaRPr lang="ja-JP" altLang="en-US" sz="800" b="1" u="sng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defTabSz="955517">
              <a:defRPr/>
            </a:pPr>
            <a:endParaRPr lang="en-US" altLang="ja-JP" sz="800" b="1" u="sng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defTabSz="955517">
              <a:defRPr/>
            </a:pP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《</a:t>
            </a:r>
            <a:r>
              <a:rPr lang="ja-JP" altLang="en-US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道路占有情報</a:t>
            </a:r>
            <a:r>
              <a:rPr lang="en-US" altLang="ja-JP" sz="800" b="1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》</a:t>
            </a:r>
            <a:r>
              <a:rPr lang="ja-JP" altLang="en-US" sz="800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　等</a:t>
            </a:r>
            <a:endParaRPr lang="en-US" altLang="ja-JP" sz="80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273707" y="4083573"/>
            <a:ext cx="2473419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55517"/>
            <a:r>
              <a:rPr lang="ja-JP" altLang="en-US" sz="1200" dirty="0">
                <a:solidFill>
                  <a:prstClr val="black"/>
                </a:solidFill>
                <a:latin typeface="Calibri"/>
                <a:ea typeface="ＭＳ Ｐゴシック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API</a:t>
            </a:r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を共通化し、リアルタイム</a:t>
            </a:r>
            <a:r>
              <a:rPr lang="ja-JP" altLang="en-US" sz="1200" dirty="0">
                <a:solidFill>
                  <a:prstClr val="black"/>
                </a:solidFill>
                <a:latin typeface="Calibri"/>
                <a:ea typeface="ＭＳ Ｐゴシック"/>
              </a:rPr>
              <a:t>で反映）</a:t>
            </a:r>
            <a:endParaRPr lang="ja-JP" altLang="en-US" sz="11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41272" y="4760168"/>
            <a:ext cx="1425628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55517"/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カーナビの精度向上</a:t>
            </a:r>
            <a:endParaRPr lang="en-US" altLang="ja-JP" sz="1200" dirty="0" smtClean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defTabSz="955517"/>
            <a:r>
              <a:rPr lang="ja-JP" altLang="en-US" sz="1200" dirty="0">
                <a:solidFill>
                  <a:prstClr val="black"/>
                </a:solidFill>
                <a:latin typeface="Calibri"/>
                <a:ea typeface="ＭＳ Ｐゴシック"/>
              </a:rPr>
              <a:t>観光分野へ</a:t>
            </a:r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の応用</a:t>
            </a:r>
            <a:endParaRPr lang="ja-JP" altLang="en-US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52" name="Picture 2" descr="\\global.hitachi.net\GUVPCRootT$\GUJPVP163004081-70205592\MyDocument\マイドキュメント\My Pictures\b2-01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949" y="4237723"/>
            <a:ext cx="1261707" cy="397324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/>
          <p:nvPr/>
        </p:nvSpPr>
        <p:spPr>
          <a:xfrm>
            <a:off x="2117450" y="3641988"/>
            <a:ext cx="2390376" cy="27698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pPr defTabSz="955517"/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静岡市→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全国の政令指定都市 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3071" y="5435505"/>
            <a:ext cx="1768771" cy="3077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91429" tIns="45715" rIns="91429" bIns="45715" rtlCol="0">
            <a:spAutoFit/>
          </a:bodyPr>
          <a:lstStyle/>
          <a:p>
            <a:pPr algn="ctr" defTabSz="955517"/>
            <a:r>
              <a:rPr lang="ja-JP" altLang="en-US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営業許可関連データ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800167" y="6409115"/>
            <a:ext cx="1632156" cy="276989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pPr algn="ctr" defTabSz="955517"/>
            <a:r>
              <a:rPr lang="ja-JP" altLang="en-US" sz="1200" dirty="0">
                <a:solidFill>
                  <a:prstClr val="black"/>
                </a:solidFill>
                <a:latin typeface="ＭＳ Ｐゴシック"/>
                <a:ea typeface="ＭＳ Ｐゴシック"/>
                <a:cs typeface="ヒラギノ角ゴ ProN W6"/>
              </a:rPr>
              <a:t>飲食店サイト等に実装</a:t>
            </a:r>
            <a:endParaRPr lang="en-US" altLang="ja-JP" sz="1200" dirty="0">
              <a:solidFill>
                <a:prstClr val="black"/>
              </a:solidFill>
              <a:latin typeface="ＭＳ Ｐゴシック"/>
              <a:ea typeface="ＭＳ Ｐゴシック"/>
              <a:cs typeface="ヒラギノ角ゴ ProN W6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61393" y="6385669"/>
            <a:ext cx="2367935" cy="461655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pPr algn="ctr" defTabSz="955517"/>
            <a:r>
              <a:rPr lang="ja-JP" altLang="en-US" sz="1200" dirty="0">
                <a:solidFill>
                  <a:prstClr val="black"/>
                </a:solidFill>
                <a:latin typeface="ＭＳ Ｐゴシック"/>
                <a:ea typeface="ＭＳ Ｐゴシック"/>
                <a:cs typeface="ヒラギノ角ゴ ProN W6"/>
              </a:rPr>
              <a:t>自治体保有の飲食店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ea typeface="ＭＳ Ｐゴシック"/>
                <a:cs typeface="ヒラギノ角ゴ ProN W6"/>
              </a:rPr>
              <a:t>データの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  <a:ea typeface="ＭＳ Ｐゴシック"/>
              <a:cs typeface="ヒラギノ角ゴ ProN W6"/>
            </a:endParaRPr>
          </a:p>
          <a:p>
            <a:pPr algn="ctr" defTabSz="955517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ea typeface="ＭＳ Ｐゴシック"/>
                <a:cs typeface="ヒラギノ角ゴ ProN W6"/>
              </a:rPr>
              <a:t>フォーマットを共通化・デファクト化</a:t>
            </a:r>
            <a:endParaRPr lang="en-US" altLang="ja-JP" sz="1200" dirty="0">
              <a:solidFill>
                <a:prstClr val="black"/>
              </a:solidFill>
              <a:latin typeface="ＭＳ Ｐゴシック"/>
              <a:ea typeface="ＭＳ Ｐゴシック"/>
              <a:cs typeface="ヒラギノ角ゴ ProN W6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17450" y="5450893"/>
            <a:ext cx="2698152" cy="27698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pPr defTabSz="955517"/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福井県、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静岡市→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全国の都道府県 等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8" name="Picture 12" descr="C:\Users\006751\AppData\Local\Microsoft\Windows\Temporary Internet Files\Content.IE5\YBVEMCRZ\MC9003108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4" y="5855125"/>
            <a:ext cx="990589" cy="55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角丸四角形 58"/>
          <p:cNvSpPr/>
          <p:nvPr/>
        </p:nvSpPr>
        <p:spPr>
          <a:xfrm>
            <a:off x="2846934" y="5918012"/>
            <a:ext cx="1200756" cy="428216"/>
          </a:xfrm>
          <a:prstGeom prst="roundRect">
            <a:avLst/>
          </a:prstGeom>
          <a:solidFill>
            <a:srgbClr val="D1EB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ja-JP" altLang="en-US" sz="1100" dirty="0">
                <a:solidFill>
                  <a:prstClr val="black"/>
                </a:solidFill>
              </a:rPr>
              <a:t>飲食店サイト</a:t>
            </a:r>
          </a:p>
        </p:txBody>
      </p:sp>
      <p:pic>
        <p:nvPicPr>
          <p:cNvPr id="60" name="Picture 4" descr="D:\user\009140\Desktop\2015111618481312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494" y="5918012"/>
            <a:ext cx="582200" cy="41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二等辺三角形 60"/>
          <p:cNvSpPr/>
          <p:nvPr/>
        </p:nvSpPr>
        <p:spPr>
          <a:xfrm rot="5400000">
            <a:off x="2153757" y="6090561"/>
            <a:ext cx="478666" cy="158442"/>
          </a:xfrm>
          <a:prstGeom prst="triangl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defTabSz="955517"/>
            <a:endParaRPr lang="ja-JP" altLang="en-US" sz="1200">
              <a:solidFill>
                <a:prstClr val="white"/>
              </a:solidFill>
            </a:endParaRPr>
          </a:p>
        </p:txBody>
      </p:sp>
      <p:sp>
        <p:nvSpPr>
          <p:cNvPr id="62" name="AutoShape 40"/>
          <p:cNvSpPr>
            <a:spLocks noChangeArrowheads="1"/>
          </p:cNvSpPr>
          <p:nvPr/>
        </p:nvSpPr>
        <p:spPr bwMode="auto">
          <a:xfrm>
            <a:off x="5167979" y="1822027"/>
            <a:ext cx="4400944" cy="1700247"/>
          </a:xfrm>
          <a:prstGeom prst="roundRect">
            <a:avLst>
              <a:gd name="adj" fmla="val 0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headEnd/>
            <a:tailEnd/>
          </a:ln>
          <a:effectLst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t"/>
          <a:lstStyle/>
          <a:p>
            <a:pPr marL="285750" indent="-285750" defTabSz="914235">
              <a:buClr>
                <a:srgbClr val="F79646">
                  <a:lumMod val="75000"/>
                </a:srgbClr>
              </a:buClr>
              <a:buFont typeface="Wingdings" panose="05000000000000000000" pitchFamily="2" charset="2"/>
              <a:buChar char="l"/>
              <a:tabLst>
                <a:tab pos="0" algn="l"/>
              </a:tabLst>
            </a:pPr>
            <a:r>
              <a:rPr lang="ja-JP" altLang="en-US" sz="1600" dirty="0" smtClean="0">
                <a:solidFill>
                  <a:prstClr val="black"/>
                </a:solidFill>
                <a:latin typeface="+mj-ea"/>
                <a:ea typeface="+mj-ea"/>
              </a:rPr>
              <a:t>　地域の医療・福祉施設、保育・教育施設に関する情報など、地方自治体が保有する街の魅力向上に関するデータを不動産情報サイトに掲載することにより、当該自治体への移住促進、訪問者の増加に寄与。</a:t>
            </a:r>
            <a:endParaRPr lang="en-US" altLang="ja-JP" sz="160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indent="182563" algn="ctr" defTabSz="914235">
              <a:buClr>
                <a:srgbClr val="F79646">
                  <a:lumMod val="75000"/>
                </a:srgbClr>
              </a:buClr>
              <a:tabLst>
                <a:tab pos="0" algn="l"/>
              </a:tabLst>
            </a:pPr>
            <a:r>
              <a:rPr lang="ja-JP" altLang="en-US" sz="1600" dirty="0" smtClean="0">
                <a:solidFill>
                  <a:prstClr val="black"/>
                </a:solidFill>
                <a:latin typeface="+mj-ea"/>
                <a:ea typeface="+mj-ea"/>
              </a:rPr>
              <a:t>（→ 自治体、サイト運営企業の双方にメリット）</a:t>
            </a:r>
            <a:endParaRPr lang="ja-JP" altLang="en-US" sz="16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150711" y="1175695"/>
            <a:ext cx="4435479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 algn="ctr"/>
            <a:r>
              <a:rPr lang="ja-JP" alt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オープンデータ</a:t>
            </a:r>
            <a:r>
              <a:rPr lang="ja-JP" altLang="en-U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</a:t>
            </a:r>
            <a:r>
              <a:rPr lang="ja-JP" alt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活用した</a:t>
            </a:r>
            <a:endParaRPr lang="en-US" altLang="ja-JP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176213" indent="-176213" algn="ctr"/>
            <a:r>
              <a:rPr lang="ja-JP" alt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シティープロモーション</a:t>
            </a:r>
            <a:endParaRPr lang="en-US" altLang="ja-JP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124128" y="775596"/>
            <a:ext cx="4608661" cy="40009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altLang="ja-JP" sz="20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〔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官民双方にメリットの</a:t>
            </a:r>
            <a:r>
              <a:rPr lang="ja-JP" altLang="en-US" sz="20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あるモデルの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構築</a:t>
            </a:r>
            <a:r>
              <a:rPr lang="en-US" altLang="ja-JP" sz="20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〕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Line 7"/>
          <p:cNvSpPr>
            <a:spLocks noChangeShapeType="1"/>
          </p:cNvSpPr>
          <p:nvPr/>
        </p:nvSpPr>
        <p:spPr bwMode="auto">
          <a:xfrm flipV="1">
            <a:off x="-1" y="476672"/>
            <a:ext cx="9906001" cy="0"/>
          </a:xfrm>
          <a:prstGeom prst="line">
            <a:avLst/>
          </a:prstGeom>
          <a:noFill/>
          <a:ln w="57150" cmpd="thinThick">
            <a:solidFill>
              <a:srgbClr val="FCD904"/>
            </a:solidFill>
            <a:round/>
            <a:headEnd/>
            <a:tailEnd/>
          </a:ln>
        </p:spPr>
        <p:txBody>
          <a:bodyPr lIns="92333" tIns="46167" rIns="92333" bIns="46167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084" y="3643932"/>
            <a:ext cx="3713325" cy="273159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0" name="正方形/長方形 69"/>
          <p:cNvSpPr/>
          <p:nvPr/>
        </p:nvSpPr>
        <p:spPr>
          <a:xfrm>
            <a:off x="8846182" y="4416369"/>
            <a:ext cx="662656" cy="1311513"/>
          </a:xfrm>
          <a:prstGeom prst="rect">
            <a:avLst/>
          </a:prstGeom>
          <a:solidFill>
            <a:srgbClr val="FF0000">
              <a:alpha val="0"/>
            </a:srgbClr>
          </a:solidFill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925755" y="3777242"/>
            <a:ext cx="11705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b="1" dirty="0" smtClean="0"/>
              <a:t>SUUMO</a:t>
            </a:r>
          </a:p>
          <a:p>
            <a:pPr algn="ctr"/>
            <a:r>
              <a:rPr kumimoji="1" lang="ja-JP" altLang="en-US" sz="1100" b="1" dirty="0" smtClean="0"/>
              <a:t>トップページ</a:t>
            </a:r>
            <a:endParaRPr kumimoji="1" lang="ja-JP" altLang="en-US" sz="1100" b="1" dirty="0"/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354" y="4208129"/>
            <a:ext cx="1457180" cy="125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733" y="5501387"/>
            <a:ext cx="1477385" cy="12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5074495" y="4211686"/>
            <a:ext cx="1477385" cy="249879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6080012" y="6125442"/>
            <a:ext cx="471868" cy="219677"/>
          </a:xfrm>
          <a:prstGeom prst="ellipse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右矢印 73"/>
          <p:cNvSpPr/>
          <p:nvPr/>
        </p:nvSpPr>
        <p:spPr>
          <a:xfrm rot="19855159">
            <a:off x="6537951" y="5770882"/>
            <a:ext cx="659090" cy="38035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00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BDEEFF"/>
            </a:gs>
            <a:gs pos="50000">
              <a:schemeClr val="bg1"/>
            </a:gs>
            <a:gs pos="100000">
              <a:srgbClr val="BDEEFF"/>
            </a:gs>
          </a:gsLst>
          <a:lin ang="5400000" scaled="0"/>
        </a:gradFill>
        <a:ln w="57150">
          <a:solidFill>
            <a:srgbClr val="21C5FF"/>
          </a:solidFill>
          <a:prstDash val="sysDot"/>
        </a:ln>
        <a:effectLst/>
        <a:scene3d>
          <a:camera prst="orthographicFront"/>
          <a:lightRig rig="threePt" dir="t"/>
        </a:scene3d>
        <a:sp3d>
          <a:bevelT w="114300" prst="artDeco"/>
        </a:sp3d>
      </a:spPr>
      <a:bodyPr vert="eaVert" wrap="square" lIns="0" tIns="45715" rIns="0" bIns="45715" anchor="ctr" anchorCtr="0">
        <a:noAutofit/>
      </a:bodyPr>
      <a:lstStyle>
        <a:defPPr algn="ctr">
          <a:lnSpc>
            <a:spcPts val="1999"/>
          </a:lnSpc>
          <a:spcBef>
            <a:spcPts val="600"/>
          </a:spcBef>
          <a:buSzPct val="120000"/>
          <a:defRPr sz="3800" dirty="0" smtClean="0">
            <a:ln w="28575">
              <a:noFill/>
            </a:ln>
            <a:solidFill>
              <a:prstClr val="black"/>
            </a:solidFill>
            <a:latin typeface="HGP創英角ｺﾞｼｯｸUB" pitchFamily="50" charset="-128"/>
            <a:ea typeface="HGP創英角ｺﾞｼｯｸUB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7322</TotalTime>
  <Words>199</Words>
  <Application>Microsoft Office PowerPoint</Application>
  <PresentationFormat>A4 210 x 297 mm</PresentationFormat>
  <Paragraphs>48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溝渕 彰久（オリパラ事務局）</dc:creator>
  <cp:lastModifiedBy>MRI</cp:lastModifiedBy>
  <cp:revision>376</cp:revision>
  <cp:lastPrinted>2016-10-12T12:57:47Z</cp:lastPrinted>
  <dcterms:created xsi:type="dcterms:W3CDTF">2016-02-15T08:53:35Z</dcterms:created>
  <dcterms:modified xsi:type="dcterms:W3CDTF">2016-10-16T04:25:31Z</dcterms:modified>
</cp:coreProperties>
</file>