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91" r:id="rId2"/>
    <p:sldId id="487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総務省" initials="総務省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BFB"/>
    <a:srgbClr val="FDD9CB"/>
    <a:srgbClr val="FEE5CA"/>
    <a:srgbClr val="9ED8F8"/>
    <a:srgbClr val="F7FC9A"/>
    <a:srgbClr val="DFEEEF"/>
    <a:srgbClr val="FFFFCC"/>
    <a:srgbClr val="FFFF99"/>
    <a:srgbClr val="FBF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4" autoAdjust="0"/>
    <p:restoredTop sz="94720" autoAdjust="0"/>
  </p:normalViewPr>
  <p:slideViewPr>
    <p:cSldViewPr>
      <p:cViewPr>
        <p:scale>
          <a:sx n="70" d="100"/>
          <a:sy n="70" d="100"/>
        </p:scale>
        <p:origin x="-534" y="-5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1194056E-76FA-4DB9-A11A-79B53D57D237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7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7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8A021875-2B9B-4658-B023-B6FD6597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5439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7" cy="49696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381536F8-2B9A-48ED-BE39-A38D8D4E0EF0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3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6966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6966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D2BDE0DA-2B9F-47F9-A37B-9365E358D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2289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203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73F84-B44D-480D-9E4A-E91FC72551E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7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3993-D8FA-44DE-8801-D2E69B06D923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223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029C-13D4-49B3-843F-14CAC488F861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97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FF83-0984-4BB2-B1C3-9CDCDE2FD896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08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3099C-A54B-4532-B846-2F3228A823D8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0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F5F1-2C1B-4A7C-BA71-ACA1269CDD70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57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E9F8-D20B-4E56-9481-70B793E60139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72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DF5C-3C6E-43F6-98E4-7685E60657D8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8920-8B13-4F52-BC97-E55C3413368C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7471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BAEB-65FD-48E4-AC8D-007B31D6213A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2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6CB7-62FE-4BD6-A5F5-D4070CF02A32}" type="datetime1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2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3035-3E9C-4859-BED4-A5E47122659C}" type="datetime1">
              <a:rPr kumimoji="1" lang="ja-JP" altLang="en-US" smtClean="0"/>
              <a:t>2016/12/5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7810-08F0-4126-A0CA-A1F96D220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7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角丸四角形 95"/>
          <p:cNvSpPr/>
          <p:nvPr/>
        </p:nvSpPr>
        <p:spPr>
          <a:xfrm>
            <a:off x="208558" y="1067549"/>
            <a:ext cx="2944242" cy="2721183"/>
          </a:xfrm>
          <a:prstGeom prst="roundRect">
            <a:avLst>
              <a:gd name="adj" fmla="val 3501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6000" tIns="72000" rIns="216000" bIns="72000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203788" y="908720"/>
            <a:ext cx="1623602" cy="2880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6000" tIns="72000" rIns="216000" bIns="72000" rtlCol="0" anchor="ctr"/>
          <a:lstStyle/>
          <a:p>
            <a:pPr algn="ctr"/>
            <a:r>
              <a:rPr lang="ja-JP" altLang="en-US" sz="1400" b="1" kern="0" dirty="0" smtClean="0">
                <a:solidFill>
                  <a:prstClr val="black"/>
                </a:solidFill>
                <a:latin typeface="ＭＳ Ｐゴシック"/>
              </a:rPr>
              <a:t>平成</a:t>
            </a:r>
            <a:r>
              <a:rPr lang="en-US" altLang="ja-JP" sz="1400" b="1" kern="0" dirty="0" smtClean="0">
                <a:solidFill>
                  <a:prstClr val="black"/>
                </a:solidFill>
                <a:latin typeface="ＭＳ Ｐゴシック"/>
              </a:rPr>
              <a:t>24</a:t>
            </a:r>
            <a:r>
              <a:rPr lang="ja-JP" altLang="en-US" sz="1400" b="1" kern="0" dirty="0" smtClean="0">
                <a:solidFill>
                  <a:prstClr val="black"/>
                </a:solidFill>
                <a:latin typeface="ＭＳ Ｐゴシック"/>
              </a:rPr>
              <a:t>年度</a:t>
            </a:r>
          </a:p>
        </p:txBody>
      </p:sp>
      <p:sp>
        <p:nvSpPr>
          <p:cNvPr id="115" name="角丸四角形 114"/>
          <p:cNvSpPr/>
          <p:nvPr/>
        </p:nvSpPr>
        <p:spPr>
          <a:xfrm>
            <a:off x="3445602" y="1056458"/>
            <a:ext cx="2947558" cy="2732274"/>
          </a:xfrm>
          <a:prstGeom prst="roundRect">
            <a:avLst>
              <a:gd name="adj" fmla="val 3501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6000" tIns="72000" rIns="216000" bIns="72000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3440832" y="908720"/>
            <a:ext cx="1618256" cy="2880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6000" tIns="72000" rIns="216000" bIns="72000" rtlCol="0" anchor="ctr"/>
          <a:lstStyle/>
          <a:p>
            <a:pPr algn="ctr"/>
            <a:r>
              <a:rPr lang="ja-JP" altLang="en-US" sz="1400" b="1" kern="0" dirty="0" smtClean="0">
                <a:solidFill>
                  <a:prstClr val="black"/>
                </a:solidFill>
                <a:latin typeface="ＭＳ Ｐゴシック"/>
              </a:rPr>
              <a:t>平成</a:t>
            </a:r>
            <a:r>
              <a:rPr lang="en-US" altLang="ja-JP" sz="1400" b="1" kern="0" dirty="0" smtClean="0">
                <a:solidFill>
                  <a:prstClr val="black"/>
                </a:solidFill>
                <a:latin typeface="ＭＳ Ｐゴシック"/>
              </a:rPr>
              <a:t>25</a:t>
            </a:r>
            <a:r>
              <a:rPr lang="ja-JP" altLang="en-US" sz="1400" b="1" kern="0" dirty="0" smtClean="0">
                <a:solidFill>
                  <a:prstClr val="black"/>
                </a:solidFill>
                <a:latin typeface="ＭＳ Ｐゴシック"/>
              </a:rPr>
              <a:t>年度</a:t>
            </a:r>
          </a:p>
        </p:txBody>
      </p:sp>
      <p:sp>
        <p:nvSpPr>
          <p:cNvPr id="119" name="角丸四角形 118"/>
          <p:cNvSpPr/>
          <p:nvPr/>
        </p:nvSpPr>
        <p:spPr>
          <a:xfrm>
            <a:off x="6716094" y="1057372"/>
            <a:ext cx="2917425" cy="2731360"/>
          </a:xfrm>
          <a:prstGeom prst="roundRect">
            <a:avLst>
              <a:gd name="adj" fmla="val 3501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6000" tIns="72000" rIns="216000" bIns="72000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6700418" y="908720"/>
            <a:ext cx="1615699" cy="2880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6000" tIns="72000" rIns="216000" bIns="72000" rtlCol="0" anchor="ctr"/>
          <a:lstStyle/>
          <a:p>
            <a:pPr algn="ctr"/>
            <a:r>
              <a:rPr lang="ja-JP" altLang="en-US" sz="1400" b="1" kern="0" dirty="0" smtClean="0">
                <a:solidFill>
                  <a:prstClr val="black"/>
                </a:solidFill>
                <a:latin typeface="ＭＳ Ｐゴシック"/>
              </a:rPr>
              <a:t>平成</a:t>
            </a:r>
            <a:r>
              <a:rPr lang="en-US" altLang="ja-JP" sz="1400" b="1" kern="0" dirty="0" smtClean="0">
                <a:solidFill>
                  <a:prstClr val="black"/>
                </a:solidFill>
                <a:latin typeface="ＭＳ Ｐゴシック"/>
              </a:rPr>
              <a:t>26</a:t>
            </a:r>
            <a:r>
              <a:rPr lang="ja-JP" altLang="en-US" sz="1400" b="1" kern="0" dirty="0" smtClean="0">
                <a:solidFill>
                  <a:prstClr val="black"/>
                </a:solidFill>
                <a:latin typeface="ＭＳ Ｐゴシック"/>
              </a:rPr>
              <a:t>年度</a:t>
            </a: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5241032" y="4468294"/>
            <a:ext cx="1568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自治体行政情報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lang="ja-JP" altLang="en-US" sz="12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7202" y="4593437"/>
            <a:ext cx="576064" cy="98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" name="テキスト ボックス 225"/>
          <p:cNvSpPr txBox="1"/>
          <p:nvPr/>
        </p:nvSpPr>
        <p:spPr>
          <a:xfrm>
            <a:off x="8049213" y="4437112"/>
            <a:ext cx="1184090" cy="230816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</a:rPr>
              <a:t>災害時支援アプリ</a:t>
            </a:r>
            <a:endParaRPr lang="ja-JP" altLang="en-US" sz="900" dirty="0">
              <a:solidFill>
                <a:prstClr val="black"/>
              </a:solidFill>
              <a:latin typeface="ＭＳ Ｐゴシック" panose="020B0600070205080204" pitchFamily="50" charset="-128"/>
              <a:cs typeface="Arial Bold"/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5323795" y="4700586"/>
            <a:ext cx="1765227" cy="1361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・利活用ニーズの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調査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　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　　↓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・データ規格の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構築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　　　↓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・基盤システムの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構築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　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　　＋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・設計</a:t>
            </a: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思想、手順の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ドキュメント化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・データ</a:t>
            </a: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変換ツールの</a:t>
            </a: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整備</a:t>
            </a:r>
            <a:endParaRPr lang="en-US" altLang="ja-JP" sz="900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・職員向け</a:t>
            </a:r>
            <a:r>
              <a:rPr lang="ja-JP" altLang="en-US" sz="900" dirty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  <a:cs typeface="メイリオ" pitchFamily="50" charset="-128"/>
              </a:rPr>
              <a:t>のマニュアルの整備</a:t>
            </a:r>
            <a:endParaRPr lang="en-US" altLang="ja-JP" sz="900" dirty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</p:txBody>
      </p:sp>
      <p:pic>
        <p:nvPicPr>
          <p:cNvPr id="228" name="Picture 1039" descr="C:\Documents and Settings\moroy\My Documents\My Pictures\Microsoft クリップ オーガナイザ\0043394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17060" y="4841395"/>
            <a:ext cx="508902" cy="50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9" name="円柱 228"/>
          <p:cNvSpPr/>
          <p:nvPr/>
        </p:nvSpPr>
        <p:spPr>
          <a:xfrm>
            <a:off x="6964664" y="5052216"/>
            <a:ext cx="304973" cy="379207"/>
          </a:xfrm>
          <a:prstGeom prst="can">
            <a:avLst>
              <a:gd name="adj" fmla="val 23419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 smtClean="0">
              <a:solidFill>
                <a:srgbClr val="000000"/>
              </a:solidFill>
              <a:latin typeface="MS UI Gothic" pitchFamily="50" charset="-128"/>
              <a:ea typeface="MS UI Gothic" pitchFamily="50" charset="-128"/>
              <a:cs typeface="メイリオ" pitchFamily="50" charset="-128"/>
            </a:endParaRPr>
          </a:p>
        </p:txBody>
      </p:sp>
      <p:sp>
        <p:nvSpPr>
          <p:cNvPr id="230" name="正方形/長方形 229"/>
          <p:cNvSpPr/>
          <p:nvPr/>
        </p:nvSpPr>
        <p:spPr>
          <a:xfrm>
            <a:off x="6716823" y="4484562"/>
            <a:ext cx="1332390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避難場所の位置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情報</a:t>
            </a:r>
            <a:endParaRPr kumimoji="0" lang="en-US" altLang="ja-JP" sz="900" kern="0" dirty="0" smtClean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メイリオ" pitchFamily="50" charset="-128"/>
            </a:endParaRPr>
          </a:p>
          <a:p>
            <a:pPr marL="177800" indent="-177800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イベント情報</a:t>
            </a:r>
            <a:endParaRPr kumimoji="0" lang="en-US" altLang="ja-JP" sz="900" kern="0" dirty="0" smtClean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メイリオ" pitchFamily="50" charset="-128"/>
            </a:endParaRPr>
          </a:p>
          <a:p>
            <a:pPr marL="177800" indent="-177800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市内</a:t>
            </a:r>
            <a:r>
              <a:rPr kumimoji="0" lang="ja-JP" altLang="en-US" sz="900" kern="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の</a:t>
            </a:r>
            <a:r>
              <a:rPr kumimoji="0" lang="en-US" altLang="ja-JP" sz="900" kern="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AED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情報 等</a:t>
            </a:r>
            <a:endParaRPr kumimoji="0" lang="en-US" altLang="ja-JP" sz="900" kern="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メイリオ" pitchFamily="50" charset="-128"/>
            </a:endParaRPr>
          </a:p>
        </p:txBody>
      </p:sp>
      <p:cxnSp>
        <p:nvCxnSpPr>
          <p:cNvPr id="231" name="直線矢印コネクタ 230"/>
          <p:cNvCxnSpPr/>
          <p:nvPr/>
        </p:nvCxnSpPr>
        <p:spPr>
          <a:xfrm flipV="1">
            <a:off x="7383995" y="4980949"/>
            <a:ext cx="706936" cy="475206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直線矢印コネクタ 231"/>
          <p:cNvCxnSpPr/>
          <p:nvPr/>
        </p:nvCxnSpPr>
        <p:spPr>
          <a:xfrm flipV="1">
            <a:off x="7405912" y="5218552"/>
            <a:ext cx="685019" cy="593251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3" name="Rectangle 140" descr="右上がり対角線 (反転)"/>
          <p:cNvSpPr>
            <a:spLocks noChangeArrowheads="1"/>
          </p:cNvSpPr>
          <p:nvPr/>
        </p:nvSpPr>
        <p:spPr bwMode="auto">
          <a:xfrm>
            <a:off x="7545157" y="4966846"/>
            <a:ext cx="262477" cy="110335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lIns="91424" tIns="45712" rIns="91424" bIns="45712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 charset="-128"/>
              </a:rPr>
              <a:t>共通ＡＰＩ</a:t>
            </a:r>
            <a:endParaRPr lang="en-US" altLang="ja-JP" sz="1000" dirty="0">
              <a:solidFill>
                <a:prstClr val="black"/>
              </a:solidFill>
              <a:latin typeface="ＭＳ Ｐゴシック" charset="-128"/>
            </a:endParaRPr>
          </a:p>
        </p:txBody>
      </p:sp>
      <p:grpSp>
        <p:nvGrpSpPr>
          <p:cNvPr id="234" name="Group 192"/>
          <p:cNvGrpSpPr>
            <a:grpSpLocks/>
          </p:cNvGrpSpPr>
          <p:nvPr/>
        </p:nvGrpSpPr>
        <p:grpSpPr bwMode="auto">
          <a:xfrm>
            <a:off x="7129953" y="5670102"/>
            <a:ext cx="271319" cy="283399"/>
            <a:chOff x="3507" y="3113"/>
            <a:chExt cx="227" cy="227"/>
          </a:xfrm>
        </p:grpSpPr>
        <p:sp>
          <p:nvSpPr>
            <p:cNvPr id="235" name="AutoShape 193"/>
            <p:cNvSpPr>
              <a:spLocks noChangeAspect="1" noChangeArrowheads="1"/>
            </p:cNvSpPr>
            <p:nvPr/>
          </p:nvSpPr>
          <p:spPr bwMode="auto">
            <a:xfrm rot="10800000" flipH="1">
              <a:off x="3542" y="3113"/>
              <a:ext cx="192" cy="227"/>
            </a:xfrm>
            <a:prstGeom prst="foldedCorner">
              <a:avLst>
                <a:gd name="adj" fmla="val 3120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236" name="Group 194"/>
            <p:cNvGrpSpPr>
              <a:grpSpLocks noChangeAspect="1"/>
            </p:cNvGrpSpPr>
            <p:nvPr/>
          </p:nvGrpSpPr>
          <p:grpSpPr bwMode="auto">
            <a:xfrm>
              <a:off x="3507" y="3148"/>
              <a:ext cx="122" cy="121"/>
              <a:chOff x="4277" y="2546"/>
              <a:chExt cx="272" cy="272"/>
            </a:xfrm>
          </p:grpSpPr>
          <p:grpSp>
            <p:nvGrpSpPr>
              <p:cNvPr id="238" name="Group 195"/>
              <p:cNvGrpSpPr>
                <a:grpSpLocks noChangeAspect="1"/>
              </p:cNvGrpSpPr>
              <p:nvPr/>
            </p:nvGrpSpPr>
            <p:grpSpPr bwMode="auto">
              <a:xfrm>
                <a:off x="4277" y="2546"/>
                <a:ext cx="272" cy="272"/>
                <a:chOff x="4390" y="2682"/>
                <a:chExt cx="1043" cy="1043"/>
              </a:xfrm>
            </p:grpSpPr>
            <p:sp>
              <p:nvSpPr>
                <p:cNvPr id="245" name="Rectangle 196"/>
                <p:cNvSpPr>
                  <a:spLocks noChangeAspect="1" noChangeArrowheads="1"/>
                </p:cNvSpPr>
                <p:nvPr/>
              </p:nvSpPr>
              <p:spPr bwMode="auto">
                <a:xfrm>
                  <a:off x="4390" y="2682"/>
                  <a:ext cx="1043" cy="1043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100000">
                      <a:srgbClr val="64B264"/>
                    </a:gs>
                  </a:gsLst>
                  <a:lin ang="2700000" scaled="1"/>
                </a:gra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6" name="Rectangle 197"/>
                <p:cNvSpPr>
                  <a:spLocks noChangeAspect="1" noChangeArrowheads="1"/>
                </p:cNvSpPr>
                <p:nvPr/>
              </p:nvSpPr>
              <p:spPr bwMode="auto">
                <a:xfrm>
                  <a:off x="4498" y="2790"/>
                  <a:ext cx="827" cy="827"/>
                </a:xfrm>
                <a:prstGeom prst="rect">
                  <a:avLst/>
                </a:prstGeom>
                <a:gradFill rotWithShape="1">
                  <a:gsLst>
                    <a:gs pos="0">
                      <a:srgbClr val="DDDDDD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7" name="AutoShape 198"/>
                <p:cNvSpPr>
                  <a:spLocks noChangeAspect="1" noChangeArrowheads="1"/>
                </p:cNvSpPr>
                <p:nvPr/>
              </p:nvSpPr>
              <p:spPr bwMode="auto">
                <a:xfrm flipH="1" flipV="1">
                  <a:off x="4766" y="3252"/>
                  <a:ext cx="505" cy="179"/>
                </a:xfrm>
                <a:prstGeom prst="parallelogram">
                  <a:avLst>
                    <a:gd name="adj" fmla="val 70962"/>
                  </a:avLst>
                </a:prstGeom>
                <a:gradFill rotWithShape="1">
                  <a:gsLst>
                    <a:gs pos="0">
                      <a:srgbClr val="006600"/>
                    </a:gs>
                    <a:gs pos="100000">
                      <a:srgbClr val="6BA66B"/>
                    </a:gs>
                  </a:gsLst>
                  <a:lin ang="2700000" scaled="1"/>
                </a:gra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8" name="AutoShape 19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4522" y="2898"/>
                  <a:ext cx="755" cy="576"/>
                </a:xfrm>
                <a:prstGeom prst="parallelogram">
                  <a:avLst>
                    <a:gd name="adj" fmla="val 85084"/>
                  </a:avLst>
                </a:prstGeom>
                <a:gradFill rotWithShape="1">
                  <a:gsLst>
                    <a:gs pos="0">
                      <a:srgbClr val="006600"/>
                    </a:gs>
                    <a:gs pos="100000">
                      <a:srgbClr val="6BA66B"/>
                    </a:gs>
                  </a:gsLst>
                  <a:lin ang="2700000" scaled="1"/>
                </a:gra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9" name="AutoShape 200"/>
                <p:cNvSpPr>
                  <a:spLocks noChangeAspect="1" noChangeArrowheads="1"/>
                </p:cNvSpPr>
                <p:nvPr/>
              </p:nvSpPr>
              <p:spPr bwMode="auto">
                <a:xfrm flipH="1" flipV="1">
                  <a:off x="4533" y="2898"/>
                  <a:ext cx="757" cy="540"/>
                </a:xfrm>
                <a:prstGeom prst="parallelogram">
                  <a:avLst>
                    <a:gd name="adj" fmla="val 88459"/>
                  </a:avLst>
                </a:prstGeom>
                <a:gradFill rotWithShape="1">
                  <a:gsLst>
                    <a:gs pos="0">
                      <a:srgbClr val="006600"/>
                    </a:gs>
                    <a:gs pos="100000">
                      <a:srgbClr val="6BA66B"/>
                    </a:gs>
                  </a:gsLst>
                  <a:lin ang="2700000" scaled="1"/>
                </a:gra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50" name="AutoShape 201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4558" y="2898"/>
                  <a:ext cx="546" cy="576"/>
                </a:xfrm>
                <a:prstGeom prst="parallelogram">
                  <a:avLst>
                    <a:gd name="adj" fmla="val 88958"/>
                  </a:avLst>
                </a:prstGeom>
                <a:solidFill>
                  <a:srgbClr val="FFFFFF"/>
                </a:soli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39" name="Group 202"/>
              <p:cNvGrpSpPr>
                <a:grpSpLocks noChangeAspect="1"/>
              </p:cNvGrpSpPr>
              <p:nvPr/>
            </p:nvGrpSpPr>
            <p:grpSpPr bwMode="auto">
              <a:xfrm>
                <a:off x="4307" y="2576"/>
                <a:ext cx="214" cy="215"/>
                <a:chOff x="4617" y="2591"/>
                <a:chExt cx="227" cy="159"/>
              </a:xfrm>
            </p:grpSpPr>
            <p:sp>
              <p:nvSpPr>
                <p:cNvPr id="243" name="Line 203"/>
                <p:cNvSpPr>
                  <a:spLocks noChangeAspect="1" noChangeShapeType="1"/>
                </p:cNvSpPr>
                <p:nvPr/>
              </p:nvSpPr>
              <p:spPr bwMode="auto">
                <a:xfrm>
                  <a:off x="4617" y="2591"/>
                  <a:ext cx="227" cy="0"/>
                </a:xfrm>
                <a:prstGeom prst="line">
                  <a:avLst/>
                </a:prstGeom>
                <a:noFill/>
                <a:ln w="6350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4" name="Line 204"/>
                <p:cNvSpPr>
                  <a:spLocks noChangeAspect="1" noChangeShapeType="1"/>
                </p:cNvSpPr>
                <p:nvPr/>
              </p:nvSpPr>
              <p:spPr bwMode="auto">
                <a:xfrm>
                  <a:off x="4617" y="2591"/>
                  <a:ext cx="0" cy="159"/>
                </a:xfrm>
                <a:prstGeom prst="line">
                  <a:avLst/>
                </a:prstGeom>
                <a:noFill/>
                <a:ln w="6350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40" name="Group 205"/>
              <p:cNvGrpSpPr>
                <a:grpSpLocks noChangeAspect="1"/>
              </p:cNvGrpSpPr>
              <p:nvPr/>
            </p:nvGrpSpPr>
            <p:grpSpPr bwMode="auto">
              <a:xfrm>
                <a:off x="4277" y="2546"/>
                <a:ext cx="272" cy="272"/>
                <a:chOff x="4277" y="2546"/>
                <a:chExt cx="272" cy="272"/>
              </a:xfrm>
            </p:grpSpPr>
            <p:sp>
              <p:nvSpPr>
                <p:cNvPr id="241" name="Line 206"/>
                <p:cNvSpPr>
                  <a:spLocks noChangeAspect="1" noChangeShapeType="1"/>
                </p:cNvSpPr>
                <p:nvPr/>
              </p:nvSpPr>
              <p:spPr bwMode="auto">
                <a:xfrm>
                  <a:off x="4277" y="2818"/>
                  <a:ext cx="272" cy="0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2" name="Line 20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549" y="2546"/>
                  <a:ext cx="0" cy="272"/>
                </a:xfrm>
                <a:prstGeom prst="line">
                  <a:avLst/>
                </a:prstGeom>
                <a:noFill/>
                <a:ln w="6350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18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pic>
          <p:nvPicPr>
            <p:cNvPr id="237" name="Picture 208"/>
            <p:cNvPicPr>
              <a:picLocks noChangeAspect="1" noChangeArrowheads="1"/>
            </p:cNvPicPr>
            <p:nvPr/>
          </p:nvPicPr>
          <p:blipFill>
            <a:blip r:embed="rId5" cstate="print"/>
            <a:srcRect l="-11821" t="27704" r="7802" b="8403"/>
            <a:stretch>
              <a:fillRect/>
            </a:stretch>
          </p:blipFill>
          <p:spPr bwMode="auto">
            <a:xfrm>
              <a:off x="3630" y="3235"/>
              <a:ext cx="98" cy="10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</p:pic>
      </p:grpSp>
      <p:grpSp>
        <p:nvGrpSpPr>
          <p:cNvPr id="251" name="Group 210"/>
          <p:cNvGrpSpPr>
            <a:grpSpLocks noChangeAspect="1"/>
          </p:cNvGrpSpPr>
          <p:nvPr/>
        </p:nvGrpSpPr>
        <p:grpSpPr bwMode="auto">
          <a:xfrm>
            <a:off x="7153989" y="5290408"/>
            <a:ext cx="231275" cy="252581"/>
            <a:chOff x="4277" y="3141"/>
            <a:chExt cx="634" cy="765"/>
          </a:xfrm>
        </p:grpSpPr>
        <p:sp>
          <p:nvSpPr>
            <p:cNvPr id="252" name="AutoShape 211"/>
            <p:cNvSpPr>
              <a:spLocks noChangeAspect="1" noChangeArrowheads="1"/>
            </p:cNvSpPr>
            <p:nvPr/>
          </p:nvSpPr>
          <p:spPr bwMode="auto">
            <a:xfrm>
              <a:off x="4321" y="3225"/>
              <a:ext cx="590" cy="681"/>
            </a:xfrm>
            <a:prstGeom prst="roundRect">
              <a:avLst>
                <a:gd name="adj" fmla="val 7120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3" name="AutoShape 212"/>
            <p:cNvSpPr>
              <a:spLocks noChangeAspect="1" noChangeArrowheads="1"/>
            </p:cNvSpPr>
            <p:nvPr/>
          </p:nvSpPr>
          <p:spPr bwMode="auto">
            <a:xfrm>
              <a:off x="4277" y="3202"/>
              <a:ext cx="590" cy="704"/>
            </a:xfrm>
            <a:prstGeom prst="roundRect">
              <a:avLst>
                <a:gd name="adj" fmla="val 712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FFFF">
                    <a:gamma/>
                    <a:shade val="93725"/>
                    <a:invGamma/>
                  </a:srgbClr>
                </a:gs>
              </a:gsLst>
              <a:lin ang="2700000" scaled="1"/>
            </a:gradFill>
            <a:ln w="3175" algn="ctr">
              <a:solidFill>
                <a:srgbClr val="333333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4" name="Arc 213"/>
            <p:cNvSpPr>
              <a:spLocks noChangeAspect="1"/>
            </p:cNvSpPr>
            <p:nvPr/>
          </p:nvSpPr>
          <p:spPr bwMode="auto">
            <a:xfrm flipH="1">
              <a:off x="4365" y="3141"/>
              <a:ext cx="40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5" name="Line 214"/>
            <p:cNvSpPr>
              <a:spLocks noChangeAspect="1" noChangeShapeType="1"/>
            </p:cNvSpPr>
            <p:nvPr/>
          </p:nvSpPr>
          <p:spPr bwMode="auto">
            <a:xfrm>
              <a:off x="4368" y="3367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6" name="Line 215"/>
            <p:cNvSpPr>
              <a:spLocks noChangeAspect="1" noChangeShapeType="1"/>
            </p:cNvSpPr>
            <p:nvPr/>
          </p:nvSpPr>
          <p:spPr bwMode="auto">
            <a:xfrm>
              <a:off x="4368" y="3491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7" name="Line 216"/>
            <p:cNvSpPr>
              <a:spLocks noChangeAspect="1" noChangeShapeType="1"/>
            </p:cNvSpPr>
            <p:nvPr/>
          </p:nvSpPr>
          <p:spPr bwMode="auto">
            <a:xfrm>
              <a:off x="4368" y="3441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8" name="Line 217"/>
            <p:cNvSpPr>
              <a:spLocks noChangeAspect="1" noChangeShapeType="1"/>
            </p:cNvSpPr>
            <p:nvPr/>
          </p:nvSpPr>
          <p:spPr bwMode="auto">
            <a:xfrm>
              <a:off x="4368" y="3542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9" name="Line 218"/>
            <p:cNvSpPr>
              <a:spLocks noChangeAspect="1" noChangeShapeType="1"/>
            </p:cNvSpPr>
            <p:nvPr/>
          </p:nvSpPr>
          <p:spPr bwMode="auto">
            <a:xfrm>
              <a:off x="4368" y="3593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0" name="Line 219"/>
            <p:cNvSpPr>
              <a:spLocks noChangeAspect="1" noChangeShapeType="1"/>
            </p:cNvSpPr>
            <p:nvPr/>
          </p:nvSpPr>
          <p:spPr bwMode="auto">
            <a:xfrm>
              <a:off x="4368" y="3643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1" name="Line 220"/>
            <p:cNvSpPr>
              <a:spLocks noChangeAspect="1" noChangeShapeType="1"/>
            </p:cNvSpPr>
            <p:nvPr/>
          </p:nvSpPr>
          <p:spPr bwMode="auto">
            <a:xfrm>
              <a:off x="4368" y="3690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3" name="Line 221"/>
            <p:cNvSpPr>
              <a:spLocks noChangeAspect="1" noChangeShapeType="1"/>
            </p:cNvSpPr>
            <p:nvPr/>
          </p:nvSpPr>
          <p:spPr bwMode="auto">
            <a:xfrm>
              <a:off x="4368" y="3771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4" name="Line 222"/>
            <p:cNvSpPr>
              <a:spLocks noChangeAspect="1" noChangeShapeType="1"/>
            </p:cNvSpPr>
            <p:nvPr/>
          </p:nvSpPr>
          <p:spPr bwMode="auto">
            <a:xfrm>
              <a:off x="4368" y="3822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5" name="Line 223"/>
            <p:cNvSpPr>
              <a:spLocks noChangeAspect="1" noChangeShapeType="1"/>
            </p:cNvSpPr>
            <p:nvPr/>
          </p:nvSpPr>
          <p:spPr bwMode="auto">
            <a:xfrm>
              <a:off x="4368" y="3316"/>
              <a:ext cx="1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6" name="Line 224"/>
            <p:cNvSpPr>
              <a:spLocks noChangeAspect="1" noChangeShapeType="1"/>
            </p:cNvSpPr>
            <p:nvPr/>
          </p:nvSpPr>
          <p:spPr bwMode="auto">
            <a:xfrm>
              <a:off x="4685" y="3316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7" name="Arc 225"/>
            <p:cNvSpPr>
              <a:spLocks noChangeAspect="1"/>
            </p:cNvSpPr>
            <p:nvPr/>
          </p:nvSpPr>
          <p:spPr bwMode="auto">
            <a:xfrm flipH="1">
              <a:off x="4429" y="3141"/>
              <a:ext cx="40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8" name="Arc 226"/>
            <p:cNvSpPr>
              <a:spLocks noChangeAspect="1"/>
            </p:cNvSpPr>
            <p:nvPr/>
          </p:nvSpPr>
          <p:spPr bwMode="auto">
            <a:xfrm flipH="1">
              <a:off x="4496" y="3141"/>
              <a:ext cx="37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9" name="Arc 227"/>
            <p:cNvSpPr>
              <a:spLocks noChangeAspect="1"/>
            </p:cNvSpPr>
            <p:nvPr/>
          </p:nvSpPr>
          <p:spPr bwMode="auto">
            <a:xfrm flipH="1">
              <a:off x="4560" y="3141"/>
              <a:ext cx="41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0" name="Arc 228"/>
            <p:cNvSpPr>
              <a:spLocks noChangeAspect="1"/>
            </p:cNvSpPr>
            <p:nvPr/>
          </p:nvSpPr>
          <p:spPr bwMode="auto">
            <a:xfrm flipH="1">
              <a:off x="4624" y="3141"/>
              <a:ext cx="41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1" name="Arc 229"/>
            <p:cNvSpPr>
              <a:spLocks noChangeAspect="1"/>
            </p:cNvSpPr>
            <p:nvPr/>
          </p:nvSpPr>
          <p:spPr bwMode="auto">
            <a:xfrm flipH="1">
              <a:off x="4692" y="3141"/>
              <a:ext cx="37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2" name="Arc 230"/>
            <p:cNvSpPr>
              <a:spLocks noChangeAspect="1"/>
            </p:cNvSpPr>
            <p:nvPr/>
          </p:nvSpPr>
          <p:spPr bwMode="auto">
            <a:xfrm flipH="1">
              <a:off x="4756" y="3141"/>
              <a:ext cx="40" cy="135"/>
            </a:xfrm>
            <a:custGeom>
              <a:avLst/>
              <a:gdLst>
                <a:gd name="T0" fmla="*/ 0 w 42922"/>
                <a:gd name="T1" fmla="*/ 0 h 38977"/>
                <a:gd name="T2" fmla="*/ 0 w 42922"/>
                <a:gd name="T3" fmla="*/ 0 h 38977"/>
                <a:gd name="T4" fmla="*/ 0 w 42922"/>
                <a:gd name="T5" fmla="*/ 0 h 38977"/>
                <a:gd name="T6" fmla="*/ 0 60000 65536"/>
                <a:gd name="T7" fmla="*/ 0 60000 65536"/>
                <a:gd name="T8" fmla="*/ 0 60000 65536"/>
                <a:gd name="T9" fmla="*/ 0 w 42922"/>
                <a:gd name="T10" fmla="*/ 0 h 38977"/>
                <a:gd name="T11" fmla="*/ 42922 w 42922"/>
                <a:gd name="T12" fmla="*/ 38977 h 389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22" h="38977" fill="none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</a:path>
                <a:path w="42922" h="38977" stroke="0" extrusionOk="0">
                  <a:moveTo>
                    <a:pt x="0" y="18144"/>
                  </a:moveTo>
                  <a:cubicBezTo>
                    <a:pt x="1695" y="7685"/>
                    <a:pt x="10726" y="-1"/>
                    <a:pt x="21322" y="0"/>
                  </a:cubicBezTo>
                  <a:cubicBezTo>
                    <a:pt x="33251" y="0"/>
                    <a:pt x="42922" y="9670"/>
                    <a:pt x="42922" y="21600"/>
                  </a:cubicBezTo>
                  <a:cubicBezTo>
                    <a:pt x="42922" y="28455"/>
                    <a:pt x="39667" y="34904"/>
                    <a:pt x="34151" y="38976"/>
                  </a:cubicBezTo>
                  <a:lnTo>
                    <a:pt x="21322" y="21600"/>
                  </a:lnTo>
                  <a:lnTo>
                    <a:pt x="0" y="18144"/>
                  </a:lnTo>
                  <a:close/>
                </a:path>
              </a:pathLst>
            </a:custGeom>
            <a:noFill/>
            <a:ln w="6350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3" name="Line 231"/>
            <p:cNvSpPr>
              <a:spLocks noChangeAspect="1" noChangeShapeType="1"/>
            </p:cNvSpPr>
            <p:nvPr/>
          </p:nvSpPr>
          <p:spPr bwMode="auto">
            <a:xfrm>
              <a:off x="4866" y="3226"/>
              <a:ext cx="0" cy="635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4" name="Arc 232"/>
            <p:cNvSpPr>
              <a:spLocks noChangeAspect="1"/>
            </p:cNvSpPr>
            <p:nvPr/>
          </p:nvSpPr>
          <p:spPr bwMode="auto">
            <a:xfrm>
              <a:off x="4830" y="3861"/>
              <a:ext cx="36" cy="45"/>
            </a:xfrm>
            <a:custGeom>
              <a:avLst/>
              <a:gdLst>
                <a:gd name="T0" fmla="*/ 0 w 24876"/>
                <a:gd name="T1" fmla="*/ 0 h 21600"/>
                <a:gd name="T2" fmla="*/ 0 w 24876"/>
                <a:gd name="T3" fmla="*/ 0 h 21600"/>
                <a:gd name="T4" fmla="*/ 0 w 24876"/>
                <a:gd name="T5" fmla="*/ 0 h 21600"/>
                <a:gd name="T6" fmla="*/ 0 60000 65536"/>
                <a:gd name="T7" fmla="*/ 0 60000 65536"/>
                <a:gd name="T8" fmla="*/ 0 60000 65536"/>
                <a:gd name="T9" fmla="*/ 0 w 24876"/>
                <a:gd name="T10" fmla="*/ 0 h 21600"/>
                <a:gd name="T11" fmla="*/ 24876 w 2487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76" h="21600" fill="none" extrusionOk="0">
                  <a:moveTo>
                    <a:pt x="24875" y="598"/>
                  </a:moveTo>
                  <a:cubicBezTo>
                    <a:pt x="24551" y="12290"/>
                    <a:pt x="14980" y="21599"/>
                    <a:pt x="3284" y="21600"/>
                  </a:cubicBezTo>
                  <a:cubicBezTo>
                    <a:pt x="2184" y="21600"/>
                    <a:pt x="1086" y="21516"/>
                    <a:pt x="0" y="21348"/>
                  </a:cubicBezTo>
                </a:path>
                <a:path w="24876" h="21600" stroke="0" extrusionOk="0">
                  <a:moveTo>
                    <a:pt x="24875" y="598"/>
                  </a:moveTo>
                  <a:cubicBezTo>
                    <a:pt x="24551" y="12290"/>
                    <a:pt x="14980" y="21599"/>
                    <a:pt x="3284" y="21600"/>
                  </a:cubicBezTo>
                  <a:cubicBezTo>
                    <a:pt x="2184" y="21600"/>
                    <a:pt x="1086" y="21516"/>
                    <a:pt x="0" y="21348"/>
                  </a:cubicBezTo>
                  <a:lnTo>
                    <a:pt x="3284" y="0"/>
                  </a:lnTo>
                  <a:lnTo>
                    <a:pt x="24875" y="598"/>
                  </a:lnTo>
                  <a:close/>
                </a:path>
              </a:pathLst>
            </a:custGeom>
            <a:noFill/>
            <a:ln w="9525">
              <a:solidFill>
                <a:srgbClr val="333333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5" name="Line 233"/>
            <p:cNvSpPr>
              <a:spLocks noChangeAspect="1" noChangeShapeType="1"/>
            </p:cNvSpPr>
            <p:nvPr/>
          </p:nvSpPr>
          <p:spPr bwMode="auto">
            <a:xfrm flipH="1">
              <a:off x="4322" y="3906"/>
              <a:ext cx="522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76" name="正方形/長方形 275"/>
          <p:cNvSpPr/>
          <p:nvPr/>
        </p:nvSpPr>
        <p:spPr>
          <a:xfrm>
            <a:off x="8662545" y="5002598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solidFill>
                  <a:prstClr val="black"/>
                </a:solidFill>
              </a:rPr>
              <a:t>情報</a:t>
            </a:r>
            <a:r>
              <a:rPr lang="ja-JP" altLang="en-US" sz="800" dirty="0">
                <a:solidFill>
                  <a:prstClr val="black"/>
                </a:solidFill>
              </a:rPr>
              <a:t>の防災</a:t>
            </a:r>
            <a:r>
              <a:rPr lang="ja-JP" altLang="en-US" sz="800" dirty="0" smtClean="0">
                <a:solidFill>
                  <a:prstClr val="black"/>
                </a:solidFill>
              </a:rPr>
              <a:t>袋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solidFill>
                  <a:prstClr val="black"/>
                </a:solidFill>
              </a:rPr>
              <a:t> </a:t>
            </a:r>
            <a:r>
              <a:rPr lang="en-US" altLang="ja-JP" sz="800" dirty="0" err="1">
                <a:solidFill>
                  <a:prstClr val="black"/>
                </a:solidFill>
              </a:rPr>
              <a:t>iSHelper</a:t>
            </a:r>
            <a:endParaRPr kumimoji="0" lang="ja-JP" altLang="en-US" sz="800" kern="0" dirty="0">
              <a:solidFill>
                <a:srgbClr val="000000"/>
              </a:solidFill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281" name="正方形/長方形 280"/>
          <p:cNvSpPr/>
          <p:nvPr/>
        </p:nvSpPr>
        <p:spPr>
          <a:xfrm>
            <a:off x="5350177" y="6068615"/>
            <a:ext cx="322995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ja-JP" altLang="en-US" sz="950" u="sng" kern="0" dirty="0">
                <a:solidFill>
                  <a:prstClr val="black"/>
                </a:solidFill>
                <a:latin typeface="ＭＳ Ｐゴシック"/>
                <a:cs typeface="メイリオ" pitchFamily="50" charset="-128"/>
              </a:rPr>
              <a:t>自治体職員が</a:t>
            </a:r>
            <a:r>
              <a:rPr kumimoji="0" lang="ja-JP" altLang="en-US" sz="950" u="sng" kern="0" dirty="0" smtClean="0">
                <a:solidFill>
                  <a:prstClr val="black"/>
                </a:solidFill>
                <a:latin typeface="ＭＳ Ｐゴシック"/>
                <a:cs typeface="メイリオ" pitchFamily="50" charset="-128"/>
              </a:rPr>
              <a:t>、保有情報のオープンデータ化を</a:t>
            </a:r>
            <a:endParaRPr kumimoji="0" lang="en-US" altLang="ja-JP" sz="950" u="sng" kern="0" dirty="0" smtClean="0">
              <a:solidFill>
                <a:prstClr val="black"/>
              </a:solidFill>
              <a:latin typeface="ＭＳ Ｐゴシック"/>
              <a:cs typeface="メイリオ" pitchFamily="50" charset="-128"/>
            </a:endParaRPr>
          </a:p>
          <a:p>
            <a:r>
              <a:rPr kumimoji="0" lang="ja-JP" altLang="en-US" sz="950" u="sng" kern="0" dirty="0" smtClean="0">
                <a:solidFill>
                  <a:prstClr val="black"/>
                </a:solidFill>
                <a:latin typeface="ＭＳ Ｐゴシック"/>
                <a:cs typeface="メイリオ" pitchFamily="50" charset="-128"/>
              </a:rPr>
              <a:t>簡易</a:t>
            </a:r>
            <a:r>
              <a:rPr kumimoji="0" lang="ja-JP" altLang="en-US" sz="950" u="sng" kern="0" dirty="0">
                <a:solidFill>
                  <a:prstClr val="black"/>
                </a:solidFill>
                <a:latin typeface="ＭＳ Ｐゴシック"/>
                <a:cs typeface="メイリオ" pitchFamily="50" charset="-128"/>
              </a:rPr>
              <a:t>に実施</a:t>
            </a:r>
            <a:endParaRPr lang="ja-JP" altLang="en-US" sz="950" u="sng" dirty="0">
              <a:solidFill>
                <a:prstClr val="black"/>
              </a:solidFill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7885537" y="5600281"/>
            <a:ext cx="163579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ja-JP" altLang="en-US" sz="900" spc="-100" dirty="0" smtClean="0">
                <a:solidFill>
                  <a:prstClr val="black"/>
                </a:solidFill>
              </a:rPr>
              <a:t>・近く</a:t>
            </a:r>
            <a:r>
              <a:rPr lang="ja-JP" altLang="en-US" sz="900" spc="-100" dirty="0">
                <a:solidFill>
                  <a:prstClr val="black"/>
                </a:solidFill>
              </a:rPr>
              <a:t>の避難所を検索して</a:t>
            </a:r>
            <a:r>
              <a:rPr lang="ja-JP" altLang="en-US" sz="900" spc="-100" dirty="0" smtClean="0">
                <a:solidFill>
                  <a:prstClr val="black"/>
                </a:solidFill>
              </a:rPr>
              <a:t>案内＆被災時に必要となる情報をまとめて管理</a:t>
            </a:r>
            <a:endParaRPr lang="en-US" altLang="ja-JP" sz="900" spc="-100" dirty="0" smtClean="0">
              <a:solidFill>
                <a:prstClr val="black"/>
              </a:solidFill>
            </a:endParaRPr>
          </a:p>
          <a:p>
            <a:pPr marL="88900" indent="-88900"/>
            <a:r>
              <a:rPr lang="ja-JP" altLang="en-US" sz="900" spc="-100" dirty="0" smtClean="0">
                <a:solidFill>
                  <a:prstClr val="black"/>
                </a:solidFill>
              </a:rPr>
              <a:t>・被災者目線で高校生が作成</a:t>
            </a:r>
            <a:r>
              <a:rPr lang="en-US" altLang="ja-JP" sz="900" spc="-100" dirty="0" smtClean="0">
                <a:solidFill>
                  <a:prstClr val="black"/>
                </a:solidFill>
              </a:rPr>
              <a:t/>
            </a:r>
            <a:br>
              <a:rPr lang="en-US" altLang="ja-JP" sz="900" spc="-100" dirty="0" smtClean="0">
                <a:solidFill>
                  <a:prstClr val="black"/>
                </a:solidFill>
              </a:rPr>
            </a:br>
            <a:r>
              <a:rPr lang="ja-JP" altLang="en-US" sz="900" spc="-100" dirty="0" smtClean="0">
                <a:solidFill>
                  <a:prstClr val="black"/>
                </a:solidFill>
              </a:rPr>
              <a:t>（アプリコンテスト受賞作品）</a:t>
            </a:r>
            <a:endParaRPr lang="ja-JP" altLang="en-US" sz="900" spc="-100" dirty="0">
              <a:solidFill>
                <a:prstClr val="black"/>
              </a:solidFill>
            </a:endParaRPr>
          </a:p>
        </p:txBody>
      </p:sp>
      <p:grpSp>
        <p:nvGrpSpPr>
          <p:cNvPr id="301" name="グループ化 300"/>
          <p:cNvGrpSpPr/>
          <p:nvPr/>
        </p:nvGrpSpPr>
        <p:grpSpPr>
          <a:xfrm>
            <a:off x="644080" y="4529937"/>
            <a:ext cx="4169078" cy="1995407"/>
            <a:chOff x="207857" y="1505439"/>
            <a:chExt cx="4995764" cy="2391074"/>
          </a:xfrm>
        </p:grpSpPr>
        <p:sp>
          <p:nvSpPr>
            <p:cNvPr id="302" name="テキスト ボックス 301"/>
            <p:cNvSpPr txBox="1"/>
            <p:nvPr/>
          </p:nvSpPr>
          <p:spPr>
            <a:xfrm>
              <a:off x="2663014" y="1598027"/>
              <a:ext cx="2540607" cy="276584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cs typeface="Arial Bold"/>
                </a:rPr>
                <a:t>公共交通情報サービス（</a:t>
              </a:r>
              <a:r>
                <a:rPr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Arial Bold"/>
                </a:rPr>
                <a:t>スマホアプリ）</a:t>
              </a:r>
            </a:p>
          </p:txBody>
        </p:sp>
        <p:pic>
          <p:nvPicPr>
            <p:cNvPr id="303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1242" y="3110669"/>
              <a:ext cx="694564" cy="5209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4" name="テキスト ボックス 303"/>
            <p:cNvSpPr txBox="1"/>
            <p:nvPr/>
          </p:nvSpPr>
          <p:spPr>
            <a:xfrm>
              <a:off x="1613217" y="3297643"/>
              <a:ext cx="829236" cy="405666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車両や駅の混雑データ</a:t>
              </a:r>
            </a:p>
          </p:txBody>
        </p:sp>
        <p:pic>
          <p:nvPicPr>
            <p:cNvPr id="305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866" y="3049052"/>
              <a:ext cx="730930" cy="486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6" name="Picture 2" descr="http://www.weather.co.jp/catalog_html/WTX510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936" y="2618565"/>
              <a:ext cx="377320" cy="492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" name="テキスト ボックス 306"/>
            <p:cNvSpPr txBox="1"/>
            <p:nvPr/>
          </p:nvSpPr>
          <p:spPr>
            <a:xfrm>
              <a:off x="285293" y="2600757"/>
              <a:ext cx="1179394" cy="338554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気象データ</a:t>
              </a:r>
              <a:endParaRPr lang="en-US" altLang="ja-JP" sz="800" dirty="0">
                <a:solidFill>
                  <a:prstClr val="black"/>
                </a:solidFill>
                <a:latin typeface="ＭＳ Ｐゴシック" panose="020B0600070205080204" pitchFamily="50" charset="-128"/>
                <a:cs typeface="ヒラギノ角ゴ ProN W6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（雨、温度等）</a:t>
              </a:r>
            </a:p>
          </p:txBody>
        </p:sp>
        <p:sp>
          <p:nvSpPr>
            <p:cNvPr id="308" name="テキスト ボックス 307"/>
            <p:cNvSpPr txBox="1"/>
            <p:nvPr/>
          </p:nvSpPr>
          <p:spPr>
            <a:xfrm>
              <a:off x="2479209" y="2642595"/>
              <a:ext cx="2588306" cy="1253918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endParaRPr lang="ja-JP" altLang="en-US" sz="800" dirty="0">
                <a:solidFill>
                  <a:prstClr val="black"/>
                </a:solidFill>
                <a:latin typeface="ＭＳ Ｐゴシック" panose="020B0600070205080204" pitchFamily="50" charset="-128"/>
                <a:cs typeface="ヒラギノ角ゴ ProN W6"/>
              </a:endParaRPr>
            </a:p>
            <a:p>
              <a:pPr marL="88900" indent="-88900" algn="just"/>
              <a:r>
                <a:rPr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・複数の公共交通機関の運行情報をリアルタイムに提供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（→遅延</a:t>
              </a:r>
              <a:r>
                <a:rPr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情報等も勘案した最適ルート、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終電乗り継ぎ</a:t>
              </a:r>
              <a:r>
                <a:rPr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案内等）</a:t>
              </a:r>
            </a:p>
            <a:p>
              <a:pPr marL="88900" indent="-88900" algn="just"/>
              <a:r>
                <a:rPr lang="ja-JP" altLang="en-US" sz="9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・車両のリアルタイムな位置情報、各車両</a:t>
              </a:r>
              <a:r>
                <a:rPr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毎の温度や混雑状況、バリアフリー状況等を一覧的に提供</a:t>
              </a:r>
            </a:p>
          </p:txBody>
        </p:sp>
        <p:cxnSp>
          <p:nvCxnSpPr>
            <p:cNvPr id="309" name="直線矢印コネクタ 308"/>
            <p:cNvCxnSpPr/>
            <p:nvPr/>
          </p:nvCxnSpPr>
          <p:spPr>
            <a:xfrm flipV="1">
              <a:off x="1683928" y="2798322"/>
              <a:ext cx="892935" cy="499325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0" name="直線矢印コネクタ 309"/>
            <p:cNvCxnSpPr/>
            <p:nvPr/>
          </p:nvCxnSpPr>
          <p:spPr>
            <a:xfrm flipV="1">
              <a:off x="1506955" y="2629045"/>
              <a:ext cx="1145625" cy="169277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1" name="直線矢印コネクタ 310"/>
            <p:cNvCxnSpPr/>
            <p:nvPr/>
          </p:nvCxnSpPr>
          <p:spPr>
            <a:xfrm>
              <a:off x="1444679" y="1930460"/>
              <a:ext cx="1085586" cy="391947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2" name="直線矢印コネクタ 311"/>
            <p:cNvCxnSpPr/>
            <p:nvPr/>
          </p:nvCxnSpPr>
          <p:spPr>
            <a:xfrm>
              <a:off x="1170239" y="2312478"/>
              <a:ext cx="1444483" cy="15136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3" name="テキスト ボックス 312"/>
            <p:cNvSpPr txBox="1"/>
            <p:nvPr/>
          </p:nvSpPr>
          <p:spPr>
            <a:xfrm>
              <a:off x="961791" y="2115002"/>
              <a:ext cx="1179394" cy="215427"/>
            </a:xfrm>
            <a:prstGeom prst="rect">
              <a:avLst/>
            </a:prstGeom>
            <a:noFill/>
          </p:spPr>
          <p:txBody>
            <a:bodyPr wrap="square" lIns="91424" tIns="45712" rIns="91424" bIns="45712" rtlCol="0">
              <a:spAutoFit/>
            </a:bodyPr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Ｐゴシック" panose="020B0600070205080204" pitchFamily="50" charset="-128"/>
                  <a:cs typeface="ヒラギノ角ゴ ProN W6"/>
                </a:rPr>
                <a:t>運行情報</a:t>
              </a:r>
            </a:p>
          </p:txBody>
        </p:sp>
        <p:pic>
          <p:nvPicPr>
            <p:cNvPr id="314" name="図 31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857" y="2126278"/>
              <a:ext cx="794947" cy="469356"/>
            </a:xfrm>
            <a:prstGeom prst="rect">
              <a:avLst/>
            </a:prstGeom>
          </p:spPr>
        </p:pic>
        <p:pic>
          <p:nvPicPr>
            <p:cNvPr id="315" name="図 31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225" y="1505439"/>
              <a:ext cx="609997" cy="609998"/>
            </a:xfrm>
            <a:prstGeom prst="rect">
              <a:avLst/>
            </a:prstGeom>
          </p:spPr>
        </p:pic>
        <p:pic>
          <p:nvPicPr>
            <p:cNvPr id="316" name="Picture 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0792" y="1878310"/>
              <a:ext cx="1676400" cy="952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" name="図 316"/>
            <p:cNvPicPr>
              <a:picLocks noChangeAspect="1"/>
            </p:cNvPicPr>
            <p:nvPr/>
          </p:nvPicPr>
          <p:blipFill rotWithShape="1"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07888" y="2212083"/>
              <a:ext cx="486442" cy="453627"/>
            </a:xfrm>
            <a:prstGeom prst="rect">
              <a:avLst/>
            </a:prstGeom>
          </p:spPr>
        </p:pic>
      </p:grpSp>
      <p:sp>
        <p:nvSpPr>
          <p:cNvPr id="318" name="テキスト ボックス 317"/>
          <p:cNvSpPr txBox="1"/>
          <p:nvPr/>
        </p:nvSpPr>
        <p:spPr>
          <a:xfrm>
            <a:off x="488504" y="4448215"/>
            <a:ext cx="2020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公共交通関連情報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lang="ja-JP" altLang="en-US" sz="12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16497" y="4365104"/>
            <a:ext cx="4396662" cy="230425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正方形/長方形 318"/>
          <p:cNvSpPr/>
          <p:nvPr/>
        </p:nvSpPr>
        <p:spPr>
          <a:xfrm>
            <a:off x="5137444" y="4365104"/>
            <a:ext cx="4383892" cy="230425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28465" y="3964994"/>
            <a:ext cx="1688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prstClr val="black"/>
                </a:solidFill>
                <a:ea typeface="ＭＳ Ｐゴシック"/>
              </a:rPr>
              <a:t>【</a:t>
            </a:r>
            <a:r>
              <a:rPr lang="ja-JP" altLang="en-US" sz="2000" dirty="0" smtClean="0">
                <a:solidFill>
                  <a:prstClr val="black"/>
                </a:solidFill>
                <a:ea typeface="ＭＳ Ｐゴシック"/>
              </a:rPr>
              <a:t>イメージ</a:t>
            </a:r>
            <a:r>
              <a:rPr lang="en-US" altLang="ja-JP" sz="2000" dirty="0" smtClean="0">
                <a:solidFill>
                  <a:prstClr val="black"/>
                </a:solidFill>
                <a:ea typeface="ＭＳ Ｐゴシック"/>
              </a:rPr>
              <a:t>】</a:t>
            </a:r>
            <a:endParaRPr lang="ja-JP" altLang="en-US" sz="2000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8559" y="1303600"/>
            <a:ext cx="2944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ja-JP" altLang="en-US" b="1" dirty="0">
                <a:solidFill>
                  <a:srgbClr val="FF0000"/>
                </a:solidFill>
              </a:rPr>
              <a:t>公共交通</a:t>
            </a:r>
            <a:r>
              <a:rPr lang="ja-JP" altLang="en-US" b="1" dirty="0" smtClean="0">
                <a:solidFill>
                  <a:srgbClr val="FF0000"/>
                </a:solidFill>
              </a:rPr>
              <a:t>、</a:t>
            </a:r>
            <a:r>
              <a:rPr lang="ja-JP" altLang="en-US" b="1" u="heavy" dirty="0">
                <a:solidFill>
                  <a:srgbClr val="0070C0"/>
                </a:solidFill>
              </a:rPr>
              <a:t>地盤</a:t>
            </a:r>
            <a:r>
              <a:rPr lang="ja-JP" altLang="en-US" b="1" dirty="0" smtClean="0">
                <a:solidFill>
                  <a:srgbClr val="FF0000"/>
                </a:solidFill>
              </a:rPr>
              <a:t>、災害、青果物、水産物</a:t>
            </a:r>
            <a:r>
              <a:rPr lang="ja-JP" altLang="en-US" dirty="0" smtClean="0"/>
              <a:t>の各分野のデータについて、実証実験を行い、共通</a:t>
            </a:r>
            <a:r>
              <a:rPr lang="en-US" altLang="ja-JP" dirty="0" smtClean="0">
                <a:latin typeface="+mn-ea"/>
              </a:rPr>
              <a:t>API</a:t>
            </a:r>
            <a:r>
              <a:rPr lang="ja-JP" altLang="en-US" dirty="0" smtClean="0"/>
              <a:t>（第１版）等を策定。</a:t>
            </a:r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448918" y="1303600"/>
            <a:ext cx="2944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ja-JP" altLang="en-US" b="1" dirty="0">
                <a:solidFill>
                  <a:srgbClr val="FF0000"/>
                </a:solidFill>
              </a:rPr>
              <a:t>自治体</a:t>
            </a:r>
            <a:r>
              <a:rPr lang="ja-JP" altLang="en-US" b="1" dirty="0" smtClean="0">
                <a:solidFill>
                  <a:srgbClr val="FF0000"/>
                </a:solidFill>
              </a:rPr>
              <a:t>の行政情報、社会資本情報、観光情報、防災情報</a:t>
            </a:r>
            <a:r>
              <a:rPr lang="ja-JP" altLang="en-US" dirty="0" smtClean="0"/>
              <a:t>等で実証実験を実施するとともに、データカタログサイト（</a:t>
            </a:r>
            <a:r>
              <a:rPr lang="en-US" altLang="ja-JP" dirty="0" smtClean="0">
                <a:latin typeface="+mn-ea"/>
              </a:rPr>
              <a:t>DATA</a:t>
            </a:r>
            <a:r>
              <a:rPr lang="ja-JP" altLang="en-US" dirty="0" err="1" smtClean="0">
                <a:latin typeface="+mn-ea"/>
              </a:rPr>
              <a:t>．</a:t>
            </a:r>
            <a:r>
              <a:rPr lang="en-US" altLang="ja-JP" dirty="0" smtClean="0">
                <a:latin typeface="+mn-ea"/>
              </a:rPr>
              <a:t>GO</a:t>
            </a:r>
            <a:r>
              <a:rPr lang="ja-JP" altLang="en-US" dirty="0" err="1" smtClean="0">
                <a:latin typeface="+mn-ea"/>
              </a:rPr>
              <a:t>．</a:t>
            </a:r>
            <a:r>
              <a:rPr lang="en-US" altLang="ja-JP" dirty="0" smtClean="0">
                <a:latin typeface="+mn-ea"/>
              </a:rPr>
              <a:t>JP</a:t>
            </a:r>
            <a:r>
              <a:rPr lang="ja-JP" altLang="en-US" dirty="0" smtClean="0"/>
              <a:t>）に適用する情報流通連携基盤共通</a:t>
            </a:r>
            <a:r>
              <a:rPr lang="en-US" altLang="ja-JP" dirty="0" smtClean="0">
                <a:latin typeface="+mn-ea"/>
              </a:rPr>
              <a:t>API</a:t>
            </a:r>
            <a:r>
              <a:rPr lang="ja-JP" altLang="en-US" dirty="0" smtClean="0"/>
              <a:t>機能を検討等。</a:t>
            </a:r>
            <a:endParaRPr kumimoji="1" lang="ja-JP" altLang="en-US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681192" y="1303600"/>
            <a:ext cx="2944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ja-JP" altLang="en-US" dirty="0"/>
              <a:t>固定資産</a:t>
            </a:r>
            <a:r>
              <a:rPr lang="ja-JP" altLang="en-US" dirty="0" smtClean="0"/>
              <a:t>台帳の作成義務付けに合わせ、</a:t>
            </a:r>
            <a:r>
              <a:rPr lang="ja-JP" altLang="en-US" b="1" dirty="0" smtClean="0">
                <a:solidFill>
                  <a:srgbClr val="FF0000"/>
                </a:solidFill>
              </a:rPr>
              <a:t>公共施設等に係る情報</a:t>
            </a:r>
            <a:r>
              <a:rPr lang="ja-JP" altLang="en-US" dirty="0" smtClean="0"/>
              <a:t>をオープンデータ化する実証実験等を実施。</a:t>
            </a:r>
            <a:endParaRPr kumimoji="1" lang="ja-JP" altLang="en-US" dirty="0"/>
          </a:p>
        </p:txBody>
      </p:sp>
      <p:sp>
        <p:nvSpPr>
          <p:cNvPr id="89" name="正方形/長方形 88"/>
          <p:cNvSpPr/>
          <p:nvPr/>
        </p:nvSpPr>
        <p:spPr>
          <a:xfrm>
            <a:off x="288" y="481271"/>
            <a:ext cx="9906000" cy="6740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373" tIns="45690" rIns="91373" bIns="45690" rtlCol="0" anchor="ctr"/>
          <a:lstStyle/>
          <a:p>
            <a:pPr algn="ctr" defTabSz="913753" fontAlgn="auto">
              <a:spcBef>
                <a:spcPts val="0"/>
              </a:spcBef>
              <a:spcAft>
                <a:spcPts val="0"/>
              </a:spcAft>
            </a:pPr>
            <a:endParaRPr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-15551" y="-6401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>
            <a:defPPr>
              <a:defRPr lang="ja-JP"/>
            </a:defPPr>
            <a:lvl1pPr indent="152400" algn="ctr" eaLnBrk="0" hangingPunct="0">
              <a:defRPr sz="2400" b="1">
                <a:solidFill>
                  <a:prstClr val="black"/>
                </a:solidFill>
                <a:latin typeface="+mn-ea"/>
              </a:defRPr>
            </a:lvl1pPr>
          </a:lstStyle>
          <a:p>
            <a:r>
              <a:rPr lang="ja-JP" altLang="en-US" dirty="0" smtClean="0">
                <a:latin typeface="+mj-ea"/>
                <a:ea typeface="+mj-ea"/>
              </a:rPr>
              <a:t>オープンデータ利活用推進に向けた実証実験（</a:t>
            </a:r>
            <a:r>
              <a:rPr lang="en-US" altLang="ja-JP" dirty="0" smtClean="0">
                <a:latin typeface="+mj-ea"/>
                <a:ea typeface="+mj-ea"/>
              </a:rPr>
              <a:t>H24</a:t>
            </a:r>
            <a:r>
              <a:rPr lang="ja-JP" altLang="en-US" dirty="0" smtClean="0">
                <a:latin typeface="+mj-ea"/>
                <a:ea typeface="+mj-ea"/>
              </a:rPr>
              <a:t>～</a:t>
            </a:r>
            <a:r>
              <a:rPr lang="en-US" altLang="ja-JP" dirty="0" smtClean="0">
                <a:latin typeface="+mj-ea"/>
                <a:ea typeface="+mj-ea"/>
              </a:rPr>
              <a:t>26</a:t>
            </a:r>
            <a:r>
              <a:rPr lang="ja-JP" altLang="en-US" dirty="0" smtClean="0">
                <a:latin typeface="+mj-ea"/>
                <a:ea typeface="+mj-ea"/>
              </a:rPr>
              <a:t>）</a:t>
            </a:r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92" name="テキスト ボックス 91"/>
          <p:cNvSpPr txBox="1">
            <a:spLocks noChangeArrowheads="1"/>
          </p:cNvSpPr>
          <p:nvPr/>
        </p:nvSpPr>
        <p:spPr bwMode="auto">
          <a:xfrm>
            <a:off x="9124950" y="25481"/>
            <a:ext cx="748516" cy="30717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53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正方形/長方形 67"/>
          <p:cNvSpPr/>
          <p:nvPr/>
        </p:nvSpPr>
        <p:spPr>
          <a:xfrm>
            <a:off x="1696074" y="6279703"/>
            <a:ext cx="5833422" cy="5386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〇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国の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地盤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情報　　　　　・</a:t>
            </a:r>
            <a:r>
              <a:rPr lang="en-US" altLang="ja-JP" sz="1200" dirty="0" err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KuniJiban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国交省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〇県・市・町の地盤情報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・紙やイメージデータ→共通フォーマットの電子化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69" name="グループ化 9"/>
          <p:cNvGrpSpPr/>
          <p:nvPr/>
        </p:nvGrpSpPr>
        <p:grpSpPr>
          <a:xfrm>
            <a:off x="2759427" y="4125757"/>
            <a:ext cx="3706716" cy="1440160"/>
            <a:chOff x="3342926" y="3717032"/>
            <a:chExt cx="3706716" cy="1440160"/>
          </a:xfrm>
        </p:grpSpPr>
        <p:grpSp>
          <p:nvGrpSpPr>
            <p:cNvPr id="70" name="グループ化 14"/>
            <p:cNvGrpSpPr/>
            <p:nvPr/>
          </p:nvGrpSpPr>
          <p:grpSpPr>
            <a:xfrm>
              <a:off x="3342927" y="4077072"/>
              <a:ext cx="3706715" cy="1080120"/>
              <a:chOff x="2875762" y="3933056"/>
              <a:chExt cx="3706715" cy="1080120"/>
            </a:xfrm>
          </p:grpSpPr>
          <p:sp>
            <p:nvSpPr>
              <p:cNvPr id="72" name="正方形/長方形 71"/>
              <p:cNvSpPr/>
              <p:nvPr/>
            </p:nvSpPr>
            <p:spPr>
              <a:xfrm>
                <a:off x="2875762" y="3933056"/>
                <a:ext cx="3706715" cy="1080120"/>
              </a:xfrm>
              <a:prstGeom prst="rect">
                <a:avLst/>
              </a:prstGeom>
              <a:noFill/>
              <a:ln w="190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67254" tIns="33627" rIns="67254" bIns="33627" rtlCol="0" anchor="t" anchorCtr="0"/>
              <a:lstStyle/>
              <a:p>
                <a:endParaRPr lang="ja-JP" altLang="en-US" b="1" dirty="0" smtClean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73" name="図 72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880992" y="4082639"/>
                <a:ext cx="1089561" cy="858529"/>
              </a:xfrm>
              <a:prstGeom prst="rect">
                <a:avLst/>
              </a:prstGeom>
            </p:spPr>
          </p:pic>
          <p:pic>
            <p:nvPicPr>
              <p:cNvPr id="74" name="図 73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503399" y="4082639"/>
                <a:ext cx="1089561" cy="858529"/>
              </a:xfrm>
              <a:prstGeom prst="rect">
                <a:avLst/>
              </a:prstGeom>
            </p:spPr>
          </p:pic>
          <p:sp>
            <p:nvSpPr>
              <p:cNvPr id="75" name="テキスト ボックス 74"/>
              <p:cNvSpPr txBox="1"/>
              <p:nvPr/>
            </p:nvSpPr>
            <p:spPr bwMode="auto">
              <a:xfrm>
                <a:off x="3407168" y="4653136"/>
                <a:ext cx="1185792" cy="265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79434" tIns="48989" rIns="79434" bIns="48989" rtlCol="0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ja-JP" altLang="en-US" sz="1200" b="1" dirty="0" smtClean="0">
                    <a:solidFill>
                      <a:prstClr val="black"/>
                    </a:solidFill>
                    <a:latin typeface="Arial"/>
                    <a:ea typeface="ヒラギノ角ゴ ProN W6"/>
                    <a:cs typeface="Arial"/>
                  </a:rPr>
                  <a:t>データベース</a:t>
                </a:r>
                <a:endParaRPr lang="ja-JP" altLang="en-US" sz="1200" b="1" dirty="0">
                  <a:solidFill>
                    <a:prstClr val="black"/>
                  </a:solidFill>
                  <a:latin typeface="Arial"/>
                  <a:ea typeface="ヒラギノ角ゴ ProN W6"/>
                  <a:cs typeface="Arial"/>
                </a:endParaRPr>
              </a:p>
            </p:txBody>
          </p:sp>
          <p:sp>
            <p:nvSpPr>
              <p:cNvPr id="76" name="テキスト ボックス 75"/>
              <p:cNvSpPr txBox="1"/>
              <p:nvPr/>
            </p:nvSpPr>
            <p:spPr bwMode="auto">
              <a:xfrm>
                <a:off x="4736976" y="4671417"/>
                <a:ext cx="1418578" cy="265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79434" tIns="48989" rIns="79434" bIns="48989" rtlCol="0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ja-JP" altLang="en-US" sz="1200" b="1" dirty="0" smtClean="0">
                    <a:solidFill>
                      <a:prstClr val="black"/>
                    </a:solidFill>
                    <a:latin typeface="Arial"/>
                    <a:ea typeface="ヒラギノ角ゴ ProN W6"/>
                    <a:cs typeface="Arial"/>
                  </a:rPr>
                  <a:t>アプリケーション</a:t>
                </a:r>
                <a:endParaRPr lang="ja-JP" altLang="en-US" sz="1200" b="1" dirty="0">
                  <a:solidFill>
                    <a:prstClr val="black"/>
                  </a:solidFill>
                  <a:latin typeface="Arial"/>
                  <a:ea typeface="ヒラギノ角ゴ ProN W6"/>
                  <a:cs typeface="Arial"/>
                </a:endParaRPr>
              </a:p>
            </p:txBody>
          </p:sp>
          <p:sp>
            <p:nvSpPr>
              <p:cNvPr id="77" name="円/楕円 76"/>
              <p:cNvSpPr/>
              <p:nvPr/>
            </p:nvSpPr>
            <p:spPr bwMode="auto">
              <a:xfrm>
                <a:off x="3656856" y="4365104"/>
                <a:ext cx="2138283" cy="235126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ja-JP" altLang="en-US" sz="1200" b="1" dirty="0" smtClean="0">
                    <a:solidFill>
                      <a:prstClr val="white"/>
                    </a:solidFill>
                  </a:rPr>
                  <a:t>共通識別子</a:t>
                </a:r>
                <a:r>
                  <a:rPr lang="ja-JP" altLang="en-US" sz="1200" b="1" dirty="0">
                    <a:solidFill>
                      <a:prstClr val="white"/>
                    </a:solidFill>
                  </a:rPr>
                  <a:t>（</a:t>
                </a:r>
                <a:r>
                  <a:rPr lang="ja-JP" altLang="en-US" sz="1200" b="1" dirty="0" smtClean="0">
                    <a:solidFill>
                      <a:prstClr val="white"/>
                    </a:solidFill>
                  </a:rPr>
                  <a:t>コード等）</a:t>
                </a:r>
                <a:endParaRPr lang="ja-JP" altLang="en-US" sz="12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1" name="正方形/長方形 70"/>
            <p:cNvSpPr/>
            <p:nvPr/>
          </p:nvSpPr>
          <p:spPr>
            <a:xfrm>
              <a:off x="3342926" y="3717032"/>
              <a:ext cx="3706715" cy="4602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prstClr val="white"/>
                  </a:solidFill>
                </a:rPr>
                <a:t>情報流通連携基盤共通ＡＰＩ</a:t>
              </a:r>
              <a:endParaRPr lang="ja-JP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78" name="角丸四角形 77"/>
          <p:cNvSpPr/>
          <p:nvPr/>
        </p:nvSpPr>
        <p:spPr>
          <a:xfrm>
            <a:off x="2814747" y="1888373"/>
            <a:ext cx="3813514" cy="183217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9" name="Picture 5" descr="Image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"/>
          <a:stretch>
            <a:fillRect/>
          </a:stretch>
        </p:blipFill>
        <p:spPr bwMode="auto">
          <a:xfrm>
            <a:off x="4020119" y="2441218"/>
            <a:ext cx="981638" cy="1089824"/>
          </a:xfrm>
          <a:prstGeom prst="rect">
            <a:avLst/>
          </a:prstGeom>
          <a:noFill/>
          <a:ln w="9525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テキスト ボックス 79"/>
          <p:cNvSpPr txBox="1"/>
          <p:nvPr/>
        </p:nvSpPr>
        <p:spPr bwMode="auto">
          <a:xfrm>
            <a:off x="5171762" y="2738961"/>
            <a:ext cx="1800740" cy="1299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48989" rIns="0" bIns="48989" rtlCol="0">
            <a:prstTxWarp prst="textNoShape">
              <a:avLst/>
            </a:prstTxWarp>
            <a:spAutoFit/>
          </a:bodyPr>
          <a:lstStyle/>
          <a:p>
            <a:r>
              <a:rPr lang="ja-JP" alt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・災害予測</a:t>
            </a:r>
          </a:p>
          <a:p>
            <a:r>
              <a:rPr lang="ja-JP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　</a:t>
            </a:r>
            <a:r>
              <a:rPr lang="ja-JP" alt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　　アプリケーション</a:t>
            </a:r>
            <a:endParaRPr lang="en-US" altLang="ja-JP" sz="1200" b="1" dirty="0" smtClean="0">
              <a:solidFill>
                <a:prstClr val="black">
                  <a:lumMod val="75000"/>
                  <a:lumOff val="25000"/>
                </a:prstClr>
              </a:solidFill>
              <a:latin typeface="HG丸ｺﾞｼｯｸM-PRO" pitchFamily="50" charset="-128"/>
              <a:ea typeface="HG丸ｺﾞｼｯｸM-PRO" pitchFamily="50" charset="-128"/>
              <a:cs typeface="Arial"/>
            </a:endParaRPr>
          </a:p>
          <a:p>
            <a:endParaRPr lang="en-US" altLang="ja-JP" sz="300" b="1" dirty="0" smtClean="0">
              <a:solidFill>
                <a:prstClr val="black">
                  <a:lumMod val="75000"/>
                  <a:lumOff val="25000"/>
                </a:prstClr>
              </a:solidFill>
              <a:latin typeface="HG丸ｺﾞｼｯｸM-PRO" pitchFamily="50" charset="-128"/>
              <a:ea typeface="HG丸ｺﾞｼｯｸM-PRO" pitchFamily="50" charset="-128"/>
              <a:cs typeface="Arial"/>
            </a:endParaRPr>
          </a:p>
          <a:p>
            <a:r>
              <a:rPr lang="ja-JP" alt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・ボーリングデータ</a:t>
            </a:r>
          </a:p>
          <a:p>
            <a:r>
              <a:rPr lang="ja-JP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　</a:t>
            </a:r>
            <a:r>
              <a:rPr lang="ja-JP" alt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　　公開システム</a:t>
            </a:r>
            <a:endParaRPr lang="en-US" altLang="ja-JP" sz="1200" b="1" dirty="0">
              <a:solidFill>
                <a:prstClr val="black">
                  <a:lumMod val="75000"/>
                  <a:lumOff val="25000"/>
                </a:prstClr>
              </a:solidFill>
              <a:latin typeface="HG丸ｺﾞｼｯｸM-PRO" pitchFamily="50" charset="-128"/>
              <a:ea typeface="HG丸ｺﾞｼｯｸM-PRO" pitchFamily="50" charset="-128"/>
              <a:cs typeface="Arial"/>
            </a:endParaRPr>
          </a:p>
          <a:p>
            <a:endParaRPr lang="en-US" altLang="ja-JP" sz="300" b="1" dirty="0">
              <a:solidFill>
                <a:prstClr val="black">
                  <a:lumMod val="75000"/>
                  <a:lumOff val="25000"/>
                </a:prstClr>
              </a:solidFill>
              <a:latin typeface="HG丸ｺﾞｼｯｸM-PRO" pitchFamily="50" charset="-128"/>
              <a:ea typeface="HG丸ｺﾞｼｯｸM-PRO" pitchFamily="50" charset="-128"/>
              <a:cs typeface="Arial"/>
            </a:endParaRPr>
          </a:p>
          <a:p>
            <a:r>
              <a:rPr lang="ja-JP" alt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・ハザードマップ</a:t>
            </a:r>
          </a:p>
          <a:p>
            <a:r>
              <a:rPr lang="ja-JP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　</a:t>
            </a:r>
            <a:r>
              <a:rPr lang="ja-JP" altLang="en-US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itchFamily="50" charset="-128"/>
                <a:ea typeface="HG丸ｺﾞｼｯｸM-PRO" pitchFamily="50" charset="-128"/>
                <a:cs typeface="Arial"/>
              </a:rPr>
              <a:t>　　公開システム　等</a:t>
            </a:r>
            <a:endParaRPr lang="en-US" altLang="ja-JP" sz="1200" b="1" dirty="0" smtClean="0">
              <a:solidFill>
                <a:prstClr val="black">
                  <a:lumMod val="75000"/>
                  <a:lumOff val="25000"/>
                </a:prstClr>
              </a:solidFill>
              <a:latin typeface="HG丸ｺﾞｼｯｸM-PRO" pitchFamily="50" charset="-128"/>
              <a:ea typeface="HG丸ｺﾞｼｯｸM-PRO" pitchFamily="50" charset="-128"/>
              <a:cs typeface="Arial"/>
            </a:endParaRPr>
          </a:p>
        </p:txBody>
      </p:sp>
      <p:pic>
        <p:nvPicPr>
          <p:cNvPr id="81" name="Picture 12" descr="Image03のコピ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018" y="2484573"/>
            <a:ext cx="1238214" cy="104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テキスト ボックス 81"/>
          <p:cNvSpPr txBox="1"/>
          <p:nvPr/>
        </p:nvSpPr>
        <p:spPr bwMode="auto">
          <a:xfrm>
            <a:off x="3643891" y="1982674"/>
            <a:ext cx="2202472" cy="283601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square" lIns="79434" tIns="48989" rIns="79434" bIns="48989" rtlCol="0">
            <a:prstTxWarp prst="textNoShape">
              <a:avLst/>
            </a:prstTxWarp>
            <a:spAutoFit/>
          </a:bodyPr>
          <a:lstStyle/>
          <a:p>
            <a:pPr algn="dist"/>
            <a:r>
              <a:rPr lang="ja-JP" altLang="en-US" sz="1200" b="1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  <a:cs typeface="ヒラギノ角ゴ ProN W6"/>
              </a:rPr>
              <a:t>地盤情報利活用サービス</a:t>
            </a:r>
            <a:endParaRPr lang="ja-JP" altLang="en-US" sz="12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  <a:cs typeface="ヒラギノ角ゴ ProN W6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2329782" y="2039555"/>
            <a:ext cx="843577" cy="613719"/>
            <a:chOff x="8483707" y="3139657"/>
            <a:chExt cx="843576" cy="613719"/>
          </a:xfrm>
          <a:solidFill>
            <a:schemeClr val="bg1"/>
          </a:solidFill>
        </p:grpSpPr>
        <p:pic>
          <p:nvPicPr>
            <p:cNvPr id="84" name="Picture 37" descr="MC900088956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2527" y="3139657"/>
              <a:ext cx="566937" cy="4138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" name="テキスト ボックス 84"/>
            <p:cNvSpPr txBox="1"/>
            <p:nvPr/>
          </p:nvSpPr>
          <p:spPr>
            <a:xfrm>
              <a:off x="8483707" y="3507155"/>
              <a:ext cx="843576" cy="24622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rPr>
                <a:t>教育・観光</a:t>
              </a:r>
              <a:endParaRPr lang="ja-JP" altLang="en-US" sz="1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grpSp>
        <p:nvGrpSpPr>
          <p:cNvPr id="86" name="グループ化 1"/>
          <p:cNvGrpSpPr/>
          <p:nvPr/>
        </p:nvGrpSpPr>
        <p:grpSpPr>
          <a:xfrm>
            <a:off x="2422244" y="3277370"/>
            <a:ext cx="998261" cy="689400"/>
            <a:chOff x="8485621" y="1826755"/>
            <a:chExt cx="998261" cy="689400"/>
          </a:xfrm>
          <a:solidFill>
            <a:schemeClr val="bg1"/>
          </a:solidFill>
        </p:grpSpPr>
        <p:pic>
          <p:nvPicPr>
            <p:cNvPr id="87" name="Picture 53" descr="j034344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C"/>
                </a:clrFrom>
                <a:clrTo>
                  <a:srgbClr val="FFFF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5305" y="1826755"/>
              <a:ext cx="460205" cy="4408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8485621" y="2269934"/>
              <a:ext cx="998261" cy="24622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rPr>
                <a:t>国・自治体</a:t>
              </a:r>
              <a:endParaRPr lang="ja-JP" altLang="en-US" sz="1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89" name="四角形吹き出し 88"/>
          <p:cNvSpPr/>
          <p:nvPr/>
        </p:nvSpPr>
        <p:spPr>
          <a:xfrm>
            <a:off x="272482" y="4355898"/>
            <a:ext cx="2136119" cy="708746"/>
          </a:xfrm>
          <a:prstGeom prst="wedgeRectCallout">
            <a:avLst>
              <a:gd name="adj1" fmla="val 75692"/>
              <a:gd name="adj2" fmla="val 21701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7254" tIns="33627" rIns="67254" bIns="33627" rtlCol="0" anchor="t" anchorCtr="0"/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・地盤情報分野の標準</a:t>
            </a:r>
            <a:endParaRPr lang="en-US" altLang="ja-JP" sz="12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データ規格の策定</a:t>
            </a:r>
            <a:endParaRPr lang="en-US" altLang="ja-JP" sz="12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・地盤情報標準ＡＰＩの構築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0" name="上矢印 89"/>
          <p:cNvSpPr/>
          <p:nvPr/>
        </p:nvSpPr>
        <p:spPr>
          <a:xfrm>
            <a:off x="4460911" y="3660954"/>
            <a:ext cx="288032" cy="500067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endParaRPr lang="ja-JP" altLang="en-US" dirty="0" err="1" smtClean="0">
              <a:solidFill>
                <a:prstClr val="white"/>
              </a:solidFill>
            </a:endParaRPr>
          </a:p>
        </p:txBody>
      </p:sp>
      <p:sp>
        <p:nvSpPr>
          <p:cNvPr id="91" name="上矢印 90"/>
          <p:cNvSpPr/>
          <p:nvPr/>
        </p:nvSpPr>
        <p:spPr>
          <a:xfrm>
            <a:off x="5382915" y="5447178"/>
            <a:ext cx="288032" cy="602462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endParaRPr lang="ja-JP" altLang="en-US" dirty="0" err="1" smtClean="0">
              <a:solidFill>
                <a:prstClr val="white"/>
              </a:solidFill>
            </a:endParaRPr>
          </a:p>
        </p:txBody>
      </p:sp>
      <p:sp>
        <p:nvSpPr>
          <p:cNvPr id="92" name="上矢印 91"/>
          <p:cNvSpPr/>
          <p:nvPr/>
        </p:nvSpPr>
        <p:spPr>
          <a:xfrm>
            <a:off x="3743992" y="5441160"/>
            <a:ext cx="288032" cy="602463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endParaRPr lang="ja-JP" altLang="en-US" dirty="0" err="1" smtClean="0">
              <a:solidFill>
                <a:prstClr val="white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389649" y="5927915"/>
            <a:ext cx="2446272" cy="30777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4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地盤情報</a:t>
            </a:r>
            <a:endParaRPr lang="en-US" altLang="ja-JP" sz="14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4" name="上矢印 93"/>
          <p:cNvSpPr/>
          <p:nvPr/>
        </p:nvSpPr>
        <p:spPr>
          <a:xfrm rot="5400000" flipH="1">
            <a:off x="2378447" y="2657481"/>
            <a:ext cx="288032" cy="716091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254" tIns="33627" rIns="67254" bIns="33627" rtlCol="0" anchor="ctr"/>
          <a:lstStyle/>
          <a:p>
            <a:endParaRPr lang="ja-JP" altLang="en-US" dirty="0" err="1" smtClean="0">
              <a:solidFill>
                <a:prstClr val="white"/>
              </a:solidFill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7181420" y="3340354"/>
            <a:ext cx="2524108" cy="2320894"/>
          </a:xfrm>
          <a:prstGeom prst="roundRect">
            <a:avLst>
              <a:gd name="adj" fmla="val 647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0" rIns="91385" bIns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本実証で取扱う標準規格データ</a:t>
            </a:r>
            <a:endParaRPr lang="en-US" altLang="ja-JP" sz="12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endParaRPr lang="en-US" altLang="ja-JP" sz="200" b="1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(1)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オリジナルデータ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・ボーリングデータ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・土質試験結果一覧表データ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endParaRPr lang="en-US" altLang="ja-JP" sz="3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(2)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本実証での加工データ</a:t>
            </a:r>
          </a:p>
          <a:p>
            <a:pPr>
              <a:lnSpc>
                <a:spcPct val="130000"/>
              </a:lnSpc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・地域地盤常数データ</a:t>
            </a:r>
            <a:endParaRPr lang="en-US" altLang="ja-JP" sz="800" baseline="800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・鉛直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次元地盤柱状体モデル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・地震シミュレーション結果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・地盤リスク抽出結果データ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80743" y="2134359"/>
            <a:ext cx="2149039" cy="15192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bIns="7200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○土砂災害警戒区域</a:t>
            </a:r>
            <a:endParaRPr lang="en-US" altLang="ja-JP" sz="8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○微地形･地質図</a:t>
            </a:r>
            <a:endParaRPr lang="en-US" altLang="ja-JP" sz="8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○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5m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･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10mDEM 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段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彩図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○解放基盤波形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○ランドマークデータ</a:t>
            </a:r>
            <a:endParaRPr lang="en-US" altLang="ja-JP" sz="8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　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ハザードマップや避難所等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sz="8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97" name="グループ化 2"/>
          <p:cNvGrpSpPr/>
          <p:nvPr/>
        </p:nvGrpSpPr>
        <p:grpSpPr>
          <a:xfrm>
            <a:off x="6269136" y="1997959"/>
            <a:ext cx="771568" cy="653659"/>
            <a:chOff x="8081271" y="2292468"/>
            <a:chExt cx="771568" cy="653658"/>
          </a:xfrm>
          <a:solidFill>
            <a:schemeClr val="bg1"/>
          </a:solidFill>
        </p:grpSpPr>
        <p:pic>
          <p:nvPicPr>
            <p:cNvPr id="98" name="Picture 77" descr="C:\Program Files\Microsoft Office\MEDIA\CAGCAT10\j0195384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79" y="2292468"/>
              <a:ext cx="490455" cy="46192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テキスト ボックス 98"/>
            <p:cNvSpPr txBox="1"/>
            <p:nvPr/>
          </p:nvSpPr>
          <p:spPr>
            <a:xfrm>
              <a:off x="8081271" y="2699905"/>
              <a:ext cx="771568" cy="24622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rPr>
                <a:t>一般世帯</a:t>
              </a:r>
            </a:p>
          </p:txBody>
        </p:sp>
      </p:grpSp>
      <p:sp>
        <p:nvSpPr>
          <p:cNvPr id="100" name="角丸四角形 99"/>
          <p:cNvSpPr/>
          <p:nvPr/>
        </p:nvSpPr>
        <p:spPr>
          <a:xfrm>
            <a:off x="272482" y="620688"/>
            <a:ext cx="9289032" cy="1224000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0" rIns="91385" bIns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Aft>
                <a:spcPts val="600"/>
              </a:spcAft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○　国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や</a:t>
            </a:r>
            <a:r>
              <a:rPr lang="ja-JP" altLang="ja-JP" sz="1400" dirty="0" smtClean="0">
                <a:solidFill>
                  <a:prstClr val="black"/>
                </a:solidFill>
                <a:latin typeface="ＭＳ Ｐゴシック"/>
              </a:rPr>
              <a:t>自治体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等が所有する大量の地盤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情報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（ボーリング・土質データ）については、</a:t>
            </a:r>
            <a:r>
              <a:rPr lang="ja-JP" altLang="ja-JP" sz="1400" dirty="0" smtClean="0">
                <a:solidFill>
                  <a:prstClr val="black"/>
                </a:solidFill>
                <a:latin typeface="ＭＳ Ｐゴシック"/>
              </a:rPr>
              <a:t>電子的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な</a:t>
            </a:r>
            <a:r>
              <a:rPr lang="ja-JP" altLang="ja-JP" sz="1400" dirty="0" smtClean="0">
                <a:solidFill>
                  <a:prstClr val="black"/>
                </a:solidFill>
                <a:latin typeface="ＭＳ Ｐゴシック"/>
              </a:rPr>
              <a:t>収集</a:t>
            </a:r>
            <a:r>
              <a:rPr lang="ja-JP" altLang="ja-JP" sz="1400" dirty="0">
                <a:solidFill>
                  <a:prstClr val="black"/>
                </a:solidFill>
                <a:latin typeface="ＭＳ Ｐゴシック"/>
              </a:rPr>
              <a:t>・</a:t>
            </a:r>
            <a:r>
              <a:rPr lang="ja-JP" altLang="ja-JP" sz="1400" dirty="0" smtClean="0">
                <a:solidFill>
                  <a:prstClr val="black"/>
                </a:solidFill>
                <a:latin typeface="ＭＳ Ｐゴシック"/>
              </a:rPr>
              <a:t>管理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が行われ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/>
              </a:rPr>
              <a:t>、他の分野のデータ等と容易に組み合わせることができる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ようになれば、防災･減災に資するより精緻なハザードマップの提供等、</a:t>
            </a:r>
            <a:r>
              <a:rPr lang="ja-JP" altLang="en-US" sz="1400" u="sng" dirty="0" smtClean="0">
                <a:solidFill>
                  <a:srgbClr val="FF0000"/>
                </a:solidFill>
                <a:latin typeface="ＭＳ Ｐゴシック"/>
              </a:rPr>
              <a:t>新たなサービスや情報の価値を創出することが期待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/>
              </a:rPr>
              <a:t>できる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ＭＳ Ｐゴシック"/>
            </a:endParaRPr>
          </a:p>
          <a:p>
            <a:pPr marL="180975" indent="-180975">
              <a:spcAft>
                <a:spcPts val="600"/>
              </a:spcAft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○　地盤情報の流通・連携のための</a:t>
            </a:r>
            <a:r>
              <a:rPr lang="ja-JP" altLang="en-US" sz="1400" u="sng" dirty="0" smtClean="0">
                <a:solidFill>
                  <a:srgbClr val="FF0000"/>
                </a:solidFill>
                <a:latin typeface="ＭＳ Ｐゴシック"/>
              </a:rPr>
              <a:t>地盤情報流通連携基盤システム（地盤情報標準ＡＰＩ）の構築に向けた実証実験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を行うと共に</a:t>
            </a:r>
            <a:r>
              <a:rPr lang="ja-JP" altLang="en-US" sz="1400" u="sng" dirty="0" smtClean="0">
                <a:solidFill>
                  <a:srgbClr val="FF0000"/>
                </a:solidFill>
                <a:latin typeface="ＭＳ Ｐゴシック"/>
              </a:rPr>
              <a:t>地盤情報の公開・二次利用を促進するためのガイドを策定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01" name="大かっこ 100"/>
          <p:cNvSpPr/>
          <p:nvPr/>
        </p:nvSpPr>
        <p:spPr>
          <a:xfrm>
            <a:off x="7044510" y="2013810"/>
            <a:ext cx="2805034" cy="1055150"/>
          </a:xfrm>
          <a:prstGeom prst="bracketPair">
            <a:avLst>
              <a:gd name="adj" fmla="val 764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実施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主体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：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日本工営株式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会社</a:t>
            </a:r>
            <a:endParaRPr lang="en-US" altLang="ja-JP" sz="1100" dirty="0" smtClean="0">
              <a:solidFill>
                <a:prstClr val="black"/>
              </a:solidFill>
              <a:latin typeface="ＭＳ Ｐゴシック"/>
            </a:endParaRPr>
          </a:p>
          <a:p>
            <a:endParaRPr lang="en-US" altLang="ja-JP" sz="300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連携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主体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：国（国土交通省）、</a:t>
            </a:r>
            <a:endParaRPr lang="en-US" altLang="ja-JP" sz="1100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　　　　　地方自治体（高知県、高知市、</a:t>
            </a:r>
            <a:endParaRPr lang="en-US" altLang="ja-JP" sz="1100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　　　　　香南市、南国市、土佐市、</a:t>
            </a:r>
            <a:endParaRPr lang="en-US" altLang="ja-JP" sz="1100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　　　　　　須崎市、中土佐町、黒潮町）　他</a:t>
            </a:r>
            <a:endParaRPr lang="en-US" altLang="ja-JP" sz="1100" dirty="0" smtClean="0">
              <a:solidFill>
                <a:srgbClr val="FF0000"/>
              </a:solidFill>
              <a:latin typeface="ＭＳ Ｐゴシック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0" y="11733"/>
            <a:ext cx="9905999" cy="448005"/>
          </a:xfrm>
          <a:prstGeom prst="rect">
            <a:avLst/>
          </a:prstGeom>
          <a:noFill/>
        </p:spPr>
        <p:txBody>
          <a:bodyPr wrap="square" lIns="77912" tIns="38956" rIns="77912" bIns="38956" rtlCol="0">
            <a:spAutoFit/>
          </a:bodyPr>
          <a:lstStyle>
            <a:defPPr>
              <a:defRPr lang="ja-JP"/>
            </a:defPPr>
            <a:lvl1pPr algn="ctr" defTabSz="779115">
              <a:defRPr sz="2400" b="1">
                <a:solidFill>
                  <a:prstClr val="black"/>
                </a:solidFill>
                <a:latin typeface="+mn-ea"/>
              </a:defRPr>
            </a:lvl1pPr>
          </a:lstStyle>
          <a:p>
            <a:r>
              <a:rPr lang="ja-JP" altLang="en-US" dirty="0" smtClean="0"/>
              <a:t>地盤情報のオープンデータ利活用に係る実証事業（</a:t>
            </a:r>
            <a:r>
              <a:rPr lang="en-US" altLang="ja-JP" dirty="0" smtClean="0"/>
              <a:t>H24</a:t>
            </a:r>
            <a:r>
              <a:rPr lang="ja-JP" altLang="en-US" dirty="0" smtClean="0"/>
              <a:t>）</a:t>
            </a:r>
            <a:r>
              <a:rPr lang="en-US" altLang="ja-JP" dirty="0" smtClean="0"/>
              <a:t>〔</a:t>
            </a:r>
            <a:r>
              <a:rPr lang="ja-JP" altLang="en-US" dirty="0" smtClean="0"/>
              <a:t>概要</a:t>
            </a:r>
            <a:r>
              <a:rPr lang="en-US" altLang="ja-JP" dirty="0" smtClean="0"/>
              <a:t>〕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288" y="481271"/>
            <a:ext cx="9906000" cy="6740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373" tIns="45690" rIns="91373" bIns="45690" rtlCol="0" anchor="ctr"/>
          <a:lstStyle/>
          <a:p>
            <a:pPr algn="ctr" defTabSz="913753" fontAlgn="auto">
              <a:spcBef>
                <a:spcPts val="0"/>
              </a:spcBef>
              <a:spcAft>
                <a:spcPts val="0"/>
              </a:spcAft>
            </a:pPr>
            <a:endParaRPr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44" name="四角形吹き出し 43"/>
          <p:cNvSpPr/>
          <p:nvPr/>
        </p:nvSpPr>
        <p:spPr>
          <a:xfrm>
            <a:off x="272483" y="5591057"/>
            <a:ext cx="2057300" cy="596584"/>
          </a:xfrm>
          <a:prstGeom prst="wedgeRectCallout">
            <a:avLst>
              <a:gd name="adj1" fmla="val 101002"/>
              <a:gd name="adj2" fmla="val 2808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7254" tIns="33627" rIns="67254" bIns="33627" rtlCol="0" anchor="ctr" anchorCtr="0"/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地盤情報の公開・二次利用のためのガイド策定</a:t>
            </a:r>
            <a:endParaRPr lang="en-US" altLang="ja-JP" sz="12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28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5779</TotalTime>
  <Words>448</Words>
  <Application>Microsoft Office PowerPoint</Application>
  <PresentationFormat>A4 210 x 297 mm</PresentationFormat>
  <Paragraphs>89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MRI</cp:lastModifiedBy>
  <cp:revision>311</cp:revision>
  <cp:lastPrinted>2016-11-29T08:30:17Z</cp:lastPrinted>
  <dcterms:created xsi:type="dcterms:W3CDTF">2016-08-24T08:52:39Z</dcterms:created>
  <dcterms:modified xsi:type="dcterms:W3CDTF">2016-12-05T10:03:47Z</dcterms:modified>
</cp:coreProperties>
</file>