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25"/>
  </p:notesMasterIdLst>
  <p:handoutMasterIdLst>
    <p:handoutMasterId r:id="rId26"/>
  </p:handoutMasterIdLst>
  <p:sldIdLst>
    <p:sldId id="257" r:id="rId2"/>
    <p:sldId id="337" r:id="rId3"/>
    <p:sldId id="338" r:id="rId4"/>
    <p:sldId id="341" r:id="rId5"/>
    <p:sldId id="343" r:id="rId6"/>
    <p:sldId id="344" r:id="rId7"/>
    <p:sldId id="342" r:id="rId8"/>
    <p:sldId id="339" r:id="rId9"/>
    <p:sldId id="289" r:id="rId10"/>
    <p:sldId id="345" r:id="rId11"/>
    <p:sldId id="331" r:id="rId12"/>
    <p:sldId id="333" r:id="rId13"/>
    <p:sldId id="334" r:id="rId14"/>
    <p:sldId id="346" r:id="rId15"/>
    <p:sldId id="321" r:id="rId16"/>
    <p:sldId id="348" r:id="rId17"/>
    <p:sldId id="349" r:id="rId18"/>
    <p:sldId id="351" r:id="rId19"/>
    <p:sldId id="352" r:id="rId20"/>
    <p:sldId id="350" r:id="rId21"/>
    <p:sldId id="353" r:id="rId22"/>
    <p:sldId id="354" r:id="rId23"/>
    <p:sldId id="264" r:id="rId24"/>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9566" autoAdjust="0"/>
  </p:normalViewPr>
  <p:slideViewPr>
    <p:cSldViewPr>
      <p:cViewPr varScale="1">
        <p:scale>
          <a:sx n="88" d="100"/>
          <a:sy n="88" d="100"/>
        </p:scale>
        <p:origin x="240" y="108"/>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5" y="9376069"/>
            <a:ext cx="2916019" cy="490252"/>
          </a:xfrm>
          <a:prstGeom prst="rect">
            <a:avLst/>
          </a:prstGeom>
          <a:noFill/>
          <a:ln w="9525">
            <a:noFill/>
            <a:miter lim="800000"/>
            <a:headEnd/>
            <a:tailEnd/>
          </a:ln>
          <a:effectLst/>
        </p:spPr>
        <p:txBody>
          <a:bodyPr vert="horz" wrap="square" lIns="94585" tIns="47295" rIns="94585" bIns="47295" numCol="1" anchor="b" anchorCtr="0" compatLnSpc="1">
            <a:prstTxWarp prst="textNoShape">
              <a:avLst/>
            </a:prstTxWarp>
          </a:bodyPr>
          <a:lstStyle>
            <a:lvl1pPr algn="r" defTabSz="94639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一般社団法人オープン＆ビッグデータ活用・地方創生推進機構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2016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2016.06.01</a:t>
            </a:r>
          </a:p>
        </p:txBody>
      </p:sp>
      <p:sp>
        <p:nvSpPr>
          <p:cNvPr id="3" name="タイトル 2"/>
          <p:cNvSpPr>
            <a:spLocks noGrp="1"/>
          </p:cNvSpPr>
          <p:nvPr>
            <p:ph type="ctrTitle" sz="quarter"/>
          </p:nvPr>
        </p:nvSpPr>
        <p:spPr>
          <a:xfrm>
            <a:off x="2792760" y="3012674"/>
            <a:ext cx="7021561" cy="560343"/>
          </a:xfrm>
        </p:spPr>
        <p:txBody>
          <a:bodyPr anchor="t" anchorCtr="0"/>
          <a:lstStyle/>
          <a:p>
            <a:r>
              <a:rPr lang="ja-JP" altLang="en-US" dirty="0" smtClean="0">
                <a:latin typeface="メイリオ" pitchFamily="50" charset="-128"/>
                <a:ea typeface="メイリオ" pitchFamily="50" charset="-128"/>
                <a:cs typeface="メイリオ" pitchFamily="50" charset="-128"/>
              </a:rPr>
              <a:t>公開予定ドキュメントの概要</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smtClean="0"/>
              <a:t>1-2</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457200" indent="-457200">
              <a:buFont typeface="+mj-lt"/>
              <a:buAutoNum type="arabicPeriod"/>
            </a:pPr>
            <a:r>
              <a:rPr kumimoji="1" lang="ja-JP" altLang="en-US" dirty="0" smtClean="0"/>
              <a:t>はじめに</a:t>
            </a:r>
          </a:p>
          <a:p>
            <a:pPr marL="206470" lvl="1" indent="0">
              <a:buNone/>
            </a:pPr>
            <a:r>
              <a:rPr kumimoji="1" lang="en-US" altLang="ja-JP" dirty="0" smtClean="0"/>
              <a:t>1.1 </a:t>
            </a:r>
            <a:r>
              <a:rPr kumimoji="1" lang="ja-JP" altLang="en-US" dirty="0" smtClean="0"/>
              <a:t>目的</a:t>
            </a:r>
          </a:p>
          <a:p>
            <a:pPr marL="206470" lvl="1" indent="0">
              <a:buNone/>
            </a:pPr>
            <a:r>
              <a:rPr lang="en-US" altLang="ja-JP" dirty="0" smtClean="0"/>
              <a:t>1.2 </a:t>
            </a:r>
            <a:r>
              <a:rPr lang="ja-JP" altLang="en-US" dirty="0" smtClean="0"/>
              <a:t>本書の対象読者</a:t>
            </a:r>
          </a:p>
          <a:p>
            <a:pPr marL="206470" lvl="1" indent="0">
              <a:buNone/>
            </a:pPr>
            <a:r>
              <a:rPr kumimoji="1" lang="en-US" altLang="ja-JP" dirty="0" smtClean="0"/>
              <a:t>1.3 </a:t>
            </a:r>
            <a:r>
              <a:rPr kumimoji="1" lang="ja-JP" altLang="en-US" dirty="0" smtClean="0"/>
              <a:t>本書の構成</a:t>
            </a:r>
          </a:p>
          <a:p>
            <a:pPr marL="206470" lvl="1" indent="0">
              <a:buNone/>
            </a:pPr>
            <a:r>
              <a:rPr lang="en-US" altLang="ja-JP" dirty="0" smtClean="0"/>
              <a:t>1.4 </a:t>
            </a:r>
            <a:r>
              <a:rPr lang="ja-JP" altLang="en-US" dirty="0" smtClean="0"/>
              <a:t>用語定義</a:t>
            </a:r>
          </a:p>
          <a:p>
            <a:pPr marL="342900" indent="-342900">
              <a:buFont typeface="+mj-lt"/>
              <a:buAutoNum type="arabicPeriod"/>
            </a:pPr>
            <a:r>
              <a:rPr kumimoji="1" lang="ja-JP" altLang="en-US" dirty="0" smtClean="0"/>
              <a:t>データを利活用する際の基本的な事項</a:t>
            </a:r>
          </a:p>
          <a:p>
            <a:pPr marL="206470" lvl="1" indent="0">
              <a:buNone/>
            </a:pPr>
            <a:r>
              <a:rPr lang="en-US" altLang="ja-JP" dirty="0" smtClean="0"/>
              <a:t>2.1 </a:t>
            </a:r>
            <a:r>
              <a:rPr lang="ja-JP" altLang="en-US" dirty="0" smtClean="0"/>
              <a:t>データを利活用する手順</a:t>
            </a:r>
          </a:p>
          <a:p>
            <a:pPr marL="206470" lvl="1" indent="0">
              <a:buNone/>
            </a:pPr>
            <a:r>
              <a:rPr kumimoji="1" lang="en-US" altLang="ja-JP" dirty="0" smtClean="0"/>
              <a:t>2.2 </a:t>
            </a:r>
            <a:r>
              <a:rPr kumimoji="1" lang="ja-JP" altLang="en-US" dirty="0" smtClean="0"/>
              <a:t>オープンデータのライセンス</a:t>
            </a:r>
          </a:p>
          <a:p>
            <a:pPr marL="342900" indent="-342900">
              <a:buFont typeface="+mj-lt"/>
              <a:buAutoNum type="arabicPeriod"/>
            </a:pPr>
            <a:r>
              <a:rPr kumimoji="1" lang="ja-JP" altLang="en-US" dirty="0" smtClean="0"/>
              <a:t>シナリオの作成</a:t>
            </a:r>
          </a:p>
          <a:p>
            <a:pPr marL="206470" lvl="1" indent="0">
              <a:buNone/>
            </a:pPr>
            <a:r>
              <a:rPr lang="en-US" altLang="ja-JP" dirty="0" smtClean="0"/>
              <a:t>3.1 </a:t>
            </a:r>
            <a:r>
              <a:rPr lang="ja-JP" altLang="en-US" dirty="0" smtClean="0"/>
              <a:t>シナリオの選定方法</a:t>
            </a:r>
          </a:p>
          <a:p>
            <a:pPr marL="206470" lvl="1" indent="0">
              <a:buNone/>
            </a:pPr>
            <a:r>
              <a:rPr kumimoji="1" lang="en-US" altLang="ja-JP" dirty="0" smtClean="0"/>
              <a:t>3.2 </a:t>
            </a:r>
            <a:r>
              <a:rPr kumimoji="1" lang="ja-JP" altLang="en-US" dirty="0" smtClean="0"/>
              <a:t>シナリオの一覧</a:t>
            </a:r>
          </a:p>
          <a:p>
            <a:pPr marL="342900" indent="-342900">
              <a:buFont typeface="+mj-lt"/>
              <a:buAutoNum type="arabicPeriod"/>
            </a:pPr>
            <a:r>
              <a:rPr kumimoji="1" lang="ja-JP" altLang="en-US" dirty="0" smtClean="0"/>
              <a:t>シナリオ</a:t>
            </a:r>
          </a:p>
          <a:p>
            <a:pPr marL="206470" lvl="1" indent="0">
              <a:buNone/>
            </a:pPr>
            <a:r>
              <a:rPr lang="en-US" altLang="ja-JP" dirty="0" smtClean="0"/>
              <a:t>4.1 </a:t>
            </a:r>
            <a:r>
              <a:rPr lang="ja-JP" altLang="en-US" dirty="0" smtClean="0"/>
              <a:t>技術編</a:t>
            </a:r>
          </a:p>
          <a:p>
            <a:pPr marL="206470" lvl="1" indent="0">
              <a:buNone/>
            </a:pPr>
            <a:r>
              <a:rPr kumimoji="1" lang="en-US" altLang="ja-JP" dirty="0" smtClean="0"/>
              <a:t>4.2 </a:t>
            </a:r>
            <a:r>
              <a:rPr kumimoji="1" lang="ja-JP" altLang="en-US" smtClean="0"/>
              <a:t>データマネジメント編</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110971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活用シナリオ概要／技術編</a:t>
            </a:r>
            <a:r>
              <a:rPr kumimoji="1" lang="en-US" altLang="ja-JP" dirty="0" smtClean="0"/>
              <a:t>(1)</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88558827"/>
              </p:ext>
            </p:extLst>
          </p:nvPr>
        </p:nvGraphicFramePr>
        <p:xfrm>
          <a:off x="350837" y="1143000"/>
          <a:ext cx="9171144" cy="3950174"/>
        </p:xfrm>
        <a:graphic>
          <a:graphicData uri="http://schemas.openxmlformats.org/drawingml/2006/table">
            <a:tbl>
              <a:tblPr firstRow="1" firstCol="1" bandRow="1">
                <a:tableStyleId>{21E4AEA4-8DFA-4A89-87EB-49C32662AFE0}</a:tableStyleId>
              </a:tblPr>
              <a:tblGrid>
                <a:gridCol w="270730"/>
                <a:gridCol w="1091073"/>
                <a:gridCol w="1473431"/>
                <a:gridCol w="2111970"/>
                <a:gridCol w="2111970"/>
                <a:gridCol w="2111970"/>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技術レベル</a:t>
                      </a: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技術面のポイント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初級</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保育所探し検討</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PDF</a:t>
                      </a:r>
                      <a:r>
                        <a:rPr lang="ja-JP" sz="1200" kern="100" dirty="0">
                          <a:effectLst/>
                          <a:latin typeface="+mn-ea"/>
                          <a:ea typeface="+mn-ea"/>
                          <a:cs typeface="Times New Roman" panose="02020603050405020304" pitchFamily="18" charset="0"/>
                        </a:rPr>
                        <a:t>形式データの変換</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データ</a:t>
                      </a:r>
                      <a:r>
                        <a:rPr lang="ja-JP" sz="1200" kern="100" dirty="0">
                          <a:effectLst/>
                          <a:latin typeface="+mn-ea"/>
                          <a:ea typeface="+mn-ea"/>
                          <a:cs typeface="Times New Roman" panose="02020603050405020304" pitchFamily="18" charset="0"/>
                        </a:rPr>
                        <a:t>のクレンジング（重ね合わせる２つのデータの並び替え）</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Excel</a:t>
                      </a:r>
                      <a:r>
                        <a:rPr lang="ja-JP" sz="1200" kern="100" dirty="0">
                          <a:effectLst/>
                          <a:latin typeface="+mn-ea"/>
                          <a:ea typeface="+mn-ea"/>
                          <a:cs typeface="Times New Roman" panose="02020603050405020304" pitchFamily="18" charset="0"/>
                        </a:rPr>
                        <a:t>を利用した２種類のデータの重ねあわせ</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自分の子どもが入園できる可能性のある認可保育所がどれくらいあるか検討する。</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認可保育所への入所を希望する保護者</a:t>
                      </a:r>
                    </a:p>
                  </a:txBody>
                  <a:tcPr marL="72000" marR="72000" marT="72000" marB="72000"/>
                </a:tc>
              </a:tr>
              <a:tr h="361311">
                <a:tc>
                  <a:txBody>
                    <a:bodyPr/>
                    <a:lstStyle/>
                    <a:p>
                      <a:pPr algn="ctr"/>
                      <a:r>
                        <a:rPr kumimoji="1" lang="en-US" altLang="ja-JP" dirty="0" smtClean="0">
                          <a:latin typeface="+mn-ea"/>
                          <a:ea typeface="+mn-ea"/>
                        </a:rPr>
                        <a:t>2</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初級</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観光ガイドＷｅｂサイト作成</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Google Maps</a:t>
                      </a:r>
                      <a:r>
                        <a:rPr lang="ja-JP" sz="1200" kern="100" dirty="0" smtClean="0">
                          <a:effectLst/>
                          <a:latin typeface="+mn-ea"/>
                          <a:ea typeface="+mn-ea"/>
                          <a:cs typeface="Times New Roman" panose="02020603050405020304" pitchFamily="18" charset="0"/>
                        </a:rPr>
                        <a:t>に</a:t>
                      </a:r>
                      <a:r>
                        <a:rPr lang="ja-JP" sz="1200" kern="100" dirty="0">
                          <a:effectLst/>
                          <a:latin typeface="+mn-ea"/>
                          <a:ea typeface="+mn-ea"/>
                          <a:cs typeface="Times New Roman" panose="02020603050405020304" pitchFamily="18" charset="0"/>
                        </a:rPr>
                        <a:t>よる観光地の位置表示と、ウェブページへの埋め込み</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による観光地関連データ取得</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地方自治体等がオープンデータとして公開している観光地の情報、写真等を利活用して観光ガイド</a:t>
                      </a:r>
                      <a:r>
                        <a:rPr lang="en-US" sz="1200" kern="100" dirty="0">
                          <a:effectLst/>
                          <a:latin typeface="+mn-ea"/>
                          <a:ea typeface="+mn-ea"/>
                          <a:cs typeface="Times New Roman" panose="02020603050405020304" pitchFamily="18" charset="0"/>
                        </a:rPr>
                        <a:t>Web</a:t>
                      </a:r>
                      <a:r>
                        <a:rPr lang="ja-JP" sz="1200" kern="100" dirty="0">
                          <a:effectLst/>
                          <a:latin typeface="+mn-ea"/>
                          <a:ea typeface="+mn-ea"/>
                          <a:cs typeface="Times New Roman" panose="02020603050405020304" pitchFamily="18" charset="0"/>
                        </a:rPr>
                        <a:t>サイトを作成する。</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観光ガイド作成者</a:t>
                      </a:r>
                    </a:p>
                  </a:txBody>
                  <a:tcPr marL="72000" marR="72000" marT="72000" marB="72000"/>
                </a:tc>
              </a:tr>
              <a:tr h="403060">
                <a:tc>
                  <a:txBody>
                    <a:bodyPr/>
                    <a:lstStyle/>
                    <a:p>
                      <a:pPr algn="ctr"/>
                      <a:r>
                        <a:rPr kumimoji="1" lang="en-US" altLang="ja-JP" dirty="0" smtClean="0">
                          <a:latin typeface="+mn-ea"/>
                          <a:ea typeface="+mn-ea"/>
                        </a:rPr>
                        <a:t>3</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中級</a:t>
                      </a:r>
                    </a:p>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保育所の新設場所検討</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地</a:t>
                      </a:r>
                      <a:r>
                        <a:rPr lang="ja-JP" sz="1200" kern="100" dirty="0">
                          <a:effectLst/>
                          <a:latin typeface="+mn-ea"/>
                          <a:ea typeface="+mn-ea"/>
                          <a:cs typeface="Times New Roman" panose="02020603050405020304" pitchFamily="18" charset="0"/>
                        </a:rPr>
                        <a:t>図上でのデータの重ね合わせ</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データ</a:t>
                      </a:r>
                      <a:r>
                        <a:rPr lang="ja-JP" sz="1200" kern="100" dirty="0">
                          <a:effectLst/>
                          <a:latin typeface="+mn-ea"/>
                          <a:ea typeface="+mn-ea"/>
                          <a:cs typeface="Times New Roman" panose="02020603050405020304" pitchFamily="18" charset="0"/>
                        </a:rPr>
                        <a:t>のクレンジング</a:t>
                      </a:r>
                    </a:p>
                  </a:txBody>
                  <a:tcPr marL="72000" marR="72000" marT="72000" marB="72000"/>
                </a:tc>
                <a:tc>
                  <a:txBody>
                    <a:bodyPr/>
                    <a:lstStyle/>
                    <a:p>
                      <a:pPr algn="just">
                        <a:spcAft>
                          <a:spcPts val="0"/>
                        </a:spcAft>
                      </a:pPr>
                      <a:r>
                        <a:rPr lang="en-US" sz="1200" kern="100">
                          <a:effectLst/>
                          <a:latin typeface="+mn-ea"/>
                          <a:ea typeface="+mn-ea"/>
                          <a:cs typeface="Times New Roman" panose="02020603050405020304" pitchFamily="18" charset="0"/>
                        </a:rPr>
                        <a:t>(1)</a:t>
                      </a:r>
                      <a:r>
                        <a:rPr lang="ja-JP" sz="1200" kern="100">
                          <a:effectLst/>
                          <a:latin typeface="+mn-ea"/>
                          <a:ea typeface="+mn-ea"/>
                          <a:cs typeface="Times New Roman" panose="02020603050405020304" pitchFamily="18" charset="0"/>
                        </a:rPr>
                        <a:t>立地可能か否か、</a:t>
                      </a:r>
                      <a:r>
                        <a:rPr lang="en-US" sz="1200" kern="100">
                          <a:effectLst/>
                          <a:latin typeface="+mn-ea"/>
                          <a:ea typeface="+mn-ea"/>
                          <a:cs typeface="Times New Roman" panose="02020603050405020304" pitchFamily="18" charset="0"/>
                        </a:rPr>
                        <a:t>(2)</a:t>
                      </a:r>
                      <a:r>
                        <a:rPr lang="ja-JP" sz="1200" kern="100">
                          <a:effectLst/>
                          <a:latin typeface="+mn-ea"/>
                          <a:ea typeface="+mn-ea"/>
                          <a:cs typeface="Times New Roman" panose="02020603050405020304" pitchFamily="18" charset="0"/>
                        </a:rPr>
                        <a:t>競合する施設があるか、等の条件から、保育所の新設に最も適切な場所を選定するための検討を行う。</a:t>
                      </a:r>
                    </a:p>
                  </a:txBody>
                  <a:tcPr marL="72000" marR="72000" marT="72000" marB="72000"/>
                </a:tc>
                <a:tc>
                  <a:txBody>
                    <a:bodyPr/>
                    <a:lstStyle/>
                    <a:p>
                      <a:pPr marL="171450" indent="-171450" algn="l">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保育所等施設の新設を申請しようとしている</a:t>
                      </a:r>
                      <a:r>
                        <a:rPr lang="ja-JP" sz="1200" kern="100" dirty="0" smtClean="0">
                          <a:effectLst/>
                          <a:latin typeface="+mn-ea"/>
                          <a:ea typeface="+mn-ea"/>
                          <a:cs typeface="Times New Roman" panose="02020603050405020304" pitchFamily="18" charset="0"/>
                        </a:rPr>
                        <a:t>事業者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地理空間情報アプリケーションを操作する知識がある者）</a:t>
                      </a: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4220652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活用シナリオ概要／技術編</a:t>
            </a:r>
            <a:r>
              <a:rPr kumimoji="1" lang="en-US" altLang="ja-JP" dirty="0" smtClean="0"/>
              <a:t>(2)</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96631204"/>
              </p:ext>
            </p:extLst>
          </p:nvPr>
        </p:nvGraphicFramePr>
        <p:xfrm>
          <a:off x="350837" y="1143000"/>
          <a:ext cx="9171144" cy="3950174"/>
        </p:xfrm>
        <a:graphic>
          <a:graphicData uri="http://schemas.openxmlformats.org/drawingml/2006/table">
            <a:tbl>
              <a:tblPr firstRow="1" firstCol="1" bandRow="1">
                <a:tableStyleId>{21E4AEA4-8DFA-4A89-87EB-49C32662AFE0}</a:tableStyleId>
              </a:tblPr>
              <a:tblGrid>
                <a:gridCol w="270730"/>
                <a:gridCol w="1091073"/>
                <a:gridCol w="1473431"/>
                <a:gridCol w="2111970"/>
                <a:gridCol w="2111970"/>
                <a:gridCol w="2111970"/>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技術レベル</a:t>
                      </a: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技術面のポイント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4</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上級</a:t>
                      </a:r>
                    </a:p>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コミュニティバスの位置表示アプリ作成</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Google </a:t>
                      </a:r>
                      <a:r>
                        <a:rPr lang="en-US" sz="1200" kern="100" dirty="0">
                          <a:effectLst/>
                          <a:latin typeface="+mn-ea"/>
                          <a:ea typeface="+mn-ea"/>
                          <a:cs typeface="Times New Roman" panose="02020603050405020304" pitchFamily="18" charset="0"/>
                        </a:rPr>
                        <a:t>Maps API</a:t>
                      </a:r>
                      <a:r>
                        <a:rPr lang="ja-JP" sz="1200" kern="100" dirty="0">
                          <a:effectLst/>
                          <a:latin typeface="+mn-ea"/>
                          <a:ea typeface="+mn-ea"/>
                          <a:cs typeface="Times New Roman" panose="02020603050405020304" pitchFamily="18" charset="0"/>
                        </a:rPr>
                        <a:t>を用いた地図の表示とピンの登録</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JSONP</a:t>
                      </a:r>
                      <a:r>
                        <a:rPr lang="ja-JP" sz="1200" kern="100" dirty="0">
                          <a:effectLst/>
                          <a:latin typeface="+mn-ea"/>
                          <a:ea typeface="+mn-ea"/>
                          <a:cs typeface="Times New Roman" panose="02020603050405020304" pitchFamily="18" charset="0"/>
                        </a:rPr>
                        <a:t>を利用した</a:t>
                      </a:r>
                      <a:r>
                        <a:rPr lang="en-US" sz="1200" kern="100" dirty="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接続</a:t>
                      </a:r>
                    </a:p>
                    <a:p>
                      <a:pPr marL="171450" indent="-171450" algn="just">
                        <a:spcAft>
                          <a:spcPts val="0"/>
                        </a:spcAft>
                        <a:buFont typeface="Wingdings" panose="05000000000000000000" pitchFamily="2" charset="2"/>
                        <a:buChar char="l"/>
                      </a:pPr>
                      <a:r>
                        <a:rPr lang="en-US" sz="1200" kern="100" dirty="0" err="1" smtClean="0">
                          <a:effectLst/>
                          <a:latin typeface="+mn-ea"/>
                          <a:ea typeface="+mn-ea"/>
                          <a:cs typeface="Times New Roman" panose="02020603050405020304" pitchFamily="18" charset="0"/>
                        </a:rPr>
                        <a:t>GeoCoding</a:t>
                      </a:r>
                      <a:r>
                        <a:rPr lang="x-none" sz="1200" kern="100" dirty="0">
                          <a:effectLst/>
                          <a:latin typeface="+mn-ea"/>
                          <a:ea typeface="+mn-ea"/>
                          <a:cs typeface="Times New Roman" panose="02020603050405020304" pitchFamily="18" charset="0"/>
                        </a:rPr>
                        <a:t> </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現在のバスの位置と、バスが現在地付近にいつ頃到着する予定かを知ることができるアプリを構築する。</a:t>
                      </a:r>
                    </a:p>
                  </a:txBody>
                  <a:tcPr marL="72000" marR="72000" marT="72000" marB="72000"/>
                </a:tc>
                <a:tc>
                  <a:txBody>
                    <a:bodyPr/>
                    <a:lstStyle/>
                    <a:p>
                      <a:pPr marL="171450" indent="-171450" algn="l">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アプリ</a:t>
                      </a:r>
                      <a:r>
                        <a:rPr lang="ja-JP" sz="1200" kern="100" dirty="0" smtClean="0">
                          <a:effectLst/>
                          <a:latin typeface="+mn-ea"/>
                          <a:ea typeface="+mn-ea"/>
                          <a:cs typeface="Times New Roman" panose="02020603050405020304" pitchFamily="18" charset="0"/>
                        </a:rPr>
                        <a:t>作成者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基礎的なプログラミング技術がある者）</a:t>
                      </a:r>
                    </a:p>
                  </a:txBody>
                  <a:tcPr marL="72000" marR="72000" marT="72000" marB="72000"/>
                </a:tc>
              </a:tr>
              <a:tr h="361311">
                <a:tc>
                  <a:txBody>
                    <a:bodyPr/>
                    <a:lstStyle/>
                    <a:p>
                      <a:pPr algn="ctr"/>
                      <a:r>
                        <a:rPr kumimoji="1" lang="en-US" altLang="ja-JP" dirty="0" smtClean="0">
                          <a:latin typeface="+mn-ea"/>
                          <a:ea typeface="+mn-ea"/>
                        </a:rPr>
                        <a:t>5</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上級</a:t>
                      </a:r>
                    </a:p>
                  </a:txBody>
                  <a:tcPr marL="72000" marR="72000" marT="72000" marB="72000"/>
                </a:tc>
                <a:tc>
                  <a:txBody>
                    <a:bodyPr/>
                    <a:lstStyle/>
                    <a:p>
                      <a:pPr algn="just">
                        <a:spcAft>
                          <a:spcPts val="0"/>
                        </a:spcAft>
                      </a:pPr>
                      <a:r>
                        <a:rPr lang="en-US" sz="1200" kern="100">
                          <a:effectLst/>
                          <a:latin typeface="+mn-ea"/>
                          <a:ea typeface="+mn-ea"/>
                          <a:cs typeface="Times New Roman" panose="02020603050405020304" pitchFamily="18" charset="0"/>
                        </a:rPr>
                        <a:t>IoT</a:t>
                      </a:r>
                      <a:r>
                        <a:rPr lang="ja-JP" sz="1200" kern="100">
                          <a:effectLst/>
                          <a:latin typeface="+mn-ea"/>
                          <a:ea typeface="+mn-ea"/>
                          <a:cs typeface="Times New Roman" panose="02020603050405020304" pitchFamily="18" charset="0"/>
                        </a:rPr>
                        <a:t>機器への情報配信及び制御</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身近</a:t>
                      </a:r>
                      <a:r>
                        <a:rPr lang="ja-JP" sz="1200" kern="100" dirty="0">
                          <a:effectLst/>
                          <a:latin typeface="+mn-ea"/>
                          <a:ea typeface="+mn-ea"/>
                          <a:cs typeface="Times New Roman" panose="02020603050405020304" pitchFamily="18" charset="0"/>
                        </a:rPr>
                        <a:t>な生活用品等に向けた情報配信</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雨の予報が出ている場合、光や音による通知で、傘の持参を促す仕組みを構築する。</a:t>
                      </a:r>
                    </a:p>
                  </a:txBody>
                  <a:tcPr marL="72000" marR="72000" marT="72000" marB="72000"/>
                </a:tc>
                <a:tc>
                  <a:txBody>
                    <a:bodyPr/>
                    <a:lstStyle/>
                    <a:p>
                      <a:pPr marL="171450" indent="-171450" algn="l">
                        <a:spcAft>
                          <a:spcPts val="0"/>
                        </a:spcAft>
                        <a:buFont typeface="Arial" panose="020B0604020202020204" pitchFamily="34" charset="0"/>
                        <a:buChar char="•"/>
                      </a:pPr>
                      <a:r>
                        <a:rPr lang="en-US" sz="1200" kern="100" dirty="0" err="1">
                          <a:effectLst/>
                          <a:latin typeface="+mn-ea"/>
                          <a:ea typeface="+mn-ea"/>
                          <a:cs typeface="Times New Roman" panose="02020603050405020304" pitchFamily="18" charset="0"/>
                        </a:rPr>
                        <a:t>IoT</a:t>
                      </a:r>
                      <a:r>
                        <a:rPr lang="ja-JP" sz="1200" kern="100" dirty="0">
                          <a:effectLst/>
                          <a:latin typeface="+mn-ea"/>
                          <a:ea typeface="+mn-ea"/>
                          <a:cs typeface="Times New Roman" panose="02020603050405020304" pitchFamily="18" charset="0"/>
                        </a:rPr>
                        <a:t>機器の</a:t>
                      </a:r>
                      <a:r>
                        <a:rPr lang="ja-JP" sz="1200" kern="100" dirty="0" smtClean="0">
                          <a:effectLst/>
                          <a:latin typeface="+mn-ea"/>
                          <a:ea typeface="+mn-ea"/>
                          <a:cs typeface="Times New Roman" panose="02020603050405020304" pitchFamily="18" charset="0"/>
                        </a:rPr>
                        <a:t>開発者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基礎的なプログラミング技術がある者）</a:t>
                      </a:r>
                    </a:p>
                  </a:txBody>
                  <a:tcPr marL="72000" marR="72000" marT="72000" marB="72000"/>
                </a:tc>
              </a:tr>
              <a:tr h="403060">
                <a:tc>
                  <a:txBody>
                    <a:bodyPr/>
                    <a:lstStyle/>
                    <a:p>
                      <a:pPr algn="ctr"/>
                      <a:r>
                        <a:rPr kumimoji="1" lang="en-US" altLang="ja-JP" dirty="0" smtClean="0">
                          <a:latin typeface="+mn-ea"/>
                          <a:ea typeface="+mn-ea"/>
                        </a:rPr>
                        <a:t>6</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上級</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地下鉄のリアルタイム運行情報の入手</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JSON-LD</a:t>
                      </a:r>
                      <a:r>
                        <a:rPr lang="ja-JP" sz="1200" kern="100" dirty="0">
                          <a:effectLst/>
                          <a:latin typeface="+mn-ea"/>
                          <a:ea typeface="+mn-ea"/>
                          <a:cs typeface="Times New Roman" panose="02020603050405020304" pitchFamily="18" charset="0"/>
                        </a:rPr>
                        <a:t>形式のデータ利用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地下鉄のリアルタイム運行情報を入手する方法を明らかにする。</a:t>
                      </a:r>
                    </a:p>
                  </a:txBody>
                  <a:tcPr marL="72000" marR="72000" marT="72000" marB="72000"/>
                </a:tc>
                <a:tc>
                  <a:txBody>
                    <a:bodyPr/>
                    <a:lstStyle/>
                    <a:p>
                      <a:pPr marL="171450" indent="-171450" algn="l">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地下鉄のリアルタイム運行情報を必要としている者又は</a:t>
                      </a:r>
                      <a:r>
                        <a:rPr lang="ja-JP" sz="1200" kern="100" dirty="0" smtClean="0">
                          <a:effectLst/>
                          <a:latin typeface="+mn-ea"/>
                          <a:ea typeface="+mn-ea"/>
                          <a:cs typeface="Times New Roman" panose="02020603050405020304" pitchFamily="18" charset="0"/>
                        </a:rPr>
                        <a:t>事業者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基礎的なプログラミングがある者）</a:t>
                      </a: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287044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活用シナリオ概要／データマネジメント編</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964716166"/>
              </p:ext>
            </p:extLst>
          </p:nvPr>
        </p:nvGraphicFramePr>
        <p:xfrm>
          <a:off x="350837" y="1143000"/>
          <a:ext cx="9282684" cy="5152574"/>
        </p:xfrm>
        <a:graphic>
          <a:graphicData uri="http://schemas.openxmlformats.org/drawingml/2006/table">
            <a:tbl>
              <a:tblPr firstRow="1" firstCol="1" bandRow="1">
                <a:tableStyleId>{21E4AEA4-8DFA-4A89-87EB-49C32662AFE0}</a:tableStyleId>
              </a:tblPr>
              <a:tblGrid>
                <a:gridCol w="311025"/>
                <a:gridCol w="1692732"/>
                <a:gridCol w="2426309"/>
                <a:gridCol w="2426309"/>
                <a:gridCol w="2426309"/>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観光ガイド作成</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著作権</a:t>
                      </a:r>
                      <a:endParaRPr lang="ja-JP" sz="1200" kern="100" dirty="0">
                        <a:effectLst/>
                        <a:latin typeface="+mn-ea"/>
                        <a:ea typeface="+mn-ea"/>
                        <a:cs typeface="Times New Roman" panose="02020603050405020304" pitchFamily="18" charset="0"/>
                      </a:endParaRP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肖像権</a:t>
                      </a:r>
                      <a:r>
                        <a:rPr lang="ja-JP" sz="1200" kern="100" dirty="0">
                          <a:effectLst/>
                          <a:latin typeface="+mn-ea"/>
                          <a:ea typeface="+mn-ea"/>
                          <a:cs typeface="Times New Roman" panose="02020603050405020304" pitchFamily="18" charset="0"/>
                        </a:rPr>
                        <a:t>・パブリシティ権</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商標</a:t>
                      </a:r>
                      <a:r>
                        <a:rPr lang="ja-JP" sz="1200" kern="100" dirty="0">
                          <a:effectLst/>
                          <a:latin typeface="+mn-ea"/>
                          <a:ea typeface="+mn-ea"/>
                          <a:cs typeface="Times New Roman" panose="02020603050405020304" pitchFamily="18" charset="0"/>
                        </a:rPr>
                        <a:t>・ロゴ・意匠</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地方自治体等がオープンデータとして公開している観光地の情報、写真等を利用して観光ガイドを作成する。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観光ガイド作成者</a:t>
                      </a:r>
                    </a:p>
                  </a:txBody>
                  <a:tcPr marL="72000" marR="72000" marT="72000" marB="72000"/>
                </a:tc>
              </a:tr>
              <a:tr h="361311">
                <a:tc>
                  <a:txBody>
                    <a:bodyPr/>
                    <a:lstStyle/>
                    <a:p>
                      <a:pPr algn="ctr"/>
                      <a:r>
                        <a:rPr kumimoji="1" lang="en-US" altLang="ja-JP" dirty="0" smtClean="0">
                          <a:latin typeface="+mn-ea"/>
                          <a:ea typeface="+mn-ea"/>
                        </a:rPr>
                        <a:t>2</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行政情報を利用した不動産情報提供</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ネガティブ</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街灯のデータやボーリングデータ、洪水ハザードマップ、犯罪発生情報等を取得して、不動産の評価として活用する。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不動産情報提供者</a:t>
                      </a:r>
                    </a:p>
                  </a:txBody>
                  <a:tcPr marL="72000" marR="72000" marT="72000" marB="72000"/>
                </a:tc>
              </a:tr>
              <a:tr h="403060">
                <a:tc>
                  <a:txBody>
                    <a:bodyPr/>
                    <a:lstStyle/>
                    <a:p>
                      <a:pPr algn="ctr"/>
                      <a:r>
                        <a:rPr kumimoji="1" lang="en-US" altLang="ja-JP" dirty="0" smtClean="0">
                          <a:latin typeface="+mn-ea"/>
                          <a:ea typeface="+mn-ea"/>
                        </a:rPr>
                        <a:t>3</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行政情報を利用したグルメアプリ作成</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行政</a:t>
                      </a:r>
                      <a:r>
                        <a:rPr lang="ja-JP" sz="1200" kern="100" dirty="0">
                          <a:effectLst/>
                          <a:latin typeface="+mn-ea"/>
                          <a:ea typeface="+mn-ea"/>
                          <a:cs typeface="Times New Roman" panose="02020603050405020304" pitchFamily="18" charset="0"/>
                        </a:rPr>
                        <a:t>処分情報の利用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食品営業許可の情報、行政処分情報を活用してグルメアプリを作成する。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レストラン</a:t>
                      </a:r>
                      <a:r>
                        <a:rPr lang="ja-JP" sz="1200" kern="100" dirty="0">
                          <a:effectLst/>
                          <a:latin typeface="+mn-ea"/>
                          <a:ea typeface="+mn-ea"/>
                          <a:cs typeface="Times New Roman" panose="02020603050405020304" pitchFamily="18" charset="0"/>
                        </a:rPr>
                        <a:t>情報雑誌の作成者</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レストラン</a:t>
                      </a:r>
                      <a:r>
                        <a:rPr lang="ja-JP" sz="1200" kern="100" dirty="0">
                          <a:effectLst/>
                          <a:latin typeface="+mn-ea"/>
                          <a:ea typeface="+mn-ea"/>
                          <a:cs typeface="Times New Roman" panose="02020603050405020304" pitchFamily="18" charset="0"/>
                        </a:rPr>
                        <a:t>情報に関するアプリ作成者</a:t>
                      </a:r>
                    </a:p>
                    <a:p>
                      <a:pPr marL="171450" indent="-171450" algn="just">
                        <a:spcAft>
                          <a:spcPts val="0"/>
                        </a:spcAft>
                        <a:buFont typeface="Arial" panose="020B0604020202020204" pitchFamily="34" charset="0"/>
                        <a:buChar char="•"/>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r>
              <a:tr h="403060">
                <a:tc>
                  <a:txBody>
                    <a:bodyPr/>
                    <a:lstStyle/>
                    <a:p>
                      <a:pPr algn="ctr"/>
                      <a:r>
                        <a:rPr kumimoji="1" lang="en-US" altLang="ja-JP" dirty="0" smtClean="0">
                          <a:latin typeface="+mn-ea"/>
                          <a:ea typeface="+mn-ea"/>
                        </a:rPr>
                        <a:t>4</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スポーツ観戦情報提供</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選手</a:t>
                      </a:r>
                      <a:r>
                        <a:rPr lang="ja-JP" sz="1200" kern="100" dirty="0">
                          <a:effectLst/>
                          <a:latin typeface="+mn-ea"/>
                          <a:ea typeface="+mn-ea"/>
                          <a:cs typeface="Times New Roman" panose="02020603050405020304" pitchFamily="18" charset="0"/>
                        </a:rPr>
                        <a:t>の肖像権・プライバシー</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オリンピック等のスポーツイベントに参加している選手の情報や、競技に関するデータ、競技開催地のデータ等をオープンデータとして公開し、当該データを利用した報道や、アプリ開発を行う。</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テレビ</a:t>
                      </a:r>
                      <a:r>
                        <a:rPr lang="ja-JP" sz="1200" kern="100" dirty="0">
                          <a:effectLst/>
                          <a:latin typeface="+mn-ea"/>
                          <a:ea typeface="+mn-ea"/>
                          <a:cs typeface="Times New Roman" panose="02020603050405020304" pitchFamily="18" charset="0"/>
                        </a:rPr>
                        <a:t>、ウェブ等の</a:t>
                      </a:r>
                      <a:r>
                        <a:rPr lang="ja-JP" sz="1200" kern="100" dirty="0" smtClean="0">
                          <a:effectLst/>
                          <a:latin typeface="+mn-ea"/>
                          <a:ea typeface="+mn-ea"/>
                          <a:cs typeface="Times New Roman" panose="02020603050405020304" pitchFamily="18" charset="0"/>
                        </a:rPr>
                        <a:t>メディア関係者</a:t>
                      </a:r>
                      <a:endParaRPr lang="ja-JP" sz="1200" kern="100" dirty="0">
                        <a:effectLst/>
                        <a:latin typeface="+mn-ea"/>
                        <a:ea typeface="+mn-ea"/>
                        <a:cs typeface="Times New Roman" panose="02020603050405020304" pitchFamily="18" charset="0"/>
                      </a:endParaRP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スポーツファン向け</a:t>
                      </a:r>
                      <a:r>
                        <a:rPr lang="ja-JP" sz="1200" kern="100" dirty="0">
                          <a:effectLst/>
                          <a:latin typeface="+mn-ea"/>
                          <a:ea typeface="+mn-ea"/>
                          <a:cs typeface="Times New Roman" panose="02020603050405020304" pitchFamily="18" charset="0"/>
                        </a:rPr>
                        <a:t>のアプリ開発者</a:t>
                      </a:r>
                    </a:p>
                    <a:p>
                      <a:pPr marL="0" indent="0" algn="just">
                        <a:spcAft>
                          <a:spcPts val="0"/>
                        </a:spcAft>
                        <a:buFont typeface="Arial" panose="020B0604020202020204" pitchFamily="34" charset="0"/>
                        <a:buNone/>
                      </a:pPr>
                      <a:endParaRPr lang="ja-JP" sz="1200" kern="100" dirty="0">
                        <a:effectLst/>
                        <a:latin typeface="+mn-ea"/>
                        <a:ea typeface="+mn-ea"/>
                        <a:cs typeface="Times New Roman" panose="02020603050405020304" pitchFamily="18" charset="0"/>
                      </a:endParaRPr>
                    </a:p>
                  </a:txBody>
                  <a:tcPr marL="72000" marR="72000" marT="72000" marB="72000"/>
                </a:tc>
              </a:tr>
              <a:tr h="403060">
                <a:tc>
                  <a:txBody>
                    <a:bodyPr/>
                    <a:lstStyle/>
                    <a:p>
                      <a:pPr algn="ctr"/>
                      <a:r>
                        <a:rPr kumimoji="1" lang="en-US" altLang="ja-JP" dirty="0" smtClean="0">
                          <a:latin typeface="+mn-ea"/>
                          <a:ea typeface="+mn-ea"/>
                        </a:rPr>
                        <a:t>5</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コインロッカーの使用情報提供</a:t>
                      </a:r>
                    </a:p>
                  </a:txBody>
                  <a:tcPr marL="72000" marR="72000" marT="72000" marB="72000"/>
                </a:tc>
                <a:tc>
                  <a:txBody>
                    <a:bodyPr/>
                    <a:lstStyle/>
                    <a:p>
                      <a:pPr marL="171450" indent="-171450" algn="just">
                        <a:spcAft>
                          <a:spcPts val="0"/>
                        </a:spcAft>
                        <a:buFont typeface="Arial" panose="020B0604020202020204" pitchFamily="34" charset="0"/>
                        <a:buChar char="•"/>
                      </a:pPr>
                      <a:r>
                        <a:rPr lang="ja-JP" altLang="en-US" sz="1200" kern="100" dirty="0" smtClean="0">
                          <a:effectLst/>
                          <a:latin typeface="+mn-ea"/>
                          <a:ea typeface="+mn-ea"/>
                          <a:cs typeface="Times New Roman" panose="02020603050405020304" pitchFamily="18" charset="0"/>
                        </a:rPr>
                        <a:t>状況の取得と公開</a:t>
                      </a:r>
                      <a:r>
                        <a:rPr lang="en-US" altLang="ja-JP" sz="1200" kern="100" dirty="0" smtClean="0">
                          <a:effectLst/>
                          <a:latin typeface="+mn-ea"/>
                          <a:ea typeface="+mn-ea"/>
                          <a:cs typeface="Times New Roman" panose="02020603050405020304" pitchFamily="18" charset="0"/>
                        </a:rPr>
                        <a:t>API</a:t>
                      </a:r>
                      <a:r>
                        <a:rPr lang="ja-JP" altLang="en-US" sz="1200" kern="100" dirty="0" smtClean="0">
                          <a:effectLst/>
                          <a:latin typeface="+mn-ea"/>
                          <a:ea typeface="+mn-ea"/>
                          <a:cs typeface="Times New Roman" panose="02020603050405020304" pitchFamily="18" charset="0"/>
                        </a:rPr>
                        <a:t>の構築</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コインロッカーの使用情報を離れた場所からでも知ることができるアプリの構築</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施設</a:t>
                      </a:r>
                      <a:r>
                        <a:rPr lang="ja-JP" sz="1200" kern="100" dirty="0">
                          <a:effectLst/>
                          <a:latin typeface="+mn-ea"/>
                          <a:ea typeface="+mn-ea"/>
                          <a:cs typeface="Times New Roman" panose="02020603050405020304" pitchFamily="18" charset="0"/>
                        </a:rPr>
                        <a:t>管理者</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観光</a:t>
                      </a:r>
                      <a:r>
                        <a:rPr lang="ja-JP" sz="1200" kern="100" dirty="0">
                          <a:effectLst/>
                          <a:latin typeface="+mn-ea"/>
                          <a:ea typeface="+mn-ea"/>
                          <a:cs typeface="Times New Roman" panose="02020603050405020304" pitchFamily="18" charset="0"/>
                        </a:rPr>
                        <a:t>案内アプリの開発者</a:t>
                      </a:r>
                    </a:p>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Tree>
    <p:extLst>
      <p:ext uri="{BB962C8B-B14F-4D97-AF65-F5344CB8AC3E}">
        <p14:creationId xmlns:p14="http://schemas.microsoft.com/office/powerpoint/2010/main" val="671148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頂いたご意見への対応状況 </a:t>
            </a:r>
            <a:r>
              <a:rPr kumimoji="1" lang="en-US" altLang="ja-JP" dirty="0" smtClean="0"/>
              <a:t>(1)</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34975964"/>
              </p:ext>
            </p:extLst>
          </p:nvPr>
        </p:nvGraphicFramePr>
        <p:xfrm>
          <a:off x="350838" y="1143000"/>
          <a:ext cx="9147175" cy="3214370"/>
        </p:xfrm>
        <a:graphic>
          <a:graphicData uri="http://schemas.openxmlformats.org/drawingml/2006/table">
            <a:tbl>
              <a:tblPr firstRow="1" bandRow="1">
                <a:tableStyleId>{21E4AEA4-8DFA-4A89-87EB-49C32662AFE0}</a:tableStyleId>
              </a:tblPr>
              <a:tblGrid>
                <a:gridCol w="281682"/>
                <a:gridCol w="792088"/>
                <a:gridCol w="1008112"/>
                <a:gridCol w="3456384"/>
                <a:gridCol w="3608909"/>
              </a:tblGrid>
              <a:tr h="370840">
                <a:tc>
                  <a:txBody>
                    <a:bodyPr/>
                    <a:lstStyle/>
                    <a:p>
                      <a:pPr algn="ctr" fontAlgn="ctr"/>
                      <a:r>
                        <a:rPr lang="en-US" sz="1200" u="none" strike="noStrike" dirty="0">
                          <a:effectLst/>
                        </a:rPr>
                        <a:t>No.</a:t>
                      </a:r>
                      <a:endParaRPr 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章</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指摘者</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指摘内容</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修正結果</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委員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キャプチャ画面に矢印をつけたり、画面の遷移フローを入れたりしてわかりやすくしてほしい。</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該当箇所を修正しました。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2</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委員</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できる限りワンステップごとに画面をキャプチャして、その意図を記述しないと操作に支障が出る。また、意図を説明しないと、他に応用することができない。</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該当箇所を加筆しました。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越塚主査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キャプチャ画面に権利上の問題がないか、精査してほしい。</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精査の結果、キャプチャ画面については</a:t>
                      </a:r>
                      <a:r>
                        <a:rPr lang="en-US" altLang="ja-JP" sz="1100" u="none" strike="noStrike">
                          <a:effectLst/>
                        </a:rPr>
                        <a:t>CC-BY</a:t>
                      </a:r>
                      <a:r>
                        <a:rPr lang="ja-JP" altLang="en-US" sz="1100" u="none" strike="noStrike">
                          <a:effectLst/>
                        </a:rPr>
                        <a:t>の対象から外すことにしました。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オブザーバ</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次年度に改訂する際には、オペレーションやマネジメント上どのようなルールにするかを説明するべき。</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次回改訂時の検討事項とします。</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5</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オブザーバ</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a:effectLst/>
                        </a:rPr>
                        <a:t>DATA.GO.JP</a:t>
                      </a:r>
                      <a:r>
                        <a:rPr lang="ja-JP" altLang="en-US" sz="1100" u="none" strike="noStrike">
                          <a:effectLst/>
                        </a:rPr>
                        <a:t>のデータを利用したシナリオを掲載してほしい。</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既存のシナリオで</a:t>
                      </a:r>
                      <a:r>
                        <a:rPr lang="en-US" altLang="ja-JP" sz="1100" u="none" strike="noStrike">
                          <a:effectLst/>
                        </a:rPr>
                        <a:t>DATA.GO.JP</a:t>
                      </a:r>
                      <a:r>
                        <a:rPr lang="ja-JP" altLang="en-US" sz="1100" u="none" strike="noStrike">
                          <a:effectLst/>
                        </a:rPr>
                        <a:t>のデータを利用できるものを調べてみましたが、見つかりませんでした。</a:t>
                      </a:r>
                      <a:br>
                        <a:rPr lang="ja-JP" altLang="en-US" sz="1100" u="none" strike="noStrike">
                          <a:effectLst/>
                        </a:rPr>
                      </a:br>
                      <a:r>
                        <a:rPr lang="ja-JP" altLang="en-US" sz="1100" u="none" strike="noStrike">
                          <a:effectLst/>
                        </a:rPr>
                        <a:t>たとえば、</a:t>
                      </a:r>
                      <a:r>
                        <a:rPr lang="en-US" altLang="ja-JP" sz="1100" u="none" strike="noStrike">
                          <a:effectLst/>
                        </a:rPr>
                        <a:t>4.1.3</a:t>
                      </a:r>
                      <a:r>
                        <a:rPr lang="ja-JP" altLang="en-US" sz="1100" u="none" strike="noStrike">
                          <a:effectLst/>
                        </a:rPr>
                        <a:t>節で利用している街区別人口統計は、</a:t>
                      </a:r>
                      <a:r>
                        <a:rPr lang="en-US" altLang="ja-JP" sz="1100" u="none" strike="noStrike">
                          <a:effectLst/>
                        </a:rPr>
                        <a:t>DATA.GO.JP</a:t>
                      </a:r>
                      <a:r>
                        <a:rPr lang="ja-JP" altLang="en-US" sz="1100" u="none" strike="noStrike">
                          <a:effectLst/>
                        </a:rPr>
                        <a:t>に掲載されていません。</a:t>
                      </a:r>
                      <a:br>
                        <a:rPr lang="ja-JP" altLang="en-US" sz="1100" u="none" strike="noStrike">
                          <a:effectLst/>
                        </a:rPr>
                      </a:br>
                      <a:r>
                        <a:rPr lang="ja-JP" altLang="en-US" sz="1100" u="none" strike="noStrike">
                          <a:effectLst/>
                        </a:rPr>
                        <a:t>次回改訂時に検討します。</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6</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全体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委員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応用時の付加情報やリンク集など、</a:t>
                      </a:r>
                      <a:r>
                        <a:rPr lang="en-US" altLang="ja-JP" sz="1100" u="none" strike="noStrike">
                          <a:effectLst/>
                        </a:rPr>
                        <a:t>Appendix</a:t>
                      </a:r>
                      <a:r>
                        <a:rPr lang="ja-JP" altLang="en-US" sz="1100" u="none" strike="noStrike">
                          <a:effectLst/>
                        </a:rPr>
                        <a:t>的な情報もあるとよい。</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各シナリオの内容を検討し、一部「応用例」の部分を加筆しました。</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346229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頂いたご意見への対応状況 </a:t>
            </a:r>
            <a:r>
              <a:rPr kumimoji="1" lang="en-US" altLang="ja-JP" dirty="0" smtClean="0"/>
              <a:t>(2)</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96051992"/>
              </p:ext>
            </p:extLst>
          </p:nvPr>
        </p:nvGraphicFramePr>
        <p:xfrm>
          <a:off x="350838" y="1143000"/>
          <a:ext cx="9147175" cy="4097655"/>
        </p:xfrm>
        <a:graphic>
          <a:graphicData uri="http://schemas.openxmlformats.org/drawingml/2006/table">
            <a:tbl>
              <a:tblPr firstRow="1" bandRow="1">
                <a:tableStyleId>{21E4AEA4-8DFA-4A89-87EB-49C32662AFE0}</a:tableStyleId>
              </a:tblPr>
              <a:tblGrid>
                <a:gridCol w="281682"/>
                <a:gridCol w="792088"/>
                <a:gridCol w="1008112"/>
                <a:gridCol w="3456384"/>
                <a:gridCol w="3608909"/>
              </a:tblGrid>
              <a:tr h="370840">
                <a:tc>
                  <a:txBody>
                    <a:bodyPr/>
                    <a:lstStyle/>
                    <a:p>
                      <a:pPr algn="ctr" fontAlgn="ctr"/>
                      <a:r>
                        <a:rPr lang="en-US" sz="1200" u="none" strike="noStrike" dirty="0">
                          <a:effectLst/>
                        </a:rPr>
                        <a:t>No.</a:t>
                      </a:r>
                      <a:endParaRPr 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章</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指摘者</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指摘内容</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dirty="0">
                          <a:effectLst/>
                        </a:rPr>
                        <a:t>修正結果</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7</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１章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越塚主査・委員</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どこに何が書いてあるのかというような構成を</a:t>
                      </a:r>
                      <a:r>
                        <a:rPr lang="en-US" altLang="ja-JP" sz="1100" u="none" strike="noStrike" dirty="0">
                          <a:effectLst/>
                        </a:rPr>
                        <a:t>1.3</a:t>
                      </a:r>
                      <a:r>
                        <a:rPr lang="ja-JP" altLang="en-US" sz="1100" u="none" strike="noStrike" dirty="0">
                          <a:effectLst/>
                        </a:rPr>
                        <a:t>節として記載した方が親切である。</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該当箇所を加筆しました。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8</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a:t>
                      </a:r>
                      <a:r>
                        <a:rPr lang="ja-JP" altLang="en-US" sz="1100" u="none" strike="noStrike">
                          <a:effectLst/>
                        </a:rPr>
                        <a:t>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越塚主査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全体的にシナリオ部分からいきなり細かい説明になっているので、まえがき部分でもう少し詳しく説明したほうがよい。</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第</a:t>
                      </a:r>
                      <a:r>
                        <a:rPr lang="en-US" altLang="ja-JP" sz="1100" u="none" strike="noStrike" dirty="0">
                          <a:effectLst/>
                        </a:rPr>
                        <a:t>3</a:t>
                      </a:r>
                      <a:r>
                        <a:rPr lang="ja-JP" altLang="en-US" sz="1100" u="none" strike="noStrike" dirty="0">
                          <a:effectLst/>
                        </a:rPr>
                        <a:t>章を精査し、説明を追加しました。</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9</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3.2</a:t>
                      </a:r>
                      <a:r>
                        <a:rPr lang="ja-JP" altLang="en-US" sz="1100" u="none" strike="noStrike">
                          <a:effectLst/>
                        </a:rPr>
                        <a:t>節</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越塚主査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シナリオの表も縦書きにすべき。</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該当箇所を修正しました。</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b="0" i="0" u="none" strike="noStrike" dirty="0">
                          <a:solidFill>
                            <a:srgbClr val="000000"/>
                          </a:solidFill>
                          <a:effectLst/>
                          <a:latin typeface="+mn-lt"/>
                          <a:ea typeface="+mn-ea"/>
                        </a:rPr>
                        <a:t>10</a:t>
                      </a:r>
                    </a:p>
                  </a:txBody>
                  <a:tcPr marL="9525" marR="9525" marT="9525" marB="0" anchor="ctr"/>
                </a:tc>
                <a:tc>
                  <a:txBody>
                    <a:bodyPr/>
                    <a:lstStyle/>
                    <a:p>
                      <a:pPr algn="ctr" fontAlgn="ctr"/>
                      <a:r>
                        <a:rPr lang="en-US" altLang="ja-JP" sz="1100" b="0" i="0" u="none" strike="noStrike" baseline="0" dirty="0">
                          <a:solidFill>
                            <a:srgbClr val="000000"/>
                          </a:solidFill>
                          <a:effectLst/>
                          <a:latin typeface="+mn-lt"/>
                          <a:ea typeface="+mn-ea"/>
                        </a:rPr>
                        <a:t>4.1.1</a:t>
                      </a:r>
                      <a:r>
                        <a:rPr lang="ja-JP" altLang="en-US" sz="1100" b="0" i="0" u="none" strike="noStrike" baseline="0" dirty="0">
                          <a:solidFill>
                            <a:srgbClr val="000000"/>
                          </a:solidFill>
                          <a:effectLst/>
                          <a:latin typeface="+mn-lt"/>
                          <a:ea typeface="+mn-ea"/>
                        </a:rPr>
                        <a:t>節</a:t>
                      </a:r>
                      <a:br>
                        <a:rPr lang="ja-JP" altLang="en-US" sz="1100" b="0" i="0" u="none" strike="noStrike" baseline="0" dirty="0">
                          <a:solidFill>
                            <a:srgbClr val="000000"/>
                          </a:solidFill>
                          <a:effectLst/>
                          <a:latin typeface="+mn-lt"/>
                          <a:ea typeface="+mn-ea"/>
                        </a:rPr>
                      </a:br>
                      <a:r>
                        <a:rPr lang="en-US" altLang="ja-JP" sz="1100" b="0" i="0" u="none" strike="noStrike" baseline="0" dirty="0">
                          <a:solidFill>
                            <a:srgbClr val="000000"/>
                          </a:solidFill>
                          <a:effectLst/>
                          <a:latin typeface="+mn-lt"/>
                          <a:ea typeface="+mn-ea"/>
                        </a:rPr>
                        <a:t>4.1.3</a:t>
                      </a:r>
                      <a:r>
                        <a:rPr lang="ja-JP" altLang="en-US" sz="1100" b="0" i="0" u="none" strike="noStrike" baseline="0" dirty="0">
                          <a:solidFill>
                            <a:srgbClr val="000000"/>
                          </a:solidFill>
                          <a:effectLst/>
                          <a:latin typeface="+mn-lt"/>
                          <a:ea typeface="+mn-ea"/>
                        </a:rPr>
                        <a:t>節</a:t>
                      </a:r>
                    </a:p>
                  </a:txBody>
                  <a:tcPr marL="9525" marR="9525" marT="9525" marB="0" anchor="ctr"/>
                </a:tc>
                <a:tc>
                  <a:txBody>
                    <a:bodyPr/>
                    <a:lstStyle/>
                    <a:p>
                      <a:pPr algn="l" fontAlgn="ctr"/>
                      <a:r>
                        <a:rPr lang="ja-JP" altLang="en-US" sz="1100" b="0" i="0" u="none" strike="noStrike">
                          <a:solidFill>
                            <a:srgbClr val="000000"/>
                          </a:solidFill>
                          <a:effectLst/>
                          <a:latin typeface="+mn-ea"/>
                          <a:ea typeface="+mn-ea"/>
                        </a:rPr>
                        <a:t>委員</a:t>
                      </a:r>
                    </a:p>
                  </a:txBody>
                  <a:tcPr marL="9525" marR="9525" marT="9525" marB="0" anchor="ctr"/>
                </a:tc>
                <a:tc>
                  <a:txBody>
                    <a:bodyPr/>
                    <a:lstStyle/>
                    <a:p>
                      <a:pPr algn="l" fontAlgn="ctr"/>
                      <a:r>
                        <a:rPr lang="ja-JP" altLang="en-US" sz="1100" b="0" i="0" u="none" strike="noStrike">
                          <a:solidFill>
                            <a:srgbClr val="000000"/>
                          </a:solidFill>
                          <a:effectLst/>
                          <a:latin typeface="+mn-ea"/>
                          <a:ea typeface="+mn-ea"/>
                        </a:rPr>
                        <a:t>データのクレンジング・前処理の部分は文章を端折りすぎている。</a:t>
                      </a:r>
                    </a:p>
                  </a:txBody>
                  <a:tcPr marL="9525" marR="9525" marT="9525" marB="0" anchor="ctr"/>
                </a:tc>
                <a:tc>
                  <a:txBody>
                    <a:bodyPr/>
                    <a:lstStyle/>
                    <a:p>
                      <a:pPr algn="l" fontAlgn="ctr"/>
                      <a:r>
                        <a:rPr lang="ja-JP" altLang="en-US" sz="1100" b="0" i="0" u="none" strike="noStrike" dirty="0">
                          <a:solidFill>
                            <a:srgbClr val="000000"/>
                          </a:solidFill>
                          <a:effectLst/>
                          <a:latin typeface="+mn-ea"/>
                          <a:ea typeface="+mn-ea"/>
                        </a:rPr>
                        <a:t>該当箇所を修正しました。</a:t>
                      </a:r>
                    </a:p>
                  </a:txBody>
                  <a:tcPr marL="9525" marR="9525" marT="9525" marB="0" anchor="ctr"/>
                </a:tc>
              </a:tr>
              <a:tr h="370840">
                <a:tc>
                  <a:txBody>
                    <a:bodyPr/>
                    <a:lstStyle/>
                    <a:p>
                      <a:pPr algn="ctr" fontAlgn="ctr"/>
                      <a:r>
                        <a:rPr lang="en-US" altLang="ja-JP" sz="1100" u="none" strike="noStrike" dirty="0">
                          <a:effectLst/>
                        </a:rPr>
                        <a:t>11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4.1.1</a:t>
                      </a:r>
                      <a:r>
                        <a:rPr lang="ja-JP" altLang="en-US" sz="1100" u="none" strike="noStrike" dirty="0">
                          <a:effectLst/>
                        </a:rPr>
                        <a:t>節</a:t>
                      </a:r>
                      <a:br>
                        <a:rPr lang="ja-JP" altLang="en-US" sz="1100" u="none" strike="noStrike" dirty="0">
                          <a:effectLst/>
                        </a:rPr>
                      </a:br>
                      <a:r>
                        <a:rPr lang="en-US" altLang="ja-JP" sz="1100" u="none" strike="noStrike" dirty="0">
                          <a:effectLst/>
                        </a:rPr>
                        <a:t>4.1.3</a:t>
                      </a:r>
                      <a:r>
                        <a:rPr lang="ja-JP" altLang="en-US" sz="1100" u="none" strike="noStrike" dirty="0">
                          <a:effectLst/>
                        </a:rPr>
                        <a:t>節</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委員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「データをドッキングする」という表現は見直すべき。</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該当箇所を修正しました。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12</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4..2</a:t>
                      </a:r>
                      <a:r>
                        <a:rPr lang="ja-JP" altLang="en-US" sz="1100" u="none" strike="noStrike">
                          <a:effectLst/>
                        </a:rPr>
                        <a:t>節</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武田副主査・委員</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ガバナンス編は内容とタイトルが一致していない。</a:t>
                      </a:r>
                      <a:br>
                        <a:rPr lang="ja-JP" altLang="en-US" sz="1100" u="none" strike="noStrike" dirty="0">
                          <a:effectLst/>
                        </a:rPr>
                      </a:br>
                      <a:r>
                        <a:rPr lang="ja-JP" altLang="en-US" sz="1100" u="none" strike="noStrike" dirty="0">
                          <a:effectLst/>
                        </a:rPr>
                        <a:t>データマネジメント編にして、アイデアやシナリオを書けばよいのではないか。</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rowSpan="2">
                  <a:txBody>
                    <a:bodyPr/>
                    <a:lstStyle/>
                    <a:p>
                      <a:pPr algn="l" fontAlgn="ctr"/>
                      <a:r>
                        <a:rPr lang="en-US" altLang="ja-JP" sz="1100" u="none" strike="noStrike">
                          <a:effectLst/>
                        </a:rPr>
                        <a:t>4.2</a:t>
                      </a:r>
                      <a:r>
                        <a:rPr lang="ja-JP" altLang="en-US" sz="1100" u="none" strike="noStrike">
                          <a:effectLst/>
                        </a:rPr>
                        <a:t>節「ガバナンス編」と</a:t>
                      </a:r>
                      <a:r>
                        <a:rPr lang="en-US" altLang="ja-JP" sz="1100" u="none" strike="noStrike">
                          <a:effectLst/>
                        </a:rPr>
                        <a:t>4.3</a:t>
                      </a:r>
                      <a:r>
                        <a:rPr lang="ja-JP" altLang="en-US" sz="1100" u="none" strike="noStrike">
                          <a:effectLst/>
                        </a:rPr>
                        <a:t>節「アイデア編」を統合して、データマネジメント編としました。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dirty="0">
                          <a:effectLst/>
                        </a:rPr>
                        <a:t>13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4..3</a:t>
                      </a:r>
                      <a:r>
                        <a:rPr lang="ja-JP" altLang="en-US" sz="1100" u="none" strike="noStrike">
                          <a:effectLst/>
                        </a:rPr>
                        <a:t>節</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越塚主査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dirty="0">
                          <a:effectLst/>
                        </a:rPr>
                        <a:t>4.3</a:t>
                      </a:r>
                      <a:r>
                        <a:rPr lang="ja-JP" altLang="en-US" sz="1100" u="none" strike="noStrike" dirty="0">
                          <a:effectLst/>
                        </a:rPr>
                        <a:t>節は項目が</a:t>
                      </a:r>
                      <a:r>
                        <a:rPr lang="en-US" altLang="ja-JP" sz="1100" u="none" strike="noStrike" dirty="0">
                          <a:effectLst/>
                        </a:rPr>
                        <a:t>1</a:t>
                      </a:r>
                      <a:r>
                        <a:rPr lang="ja-JP" altLang="en-US" sz="1100" u="none" strike="noStrike" dirty="0">
                          <a:effectLst/>
                        </a:rPr>
                        <a:t>つしかないので、もう少し増やすべき。</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dirty="0"/>
                    </a:p>
                  </a:txBody>
                  <a:tcPr/>
                </a:tc>
              </a:tr>
              <a:tr h="370840">
                <a:tc>
                  <a:txBody>
                    <a:bodyPr/>
                    <a:lstStyle/>
                    <a:p>
                      <a:pPr algn="ctr" fontAlgn="ctr"/>
                      <a:r>
                        <a:rPr lang="en-US" altLang="ja-JP" sz="1100" u="none" strike="noStrike" dirty="0">
                          <a:effectLst/>
                        </a:rPr>
                        <a:t>14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4.2</a:t>
                      </a:r>
                      <a:r>
                        <a:rPr lang="ja-JP" altLang="en-US" sz="1100" u="none" strike="noStrike">
                          <a:effectLst/>
                        </a:rPr>
                        <a:t>節</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委員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写真を使うなといっているようにも読める。写真は使っていただく前提で、こういう点に注意する、という書き方にすべき。</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dirty="0">
                          <a:effectLst/>
                        </a:rPr>
                        <a:t>写真のオープンデータ化は可能であると整理しました。人が映り込んでいるものについては原則利用可能と書くのは困難であるため、利用できる条件を記載しました。その他については原則利用可能だが条件があることを記載しています。</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3268727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データ</a:t>
            </a:r>
            <a:r>
              <a:rPr lang="ja-JP" altLang="en-US" dirty="0"/>
              <a:t>の利活用・公開</a:t>
            </a:r>
            <a:r>
              <a:rPr lang="ja-JP" altLang="en-US" dirty="0" smtClean="0"/>
              <a:t>の</a:t>
            </a:r>
            <a:br>
              <a:rPr lang="ja-JP" altLang="en-US" dirty="0" smtClean="0"/>
            </a:br>
            <a:r>
              <a:rPr lang="ja-JP" altLang="en-US" dirty="0" smtClean="0"/>
              <a:t>　 ためのツール集</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16</a:t>
            </a:fld>
            <a:endParaRPr lang="en-US" altLang="ja-JP"/>
          </a:p>
        </p:txBody>
      </p:sp>
    </p:spTree>
    <p:extLst>
      <p:ext uri="{BB962C8B-B14F-4D97-AF65-F5344CB8AC3E}">
        <p14:creationId xmlns:p14="http://schemas.microsoft.com/office/powerpoint/2010/main" val="37112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概要</a:t>
            </a:r>
            <a:endParaRPr kumimoji="1" lang="ja-JP" altLang="en-US" dirty="0"/>
          </a:p>
        </p:txBody>
      </p:sp>
      <p:sp>
        <p:nvSpPr>
          <p:cNvPr id="3" name="コンテンツ プレースホルダー 2"/>
          <p:cNvSpPr>
            <a:spLocks noGrp="1"/>
          </p:cNvSpPr>
          <p:nvPr>
            <p:ph sz="half" idx="1"/>
          </p:nvPr>
        </p:nvSpPr>
        <p:spPr/>
        <p:txBody>
          <a:bodyPr>
            <a:normAutofit/>
          </a:bodyPr>
          <a:lstStyle/>
          <a:p>
            <a:r>
              <a:rPr lang="ja-JP" altLang="en-US" dirty="0" smtClean="0"/>
              <a:t>想定する読者</a:t>
            </a:r>
          </a:p>
          <a:p>
            <a:pPr lvl="1"/>
            <a:r>
              <a:rPr lang="ja-JP" altLang="en-US" dirty="0" smtClean="0"/>
              <a:t>官庁の職員</a:t>
            </a:r>
          </a:p>
          <a:p>
            <a:pPr lvl="1"/>
            <a:r>
              <a:rPr lang="ja-JP" altLang="en-US" dirty="0" smtClean="0"/>
              <a:t>自治体職員</a:t>
            </a:r>
            <a:endParaRPr lang="ja-JP" altLang="en-US" dirty="0"/>
          </a:p>
          <a:p>
            <a:pPr lvl="1"/>
            <a:r>
              <a:rPr lang="ja-JP" altLang="en-US" dirty="0"/>
              <a:t>シビックテック</a:t>
            </a:r>
          </a:p>
          <a:p>
            <a:pPr lvl="1"/>
            <a:r>
              <a:rPr lang="ja-JP" altLang="en-US" dirty="0"/>
              <a:t>地域の地元企業の</a:t>
            </a:r>
            <a:r>
              <a:rPr lang="ja-JP" altLang="en-US" dirty="0" smtClean="0"/>
              <a:t>社員</a:t>
            </a:r>
            <a:endParaRPr lang="ja-JP" altLang="en-US" dirty="0"/>
          </a:p>
        </p:txBody>
      </p:sp>
      <p:sp>
        <p:nvSpPr>
          <p:cNvPr id="5" name="コンテンツ プレースホルダー 4"/>
          <p:cNvSpPr>
            <a:spLocks noGrp="1"/>
          </p:cNvSpPr>
          <p:nvPr>
            <p:ph sz="half" idx="2"/>
          </p:nvPr>
        </p:nvSpPr>
        <p:spPr/>
        <p:txBody>
          <a:bodyPr/>
          <a:lstStyle/>
          <a:p>
            <a:r>
              <a:rPr kumimoji="1" lang="ja-JP" altLang="en-US" dirty="0" smtClean="0"/>
              <a:t>内容</a:t>
            </a:r>
          </a:p>
          <a:p>
            <a:pPr lvl="1"/>
            <a:r>
              <a:rPr lang="ja-JP" altLang="en-US" dirty="0"/>
              <a:t>オープンデータの利活用・公開に有用なツール群や、地方創生に寄与するツール群をまとめる。</a:t>
            </a:r>
          </a:p>
          <a:p>
            <a:pPr lvl="2"/>
            <a:r>
              <a:rPr lang="ja-JP" altLang="en-US" dirty="0"/>
              <a:t>ツールの利用例を示すために、必要に応じてサンプルプログラムを用意する。</a:t>
            </a:r>
          </a:p>
          <a:p>
            <a:pPr lvl="1"/>
            <a:endParaRPr kumimoji="1" lang="ja-JP" altLang="en-US" dirty="0"/>
          </a:p>
        </p:txBody>
      </p:sp>
      <p:sp>
        <p:nvSpPr>
          <p:cNvPr id="4" name="スライド番号プレースホルダー 3"/>
          <p:cNvSpPr>
            <a:spLocks noGrp="1"/>
          </p:cNvSpPr>
          <p:nvPr>
            <p:ph type="sldNum" sz="quarter" idx="10"/>
          </p:nvPr>
        </p:nvSpPr>
        <p:spPr>
          <a:xfrm>
            <a:off x="9497829" y="6564769"/>
            <a:ext cx="406964" cy="255197"/>
          </a:xfrm>
        </p:spPr>
        <p:txBody>
          <a:bodyPr/>
          <a:lstStyle/>
          <a:p>
            <a:fld id="{19168A96-8FC6-49A7-AAFF-8891F4FD4FE2}" type="slidenum">
              <a:rPr lang="ja-JP" altLang="en-US" smtClean="0"/>
              <a:pPr/>
              <a:t>17</a:t>
            </a:fld>
            <a:endParaRPr lang="en-US" altLang="ja-JP"/>
          </a:p>
        </p:txBody>
      </p:sp>
      <p:sp>
        <p:nvSpPr>
          <p:cNvPr id="27" name="テキスト ボックス 26"/>
          <p:cNvSpPr txBox="1"/>
          <p:nvPr/>
        </p:nvSpPr>
        <p:spPr>
          <a:xfrm>
            <a:off x="6313435" y="720912"/>
            <a:ext cx="3687228"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4</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4-4</a:t>
            </a:r>
            <a:r>
              <a:rPr kumimoji="1" lang="ja-JP" altLang="en-US" sz="1200" dirty="0" smtClean="0">
                <a:solidFill>
                  <a:schemeClr val="bg2"/>
                </a:solidFill>
                <a:latin typeface="+mn-ea"/>
                <a:ea typeface="+mn-ea"/>
                <a:cs typeface="ヒラギノ角ゴ ProN W6"/>
              </a:rPr>
              <a:t>による</a:t>
            </a:r>
          </a:p>
        </p:txBody>
      </p:sp>
      <p:sp>
        <p:nvSpPr>
          <p:cNvPr id="28" name="角丸四角形 27"/>
          <p:cNvSpPr/>
          <p:nvPr/>
        </p:nvSpPr>
        <p:spPr bwMode="auto">
          <a:xfrm>
            <a:off x="1442840" y="3324787"/>
            <a:ext cx="1899711"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データの作成・加工</a:t>
            </a:r>
          </a:p>
        </p:txBody>
      </p:sp>
      <p:sp>
        <p:nvSpPr>
          <p:cNvPr id="29" name="角丸四角形 28"/>
          <p:cNvSpPr/>
          <p:nvPr/>
        </p:nvSpPr>
        <p:spPr bwMode="auto">
          <a:xfrm>
            <a:off x="1438982" y="4289789"/>
            <a:ext cx="1899711"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データの公開</a:t>
            </a:r>
          </a:p>
        </p:txBody>
      </p:sp>
      <p:cxnSp>
        <p:nvCxnSpPr>
          <p:cNvPr id="30" name="直線矢印コネクタ 29"/>
          <p:cNvCxnSpPr>
            <a:stCxn id="28" idx="2"/>
            <a:endCxn id="29" idx="0"/>
          </p:cNvCxnSpPr>
          <p:nvPr/>
        </p:nvCxnSpPr>
        <p:spPr bwMode="auto">
          <a:xfrm flipH="1">
            <a:off x="2388837" y="3652913"/>
            <a:ext cx="3859" cy="636875"/>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31" name="テキスト ボックス 30"/>
          <p:cNvSpPr txBox="1"/>
          <p:nvPr/>
        </p:nvSpPr>
        <p:spPr>
          <a:xfrm>
            <a:off x="2392695" y="3701452"/>
            <a:ext cx="1736373" cy="600164"/>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データ形式の変換</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データの作成補助ツール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地図・</a:t>
            </a: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GIS</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関連ツール</a:t>
            </a:r>
          </a:p>
        </p:txBody>
      </p:sp>
      <p:sp>
        <p:nvSpPr>
          <p:cNvPr id="32" name="テキスト ボックス 31"/>
          <p:cNvSpPr txBox="1"/>
          <p:nvPr/>
        </p:nvSpPr>
        <p:spPr>
          <a:xfrm>
            <a:off x="2432720" y="4695834"/>
            <a:ext cx="1595309"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Web</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サービス</a:t>
            </a:r>
            <a:b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b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データ公開支援ツール</a:t>
            </a:r>
          </a:p>
        </p:txBody>
      </p:sp>
      <p:sp>
        <p:nvSpPr>
          <p:cNvPr id="33" name="角丸四角形 32"/>
          <p:cNvSpPr/>
          <p:nvPr/>
        </p:nvSpPr>
        <p:spPr bwMode="auto">
          <a:xfrm>
            <a:off x="5080012" y="3324787"/>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データの検索・取得・前処理</a:t>
            </a:r>
          </a:p>
        </p:txBody>
      </p:sp>
      <p:sp>
        <p:nvSpPr>
          <p:cNvPr id="34" name="テキスト ボックス 33"/>
          <p:cNvSpPr txBox="1"/>
          <p:nvPr/>
        </p:nvSpPr>
        <p:spPr>
          <a:xfrm>
            <a:off x="6344858" y="3705381"/>
            <a:ext cx="2723823"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データの検索ツール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データ形式の変換・クレンジングツール</a:t>
            </a:r>
          </a:p>
        </p:txBody>
      </p:sp>
      <p:sp>
        <p:nvSpPr>
          <p:cNvPr id="35" name="角丸四角形 34"/>
          <p:cNvSpPr/>
          <p:nvPr/>
        </p:nvSpPr>
        <p:spPr bwMode="auto">
          <a:xfrm>
            <a:off x="5080012" y="4210874"/>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データの分析</a:t>
            </a:r>
          </a:p>
        </p:txBody>
      </p:sp>
      <p:cxnSp>
        <p:nvCxnSpPr>
          <p:cNvPr id="36" name="直線矢印コネクタ 35"/>
          <p:cNvCxnSpPr>
            <a:stCxn id="33" idx="2"/>
            <a:endCxn id="35" idx="0"/>
          </p:cNvCxnSpPr>
          <p:nvPr/>
        </p:nvCxnSpPr>
        <p:spPr bwMode="auto">
          <a:xfrm>
            <a:off x="6280102" y="3652913"/>
            <a:ext cx="0" cy="557960"/>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37" name="テキスト ボックス 36"/>
          <p:cNvSpPr txBox="1"/>
          <p:nvPr/>
        </p:nvSpPr>
        <p:spPr>
          <a:xfrm>
            <a:off x="6302307" y="4569799"/>
            <a:ext cx="1313180" cy="430887"/>
          </a:xfrm>
          <a:prstGeom prst="rect">
            <a:avLst/>
          </a:prstGeom>
          <a:noFill/>
        </p:spPr>
        <p:txBody>
          <a:bodyPr wrap="none" rtlCol="0">
            <a:spAutoFit/>
          </a:bodyPr>
          <a:lstStyle/>
          <a:p>
            <a:pPr algn="l">
              <a:defRPr/>
            </a:pPr>
            <a:r>
              <a:rPr lang="ja-JP" altLang="en-US" sz="1100" kern="0" dirty="0">
                <a:solidFill>
                  <a:prstClr val="black"/>
                </a:solidFill>
                <a:latin typeface="メイリオ"/>
                <a:ea typeface="メイリオ"/>
                <a:cs typeface="ヒラギノ角ゴ ProN W6"/>
              </a:rPr>
              <a:t>データ分析ツール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BI</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ツール</a:t>
            </a:r>
          </a:p>
        </p:txBody>
      </p:sp>
      <p:sp>
        <p:nvSpPr>
          <p:cNvPr id="38" name="角丸四角形 37"/>
          <p:cNvSpPr/>
          <p:nvPr/>
        </p:nvSpPr>
        <p:spPr bwMode="auto">
          <a:xfrm>
            <a:off x="5080012" y="5045090"/>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分析結果の可視化</a:t>
            </a:r>
          </a:p>
        </p:txBody>
      </p:sp>
      <p:cxnSp>
        <p:nvCxnSpPr>
          <p:cNvPr id="39" name="直線矢印コネクタ 38"/>
          <p:cNvCxnSpPr>
            <a:stCxn id="35" idx="2"/>
            <a:endCxn id="38" idx="0"/>
          </p:cNvCxnSpPr>
          <p:nvPr/>
        </p:nvCxnSpPr>
        <p:spPr bwMode="auto">
          <a:xfrm>
            <a:off x="6280101" y="4539000"/>
            <a:ext cx="0" cy="506090"/>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40" name="テキスト ボックス 39"/>
          <p:cNvSpPr txBox="1"/>
          <p:nvPr/>
        </p:nvSpPr>
        <p:spPr>
          <a:xfrm>
            <a:off x="6312971" y="5373216"/>
            <a:ext cx="1736373"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地図・</a:t>
            </a: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GIS</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関連ツール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アプリの構築支援ツール</a:t>
            </a:r>
          </a:p>
        </p:txBody>
      </p:sp>
      <p:sp>
        <p:nvSpPr>
          <p:cNvPr id="41" name="角丸四角形 40"/>
          <p:cNvSpPr/>
          <p:nvPr/>
        </p:nvSpPr>
        <p:spPr bwMode="auto">
          <a:xfrm>
            <a:off x="1280592" y="3267589"/>
            <a:ext cx="3540883" cy="2654607"/>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2" name="角丸四角形 41"/>
          <p:cNvSpPr/>
          <p:nvPr/>
        </p:nvSpPr>
        <p:spPr bwMode="auto">
          <a:xfrm>
            <a:off x="4912392" y="3225188"/>
            <a:ext cx="4156289" cy="2654607"/>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3" name="テキスト ボックス 42"/>
          <p:cNvSpPr txBox="1"/>
          <p:nvPr/>
        </p:nvSpPr>
        <p:spPr>
          <a:xfrm>
            <a:off x="3688542" y="3248508"/>
            <a:ext cx="1024610"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データ公開</a:t>
            </a:r>
          </a:p>
        </p:txBody>
      </p:sp>
      <p:sp>
        <p:nvSpPr>
          <p:cNvPr id="44" name="テキスト ボックス 43"/>
          <p:cNvSpPr txBox="1"/>
          <p:nvPr/>
        </p:nvSpPr>
        <p:spPr>
          <a:xfrm>
            <a:off x="7642339" y="3182200"/>
            <a:ext cx="1194568"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データ利活用</a:t>
            </a:r>
          </a:p>
        </p:txBody>
      </p:sp>
      <p:sp>
        <p:nvSpPr>
          <p:cNvPr id="45" name="角丸四角形 44"/>
          <p:cNvSpPr/>
          <p:nvPr/>
        </p:nvSpPr>
        <p:spPr bwMode="auto">
          <a:xfrm>
            <a:off x="1280592" y="5993263"/>
            <a:ext cx="7642785" cy="571548"/>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6" name="テキスト ボックス 45"/>
          <p:cNvSpPr txBox="1"/>
          <p:nvPr/>
        </p:nvSpPr>
        <p:spPr>
          <a:xfrm>
            <a:off x="8291203" y="5895457"/>
            <a:ext cx="684692"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その他</a:t>
            </a:r>
          </a:p>
        </p:txBody>
      </p:sp>
      <p:sp>
        <p:nvSpPr>
          <p:cNvPr id="47" name="テキスト ボックス 46"/>
          <p:cNvSpPr txBox="1"/>
          <p:nvPr/>
        </p:nvSpPr>
        <p:spPr>
          <a:xfrm>
            <a:off x="1308704" y="6046716"/>
            <a:ext cx="3429144" cy="600164"/>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コミュニケーションツール（意見の共有・議論等）</a:t>
            </a:r>
            <a:endPar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endParaRP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基本的なボキャブラリ</a:t>
            </a:r>
          </a:p>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a:t>
            </a:r>
            <a:endPar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endParaRPr>
          </a:p>
        </p:txBody>
      </p:sp>
    </p:spTree>
    <p:extLst>
      <p:ext uri="{BB962C8B-B14F-4D97-AF65-F5344CB8AC3E}">
        <p14:creationId xmlns:p14="http://schemas.microsoft.com/office/powerpoint/2010/main" val="1243759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kumimoji="1" lang="ja-JP" altLang="en-US" dirty="0" smtClean="0"/>
              <a:t>はじめに</a:t>
            </a:r>
          </a:p>
          <a:p>
            <a:pPr marL="206470" lvl="1" indent="0">
              <a:buNone/>
            </a:pPr>
            <a:r>
              <a:rPr kumimoji="1" lang="en-US" altLang="ja-JP" dirty="0" smtClean="0"/>
              <a:t>1.1 </a:t>
            </a:r>
            <a:r>
              <a:rPr kumimoji="1" lang="ja-JP" altLang="en-US" dirty="0" smtClean="0"/>
              <a:t>本書の位置づけ</a:t>
            </a:r>
          </a:p>
          <a:p>
            <a:pPr marL="206470" lvl="1" indent="0">
              <a:buNone/>
            </a:pPr>
            <a:r>
              <a:rPr lang="en-US" altLang="ja-JP" dirty="0" smtClean="0"/>
              <a:t>1.2 </a:t>
            </a:r>
            <a:r>
              <a:rPr lang="ja-JP" altLang="en-US" dirty="0" smtClean="0"/>
              <a:t>本書の編集方針</a:t>
            </a:r>
          </a:p>
          <a:p>
            <a:pPr marL="206470" lvl="1" indent="0">
              <a:buNone/>
            </a:pPr>
            <a:r>
              <a:rPr kumimoji="1" lang="en-US" altLang="ja-JP" dirty="0" smtClean="0"/>
              <a:t>1.3 </a:t>
            </a:r>
            <a:r>
              <a:rPr kumimoji="1" lang="ja-JP" altLang="en-US" dirty="0" smtClean="0"/>
              <a:t>本書の構成</a:t>
            </a:r>
          </a:p>
          <a:p>
            <a:pPr marL="206470" lvl="1" indent="0">
              <a:buNone/>
            </a:pPr>
            <a:r>
              <a:rPr lang="en-US" altLang="ja-JP" dirty="0" smtClean="0"/>
              <a:t>1.4 </a:t>
            </a:r>
            <a:r>
              <a:rPr lang="ja-JP" altLang="en-US" dirty="0" smtClean="0"/>
              <a:t>前提知識</a:t>
            </a:r>
          </a:p>
          <a:p>
            <a:pPr marL="342900" indent="-342900">
              <a:buFont typeface="+mj-lt"/>
              <a:buAutoNum type="arabicPeriod"/>
            </a:pPr>
            <a:r>
              <a:rPr kumimoji="1" lang="ja-JP" altLang="en-US" dirty="0" smtClean="0"/>
              <a:t>データ検索ツール</a:t>
            </a:r>
          </a:p>
          <a:p>
            <a:pPr marL="206470" lvl="1" indent="0">
              <a:buNone/>
            </a:pPr>
            <a:r>
              <a:rPr lang="en-US" altLang="ja-JP" dirty="0" smtClean="0"/>
              <a:t>2.1 LOD4ALL</a:t>
            </a:r>
            <a:endParaRPr kumimoji="1" lang="ja-JP" altLang="en-US" dirty="0" smtClean="0"/>
          </a:p>
          <a:p>
            <a:pPr marL="342900" indent="-342900">
              <a:buFont typeface="+mj-lt"/>
              <a:buAutoNum type="arabicPeriod"/>
            </a:pPr>
            <a:r>
              <a:rPr kumimoji="1" lang="ja-JP" altLang="en-US" dirty="0" smtClean="0"/>
              <a:t>データ形式変換ツール</a:t>
            </a:r>
          </a:p>
          <a:p>
            <a:pPr marL="206470" lvl="1" indent="0">
              <a:buNone/>
            </a:pPr>
            <a:r>
              <a:rPr lang="en-US" altLang="ja-JP" dirty="0" smtClean="0"/>
              <a:t>3.1 </a:t>
            </a:r>
            <a:r>
              <a:rPr lang="ja-JP" altLang="en-US" dirty="0" smtClean="0"/>
              <a:t>表から</a:t>
            </a:r>
            <a:r>
              <a:rPr lang="en-US" altLang="ja-JP" dirty="0" smtClean="0"/>
              <a:t>RDF</a:t>
            </a:r>
            <a:endParaRPr lang="ja-JP" altLang="en-US" dirty="0" smtClean="0"/>
          </a:p>
          <a:p>
            <a:pPr marL="206470" lvl="1" indent="0">
              <a:buNone/>
            </a:pPr>
            <a:r>
              <a:rPr kumimoji="1" lang="en-US" altLang="ja-JP" dirty="0" smtClean="0"/>
              <a:t>3.2 </a:t>
            </a:r>
            <a:r>
              <a:rPr kumimoji="1" lang="en-US" altLang="ja-JP" dirty="0" err="1" smtClean="0"/>
              <a:t>SmallPdf</a:t>
            </a:r>
            <a:endParaRPr kumimoji="1" lang="en-US" altLang="ja-JP" dirty="0" smtClean="0"/>
          </a:p>
          <a:p>
            <a:pPr marL="206470" lvl="1" indent="0">
              <a:buNone/>
            </a:pPr>
            <a:r>
              <a:rPr lang="en-US" altLang="ja-JP" dirty="0" smtClean="0"/>
              <a:t>3.3 </a:t>
            </a:r>
            <a:r>
              <a:rPr lang="en-US" altLang="ja-JP" dirty="0" err="1" smtClean="0"/>
              <a:t>nkf</a:t>
            </a:r>
            <a:endParaRPr lang="en-US" altLang="ja-JP" dirty="0" smtClean="0"/>
          </a:p>
          <a:p>
            <a:pPr marL="206470" lvl="1" indent="0">
              <a:buNone/>
            </a:pPr>
            <a:r>
              <a:rPr lang="en-US" altLang="ja-JP" dirty="0" smtClean="0"/>
              <a:t>3.4 IBM </a:t>
            </a:r>
            <a:r>
              <a:rPr lang="en-US" altLang="ja-JP" dirty="0"/>
              <a:t>Watson™ Document Conversion </a:t>
            </a:r>
            <a:r>
              <a:rPr lang="ja-JP" altLang="en-US" dirty="0" smtClean="0"/>
              <a:t>サービス</a:t>
            </a:r>
            <a:endParaRPr lang="en-US" altLang="ja-JP" dirty="0" smtClean="0"/>
          </a:p>
          <a:p>
            <a:pPr marL="206470" lvl="1" indent="0">
              <a:buNone/>
            </a:pPr>
            <a:r>
              <a:rPr lang="en-US" altLang="ja-JP" dirty="0" smtClean="0"/>
              <a:t>3.5 </a:t>
            </a:r>
            <a:r>
              <a:rPr lang="en-US" altLang="ja-JP" dirty="0" err="1" smtClean="0"/>
              <a:t>Talend</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spTree>
    <p:extLst>
      <p:ext uri="{BB962C8B-B14F-4D97-AF65-F5344CB8AC3E}">
        <p14:creationId xmlns:p14="http://schemas.microsoft.com/office/powerpoint/2010/main" val="107500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pPr marL="457200" indent="-457200">
              <a:buFont typeface="+mj-lt"/>
              <a:buAutoNum type="arabicPeriod" startAt="4"/>
            </a:pPr>
            <a:r>
              <a:rPr lang="ja-JP" altLang="en-US" dirty="0" smtClean="0"/>
              <a:t>地図</a:t>
            </a:r>
            <a:r>
              <a:rPr lang="ja-JP" altLang="en-US" dirty="0"/>
              <a:t>・</a:t>
            </a:r>
            <a:r>
              <a:rPr lang="en-US" altLang="ja-JP" dirty="0"/>
              <a:t>GIS</a:t>
            </a:r>
            <a:r>
              <a:rPr lang="ja-JP" altLang="en-US" dirty="0"/>
              <a:t>関連</a:t>
            </a:r>
            <a:r>
              <a:rPr lang="ja-JP" altLang="en-US" dirty="0" smtClean="0"/>
              <a:t>ツール</a:t>
            </a:r>
            <a:endParaRPr lang="en-US" altLang="ja-JP" dirty="0"/>
          </a:p>
          <a:p>
            <a:pPr marL="206470" lvl="1" indent="0">
              <a:buNone/>
            </a:pPr>
            <a:r>
              <a:rPr lang="en-US" altLang="ja-JP" dirty="0" smtClean="0"/>
              <a:t>4.1 </a:t>
            </a:r>
            <a:r>
              <a:rPr lang="ja-JP" altLang="en-US" dirty="0" smtClean="0"/>
              <a:t>地理院地図</a:t>
            </a:r>
            <a:endParaRPr lang="en-US" altLang="ja-JP" dirty="0"/>
          </a:p>
          <a:p>
            <a:pPr marL="206470" lvl="1" indent="0">
              <a:buNone/>
            </a:pPr>
            <a:r>
              <a:rPr lang="en-US" altLang="ja-JP" dirty="0" smtClean="0"/>
              <a:t>4.2 </a:t>
            </a:r>
            <a:r>
              <a:rPr lang="ja-JP" altLang="en-US" dirty="0" smtClean="0"/>
              <a:t>地理院マップシート</a:t>
            </a:r>
            <a:endParaRPr lang="en-US" altLang="ja-JP" dirty="0"/>
          </a:p>
          <a:p>
            <a:pPr marL="206470" lvl="1" indent="0">
              <a:buNone/>
            </a:pPr>
            <a:r>
              <a:rPr lang="en-US" altLang="ja-JP" dirty="0" smtClean="0"/>
              <a:t>4.3 QGIS</a:t>
            </a:r>
            <a:endParaRPr lang="en-US" altLang="ja-JP" dirty="0"/>
          </a:p>
          <a:p>
            <a:pPr marL="206470" lvl="1" indent="0">
              <a:buNone/>
            </a:pPr>
            <a:r>
              <a:rPr lang="en-US" altLang="ja-JP" dirty="0" smtClean="0"/>
              <a:t>4.4 </a:t>
            </a:r>
            <a:r>
              <a:rPr lang="en-US" altLang="ja-JP" dirty="0" err="1" smtClean="0"/>
              <a:t>OpenStreetMap</a:t>
            </a:r>
            <a:endParaRPr lang="en-US" altLang="ja-JP" dirty="0"/>
          </a:p>
          <a:p>
            <a:pPr marL="206470" lvl="1" indent="0">
              <a:buNone/>
            </a:pPr>
            <a:r>
              <a:rPr lang="en-US" altLang="ja-JP" dirty="0" smtClean="0"/>
              <a:t>4.5 Google Maps</a:t>
            </a:r>
            <a:endParaRPr lang="en-US" altLang="ja-JP" dirty="0"/>
          </a:p>
          <a:p>
            <a:pPr marL="206470" lvl="1" indent="0">
              <a:buNone/>
            </a:pPr>
            <a:r>
              <a:rPr lang="en-US" altLang="ja-JP" dirty="0" smtClean="0"/>
              <a:t>4.6 </a:t>
            </a:r>
            <a:r>
              <a:rPr lang="en-US" altLang="ja-JP" dirty="0" err="1" smtClean="0"/>
              <a:t>GISAp</a:t>
            </a:r>
            <a:r>
              <a:rPr lang="ja-JP" altLang="en-US" dirty="0" smtClean="0"/>
              <a:t>シリーズ</a:t>
            </a:r>
            <a:endParaRPr lang="en-US" altLang="ja-JP" dirty="0"/>
          </a:p>
          <a:p>
            <a:pPr marL="342900" indent="-342900">
              <a:buFont typeface="+mj-lt"/>
              <a:buAutoNum type="arabicPeriod" startAt="4"/>
            </a:pPr>
            <a:r>
              <a:rPr lang="en-US" altLang="ja-JP" dirty="0" smtClean="0"/>
              <a:t>Web</a:t>
            </a:r>
            <a:r>
              <a:rPr lang="ja-JP" altLang="en-US" dirty="0" smtClean="0"/>
              <a:t>サービス</a:t>
            </a:r>
            <a:endParaRPr lang="en-US" altLang="ja-JP" dirty="0"/>
          </a:p>
          <a:p>
            <a:pPr marL="206470" lvl="1" indent="0">
              <a:buNone/>
            </a:pPr>
            <a:r>
              <a:rPr lang="en-US" altLang="ja-JP" dirty="0" smtClean="0"/>
              <a:t>5.1 Apache </a:t>
            </a:r>
            <a:r>
              <a:rPr lang="en-US" altLang="ja-JP" dirty="0"/>
              <a:t>Web </a:t>
            </a:r>
            <a:r>
              <a:rPr lang="en-US" altLang="ja-JP" dirty="0" smtClean="0"/>
              <a:t>Server</a:t>
            </a:r>
            <a:endParaRPr lang="en-US" altLang="ja-JP" dirty="0"/>
          </a:p>
          <a:p>
            <a:pPr marL="206470" lvl="1" indent="0">
              <a:buNone/>
            </a:pPr>
            <a:r>
              <a:rPr lang="en-US" altLang="ja-JP" dirty="0" smtClean="0"/>
              <a:t>5.2 Microsoft </a:t>
            </a:r>
            <a:r>
              <a:rPr lang="en-US" altLang="ja-JP" dirty="0"/>
              <a:t>Internet Information Services (IIS</a:t>
            </a:r>
            <a:r>
              <a:rPr lang="en-US" altLang="ja-JP" dirty="0" smtClean="0"/>
              <a:t>)</a:t>
            </a:r>
          </a:p>
          <a:p>
            <a:pPr marL="457200" indent="-457200">
              <a:buFont typeface="+mj-lt"/>
              <a:buAutoNum type="arabicPeriod" startAt="6"/>
            </a:pPr>
            <a:r>
              <a:rPr lang="ja-JP" altLang="en-US" dirty="0"/>
              <a:t>データ公開支援ツール</a:t>
            </a:r>
            <a:endParaRPr lang="en-US" altLang="ja-JP" dirty="0"/>
          </a:p>
          <a:p>
            <a:pPr marL="206470" lvl="1" indent="0">
              <a:buNone/>
            </a:pPr>
            <a:r>
              <a:rPr lang="en-US" altLang="ja-JP" dirty="0"/>
              <a:t>6.1 CKAN</a:t>
            </a:r>
          </a:p>
          <a:p>
            <a:pPr marL="206470" lvl="1" indent="0">
              <a:buNone/>
            </a:pPr>
            <a:r>
              <a:rPr lang="en-US" altLang="ja-JP" dirty="0"/>
              <a:t>6.2 </a:t>
            </a:r>
            <a:r>
              <a:rPr lang="en-US" altLang="ja-JP" dirty="0" err="1"/>
              <a:t>LinkData</a:t>
            </a:r>
            <a:endParaRPr lang="en-US" altLang="ja-JP" dirty="0"/>
          </a:p>
          <a:p>
            <a:pPr marL="206470" lvl="1" indent="0">
              <a:buNone/>
            </a:pPr>
            <a:r>
              <a:rPr lang="en-US" altLang="ja-JP" dirty="0"/>
              <a:t>6.3 </a:t>
            </a:r>
            <a:r>
              <a:rPr lang="ja-JP" altLang="en-US" dirty="0"/>
              <a:t>オープンデータプラットフォーム</a:t>
            </a:r>
            <a:endParaRPr lang="en-US" altLang="ja-JP" dirty="0"/>
          </a:p>
          <a:p>
            <a:pPr marL="206470" lvl="1" indent="0">
              <a:buNone/>
            </a:pPr>
            <a:r>
              <a:rPr lang="en-US" altLang="ja-JP" dirty="0"/>
              <a:t>6.4 </a:t>
            </a:r>
            <a:r>
              <a:rPr lang="ja-JP" altLang="en-US" dirty="0"/>
              <a:t>オープンデータ公開支援</a:t>
            </a:r>
            <a:endParaRPr lang="en-US" altLang="ja-JP" dirty="0"/>
          </a:p>
          <a:p>
            <a:pPr marL="206470" lvl="1" indent="0">
              <a:buNone/>
            </a:pPr>
            <a:r>
              <a:rPr lang="en-US" altLang="ja-JP" dirty="0"/>
              <a:t>6.5 4Uweb</a:t>
            </a:r>
            <a:r>
              <a:rPr lang="ja-JP" altLang="en-US" dirty="0"/>
              <a:t>／</a:t>
            </a:r>
            <a:r>
              <a:rPr lang="en-US" altLang="ja-JP" dirty="0"/>
              <a:t>CMS	</a:t>
            </a:r>
          </a:p>
          <a:p>
            <a:pPr marL="206470" lvl="1" indent="0">
              <a:buNone/>
            </a:pPr>
            <a:r>
              <a:rPr lang="en-US" altLang="ja-JP" dirty="0"/>
              <a:t>6.6 </a:t>
            </a:r>
            <a:r>
              <a:rPr lang="ja-JP" altLang="en-US" dirty="0"/>
              <a:t>オープンデータポータルソフト</a:t>
            </a:r>
            <a:endParaRPr lang="en-US" altLang="ja-JP" dirty="0"/>
          </a:p>
          <a:p>
            <a:pPr marL="206470" lvl="1" indent="0">
              <a:buNone/>
            </a:pPr>
            <a:r>
              <a:rPr lang="en-US" altLang="ja-JP" dirty="0"/>
              <a:t>6.7 </a:t>
            </a:r>
            <a:r>
              <a:rPr lang="en-US" altLang="ja-JP" dirty="0" err="1"/>
              <a:t>Datashelf</a:t>
            </a:r>
            <a:endParaRPr lang="en-US" altLang="ja-JP" dirty="0"/>
          </a:p>
          <a:p>
            <a:pPr marL="206470" lvl="1" indent="0">
              <a:buNone/>
            </a:pPr>
            <a:r>
              <a:rPr lang="en-US" altLang="ja-JP" dirty="0"/>
              <a:t>6.8 </a:t>
            </a:r>
            <a:r>
              <a:rPr lang="en-US" altLang="ja-JP" dirty="0" err="1"/>
              <a:t>InfoLib</a:t>
            </a:r>
            <a:endParaRPr lang="en-US" altLang="ja-JP" dirty="0"/>
          </a:p>
          <a:p>
            <a:pPr marL="206470" lvl="1" indent="0">
              <a:buNone/>
            </a:pPr>
            <a:r>
              <a:rPr lang="en-US" altLang="ja-JP" dirty="0"/>
              <a:t>6.9 WordPress</a:t>
            </a:r>
          </a:p>
          <a:p>
            <a:pPr marL="206470" lvl="1" indent="0">
              <a:buNone/>
            </a:pPr>
            <a:r>
              <a:rPr lang="en-US" altLang="ja-JP" dirty="0"/>
              <a:t>6.10 </a:t>
            </a:r>
            <a:r>
              <a:rPr lang="en-US" altLang="ja-JP" dirty="0" err="1"/>
              <a:t>IoT</a:t>
            </a:r>
            <a:r>
              <a:rPr lang="ja-JP" altLang="en-US" dirty="0" smtClean="0"/>
              <a:t>ゲートウェイシステム</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19</a:t>
            </a:fld>
            <a:endParaRPr lang="en-US" altLang="ja-JP"/>
          </a:p>
        </p:txBody>
      </p:sp>
    </p:spTree>
    <p:extLst>
      <p:ext uri="{BB962C8B-B14F-4D97-AF65-F5344CB8AC3E}">
        <p14:creationId xmlns:p14="http://schemas.microsoft.com/office/powerpoint/2010/main" val="271291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公開予定ドキュメント</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オープンデータガイド 第</a:t>
            </a:r>
            <a:r>
              <a:rPr kumimoji="1" lang="en-US" altLang="ja-JP" dirty="0" smtClean="0"/>
              <a:t>2.1</a:t>
            </a:r>
            <a:r>
              <a:rPr kumimoji="1" lang="ja-JP" altLang="en-US" dirty="0" smtClean="0"/>
              <a:t>版</a:t>
            </a:r>
          </a:p>
          <a:p>
            <a:pPr marL="457200" indent="-457200">
              <a:buFont typeface="+mj-lt"/>
              <a:buAutoNum type="arabicPeriod"/>
            </a:pPr>
            <a:r>
              <a:rPr kumimoji="1" lang="ja-JP" altLang="en-US" dirty="0" smtClean="0"/>
              <a:t>オープンデータガイド（利活用編）</a:t>
            </a:r>
            <a:endParaRPr kumimoji="1" lang="en-US" altLang="ja-JP" dirty="0" smtClean="0"/>
          </a:p>
          <a:p>
            <a:pPr marL="457200" indent="-457200">
              <a:buFont typeface="+mj-lt"/>
              <a:buAutoNum type="arabicPeriod"/>
            </a:pPr>
            <a:r>
              <a:rPr lang="ja-JP" altLang="en-US" dirty="0"/>
              <a:t>データの利活用・公開のためのツール集</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627054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457200" indent="-457200">
              <a:buFont typeface="+mj-lt"/>
              <a:buAutoNum type="arabicPeriod" startAt="7"/>
            </a:pPr>
            <a:r>
              <a:rPr lang="ja-JP" altLang="en-US" dirty="0" smtClean="0"/>
              <a:t>データ</a:t>
            </a:r>
            <a:r>
              <a:rPr lang="ja-JP" altLang="en-US" dirty="0"/>
              <a:t>分析・解析</a:t>
            </a:r>
            <a:r>
              <a:rPr lang="ja-JP" altLang="en-US" dirty="0" smtClean="0"/>
              <a:t>ツール</a:t>
            </a:r>
            <a:endParaRPr lang="en-US" altLang="ja-JP" dirty="0"/>
          </a:p>
          <a:p>
            <a:pPr marL="206470" lvl="1" indent="0">
              <a:buNone/>
            </a:pPr>
            <a:r>
              <a:rPr lang="en-US" altLang="ja-JP" dirty="0"/>
              <a:t>7.1	</a:t>
            </a:r>
            <a:r>
              <a:rPr lang="en-US" altLang="ja-JP" dirty="0" smtClean="0"/>
              <a:t>RESAS</a:t>
            </a:r>
            <a:endParaRPr lang="en-US" altLang="ja-JP" dirty="0"/>
          </a:p>
          <a:p>
            <a:pPr marL="206470" lvl="1" indent="0">
              <a:buNone/>
            </a:pPr>
            <a:r>
              <a:rPr lang="en-US" altLang="ja-JP" dirty="0"/>
              <a:t>7.2	</a:t>
            </a:r>
            <a:r>
              <a:rPr lang="en-US" altLang="ja-JP" dirty="0" err="1"/>
              <a:t>jSTAT</a:t>
            </a:r>
            <a:r>
              <a:rPr lang="en-US" altLang="ja-JP" dirty="0"/>
              <a:t> </a:t>
            </a:r>
            <a:r>
              <a:rPr lang="en-US" altLang="ja-JP" dirty="0" smtClean="0"/>
              <a:t>MAP</a:t>
            </a:r>
            <a:endParaRPr lang="en-US" altLang="ja-JP" dirty="0"/>
          </a:p>
          <a:p>
            <a:pPr marL="206470" lvl="1" indent="0">
              <a:buNone/>
            </a:pPr>
            <a:r>
              <a:rPr lang="en-US" altLang="ja-JP" dirty="0"/>
              <a:t>7.3	Data Platform for </a:t>
            </a:r>
            <a:r>
              <a:rPr lang="en-US" altLang="ja-JP" dirty="0" smtClean="0"/>
              <a:t>Analysis</a:t>
            </a:r>
            <a:endParaRPr lang="en-US" altLang="ja-JP" dirty="0"/>
          </a:p>
          <a:p>
            <a:pPr marL="206470" lvl="1" indent="0">
              <a:buNone/>
            </a:pPr>
            <a:r>
              <a:rPr lang="en-US" altLang="ja-JP" dirty="0"/>
              <a:t>7.4	SAS</a:t>
            </a:r>
            <a:r>
              <a:rPr lang="ja-JP" altLang="en-US" dirty="0"/>
              <a:t>関連</a:t>
            </a:r>
            <a:r>
              <a:rPr lang="ja-JP" altLang="en-US" dirty="0" smtClean="0"/>
              <a:t>ツール</a:t>
            </a:r>
            <a:endParaRPr lang="en-US" altLang="ja-JP" dirty="0" smtClean="0"/>
          </a:p>
          <a:p>
            <a:pPr marL="206470" lvl="1" indent="0">
              <a:buNone/>
            </a:pPr>
            <a:r>
              <a:rPr lang="en-US" altLang="ja-JP" dirty="0" smtClean="0"/>
              <a:t>7.5</a:t>
            </a:r>
            <a:r>
              <a:rPr lang="en-US" altLang="ja-JP" dirty="0"/>
              <a:t>	</a:t>
            </a:r>
            <a:r>
              <a:rPr lang="en-US" altLang="ja-JP" dirty="0" err="1"/>
              <a:t>EvaCva</a:t>
            </a:r>
            <a:r>
              <a:rPr lang="ja-JP" altLang="en-US" dirty="0"/>
              <a:t>（</a:t>
            </a:r>
            <a:r>
              <a:rPr lang="ja-JP" altLang="en-US" dirty="0" smtClean="0"/>
              <a:t>エヴァシーヴァ）</a:t>
            </a:r>
            <a:endParaRPr lang="en-US" altLang="ja-JP" dirty="0"/>
          </a:p>
          <a:p>
            <a:pPr marL="206470" lvl="1" indent="0">
              <a:buNone/>
            </a:pPr>
            <a:r>
              <a:rPr lang="en-US" altLang="ja-JP" dirty="0"/>
              <a:t>7.6	</a:t>
            </a:r>
            <a:r>
              <a:rPr lang="en-US" altLang="ja-JP" dirty="0" err="1" smtClean="0"/>
              <a:t>MicroStrategy</a:t>
            </a:r>
            <a:endParaRPr lang="en-US" altLang="ja-JP" dirty="0"/>
          </a:p>
          <a:p>
            <a:pPr marL="206470" lvl="1" indent="0">
              <a:buNone/>
            </a:pPr>
            <a:r>
              <a:rPr lang="en-US" altLang="ja-JP" dirty="0"/>
              <a:t>7.7	Pentaho</a:t>
            </a:r>
            <a:r>
              <a:rPr lang="ja-JP" altLang="en-US" dirty="0" smtClean="0"/>
              <a:t>ソフトウェア</a:t>
            </a:r>
            <a:endParaRPr lang="en-US" altLang="ja-JP" dirty="0"/>
          </a:p>
          <a:p>
            <a:pPr marL="206470" lvl="1" indent="0">
              <a:buNone/>
            </a:pPr>
            <a:r>
              <a:rPr lang="en-US" altLang="ja-JP" dirty="0"/>
              <a:t>7.8	Python</a:t>
            </a:r>
            <a:r>
              <a:rPr lang="ja-JP" altLang="en-US" dirty="0"/>
              <a:t>用データ分析・処理</a:t>
            </a:r>
            <a:r>
              <a:rPr lang="ja-JP" altLang="en-US" dirty="0" smtClean="0"/>
              <a:t>ツール</a:t>
            </a:r>
            <a:endParaRPr lang="en-US" altLang="ja-JP" dirty="0"/>
          </a:p>
          <a:p>
            <a:pPr marL="342900" indent="-342900">
              <a:buFont typeface="+mj-lt"/>
              <a:buAutoNum type="arabicPeriod" startAt="7"/>
            </a:pPr>
            <a:r>
              <a:rPr lang="en-US" altLang="ja-JP" dirty="0" smtClean="0"/>
              <a:t>BI</a:t>
            </a:r>
            <a:r>
              <a:rPr lang="ja-JP" altLang="en-US" dirty="0" smtClean="0"/>
              <a:t>ツール</a:t>
            </a:r>
            <a:endParaRPr lang="en-US" altLang="ja-JP" dirty="0"/>
          </a:p>
          <a:p>
            <a:pPr marL="206470" lvl="1" indent="0">
              <a:buNone/>
            </a:pPr>
            <a:r>
              <a:rPr lang="en-US" altLang="ja-JP" dirty="0"/>
              <a:t>8.1	Tableau</a:t>
            </a:r>
            <a:r>
              <a:rPr lang="ja-JP" altLang="en-US" dirty="0"/>
              <a:t>（タブロー</a:t>
            </a:r>
            <a:r>
              <a:rPr lang="ja-JP" altLang="en-US" dirty="0" smtClean="0"/>
              <a:t>）</a:t>
            </a:r>
            <a:endParaRPr lang="en-US" altLang="ja-JP" dirty="0"/>
          </a:p>
          <a:p>
            <a:pPr marL="206470" lvl="1" indent="0">
              <a:buNone/>
            </a:pPr>
            <a:r>
              <a:rPr lang="en-US" altLang="ja-JP" dirty="0"/>
              <a:t>8.2	Microsoft Power BI</a:t>
            </a:r>
            <a:r>
              <a:rPr lang="ja-JP" altLang="en-US" dirty="0" smtClean="0"/>
              <a:t>シリーズ</a:t>
            </a:r>
            <a:endParaRPr lang="en-US" altLang="ja-JP" dirty="0"/>
          </a:p>
          <a:p>
            <a:pPr marL="206470" lvl="1" indent="0">
              <a:buNone/>
            </a:pPr>
            <a:r>
              <a:rPr lang="en-US" altLang="ja-JP" dirty="0"/>
              <a:t>8.3	</a:t>
            </a:r>
            <a:r>
              <a:rPr lang="en-US" altLang="ja-JP" dirty="0" err="1"/>
              <a:t>InfoFrame</a:t>
            </a:r>
            <a:r>
              <a:rPr lang="en-US" altLang="ja-JP" dirty="0"/>
              <a:t> </a:t>
            </a:r>
            <a:r>
              <a:rPr lang="en-US" altLang="ja-JP" dirty="0" err="1"/>
              <a:t>Dr.Sum</a:t>
            </a:r>
            <a:r>
              <a:rPr lang="en-US" altLang="ja-JP" dirty="0"/>
              <a:t> </a:t>
            </a:r>
            <a:r>
              <a:rPr lang="en-US" altLang="ja-JP" dirty="0" smtClean="0"/>
              <a:t>EA</a:t>
            </a:r>
            <a:endParaRPr lang="en-US" altLang="ja-JP" dirty="0"/>
          </a:p>
          <a:p>
            <a:pPr marL="342900" indent="-342900">
              <a:buFont typeface="+mj-lt"/>
              <a:buAutoNum type="arabicPeriod" startAt="7"/>
            </a:pPr>
            <a:r>
              <a:rPr lang="ja-JP" altLang="en-US" dirty="0" smtClean="0"/>
              <a:t>その他</a:t>
            </a:r>
            <a:r>
              <a:rPr lang="ja-JP" altLang="en-US" dirty="0"/>
              <a:t>の</a:t>
            </a:r>
            <a:r>
              <a:rPr lang="ja-JP" altLang="en-US" dirty="0" smtClean="0"/>
              <a:t>ツール</a:t>
            </a:r>
            <a:endParaRPr lang="en-US" altLang="ja-JP" dirty="0"/>
          </a:p>
          <a:p>
            <a:pPr marL="206470" lvl="1" indent="0">
              <a:buNone/>
            </a:pPr>
            <a:r>
              <a:rPr lang="en-US" altLang="ja-JP" dirty="0"/>
              <a:t>9.1	IBM Watson™ Dialog </a:t>
            </a:r>
            <a:r>
              <a:rPr lang="ja-JP" altLang="en-US" dirty="0"/>
              <a:t>サービス　</a:t>
            </a:r>
            <a:r>
              <a:rPr lang="en-US" altLang="ja-JP" dirty="0"/>
              <a:t>(</a:t>
            </a:r>
            <a:r>
              <a:rPr lang="ja-JP" altLang="en-US" dirty="0"/>
              <a:t>対話制御</a:t>
            </a:r>
            <a:r>
              <a:rPr lang="en-US" altLang="ja-JP" dirty="0"/>
              <a:t>)	</a:t>
            </a:r>
          </a:p>
          <a:p>
            <a:pPr marL="206470" lvl="1" indent="0">
              <a:buNone/>
            </a:pPr>
            <a:r>
              <a:rPr lang="en-US" altLang="ja-JP" dirty="0"/>
              <a:t>9.2	Watson </a:t>
            </a:r>
            <a:r>
              <a:rPr lang="en-US" altLang="ja-JP" dirty="0" smtClean="0"/>
              <a:t>API</a:t>
            </a:r>
            <a:endParaRPr lang="en-US" altLang="ja-JP" dirty="0"/>
          </a:p>
          <a:p>
            <a:pPr marL="206470" lvl="1" indent="0">
              <a:buNone/>
            </a:pPr>
            <a:r>
              <a:rPr lang="en-US" altLang="ja-JP" dirty="0"/>
              <a:t>9.3	</a:t>
            </a:r>
            <a:r>
              <a:rPr lang="ja-JP" altLang="en-US" dirty="0"/>
              <a:t>ソーシャル・データ・レポート・</a:t>
            </a:r>
            <a:r>
              <a:rPr lang="ja-JP" altLang="en-US" dirty="0" smtClean="0"/>
              <a:t>サービス</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Tree>
    <p:extLst>
      <p:ext uri="{BB962C8B-B14F-4D97-AF65-F5344CB8AC3E}">
        <p14:creationId xmlns:p14="http://schemas.microsoft.com/office/powerpoint/2010/main" val="2387729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頂いたご意見への対応状況 </a:t>
            </a:r>
            <a:r>
              <a:rPr lang="en-US" altLang="ja-JP" dirty="0"/>
              <a:t>(1)</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910399517"/>
              </p:ext>
            </p:extLst>
          </p:nvPr>
        </p:nvGraphicFramePr>
        <p:xfrm>
          <a:off x="350838" y="1143000"/>
          <a:ext cx="9147175" cy="4671695"/>
        </p:xfrm>
        <a:graphic>
          <a:graphicData uri="http://schemas.openxmlformats.org/drawingml/2006/table">
            <a:tbl>
              <a:tblPr firstRow="1" bandRow="1">
                <a:tableStyleId>{21E4AEA4-8DFA-4A89-87EB-49C32662AFE0}</a:tableStyleId>
              </a:tblPr>
              <a:tblGrid>
                <a:gridCol w="497706"/>
                <a:gridCol w="864096"/>
                <a:gridCol w="1080120"/>
                <a:gridCol w="3672408"/>
                <a:gridCol w="3032845"/>
              </a:tblGrid>
              <a:tr h="370840">
                <a:tc>
                  <a:txBody>
                    <a:bodyPr/>
                    <a:lstStyle/>
                    <a:p>
                      <a:pPr algn="ctr" fontAlgn="ctr"/>
                      <a:r>
                        <a:rPr lang="en-US" sz="1200" u="none" strike="noStrike" baseline="0" dirty="0">
                          <a:effectLst/>
                        </a:rPr>
                        <a:t>No.</a:t>
                      </a:r>
                      <a:endParaRPr 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a:effectLst/>
                        </a:rPr>
                        <a:t>章</a:t>
                      </a:r>
                      <a:endParaRPr lang="ja-JP" altLang="en-US" sz="12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a:effectLst/>
                        </a:rPr>
                        <a:t>指摘者</a:t>
                      </a:r>
                      <a:endParaRPr lang="ja-JP" altLang="en-US" sz="12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dirty="0">
                          <a:effectLst/>
                        </a:rPr>
                        <a:t>指摘内容</a:t>
                      </a:r>
                      <a:endParaRPr lang="ja-JP" alt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dirty="0">
                          <a:effectLst/>
                        </a:rPr>
                        <a:t>修正結果</a:t>
                      </a:r>
                      <a:endParaRPr lang="ja-JP" alt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タイトル</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zh-TW" altLang="en-US" sz="1100" u="none" strike="noStrike" baseline="0">
                          <a:effectLst/>
                        </a:rPr>
                        <a:t>社員→越塚主査</a:t>
                      </a:r>
                      <a:endParaRPr lang="zh-TW"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VLED</a:t>
                      </a:r>
                      <a:r>
                        <a:rPr lang="ja-JP" altLang="en-US" sz="1100" u="none" strike="noStrike" baseline="0">
                          <a:effectLst/>
                        </a:rPr>
                        <a:t>推奨というニュアンスがでないようにするべき。</a:t>
                      </a:r>
                      <a:br>
                        <a:rPr lang="ja-JP" altLang="en-US" sz="1100" u="none" strike="noStrike" baseline="0">
                          <a:effectLst/>
                        </a:rPr>
                      </a:br>
                      <a:r>
                        <a:rPr lang="ja-JP" altLang="en-US" sz="1100" u="none" strike="noStrike" baseline="0">
                          <a:effectLst/>
                        </a:rPr>
                        <a:t>（編集方針が各社のツールをそのまままとめる方針となったため）</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タイトルを「データの利活用・公開に有用なツール集」から「データの利活用・公開のためのツール集」に変更しました。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2</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第</a:t>
                      </a:r>
                      <a:r>
                        <a:rPr lang="en-US" altLang="ja-JP" sz="1100" u="none" strike="noStrike" baseline="0">
                          <a:effectLst/>
                        </a:rPr>
                        <a:t>1</a:t>
                      </a:r>
                      <a:r>
                        <a:rPr lang="ja-JP" altLang="en-US" sz="1100" u="none" strike="noStrike" baseline="0">
                          <a:effectLst/>
                        </a:rPr>
                        <a:t>章</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各社のツールをそのまままとめているという前提を、第</a:t>
                      </a:r>
                      <a:r>
                        <a:rPr lang="en-US" altLang="ja-JP" sz="1100" u="none" strike="noStrike" baseline="0">
                          <a:effectLst/>
                        </a:rPr>
                        <a:t>1</a:t>
                      </a:r>
                      <a:r>
                        <a:rPr lang="ja-JP" altLang="en-US" sz="1100" u="none" strike="noStrike" baseline="0">
                          <a:effectLst/>
                        </a:rPr>
                        <a:t>章などに記載すべき。</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1.2</a:t>
                      </a:r>
                      <a:r>
                        <a:rPr lang="ja-JP" altLang="en-US" sz="1100" u="none" strike="noStrike" baseline="0">
                          <a:effectLst/>
                        </a:rPr>
                        <a:t>節を追加して記載しました。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3</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各ツールの「想定される利用者」が、こういうことをしたい人、という内容と、このツールを使うために必要なスキルとが混在しているので分けるべき。</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「想定される利用者」に加えて、「利用に必要な技術・知識」という項目を設けました。前者はこういうことをしたい人を、後者はツールの利用に必要なスキルを記しました。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4</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社員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想定読者の対象にあわせて、資料として分けるか、パートとして分けるか、もう少し工夫が必要。</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rowSpan="4">
                  <a:txBody>
                    <a:bodyPr/>
                    <a:lstStyle/>
                    <a:p>
                      <a:pPr algn="l" fontAlgn="ctr"/>
                      <a:r>
                        <a:rPr lang="en-US" altLang="ja-JP" sz="1100" u="none" strike="noStrike" baseline="0">
                          <a:effectLst/>
                        </a:rPr>
                        <a:t>1.3.1</a:t>
                      </a:r>
                      <a:r>
                        <a:rPr lang="ja-JP" altLang="en-US" sz="1100" u="none" strike="noStrike" baseline="0">
                          <a:effectLst/>
                        </a:rPr>
                        <a:t>節にツールの一覧を、</a:t>
                      </a:r>
                      <a:r>
                        <a:rPr lang="en-US" altLang="ja-JP" sz="1100" u="none" strike="noStrike" baseline="0">
                          <a:effectLst/>
                        </a:rPr>
                        <a:t>1.3.2</a:t>
                      </a:r>
                      <a:r>
                        <a:rPr lang="ja-JP" altLang="en-US" sz="1100" u="none" strike="noStrike" baseline="0">
                          <a:effectLst/>
                        </a:rPr>
                        <a:t>節に目的別参照先をまとめました。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5</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第</a:t>
                      </a:r>
                      <a:r>
                        <a:rPr lang="en-US" altLang="ja-JP" sz="1100" u="none" strike="noStrike" baseline="0">
                          <a:effectLst/>
                        </a:rPr>
                        <a:t>1</a:t>
                      </a:r>
                      <a:r>
                        <a:rPr lang="ja-JP" altLang="en-US" sz="1100" u="none" strike="noStrike" baseline="0">
                          <a:effectLst/>
                        </a:rPr>
                        <a:t>章</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第</a:t>
                      </a:r>
                      <a:r>
                        <a:rPr lang="en-US" altLang="ja-JP" sz="1100" u="none" strike="noStrike" baseline="0">
                          <a:effectLst/>
                        </a:rPr>
                        <a:t>1</a:t>
                      </a:r>
                      <a:r>
                        <a:rPr lang="ja-JP" altLang="en-US" sz="1100" u="none" strike="noStrike" baseline="0">
                          <a:effectLst/>
                        </a:rPr>
                        <a:t>章に有償と無償の一覧表を設ける。</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a:p>
                  </a:txBody>
                  <a:tcPr/>
                </a:tc>
              </a:tr>
              <a:tr h="370840">
                <a:tc>
                  <a:txBody>
                    <a:bodyPr/>
                    <a:lstStyle/>
                    <a:p>
                      <a:pPr algn="ctr" fontAlgn="ctr"/>
                      <a:r>
                        <a:rPr lang="en-US" altLang="ja-JP" sz="1100" u="none" strike="noStrike" baseline="0" dirty="0">
                          <a:effectLst/>
                        </a:rPr>
                        <a:t>6</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dirty="0">
                          <a:effectLst/>
                        </a:rPr>
                        <a:t>全体</a:t>
                      </a:r>
                      <a:endParaRPr lang="ja-JP" altLang="en-US"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オープンデータに特有なツールか、汎用的なツールかも分かると良い。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a:p>
                  </a:txBody>
                  <a:tcPr/>
                </a:tc>
              </a:tr>
              <a:tr h="370840">
                <a:tc>
                  <a:txBody>
                    <a:bodyPr/>
                    <a:lstStyle/>
                    <a:p>
                      <a:pPr algn="ctr" fontAlgn="ctr"/>
                      <a:r>
                        <a:rPr lang="en-US" altLang="ja-JP" sz="1100" u="none" strike="noStrike" baseline="0" dirty="0">
                          <a:effectLst/>
                        </a:rPr>
                        <a:t>7</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最初の部分に通常の目次以外の目的別目次、インデクスを複数つけるような形だとよい。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a:p>
                  </a:txBody>
                  <a:tcPr/>
                </a:tc>
              </a:tr>
              <a:tr h="370840">
                <a:tc>
                  <a:txBody>
                    <a:bodyPr/>
                    <a:lstStyle/>
                    <a:p>
                      <a:pPr algn="ctr" fontAlgn="ctr"/>
                      <a:r>
                        <a:rPr lang="en-US" altLang="ja-JP" sz="1100" u="none" strike="noStrike" baseline="0" dirty="0">
                          <a:effectLst/>
                        </a:rPr>
                        <a:t>8</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RESAS</a:t>
                      </a:r>
                      <a:r>
                        <a:rPr lang="ja-JP" altLang="en-US" sz="1100" u="none" strike="noStrike" baseline="0">
                          <a:effectLst/>
                        </a:rPr>
                        <a:t>や</a:t>
                      </a:r>
                      <a:r>
                        <a:rPr lang="en-US" altLang="ja-JP" sz="1100" u="none" strike="noStrike" baseline="0">
                          <a:effectLst/>
                        </a:rPr>
                        <a:t>jSTAT</a:t>
                      </a:r>
                      <a:r>
                        <a:rPr lang="ja-JP" altLang="en-US" sz="1100" u="none" strike="noStrike" baseline="0">
                          <a:effectLst/>
                        </a:rPr>
                        <a:t>は是非紹介してほしい。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7.1</a:t>
                      </a:r>
                      <a:r>
                        <a:rPr lang="ja-JP" altLang="en-US" sz="1100" u="none" strike="noStrike" baseline="0">
                          <a:effectLst/>
                        </a:rPr>
                        <a:t>節と</a:t>
                      </a:r>
                      <a:r>
                        <a:rPr lang="en-US" altLang="ja-JP" sz="1100" u="none" strike="noStrike" baseline="0">
                          <a:effectLst/>
                        </a:rPr>
                        <a:t>7.2</a:t>
                      </a:r>
                      <a:r>
                        <a:rPr lang="ja-JP" altLang="en-US" sz="1100" u="none" strike="noStrike" baseline="0">
                          <a:effectLst/>
                        </a:rPr>
                        <a:t>節を追加しました。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9</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社員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利活用ガイドで紹介されている</a:t>
                      </a:r>
                      <a:r>
                        <a:rPr lang="en-US" altLang="ja-JP" sz="1100" u="none" strike="noStrike" baseline="0">
                          <a:effectLst/>
                        </a:rPr>
                        <a:t>WordPress</a:t>
                      </a:r>
                      <a:r>
                        <a:rPr lang="ja-JP" altLang="en-US" sz="1100" u="none" strike="noStrike" baseline="0">
                          <a:effectLst/>
                        </a:rPr>
                        <a:t>が、ツール集の中で紹介されていない。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6.9</a:t>
                      </a:r>
                      <a:r>
                        <a:rPr lang="ja-JP" altLang="en-US" sz="1100" u="none" strike="noStrike" baseline="0">
                          <a:effectLst/>
                        </a:rPr>
                        <a:t>節を追加しました。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10</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社員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紹介していただいたツールには、自社開発ではないものもある。「開発者」という項目だけでなく「販売者」などの項目があるとより正確になる。</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dirty="0">
                          <a:effectLst/>
                        </a:rPr>
                        <a:t>「開発者」と「提供者」という項目を用意しました。</a:t>
                      </a:r>
                      <a:endParaRPr lang="ja-JP" altLang="en-US"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Tree>
    <p:extLst>
      <p:ext uri="{BB962C8B-B14F-4D97-AF65-F5344CB8AC3E}">
        <p14:creationId xmlns:p14="http://schemas.microsoft.com/office/powerpoint/2010/main" val="597292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頂いたご意見への対応状況 </a:t>
            </a:r>
            <a:r>
              <a:rPr lang="en-US" altLang="ja-JP" dirty="0"/>
              <a:t>(1)</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761118899"/>
              </p:ext>
            </p:extLst>
          </p:nvPr>
        </p:nvGraphicFramePr>
        <p:xfrm>
          <a:off x="350838" y="1143000"/>
          <a:ext cx="9147175" cy="1995805"/>
        </p:xfrm>
        <a:graphic>
          <a:graphicData uri="http://schemas.openxmlformats.org/drawingml/2006/table">
            <a:tbl>
              <a:tblPr firstRow="1" bandRow="1">
                <a:tableStyleId>{21E4AEA4-8DFA-4A89-87EB-49C32662AFE0}</a:tableStyleId>
              </a:tblPr>
              <a:tblGrid>
                <a:gridCol w="497706"/>
                <a:gridCol w="864096"/>
                <a:gridCol w="1080120"/>
                <a:gridCol w="3672408"/>
                <a:gridCol w="3032845"/>
              </a:tblGrid>
              <a:tr h="370840">
                <a:tc>
                  <a:txBody>
                    <a:bodyPr/>
                    <a:lstStyle/>
                    <a:p>
                      <a:pPr algn="ctr" fontAlgn="ctr"/>
                      <a:r>
                        <a:rPr lang="en-US" sz="1200" u="none" strike="noStrike" baseline="0" dirty="0">
                          <a:effectLst/>
                        </a:rPr>
                        <a:t>No.</a:t>
                      </a:r>
                      <a:endParaRPr 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a:effectLst/>
                        </a:rPr>
                        <a:t>章</a:t>
                      </a:r>
                      <a:endParaRPr lang="ja-JP" altLang="en-US" sz="12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a:effectLst/>
                        </a:rPr>
                        <a:t>指摘者</a:t>
                      </a:r>
                      <a:endParaRPr lang="ja-JP" altLang="en-US" sz="12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dirty="0">
                          <a:effectLst/>
                        </a:rPr>
                        <a:t>指摘内容</a:t>
                      </a:r>
                      <a:endParaRPr lang="ja-JP" alt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200" u="none" strike="noStrike" baseline="0" dirty="0">
                          <a:effectLst/>
                        </a:rPr>
                        <a:t>修正結果</a:t>
                      </a:r>
                      <a:endParaRPr lang="ja-JP" altLang="en-US" sz="12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11</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武田副主査</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dirty="0">
                          <a:effectLst/>
                        </a:rPr>
                        <a:t>この資料を</a:t>
                      </a:r>
                      <a:r>
                        <a:rPr lang="en-US" altLang="ja-JP" sz="1100" u="none" strike="noStrike" baseline="0" dirty="0">
                          <a:effectLst/>
                        </a:rPr>
                        <a:t>CC-BY</a:t>
                      </a:r>
                      <a:r>
                        <a:rPr lang="ja-JP" altLang="en-US" sz="1100" u="none" strike="noStrike" baseline="0" dirty="0">
                          <a:effectLst/>
                        </a:rPr>
                        <a:t>で公開したときに、画像の権利関係で問題が生じないように各社で確認をしておいてほしい。</a:t>
                      </a:r>
                      <a:endParaRPr lang="ja-JP" altLang="en-US"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精査の結果、画面については</a:t>
                      </a:r>
                      <a:r>
                        <a:rPr lang="en-US" altLang="ja-JP" sz="1100" u="none" strike="noStrike" baseline="0">
                          <a:effectLst/>
                        </a:rPr>
                        <a:t>CC-BY</a:t>
                      </a:r>
                      <a:r>
                        <a:rPr lang="ja-JP" altLang="en-US" sz="1100" u="none" strike="noStrike" baseline="0">
                          <a:effectLst/>
                        </a:rPr>
                        <a:t>の対象から外すことにしました。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12</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越塚主査</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データ分析や可視化をするために有用な</a:t>
                      </a:r>
                      <a:r>
                        <a:rPr lang="en-US" altLang="ja-JP" sz="1100" u="none" strike="noStrike" baseline="0">
                          <a:effectLst/>
                        </a:rPr>
                        <a:t>Python</a:t>
                      </a:r>
                      <a:r>
                        <a:rPr lang="ja-JP" altLang="en-US" sz="1100" u="none" strike="noStrike" baseline="0">
                          <a:effectLst/>
                        </a:rPr>
                        <a:t>、</a:t>
                      </a:r>
                      <a:r>
                        <a:rPr lang="en-US" altLang="ja-JP" sz="1100" u="none" strike="noStrike" baseline="0">
                          <a:effectLst/>
                        </a:rPr>
                        <a:t>Ruby</a:t>
                      </a:r>
                      <a:r>
                        <a:rPr lang="ja-JP" altLang="en-US" sz="1100" u="none" strike="noStrike" baseline="0">
                          <a:effectLst/>
                        </a:rPr>
                        <a:t>、</a:t>
                      </a:r>
                      <a:r>
                        <a:rPr lang="en-US" altLang="ja-JP" sz="1100" u="none" strike="noStrike" baseline="0">
                          <a:effectLst/>
                        </a:rPr>
                        <a:t>Java</a:t>
                      </a:r>
                      <a:r>
                        <a:rPr lang="ja-JP" altLang="en-US" sz="1100" u="none" strike="noStrike" baseline="0">
                          <a:effectLst/>
                        </a:rPr>
                        <a:t>のライブラリをなども紹介したい。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7.11</a:t>
                      </a:r>
                      <a:r>
                        <a:rPr lang="ja-JP" altLang="en-US" sz="1100" u="none" strike="noStrike" baseline="0">
                          <a:effectLst/>
                        </a:rPr>
                        <a:t>節に、</a:t>
                      </a:r>
                      <a:r>
                        <a:rPr lang="en-US" altLang="ja-JP" sz="1100" u="none" strike="noStrike" baseline="0">
                          <a:effectLst/>
                        </a:rPr>
                        <a:t>Python</a:t>
                      </a:r>
                      <a:r>
                        <a:rPr lang="ja-JP" altLang="en-US" sz="1100" u="none" strike="noStrike" baseline="0">
                          <a:effectLst/>
                        </a:rPr>
                        <a:t>のライブラリを紹介しました。</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13</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全体</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ツールの位置づけやアップデートのサイクルなど、各プロセスを明確にすべき。</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今後は構成員からの追加・修正の要望を受けて事務局で編集し、その後開かれる技術委員会にかけて更新します。</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70840">
                <a:tc>
                  <a:txBody>
                    <a:bodyPr/>
                    <a:lstStyle/>
                    <a:p>
                      <a:pPr algn="ctr" fontAlgn="ctr"/>
                      <a:r>
                        <a:rPr lang="en-US" altLang="ja-JP" sz="1100" u="none" strike="noStrike" baseline="0" dirty="0">
                          <a:effectLst/>
                        </a:rPr>
                        <a:t>14</a:t>
                      </a:r>
                      <a:endParaRPr lang="en-US" altLang="ja-JP"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baseline="0">
                          <a:effectLst/>
                        </a:rPr>
                        <a:t>第</a:t>
                      </a:r>
                      <a:r>
                        <a:rPr lang="en-US" altLang="ja-JP" sz="1100" u="none" strike="noStrike" baseline="0">
                          <a:effectLst/>
                        </a:rPr>
                        <a:t>2</a:t>
                      </a:r>
                      <a:r>
                        <a:rPr lang="ja-JP" altLang="en-US" sz="1100" u="none" strike="noStrike" baseline="0">
                          <a:effectLst/>
                        </a:rPr>
                        <a:t>章</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baseline="0">
                          <a:effectLst/>
                        </a:rPr>
                        <a:t>委員</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a:effectLst/>
                        </a:rPr>
                        <a:t>LOD4ALL</a:t>
                      </a:r>
                      <a:r>
                        <a:rPr lang="ja-JP" altLang="en-US" sz="1100" u="none" strike="noStrike" baseline="0">
                          <a:effectLst/>
                        </a:rPr>
                        <a:t>の説明に含まれている</a:t>
                      </a:r>
                      <a:r>
                        <a:rPr lang="en-US" altLang="ja-JP" sz="1100" u="none" strike="noStrike" baseline="0">
                          <a:effectLst/>
                        </a:rPr>
                        <a:t>LoD</a:t>
                      </a:r>
                      <a:r>
                        <a:rPr lang="ja-JP" altLang="en-US" sz="1100" u="none" strike="noStrike" baseline="0">
                          <a:effectLst/>
                        </a:rPr>
                        <a:t>の説明等は、全体説明の箇所に移した方がよい。</a:t>
                      </a:r>
                      <a:endParaRPr lang="ja-JP" altLang="en-US" sz="11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100" u="none" strike="noStrike" baseline="0" dirty="0" err="1">
                          <a:effectLst/>
                        </a:rPr>
                        <a:t>LoD</a:t>
                      </a:r>
                      <a:r>
                        <a:rPr lang="ja-JP" altLang="en-US" sz="1100" u="none" strike="noStrike" baseline="0" dirty="0">
                          <a:effectLst/>
                        </a:rPr>
                        <a:t>の説明部分を</a:t>
                      </a:r>
                      <a:r>
                        <a:rPr lang="en-US" altLang="ja-JP" sz="1100" u="none" strike="noStrike" baseline="0" dirty="0">
                          <a:effectLst/>
                        </a:rPr>
                        <a:t>1.4.2</a:t>
                      </a:r>
                      <a:r>
                        <a:rPr lang="ja-JP" altLang="en-US" sz="1100" u="none" strike="noStrike" baseline="0" dirty="0">
                          <a:effectLst/>
                        </a:rPr>
                        <a:t>節に移動させました。</a:t>
                      </a:r>
                      <a:endParaRPr lang="ja-JP" altLang="en-US" sz="11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22</a:t>
            </a:fld>
            <a:endParaRPr lang="en-US" altLang="ja-JP"/>
          </a:p>
        </p:txBody>
      </p:sp>
    </p:spTree>
    <p:extLst>
      <p:ext uri="{BB962C8B-B14F-4D97-AF65-F5344CB8AC3E}">
        <p14:creationId xmlns:p14="http://schemas.microsoft.com/office/powerpoint/2010/main" val="1668388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1. </a:t>
            </a:r>
            <a:r>
              <a:rPr kumimoji="1" lang="ja-JP" altLang="en-US" dirty="0" smtClean="0"/>
              <a:t>オープンデータガイド</a:t>
            </a:r>
            <a:br>
              <a:rPr kumimoji="1" lang="ja-JP" altLang="en-US" dirty="0" smtClean="0"/>
            </a:br>
            <a:r>
              <a:rPr kumimoji="1" lang="ja-JP" altLang="en-US" dirty="0" smtClean="0"/>
              <a:t>    第</a:t>
            </a:r>
            <a:r>
              <a:rPr kumimoji="1" lang="en-US" altLang="ja-JP" dirty="0" smtClean="0"/>
              <a:t>2.1</a:t>
            </a:r>
            <a:r>
              <a:rPr kumimoji="1" lang="ja-JP" altLang="en-US" dirty="0" smtClean="0"/>
              <a:t>版</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194364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目的と想定読者</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6" name="コンテンツ プレースホルダー 2"/>
          <p:cNvSpPr>
            <a:spLocks noGrp="1"/>
          </p:cNvSpPr>
          <p:nvPr>
            <p:ph idx="1"/>
          </p:nvPr>
        </p:nvSpPr>
        <p:spPr>
          <a:xfrm>
            <a:off x="351414" y="1143000"/>
            <a:ext cx="9146415" cy="5310336"/>
          </a:xfrm>
        </p:spPr>
        <p:txBody>
          <a:bodyPr>
            <a:normAutofit/>
          </a:bodyPr>
          <a:lstStyle/>
          <a:p>
            <a:pPr marL="0" indent="0">
              <a:buNone/>
            </a:pPr>
            <a:r>
              <a:rPr lang="ja-JP" altLang="en-US" sz="1600" b="1" dirty="0"/>
              <a:t>（１）背景</a:t>
            </a:r>
            <a:r>
              <a:rPr lang="en-US" altLang="ja-JP" sz="1600" b="1" dirty="0"/>
              <a:t>: </a:t>
            </a:r>
            <a:r>
              <a:rPr lang="ja-JP" altLang="en-US" sz="1600" b="1" dirty="0"/>
              <a:t>国・地方公共団体等によるオープンデータへの取組みの活発化</a:t>
            </a:r>
          </a:p>
          <a:p>
            <a:pPr marL="622300" lvl="1" indent="-162000">
              <a:buNone/>
            </a:pPr>
            <a:r>
              <a:rPr lang="ja-JP" altLang="en-US" sz="1200" dirty="0"/>
              <a:t>・これらの組織がもつ公共データをオープンデータとして公開すれば、情報利用者によってアプリケーション開発等の様々な形での利活用が促進され、経済活性化や行政の透明性の向上等が期待できる。</a:t>
            </a:r>
          </a:p>
          <a:p>
            <a:pPr marL="606330" indent="-549275">
              <a:buNone/>
            </a:pPr>
            <a:endParaRPr lang="en-US" altLang="ja-JP" sz="1200" dirty="0"/>
          </a:p>
          <a:p>
            <a:pPr marL="0" indent="0">
              <a:buNone/>
            </a:pPr>
            <a:r>
              <a:rPr lang="ja-JP" altLang="en-US" sz="1600" b="1" dirty="0"/>
              <a:t>（２）オープンデータの特徴</a:t>
            </a:r>
          </a:p>
          <a:p>
            <a:pPr marL="622300" lvl="1" indent="-162000">
              <a:buNone/>
            </a:pPr>
            <a:r>
              <a:rPr lang="ja-JP" altLang="en-US" sz="1200" dirty="0"/>
              <a:t>・従来の情報公開制度とは異なり、公開したデータを利活用し、透明性・信頼性の向上だけでなく、国民参加・官民協働の推進、</a:t>
            </a:r>
            <a:r>
              <a:rPr lang="ja-JP" altLang="en-US" sz="1200" u="sng" dirty="0"/>
              <a:t>経済の活性化・行政の効率化等に役立てる</a:t>
            </a:r>
            <a:r>
              <a:rPr lang="ja-JP" altLang="en-US" sz="1200" dirty="0"/>
              <a:t>ことを目的とする。特に</a:t>
            </a:r>
            <a:r>
              <a:rPr lang="ja-JP" altLang="en-US" sz="1200" u="sng" dirty="0"/>
              <a:t>ビジネスでの利用</a:t>
            </a:r>
            <a:r>
              <a:rPr lang="ja-JP" altLang="en-US" sz="1200" dirty="0"/>
              <a:t>についての期待が大きい。</a:t>
            </a:r>
          </a:p>
          <a:p>
            <a:pPr marL="622300" lvl="1" indent="-162000">
              <a:buNone/>
            </a:pPr>
            <a:r>
              <a:rPr lang="ja-JP" altLang="en-US" sz="1200" dirty="0"/>
              <a:t>・オープンデータの編集・加工・改変等は</a:t>
            </a:r>
            <a:r>
              <a:rPr lang="ja-JP" altLang="en-US" sz="1200" u="sng" dirty="0"/>
              <a:t>コンピュータ</a:t>
            </a:r>
            <a:r>
              <a:rPr lang="ja-JP" altLang="en-US" sz="1200" dirty="0"/>
              <a:t>によって行われる。</a:t>
            </a:r>
            <a:endParaRPr lang="en-US" altLang="ja-JP" sz="1200" dirty="0"/>
          </a:p>
          <a:p>
            <a:pPr marL="622300" lvl="1" indent="-266700">
              <a:buNone/>
            </a:pPr>
            <a:endParaRPr lang="ja-JP" altLang="en-US" sz="1200" dirty="0"/>
          </a:p>
          <a:p>
            <a:pPr marL="622300" lvl="1" indent="-266700">
              <a:buNone/>
            </a:pPr>
            <a:endParaRPr lang="ja-JP" altLang="en-US" sz="1200" dirty="0"/>
          </a:p>
          <a:p>
            <a:pPr marL="0" indent="0">
              <a:buNone/>
            </a:pPr>
            <a:r>
              <a:rPr lang="ja-JP" altLang="en-US" sz="1600" b="1" dirty="0"/>
              <a:t>（３）オープンデータを普及させるために重要な事項</a:t>
            </a:r>
          </a:p>
          <a:p>
            <a:pPr marL="622800" lvl="1" indent="-162000">
              <a:buNone/>
            </a:pPr>
            <a:r>
              <a:rPr lang="ja-JP" altLang="en-US" sz="1200" dirty="0"/>
              <a:t>・利用ルールを定めてデータの二次利用を認めること</a:t>
            </a:r>
          </a:p>
          <a:p>
            <a:pPr marL="622800" lvl="1" indent="-162000">
              <a:buNone/>
            </a:pPr>
            <a:r>
              <a:rPr lang="ja-JP" altLang="en-US" sz="1200" dirty="0"/>
              <a:t>・データを利活用しやすい形式（機械判読に適した形式）で提供すること</a:t>
            </a:r>
            <a:endParaRPr lang="en-US" altLang="ja-JP" sz="1200" dirty="0"/>
          </a:p>
          <a:p>
            <a:pPr marL="536575" lvl="1" indent="-180975">
              <a:buNone/>
            </a:pPr>
            <a:endParaRPr lang="en-US" altLang="ja-JP" sz="1200" dirty="0"/>
          </a:p>
          <a:p>
            <a:pPr marL="536575" lvl="1" indent="-180975">
              <a:buNone/>
            </a:pPr>
            <a:endParaRPr lang="ja-JP" altLang="en-US" sz="1200" dirty="0"/>
          </a:p>
          <a:p>
            <a:pPr marL="0" indent="0">
              <a:buNone/>
            </a:pPr>
            <a:r>
              <a:rPr lang="ja-JP" altLang="en-US" sz="1600" b="1" dirty="0"/>
              <a:t>（４）このため、本書は</a:t>
            </a:r>
            <a:r>
              <a:rPr lang="en-US" altLang="ja-JP" sz="1600" b="1" dirty="0"/>
              <a:t>…</a:t>
            </a:r>
            <a:endParaRPr lang="ja-JP" altLang="en-US" sz="1600" b="1" dirty="0"/>
          </a:p>
          <a:p>
            <a:pPr marL="622800" lvl="1" indent="-162000">
              <a:buNone/>
            </a:pPr>
            <a:r>
              <a:rPr lang="ja-JP" altLang="en-US" sz="1200" dirty="0"/>
              <a:t>・国、地方公共団体、独立行政法人、公共企業等が、自身が保有している公共データをオープンデータとして公開するための参考となるよう、オープンデータ流通推進コンソーシアム（データガバナンス委員会・技術委員会）が、オープンデータの作成・整形・公開に当たっての留意事項等を、「利用ルール」と「技術」の２つの観点からまとめたもの。</a:t>
            </a:r>
          </a:p>
          <a:p>
            <a:pPr marL="0" indent="0">
              <a:buNone/>
            </a:pPr>
            <a:endParaRPr lang="en-US" altLang="ja-JP" sz="2000" dirty="0"/>
          </a:p>
        </p:txBody>
      </p:sp>
      <p:sp>
        <p:nvSpPr>
          <p:cNvPr id="5" name="下矢印 4"/>
          <p:cNvSpPr/>
          <p:nvPr/>
        </p:nvSpPr>
        <p:spPr bwMode="auto">
          <a:xfrm>
            <a:off x="1856656" y="3212976"/>
            <a:ext cx="576064" cy="504056"/>
          </a:xfrm>
          <a:prstGeom prst="downArrow">
            <a:avLst/>
          </a:prstGeom>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r"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下矢印 6"/>
          <p:cNvSpPr/>
          <p:nvPr/>
        </p:nvSpPr>
        <p:spPr bwMode="auto">
          <a:xfrm>
            <a:off x="1878630" y="4581128"/>
            <a:ext cx="576064" cy="504056"/>
          </a:xfrm>
          <a:prstGeom prst="downArrow">
            <a:avLst/>
          </a:prstGeom>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r"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7861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目的と想定読者</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6" name="コンテンツ プレースホルダー 2"/>
          <p:cNvSpPr>
            <a:spLocks noGrp="1"/>
          </p:cNvSpPr>
          <p:nvPr>
            <p:ph idx="1"/>
          </p:nvPr>
        </p:nvSpPr>
        <p:spPr>
          <a:xfrm>
            <a:off x="351414" y="1143000"/>
            <a:ext cx="9146415" cy="5310336"/>
          </a:xfrm>
        </p:spPr>
        <p:txBody>
          <a:bodyPr>
            <a:normAutofit/>
          </a:bodyPr>
          <a:lstStyle/>
          <a:p>
            <a:pPr marL="0" indent="0">
              <a:buNone/>
            </a:pPr>
            <a:r>
              <a:rPr lang="ja-JP" altLang="en-US" sz="1600" b="1" dirty="0" smtClean="0"/>
              <a:t>（５）</a:t>
            </a:r>
            <a:r>
              <a:rPr lang="ja-JP" altLang="en-US" sz="1600" b="1" dirty="0"/>
              <a:t>対象読者</a:t>
            </a:r>
          </a:p>
          <a:p>
            <a:pPr marL="622300" lvl="1" indent="-162000">
              <a:buNone/>
            </a:pPr>
            <a:r>
              <a:rPr lang="ja-JP" altLang="en-US" sz="1200" dirty="0" smtClean="0"/>
              <a:t>・現在</a:t>
            </a:r>
            <a:r>
              <a:rPr lang="ja-JP" altLang="en-US" sz="1200" dirty="0"/>
              <a:t>保有しているデータや、これから作成するデータをオープンデータとして公開しようとする人。</a:t>
            </a:r>
          </a:p>
          <a:p>
            <a:pPr marL="622300" lvl="1" indent="-162000">
              <a:buNone/>
            </a:pPr>
            <a:r>
              <a:rPr lang="ja-JP" altLang="en-US" sz="1200" dirty="0"/>
              <a:t>　</a:t>
            </a:r>
            <a:r>
              <a:rPr lang="ja-JP" altLang="en-US" sz="1200" dirty="0" smtClean="0"/>
              <a:t>主</a:t>
            </a:r>
            <a:r>
              <a:rPr lang="ja-JP" altLang="en-US" sz="1200" dirty="0"/>
              <a:t>に国、地方公共団体、独立行政法人の職員を対象としているが、公共企業等の民間組織においても参考にできるものとして作成している。</a:t>
            </a:r>
          </a:p>
          <a:p>
            <a:pPr marL="606330" indent="-549275">
              <a:buNone/>
            </a:pPr>
            <a:endParaRPr lang="en-US" altLang="ja-JP" sz="1200" dirty="0"/>
          </a:p>
          <a:p>
            <a:pPr marL="0" indent="0">
              <a:buNone/>
            </a:pPr>
            <a:r>
              <a:rPr lang="ja-JP" altLang="en-US" sz="1600" b="1" dirty="0" smtClean="0"/>
              <a:t>（６）対象範囲</a:t>
            </a:r>
            <a:endParaRPr lang="ja-JP" altLang="en-US" sz="1600" b="1" dirty="0"/>
          </a:p>
          <a:p>
            <a:pPr marL="622300" lvl="1" indent="-162000">
              <a:buNone/>
            </a:pPr>
            <a:r>
              <a:rPr lang="ja-JP" altLang="en-US" sz="1200" dirty="0"/>
              <a:t>・オープンデータの流れ</a:t>
            </a:r>
          </a:p>
          <a:p>
            <a:pPr marL="622300" lvl="1" indent="-162000">
              <a:buNone/>
            </a:pPr>
            <a:r>
              <a:rPr lang="ja-JP" altLang="en-US" sz="1200" dirty="0"/>
              <a:t>　　・情報提供者が作成・公開する。</a:t>
            </a:r>
          </a:p>
          <a:p>
            <a:pPr marL="622300" lvl="1" indent="-162000">
              <a:buNone/>
            </a:pPr>
            <a:r>
              <a:rPr lang="ja-JP" altLang="en-US" sz="1200" dirty="0"/>
              <a:t>　　・これに情報利用者がアクセスし、編集・加工・</a:t>
            </a:r>
            <a:br>
              <a:rPr lang="ja-JP" altLang="en-US" sz="1200" dirty="0"/>
            </a:br>
            <a:r>
              <a:rPr lang="ja-JP" altLang="en-US" sz="1200" dirty="0" smtClean="0"/>
              <a:t>　　改変</a:t>
            </a:r>
            <a:r>
              <a:rPr lang="ja-JP" altLang="en-US" sz="1200" dirty="0"/>
              <a:t>等する。</a:t>
            </a:r>
          </a:p>
          <a:p>
            <a:pPr marL="622300" lvl="1" indent="-162000">
              <a:buNone/>
            </a:pPr>
            <a:r>
              <a:rPr lang="ja-JP" altLang="en-US" sz="1200" dirty="0"/>
              <a:t>・第</a:t>
            </a:r>
            <a:r>
              <a:rPr lang="en-US" altLang="ja-JP" sz="1200" dirty="0"/>
              <a:t>I</a:t>
            </a:r>
            <a:r>
              <a:rPr lang="ja-JP" altLang="en-US" sz="1200" dirty="0"/>
              <a:t>部と第</a:t>
            </a:r>
            <a:r>
              <a:rPr lang="en-US" altLang="ja-JP" sz="1200" dirty="0"/>
              <a:t>II</a:t>
            </a:r>
            <a:r>
              <a:rPr lang="ja-JP" altLang="en-US" sz="1200" dirty="0"/>
              <a:t>部の対象</a:t>
            </a:r>
          </a:p>
          <a:p>
            <a:pPr marL="622300" lvl="1" indent="-162000">
              <a:buNone/>
            </a:pPr>
            <a:r>
              <a:rPr lang="ja-JP" altLang="en-US" sz="1200" dirty="0"/>
              <a:t>　　・データの作成段階から公開段階に至るまでに</a:t>
            </a:r>
            <a:br>
              <a:rPr lang="ja-JP" altLang="en-US" sz="1200" dirty="0"/>
            </a:br>
            <a:r>
              <a:rPr lang="ja-JP" altLang="en-US" sz="1200" dirty="0"/>
              <a:t>　　関与する人。</a:t>
            </a:r>
          </a:p>
          <a:p>
            <a:pPr marL="622300" lvl="1" indent="-162000">
              <a:buNone/>
            </a:pPr>
            <a:r>
              <a:rPr lang="ja-JP" altLang="en-US" sz="1200" dirty="0"/>
              <a:t>・第</a:t>
            </a:r>
            <a:r>
              <a:rPr lang="en-US" altLang="ja-JP" sz="1200" dirty="0"/>
              <a:t>III</a:t>
            </a:r>
            <a:r>
              <a:rPr lang="ja-JP" altLang="en-US" sz="1200" dirty="0"/>
              <a:t>部の対象</a:t>
            </a:r>
          </a:p>
          <a:p>
            <a:pPr marL="622300" lvl="1" indent="-162000">
              <a:buNone/>
            </a:pPr>
            <a:r>
              <a:rPr lang="ja-JP" altLang="en-US" sz="1200" dirty="0"/>
              <a:t>　　・機械判読性の高いデータを作成・整形しようと</a:t>
            </a:r>
            <a:br>
              <a:rPr lang="ja-JP" altLang="en-US" sz="1200" dirty="0"/>
            </a:br>
            <a:r>
              <a:rPr lang="ja-JP" altLang="en-US" sz="1200" dirty="0" smtClean="0"/>
              <a:t>　　する</a:t>
            </a:r>
            <a:r>
              <a:rPr lang="ja-JP" altLang="en-US" sz="1200" dirty="0"/>
              <a:t>人。</a:t>
            </a:r>
          </a:p>
          <a:p>
            <a:pPr marL="622300" lvl="1" indent="-162000">
              <a:buNone/>
            </a:pPr>
            <a:endParaRPr lang="en-US" altLang="ja-JP" sz="2000" dirty="0"/>
          </a:p>
        </p:txBody>
      </p:sp>
      <p:pic>
        <p:nvPicPr>
          <p:cNvPr id="3" name="図 2"/>
          <p:cNvPicPr>
            <a:picLocks noChangeAspect="1"/>
          </p:cNvPicPr>
          <p:nvPr/>
        </p:nvPicPr>
        <p:blipFill>
          <a:blip r:embed="rId2"/>
          <a:stretch>
            <a:fillRect/>
          </a:stretch>
        </p:blipFill>
        <p:spPr>
          <a:xfrm>
            <a:off x="4731986" y="2348880"/>
            <a:ext cx="4797195" cy="3943971"/>
          </a:xfrm>
          <a:prstGeom prst="rect">
            <a:avLst/>
          </a:prstGeom>
        </p:spPr>
      </p:pic>
    </p:spTree>
    <p:extLst>
      <p:ext uri="{BB962C8B-B14F-4D97-AF65-F5344CB8AC3E}">
        <p14:creationId xmlns:p14="http://schemas.microsoft.com/office/powerpoint/2010/main" val="1378049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6" name="コンテンツ プレースホルダー 2"/>
          <p:cNvSpPr>
            <a:spLocks noGrp="1"/>
          </p:cNvSpPr>
          <p:nvPr>
            <p:ph idx="1"/>
          </p:nvPr>
        </p:nvSpPr>
        <p:spPr>
          <a:xfrm>
            <a:off x="351414" y="1143000"/>
            <a:ext cx="9146415" cy="5094311"/>
          </a:xfrm>
        </p:spPr>
        <p:txBody>
          <a:bodyPr>
            <a:normAutofit/>
          </a:bodyPr>
          <a:lstStyle/>
          <a:p>
            <a:pPr marL="0" indent="0">
              <a:buNone/>
            </a:pPr>
            <a:r>
              <a:rPr lang="ja-JP" altLang="en-US" sz="1600" dirty="0"/>
              <a:t>第</a:t>
            </a:r>
            <a:r>
              <a:rPr lang="en-US" altLang="ja-JP" sz="1600" dirty="0"/>
              <a:t>I</a:t>
            </a:r>
            <a:r>
              <a:rPr lang="ja-JP" altLang="en-US" sz="1600" dirty="0"/>
              <a:t>部 </a:t>
            </a:r>
            <a:r>
              <a:rPr lang="en-US" altLang="ja-JP" sz="1600" dirty="0"/>
              <a:t>Getting Started: </a:t>
            </a:r>
            <a:r>
              <a:rPr lang="ja-JP" altLang="en-US" sz="1600" dirty="0"/>
              <a:t>オープンデータをはじめよう</a:t>
            </a:r>
          </a:p>
          <a:p>
            <a:pPr marL="355600" lvl="1" indent="0">
              <a:buNone/>
            </a:pPr>
            <a:r>
              <a:rPr lang="ja-JP" altLang="en-US" sz="1200" dirty="0"/>
              <a:t>第</a:t>
            </a:r>
            <a:r>
              <a:rPr lang="en-US" altLang="ja-JP" sz="1200" dirty="0"/>
              <a:t>1</a:t>
            </a:r>
            <a:r>
              <a:rPr lang="ja-JP" altLang="en-US" sz="1200" dirty="0"/>
              <a:t>章 はじめに</a:t>
            </a:r>
          </a:p>
          <a:p>
            <a:pPr marL="355600" lvl="1" indent="0">
              <a:buNone/>
            </a:pPr>
            <a:r>
              <a:rPr lang="ja-JP" altLang="en-US" sz="1200" dirty="0"/>
              <a:t>第</a:t>
            </a:r>
            <a:r>
              <a:rPr lang="en-US" altLang="ja-JP" sz="1200" dirty="0"/>
              <a:t>2</a:t>
            </a:r>
            <a:r>
              <a:rPr lang="ja-JP" altLang="en-US" sz="1200" dirty="0"/>
              <a:t>章 オープンデータの動向と意義</a:t>
            </a:r>
          </a:p>
          <a:p>
            <a:pPr marL="355600" lvl="1" indent="0">
              <a:buNone/>
            </a:pPr>
            <a:r>
              <a:rPr lang="ja-JP" altLang="en-US" sz="1200" dirty="0"/>
              <a:t>第</a:t>
            </a:r>
            <a:r>
              <a:rPr lang="en-US" altLang="ja-JP" sz="1200" dirty="0"/>
              <a:t>3</a:t>
            </a:r>
            <a:r>
              <a:rPr lang="ja-JP" altLang="en-US" sz="1200" dirty="0"/>
              <a:t>章 オープンデータの作成・公開手順</a:t>
            </a:r>
          </a:p>
          <a:p>
            <a:pPr lvl="2"/>
            <a:endParaRPr lang="ja-JP" altLang="en-US" sz="1200" dirty="0"/>
          </a:p>
          <a:p>
            <a:pPr marL="0" indent="0">
              <a:buNone/>
            </a:pPr>
            <a:r>
              <a:rPr lang="ja-JP" altLang="en-US" sz="1600" dirty="0"/>
              <a:t>第</a:t>
            </a:r>
            <a:r>
              <a:rPr lang="en-US" altLang="ja-JP" sz="1600" dirty="0"/>
              <a:t>II</a:t>
            </a:r>
            <a:r>
              <a:rPr lang="ja-JP" altLang="en-US" sz="1600" dirty="0"/>
              <a:t>部 利用ルール編</a:t>
            </a:r>
            <a:r>
              <a:rPr lang="en-US" altLang="ja-JP" sz="1600" dirty="0"/>
              <a:t>: </a:t>
            </a:r>
            <a:r>
              <a:rPr lang="ja-JP" altLang="en-US" sz="1600" dirty="0"/>
              <a:t>オープンデータに利用ルールを設定しよう</a:t>
            </a:r>
            <a:endParaRPr lang="en-US" altLang="ja-JP" sz="1600" dirty="0"/>
          </a:p>
          <a:p>
            <a:pPr marL="355600" lvl="1" indent="0">
              <a:buNone/>
            </a:pPr>
            <a:r>
              <a:rPr lang="ja-JP" altLang="en-US" sz="1200" dirty="0"/>
              <a:t>第</a:t>
            </a:r>
            <a:r>
              <a:rPr lang="en-US" altLang="ja-JP" sz="1200" dirty="0"/>
              <a:t>4</a:t>
            </a:r>
            <a:r>
              <a:rPr lang="ja-JP" altLang="en-US" sz="1200" dirty="0"/>
              <a:t>章 オープンデータで必要となる利用ルール</a:t>
            </a:r>
          </a:p>
          <a:p>
            <a:pPr marL="355600" lvl="1" indent="0">
              <a:buNone/>
            </a:pPr>
            <a:r>
              <a:rPr lang="ja-JP" altLang="en-US" sz="1200" dirty="0"/>
              <a:t>第</a:t>
            </a:r>
            <a:r>
              <a:rPr lang="en-US" altLang="ja-JP" sz="1200" dirty="0"/>
              <a:t>5</a:t>
            </a:r>
            <a:r>
              <a:rPr lang="ja-JP" altLang="en-US" sz="1200" dirty="0"/>
              <a:t>章 オープンデータ利用ルールの概要</a:t>
            </a:r>
          </a:p>
          <a:p>
            <a:pPr marL="355600" lvl="1" indent="0">
              <a:buNone/>
            </a:pPr>
            <a:r>
              <a:rPr lang="ja-JP" altLang="en-US" sz="1200" dirty="0"/>
              <a:t>第</a:t>
            </a:r>
            <a:r>
              <a:rPr lang="en-US" altLang="ja-JP" sz="1200" dirty="0"/>
              <a:t>6</a:t>
            </a:r>
            <a:r>
              <a:rPr lang="ja-JP" altLang="en-US" sz="1200" dirty="0"/>
              <a:t>章 利用ルールの比較と望ましいルール</a:t>
            </a:r>
            <a:endParaRPr lang="en-US" altLang="ja-JP" sz="1200" dirty="0"/>
          </a:p>
          <a:p>
            <a:pPr marL="355600" lvl="1" indent="0">
              <a:buNone/>
            </a:pPr>
            <a:endParaRPr lang="en-US" altLang="ja-JP" sz="1200" dirty="0"/>
          </a:p>
          <a:p>
            <a:pPr marL="0" indent="0">
              <a:buNone/>
            </a:pPr>
            <a:r>
              <a:rPr lang="ja-JP" altLang="en-US" sz="1600" dirty="0"/>
              <a:t>第</a:t>
            </a:r>
            <a:r>
              <a:rPr lang="en-US" altLang="ja-JP" sz="1600" dirty="0"/>
              <a:t>III</a:t>
            </a:r>
            <a:r>
              <a:rPr lang="ja-JP" altLang="en-US" sz="1600" dirty="0"/>
              <a:t>部 技術編</a:t>
            </a:r>
            <a:r>
              <a:rPr lang="en-US" altLang="ja-JP" sz="1600" dirty="0"/>
              <a:t>: </a:t>
            </a:r>
            <a:r>
              <a:rPr lang="ja-JP" altLang="en-US" sz="1600" dirty="0"/>
              <a:t>機械判読に適したオープンデータにしよう</a:t>
            </a:r>
          </a:p>
          <a:p>
            <a:pPr marL="355600" lvl="1" indent="0">
              <a:buNone/>
            </a:pPr>
            <a:r>
              <a:rPr lang="ja-JP" altLang="en-US" sz="1200" dirty="0" smtClean="0"/>
              <a:t>第</a:t>
            </a:r>
            <a:r>
              <a:rPr lang="en-US" altLang="ja-JP" sz="1200" dirty="0" smtClean="0"/>
              <a:t>7</a:t>
            </a:r>
            <a:r>
              <a:rPr lang="ja-JP" altLang="en-US" sz="1200" dirty="0" smtClean="0"/>
              <a:t>章 </a:t>
            </a:r>
            <a:r>
              <a:rPr lang="ja-JP" altLang="en-US" sz="1200" dirty="0"/>
              <a:t>オープンデータの技術レベル</a:t>
            </a:r>
          </a:p>
          <a:p>
            <a:pPr marL="355600" lvl="1" indent="0">
              <a:buNone/>
            </a:pPr>
            <a:r>
              <a:rPr lang="ja-JP" altLang="en-US" sz="1200" dirty="0" smtClean="0"/>
              <a:t>第</a:t>
            </a:r>
            <a:r>
              <a:rPr lang="en-US" altLang="ja-JP" sz="1200" dirty="0"/>
              <a:t>8</a:t>
            </a:r>
            <a:r>
              <a:rPr lang="ja-JP" altLang="en-US" sz="1200" dirty="0" smtClean="0"/>
              <a:t>章 </a:t>
            </a:r>
            <a:r>
              <a:rPr lang="ja-JP" altLang="en-US" sz="1200" dirty="0"/>
              <a:t>オープンデータのための技術的指針</a:t>
            </a:r>
            <a:endParaRPr lang="en-US" altLang="ja-JP" sz="1200" dirty="0"/>
          </a:p>
          <a:p>
            <a:pPr marL="355600" lvl="1" indent="0">
              <a:buNone/>
            </a:pPr>
            <a:endParaRPr lang="ja-JP" altLang="en-US" sz="1200" dirty="0"/>
          </a:p>
          <a:p>
            <a:pPr marL="0" indent="0">
              <a:buNone/>
            </a:pPr>
            <a:r>
              <a:rPr lang="ja-JP" altLang="en-US" sz="1600" dirty="0"/>
              <a:t>付録</a:t>
            </a:r>
            <a:endParaRPr lang="en-US" altLang="ja-JP" sz="1600" dirty="0"/>
          </a:p>
          <a:p>
            <a:pPr marL="355600" lvl="1" indent="0">
              <a:buNone/>
            </a:pPr>
            <a:r>
              <a:rPr lang="ja-JP" altLang="en-US" sz="1200" dirty="0" smtClean="0"/>
              <a:t>第</a:t>
            </a:r>
            <a:r>
              <a:rPr lang="en-US" altLang="ja-JP" sz="1200" dirty="0" smtClean="0"/>
              <a:t>9</a:t>
            </a:r>
            <a:r>
              <a:rPr lang="ja-JP" altLang="en-US" sz="1200" dirty="0" smtClean="0"/>
              <a:t>章 </a:t>
            </a:r>
            <a:r>
              <a:rPr lang="ja-JP" altLang="en-US" sz="1200" dirty="0"/>
              <a:t>データカタログシステム</a:t>
            </a:r>
            <a:r>
              <a:rPr lang="en-US" altLang="ja-JP" sz="1200" dirty="0"/>
              <a:t>CKAN</a:t>
            </a:r>
            <a:endParaRPr lang="ja-JP" altLang="en-US" sz="1200" dirty="0"/>
          </a:p>
          <a:p>
            <a:pPr marL="0" indent="0">
              <a:buNone/>
            </a:pPr>
            <a:endParaRPr kumimoji="1" lang="ja-JP" altLang="en-US" dirty="0"/>
          </a:p>
        </p:txBody>
      </p:sp>
    </p:spTree>
    <p:extLst>
      <p:ext uri="{BB962C8B-B14F-4D97-AF65-F5344CB8AC3E}">
        <p14:creationId xmlns:p14="http://schemas.microsoft.com/office/powerpoint/2010/main" val="1336610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a:t>
            </a:r>
            <a:r>
              <a:rPr kumimoji="1" lang="en-US" altLang="ja-JP" dirty="0" smtClean="0"/>
              <a:t>2</a:t>
            </a:r>
            <a:r>
              <a:rPr kumimoji="1" lang="ja-JP" altLang="en-US" dirty="0" smtClean="0"/>
              <a:t>版からの改訂事項</a:t>
            </a:r>
            <a:endParaRPr kumimoji="1" lang="ja-JP" altLang="en-US" dirty="0"/>
          </a:p>
        </p:txBody>
      </p:sp>
      <p:sp>
        <p:nvSpPr>
          <p:cNvPr id="3" name="コンテンツ プレースホルダー 2"/>
          <p:cNvSpPr>
            <a:spLocks noGrp="1"/>
          </p:cNvSpPr>
          <p:nvPr>
            <p:ph idx="1"/>
          </p:nvPr>
        </p:nvSpPr>
        <p:spPr>
          <a:xfrm>
            <a:off x="351414" y="1143000"/>
            <a:ext cx="9354114" cy="5268127"/>
          </a:xfrm>
        </p:spPr>
        <p:txBody>
          <a:bodyPr/>
          <a:lstStyle/>
          <a:p>
            <a:pPr marL="457200" indent="-457200">
              <a:buFont typeface="+mj-lt"/>
              <a:buAutoNum type="arabicPeriod"/>
            </a:pPr>
            <a:r>
              <a:rPr lang="ja-JP" altLang="en-US" dirty="0" smtClean="0"/>
              <a:t>利用ルールの説明を、政府</a:t>
            </a:r>
            <a:r>
              <a:rPr lang="ja-JP" altLang="en-US" dirty="0"/>
              <a:t>標準利用規約</a:t>
            </a:r>
            <a:r>
              <a:rPr lang="en-US" altLang="ja-JP" dirty="0"/>
              <a:t>2.0</a:t>
            </a:r>
            <a:r>
              <a:rPr lang="ja-JP" altLang="en-US" dirty="0"/>
              <a:t>版</a:t>
            </a:r>
            <a:r>
              <a:rPr lang="ja-JP" altLang="en-US" dirty="0" smtClean="0"/>
              <a:t>に対応（第</a:t>
            </a:r>
            <a:r>
              <a:rPr lang="en-US" altLang="ja-JP" dirty="0" smtClean="0"/>
              <a:t>5</a:t>
            </a:r>
            <a:r>
              <a:rPr lang="ja-JP" altLang="en-US" dirty="0" smtClean="0"/>
              <a:t>章・第</a:t>
            </a:r>
            <a:r>
              <a:rPr lang="en-US" altLang="ja-JP" dirty="0" smtClean="0"/>
              <a:t>6</a:t>
            </a:r>
            <a:r>
              <a:rPr lang="ja-JP" altLang="en-US" dirty="0" smtClean="0"/>
              <a:t>章）</a:t>
            </a:r>
            <a:endParaRPr lang="ja-JP" altLang="en-US" dirty="0" smtClean="0">
              <a:solidFill>
                <a:srgbClr val="FF0000"/>
              </a:solidFill>
            </a:endParaRPr>
          </a:p>
          <a:p>
            <a:pPr lvl="1"/>
            <a:r>
              <a:rPr kumimoji="1" lang="ja-JP" altLang="en-US" dirty="0" smtClean="0"/>
              <a:t>これに伴い、第</a:t>
            </a:r>
            <a:r>
              <a:rPr kumimoji="1" lang="en-US" altLang="ja-JP" dirty="0" smtClean="0"/>
              <a:t>2</a:t>
            </a:r>
            <a:r>
              <a:rPr kumimoji="1" lang="ja-JP" altLang="en-US" dirty="0" smtClean="0"/>
              <a:t>版の第</a:t>
            </a:r>
            <a:r>
              <a:rPr kumimoji="1" lang="en-US" altLang="ja-JP" dirty="0" smtClean="0"/>
              <a:t>7</a:t>
            </a:r>
            <a:r>
              <a:rPr lang="ja-JP" altLang="en-US" dirty="0"/>
              <a:t>章「利用ルールに関する今後の見直しの</a:t>
            </a:r>
            <a:r>
              <a:rPr lang="ja-JP" altLang="en-US" dirty="0" smtClean="0"/>
              <a:t>方向性</a:t>
            </a:r>
            <a:r>
              <a:rPr kumimoji="1" lang="ja-JP" altLang="en-US" dirty="0" smtClean="0"/>
              <a:t>」を削除</a:t>
            </a:r>
          </a:p>
          <a:p>
            <a:pPr lvl="1"/>
            <a:endParaRPr kumimoji="1" lang="ja-JP" altLang="en-US" dirty="0" smtClean="0"/>
          </a:p>
          <a:p>
            <a:pPr marL="457200" indent="-457200">
              <a:buFont typeface="+mj-lt"/>
              <a:buAutoNum type="arabicPeriod"/>
            </a:pPr>
            <a:r>
              <a:rPr kumimoji="1" lang="ja-JP" altLang="en-US" dirty="0" smtClean="0"/>
              <a:t>ツールに関する説明を</a:t>
            </a:r>
            <a:r>
              <a:rPr lang="ja-JP" altLang="en-US" dirty="0" smtClean="0"/>
              <a:t>「</a:t>
            </a:r>
            <a:r>
              <a:rPr lang="ja-JP" altLang="en-US" dirty="0"/>
              <a:t>データの利活用・公開のための</a:t>
            </a:r>
            <a:r>
              <a:rPr lang="ja-JP" altLang="en-US" dirty="0" smtClean="0"/>
              <a:t>ツール集」に移動</a:t>
            </a:r>
          </a:p>
          <a:p>
            <a:pPr lvl="1"/>
            <a:r>
              <a:rPr kumimoji="1" lang="ja-JP" altLang="en-US" dirty="0" smtClean="0"/>
              <a:t>これに伴い、第</a:t>
            </a:r>
            <a:r>
              <a:rPr kumimoji="1" lang="en-US" altLang="ja-JP" dirty="0" smtClean="0"/>
              <a:t>2</a:t>
            </a:r>
            <a:r>
              <a:rPr kumimoji="1" lang="ja-JP" altLang="en-US" dirty="0" smtClean="0"/>
              <a:t>版の</a:t>
            </a:r>
            <a:r>
              <a:rPr kumimoji="1" lang="en-US" altLang="ja-JP" dirty="0" smtClean="0"/>
              <a:t>10.3</a:t>
            </a:r>
            <a:r>
              <a:rPr lang="ja-JP" altLang="en-US" dirty="0"/>
              <a:t>節「オープンデータの作成・編集・公開に有用なツール</a:t>
            </a:r>
            <a:r>
              <a:rPr lang="ja-JP" altLang="en-US" dirty="0" smtClean="0"/>
              <a:t>」を削除</a:t>
            </a:r>
          </a:p>
          <a:p>
            <a:pPr lvl="1"/>
            <a:endParaRPr lang="ja-JP" altLang="en-US" dirty="0" smtClean="0"/>
          </a:p>
          <a:p>
            <a:pPr marL="457200" indent="-457200">
              <a:buFont typeface="+mj-lt"/>
              <a:buAutoNum type="arabicPeriod"/>
            </a:pPr>
            <a:r>
              <a:rPr kumimoji="1" lang="ja-JP" altLang="en-US" dirty="0" smtClean="0"/>
              <a:t>国内外の動向に関する説明を更新（第</a:t>
            </a:r>
            <a:r>
              <a:rPr kumimoji="1" lang="en-US" altLang="ja-JP" dirty="0" smtClean="0"/>
              <a:t>2</a:t>
            </a:r>
            <a:r>
              <a:rPr kumimoji="1" lang="ja-JP" altLang="en-US" dirty="0" smtClean="0"/>
              <a:t>章）</a:t>
            </a:r>
            <a:endParaRPr kumimoji="1" lang="ja-JP" altLang="en-US" dirty="0">
              <a:solidFill>
                <a:srgbClr val="FF0000"/>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2384962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t>
            </a:r>
            <a:r>
              <a:rPr kumimoji="1" lang="ja-JP" altLang="en-US" dirty="0" smtClean="0"/>
              <a:t>オープンデータガイド</a:t>
            </a:r>
            <a:r>
              <a:rPr kumimoji="1" lang="en-US" altLang="ja-JP" dirty="0" smtClean="0"/>
              <a:t/>
            </a:r>
            <a:br>
              <a:rPr kumimoji="1" lang="en-US" altLang="ja-JP" dirty="0" smtClean="0"/>
            </a:br>
            <a:r>
              <a:rPr kumimoji="1" lang="en-US" altLang="ja-JP" dirty="0" smtClean="0"/>
              <a:t>	</a:t>
            </a:r>
            <a:r>
              <a:rPr kumimoji="1" lang="ja-JP" altLang="en-US" dirty="0" smtClean="0"/>
              <a:t>（利活用編）</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8</a:t>
            </a:fld>
            <a:endParaRPr lang="en-US" altLang="ja-JP"/>
          </a:p>
        </p:txBody>
      </p:sp>
    </p:spTree>
    <p:extLst>
      <p:ext uri="{BB962C8B-B14F-4D97-AF65-F5344CB8AC3E}">
        <p14:creationId xmlns:p14="http://schemas.microsoft.com/office/powerpoint/2010/main" val="90274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概要</a:t>
            </a:r>
            <a:endParaRPr kumimoji="1" lang="ja-JP" altLang="en-US" dirty="0"/>
          </a:p>
        </p:txBody>
      </p:sp>
      <p:sp>
        <p:nvSpPr>
          <p:cNvPr id="3" name="コンテンツ プレースホルダー 2"/>
          <p:cNvSpPr>
            <a:spLocks noGrp="1"/>
          </p:cNvSpPr>
          <p:nvPr>
            <p:ph idx="1"/>
          </p:nvPr>
        </p:nvSpPr>
        <p:spPr>
          <a:xfrm>
            <a:off x="351414" y="1143000"/>
            <a:ext cx="9146415" cy="5459804"/>
          </a:xfrm>
        </p:spPr>
        <p:txBody>
          <a:bodyPr>
            <a:normAutofit/>
          </a:bodyPr>
          <a:lstStyle/>
          <a:p>
            <a:r>
              <a:rPr kumimoji="1" lang="ja-JP" altLang="en-US" dirty="0" smtClean="0"/>
              <a:t>想定する読者</a:t>
            </a:r>
          </a:p>
          <a:p>
            <a:pPr lvl="1"/>
            <a:r>
              <a:rPr lang="ja-JP" altLang="en-US" dirty="0" smtClean="0"/>
              <a:t>オープンデータを利活用しようとする人</a:t>
            </a:r>
          </a:p>
          <a:p>
            <a:pPr lvl="2"/>
            <a:r>
              <a:rPr lang="ja-JP" altLang="en-US" dirty="0" smtClean="0"/>
              <a:t>アプリケーション開発者等</a:t>
            </a:r>
          </a:p>
          <a:p>
            <a:r>
              <a:rPr kumimoji="1" lang="ja-JP" altLang="en-US" dirty="0" smtClean="0"/>
              <a:t>目的</a:t>
            </a:r>
          </a:p>
          <a:p>
            <a:pPr lvl="1"/>
            <a:r>
              <a:rPr lang="ja-JP" altLang="en-US" dirty="0"/>
              <a:t>オープンデータを利活用しようと</a:t>
            </a:r>
            <a:r>
              <a:rPr lang="ja-JP" altLang="en-US" dirty="0" smtClean="0"/>
              <a:t>する人（</a:t>
            </a:r>
            <a:r>
              <a:rPr lang="ja-JP" altLang="en-US" dirty="0"/>
              <a:t>アプリケーション開発者等）が</a:t>
            </a:r>
            <a:r>
              <a:rPr lang="ja-JP" altLang="en-US" dirty="0" smtClean="0"/>
              <a:t>、</a:t>
            </a:r>
            <a:r>
              <a:rPr lang="ja-JP" altLang="en-US" dirty="0"/>
              <a:t>データの利活用を促進</a:t>
            </a:r>
            <a:r>
              <a:rPr lang="ja-JP" altLang="en-US" dirty="0" smtClean="0"/>
              <a:t>する</a:t>
            </a:r>
          </a:p>
          <a:p>
            <a:pPr lvl="1"/>
            <a:r>
              <a:rPr lang="ja-JP" altLang="en-US" dirty="0" smtClean="0"/>
              <a:t>利活用が考えられるデータの公開を促進し、利活用を促進する</a:t>
            </a:r>
          </a:p>
          <a:p>
            <a:r>
              <a:rPr lang="ja-JP" altLang="en-US" dirty="0" smtClean="0"/>
              <a:t>内容</a:t>
            </a:r>
          </a:p>
          <a:p>
            <a:pPr lvl="1"/>
            <a:r>
              <a:rPr lang="ja-JP" altLang="en-US" dirty="0" smtClean="0"/>
              <a:t>データ</a:t>
            </a:r>
            <a:r>
              <a:rPr lang="ja-JP" altLang="en-US" dirty="0"/>
              <a:t>を利活用する際に生じる技術上・データガバナンス上の</a:t>
            </a:r>
            <a:r>
              <a:rPr lang="ja-JP" altLang="en-US" dirty="0" smtClean="0"/>
              <a:t>課題を整理</a:t>
            </a:r>
            <a:br>
              <a:rPr lang="ja-JP" altLang="en-US" dirty="0" smtClean="0"/>
            </a:br>
            <a:r>
              <a:rPr lang="en-US" altLang="ja-JP" dirty="0" smtClean="0">
                <a:sym typeface="Wingdings" panose="05000000000000000000" pitchFamily="2" charset="2"/>
              </a:rPr>
              <a:t> </a:t>
            </a:r>
            <a:r>
              <a:rPr lang="ja-JP" altLang="en-US" dirty="0" smtClean="0"/>
              <a:t>留意点</a:t>
            </a:r>
            <a:r>
              <a:rPr lang="ja-JP" altLang="en-US" dirty="0"/>
              <a:t>、技術的手法等の対応策を</a:t>
            </a:r>
            <a:r>
              <a:rPr lang="ja-JP" altLang="en-US" dirty="0" smtClean="0"/>
              <a:t>記載</a:t>
            </a:r>
          </a:p>
          <a:p>
            <a:pPr lvl="1"/>
            <a:r>
              <a:rPr kumimoji="1" lang="ja-JP" altLang="en-US" dirty="0" smtClean="0"/>
              <a:t>利活用が考えられるデータの公開について、データガバナンス上の課題を整理</a:t>
            </a:r>
            <a:endParaRPr kumimoji="1" lang="en-US" altLang="ja-JP" dirty="0" smtClean="0"/>
          </a:p>
          <a:p>
            <a:pPr lvl="1"/>
            <a:r>
              <a:rPr lang="ja-JP" altLang="en-US" dirty="0"/>
              <a:t>具体的なデータの利活用場面のシナリオを設定し、シナリオに沿って課題及び対応策を</a:t>
            </a:r>
            <a:r>
              <a:rPr lang="ja-JP" altLang="en-US" dirty="0" smtClean="0"/>
              <a:t>記載</a:t>
            </a:r>
            <a:r>
              <a:rPr lang="en-US" altLang="ja-JP" dirty="0"/>
              <a:t/>
            </a:r>
            <a:br>
              <a:rPr lang="en-US" altLang="ja-JP" dirty="0"/>
            </a:br>
            <a:r>
              <a:rPr lang="en-US" altLang="ja-JP" dirty="0" smtClean="0">
                <a:sym typeface="Wingdings" panose="05000000000000000000" pitchFamily="2" charset="2"/>
              </a:rPr>
              <a:t> </a:t>
            </a:r>
            <a:r>
              <a:rPr lang="ja-JP" altLang="en-US" dirty="0" smtClean="0">
                <a:sym typeface="Wingdings" panose="05000000000000000000" pitchFamily="2" charset="2"/>
              </a:rPr>
              <a:t>実務に沿ったものを目指す</a:t>
            </a:r>
            <a:endParaRPr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6" name="テキスト ボックス 5"/>
          <p:cNvSpPr txBox="1"/>
          <p:nvPr/>
        </p:nvSpPr>
        <p:spPr>
          <a:xfrm>
            <a:off x="6218772" y="748015"/>
            <a:ext cx="3687228"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4</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4-3</a:t>
            </a:r>
            <a:r>
              <a:rPr kumimoji="1" lang="ja-JP" altLang="en-US" sz="1200" dirty="0" smtClean="0">
                <a:solidFill>
                  <a:schemeClr val="bg2"/>
                </a:solidFill>
                <a:latin typeface="+mn-ea"/>
                <a:ea typeface="+mn-ea"/>
                <a:cs typeface="ヒラギノ角ゴ ProN W6"/>
              </a:rPr>
              <a:t>による</a:t>
            </a:r>
          </a:p>
        </p:txBody>
      </p:sp>
    </p:spTree>
    <p:extLst>
      <p:ext uri="{BB962C8B-B14F-4D97-AF65-F5344CB8AC3E}">
        <p14:creationId xmlns:p14="http://schemas.microsoft.com/office/powerpoint/2010/main" val="1460927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2752</Words>
  <Application>Microsoft Office PowerPoint</Application>
  <PresentationFormat>A4 210 x 297 mm</PresentationFormat>
  <Paragraphs>456</Paragraphs>
  <Slides>23</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23</vt:i4>
      </vt:variant>
    </vt:vector>
  </HeadingPairs>
  <TitlesOfParts>
    <vt:vector size="39"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Times New Roman</vt:lpstr>
      <vt:lpstr>Wingdings</vt:lpstr>
      <vt:lpstr>VLEDパワポ基本テンプレート</vt:lpstr>
      <vt:lpstr>公開予定ドキュメントの概要</vt:lpstr>
      <vt:lpstr>公開予定ドキュメント</vt:lpstr>
      <vt:lpstr>1. オープンデータガイド     第2.1版</vt:lpstr>
      <vt:lpstr>目的と想定読者</vt:lpstr>
      <vt:lpstr>目的と想定読者</vt:lpstr>
      <vt:lpstr>目次</vt:lpstr>
      <vt:lpstr>第2版からの改訂事項</vt:lpstr>
      <vt:lpstr>2. オープンデータガイド  （利活用編）</vt:lpstr>
      <vt:lpstr>概要</vt:lpstr>
      <vt:lpstr>目次</vt:lpstr>
      <vt:lpstr>活用シナリオ概要／技術編(1)</vt:lpstr>
      <vt:lpstr>活用シナリオ概要／技術編(2)</vt:lpstr>
      <vt:lpstr>活用シナリオ概要／データマネジメント編</vt:lpstr>
      <vt:lpstr>頂いたご意見への対応状況 (1)</vt:lpstr>
      <vt:lpstr>頂いたご意見への対応状況 (2)</vt:lpstr>
      <vt:lpstr>3. データの利活用・公開の 　 ためのツール集</vt:lpstr>
      <vt:lpstr>概要</vt:lpstr>
      <vt:lpstr>目次</vt:lpstr>
      <vt:lpstr>目次</vt:lpstr>
      <vt:lpstr>目次</vt:lpstr>
      <vt:lpstr>頂いたご意見への対応状況 (1)</vt:lpstr>
      <vt:lpstr>頂いたご意見への対応状況 (1)</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2016-05-31T07:20:29Z</dcterms:modified>
</cp:coreProperties>
</file>