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2"/>
  </p:notesMasterIdLst>
  <p:handoutMasterIdLst>
    <p:handoutMasterId r:id="rId13"/>
  </p:handoutMasterIdLst>
  <p:sldIdLst>
    <p:sldId id="257" r:id="rId2"/>
    <p:sldId id="289" r:id="rId3"/>
    <p:sldId id="302" r:id="rId4"/>
    <p:sldId id="331" r:id="rId5"/>
    <p:sldId id="333" r:id="rId6"/>
    <p:sldId id="334" r:id="rId7"/>
    <p:sldId id="335" r:id="rId8"/>
    <p:sldId id="321" r:id="rId9"/>
    <p:sldId id="336" r:id="rId10"/>
    <p:sldId id="264" r:id="rId11"/>
  </p:sldIdLst>
  <p:sldSz cx="9906000" cy="6858000" type="A4"/>
  <p:notesSz cx="6735763" cy="98663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8" autoAdjust="0"/>
    <p:restoredTop sz="99566" autoAdjust="0"/>
  </p:normalViewPr>
  <p:slideViewPr>
    <p:cSldViewPr>
      <p:cViewPr varScale="1">
        <p:scale>
          <a:sx n="86" d="100"/>
          <a:sy n="86" d="100"/>
        </p:scale>
        <p:origin x="372" y="96"/>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09"/>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19755" y="9376069"/>
            <a:ext cx="2916019" cy="490252"/>
          </a:xfrm>
          <a:prstGeom prst="rect">
            <a:avLst/>
          </a:prstGeom>
          <a:noFill/>
          <a:ln w="9525">
            <a:noFill/>
            <a:miter lim="800000"/>
            <a:headEnd/>
            <a:tailEnd/>
          </a:ln>
          <a:effectLst/>
        </p:spPr>
        <p:txBody>
          <a:bodyPr vert="horz" wrap="square" lIns="94585" tIns="47295" rIns="94585" bIns="47295" numCol="1" anchor="b" anchorCtr="0" compatLnSpc="1">
            <a:prstTxWarp prst="textNoShape">
              <a:avLst/>
            </a:prstTxWarp>
          </a:bodyPr>
          <a:lstStyle>
            <a:lvl1pPr algn="r" defTabSz="946390">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1975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695325" y="739775"/>
            <a:ext cx="5345113" cy="37020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99208" y="4686509"/>
            <a:ext cx="4937350" cy="4441374"/>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1975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一般社団法人オープン＆ビッグデータ活用・地方創生推進機構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2016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pPr algn="r"/>
            <a:r>
              <a:rPr lang="en-US" altLang="ja-JP" sz="2000" dirty="0" smtClean="0"/>
              <a:t>2016.03.10</a:t>
            </a:r>
          </a:p>
        </p:txBody>
      </p:sp>
      <p:sp>
        <p:nvSpPr>
          <p:cNvPr id="3" name="タイトル 2"/>
          <p:cNvSpPr>
            <a:spLocks noGrp="1"/>
          </p:cNvSpPr>
          <p:nvPr>
            <p:ph type="ctrTitle" sz="quarter"/>
          </p:nvPr>
        </p:nvSpPr>
        <p:spPr>
          <a:xfrm>
            <a:off x="2792760" y="3012674"/>
            <a:ext cx="7021561" cy="1052786"/>
          </a:xfrm>
        </p:spPr>
        <p:txBody>
          <a:bodyPr anchor="t" anchorCtr="0"/>
          <a:lstStyle/>
          <a:p>
            <a:r>
              <a:rPr lang="ja-JP" altLang="en-US" dirty="0">
                <a:latin typeface="メイリオ" pitchFamily="50" charset="-128"/>
                <a:ea typeface="メイリオ" pitchFamily="50" charset="-128"/>
                <a:cs typeface="メイリオ" pitchFamily="50" charset="-128"/>
              </a:rPr>
              <a:t>オープンデータガイド（活用編</a:t>
            </a:r>
            <a:r>
              <a:rPr lang="ja-JP" altLang="en-US" dirty="0" smtClean="0">
                <a:latin typeface="メイリオ" pitchFamily="50" charset="-128"/>
                <a:ea typeface="メイリオ" pitchFamily="50" charset="-128"/>
                <a:cs typeface="メイリオ" pitchFamily="50" charset="-128"/>
              </a:rPr>
              <a:t>）</a:t>
            </a:r>
            <a:br>
              <a:rPr lang="ja-JP" altLang="en-US"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概要</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endParaRPr kumimoji="1" lang="ja-JP" altLang="en-US" dirty="0"/>
          </a:p>
        </p:txBody>
      </p:sp>
      <p:sp>
        <p:nvSpPr>
          <p:cNvPr id="8" name="テキスト プレースホルダー 7"/>
          <p:cNvSpPr>
            <a:spLocks noGrp="1"/>
          </p:cNvSpPr>
          <p:nvPr>
            <p:ph type="body" sz="quarter" idx="11"/>
          </p:nvPr>
        </p:nvSpPr>
        <p:spPr/>
        <p:txBody>
          <a:bodyPr anchor="ctr" anchorCtr="0"/>
          <a:lstStyle/>
          <a:p>
            <a:r>
              <a:rPr kumimoji="1" lang="ja-JP" altLang="en-US" dirty="0" smtClean="0"/>
              <a:t>資料</a:t>
            </a:r>
            <a:r>
              <a:rPr lang="en-US" altLang="ja-JP" dirty="0" smtClean="0"/>
              <a:t>4-3</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オープンデータガイド</a:t>
            </a:r>
            <a:r>
              <a:rPr lang="ja-JP" altLang="en-US" dirty="0"/>
              <a:t>（活用編</a:t>
            </a:r>
            <a:r>
              <a:rPr lang="ja-JP" altLang="en-US" dirty="0" smtClean="0"/>
              <a:t>）概要</a:t>
            </a:r>
            <a:endParaRPr kumimoji="1" lang="ja-JP" altLang="en-US" dirty="0"/>
          </a:p>
        </p:txBody>
      </p:sp>
      <p:sp>
        <p:nvSpPr>
          <p:cNvPr id="3" name="コンテンツ プレースホルダー 2"/>
          <p:cNvSpPr>
            <a:spLocks noGrp="1"/>
          </p:cNvSpPr>
          <p:nvPr>
            <p:ph idx="1"/>
          </p:nvPr>
        </p:nvSpPr>
        <p:spPr>
          <a:xfrm>
            <a:off x="351414" y="1143000"/>
            <a:ext cx="9146415" cy="5459804"/>
          </a:xfrm>
        </p:spPr>
        <p:txBody>
          <a:bodyPr>
            <a:normAutofit/>
          </a:bodyPr>
          <a:lstStyle/>
          <a:p>
            <a:r>
              <a:rPr kumimoji="1" lang="ja-JP" altLang="en-US" dirty="0" smtClean="0"/>
              <a:t>想定する読者</a:t>
            </a:r>
          </a:p>
          <a:p>
            <a:pPr lvl="1"/>
            <a:r>
              <a:rPr lang="ja-JP" altLang="en-US" dirty="0" smtClean="0"/>
              <a:t>オープンデータを利活用しようとする人</a:t>
            </a:r>
          </a:p>
          <a:p>
            <a:pPr lvl="2"/>
            <a:r>
              <a:rPr lang="ja-JP" altLang="en-US" dirty="0" smtClean="0"/>
              <a:t>アプリケーション開発者等</a:t>
            </a:r>
          </a:p>
          <a:p>
            <a:r>
              <a:rPr kumimoji="1" lang="ja-JP" altLang="en-US" dirty="0" smtClean="0"/>
              <a:t>目的</a:t>
            </a:r>
          </a:p>
          <a:p>
            <a:pPr lvl="1"/>
            <a:r>
              <a:rPr lang="ja-JP" altLang="en-US" dirty="0"/>
              <a:t>オープンデータを利活用しようと</a:t>
            </a:r>
            <a:r>
              <a:rPr lang="ja-JP" altLang="en-US" dirty="0" smtClean="0"/>
              <a:t>する人（</a:t>
            </a:r>
            <a:r>
              <a:rPr lang="ja-JP" altLang="en-US" dirty="0"/>
              <a:t>アプリケーション開発者等）が</a:t>
            </a:r>
            <a:r>
              <a:rPr lang="ja-JP" altLang="en-US" dirty="0" smtClean="0"/>
              <a:t>、</a:t>
            </a:r>
            <a:r>
              <a:rPr lang="ja-JP" altLang="en-US" dirty="0"/>
              <a:t>データの利活用を促進</a:t>
            </a:r>
            <a:r>
              <a:rPr lang="ja-JP" altLang="en-US" dirty="0" smtClean="0"/>
              <a:t>する</a:t>
            </a:r>
          </a:p>
          <a:p>
            <a:pPr lvl="1"/>
            <a:r>
              <a:rPr lang="ja-JP" altLang="en-US" dirty="0" smtClean="0"/>
              <a:t>利活用が考えられるデータの公開を促進し、利活用を促進する</a:t>
            </a:r>
          </a:p>
          <a:p>
            <a:r>
              <a:rPr lang="ja-JP" altLang="en-US" dirty="0" smtClean="0"/>
              <a:t>内容</a:t>
            </a:r>
          </a:p>
          <a:p>
            <a:pPr lvl="1"/>
            <a:r>
              <a:rPr lang="ja-JP" altLang="en-US" dirty="0" smtClean="0"/>
              <a:t>データ</a:t>
            </a:r>
            <a:r>
              <a:rPr lang="ja-JP" altLang="en-US" dirty="0"/>
              <a:t>を利活用する際に生じる技術上・データガバナンス上の</a:t>
            </a:r>
            <a:r>
              <a:rPr lang="ja-JP" altLang="en-US" dirty="0" smtClean="0"/>
              <a:t>課題を整理</a:t>
            </a:r>
            <a:br>
              <a:rPr lang="ja-JP" altLang="en-US" dirty="0" smtClean="0"/>
            </a:br>
            <a:r>
              <a:rPr lang="en-US" altLang="ja-JP" dirty="0" smtClean="0">
                <a:sym typeface="Wingdings" panose="05000000000000000000" pitchFamily="2" charset="2"/>
              </a:rPr>
              <a:t> </a:t>
            </a:r>
            <a:r>
              <a:rPr lang="ja-JP" altLang="en-US" dirty="0" smtClean="0"/>
              <a:t>留意点</a:t>
            </a:r>
            <a:r>
              <a:rPr lang="ja-JP" altLang="en-US" dirty="0"/>
              <a:t>、技術的手法等の対応策を</a:t>
            </a:r>
            <a:r>
              <a:rPr lang="ja-JP" altLang="en-US" dirty="0" smtClean="0"/>
              <a:t>記載</a:t>
            </a:r>
          </a:p>
          <a:p>
            <a:pPr lvl="1"/>
            <a:r>
              <a:rPr kumimoji="1" lang="ja-JP" altLang="en-US" dirty="0" smtClean="0"/>
              <a:t>利活用が考えられるデータの公開について、データガバナンス上の課題を整理</a:t>
            </a:r>
            <a:endParaRPr kumimoji="1" lang="en-US" altLang="ja-JP" dirty="0" smtClean="0"/>
          </a:p>
          <a:p>
            <a:pPr lvl="1"/>
            <a:r>
              <a:rPr lang="ja-JP" altLang="en-US" dirty="0"/>
              <a:t>具体的なデータの利活用場面のシナリオを設定し、シナリオに沿って課題及び対応策を</a:t>
            </a:r>
            <a:r>
              <a:rPr lang="ja-JP" altLang="en-US" dirty="0" smtClean="0"/>
              <a:t>記載</a:t>
            </a:r>
            <a:r>
              <a:rPr lang="en-US" altLang="ja-JP" dirty="0"/>
              <a:t/>
            </a:r>
            <a:br>
              <a:rPr lang="en-US" altLang="ja-JP" dirty="0"/>
            </a:br>
            <a:r>
              <a:rPr lang="en-US" altLang="ja-JP" dirty="0" smtClean="0">
                <a:sym typeface="Wingdings" panose="05000000000000000000" pitchFamily="2" charset="2"/>
              </a:rPr>
              <a:t> </a:t>
            </a:r>
            <a:r>
              <a:rPr lang="ja-JP" altLang="en-US" dirty="0" smtClean="0">
                <a:sym typeface="Wingdings" panose="05000000000000000000" pitchFamily="2" charset="2"/>
              </a:rPr>
              <a:t>実務に沿ったものを目指す</a:t>
            </a:r>
            <a:endParaRPr lang="en-US" altLang="ja-JP"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6" name="テキスト ボックス 5"/>
          <p:cNvSpPr txBox="1"/>
          <p:nvPr/>
        </p:nvSpPr>
        <p:spPr>
          <a:xfrm>
            <a:off x="5961112" y="740312"/>
            <a:ext cx="3995004" cy="276999"/>
          </a:xfrm>
          <a:prstGeom prst="rect">
            <a:avLst/>
          </a:prstGeom>
          <a:noFill/>
        </p:spPr>
        <p:txBody>
          <a:bodyPr wrap="none" rtlCol="0">
            <a:spAutoFit/>
          </a:bodyPr>
          <a:lstStyle/>
          <a:p>
            <a:pPr algn="l"/>
            <a:r>
              <a:rPr kumimoji="1" lang="en-US" altLang="ja-JP" sz="1200" dirty="0" smtClean="0">
                <a:solidFill>
                  <a:schemeClr val="bg2"/>
                </a:solidFill>
                <a:latin typeface="+mn-ea"/>
                <a:ea typeface="+mn-ea"/>
                <a:cs typeface="ヒラギノ角ゴ ProN W6"/>
              </a:rPr>
              <a:t>※VLED 2015</a:t>
            </a:r>
            <a:r>
              <a:rPr kumimoji="1" lang="ja-JP" altLang="en-US" sz="1200" dirty="0" smtClean="0">
                <a:solidFill>
                  <a:schemeClr val="bg2"/>
                </a:solidFill>
                <a:latin typeface="+mn-ea"/>
                <a:ea typeface="+mn-ea"/>
                <a:cs typeface="ヒラギノ角ゴ ProN W6"/>
              </a:rPr>
              <a:t>年度第</a:t>
            </a:r>
            <a:r>
              <a:rPr kumimoji="1" lang="en-US" altLang="ja-JP" sz="1200" dirty="0" smtClean="0">
                <a:solidFill>
                  <a:schemeClr val="bg2"/>
                </a:solidFill>
                <a:latin typeface="+mn-ea"/>
                <a:ea typeface="+mn-ea"/>
                <a:cs typeface="ヒラギノ角ゴ ProN W6"/>
              </a:rPr>
              <a:t>3</a:t>
            </a:r>
            <a:r>
              <a:rPr kumimoji="1" lang="ja-JP" altLang="en-US" sz="1200" dirty="0" smtClean="0">
                <a:solidFill>
                  <a:schemeClr val="bg2"/>
                </a:solidFill>
                <a:latin typeface="+mn-ea"/>
                <a:ea typeface="+mn-ea"/>
                <a:cs typeface="ヒラギノ角ゴ ProN W6"/>
              </a:rPr>
              <a:t>回技術委員会資料</a:t>
            </a:r>
            <a:r>
              <a:rPr kumimoji="1" lang="en-US" altLang="ja-JP" sz="1200" dirty="0" smtClean="0">
                <a:solidFill>
                  <a:schemeClr val="bg2"/>
                </a:solidFill>
                <a:latin typeface="+mn-ea"/>
                <a:ea typeface="+mn-ea"/>
                <a:cs typeface="ヒラギノ角ゴ ProN W6"/>
              </a:rPr>
              <a:t>3-3</a:t>
            </a:r>
            <a:r>
              <a:rPr kumimoji="1" lang="ja-JP" altLang="en-US" sz="1200" dirty="0" smtClean="0">
                <a:solidFill>
                  <a:schemeClr val="bg2"/>
                </a:solidFill>
                <a:latin typeface="+mn-ea"/>
                <a:ea typeface="+mn-ea"/>
                <a:cs typeface="ヒラギノ角ゴ ProN W6"/>
              </a:rPr>
              <a:t>を一部修正</a:t>
            </a:r>
          </a:p>
        </p:txBody>
      </p:sp>
    </p:spTree>
    <p:extLst>
      <p:ext uri="{BB962C8B-B14F-4D97-AF65-F5344CB8AC3E}">
        <p14:creationId xmlns:p14="http://schemas.microsoft.com/office/powerpoint/2010/main" val="1460927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オープンデータガイド（活用編</a:t>
            </a:r>
            <a:r>
              <a:rPr lang="ja-JP" altLang="en-US" dirty="0" smtClean="0"/>
              <a:t>）の構成案</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kumimoji="1" lang="ja-JP" altLang="en-US" dirty="0" smtClean="0"/>
              <a:t>はじめに</a:t>
            </a:r>
          </a:p>
          <a:p>
            <a:pPr lvl="1"/>
            <a:r>
              <a:rPr kumimoji="1" lang="ja-JP" altLang="en-US" dirty="0" smtClean="0"/>
              <a:t>本書の目的・想定読者・構成を説明する。</a:t>
            </a:r>
          </a:p>
          <a:p>
            <a:pPr marL="457200" indent="-457200">
              <a:buFont typeface="+mj-lt"/>
              <a:buAutoNum type="arabicPeriod"/>
            </a:pPr>
            <a:r>
              <a:rPr kumimoji="1" lang="ja-JP" altLang="en-US" dirty="0" smtClean="0"/>
              <a:t>データを利活用する際の基本的な事項</a:t>
            </a:r>
          </a:p>
          <a:p>
            <a:pPr lvl="1"/>
            <a:r>
              <a:rPr kumimoji="1" lang="ja-JP" altLang="en-US" dirty="0" smtClean="0"/>
              <a:t>データの入手方法、利用できる技術、利用ルールに関して、一般的に解説する。</a:t>
            </a:r>
          </a:p>
          <a:p>
            <a:pPr marL="457200" indent="-457200">
              <a:buFont typeface="+mj-lt"/>
              <a:buAutoNum type="arabicPeriod"/>
            </a:pPr>
            <a:r>
              <a:rPr kumimoji="1" lang="ja-JP" altLang="en-US" dirty="0" smtClean="0"/>
              <a:t>シナリオの作成</a:t>
            </a:r>
          </a:p>
          <a:p>
            <a:pPr lvl="1"/>
            <a:r>
              <a:rPr kumimoji="1" lang="ja-JP" altLang="en-US" dirty="0" smtClean="0"/>
              <a:t>シナリオの選定方法とその結果を掲載する。</a:t>
            </a:r>
          </a:p>
          <a:p>
            <a:pPr marL="457200" indent="-457200">
              <a:buFont typeface="+mj-lt"/>
              <a:buAutoNum type="arabicPeriod"/>
            </a:pPr>
            <a:r>
              <a:rPr kumimoji="1" lang="ja-JP" altLang="en-US" dirty="0" smtClean="0"/>
              <a:t>シナリオ</a:t>
            </a:r>
            <a:endParaRPr kumimoji="1" lang="en-US" altLang="ja-JP" dirty="0" smtClean="0"/>
          </a:p>
          <a:p>
            <a:pPr lvl="1"/>
            <a:r>
              <a:rPr kumimoji="1" lang="ja-JP" altLang="en-US" dirty="0" smtClean="0"/>
              <a:t>個々のシナリオについて、シーン・対象者・利用データ・ポイント・手法を解説する。</a:t>
            </a:r>
          </a:p>
          <a:p>
            <a:r>
              <a:rPr kumimoji="1" lang="ja-JP" altLang="en-US" dirty="0" smtClean="0"/>
              <a:t>「活用事例」については、「オープンデータ利活用ビジネス事例集</a:t>
            </a:r>
            <a:r>
              <a:rPr kumimoji="1" lang="en-US" altLang="ja-JP" baseline="30000" dirty="0" smtClean="0"/>
              <a:t>(*1)</a:t>
            </a:r>
            <a:r>
              <a:rPr kumimoji="1" lang="ja-JP" altLang="en-US" dirty="0" smtClean="0"/>
              <a:t>」が公開されているため、本書の対象範囲外とした。</a:t>
            </a:r>
          </a:p>
          <a:p>
            <a:r>
              <a:rPr kumimoji="1" lang="ja-JP" altLang="en-US" dirty="0" smtClean="0"/>
              <a:t>シナリオは、頂いたご意見を踏まえて整理した。</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6" name="テキスト ボックス 5"/>
          <p:cNvSpPr txBox="1"/>
          <p:nvPr/>
        </p:nvSpPr>
        <p:spPr>
          <a:xfrm>
            <a:off x="5961112" y="740312"/>
            <a:ext cx="3995004" cy="276999"/>
          </a:xfrm>
          <a:prstGeom prst="rect">
            <a:avLst/>
          </a:prstGeom>
          <a:noFill/>
        </p:spPr>
        <p:txBody>
          <a:bodyPr wrap="none" rtlCol="0">
            <a:spAutoFit/>
          </a:bodyPr>
          <a:lstStyle/>
          <a:p>
            <a:pPr algn="l"/>
            <a:r>
              <a:rPr kumimoji="1" lang="en-US" altLang="ja-JP" sz="1200" dirty="0" smtClean="0">
                <a:solidFill>
                  <a:schemeClr val="bg2"/>
                </a:solidFill>
                <a:latin typeface="+mn-ea"/>
                <a:ea typeface="+mn-ea"/>
                <a:cs typeface="ヒラギノ角ゴ ProN W6"/>
              </a:rPr>
              <a:t>※VLED 2015</a:t>
            </a:r>
            <a:r>
              <a:rPr kumimoji="1" lang="ja-JP" altLang="en-US" sz="1200" dirty="0" smtClean="0">
                <a:solidFill>
                  <a:schemeClr val="bg2"/>
                </a:solidFill>
                <a:latin typeface="+mn-ea"/>
                <a:ea typeface="+mn-ea"/>
                <a:cs typeface="ヒラギノ角ゴ ProN W6"/>
              </a:rPr>
              <a:t>年度第</a:t>
            </a:r>
            <a:r>
              <a:rPr kumimoji="1" lang="en-US" altLang="ja-JP" sz="1200" dirty="0" smtClean="0">
                <a:solidFill>
                  <a:schemeClr val="bg2"/>
                </a:solidFill>
                <a:latin typeface="+mn-ea"/>
                <a:ea typeface="+mn-ea"/>
                <a:cs typeface="ヒラギノ角ゴ ProN W6"/>
              </a:rPr>
              <a:t>3</a:t>
            </a:r>
            <a:r>
              <a:rPr kumimoji="1" lang="ja-JP" altLang="en-US" sz="1200" dirty="0" smtClean="0">
                <a:solidFill>
                  <a:schemeClr val="bg2"/>
                </a:solidFill>
                <a:latin typeface="+mn-ea"/>
                <a:ea typeface="+mn-ea"/>
                <a:cs typeface="ヒラギノ角ゴ ProN W6"/>
              </a:rPr>
              <a:t>回技術委員会資料</a:t>
            </a:r>
            <a:r>
              <a:rPr kumimoji="1" lang="en-US" altLang="ja-JP" sz="1200" dirty="0" smtClean="0">
                <a:solidFill>
                  <a:schemeClr val="bg2"/>
                </a:solidFill>
                <a:latin typeface="+mn-ea"/>
                <a:ea typeface="+mn-ea"/>
                <a:cs typeface="ヒラギノ角ゴ ProN W6"/>
              </a:rPr>
              <a:t>3-3</a:t>
            </a:r>
            <a:r>
              <a:rPr kumimoji="1" lang="ja-JP" altLang="en-US" sz="1200" dirty="0" smtClean="0">
                <a:solidFill>
                  <a:schemeClr val="bg2"/>
                </a:solidFill>
                <a:latin typeface="+mn-ea"/>
                <a:ea typeface="+mn-ea"/>
                <a:cs typeface="ヒラギノ角ゴ ProN W6"/>
              </a:rPr>
              <a:t>を一部修正</a:t>
            </a:r>
          </a:p>
        </p:txBody>
      </p:sp>
      <p:sp>
        <p:nvSpPr>
          <p:cNvPr id="5" name="テキスト ボックス 4"/>
          <p:cNvSpPr txBox="1"/>
          <p:nvPr/>
        </p:nvSpPr>
        <p:spPr>
          <a:xfrm>
            <a:off x="1230476" y="5956473"/>
            <a:ext cx="8675524" cy="646331"/>
          </a:xfrm>
          <a:prstGeom prst="rect">
            <a:avLst/>
          </a:prstGeom>
          <a:noFill/>
        </p:spPr>
        <p:txBody>
          <a:bodyPr wrap="square" rtlCol="0">
            <a:spAutoFit/>
          </a:bodyPr>
          <a:lstStyle/>
          <a:p>
            <a:pPr algn="l"/>
            <a:r>
              <a:rPr kumimoji="1" lang="en-US" altLang="ja-JP" sz="1200" dirty="0" smtClean="0">
                <a:solidFill>
                  <a:schemeClr val="bg2"/>
                </a:solidFill>
                <a:latin typeface="+mn-ea"/>
                <a:ea typeface="+mn-ea"/>
                <a:cs typeface="ヒラギノ角ゴ ProN W6"/>
              </a:rPr>
              <a:t>(*1) </a:t>
            </a:r>
            <a:r>
              <a:rPr kumimoji="1" lang="ja-JP" altLang="en-US" sz="1200" dirty="0" smtClean="0">
                <a:solidFill>
                  <a:schemeClr val="bg2"/>
                </a:solidFill>
                <a:latin typeface="+mn-ea"/>
                <a:ea typeface="+mn-ea"/>
                <a:cs typeface="ヒラギノ角ゴ ProN W6"/>
              </a:rPr>
              <a:t>総務省「オープンデータ戦略の推進」内「平成</a:t>
            </a:r>
            <a:r>
              <a:rPr kumimoji="1" lang="en-US" altLang="ja-JP" sz="1200" dirty="0" smtClean="0">
                <a:solidFill>
                  <a:schemeClr val="bg2"/>
                </a:solidFill>
                <a:latin typeface="+mn-ea"/>
                <a:ea typeface="+mn-ea"/>
                <a:cs typeface="ヒラギノ角ゴ ProN W6"/>
              </a:rPr>
              <a:t>27</a:t>
            </a:r>
            <a:r>
              <a:rPr kumimoji="1" lang="ja-JP" altLang="en-US" sz="1200" dirty="0">
                <a:solidFill>
                  <a:schemeClr val="bg2"/>
                </a:solidFill>
                <a:latin typeface="+mn-ea"/>
                <a:ea typeface="+mn-ea"/>
                <a:cs typeface="ヒラギノ角ゴ ProN W6"/>
              </a:rPr>
              <a:t>年度オープンデータ・ビッグデータの利活用推進に向けた調査</a:t>
            </a:r>
            <a:r>
              <a:rPr kumimoji="1" lang="ja-JP" altLang="en-US" sz="1200" dirty="0" smtClean="0">
                <a:solidFill>
                  <a:schemeClr val="bg2"/>
                </a:solidFill>
                <a:latin typeface="+mn-ea"/>
                <a:ea typeface="+mn-ea"/>
                <a:cs typeface="ヒラギノ角ゴ ProN W6"/>
              </a:rPr>
              <a:t>研究」</a:t>
            </a:r>
          </a:p>
          <a:p>
            <a:pPr algn="l"/>
            <a:r>
              <a:rPr kumimoji="1" lang="en-US" altLang="ja-JP" sz="1200" dirty="0" smtClean="0">
                <a:solidFill>
                  <a:schemeClr val="bg2"/>
                </a:solidFill>
                <a:latin typeface="+mn-ea"/>
                <a:ea typeface="+mn-ea"/>
                <a:cs typeface="ヒラギノ角ゴ ProN W6"/>
              </a:rPr>
              <a:t>Web</a:t>
            </a:r>
            <a:r>
              <a:rPr kumimoji="1" lang="ja-JP" altLang="en-US" sz="1200" dirty="0" smtClean="0">
                <a:solidFill>
                  <a:schemeClr val="bg2"/>
                </a:solidFill>
                <a:latin typeface="+mn-ea"/>
                <a:ea typeface="+mn-ea"/>
                <a:cs typeface="ヒラギノ角ゴ ProN W6"/>
              </a:rPr>
              <a:t>ページ</a:t>
            </a:r>
            <a:r>
              <a:rPr kumimoji="1" lang="en-US" altLang="ja-JP" sz="1200" dirty="0">
                <a:solidFill>
                  <a:schemeClr val="bg2"/>
                </a:solidFill>
                <a:latin typeface="+mn-ea"/>
                <a:ea typeface="+mn-ea"/>
                <a:cs typeface="ヒラギノ角ゴ ProN W6"/>
              </a:rPr>
              <a:t>: http://</a:t>
            </a:r>
            <a:r>
              <a:rPr kumimoji="1" lang="en-US" altLang="ja-JP" sz="1200" dirty="0" smtClean="0">
                <a:solidFill>
                  <a:schemeClr val="bg2"/>
                </a:solidFill>
                <a:latin typeface="+mn-ea"/>
                <a:ea typeface="+mn-ea"/>
                <a:cs typeface="ヒラギノ角ゴ ProN W6"/>
              </a:rPr>
              <a:t>www.soumu.go.jp/menu_seisaku/ictseisaku/ictriyou/opendata/opendata03.html</a:t>
            </a:r>
          </a:p>
          <a:p>
            <a:pPr algn="l"/>
            <a:r>
              <a:rPr kumimoji="1" lang="ja-JP" altLang="en-US" sz="1200" dirty="0" smtClean="0">
                <a:solidFill>
                  <a:schemeClr val="bg2"/>
                </a:solidFill>
                <a:latin typeface="+mn-ea"/>
                <a:ea typeface="+mn-ea"/>
                <a:cs typeface="ヒラギノ角ゴ ProN W6"/>
              </a:rPr>
              <a:t>資料へのリンク</a:t>
            </a:r>
            <a:r>
              <a:rPr kumimoji="1" lang="en-US" altLang="ja-JP" sz="1200" dirty="0">
                <a:solidFill>
                  <a:schemeClr val="bg2"/>
                </a:solidFill>
                <a:latin typeface="+mn-ea"/>
                <a:ea typeface="+mn-ea"/>
                <a:cs typeface="ヒラギノ角ゴ ProN W6"/>
              </a:rPr>
              <a:t>: http://www.soumu.go.jp/main_content/000388227.zip</a:t>
            </a:r>
            <a:endParaRPr kumimoji="1" lang="ja-JP" altLang="en-US" sz="1200" dirty="0" smtClean="0">
              <a:solidFill>
                <a:schemeClr val="bg2"/>
              </a:solidFill>
              <a:latin typeface="+mn-ea"/>
              <a:ea typeface="+mn-ea"/>
              <a:cs typeface="ヒラギノ角ゴ ProN W6"/>
            </a:endParaRPr>
          </a:p>
        </p:txBody>
      </p:sp>
    </p:spTree>
    <p:extLst>
      <p:ext uri="{BB962C8B-B14F-4D97-AF65-F5344CB8AC3E}">
        <p14:creationId xmlns:p14="http://schemas.microsoft.com/office/powerpoint/2010/main" val="4212451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活用シナリオ概要／技術編</a:t>
            </a:r>
            <a:r>
              <a:rPr kumimoji="1" lang="en-US" altLang="ja-JP" dirty="0" smtClean="0"/>
              <a:t>(1)</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788558827"/>
              </p:ext>
            </p:extLst>
          </p:nvPr>
        </p:nvGraphicFramePr>
        <p:xfrm>
          <a:off x="350837" y="1143000"/>
          <a:ext cx="9171144" cy="3950174"/>
        </p:xfrm>
        <a:graphic>
          <a:graphicData uri="http://schemas.openxmlformats.org/drawingml/2006/table">
            <a:tbl>
              <a:tblPr firstRow="1" firstCol="1" bandRow="1">
                <a:tableStyleId>{21E4AEA4-8DFA-4A89-87EB-49C32662AFE0}</a:tableStyleId>
              </a:tblPr>
              <a:tblGrid>
                <a:gridCol w="270730"/>
                <a:gridCol w="1091073"/>
                <a:gridCol w="1473431"/>
                <a:gridCol w="2111970"/>
                <a:gridCol w="2111970"/>
                <a:gridCol w="2111970"/>
              </a:tblGrid>
              <a:tr h="409214">
                <a:tc>
                  <a:txBody>
                    <a:bodyPr/>
                    <a:lstStyle/>
                    <a:p>
                      <a:pPr algn="ctr"/>
                      <a:endParaRPr kumimoji="1" lang="ja-JP" altLang="en-US" dirty="0">
                        <a:latin typeface="+mn-ea"/>
                        <a:ea typeface="+mn-ea"/>
                      </a:endParaRPr>
                    </a:p>
                  </a:txBody>
                  <a:tcPr/>
                </a:tc>
                <a:tc>
                  <a:txBody>
                    <a:bodyPr/>
                    <a:lstStyle/>
                    <a:p>
                      <a:pPr algn="ctr"/>
                      <a:r>
                        <a:rPr kumimoji="1" lang="ja-JP" altLang="en-US" dirty="0" smtClean="0">
                          <a:latin typeface="+mn-ea"/>
                          <a:ea typeface="+mn-ea"/>
                        </a:rPr>
                        <a:t>技術レベル</a:t>
                      </a:r>
                      <a:endParaRPr kumimoji="1" lang="ja-JP" altLang="en-US" dirty="0">
                        <a:latin typeface="+mn-ea"/>
                        <a:ea typeface="+mn-ea"/>
                      </a:endParaRPr>
                    </a:p>
                  </a:txBody>
                  <a:tcPr/>
                </a:tc>
                <a:tc>
                  <a:txBody>
                    <a:bodyPr/>
                    <a:lstStyle/>
                    <a:p>
                      <a:pPr algn="ctr"/>
                      <a:r>
                        <a:rPr kumimoji="1" lang="ja-JP" altLang="en-US" dirty="0" smtClean="0">
                          <a:latin typeface="+mn-ea"/>
                          <a:ea typeface="+mn-ea"/>
                        </a:rPr>
                        <a:t>タイトル</a:t>
                      </a:r>
                      <a:endParaRPr kumimoji="1" lang="ja-JP" altLang="en-US" dirty="0">
                        <a:latin typeface="+mn-ea"/>
                        <a:ea typeface="+mn-ea"/>
                      </a:endParaRPr>
                    </a:p>
                  </a:txBody>
                  <a:tcPr/>
                </a:tc>
                <a:tc>
                  <a:txBody>
                    <a:bodyPr/>
                    <a:lstStyle/>
                    <a:p>
                      <a:pPr algn="ctr"/>
                      <a:r>
                        <a:rPr kumimoji="1" lang="ja-JP" altLang="en-US" dirty="0" smtClean="0">
                          <a:latin typeface="+mn-ea"/>
                          <a:ea typeface="+mn-ea"/>
                        </a:rPr>
                        <a:t>技術面のポイント</a:t>
                      </a:r>
                      <a:endParaRPr kumimoji="1" lang="ja-JP" altLang="en-US" dirty="0">
                        <a:latin typeface="+mn-ea"/>
                        <a:ea typeface="+mn-ea"/>
                      </a:endParaRPr>
                    </a:p>
                  </a:txBody>
                  <a:tcPr/>
                </a:tc>
                <a:tc>
                  <a:txBody>
                    <a:bodyPr/>
                    <a:lstStyle/>
                    <a:p>
                      <a:pPr algn="ctr"/>
                      <a:r>
                        <a:rPr kumimoji="1" lang="ja-JP" altLang="en-US" dirty="0" smtClean="0">
                          <a:latin typeface="+mn-ea"/>
                          <a:ea typeface="+mn-ea"/>
                        </a:rPr>
                        <a:t>概要</a:t>
                      </a:r>
                      <a:endParaRPr kumimoji="1" lang="ja-JP" altLang="en-US" dirty="0">
                        <a:latin typeface="+mn-ea"/>
                        <a:ea typeface="+mn-ea"/>
                      </a:endParaRPr>
                    </a:p>
                  </a:txBody>
                  <a:tcPr/>
                </a:tc>
                <a:tc>
                  <a:txBody>
                    <a:bodyPr/>
                    <a:lstStyle/>
                    <a:p>
                      <a:pPr algn="ctr"/>
                      <a:r>
                        <a:rPr kumimoji="1" lang="ja-JP" altLang="en-US" dirty="0" smtClean="0">
                          <a:latin typeface="+mn-ea"/>
                          <a:ea typeface="+mn-ea"/>
                        </a:rPr>
                        <a:t>想定する対象者</a:t>
                      </a:r>
                      <a:endParaRPr kumimoji="1" lang="ja-JP" altLang="en-US" dirty="0">
                        <a:latin typeface="+mn-ea"/>
                        <a:ea typeface="+mn-ea"/>
                      </a:endParaRPr>
                    </a:p>
                  </a:txBody>
                  <a:tcPr/>
                </a:tc>
              </a:tr>
              <a:tr h="344601">
                <a:tc>
                  <a:txBody>
                    <a:bodyPr/>
                    <a:lstStyle/>
                    <a:p>
                      <a:pPr algn="ctr"/>
                      <a:r>
                        <a:rPr kumimoji="1" lang="en-US" altLang="ja-JP" dirty="0" smtClean="0">
                          <a:latin typeface="+mn-ea"/>
                          <a:ea typeface="+mn-ea"/>
                        </a:rPr>
                        <a:t>1</a:t>
                      </a:r>
                      <a:endParaRPr kumimoji="1" lang="ja-JP" altLang="en-US" dirty="0">
                        <a:latin typeface="+mn-ea"/>
                        <a:ea typeface="+mn-ea"/>
                      </a:endParaRPr>
                    </a:p>
                  </a:txBody>
                  <a:tcPr/>
                </a:tc>
                <a:tc>
                  <a:txBody>
                    <a:bodyPr/>
                    <a:lstStyle/>
                    <a:p>
                      <a:pPr algn="just">
                        <a:spcAft>
                          <a:spcPts val="0"/>
                        </a:spcAft>
                      </a:pPr>
                      <a:r>
                        <a:rPr lang="ja-JP" sz="1200" kern="100" dirty="0">
                          <a:effectLst/>
                          <a:latin typeface="+mn-ea"/>
                          <a:ea typeface="+mn-ea"/>
                          <a:cs typeface="Times New Roman" panose="02020603050405020304" pitchFamily="18" charset="0"/>
                        </a:rPr>
                        <a:t>初級</a:t>
                      </a: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保育所探し検討</a:t>
                      </a:r>
                      <a:r>
                        <a:rPr lang="x-none" sz="1200" kern="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PDF</a:t>
                      </a:r>
                      <a:r>
                        <a:rPr lang="ja-JP" sz="1200" kern="100" dirty="0">
                          <a:effectLst/>
                          <a:latin typeface="+mn-ea"/>
                          <a:ea typeface="+mn-ea"/>
                          <a:cs typeface="Times New Roman" panose="02020603050405020304" pitchFamily="18" charset="0"/>
                        </a:rPr>
                        <a:t>形式データの変換</a:t>
                      </a:r>
                    </a:p>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データ</a:t>
                      </a:r>
                      <a:r>
                        <a:rPr lang="ja-JP" sz="1200" kern="100" dirty="0">
                          <a:effectLst/>
                          <a:latin typeface="+mn-ea"/>
                          <a:ea typeface="+mn-ea"/>
                          <a:cs typeface="Times New Roman" panose="02020603050405020304" pitchFamily="18" charset="0"/>
                        </a:rPr>
                        <a:t>のクレンジング（重ね合わせる２つのデータの並び替え）</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Excel</a:t>
                      </a:r>
                      <a:r>
                        <a:rPr lang="ja-JP" sz="1200" kern="100" dirty="0">
                          <a:effectLst/>
                          <a:latin typeface="+mn-ea"/>
                          <a:ea typeface="+mn-ea"/>
                          <a:cs typeface="Times New Roman" panose="02020603050405020304" pitchFamily="18" charset="0"/>
                        </a:rPr>
                        <a:t>を利用した２種類のデータの重ねあわせ</a:t>
                      </a: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自分の子どもが入園できる可能性のある認可保育所がどれくらいあるか検討する。</a:t>
                      </a:r>
                    </a:p>
                  </a:txBody>
                  <a:tcPr marL="72000" marR="72000" marT="72000" marB="72000"/>
                </a:tc>
                <a:tc>
                  <a:txBody>
                    <a:bodyPr/>
                    <a:lstStyle/>
                    <a:p>
                      <a:pPr marL="171450" indent="-171450" algn="just">
                        <a:spcAft>
                          <a:spcPts val="0"/>
                        </a:spcAft>
                        <a:buFont typeface="Wingdings" panose="05000000000000000000" pitchFamily="2" charset="2"/>
                        <a:buChar char="l"/>
                      </a:pPr>
                      <a:r>
                        <a:rPr lang="ja-JP" sz="1200" kern="100" dirty="0">
                          <a:effectLst/>
                          <a:latin typeface="+mn-ea"/>
                          <a:ea typeface="+mn-ea"/>
                          <a:cs typeface="Times New Roman" panose="02020603050405020304" pitchFamily="18" charset="0"/>
                        </a:rPr>
                        <a:t>認可保育所への入所を希望する保護者</a:t>
                      </a:r>
                    </a:p>
                  </a:txBody>
                  <a:tcPr marL="72000" marR="72000" marT="72000" marB="72000"/>
                </a:tc>
              </a:tr>
              <a:tr h="361311">
                <a:tc>
                  <a:txBody>
                    <a:bodyPr/>
                    <a:lstStyle/>
                    <a:p>
                      <a:pPr algn="ctr"/>
                      <a:r>
                        <a:rPr kumimoji="1" lang="en-US" altLang="ja-JP" dirty="0" smtClean="0">
                          <a:latin typeface="+mn-ea"/>
                          <a:ea typeface="+mn-ea"/>
                        </a:rPr>
                        <a:t>2</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初級</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観光ガイドＷｅｂサイト作成</a:t>
                      </a: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Google Maps</a:t>
                      </a:r>
                      <a:r>
                        <a:rPr lang="ja-JP" sz="1200" kern="100" dirty="0" smtClean="0">
                          <a:effectLst/>
                          <a:latin typeface="+mn-ea"/>
                          <a:ea typeface="+mn-ea"/>
                          <a:cs typeface="Times New Roman" panose="02020603050405020304" pitchFamily="18" charset="0"/>
                        </a:rPr>
                        <a:t>に</a:t>
                      </a:r>
                      <a:r>
                        <a:rPr lang="ja-JP" sz="1200" kern="100" dirty="0">
                          <a:effectLst/>
                          <a:latin typeface="+mn-ea"/>
                          <a:ea typeface="+mn-ea"/>
                          <a:cs typeface="Times New Roman" panose="02020603050405020304" pitchFamily="18" charset="0"/>
                        </a:rPr>
                        <a:t>よる観光地の位置表示と、ウェブページへの埋め込み</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による観光地関連データ取得</a:t>
                      </a: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地方自治体等がオープンデータとして公開している観光地の情報、写真等を利活用して観光ガイド</a:t>
                      </a:r>
                      <a:r>
                        <a:rPr lang="en-US" sz="1200" kern="100" dirty="0">
                          <a:effectLst/>
                          <a:latin typeface="+mn-ea"/>
                          <a:ea typeface="+mn-ea"/>
                          <a:cs typeface="Times New Roman" panose="02020603050405020304" pitchFamily="18" charset="0"/>
                        </a:rPr>
                        <a:t>Web</a:t>
                      </a:r>
                      <a:r>
                        <a:rPr lang="ja-JP" sz="1200" kern="100" dirty="0">
                          <a:effectLst/>
                          <a:latin typeface="+mn-ea"/>
                          <a:ea typeface="+mn-ea"/>
                          <a:cs typeface="Times New Roman" panose="02020603050405020304" pitchFamily="18" charset="0"/>
                        </a:rPr>
                        <a:t>サイトを作成する。</a:t>
                      </a:r>
                    </a:p>
                  </a:txBody>
                  <a:tcPr marL="72000" marR="72000" marT="72000" marB="72000"/>
                </a:tc>
                <a:tc>
                  <a:txBody>
                    <a:bodyPr/>
                    <a:lstStyle/>
                    <a:p>
                      <a:pPr marL="171450" indent="-171450" algn="just">
                        <a:spcAft>
                          <a:spcPts val="0"/>
                        </a:spcAft>
                        <a:buFont typeface="Wingdings" panose="05000000000000000000" pitchFamily="2" charset="2"/>
                        <a:buChar char="l"/>
                      </a:pPr>
                      <a:r>
                        <a:rPr lang="ja-JP" sz="1200" kern="100" dirty="0">
                          <a:effectLst/>
                          <a:latin typeface="+mn-ea"/>
                          <a:ea typeface="+mn-ea"/>
                          <a:cs typeface="Times New Roman" panose="02020603050405020304" pitchFamily="18" charset="0"/>
                        </a:rPr>
                        <a:t>観光ガイド作成者</a:t>
                      </a:r>
                    </a:p>
                  </a:txBody>
                  <a:tcPr marL="72000" marR="72000" marT="72000" marB="72000"/>
                </a:tc>
              </a:tr>
              <a:tr h="403060">
                <a:tc>
                  <a:txBody>
                    <a:bodyPr/>
                    <a:lstStyle/>
                    <a:p>
                      <a:pPr algn="ctr"/>
                      <a:r>
                        <a:rPr kumimoji="1" lang="en-US" altLang="ja-JP" dirty="0" smtClean="0">
                          <a:latin typeface="+mn-ea"/>
                          <a:ea typeface="+mn-ea"/>
                        </a:rPr>
                        <a:t>3</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中級</a:t>
                      </a:r>
                    </a:p>
                    <a:p>
                      <a:pPr algn="just">
                        <a:spcAft>
                          <a:spcPts val="0"/>
                        </a:spcAft>
                      </a:pPr>
                      <a:r>
                        <a:rPr lang="en-US" sz="1200" kern="10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txBody>
                  <a:tcPr marL="72000" marR="72000" marT="72000" marB="72000"/>
                </a:tc>
                <a:tc>
                  <a:txBody>
                    <a:bodyPr/>
                    <a:lstStyle/>
                    <a:p>
                      <a:pPr algn="just">
                        <a:spcAft>
                          <a:spcPts val="0"/>
                        </a:spcAft>
                      </a:pPr>
                      <a:r>
                        <a:rPr lang="ja-JP" sz="1200" kern="100" dirty="0">
                          <a:effectLst/>
                          <a:latin typeface="+mn-ea"/>
                          <a:ea typeface="+mn-ea"/>
                          <a:cs typeface="Times New Roman" panose="02020603050405020304" pitchFamily="18" charset="0"/>
                        </a:rPr>
                        <a:t>保育所の新設場所検討</a:t>
                      </a:r>
                      <a:r>
                        <a:rPr lang="x-none" sz="1200" kern="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c>
                  <a:txBody>
                    <a:bodyPr/>
                    <a:lstStyle/>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地</a:t>
                      </a:r>
                      <a:r>
                        <a:rPr lang="ja-JP" sz="1200" kern="100" dirty="0">
                          <a:effectLst/>
                          <a:latin typeface="+mn-ea"/>
                          <a:ea typeface="+mn-ea"/>
                          <a:cs typeface="Times New Roman" panose="02020603050405020304" pitchFamily="18" charset="0"/>
                        </a:rPr>
                        <a:t>図上でのデータの重ね合わせ</a:t>
                      </a:r>
                    </a:p>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データ</a:t>
                      </a:r>
                      <a:r>
                        <a:rPr lang="ja-JP" sz="1200" kern="100" dirty="0">
                          <a:effectLst/>
                          <a:latin typeface="+mn-ea"/>
                          <a:ea typeface="+mn-ea"/>
                          <a:cs typeface="Times New Roman" panose="02020603050405020304" pitchFamily="18" charset="0"/>
                        </a:rPr>
                        <a:t>のクレンジング</a:t>
                      </a:r>
                    </a:p>
                  </a:txBody>
                  <a:tcPr marL="72000" marR="72000" marT="72000" marB="72000"/>
                </a:tc>
                <a:tc>
                  <a:txBody>
                    <a:bodyPr/>
                    <a:lstStyle/>
                    <a:p>
                      <a:pPr algn="just">
                        <a:spcAft>
                          <a:spcPts val="0"/>
                        </a:spcAft>
                      </a:pPr>
                      <a:r>
                        <a:rPr lang="en-US" sz="1200" kern="100">
                          <a:effectLst/>
                          <a:latin typeface="+mn-ea"/>
                          <a:ea typeface="+mn-ea"/>
                          <a:cs typeface="Times New Roman" panose="02020603050405020304" pitchFamily="18" charset="0"/>
                        </a:rPr>
                        <a:t>(1)</a:t>
                      </a:r>
                      <a:r>
                        <a:rPr lang="ja-JP" sz="1200" kern="100">
                          <a:effectLst/>
                          <a:latin typeface="+mn-ea"/>
                          <a:ea typeface="+mn-ea"/>
                          <a:cs typeface="Times New Roman" panose="02020603050405020304" pitchFamily="18" charset="0"/>
                        </a:rPr>
                        <a:t>立地可能か否か、</a:t>
                      </a:r>
                      <a:r>
                        <a:rPr lang="en-US" sz="1200" kern="100">
                          <a:effectLst/>
                          <a:latin typeface="+mn-ea"/>
                          <a:ea typeface="+mn-ea"/>
                          <a:cs typeface="Times New Roman" panose="02020603050405020304" pitchFamily="18" charset="0"/>
                        </a:rPr>
                        <a:t>(2)</a:t>
                      </a:r>
                      <a:r>
                        <a:rPr lang="ja-JP" sz="1200" kern="100">
                          <a:effectLst/>
                          <a:latin typeface="+mn-ea"/>
                          <a:ea typeface="+mn-ea"/>
                          <a:cs typeface="Times New Roman" panose="02020603050405020304" pitchFamily="18" charset="0"/>
                        </a:rPr>
                        <a:t>競合する施設があるか、等の条件から、保育所の新設に最も適切な場所を選定するための検討を行う。</a:t>
                      </a:r>
                    </a:p>
                  </a:txBody>
                  <a:tcPr marL="72000" marR="72000" marT="72000" marB="72000"/>
                </a:tc>
                <a:tc>
                  <a:txBody>
                    <a:bodyPr/>
                    <a:lstStyle/>
                    <a:p>
                      <a:pPr marL="171450" indent="-171450" algn="l">
                        <a:spcAft>
                          <a:spcPts val="0"/>
                        </a:spcAft>
                        <a:buFont typeface="Wingdings" panose="05000000000000000000" pitchFamily="2" charset="2"/>
                        <a:buChar char="l"/>
                      </a:pPr>
                      <a:r>
                        <a:rPr lang="ja-JP" sz="1200" kern="100" dirty="0">
                          <a:effectLst/>
                          <a:latin typeface="+mn-ea"/>
                          <a:ea typeface="+mn-ea"/>
                          <a:cs typeface="Times New Roman" panose="02020603050405020304" pitchFamily="18" charset="0"/>
                        </a:rPr>
                        <a:t>保育所等施設の新設を申請しようとしている</a:t>
                      </a:r>
                      <a:r>
                        <a:rPr lang="ja-JP" sz="1200" kern="100" dirty="0" smtClean="0">
                          <a:effectLst/>
                          <a:latin typeface="+mn-ea"/>
                          <a:ea typeface="+mn-ea"/>
                          <a:cs typeface="Times New Roman" panose="02020603050405020304" pitchFamily="18" charset="0"/>
                        </a:rPr>
                        <a:t>事業者</a:t>
                      </a:r>
                      <a:r>
                        <a:rPr lang="ja-JP" altLang="en-US" sz="1200" kern="100" dirty="0" smtClean="0">
                          <a:effectLst/>
                          <a:latin typeface="+mn-ea"/>
                          <a:ea typeface="+mn-ea"/>
                          <a:cs typeface="Times New Roman" panose="02020603050405020304" pitchFamily="18" charset="0"/>
                        </a:rPr>
                        <a:t/>
                      </a:r>
                      <a:br>
                        <a:rPr lang="ja-JP" altLang="en-US" sz="1200" kern="100" dirty="0" smtClean="0">
                          <a:effectLst/>
                          <a:latin typeface="+mn-ea"/>
                          <a:ea typeface="+mn-ea"/>
                          <a:cs typeface="Times New Roman" panose="02020603050405020304" pitchFamily="18" charset="0"/>
                        </a:rPr>
                      </a:b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地理空間情報アプリケーションを操作する知識がある者）</a:t>
                      </a:r>
                    </a:p>
                  </a:txBody>
                  <a:tcPr marL="72000" marR="72000" marT="72000" marB="72000"/>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4220652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活用シナリオ概要／技術編</a:t>
            </a:r>
            <a:r>
              <a:rPr kumimoji="1" lang="en-US" altLang="ja-JP" dirty="0" smtClean="0"/>
              <a:t>(2)</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96631204"/>
              </p:ext>
            </p:extLst>
          </p:nvPr>
        </p:nvGraphicFramePr>
        <p:xfrm>
          <a:off x="350837" y="1143000"/>
          <a:ext cx="9171144" cy="3950174"/>
        </p:xfrm>
        <a:graphic>
          <a:graphicData uri="http://schemas.openxmlformats.org/drawingml/2006/table">
            <a:tbl>
              <a:tblPr firstRow="1" firstCol="1" bandRow="1">
                <a:tableStyleId>{21E4AEA4-8DFA-4A89-87EB-49C32662AFE0}</a:tableStyleId>
              </a:tblPr>
              <a:tblGrid>
                <a:gridCol w="270730"/>
                <a:gridCol w="1091073"/>
                <a:gridCol w="1473431"/>
                <a:gridCol w="2111970"/>
                <a:gridCol w="2111970"/>
                <a:gridCol w="2111970"/>
              </a:tblGrid>
              <a:tr h="409214">
                <a:tc>
                  <a:txBody>
                    <a:bodyPr/>
                    <a:lstStyle/>
                    <a:p>
                      <a:pPr algn="ctr"/>
                      <a:endParaRPr kumimoji="1" lang="ja-JP" altLang="en-US" dirty="0">
                        <a:latin typeface="+mn-ea"/>
                        <a:ea typeface="+mn-ea"/>
                      </a:endParaRPr>
                    </a:p>
                  </a:txBody>
                  <a:tcPr/>
                </a:tc>
                <a:tc>
                  <a:txBody>
                    <a:bodyPr/>
                    <a:lstStyle/>
                    <a:p>
                      <a:pPr algn="ctr"/>
                      <a:r>
                        <a:rPr kumimoji="1" lang="ja-JP" altLang="en-US" dirty="0" smtClean="0">
                          <a:latin typeface="+mn-ea"/>
                          <a:ea typeface="+mn-ea"/>
                        </a:rPr>
                        <a:t>技術レベル</a:t>
                      </a:r>
                      <a:endParaRPr kumimoji="1" lang="ja-JP" altLang="en-US" dirty="0">
                        <a:latin typeface="+mn-ea"/>
                        <a:ea typeface="+mn-ea"/>
                      </a:endParaRPr>
                    </a:p>
                  </a:txBody>
                  <a:tcPr/>
                </a:tc>
                <a:tc>
                  <a:txBody>
                    <a:bodyPr/>
                    <a:lstStyle/>
                    <a:p>
                      <a:pPr algn="ctr"/>
                      <a:r>
                        <a:rPr kumimoji="1" lang="ja-JP" altLang="en-US" dirty="0" smtClean="0">
                          <a:latin typeface="+mn-ea"/>
                          <a:ea typeface="+mn-ea"/>
                        </a:rPr>
                        <a:t>タイトル</a:t>
                      </a:r>
                      <a:endParaRPr kumimoji="1" lang="ja-JP" altLang="en-US" dirty="0">
                        <a:latin typeface="+mn-ea"/>
                        <a:ea typeface="+mn-ea"/>
                      </a:endParaRPr>
                    </a:p>
                  </a:txBody>
                  <a:tcPr/>
                </a:tc>
                <a:tc>
                  <a:txBody>
                    <a:bodyPr/>
                    <a:lstStyle/>
                    <a:p>
                      <a:pPr algn="ctr"/>
                      <a:r>
                        <a:rPr kumimoji="1" lang="ja-JP" altLang="en-US" dirty="0" smtClean="0">
                          <a:latin typeface="+mn-ea"/>
                          <a:ea typeface="+mn-ea"/>
                        </a:rPr>
                        <a:t>技術面のポイント</a:t>
                      </a:r>
                      <a:endParaRPr kumimoji="1" lang="ja-JP" altLang="en-US" dirty="0">
                        <a:latin typeface="+mn-ea"/>
                        <a:ea typeface="+mn-ea"/>
                      </a:endParaRPr>
                    </a:p>
                  </a:txBody>
                  <a:tcPr/>
                </a:tc>
                <a:tc>
                  <a:txBody>
                    <a:bodyPr/>
                    <a:lstStyle/>
                    <a:p>
                      <a:pPr algn="ctr"/>
                      <a:r>
                        <a:rPr kumimoji="1" lang="ja-JP" altLang="en-US" dirty="0" smtClean="0">
                          <a:latin typeface="+mn-ea"/>
                          <a:ea typeface="+mn-ea"/>
                        </a:rPr>
                        <a:t>概要</a:t>
                      </a:r>
                      <a:endParaRPr kumimoji="1" lang="ja-JP" altLang="en-US" dirty="0">
                        <a:latin typeface="+mn-ea"/>
                        <a:ea typeface="+mn-ea"/>
                      </a:endParaRPr>
                    </a:p>
                  </a:txBody>
                  <a:tcPr/>
                </a:tc>
                <a:tc>
                  <a:txBody>
                    <a:bodyPr/>
                    <a:lstStyle/>
                    <a:p>
                      <a:pPr algn="ctr"/>
                      <a:r>
                        <a:rPr kumimoji="1" lang="ja-JP" altLang="en-US" dirty="0" smtClean="0">
                          <a:latin typeface="+mn-ea"/>
                          <a:ea typeface="+mn-ea"/>
                        </a:rPr>
                        <a:t>想定する対象者</a:t>
                      </a:r>
                      <a:endParaRPr kumimoji="1" lang="ja-JP" altLang="en-US" dirty="0">
                        <a:latin typeface="+mn-ea"/>
                        <a:ea typeface="+mn-ea"/>
                      </a:endParaRPr>
                    </a:p>
                  </a:txBody>
                  <a:tcPr/>
                </a:tc>
              </a:tr>
              <a:tr h="344601">
                <a:tc>
                  <a:txBody>
                    <a:bodyPr/>
                    <a:lstStyle/>
                    <a:p>
                      <a:pPr algn="ctr"/>
                      <a:r>
                        <a:rPr kumimoji="1" lang="en-US" altLang="ja-JP" dirty="0" smtClean="0">
                          <a:latin typeface="+mn-ea"/>
                          <a:ea typeface="+mn-ea"/>
                        </a:rPr>
                        <a:t>4</a:t>
                      </a:r>
                      <a:endParaRPr kumimoji="1" lang="ja-JP" altLang="en-US" dirty="0">
                        <a:latin typeface="+mn-ea"/>
                        <a:ea typeface="+mn-ea"/>
                      </a:endParaRPr>
                    </a:p>
                  </a:txBody>
                  <a:tcPr/>
                </a:tc>
                <a:tc>
                  <a:txBody>
                    <a:bodyPr/>
                    <a:lstStyle/>
                    <a:p>
                      <a:pPr algn="just">
                        <a:spcAft>
                          <a:spcPts val="0"/>
                        </a:spcAft>
                      </a:pPr>
                      <a:r>
                        <a:rPr lang="ja-JP" sz="1200" kern="100" dirty="0">
                          <a:effectLst/>
                          <a:latin typeface="+mn-ea"/>
                          <a:ea typeface="+mn-ea"/>
                          <a:cs typeface="Times New Roman" panose="02020603050405020304" pitchFamily="18" charset="0"/>
                        </a:rPr>
                        <a:t>上級</a:t>
                      </a:r>
                    </a:p>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コミュニティバスの位置表示アプリ作成</a:t>
                      </a: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Google </a:t>
                      </a:r>
                      <a:r>
                        <a:rPr lang="en-US" sz="1200" kern="100" dirty="0">
                          <a:effectLst/>
                          <a:latin typeface="+mn-ea"/>
                          <a:ea typeface="+mn-ea"/>
                          <a:cs typeface="Times New Roman" panose="02020603050405020304" pitchFamily="18" charset="0"/>
                        </a:rPr>
                        <a:t>Maps API</a:t>
                      </a:r>
                      <a:r>
                        <a:rPr lang="ja-JP" sz="1200" kern="100" dirty="0">
                          <a:effectLst/>
                          <a:latin typeface="+mn-ea"/>
                          <a:ea typeface="+mn-ea"/>
                          <a:cs typeface="Times New Roman" panose="02020603050405020304" pitchFamily="18" charset="0"/>
                        </a:rPr>
                        <a:t>を用いた地図の表示とピンの登録</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を用いたリアルタイムデータの取得</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JSONP</a:t>
                      </a:r>
                      <a:r>
                        <a:rPr lang="ja-JP" sz="1200" kern="100" dirty="0">
                          <a:effectLst/>
                          <a:latin typeface="+mn-ea"/>
                          <a:ea typeface="+mn-ea"/>
                          <a:cs typeface="Times New Roman" panose="02020603050405020304" pitchFamily="18" charset="0"/>
                        </a:rPr>
                        <a:t>を利用した</a:t>
                      </a:r>
                      <a:r>
                        <a:rPr lang="en-US" sz="1200" kern="100" dirty="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接続</a:t>
                      </a:r>
                    </a:p>
                    <a:p>
                      <a:pPr marL="171450" indent="-171450" algn="just">
                        <a:spcAft>
                          <a:spcPts val="0"/>
                        </a:spcAft>
                        <a:buFont typeface="Wingdings" panose="05000000000000000000" pitchFamily="2" charset="2"/>
                        <a:buChar char="l"/>
                      </a:pPr>
                      <a:r>
                        <a:rPr lang="en-US" sz="1200" kern="100" dirty="0" err="1" smtClean="0">
                          <a:effectLst/>
                          <a:latin typeface="+mn-ea"/>
                          <a:ea typeface="+mn-ea"/>
                          <a:cs typeface="Times New Roman" panose="02020603050405020304" pitchFamily="18" charset="0"/>
                        </a:rPr>
                        <a:t>GeoCoding</a:t>
                      </a:r>
                      <a:r>
                        <a:rPr lang="x-none" sz="1200" kern="100" dirty="0">
                          <a:effectLst/>
                          <a:latin typeface="+mn-ea"/>
                          <a:ea typeface="+mn-ea"/>
                          <a:cs typeface="Times New Roman" panose="02020603050405020304" pitchFamily="18" charset="0"/>
                        </a:rPr>
                        <a:t> </a:t>
                      </a:r>
                      <a:r>
                        <a:rPr lang="x-none" sz="1200" kern="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現在のバスの位置と、バスが現在地付近にいつ頃到着する予定かを知ることができるアプリを構築する。</a:t>
                      </a:r>
                    </a:p>
                  </a:txBody>
                  <a:tcPr marL="72000" marR="72000" marT="72000" marB="72000"/>
                </a:tc>
                <a:tc>
                  <a:txBody>
                    <a:bodyPr/>
                    <a:lstStyle/>
                    <a:p>
                      <a:pPr marL="171450" indent="-171450" algn="l">
                        <a:spcAft>
                          <a:spcPts val="0"/>
                        </a:spcAft>
                        <a:buFont typeface="Arial" panose="020B0604020202020204" pitchFamily="34" charset="0"/>
                        <a:buChar char="•"/>
                      </a:pPr>
                      <a:r>
                        <a:rPr lang="ja-JP" sz="1200" kern="100" dirty="0">
                          <a:effectLst/>
                          <a:latin typeface="+mn-ea"/>
                          <a:ea typeface="+mn-ea"/>
                          <a:cs typeface="Times New Roman" panose="02020603050405020304" pitchFamily="18" charset="0"/>
                        </a:rPr>
                        <a:t>アプリ</a:t>
                      </a:r>
                      <a:r>
                        <a:rPr lang="ja-JP" sz="1200" kern="100" dirty="0" smtClean="0">
                          <a:effectLst/>
                          <a:latin typeface="+mn-ea"/>
                          <a:ea typeface="+mn-ea"/>
                          <a:cs typeface="Times New Roman" panose="02020603050405020304" pitchFamily="18" charset="0"/>
                        </a:rPr>
                        <a:t>作成者</a:t>
                      </a:r>
                      <a:r>
                        <a:rPr lang="ja-JP" altLang="en-US" sz="1200" kern="100" dirty="0" smtClean="0">
                          <a:effectLst/>
                          <a:latin typeface="+mn-ea"/>
                          <a:ea typeface="+mn-ea"/>
                          <a:cs typeface="Times New Roman" panose="02020603050405020304" pitchFamily="18" charset="0"/>
                        </a:rPr>
                        <a:t/>
                      </a:r>
                      <a:br>
                        <a:rPr lang="ja-JP" altLang="en-US" sz="1200" kern="100" dirty="0" smtClean="0">
                          <a:effectLst/>
                          <a:latin typeface="+mn-ea"/>
                          <a:ea typeface="+mn-ea"/>
                          <a:cs typeface="Times New Roman" panose="02020603050405020304" pitchFamily="18" charset="0"/>
                        </a:rPr>
                      </a:b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基礎的なプログラミング技術がある者）</a:t>
                      </a:r>
                    </a:p>
                  </a:txBody>
                  <a:tcPr marL="72000" marR="72000" marT="72000" marB="72000"/>
                </a:tc>
              </a:tr>
              <a:tr h="361311">
                <a:tc>
                  <a:txBody>
                    <a:bodyPr/>
                    <a:lstStyle/>
                    <a:p>
                      <a:pPr algn="ctr"/>
                      <a:r>
                        <a:rPr kumimoji="1" lang="en-US" altLang="ja-JP" dirty="0" smtClean="0">
                          <a:latin typeface="+mn-ea"/>
                          <a:ea typeface="+mn-ea"/>
                        </a:rPr>
                        <a:t>5</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上級</a:t>
                      </a:r>
                    </a:p>
                  </a:txBody>
                  <a:tcPr marL="72000" marR="72000" marT="72000" marB="72000"/>
                </a:tc>
                <a:tc>
                  <a:txBody>
                    <a:bodyPr/>
                    <a:lstStyle/>
                    <a:p>
                      <a:pPr algn="just">
                        <a:spcAft>
                          <a:spcPts val="0"/>
                        </a:spcAft>
                      </a:pPr>
                      <a:r>
                        <a:rPr lang="en-US" sz="1200" kern="100">
                          <a:effectLst/>
                          <a:latin typeface="+mn-ea"/>
                          <a:ea typeface="+mn-ea"/>
                          <a:cs typeface="Times New Roman" panose="02020603050405020304" pitchFamily="18" charset="0"/>
                        </a:rPr>
                        <a:t>IoT</a:t>
                      </a:r>
                      <a:r>
                        <a:rPr lang="ja-JP" sz="1200" kern="100">
                          <a:effectLst/>
                          <a:latin typeface="+mn-ea"/>
                          <a:ea typeface="+mn-ea"/>
                          <a:cs typeface="Times New Roman" panose="02020603050405020304" pitchFamily="18" charset="0"/>
                        </a:rPr>
                        <a:t>機器への情報配信及び制御</a:t>
                      </a: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を用いたリアルタイムデータの取得</a:t>
                      </a:r>
                    </a:p>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身近</a:t>
                      </a:r>
                      <a:r>
                        <a:rPr lang="ja-JP" sz="1200" kern="100" dirty="0">
                          <a:effectLst/>
                          <a:latin typeface="+mn-ea"/>
                          <a:ea typeface="+mn-ea"/>
                          <a:cs typeface="Times New Roman" panose="02020603050405020304" pitchFamily="18" charset="0"/>
                        </a:rPr>
                        <a:t>な生活用品等に向けた情報配信</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雨の予報が出ている場合、光や音による通知で、傘の持参を促す仕組みを構築する。</a:t>
                      </a:r>
                    </a:p>
                  </a:txBody>
                  <a:tcPr marL="72000" marR="72000" marT="72000" marB="72000"/>
                </a:tc>
                <a:tc>
                  <a:txBody>
                    <a:bodyPr/>
                    <a:lstStyle/>
                    <a:p>
                      <a:pPr marL="171450" indent="-171450" algn="l">
                        <a:spcAft>
                          <a:spcPts val="0"/>
                        </a:spcAft>
                        <a:buFont typeface="Arial" panose="020B0604020202020204" pitchFamily="34" charset="0"/>
                        <a:buChar char="•"/>
                      </a:pPr>
                      <a:r>
                        <a:rPr lang="en-US" sz="1200" kern="100" dirty="0" err="1">
                          <a:effectLst/>
                          <a:latin typeface="+mn-ea"/>
                          <a:ea typeface="+mn-ea"/>
                          <a:cs typeface="Times New Roman" panose="02020603050405020304" pitchFamily="18" charset="0"/>
                        </a:rPr>
                        <a:t>IoT</a:t>
                      </a:r>
                      <a:r>
                        <a:rPr lang="ja-JP" sz="1200" kern="100" dirty="0">
                          <a:effectLst/>
                          <a:latin typeface="+mn-ea"/>
                          <a:ea typeface="+mn-ea"/>
                          <a:cs typeface="Times New Roman" panose="02020603050405020304" pitchFamily="18" charset="0"/>
                        </a:rPr>
                        <a:t>機器の</a:t>
                      </a:r>
                      <a:r>
                        <a:rPr lang="ja-JP" sz="1200" kern="100" dirty="0" smtClean="0">
                          <a:effectLst/>
                          <a:latin typeface="+mn-ea"/>
                          <a:ea typeface="+mn-ea"/>
                          <a:cs typeface="Times New Roman" panose="02020603050405020304" pitchFamily="18" charset="0"/>
                        </a:rPr>
                        <a:t>開発者</a:t>
                      </a:r>
                      <a:r>
                        <a:rPr lang="ja-JP" altLang="en-US" sz="1200" kern="100" dirty="0" smtClean="0">
                          <a:effectLst/>
                          <a:latin typeface="+mn-ea"/>
                          <a:ea typeface="+mn-ea"/>
                          <a:cs typeface="Times New Roman" panose="02020603050405020304" pitchFamily="18" charset="0"/>
                        </a:rPr>
                        <a:t/>
                      </a:r>
                      <a:br>
                        <a:rPr lang="ja-JP" altLang="en-US" sz="1200" kern="100" dirty="0" smtClean="0">
                          <a:effectLst/>
                          <a:latin typeface="+mn-ea"/>
                          <a:ea typeface="+mn-ea"/>
                          <a:cs typeface="Times New Roman" panose="02020603050405020304" pitchFamily="18" charset="0"/>
                        </a:rPr>
                      </a:b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基礎的なプログラミング技術がある者）</a:t>
                      </a:r>
                    </a:p>
                  </a:txBody>
                  <a:tcPr marL="72000" marR="72000" marT="72000" marB="72000"/>
                </a:tc>
              </a:tr>
              <a:tr h="403060">
                <a:tc>
                  <a:txBody>
                    <a:bodyPr/>
                    <a:lstStyle/>
                    <a:p>
                      <a:pPr algn="ctr"/>
                      <a:r>
                        <a:rPr kumimoji="1" lang="en-US" altLang="ja-JP" dirty="0" smtClean="0">
                          <a:latin typeface="+mn-ea"/>
                          <a:ea typeface="+mn-ea"/>
                        </a:rPr>
                        <a:t>6</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上級</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地下鉄のリアルタイム運行情報の入手</a:t>
                      </a:r>
                    </a:p>
                  </a:txBody>
                  <a:tcPr marL="72000" marR="72000" marT="72000" marB="72000"/>
                </a:tc>
                <a:tc>
                  <a:txBody>
                    <a:bodyPr/>
                    <a:lstStyle/>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API</a:t>
                      </a:r>
                      <a:r>
                        <a:rPr lang="ja-JP" sz="1200" kern="100" dirty="0">
                          <a:effectLst/>
                          <a:latin typeface="+mn-ea"/>
                          <a:ea typeface="+mn-ea"/>
                          <a:cs typeface="Times New Roman" panose="02020603050405020304" pitchFamily="18" charset="0"/>
                        </a:rPr>
                        <a:t>を用いたリアルタイムデータの取得</a:t>
                      </a:r>
                    </a:p>
                    <a:p>
                      <a:pPr marL="171450" indent="-171450" algn="just">
                        <a:spcAft>
                          <a:spcPts val="0"/>
                        </a:spcAft>
                        <a:buFont typeface="Wingdings" panose="05000000000000000000" pitchFamily="2" charset="2"/>
                        <a:buChar char="l"/>
                      </a:pPr>
                      <a:r>
                        <a:rPr lang="en-US" sz="1200" kern="100" dirty="0" smtClean="0">
                          <a:effectLst/>
                          <a:latin typeface="+mn-ea"/>
                          <a:ea typeface="+mn-ea"/>
                          <a:cs typeface="Times New Roman" panose="02020603050405020304" pitchFamily="18" charset="0"/>
                        </a:rPr>
                        <a:t>JSON-LD</a:t>
                      </a:r>
                      <a:r>
                        <a:rPr lang="ja-JP" sz="1200" kern="100" dirty="0">
                          <a:effectLst/>
                          <a:latin typeface="+mn-ea"/>
                          <a:ea typeface="+mn-ea"/>
                          <a:cs typeface="Times New Roman" panose="02020603050405020304" pitchFamily="18" charset="0"/>
                        </a:rPr>
                        <a:t>形式のデータ利用</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地下鉄のリアルタイム運行情報を入手する方法を明らかにする。</a:t>
                      </a:r>
                    </a:p>
                  </a:txBody>
                  <a:tcPr marL="72000" marR="72000" marT="72000" marB="72000"/>
                </a:tc>
                <a:tc>
                  <a:txBody>
                    <a:bodyPr/>
                    <a:lstStyle/>
                    <a:p>
                      <a:pPr marL="171450" indent="-171450" algn="l">
                        <a:spcAft>
                          <a:spcPts val="0"/>
                        </a:spcAft>
                        <a:buFont typeface="Arial" panose="020B0604020202020204" pitchFamily="34" charset="0"/>
                        <a:buChar char="•"/>
                      </a:pPr>
                      <a:r>
                        <a:rPr lang="ja-JP" sz="1200" kern="100" dirty="0">
                          <a:effectLst/>
                          <a:latin typeface="+mn-ea"/>
                          <a:ea typeface="+mn-ea"/>
                          <a:cs typeface="Times New Roman" panose="02020603050405020304" pitchFamily="18" charset="0"/>
                        </a:rPr>
                        <a:t>地下鉄のリアルタイム運行情報を必要としている者又は</a:t>
                      </a:r>
                      <a:r>
                        <a:rPr lang="ja-JP" sz="1200" kern="100" dirty="0" smtClean="0">
                          <a:effectLst/>
                          <a:latin typeface="+mn-ea"/>
                          <a:ea typeface="+mn-ea"/>
                          <a:cs typeface="Times New Roman" panose="02020603050405020304" pitchFamily="18" charset="0"/>
                        </a:rPr>
                        <a:t>事業者</a:t>
                      </a:r>
                      <a:r>
                        <a:rPr lang="ja-JP" altLang="en-US" sz="1200" kern="100" dirty="0" smtClean="0">
                          <a:effectLst/>
                          <a:latin typeface="+mn-ea"/>
                          <a:ea typeface="+mn-ea"/>
                          <a:cs typeface="Times New Roman" panose="02020603050405020304" pitchFamily="18" charset="0"/>
                        </a:rPr>
                        <a:t/>
                      </a:r>
                      <a:br>
                        <a:rPr lang="ja-JP" altLang="en-US" sz="1200" kern="100" dirty="0" smtClean="0">
                          <a:effectLst/>
                          <a:latin typeface="+mn-ea"/>
                          <a:ea typeface="+mn-ea"/>
                          <a:cs typeface="Times New Roman" panose="02020603050405020304" pitchFamily="18" charset="0"/>
                        </a:rPr>
                      </a:b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基礎的なプログラミングがある者）</a:t>
                      </a:r>
                    </a:p>
                  </a:txBody>
                  <a:tcPr marL="72000" marR="72000" marT="72000" marB="72000"/>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Tree>
    <p:extLst>
      <p:ext uri="{BB962C8B-B14F-4D97-AF65-F5344CB8AC3E}">
        <p14:creationId xmlns:p14="http://schemas.microsoft.com/office/powerpoint/2010/main" val="287044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活用シナリオ概要／ガバナンス編</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113835569"/>
              </p:ext>
            </p:extLst>
          </p:nvPr>
        </p:nvGraphicFramePr>
        <p:xfrm>
          <a:off x="350837" y="1143000"/>
          <a:ext cx="9282684" cy="4459934"/>
        </p:xfrm>
        <a:graphic>
          <a:graphicData uri="http://schemas.openxmlformats.org/drawingml/2006/table">
            <a:tbl>
              <a:tblPr firstRow="1" firstCol="1" bandRow="1">
                <a:tableStyleId>{21E4AEA4-8DFA-4A89-87EB-49C32662AFE0}</a:tableStyleId>
              </a:tblPr>
              <a:tblGrid>
                <a:gridCol w="311025"/>
                <a:gridCol w="1692732"/>
                <a:gridCol w="2426309"/>
                <a:gridCol w="2426309"/>
                <a:gridCol w="2426309"/>
              </a:tblGrid>
              <a:tr h="409214">
                <a:tc>
                  <a:txBody>
                    <a:bodyPr/>
                    <a:lstStyle/>
                    <a:p>
                      <a:pPr algn="ctr"/>
                      <a:endParaRPr kumimoji="1" lang="ja-JP" altLang="en-US" dirty="0">
                        <a:latin typeface="+mn-ea"/>
                        <a:ea typeface="+mn-ea"/>
                      </a:endParaRPr>
                    </a:p>
                  </a:txBody>
                  <a:tcPr/>
                </a:tc>
                <a:tc>
                  <a:txBody>
                    <a:bodyPr/>
                    <a:lstStyle/>
                    <a:p>
                      <a:pPr algn="ctr"/>
                      <a:r>
                        <a:rPr kumimoji="1" lang="ja-JP" altLang="en-US" dirty="0" smtClean="0">
                          <a:latin typeface="+mn-ea"/>
                          <a:ea typeface="+mn-ea"/>
                        </a:rPr>
                        <a:t>タイトル</a:t>
                      </a:r>
                      <a:endParaRPr kumimoji="1" lang="ja-JP" altLang="en-US" dirty="0">
                        <a:latin typeface="+mn-ea"/>
                        <a:ea typeface="+mn-ea"/>
                      </a:endParaRPr>
                    </a:p>
                  </a:txBody>
                  <a:tcPr/>
                </a:tc>
                <a:tc>
                  <a:txBody>
                    <a:bodyPr/>
                    <a:lstStyle/>
                    <a:p>
                      <a:pPr algn="ctr"/>
                      <a:r>
                        <a:rPr kumimoji="1" lang="ja-JP" altLang="en-US" dirty="0" smtClean="0">
                          <a:latin typeface="+mn-ea"/>
                          <a:ea typeface="+mn-ea"/>
                        </a:rPr>
                        <a:t>ポイント</a:t>
                      </a:r>
                      <a:endParaRPr kumimoji="1" lang="ja-JP" altLang="en-US" dirty="0">
                        <a:latin typeface="+mn-ea"/>
                        <a:ea typeface="+mn-ea"/>
                      </a:endParaRPr>
                    </a:p>
                  </a:txBody>
                  <a:tcPr/>
                </a:tc>
                <a:tc>
                  <a:txBody>
                    <a:bodyPr/>
                    <a:lstStyle/>
                    <a:p>
                      <a:pPr algn="ctr"/>
                      <a:r>
                        <a:rPr kumimoji="1" lang="ja-JP" altLang="en-US" dirty="0" smtClean="0">
                          <a:latin typeface="+mn-ea"/>
                          <a:ea typeface="+mn-ea"/>
                        </a:rPr>
                        <a:t>概要</a:t>
                      </a:r>
                      <a:endParaRPr kumimoji="1" lang="ja-JP" altLang="en-US" dirty="0">
                        <a:latin typeface="+mn-ea"/>
                        <a:ea typeface="+mn-ea"/>
                      </a:endParaRPr>
                    </a:p>
                  </a:txBody>
                  <a:tcPr/>
                </a:tc>
                <a:tc>
                  <a:txBody>
                    <a:bodyPr/>
                    <a:lstStyle/>
                    <a:p>
                      <a:pPr algn="ctr"/>
                      <a:r>
                        <a:rPr kumimoji="1" lang="ja-JP" altLang="en-US" dirty="0" smtClean="0">
                          <a:latin typeface="+mn-ea"/>
                          <a:ea typeface="+mn-ea"/>
                        </a:rPr>
                        <a:t>想定する対象者</a:t>
                      </a:r>
                      <a:endParaRPr kumimoji="1" lang="ja-JP" altLang="en-US" dirty="0">
                        <a:latin typeface="+mn-ea"/>
                        <a:ea typeface="+mn-ea"/>
                      </a:endParaRPr>
                    </a:p>
                  </a:txBody>
                  <a:tcPr/>
                </a:tc>
              </a:tr>
              <a:tr h="344601">
                <a:tc>
                  <a:txBody>
                    <a:bodyPr/>
                    <a:lstStyle/>
                    <a:p>
                      <a:pPr algn="ctr"/>
                      <a:r>
                        <a:rPr kumimoji="1" lang="en-US" altLang="ja-JP" dirty="0" smtClean="0">
                          <a:latin typeface="+mn-ea"/>
                          <a:ea typeface="+mn-ea"/>
                        </a:rPr>
                        <a:t>1</a:t>
                      </a:r>
                      <a:endParaRPr kumimoji="1" lang="ja-JP" altLang="en-US" dirty="0">
                        <a:latin typeface="+mn-ea"/>
                        <a:ea typeface="+mn-ea"/>
                      </a:endParaRPr>
                    </a:p>
                  </a:txBody>
                  <a:tcPr/>
                </a:tc>
                <a:tc>
                  <a:txBody>
                    <a:bodyPr/>
                    <a:lstStyle/>
                    <a:p>
                      <a:pPr algn="just">
                        <a:spcAft>
                          <a:spcPts val="0"/>
                        </a:spcAft>
                      </a:pPr>
                      <a:r>
                        <a:rPr lang="ja-JP" sz="1200" kern="100" dirty="0">
                          <a:effectLst/>
                          <a:latin typeface="+mn-ea"/>
                          <a:ea typeface="+mn-ea"/>
                          <a:cs typeface="Times New Roman" panose="02020603050405020304" pitchFamily="18" charset="0"/>
                        </a:rPr>
                        <a:t>観光ガイド作成</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著作権</a:t>
                      </a:r>
                      <a:endParaRPr lang="ja-JP" sz="1200" kern="100" dirty="0">
                        <a:effectLst/>
                        <a:latin typeface="+mn-ea"/>
                        <a:ea typeface="+mn-ea"/>
                        <a:cs typeface="Times New Roman" panose="02020603050405020304" pitchFamily="18" charset="0"/>
                      </a:endParaRP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肖像権</a:t>
                      </a:r>
                      <a:r>
                        <a:rPr lang="ja-JP" sz="1200" kern="100" dirty="0">
                          <a:effectLst/>
                          <a:latin typeface="+mn-ea"/>
                          <a:ea typeface="+mn-ea"/>
                          <a:cs typeface="Times New Roman" panose="02020603050405020304" pitchFamily="18" charset="0"/>
                        </a:rPr>
                        <a:t>・パブリシティ権</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商標</a:t>
                      </a:r>
                      <a:r>
                        <a:rPr lang="ja-JP" sz="1200" kern="100" dirty="0">
                          <a:effectLst/>
                          <a:latin typeface="+mn-ea"/>
                          <a:ea typeface="+mn-ea"/>
                          <a:cs typeface="Times New Roman" panose="02020603050405020304" pitchFamily="18" charset="0"/>
                        </a:rPr>
                        <a:t>・ロゴ・意匠</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個人</a:t>
                      </a:r>
                      <a:r>
                        <a:rPr lang="ja-JP" sz="1200" kern="100" dirty="0">
                          <a:effectLst/>
                          <a:latin typeface="+mn-ea"/>
                          <a:ea typeface="+mn-ea"/>
                          <a:cs typeface="Times New Roman" panose="02020603050405020304" pitchFamily="18" charset="0"/>
                        </a:rPr>
                        <a:t>情報の公開・利用</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地方自治体等がオープンデータとして公開している観光地の情報、写真等を利用して観光ガイドを作成する。</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a:effectLst/>
                          <a:latin typeface="+mn-ea"/>
                          <a:ea typeface="+mn-ea"/>
                          <a:cs typeface="Times New Roman" panose="02020603050405020304" pitchFamily="18" charset="0"/>
                        </a:rPr>
                        <a:t>観光ガイド作成者</a:t>
                      </a:r>
                    </a:p>
                  </a:txBody>
                  <a:tcPr marL="72000" marR="72000" marT="72000" marB="72000"/>
                </a:tc>
              </a:tr>
              <a:tr h="361311">
                <a:tc>
                  <a:txBody>
                    <a:bodyPr/>
                    <a:lstStyle/>
                    <a:p>
                      <a:pPr algn="ctr"/>
                      <a:r>
                        <a:rPr kumimoji="1" lang="en-US" altLang="ja-JP" dirty="0" smtClean="0">
                          <a:latin typeface="+mn-ea"/>
                          <a:ea typeface="+mn-ea"/>
                        </a:rPr>
                        <a:t>2</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行政情報を利用した不動産情報提供</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ネガティブ</a:t>
                      </a:r>
                      <a:r>
                        <a:rPr lang="ja-JP" sz="1200" kern="100" dirty="0">
                          <a:effectLst/>
                          <a:latin typeface="+mn-ea"/>
                          <a:ea typeface="+mn-ea"/>
                          <a:cs typeface="Times New Roman" panose="02020603050405020304" pitchFamily="18" charset="0"/>
                        </a:rPr>
                        <a:t>情報の公開・利用</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街灯のデータやボーリングデータ、洪水ハザードマップ、犯罪発生情報等を取得して、不動産の評価として活用する。</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a:effectLst/>
                          <a:latin typeface="+mn-ea"/>
                          <a:ea typeface="+mn-ea"/>
                          <a:cs typeface="Times New Roman" panose="02020603050405020304" pitchFamily="18" charset="0"/>
                        </a:rPr>
                        <a:t>不動産情報提供者</a:t>
                      </a:r>
                    </a:p>
                  </a:txBody>
                  <a:tcPr marL="72000" marR="72000" marT="72000" marB="72000"/>
                </a:tc>
              </a:tr>
              <a:tr h="403060">
                <a:tc>
                  <a:txBody>
                    <a:bodyPr/>
                    <a:lstStyle/>
                    <a:p>
                      <a:pPr algn="ctr"/>
                      <a:r>
                        <a:rPr kumimoji="1" lang="en-US" altLang="ja-JP" dirty="0" smtClean="0">
                          <a:latin typeface="+mn-ea"/>
                          <a:ea typeface="+mn-ea"/>
                        </a:rPr>
                        <a:t>3</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行政情報を利用したグルメアプリ作成</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個人</a:t>
                      </a:r>
                      <a:r>
                        <a:rPr lang="ja-JP" sz="1200" kern="100" dirty="0">
                          <a:effectLst/>
                          <a:latin typeface="+mn-ea"/>
                          <a:ea typeface="+mn-ea"/>
                          <a:cs typeface="Times New Roman" panose="02020603050405020304" pitchFamily="18" charset="0"/>
                        </a:rPr>
                        <a:t>情報の公開・利用</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行政</a:t>
                      </a:r>
                      <a:r>
                        <a:rPr lang="ja-JP" sz="1200" kern="100" dirty="0">
                          <a:effectLst/>
                          <a:latin typeface="+mn-ea"/>
                          <a:ea typeface="+mn-ea"/>
                          <a:cs typeface="Times New Roman" panose="02020603050405020304" pitchFamily="18" charset="0"/>
                        </a:rPr>
                        <a:t>処分情報の利用</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食品営業許可の情報、行政処分情報を活用してグルメアプリを作成する。</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レストラン</a:t>
                      </a:r>
                      <a:r>
                        <a:rPr lang="ja-JP" sz="1200" kern="100" dirty="0">
                          <a:effectLst/>
                          <a:latin typeface="+mn-ea"/>
                          <a:ea typeface="+mn-ea"/>
                          <a:cs typeface="Times New Roman" panose="02020603050405020304" pitchFamily="18" charset="0"/>
                        </a:rPr>
                        <a:t>情報雑誌の作成者</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レストラン</a:t>
                      </a:r>
                      <a:r>
                        <a:rPr lang="ja-JP" sz="1200" kern="100" dirty="0">
                          <a:effectLst/>
                          <a:latin typeface="+mn-ea"/>
                          <a:ea typeface="+mn-ea"/>
                          <a:cs typeface="Times New Roman" panose="02020603050405020304" pitchFamily="18" charset="0"/>
                        </a:rPr>
                        <a:t>情報に関するアプリ作成者</a:t>
                      </a:r>
                    </a:p>
                    <a:p>
                      <a:pPr marL="171450" indent="-171450" algn="just">
                        <a:spcAft>
                          <a:spcPts val="0"/>
                        </a:spcAft>
                        <a:buFont typeface="Arial" panose="020B0604020202020204" pitchFamily="34" charset="0"/>
                        <a:buChar char="•"/>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r>
              <a:tr h="403060">
                <a:tc>
                  <a:txBody>
                    <a:bodyPr/>
                    <a:lstStyle/>
                    <a:p>
                      <a:pPr algn="ctr"/>
                      <a:r>
                        <a:rPr kumimoji="1" lang="en-US" altLang="ja-JP" dirty="0" smtClean="0">
                          <a:latin typeface="+mn-ea"/>
                          <a:ea typeface="+mn-ea"/>
                        </a:rPr>
                        <a:t>4</a:t>
                      </a:r>
                      <a:endParaRPr kumimoji="1" lang="ja-JP" altLang="en-US" dirty="0">
                        <a:latin typeface="+mn-ea"/>
                        <a:ea typeface="+mn-ea"/>
                      </a:endParaRPr>
                    </a:p>
                  </a:txBody>
                  <a:tcPr/>
                </a:tc>
                <a:tc>
                  <a:txBody>
                    <a:bodyPr/>
                    <a:lstStyle/>
                    <a:p>
                      <a:pPr algn="just">
                        <a:spcAft>
                          <a:spcPts val="0"/>
                        </a:spcAft>
                      </a:pPr>
                      <a:r>
                        <a:rPr lang="ja-JP" sz="1200" kern="100">
                          <a:effectLst/>
                          <a:latin typeface="+mn-ea"/>
                          <a:ea typeface="+mn-ea"/>
                          <a:cs typeface="Times New Roman" panose="02020603050405020304" pitchFamily="18" charset="0"/>
                        </a:rPr>
                        <a:t>スポーツ観戦情報提供</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選手</a:t>
                      </a:r>
                      <a:r>
                        <a:rPr lang="ja-JP" sz="1200" kern="100" dirty="0">
                          <a:effectLst/>
                          <a:latin typeface="+mn-ea"/>
                          <a:ea typeface="+mn-ea"/>
                          <a:cs typeface="Times New Roman" panose="02020603050405020304" pitchFamily="18" charset="0"/>
                        </a:rPr>
                        <a:t>の肖像権・プライバシー</a:t>
                      </a: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個人</a:t>
                      </a:r>
                      <a:r>
                        <a:rPr lang="ja-JP" sz="1200" kern="100" dirty="0">
                          <a:effectLst/>
                          <a:latin typeface="+mn-ea"/>
                          <a:ea typeface="+mn-ea"/>
                          <a:cs typeface="Times New Roman" panose="02020603050405020304" pitchFamily="18" charset="0"/>
                        </a:rPr>
                        <a:t>情報の公開・利用</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オリンピック等のスポーツイベントに参加している選手の情報や、競技に関するデータ、競技開催地のデータ等をオープンデータとして公開し、当該データを利用した報道や、アプリ開発を行う。</a:t>
                      </a:r>
                    </a:p>
                  </a:txBody>
                  <a:tcPr marL="72000" marR="72000" marT="72000" marB="72000"/>
                </a:tc>
                <a:tc>
                  <a:txBody>
                    <a:bodyPr/>
                    <a:lstStyle/>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テレビ</a:t>
                      </a:r>
                      <a:r>
                        <a:rPr lang="ja-JP" sz="1200" kern="100" dirty="0">
                          <a:effectLst/>
                          <a:latin typeface="+mn-ea"/>
                          <a:ea typeface="+mn-ea"/>
                          <a:cs typeface="Times New Roman" panose="02020603050405020304" pitchFamily="18" charset="0"/>
                        </a:rPr>
                        <a:t>、ウェブ等の</a:t>
                      </a:r>
                      <a:r>
                        <a:rPr lang="ja-JP" sz="1200" kern="100" dirty="0" smtClean="0">
                          <a:effectLst/>
                          <a:latin typeface="+mn-ea"/>
                          <a:ea typeface="+mn-ea"/>
                          <a:cs typeface="Times New Roman" panose="02020603050405020304" pitchFamily="18" charset="0"/>
                        </a:rPr>
                        <a:t>メディア関係者</a:t>
                      </a:r>
                      <a:endParaRPr lang="ja-JP" sz="1200" kern="100" dirty="0">
                        <a:effectLst/>
                        <a:latin typeface="+mn-ea"/>
                        <a:ea typeface="+mn-ea"/>
                        <a:cs typeface="Times New Roman" panose="02020603050405020304" pitchFamily="18" charset="0"/>
                      </a:endParaRPr>
                    </a:p>
                    <a:p>
                      <a:pPr marL="171450" indent="-171450" algn="just">
                        <a:spcAft>
                          <a:spcPts val="0"/>
                        </a:spcAft>
                        <a:buFont typeface="Arial" panose="020B0604020202020204" pitchFamily="34" charset="0"/>
                        <a:buChar char="•"/>
                      </a:pPr>
                      <a:r>
                        <a:rPr lang="ja-JP" sz="1200" kern="100" dirty="0" smtClean="0">
                          <a:effectLst/>
                          <a:latin typeface="+mn-ea"/>
                          <a:ea typeface="+mn-ea"/>
                          <a:cs typeface="Times New Roman" panose="02020603050405020304" pitchFamily="18" charset="0"/>
                        </a:rPr>
                        <a:t>スポーツファン向け</a:t>
                      </a:r>
                      <a:r>
                        <a:rPr lang="ja-JP" sz="1200" kern="100" dirty="0">
                          <a:effectLst/>
                          <a:latin typeface="+mn-ea"/>
                          <a:ea typeface="+mn-ea"/>
                          <a:cs typeface="Times New Roman" panose="02020603050405020304" pitchFamily="18" charset="0"/>
                        </a:rPr>
                        <a:t>のアプリ開発者</a:t>
                      </a:r>
                    </a:p>
                    <a:p>
                      <a:pPr marL="171450" indent="-171450" algn="just">
                        <a:spcAft>
                          <a:spcPts val="0"/>
                        </a:spcAft>
                        <a:buFont typeface="Arial" panose="020B0604020202020204" pitchFamily="34" charset="0"/>
                        <a:buChar char="•"/>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671148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活用シナリオ概要／利活用アイデア編</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414519402"/>
              </p:ext>
            </p:extLst>
          </p:nvPr>
        </p:nvGraphicFramePr>
        <p:xfrm>
          <a:off x="350837" y="1143000"/>
          <a:ext cx="9148199" cy="1101854"/>
        </p:xfrm>
        <a:graphic>
          <a:graphicData uri="http://schemas.openxmlformats.org/drawingml/2006/table">
            <a:tbl>
              <a:tblPr firstRow="1" firstCol="1" bandRow="1">
                <a:tableStyleId>{21E4AEA4-8DFA-4A89-87EB-49C32662AFE0}</a:tableStyleId>
              </a:tblPr>
              <a:tblGrid>
                <a:gridCol w="414989"/>
                <a:gridCol w="2458982"/>
                <a:gridCol w="3036897"/>
                <a:gridCol w="3237331"/>
              </a:tblGrid>
              <a:tr h="409214">
                <a:tc>
                  <a:txBody>
                    <a:bodyPr/>
                    <a:lstStyle/>
                    <a:p>
                      <a:pPr algn="ctr"/>
                      <a:endParaRPr kumimoji="1" lang="ja-JP" altLang="en-US" dirty="0">
                        <a:latin typeface="+mn-ea"/>
                        <a:ea typeface="+mn-ea"/>
                      </a:endParaRPr>
                    </a:p>
                  </a:txBody>
                  <a:tcPr/>
                </a:tc>
                <a:tc>
                  <a:txBody>
                    <a:bodyPr/>
                    <a:lstStyle/>
                    <a:p>
                      <a:pPr algn="ctr"/>
                      <a:r>
                        <a:rPr kumimoji="1" lang="ja-JP" altLang="en-US" dirty="0" smtClean="0">
                          <a:latin typeface="+mn-ea"/>
                          <a:ea typeface="+mn-ea"/>
                        </a:rPr>
                        <a:t>タイトル</a:t>
                      </a:r>
                      <a:endParaRPr kumimoji="1" lang="ja-JP" altLang="en-US" dirty="0">
                        <a:latin typeface="+mn-ea"/>
                        <a:ea typeface="+mn-ea"/>
                      </a:endParaRPr>
                    </a:p>
                  </a:txBody>
                  <a:tcPr/>
                </a:tc>
                <a:tc>
                  <a:txBody>
                    <a:bodyPr/>
                    <a:lstStyle/>
                    <a:p>
                      <a:pPr algn="ctr"/>
                      <a:r>
                        <a:rPr kumimoji="1" lang="ja-JP" altLang="en-US" dirty="0" smtClean="0">
                          <a:latin typeface="+mn-ea"/>
                          <a:ea typeface="+mn-ea"/>
                        </a:rPr>
                        <a:t>概要</a:t>
                      </a:r>
                      <a:endParaRPr kumimoji="1" lang="ja-JP" altLang="en-US" dirty="0">
                        <a:latin typeface="+mn-ea"/>
                        <a:ea typeface="+mn-ea"/>
                      </a:endParaRPr>
                    </a:p>
                  </a:txBody>
                  <a:tcPr/>
                </a:tc>
                <a:tc>
                  <a:txBody>
                    <a:bodyPr/>
                    <a:lstStyle/>
                    <a:p>
                      <a:pPr algn="ctr"/>
                      <a:r>
                        <a:rPr kumimoji="1" lang="ja-JP" altLang="en-US" dirty="0" smtClean="0">
                          <a:latin typeface="+mn-ea"/>
                          <a:ea typeface="+mn-ea"/>
                        </a:rPr>
                        <a:t>想定する対象者</a:t>
                      </a:r>
                      <a:endParaRPr kumimoji="1" lang="ja-JP" altLang="en-US" dirty="0">
                        <a:latin typeface="+mn-ea"/>
                        <a:ea typeface="+mn-ea"/>
                      </a:endParaRPr>
                    </a:p>
                  </a:txBody>
                  <a:tcPr/>
                </a:tc>
              </a:tr>
              <a:tr h="344601">
                <a:tc>
                  <a:txBody>
                    <a:bodyPr/>
                    <a:lstStyle/>
                    <a:p>
                      <a:pPr algn="ctr"/>
                      <a:r>
                        <a:rPr kumimoji="1" lang="en-US" altLang="ja-JP" dirty="0" smtClean="0">
                          <a:latin typeface="+mn-ea"/>
                          <a:ea typeface="+mn-ea"/>
                        </a:rPr>
                        <a:t>1</a:t>
                      </a:r>
                      <a:endParaRPr kumimoji="1" lang="ja-JP" altLang="en-US" dirty="0">
                        <a:latin typeface="+mn-ea"/>
                        <a:ea typeface="+mn-ea"/>
                      </a:endParaRPr>
                    </a:p>
                  </a:txBody>
                  <a:tcPr/>
                </a:tc>
                <a:tc>
                  <a:txBody>
                    <a:bodyPr/>
                    <a:lstStyle/>
                    <a:p>
                      <a:pPr algn="just">
                        <a:spcAft>
                          <a:spcPts val="0"/>
                        </a:spcAft>
                      </a:pPr>
                      <a:r>
                        <a:rPr lang="ja-JP" sz="1200" kern="100" dirty="0">
                          <a:effectLst/>
                          <a:latin typeface="+mn-ea"/>
                          <a:ea typeface="+mn-ea"/>
                          <a:cs typeface="Times New Roman" panose="02020603050405020304" pitchFamily="18" charset="0"/>
                        </a:rPr>
                        <a:t>コインロッカーの使用情報提供</a:t>
                      </a:r>
                    </a:p>
                  </a:txBody>
                  <a:tcPr marL="72000" marR="72000" marT="72000" marB="72000"/>
                </a:tc>
                <a:tc>
                  <a:txBody>
                    <a:bodyPr/>
                    <a:lstStyle/>
                    <a:p>
                      <a:pPr algn="just">
                        <a:spcAft>
                          <a:spcPts val="0"/>
                        </a:spcAft>
                      </a:pPr>
                      <a:r>
                        <a:rPr lang="ja-JP" sz="1200" kern="100">
                          <a:effectLst/>
                          <a:latin typeface="+mn-ea"/>
                          <a:ea typeface="+mn-ea"/>
                          <a:cs typeface="Times New Roman" panose="02020603050405020304" pitchFamily="18" charset="0"/>
                        </a:rPr>
                        <a:t>コインロッカーの使用情報を離れた場所からでも知ることができるアプリの構築</a:t>
                      </a:r>
                    </a:p>
                  </a:txBody>
                  <a:tcPr marL="72000" marR="72000" marT="72000" marB="72000"/>
                </a:tc>
                <a:tc>
                  <a:txBody>
                    <a:bodyPr/>
                    <a:lstStyle/>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施設</a:t>
                      </a:r>
                      <a:r>
                        <a:rPr lang="ja-JP" sz="1200" kern="100" dirty="0">
                          <a:effectLst/>
                          <a:latin typeface="+mn-ea"/>
                          <a:ea typeface="+mn-ea"/>
                          <a:cs typeface="Times New Roman" panose="02020603050405020304" pitchFamily="18" charset="0"/>
                        </a:rPr>
                        <a:t>管理者</a:t>
                      </a:r>
                    </a:p>
                    <a:p>
                      <a:pPr marL="171450" indent="-171450" algn="just">
                        <a:spcAft>
                          <a:spcPts val="0"/>
                        </a:spcAft>
                        <a:buFont typeface="Wingdings" panose="05000000000000000000" pitchFamily="2" charset="2"/>
                        <a:buChar char="l"/>
                      </a:pPr>
                      <a:r>
                        <a:rPr lang="ja-JP" sz="1200" kern="100" dirty="0" smtClean="0">
                          <a:effectLst/>
                          <a:latin typeface="+mn-ea"/>
                          <a:ea typeface="+mn-ea"/>
                          <a:cs typeface="Times New Roman" panose="02020603050405020304" pitchFamily="18" charset="0"/>
                        </a:rPr>
                        <a:t>観光</a:t>
                      </a:r>
                      <a:r>
                        <a:rPr lang="ja-JP" sz="1200" kern="100" dirty="0">
                          <a:effectLst/>
                          <a:latin typeface="+mn-ea"/>
                          <a:ea typeface="+mn-ea"/>
                          <a:cs typeface="Times New Roman" panose="02020603050405020304" pitchFamily="18" charset="0"/>
                        </a:rPr>
                        <a:t>案内アプリの開発者</a:t>
                      </a:r>
                    </a:p>
                    <a:p>
                      <a:pPr algn="just">
                        <a:spcAft>
                          <a:spcPts val="0"/>
                        </a:spcAft>
                      </a:pPr>
                      <a:r>
                        <a:rPr lang="en-US" sz="1200" kern="100" dirty="0">
                          <a:effectLst/>
                          <a:latin typeface="+mn-ea"/>
                          <a:ea typeface="+mn-ea"/>
                          <a:cs typeface="Times New Roman" panose="02020603050405020304" pitchFamily="18" charset="0"/>
                        </a:rPr>
                        <a:t> </a:t>
                      </a:r>
                      <a:endParaRPr lang="ja-JP" sz="1200" kern="100" dirty="0">
                        <a:effectLst/>
                        <a:latin typeface="+mn-ea"/>
                        <a:ea typeface="+mn-ea"/>
                        <a:cs typeface="Times New Roman" panose="02020603050405020304" pitchFamily="18" charset="0"/>
                      </a:endParaRPr>
                    </a:p>
                  </a:txBody>
                  <a:tcPr marL="72000" marR="72000" marT="72000" marB="72000"/>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2884379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頂いたご意見への対応状況</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a:pPr>
            <a:r>
              <a:rPr lang="ja-JP" altLang="en-US" dirty="0" smtClean="0"/>
              <a:t>シナリオの掲載順序について</a:t>
            </a:r>
          </a:p>
          <a:p>
            <a:pPr lvl="1"/>
            <a:r>
              <a:rPr lang="ja-JP" altLang="en-US" dirty="0" smtClean="0"/>
              <a:t>導入</a:t>
            </a:r>
            <a:r>
              <a:rPr lang="ja-JP" altLang="en-US" dirty="0"/>
              <a:t>しやすい事例から紹介するように、事例の並べ方も戦略的にしたほうがよい</a:t>
            </a:r>
            <a:r>
              <a:rPr lang="ja-JP" altLang="en-US" dirty="0" smtClean="0"/>
              <a:t>。</a:t>
            </a:r>
          </a:p>
          <a:p>
            <a:pPr lvl="1"/>
            <a:r>
              <a:rPr lang="ja-JP" altLang="en-US" dirty="0" smtClean="0"/>
              <a:t>想定</a:t>
            </a:r>
            <a:r>
              <a:rPr lang="ja-JP" altLang="en-US" dirty="0"/>
              <a:t>する読者レベルの幅が広いので、難易度のパターンをいくつか示すべき</a:t>
            </a:r>
            <a:r>
              <a:rPr lang="ja-JP" altLang="en-US" dirty="0" smtClean="0"/>
              <a:t>。</a:t>
            </a:r>
          </a:p>
          <a:p>
            <a:pPr marL="0" indent="0">
              <a:buNone/>
            </a:pPr>
            <a:endParaRPr lang="ja-JP" altLang="en-US" dirty="0"/>
          </a:p>
          <a:p>
            <a:pPr marL="295370" lvl="2" indent="0">
              <a:buNone/>
            </a:pPr>
            <a:endParaRPr lang="ja-JP" altLang="en-US" dirty="0" smtClean="0"/>
          </a:p>
          <a:p>
            <a:pPr lvl="1"/>
            <a:r>
              <a:rPr lang="ja-JP" altLang="en-US" dirty="0" smtClean="0"/>
              <a:t>シナリオを技術編・ガバナンス編・利活用アイデア編の</a:t>
            </a:r>
            <a:r>
              <a:rPr lang="en-US" altLang="ja-JP" dirty="0" smtClean="0"/>
              <a:t>3</a:t>
            </a:r>
            <a:r>
              <a:rPr lang="ja-JP" altLang="en-US" dirty="0" err="1" smtClean="0"/>
              <a:t>つに</a:t>
            </a:r>
            <a:r>
              <a:rPr lang="ja-JP" altLang="en-US" dirty="0" smtClean="0"/>
              <a:t>分けました。</a:t>
            </a:r>
          </a:p>
          <a:p>
            <a:pPr lvl="1"/>
            <a:r>
              <a:rPr lang="ja-JP" altLang="en-US" dirty="0" smtClean="0"/>
              <a:t>技術編につきましては、以下の観点から、初級・中級・上級の</a:t>
            </a:r>
            <a:r>
              <a:rPr lang="en-US" altLang="ja-JP" dirty="0" smtClean="0"/>
              <a:t>3</a:t>
            </a:r>
            <a:r>
              <a:rPr lang="ja-JP" altLang="en-US" dirty="0" smtClean="0"/>
              <a:t>段階に分け、この順に整理しました。</a:t>
            </a:r>
          </a:p>
          <a:p>
            <a:pPr lvl="2"/>
            <a:r>
              <a:rPr lang="ja-JP" altLang="en-US" dirty="0" smtClean="0"/>
              <a:t>背景知識を要するアプリケーションを扱うか</a:t>
            </a:r>
          </a:p>
          <a:p>
            <a:pPr lvl="2"/>
            <a:r>
              <a:rPr lang="ja-JP" altLang="en-US" dirty="0" smtClean="0"/>
              <a:t>プログラミングを要するか</a:t>
            </a:r>
            <a:endParaRPr lang="ja-JP" altLang="en-US" dirty="0"/>
          </a:p>
          <a:p>
            <a:pPr lvl="1"/>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
        <p:nvSpPr>
          <p:cNvPr id="5" name="下矢印 4"/>
          <p:cNvSpPr/>
          <p:nvPr/>
        </p:nvSpPr>
        <p:spPr bwMode="auto">
          <a:xfrm>
            <a:off x="4897658" y="2348880"/>
            <a:ext cx="792088" cy="576064"/>
          </a:xfrm>
          <a:prstGeom prst="downArrow">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3268727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頂いたご意見への対応状況</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457200" indent="-457200">
              <a:buFont typeface="+mj-lt"/>
              <a:buAutoNum type="arabicPeriod" startAt="2"/>
            </a:pPr>
            <a:r>
              <a:rPr kumimoji="1" lang="ja-JP" altLang="en-US" dirty="0" smtClean="0"/>
              <a:t>掲載内容について</a:t>
            </a:r>
          </a:p>
          <a:p>
            <a:pPr lvl="1"/>
            <a:r>
              <a:rPr lang="ja-JP" altLang="en-US" dirty="0" smtClean="0"/>
              <a:t>地図</a:t>
            </a:r>
            <a:r>
              <a:rPr lang="ja-JP" altLang="en-US" dirty="0"/>
              <a:t>は</a:t>
            </a:r>
            <a:r>
              <a:rPr lang="en-US" altLang="ja-JP" dirty="0"/>
              <a:t>Google Maps</a:t>
            </a:r>
            <a:r>
              <a:rPr lang="ja-JP" altLang="en-US" dirty="0"/>
              <a:t>を用いて紹介しているが、国土地理院地図も事例に活用できることを紹介するとよい</a:t>
            </a:r>
            <a:r>
              <a:rPr lang="ja-JP" altLang="en-US" dirty="0" smtClean="0"/>
              <a:t>。</a:t>
            </a:r>
          </a:p>
          <a:p>
            <a:pPr lvl="1"/>
            <a:endParaRPr kumimoji="1" lang="ja-JP" altLang="en-US" dirty="0"/>
          </a:p>
          <a:p>
            <a:pPr lvl="1"/>
            <a:r>
              <a:rPr kumimoji="1" lang="ja-JP" altLang="en-US" dirty="0" smtClean="0"/>
              <a:t>シナリオ</a:t>
            </a:r>
            <a:r>
              <a:rPr kumimoji="1" lang="en-US" altLang="ja-JP" dirty="0" smtClean="0"/>
              <a:t>3</a:t>
            </a:r>
            <a:r>
              <a:rPr lang="ja-JP" altLang="en-US" dirty="0"/>
              <a:t>「保育所の新設場所検討</a:t>
            </a:r>
            <a:r>
              <a:rPr lang="ja-JP" altLang="en-US" dirty="0" smtClean="0"/>
              <a:t>」の中で紹介させていただきました。</a:t>
            </a:r>
          </a:p>
          <a:p>
            <a:pPr lvl="1"/>
            <a:endParaRPr kumimoji="1" lang="ja-JP" altLang="en-US" dirty="0"/>
          </a:p>
          <a:p>
            <a:pPr lvl="1"/>
            <a:r>
              <a:rPr lang="ja-JP" altLang="en-US" dirty="0" smtClean="0"/>
              <a:t>活用</a:t>
            </a:r>
            <a:r>
              <a:rPr lang="ja-JP" altLang="en-US" dirty="0"/>
              <a:t>事例については、もっとたくさん入れたほうがよい</a:t>
            </a:r>
            <a:r>
              <a:rPr lang="ja-JP" altLang="en-US" dirty="0" smtClean="0"/>
              <a:t>。</a:t>
            </a:r>
          </a:p>
          <a:p>
            <a:pPr lvl="1"/>
            <a:endParaRPr kumimoji="1" lang="ja-JP" altLang="en-US" dirty="0"/>
          </a:p>
          <a:p>
            <a:pPr lvl="1"/>
            <a:r>
              <a:rPr kumimoji="1" lang="ja-JP" altLang="en-US" dirty="0" smtClean="0"/>
              <a:t>活用事例について</a:t>
            </a:r>
            <a:r>
              <a:rPr lang="ja-JP" altLang="en-US" dirty="0"/>
              <a:t>は、「オープンデータ利活用ビジネス</a:t>
            </a:r>
            <a:r>
              <a:rPr lang="ja-JP" altLang="en-US" dirty="0" smtClean="0"/>
              <a:t>事例集」</a:t>
            </a:r>
            <a:r>
              <a:rPr lang="ja-JP" altLang="en-US" dirty="0"/>
              <a:t>が公開されているため、本書の対象範囲外</a:t>
            </a:r>
            <a:r>
              <a:rPr lang="ja-JP" altLang="en-US" dirty="0" smtClean="0"/>
              <a:t>としました。</a:t>
            </a:r>
          </a:p>
          <a:p>
            <a:pPr lvl="1"/>
            <a:endParaRPr kumimoji="1" lang="ja-JP" altLang="en-US" dirty="0"/>
          </a:p>
          <a:p>
            <a:pPr lvl="1"/>
            <a:r>
              <a:rPr lang="ja-JP" altLang="en-US" dirty="0" smtClean="0"/>
              <a:t>ガバナンス上問題ない事例を紹介し、グレーゾーンは別資料にした方がよい。</a:t>
            </a:r>
            <a:endParaRPr lang="ja-JP" altLang="en-US" dirty="0"/>
          </a:p>
          <a:p>
            <a:pPr lvl="1"/>
            <a:endParaRPr lang="ja-JP" altLang="en-US" dirty="0"/>
          </a:p>
          <a:p>
            <a:pPr lvl="1"/>
            <a:r>
              <a:rPr lang="ja-JP" altLang="en-US" dirty="0" smtClean="0"/>
              <a:t>構成を技術編とガバナンス編に分けました。</a:t>
            </a:r>
            <a:br>
              <a:rPr lang="ja-JP" altLang="en-US" dirty="0" smtClean="0"/>
            </a:br>
            <a:r>
              <a:rPr lang="ja-JP" altLang="en-US" dirty="0" smtClean="0"/>
              <a:t>技術編の事例では、本文で言及しているライセンス・利用ルールに従う限り問題ありません。</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
        <p:nvSpPr>
          <p:cNvPr id="5" name="下矢印 4"/>
          <p:cNvSpPr/>
          <p:nvPr/>
        </p:nvSpPr>
        <p:spPr bwMode="auto">
          <a:xfrm>
            <a:off x="4808984" y="1817948"/>
            <a:ext cx="792088" cy="576064"/>
          </a:xfrm>
          <a:prstGeom prst="downArrow">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下矢印 5"/>
          <p:cNvSpPr/>
          <p:nvPr/>
        </p:nvSpPr>
        <p:spPr bwMode="auto">
          <a:xfrm>
            <a:off x="4808966" y="3406117"/>
            <a:ext cx="792088" cy="420071"/>
          </a:xfrm>
          <a:prstGeom prst="downArrow">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7" name="下矢印 6"/>
          <p:cNvSpPr/>
          <p:nvPr/>
        </p:nvSpPr>
        <p:spPr bwMode="auto">
          <a:xfrm>
            <a:off x="4808966" y="5013176"/>
            <a:ext cx="792088" cy="420071"/>
          </a:xfrm>
          <a:prstGeom prst="downArrow">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4004314272"/>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1154</Words>
  <Application>Microsoft Office PowerPoint</Application>
  <PresentationFormat>A4 210 x 297 mm</PresentationFormat>
  <Paragraphs>164</Paragraphs>
  <Slides>10</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10</vt:i4>
      </vt:variant>
    </vt:vector>
  </HeadingPairs>
  <TitlesOfParts>
    <vt:vector size="26" baseType="lpstr">
      <vt:lpstr>ＤＦＧ華康ゴシック体W5</vt:lpstr>
      <vt:lpstr>ＤＦＧ平成ゴシック体W3</vt:lpstr>
      <vt:lpstr>ＤＦＧ平成ゴシック体W7</vt:lpstr>
      <vt:lpstr>Franklin Gothic Demi</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Times New Roman</vt:lpstr>
      <vt:lpstr>Wingdings</vt:lpstr>
      <vt:lpstr>VLEDパワポ基本テンプレート</vt:lpstr>
      <vt:lpstr>オープンデータガイド（活用編） 概要</vt:lpstr>
      <vt:lpstr>オープンデータガイド（活用編）概要</vt:lpstr>
      <vt:lpstr>オープンデータガイド（活用編）の構成案</vt:lpstr>
      <vt:lpstr>活用シナリオ概要／技術編(1)</vt:lpstr>
      <vt:lpstr>活用シナリオ概要／技術編(2)</vt:lpstr>
      <vt:lpstr>活用シナリオ概要／ガバナンス編</vt:lpstr>
      <vt:lpstr>活用シナリオ概要／利活用アイデア編</vt:lpstr>
      <vt:lpstr>頂いたご意見への対応状況</vt:lpstr>
      <vt:lpstr>頂いたご意見への対応状況</vt:lpstr>
      <vt:lpstr>PowerPoint プレゼンテーション</vt:lpstr>
    </vt:vector>
  </TitlesOfParts>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2015-02-01T00:57:09Z</dcterms:created>
  <dcterms:modified xsi:type="dcterms:W3CDTF">2016-03-08T11:19:27Z</dcterms:modified>
</cp:coreProperties>
</file>