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5"/>
  </p:notesMasterIdLst>
  <p:handoutMasterIdLst>
    <p:handoutMasterId r:id="rId6"/>
  </p:handoutMasterIdLst>
  <p:sldIdLst>
    <p:sldId id="300" r:id="rId2"/>
    <p:sldId id="302" r:id="rId3"/>
    <p:sldId id="301" r:id="rId4"/>
  </p:sldIdLst>
  <p:sldSz cx="9906000" cy="6858000" type="A4"/>
  <p:notesSz cx="6807200" cy="9939338"/>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extLst>
    <p:ext uri="{EFAFB233-063F-42B5-8137-9DF3F51BA10A}">
      <p15:sldGuideLst xmlns="" xmlns:p15="http://schemas.microsoft.com/office/powerpoint/2012/main">
        <p15:guide id="1" orient="horz" pos="4180">
          <p15:clr>
            <a:srgbClr val="A4A3A4"/>
          </p15:clr>
        </p15:guide>
        <p15:guide id="2" pos="5984">
          <p15:clr>
            <a:srgbClr val="A4A3A4"/>
          </p15:clr>
        </p15:guide>
      </p15:sldGuideLst>
    </p:ext>
    <p:ext uri="{2D200454-40CA-4A62-9FC3-DE9A4176ACB9}">
      <p15:notesGuideLst xmlns="" xmlns:p15="http://schemas.microsoft.com/office/powerpoint/2012/main">
        <p15:guide id="1" orient="horz" pos="3225">
          <p15:clr>
            <a:srgbClr val="A4A3A4"/>
          </p15:clr>
        </p15:guide>
        <p15:guide id="2" pos="2234">
          <p15:clr>
            <a:srgbClr val="A4A3A4"/>
          </p15:clr>
        </p15:guide>
        <p15:guide id="3" orient="horz" pos="3132">
          <p15:clr>
            <a:srgbClr val="A4A3A4"/>
          </p15:clr>
        </p15:guide>
        <p15:guide id="4"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86" autoAdjust="0"/>
    <p:restoredTop sz="99566" autoAdjust="0"/>
  </p:normalViewPr>
  <p:slideViewPr>
    <p:cSldViewPr>
      <p:cViewPr varScale="1">
        <p:scale>
          <a:sx n="86" d="100"/>
          <a:sy n="86" d="100"/>
        </p:scale>
        <p:origin x="-900" y="-78"/>
      </p:cViewPr>
      <p:guideLst>
        <p:guide orient="horz" pos="4201"/>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61400"/>
    </p:cViewPr>
  </p:sorterViewPr>
  <p:notesViewPr>
    <p:cSldViewPr>
      <p:cViewPr varScale="1">
        <p:scale>
          <a:sx n="91" d="100"/>
          <a:sy n="91" d="100"/>
        </p:scale>
        <p:origin x="-2772" y="-102"/>
      </p:cViewPr>
      <p:guideLst>
        <p:guide orient="horz" pos="3225"/>
        <p:guide orient="horz" pos="3132"/>
        <p:guide pos="2234"/>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3860260" y="9445464"/>
            <a:ext cx="2946945" cy="493880"/>
          </a:xfrm>
          <a:prstGeom prst="rect">
            <a:avLst/>
          </a:prstGeom>
          <a:noFill/>
          <a:ln w="9525">
            <a:noFill/>
            <a:miter lim="800000"/>
            <a:headEnd/>
            <a:tailEnd/>
          </a:ln>
          <a:effectLst/>
        </p:spPr>
        <p:txBody>
          <a:bodyPr vert="horz" wrap="square" lIns="95497" tIns="47751" rIns="95497" bIns="47751" numCol="1" anchor="b" anchorCtr="0" compatLnSpc="1">
            <a:prstTxWarp prst="textNoShape">
              <a:avLst/>
            </a:prstTxWarp>
          </a:bodyPr>
          <a:lstStyle>
            <a:lvl1pPr algn="r" defTabSz="955518">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1" y="3"/>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lvl1pPr algn="l" defTabSz="955518">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3860260" y="3"/>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lvl1pPr algn="r" defTabSz="955518">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709613" y="744538"/>
            <a:ext cx="5387975" cy="3730625"/>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908745" y="4721192"/>
            <a:ext cx="4989714" cy="4474246"/>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1" y="9445464"/>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b" anchorCtr="0" compatLnSpc="1">
            <a:prstTxWarp prst="textNoShape">
              <a:avLst/>
            </a:prstTxWarp>
          </a:bodyPr>
          <a:lstStyle>
            <a:lvl1pPr algn="l" defTabSz="955518">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3860260" y="9445464"/>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b" anchorCtr="0" compatLnSpc="1">
            <a:prstTxWarp prst="textNoShape">
              <a:avLst/>
            </a:prstTxWarp>
          </a:bodyPr>
          <a:lstStyle>
            <a:lvl1pPr algn="r" defTabSz="955518">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no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mtClean="0"/>
              <a:t>マスター サブタイトルの書式設定</a:t>
            </a:r>
            <a:endParaRPr lang="ja-JP" altLang="en-US" dirty="0"/>
          </a:p>
        </p:txBody>
      </p:sp>
      <p:sp>
        <p:nvSpPr>
          <p:cNvPr id="1914885" name="Rectangle 5"/>
          <p:cNvSpPr>
            <a:spLocks noGrp="1" noChangeArrowheads="1"/>
          </p:cNvSpPr>
          <p:nvPr>
            <p:ph type="ctrTitle" sz="quarter"/>
          </p:nvPr>
        </p:nvSpPr>
        <p:spPr>
          <a:xfrm>
            <a:off x="2792760" y="3084681"/>
            <a:ext cx="6912767" cy="560343"/>
          </a:xfrm>
          <a:ln w="12700" cap="sq">
            <a:headEnd type="none" w="sm" len="sm"/>
            <a:tailEnd type="none" w="sm" len="sm"/>
          </a:ln>
        </p:spPr>
        <p:txBody>
          <a:bodyPr wrap="square" lIns="67245" tIns="33622" rIns="67245" bIns="33622" anchor="b">
            <a:noAutofit/>
          </a:bodyPr>
          <a:lstStyle>
            <a:lvl1pPr algn="l">
              <a:defRPr sz="3200" b="1" i="0">
                <a:solidFill>
                  <a:srgbClr val="404040"/>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mtClean="0"/>
              <a:t>マスター タイトルの書式設定</a:t>
            </a:r>
            <a:endParaRPr lang="ja-JP" altLang="en-US" dirty="0"/>
          </a:p>
        </p:txBody>
      </p:sp>
      <p:sp>
        <p:nvSpPr>
          <p:cNvPr id="4" name="テキスト ボックス 3"/>
          <p:cNvSpPr txBox="1"/>
          <p:nvPr userDrawn="1"/>
        </p:nvSpPr>
        <p:spPr>
          <a:xfrm>
            <a:off x="2792760" y="2557264"/>
            <a:ext cx="7113240" cy="307777"/>
          </a:xfrm>
          <a:prstGeom prst="rect">
            <a:avLst/>
          </a:prstGeom>
          <a:solidFill>
            <a:schemeClr val="accent2"/>
          </a:solidFill>
          <a:ln>
            <a:solidFill>
              <a:srgbClr val="1F497D"/>
            </a:solidFill>
          </a:ln>
        </p:spPr>
        <p:txBody>
          <a:bodyPr wrap="square" rtlCol="0">
            <a:spAutoFit/>
          </a:bodyPr>
          <a:lstStyle/>
          <a:p>
            <a:pPr algn="l"/>
            <a:endPar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endParaRPr>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プレースホルダー 6"/>
          <p:cNvSpPr>
            <a:spLocks noGrp="1"/>
          </p:cNvSpPr>
          <p:nvPr>
            <p:ph type="body" sz="quarter" idx="10"/>
          </p:nvPr>
        </p:nvSpPr>
        <p:spPr>
          <a:xfrm>
            <a:off x="2792760" y="2557264"/>
            <a:ext cx="7113240" cy="383314"/>
          </a:xfrm>
        </p:spPr>
        <p:txBody>
          <a:bodyPr anchor="ctr" anchorCtr="0">
            <a:noAutofit/>
          </a:bodyPr>
          <a:lstStyle>
            <a:lvl1pPr marL="0" indent="0">
              <a:buNone/>
              <a:defRPr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マスター テキストの書式設定</a:t>
            </a:r>
          </a:p>
        </p:txBody>
      </p:sp>
      <p:sp>
        <p:nvSpPr>
          <p:cNvPr id="11" name="Rectangle 6"/>
          <p:cNvSpPr txBox="1">
            <a:spLocks noChangeArrowheads="1"/>
          </p:cNvSpPr>
          <p:nvPr userDrawn="1"/>
        </p:nvSpPr>
        <p:spPr bwMode="auto">
          <a:xfrm>
            <a:off x="2798084" y="5707166"/>
            <a:ext cx="6912767" cy="314122"/>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no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algn="r" latinLnBrk="0"/>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一般社団法人オープン＆ビッグデータ活用・地方創生推進機構</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87642" y="304801"/>
            <a:ext cx="9134339" cy="459903"/>
          </a:xfrm>
        </p:spPr>
        <p:txBody>
          <a:bodyPr/>
          <a:lstStyle>
            <a:lvl1pPr>
              <a:defRPr baseline="0">
                <a:solidFill>
                  <a:schemeClr val="bg2">
                    <a:lumMod val="75000"/>
                    <a:lumOff val="25000"/>
                  </a:schemeClr>
                </a:solidFill>
                <a:latin typeface="Calibri" pitchFamily="34" charset="0"/>
              </a:defRPr>
            </a:lvl1pPr>
          </a:lstStyle>
          <a:p>
            <a:r>
              <a:rPr lang="ja-JP" altLang="en-US" smtClean="0"/>
              <a:t>マスター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1600" b="1"/>
            </a:lvl1pPr>
            <a:lvl2pPr>
              <a:defRPr sz="1400"/>
            </a:lvl2pPr>
            <a:lvl3pPr>
              <a:defRPr sz="1200"/>
            </a:lvl3pPr>
            <a:lvl4pPr>
              <a:defRPr sz="1200"/>
            </a:lvl4pPr>
            <a:lvl5pPr>
              <a:defRPr sz="1200"/>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normAutofit/>
          </a:bodyPr>
          <a:lstStyle>
            <a:lvl1pPr algn="l">
              <a:defRPr sz="3200" b="1" cap="none">
                <a:solidFill>
                  <a:schemeClr val="bg2">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mtClean="0"/>
              <a:t>マスター タイトルの書式設定</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chemeClr val="accent2"/>
          </a:solidFill>
          <a:ln w="38100" cap="sq" cmpd="sng" algn="ctr">
            <a:solidFill>
              <a:schemeClr val="accent2"/>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_横">
    <p:spTree>
      <p:nvGrpSpPr>
        <p:cNvPr id="1" name=""/>
        <p:cNvGrpSpPr/>
        <p:nvPr/>
      </p:nvGrpSpPr>
      <p:grpSpPr>
        <a:xfrm>
          <a:off x="0" y="0"/>
          <a:ext cx="0" cy="0"/>
          <a:chOff x="0" y="0"/>
          <a:chExt cx="0" cy="0"/>
        </a:xfrm>
      </p:grpSpPr>
      <p:sp>
        <p:nvSpPr>
          <p:cNvPr id="2" name="タイトル 1"/>
          <p:cNvSpPr>
            <a:spLocks noGrp="1"/>
          </p:cNvSpPr>
          <p:nvPr>
            <p:ph type="title"/>
          </p:nvPr>
        </p:nvSpPr>
        <p:spPr>
          <a:xfrm>
            <a:off x="387642" y="304801"/>
            <a:ext cx="9134339" cy="459903"/>
          </a:xfrm>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51414" y="1052736"/>
            <a:ext cx="4515242" cy="5358393"/>
          </a:xfrm>
        </p:spPr>
        <p:txBody>
          <a:bodyPr/>
          <a:lstStyle>
            <a:lvl1pPr>
              <a:defRPr sz="1600" b="1">
                <a:latin typeface="Meiryo UI" panose="020B0604030504040204" pitchFamily="50" charset="-128"/>
                <a:ea typeface="Meiryo UI" panose="020B0604030504040204" pitchFamily="50" charset="-128"/>
                <a:cs typeface="Meiryo UI" panose="020B0604030504040204" pitchFamily="50" charset="-128"/>
              </a:defRPr>
            </a:lvl1pPr>
            <a:lvl2pPr>
              <a:defRPr sz="1400">
                <a:latin typeface="Meiryo UI" panose="020B0604030504040204" pitchFamily="50" charset="-128"/>
                <a:ea typeface="Meiryo UI" panose="020B0604030504040204" pitchFamily="50" charset="-128"/>
                <a:cs typeface="Meiryo UI" panose="020B0604030504040204" pitchFamily="50" charset="-128"/>
              </a:defRPr>
            </a:lvl2pPr>
            <a:lvl3pPr>
              <a:defRPr sz="1200"/>
            </a:lvl3pPr>
            <a:lvl4pPr>
              <a:defRPr sz="1200"/>
            </a:lvl4pPr>
            <a:lvl5pPr>
              <a:defRPr sz="1200"/>
            </a:lvl5pPr>
            <a:lvl6pPr>
              <a:defRPr sz="1300"/>
            </a:lvl6pPr>
            <a:lvl7pPr>
              <a:defRPr sz="1300"/>
            </a:lvl7pPr>
            <a:lvl8pPr>
              <a:defRPr sz="1300"/>
            </a:lvl8pPr>
            <a:lvl9pPr>
              <a:defRPr sz="1300"/>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コンテンツ プレースホルダ 3"/>
          <p:cNvSpPr>
            <a:spLocks noGrp="1"/>
          </p:cNvSpPr>
          <p:nvPr>
            <p:ph sz="half" idx="2"/>
          </p:nvPr>
        </p:nvSpPr>
        <p:spPr>
          <a:xfrm>
            <a:off x="4982586" y="1052736"/>
            <a:ext cx="4515243" cy="5358393"/>
          </a:xfrm>
        </p:spPr>
        <p:txBody>
          <a:bodyPr/>
          <a:lstStyle>
            <a:lvl1pPr>
              <a:defRPr sz="1600" b="1"/>
            </a:lvl1pPr>
            <a:lvl2pPr>
              <a:defRPr sz="1400"/>
            </a:lvl2pPr>
            <a:lvl3pPr>
              <a:defRPr sz="1200"/>
            </a:lvl3pPr>
            <a:lvl4pPr>
              <a:defRPr sz="1200"/>
            </a:lvl4pPr>
            <a:lvl5pPr>
              <a:defRPr sz="1200"/>
            </a:lvl5pPr>
            <a:lvl6pPr>
              <a:defRPr sz="1300"/>
            </a:lvl6pPr>
            <a:lvl7pPr>
              <a:defRPr sz="1300"/>
            </a:lvl7pPr>
            <a:lvl8pPr>
              <a:defRPr sz="1300"/>
            </a:lvl8pPr>
            <a:lvl9pPr>
              <a:defRPr sz="1300"/>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_縦">
    <p:spTree>
      <p:nvGrpSpPr>
        <p:cNvPr id="1" name=""/>
        <p:cNvGrpSpPr/>
        <p:nvPr/>
      </p:nvGrpSpPr>
      <p:grpSpPr>
        <a:xfrm>
          <a:off x="0" y="0"/>
          <a:ext cx="0" cy="0"/>
          <a:chOff x="0" y="0"/>
          <a:chExt cx="0" cy="0"/>
        </a:xfrm>
      </p:grpSpPr>
      <p:sp>
        <p:nvSpPr>
          <p:cNvPr id="2" name="タイトル 1"/>
          <p:cNvSpPr>
            <a:spLocks noGrp="1"/>
          </p:cNvSpPr>
          <p:nvPr>
            <p:ph type="title"/>
          </p:nvPr>
        </p:nvSpPr>
        <p:spPr>
          <a:xfrm>
            <a:off x="387642" y="304801"/>
            <a:ext cx="9134339" cy="459903"/>
          </a:xfrm>
        </p:spPr>
        <p:txBody>
          <a:bodyPr/>
          <a:lstStyle/>
          <a:p>
            <a:r>
              <a:rPr lang="ja-JP" altLang="en-US" dirty="0" smtClean="0"/>
              <a:t>マスター タイトルの書式設定</a:t>
            </a:r>
            <a:endParaRPr lang="ja-JP" altLang="en-US" dirty="0"/>
          </a:p>
        </p:txBody>
      </p:sp>
      <p:sp>
        <p:nvSpPr>
          <p:cNvPr id="3" name="コンテンツ プレースホルダ 2"/>
          <p:cNvSpPr>
            <a:spLocks noGrp="1"/>
          </p:cNvSpPr>
          <p:nvPr>
            <p:ph sz="half" idx="1"/>
          </p:nvPr>
        </p:nvSpPr>
        <p:spPr>
          <a:xfrm>
            <a:off x="315789" y="980728"/>
            <a:ext cx="9183247" cy="2676872"/>
          </a:xfrm>
        </p:spPr>
        <p:txBody>
          <a:bodyPr/>
          <a:lstStyle>
            <a:lvl1pPr>
              <a:defRPr sz="1600" b="1"/>
            </a:lvl1pPr>
            <a:lvl2pPr>
              <a:defRPr sz="1400"/>
            </a:lvl2pPr>
            <a:lvl3pPr>
              <a:defRPr sz="1200"/>
            </a:lvl3pPr>
            <a:lvl4pPr>
              <a:defRPr sz="1200"/>
            </a:lvl4pPr>
            <a:lvl5pPr>
              <a:defRPr sz="1200"/>
            </a:lvl5pPr>
            <a:lvl6pPr>
              <a:defRPr sz="1300"/>
            </a:lvl6pPr>
            <a:lvl7pPr>
              <a:defRPr sz="1300"/>
            </a:lvl7pPr>
            <a:lvl8pPr>
              <a:defRPr sz="1300"/>
            </a:lvl8pPr>
            <a:lvl9pPr>
              <a:defRPr sz="1300"/>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コンテンツ プレースホルダ 3"/>
          <p:cNvSpPr>
            <a:spLocks noGrp="1"/>
          </p:cNvSpPr>
          <p:nvPr>
            <p:ph sz="half" idx="2"/>
          </p:nvPr>
        </p:nvSpPr>
        <p:spPr>
          <a:xfrm>
            <a:off x="315789" y="3810001"/>
            <a:ext cx="9182040" cy="2601128"/>
          </a:xfrm>
        </p:spPr>
        <p:txBody>
          <a:bodyPr/>
          <a:lstStyle>
            <a:lvl1pPr>
              <a:defRPr sz="1600" b="1"/>
            </a:lvl1pPr>
            <a:lvl2pPr>
              <a:defRPr sz="1400"/>
            </a:lvl2pPr>
            <a:lvl3pPr>
              <a:defRPr sz="1200"/>
            </a:lvl3pPr>
            <a:lvl4pPr>
              <a:defRPr sz="1200"/>
            </a:lvl4pPr>
            <a:lvl5pPr>
              <a:defRPr sz="1200"/>
            </a:lvl5pPr>
            <a:lvl6pPr>
              <a:defRPr sz="1300"/>
            </a:lvl6pPr>
            <a:lvl7pPr>
              <a:defRPr sz="1300"/>
            </a:lvl7pPr>
            <a:lvl8pPr>
              <a:defRPr sz="1300"/>
            </a:lvl8pPr>
            <a:lvl9pPr>
              <a:defRPr sz="1300"/>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最後のページ">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4AB2DD74-10E0-4AB2-B6D0-27B412D7252C}" type="slidenum">
              <a:rPr lang="ja-JP" altLang="en-US" smtClean="0"/>
              <a:pPr/>
              <a:t>‹#›</a:t>
            </a:fld>
            <a:endParaRPr lang="en-US" altLang="ja-JP"/>
          </a:p>
        </p:txBody>
      </p:sp>
      <p:pic>
        <p:nvPicPr>
          <p:cNvPr id="4"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453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accent2"/>
          </a:solidFill>
          <a:ln>
            <a:solidFill>
              <a:schemeClr val="accent2"/>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Meiryo UI" panose="020B0604030504040204" pitchFamily="50" charset="-128"/>
                <a:ea typeface="Meiryo UI" panose="020B0604030504040204" pitchFamily="50" charset="-128"/>
                <a:cs typeface="Meiryo UI" panose="020B0604030504040204" pitchFamily="50" charset="-128"/>
              </a:rPr>
              <a:t>オープン＆ビッグデータ活用・地方創生推進機構（</a:t>
            </a:r>
            <a:r>
              <a:rPr lang="en-US" altLang="ja-JP" sz="1200" b="1" i="0" dirty="0" smtClean="0">
                <a:latin typeface="Meiryo UI" panose="020B0604030504040204" pitchFamily="50" charset="-128"/>
                <a:ea typeface="Meiryo UI" panose="020B0604030504040204" pitchFamily="50" charset="-128"/>
                <a:cs typeface="Meiryo UI" panose="020B0604030504040204" pitchFamily="50" charset="-128"/>
              </a:rPr>
              <a:t>VLED</a:t>
            </a:r>
            <a:r>
              <a:rPr lang="ja-JP" altLang="en-US" sz="1200" b="1" i="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i="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13859" name="Line 3"/>
          <p:cNvSpPr>
            <a:spLocks noChangeShapeType="1"/>
          </p:cNvSpPr>
          <p:nvPr/>
        </p:nvSpPr>
        <p:spPr bwMode="auto">
          <a:xfrm>
            <a:off x="0" y="6597352"/>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980728"/>
            <a:ext cx="9146415" cy="5430399"/>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1"/>
            <a:ext cx="9134339" cy="531912"/>
          </a:xfrm>
          <a:prstGeom prst="rect">
            <a:avLst/>
          </a:prstGeom>
          <a:noFill/>
          <a:ln w="9525">
            <a:noFill/>
            <a:miter lim="800000"/>
            <a:headEnd/>
            <a:tailEnd/>
          </a:ln>
        </p:spPr>
        <p:txBody>
          <a:bodyPr vert="horz" wrap="square" lIns="0" tIns="0" rIns="0" bIns="0" numCol="1" anchor="ctr" anchorCtr="0" compatLnSpc="1">
            <a:prstTxWarp prst="textNoShape">
              <a:avLst/>
            </a:prstTxWarp>
            <a:noAutofit/>
          </a:bodyPr>
          <a:lstStyle/>
          <a:p>
            <a:pPr lvl="0"/>
            <a:r>
              <a:rPr lang="ja-JP" altLang="en-US" dirty="0" smtClean="0"/>
              <a:t>マスタ タイトルの書式設定</a:t>
            </a:r>
          </a:p>
        </p:txBody>
      </p:sp>
      <p:sp>
        <p:nvSpPr>
          <p:cNvPr id="9" name="Line 3"/>
          <p:cNvSpPr>
            <a:spLocks noChangeShapeType="1"/>
          </p:cNvSpPr>
          <p:nvPr/>
        </p:nvSpPr>
        <p:spPr bwMode="auto">
          <a:xfrm>
            <a:off x="0" y="836712"/>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pic>
        <p:nvPicPr>
          <p:cNvPr id="1027" name="Picture 3"/>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15552" y="6453336"/>
            <a:ext cx="462293" cy="432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674" r:id="rId4"/>
    <p:sldLayoutId id="2147483689" r:id="rId5"/>
    <p:sldLayoutId id="2147483676" r:id="rId6"/>
    <p:sldLayoutId id="2147483677" r:id="rId7"/>
    <p:sldLayoutId id="2147483706" r:id="rId8"/>
    <p:sldLayoutId id="2147483684" r:id="rId9"/>
  </p:sldLayoutIdLst>
  <p:timing>
    <p:tnLst>
      <p:par>
        <p:cTn id="1" dur="indefinite" restart="never" nodeType="tmRoot"/>
      </p:par>
    </p:tnLst>
  </p:timing>
  <p:hf hdr="0" ftr="0" dt="0"/>
  <p:txStyles>
    <p:titleStyle>
      <a:lvl1pPr algn="l" defTabSz="972616" rtl="0" eaLnBrk="1" fontAlgn="base" hangingPunct="1">
        <a:spcBef>
          <a:spcPct val="0"/>
        </a:spcBef>
        <a:spcAft>
          <a:spcPct val="0"/>
        </a:spcAft>
        <a:defRPr kumimoji="1" sz="2600" b="1" baseline="0">
          <a:solidFill>
            <a:schemeClr val="bg2">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14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4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2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2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vled.or.jp/committee/utilization/documents.ph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0472" y="332656"/>
            <a:ext cx="9134339" cy="459903"/>
          </a:xfrm>
        </p:spPr>
        <p:txBody>
          <a:bodyPr>
            <a:normAutofit/>
          </a:bodyPr>
          <a:lstStyle/>
          <a:p>
            <a:r>
              <a:rPr kumimoji="1" lang="ja-JP" altLang="en-US" sz="2400" dirty="0" smtClean="0"/>
              <a:t>データ活用人材育成</a:t>
            </a:r>
            <a:r>
              <a:rPr kumimoji="1" lang="ja-JP" altLang="en-US" sz="2400" dirty="0" smtClean="0"/>
              <a:t>研修について</a:t>
            </a:r>
            <a:endParaRPr kumimoji="1" lang="ja-JP" altLang="en-US" sz="240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a:t>
            </a:fld>
            <a:endParaRPr lang="en-US" altLang="ja-JP"/>
          </a:p>
        </p:txBody>
      </p:sp>
      <p:sp>
        <p:nvSpPr>
          <p:cNvPr id="5" name="テキスト プレースホルダー 7"/>
          <p:cNvSpPr txBox="1">
            <a:spLocks/>
          </p:cNvSpPr>
          <p:nvPr/>
        </p:nvSpPr>
        <p:spPr bwMode="auto">
          <a:xfrm>
            <a:off x="8660631" y="332656"/>
            <a:ext cx="1116905" cy="360040"/>
          </a:xfrm>
          <a:prstGeom prst="rect">
            <a:avLst/>
          </a:prstGeom>
          <a:noFill/>
          <a:ln w="9525">
            <a:solidFill>
              <a:schemeClr val="bg2"/>
            </a:solidFill>
            <a:miter lim="800000"/>
            <a:headEnd/>
            <a:tailEnd/>
          </a:ln>
        </p:spPr>
        <p:txBody>
          <a:bodyPr vert="horz" wrap="square" lIns="0" tIns="33622" rIns="0" bIns="33622" numCol="1" anchor="t" anchorCtr="0" compatLnSpc="1">
            <a:prstTxWarp prst="textNoShape">
              <a:avLst/>
            </a:prstTxWarp>
            <a:noAutofit/>
          </a:bodyPr>
          <a:lst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14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4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2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2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marL="0" indent="0" algn="ctr" latinLnBrk="0">
              <a:buFont typeface="平成明朝" pitchFamily="17" charset="-128"/>
              <a:buNone/>
            </a:pPr>
            <a:r>
              <a:rPr lang="ja-JP" altLang="en-US" sz="2000" kern="0" dirty="0" smtClean="0"/>
              <a:t>資料</a:t>
            </a:r>
            <a:r>
              <a:rPr lang="en-US" altLang="ja-JP" sz="2000" kern="0" dirty="0"/>
              <a:t>5</a:t>
            </a:r>
            <a:r>
              <a:rPr lang="en-US" altLang="ja-JP" sz="2000" kern="0" dirty="0" smtClean="0"/>
              <a:t>-2</a:t>
            </a:r>
            <a:endParaRPr lang="ja-JP" altLang="en-US" sz="2000" kern="0" dirty="0"/>
          </a:p>
        </p:txBody>
      </p:sp>
      <p:sp>
        <p:nvSpPr>
          <p:cNvPr id="6" name="テキスト ボックス 5"/>
          <p:cNvSpPr txBox="1"/>
          <p:nvPr/>
        </p:nvSpPr>
        <p:spPr>
          <a:xfrm>
            <a:off x="488504" y="1139476"/>
            <a:ext cx="8928992" cy="2865588"/>
          </a:xfrm>
          <a:prstGeom prst="rect">
            <a:avLst/>
          </a:prstGeom>
          <a:noFill/>
        </p:spPr>
        <p:txBody>
          <a:bodyPr wrap="square" rtlCol="0">
            <a:noAutofit/>
          </a:bodyPr>
          <a:lstStyle/>
          <a:p>
            <a:pPr marL="92075" indent="-92075" algn="l"/>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・自治体職員のデータ活用については、１）日常的にデータを活用する習慣がない、２）手軽にデータを活用できる環境が整っていない、などの課題があります。</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l"/>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VLED</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では、自治体職員向け研修を検討するにあたり、データの活用技術の習得以前に、データ活用の重要性に気付く必要があると考え、くまもと</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SMILE</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ネット、福岡市の協力を得て、</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2015</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日に、「</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SIM</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熊本</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2030</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体験会</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in</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福岡」を開催しました。</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体験会には、</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VLED</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自治体会員など</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42</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名が参加し、参加者か</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ら</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は好評を得ました。（研修の詳細は、第２回利活用・普及委員会</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の「自治体職員向け研修実施</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報告」をご参照ください。</a:t>
            </a:r>
            <a:r>
              <a:rPr kumimoji="1" lang="en-US" altLang="ja-JP"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hlinkClick r:id="rId2"/>
              </a:rPr>
              <a:t>http://</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hlinkClick r:id="rId2"/>
              </a:rPr>
              <a:t>www.vled.or.jp/committee/utilization/documents.php</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l"/>
            <a:endParaRPr kumimoji="1" lang="en-US" altLang="ja-JP"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l"/>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・また、第２回利活用・普及委員会で、「</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VLED</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の目指すべき方向性」の提案を会員等に求めたところ、</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VLED</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自治体会員メーリングリストに、自治体職員のデータ活用能力向上の必要性を指摘し、</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VLED</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による自治体職員向けデータ活用研修支援を求める意見が多数寄せられました。（意見の詳細は次頁に掲載）</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l"/>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l"/>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データ活用に関する研修については、「データの重要性に気付く」「データを活用する（現状を知る、施策を考える、実行する、効果を確認し施策を見直す）」「オープンにする」の各段階ごとに、様々な内容のものが行われていますが、まずは最初の「データの重要性に気づく」から取り組む必要があると考えられます。また、自治体が自ら行うものと、企業等が行う研修に参加する方法があります。</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l"/>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P.3</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に主な研修を整理しました。今後、社員企業や自治体会員、賛助会員などから情報を収集し、この資料をより充実していく予定です。</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168252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0472" y="332656"/>
            <a:ext cx="9134339" cy="459903"/>
          </a:xfrm>
        </p:spPr>
        <p:txBody>
          <a:bodyPr>
            <a:normAutofit/>
          </a:bodyPr>
          <a:lstStyle/>
          <a:p>
            <a:r>
              <a:rPr kumimoji="1" lang="en-US" altLang="ja-JP" sz="2400" dirty="0" smtClean="0"/>
              <a:t>VLED</a:t>
            </a:r>
            <a:r>
              <a:rPr kumimoji="1" lang="ja-JP" altLang="en-US" sz="2400" dirty="0" smtClean="0"/>
              <a:t>自治体会員メーリングリストに寄せられ</a:t>
            </a:r>
            <a:r>
              <a:rPr lang="ja-JP" altLang="en-US" sz="2400" dirty="0" smtClean="0"/>
              <a:t>た主な意見（要点抜粋）</a:t>
            </a:r>
            <a:endParaRPr kumimoji="1" lang="ja-JP" altLang="en-US" sz="240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a:t>
            </a:fld>
            <a:endParaRPr lang="en-US" altLang="ja-JP"/>
          </a:p>
        </p:txBody>
      </p:sp>
      <p:sp>
        <p:nvSpPr>
          <p:cNvPr id="8" name="正方形/長方形 7"/>
          <p:cNvSpPr/>
          <p:nvPr/>
        </p:nvSpPr>
        <p:spPr bwMode="auto">
          <a:xfrm>
            <a:off x="560512" y="1052736"/>
            <a:ext cx="8856984" cy="5256584"/>
          </a:xfrm>
          <a:prstGeom prst="rect">
            <a:avLst/>
          </a:prstGeom>
          <a:noFill/>
          <a:ln w="12700" cap="sq"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92075" indent="-92075" algn="l"/>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・自治体</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では、政策判断や各種事業判断に際して、必ずしもデータ等の定量的要素をエビデンスとし、分析して事業決定をしているとは言い難い状況です</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。また</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、オープンデータの取組自治体数を見ても全自治体</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の</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とまだまだ取組が進んでいない現状があります</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。双方</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を考えると、自治体が「データ活用」の重要性を認識</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して</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おらず</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また実際に取り組めていないため、「オープンデータ」の必要性や重要性に対する認識が至らないのではないかと考えます</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。そこ</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で、自治体のオープンデータの取組を推進させるためにも、「自治体自身がデータを活用・分析して事業決定する取組」を醸成する必要が</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あると思います。その</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ための</a:t>
            </a:r>
            <a:r>
              <a:rPr kumimoji="1" lang="en-US" altLang="ja-JP"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VLED</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の具体事業として</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自治体</a:t>
            </a:r>
            <a:r>
              <a:rPr kumimoji="1" lang="ja-JP" altLang="en-US" sz="1200" b="1" u="sng"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のデータ活用に対する派遣研修</a:t>
            </a:r>
            <a:r>
              <a:rPr kumimoji="1" lang="ja-JP" altLang="en-US" sz="1200" b="1" u="sng"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事業</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」を</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提案します。</a:t>
            </a:r>
          </a:p>
          <a:p>
            <a:pPr marL="92075" indent="-92075" algn="l"/>
            <a:endParaRPr kumimoji="1" lang="en-US" altLang="ja-JP"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l"/>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・私</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も、自治体内部でのデータ活用とデータ共有が進んでおらず</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、その</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部分が進めば、大きく変革すると感じています</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。当市</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のような人口の少ない市ですと、データを活用して説明できて</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いないため</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に、声の大きい地域へ予算を投入することになりがち</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で、結果的</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に効率的な行政運営ができていないと感じています</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。また</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、職員がデータ活用するようになれば、それぞれ抱えている課題</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が鮮明</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になり、主体的に業務が進むようになると思います</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。そう</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すれば、データの重要性に気がつき、自然とオープンデータ</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が進むのではないかと</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思います。</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l"/>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l"/>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・様々</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な公共データの保有</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主体</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がオープンデータ推進に取り組もうとしたときに、そもそも自分達がデータ活用</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の恩恵</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を受けていない状況で、各データ保有所管課に「さあ外部に積極的にデータを</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提供</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しよう！」というモチベーションが湧くかというと、なかなかそういう話には</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ならない</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のではないかと考えます。逆に、「オープンデータを進めてもどのような意味</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がある</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のか？」という、シニカルな考え方を持つ人が現状では少なからずいるように</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も思います。第</a:t>
            </a:r>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回利活用・普及委員会の場でも委員の方から「オープンデータ提供自治体が</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最大の</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受益者にならなければならない」という話が出ておりましたが、そのためにも</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、自治体</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自身にデータ活用のスキルやノウハウが蓄積されていくことが非常に重要と</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思います</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ので、</a:t>
            </a:r>
            <a:r>
              <a:rPr kumimoji="1" lang="en-US" altLang="ja-JP"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VLED</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の事業として</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自治体向け（オープン</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）データ</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活用支援事業」をご検討いただければ幸いです</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l"/>
            <a:endParaRPr kumimoji="1" lang="en-US" altLang="ja-JP"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l"/>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・当市でも</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政策判断や各種事業判断に際して、データ等の定量的要素をエビデンスとし、分析して事業決定をしていくよう、地方版総合戦略の策定含め、努めていますが、必ずしも効果的に行えていないと考えています</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。オープンデータ</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の取組も、利用した結果、どのような効果が得られるかが、重要なため、本市では、</a:t>
            </a:r>
            <a:r>
              <a:rPr kumimoji="1" lang="en-US" altLang="ja-JP"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SIM</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熊本</a:t>
            </a:r>
            <a:r>
              <a:rPr kumimoji="1" lang="en-US" altLang="ja-JP"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2030</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体験会を本市でも実施し、財政課、人事課や特別職などにも体験してもらい、データ分析技術や判断について、見直すきっかけにしたいと思っています</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。しかし</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、こういったきっかけの取組でも、ノウハウが無い職員のみでは、難しいというのが実感です</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。実際</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、類似した取組と思う総務省の地域情報化アドバイザー制度は、総合窓口導入のための原案策定に際し、今年度も活用しているので</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データ</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活用研修の事業</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があれば、是非活用したいと思います</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l"/>
            <a:endParaRPr kumimoji="1" lang="en-US" altLang="ja-JP"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l"/>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・先日の</a:t>
            </a:r>
            <a:r>
              <a:rPr kumimoji="1" lang="en-US" altLang="ja-JP"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SIM</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熊本</a:t>
            </a:r>
            <a:r>
              <a:rPr kumimoji="1" lang="en-US" altLang="ja-JP"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2030</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に参加し、自治体職員にはデータの選択能力、分析力、それに基づく政策立案力が、今後ますます重要になってくるという思いを強くしました。</a:t>
            </a:r>
            <a:r>
              <a:rPr kumimoji="1" lang="en-US" altLang="ja-JP"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RESAS</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のデータも活用しきれていないのが現状です。自治体職員のデータ活用に関する研修事業、</a:t>
            </a:r>
            <a:r>
              <a:rPr kumimoji="1" lang="en-US" altLang="ja-JP"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VLED</a:t>
            </a:r>
            <a:r>
              <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でぜひ実施していただきたいと思います</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334990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0472" y="332656"/>
            <a:ext cx="9134339" cy="459903"/>
          </a:xfrm>
        </p:spPr>
        <p:txBody>
          <a:bodyPr>
            <a:normAutofit/>
          </a:bodyPr>
          <a:lstStyle/>
          <a:p>
            <a:r>
              <a:rPr kumimoji="1" lang="ja-JP" altLang="en-US" sz="2400" dirty="0" smtClean="0"/>
              <a:t>データ活用人材育成研修の</a:t>
            </a:r>
            <a:r>
              <a:rPr kumimoji="1" lang="ja-JP" altLang="en-US" sz="2400" dirty="0" smtClean="0"/>
              <a:t>整理</a:t>
            </a:r>
            <a:r>
              <a:rPr lang="ja-JP" altLang="en-US" sz="2400" dirty="0" smtClean="0"/>
              <a:t>（自治体職員向け）</a:t>
            </a:r>
            <a:endParaRPr kumimoji="1" lang="ja-JP" altLang="en-US" sz="240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a:t>
            </a:fld>
            <a:endParaRPr lang="en-US" altLang="ja-JP"/>
          </a:p>
        </p:txBody>
      </p:sp>
      <p:graphicFrame>
        <p:nvGraphicFramePr>
          <p:cNvPr id="3" name="表 2"/>
          <p:cNvGraphicFramePr>
            <a:graphicFrameLocks noGrp="1"/>
          </p:cNvGraphicFramePr>
          <p:nvPr>
            <p:extLst>
              <p:ext uri="{D42A27DB-BD31-4B8C-83A1-F6EECF244321}">
                <p14:modId xmlns:p14="http://schemas.microsoft.com/office/powerpoint/2010/main" val="3190232364"/>
              </p:ext>
            </p:extLst>
          </p:nvPr>
        </p:nvGraphicFramePr>
        <p:xfrm>
          <a:off x="344488" y="1070915"/>
          <a:ext cx="9289032" cy="5166397"/>
        </p:xfrm>
        <a:graphic>
          <a:graphicData uri="http://schemas.openxmlformats.org/drawingml/2006/table">
            <a:tbl>
              <a:tblPr firstRow="1" bandRow="1">
                <a:tableStyleId>{5C22544A-7EE6-4342-B048-85BDC9FD1C3A}</a:tableStyleId>
              </a:tblPr>
              <a:tblGrid>
                <a:gridCol w="1080120"/>
                <a:gridCol w="2232248"/>
                <a:gridCol w="2952328"/>
                <a:gridCol w="3024336"/>
              </a:tblGrid>
              <a:tr h="350304">
                <a:tc gridSpan="2">
                  <a:txBody>
                    <a:bodyPr/>
                    <a:lstStyle/>
                    <a:p>
                      <a:pPr algn="ctr"/>
                      <a:r>
                        <a:rPr kumimoji="1" lang="ja-JP" altLang="en-US" sz="1200" dirty="0" smtClean="0"/>
                        <a:t>課題解決のプロセス</a:t>
                      </a:r>
                      <a:endParaRPr kumimoji="1" lang="en-US" altLang="ja-JP" sz="1200" dirty="0" smtClean="0"/>
                    </a:p>
                  </a:txBody>
                  <a:tcPr anchor="ctr"/>
                </a:tc>
                <a:tc hMerge="1">
                  <a:txBody>
                    <a:bodyPr/>
                    <a:lstStyle/>
                    <a:p>
                      <a:pPr algn="ctr"/>
                      <a:endParaRPr kumimoji="1" lang="ja-JP" altLang="en-US" dirty="0"/>
                    </a:p>
                  </a:txBody>
                  <a:tcPr/>
                </a:tc>
                <a:tc>
                  <a:txBody>
                    <a:bodyPr/>
                    <a:lstStyle/>
                    <a:p>
                      <a:pPr algn="ctr"/>
                      <a:r>
                        <a:rPr kumimoji="1" lang="ja-JP" altLang="en-US" sz="1200" dirty="0" smtClean="0"/>
                        <a:t>自治体での研修</a:t>
                      </a:r>
                      <a:endParaRPr kumimoji="1" lang="ja-JP" altLang="en-US" sz="1200" dirty="0"/>
                    </a:p>
                  </a:txBody>
                  <a:tcPr anchor="ctr"/>
                </a:tc>
                <a:tc>
                  <a:txBody>
                    <a:bodyPr/>
                    <a:lstStyle/>
                    <a:p>
                      <a:pPr algn="ctr"/>
                      <a:r>
                        <a:rPr kumimoji="1" lang="ja-JP" altLang="en-US" sz="1200" dirty="0" smtClean="0"/>
                        <a:t>民間企業での研修</a:t>
                      </a:r>
                      <a:endParaRPr kumimoji="1" lang="ja-JP" altLang="en-US" sz="1200" dirty="0"/>
                    </a:p>
                  </a:txBody>
                  <a:tcPr anchor="ctr"/>
                </a:tc>
              </a:tr>
              <a:tr h="297768">
                <a:tc gridSpan="2">
                  <a:txBody>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データの必要性に</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気づく</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dirty="0"/>
                    </a:p>
                  </a:txBody>
                  <a:tcPr/>
                </a:tc>
                <a:tc>
                  <a:txBody>
                    <a:bodyPr/>
                    <a:lstStyle/>
                    <a:p>
                      <a:pPr marL="92075" indent="-92075"/>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・シミュレーションゲーム（</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SIM</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熊本</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2030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1277965">
                <a:tc rowSpan="4">
                  <a:txBody>
                    <a:bodyPr/>
                    <a:lstStyle/>
                    <a:p>
                      <a:pPr marL="0" indent="0">
                        <a:buFont typeface="Arial" panose="020B0604020202020204" pitchFamily="34" charset="0"/>
                        <a:buNone/>
                      </a:pP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データ</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を活用する</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現状を知る</a:t>
                      </a:r>
                      <a:endPar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・データを正しく理解する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・データを分かりやすくビジュアル化する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・データを重ね合わせて分析する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l" defTabSz="672541"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GIS</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研修（浦安市など）</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672541"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・分析手法研修（</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KJ</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法、</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SWOT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分析など）</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672541"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・データサイエンス研修（横浜市）</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672541"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・財政出前講座（福岡市）</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672541"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・統計研修</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672541"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・フィールドワーク</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92075" indent="-92075"/>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GIS</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研修（</a:t>
                      </a:r>
                      <a:r>
                        <a:rPr kumimoji="1" lang="en-US" altLang="ja-JP" sz="1200" dirty="0" err="1" smtClean="0">
                          <a:latin typeface="Meiryo UI" panose="020B0604030504040204" pitchFamily="50" charset="-128"/>
                          <a:ea typeface="Meiryo UI" panose="020B0604030504040204" pitchFamily="50" charset="-128"/>
                          <a:cs typeface="Meiryo UI" panose="020B0604030504040204" pitchFamily="50" charset="-128"/>
                        </a:rPr>
                        <a:t>Esri</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など）</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・分析手法・ツール活用研修（</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SPSS</a:t>
                      </a:r>
                      <a:r>
                        <a:rPr kumimoji="1"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SAS</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など）</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・データ活用研修（産業能率大学など）</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・統計研修（</a:t>
                      </a:r>
                      <a:r>
                        <a:rPr kumimoji="1" lang="en-US" altLang="ja-JP" sz="1200" dirty="0" err="1" smtClean="0">
                          <a:latin typeface="Meiryo UI" panose="020B0604030504040204" pitchFamily="50" charset="-128"/>
                          <a:ea typeface="Meiryo UI" panose="020B0604030504040204" pitchFamily="50" charset="-128"/>
                          <a:cs typeface="Meiryo UI" panose="020B0604030504040204" pitchFamily="50" charset="-128"/>
                        </a:rPr>
                        <a:t>gacco</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e-learning</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など）</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・データベース活用研修</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tc>
              </a:tr>
              <a:tr h="1021157">
                <a:tc vMerge="1">
                  <a:txBody>
                    <a:bodyPr/>
                    <a:lstStyle/>
                    <a:p>
                      <a:pPr marL="0" indent="0">
                        <a:buFont typeface="Arial" panose="020B0604020202020204" pitchFamily="34" charset="0"/>
                        <a:buNone/>
                      </a:pPr>
                      <a:endParaRPr kumimoji="1" lang="ja-JP" altLang="en-US" dirty="0"/>
                    </a:p>
                  </a:txBody>
                  <a:tcPr/>
                </a:tc>
                <a:tc>
                  <a:txBody>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施策を考える</a:t>
                      </a:r>
                      <a:endPar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・施策案を作る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・費用と効果を試算する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・優先順位を付ける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KPI</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を設定する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92075" indent="-92075"/>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・分析手法研修（</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KJ</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法、</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SWOT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分析、ロジックモデルなど）</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・グループワーク（地方創生実践塾、全国地域づくり人材塾など）</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92075" indent="-92075"/>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・事業計画立案研修</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・ロールプレイング・シミュレーション（よのなか科など）</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tc>
              </a:tr>
              <a:tr h="563019">
                <a:tc vMerge="1">
                  <a:txBody>
                    <a:bodyPr/>
                    <a:lstStyle/>
                    <a:p>
                      <a:pPr marL="0" indent="0">
                        <a:buFont typeface="Arial" panose="020B0604020202020204" pitchFamily="34" charset="0"/>
                        <a:buNone/>
                      </a:pPr>
                      <a:endParaRPr kumimoji="1" lang="ja-JP" altLang="en-US" dirty="0"/>
                    </a:p>
                  </a:txBody>
                  <a:tcPr/>
                </a:tc>
                <a:tc>
                  <a:txBody>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実行する</a:t>
                      </a:r>
                      <a:endPar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・プロジェクトマネジメント</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92075" indent="-92075"/>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・プロジェクトマネジメント研修（</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PMBOK</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など）</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r>
              <a:tr h="936104">
                <a:tc vMerge="1">
                  <a:txBody>
                    <a:bodyPr/>
                    <a:lstStyle/>
                    <a:p>
                      <a:endParaRPr kumimoji="1" lang="ja-JP" altLang="en-US" dirty="0"/>
                    </a:p>
                  </a:txBody>
                  <a:tcPr/>
                </a:tc>
                <a:tc>
                  <a:txBody>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効果を確認し施策を見直す</a:t>
                      </a:r>
                      <a:endPar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・データで効果を検証する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・効果に基づき施策を修正する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KPI</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を見直す</a:t>
                      </a:r>
                    </a:p>
                  </a:txBody>
                  <a:tcPr/>
                </a:tc>
                <a:tc>
                  <a:txBody>
                    <a:bodyPr/>
                    <a:lstStyle/>
                    <a:p>
                      <a:pPr marL="92075" indent="-92075"/>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・事務事業評価研修（藤沢市、逗子市、茅ヶ崎市など）</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r>
              <a:tr h="720080">
                <a:tc gridSpan="2">
                  <a:txBody>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オープンにする</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dirty="0"/>
                    </a:p>
                  </a:txBody>
                  <a:tcPr/>
                </a:tc>
                <a:tc>
                  <a:txBody>
                    <a:bodyPr/>
                    <a:lstStyle/>
                    <a:p>
                      <a:pPr marL="92075" marR="0" indent="-92075" algn="l" defTabSz="672541"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GIS</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研修（さいたま市など）</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672541"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・オープンデータ研修（静岡市、世田谷区など）</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l" defTabSz="672541"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txBody>
                  <a:tcPr/>
                </a:tc>
              </a:tr>
            </a:tbl>
          </a:graphicData>
        </a:graphic>
      </p:graphicFrame>
    </p:spTree>
    <p:extLst>
      <p:ext uri="{BB962C8B-B14F-4D97-AF65-F5344CB8AC3E}">
        <p14:creationId xmlns:p14="http://schemas.microsoft.com/office/powerpoint/2010/main" val="1156329056"/>
      </p:ext>
    </p:extLst>
  </p:cSld>
  <p:clrMapOvr>
    <a:masterClrMapping/>
  </p:clrMapOvr>
  <p:timing>
    <p:tnLst>
      <p:par>
        <p:cTn id="1" dur="indefinite" restart="never" nodeType="tmRoot"/>
      </p:par>
    </p:tnLst>
  </p:timing>
</p:sld>
</file>

<file path=ppt/theme/theme1.xml><?xml version="1.0" encoding="utf-8"?>
<a:theme xmlns:a="http://schemas.openxmlformats.org/drawingml/2006/main" name="VLEDパワポ基本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Neue Medium"/>
        <a:ea typeface="メイリオ"/>
        <a:cs typeface="ＤＦＧ平成ゴシック体W7"/>
      </a:majorFont>
      <a:minorFont>
        <a:latin typeface="Arial"/>
        <a:ea typeface="メイリオ"/>
        <a:cs typeface="ＤＦＧ平成ゴシック体W7"/>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プレゼンテーション1" id="{DE00921D-40F7-43B6-BD6D-305108E5D07E}" vid="{133BE196-5EE9-4F4C-B01D-66311A1AA8D5}"/>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VLEDパワポ基本テンプレート</Template>
  <TotalTime>0</TotalTime>
  <Words>1431</Words>
  <Application>Microsoft Office PowerPoint</Application>
  <PresentationFormat>A4 210 x 297 mm</PresentationFormat>
  <Paragraphs>68</Paragraphs>
  <Slides>3</Slides>
  <Notes>0</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VLEDパワポ基本テンプレート</vt:lpstr>
      <vt:lpstr>データ活用人材育成研修について</vt:lpstr>
      <vt:lpstr>VLED自治体会員メーリングリストに寄せられた主な意見（要点抜粋）</vt:lpstr>
      <vt:lpstr>データ活用人材育成研修の整理（自治体職員向け）</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2014-12-17T06:37:59Z</dcterms:created>
  <dcterms:modified xsi:type="dcterms:W3CDTF">2016-01-16T17:03:50Z</dcterms:modified>
</cp:coreProperties>
</file>