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6"/>
  </p:notesMasterIdLst>
  <p:handoutMasterIdLst>
    <p:handoutMasterId r:id="rId7"/>
  </p:handoutMasterIdLst>
  <p:sldIdLst>
    <p:sldId id="269" r:id="rId2"/>
    <p:sldId id="276" r:id="rId3"/>
    <p:sldId id="277" r:id="rId4"/>
    <p:sldId id="275" r:id="rId5"/>
  </p:sldIdLst>
  <p:sldSz cx="9906000" cy="6858000" type="A4"/>
  <p:notesSz cx="6799263" cy="9931400"/>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29"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3333FF"/>
    <a:srgbClr val="FFFFFF"/>
    <a:srgbClr val="336699"/>
    <a:srgbClr val="E2D9B6"/>
    <a:srgbClr val="EAEAEA"/>
    <a:srgbClr val="003366"/>
    <a:srgbClr val="FF9933"/>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varScale="1">
        <p:scale>
          <a:sx n="64" d="100"/>
          <a:sy n="64" d="100"/>
        </p:scale>
        <p:origin x="972" y="48"/>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29"/>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55760" y="9437921"/>
            <a:ext cx="2943509" cy="493486"/>
          </a:xfrm>
          <a:prstGeom prst="rect">
            <a:avLst/>
          </a:prstGeom>
          <a:noFill/>
          <a:ln w="9525">
            <a:noFill/>
            <a:miter lim="800000"/>
            <a:headEnd/>
            <a:tailEnd/>
          </a:ln>
          <a:effectLst/>
        </p:spPr>
        <p:txBody>
          <a:bodyPr vert="horz" wrap="square" lIns="95389" tIns="47697" rIns="95389" bIns="47697" numCol="1" anchor="b" anchorCtr="0" compatLnSpc="1">
            <a:prstTxWarp prst="textNoShape">
              <a:avLst/>
            </a:prstTxWarp>
          </a:bodyPr>
          <a:lstStyle>
            <a:lvl1pPr algn="r" defTabSz="954433">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3509" cy="493486"/>
          </a:xfrm>
          <a:prstGeom prst="rect">
            <a:avLst/>
          </a:prstGeom>
          <a:noFill/>
          <a:ln w="12700" cap="sq">
            <a:noFill/>
            <a:miter lim="800000"/>
            <a:headEnd type="none" w="sm" len="sm"/>
            <a:tailEnd type="none" w="sm" len="sm"/>
          </a:ln>
          <a:effectLst/>
        </p:spPr>
        <p:txBody>
          <a:bodyPr vert="horz" wrap="none" lIns="95389" tIns="47697" rIns="95389" bIns="47697" numCol="1" anchor="ctr" anchorCtr="0" compatLnSpc="1">
            <a:prstTxWarp prst="textNoShape">
              <a:avLst/>
            </a:prstTxWarp>
          </a:bodyPr>
          <a:lstStyle>
            <a:lvl1pPr algn="l" defTabSz="954433">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55760" y="3"/>
            <a:ext cx="2943509" cy="493486"/>
          </a:xfrm>
          <a:prstGeom prst="rect">
            <a:avLst/>
          </a:prstGeom>
          <a:noFill/>
          <a:ln w="12700" cap="sq">
            <a:noFill/>
            <a:miter lim="800000"/>
            <a:headEnd type="none" w="sm" len="sm"/>
            <a:tailEnd type="none" w="sm" len="sm"/>
          </a:ln>
          <a:effectLst/>
        </p:spPr>
        <p:txBody>
          <a:bodyPr vert="horz" wrap="none" lIns="95389" tIns="47697" rIns="95389" bIns="47697" numCol="1" anchor="ctr" anchorCtr="0" compatLnSpc="1">
            <a:prstTxWarp prst="textNoShape">
              <a:avLst/>
            </a:prstTxWarp>
          </a:bodyPr>
          <a:lstStyle>
            <a:lvl1pPr algn="r" defTabSz="954433">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8025" y="744538"/>
            <a:ext cx="5383213" cy="37274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7685" y="4717423"/>
            <a:ext cx="4983896" cy="4470673"/>
          </a:xfrm>
          <a:prstGeom prst="rect">
            <a:avLst/>
          </a:prstGeom>
          <a:noFill/>
          <a:ln w="12700" cap="sq">
            <a:noFill/>
            <a:miter lim="800000"/>
            <a:headEnd type="none" w="sm" len="sm"/>
            <a:tailEnd type="none" w="sm" len="sm"/>
          </a:ln>
          <a:effectLst/>
        </p:spPr>
        <p:txBody>
          <a:bodyPr vert="horz" wrap="none" lIns="95389" tIns="47697" rIns="95389" bIns="47697"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37921"/>
            <a:ext cx="2943509" cy="493486"/>
          </a:xfrm>
          <a:prstGeom prst="rect">
            <a:avLst/>
          </a:prstGeom>
          <a:noFill/>
          <a:ln w="12700" cap="sq">
            <a:noFill/>
            <a:miter lim="800000"/>
            <a:headEnd type="none" w="sm" len="sm"/>
            <a:tailEnd type="none" w="sm" len="sm"/>
          </a:ln>
          <a:effectLst/>
        </p:spPr>
        <p:txBody>
          <a:bodyPr vert="horz" wrap="none" lIns="95389" tIns="47697" rIns="95389" bIns="47697" numCol="1" anchor="b" anchorCtr="0" compatLnSpc="1">
            <a:prstTxWarp prst="textNoShape">
              <a:avLst/>
            </a:prstTxWarp>
          </a:bodyPr>
          <a:lstStyle>
            <a:lvl1pPr algn="l" defTabSz="954433">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55760" y="9437921"/>
            <a:ext cx="2943509" cy="493486"/>
          </a:xfrm>
          <a:prstGeom prst="rect">
            <a:avLst/>
          </a:prstGeom>
          <a:noFill/>
          <a:ln w="12700" cap="sq">
            <a:noFill/>
            <a:miter lim="800000"/>
            <a:headEnd type="none" w="sm" len="sm"/>
            <a:tailEnd type="none" w="sm" len="sm"/>
          </a:ln>
          <a:effectLst/>
        </p:spPr>
        <p:txBody>
          <a:bodyPr vert="horz" wrap="none" lIns="95389" tIns="47697" rIns="95389" bIns="47697" numCol="1" anchor="b" anchorCtr="0" compatLnSpc="1">
            <a:prstTxWarp prst="textNoShape">
              <a:avLst/>
            </a:prstTxWarp>
          </a:bodyPr>
          <a:lstStyle>
            <a:lvl1pPr algn="r" defTabSz="954433">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hyperlink" Target="http://creativecommons.org/licenses/by/2.1/jp/"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endParaRPr kumimoji="1" lang="ja-JP" altLang="en-US" dirty="0" smtClean="0"/>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pic>
        <p:nvPicPr>
          <p:cNvPr id="8" name="Picture 6" descr="http://i.creativecommons.org/l/by/3.0/88x31.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3997" y="5805264"/>
            <a:ext cx="893968" cy="314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p:cNvSpPr>
            <a:spLocks noChangeArrowheads="1"/>
          </p:cNvSpPr>
          <p:nvPr userDrawn="1"/>
        </p:nvSpPr>
        <p:spPr bwMode="auto">
          <a:xfrm>
            <a:off x="128464" y="6127836"/>
            <a:ext cx="4175498"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作者自らが作成した図表等（出典や</a:t>
            </a:r>
            <a:r>
              <a:rPr lang="en-US" altLang="ja-JP"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の記載のないもの）については</a:t>
            </a:r>
            <a:r>
              <a:rPr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eaLnBrk="1" hangingPunct="1">
              <a:spcBef>
                <a:spcPct val="0"/>
              </a:spcBef>
              <a:buFontTx/>
              <a:buNone/>
            </a:pPr>
            <a:r>
              <a:rPr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CC</a:t>
            </a:r>
            <a:r>
              <a:rPr lang="en-US" altLang="ja-JP" sz="900" baseline="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 </a:t>
            </a:r>
            <a:r>
              <a:rPr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BY</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（表示</a:t>
            </a:r>
            <a:r>
              <a:rPr lang="en-US" altLang="ja-JP"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2.1</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で利用可能です。</a:t>
            </a:r>
          </a:p>
          <a:p>
            <a:pPr algn="l" eaLnBrk="1" hangingPunct="1">
              <a:spcBef>
                <a:spcPct val="0"/>
              </a:spcBef>
              <a:buFontTx/>
              <a:buNone/>
            </a:pP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出典や</a:t>
            </a:r>
            <a:r>
              <a:rPr lang="en-US" altLang="ja-JP"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の記載がある図表等については</a:t>
            </a:r>
            <a:r>
              <a:rPr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、著作権法</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に基づいてご利用ください。</a:t>
            </a:r>
          </a:p>
        </p:txBody>
      </p:sp>
      <p:sp>
        <p:nvSpPr>
          <p:cNvPr id="10"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smtClean="0">
                <a:solidFill>
                  <a:srgbClr val="353535"/>
                </a:solidFill>
                <a:latin typeface="Arial" charset="0"/>
              </a:rPr>
              <a:t>© 2015 </a:t>
            </a:r>
            <a:r>
              <a:rPr lang="en-US" altLang="ja-JP" sz="1000" b="1" dirty="0" smtClean="0">
                <a:solidFill>
                  <a:srgbClr val="353535"/>
                </a:solidFill>
                <a:latin typeface="Arial" charset="0"/>
              </a:rPr>
              <a:t>Vitalizing Local </a:t>
            </a:r>
            <a:r>
              <a:rPr lang="en-US" altLang="ja-JP" sz="1000" b="1" smtClean="0">
                <a:solidFill>
                  <a:srgbClr val="353535"/>
                </a:solidFill>
                <a:latin typeface="Arial" charset="0"/>
              </a:rPr>
              <a:t>Economy organization by open Data &amp; big </a:t>
            </a:r>
            <a:r>
              <a:rPr lang="en-US" altLang="ja-JP" sz="1000" b="1" dirty="0" smtClean="0">
                <a:solidFill>
                  <a:srgbClr val="353535"/>
                </a:solidFill>
                <a:latin typeface="Arial" charset="0"/>
              </a:rPr>
              <a:t>D</a:t>
            </a:r>
            <a:r>
              <a:rPr lang="en-US" altLang="ja-JP" sz="1000" b="1" smtClean="0">
                <a:solidFill>
                  <a:srgbClr val="353535"/>
                </a:solidFill>
                <a:latin typeface="Arial" charset="0"/>
              </a:rPr>
              <a:t>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836712"/>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サブタイトル 5"/>
          <p:cNvSpPr>
            <a:spLocks noGrp="1"/>
          </p:cNvSpPr>
          <p:nvPr>
            <p:ph type="subTitle" sz="quarter" idx="1"/>
          </p:nvPr>
        </p:nvSpPr>
        <p:spPr/>
        <p:txBody>
          <a:bodyPr/>
          <a:lstStyle/>
          <a:p>
            <a:pPr algn="r"/>
            <a:r>
              <a:rPr kumimoji="1" lang="en-US" altLang="ja-JP" smtClean="0"/>
              <a:t>2015.09.14</a:t>
            </a:r>
            <a:endParaRPr kumimoji="1" lang="ja-JP" altLang="en-US" dirty="0"/>
          </a:p>
        </p:txBody>
      </p:sp>
      <p:sp>
        <p:nvSpPr>
          <p:cNvPr id="5" name="タイトル 4"/>
          <p:cNvSpPr>
            <a:spLocks noGrp="1"/>
          </p:cNvSpPr>
          <p:nvPr>
            <p:ph type="ctrTitle" sz="quarter"/>
          </p:nvPr>
        </p:nvSpPr>
        <p:spPr/>
        <p:txBody>
          <a:bodyPr/>
          <a:lstStyle/>
          <a:p>
            <a:r>
              <a:rPr kumimoji="1" lang="ja-JP" altLang="en-US" smtClean="0"/>
              <a:t>他の委員会の開催報告</a:t>
            </a:r>
            <a:endParaRPr kumimoji="1" lang="ja-JP" altLang="en-US" dirty="0"/>
          </a:p>
        </p:txBody>
      </p:sp>
      <p:sp>
        <p:nvSpPr>
          <p:cNvPr id="7" name="テキスト プレースホルダー 6"/>
          <p:cNvSpPr>
            <a:spLocks noGrp="1"/>
          </p:cNvSpPr>
          <p:nvPr>
            <p:ph type="body" sz="quarter" idx="10"/>
          </p:nvPr>
        </p:nvSpPr>
        <p:spPr/>
        <p:txBody>
          <a:bodyPr>
            <a:normAutofit lnSpcReduction="10000"/>
          </a:bodyPr>
          <a:lstStyle/>
          <a:p>
            <a:r>
              <a:rPr kumimoji="1" lang="ja-JP" altLang="en-US" smtClean="0"/>
              <a:t>平成</a:t>
            </a:r>
            <a:r>
              <a:rPr kumimoji="1" lang="en-US" altLang="ja-JP" smtClean="0"/>
              <a:t>27</a:t>
            </a:r>
            <a:r>
              <a:rPr kumimoji="1" lang="ja-JP" altLang="en-US" smtClean="0"/>
              <a:t>年度　第２回技術委員会</a:t>
            </a:r>
            <a:endParaRPr kumimoji="1" lang="ja-JP" altLang="en-US" dirty="0"/>
          </a:p>
        </p:txBody>
      </p:sp>
      <p:sp>
        <p:nvSpPr>
          <p:cNvPr id="4" name="スライド番号プレースホルダー 3"/>
          <p:cNvSpPr>
            <a:spLocks noGrp="1"/>
          </p:cNvSpPr>
          <p:nvPr>
            <p:ph type="sldNum" sz="quarter" idx="4294967295"/>
          </p:nvPr>
        </p:nvSpPr>
        <p:spPr>
          <a:xfrm>
            <a:off x="9499600" y="6602413"/>
            <a:ext cx="406400" cy="255587"/>
          </a:xfrm>
        </p:spPr>
        <p:txBody>
          <a:bodyPr/>
          <a:lstStyle/>
          <a:p>
            <a:fld id="{19168A96-8FC6-49A7-AAFF-8891F4FD4FE2}" type="slidenum">
              <a:rPr lang="ja-JP" altLang="en-US" smtClean="0"/>
              <a:pPr/>
              <a:t>1</a:t>
            </a:fld>
            <a:endParaRPr lang="en-US" altLang="ja-JP"/>
          </a:p>
        </p:txBody>
      </p:sp>
      <p:sp>
        <p:nvSpPr>
          <p:cNvPr id="9" name="Text Box 785"/>
          <p:cNvSpPr txBox="1">
            <a:spLocks noChangeArrowheads="1"/>
          </p:cNvSpPr>
          <p:nvPr/>
        </p:nvSpPr>
        <p:spPr bwMode="auto">
          <a:xfrm>
            <a:off x="8913440" y="195513"/>
            <a:ext cx="900683" cy="307777"/>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r>
              <a:rPr lang="ja-JP" altLang="en-US" sz="140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140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2-2</a:t>
            </a:r>
            <a:endParaRPr lang="en-US" altLang="ja-JP" sz="1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3159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２０２０オープンデータシティ推進委員会</a:t>
            </a:r>
            <a:endParaRPr kumimoji="1" lang="ja-JP" altLang="en-US"/>
          </a:p>
        </p:txBody>
      </p:sp>
      <p:sp>
        <p:nvSpPr>
          <p:cNvPr id="3" name="コンテンツ プレースホルダー 2"/>
          <p:cNvSpPr>
            <a:spLocks noGrp="1"/>
          </p:cNvSpPr>
          <p:nvPr>
            <p:ph idx="1"/>
          </p:nvPr>
        </p:nvSpPr>
        <p:spPr/>
        <p:txBody>
          <a:bodyPr/>
          <a:lstStyle/>
          <a:p>
            <a:r>
              <a:rPr lang="ja-JP" altLang="en-US"/>
              <a:t>「地方創生に資するデータ活用プラン</a:t>
            </a:r>
            <a:r>
              <a:rPr lang="ja-JP" altLang="en-US" smtClean="0"/>
              <a:t>」の採択者（４件）を決定</a:t>
            </a:r>
            <a:endParaRPr kumimoji="1" lang="en-US" altLang="ja-JP" smtClean="0"/>
          </a:p>
          <a:p>
            <a:pPr lvl="1"/>
            <a:r>
              <a:rPr lang="zh-CN" altLang="en-US"/>
              <a:t>国立大学法人信州</a:t>
            </a:r>
            <a:r>
              <a:rPr lang="zh-CN" altLang="en-US" smtClean="0"/>
              <a:t>大学</a:t>
            </a:r>
            <a:r>
              <a:rPr lang="ja-JP" altLang="en-US"/>
              <a:t>／</a:t>
            </a:r>
            <a:r>
              <a:rPr lang="ja-JP" altLang="en-US" smtClean="0"/>
              <a:t>塩尻市</a:t>
            </a:r>
            <a:endParaRPr lang="en-US" altLang="ja-JP" smtClean="0"/>
          </a:p>
          <a:p>
            <a:pPr lvl="1">
              <a:buNone/>
            </a:pPr>
            <a:r>
              <a:rPr lang="ja-JP" altLang="en-US" smtClean="0"/>
              <a:t>「地域</a:t>
            </a:r>
            <a:r>
              <a:rPr lang="ja-JP" altLang="en-US"/>
              <a:t>オープンデータプラットフォーム、及び分析結果のデータの環流の仕組み作りと土砂災害防止への</a:t>
            </a:r>
            <a:r>
              <a:rPr lang="ja-JP" altLang="en-US" smtClean="0"/>
              <a:t>応用」</a:t>
            </a:r>
            <a:endParaRPr lang="en-US" altLang="ja-JP" smtClean="0"/>
          </a:p>
          <a:p>
            <a:pPr lvl="2"/>
            <a:r>
              <a:rPr lang="ja-JP" altLang="en-US" smtClean="0"/>
              <a:t>市内各所に</a:t>
            </a:r>
            <a:r>
              <a:rPr lang="ja-JP" altLang="en-US"/>
              <a:t>設置された土中水分量センサー</a:t>
            </a:r>
            <a:r>
              <a:rPr lang="ja-JP" altLang="en-US" smtClean="0"/>
              <a:t>からの情報を集約、整形、統一化しオープンデータ化</a:t>
            </a:r>
            <a:endParaRPr lang="en-US" altLang="ja-JP" smtClean="0"/>
          </a:p>
          <a:p>
            <a:pPr lvl="2"/>
            <a:r>
              <a:rPr lang="ja-JP" altLang="en-US"/>
              <a:t>塩尻市オープンデータプラットフォーム（</a:t>
            </a:r>
            <a:r>
              <a:rPr lang="en-US" altLang="ja-JP"/>
              <a:t>SODP</a:t>
            </a:r>
            <a:r>
              <a:rPr lang="ja-JP" altLang="en-US" smtClean="0"/>
              <a:t>）で</a:t>
            </a:r>
            <a:r>
              <a:rPr lang="en-US" altLang="ja-JP" smtClean="0"/>
              <a:t>API</a:t>
            </a:r>
            <a:r>
              <a:rPr lang="ja-JP" altLang="en-US"/>
              <a:t>提供</a:t>
            </a:r>
          </a:p>
          <a:p>
            <a:pPr lvl="2"/>
            <a:r>
              <a:rPr lang="ja-JP" altLang="en-US" smtClean="0"/>
              <a:t>災害予測アルゴリズムにより分析し、一定の危険度を越えたらアラート発信</a:t>
            </a:r>
            <a:endParaRPr lang="en-US" altLang="ja-JP" smtClean="0"/>
          </a:p>
          <a:p>
            <a:pPr lvl="2"/>
            <a:endParaRPr lang="en-US" altLang="ja-JP" smtClean="0"/>
          </a:p>
          <a:p>
            <a:pPr lvl="1"/>
            <a:r>
              <a:rPr lang="ja-JP" altLang="en-US"/>
              <a:t>日本アイ・ビー・エム株式会社／</a:t>
            </a:r>
            <a:r>
              <a:rPr lang="ja-JP" altLang="en-US" smtClean="0"/>
              <a:t>川越市</a:t>
            </a:r>
            <a:endParaRPr lang="en-US" altLang="ja-JP" smtClean="0"/>
          </a:p>
          <a:p>
            <a:pPr marL="355600" lvl="1" indent="0">
              <a:buNone/>
            </a:pPr>
            <a:r>
              <a:rPr lang="ja-JP" altLang="en-US" smtClean="0"/>
              <a:t>「公共</a:t>
            </a:r>
            <a:r>
              <a:rPr lang="ja-JP" altLang="en-US"/>
              <a:t>施設集約化推進施策の一環としてのコミュニティバス最適配置の可能性</a:t>
            </a:r>
            <a:r>
              <a:rPr lang="ja-JP" altLang="en-US" smtClean="0"/>
              <a:t>検証」</a:t>
            </a:r>
            <a:endParaRPr lang="en-US" altLang="ja-JP" smtClean="0"/>
          </a:p>
          <a:p>
            <a:pPr lvl="2"/>
            <a:r>
              <a:rPr lang="ja-JP" altLang="en-US" smtClean="0"/>
              <a:t>高度成長期</a:t>
            </a:r>
            <a:r>
              <a:rPr lang="ja-JP" altLang="en-US"/>
              <a:t>に整備した多くの公共</a:t>
            </a:r>
            <a:r>
              <a:rPr lang="ja-JP" altLang="en-US" smtClean="0"/>
              <a:t>施設が、建て替え、集約化の必要な時期を迎えている</a:t>
            </a:r>
            <a:endParaRPr lang="en-US" altLang="ja-JP" smtClean="0"/>
          </a:p>
          <a:p>
            <a:pPr lvl="2"/>
            <a:r>
              <a:rPr lang="ja-JP" altLang="en-US"/>
              <a:t>公共施設の利用者アンケート</a:t>
            </a:r>
            <a:r>
              <a:rPr lang="ja-JP" altLang="en-US" smtClean="0"/>
              <a:t>をテキストマイニングにより解析し、</a:t>
            </a:r>
            <a:r>
              <a:rPr lang="ja-JP" altLang="en-US"/>
              <a:t>利用者の動線</a:t>
            </a:r>
            <a:r>
              <a:rPr lang="ja-JP" altLang="en-US" smtClean="0"/>
              <a:t>情報や施設の満足度等</a:t>
            </a:r>
            <a:r>
              <a:rPr lang="ja-JP" altLang="en-US"/>
              <a:t>を</a:t>
            </a:r>
            <a:r>
              <a:rPr lang="ja-JP" altLang="en-US" smtClean="0"/>
              <a:t>分析して、</a:t>
            </a:r>
            <a:r>
              <a:rPr lang="ja-JP" altLang="en-US"/>
              <a:t>コミュニティバス</a:t>
            </a:r>
            <a:r>
              <a:rPr lang="ja-JP" altLang="en-US" smtClean="0"/>
              <a:t>の運行見直し（最適配置）と合わせた公共施設の集約化方策について検証</a:t>
            </a:r>
            <a:endParaRPr lang="en-US" altLang="ja-JP" smtClean="0"/>
          </a:p>
          <a:p>
            <a:pPr lvl="2"/>
            <a:r>
              <a:rPr lang="ja-JP" altLang="en-US" smtClean="0"/>
              <a:t>テキストマイニングの機能の検証、コミュニティバスの運行見直しによる人の流れの変化のシミュレーション、施設の統合・集約化の費用対効果のシミュレーションを実施</a:t>
            </a:r>
            <a:endParaRPr lang="en-US" altLang="ja-JP"/>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2434426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２０２０オープンデータシティ推進委員会</a:t>
            </a:r>
            <a:endParaRPr kumimoji="1" lang="ja-JP" altLang="en-US"/>
          </a:p>
        </p:txBody>
      </p:sp>
      <p:sp>
        <p:nvSpPr>
          <p:cNvPr id="3" name="コンテンツ プレースホルダー 2"/>
          <p:cNvSpPr>
            <a:spLocks noGrp="1"/>
          </p:cNvSpPr>
          <p:nvPr>
            <p:ph idx="1"/>
          </p:nvPr>
        </p:nvSpPr>
        <p:spPr/>
        <p:txBody>
          <a:bodyPr/>
          <a:lstStyle/>
          <a:p>
            <a:r>
              <a:rPr lang="ja-JP" altLang="en-US"/>
              <a:t>「地方創生に資するデータ活用プラン</a:t>
            </a:r>
            <a:r>
              <a:rPr lang="ja-JP" altLang="en-US" smtClean="0"/>
              <a:t>」の採択者（４件）を決定</a:t>
            </a:r>
            <a:endParaRPr kumimoji="1" lang="en-US" altLang="ja-JP" smtClean="0"/>
          </a:p>
          <a:p>
            <a:pPr lvl="1"/>
            <a:r>
              <a:rPr lang="ja-JP" altLang="en-US" smtClean="0"/>
              <a:t>日本</a:t>
            </a:r>
            <a:r>
              <a:rPr lang="ja-JP" altLang="en-US"/>
              <a:t>ユニシス株式会社</a:t>
            </a:r>
            <a:r>
              <a:rPr lang="ja-JP" altLang="en-US" smtClean="0"/>
              <a:t>／</a:t>
            </a:r>
            <a:r>
              <a:rPr lang="ja-JP" altLang="en-US"/>
              <a:t>横浜市</a:t>
            </a:r>
            <a:endParaRPr lang="en-US" altLang="ja-JP"/>
          </a:p>
          <a:p>
            <a:pPr lvl="1">
              <a:buNone/>
            </a:pPr>
            <a:r>
              <a:rPr lang="ja-JP" altLang="en-US" smtClean="0"/>
              <a:t>「地域</a:t>
            </a:r>
            <a:r>
              <a:rPr lang="ja-JP" altLang="en-US"/>
              <a:t>金融機関と共に進める、ダブルケア（介護・子育て）関連事業者支援</a:t>
            </a:r>
            <a:r>
              <a:rPr lang="ja-JP" altLang="en-US" smtClean="0"/>
              <a:t>プロジェクト」</a:t>
            </a:r>
            <a:endParaRPr lang="en-US" altLang="ja-JP"/>
          </a:p>
          <a:p>
            <a:pPr lvl="2"/>
            <a:r>
              <a:rPr lang="ja-JP" altLang="en-US" smtClean="0"/>
              <a:t>横浜市が提供</a:t>
            </a:r>
            <a:r>
              <a:rPr lang="ja-JP" altLang="en-US"/>
              <a:t>するオープンデータをもとに、地域の公共的役割を併せ持つ信用金庫が、地域事業コンサルという独自の視点で情報を整理し</a:t>
            </a:r>
            <a:r>
              <a:rPr lang="ja-JP" altLang="en-US" smtClean="0"/>
              <a:t>、事業者に対して情報提供や事業支援を行う仕組みを構築</a:t>
            </a:r>
            <a:endParaRPr lang="en-US" altLang="ja-JP" smtClean="0"/>
          </a:p>
          <a:p>
            <a:pPr lvl="2"/>
            <a:r>
              <a:rPr lang="ja-JP" altLang="en-US" smtClean="0"/>
              <a:t>介護</a:t>
            </a:r>
            <a:r>
              <a:rPr lang="ja-JP" altLang="en-US"/>
              <a:t>・家事・子育て等の女性の社会進出に貢献するダブルケア</a:t>
            </a:r>
            <a:r>
              <a:rPr lang="ja-JP" altLang="en-US" smtClean="0"/>
              <a:t>支援を行う事業者が対象</a:t>
            </a:r>
            <a:endParaRPr lang="en-US" altLang="ja-JP" smtClean="0"/>
          </a:p>
          <a:p>
            <a:pPr lvl="2"/>
            <a:r>
              <a:rPr lang="ja-JP" altLang="en-US" smtClean="0"/>
              <a:t>これら事業者の事業相談において、事業に役立つ地域の情報（区別の人口予測、周辺エリアの事業所情報や交通情報、不動産の情報等）を提供</a:t>
            </a:r>
            <a:endParaRPr lang="en-US" altLang="ja-JP" smtClean="0"/>
          </a:p>
          <a:p>
            <a:pPr lvl="2"/>
            <a:endParaRPr lang="en-US" altLang="ja-JP" smtClean="0"/>
          </a:p>
          <a:p>
            <a:pPr lvl="1"/>
            <a:r>
              <a:rPr lang="ja-JP" altLang="en-US" smtClean="0"/>
              <a:t>福井県</a:t>
            </a:r>
            <a:r>
              <a:rPr lang="ja-JP" altLang="en-US"/>
              <a:t>情報</a:t>
            </a:r>
            <a:r>
              <a:rPr lang="ja-JP" altLang="en-US" smtClean="0"/>
              <a:t>システム工業会</a:t>
            </a:r>
            <a:r>
              <a:rPr lang="ja-JP" altLang="en-US"/>
              <a:t>／福井県</a:t>
            </a:r>
            <a:endParaRPr lang="en-US" altLang="ja-JP"/>
          </a:p>
          <a:p>
            <a:pPr marL="355600" lvl="1" indent="0">
              <a:buNone/>
            </a:pPr>
            <a:r>
              <a:rPr lang="ja-JP" altLang="en-US" smtClean="0"/>
              <a:t>「オープンアプリ</a:t>
            </a:r>
            <a:r>
              <a:rPr lang="ja-JP" altLang="en-US"/>
              <a:t>による地方創生エコシステム構築</a:t>
            </a:r>
            <a:r>
              <a:rPr lang="ja-JP" altLang="en-US" smtClean="0"/>
              <a:t>事業」</a:t>
            </a:r>
            <a:endParaRPr lang="en-US" altLang="ja-JP" smtClean="0"/>
          </a:p>
          <a:p>
            <a:pPr lvl="2"/>
            <a:r>
              <a:rPr lang="ja-JP" altLang="en-US" smtClean="0"/>
              <a:t>オープンデータを利用したアプリの開発がアイデアソン・ハッカソン等の一過性のものに終わらないよう、エコシステムを意識した循環する一連の施策を実施</a:t>
            </a:r>
            <a:endParaRPr lang="en-US" altLang="ja-JP" smtClean="0"/>
          </a:p>
          <a:p>
            <a:pPr lvl="2"/>
            <a:r>
              <a:rPr lang="ja-JP" altLang="en-US" smtClean="0"/>
              <a:t>共通語彙基盤に基づく５つ星オープンデータの整備、アプリ体験会／プログラミング体験会／アプリ開発勉強会による開発人材の掘り起こしと育成、ハッカソン／コンテストによるアプリの開発（観光をターゲットに絞る）、観光アプリによる本サービスの開発と横展開の実施、そのサービスをもとにアプリ体験会やオープンデータの整備にフィードバック</a:t>
            </a:r>
            <a:endParaRPr lang="en-US" altLang="ja-JP"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Tree>
    <p:extLst>
      <p:ext uri="{BB962C8B-B14F-4D97-AF65-F5344CB8AC3E}">
        <p14:creationId xmlns:p14="http://schemas.microsoft.com/office/powerpoint/2010/main" val="2694598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5593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502</Words>
  <Application>Microsoft Office PowerPoint</Application>
  <PresentationFormat>A4 210 x 297 mm</PresentationFormat>
  <Paragraphs>32</Paragraphs>
  <Slides>4</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4</vt:i4>
      </vt:variant>
    </vt:vector>
  </HeadingPairs>
  <TitlesOfParts>
    <vt:vector size="20" baseType="lpstr">
      <vt:lpstr>ＤＦＧ華康ゴシック体W5</vt:lpstr>
      <vt:lpstr>ＤＦＧ平成ゴシック体W3</vt:lpstr>
      <vt:lpstr>ＤＦＧ平成ゴシック体W7</vt:lpstr>
      <vt:lpstr>Franklin Gothic Demi</vt:lpstr>
      <vt:lpstr>굴림</vt:lpstr>
      <vt:lpstr>Meiryo UI</vt:lpstr>
      <vt:lpstr>ＭＳ Ｐゴシック</vt:lpstr>
      <vt:lpstr>ＭＳ Ｐ明朝</vt:lpstr>
      <vt:lpstr>ヒラギノ角ゴ ProN W3</vt:lpstr>
      <vt:lpstr>ヒラギノ角ゴ ProN W6</vt:lpstr>
      <vt:lpstr>メイリオ</vt:lpstr>
      <vt:lpstr>平成明朝</vt:lpstr>
      <vt:lpstr>Arial</vt:lpstr>
      <vt:lpstr>Calibri</vt:lpstr>
      <vt:lpstr>Wingdings</vt:lpstr>
      <vt:lpstr>VLEDパワポ基本テンプレート</vt:lpstr>
      <vt:lpstr>他の委員会の開催報告</vt:lpstr>
      <vt:lpstr>２０２０オープンデータシティ推進委員会</vt:lpstr>
      <vt:lpstr>２０２０オープンデータシティ推進委員会</vt:lpstr>
      <vt:lpstr>PowerPoint プレゼンテーション</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2015-09-14T00:00:19Z</dcterms:modified>
</cp:coreProperties>
</file>