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6" r:id="rId3"/>
    <p:sldId id="277" r:id="rId4"/>
    <p:sldId id="282" r:id="rId5"/>
    <p:sldId id="279" r:id="rId6"/>
    <p:sldId id="281" r:id="rId7"/>
    <p:sldId id="283" r:id="rId8"/>
    <p:sldId id="278" r:id="rId9"/>
    <p:sldId id="275" r:id="rId10"/>
  </p:sldIdLst>
  <p:sldSz cx="9906000" cy="6858000" type="A4"/>
  <p:notesSz cx="6799263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3333FF"/>
    <a:srgbClr val="FFFFFF"/>
    <a:srgbClr val="336699"/>
    <a:srgbClr val="E2D9B6"/>
    <a:srgbClr val="EAEAEA"/>
    <a:srgbClr val="003366"/>
    <a:srgbClr val="FF99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105" d="100"/>
          <a:sy n="105" d="100"/>
        </p:scale>
        <p:origin x="-78" y="-22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59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85" y="4717422"/>
            <a:ext cx="4983896" cy="44706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pic>
        <p:nvPicPr>
          <p:cNvPr id="8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CC</a:t>
            </a:r>
            <a:r>
              <a:rPr lang="en-US" altLang="ja-JP" sz="900" baseline="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 </a:t>
            </a: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BY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に基づいてご利用ください。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836712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r>
              <a:rPr kumimoji="1" lang="en-US" altLang="ja-JP" smtClean="0"/>
              <a:t>2015.07.28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kumimoji="1" lang="ja-JP" altLang="en-US" smtClean="0"/>
              <a:t>他の委員会の開催報告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27</a:t>
            </a:r>
            <a:r>
              <a:rPr kumimoji="1" lang="ja-JP" altLang="en-US" smtClean="0"/>
              <a:t>年度　第１回技術委員会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9" name="Text Box 785"/>
          <p:cNvSpPr txBox="1">
            <a:spLocks noChangeArrowheads="1"/>
          </p:cNvSpPr>
          <p:nvPr/>
        </p:nvSpPr>
        <p:spPr bwMode="auto">
          <a:xfrm>
            <a:off x="8913440" y="195513"/>
            <a:ext cx="900683" cy="30777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14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</a:t>
            </a:r>
            <a:endParaRPr lang="en-US" altLang="ja-JP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開催日程とアジェンダ</a:t>
            </a:r>
            <a:endParaRPr kumimoji="1" lang="en-US" altLang="ja-JP" smtClean="0"/>
          </a:p>
          <a:p>
            <a:pPr lvl="1"/>
            <a:r>
              <a:rPr lang="ja-JP" altLang="en-US" smtClean="0"/>
              <a:t>第１回：</a:t>
            </a:r>
            <a:r>
              <a:rPr lang="en-US" altLang="ja-JP" smtClean="0"/>
              <a:t>2015</a:t>
            </a:r>
            <a:r>
              <a:rPr lang="ja-JP" altLang="en-US"/>
              <a:t>年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5</a:t>
            </a:r>
            <a:r>
              <a:rPr lang="ja-JP" altLang="en-US"/>
              <a:t>日（金）</a:t>
            </a:r>
            <a:r>
              <a:rPr lang="en-US" altLang="ja-JP" smtClean="0"/>
              <a:t>10:00-12:00</a:t>
            </a:r>
          </a:p>
          <a:p>
            <a:pPr marL="533400" lvl="2" indent="0">
              <a:buNone/>
            </a:pPr>
            <a:r>
              <a:rPr lang="ja-JP" altLang="en-US" smtClean="0"/>
              <a:t>１</a:t>
            </a:r>
            <a:r>
              <a:rPr lang="ja-JP" altLang="en-US"/>
              <a:t>．新任委員のご紹介</a:t>
            </a:r>
          </a:p>
          <a:p>
            <a:pPr marL="533400" lvl="2" indent="0">
              <a:buNone/>
            </a:pPr>
            <a:r>
              <a:rPr lang="ja-JP" altLang="en-US" smtClean="0"/>
              <a:t>２</a:t>
            </a:r>
            <a:r>
              <a:rPr lang="ja-JP" altLang="en-US"/>
              <a:t>．</a:t>
            </a:r>
            <a:r>
              <a:rPr lang="en-US" altLang="ja-JP"/>
              <a:t>2014</a:t>
            </a:r>
            <a:r>
              <a:rPr lang="ja-JP" altLang="en-US"/>
              <a:t>年度の検討結果報告</a:t>
            </a:r>
          </a:p>
          <a:p>
            <a:pPr marL="533400" lvl="2" indent="0">
              <a:buNone/>
            </a:pPr>
            <a:r>
              <a:rPr lang="ja-JP" altLang="en-US" smtClean="0"/>
              <a:t>３</a:t>
            </a:r>
            <a:r>
              <a:rPr lang="ja-JP" altLang="en-US"/>
              <a:t>．今年度の</a:t>
            </a:r>
            <a:r>
              <a:rPr lang="en-US" altLang="ja-JP"/>
              <a:t>VLED</a:t>
            </a:r>
            <a:r>
              <a:rPr lang="ja-JP" altLang="en-US"/>
              <a:t>事業計画案と本委員会で行う事項について</a:t>
            </a:r>
          </a:p>
          <a:p>
            <a:pPr marL="533400" lvl="2" indent="0">
              <a:buNone/>
            </a:pPr>
            <a:r>
              <a:rPr lang="ja-JP" altLang="en-US" smtClean="0"/>
              <a:t>４</a:t>
            </a:r>
            <a:r>
              <a:rPr lang="ja-JP" altLang="en-US"/>
              <a:t>．「地方創生に資するデータ活用プラン」の公募に</a:t>
            </a:r>
            <a:r>
              <a:rPr lang="ja-JP" altLang="en-US" smtClean="0"/>
              <a:t>ついて</a:t>
            </a:r>
            <a:endParaRPr lang="ja-JP" altLang="en-US"/>
          </a:p>
          <a:p>
            <a:pPr marL="533400" lvl="2" indent="0">
              <a:buNone/>
            </a:pPr>
            <a:r>
              <a:rPr lang="ja-JP" altLang="en-US" smtClean="0"/>
              <a:t>５</a:t>
            </a:r>
            <a:r>
              <a:rPr lang="ja-JP" altLang="en-US"/>
              <a:t>．オリパラを念頭においた未来像について</a:t>
            </a:r>
          </a:p>
          <a:p>
            <a:pPr marL="533400" lvl="2" indent="0">
              <a:buNone/>
            </a:pPr>
            <a:r>
              <a:rPr lang="ja-JP" altLang="en-US" smtClean="0"/>
              <a:t>６</a:t>
            </a:r>
            <a:r>
              <a:rPr lang="ja-JP" altLang="en-US"/>
              <a:t>．データ活用人材育成研修について</a:t>
            </a:r>
          </a:p>
          <a:p>
            <a:pPr marL="533400" lvl="2" indent="0">
              <a:buNone/>
            </a:pPr>
            <a:r>
              <a:rPr lang="ja-JP" altLang="en-US" smtClean="0"/>
              <a:t>７</a:t>
            </a:r>
            <a:r>
              <a:rPr lang="ja-JP" altLang="en-US"/>
              <a:t>．オープンデータ自治体サミットについて</a:t>
            </a:r>
          </a:p>
          <a:p>
            <a:pPr marL="533400" lvl="2" indent="0">
              <a:buNone/>
            </a:pPr>
            <a:r>
              <a:rPr lang="ja-JP" altLang="en-US" smtClean="0"/>
              <a:t>８</a:t>
            </a:r>
            <a:r>
              <a:rPr lang="ja-JP" altLang="en-US"/>
              <a:t>．第２回委員会の開催日程調整（公募提案のプレゼンを予定）</a:t>
            </a:r>
          </a:p>
          <a:p>
            <a:pPr marL="533400" lvl="2" indent="0">
              <a:buNone/>
            </a:pPr>
            <a:r>
              <a:rPr lang="ja-JP" altLang="en-US" smtClean="0"/>
              <a:t>９</a:t>
            </a:r>
            <a:r>
              <a:rPr lang="ja-JP" altLang="en-US"/>
              <a:t>．</a:t>
            </a:r>
            <a:r>
              <a:rPr lang="ja-JP" altLang="en-US" smtClean="0"/>
              <a:t>その他</a:t>
            </a:r>
            <a:endParaRPr lang="en-US" altLang="ja-JP" smtClean="0"/>
          </a:p>
          <a:p>
            <a:pPr marL="533400" lvl="2" indent="0">
              <a:buNone/>
            </a:pPr>
            <a:endParaRPr lang="en-US" altLang="ja-JP" smtClean="0"/>
          </a:p>
          <a:p>
            <a:pPr lvl="1"/>
            <a:r>
              <a:rPr kumimoji="1" lang="ja-JP" altLang="en-US" smtClean="0"/>
              <a:t>第２回：</a:t>
            </a:r>
            <a:r>
              <a:rPr lang="en-US" altLang="ja-JP"/>
              <a:t>2015</a:t>
            </a:r>
            <a:r>
              <a:rPr lang="ja-JP" altLang="en-US"/>
              <a:t>年</a:t>
            </a:r>
            <a:r>
              <a:rPr lang="en-US" altLang="ja-JP"/>
              <a:t>7</a:t>
            </a:r>
            <a:r>
              <a:rPr lang="ja-JP" altLang="en-US"/>
              <a:t>月</a:t>
            </a:r>
            <a:r>
              <a:rPr lang="en-US" altLang="ja-JP"/>
              <a:t>9</a:t>
            </a:r>
            <a:r>
              <a:rPr lang="ja-JP" altLang="en-US"/>
              <a:t>日（木）</a:t>
            </a:r>
            <a:r>
              <a:rPr lang="en-US" altLang="ja-JP" smtClean="0"/>
              <a:t>13:00-16:00</a:t>
            </a:r>
          </a:p>
          <a:p>
            <a:pPr marL="533400" lvl="2" indent="0">
              <a:buNone/>
            </a:pPr>
            <a:r>
              <a:rPr lang="ja-JP" altLang="en-US"/>
              <a:t>１． </a:t>
            </a:r>
            <a:r>
              <a:rPr lang="ja-JP" altLang="en-US" smtClean="0"/>
              <a:t>「</a:t>
            </a:r>
            <a:r>
              <a:rPr lang="ja-JP" altLang="en-US"/>
              <a:t>地方創生に資するデータ活用プラン」応募者プレゼンテーション及び審査</a:t>
            </a:r>
          </a:p>
          <a:p>
            <a:pPr marL="533400" lvl="2" indent="0">
              <a:buNone/>
            </a:pPr>
            <a:r>
              <a:rPr lang="ja-JP" altLang="en-US" smtClean="0"/>
              <a:t>２．その他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44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第１回　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オープンデータ利活用や地方創生への寄与を意識し、委員を追加して体制を強化</a:t>
            </a:r>
            <a:endParaRPr kumimoji="1" lang="en-US" altLang="ja-JP" smtClean="0"/>
          </a:p>
          <a:p>
            <a:pPr lvl="1"/>
            <a:r>
              <a:rPr lang="ja-JP" altLang="en-US"/>
              <a:t>石川 雄章　（東京大学大学院 情報学環 特任教授）</a:t>
            </a:r>
          </a:p>
          <a:p>
            <a:pPr lvl="1"/>
            <a:r>
              <a:rPr lang="ja-JP" altLang="en-US"/>
              <a:t>仲伏 達也　（株式会社三菱総合研究所 “ビジョン</a:t>
            </a:r>
            <a:r>
              <a:rPr lang="en-US" altLang="ja-JP"/>
              <a:t>2020”</a:t>
            </a:r>
            <a:r>
              <a:rPr lang="ja-JP" altLang="en-US"/>
              <a:t>推進センター長）</a:t>
            </a:r>
          </a:p>
          <a:p>
            <a:pPr lvl="1"/>
            <a:r>
              <a:rPr lang="ja-JP" altLang="en-US"/>
              <a:t>福野 泰介　（株式会社</a:t>
            </a:r>
            <a:r>
              <a:rPr lang="en-US" altLang="ja-JP"/>
              <a:t>jig.jp </a:t>
            </a:r>
            <a:r>
              <a:rPr lang="ja-JP" altLang="en-US"/>
              <a:t>代表取締役社長）</a:t>
            </a:r>
          </a:p>
          <a:p>
            <a:pPr lvl="1"/>
            <a:r>
              <a:rPr lang="ja-JP" altLang="en-US"/>
              <a:t>不破　 泰　 （信州大学　総合情報センター長 教授）</a:t>
            </a:r>
          </a:p>
          <a:p>
            <a:pPr lvl="1"/>
            <a:r>
              <a:rPr lang="ja-JP" altLang="en-US"/>
              <a:t>森本 登志男（佐賀県 最高情報統括監 </a:t>
            </a:r>
            <a:r>
              <a:rPr lang="en-US" altLang="ja-JP"/>
              <a:t>(CIO)</a:t>
            </a:r>
            <a:r>
              <a:rPr lang="ja-JP" altLang="en-US" smtClean="0"/>
              <a:t>）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72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第１回　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平成</a:t>
            </a:r>
            <a:r>
              <a:rPr lang="en-US" altLang="ja-JP"/>
              <a:t>27</a:t>
            </a:r>
            <a:r>
              <a:rPr lang="ja-JP" altLang="en-US"/>
              <a:t>年度活動計画</a:t>
            </a:r>
            <a:endParaRPr lang="en-US" altLang="ja-JP"/>
          </a:p>
          <a:p>
            <a:pPr marL="355600" lvl="1" indent="0">
              <a:buNone/>
            </a:pPr>
            <a:r>
              <a:rPr lang="en-US" altLang="ja-JP"/>
              <a:t>(1) </a:t>
            </a:r>
            <a:r>
              <a:rPr lang="ja-JP" altLang="en-US"/>
              <a:t>総務省からの受託調査研究に関する検討</a:t>
            </a:r>
            <a:endParaRPr lang="en-US" altLang="ja-JP"/>
          </a:p>
          <a:p>
            <a:pPr marL="533400" lvl="2" indent="0">
              <a:buNone/>
            </a:pPr>
            <a:r>
              <a:rPr lang="en-US" altLang="ja-JP"/>
              <a:t>1) </a:t>
            </a:r>
            <a:r>
              <a:rPr lang="ja-JP" altLang="en-US"/>
              <a:t>オープンデータ・ビッグデータの活用による目指すべき未来社会の実現に関する検討</a:t>
            </a:r>
          </a:p>
          <a:p>
            <a:pPr marL="1077913" lvl="3" indent="-242888">
              <a:buNone/>
            </a:pPr>
            <a:r>
              <a:rPr lang="ja-JP" altLang="en-US"/>
              <a:t>① 外国人旅行者受入環境整備、海外への和食や食文化の</a:t>
            </a:r>
            <a:r>
              <a:rPr lang="en-US" altLang="ja-JP"/>
              <a:t>PR</a:t>
            </a:r>
            <a:r>
              <a:rPr lang="ja-JP" altLang="en-US"/>
              <a:t>、都市イメージ向上・転入促進等のテーマについて、オープンデータシティの実現に当たっての課題及びマイルストーンの検討。</a:t>
            </a:r>
          </a:p>
          <a:p>
            <a:pPr marL="1077913" lvl="3" indent="-242888">
              <a:buNone/>
            </a:pPr>
            <a:r>
              <a:rPr lang="ja-JP" altLang="en-US"/>
              <a:t>② 公共交通や防災など、多様な分野で利用ニーズの高いデータを組み合わせる際の課題の抽出・検討。</a:t>
            </a:r>
          </a:p>
          <a:p>
            <a:pPr marL="1077913" lvl="3" indent="-242888">
              <a:buNone/>
            </a:pPr>
            <a:r>
              <a:rPr lang="ja-JP" altLang="en-US"/>
              <a:t>③ </a:t>
            </a:r>
            <a:r>
              <a:rPr lang="en-US" altLang="ja-JP"/>
              <a:t>2019-2021</a:t>
            </a:r>
            <a:r>
              <a:rPr lang="ja-JP" altLang="en-US"/>
              <a:t>年に日本で開催される国際的なスポーツ大会の開催計画や準備期間における、オープンデータ・ビッグデータを活用した海外への情報発信の検討</a:t>
            </a:r>
            <a:r>
              <a:rPr lang="ja-JP" altLang="en-US" smtClean="0"/>
              <a:t>。</a:t>
            </a:r>
            <a:endParaRPr lang="en-US" altLang="ja-JP" smtClean="0"/>
          </a:p>
          <a:p>
            <a:pPr marL="533400" lvl="2" indent="0">
              <a:buNone/>
            </a:pPr>
            <a:r>
              <a:rPr lang="en-US" altLang="ja-JP" smtClean="0"/>
              <a:t>2</a:t>
            </a:r>
            <a:r>
              <a:rPr lang="en-US" altLang="ja-JP"/>
              <a:t>) </a:t>
            </a:r>
            <a:r>
              <a:rPr lang="ja-JP" altLang="en-US"/>
              <a:t>データ活用人材の確保に関する検討</a:t>
            </a:r>
          </a:p>
          <a:p>
            <a:pPr marL="723900" lvl="3" indent="0">
              <a:buNone/>
            </a:pPr>
            <a:r>
              <a:rPr lang="ja-JP" altLang="en-US"/>
              <a:t>① データ活用に取り組んでいる地方公共団体の事例調査。</a:t>
            </a:r>
          </a:p>
          <a:p>
            <a:pPr marL="723900" lvl="3" indent="0">
              <a:buNone/>
            </a:pPr>
            <a:r>
              <a:rPr lang="ja-JP" altLang="en-US"/>
              <a:t>② データ活用に関するニーズ調査と、それらを踏まえた人材の派遣や、データ活用環境整備等の有効性検討。</a:t>
            </a:r>
            <a:br>
              <a:rPr lang="ja-JP" altLang="en-US"/>
            </a:br>
            <a:r>
              <a:rPr lang="ja-JP" altLang="en-US"/>
              <a:t>③ データ活用人材の育成のための研修体制のあり方の検討</a:t>
            </a:r>
            <a:r>
              <a:rPr lang="ja-JP" altLang="en-US" smtClean="0"/>
              <a:t>。</a:t>
            </a:r>
            <a:endParaRPr lang="en-US" altLang="ja-JP" smtClean="0"/>
          </a:p>
          <a:p>
            <a:pPr marL="723900" lvl="3" indent="0">
              <a:buNone/>
            </a:pPr>
            <a:endParaRPr lang="en-US" altLang="ja-JP" smtClean="0"/>
          </a:p>
          <a:p>
            <a:pPr marL="892175" lvl="3" indent="-168275">
              <a:buNone/>
            </a:pPr>
            <a:r>
              <a:rPr lang="ja-JP" altLang="en-US"/>
              <a:t>②については</a:t>
            </a:r>
            <a:r>
              <a:rPr lang="ja-JP" altLang="en-US" smtClean="0"/>
              <a:t>、</a:t>
            </a:r>
            <a:r>
              <a:rPr lang="en-US" altLang="ja-JP" smtClean="0"/>
              <a:t>VLED</a:t>
            </a:r>
            <a:r>
              <a:rPr lang="ja-JP" altLang="en-US"/>
              <a:t>実証事業 「地方創生に資するデータ活用プラン」の公募を実施し、その成果を活用して検討項目に関してとりまとめる</a:t>
            </a:r>
            <a:r>
              <a:rPr lang="ja-JP" altLang="en-US" smtClean="0"/>
              <a:t>。</a:t>
            </a:r>
            <a:endParaRPr lang="en-US" altLang="ja-JP" smtClean="0"/>
          </a:p>
          <a:p>
            <a:pPr marL="892175" lvl="3" indent="-168275">
              <a:buNone/>
            </a:pPr>
            <a:endParaRPr lang="ja-JP" altLang="en-US"/>
          </a:p>
          <a:p>
            <a:pPr marL="355600" lvl="1" indent="0">
              <a:buNone/>
            </a:pPr>
            <a:r>
              <a:rPr lang="en-US" altLang="ja-JP"/>
              <a:t>(2) ICT</a:t>
            </a:r>
            <a:r>
              <a:rPr lang="ja-JP" altLang="en-US"/>
              <a:t>ショーケースの整備推進方策検討</a:t>
            </a:r>
          </a:p>
          <a:p>
            <a:pPr marL="533400" lvl="2" indent="0">
              <a:buNone/>
            </a:pPr>
            <a:r>
              <a:rPr lang="en-US" altLang="ja-JP" smtClean="0"/>
              <a:t>1) ICT</a:t>
            </a:r>
            <a:r>
              <a:rPr lang="ja-JP" altLang="en-US"/>
              <a:t>ショーケースのありかた（見せる</a:t>
            </a:r>
            <a:r>
              <a:rPr lang="en-US" altLang="ja-JP"/>
              <a:t>ICT</a:t>
            </a:r>
            <a:r>
              <a:rPr lang="ja-JP" altLang="en-US"/>
              <a:t>の内容や、見せ方など）を検討</a:t>
            </a:r>
          </a:p>
          <a:p>
            <a:pPr marL="804863" lvl="2" indent="-271463">
              <a:buNone/>
            </a:pPr>
            <a:r>
              <a:rPr lang="en-US" altLang="ja-JP" smtClean="0"/>
              <a:t>2) </a:t>
            </a:r>
            <a:r>
              <a:rPr lang="ja-JP" altLang="en-US" smtClean="0"/>
              <a:t>社員</a:t>
            </a:r>
            <a:r>
              <a:rPr lang="ja-JP" altLang="en-US"/>
              <a:t>各社や自治体会員、賛助会員などにおける、オープンデータやビッグデータ、地方創生等に関する取組みを調査し、そのショーケース化を検討。</a:t>
            </a:r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6" name="下矢印 5"/>
          <p:cNvSpPr/>
          <p:nvPr/>
        </p:nvSpPr>
        <p:spPr bwMode="auto">
          <a:xfrm>
            <a:off x="2216696" y="4149080"/>
            <a:ext cx="504056" cy="288032"/>
          </a:xfrm>
          <a:prstGeom prst="downArrow">
            <a:avLst>
              <a:gd name="adj1" fmla="val 32723"/>
              <a:gd name="adj2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3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第１回　２０２０オープンデータシティ推進委員会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341784"/>
          </a:xfrm>
        </p:spPr>
        <p:txBody>
          <a:bodyPr/>
          <a:lstStyle/>
          <a:p>
            <a:r>
              <a:rPr lang="ja-JP" altLang="en-US" smtClean="0"/>
              <a:t>活動</a:t>
            </a:r>
            <a:r>
              <a:rPr lang="ja-JP" altLang="en-US"/>
              <a:t>スケジュール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14" y="1556792"/>
            <a:ext cx="855876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34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第１回　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/>
          <a:lstStyle/>
          <a:p>
            <a:r>
              <a:rPr lang="ja-JP" altLang="en-US"/>
              <a:t>「地方創生に資するデータ活用プラン</a:t>
            </a:r>
            <a:r>
              <a:rPr lang="ja-JP" altLang="en-US" smtClean="0"/>
              <a:t>」実施案の検討</a:t>
            </a:r>
            <a:endParaRPr lang="en-US" altLang="ja-JP" smtClean="0"/>
          </a:p>
          <a:p>
            <a:pPr lvl="1">
              <a:tabLst>
                <a:tab pos="1252538" algn="l"/>
              </a:tabLst>
            </a:pPr>
            <a:r>
              <a:rPr lang="ja-JP" altLang="en-US"/>
              <a:t>目的：地域経済の活性化や地域課題の解決など、地方創生に資するため、地方</a:t>
            </a:r>
            <a:r>
              <a:rPr lang="ja-JP" altLang="en-US" smtClean="0"/>
              <a:t>公共</a:t>
            </a:r>
            <a:r>
              <a:rPr lang="en-US" altLang="ja-JP" smtClean="0"/>
              <a:t>	</a:t>
            </a:r>
            <a:r>
              <a:rPr lang="ja-JP" altLang="en-US" smtClean="0"/>
              <a:t>団体の</a:t>
            </a:r>
            <a:r>
              <a:rPr lang="ja-JP" altLang="en-US"/>
              <a:t>協⼒を得て、オープンデータやビッグデータを活用した新たな</a:t>
            </a:r>
            <a:r>
              <a:rPr lang="ja-JP" altLang="en-US" smtClean="0"/>
              <a:t>サービ</a:t>
            </a:r>
            <a:r>
              <a:rPr lang="en-US" altLang="ja-JP" smtClean="0"/>
              <a:t>	</a:t>
            </a:r>
            <a:r>
              <a:rPr lang="ja-JP" altLang="en-US" smtClean="0"/>
              <a:t>ス</a:t>
            </a:r>
            <a:r>
              <a:rPr lang="ja-JP" altLang="en-US"/>
              <a:t>やアプリケーション、事業モデル</a:t>
            </a:r>
            <a:r>
              <a:rPr lang="ja-JP" altLang="en-US" smtClean="0"/>
              <a:t>などの</a:t>
            </a:r>
            <a:r>
              <a:rPr lang="ja-JP" altLang="en-US"/>
              <a:t>効果や課題を明らかにするとと</a:t>
            </a:r>
            <a:r>
              <a:rPr lang="ja-JP" altLang="en-US" smtClean="0"/>
              <a:t>も</a:t>
            </a:r>
            <a:r>
              <a:rPr lang="en-US" altLang="ja-JP" smtClean="0"/>
              <a:t>	</a:t>
            </a:r>
            <a:r>
              <a:rPr lang="ja-JP" altLang="en-US" smtClean="0"/>
              <a:t>に</a:t>
            </a:r>
            <a:r>
              <a:rPr lang="ja-JP" altLang="en-US"/>
              <a:t>、成果を広く社会全体で共有</a:t>
            </a:r>
            <a:r>
              <a:rPr lang="ja-JP" altLang="en-US" smtClean="0"/>
              <a:t>する</a:t>
            </a:r>
            <a:endParaRPr lang="en-US" altLang="ja-JP" smtClean="0"/>
          </a:p>
          <a:p>
            <a:pPr lvl="1">
              <a:tabLst>
                <a:tab pos="1252538" algn="l"/>
              </a:tabLst>
            </a:pPr>
            <a:r>
              <a:rPr lang="ja-JP" altLang="en-US"/>
              <a:t>予算：総予算</a:t>
            </a:r>
            <a:r>
              <a:rPr lang="ja-JP" altLang="en-US" smtClean="0"/>
              <a:t>は</a:t>
            </a:r>
            <a:r>
              <a:rPr lang="en-US" altLang="ja-JP" smtClean="0"/>
              <a:t>2,000</a:t>
            </a:r>
            <a:r>
              <a:rPr lang="ja-JP" altLang="en-US" smtClean="0"/>
              <a:t>万</a:t>
            </a:r>
            <a:r>
              <a:rPr lang="ja-JP" altLang="en-US"/>
              <a:t>円（税別</a:t>
            </a:r>
            <a:r>
              <a:rPr lang="ja-JP" altLang="en-US" smtClean="0"/>
              <a:t>）、採択</a:t>
            </a:r>
            <a:r>
              <a:rPr lang="ja-JP" altLang="en-US"/>
              <a:t>１件当たり予算は</a:t>
            </a:r>
            <a:r>
              <a:rPr lang="ja-JP" altLang="en-US" smtClean="0"/>
              <a:t>最大</a:t>
            </a:r>
            <a:r>
              <a:rPr lang="en-US" altLang="ja-JP" smtClean="0"/>
              <a:t>1,000</a:t>
            </a:r>
            <a:r>
              <a:rPr lang="ja-JP" altLang="en-US" smtClean="0"/>
              <a:t>万</a:t>
            </a:r>
            <a:r>
              <a:rPr lang="ja-JP" altLang="en-US"/>
              <a:t>円（</a:t>
            </a:r>
            <a:r>
              <a:rPr lang="ja-JP" altLang="en-US" smtClean="0"/>
              <a:t>税別）</a:t>
            </a:r>
            <a:endParaRPr lang="en-US" altLang="ja-JP"/>
          </a:p>
          <a:p>
            <a:pPr lvl="1"/>
            <a:r>
              <a:rPr lang="ja-JP" altLang="en-US" smtClean="0"/>
              <a:t>応募期間：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15</a:t>
            </a:r>
            <a:r>
              <a:rPr lang="ja-JP" altLang="en-US" smtClean="0"/>
              <a:t>日</a:t>
            </a:r>
            <a:r>
              <a:rPr lang="ja-JP" altLang="en-US"/>
              <a:t>（月）</a:t>
            </a:r>
            <a:r>
              <a:rPr lang="ja-JP" altLang="en-US" smtClean="0"/>
              <a:t>から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r>
              <a:rPr lang="ja-JP" altLang="en-US"/>
              <a:t>（月）</a:t>
            </a:r>
            <a:r>
              <a:rPr lang="en-US" altLang="ja-JP" smtClean="0"/>
              <a:t>17</a:t>
            </a:r>
            <a:r>
              <a:rPr lang="ja-JP" altLang="en-US" smtClean="0"/>
              <a:t>時</a:t>
            </a:r>
            <a:endParaRPr lang="en-US" altLang="ja-JP" smtClean="0"/>
          </a:p>
          <a:p>
            <a:pPr lvl="1">
              <a:tabLst>
                <a:tab pos="2776538" algn="l"/>
              </a:tabLst>
            </a:pPr>
            <a:r>
              <a:rPr kumimoji="1" lang="ja-JP" altLang="en-US" smtClean="0"/>
              <a:t>プレゼンテーション：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9</a:t>
            </a:r>
            <a:r>
              <a:rPr lang="ja-JP" altLang="en-US" smtClean="0"/>
              <a:t>日</a:t>
            </a:r>
            <a:r>
              <a:rPr lang="ja-JP" altLang="en-US"/>
              <a:t>（木）</a:t>
            </a:r>
            <a:r>
              <a:rPr lang="en-US" altLang="ja-JP" smtClean="0"/>
              <a:t>13</a:t>
            </a:r>
            <a:r>
              <a:rPr lang="ja-JP" altLang="en-US" smtClean="0"/>
              <a:t>時</a:t>
            </a:r>
            <a:r>
              <a:rPr lang="en-US" altLang="ja-JP"/>
              <a:t>-</a:t>
            </a:r>
            <a:r>
              <a:rPr lang="en-US" altLang="ja-JP" smtClean="0"/>
              <a:t>16</a:t>
            </a:r>
            <a:r>
              <a:rPr lang="ja-JP" altLang="en-US" smtClean="0"/>
              <a:t>時</a:t>
            </a:r>
            <a:r>
              <a:rPr lang="ja-JP" altLang="en-US"/>
              <a:t>に東京都内で開催する </a:t>
            </a:r>
            <a:r>
              <a:rPr lang="en-US" altLang="ja-JP" smtClean="0"/>
              <a:t>	VLED2020</a:t>
            </a:r>
            <a:r>
              <a:rPr lang="ja-JP" altLang="en-US" smtClean="0"/>
              <a:t>オープンデータシティ</a:t>
            </a:r>
            <a:r>
              <a:rPr lang="ja-JP" altLang="en-US"/>
              <a:t>推進委員会の場で⾏</a:t>
            </a:r>
            <a:r>
              <a:rPr lang="ja-JP" altLang="en-US" smtClean="0"/>
              <a:t>う</a:t>
            </a:r>
            <a:endParaRPr lang="en-US" altLang="ja-JP" smtClean="0"/>
          </a:p>
          <a:p>
            <a:pPr lvl="1"/>
            <a:r>
              <a:rPr lang="ja-JP" altLang="en-US"/>
              <a:t>審査</a:t>
            </a:r>
            <a:r>
              <a:rPr lang="ja-JP" altLang="en-US" smtClean="0"/>
              <a:t>：</a:t>
            </a:r>
            <a:r>
              <a:rPr lang="en-US" altLang="ja-JP" smtClean="0"/>
              <a:t>VLED2020</a:t>
            </a:r>
            <a:r>
              <a:rPr lang="ja-JP" altLang="en-US" smtClean="0"/>
              <a:t>オープンデータシティ</a:t>
            </a:r>
            <a:r>
              <a:rPr lang="ja-JP" altLang="en-US"/>
              <a:t>推進委員会の共同主査及び委員が</a:t>
            </a:r>
            <a:r>
              <a:rPr lang="ja-JP" altLang="en-US" smtClean="0"/>
              <a:t>⾏う</a:t>
            </a:r>
            <a:endParaRPr lang="ja-JP" altLang="en-US"/>
          </a:p>
          <a:p>
            <a:pPr lvl="1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08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第１回　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/>
          <a:lstStyle/>
          <a:p>
            <a:r>
              <a:rPr lang="ja-JP" altLang="en-US" smtClean="0"/>
              <a:t>オープンデータ自治体サミット実施案の報告</a:t>
            </a:r>
            <a:endParaRPr lang="en-US" altLang="ja-JP" smtClean="0"/>
          </a:p>
          <a:p>
            <a:pPr lvl="1"/>
            <a:r>
              <a:rPr lang="ja-JP" altLang="en-US" smtClean="0"/>
              <a:t>日時</a:t>
            </a:r>
            <a:r>
              <a:rPr lang="ja-JP" altLang="en-US"/>
              <a:t>：</a:t>
            </a:r>
            <a:r>
              <a:rPr lang="en-US" altLang="ja-JP"/>
              <a:t>2015 </a:t>
            </a:r>
            <a:r>
              <a:rPr lang="ja-JP" altLang="en-US"/>
              <a:t>年 </a:t>
            </a:r>
            <a:r>
              <a:rPr lang="en-US" altLang="ja-JP"/>
              <a:t>6 </a:t>
            </a:r>
            <a:r>
              <a:rPr lang="ja-JP" altLang="en-US"/>
              <a:t>月 </a:t>
            </a:r>
            <a:r>
              <a:rPr lang="en-US" altLang="ja-JP"/>
              <a:t>24 </a:t>
            </a:r>
            <a:r>
              <a:rPr lang="ja-JP" altLang="en-US"/>
              <a:t>日</a:t>
            </a:r>
            <a:r>
              <a:rPr lang="en-US" altLang="ja-JP"/>
              <a:t>(</a:t>
            </a:r>
            <a:r>
              <a:rPr lang="ja-JP" altLang="en-US"/>
              <a:t>水</a:t>
            </a:r>
            <a:r>
              <a:rPr lang="en-US" altLang="ja-JP"/>
              <a:t>) 9:30〜19:00</a:t>
            </a:r>
          </a:p>
          <a:p>
            <a:pPr lvl="1"/>
            <a:r>
              <a:rPr lang="ja-JP" altLang="en-US" smtClean="0"/>
              <a:t>会場</a:t>
            </a:r>
            <a:r>
              <a:rPr lang="ja-JP" altLang="en-US"/>
              <a:t>：大さん橋 </a:t>
            </a:r>
            <a:r>
              <a:rPr lang="en-US" altLang="ja-JP"/>
              <a:t>CIQ </a:t>
            </a:r>
            <a:r>
              <a:rPr lang="ja-JP" altLang="en-US"/>
              <a:t>プラザ（横浜港大さん橋国際客船ターミナル）</a:t>
            </a:r>
          </a:p>
          <a:p>
            <a:pPr lvl="1"/>
            <a:r>
              <a:rPr lang="ja-JP" altLang="en-US" smtClean="0"/>
              <a:t>テーマ</a:t>
            </a:r>
            <a:r>
              <a:rPr lang="ja-JP" altLang="en-US"/>
              <a:t>：「オープンデータで地域活性化のためのオープンイノベーション</a:t>
            </a:r>
            <a:r>
              <a:rPr lang="ja-JP" altLang="en-US" smtClean="0"/>
              <a:t>」</a:t>
            </a:r>
            <a:endParaRPr lang="en-US" altLang="ja-JP"/>
          </a:p>
          <a:p>
            <a:pPr lvl="1">
              <a:tabLst>
                <a:tab pos="1252538" algn="l"/>
              </a:tabLst>
            </a:pPr>
            <a:r>
              <a:rPr lang="ja-JP" altLang="en-US" smtClean="0"/>
              <a:t>主催</a:t>
            </a:r>
            <a:r>
              <a:rPr lang="ja-JP" altLang="en-US"/>
              <a:t>：総務省関東総合通信局、関東 </a:t>
            </a:r>
            <a:r>
              <a:rPr lang="en-US" altLang="ja-JP"/>
              <a:t>ICT </a:t>
            </a:r>
            <a:r>
              <a:rPr lang="ja-JP" altLang="en-US"/>
              <a:t>推進 </a:t>
            </a:r>
            <a:r>
              <a:rPr lang="en-US" altLang="ja-JP"/>
              <a:t>NPO </a:t>
            </a:r>
            <a:r>
              <a:rPr lang="ja-JP" altLang="en-US"/>
              <a:t>連絡協議会、横浜市政策局・</a:t>
            </a:r>
            <a:r>
              <a:rPr lang="ja-JP" altLang="en-US" smtClean="0"/>
              <a:t>横</a:t>
            </a:r>
            <a:r>
              <a:rPr lang="en-US" altLang="ja-JP" smtClean="0"/>
              <a:t>	</a:t>
            </a:r>
            <a:r>
              <a:rPr lang="ja-JP" altLang="en-US" smtClean="0"/>
              <a:t>浜市</a:t>
            </a:r>
            <a:r>
              <a:rPr lang="ja-JP" altLang="en-US"/>
              <a:t>経済局</a:t>
            </a:r>
            <a:r>
              <a:rPr lang="ja-JP" altLang="en-US" smtClean="0"/>
              <a:t>、一般</a:t>
            </a:r>
            <a:r>
              <a:rPr lang="ja-JP" altLang="en-US"/>
              <a:t>社団法人オープン＆ビッグデータ活用・地方創生推進</a:t>
            </a:r>
            <a:r>
              <a:rPr lang="ja-JP" altLang="en-US" smtClean="0"/>
              <a:t>機構</a:t>
            </a:r>
            <a:endParaRPr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3356992"/>
            <a:ext cx="4480480" cy="3302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16" y="3356992"/>
            <a:ext cx="4464496" cy="312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 bwMode="auto">
          <a:xfrm>
            <a:off x="9561512" y="3356992"/>
            <a:ext cx="0" cy="2952328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4953000" y="3356992"/>
            <a:ext cx="0" cy="3096344"/>
          </a:xfrm>
          <a:prstGeom prst="line">
            <a:avLst/>
          </a:prstGeom>
          <a:solidFill>
            <a:schemeClr val="accent1"/>
          </a:solidFill>
          <a:ln w="952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044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第２回</a:t>
            </a:r>
            <a:r>
              <a:rPr lang="ja-JP" altLang="en-US"/>
              <a:t>　２０２０オープンデータシティ推進委員会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「地方創生に資するデータ活用プラン」応募者プレゼンテーション及び</a:t>
            </a:r>
            <a:r>
              <a:rPr lang="ja-JP" altLang="en-US" smtClean="0"/>
              <a:t>審査</a:t>
            </a:r>
            <a:endParaRPr lang="en-US" altLang="ja-JP"/>
          </a:p>
          <a:p>
            <a:pPr lvl="1"/>
            <a:r>
              <a:rPr lang="ja-JP" altLang="en-US" smtClean="0"/>
              <a:t>全応募から一次審査を実施し、</a:t>
            </a:r>
            <a:r>
              <a:rPr lang="en-US" altLang="ja-JP" smtClean="0"/>
              <a:t>9</a:t>
            </a:r>
            <a:r>
              <a:rPr lang="ja-JP" altLang="en-US" smtClean="0"/>
              <a:t>件に絞り込んでプレゼンテーションを実施（</a:t>
            </a:r>
            <a:r>
              <a:rPr lang="en-US" altLang="ja-JP" smtClean="0"/>
              <a:t>1</a:t>
            </a:r>
            <a:r>
              <a:rPr lang="ja-JP" altLang="en-US" smtClean="0"/>
              <a:t>件あたり</a:t>
            </a:r>
            <a:r>
              <a:rPr lang="en-US" altLang="ja-JP" smtClean="0"/>
              <a:t>20</a:t>
            </a:r>
            <a:r>
              <a:rPr lang="ja-JP" altLang="en-US" smtClean="0"/>
              <a:t>分）</a:t>
            </a:r>
            <a:endParaRPr lang="en-US" altLang="ja-JP" smtClean="0"/>
          </a:p>
          <a:p>
            <a:pPr lvl="1"/>
            <a:r>
              <a:rPr lang="ja-JP" altLang="en-US" smtClean="0"/>
              <a:t>最終的に</a:t>
            </a:r>
            <a:r>
              <a:rPr lang="en-US" altLang="ja-JP" smtClean="0"/>
              <a:t>4</a:t>
            </a:r>
            <a:r>
              <a:rPr lang="ja-JP" altLang="en-US" smtClean="0"/>
              <a:t>人の審査委員により審査を実施</a:t>
            </a:r>
            <a:endParaRPr lang="en-US" altLang="ja-JP" smtClean="0"/>
          </a:p>
          <a:p>
            <a:pPr lvl="1"/>
            <a:r>
              <a:rPr lang="ja-JP" altLang="en-US" smtClean="0"/>
              <a:t>採択案件決定に向け、上位順位</a:t>
            </a:r>
            <a:r>
              <a:rPr lang="ja-JP" altLang="en-US"/>
              <a:t>より</a:t>
            </a:r>
            <a:r>
              <a:rPr lang="ja-JP" altLang="en-US" smtClean="0"/>
              <a:t>、価格を含めて調整中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0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5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536</Words>
  <Application>Microsoft Office PowerPoint</Application>
  <PresentationFormat>A4 210 x 297 mm</PresentationFormat>
  <Paragraphs>71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VLEDパワポ基本テンプレート</vt:lpstr>
      <vt:lpstr>他の委員会の開催報告</vt:lpstr>
      <vt:lpstr>２０２０オープンデータシティ推進委員会</vt:lpstr>
      <vt:lpstr>第１回　２０２０オープンデータシティ推進委員会</vt:lpstr>
      <vt:lpstr>第１回　２０２０オープンデータシティ推進委員会</vt:lpstr>
      <vt:lpstr>第１回　２０２０オープンデータシティ推進委員会</vt:lpstr>
      <vt:lpstr>第１回　２０２０オープンデータシティ推進委員会</vt:lpstr>
      <vt:lpstr>第１回　２０２０オープンデータシティ推進委員会</vt:lpstr>
      <vt:lpstr>第２回　２０２０オープンデータシティ推進委員会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2015-09-08T06:58:39Z</dcterms:modified>
</cp:coreProperties>
</file>