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4" r:id="rId4"/>
    <p:sldId id="273" r:id="rId5"/>
    <p:sldId id="271" r:id="rId6"/>
    <p:sldId id="275" r:id="rId7"/>
  </p:sldIdLst>
  <p:sldSz cx="9906000" cy="6858000" type="A4"/>
  <p:notesSz cx="6799263" cy="99314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9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3333FF"/>
    <a:srgbClr val="FFFFFF"/>
    <a:srgbClr val="336699"/>
    <a:srgbClr val="E2D9B6"/>
    <a:srgbClr val="EAEAEA"/>
    <a:srgbClr val="003366"/>
    <a:srgbClr val="FF993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 autoAdjust="0"/>
    <p:restoredTop sz="99566" autoAdjust="0"/>
  </p:normalViewPr>
  <p:slideViewPr>
    <p:cSldViewPr>
      <p:cViewPr varScale="1">
        <p:scale>
          <a:sx n="105" d="100"/>
          <a:sy n="105" d="100"/>
        </p:scale>
        <p:origin x="-78" y="-228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759" y="9437920"/>
            <a:ext cx="2943509" cy="49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>
            <a:lvl1pPr algn="l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59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8321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85" y="4717422"/>
            <a:ext cx="4983896" cy="447067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7920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l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59" y="9437920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/2.1/jp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 smtClean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pic>
        <p:nvPicPr>
          <p:cNvPr id="8" name="Picture 6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7" y="5805264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正方形/長方形 8"/>
          <p:cNvSpPr>
            <a:spLocks noChangeArrowheads="1"/>
          </p:cNvSpPr>
          <p:nvPr userDrawn="1"/>
        </p:nvSpPr>
        <p:spPr bwMode="auto">
          <a:xfrm>
            <a:off x="128464" y="6127836"/>
            <a:ext cx="417549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の記載のないもの）については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9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CC</a:t>
            </a:r>
            <a:r>
              <a:rPr lang="en-US" altLang="ja-JP" sz="900" baseline="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 </a:t>
            </a:r>
            <a:r>
              <a:rPr lang="en-US" altLang="ja-JP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BY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の記載がある図表等については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、著作権法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に基づいてご利用ください。</a:t>
            </a: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© 2015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Vitalizing Local 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Economy organization by open Data &amp; big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D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836712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algn="r"/>
            <a:r>
              <a:rPr kumimoji="1" lang="en-US" altLang="ja-JP" smtClean="0"/>
              <a:t>2015.07.28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年度</a:t>
            </a:r>
            <a:r>
              <a:rPr kumimoji="1" lang="en-US" altLang="ja-JP" dirty="0" smtClean="0"/>
              <a:t>VLED</a:t>
            </a:r>
            <a:r>
              <a:rPr kumimoji="1" lang="ja-JP" altLang="en-US" smtClean="0"/>
              <a:t>事業計画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/>
              <a:t>平成</a:t>
            </a:r>
            <a:r>
              <a:rPr lang="en-US" altLang="ja-JP"/>
              <a:t>27</a:t>
            </a:r>
            <a:r>
              <a:rPr lang="ja-JP" altLang="en-US"/>
              <a:t>年度　第１回技術</a:t>
            </a:r>
            <a:r>
              <a:rPr lang="ja-JP" altLang="en-US" smtClean="0"/>
              <a:t>委員会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9499600" y="6602413"/>
            <a:ext cx="406400" cy="25558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sp>
        <p:nvSpPr>
          <p:cNvPr id="9" name="Text Box 785"/>
          <p:cNvSpPr txBox="1">
            <a:spLocks noChangeArrowheads="1"/>
          </p:cNvSpPr>
          <p:nvPr/>
        </p:nvSpPr>
        <p:spPr bwMode="auto">
          <a:xfrm>
            <a:off x="8913440" y="195513"/>
            <a:ext cx="900683" cy="30777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en-US" altLang="ja-JP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1-2</a:t>
            </a:r>
            <a:endParaRPr lang="en-US" altLang="ja-JP" sz="1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315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1814" y="260648"/>
            <a:ext cx="9134339" cy="581715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年度推進体制（組織構成）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cxnSp>
        <p:nvCxnSpPr>
          <p:cNvPr id="5" name="直線コネクタ 4"/>
          <p:cNvCxnSpPr/>
          <p:nvPr/>
        </p:nvCxnSpPr>
        <p:spPr>
          <a:xfrm>
            <a:off x="3643813" y="3365833"/>
            <a:ext cx="0" cy="23602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" name="直線矢印コネクタ 5"/>
          <p:cNvCxnSpPr/>
          <p:nvPr/>
        </p:nvCxnSpPr>
        <p:spPr>
          <a:xfrm flipH="1">
            <a:off x="4935163" y="2404610"/>
            <a:ext cx="1080120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  <a:headEnd type="none" w="med" len="med"/>
            <a:tailEnd type="none" w="med" len="med"/>
          </a:ln>
          <a:effectLst/>
        </p:spPr>
      </p:cxnSp>
      <p:cxnSp>
        <p:nvCxnSpPr>
          <p:cNvPr id="7" name="直線コネクタ 6"/>
          <p:cNvCxnSpPr/>
          <p:nvPr/>
        </p:nvCxnSpPr>
        <p:spPr>
          <a:xfrm>
            <a:off x="5868050" y="3363198"/>
            <a:ext cx="0" cy="23602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8" name="直線コネクタ 7"/>
          <p:cNvCxnSpPr/>
          <p:nvPr/>
        </p:nvCxnSpPr>
        <p:spPr>
          <a:xfrm>
            <a:off x="1553066" y="3363205"/>
            <a:ext cx="0" cy="23602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" name="直線コネクタ 8"/>
          <p:cNvCxnSpPr/>
          <p:nvPr/>
        </p:nvCxnSpPr>
        <p:spPr>
          <a:xfrm>
            <a:off x="1559724" y="3363204"/>
            <a:ext cx="6624000" cy="2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" name="直線コネクタ 9"/>
          <p:cNvCxnSpPr>
            <a:endCxn id="23" idx="2"/>
          </p:cNvCxnSpPr>
          <p:nvPr/>
        </p:nvCxnSpPr>
        <p:spPr>
          <a:xfrm>
            <a:off x="8173386" y="3364913"/>
            <a:ext cx="33901" cy="157974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1" name="正方形/長方形 10"/>
          <p:cNvSpPr/>
          <p:nvPr/>
        </p:nvSpPr>
        <p:spPr>
          <a:xfrm>
            <a:off x="6015282" y="1700808"/>
            <a:ext cx="1944217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最高顧問・顧問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015283" y="2983343"/>
            <a:ext cx="1124048" cy="288032"/>
          </a:xfrm>
          <a:prstGeom prst="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事務局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015283" y="2252134"/>
            <a:ext cx="1944216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オブザーバー（各府省）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85229" y="5699906"/>
            <a:ext cx="8583777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自治体分科会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904802" y="1724077"/>
            <a:ext cx="1296144" cy="288032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社員総会</a:t>
            </a: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4935163" y="1843302"/>
            <a:ext cx="1080120" cy="45916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5367211" y="178039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助言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59738" y="2158389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出席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 flipV="1">
            <a:off x="4908231" y="2590498"/>
            <a:ext cx="1087980" cy="53566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388145" y="266462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事務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94462" y="2547225"/>
            <a:ext cx="34950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オブザーバーは理事会のほか、社員総会、各委員会にも出席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245568" y="3674009"/>
            <a:ext cx="1923438" cy="1270644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389826" y="3512420"/>
            <a:ext cx="1634922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2020</a:t>
            </a:r>
            <a:r>
              <a:rPr kumimoji="0" lang="ja-JP" alt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オープンデータシティ推進委員会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7594768" y="4214658"/>
            <a:ext cx="1154063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7594768" y="3893283"/>
            <a:ext cx="1154063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752674" y="3693835"/>
            <a:ext cx="1861710" cy="127064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85229" y="3688777"/>
            <a:ext cx="1864984" cy="1255876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91906" y="3945022"/>
            <a:ext cx="1296144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713557" y="3544761"/>
            <a:ext cx="1620090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技術委員会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2846453" y="3554286"/>
            <a:ext cx="1671619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データガバナンス委員会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891906" y="4281950"/>
            <a:ext cx="1296144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052467" y="3943661"/>
            <a:ext cx="1296144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3051291" y="4291475"/>
            <a:ext cx="1296144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4984922" y="3674008"/>
            <a:ext cx="1889813" cy="1608827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074653" y="3517338"/>
            <a:ext cx="1678374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利活用・普及委員会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5267104" y="3937150"/>
            <a:ext cx="1296144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5267104" y="4263885"/>
            <a:ext cx="1296144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cxnSp>
        <p:nvCxnSpPr>
          <p:cNvPr id="39" name="直線コネクタ 38"/>
          <p:cNvCxnSpPr/>
          <p:nvPr/>
        </p:nvCxnSpPr>
        <p:spPr>
          <a:xfrm>
            <a:off x="4552874" y="1993058"/>
            <a:ext cx="0" cy="13680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40" name="正方形/長方形 39"/>
          <p:cNvSpPr/>
          <p:nvPr/>
        </p:nvSpPr>
        <p:spPr>
          <a:xfrm>
            <a:off x="3912562" y="2823117"/>
            <a:ext cx="1296144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運営委員会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5267104" y="4944652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賛助会員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891906" y="4606470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3052467" y="4615995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7594768" y="4564839"/>
            <a:ext cx="1154063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5267104" y="4616439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587935" y="4973525"/>
            <a:ext cx="1852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Arial" charset="0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Arial" charset="0"/>
              </a:rPr>
              <a:t>自治体会員は各委員会にオブザーバーとして参加</a:t>
            </a:r>
            <a:endParaRPr lang="ja-JP" altLang="en-US" sz="11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7959498" y="5118228"/>
            <a:ext cx="1313982" cy="409947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</a:rPr>
              <a:t>データ活用人材育成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</a:rPr>
              <a:t>検討分科会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704985" y="5282835"/>
            <a:ext cx="174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 smtClean="0">
                <a:solidFill>
                  <a:prstClr val="black"/>
                </a:solidFill>
                <a:latin typeface="Arial" charset="0"/>
              </a:rPr>
              <a:t>※ </a:t>
            </a: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賛助会員は利活用・普及委員会のみに参加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04802" y="2302466"/>
            <a:ext cx="1296144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理事会</a:t>
            </a:r>
          </a:p>
        </p:txBody>
      </p:sp>
      <p:cxnSp>
        <p:nvCxnSpPr>
          <p:cNvPr id="49" name="直線コネクタ 48"/>
          <p:cNvCxnSpPr/>
          <p:nvPr/>
        </p:nvCxnSpPr>
        <p:spPr>
          <a:xfrm>
            <a:off x="1559724" y="4944652"/>
            <a:ext cx="0" cy="75710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1" name="直線コネクタ 50"/>
          <p:cNvCxnSpPr/>
          <p:nvPr/>
        </p:nvCxnSpPr>
        <p:spPr>
          <a:xfrm>
            <a:off x="3700539" y="4955625"/>
            <a:ext cx="0" cy="75710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4" name="直線コネクタ 53"/>
          <p:cNvCxnSpPr>
            <a:endCxn id="47" idx="0"/>
          </p:cNvCxnSpPr>
          <p:nvPr/>
        </p:nvCxnSpPr>
        <p:spPr>
          <a:xfrm>
            <a:off x="8616489" y="4944652"/>
            <a:ext cx="0" cy="173576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7" name="直線コネクタ 56"/>
          <p:cNvCxnSpPr/>
          <p:nvPr/>
        </p:nvCxnSpPr>
        <p:spPr>
          <a:xfrm>
            <a:off x="7594768" y="4942805"/>
            <a:ext cx="0" cy="75710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8" name="直線コネクタ 57"/>
          <p:cNvCxnSpPr/>
          <p:nvPr/>
        </p:nvCxnSpPr>
        <p:spPr>
          <a:xfrm>
            <a:off x="5623016" y="5295655"/>
            <a:ext cx="0" cy="41707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0" name="直線コネクタ 59"/>
          <p:cNvCxnSpPr/>
          <p:nvPr/>
        </p:nvCxnSpPr>
        <p:spPr>
          <a:xfrm>
            <a:off x="4808984" y="3100267"/>
            <a:ext cx="0" cy="2582678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</a:ln>
          <a:effectLst/>
        </p:spPr>
      </p:cxnSp>
      <p:sp>
        <p:nvSpPr>
          <p:cNvPr id="62" name="テキスト ボックス 61"/>
          <p:cNvSpPr txBox="1"/>
          <p:nvPr/>
        </p:nvSpPr>
        <p:spPr>
          <a:xfrm>
            <a:off x="3440832" y="6086086"/>
            <a:ext cx="38470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Arial" charset="0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Arial" charset="0"/>
              </a:rPr>
              <a:t>自治体分科会は全ての委員会と連携</a:t>
            </a:r>
            <a:endParaRPr lang="en-US" altLang="ja-JP" sz="1100" dirty="0" smtClean="0">
              <a:solidFill>
                <a:prstClr val="black"/>
              </a:solidFill>
              <a:latin typeface="Arial" charset="0"/>
            </a:endParaRPr>
          </a:p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Arial" charset="0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Arial" charset="0"/>
              </a:rPr>
              <a:t>運営委員会とも連携</a:t>
            </a:r>
            <a:endParaRPr lang="ja-JP" altLang="en-US" sz="11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00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260648"/>
            <a:ext cx="9134339" cy="581715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年度推進体制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理事会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650824"/>
              </p:ext>
            </p:extLst>
          </p:nvPr>
        </p:nvGraphicFramePr>
        <p:xfrm>
          <a:off x="416496" y="1241256"/>
          <a:ext cx="9145016" cy="438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1950"/>
                <a:gridCol w="2010917"/>
                <a:gridCol w="6322149"/>
              </a:tblGrid>
              <a:tr h="154182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組織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顧問・理事等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/>
                        <a:t>顧問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最高顧問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zh-TW" altLang="en-US" sz="1200" dirty="0" smtClean="0"/>
                        <a:t>小宮山 宏</a:t>
                      </a: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zh-TW" altLang="en-US" sz="1200" dirty="0" smtClean="0"/>
                        <a:t>（</a:t>
                      </a:r>
                      <a:r>
                        <a:rPr kumimoji="1" lang="ja-JP" altLang="en-US" sz="1200" dirty="0" smtClean="0"/>
                        <a:t>株式会社</a:t>
                      </a:r>
                      <a:r>
                        <a:rPr kumimoji="1" lang="zh-TW" altLang="en-US" sz="1200" dirty="0" smtClean="0"/>
                        <a:t>三菱総合研究所 理事長）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顧問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/>
                        <a:t>徳田 英幸　（慶應義塾大学大学院 政策・メディア研究科委員長）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/>
                        <a:t>村井 純　（慶應義塾大学 環境情報学部長）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/>
                        <a:t>内山田 竹志　（日本経済団体連合会 副会長・情報通信委員長）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/>
                        <a:t>理事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理事長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CN" altLang="en-US" sz="1200" dirty="0" smtClean="0"/>
                        <a:t>坂村 健</a:t>
                      </a: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zh-CN" altLang="en-US" sz="1200" dirty="0" smtClean="0"/>
                        <a:t>（東京大学大学院 情報学環 教授）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副理事長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smtClean="0"/>
                        <a:t>篠原弘道　（日本電信電話株式会社）</a:t>
                      </a:r>
                      <a:endParaRPr kumimoji="1" lang="ja-JP" altLang="en-US" sz="1200" smtClean="0">
                        <a:solidFill>
                          <a:srgbClr val="3333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専務理事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smtClean="0"/>
                        <a:t>清水隆明　（日本電気株式会社）</a:t>
                      </a:r>
                      <a:endParaRPr kumimoji="1" lang="ja-JP" altLang="en-US" sz="1200" smtClean="0">
                        <a:solidFill>
                          <a:srgbClr val="3333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3161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理事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宇佐見正士　（</a:t>
                      </a:r>
                      <a:r>
                        <a:rPr kumimoji="1" lang="en-US" altLang="ja-JP" sz="1200" dirty="0" smtClean="0"/>
                        <a:t>KDDI</a:t>
                      </a:r>
                      <a:r>
                        <a:rPr kumimoji="1" lang="ja-JP" altLang="en-US" sz="1200" dirty="0" smtClean="0"/>
                        <a:t>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廣野充俊　（富士通株式会社）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zh-TW" altLang="en-US" sz="1200" smtClean="0"/>
                        <a:t>高橋伸明　（株式会社日立製作所）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smtClean="0"/>
                        <a:t>小林</a:t>
                      </a:r>
                      <a:r>
                        <a:rPr kumimoji="1" lang="ja-JP" altLang="en-US" sz="1200" dirty="0" smtClean="0"/>
                        <a:t>伸司　（日本アイ・ビー・エム株式会社）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織田浩義　（日本マイクロソフト株式会社）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有井和久　（株式会社電通）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本多均　（株式会社三菱総合研究所）</a:t>
                      </a:r>
                      <a:endParaRPr kumimoji="1" lang="en-US" altLang="ja-JP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zh-TW" altLang="en-US" sz="1200" dirty="0" smtClean="0"/>
                        <a:t>越塚 登　（東京大学大学院 情報学環</a:t>
                      </a:r>
                      <a:r>
                        <a:rPr kumimoji="1" lang="zh-TW" altLang="en-US" sz="1200" baseline="0" dirty="0" smtClean="0"/>
                        <a:t> </a:t>
                      </a:r>
                      <a:r>
                        <a:rPr kumimoji="1" lang="zh-TW" altLang="en-US" sz="1200" dirty="0" smtClean="0"/>
                        <a:t>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井上 由里子　（一橋大学大学院 国際企業戦略研究科 教授）</a:t>
                      </a:r>
                      <a:endParaRPr kumimoji="1" lang="en-US" altLang="ja-JP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中村 伊知哉　（慶應義塾大学大学院 メディアデザイン研究科 教授）</a:t>
                      </a:r>
                      <a:endParaRPr kumimoji="1" lang="ja-JP" altLang="en-US" sz="12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362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/>
                        <a:t>役員他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監事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/>
                        <a:t>三尾 美枝子　（キューブＭ総合法律事務所）</a:t>
                      </a:r>
                      <a:endParaRPr kumimoji="1" lang="ja-JP" altLang="en-US" sz="12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3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260648"/>
            <a:ext cx="9134339" cy="581715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年度推進体制（委員会</a:t>
            </a:r>
            <a:r>
              <a:rPr lang="zh-TW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r>
              <a:rPr lang="zh-TW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69116"/>
              </p:ext>
            </p:extLst>
          </p:nvPr>
        </p:nvGraphicFramePr>
        <p:xfrm>
          <a:off x="422764" y="980728"/>
          <a:ext cx="9138748" cy="5532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3584"/>
                <a:gridCol w="2263935"/>
                <a:gridCol w="6451229"/>
              </a:tblGrid>
              <a:tr h="144016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組織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508802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/>
                        <a:t>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技術委員会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◎</a:t>
                      </a:r>
                      <a:r>
                        <a:rPr kumimoji="1" lang="zh-TW" altLang="en-US" sz="1100" dirty="0" smtClean="0"/>
                        <a:t>越塚 登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（東京大学大学院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 smtClean="0"/>
                        <a:t>○</a:t>
                      </a:r>
                      <a:r>
                        <a:rPr kumimoji="1" lang="zh-TW" altLang="en-US" sz="1100" dirty="0" smtClean="0"/>
                        <a:t>武田 英明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（国立情報学研究所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/>
                        <a:t>中尾 彰宏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（東京大学大学院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/>
                        <a:t>平本 健二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（経済産業省 </a:t>
                      </a:r>
                      <a:r>
                        <a:rPr kumimoji="1" lang="en-US" altLang="zh-TW" sz="1100" dirty="0" smtClean="0"/>
                        <a:t>CIO</a:t>
                      </a:r>
                      <a:r>
                        <a:rPr kumimoji="1" lang="zh-TW" altLang="en-US" sz="1100" dirty="0" smtClean="0"/>
                        <a:t>補佐官）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/>
                        <a:t>深見 嘉明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</a:t>
                      </a:r>
                      <a:r>
                        <a:rPr kumimoji="1" lang="ja-JP" altLang="en-US" sz="1100" dirty="0" smtClean="0"/>
                        <a:t>立教大学</a:t>
                      </a:r>
                      <a:r>
                        <a:rPr kumimoji="1" lang="ja-JP" altLang="en-US" sz="1100" baseline="0" dirty="0" smtClean="0"/>
                        <a:t> 特任</a:t>
                      </a:r>
                      <a:r>
                        <a:rPr kumimoji="1" lang="ja-JP" altLang="en-US" sz="1100" dirty="0" smtClean="0"/>
                        <a:t>准教授</a:t>
                      </a:r>
                      <a:r>
                        <a:rPr kumimoji="1" lang="zh-TW" altLang="en-US" sz="1100" dirty="0" smtClean="0"/>
                        <a:t>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508802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データガバナンス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400" dirty="0" smtClean="0"/>
                        <a:t>委員会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◎井上 由里子　（一橋大学大学院　国際企業戦略研究科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ja-JP" altLang="en-US" sz="1100" dirty="0" smtClean="0"/>
                        <a:t>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 smtClean="0"/>
                        <a:t>○</a:t>
                      </a:r>
                      <a:r>
                        <a:rPr kumimoji="1" lang="ja-JP" altLang="en-US" sz="1100" dirty="0" smtClean="0"/>
                        <a:t>野口 祐子　（グーグル株式会社 法務部長 弁護士）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沢田 登志子　（一般社団法人</a:t>
                      </a:r>
                      <a:r>
                        <a:rPr kumimoji="1" lang="en-US" altLang="ja-JP" sz="1100" dirty="0" smtClean="0"/>
                        <a:t>EC</a:t>
                      </a:r>
                      <a:r>
                        <a:rPr kumimoji="1" lang="ja-JP" altLang="en-US" sz="1100" dirty="0" smtClean="0"/>
                        <a:t>ネットワーク 理事）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友岡 史仁　（日本大学法学部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森 亮二　（英知法律事務所 弁護士）</a:t>
                      </a:r>
                      <a:endParaRPr kumimoji="1" lang="en-US" altLang="ja-JP" sz="11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宍戸 常寿（</a:t>
                      </a:r>
                      <a:r>
                        <a:rPr kumimoji="1" lang="zh-CN" altLang="en-US" sz="1100" dirty="0" smtClean="0"/>
                        <a:t>東京大学大学院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CN" altLang="en-US" sz="1100" dirty="0" smtClean="0"/>
                        <a:t>法学政治学研究科</a:t>
                      </a:r>
                      <a:r>
                        <a:rPr kumimoji="1" lang="zh-CN" altLang="en-US" sz="1100" baseline="0" dirty="0" smtClean="0"/>
                        <a:t> </a:t>
                      </a:r>
                      <a:r>
                        <a:rPr kumimoji="1" lang="zh-CN" altLang="en-US" sz="1100" dirty="0" smtClean="0"/>
                        <a:t>教授</a:t>
                      </a:r>
                      <a:r>
                        <a:rPr kumimoji="1" lang="ja-JP" altLang="en-US" sz="1100" dirty="0" smtClean="0"/>
                        <a:t>）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9713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利活用・普及委員会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◎中村 伊知哉　（慶應義塾大学大学院　メディアデザイン研究科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 smtClean="0"/>
                        <a:t>○</a:t>
                      </a:r>
                      <a:r>
                        <a:rPr kumimoji="1" lang="ja-JP" altLang="en-US" sz="1100" dirty="0" smtClean="0"/>
                        <a:t>村上 文洋　（株式会社三菱総合研究所 社会</a:t>
                      </a:r>
                      <a:r>
                        <a:rPr kumimoji="1" lang="en-US" altLang="ja-JP" sz="1100" dirty="0" smtClean="0"/>
                        <a:t>ICT</a:t>
                      </a:r>
                      <a:r>
                        <a:rPr kumimoji="1" lang="ja-JP" altLang="en-US" sz="1100" dirty="0" smtClean="0"/>
                        <a:t>ソリューション本部 主席研究員）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石川 雄章　（東京大学大学院　情報学環 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大向 一輝　（国立情報学研究所 准教授）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川島 宏一　（筑波大学大学院　システム情報工学研究科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ja-JP" altLang="en-US" sz="1100" dirty="0" smtClean="0"/>
                        <a:t>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小林 巌生　（有限会社スコレックス 代表）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庄司 昌彦　（国際大学</a:t>
                      </a:r>
                      <a:r>
                        <a:rPr kumimoji="1" lang="en-US" altLang="ja-JP" sz="1100" dirty="0" smtClean="0"/>
                        <a:t>GLOCOM </a:t>
                      </a:r>
                      <a:r>
                        <a:rPr kumimoji="1" lang="ja-JP" altLang="en-US" sz="1100" dirty="0" smtClean="0"/>
                        <a:t>准教授・主任研究員）</a:t>
                      </a:r>
                    </a:p>
                    <a:p>
                      <a:pPr marL="984250" indent="-98425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野原 佐和子　（株式会社イプシ・マーケティング研究　所代表取締役社長、慶應義塾大学大学院　政策・メディア研究科　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/>
                        <a:t>福野 泰介　（株式会社</a:t>
                      </a:r>
                      <a:r>
                        <a:rPr kumimoji="1" lang="en-US" altLang="ja-JP" sz="1100" dirty="0" smtClean="0"/>
                        <a:t>jig.jp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ja-JP" altLang="en-US" sz="1100" dirty="0" smtClean="0"/>
                        <a:t>代表取締役社長）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6211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2020</a:t>
                      </a:r>
                      <a:r>
                        <a:rPr kumimoji="1" lang="ja-JP" altLang="en-US" sz="1400" dirty="0" smtClean="0"/>
                        <a:t>オープンデータ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400" dirty="0" smtClean="0"/>
                        <a:t>シティ推進委員会</a:t>
                      </a:r>
                      <a:endParaRPr kumimoji="1" lang="ja-JP" altLang="en-US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◎</a:t>
                      </a:r>
                      <a:r>
                        <a:rPr kumimoji="1" lang="zh-TW" altLang="en-US" sz="1100" dirty="0" smtClean="0"/>
                        <a:t>越塚 登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（東京大学大学院</a:t>
                      </a:r>
                      <a:r>
                        <a:rPr kumimoji="1" lang="ja-JP" altLang="en-US" sz="1100" dirty="0" smtClean="0"/>
                        <a:t>　</a:t>
                      </a:r>
                      <a:r>
                        <a:rPr kumimoji="1" lang="zh-TW" altLang="en-US" sz="1100" dirty="0" smtClean="0"/>
                        <a:t>情報学環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◎井上 由里子　（一橋大学大学院　国際企業戦略研究科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◎中村 伊知哉　（慶應義塾大学大学院　メディアデザイン研究科 教授）</a:t>
                      </a:r>
                      <a:endParaRPr kumimoji="1" lang="en-US" altLang="ja-JP" sz="1100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石川 雄章</a:t>
                      </a:r>
                      <a:r>
                        <a:rPr kumimoji="1" lang="ja-JP" altLang="en-US" sz="1100" baseline="0" dirty="0" smtClean="0"/>
                        <a:t>　（</a:t>
                      </a:r>
                      <a:r>
                        <a:rPr kumimoji="1" lang="ja-JP" altLang="en-US" sz="1100" dirty="0" smtClean="0"/>
                        <a:t>東京大学大学院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ja-JP" altLang="en-US" sz="1100" dirty="0" smtClean="0"/>
                        <a:t>情報学環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ja-JP" altLang="en-US" sz="1100" dirty="0" smtClean="0"/>
                        <a:t>特任教授）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仲伏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ja-JP" altLang="en-US" sz="1100" dirty="0" smtClean="0"/>
                        <a:t>達也　（株式会社三菱総合研究所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“</a:t>
                      </a:r>
                      <a:r>
                        <a:rPr kumimoji="1" lang="ja-JP" altLang="en-US" sz="1100" baseline="0" dirty="0" smtClean="0"/>
                        <a:t>ビジョン</a:t>
                      </a:r>
                      <a:r>
                        <a:rPr kumimoji="1" lang="en-US" altLang="ja-JP" sz="1100" baseline="0" dirty="0" smtClean="0"/>
                        <a:t>2020”</a:t>
                      </a:r>
                      <a:r>
                        <a:rPr kumimoji="1" lang="ja-JP" altLang="en-US" sz="1100" baseline="0" dirty="0" smtClean="0"/>
                        <a:t>推進センター長）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福野 泰介　（株式会社</a:t>
                      </a:r>
                      <a:r>
                        <a:rPr kumimoji="1" lang="en-US" altLang="ja-JP" sz="1100" dirty="0" smtClean="0"/>
                        <a:t>jig.jp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ja-JP" altLang="en-US" sz="1100" dirty="0" smtClean="0"/>
                        <a:t>代表取締役社長）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不破 泰　（信州大学　総合情報センター長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ja-JP" altLang="en-US" sz="1100" dirty="0" smtClean="0"/>
                        <a:t>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森本 登志男（佐賀県 最高情報統括監 </a:t>
                      </a:r>
                      <a:r>
                        <a:rPr kumimoji="1" lang="en-US" altLang="ja-JP" sz="1100" dirty="0" smtClean="0"/>
                        <a:t>(CIO)</a:t>
                      </a:r>
                      <a:r>
                        <a:rPr kumimoji="1" lang="ja-JP" altLang="en-US" sz="1100" dirty="0" smtClean="0"/>
                        <a:t>）</a:t>
                      </a:r>
                      <a:endParaRPr kumimoji="1" lang="en-US" altLang="ja-JP" sz="11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横巻き 2"/>
          <p:cNvSpPr/>
          <p:nvPr/>
        </p:nvSpPr>
        <p:spPr bwMode="auto">
          <a:xfrm>
            <a:off x="7977336" y="5733256"/>
            <a:ext cx="1512168" cy="648072"/>
          </a:xfrm>
          <a:prstGeom prst="horizontalScroll">
            <a:avLst>
              <a:gd name="adj" fmla="val 16531"/>
            </a:avLst>
          </a:prstGeom>
          <a:solidFill>
            <a:schemeClr val="accent2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solidFill>
                  <a:schemeClr val="bg2"/>
                </a:solidFill>
              </a:rPr>
              <a:t>注：◎主査</a:t>
            </a:r>
            <a:endParaRPr lang="en-US" altLang="ja-JP" sz="1200" dirty="0" smtClean="0">
              <a:solidFill>
                <a:schemeClr val="bg2"/>
              </a:solidFill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　　</a:t>
            </a:r>
            <a:r>
              <a:rPr kumimoji="0" lang="ja-JP" altLang="en-US" sz="1200" b="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 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</a:rPr>
              <a:t>○副主査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5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260648"/>
            <a:ext cx="9134339" cy="581715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年度事業計画案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417656"/>
              </p:ext>
            </p:extLst>
          </p:nvPr>
        </p:nvGraphicFramePr>
        <p:xfrm>
          <a:off x="56456" y="908720"/>
          <a:ext cx="9793088" cy="5499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0080"/>
                <a:gridCol w="1008112"/>
                <a:gridCol w="3456384"/>
                <a:gridCol w="504056"/>
                <a:gridCol w="720080"/>
                <a:gridCol w="648072"/>
                <a:gridCol w="864096"/>
                <a:gridCol w="792088"/>
                <a:gridCol w="1080120"/>
              </a:tblGrid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事業区分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事業名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新規</a:t>
                      </a:r>
                      <a:r>
                        <a:rPr kumimoji="1" lang="en-US" altLang="ja-JP" sz="1050" dirty="0" smtClean="0"/>
                        <a:t>/</a:t>
                      </a:r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区分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技術委員会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データガバナンス委員会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利活用・普及委員会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/>
                        <a:t>2020</a:t>
                      </a:r>
                      <a:r>
                        <a:rPr kumimoji="1" lang="ja-JP" altLang="en-US" sz="1050" dirty="0" smtClean="0"/>
                        <a:t>オープンデータシティ推進委員会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rowSpan="6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周知広報・啓発活動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イベント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シンポジウム開催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勝手表彰</a:t>
                      </a:r>
                      <a:r>
                        <a:rPr kumimoji="1" lang="en-US" altLang="ja-JP" sz="1050" dirty="0" smtClean="0"/>
                        <a:t>/</a:t>
                      </a:r>
                      <a:r>
                        <a:rPr kumimoji="1" lang="ja-JP" altLang="en-US" sz="1050" dirty="0" smtClean="0"/>
                        <a:t>コンテスト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国際会議等への参加・情報発信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情報発信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ウェブによる情報発信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オープンデータ</a:t>
                      </a:r>
                      <a:r>
                        <a:rPr kumimoji="1" lang="en-US" altLang="ja-JP" sz="1050" dirty="0" smtClean="0"/>
                        <a:t>100</a:t>
                      </a:r>
                      <a:r>
                        <a:rPr kumimoji="1" lang="ja-JP" altLang="en-US" sz="1050" dirty="0" smtClean="0"/>
                        <a:t>（仮称）（関連事例情報の発信）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パンフレット印刷等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rowSpan="11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調査研究活動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ガイドライン整備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「活用ガイドライン」の作成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3126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サンプルプログラム</a:t>
                      </a:r>
                      <a:r>
                        <a:rPr kumimoji="1" lang="en-US" altLang="ja-JP" sz="1050" dirty="0" smtClean="0"/>
                        <a:t>/</a:t>
                      </a:r>
                      <a:r>
                        <a:rPr kumimoji="1" lang="ja-JP" altLang="en-US" sz="1050" dirty="0" smtClean="0"/>
                        <a:t>活用ツール等の収集・作成・公開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「公開ガイドライン」の更新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現状及び課題調査・分析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地方自治体等のデータ公開・活用事例等調査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普及啓発のあり方検討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地方自治体におけるガバナンス面の課題調査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研修プログラム検討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データ活用人材育成研修の検討</a:t>
                      </a:r>
                      <a:endParaRPr kumimoji="1" lang="ja-JP" altLang="en-US" sz="10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地方自治体等への相談対応・</a:t>
                      </a:r>
                      <a:r>
                        <a:rPr kumimoji="1" lang="en-US" altLang="ja-JP" sz="1050" dirty="0" smtClean="0"/>
                        <a:t>FAQ</a:t>
                      </a:r>
                      <a:r>
                        <a:rPr kumimoji="1" lang="ja-JP" altLang="en-US" sz="1050" dirty="0" smtClean="0"/>
                        <a:t>作成</a:t>
                      </a:r>
                      <a:endParaRPr kumimoji="1" lang="ja-JP" altLang="en-US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オープンデータシティ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オリパラを念頭においた未来像の検討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ICT</a:t>
                      </a:r>
                      <a:r>
                        <a:rPr kumimoji="1" lang="ja-JP" altLang="en-US" sz="1050" dirty="0" smtClean="0"/>
                        <a:t>ショーケースの整備推進方策検討</a:t>
                      </a:r>
                      <a:endParaRPr kumimoji="1" lang="ja-JP" altLang="en-US" sz="10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/>
                        <a:t>地方自治体におけるデータ活用モデル実地調査（ミニプロ）</a:t>
                      </a:r>
                      <a:endParaRPr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gridSpan="3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委員会運営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 bwMode="auto">
          <a:xfrm>
            <a:off x="823184" y="3097809"/>
            <a:ext cx="9073008" cy="907255"/>
          </a:xfrm>
          <a:prstGeom prst="rect">
            <a:avLst/>
          </a:prstGeom>
          <a:noFill/>
          <a:ln w="38100" cap="sq" cmpd="sng" algn="ctr">
            <a:solidFill>
              <a:srgbClr val="6699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7519474" y="511000"/>
            <a:ext cx="576064" cy="202232"/>
          </a:xfrm>
          <a:prstGeom prst="rect">
            <a:avLst/>
          </a:prstGeom>
          <a:noFill/>
          <a:ln w="19050" cap="sq" cmpd="sng" algn="ctr">
            <a:solidFill>
              <a:srgbClr val="6699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095538" y="473108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技術委員会が扱う主なテーマ</a:t>
            </a:r>
          </a:p>
        </p:txBody>
      </p:sp>
    </p:spTree>
    <p:extLst>
      <p:ext uri="{BB962C8B-B14F-4D97-AF65-F5344CB8AC3E}">
        <p14:creationId xmlns:p14="http://schemas.microsoft.com/office/powerpoint/2010/main" val="28719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59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507</Words>
  <Application>Microsoft Office PowerPoint</Application>
  <PresentationFormat>A4 210 x 297 mm</PresentationFormat>
  <Paragraphs>222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VLEDパワポ基本テンプレート</vt:lpstr>
      <vt:lpstr>2015年度VLED事業計画</vt:lpstr>
      <vt:lpstr>１．2015年度推進体制（組織構成）</vt:lpstr>
      <vt:lpstr>２．2015年度推進体制（理事会構成）</vt:lpstr>
      <vt:lpstr>３．2015年度推進体制（委員会構成）</vt:lpstr>
      <vt:lpstr>４．2015年度事業計画案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2015-09-08T06:59:15Z</dcterms:modified>
</cp:coreProperties>
</file>