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273" r:id="rId5"/>
    <p:sldId id="271" r:id="rId6"/>
    <p:sldId id="267" r:id="rId7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33FF"/>
    <a:srgbClr val="669900"/>
    <a:srgbClr val="FFFFFF"/>
    <a:srgbClr val="336699"/>
    <a:srgbClr val="E2D9B6"/>
    <a:srgbClr val="EAEAEA"/>
    <a:srgbClr val="003366"/>
    <a:srgbClr val="FF99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9566" autoAdjust="0"/>
  </p:normalViewPr>
  <p:slideViewPr>
    <p:cSldViewPr>
      <p:cViewPr varScale="1">
        <p:scale>
          <a:sx n="73" d="100"/>
          <a:sy n="73" d="100"/>
        </p:scale>
        <p:origin x="-456" y="-90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5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48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 smtClean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836712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r"/>
            <a:r>
              <a:rPr kumimoji="1" lang="en-US" altLang="ja-JP" dirty="0" smtClean="0"/>
              <a:t>2015.6.5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年度</a:t>
            </a:r>
            <a:r>
              <a:rPr kumimoji="1" lang="en-US" altLang="ja-JP" dirty="0" smtClean="0"/>
              <a:t>VLED</a:t>
            </a:r>
            <a:r>
              <a:rPr kumimoji="1" lang="ja-JP" altLang="en-US" dirty="0" smtClean="0"/>
              <a:t>事業計画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案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499600" y="6602413"/>
            <a:ext cx="406400" cy="25558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9" name="Text Box 785"/>
          <p:cNvSpPr txBox="1">
            <a:spLocks noChangeArrowheads="1"/>
          </p:cNvSpPr>
          <p:nvPr/>
        </p:nvSpPr>
        <p:spPr bwMode="auto">
          <a:xfrm>
            <a:off x="8985448" y="195513"/>
            <a:ext cx="828675" cy="30777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資料５</a:t>
            </a:r>
            <a:endParaRPr lang="en-US" altLang="ja-JP" sz="1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1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1814" y="260648"/>
            <a:ext cx="9134339" cy="581715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年度推進体制（組織構成）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cxnSp>
        <p:nvCxnSpPr>
          <p:cNvPr id="5" name="直線コネクタ 4"/>
          <p:cNvCxnSpPr/>
          <p:nvPr/>
        </p:nvCxnSpPr>
        <p:spPr>
          <a:xfrm>
            <a:off x="3643813" y="3365833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" name="直線矢印コネクタ 5"/>
          <p:cNvCxnSpPr/>
          <p:nvPr/>
        </p:nvCxnSpPr>
        <p:spPr>
          <a:xfrm flipH="1">
            <a:off x="4935163" y="2404610"/>
            <a:ext cx="1080120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cxnSp>
        <p:nvCxnSpPr>
          <p:cNvPr id="7" name="直線コネクタ 6"/>
          <p:cNvCxnSpPr/>
          <p:nvPr/>
        </p:nvCxnSpPr>
        <p:spPr>
          <a:xfrm>
            <a:off x="5868050" y="3363198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8" name="直線コネクタ 7"/>
          <p:cNvCxnSpPr/>
          <p:nvPr/>
        </p:nvCxnSpPr>
        <p:spPr>
          <a:xfrm>
            <a:off x="1553066" y="3363205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1559724" y="3363204"/>
            <a:ext cx="6624000" cy="2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" name="直線コネクタ 9"/>
          <p:cNvCxnSpPr>
            <a:endCxn id="23" idx="2"/>
          </p:cNvCxnSpPr>
          <p:nvPr/>
        </p:nvCxnSpPr>
        <p:spPr>
          <a:xfrm>
            <a:off x="8173386" y="3364913"/>
            <a:ext cx="33901" cy="15797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1" name="正方形/長方形 10"/>
          <p:cNvSpPr/>
          <p:nvPr/>
        </p:nvSpPr>
        <p:spPr>
          <a:xfrm>
            <a:off x="6015282" y="1700808"/>
            <a:ext cx="1944217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最高顧問・顧問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015283" y="2983343"/>
            <a:ext cx="1124048" cy="288032"/>
          </a:xfrm>
          <a:prstGeom prst="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事務局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015283" y="2252134"/>
            <a:ext cx="1944216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オブザーバー（各府省）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85229" y="5699906"/>
            <a:ext cx="8583777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自治体分科会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904802" y="1724077"/>
            <a:ext cx="1296144" cy="288032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社員総会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4935163" y="1843302"/>
            <a:ext cx="1080120" cy="45916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5367211" y="178039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助言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59738" y="2158389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出席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 flipV="1">
            <a:off x="4908231" y="2590498"/>
            <a:ext cx="1087980" cy="53566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388145" y="266462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事務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94462" y="2547225"/>
            <a:ext cx="3495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オブザーバーは理事会のほか、社員総会、各委員会にも出席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245568" y="3674009"/>
            <a:ext cx="1923438" cy="1270644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389826" y="3512420"/>
            <a:ext cx="1634922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2020</a:t>
            </a:r>
            <a:r>
              <a:rPr kumimoji="0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オープンデータシティ推進委員会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7594768" y="4214658"/>
            <a:ext cx="1154063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7594768" y="3893283"/>
            <a:ext cx="1154063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752674" y="3693835"/>
            <a:ext cx="1861710" cy="127064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85229" y="3688777"/>
            <a:ext cx="1864984" cy="1255876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91906" y="3945022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713557" y="3544761"/>
            <a:ext cx="1620090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技術委員会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846453" y="3554286"/>
            <a:ext cx="1671619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データガバナンス委員会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891906" y="4281950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052467" y="3943661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051291" y="4291475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4984922" y="3674008"/>
            <a:ext cx="1889813" cy="160882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074653" y="3517338"/>
            <a:ext cx="167837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利活用・普及委員会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5267104" y="3937150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5267104" y="4263885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cxnSp>
        <p:nvCxnSpPr>
          <p:cNvPr id="39" name="直線コネクタ 38"/>
          <p:cNvCxnSpPr/>
          <p:nvPr/>
        </p:nvCxnSpPr>
        <p:spPr>
          <a:xfrm>
            <a:off x="4552874" y="1993058"/>
            <a:ext cx="0" cy="13680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40" name="正方形/長方形 39"/>
          <p:cNvSpPr/>
          <p:nvPr/>
        </p:nvSpPr>
        <p:spPr>
          <a:xfrm>
            <a:off x="3912562" y="2823117"/>
            <a:ext cx="129614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運営委員会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5267104" y="4944652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賛助会員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891906" y="4606470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3052467" y="4615995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7594768" y="4564839"/>
            <a:ext cx="1154063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5267104" y="4616439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87935" y="4973525"/>
            <a:ext cx="1852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自治体会員は各委員会にオブザーバーとして参加</a:t>
            </a:r>
            <a:endParaRPr lang="ja-JP" altLang="en-US" sz="11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7959498" y="5118228"/>
            <a:ext cx="1313982" cy="409947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データ活用人材育成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検討分科会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704985" y="5282835"/>
            <a:ext cx="174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solidFill>
                  <a:prstClr val="black"/>
                </a:solidFill>
                <a:latin typeface="Arial" charset="0"/>
              </a:rPr>
              <a:t>※ </a:t>
            </a: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賛助会員は利活用・普及委員会のみに参加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04802" y="2302466"/>
            <a:ext cx="129614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理事会</a:t>
            </a:r>
          </a:p>
        </p:txBody>
      </p:sp>
      <p:cxnSp>
        <p:nvCxnSpPr>
          <p:cNvPr id="49" name="直線コネクタ 48"/>
          <p:cNvCxnSpPr/>
          <p:nvPr/>
        </p:nvCxnSpPr>
        <p:spPr>
          <a:xfrm>
            <a:off x="1559724" y="4944652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1" name="直線コネクタ 50"/>
          <p:cNvCxnSpPr/>
          <p:nvPr/>
        </p:nvCxnSpPr>
        <p:spPr>
          <a:xfrm>
            <a:off x="3700539" y="4955625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4" name="直線コネクタ 53"/>
          <p:cNvCxnSpPr>
            <a:endCxn id="47" idx="0"/>
          </p:cNvCxnSpPr>
          <p:nvPr/>
        </p:nvCxnSpPr>
        <p:spPr>
          <a:xfrm>
            <a:off x="8616489" y="4944652"/>
            <a:ext cx="0" cy="17357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7" name="直線コネクタ 56"/>
          <p:cNvCxnSpPr/>
          <p:nvPr/>
        </p:nvCxnSpPr>
        <p:spPr>
          <a:xfrm>
            <a:off x="7594768" y="4942805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8" name="直線コネクタ 57"/>
          <p:cNvCxnSpPr/>
          <p:nvPr/>
        </p:nvCxnSpPr>
        <p:spPr>
          <a:xfrm>
            <a:off x="5623016" y="5295655"/>
            <a:ext cx="0" cy="4170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0" name="直線コネクタ 59"/>
          <p:cNvCxnSpPr/>
          <p:nvPr/>
        </p:nvCxnSpPr>
        <p:spPr>
          <a:xfrm>
            <a:off x="4808984" y="3100267"/>
            <a:ext cx="0" cy="2582678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</a:ln>
          <a:effectLst/>
        </p:spPr>
      </p:cxnSp>
      <p:sp>
        <p:nvSpPr>
          <p:cNvPr id="62" name="テキスト ボックス 61"/>
          <p:cNvSpPr txBox="1"/>
          <p:nvPr/>
        </p:nvSpPr>
        <p:spPr>
          <a:xfrm>
            <a:off x="3440832" y="6086086"/>
            <a:ext cx="38470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自治体分科会は全ての委員会と連携</a:t>
            </a:r>
            <a:endParaRPr lang="en-US" altLang="ja-JP" sz="1100" dirty="0" smtClean="0">
              <a:solidFill>
                <a:prstClr val="black"/>
              </a:solidFill>
              <a:latin typeface="Arial" charset="0"/>
            </a:endParaRPr>
          </a:p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運営委員会とも連携</a:t>
            </a:r>
            <a:endParaRPr lang="ja-JP" altLang="en-US" sz="11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00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134339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理事会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92832"/>
              </p:ext>
            </p:extLst>
          </p:nvPr>
        </p:nvGraphicFramePr>
        <p:xfrm>
          <a:off x="416496" y="1241256"/>
          <a:ext cx="914501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950"/>
                <a:gridCol w="2010917"/>
                <a:gridCol w="6322149"/>
              </a:tblGrid>
              <a:tr h="154182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顧問・理事等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最高顧問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小宮山 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三菱総合研究所 理事長）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徳田 英幸　（慶應義塾大学大学院 政策・メディア研究科委員長）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村井 純　（慶應義塾大学 環境情報学部長）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内山田 竹志　（日本経済団体連合会 副会長・情報通信委員長）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理事長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CN" altLang="en-US" sz="1200" dirty="0" smtClean="0">
                          <a:solidFill>
                            <a:srgbClr val="3333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坂村 健</a:t>
                      </a:r>
                      <a:r>
                        <a:rPr kumimoji="1" lang="ja-JP" altLang="en-US" sz="1200" dirty="0" smtClean="0">
                          <a:solidFill>
                            <a:srgbClr val="3333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sz="1200" dirty="0" smtClean="0">
                          <a:solidFill>
                            <a:srgbClr val="3333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 情報学環 教授）</a:t>
                      </a:r>
                      <a:endParaRPr kumimoji="1" lang="en-US" altLang="ja-JP" sz="1200" dirty="0" smtClean="0">
                        <a:solidFill>
                          <a:srgbClr val="3333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副理事長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smtClean="0">
                          <a:solidFill>
                            <a:srgbClr val="3333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篠原弘道　（日本電信電話株式会社）</a:t>
                      </a: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専務理事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smtClean="0">
                          <a:solidFill>
                            <a:srgbClr val="3333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清水隆明　（日本電気株式会社）</a:t>
                      </a:r>
                    </a:p>
                  </a:txBody>
                  <a:tcPr anchor="ctr"/>
                </a:tc>
              </a:tr>
              <a:tr h="3161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宇佐見正士　（</a:t>
                      </a:r>
                      <a:r>
                        <a:rPr kumimoji="1" lang="en-US" altLang="ja-JP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KDDI</a:t>
                      </a: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廣野充俊　（富士通株式会社）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高橋伸明</a:t>
                      </a: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（株式会社日立製作所）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小林伸司　（日本アイ・ビー・エム株式会社）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織田浩義　（日本マイクロソフト株式会社）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有井和久　（株式会社電通）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本多均　（株式会社三菱総合研究所）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　（東京大学大学院 情報学環</a:t>
                      </a:r>
                      <a:r>
                        <a:rPr kumimoji="1" lang="zh-TW" altLang="en-US" sz="12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井上 由里子　（一橋大学大学院 国際企業戦略研究科 教授）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中村 伊知哉　（慶應義塾大学大学院 メディアデザイン研究科 教授）</a:t>
                      </a:r>
                    </a:p>
                  </a:txBody>
                  <a:tcPr anchor="ctr"/>
                </a:tc>
              </a:tr>
              <a:tr h="236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役員他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三尾 美枝子　（キューブＭ総合法律事務所）</a:t>
                      </a:r>
                      <a:endParaRPr kumimoji="1" lang="ja-JP" altLang="en-US" sz="12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横巻き 6"/>
          <p:cNvSpPr/>
          <p:nvPr/>
        </p:nvSpPr>
        <p:spPr bwMode="auto">
          <a:xfrm>
            <a:off x="6537176" y="3429000"/>
            <a:ext cx="2952328" cy="936104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solidFill>
                  <a:schemeClr val="bg2"/>
                </a:solidFill>
              </a:rPr>
              <a:t>青字：再任</a:t>
            </a:r>
            <a:endParaRPr lang="en-US" altLang="ja-JP" sz="1200" dirty="0" smtClean="0">
              <a:solidFill>
                <a:schemeClr val="bg2"/>
              </a:solidFill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solidFill>
                  <a:schemeClr val="bg2"/>
                </a:solidFill>
              </a:rPr>
              <a:t>赤字：新任（各委員会主査）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</a:rPr>
              <a:t>理事</a:t>
            </a:r>
            <a:r>
              <a:rPr lang="ja-JP" altLang="en-US" sz="1200">
                <a:solidFill>
                  <a:schemeClr val="bg2"/>
                </a:solidFill>
              </a:rPr>
              <a:t>の</a:t>
            </a:r>
            <a:r>
              <a: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</a:rPr>
              <a:t>一部は交代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33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332656"/>
            <a:ext cx="9134339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年度推進体制（委員会構成）（案）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71400"/>
              </p:ext>
            </p:extLst>
          </p:nvPr>
        </p:nvGraphicFramePr>
        <p:xfrm>
          <a:off x="422764" y="980728"/>
          <a:ext cx="9138748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84"/>
                <a:gridCol w="2263935"/>
                <a:gridCol w="6451229"/>
              </a:tblGrid>
              <a:tr h="144016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08802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武田 英明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（国立情報学研究所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中尾 彰宏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平本 健二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（経済産業省 </a:t>
                      </a:r>
                      <a:r>
                        <a:rPr kumimoji="1" lang="en-US" altLang="zh-TW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CIO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補佐官）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深見 嘉明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立教大学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特任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准教授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08802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データガバナンス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◎井上 由里子　（一橋大学大学院　国際企業戦略研究科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野口 祐子　（グーグル株式会社 法務部長 弁護士）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沢田 登志子　（一般社団法人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EC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ネットワーク 理事）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友岡 史仁　（日本大学法学部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森 亮二　（英知法律事務所 弁護士）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宍戸 常寿（</a:t>
                      </a:r>
                      <a:r>
                        <a:rPr kumimoji="1" lang="zh-CN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東京大学大学院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法学政治学研究科</a:t>
                      </a:r>
                      <a:r>
                        <a:rPr kumimoji="1" lang="zh-CN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zh-CN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教授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9713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利活用・普及委員会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◎中村 伊知哉　（慶應義塾大学大学院　メディアデザイン研究科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村上 文洋　（株式会社三菱総合研究所 社会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ソリューション本部 主席研究員）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石川 雄章　（東京大学大学院　情報学環 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大向 一輝　（国立情報学研究所 准教授）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川島 宏一　（筑波大学大学院　システム情報工学研究科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小林 巌生　（有限会社スコレックス 代表）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庄司 昌彦　（国際大学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GLOCOM 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准教授・主任研究員）</a:t>
                      </a:r>
                    </a:p>
                    <a:p>
                      <a:pPr marL="984250" indent="-98425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野原 佐和子　（株式会社イプシ・マーケティング研究　所代表取締役社長、慶應義塾大学大学院　政策・メディア研究科　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福野 泰介　（株式会社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代表取締役社長）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6211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シティ推進委員会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情報学環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◎井上 由里子　（一橋大学大学院　国際企業戦略研究科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◎中村 伊知哉　（慶應義塾大学大学院　メディアデザイン研究科 教授）</a:t>
                      </a:r>
                      <a:endParaRPr kumimoji="1" lang="en-US" altLang="ja-JP" sz="1100" b="1" u="sng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石川 雄章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東京大学大学院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情報学環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特任教授）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仲伏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達也　（株式会社三菱総合研究所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“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ビジョン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2020”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推進センター長）</a:t>
                      </a:r>
                      <a:endParaRPr kumimoji="1" lang="en-US" altLang="ja-JP" sz="11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福野 泰介　（株式会社</a:t>
                      </a:r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代表取締役社長）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不破 泰　（信州大学　総合情報センター長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森本 登志男（佐賀県 最高情報統括監 </a:t>
                      </a:r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(CIO)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横巻き 2"/>
          <p:cNvSpPr/>
          <p:nvPr/>
        </p:nvSpPr>
        <p:spPr bwMode="auto">
          <a:xfrm>
            <a:off x="7761312" y="5301208"/>
            <a:ext cx="1656184" cy="936104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solidFill>
                  <a:schemeClr val="bg2"/>
                </a:solidFill>
              </a:rPr>
              <a:t>注：◎主査</a:t>
            </a:r>
            <a:endParaRPr lang="en-US" altLang="ja-JP" sz="1200" dirty="0" smtClean="0">
              <a:solidFill>
                <a:schemeClr val="bg2"/>
              </a:solidFill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　　</a:t>
            </a:r>
            <a:r>
              <a:rPr kumimoji="0" lang="ja-JP" altLang="en-US" sz="1200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○副主査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 smtClean="0">
                <a:solidFill>
                  <a:schemeClr val="bg2"/>
                </a:solidFill>
              </a:rPr>
              <a:t>赤字：新任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5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134339" cy="581715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年度事業計画案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996089"/>
              </p:ext>
            </p:extLst>
          </p:nvPr>
        </p:nvGraphicFramePr>
        <p:xfrm>
          <a:off x="56456" y="908720"/>
          <a:ext cx="9793088" cy="549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864095"/>
                <a:gridCol w="3456385"/>
                <a:gridCol w="648072"/>
                <a:gridCol w="720080"/>
                <a:gridCol w="648072"/>
                <a:gridCol w="864096"/>
                <a:gridCol w="792088"/>
                <a:gridCol w="1080120"/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事業区分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データガバナンス委員会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利活用・普及委員会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オープンデータシティ推進委員会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72">
                <a:tc rowSpan="6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周知広報・啓発活動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イベント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シンポジウム開催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勝手表彰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コンテスト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国際会議等への参加・情報発信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情報発信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ウェブによる情報発信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（仮称）（関連事例情報の発信）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パンフレット印刷等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自主事業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72">
                <a:tc rowSpan="11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調査研究活動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ガイドライン整備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「活用ガイドライン」の作成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26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サンプルプログラム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活用ツール等の収集・作成・公開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「公開ガイドライン」の更新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現状及び課題調査・分析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地方自治体等のデータ公開・活用事例等調査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普及啓発のあり方検討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地方自治体におけるガバナンス面の課題調査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研修プログラム検討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データ活用人材育成研修の検討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地方自治体等への相談対応・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FAQ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オープンデータシティ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オリパラを念頭においた未来像の検討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ショーケースの整備推進方策検討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地方自治体におけるデータ活用モデル実地調査（ミニプロ）</a:t>
                      </a:r>
                      <a:endParaRPr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72">
                <a:tc grid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委員会運営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委託事業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 bwMode="auto">
          <a:xfrm>
            <a:off x="776536" y="4797152"/>
            <a:ext cx="9073008" cy="1368152"/>
          </a:xfrm>
          <a:prstGeom prst="rect">
            <a:avLst/>
          </a:prstGeom>
          <a:noFill/>
          <a:ln w="38100" cap="sq" cmpd="sng" algn="ctr">
            <a:solidFill>
              <a:srgbClr val="6699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6249144" y="511000"/>
            <a:ext cx="576064" cy="202232"/>
          </a:xfrm>
          <a:prstGeom prst="rect">
            <a:avLst/>
          </a:prstGeom>
          <a:noFill/>
          <a:ln w="19050" cap="sq" cmpd="sng" algn="ctr">
            <a:solidFill>
              <a:srgbClr val="6699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25208" y="473108"/>
            <a:ext cx="27735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オープンデータシティ推進委員会で扱う主なテーマ</a:t>
            </a:r>
          </a:p>
        </p:txBody>
      </p:sp>
    </p:spTree>
    <p:extLst>
      <p:ext uri="{BB962C8B-B14F-4D97-AF65-F5344CB8AC3E}">
        <p14:creationId xmlns:p14="http://schemas.microsoft.com/office/powerpoint/2010/main" val="28719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1335966" y="5425244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" name="直線矢印コネクタ 5"/>
          <p:cNvCxnSpPr/>
          <p:nvPr/>
        </p:nvCxnSpPr>
        <p:spPr>
          <a:xfrm flipV="1">
            <a:off x="2828764" y="5431160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" name="直線矢印コネクタ 6"/>
          <p:cNvCxnSpPr/>
          <p:nvPr/>
        </p:nvCxnSpPr>
        <p:spPr>
          <a:xfrm flipV="1">
            <a:off x="4321562" y="5437076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>
          <a:xfrm flipV="1">
            <a:off x="6177136" y="5431160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>
          <a:xfrm flipV="1">
            <a:off x="8157356" y="5425244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>
          <a:xfrm>
            <a:off x="1115616" y="3454186"/>
            <a:ext cx="1626671" cy="243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>
          <a:xfrm>
            <a:off x="1115616" y="3955808"/>
            <a:ext cx="1626671" cy="243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>
          <a:xfrm>
            <a:off x="1115616" y="4457430"/>
            <a:ext cx="1626671" cy="243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>
          <a:xfrm>
            <a:off x="2742287" y="4468180"/>
            <a:ext cx="0" cy="49330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4" name="正方形/長方形 13"/>
          <p:cNvSpPr/>
          <p:nvPr/>
        </p:nvSpPr>
        <p:spPr>
          <a:xfrm>
            <a:off x="4034881" y="3198711"/>
            <a:ext cx="2592288" cy="1008112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データ分析による地域経営研修（仮称）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250905" y="3846783"/>
            <a:ext cx="1008112" cy="21602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データを作る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403033" y="3846783"/>
            <a:ext cx="1008112" cy="21602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データを使う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977336" y="3977343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058211" y="277254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プラチナ構想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51720" y="327660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Code for Japan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42898" y="327416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Code for America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051720" y="37806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OKFJ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42898" y="37806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OKF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051720" y="4284712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Osaka Innovation Hub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42898" y="428816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ODI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051720" y="4797152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LODI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7977336" y="443531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大学（データ分析）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977336" y="306896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総務省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977336" y="486916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地方企業等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51890" y="5317232"/>
            <a:ext cx="8333558" cy="21602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研修用の情報流通連携基盤（実験版）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51890" y="57332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地域経済分析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システム（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METI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44688" y="57332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公共クラウド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656856" y="57332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次世代統計システム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169024" y="5733256"/>
            <a:ext cx="2016224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各自治体等が保有するデータ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（例：観光、福祉・健康など）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329264" y="5733256"/>
            <a:ext cx="1656184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その他（例：気象、交通、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空間など）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5" name="直線矢印コネクタ 34"/>
          <p:cNvCxnSpPr>
            <a:stCxn id="21" idx="3"/>
          </p:cNvCxnSpPr>
          <p:nvPr/>
        </p:nvCxnSpPr>
        <p:spPr>
          <a:xfrm flipV="1">
            <a:off x="3419872" y="3846783"/>
            <a:ext cx="612068" cy="113893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3452506" y="3725706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7" name="直線矢印コネクタ 36"/>
          <p:cNvCxnSpPr>
            <a:stCxn id="19" idx="3"/>
            <a:endCxn id="14" idx="1"/>
          </p:cNvCxnSpPr>
          <p:nvPr/>
        </p:nvCxnSpPr>
        <p:spPr>
          <a:xfrm>
            <a:off x="3419872" y="3456620"/>
            <a:ext cx="615009" cy="246147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8" name="直線矢印コネクタ 37"/>
          <p:cNvCxnSpPr>
            <a:stCxn id="18" idx="3"/>
          </p:cNvCxnSpPr>
          <p:nvPr/>
        </p:nvCxnSpPr>
        <p:spPr>
          <a:xfrm>
            <a:off x="3426363" y="2952564"/>
            <a:ext cx="605577" cy="50283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9" name="直線矢印コネクタ 38"/>
          <p:cNvCxnSpPr/>
          <p:nvPr/>
        </p:nvCxnSpPr>
        <p:spPr>
          <a:xfrm flipV="1">
            <a:off x="3451481" y="3954795"/>
            <a:ext cx="580459" cy="50134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0" name="直線矢印コネクタ 39"/>
          <p:cNvCxnSpPr>
            <a:stCxn id="25" idx="3"/>
          </p:cNvCxnSpPr>
          <p:nvPr/>
        </p:nvCxnSpPr>
        <p:spPr>
          <a:xfrm flipV="1">
            <a:off x="3419872" y="4140696"/>
            <a:ext cx="615009" cy="83647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1" name="直線矢印コネクタ 40"/>
          <p:cNvCxnSpPr>
            <a:stCxn id="27" idx="1"/>
          </p:cNvCxnSpPr>
          <p:nvPr/>
        </p:nvCxnSpPr>
        <p:spPr>
          <a:xfrm flipH="1">
            <a:off x="6648129" y="3248980"/>
            <a:ext cx="1329207" cy="173887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2" name="直線矢印コネクタ 41"/>
          <p:cNvCxnSpPr>
            <a:stCxn id="17" idx="1"/>
          </p:cNvCxnSpPr>
          <p:nvPr/>
        </p:nvCxnSpPr>
        <p:spPr>
          <a:xfrm flipH="1" flipV="1">
            <a:off x="6648129" y="3797503"/>
            <a:ext cx="1329207" cy="35986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3" name="直線矢印コネクタ 42"/>
          <p:cNvCxnSpPr/>
          <p:nvPr/>
        </p:nvCxnSpPr>
        <p:spPr>
          <a:xfrm flipH="1" flipV="1">
            <a:off x="6638192" y="3912577"/>
            <a:ext cx="1314593" cy="67544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4" name="直線矢印コネクタ 43"/>
          <p:cNvCxnSpPr>
            <a:stCxn id="28" idx="1"/>
          </p:cNvCxnSpPr>
          <p:nvPr/>
        </p:nvCxnSpPr>
        <p:spPr>
          <a:xfrm flipH="1" flipV="1">
            <a:off x="6648129" y="4062807"/>
            <a:ext cx="1329207" cy="986373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7125029" y="4030405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</a:t>
            </a:r>
            <a:endParaRPr kumimoji="1" lang="ja-JP" altLang="en-US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3" name="直線矢印コネクタ 52"/>
          <p:cNvCxnSpPr>
            <a:endCxn id="14" idx="2"/>
          </p:cNvCxnSpPr>
          <p:nvPr/>
        </p:nvCxnSpPr>
        <p:spPr>
          <a:xfrm flipV="1">
            <a:off x="5331025" y="4206823"/>
            <a:ext cx="0" cy="1094385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4" name="テキスト ボックス 53"/>
          <p:cNvSpPr txBox="1"/>
          <p:nvPr/>
        </p:nvSpPr>
        <p:spPr>
          <a:xfrm>
            <a:off x="5328987" y="4627057"/>
            <a:ext cx="1696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データ活用／ハンズオン形式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977336" y="2204712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社員企業等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6" name="直線矢印コネクタ 55"/>
          <p:cNvCxnSpPr/>
          <p:nvPr/>
        </p:nvCxnSpPr>
        <p:spPr>
          <a:xfrm flipH="1">
            <a:off x="6393160" y="2564904"/>
            <a:ext cx="1584176" cy="61839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7" name="テキスト ボックス 56"/>
          <p:cNvSpPr txBox="1"/>
          <p:nvPr/>
        </p:nvSpPr>
        <p:spPr>
          <a:xfrm>
            <a:off x="7107626" y="311965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03566" y="980728"/>
            <a:ext cx="7205819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地方創生に係る人材育成を目的とした研修プログラム。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ワークショップ／ハンズオン形式のプログラムとし、研修用の情報流通連携基盤（実験版）を用意・活用することも考えられる。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一般向けのシンポジウム等と併催することも考えられる。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・まずは試行的に開催し、将来的には、自治体や関係府省等の協力を得て、全国の主要都市で開催することも考えられる。</a:t>
            </a:r>
            <a:endParaRPr kumimoji="1"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036676" y="221551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技術委員会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3487797" y="220486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データガバナンス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>
            <a:off x="3404828" y="2575550"/>
            <a:ext cx="891691" cy="607753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2" name="直線矢印コネクタ 61"/>
          <p:cNvCxnSpPr>
            <a:stCxn id="60" idx="2"/>
          </p:cNvCxnSpPr>
          <p:nvPr/>
        </p:nvCxnSpPr>
        <p:spPr>
          <a:xfrm>
            <a:off x="4171873" y="2564904"/>
            <a:ext cx="524802" cy="61839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4264433" y="2658651"/>
            <a:ext cx="208101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endParaRPr kumimoji="1"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（研修プログラムの作成・講師等）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456825" y="6237312"/>
            <a:ext cx="30844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　地方創生に係る人材育成研修のイメージ（案）</a:t>
            </a:r>
            <a:endParaRPr kumimoji="1" lang="ja-JP" altLang="en-US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9505" y="260648"/>
            <a:ext cx="9936063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en-US" altLang="ja-JP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 err="1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地方創生に係る人材育成研修（イメージ）</a:t>
            </a:r>
            <a:endParaRPr kumimoji="1" lang="ja-JP" altLang="en-US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937611" y="220486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利活用・普及委員会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7" name="直線矢印コネクタ 66"/>
          <p:cNvCxnSpPr>
            <a:stCxn id="66" idx="2"/>
          </p:cNvCxnSpPr>
          <p:nvPr/>
        </p:nvCxnSpPr>
        <p:spPr>
          <a:xfrm flipH="1">
            <a:off x="5529064" y="2564904"/>
            <a:ext cx="92623" cy="61839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0" name="正方形/長方形 69"/>
          <p:cNvSpPr/>
          <p:nvPr/>
        </p:nvSpPr>
        <p:spPr>
          <a:xfrm>
            <a:off x="7977336" y="2655858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内閣官房</a:t>
            </a:r>
            <a:endParaRPr kumimoji="1" lang="en-US" altLang="ja-JP" sz="1050" b="1" i="0" u="none" strike="noStrike" kern="0" cap="none" spc="0" normalizeH="0" baseline="0" noProof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kumimoji="1" lang="ja-JP" altLang="en-US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総合戦略室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1" name="直線矢印コネクタ 70"/>
          <p:cNvCxnSpPr>
            <a:stCxn id="70" idx="1"/>
          </p:cNvCxnSpPr>
          <p:nvPr/>
        </p:nvCxnSpPr>
        <p:spPr>
          <a:xfrm flipH="1">
            <a:off x="6627169" y="2835878"/>
            <a:ext cx="1350167" cy="467725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3" name="正方形/長方形 72"/>
          <p:cNvSpPr/>
          <p:nvPr/>
        </p:nvSpPr>
        <p:spPr>
          <a:xfrm>
            <a:off x="7977336" y="3486743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その他府省等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0" name="直線矢印コネクタ 79"/>
          <p:cNvCxnSpPr>
            <a:stCxn id="73" idx="1"/>
          </p:cNvCxnSpPr>
          <p:nvPr/>
        </p:nvCxnSpPr>
        <p:spPr>
          <a:xfrm flipH="1" flipV="1">
            <a:off x="6648129" y="3555958"/>
            <a:ext cx="1329207" cy="110805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19" name="テキスト ボックス 118"/>
          <p:cNvSpPr txBox="1"/>
          <p:nvPr/>
        </p:nvSpPr>
        <p:spPr>
          <a:xfrm>
            <a:off x="355777" y="4808085"/>
            <a:ext cx="12426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協力団体名は仮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6393160" y="2204712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オープンデータシティ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kern="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8" name="直線矢印コネクタ 67"/>
          <p:cNvCxnSpPr>
            <a:stCxn id="65" idx="2"/>
          </p:cNvCxnSpPr>
          <p:nvPr/>
        </p:nvCxnSpPr>
        <p:spPr>
          <a:xfrm flipH="1">
            <a:off x="5907089" y="2564752"/>
            <a:ext cx="1170147" cy="639231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147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782</Words>
  <Application>Microsoft Office PowerPoint</Application>
  <PresentationFormat>A4 210 x 297 mm</PresentationFormat>
  <Paragraphs>276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VLEDパワポ基本テンプレート</vt:lpstr>
      <vt:lpstr>2015年度VLED事業計画(案)</vt:lpstr>
      <vt:lpstr>１．2015年度推進体制（組織構成）</vt:lpstr>
      <vt:lpstr>２．2015年度推進体制（理事会構成）</vt:lpstr>
      <vt:lpstr>３．2015年度推進体制（委員会構成）（案）</vt:lpstr>
      <vt:lpstr>４．2015年度事業計画案</vt:lpstr>
      <vt:lpstr>参考1．地方創生に係る人材育成研修（イメージ）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2015-06-09T02:28:41Z</dcterms:modified>
</cp:coreProperties>
</file>