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1"/>
  </p:notesMasterIdLst>
  <p:handoutMasterIdLst>
    <p:handoutMasterId r:id="rId12"/>
  </p:handoutMasterIdLst>
  <p:sldIdLst>
    <p:sldId id="269" r:id="rId2"/>
    <p:sldId id="298" r:id="rId3"/>
    <p:sldId id="299" r:id="rId4"/>
    <p:sldId id="300" r:id="rId5"/>
    <p:sldId id="297" r:id="rId6"/>
    <p:sldId id="301" r:id="rId7"/>
    <p:sldId id="292" r:id="rId8"/>
    <p:sldId id="293" r:id="rId9"/>
    <p:sldId id="295" r:id="rId10"/>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 xmlns:p15="http://schemas.microsoft.com/office/powerpoint/2012/main">
        <p15:guide id="1" orient="horz" pos="4180">
          <p15:clr>
            <a:srgbClr val="A4A3A4"/>
          </p15:clr>
        </p15:guide>
        <p15:guide id="2" pos="5984">
          <p15:clr>
            <a:srgbClr val="A4A3A4"/>
          </p15:clr>
        </p15:guide>
      </p15:sldGuideLst>
    </p:ext>
    <p:ext uri="{2D200454-40CA-4A62-9FC3-DE9A4176ACB9}">
      <p15:notesGuideLst xmlns="" xmlns:p15="http://schemas.microsoft.com/office/powerpoint/2012/main">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333FF"/>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6" autoAdjust="0"/>
    <p:restoredTop sz="99566" autoAdjust="0"/>
  </p:normalViewPr>
  <p:slideViewPr>
    <p:cSldViewPr>
      <p:cViewPr varScale="1">
        <p:scale>
          <a:sx n="73" d="100"/>
          <a:sy n="73" d="100"/>
        </p:scale>
        <p:origin x="-456" y="-90"/>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5" y="9726067"/>
            <a:ext cx="3073400" cy="508552"/>
          </a:xfrm>
          <a:prstGeom prst="rect">
            <a:avLst/>
          </a:prstGeom>
          <a:noFill/>
          <a:ln w="9525">
            <a:noFill/>
            <a:miter lim="800000"/>
            <a:headEnd/>
            <a:tailEnd/>
          </a:ln>
          <a:effectLst/>
        </p:spPr>
        <p:txBody>
          <a:bodyPr vert="horz" wrap="square" lIns="98848" tIns="49427" rIns="98848" bIns="49427" numCol="1" anchor="b" anchorCtr="0" compatLnSpc="1">
            <a:prstTxWarp prst="textNoShape">
              <a:avLst/>
            </a:prstTxWarp>
          </a:bodyPr>
          <a:lstStyle>
            <a:lvl1pPr algn="r" defTabSz="98904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5"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5"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オープン＆ビッグデータ活用・地方創生推進機構</a:t>
            </a:r>
            <a:r>
              <a:rPr lang="ja-JP" altLang="en-US" sz="1600" kern="0" baseline="0" dirty="0" smtClean="0">
                <a:latin typeface="Meiryo UI" panose="020B0604030504040204" pitchFamily="50" charset="-128"/>
                <a:ea typeface="Meiryo UI" panose="020B0604030504040204" pitchFamily="50" charset="-128"/>
                <a:cs typeface="Meiryo UI" panose="020B0604030504040204" pitchFamily="50" charset="-128"/>
              </a:rPr>
              <a:t> 事務局</a:t>
            </a:r>
            <a:endPar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28464" y="6127836"/>
            <a:ext cx="417549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作者自らが作成した図表等（出典や</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の記載のないもの）については</a:t>
            </a:r>
            <a:r>
              <a:rPr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eaLnBrk="1" hangingPunct="1">
              <a:spcBef>
                <a:spcPct val="0"/>
              </a:spcBef>
              <a:buFontTx/>
              <a:buNone/>
            </a:pPr>
            <a:r>
              <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CC</a:t>
            </a:r>
            <a:r>
              <a:rPr lang="en-US" altLang="ja-JP" sz="900" baseline="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 </a:t>
            </a:r>
            <a:r>
              <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BY</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（表示</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2.1</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で利用可能です。</a:t>
            </a:r>
          </a:p>
          <a:p>
            <a:pPr algn="l" eaLnBrk="1" hangingPunct="1">
              <a:spcBef>
                <a:spcPct val="0"/>
              </a:spcBef>
              <a:buFontTx/>
              <a:buNone/>
            </a:pP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出典や</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の記載がある図表等については</a:t>
            </a:r>
            <a:r>
              <a:rPr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、著作権法</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に基づいてご利用ください。</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488" y="333375"/>
            <a:ext cx="9217025" cy="287314"/>
          </a:xfrm>
        </p:spPr>
        <p:txBody>
          <a:bodyPr/>
          <a:lstStyle>
            <a:lvl1pPr>
              <a:defRPr baseline="0">
                <a:solidFill>
                  <a:schemeClr val="bg2">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smtClean="0"/>
              <a:t>マスター タイトルの書式設定</a:t>
            </a:r>
            <a:endParaRPr lang="ja-JP" altLang="en-US" dirty="0"/>
          </a:p>
        </p:txBody>
      </p:sp>
      <p:sp>
        <p:nvSpPr>
          <p:cNvPr id="3" name="コンテンツ プレースホルダ 2"/>
          <p:cNvSpPr>
            <a:spLocks noGrp="1"/>
          </p:cNvSpPr>
          <p:nvPr>
            <p:ph idx="1"/>
          </p:nvPr>
        </p:nvSpPr>
        <p:spPr>
          <a:xfrm>
            <a:off x="344487" y="836613"/>
            <a:ext cx="9217025" cy="5633242"/>
          </a:xfrm>
        </p:spPr>
        <p:txBody>
          <a:bodyPr anchor="t" anchorCtr="0"/>
          <a:lstStyle>
            <a:lvl1pPr>
              <a:defRPr sz="2100">
                <a:latin typeface="Meiryo UI" panose="020B0604030504040204" pitchFamily="50" charset="-128"/>
                <a:ea typeface="Meiryo UI" panose="020B0604030504040204" pitchFamily="50" charset="-128"/>
                <a:cs typeface="Meiryo UI" panose="020B0604030504040204" pitchFamily="50" charset="-128"/>
              </a:defRPr>
            </a:lvl1pPr>
            <a:lvl2pPr>
              <a:defRPr sz="1800">
                <a:latin typeface="Meiryo UI" panose="020B0604030504040204" pitchFamily="50" charset="-128"/>
                <a:ea typeface="Meiryo UI" panose="020B0604030504040204" pitchFamily="50" charset="-128"/>
                <a:cs typeface="Meiryo UI" panose="020B0604030504040204" pitchFamily="50" charset="-128"/>
              </a:defRPr>
            </a:lvl2pPr>
            <a:lvl3pPr>
              <a:defRPr sz="1500">
                <a:latin typeface="Meiryo UI" panose="020B0604030504040204" pitchFamily="50" charset="-128"/>
                <a:ea typeface="Meiryo UI" panose="020B0604030504040204" pitchFamily="50" charset="-128"/>
                <a:cs typeface="Meiryo UI" panose="020B0604030504040204" pitchFamily="50" charset="-128"/>
              </a:defRPr>
            </a:lvl3pPr>
            <a:lvl4pPr>
              <a:defRPr sz="13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extLst>
    <p:ext uri="{DCECCB84-F9BA-43D5-87BE-67443E8EF086}">
      <p15:sldGuideLst xmlns=""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a:xfrm>
            <a:off x="351414" y="333375"/>
            <a:ext cx="9210099" cy="287313"/>
          </a:xfrm>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836613"/>
            <a:ext cx="4515242" cy="5616575"/>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5046270" y="836613"/>
            <a:ext cx="4515243" cy="5616575"/>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extLst>
    <p:ext uri="{DCECCB84-F9BA-43D5-87BE-67443E8EF086}">
      <p15:sldGuideLst xmlns="" xmlns:p15="http://schemas.microsoft.com/office/powerpoint/2012/main">
        <p15:guide id="1"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5886" y="836613"/>
            <a:ext cx="920562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4487" y="3501008"/>
            <a:ext cx="9217025" cy="295218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489" y="333375"/>
            <a:ext cx="9217024" cy="287338"/>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836614"/>
            <a:ext cx="4515242" cy="561657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37481" y="836614"/>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31734" y="3573017"/>
            <a:ext cx="4515243" cy="28801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0525" y="836614"/>
            <a:ext cx="9210988" cy="5616574"/>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50525" y="333375"/>
            <a:ext cx="9210988" cy="287338"/>
          </a:xfrm>
          <a:prstGeom prst="rect">
            <a:avLst/>
          </a:prstGeom>
          <a:noFill/>
          <a:ln w="9525">
            <a:noFill/>
            <a:miter lim="800000"/>
            <a:headEnd/>
            <a:tailEnd/>
          </a:ln>
        </p:spPr>
        <p:txBody>
          <a:bodyPr vert="horz" wrap="square" lIns="0" tIns="0" rIns="0" bIns="0" numCol="1" anchor="ctr" anchorCtr="0" compatLnSpc="1">
            <a:prstTxWarp prst="textNoShape">
              <a:avLst/>
            </a:prstTxWarp>
            <a:noAutofit/>
          </a:bodyPr>
          <a:lstStyle/>
          <a:p>
            <a:pPr lvl="0"/>
            <a:r>
              <a:rPr lang="ja-JP" altLang="en-US" dirty="0" smtClean="0"/>
              <a:t>マスタ タイトルの書式設定</a:t>
            </a:r>
          </a:p>
        </p:txBody>
      </p:sp>
      <p:sp>
        <p:nvSpPr>
          <p:cNvPr id="9" name="Line 3"/>
          <p:cNvSpPr>
            <a:spLocks noChangeShapeType="1"/>
          </p:cNvSpPr>
          <p:nvPr/>
        </p:nvSpPr>
        <p:spPr bwMode="auto">
          <a:xfrm>
            <a:off x="0" y="692696"/>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84" r:id="rId6"/>
    <p:sldLayoutId id="2147483676" r:id="rId7"/>
    <p:sldLayoutId id="2147483677" r:id="rId8"/>
    <p:sldLayoutId id="2147483706"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400" b="1" baseline="0">
          <a:solidFill>
            <a:schemeClr val="bg2">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1800" b="1" i="0" baseline="0">
          <a:solidFill>
            <a:srgbClr val="464646"/>
          </a:solidFill>
          <a:latin typeface="Meiryo UI" panose="020B0604030504040204" pitchFamily="50" charset="-128"/>
          <a:ea typeface="Meiryo UI" panose="020B0604030504040204" pitchFamily="50" charset="-128"/>
          <a:cs typeface="Meiryo UI" panose="020B0604030504040204"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600" baseline="0">
          <a:solidFill>
            <a:srgbClr val="464646"/>
          </a:solidFill>
          <a:latin typeface="Meiryo UI" panose="020B0604030504040204" pitchFamily="50" charset="-128"/>
          <a:ea typeface="Meiryo UI" panose="020B0604030504040204" pitchFamily="50" charset="-128"/>
          <a:cs typeface="Meiryo UI" panose="020B0604030504040204"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Meiryo UI" panose="020B0604030504040204" pitchFamily="50" charset="-128"/>
          <a:ea typeface="Meiryo UI" panose="020B0604030504040204" pitchFamily="50" charset="-128"/>
          <a:cs typeface="Meiryo UI" panose="020B0604030504040204"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Meiryo UI" panose="020B0604030504040204" pitchFamily="50" charset="-128"/>
          <a:ea typeface="Meiryo UI" panose="020B0604030504040204" pitchFamily="50" charset="-128"/>
          <a:cs typeface="Meiryo UI" panose="020B0604030504040204"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Meiryo UI" panose="020B0604030504040204" pitchFamily="50" charset="-128"/>
          <a:ea typeface="Meiryo UI" panose="020B0604030504040204" pitchFamily="50" charset="-128"/>
          <a:cs typeface="Meiryo UI" panose="020B0604030504040204"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3120" userDrawn="1">
          <p15:clr>
            <a:srgbClr val="F26B43"/>
          </p15:clr>
        </p15:guide>
        <p15:guide id="2" pos="217" userDrawn="1">
          <p15:clr>
            <a:srgbClr val="F26B43"/>
          </p15:clr>
        </p15:guide>
        <p15:guide id="3" pos="6023" userDrawn="1">
          <p15:clr>
            <a:srgbClr val="F26B43"/>
          </p15:clr>
        </p15:guide>
        <p15:guide id="4" orient="horz" pos="2160" userDrawn="1">
          <p15:clr>
            <a:srgbClr val="F26B43"/>
          </p15:clr>
        </p15:guide>
        <p15:guide id="5" orient="horz" pos="527" userDrawn="1">
          <p15:clr>
            <a:srgbClr val="F26B43"/>
          </p15:clr>
        </p15:guide>
        <p15:guide id="6" orient="horz" pos="4065" userDrawn="1">
          <p15:clr>
            <a:srgbClr val="F26B43"/>
          </p15:clr>
        </p15:guide>
        <p15:guide id="7" orient="horz" pos="391" userDrawn="1">
          <p15:clr>
            <a:srgbClr val="F26B43"/>
          </p15:clr>
        </p15:guide>
        <p15:guide id="8" orient="horz" pos="21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サブタイトル 5"/>
          <p:cNvSpPr>
            <a:spLocks noGrp="1"/>
          </p:cNvSpPr>
          <p:nvPr>
            <p:ph type="subTitle" sz="quarter" idx="1"/>
          </p:nvPr>
        </p:nvSpPr>
        <p:spPr>
          <a:xfrm>
            <a:off x="2792760" y="5157192"/>
            <a:ext cx="6912767" cy="375677"/>
          </a:xfrm>
        </p:spPr>
        <p:txBody>
          <a:bodyPr/>
          <a:lstStyle/>
          <a:p>
            <a:pPr algn="r"/>
            <a:r>
              <a:rPr kumimoji="1" lang="en-US" altLang="ja-JP" dirty="0" smtClean="0"/>
              <a:t>2015.6.5</a:t>
            </a:r>
            <a:endParaRPr kumimoji="1" lang="ja-JP" altLang="en-US" dirty="0"/>
          </a:p>
        </p:txBody>
      </p:sp>
      <p:sp>
        <p:nvSpPr>
          <p:cNvPr id="5" name="タイトル 4"/>
          <p:cNvSpPr>
            <a:spLocks noGrp="1"/>
          </p:cNvSpPr>
          <p:nvPr>
            <p:ph type="ctrTitle" sz="quarter"/>
          </p:nvPr>
        </p:nvSpPr>
        <p:spPr>
          <a:xfrm>
            <a:off x="2787416" y="2996952"/>
            <a:ext cx="7113240" cy="1052786"/>
          </a:xfrm>
        </p:spPr>
        <p:txBody>
          <a:bodyPr/>
          <a:lstStyle/>
          <a:p>
            <a:r>
              <a:rPr lang="en-US" altLang="ja-JP" dirty="0" smtClean="0"/>
              <a:t>2020</a:t>
            </a:r>
            <a:r>
              <a:rPr lang="ja-JP" altLang="en-US" dirty="0" smtClean="0"/>
              <a:t>オープンデータシティ推進委員会　</a:t>
            </a:r>
            <a:r>
              <a:rPr lang="en-US" altLang="ja-JP" dirty="0" smtClean="0"/>
              <a:t>H27</a:t>
            </a:r>
            <a:r>
              <a:rPr lang="ja-JP" altLang="en-US" dirty="0" smtClean="0"/>
              <a:t>年度活動計画案</a:t>
            </a:r>
            <a:endParaRPr kumimoji="1" lang="ja-JP" altLang="en-US" dirty="0"/>
          </a:p>
        </p:txBody>
      </p:sp>
      <p:sp>
        <p:nvSpPr>
          <p:cNvPr id="4" name="スライド番号プレースホルダー 3"/>
          <p:cNvSpPr>
            <a:spLocks noGrp="1"/>
          </p:cNvSpPr>
          <p:nvPr>
            <p:ph type="sldNum" sz="quarter" idx="4294967295"/>
          </p:nvPr>
        </p:nvSpPr>
        <p:spPr>
          <a:xfrm>
            <a:off x="9499600" y="6602413"/>
            <a:ext cx="406400" cy="255587"/>
          </a:xfrm>
        </p:spPr>
        <p:txBody>
          <a:bodyPr/>
          <a:lstStyle/>
          <a:p>
            <a:fld id="{19168A96-8FC6-49A7-AAFF-8891F4FD4FE2}" type="slidenum">
              <a:rPr lang="ja-JP" altLang="en-US" smtClean="0"/>
              <a:pPr/>
              <a:t>1</a:t>
            </a:fld>
            <a:endParaRPr lang="en-US" altLang="ja-JP"/>
          </a:p>
        </p:txBody>
      </p:sp>
      <p:sp>
        <p:nvSpPr>
          <p:cNvPr id="2" name="テキスト プレースホルダー 1"/>
          <p:cNvSpPr>
            <a:spLocks noGrp="1"/>
          </p:cNvSpPr>
          <p:nvPr>
            <p:ph type="body" sz="quarter" idx="11"/>
          </p:nvPr>
        </p:nvSpPr>
        <p:spPr/>
        <p:txBody>
          <a:bodyPr anchor="ctr" anchorCtr="0">
            <a:noAutofit/>
          </a:bodyPr>
          <a:lstStyle/>
          <a:p>
            <a:r>
              <a:rPr kumimoji="1" lang="ja-JP" altLang="en-US" dirty="0" smtClean="0"/>
              <a:t>資料</a:t>
            </a:r>
            <a:r>
              <a:rPr kumimoji="1" lang="en-US" altLang="ja-JP" dirty="0" smtClean="0"/>
              <a:t>5-2</a:t>
            </a:r>
            <a:endParaRPr kumimoji="1" lang="ja-JP" altLang="en-US" dirty="0"/>
          </a:p>
        </p:txBody>
      </p:sp>
    </p:spTree>
    <p:extLst>
      <p:ext uri="{BB962C8B-B14F-4D97-AF65-F5344CB8AC3E}">
        <p14:creationId xmlns:p14="http://schemas.microsoft.com/office/powerpoint/2010/main" val="2893159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１．本委員会の目的とスコープ</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目的</a:t>
            </a:r>
            <a:endParaRPr lang="en-US" altLang="ja-JP" dirty="0" smtClean="0"/>
          </a:p>
          <a:p>
            <a:pPr lvl="1"/>
            <a:r>
              <a:rPr lang="ja-JP" altLang="en-US" dirty="0" smtClean="0"/>
              <a:t>オープンデータ</a:t>
            </a:r>
            <a:r>
              <a:rPr lang="ja-JP" altLang="en-US" dirty="0"/>
              <a:t>・ビッグデータを活用した都市・地域のマネジメントや、それを実現するための</a:t>
            </a:r>
            <a:r>
              <a:rPr lang="en-US" altLang="ja-JP" dirty="0"/>
              <a:t>ICT</a:t>
            </a:r>
            <a:r>
              <a:rPr lang="ja-JP" altLang="en-US" dirty="0"/>
              <a:t>先端技術の開発・導入など、</a:t>
            </a:r>
            <a:r>
              <a:rPr lang="en-US" altLang="ja-JP" dirty="0"/>
              <a:t>2020</a:t>
            </a:r>
            <a:r>
              <a:rPr lang="ja-JP" altLang="en-US" dirty="0"/>
              <a:t>年に向けた街づくりにおける</a:t>
            </a:r>
            <a:r>
              <a:rPr lang="en-US" altLang="ja-JP" dirty="0"/>
              <a:t>ICT</a:t>
            </a:r>
            <a:r>
              <a:rPr lang="ja-JP" altLang="en-US" dirty="0"/>
              <a:t>ショーケースの整備に向けた検討を行う。</a:t>
            </a:r>
          </a:p>
          <a:p>
            <a:pPr lvl="1"/>
            <a:r>
              <a:rPr lang="ja-JP" altLang="en-US" dirty="0"/>
              <a:t>そのために必要な、データ活用能力を持った人材の育成を行う</a:t>
            </a:r>
            <a:r>
              <a:rPr lang="ja-JP" altLang="en-US" dirty="0" smtClean="0"/>
              <a:t>。</a:t>
            </a:r>
            <a:endParaRPr lang="en-US" altLang="ja-JP" dirty="0" smtClean="0"/>
          </a:p>
          <a:p>
            <a:pPr marL="533400" lvl="2" indent="0">
              <a:buNone/>
            </a:pPr>
            <a:r>
              <a:rPr lang="ja-JP" altLang="en-US" dirty="0" smtClean="0"/>
              <a:t>！</a:t>
            </a:r>
            <a:r>
              <a:rPr lang="en-US" altLang="ja-JP" dirty="0" smtClean="0"/>
              <a:t>VLED</a:t>
            </a:r>
            <a:r>
              <a:rPr lang="ja-JP" altLang="en-US" dirty="0"/>
              <a:t>第１回運営委員会（</a:t>
            </a:r>
            <a:r>
              <a:rPr lang="en-US" altLang="ja-JP" dirty="0"/>
              <a:t>2014-10-10</a:t>
            </a:r>
            <a:r>
              <a:rPr lang="ja-JP" altLang="en-US" dirty="0"/>
              <a:t>）資料</a:t>
            </a:r>
            <a:r>
              <a:rPr lang="en-US" altLang="ja-JP" dirty="0"/>
              <a:t>3</a:t>
            </a:r>
            <a:r>
              <a:rPr lang="ja-JP" altLang="en-US" dirty="0" smtClean="0"/>
              <a:t>より</a:t>
            </a:r>
            <a:endParaRPr lang="ja-JP" altLang="en-US" dirty="0"/>
          </a:p>
          <a:p>
            <a:r>
              <a:rPr lang="ja-JP" altLang="en-US" dirty="0" smtClean="0"/>
              <a:t>スコープ</a:t>
            </a:r>
            <a:r>
              <a:rPr lang="ja-JP" altLang="en-US" dirty="0"/>
              <a:t>（議論の範囲）</a:t>
            </a:r>
          </a:p>
          <a:p>
            <a:pPr lvl="1"/>
            <a:r>
              <a:rPr lang="ja-JP" altLang="en-US" dirty="0"/>
              <a:t> 「まち・ひと・しごと創生本部」の「地方創生人材育成制度」や、「地方創生</a:t>
            </a:r>
            <a:r>
              <a:rPr lang="en-US" altLang="ja-JP" dirty="0"/>
              <a:t>IT</a:t>
            </a:r>
            <a:r>
              <a:rPr lang="ja-JP" altLang="en-US" dirty="0"/>
              <a:t>利活用推進会議」、「</a:t>
            </a:r>
            <a:r>
              <a:rPr lang="en-US" altLang="ja-JP" dirty="0"/>
              <a:t>2020</a:t>
            </a:r>
            <a:r>
              <a:rPr lang="ja-JP" altLang="en-US" dirty="0"/>
              <a:t>年に向けた社会全体の</a:t>
            </a:r>
            <a:r>
              <a:rPr lang="en-US" altLang="ja-JP" dirty="0"/>
              <a:t>ICT</a:t>
            </a:r>
            <a:r>
              <a:rPr lang="ja-JP" altLang="en-US" dirty="0"/>
              <a:t>化推進に関する懇談会」などの検討との整合性や歩調を合わせつつ、</a:t>
            </a:r>
            <a:r>
              <a:rPr lang="en-US" altLang="ja-JP" dirty="0"/>
              <a:t>2020</a:t>
            </a:r>
            <a:r>
              <a:rPr lang="ja-JP" altLang="en-US" dirty="0"/>
              <a:t>年をマイルストンとして</a:t>
            </a:r>
            <a:r>
              <a:rPr lang="en-US" altLang="ja-JP" dirty="0"/>
              <a:t>ICT</a:t>
            </a:r>
            <a:r>
              <a:rPr lang="ja-JP" altLang="en-US" dirty="0"/>
              <a:t>ショーケースの整備に向けた</a:t>
            </a:r>
            <a:r>
              <a:rPr lang="ja-JP" altLang="en-US" dirty="0" smtClean="0"/>
              <a:t>検討。</a:t>
            </a:r>
            <a:endParaRPr lang="ja-JP" altLang="en-US" dirty="0"/>
          </a:p>
          <a:p>
            <a:pPr lvl="1"/>
            <a:r>
              <a:rPr lang="ja-JP" altLang="en-US" dirty="0"/>
              <a:t>官民連携組織である</a:t>
            </a:r>
            <a:r>
              <a:rPr lang="en-US" altLang="ja-JP" dirty="0"/>
              <a:t>VLED</a:t>
            </a:r>
            <a:r>
              <a:rPr lang="ja-JP" altLang="en-US" dirty="0"/>
              <a:t>の特性を活かし、社員企業や自治体会員、賛助会員、オブザーバなどと協力し、自ら事業を推進する方策の可能性を</a:t>
            </a:r>
            <a:r>
              <a:rPr lang="ja-JP" altLang="en-US" dirty="0" smtClean="0"/>
              <a:t>検討。</a:t>
            </a:r>
            <a:endParaRPr lang="en-US" altLang="ja-JP" dirty="0" smtClean="0"/>
          </a:p>
          <a:p>
            <a:r>
              <a:rPr lang="ja-JP" altLang="en-US" dirty="0" smtClean="0"/>
              <a:t>想定アウトプット</a:t>
            </a:r>
            <a:endParaRPr lang="en-US" altLang="ja-JP" dirty="0" smtClean="0"/>
          </a:p>
          <a:p>
            <a:pPr lvl="1"/>
            <a:r>
              <a:rPr lang="en-US" altLang="ja-JP" dirty="0" smtClean="0"/>
              <a:t>VLED</a:t>
            </a:r>
            <a:r>
              <a:rPr lang="ja-JP" altLang="en-US" dirty="0" smtClean="0"/>
              <a:t>外部への提言：成果をドキュメント等にとりまとめ、関係府省</a:t>
            </a:r>
            <a:r>
              <a:rPr lang="ja-JP" altLang="en-US" dirty="0"/>
              <a:t>や自治体、民間企業などに</a:t>
            </a:r>
            <a:r>
              <a:rPr lang="ja-JP" altLang="en-US" dirty="0" smtClean="0"/>
              <a:t>提言</a:t>
            </a:r>
            <a:endParaRPr lang="en-US" altLang="ja-JP" dirty="0" smtClean="0"/>
          </a:p>
          <a:p>
            <a:pPr lvl="1"/>
            <a:r>
              <a:rPr lang="en-US" altLang="ja-JP" dirty="0" smtClean="0"/>
              <a:t>VLED</a:t>
            </a:r>
            <a:r>
              <a:rPr lang="ja-JP" altLang="en-US" dirty="0"/>
              <a:t>の</a:t>
            </a:r>
            <a:r>
              <a:rPr lang="ja-JP" altLang="en-US" dirty="0" smtClean="0"/>
              <a:t>事業プランの策定</a:t>
            </a:r>
            <a:endParaRPr lang="en-US" altLang="ja-JP" dirty="0" smtClean="0"/>
          </a:p>
          <a:p>
            <a:endParaRPr lang="en-US" altLang="ja-JP" sz="1500" dirty="0" smtClean="0"/>
          </a:p>
          <a:p>
            <a:pPr marL="265113" indent="-173038">
              <a:buNone/>
            </a:pPr>
            <a:r>
              <a:rPr lang="en-US" altLang="ja-JP" sz="1500" dirty="0" smtClean="0"/>
              <a:t>【</a:t>
            </a:r>
            <a:r>
              <a:rPr lang="ja-JP" altLang="en-US" sz="1500" dirty="0" smtClean="0"/>
              <a:t>参照</a:t>
            </a:r>
            <a:r>
              <a:rPr lang="en-US" altLang="ja-JP" sz="1500" dirty="0" smtClean="0"/>
              <a:t>】</a:t>
            </a:r>
          </a:p>
          <a:p>
            <a:pPr marL="265113" indent="-173038">
              <a:buNone/>
            </a:pPr>
            <a:r>
              <a:rPr lang="ja-JP" altLang="en-US" sz="1500" dirty="0" smtClean="0"/>
              <a:t>「</a:t>
            </a:r>
            <a:r>
              <a:rPr lang="ja-JP" altLang="en-US" sz="1500" dirty="0"/>
              <a:t>まち・ひと・しごと創生本部」の「地方創生人材育成制度」</a:t>
            </a:r>
            <a:endParaRPr lang="en-US" altLang="ja-JP" sz="1500" dirty="0"/>
          </a:p>
          <a:p>
            <a:pPr marL="265113" indent="-173038">
              <a:buNone/>
            </a:pPr>
            <a:r>
              <a:rPr lang="en-US" altLang="zh-TW" sz="1500" b="0" dirty="0"/>
              <a:t>http://www.kantei.go.jp/jp/singi/sousei/cm/</a:t>
            </a:r>
          </a:p>
          <a:p>
            <a:pPr marL="265113" indent="-173038">
              <a:buNone/>
            </a:pPr>
            <a:r>
              <a:rPr lang="zh-TW" altLang="en-US" sz="1500" dirty="0"/>
              <a:t>地方創生</a:t>
            </a:r>
            <a:r>
              <a:rPr lang="en-US" altLang="zh-TW" sz="1500" dirty="0"/>
              <a:t>IT</a:t>
            </a:r>
            <a:r>
              <a:rPr lang="zh-TW" altLang="en-US" sz="1500" dirty="0"/>
              <a:t>利活用推進会議</a:t>
            </a:r>
            <a:endParaRPr lang="en-US" altLang="zh-TW" sz="1500" dirty="0"/>
          </a:p>
          <a:p>
            <a:pPr marL="265113" indent="-173038">
              <a:buNone/>
            </a:pPr>
            <a:r>
              <a:rPr lang="en-US" altLang="zh-TW" sz="1500" b="0" dirty="0"/>
              <a:t>https://www.kantei.go.jp/jp/singi/it2/region/index.html</a:t>
            </a:r>
          </a:p>
          <a:p>
            <a:pPr marL="265113" indent="-173038">
              <a:buNone/>
            </a:pPr>
            <a:r>
              <a:rPr lang="en-US" altLang="ja-JP" sz="1500" dirty="0"/>
              <a:t>2020</a:t>
            </a:r>
            <a:r>
              <a:rPr lang="ja-JP" altLang="en-US" sz="1500" dirty="0"/>
              <a:t>年に向けた社会全体の</a:t>
            </a:r>
            <a:r>
              <a:rPr lang="en-US" altLang="ja-JP" sz="1500" dirty="0"/>
              <a:t>ICT</a:t>
            </a:r>
            <a:r>
              <a:rPr lang="ja-JP" altLang="en-US" sz="1500" dirty="0"/>
              <a:t>化推進に関する懇談会</a:t>
            </a:r>
            <a:endParaRPr lang="zh-TW" altLang="en-US" sz="1500" dirty="0"/>
          </a:p>
          <a:p>
            <a:pPr marL="265113" indent="-173038">
              <a:buNone/>
            </a:pPr>
            <a:r>
              <a:rPr lang="en-US" altLang="ja-JP" sz="1500" b="0" dirty="0"/>
              <a:t>http://</a:t>
            </a:r>
            <a:r>
              <a:rPr lang="en-US" altLang="ja-JP" sz="1500" b="0" dirty="0" smtClean="0"/>
              <a:t>www.soumu.go.jp/main_sosiki/kenkyu/2020_ict_kondankai/index.html</a:t>
            </a:r>
            <a:endParaRPr lang="ja-JP" altLang="en-US" sz="1500" b="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281910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２．平成</a:t>
            </a:r>
            <a:r>
              <a:rPr lang="en-US" altLang="ja-JP" dirty="0"/>
              <a:t>27</a:t>
            </a:r>
            <a:r>
              <a:rPr lang="ja-JP" altLang="en-US" dirty="0"/>
              <a:t>年度の活動（案）</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en-US" altLang="ja-JP" dirty="0" smtClean="0"/>
              <a:t>(</a:t>
            </a:r>
            <a:r>
              <a:rPr lang="en-US" altLang="ja-JP" dirty="0"/>
              <a:t>1) </a:t>
            </a:r>
            <a:r>
              <a:rPr lang="ja-JP" altLang="en-US" dirty="0"/>
              <a:t>総務省からの受託調査研究に関する検討（詳細は</a:t>
            </a:r>
            <a:r>
              <a:rPr lang="en-US" altLang="ja-JP" dirty="0" smtClean="0"/>
              <a:t>p.6</a:t>
            </a:r>
            <a:r>
              <a:rPr lang="ja-JP" altLang="en-US" dirty="0" smtClean="0"/>
              <a:t>以降</a:t>
            </a:r>
            <a:r>
              <a:rPr lang="ja-JP" altLang="en-US" dirty="0"/>
              <a:t>の仕様書参照</a:t>
            </a:r>
            <a:r>
              <a:rPr lang="ja-JP" altLang="en-US" dirty="0" smtClean="0"/>
              <a:t>）</a:t>
            </a:r>
            <a:endParaRPr lang="ja-JP" altLang="en-US" dirty="0"/>
          </a:p>
          <a:p>
            <a:pPr marL="355600" lvl="1" indent="0">
              <a:buNone/>
            </a:pPr>
            <a:r>
              <a:rPr lang="en-US" altLang="ja-JP" dirty="0"/>
              <a:t>1) </a:t>
            </a:r>
            <a:r>
              <a:rPr lang="ja-JP" altLang="en-US" dirty="0"/>
              <a:t>オープンデータ・ビッグデータの活用による目指すべき未来社会の実現に関する検討</a:t>
            </a:r>
          </a:p>
          <a:p>
            <a:pPr marL="712788" lvl="2" indent="-179388">
              <a:buNone/>
            </a:pPr>
            <a:r>
              <a:rPr lang="ja-JP" altLang="en-US" dirty="0" smtClean="0"/>
              <a:t>①</a:t>
            </a:r>
            <a:r>
              <a:rPr lang="en-US" altLang="ja-JP" dirty="0"/>
              <a:t> </a:t>
            </a:r>
            <a:r>
              <a:rPr lang="ja-JP" altLang="en-US" dirty="0" smtClean="0"/>
              <a:t>外国人</a:t>
            </a:r>
            <a:r>
              <a:rPr lang="ja-JP" altLang="en-US" dirty="0"/>
              <a:t>旅行者受入環境整備、海外への和食や食文化の</a:t>
            </a:r>
            <a:r>
              <a:rPr lang="en-US" altLang="ja-JP" dirty="0"/>
              <a:t>PR</a:t>
            </a:r>
            <a:r>
              <a:rPr lang="ja-JP" altLang="en-US" dirty="0" err="1"/>
              <a:t>、</a:t>
            </a:r>
            <a:r>
              <a:rPr lang="ja-JP" altLang="en-US" dirty="0"/>
              <a:t>都市イメージ向上・転入促進等のテーマについて、オープンデータシティの実現に当たっての課題及びマイルストーンの検討。</a:t>
            </a:r>
          </a:p>
          <a:p>
            <a:pPr marL="712788" lvl="2" indent="-179388">
              <a:buNone/>
            </a:pPr>
            <a:r>
              <a:rPr lang="ja-JP" altLang="en-US" dirty="0" smtClean="0"/>
              <a:t>②</a:t>
            </a:r>
            <a:r>
              <a:rPr lang="en-US" altLang="ja-JP" dirty="0"/>
              <a:t> </a:t>
            </a:r>
            <a:r>
              <a:rPr lang="ja-JP" altLang="en-US" dirty="0" smtClean="0"/>
              <a:t>公共</a:t>
            </a:r>
            <a:r>
              <a:rPr lang="ja-JP" altLang="en-US" dirty="0"/>
              <a:t>交通や防災など、多様な分野で利用ニーズの高いデータを組み合わせる際の課題の抽出・検討。</a:t>
            </a:r>
          </a:p>
          <a:p>
            <a:pPr marL="712788" lvl="2" indent="-179388">
              <a:buNone/>
            </a:pPr>
            <a:r>
              <a:rPr lang="ja-JP" altLang="en-US" dirty="0" smtClean="0"/>
              <a:t>③ </a:t>
            </a:r>
            <a:r>
              <a:rPr lang="en-US" altLang="ja-JP" dirty="0" smtClean="0"/>
              <a:t>2019-2021</a:t>
            </a:r>
            <a:r>
              <a:rPr lang="ja-JP" altLang="en-US" dirty="0"/>
              <a:t>年に日本で開催される国際的なスポーツ大会の開催計画や準備期間における、オープンデータ・ビッグデータを活用した海外への情報発信の検討</a:t>
            </a:r>
            <a:r>
              <a:rPr lang="ja-JP" altLang="en-US" dirty="0" smtClean="0"/>
              <a:t>。</a:t>
            </a:r>
            <a:endParaRPr lang="en-US" altLang="ja-JP" dirty="0" smtClean="0"/>
          </a:p>
          <a:p>
            <a:pPr marL="533400" lvl="2" indent="0">
              <a:buNone/>
            </a:pPr>
            <a:endParaRPr lang="en-US" altLang="ja-JP" dirty="0"/>
          </a:p>
          <a:p>
            <a:pPr marL="533400" lvl="2" indent="0">
              <a:buNone/>
            </a:pPr>
            <a:r>
              <a:rPr lang="ja-JP" altLang="en-US" dirty="0" smtClean="0"/>
              <a:t>本委員会での検討結果をとりまとめ、総務省および他の関連組織に報告・提言</a:t>
            </a:r>
            <a:endParaRPr lang="en-US" altLang="ja-JP" dirty="0" smtClean="0"/>
          </a:p>
          <a:p>
            <a:pPr marL="533400" lvl="2" indent="0">
              <a:buNone/>
            </a:pPr>
            <a:endParaRPr lang="ja-JP" altLang="en-US" dirty="0"/>
          </a:p>
          <a:p>
            <a:pPr marL="355600" lvl="1" indent="0">
              <a:buNone/>
            </a:pPr>
            <a:r>
              <a:rPr lang="en-US" altLang="ja-JP" dirty="0"/>
              <a:t>2) </a:t>
            </a:r>
            <a:r>
              <a:rPr lang="ja-JP" altLang="en-US" dirty="0"/>
              <a:t>データ活用人材の確保に関する検討</a:t>
            </a:r>
          </a:p>
          <a:p>
            <a:pPr marL="533400" lvl="2" indent="0">
              <a:buNone/>
            </a:pPr>
            <a:r>
              <a:rPr lang="ja-JP" altLang="en-US" dirty="0" smtClean="0"/>
              <a:t>①</a:t>
            </a:r>
            <a:r>
              <a:rPr lang="en-US" altLang="ja-JP" dirty="0"/>
              <a:t> </a:t>
            </a:r>
            <a:r>
              <a:rPr lang="ja-JP" altLang="en-US" dirty="0" smtClean="0"/>
              <a:t>データ</a:t>
            </a:r>
            <a:r>
              <a:rPr lang="ja-JP" altLang="en-US" dirty="0"/>
              <a:t>活用に取り組んでいる地方公共団体の事例調査。</a:t>
            </a:r>
          </a:p>
          <a:p>
            <a:pPr marL="533400" lvl="2" indent="0">
              <a:buNone/>
            </a:pPr>
            <a:r>
              <a:rPr lang="ja-JP" altLang="en-US" dirty="0" smtClean="0"/>
              <a:t>②</a:t>
            </a:r>
            <a:r>
              <a:rPr lang="en-US" altLang="ja-JP" dirty="0"/>
              <a:t> </a:t>
            </a:r>
            <a:r>
              <a:rPr lang="ja-JP" altLang="en-US" dirty="0" smtClean="0"/>
              <a:t>データ</a:t>
            </a:r>
            <a:r>
              <a:rPr lang="ja-JP" altLang="en-US" dirty="0"/>
              <a:t>活用に関するニーズ調査と、それらを踏まえた人材の派遣や、データ活用環境整備等の有効性検討</a:t>
            </a:r>
            <a:r>
              <a:rPr lang="ja-JP" altLang="en-US" dirty="0" smtClean="0"/>
              <a:t>。</a:t>
            </a:r>
            <a:r>
              <a:rPr lang="en-US" altLang="ja-JP" dirty="0" smtClean="0"/>
              <a:t/>
            </a:r>
            <a:br>
              <a:rPr lang="en-US" altLang="ja-JP" dirty="0" smtClean="0"/>
            </a:br>
            <a:r>
              <a:rPr lang="ja-JP" altLang="en-US" dirty="0" smtClean="0"/>
              <a:t>③</a:t>
            </a:r>
            <a:r>
              <a:rPr lang="en-US" altLang="ja-JP" dirty="0"/>
              <a:t> </a:t>
            </a:r>
            <a:r>
              <a:rPr lang="ja-JP" altLang="en-US" dirty="0" smtClean="0"/>
              <a:t>データ</a:t>
            </a:r>
            <a:r>
              <a:rPr lang="ja-JP" altLang="en-US" dirty="0"/>
              <a:t>活用人材の育成のための研修体制のあり方の検討</a:t>
            </a:r>
            <a:r>
              <a:rPr lang="ja-JP" altLang="en-US" dirty="0" smtClean="0"/>
              <a:t>。</a:t>
            </a:r>
            <a:endParaRPr lang="en-US" altLang="ja-JP" dirty="0" smtClean="0"/>
          </a:p>
          <a:p>
            <a:pPr marL="533400" lvl="2" indent="0">
              <a:buNone/>
            </a:pPr>
            <a:endParaRPr lang="en-US" altLang="ja-JP" dirty="0"/>
          </a:p>
          <a:p>
            <a:pPr marL="539750" lvl="2" indent="-6350">
              <a:buNone/>
            </a:pPr>
            <a:r>
              <a:rPr lang="ja-JP" altLang="en-US" dirty="0" smtClean="0"/>
              <a:t>②については、　</a:t>
            </a:r>
            <a:r>
              <a:rPr lang="en-US" altLang="ja-JP" dirty="0" smtClean="0"/>
              <a:t>VLED</a:t>
            </a:r>
            <a:r>
              <a:rPr lang="ja-JP" altLang="en-US" dirty="0" smtClean="0"/>
              <a:t>実証事業 </a:t>
            </a:r>
            <a:r>
              <a:rPr lang="ja-JP" altLang="en-US" dirty="0"/>
              <a:t>「地方創生に資するデータ活用プラン」の</a:t>
            </a:r>
            <a:r>
              <a:rPr lang="ja-JP" altLang="en-US" dirty="0" smtClean="0"/>
              <a:t>公募</a:t>
            </a:r>
            <a:r>
              <a:rPr lang="ja-JP" altLang="en-US" dirty="0"/>
              <a:t>を</a:t>
            </a:r>
            <a:r>
              <a:rPr lang="ja-JP" altLang="en-US" dirty="0" smtClean="0"/>
              <a:t>実施し、その成果を活用して検討項目に関してとりまとめる。</a:t>
            </a:r>
            <a:endParaRPr lang="en-US" altLang="ja-JP" dirty="0"/>
          </a:p>
          <a:p>
            <a:pPr marL="539750" lvl="2" indent="-6350">
              <a:buNone/>
            </a:pPr>
            <a:r>
              <a:rPr lang="ja-JP" altLang="en-US" dirty="0" smtClean="0"/>
              <a:t>①、③については、本委員会の検討結果を取りまとめる。</a:t>
            </a:r>
            <a:endParaRPr lang="en-US" altLang="ja-JP" dirty="0" smtClean="0"/>
          </a:p>
          <a:p>
            <a:pPr marL="539750" lvl="2" indent="-6350">
              <a:buNone/>
            </a:pPr>
            <a:r>
              <a:rPr lang="ja-JP" altLang="en-US" dirty="0" smtClean="0"/>
              <a:t>取りまとめた内容は、総務省および、他の関連組織に報告・提言</a:t>
            </a:r>
            <a:endParaRPr lang="ja-JP" altLang="en-US" dirty="0"/>
          </a:p>
          <a:p>
            <a:pPr marL="533400" lvl="2" indent="0">
              <a:buNone/>
            </a:pPr>
            <a:endParaRPr lang="en-US" altLang="ja-JP" dirty="0" smtClean="0"/>
          </a:p>
          <a:p>
            <a:pPr marL="0" indent="0">
              <a:buNone/>
            </a:pP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5" name="下矢印 4"/>
          <p:cNvSpPr/>
          <p:nvPr/>
        </p:nvSpPr>
        <p:spPr bwMode="auto">
          <a:xfrm>
            <a:off x="1280592" y="2852936"/>
            <a:ext cx="288032" cy="288032"/>
          </a:xfrm>
          <a:prstGeom prst="downArrow">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正方形/長方形 5"/>
          <p:cNvSpPr/>
          <p:nvPr/>
        </p:nvSpPr>
        <p:spPr bwMode="auto">
          <a:xfrm>
            <a:off x="776536" y="3068960"/>
            <a:ext cx="6336704" cy="360040"/>
          </a:xfrm>
          <a:prstGeom prst="rect">
            <a:avLst/>
          </a:prstGeom>
          <a:noFill/>
          <a:ln w="381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正方形/長方形 6"/>
          <p:cNvSpPr/>
          <p:nvPr/>
        </p:nvSpPr>
        <p:spPr bwMode="auto">
          <a:xfrm>
            <a:off x="776535" y="5046898"/>
            <a:ext cx="8784977" cy="1180166"/>
          </a:xfrm>
          <a:prstGeom prst="rect">
            <a:avLst/>
          </a:prstGeom>
          <a:noFill/>
          <a:ln w="381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8" name="下矢印 7"/>
          <p:cNvSpPr/>
          <p:nvPr/>
        </p:nvSpPr>
        <p:spPr bwMode="auto">
          <a:xfrm>
            <a:off x="1280592" y="4829415"/>
            <a:ext cx="288032" cy="288032"/>
          </a:xfrm>
          <a:prstGeom prst="downArrow">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94550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２．平成</a:t>
            </a:r>
            <a:r>
              <a:rPr lang="en-US" altLang="ja-JP" dirty="0"/>
              <a:t>27</a:t>
            </a:r>
            <a:r>
              <a:rPr lang="ja-JP" altLang="en-US" dirty="0"/>
              <a:t>年度の活動（</a:t>
            </a:r>
            <a:r>
              <a:rPr lang="ja-JP" altLang="en-US" dirty="0" smtClean="0"/>
              <a:t>案）</a:t>
            </a:r>
            <a:r>
              <a:rPr lang="en-US" altLang="ja-JP" dirty="0" smtClean="0"/>
              <a:t>…</a:t>
            </a:r>
            <a:r>
              <a:rPr lang="en-US" altLang="ja-JP" dirty="0" err="1" smtClean="0"/>
              <a:t>cntn’d</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en-US" altLang="ja-JP" dirty="0" smtClean="0"/>
              <a:t>(</a:t>
            </a:r>
            <a:r>
              <a:rPr lang="en-US" altLang="ja-JP" dirty="0"/>
              <a:t>2) ICT</a:t>
            </a:r>
            <a:r>
              <a:rPr lang="ja-JP" altLang="en-US" dirty="0"/>
              <a:t>ショーケースの整備推進方策検討</a:t>
            </a:r>
          </a:p>
          <a:p>
            <a:pPr lvl="1"/>
            <a:r>
              <a:rPr lang="en-US" altLang="ja-JP" dirty="0" smtClean="0"/>
              <a:t>ICT</a:t>
            </a:r>
            <a:r>
              <a:rPr lang="ja-JP" altLang="en-US" dirty="0" smtClean="0"/>
              <a:t>ショーケースのありかた（見せる</a:t>
            </a:r>
            <a:r>
              <a:rPr lang="en-US" altLang="ja-JP" dirty="0" smtClean="0"/>
              <a:t>ICT</a:t>
            </a:r>
            <a:r>
              <a:rPr lang="ja-JP" altLang="en-US" dirty="0" smtClean="0"/>
              <a:t>の内容や、見せ方など）を検討</a:t>
            </a:r>
            <a:endParaRPr lang="en-US" altLang="ja-JP" dirty="0"/>
          </a:p>
          <a:p>
            <a:pPr lvl="1"/>
            <a:endParaRPr lang="en-US" altLang="ja-JP" dirty="0" smtClean="0"/>
          </a:p>
          <a:p>
            <a:pPr marL="355600" lvl="1" indent="0">
              <a:buNone/>
            </a:pPr>
            <a:r>
              <a:rPr lang="en-US" altLang="ja-JP" dirty="0" smtClean="0"/>
              <a:t>	</a:t>
            </a:r>
            <a:r>
              <a:rPr lang="ja-JP" altLang="en-US" dirty="0" smtClean="0"/>
              <a:t>検討結果は報告・提言に含める</a:t>
            </a:r>
            <a:endParaRPr lang="en-US" altLang="ja-JP" dirty="0" smtClean="0"/>
          </a:p>
          <a:p>
            <a:pPr marL="355600" lvl="1" indent="0">
              <a:buNone/>
            </a:pPr>
            <a:r>
              <a:rPr lang="en-US" altLang="ja-JP" dirty="0" smtClean="0"/>
              <a:t>	</a:t>
            </a:r>
            <a:r>
              <a:rPr lang="ja-JP" altLang="en-US" dirty="0" smtClean="0"/>
              <a:t>他府省から</a:t>
            </a:r>
            <a:r>
              <a:rPr lang="en-US" altLang="ja-JP" dirty="0" smtClean="0"/>
              <a:t>ICT</a:t>
            </a:r>
            <a:r>
              <a:rPr lang="ja-JP" altLang="en-US" dirty="0" smtClean="0"/>
              <a:t>ショーケースの試行が可能な公募事業が</a:t>
            </a:r>
            <a:r>
              <a:rPr lang="ja-JP" altLang="en-US" dirty="0"/>
              <a:t>出れば、積極的に</a:t>
            </a:r>
            <a:r>
              <a:rPr lang="ja-JP" altLang="en-US" dirty="0" smtClean="0"/>
              <a:t>対応</a:t>
            </a:r>
            <a:endParaRPr lang="en-US" altLang="ja-JP" dirty="0"/>
          </a:p>
          <a:p>
            <a:pPr lvl="1"/>
            <a:endParaRPr lang="ja-JP" altLang="en-US" sz="1050" dirty="0"/>
          </a:p>
          <a:p>
            <a:pPr lvl="1"/>
            <a:r>
              <a:rPr lang="ja-JP" altLang="en-US" dirty="0"/>
              <a:t>社員各社や自治体会員、賛助会員</a:t>
            </a:r>
            <a:r>
              <a:rPr lang="ja-JP" altLang="en-US" dirty="0" smtClean="0"/>
              <a:t>などにおける、オープンデータやビッグデータ、地方創生等に関する取組みを調査し、そのショーケース化を検討。</a:t>
            </a:r>
            <a:endParaRPr lang="en-US" altLang="ja-JP" dirty="0" smtClean="0"/>
          </a:p>
          <a:p>
            <a:pPr lvl="1"/>
            <a:endParaRPr lang="en-US" altLang="ja-JP" dirty="0"/>
          </a:p>
          <a:p>
            <a:pPr marL="355600" lvl="1" indent="0">
              <a:buNone/>
            </a:pPr>
            <a:r>
              <a:rPr lang="en-US" altLang="ja-JP" dirty="0" smtClean="0"/>
              <a:t>	VLED</a:t>
            </a:r>
            <a:r>
              <a:rPr lang="ja-JP" altLang="en-US" dirty="0"/>
              <a:t>のウェブサイトで</a:t>
            </a:r>
            <a:r>
              <a:rPr lang="ja-JP" altLang="en-US" dirty="0" smtClean="0"/>
              <a:t>紹介＋関係府省</a:t>
            </a:r>
            <a:r>
              <a:rPr lang="ja-JP" altLang="en-US" dirty="0"/>
              <a:t>など</a:t>
            </a:r>
            <a:r>
              <a:rPr lang="ja-JP" altLang="en-US" dirty="0" smtClean="0"/>
              <a:t>にプロモート</a:t>
            </a:r>
            <a:endParaRPr lang="en-US" altLang="ja-JP" dirty="0" smtClean="0"/>
          </a:p>
          <a:p>
            <a:pPr marL="355600" lvl="1" indent="0">
              <a:buNone/>
            </a:pPr>
            <a:endParaRPr lang="ja-JP" altLang="en-US" sz="1050" dirty="0"/>
          </a:p>
          <a:p>
            <a:pPr marL="0" indent="0">
              <a:buNone/>
            </a:pPr>
            <a:r>
              <a:rPr lang="en-US" altLang="ja-JP" dirty="0"/>
              <a:t>(3) </a:t>
            </a:r>
            <a:r>
              <a:rPr lang="ja-JP" altLang="en-US" dirty="0"/>
              <a:t>その他（各委員会共通）</a:t>
            </a:r>
          </a:p>
          <a:p>
            <a:pPr marL="355600" lvl="1" indent="0">
              <a:buNone/>
            </a:pPr>
            <a:r>
              <a:rPr lang="ja-JP" altLang="en-US" dirty="0"/>
              <a:t>① 地方公共団体等への相談対応・</a:t>
            </a:r>
            <a:r>
              <a:rPr lang="en-US" altLang="ja-JP" dirty="0"/>
              <a:t>FAQ</a:t>
            </a:r>
            <a:r>
              <a:rPr lang="ja-JP" altLang="en-US" dirty="0"/>
              <a:t>作成</a:t>
            </a:r>
          </a:p>
          <a:p>
            <a:pPr marL="355600" lvl="1" indent="0">
              <a:buNone/>
            </a:pPr>
            <a:r>
              <a:rPr lang="ja-JP" altLang="en-US" dirty="0"/>
              <a:t>② 国際会議等への参加・情報発信</a:t>
            </a:r>
          </a:p>
          <a:p>
            <a:pPr marL="355600" lvl="1" indent="0">
              <a:buNone/>
            </a:pPr>
            <a:r>
              <a:rPr lang="ja-JP" altLang="en-US" dirty="0"/>
              <a:t>③ ウェブによる情報発信</a:t>
            </a:r>
          </a:p>
          <a:p>
            <a:pPr marL="0" indent="0">
              <a:buNone/>
            </a:pP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5" name="下矢印 4"/>
          <p:cNvSpPr/>
          <p:nvPr/>
        </p:nvSpPr>
        <p:spPr bwMode="auto">
          <a:xfrm>
            <a:off x="1280592" y="1639549"/>
            <a:ext cx="288032" cy="288032"/>
          </a:xfrm>
          <a:prstGeom prst="downArrow">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正方形/長方形 5"/>
          <p:cNvSpPr/>
          <p:nvPr/>
        </p:nvSpPr>
        <p:spPr bwMode="auto">
          <a:xfrm>
            <a:off x="776536" y="1999489"/>
            <a:ext cx="7560840" cy="734567"/>
          </a:xfrm>
          <a:prstGeom prst="rect">
            <a:avLst/>
          </a:prstGeom>
          <a:noFill/>
          <a:ln w="381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下矢印 6"/>
          <p:cNvSpPr/>
          <p:nvPr/>
        </p:nvSpPr>
        <p:spPr bwMode="auto">
          <a:xfrm>
            <a:off x="1280592" y="3573016"/>
            <a:ext cx="288032" cy="288032"/>
          </a:xfrm>
          <a:prstGeom prst="downArrow">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8" name="正方形/長方形 7"/>
          <p:cNvSpPr/>
          <p:nvPr/>
        </p:nvSpPr>
        <p:spPr bwMode="auto">
          <a:xfrm>
            <a:off x="776536" y="3924797"/>
            <a:ext cx="7560840" cy="360040"/>
          </a:xfrm>
          <a:prstGeom prst="rect">
            <a:avLst/>
          </a:prstGeom>
          <a:noFill/>
          <a:ln w="381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3693777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３．スケジュール（案）</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7" name="コンテンツ プレースホルダー 7"/>
          <p:cNvGraphicFramePr>
            <a:graphicFrameLocks noGrp="1"/>
          </p:cNvGraphicFramePr>
          <p:nvPr>
            <p:ph idx="1"/>
            <p:extLst>
              <p:ext uri="{D42A27DB-BD31-4B8C-83A1-F6EECF244321}">
                <p14:modId xmlns:p14="http://schemas.microsoft.com/office/powerpoint/2010/main" val="2901943279"/>
              </p:ext>
            </p:extLst>
          </p:nvPr>
        </p:nvGraphicFramePr>
        <p:xfrm>
          <a:off x="344488" y="836613"/>
          <a:ext cx="9217799" cy="5236016"/>
        </p:xfrm>
        <a:graphic>
          <a:graphicData uri="http://schemas.openxmlformats.org/drawingml/2006/table">
            <a:tbl>
              <a:tblPr firstRow="1" bandRow="1">
                <a:tableStyleId>{21E4AEA4-8DFA-4A89-87EB-49C32662AFE0}</a:tableStyleId>
              </a:tblPr>
              <a:tblGrid>
                <a:gridCol w="1092479"/>
                <a:gridCol w="2728005"/>
                <a:gridCol w="549435"/>
                <a:gridCol w="465313"/>
                <a:gridCol w="464192"/>
                <a:gridCol w="464192"/>
                <a:gridCol w="464192"/>
                <a:gridCol w="531911"/>
                <a:gridCol w="477960"/>
                <a:gridCol w="477960"/>
                <a:gridCol w="546240"/>
                <a:gridCol w="477960"/>
                <a:gridCol w="477960"/>
              </a:tblGrid>
              <a:tr h="360139">
                <a:tc grid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作業項目</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hMerge="1">
                  <a:txBody>
                    <a:bodyPr/>
                    <a:lstStyle/>
                    <a:p>
                      <a:endParaRPr kumimoji="1" lang="ja-JP" altLang="en-US" sz="1300" dirty="0">
                        <a:latin typeface="メイリオ" pitchFamily="50" charset="-128"/>
                        <a:ea typeface="メイリオ" pitchFamily="50" charset="-128"/>
                        <a:cs typeface="メイリオ" pitchFamily="50" charset="-128"/>
                      </a:endParaRPr>
                    </a:p>
                  </a:txBody>
                  <a:tcPr/>
                </a:tc>
                <a:tc>
                  <a:txBody>
                    <a:bodyPr/>
                    <a:lstStyle/>
                    <a:p>
                      <a:pPr algn="ctr"/>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p>
                  </a:txBody>
                  <a:tcPr marL="86706" marR="86706" anchor="b"/>
                </a:tc>
                <a:tc>
                  <a:txBody>
                    <a:bodyPr/>
                    <a:lstStyle/>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2016</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c>
                  <a:txBody>
                    <a:bodyPr/>
                    <a:lstStyle/>
                    <a:p>
                      <a:pPr algn="ct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b"/>
                </a:tc>
              </a:tr>
              <a:tr h="361504">
                <a:tc rowSpan="3">
                  <a:txBody>
                    <a:bodyPr/>
                    <a:lstStyle/>
                    <a:p>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目指すべき未来社会の実現に関する検討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a:txBody>
                    <a:bodyPr/>
                    <a:lstStyle/>
                    <a:p>
                      <a:pPr marL="266700" indent="-266700"/>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オープンデータシティの実現に当たっての課題及びマイルストーンの検討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r h="305872">
                <a:tc vMerge="1">
                  <a:txBody>
                    <a:bodyPr/>
                    <a:lstStyle/>
                    <a:p>
                      <a:endParaRPr kumimoji="1" lang="ja-JP" altLang="en-US" sz="1300" dirty="0">
                        <a:latin typeface="メイリオ" pitchFamily="50" charset="-128"/>
                        <a:ea typeface="メイリオ" pitchFamily="50" charset="-128"/>
                        <a:cs typeface="メイリオ" pitchFamily="50" charset="-128"/>
                      </a:endParaRPr>
                    </a:p>
                  </a:txBody>
                  <a:tcPr anchor="ctr"/>
                </a:tc>
                <a:tc>
                  <a:txBody>
                    <a:bodyPr/>
                    <a:lstStyle/>
                    <a:p>
                      <a:pPr marL="266700" indent="-266700"/>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多様な分野で利用ニーズの高いデータを組み合わせる際の課題の抽出・検討</a:t>
                      </a:r>
                    </a:p>
                  </a:txBody>
                  <a:tcPr marL="86706" marR="86706"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r h="474320">
                <a:tc vMerge="1">
                  <a:txBody>
                    <a:bodyPr/>
                    <a:lstStyle/>
                    <a:p>
                      <a:endParaRPr kumimoji="1" lang="ja-JP" altLang="en-US" sz="1300" dirty="0">
                        <a:latin typeface="メイリオ" pitchFamily="50" charset="-128"/>
                        <a:ea typeface="メイリオ" pitchFamily="50" charset="-128"/>
                        <a:cs typeface="メイリオ" pitchFamily="50" charset="-128"/>
                      </a:endParaRPr>
                    </a:p>
                  </a:txBody>
                  <a:tcPr anchor="ctr"/>
                </a:tc>
                <a:tc>
                  <a:txBody>
                    <a:bodyPr/>
                    <a:lstStyle/>
                    <a:p>
                      <a:pPr marL="266700" indent="-266700"/>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③</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オープンデータ・ビッグデータを活用した海外への情報発信に関する検討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r h="509384">
                <a:tc rowSpan="3">
                  <a:txBody>
                    <a:bodyPr/>
                    <a:lstStyle/>
                    <a:p>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データ活用人材の確保に関する検討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a:txBody>
                    <a:bodyPr/>
                    <a:lstStyle/>
                    <a:p>
                      <a:pPr marL="266700" indent="-266700"/>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地方公共団体におけるデータ活用事例調査</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r h="786760">
                <a:tc vMerge="1">
                  <a:txBody>
                    <a:bodyPr/>
                    <a:lstStyle/>
                    <a:p>
                      <a:endParaRPr kumimoji="1" lang="ja-JP" altLang="en-US" sz="1300" dirty="0">
                        <a:latin typeface="メイリオ" pitchFamily="50" charset="-128"/>
                        <a:ea typeface="メイリオ" pitchFamily="50" charset="-128"/>
                        <a:cs typeface="メイリオ" pitchFamily="50" charset="-128"/>
                      </a:endParaRPr>
                    </a:p>
                  </a:txBody>
                  <a:tcPr anchor="ctr"/>
                </a:tc>
                <a:tc>
                  <a:txBody>
                    <a:bodyPr/>
                    <a:lstStyle/>
                    <a:p>
                      <a:pPr marL="266700" indent="-266700"/>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データ活用環境の整備等の有効性に関する検討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r h="504056">
                <a:tc vMerge="1">
                  <a:txBody>
                    <a:bodyPr/>
                    <a:lstStyle/>
                    <a:p>
                      <a:endParaRPr kumimoji="1" lang="ja-JP" altLang="en-US" sz="1300" dirty="0">
                        <a:latin typeface="メイリオ" pitchFamily="50" charset="-128"/>
                        <a:ea typeface="メイリオ" pitchFamily="50" charset="-128"/>
                        <a:cs typeface="メイリオ" pitchFamily="50" charset="-128"/>
                      </a:endParaRPr>
                    </a:p>
                  </a:txBody>
                  <a:tcPr anchor="ctr"/>
                </a:tc>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③　研修体制のあり方の検討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r h="948680">
                <a:tc gridSpan="2">
                  <a:txBody>
                    <a:bodyPr/>
                    <a:lstStyle/>
                    <a:p>
                      <a:pPr marL="0" marR="0" indent="0" algn="l" defTabSz="672246"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データシティ検討会（回数、実施時期は案）</a:t>
                      </a:r>
                    </a:p>
                  </a:txBody>
                  <a:tcPr marL="86706" marR="86706" anchor="ctr"/>
                </a:tc>
                <a:tc hMerge="1">
                  <a:txBody>
                    <a:bodyPr/>
                    <a:lstStyle/>
                    <a:p>
                      <a:pPr marL="0" marR="0" indent="0" algn="l" defTabSz="672246" rtl="0" eaLnBrk="1" fontAlgn="auto" latinLnBrk="0" hangingPunct="1">
                        <a:lnSpc>
                          <a:spcPct val="100000"/>
                        </a:lnSpc>
                        <a:spcBef>
                          <a:spcPts val="0"/>
                        </a:spcBef>
                        <a:spcAft>
                          <a:spcPts val="0"/>
                        </a:spcAft>
                        <a:buClrTx/>
                        <a:buSzTx/>
                        <a:buFontTx/>
                        <a:buNone/>
                        <a:tabLst/>
                        <a:defRPr/>
                      </a:pPr>
                      <a:endPar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r h="504056">
                <a:tc gridSpan="2">
                  <a:txBody>
                    <a:bodyPr/>
                    <a:lstStyle/>
                    <a:p>
                      <a:pPr marL="0" marR="0" indent="0" algn="l" defTabSz="672246"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イベント等</a:t>
                      </a:r>
                    </a:p>
                  </a:txBody>
                  <a:tcPr marL="86706" marR="86706" anchor="ctr"/>
                </a:tc>
                <a:tc hMerge="1">
                  <a:txBody>
                    <a:bodyPr/>
                    <a:lstStyle/>
                    <a:p>
                      <a:pPr marL="0" marR="0" indent="0" algn="l" defTabSz="672246" rtl="0" eaLnBrk="1" fontAlgn="auto" latinLnBrk="0" hangingPunct="1">
                        <a:lnSpc>
                          <a:spcPct val="100000"/>
                        </a:lnSpc>
                        <a:spcBef>
                          <a:spcPts val="0"/>
                        </a:spcBef>
                        <a:spcAft>
                          <a:spcPts val="0"/>
                        </a:spcAft>
                        <a:buClrTx/>
                        <a:buSzTx/>
                        <a:buFontTx/>
                        <a:buNone/>
                        <a:tabLst/>
                        <a:defRPr/>
                      </a:pPr>
                      <a:endPar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6706" marR="86706"/>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38" name="テキスト ボックス 37"/>
          <p:cNvSpPr txBox="1"/>
          <p:nvPr/>
        </p:nvSpPr>
        <p:spPr>
          <a:xfrm>
            <a:off x="4448782" y="4657752"/>
            <a:ext cx="1050288" cy="461665"/>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回検討会</a:t>
            </a:r>
          </a:p>
        </p:txBody>
      </p:sp>
      <p:sp>
        <p:nvSpPr>
          <p:cNvPr id="39" name="テキスト ボックス 38"/>
          <p:cNvSpPr txBox="1"/>
          <p:nvPr/>
        </p:nvSpPr>
        <p:spPr>
          <a:xfrm>
            <a:off x="4973926" y="5064480"/>
            <a:ext cx="1050288" cy="461665"/>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回検討会</a:t>
            </a:r>
          </a:p>
        </p:txBody>
      </p:sp>
      <p:sp>
        <p:nvSpPr>
          <p:cNvPr id="40" name="テキスト ボックス 39"/>
          <p:cNvSpPr txBox="1"/>
          <p:nvPr/>
        </p:nvSpPr>
        <p:spPr>
          <a:xfrm>
            <a:off x="6246013" y="5068258"/>
            <a:ext cx="1050288" cy="461665"/>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回検討会</a:t>
            </a:r>
          </a:p>
        </p:txBody>
      </p:sp>
      <p:sp>
        <p:nvSpPr>
          <p:cNvPr id="41" name="テキスト ボックス 40"/>
          <p:cNvSpPr txBox="1"/>
          <p:nvPr/>
        </p:nvSpPr>
        <p:spPr>
          <a:xfrm>
            <a:off x="8323079" y="4597928"/>
            <a:ext cx="1050288" cy="461665"/>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回検討会</a:t>
            </a:r>
          </a:p>
        </p:txBody>
      </p:sp>
      <p:cxnSp>
        <p:nvCxnSpPr>
          <p:cNvPr id="42" name="直線矢印コネクタ 41"/>
          <p:cNvCxnSpPr/>
          <p:nvPr/>
        </p:nvCxnSpPr>
        <p:spPr bwMode="auto">
          <a:xfrm>
            <a:off x="4635874" y="3464339"/>
            <a:ext cx="610242"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cxnSp>
        <p:nvCxnSpPr>
          <p:cNvPr id="43" name="直線矢印コネクタ 42"/>
          <p:cNvCxnSpPr/>
          <p:nvPr/>
        </p:nvCxnSpPr>
        <p:spPr bwMode="auto">
          <a:xfrm flipV="1">
            <a:off x="5310104" y="3475656"/>
            <a:ext cx="1986197" cy="1"/>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cxnSp>
        <p:nvCxnSpPr>
          <p:cNvPr id="44" name="直線矢印コネクタ 43"/>
          <p:cNvCxnSpPr/>
          <p:nvPr/>
        </p:nvCxnSpPr>
        <p:spPr bwMode="auto">
          <a:xfrm>
            <a:off x="7666223" y="3464339"/>
            <a:ext cx="1500699"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45" name="テキスト ボックス 44"/>
          <p:cNvSpPr txBox="1"/>
          <p:nvPr/>
        </p:nvSpPr>
        <p:spPr>
          <a:xfrm>
            <a:off x="4476765" y="3522783"/>
            <a:ext cx="928459" cy="461665"/>
          </a:xfrm>
          <a:prstGeom prst="rect">
            <a:avLst/>
          </a:prstGeom>
          <a:noFill/>
        </p:spPr>
        <p:txBody>
          <a:bodyPr wrap="none" rtlCol="0">
            <a:spAutoFit/>
          </a:bodyPr>
          <a:lstStyle/>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地域・テーマ</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選定</a:t>
            </a:r>
          </a:p>
        </p:txBody>
      </p:sp>
      <p:sp>
        <p:nvSpPr>
          <p:cNvPr id="46" name="テキスト ボックス 45"/>
          <p:cNvSpPr txBox="1"/>
          <p:nvPr/>
        </p:nvSpPr>
        <p:spPr>
          <a:xfrm>
            <a:off x="5437535" y="3523331"/>
            <a:ext cx="1521570"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データ活用ニーズ調査</a:t>
            </a:r>
          </a:p>
        </p:txBody>
      </p:sp>
      <p:sp>
        <p:nvSpPr>
          <p:cNvPr id="47" name="テキスト ボックス 46"/>
          <p:cNvSpPr txBox="1"/>
          <p:nvPr/>
        </p:nvSpPr>
        <p:spPr>
          <a:xfrm>
            <a:off x="7531230" y="3505447"/>
            <a:ext cx="1742785" cy="461665"/>
          </a:xfrm>
          <a:prstGeom prst="rect">
            <a:avLst/>
          </a:prstGeom>
          <a:noFill/>
        </p:spPr>
        <p:txBody>
          <a:bodyPr wrap="none" rtlCol="0">
            <a:spAutoFit/>
          </a:bodyPr>
          <a:lstStyle/>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データ活用環境整備等の</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有効性の検討</a:t>
            </a:r>
          </a:p>
        </p:txBody>
      </p:sp>
      <p:sp>
        <p:nvSpPr>
          <p:cNvPr id="48" name="テキスト ボックス 47"/>
          <p:cNvSpPr txBox="1"/>
          <p:nvPr/>
        </p:nvSpPr>
        <p:spPr>
          <a:xfrm>
            <a:off x="6971865" y="3569497"/>
            <a:ext cx="800219" cy="461665"/>
          </a:xfrm>
          <a:prstGeom prst="rect">
            <a:avLst/>
          </a:prstGeom>
          <a:noFill/>
        </p:spPr>
        <p:txBody>
          <a:bodyPr wrap="none" rtlCol="0">
            <a:spAutoFit/>
          </a:bodyPr>
          <a:lstStyle/>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中間報告</a:t>
            </a:r>
          </a:p>
        </p:txBody>
      </p:sp>
      <p:sp>
        <p:nvSpPr>
          <p:cNvPr id="49" name="テキスト ボックス 48"/>
          <p:cNvSpPr txBox="1"/>
          <p:nvPr/>
        </p:nvSpPr>
        <p:spPr>
          <a:xfrm>
            <a:off x="8842240" y="3620320"/>
            <a:ext cx="800219" cy="461665"/>
          </a:xfrm>
          <a:prstGeom prst="rect">
            <a:avLst/>
          </a:prstGeom>
          <a:noFill/>
        </p:spPr>
        <p:txBody>
          <a:bodyPr wrap="none" rtlCol="0">
            <a:spAutoFit/>
          </a:bodyPr>
          <a:lstStyle/>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最終報告</a:t>
            </a:r>
          </a:p>
        </p:txBody>
      </p:sp>
      <p:sp>
        <p:nvSpPr>
          <p:cNvPr id="50" name="テキスト ボックス 49"/>
          <p:cNvSpPr txBox="1"/>
          <p:nvPr/>
        </p:nvSpPr>
        <p:spPr>
          <a:xfrm>
            <a:off x="7246408" y="4636539"/>
            <a:ext cx="1050288" cy="461665"/>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回検討会</a:t>
            </a:r>
          </a:p>
        </p:txBody>
      </p:sp>
      <p:sp>
        <p:nvSpPr>
          <p:cNvPr id="51" name="テキスト ボックス 50"/>
          <p:cNvSpPr txBox="1"/>
          <p:nvPr/>
        </p:nvSpPr>
        <p:spPr>
          <a:xfrm>
            <a:off x="8405654" y="5059593"/>
            <a:ext cx="1050288" cy="461665"/>
          </a:xfrm>
          <a:prstGeom prst="rect">
            <a:avLst/>
          </a:prstGeom>
          <a:noFill/>
        </p:spPr>
        <p:txBody>
          <a:bodyPr wrap="none" rtlCol="0">
            <a:spAutoFit/>
          </a:bodyPr>
          <a:lstStyle/>
          <a:p>
            <a:pPr algn="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回検討会</a:t>
            </a:r>
          </a:p>
        </p:txBody>
      </p:sp>
      <p:sp>
        <p:nvSpPr>
          <p:cNvPr id="52" name="テキスト ボックス 51"/>
          <p:cNvSpPr txBox="1"/>
          <p:nvPr/>
        </p:nvSpPr>
        <p:spPr>
          <a:xfrm>
            <a:off x="6380794" y="5572859"/>
            <a:ext cx="2507418" cy="461665"/>
          </a:xfrm>
          <a:prstGeom prst="rect">
            <a:avLst/>
          </a:prstGeom>
          <a:noFill/>
        </p:spPr>
        <p:txBody>
          <a:bodyPr wrap="none" rtlCol="0">
            <a:spAutoFit/>
          </a:bodyPr>
          <a:lstStyle/>
          <a:p>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オープンデータ自治体サミット（仮称）</a:t>
            </a:r>
          </a:p>
        </p:txBody>
      </p:sp>
      <p:cxnSp>
        <p:nvCxnSpPr>
          <p:cNvPr id="53" name="直線矢印コネクタ 52"/>
          <p:cNvCxnSpPr/>
          <p:nvPr/>
        </p:nvCxnSpPr>
        <p:spPr bwMode="auto">
          <a:xfrm>
            <a:off x="4766336" y="1466383"/>
            <a:ext cx="1687984"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54" name="テキスト ボックス 53"/>
          <p:cNvSpPr txBox="1"/>
          <p:nvPr/>
        </p:nvSpPr>
        <p:spPr>
          <a:xfrm>
            <a:off x="4788691" y="1484784"/>
            <a:ext cx="1592103"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想定される課題の抽出</a:t>
            </a:r>
          </a:p>
        </p:txBody>
      </p:sp>
      <p:cxnSp>
        <p:nvCxnSpPr>
          <p:cNvPr id="55" name="直線矢印コネクタ 54"/>
          <p:cNvCxnSpPr/>
          <p:nvPr/>
        </p:nvCxnSpPr>
        <p:spPr bwMode="auto">
          <a:xfrm>
            <a:off x="6530982" y="1466383"/>
            <a:ext cx="2654693"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56" name="テキスト ボックス 55"/>
          <p:cNvSpPr txBox="1"/>
          <p:nvPr/>
        </p:nvSpPr>
        <p:spPr>
          <a:xfrm>
            <a:off x="6526328" y="1484783"/>
            <a:ext cx="2610010"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課題解決の方向性とマイルストンの検討</a:t>
            </a:r>
          </a:p>
        </p:txBody>
      </p:sp>
      <p:cxnSp>
        <p:nvCxnSpPr>
          <p:cNvPr id="57" name="直線矢印コネクタ 56"/>
          <p:cNvCxnSpPr/>
          <p:nvPr/>
        </p:nvCxnSpPr>
        <p:spPr bwMode="auto">
          <a:xfrm>
            <a:off x="4766336" y="1963768"/>
            <a:ext cx="1687984"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58" name="テキスト ボックス 57"/>
          <p:cNvSpPr txBox="1"/>
          <p:nvPr/>
        </p:nvSpPr>
        <p:spPr>
          <a:xfrm>
            <a:off x="4635874" y="1995496"/>
            <a:ext cx="1925527"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活用ニーズの高いデータ調査</a:t>
            </a:r>
          </a:p>
        </p:txBody>
      </p:sp>
      <p:cxnSp>
        <p:nvCxnSpPr>
          <p:cNvPr id="59" name="直線矢印コネクタ 58"/>
          <p:cNvCxnSpPr/>
          <p:nvPr/>
        </p:nvCxnSpPr>
        <p:spPr bwMode="auto">
          <a:xfrm>
            <a:off x="6561401" y="1963768"/>
            <a:ext cx="2624274"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60" name="テキスト ボックス 59"/>
          <p:cNvSpPr txBox="1"/>
          <p:nvPr/>
        </p:nvSpPr>
        <p:spPr>
          <a:xfrm>
            <a:off x="6539954" y="1990480"/>
            <a:ext cx="2582758"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組み合わせて活用する際の課題の検討</a:t>
            </a:r>
          </a:p>
        </p:txBody>
      </p:sp>
      <p:cxnSp>
        <p:nvCxnSpPr>
          <p:cNvPr id="61" name="直線矢印コネクタ 60"/>
          <p:cNvCxnSpPr/>
          <p:nvPr/>
        </p:nvCxnSpPr>
        <p:spPr bwMode="auto">
          <a:xfrm>
            <a:off x="4766336" y="2515925"/>
            <a:ext cx="1687984"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62" name="テキスト ボックス 61"/>
          <p:cNvSpPr txBox="1"/>
          <p:nvPr/>
        </p:nvSpPr>
        <p:spPr>
          <a:xfrm>
            <a:off x="4635873" y="2547653"/>
            <a:ext cx="1603324"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発信すべき情報の検討</a:t>
            </a:r>
          </a:p>
        </p:txBody>
      </p:sp>
      <p:cxnSp>
        <p:nvCxnSpPr>
          <p:cNvPr id="63" name="直線矢印コネクタ 62"/>
          <p:cNvCxnSpPr/>
          <p:nvPr/>
        </p:nvCxnSpPr>
        <p:spPr bwMode="auto">
          <a:xfrm>
            <a:off x="6561400" y="2515925"/>
            <a:ext cx="2624274"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64" name="テキスト ボックス 63"/>
          <p:cNvSpPr txBox="1"/>
          <p:nvPr/>
        </p:nvSpPr>
        <p:spPr>
          <a:xfrm>
            <a:off x="6539953" y="2542637"/>
            <a:ext cx="2252540"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海外への情報発信方法等の検討</a:t>
            </a:r>
          </a:p>
        </p:txBody>
      </p:sp>
      <p:cxnSp>
        <p:nvCxnSpPr>
          <p:cNvPr id="65" name="直線矢印コネクタ 64"/>
          <p:cNvCxnSpPr/>
          <p:nvPr/>
        </p:nvCxnSpPr>
        <p:spPr bwMode="auto">
          <a:xfrm>
            <a:off x="4766336" y="3019981"/>
            <a:ext cx="2480072"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66" name="テキスト ボックス 65"/>
          <p:cNvSpPr txBox="1"/>
          <p:nvPr/>
        </p:nvSpPr>
        <p:spPr>
          <a:xfrm>
            <a:off x="5158176" y="3057661"/>
            <a:ext cx="1463862" cy="276999"/>
          </a:xfrm>
          <a:prstGeom prst="rect">
            <a:avLst/>
          </a:prstGeom>
          <a:noFill/>
        </p:spPr>
        <p:txBody>
          <a:bodyPr wrap="none" rtlCol="0">
            <a:spAutoFit/>
          </a:bodyPr>
          <a:lstStyle/>
          <a:p>
            <a:pPr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データ活用事例調査</a:t>
            </a:r>
          </a:p>
        </p:txBody>
      </p:sp>
      <p:cxnSp>
        <p:nvCxnSpPr>
          <p:cNvPr id="67" name="直線矢印コネクタ 66"/>
          <p:cNvCxnSpPr/>
          <p:nvPr/>
        </p:nvCxnSpPr>
        <p:spPr bwMode="auto">
          <a:xfrm>
            <a:off x="4766336" y="4248216"/>
            <a:ext cx="967904" cy="0"/>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cxnSp>
        <p:nvCxnSpPr>
          <p:cNvPr id="68" name="直線矢印コネクタ 67"/>
          <p:cNvCxnSpPr/>
          <p:nvPr/>
        </p:nvCxnSpPr>
        <p:spPr bwMode="auto">
          <a:xfrm flipV="1">
            <a:off x="5843128" y="4259534"/>
            <a:ext cx="1528846" cy="1"/>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cxnSp>
        <p:nvCxnSpPr>
          <p:cNvPr id="69" name="直線矢印コネクタ 68"/>
          <p:cNvCxnSpPr/>
          <p:nvPr/>
        </p:nvCxnSpPr>
        <p:spPr bwMode="auto">
          <a:xfrm>
            <a:off x="7462432" y="4262077"/>
            <a:ext cx="1707645" cy="1"/>
          </a:xfrm>
          <a:prstGeom prst="straightConnector1">
            <a:avLst/>
          </a:prstGeom>
          <a:solidFill>
            <a:schemeClr val="accent1"/>
          </a:solidFill>
          <a:ln w="57150" cap="sq" cmpd="sng" algn="ctr">
            <a:solidFill>
              <a:schemeClr val="accent6">
                <a:lumMod val="75000"/>
              </a:schemeClr>
            </a:solidFill>
            <a:prstDash val="solid"/>
            <a:round/>
            <a:headEnd type="none" w="sm" len="sm"/>
            <a:tailEnd type="triangle"/>
          </a:ln>
          <a:effectLst/>
        </p:spPr>
      </p:cxnSp>
      <p:sp>
        <p:nvSpPr>
          <p:cNvPr id="70" name="テキスト ボックス 69"/>
          <p:cNvSpPr txBox="1"/>
          <p:nvPr/>
        </p:nvSpPr>
        <p:spPr>
          <a:xfrm>
            <a:off x="4470445" y="4331257"/>
            <a:ext cx="1300357" cy="276999"/>
          </a:xfrm>
          <a:prstGeom prst="rect">
            <a:avLst/>
          </a:prstGeom>
          <a:noFill/>
        </p:spPr>
        <p:txBody>
          <a:bodyPr wrap="none" rtlCol="0">
            <a:spAutoFit/>
          </a:bodyPr>
          <a:lstStyle/>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研修のあり方検討</a:t>
            </a:r>
          </a:p>
        </p:txBody>
      </p:sp>
      <p:sp>
        <p:nvSpPr>
          <p:cNvPr id="71" name="テキスト ボックス 70"/>
          <p:cNvSpPr txBox="1"/>
          <p:nvPr/>
        </p:nvSpPr>
        <p:spPr>
          <a:xfrm>
            <a:off x="5775962" y="4331256"/>
            <a:ext cx="1500732" cy="276999"/>
          </a:xfrm>
          <a:prstGeom prst="rect">
            <a:avLst/>
          </a:prstGeom>
          <a:noFill/>
        </p:spPr>
        <p:txBody>
          <a:bodyPr wrap="none" rtlCol="0">
            <a:spAutoFit/>
          </a:bodyPr>
          <a:lstStyle/>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研修プログラムの検討</a:t>
            </a:r>
          </a:p>
        </p:txBody>
      </p:sp>
      <p:sp>
        <p:nvSpPr>
          <p:cNvPr id="72" name="テキスト ボックス 71"/>
          <p:cNvSpPr txBox="1"/>
          <p:nvPr/>
        </p:nvSpPr>
        <p:spPr>
          <a:xfrm>
            <a:off x="7463912" y="4318796"/>
            <a:ext cx="1500732" cy="276999"/>
          </a:xfrm>
          <a:prstGeom prst="rect">
            <a:avLst/>
          </a:prstGeom>
          <a:noFill/>
        </p:spPr>
        <p:txBody>
          <a:bodyPr wrap="none" rtlCol="0">
            <a:spAutoFit/>
          </a:bodyPr>
          <a:lstStyle/>
          <a:p>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研修プログラムの評価</a:t>
            </a:r>
          </a:p>
        </p:txBody>
      </p:sp>
      <p:sp>
        <p:nvSpPr>
          <p:cNvPr id="73" name="テキスト ボックス 72"/>
          <p:cNvSpPr txBox="1"/>
          <p:nvPr/>
        </p:nvSpPr>
        <p:spPr>
          <a:xfrm>
            <a:off x="363442" y="6243778"/>
            <a:ext cx="5221301" cy="338554"/>
          </a:xfrm>
          <a:prstGeom prst="rect">
            <a:avLst/>
          </a:prstGeom>
          <a:noFill/>
        </p:spPr>
        <p:txBody>
          <a:bodyPr wrap="none" rtlCol="0">
            <a:spAutoFit/>
          </a:bodyPr>
          <a:lstStyle/>
          <a:p>
            <a:pPr algn="l"/>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総務省調査研究提案書より抜粋。今後、調整・詳細化。</a:t>
            </a:r>
          </a:p>
        </p:txBody>
      </p:sp>
    </p:spTree>
    <p:extLst>
      <p:ext uri="{BB962C8B-B14F-4D97-AF65-F5344CB8AC3E}">
        <p14:creationId xmlns:p14="http://schemas.microsoft.com/office/powerpoint/2010/main" val="2938485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付録</a:t>
            </a:r>
            <a:r>
              <a:rPr kumimoji="1" lang="en-US" altLang="ja-JP" dirty="0" smtClean="0"/>
              <a:t/>
            </a:r>
            <a:br>
              <a:rPr kumimoji="1" lang="en-US" altLang="ja-JP" dirty="0" smtClean="0"/>
            </a:br>
            <a:r>
              <a:rPr lang="ja-JP" altLang="en-US" dirty="0" smtClean="0"/>
              <a:t>総務省公募資料より抜粋</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591207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1800" dirty="0"/>
              <a:t>平成</a:t>
            </a:r>
            <a:r>
              <a:rPr lang="en-US" altLang="ja-JP" sz="1800" dirty="0"/>
              <a:t>27</a:t>
            </a:r>
            <a:r>
              <a:rPr lang="ja-JP" altLang="en-US" sz="1800" dirty="0"/>
              <a:t>年度オープンデータ・ビッグデータの利活用推進 に向けた調査</a:t>
            </a:r>
            <a:r>
              <a:rPr lang="ja-JP" altLang="en-US" sz="1800" dirty="0" smtClean="0"/>
              <a:t>研究　仕様書（該当箇所抜粋）</a:t>
            </a:r>
            <a:endParaRPr kumimoji="1" lang="ja-JP" altLang="en-US" sz="1800" dirty="0"/>
          </a:p>
        </p:txBody>
      </p:sp>
      <p:sp>
        <p:nvSpPr>
          <p:cNvPr id="3" name="コンテンツ プレースホルダー 2"/>
          <p:cNvSpPr>
            <a:spLocks noGrp="1"/>
          </p:cNvSpPr>
          <p:nvPr>
            <p:ph idx="1"/>
          </p:nvPr>
        </p:nvSpPr>
        <p:spPr/>
        <p:txBody>
          <a:bodyPr>
            <a:noAutofit/>
          </a:bodyPr>
          <a:lstStyle/>
          <a:p>
            <a:pPr marL="0" lvl="1" indent="0">
              <a:buNone/>
            </a:pPr>
            <a:r>
              <a:rPr lang="en-US" altLang="ja-JP" sz="1600" b="1" dirty="0" smtClean="0"/>
              <a:t>5.4. </a:t>
            </a:r>
            <a:r>
              <a:rPr lang="ja-JP" altLang="en-US" sz="1600" b="1" dirty="0" smtClean="0"/>
              <a:t>オープンデータシティ</a:t>
            </a:r>
            <a:r>
              <a:rPr lang="ja-JP" altLang="en-US" sz="1600" b="1" dirty="0"/>
              <a:t>の構築に関する調査・検討</a:t>
            </a:r>
          </a:p>
          <a:p>
            <a:pPr marL="0" lvl="1" indent="182563">
              <a:buNone/>
            </a:pPr>
            <a:r>
              <a:rPr lang="en-US" altLang="ja-JP" sz="1400" dirty="0"/>
              <a:t>IT</a:t>
            </a:r>
            <a:r>
              <a:rPr lang="ja-JP" altLang="en-US" sz="1400" dirty="0"/>
              <a:t>総合戦略本部の電子行政オープンデータ実務者会議、一般社団法人オープン＆</a:t>
            </a:r>
            <a:r>
              <a:rPr lang="ja-JP" altLang="en-US" sz="1400" dirty="0" smtClean="0"/>
              <a:t>ビッグデータ</a:t>
            </a:r>
            <a:r>
              <a:rPr lang="ja-JP" altLang="en-US" sz="1400" dirty="0"/>
              <a:t>活用・地方創生推進機構（オープンデータ流通推進コンソーシアムを含む。）、総務省等</a:t>
            </a:r>
            <a:r>
              <a:rPr lang="ja-JP" altLang="en-US" sz="1400" dirty="0" smtClean="0"/>
              <a:t>が実施</a:t>
            </a:r>
            <a:r>
              <a:rPr lang="ja-JP" altLang="en-US" sz="1400" dirty="0"/>
              <a:t>してきた実証実験等でのこれまでの検討に加え、オープンデータ・ビッグデータの利</a:t>
            </a:r>
            <a:r>
              <a:rPr lang="ja-JP" altLang="en-US" sz="1400" dirty="0" smtClean="0"/>
              <a:t>活用に</a:t>
            </a:r>
            <a:r>
              <a:rPr lang="ja-JP" altLang="en-US" sz="1400" dirty="0"/>
              <a:t>ついての多くの地方公共団体や民間企業等のニーズも踏まえつつ、公的機関、民間事業者</a:t>
            </a:r>
            <a:r>
              <a:rPr lang="ja-JP" altLang="en-US" sz="1400" dirty="0" smtClean="0"/>
              <a:t>等が</a:t>
            </a:r>
            <a:r>
              <a:rPr lang="ja-JP" altLang="en-US" sz="1400" dirty="0"/>
              <a:t>、様々なビッグデータや情報流通連携基盤等を介したオープンデータの利活用により、</a:t>
            </a:r>
            <a:r>
              <a:rPr lang="ja-JP" altLang="en-US" sz="1400" dirty="0" smtClean="0"/>
              <a:t>社会的</a:t>
            </a:r>
            <a:r>
              <a:rPr lang="ja-JP" altLang="en-US" sz="1400" dirty="0"/>
              <a:t>課題の解決に資する多様なアプリケーションの開発を容易に行うことが可能となる環境を</a:t>
            </a:r>
            <a:r>
              <a:rPr lang="ja-JP" altLang="en-US" sz="1400" dirty="0" smtClean="0"/>
              <a:t>実装</a:t>
            </a:r>
            <a:r>
              <a:rPr lang="ja-JP" altLang="en-US" sz="1400" dirty="0"/>
              <a:t>した都市である「オープンデータシティ」の構築に必要な検討を行うこと。</a:t>
            </a:r>
          </a:p>
          <a:p>
            <a:pPr marL="0" lvl="1" indent="182563">
              <a:buNone/>
            </a:pPr>
            <a:r>
              <a:rPr lang="ja-JP" altLang="en-US" sz="1400" dirty="0"/>
              <a:t>なお、オープンデータシティ構築に向けた検討に関する詳細を以下に示すが、下記に示す</a:t>
            </a:r>
            <a:r>
              <a:rPr lang="ja-JP" altLang="en-US" sz="1400" dirty="0" smtClean="0"/>
              <a:t>事項</a:t>
            </a:r>
            <a:r>
              <a:rPr lang="ja-JP" altLang="en-US" sz="1400" dirty="0"/>
              <a:t>のほかにも、様々な観点からオープンデータ・ビッグデータの利活用推進につながる有用</a:t>
            </a:r>
            <a:r>
              <a:rPr lang="ja-JP" altLang="en-US" sz="1400" dirty="0" smtClean="0"/>
              <a:t>な提案</a:t>
            </a:r>
            <a:r>
              <a:rPr lang="ja-JP" altLang="en-US" sz="1400" dirty="0"/>
              <a:t>があることが望ましい</a:t>
            </a:r>
            <a:r>
              <a:rPr lang="ja-JP" altLang="en-US" sz="1400" dirty="0" smtClean="0"/>
              <a:t>。</a:t>
            </a:r>
            <a:endParaRPr lang="en-US" altLang="ja-JP" sz="1400" dirty="0" smtClean="0"/>
          </a:p>
          <a:p>
            <a:pPr marL="0" lvl="1" indent="0"/>
            <a:endParaRPr lang="ja-JP" altLang="en-US" sz="1050" dirty="0"/>
          </a:p>
          <a:p>
            <a:pPr marL="0" lvl="1" indent="0">
              <a:buNone/>
            </a:pPr>
            <a:r>
              <a:rPr lang="en-US" altLang="ja-JP" sz="1600" b="1" dirty="0" smtClean="0"/>
              <a:t>5.4.1. </a:t>
            </a:r>
            <a:r>
              <a:rPr lang="ja-JP" altLang="en-US" sz="1600" b="1" dirty="0" smtClean="0"/>
              <a:t>オープンデータ</a:t>
            </a:r>
            <a:r>
              <a:rPr lang="ja-JP" altLang="en-US" sz="1600" b="1" dirty="0"/>
              <a:t>・ビッグデータの活用による目指すべき</a:t>
            </a:r>
            <a:r>
              <a:rPr lang="ja-JP" altLang="en-US" sz="1600" b="1" dirty="0" smtClean="0"/>
              <a:t>未来社会</a:t>
            </a:r>
            <a:r>
              <a:rPr lang="ja-JP" altLang="en-US" sz="1600" b="1" dirty="0"/>
              <a:t>の実現に関する検討</a:t>
            </a:r>
          </a:p>
          <a:p>
            <a:pPr marL="0" lvl="1" indent="182563">
              <a:buNone/>
            </a:pPr>
            <a:r>
              <a:rPr lang="ja-JP" altLang="en-US" sz="1400" dirty="0"/>
              <a:t>情報通信技術を用いた社会問題解決の様子を世界に発信する「</a:t>
            </a:r>
            <a:r>
              <a:rPr lang="en-US" altLang="ja-JP" sz="1400" dirty="0"/>
              <a:t>ICT</a:t>
            </a:r>
            <a:r>
              <a:rPr lang="ja-JP" altLang="en-US" sz="1400" dirty="0"/>
              <a:t>ショーケース」として</a:t>
            </a:r>
            <a:r>
              <a:rPr lang="ja-JP" altLang="en-US" sz="1400" dirty="0" smtClean="0"/>
              <a:t>創り出す</a:t>
            </a:r>
            <a:r>
              <a:rPr lang="ja-JP" altLang="en-US" sz="1400" dirty="0"/>
              <a:t>ことがオープンデータシティの狙いの一つであることから、</a:t>
            </a:r>
            <a:r>
              <a:rPr lang="en-US" altLang="ja-JP" sz="1400" dirty="0"/>
              <a:t>2020</a:t>
            </a:r>
            <a:r>
              <a:rPr lang="ja-JP" altLang="en-US" sz="1400" dirty="0"/>
              <a:t>年に開催が予定されて</a:t>
            </a:r>
            <a:r>
              <a:rPr lang="ja-JP" altLang="en-US" sz="1400" dirty="0" smtClean="0"/>
              <a:t>いる</a:t>
            </a:r>
            <a:r>
              <a:rPr lang="ja-JP" altLang="en-US" sz="1400" dirty="0"/>
              <a:t>オリンピック・パラリンピック東京大会は、我が国の文化や技術・サービス及びそれらを</a:t>
            </a:r>
            <a:r>
              <a:rPr lang="ja-JP" altLang="en-US" sz="1400" dirty="0" smtClean="0"/>
              <a:t>活用</a:t>
            </a:r>
            <a:r>
              <a:rPr lang="ja-JP" altLang="en-US" sz="1400" dirty="0"/>
              <a:t>した社会課題解決の様子を世界に発信する絶好の機会であると考えられる。そのため、</a:t>
            </a:r>
            <a:r>
              <a:rPr lang="ja-JP" altLang="en-US" sz="1400" dirty="0" smtClean="0"/>
              <a:t>オリンピック</a:t>
            </a:r>
            <a:r>
              <a:rPr lang="ja-JP" altLang="en-US" sz="1400" dirty="0"/>
              <a:t>・パラリンピック東京大会を一つのマイルストーンとして、オープンデータ・</a:t>
            </a:r>
            <a:r>
              <a:rPr lang="ja-JP" altLang="en-US" sz="1400" dirty="0" smtClean="0"/>
              <a:t>ビッグデータ</a:t>
            </a:r>
            <a:r>
              <a:rPr lang="ja-JP" altLang="en-US" sz="1400" dirty="0"/>
              <a:t>の活用による目指すべき未来社会の実現に向けた検討を行うこと。検討に際して、</a:t>
            </a:r>
            <a:r>
              <a:rPr lang="ja-JP" altLang="en-US" sz="1400" dirty="0" smtClean="0"/>
              <a:t>下記に</a:t>
            </a:r>
            <a:r>
              <a:rPr lang="ja-JP" altLang="en-US" sz="1400" dirty="0"/>
              <a:t>留意する</a:t>
            </a:r>
            <a:r>
              <a:rPr lang="ja-JP" altLang="en-US" sz="1400" dirty="0" smtClean="0"/>
              <a:t>こと。</a:t>
            </a:r>
            <a:endParaRPr lang="en-US" altLang="ja-JP" sz="1400" dirty="0" smtClean="0"/>
          </a:p>
          <a:p>
            <a:pPr marL="0" lvl="1" indent="0">
              <a:buNone/>
            </a:pPr>
            <a:endParaRPr lang="ja-JP" altLang="en-US" sz="1050" dirty="0"/>
          </a:p>
          <a:p>
            <a:pPr marL="265113" lvl="1" indent="-265113">
              <a:buNone/>
            </a:pPr>
            <a:r>
              <a:rPr lang="en-US" altLang="ja-JP" sz="1400" dirty="0" smtClean="0"/>
              <a:t>(1) </a:t>
            </a:r>
            <a:r>
              <a:rPr lang="ja-JP" altLang="en-US" sz="1400" dirty="0" smtClean="0"/>
              <a:t>オリンピック</a:t>
            </a:r>
            <a:r>
              <a:rPr lang="ja-JP" altLang="en-US" sz="1400" dirty="0"/>
              <a:t>・パラリンピック東京大会に際して、外国人旅行者受入環境整備、海外へ</a:t>
            </a:r>
            <a:r>
              <a:rPr lang="ja-JP" altLang="en-US" sz="1400" dirty="0" smtClean="0"/>
              <a:t>の和食</a:t>
            </a:r>
            <a:r>
              <a:rPr lang="ja-JP" altLang="en-US" sz="1400" dirty="0"/>
              <a:t>や食文化の</a:t>
            </a:r>
            <a:r>
              <a:rPr lang="en-US" altLang="ja-JP" sz="1400" dirty="0"/>
              <a:t>PR</a:t>
            </a:r>
            <a:r>
              <a:rPr lang="ja-JP" altLang="en-US" sz="1400" dirty="0" err="1"/>
              <a:t>、</a:t>
            </a:r>
            <a:r>
              <a:rPr lang="ja-JP" altLang="en-US" sz="1400" dirty="0"/>
              <a:t>都市イメージ向上・転入促進等のテーマについて、</a:t>
            </a:r>
            <a:r>
              <a:rPr lang="ja-JP" altLang="en-US" sz="1400" dirty="0" smtClean="0"/>
              <a:t>オープンデータシティ</a:t>
            </a:r>
            <a:r>
              <a:rPr lang="ja-JP" altLang="en-US" sz="1400" dirty="0"/>
              <a:t>の実現に当たっての課題及びマイルストーンを検討すること。なお、検討に</a:t>
            </a:r>
            <a:r>
              <a:rPr lang="ja-JP" altLang="en-US" sz="1400" dirty="0" smtClean="0"/>
              <a:t>当たっては</a:t>
            </a:r>
            <a:r>
              <a:rPr lang="ja-JP" altLang="en-US" sz="1400" dirty="0"/>
              <a:t>、総務省が平成</a:t>
            </a:r>
            <a:r>
              <a:rPr lang="en-US" altLang="ja-JP" sz="1400" dirty="0"/>
              <a:t>26</a:t>
            </a:r>
            <a:r>
              <a:rPr lang="ja-JP" altLang="en-US" sz="1400" dirty="0"/>
              <a:t>年度に実施した「オープンデータシティ実証に向けた調査研究に</a:t>
            </a:r>
            <a:r>
              <a:rPr lang="ja-JP" altLang="en-US" sz="1400" dirty="0" smtClean="0"/>
              <a:t>係る請負</a:t>
            </a:r>
            <a:r>
              <a:rPr lang="ja-JP" altLang="en-US" sz="1400" dirty="0"/>
              <a:t>」を参考とすること</a:t>
            </a:r>
            <a:r>
              <a:rPr lang="ja-JP" altLang="en-US" sz="1400" dirty="0" smtClean="0"/>
              <a:t>。</a:t>
            </a:r>
            <a:endParaRPr lang="en-US" altLang="ja-JP" sz="1400" dirty="0" smtClean="0"/>
          </a:p>
          <a:p>
            <a:pPr marL="265113" lvl="1" indent="-265113">
              <a:buNone/>
            </a:pPr>
            <a:endParaRPr lang="ja-JP" altLang="en-US" sz="1050" dirty="0"/>
          </a:p>
          <a:p>
            <a:pPr marL="265113" lvl="1" indent="-265113">
              <a:buNone/>
            </a:pPr>
            <a:r>
              <a:rPr lang="en-US" altLang="ja-JP" sz="1400" dirty="0"/>
              <a:t>(2) </a:t>
            </a:r>
            <a:r>
              <a:rPr lang="ja-JP" altLang="en-US" sz="1400" dirty="0"/>
              <a:t>新事業・新サービスの創出に資するため、公共交通情報や防災情報といった多様な分野</a:t>
            </a:r>
            <a:r>
              <a:rPr lang="ja-JP" altLang="en-US" sz="1400" dirty="0" smtClean="0"/>
              <a:t>で利用</a:t>
            </a:r>
            <a:r>
              <a:rPr lang="ja-JP" altLang="en-US" sz="1400" dirty="0"/>
              <a:t>ニーズの高いデータを組み合わせる際の課題を抽出し、検討を行うこと</a:t>
            </a:r>
            <a:r>
              <a:rPr lang="ja-JP" altLang="en-US" sz="1400" dirty="0" smtClean="0"/>
              <a:t>。</a:t>
            </a:r>
            <a:endParaRPr lang="ja-JP" altLang="en-US" sz="1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3370351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p:txBody>
          <a:bodyPr>
            <a:normAutofit fontScale="90000"/>
          </a:bodyPr>
          <a:lstStyle/>
          <a:p>
            <a:r>
              <a:rPr lang="ja-JP" altLang="en-US" sz="1800" dirty="0"/>
              <a:t>平成</a:t>
            </a:r>
            <a:r>
              <a:rPr lang="en-US" altLang="ja-JP" sz="1800" dirty="0"/>
              <a:t>27</a:t>
            </a:r>
            <a:r>
              <a:rPr lang="ja-JP" altLang="en-US" sz="1800" dirty="0"/>
              <a:t>年度オープンデータ・ビッグデータの利活用推進 に向けた調査</a:t>
            </a:r>
            <a:r>
              <a:rPr lang="ja-JP" altLang="en-US" sz="1800" dirty="0" smtClean="0"/>
              <a:t>研究　仕様書（該当箇所抜粋）</a:t>
            </a:r>
            <a:endParaRPr kumimoji="1" lang="ja-JP" altLang="en-US" sz="1800" dirty="0"/>
          </a:p>
        </p:txBody>
      </p:sp>
      <p:sp>
        <p:nvSpPr>
          <p:cNvPr id="3" name="コンテンツ プレースホルダー 2"/>
          <p:cNvSpPr>
            <a:spLocks noGrp="1"/>
          </p:cNvSpPr>
          <p:nvPr>
            <p:ph idx="1"/>
          </p:nvPr>
        </p:nvSpPr>
        <p:spPr/>
        <p:txBody>
          <a:bodyPr>
            <a:noAutofit/>
          </a:bodyPr>
          <a:lstStyle/>
          <a:p>
            <a:pPr marL="265113" lvl="1" indent="-265113">
              <a:buNone/>
            </a:pPr>
            <a:r>
              <a:rPr lang="en-US" altLang="ja-JP" sz="1400" dirty="0" smtClean="0"/>
              <a:t>(</a:t>
            </a:r>
            <a:r>
              <a:rPr lang="en-US" altLang="ja-JP" sz="1400" dirty="0"/>
              <a:t>3) </a:t>
            </a:r>
            <a:r>
              <a:rPr lang="ja-JP" altLang="en-US" sz="1400" dirty="0"/>
              <a:t>オリンピック・パラリンピック東京大会の前後には、国際的なスポーツ大会である、</a:t>
            </a:r>
            <a:r>
              <a:rPr lang="ja-JP" altLang="en-US" sz="1400" dirty="0" smtClean="0"/>
              <a:t>ラグビーワールドカップ</a:t>
            </a:r>
            <a:r>
              <a:rPr lang="ja-JP" altLang="en-US" sz="1400" dirty="0"/>
              <a:t>日本大会（</a:t>
            </a:r>
            <a:r>
              <a:rPr lang="en-US" altLang="ja-JP" sz="1400" dirty="0"/>
              <a:t>2019</a:t>
            </a:r>
            <a:r>
              <a:rPr lang="ja-JP" altLang="en-US" sz="1400" dirty="0"/>
              <a:t>年）や関西ワールドマスターズゲーム（</a:t>
            </a:r>
            <a:r>
              <a:rPr lang="en-US" altLang="ja-JP" sz="1400" dirty="0"/>
              <a:t>2021</a:t>
            </a:r>
            <a:r>
              <a:rPr lang="ja-JP" altLang="en-US" sz="1400" dirty="0"/>
              <a:t>年）等</a:t>
            </a:r>
            <a:r>
              <a:rPr lang="ja-JP" altLang="en-US" sz="1400" dirty="0" smtClean="0"/>
              <a:t>が開催</a:t>
            </a:r>
            <a:r>
              <a:rPr lang="ja-JP" altLang="en-US" sz="1400" dirty="0"/>
              <a:t>される予定であるため、</a:t>
            </a:r>
            <a:r>
              <a:rPr lang="en-US" altLang="ja-JP" sz="1400" dirty="0"/>
              <a:t>2019</a:t>
            </a:r>
            <a:r>
              <a:rPr lang="ja-JP" altLang="en-US" sz="1400" dirty="0"/>
              <a:t>～</a:t>
            </a:r>
            <a:r>
              <a:rPr lang="en-US" altLang="ja-JP" sz="1400" dirty="0"/>
              <a:t>2021</a:t>
            </a:r>
            <a:r>
              <a:rPr lang="ja-JP" altLang="en-US" sz="1400" dirty="0"/>
              <a:t>年の</a:t>
            </a:r>
            <a:r>
              <a:rPr lang="en-US" altLang="ja-JP" sz="1400" dirty="0"/>
              <a:t>3</a:t>
            </a:r>
            <a:r>
              <a:rPr lang="ja-JP" altLang="en-US" sz="1400" dirty="0"/>
              <a:t>か年及びその準備期間中、我が国は世界中</a:t>
            </a:r>
            <a:r>
              <a:rPr lang="ja-JP" altLang="en-US" sz="1400" dirty="0" smtClean="0"/>
              <a:t>から</a:t>
            </a:r>
            <a:r>
              <a:rPr lang="ja-JP" altLang="en-US" sz="1400" dirty="0"/>
              <a:t>多くの注目を集めるものと予想される。そのため、これらの国際的なスポーツ大会の</a:t>
            </a:r>
            <a:r>
              <a:rPr lang="ja-JP" altLang="en-US" sz="1400" dirty="0" smtClean="0"/>
              <a:t>開催</a:t>
            </a:r>
            <a:r>
              <a:rPr lang="ja-JP" altLang="en-US" sz="1400" dirty="0"/>
              <a:t>計画や準備期間におけるオープンデータ・ビッグデータを活用した海外への情報発信</a:t>
            </a:r>
            <a:r>
              <a:rPr lang="ja-JP" altLang="en-US" sz="1400" dirty="0" smtClean="0"/>
              <a:t>について</a:t>
            </a:r>
            <a:r>
              <a:rPr lang="ja-JP" altLang="en-US" sz="1400" dirty="0"/>
              <a:t>も検討を行うこと</a:t>
            </a:r>
            <a:r>
              <a:rPr lang="ja-JP" altLang="en-US" sz="1400" dirty="0" smtClean="0"/>
              <a:t>。</a:t>
            </a:r>
            <a:endParaRPr lang="en-US" altLang="ja-JP" sz="1400" dirty="0" smtClean="0"/>
          </a:p>
          <a:p>
            <a:pPr marL="0" lvl="1" indent="0">
              <a:buNone/>
            </a:pPr>
            <a:endParaRPr lang="ja-JP" altLang="en-US" sz="1050" dirty="0"/>
          </a:p>
          <a:p>
            <a:pPr marL="0" lvl="1" indent="0">
              <a:buNone/>
            </a:pPr>
            <a:r>
              <a:rPr lang="en-US" altLang="ja-JP" sz="1600" b="1" dirty="0" smtClean="0"/>
              <a:t>5.4.2. </a:t>
            </a:r>
            <a:r>
              <a:rPr lang="ja-JP" altLang="en-US" sz="1600" b="1" dirty="0" smtClean="0"/>
              <a:t>データ</a:t>
            </a:r>
            <a:r>
              <a:rPr lang="ja-JP" altLang="en-US" sz="1600" b="1" dirty="0"/>
              <a:t>活用人材の確保に関する検討</a:t>
            </a:r>
          </a:p>
          <a:p>
            <a:pPr marL="0" lvl="1" indent="182563">
              <a:buNone/>
            </a:pPr>
            <a:r>
              <a:rPr lang="ja-JP" altLang="en-US" sz="1400" dirty="0"/>
              <a:t>現在、我が国においては、地域経済活性化や地域課題の解決等を通じて、地域の活力を</a:t>
            </a:r>
            <a:r>
              <a:rPr lang="ja-JP" altLang="en-US" sz="1400" dirty="0" smtClean="0"/>
              <a:t>創出する</a:t>
            </a:r>
            <a:r>
              <a:rPr lang="ja-JP" altLang="en-US" sz="1400" dirty="0"/>
              <a:t>地方創生の取組が推進されているところである。一方で、地域経済の活性化・地域課題</a:t>
            </a:r>
            <a:r>
              <a:rPr lang="ja-JP" altLang="en-US" sz="1400" dirty="0" smtClean="0"/>
              <a:t>の解決</a:t>
            </a:r>
            <a:r>
              <a:rPr lang="ja-JP" altLang="en-US" sz="1400" dirty="0"/>
              <a:t>に当たっては、オープンデータ・ビッグデータを活用することの有効性が認識されて</a:t>
            </a:r>
            <a:r>
              <a:rPr lang="ja-JP" altLang="en-US" sz="1400" dirty="0" smtClean="0"/>
              <a:t>いるに</a:t>
            </a:r>
            <a:r>
              <a:rPr lang="ja-JP" altLang="en-US" sz="1400" dirty="0"/>
              <a:t>もかかわらず、一部の地方公共団体や地域の企業・団体等においてはデータの活用に</a:t>
            </a:r>
            <a:r>
              <a:rPr lang="ja-JP" altLang="en-US" sz="1400" dirty="0" smtClean="0"/>
              <a:t>関する専門的</a:t>
            </a:r>
            <a:r>
              <a:rPr lang="ja-JP" altLang="en-US" sz="1400" dirty="0"/>
              <a:t>知識を有する人材の不足が指摘されている。このような背景を踏まえて、データの</a:t>
            </a:r>
            <a:r>
              <a:rPr lang="ja-JP" altLang="en-US" sz="1400" dirty="0" smtClean="0"/>
              <a:t>活用に</a:t>
            </a:r>
            <a:r>
              <a:rPr lang="ja-JP" altLang="en-US" sz="1400" dirty="0"/>
              <a:t>よる地方創生を推進するに当たって課題となる人材不足の解決に資するため、データ活用</a:t>
            </a:r>
            <a:r>
              <a:rPr lang="ja-JP" altLang="en-US" sz="1400" dirty="0" smtClean="0"/>
              <a:t>人材</a:t>
            </a:r>
            <a:r>
              <a:rPr lang="ja-JP" altLang="en-US" sz="1400" dirty="0"/>
              <a:t>の確保に関する検討を行うこと。検討に際しては、以下の事項に留意すること</a:t>
            </a:r>
            <a:r>
              <a:rPr lang="ja-JP" altLang="en-US" sz="1400" dirty="0" smtClean="0"/>
              <a:t>。</a:t>
            </a:r>
            <a:endParaRPr lang="en-US" altLang="ja-JP" sz="1400" dirty="0" smtClean="0"/>
          </a:p>
          <a:p>
            <a:pPr marL="0" lvl="1" indent="182563">
              <a:buNone/>
            </a:pPr>
            <a:endParaRPr lang="ja-JP" altLang="en-US" sz="1050" dirty="0"/>
          </a:p>
          <a:p>
            <a:pPr marL="265113" lvl="1" indent="-265113">
              <a:buNone/>
            </a:pPr>
            <a:r>
              <a:rPr lang="en-US" altLang="ja-JP" sz="1400" dirty="0" smtClean="0"/>
              <a:t>(1) </a:t>
            </a:r>
            <a:r>
              <a:rPr lang="ja-JP" altLang="en-US" sz="1400" dirty="0" smtClean="0"/>
              <a:t>政策</a:t>
            </a:r>
            <a:r>
              <a:rPr lang="ja-JP" altLang="en-US" sz="1400" dirty="0"/>
              <a:t>立案等においてデータの活用に取り組んでいる地方公共団体の事例について調査を</a:t>
            </a:r>
            <a:r>
              <a:rPr lang="ja-JP" altLang="en-US" sz="1400" dirty="0" smtClean="0"/>
              <a:t>行い</a:t>
            </a:r>
            <a:r>
              <a:rPr lang="ja-JP" altLang="en-US" sz="1400" dirty="0"/>
              <a:t>、その結果を整理した上で多数の地方公共団体間で共有すること。調査に当たっては</a:t>
            </a:r>
            <a:r>
              <a:rPr lang="ja-JP" altLang="en-US" sz="1400" dirty="0" smtClean="0"/>
              <a:t>、データ</a:t>
            </a:r>
            <a:r>
              <a:rPr lang="ja-JP" altLang="en-US" sz="1400" dirty="0"/>
              <a:t>活用による定性的効果・定量的効果や、活用されているデータ等についても</a:t>
            </a:r>
            <a:r>
              <a:rPr lang="ja-JP" altLang="en-US" sz="1400" dirty="0" smtClean="0"/>
              <a:t>併せて取りまとめる</a:t>
            </a:r>
            <a:r>
              <a:rPr lang="ja-JP" altLang="en-US" sz="1400" dirty="0"/>
              <a:t>こと</a:t>
            </a:r>
            <a:r>
              <a:rPr lang="ja-JP" altLang="en-US" sz="1400" dirty="0" smtClean="0"/>
              <a:t>。</a:t>
            </a:r>
            <a:endParaRPr lang="en-US" altLang="ja-JP" sz="1400" dirty="0" smtClean="0"/>
          </a:p>
          <a:p>
            <a:pPr marL="0" lvl="1" indent="0">
              <a:buNone/>
            </a:pPr>
            <a:endParaRPr lang="ja-JP" altLang="en-US" sz="1050" dirty="0"/>
          </a:p>
          <a:p>
            <a:pPr marL="265113" lvl="1" indent="-265113">
              <a:buNone/>
            </a:pPr>
            <a:r>
              <a:rPr lang="en-US" altLang="ja-JP" sz="1400" dirty="0"/>
              <a:t>(2) </a:t>
            </a:r>
            <a:r>
              <a:rPr lang="ja-JP" altLang="en-US" sz="1400" dirty="0"/>
              <a:t>地方公共団体や地域の企業・団体等が有するデータ活用に関するニーズを調査した上で</a:t>
            </a:r>
            <a:r>
              <a:rPr lang="ja-JP" altLang="en-US" sz="1400" dirty="0" smtClean="0"/>
              <a:t>、それら</a:t>
            </a:r>
            <a:r>
              <a:rPr lang="ja-JP" altLang="en-US" sz="1400" dirty="0"/>
              <a:t>を踏まえた人材の派遣や、データ活用環境の整備等を行うことの有効性に関する</a:t>
            </a:r>
            <a:r>
              <a:rPr lang="ja-JP" altLang="en-US" sz="1400" dirty="0" smtClean="0"/>
              <a:t>検討</a:t>
            </a:r>
            <a:r>
              <a:rPr lang="ja-JP" altLang="en-US" sz="1400" dirty="0"/>
              <a:t>を行うこと。検討に当たっては現地調査を伴うことを必須とし、２以上の地域で実施</a:t>
            </a:r>
            <a:r>
              <a:rPr lang="ja-JP" altLang="en-US" sz="1400" dirty="0" smtClean="0"/>
              <a:t>する</a:t>
            </a:r>
            <a:r>
              <a:rPr lang="ja-JP" altLang="en-US" sz="1400" dirty="0"/>
              <a:t>こと</a:t>
            </a:r>
            <a:r>
              <a:rPr lang="ja-JP" altLang="en-US" sz="1400" dirty="0" smtClean="0"/>
              <a:t>。</a:t>
            </a:r>
            <a:endParaRPr lang="en-US" altLang="ja-JP" sz="1400" dirty="0" smtClean="0"/>
          </a:p>
          <a:p>
            <a:pPr marL="0" lvl="1" indent="0">
              <a:buNone/>
            </a:pPr>
            <a:endParaRPr lang="ja-JP" altLang="en-US" sz="1050" dirty="0"/>
          </a:p>
          <a:p>
            <a:pPr marL="265113" lvl="1" indent="-265113">
              <a:buNone/>
            </a:pPr>
            <a:r>
              <a:rPr lang="en-US" altLang="ja-JP" sz="1400" dirty="0"/>
              <a:t>(3) </a:t>
            </a:r>
            <a:r>
              <a:rPr lang="ja-JP" altLang="en-US" sz="1400" dirty="0"/>
              <a:t>各地域におけるデータ活用人材の育成を行うために、国、地方公共団体、大学、企業、</a:t>
            </a:r>
            <a:r>
              <a:rPr lang="ja-JP" altLang="en-US" sz="1400" dirty="0" smtClean="0"/>
              <a:t>民間</a:t>
            </a:r>
            <a:r>
              <a:rPr lang="ja-JP" altLang="en-US" sz="1400" dirty="0"/>
              <a:t>団体といった多様な機関と連携した研修体制のあり方について検討を行うこと。</a:t>
            </a:r>
            <a:endParaRPr lang="en-US" altLang="ja-JP" sz="1400"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Tree>
    <p:extLst>
      <p:ext uri="{BB962C8B-B14F-4D97-AF65-F5344CB8AC3E}">
        <p14:creationId xmlns:p14="http://schemas.microsoft.com/office/powerpoint/2010/main" val="1738793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p:txBody>
          <a:bodyPr>
            <a:normAutofit fontScale="90000"/>
          </a:bodyPr>
          <a:lstStyle/>
          <a:p>
            <a:r>
              <a:rPr lang="ja-JP" altLang="en-US" sz="1800" dirty="0"/>
              <a:t>平成</a:t>
            </a:r>
            <a:r>
              <a:rPr lang="en-US" altLang="ja-JP" sz="1800" dirty="0"/>
              <a:t>27</a:t>
            </a:r>
            <a:r>
              <a:rPr lang="ja-JP" altLang="en-US" sz="1800" dirty="0"/>
              <a:t>年度オープンデータ・ビッグデータの利活用推進 に向けた調査</a:t>
            </a:r>
            <a:r>
              <a:rPr lang="ja-JP" altLang="en-US" sz="1800" dirty="0" smtClean="0"/>
              <a:t>研究　仕様書（該当箇所抜粋）</a:t>
            </a:r>
            <a:endParaRPr kumimoji="1" lang="ja-JP" altLang="en-US" sz="1800" dirty="0"/>
          </a:p>
        </p:txBody>
      </p:sp>
      <p:sp>
        <p:nvSpPr>
          <p:cNvPr id="3" name="コンテンツ プレースホルダー 2"/>
          <p:cNvSpPr>
            <a:spLocks noGrp="1"/>
          </p:cNvSpPr>
          <p:nvPr>
            <p:ph idx="1"/>
          </p:nvPr>
        </p:nvSpPr>
        <p:spPr/>
        <p:txBody>
          <a:bodyPr>
            <a:noAutofit/>
          </a:bodyPr>
          <a:lstStyle/>
          <a:p>
            <a:pPr marL="265113" lvl="1" indent="-265113">
              <a:buNone/>
            </a:pPr>
            <a:r>
              <a:rPr lang="en-US" altLang="ja-JP" sz="1600" b="1" dirty="0" smtClean="0"/>
              <a:t>5.5. </a:t>
            </a:r>
            <a:r>
              <a:rPr lang="ja-JP" altLang="en-US" sz="1600" b="1" dirty="0" smtClean="0"/>
              <a:t>検討会</a:t>
            </a:r>
            <a:r>
              <a:rPr lang="ja-JP" altLang="en-US" sz="1600" b="1" dirty="0"/>
              <a:t>の</a:t>
            </a:r>
            <a:r>
              <a:rPr lang="ja-JP" altLang="en-US" sz="1600" b="1" dirty="0" smtClean="0"/>
              <a:t>運営</a:t>
            </a:r>
            <a:endParaRPr lang="en-US" altLang="ja-JP" sz="1600" b="1" dirty="0" smtClean="0"/>
          </a:p>
          <a:p>
            <a:pPr marL="0" lvl="1" indent="0">
              <a:buNone/>
            </a:pPr>
            <a:r>
              <a:rPr lang="ja-JP" altLang="en-US" sz="1400" dirty="0" smtClean="0"/>
              <a:t>（前略）検討会</a:t>
            </a:r>
            <a:r>
              <a:rPr lang="ja-JP" altLang="en-US" sz="1400" dirty="0"/>
              <a:t>を運営し、必要に応じ本仕様書が示す要求項目について議論すること。</a:t>
            </a:r>
            <a:r>
              <a:rPr lang="ja-JP" altLang="en-US" sz="1400" dirty="0" smtClean="0"/>
              <a:t>その</a:t>
            </a:r>
            <a:r>
              <a:rPr lang="ja-JP" altLang="en-US" sz="1400" dirty="0"/>
              <a:t>議論の結果をまとめるとともに、各検討会の資料及び議論結果については、日本語版及び</a:t>
            </a:r>
            <a:r>
              <a:rPr lang="ja-JP" altLang="en-US" sz="1400" dirty="0" smtClean="0"/>
              <a:t>その</a:t>
            </a:r>
            <a:r>
              <a:rPr lang="ja-JP" altLang="en-US" sz="1400" dirty="0"/>
              <a:t>概要をまとめた英語版を作成し、公開すること。</a:t>
            </a:r>
            <a:endParaRPr lang="en-US" altLang="ja-JP" sz="1400"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Tree>
    <p:extLst>
      <p:ext uri="{BB962C8B-B14F-4D97-AF65-F5344CB8AC3E}">
        <p14:creationId xmlns:p14="http://schemas.microsoft.com/office/powerpoint/2010/main" val="3790837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1774</Words>
  <Application>Microsoft Office PowerPoint</Application>
  <PresentationFormat>A4 210 x 297 mm</PresentationFormat>
  <Paragraphs>155</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VLEDパワポ基本テンプレート</vt:lpstr>
      <vt:lpstr>2020オープンデータシティ推進委員会　H27年度活動計画案</vt:lpstr>
      <vt:lpstr>１．本委員会の目的とスコープ</vt:lpstr>
      <vt:lpstr>２．平成27年度の活動（案）</vt:lpstr>
      <vt:lpstr>２．平成27年度の活動（案）…cntn’d</vt:lpstr>
      <vt:lpstr>３．スケジュール（案）</vt:lpstr>
      <vt:lpstr>付録 総務省公募資料より抜粋</vt:lpstr>
      <vt:lpstr>平成27年度オープンデータ・ビッグデータの利活用推進 に向けた調査研究　仕様書（該当箇所抜粋）</vt:lpstr>
      <vt:lpstr>平成27年度オープンデータ・ビッグデータの利活用推進 に向けた調査研究　仕様書（該当箇所抜粋）</vt:lpstr>
      <vt:lpstr>平成27年度オープンデータ・ビッグデータの利活用推進 に向けた調査研究　仕様書（該当箇所抜粋）</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2015-06-09T02:29:09Z</dcterms:modified>
</cp:coreProperties>
</file>