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269" r:id="rId2"/>
    <p:sldId id="291" r:id="rId3"/>
    <p:sldId id="293" r:id="rId4"/>
    <p:sldId id="294" r:id="rId5"/>
    <p:sldId id="295" r:id="rId6"/>
    <p:sldId id="271" r:id="rId7"/>
    <p:sldId id="272" r:id="rId8"/>
    <p:sldId id="301" r:id="rId9"/>
    <p:sldId id="273" r:id="rId10"/>
    <p:sldId id="278" r:id="rId11"/>
    <p:sldId id="285" r:id="rId12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FF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9566" autoAdjust="0"/>
  </p:normalViewPr>
  <p:slideViewPr>
    <p:cSldViewPr>
      <p:cViewPr varScale="1">
        <p:scale>
          <a:sx n="73" d="100"/>
          <a:sy n="73" d="100"/>
        </p:scale>
        <p:origin x="-456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オープン＆ビッグデータ活用・地方創生推進機構</a:t>
            </a:r>
            <a:r>
              <a:rPr lang="ja-JP" altLang="en-US" sz="1600" kern="0" baseline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事務局</a:t>
            </a:r>
            <a:endParaRPr lang="ja-JP" altLang="en-US" sz="16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CC</a:t>
            </a:r>
            <a:r>
              <a:rPr lang="en-US" altLang="ja-JP" sz="900" baseline="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 </a:t>
            </a:r>
            <a:r>
              <a:rPr lang="en-US" altLang="ja-JP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BY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に基づいてご利用ください。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3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>
          <a:xfrm>
            <a:off x="2792760" y="5157192"/>
            <a:ext cx="6912767" cy="375677"/>
          </a:xfrm>
        </p:spPr>
        <p:txBody>
          <a:bodyPr/>
          <a:lstStyle/>
          <a:p>
            <a:pPr algn="r"/>
            <a:r>
              <a:rPr kumimoji="1" lang="en-US" altLang="ja-JP" dirty="0" smtClean="0"/>
              <a:t>2015.6.5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>
          <a:xfrm>
            <a:off x="2792760" y="3107834"/>
            <a:ext cx="6912767" cy="560343"/>
          </a:xfrm>
        </p:spPr>
        <p:txBody>
          <a:bodyPr/>
          <a:lstStyle/>
          <a:p>
            <a:r>
              <a:rPr lang="en-US" altLang="ja-JP" dirty="0" smtClean="0"/>
              <a:t>VLED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2014</a:t>
            </a:r>
            <a:r>
              <a:rPr lang="ja-JP" altLang="en-US" dirty="0" smtClean="0"/>
              <a:t>年度活動概要報告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1"/>
          </p:nvPr>
        </p:nvSpPr>
        <p:spPr/>
        <p:txBody>
          <a:bodyPr anchor="ctr" anchorCtr="0">
            <a:noAutofit/>
          </a:bodyPr>
          <a:lstStyle/>
          <a:p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</a:t>
            </a:r>
            <a:r>
              <a:rPr lang="ja-JP" altLang="en-US" dirty="0" smtClean="0"/>
              <a:t>活用・普及</a:t>
            </a:r>
            <a:r>
              <a:rPr kumimoji="1" lang="ja-JP" altLang="en-US" dirty="0" smtClean="0"/>
              <a:t>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「地方創生にどのようにオープンデータを活用するか」をテーマと</a:t>
            </a:r>
            <a:r>
              <a:rPr lang="ja-JP" altLang="en-US" sz="1600" dirty="0" smtClean="0"/>
              <a:t>した議論</a:t>
            </a:r>
            <a:endParaRPr lang="ja-JP" altLang="en-US" sz="1600" dirty="0"/>
          </a:p>
          <a:p>
            <a:pPr lvl="1"/>
            <a:r>
              <a:rPr lang="en-US" altLang="ja-JP" sz="1600" dirty="0"/>
              <a:t>『Open Data 500』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日本版の検討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海外</a:t>
            </a:r>
            <a:r>
              <a:rPr lang="ja-JP" altLang="en-US" sz="1600" dirty="0"/>
              <a:t>動向の紹介</a:t>
            </a:r>
          </a:p>
          <a:p>
            <a:pPr lvl="1"/>
            <a:r>
              <a:rPr lang="ja-JP" altLang="en-US" sz="1600" dirty="0"/>
              <a:t>地域ビジネス継続モデルの検討に</a:t>
            </a:r>
            <a:r>
              <a:rPr lang="ja-JP" altLang="en-US" sz="1600" dirty="0" smtClean="0"/>
              <a:t>関する</a:t>
            </a:r>
            <a:r>
              <a:rPr lang="ja-JP" altLang="en-US" sz="1600" dirty="0"/>
              <a:t>検討</a:t>
            </a:r>
          </a:p>
          <a:p>
            <a:pPr lvl="1"/>
            <a:r>
              <a:rPr lang="ja-JP" altLang="en-US" sz="1600" dirty="0" smtClean="0"/>
              <a:t>オープンデータガイドの紹介（データガバナンス編</a:t>
            </a:r>
            <a:r>
              <a:rPr lang="ja-JP" altLang="en-US" sz="1600" dirty="0"/>
              <a:t>／</a:t>
            </a:r>
            <a:r>
              <a:rPr lang="ja-JP" altLang="en-US" sz="1600" dirty="0" smtClean="0"/>
              <a:t>技術編）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経済産業省におけるオープンデータの取組に</a:t>
            </a:r>
            <a:r>
              <a:rPr lang="ja-JP" altLang="en-US" sz="1600" dirty="0" smtClean="0"/>
              <a:t>ついて（経済産業省）</a:t>
            </a:r>
            <a:endParaRPr lang="ja-JP" altLang="en-US" sz="1600" dirty="0"/>
          </a:p>
          <a:p>
            <a:pPr lvl="1"/>
            <a:r>
              <a:rPr lang="ja-JP" altLang="en-US" sz="1600" dirty="0"/>
              <a:t>地方公共団体オープンデータ推進ガイドライン等について（</a:t>
            </a:r>
            <a:r>
              <a:rPr lang="en-US" altLang="ja-JP" sz="1600" dirty="0"/>
              <a:t>IT</a:t>
            </a:r>
            <a:r>
              <a:rPr lang="ja-JP" altLang="en-US" sz="1600" dirty="0"/>
              <a:t>総合戦略室）</a:t>
            </a:r>
          </a:p>
          <a:p>
            <a:pPr lvl="1"/>
            <a:r>
              <a:rPr lang="ja-JP" altLang="en-US" sz="1600" dirty="0"/>
              <a:t>総務省オープンデータ実証実験の紹介（総務省事業受託者）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オープンデータシティ推進委員会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オリンピック・パラリンピックレガシー</a:t>
            </a:r>
            <a:r>
              <a:rPr lang="ja-JP" altLang="en-US" sz="1600" dirty="0" smtClean="0"/>
              <a:t>に関する情報提供／</a:t>
            </a:r>
            <a:r>
              <a:rPr lang="ja-JP" altLang="en-US" sz="1600" dirty="0"/>
              <a:t>レガシー共創協議会</a:t>
            </a:r>
            <a:r>
              <a:rPr lang="ja-JP" altLang="en-US" sz="1600" dirty="0" smtClean="0"/>
              <a:t>の紹介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社員各社</a:t>
            </a:r>
            <a:r>
              <a:rPr lang="ja-JP" altLang="en-US" sz="1600" dirty="0"/>
              <a:t>へ</a:t>
            </a:r>
            <a:r>
              <a:rPr lang="ja-JP" altLang="en-US" sz="1600" dirty="0" smtClean="0"/>
              <a:t>のヒアリング（実証テーマ案など）</a:t>
            </a:r>
            <a:endParaRPr lang="ja-JP" altLang="en-US" sz="1600" dirty="0"/>
          </a:p>
          <a:p>
            <a:pPr lvl="1"/>
            <a:r>
              <a:rPr lang="ja-JP" altLang="en-US" sz="1600" dirty="0"/>
              <a:t>実証</a:t>
            </a:r>
            <a:r>
              <a:rPr lang="ja-JP" altLang="en-US" sz="1600" dirty="0" smtClean="0"/>
              <a:t>テーマの検討と活用データに関する議論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実証</a:t>
            </a:r>
            <a:r>
              <a:rPr lang="ja-JP" altLang="en-US" sz="1600" dirty="0" smtClean="0"/>
              <a:t>テーマ案の整理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公共</a:t>
            </a:r>
            <a:r>
              <a:rPr lang="ja-JP" altLang="en-US" sz="1600" dirty="0"/>
              <a:t>交通</a:t>
            </a:r>
            <a:r>
              <a:rPr lang="ja-JP" altLang="en-US" sz="1600" dirty="0" smtClean="0"/>
              <a:t>分野における検討（外国語対応／標準化など）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データサイエンティスト</a:t>
            </a:r>
            <a:r>
              <a:rPr lang="ja-JP" altLang="en-US" sz="1600" dirty="0"/>
              <a:t>資格検討分科会報告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05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2014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年度活動報告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 smtClean="0"/>
              <a:t>イベント</a:t>
            </a:r>
            <a:endParaRPr kumimoji="1" lang="en-US" altLang="ja-JP" b="1" dirty="0" smtClean="0"/>
          </a:p>
          <a:p>
            <a:pPr lvl="1"/>
            <a:r>
              <a:rPr lang="en-US" altLang="ja-JP" dirty="0" smtClean="0"/>
              <a:t>Mashup Awards </a:t>
            </a:r>
            <a:r>
              <a:rPr lang="ja-JP" altLang="en-US" dirty="0" smtClean="0"/>
              <a:t>オープンデータ部門賞（アプリコンテスト）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オープンデータシンポジウム</a:t>
            </a:r>
            <a:endParaRPr lang="en-US" altLang="ja-JP" dirty="0" smtClean="0"/>
          </a:p>
          <a:p>
            <a:pPr lvl="1"/>
            <a:r>
              <a:rPr lang="ja-JP" altLang="en-US" dirty="0"/>
              <a:t>勝手</a:t>
            </a:r>
            <a:r>
              <a:rPr lang="ja-JP" altLang="en-US" dirty="0" smtClean="0"/>
              <a:t>表彰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b="1" dirty="0" smtClean="0"/>
              <a:t>委員会活動</a:t>
            </a:r>
            <a:endParaRPr lang="en-US" altLang="ja-JP" b="1" dirty="0" smtClean="0"/>
          </a:p>
          <a:p>
            <a:pPr lvl="1"/>
            <a:r>
              <a:rPr kumimoji="1" lang="ja-JP" altLang="en-US" dirty="0"/>
              <a:t>技術</a:t>
            </a:r>
            <a:r>
              <a:rPr kumimoji="1" lang="ja-JP" altLang="en-US" dirty="0" smtClean="0"/>
              <a:t>委員会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データガバナンス委員会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利活用・普及委員会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2020</a:t>
            </a:r>
            <a:r>
              <a:rPr lang="ja-JP" altLang="en-US" dirty="0" smtClean="0"/>
              <a:t>オープンデータシティ推進委員会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6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Mashup </a:t>
            </a:r>
            <a:r>
              <a:rPr lang="en-US" altLang="ja-JP" dirty="0" smtClean="0"/>
              <a:t>Awards </a:t>
            </a:r>
            <a:r>
              <a:rPr lang="ja-JP" altLang="en-US" dirty="0" smtClean="0"/>
              <a:t>オープンデータ</a:t>
            </a:r>
            <a:r>
              <a:rPr lang="ja-JP" altLang="en-US" dirty="0"/>
              <a:t>部門</a:t>
            </a:r>
            <a:r>
              <a:rPr lang="ja-JP" altLang="en-US" dirty="0" smtClean="0"/>
              <a:t>賞（アプリコンテスト）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070992"/>
            <a:ext cx="9146415" cy="701824"/>
          </a:xfrm>
        </p:spPr>
        <p:txBody>
          <a:bodyPr>
            <a:normAutofit/>
          </a:bodyPr>
          <a:lstStyle/>
          <a:p>
            <a:r>
              <a:rPr lang="en-US" altLang="ja-JP" sz="1600" dirty="0" smtClean="0"/>
              <a:t>10</a:t>
            </a:r>
            <a:r>
              <a:rPr lang="ja-JP" altLang="en-US" sz="1600" dirty="0" smtClean="0"/>
              <a:t>回目を迎えるアプリコンテスト「</a:t>
            </a:r>
            <a:r>
              <a:rPr lang="en-US" altLang="ja-JP" sz="1600" dirty="0"/>
              <a:t>Mashup </a:t>
            </a:r>
            <a:r>
              <a:rPr lang="en-US" altLang="ja-JP" sz="1600" dirty="0" smtClean="0"/>
              <a:t>Awards</a:t>
            </a:r>
            <a:r>
              <a:rPr lang="ja-JP" altLang="en-US" sz="1600" dirty="0" smtClean="0"/>
              <a:t>」に、</a:t>
            </a:r>
            <a:r>
              <a:rPr lang="en-US" altLang="ja-JP" sz="1600" dirty="0" smtClean="0"/>
              <a:t>2014</a:t>
            </a:r>
            <a:r>
              <a:rPr lang="ja-JP" altLang="en-US" sz="1600" dirty="0" smtClean="0"/>
              <a:t>年度から新設された「オープンデータ部門賞」を総務省と</a:t>
            </a:r>
            <a:r>
              <a:rPr lang="en-US" altLang="ja-JP" sz="1600" dirty="0" smtClean="0"/>
              <a:t>VLED</a:t>
            </a:r>
            <a:r>
              <a:rPr lang="ja-JP" altLang="en-US" sz="1600" dirty="0" smtClean="0"/>
              <a:t>で主催。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885234"/>
              </p:ext>
            </p:extLst>
          </p:nvPr>
        </p:nvGraphicFramePr>
        <p:xfrm>
          <a:off x="560512" y="1916098"/>
          <a:ext cx="8856984" cy="243412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936104"/>
                <a:gridCol w="7920880"/>
              </a:tblGrid>
              <a:tr h="236297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ja-JP" altLang="en-US" sz="11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</a:t>
                      </a:r>
                      <a:endParaRPr lang="ja-JP" sz="11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613650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主催</a:t>
                      </a:r>
                      <a:endParaRPr lang="en-US" altLang="ja-JP" sz="1100" kern="10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全体の主催：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実行委員会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オープンデータ部門賞の主催：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lang="ja-JP" altLang="en-US" sz="1100" b="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総務省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704975" indent="-1704975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オープンデータ部門賞の後援：経済産業省、国土交通省、日本経済団体連合会、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ASP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SaaS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・クラウド コンソーシアム、国立国会図書館</a:t>
                      </a:r>
                    </a:p>
                  </a:txBody>
                  <a:tcPr marL="65450" marR="6545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後援</a:t>
                      </a: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経済産業省、国土交通省、日本経済団体連合会、</a:t>
                      </a:r>
                      <a:r>
                        <a:rPr kumimoji="1"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ASP</a:t>
                      </a:r>
                      <a:r>
                        <a:rPr kumimoji="1"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SaaS</a:t>
                      </a:r>
                      <a:r>
                        <a:rPr kumimoji="1"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・クラウド コンソーシアム、国立国会</a:t>
                      </a:r>
                      <a:r>
                        <a:rPr kumimoji="1"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図書館</a:t>
                      </a:r>
                      <a:r>
                        <a:rPr kumimoji="1"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、国立高等専門学校機構</a:t>
                      </a:r>
                      <a:endParaRPr kumimoji="1" lang="ja-JP" sz="1100" kern="1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応募受付期間：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lang="ja-JP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日（日）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最終プレゼン・全体受賞者決定：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 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TechCrunch Tokyo 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」にて</a:t>
                      </a:r>
                      <a:endParaRPr lang="en-US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オープンデータ部門賞表彰式：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日（水）開催の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創立記念パーティで表彰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募集</a:t>
                      </a:r>
                      <a:r>
                        <a:rPr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部門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ビジネス部門：</a:t>
                      </a:r>
                      <a:r>
                        <a:rPr kumimoji="1"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既</a:t>
                      </a:r>
                      <a:r>
                        <a:rPr kumimoji="1" lang="ja-JP" sz="11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にビジネスでオープンデータを使っているもの、あるいは今後オープンデータを活用しビジネス化を具体的に目指しているもの</a:t>
                      </a:r>
                      <a:r>
                        <a:rPr kumimoji="1" 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試作部門：</a:t>
                      </a:r>
                      <a:r>
                        <a:rPr kumimoji="1" lang="ja-JP" altLang="ja-JP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ビジネス化はまだ想定していないが、実際に利用できるアプリやウェブサービスなどを開発したもの。</a:t>
                      </a:r>
                      <a:endParaRPr kumimoji="1" lang="ja-JP" altLang="ja-JP" sz="1100" kern="1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indent="63500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応募数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Mashup Awards 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応募作品の中から、オープンデータを活用したものとして、ビジネス部門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件、試作部門</a:t>
                      </a:r>
                      <a:r>
                        <a:rPr lang="en-US" altLang="ja-JP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93</a:t>
                      </a:r>
                      <a:r>
                        <a:rPr lang="ja-JP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件を対象に審査。</a:t>
                      </a:r>
                      <a:endParaRPr kumimoji="1" lang="ja-JP" altLang="ja-JP" sz="1100" kern="1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450" marR="65450" marT="0" marB="0" anchor="ctr"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04735"/>
              </p:ext>
            </p:extLst>
          </p:nvPr>
        </p:nvGraphicFramePr>
        <p:xfrm>
          <a:off x="560512" y="4703810"/>
          <a:ext cx="8856984" cy="182245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86358"/>
                <a:gridCol w="3466170"/>
                <a:gridCol w="4104456"/>
              </a:tblGrid>
              <a:tr h="2679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作品名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受賞者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4988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GEEO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（あらゆる不動産の価値を評価します）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小谷　祐一朗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ビジネス部門賞</a:t>
                      </a: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子育てタウン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株式会社アスコエパートナーズ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3578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オープンデータプラットフォーム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試作部門賞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みんなでつくる案内板データベース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Monumento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株式会社まちクエスト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Pieces of Japan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Team 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Mizuki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0628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横浜市立体マップ</a:t>
                      </a: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早川聖奈、渡邊英徳、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LOCAL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GOOD</a:t>
                      </a:r>
                      <a:r>
                        <a:rPr kumimoji="1" lang="ja-JP" altLang="en-US" sz="11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YOKOHAMA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60512" y="1628800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開催概要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5601" y="4437112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受賞作品</a:t>
            </a:r>
          </a:p>
        </p:txBody>
      </p:sp>
    </p:spTree>
    <p:extLst>
      <p:ext uri="{BB962C8B-B14F-4D97-AF65-F5344CB8AC3E}">
        <p14:creationId xmlns:p14="http://schemas.microsoft.com/office/powerpoint/2010/main" val="260645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オープンデータシンポジウム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629816"/>
          </a:xfrm>
        </p:spPr>
        <p:txBody>
          <a:bodyPr>
            <a:normAutofit/>
          </a:bodyPr>
          <a:lstStyle/>
          <a:p>
            <a:r>
              <a:rPr lang="en-US" altLang="ja-JP" sz="1600" dirty="0" smtClean="0"/>
              <a:t>VLED</a:t>
            </a:r>
            <a:r>
              <a:rPr lang="ja-JP" altLang="en-US" sz="1600" dirty="0"/>
              <a:t>の設立発表会</a:t>
            </a:r>
            <a:r>
              <a:rPr lang="ja-JP" altLang="en-US" sz="1600" dirty="0" smtClean="0"/>
              <a:t>と併せて開催。基調講演は、</a:t>
            </a:r>
            <a:r>
              <a:rPr lang="en-US" altLang="ja-JP" sz="1600" dirty="0" err="1" smtClean="0"/>
              <a:t>OpenCorporates</a:t>
            </a:r>
            <a:r>
              <a:rPr lang="ja-JP" altLang="en-US" sz="1600" dirty="0" smtClean="0"/>
              <a:t>社の</a:t>
            </a:r>
            <a:r>
              <a:rPr lang="en-US" altLang="ja-JP" sz="1600" dirty="0" smtClean="0"/>
              <a:t>CEO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Chris Taggart</a:t>
            </a:r>
            <a:r>
              <a:rPr lang="ja-JP" altLang="en-US" sz="1600" dirty="0" smtClean="0"/>
              <a:t>氏。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5" name="図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1988840"/>
            <a:ext cx="7045533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1494746" y="1700808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実施概要</a:t>
            </a:r>
          </a:p>
        </p:txBody>
      </p:sp>
    </p:spTree>
    <p:extLst>
      <p:ext uri="{BB962C8B-B14F-4D97-AF65-F5344CB8AC3E}">
        <p14:creationId xmlns:p14="http://schemas.microsoft.com/office/powerpoint/2010/main" val="329118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勝手表彰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701824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オープンデータに優れた取り組みを、</a:t>
            </a:r>
            <a:r>
              <a:rPr lang="en-US" altLang="ja-JP" sz="1600" dirty="0" smtClean="0"/>
              <a:t>VLED</a:t>
            </a:r>
            <a:r>
              <a:rPr lang="ja-JP" altLang="en-US" sz="1600" dirty="0" err="1" smtClean="0"/>
              <a:t>の利</a:t>
            </a:r>
            <a:r>
              <a:rPr lang="ja-JP" altLang="en-US" sz="1600" dirty="0" smtClean="0"/>
              <a:t>活用・普及委員会委員が審査して表彰。</a:t>
            </a:r>
            <a:r>
              <a:rPr lang="en-US" altLang="ja-JP" sz="1600" dirty="0" smtClean="0"/>
              <a:t>2012</a:t>
            </a:r>
            <a:r>
              <a:rPr lang="ja-JP" altLang="en-US" sz="1600" dirty="0" smtClean="0"/>
              <a:t>年度から継続しており、昨年度で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回目。</a:t>
            </a:r>
            <a:endParaRPr lang="ja-JP" altLang="en-US" sz="1600" dirty="0"/>
          </a:p>
          <a:p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656288"/>
              </p:ext>
            </p:extLst>
          </p:nvPr>
        </p:nvGraphicFramePr>
        <p:xfrm>
          <a:off x="610402" y="2276872"/>
          <a:ext cx="8879102" cy="3240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54366"/>
                <a:gridCol w="3312368"/>
                <a:gridCol w="3312368"/>
              </a:tblGrid>
              <a:tr h="2730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表彰対象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受賞者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497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最優秀賞／日本マイクソフト賞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東京メトロ「オープンデータ活用コンテスト」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東京地下鉄株式会社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優秀賞</a:t>
                      </a: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Code for Japan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Code for Japan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アパハウ賞</a:t>
                      </a: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</a:rPr>
                        <a:t>GEEO</a:t>
                      </a:r>
                      <a:endParaRPr kumimoji="1" lang="ja-JP" altLang="en-US" sz="1100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株式会社おたに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勝手地方創生賞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株式会社</a:t>
                      </a:r>
                      <a:r>
                        <a:rPr kumimoji="1" lang="en-US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CCL</a:t>
                      </a:r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オープンデータ事業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CCL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</a:rPr>
                        <a:t>CiP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準備会賞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家計簿・会計アプリ「</a:t>
                      </a:r>
                      <a:r>
                        <a:rPr kumimoji="1" lang="en-US" altLang="ja-JP" sz="1100" kern="1200" dirty="0" err="1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Zaim</a:t>
                      </a:r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」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</a:t>
                      </a:r>
                      <a:r>
                        <a:rPr kumimoji="1" lang="en-US" altLang="ja-JP" sz="1100" dirty="0" err="1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Zaim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971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日本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</a:rPr>
                        <a:t>IBM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横浜ユースフォーラム〜若者が起こす横浜のオープンイノベーション〜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横浜市・横浜オープンデータソリューション発展委員会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36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ニューメディアリスク協会賞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病院データグラフィカ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病院データグラフィカ</a:t>
                      </a:r>
                      <a:r>
                        <a:rPr kumimoji="1" lang="ja-JP" altLang="en-US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事務局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</a:rPr>
                        <a:t>融合研究所賞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東寺百合文書オープンデータ化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100" kern="1200" dirty="0" smtClean="0">
                          <a:solidFill>
                            <a:schemeClr val="bg2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京都府立総合資料館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32520" y="1988840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　受賞者</a:t>
            </a:r>
          </a:p>
        </p:txBody>
      </p:sp>
    </p:spTree>
    <p:extLst>
      <p:ext uri="{BB962C8B-B14F-4D97-AF65-F5344CB8AC3E}">
        <p14:creationId xmlns:p14="http://schemas.microsoft.com/office/powerpoint/2010/main" val="37956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委員会活動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4488" y="1124744"/>
            <a:ext cx="9146415" cy="341784"/>
          </a:xfrm>
        </p:spPr>
        <p:txBody>
          <a:bodyPr>
            <a:normAutofit/>
          </a:bodyPr>
          <a:lstStyle/>
          <a:p>
            <a:r>
              <a:rPr kumimoji="1" lang="ja-JP" altLang="en-US" sz="1600" b="1" dirty="0" smtClean="0"/>
              <a:t>各委員会の委員</a:t>
            </a:r>
            <a:endParaRPr kumimoji="1" lang="ja-JP" altLang="en-US" sz="16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50460"/>
              </p:ext>
            </p:extLst>
          </p:nvPr>
        </p:nvGraphicFramePr>
        <p:xfrm>
          <a:off x="566780" y="1537672"/>
          <a:ext cx="892272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853"/>
                <a:gridCol w="6604871"/>
              </a:tblGrid>
              <a:tr h="257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委員会名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848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武田 英明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（国立情報学研究所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中尾 彰宏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平本 健二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（経済産業省 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CIO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補佐官）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深見 嘉明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（慶應義塾大学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SFC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研究所 上席所員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訪問））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0026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（一橋大学大学院国際企業戦略研究科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○野口 祐子　（グーグル株式会社 法務部長 弁護士）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沢田 登志子　（一般社団法人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EC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ネットワーク 理事）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友岡 史仁　（日本大学法学部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 亮二　（英知法律事務所 弁護士）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宍戸 常寿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（東京大学大学院法学政治学研究科 准教授）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6196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（慶應義塾大学大学院メディアデザイン研究科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○村上 文洋　（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三菱総合研究所 公共ソリューション本部 主席研究員）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 雄章　（東京大学大学院情報学環特任教授）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大向 一輝　（国立情報学研究所准教授）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川島 宏一　（株式会社公共イノベーション代表取締役）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小林 巌生　（有限会社スコレックス）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庄司 昌彦　（国際大学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GLOCOM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主任研究員・講師）</a:t>
                      </a:r>
                    </a:p>
                    <a:p>
                      <a:pPr marL="984250" indent="-98425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野原 佐和子　（株式会社イプシ・マーケティング研究所代表取締役社長、慶應義塾大学大学院政策・メディア研究科特任教授）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福野 泰介　（株式会社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代表取締役社長）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398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オープンデータシティ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（一橋大学大学院国際企業戦略研究科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（慶應義塾大学大学院メディアデザイン研究科 教授）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936776" y="6237312"/>
            <a:ext cx="4960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◎は主査、○は副主査、</a:t>
            </a:r>
            <a:r>
              <a:rPr kumimoji="1" lang="en-US" altLang="ja-JP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オープンデータシティ推進委員会は</a:t>
            </a:r>
            <a:r>
              <a:rPr kumimoji="1" lang="en-US" altLang="ja-JP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10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名による共同主査</a:t>
            </a:r>
            <a:endParaRPr kumimoji="1" lang="ja-JP" altLang="en-US" sz="11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24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委員会活動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62346"/>
              </p:ext>
            </p:extLst>
          </p:nvPr>
        </p:nvGraphicFramePr>
        <p:xfrm>
          <a:off x="344488" y="1515698"/>
          <a:ext cx="9001000" cy="50096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/>
                <a:gridCol w="1800200"/>
                <a:gridCol w="1800200"/>
                <a:gridCol w="1800200"/>
                <a:gridCol w="1800200"/>
              </a:tblGrid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委員会種別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2014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12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2015</a:t>
                      </a:r>
                      <a:r>
                        <a:rPr kumimoji="1" lang="ja-JP" altLang="en-US" sz="1400" dirty="0" smtClean="0"/>
                        <a:t>年</a:t>
                      </a:r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シティ推進委員会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349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データサイエンティスト</a:t>
                      </a:r>
                      <a:endPara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資格検討分科会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560433" y="2564904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12/24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87987" y="256490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20873" y="256490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52283" y="256490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3/26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0433" y="3430161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12/24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0713" y="3429000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2/6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76219" y="3429000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3/16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033041" y="3429000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3/30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85048" y="4222249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1/30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04011" y="4221088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2/13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708267" y="4221088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3/24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00393" y="5085184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12/18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2601" y="508518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1/20</a:t>
            </a:r>
          </a:p>
          <a:p>
            <a:pPr algn="l"/>
            <a:r>
              <a:rPr kumimoji="1" lang="ja-JP" altLang="en-US" sz="105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05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24729" y="508518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93360" y="5085184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3/13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回委員会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889104" y="5893822"/>
            <a:ext cx="8579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2/4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関係者会合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55513" y="5877272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◆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3/10</a:t>
            </a:r>
          </a:p>
          <a:p>
            <a:pPr algn="l"/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05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回分科会</a:t>
            </a:r>
            <a:endParaRPr kumimoji="1" lang="ja-JP" altLang="en-US" sz="105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413792"/>
          </a:xfrm>
        </p:spPr>
        <p:txBody>
          <a:bodyPr>
            <a:normAutofit/>
          </a:bodyPr>
          <a:lstStyle/>
          <a:p>
            <a:r>
              <a:rPr lang="ja-JP" altLang="en-US" sz="1600" b="1" dirty="0" smtClean="0"/>
              <a:t>委員会開催状況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232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技術委員会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 smtClean="0"/>
              <a:t>オープンデータガイド第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版の検討（データガバナンス委員会と分担）</a:t>
            </a:r>
            <a:endParaRPr lang="en-US" altLang="ja-JP" sz="1600" dirty="0" smtClean="0"/>
          </a:p>
          <a:p>
            <a:pPr lvl="1"/>
            <a:r>
              <a:rPr lang="ja-JP" altLang="en-US" sz="1600" dirty="0"/>
              <a:t>外部</a:t>
            </a:r>
            <a:r>
              <a:rPr lang="ja-JP" altLang="en-US" sz="1600" dirty="0" smtClean="0"/>
              <a:t>仕様書第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版の検討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評価版ツールの検討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外部仕様書の参照実装パッケージ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ボキャブラリ管理サイト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オープンデータガイドに指針を基準としたデータのチェックツール</a:t>
            </a:r>
            <a:endParaRPr lang="en-US" altLang="ja-JP" sz="1600" dirty="0" smtClean="0"/>
          </a:p>
          <a:p>
            <a:pPr lvl="2"/>
            <a:r>
              <a:rPr lang="ja-JP" altLang="en-US" sz="1600" dirty="0" smtClean="0"/>
              <a:t>メタデータ抽出支援ツール</a:t>
            </a: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0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データガバナンス委員会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1600" b="1" dirty="0" smtClean="0"/>
              <a:t>主な検討内容</a:t>
            </a:r>
            <a:endParaRPr kumimoji="1" lang="en-US" altLang="ja-JP" sz="1600" b="1" dirty="0" smtClean="0"/>
          </a:p>
          <a:p>
            <a:pPr lvl="1"/>
            <a:r>
              <a:rPr lang="ja-JP" altLang="en-US" sz="1600" dirty="0"/>
              <a:t>オープンデータガイド第</a:t>
            </a:r>
            <a:r>
              <a:rPr lang="en-US" altLang="ja-JP" sz="1600" dirty="0"/>
              <a:t>2</a:t>
            </a:r>
            <a:r>
              <a:rPr lang="ja-JP" altLang="en-US" sz="1600" dirty="0"/>
              <a:t>版の検討</a:t>
            </a:r>
            <a:r>
              <a:rPr lang="ja-JP" altLang="en-US" sz="1600" dirty="0" smtClean="0"/>
              <a:t>（技術委員会</a:t>
            </a:r>
            <a:r>
              <a:rPr lang="ja-JP" altLang="en-US" sz="1600" dirty="0"/>
              <a:t>と分担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オープンデータ関連の法</a:t>
            </a:r>
            <a:r>
              <a:rPr lang="ja-JP" altLang="en-US" sz="1600" dirty="0"/>
              <a:t>制度に関する議論</a:t>
            </a:r>
          </a:p>
          <a:p>
            <a:pPr lvl="1"/>
            <a:r>
              <a:rPr lang="ja-JP" altLang="en-US" sz="1600" dirty="0"/>
              <a:t>民間保有データの有効活用に関する議論</a:t>
            </a:r>
          </a:p>
          <a:p>
            <a:pPr lvl="1"/>
            <a:r>
              <a:rPr lang="ja-JP" altLang="en-US" sz="1600" dirty="0" smtClean="0"/>
              <a:t>対価性</a:t>
            </a:r>
            <a:r>
              <a:rPr lang="ja-JP" altLang="en-US" sz="1600" dirty="0"/>
              <a:t>のあるデータの</a:t>
            </a:r>
            <a:r>
              <a:rPr lang="ja-JP" altLang="en-US" sz="1600" dirty="0" smtClean="0"/>
              <a:t>オープン化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ついての議論</a:t>
            </a:r>
            <a:endParaRPr lang="ja-JP" altLang="en-US" sz="1600" dirty="0"/>
          </a:p>
          <a:p>
            <a:pPr lvl="1"/>
            <a:r>
              <a:rPr lang="ja-JP" altLang="en-US" sz="1600" dirty="0" smtClean="0"/>
              <a:t>オープンデータ化に伴う責任</a:t>
            </a:r>
            <a:r>
              <a:rPr lang="ja-JP" altLang="en-US" sz="1600" dirty="0"/>
              <a:t>と</a:t>
            </a:r>
            <a:r>
              <a:rPr lang="ja-JP" altLang="en-US" sz="1600" dirty="0" smtClean="0"/>
              <a:t>保証に関する議論</a:t>
            </a:r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0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968</Words>
  <Application>Microsoft Office PowerPoint</Application>
  <PresentationFormat>A4 210 x 297 mm</PresentationFormat>
  <Paragraphs>214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VLEDパワポ基本テンプレート</vt:lpstr>
      <vt:lpstr>VLEDの2014年度活動概要報告</vt:lpstr>
      <vt:lpstr>2014年度活動報告</vt:lpstr>
      <vt:lpstr>Mashup Awards オープンデータ部門賞（アプリコンテスト）</vt:lpstr>
      <vt:lpstr>オープンデータシンポジウム</vt:lpstr>
      <vt:lpstr>勝手表彰</vt:lpstr>
      <vt:lpstr>委員会活動</vt:lpstr>
      <vt:lpstr>委員会活動</vt:lpstr>
      <vt:lpstr>技術委員会</vt:lpstr>
      <vt:lpstr>データガバナンス委員会</vt:lpstr>
      <vt:lpstr>利活用・普及委員会</vt:lpstr>
      <vt:lpstr>2020オープンデータシティ推進委員会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2015-06-09T02:26:37Z</dcterms:modified>
</cp:coreProperties>
</file>