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4"/>
  </p:notesMasterIdLst>
  <p:handoutMasterIdLst>
    <p:handoutMasterId r:id="rId15"/>
  </p:handoutMasterIdLst>
  <p:sldIdLst>
    <p:sldId id="257" r:id="rId2"/>
    <p:sldId id="282" r:id="rId3"/>
    <p:sldId id="289" r:id="rId4"/>
    <p:sldId id="283" r:id="rId5"/>
    <p:sldId id="284" r:id="rId6"/>
    <p:sldId id="285" r:id="rId7"/>
    <p:sldId id="294" r:id="rId8"/>
    <p:sldId id="290" r:id="rId9"/>
    <p:sldId id="291" r:id="rId10"/>
    <p:sldId id="293" r:id="rId11"/>
    <p:sldId id="295" r:id="rId12"/>
    <p:sldId id="264" r:id="rId13"/>
  </p:sldIdLst>
  <p:sldSz cx="9906000" cy="6858000" type="A4"/>
  <p:notesSz cx="6807200" cy="994568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34"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8" autoAdjust="0"/>
    <p:restoredTop sz="99566" autoAdjust="0"/>
  </p:normalViewPr>
  <p:slideViewPr>
    <p:cSldViewPr>
      <p:cViewPr varScale="1">
        <p:scale>
          <a:sx n="84" d="100"/>
          <a:sy n="84" d="100"/>
        </p:scale>
        <p:origin x="132"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4"/>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1" y="9451498"/>
            <a:ext cx="2946945" cy="494196"/>
          </a:xfrm>
          <a:prstGeom prst="rect">
            <a:avLst/>
          </a:prstGeom>
          <a:noFill/>
          <a:ln w="9525">
            <a:noFill/>
            <a:miter lim="800000"/>
            <a:headEnd/>
            <a:tailEnd/>
          </a:ln>
          <a:effectLst/>
        </p:spPr>
        <p:txBody>
          <a:bodyPr vert="horz" wrap="square" lIns="95505" tIns="47755" rIns="95505" bIns="47755" numCol="1" anchor="b" anchorCtr="0" compatLnSpc="1">
            <a:prstTxWarp prst="textNoShape">
              <a:avLst/>
            </a:prstTxWarp>
          </a:bodyPr>
          <a:lstStyle>
            <a:lvl1pPr algn="r" defTabSz="955596">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3" y="3"/>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ctr" anchorCtr="0" compatLnSpc="1">
            <a:prstTxWarp prst="textNoShape">
              <a:avLst/>
            </a:prstTxWarp>
          </a:bodyPr>
          <a:lstStyle>
            <a:lvl1pPr algn="l" defTabSz="955596">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1" y="3"/>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ctr" anchorCtr="0" compatLnSpc="1">
            <a:prstTxWarp prst="textNoShape">
              <a:avLst/>
            </a:prstTxWarp>
          </a:bodyPr>
          <a:lstStyle>
            <a:lvl1pPr algn="r" defTabSz="955596">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8025" y="746125"/>
            <a:ext cx="5391150" cy="3732213"/>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4209"/>
            <a:ext cx="4989714" cy="4477105"/>
          </a:xfrm>
          <a:prstGeom prst="rect">
            <a:avLst/>
          </a:prstGeom>
          <a:noFill/>
          <a:ln w="12700" cap="sq">
            <a:noFill/>
            <a:miter lim="800000"/>
            <a:headEnd type="none" w="sm" len="sm"/>
            <a:tailEnd type="none" w="sm" len="sm"/>
          </a:ln>
          <a:effectLst/>
        </p:spPr>
        <p:txBody>
          <a:bodyPr vert="horz" wrap="none" lIns="95505" tIns="47755" rIns="95505" bIns="47755"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3" y="9451498"/>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b" anchorCtr="0" compatLnSpc="1">
            <a:prstTxWarp prst="textNoShape">
              <a:avLst/>
            </a:prstTxWarp>
          </a:bodyPr>
          <a:lstStyle>
            <a:lvl1pPr algn="l" defTabSz="955596">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1" y="9451498"/>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b" anchorCtr="0" compatLnSpc="1">
            <a:prstTxWarp prst="textNoShape">
              <a:avLst/>
            </a:prstTxWarp>
          </a:bodyPr>
          <a:lstStyle>
            <a:lvl1pPr algn="r" defTabSz="955596">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r>
              <a:rPr lang="en-US" altLang="ja-JP" sz="2000" dirty="0" smtClean="0"/>
              <a:t>2015.03.26</a:t>
            </a:r>
          </a:p>
        </p:txBody>
      </p:sp>
      <p:sp>
        <p:nvSpPr>
          <p:cNvPr id="3" name="タイトル 2"/>
          <p:cNvSpPr>
            <a:spLocks noGrp="1"/>
          </p:cNvSpPr>
          <p:nvPr>
            <p:ph type="ctrTitle" sz="quarter"/>
          </p:nvPr>
        </p:nvSpPr>
        <p:spPr>
          <a:xfrm>
            <a:off x="2792760" y="3012674"/>
            <a:ext cx="6912767" cy="560343"/>
          </a:xfrm>
        </p:spPr>
        <p:txBody>
          <a:bodyPr anchor="t" anchorCtr="0"/>
          <a:lstStyle/>
          <a:p>
            <a:r>
              <a:rPr lang="ja-JP" altLang="en-US" dirty="0" smtClean="0">
                <a:latin typeface="メイリオ" pitchFamily="50" charset="-128"/>
                <a:ea typeface="メイリオ" pitchFamily="50" charset="-128"/>
                <a:cs typeface="メイリオ" pitchFamily="50" charset="-128"/>
              </a:rPr>
              <a:t>次年度アクションアイテム案</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kumimoji="1" lang="en-US" altLang="ja-JP" dirty="0" smtClean="0"/>
              <a:t>3</a:t>
            </a:r>
            <a:r>
              <a:rPr kumimoji="1" lang="ja-JP" altLang="en-US" dirty="0" smtClean="0"/>
              <a:t>回技術委員会資料</a:t>
            </a:r>
            <a:endParaRPr kumimoji="1" lang="ja-JP" altLang="en-US" dirty="0"/>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lang="en-US" altLang="ja-JP" dirty="0" smtClean="0"/>
              <a:t>4</a:t>
            </a:r>
            <a:r>
              <a:rPr kumimoji="1" lang="en-US" altLang="ja-JP" dirty="0" smtClean="0"/>
              <a:t>-4</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想定スケジュール</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335370473"/>
              </p:ext>
            </p:extLst>
          </p:nvPr>
        </p:nvGraphicFramePr>
        <p:xfrm>
          <a:off x="350838" y="1143000"/>
          <a:ext cx="9147168" cy="5280552"/>
        </p:xfrm>
        <a:graphic>
          <a:graphicData uri="http://schemas.openxmlformats.org/drawingml/2006/table">
            <a:tbl>
              <a:tblPr firstRow="1" bandRow="1">
                <a:tableStyleId>{21E4AEA4-8DFA-4A89-87EB-49C32662AFE0}</a:tableStyleId>
              </a:tblPr>
              <a:tblGrid>
                <a:gridCol w="2286792"/>
                <a:gridCol w="571698"/>
                <a:gridCol w="571698"/>
                <a:gridCol w="571698"/>
                <a:gridCol w="571698"/>
                <a:gridCol w="571698"/>
                <a:gridCol w="571698"/>
                <a:gridCol w="571698"/>
                <a:gridCol w="571698"/>
                <a:gridCol w="571698"/>
                <a:gridCol w="571698"/>
                <a:gridCol w="571698"/>
                <a:gridCol w="571698"/>
              </a:tblGrid>
              <a:tr h="293057">
                <a:tc>
                  <a:txBody>
                    <a:bodyPr/>
                    <a:lstStyle/>
                    <a:p>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4</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5</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6</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7</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8</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9</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10</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11</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12</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1</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2</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3</a:t>
                      </a:r>
                      <a:endParaRPr kumimoji="1" lang="ja-JP" altLang="en-US" sz="1600" dirty="0">
                        <a:latin typeface="+mn-ea"/>
                        <a:ea typeface="+mn-ea"/>
                      </a:endParaRPr>
                    </a:p>
                  </a:txBody>
                  <a:tcPr/>
                </a:tc>
              </a:tr>
              <a:tr h="824212">
                <a:tc>
                  <a:txBody>
                    <a:bodyPr/>
                    <a:lstStyle/>
                    <a:p>
                      <a:r>
                        <a:rPr kumimoji="1" lang="en-US" altLang="ja-JP" sz="1600" dirty="0" smtClean="0">
                          <a:latin typeface="+mn-ea"/>
                          <a:ea typeface="+mn-ea"/>
                        </a:rPr>
                        <a:t>1. </a:t>
                      </a:r>
                      <a:r>
                        <a:rPr kumimoji="1" lang="ja-JP" altLang="en-US" sz="1600" dirty="0" smtClean="0">
                          <a:latin typeface="+mn-ea"/>
                          <a:ea typeface="+mn-ea"/>
                        </a:rPr>
                        <a:t>ガイド（活用編）</a:t>
                      </a:r>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r>
              <a:tr h="824212">
                <a:tc>
                  <a:txBody>
                    <a:bodyPr/>
                    <a:lstStyle/>
                    <a:p>
                      <a:r>
                        <a:rPr kumimoji="1" lang="en-US" altLang="ja-JP" sz="1600" dirty="0" smtClean="0">
                          <a:latin typeface="+mn-ea"/>
                          <a:ea typeface="+mn-ea"/>
                        </a:rPr>
                        <a:t>2. </a:t>
                      </a:r>
                      <a:r>
                        <a:rPr kumimoji="1" lang="ja-JP" altLang="en-US" sz="1600" dirty="0" smtClean="0">
                          <a:latin typeface="+mn-ea"/>
                          <a:ea typeface="+mn-ea"/>
                        </a:rPr>
                        <a:t>ガイド（提供編）</a:t>
                      </a:r>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r>
              <a:tr h="824212">
                <a:tc>
                  <a:txBody>
                    <a:bodyPr/>
                    <a:lstStyle/>
                    <a:p>
                      <a:r>
                        <a:rPr kumimoji="1" lang="en-US" altLang="ja-JP" sz="1600" dirty="0" smtClean="0">
                          <a:latin typeface="+mn-ea"/>
                          <a:ea typeface="+mn-ea"/>
                        </a:rPr>
                        <a:t>3. </a:t>
                      </a:r>
                      <a:r>
                        <a:rPr kumimoji="1" lang="ja-JP" altLang="en-US" sz="1600" dirty="0" smtClean="0">
                          <a:latin typeface="+mn-ea"/>
                          <a:ea typeface="+mn-ea"/>
                        </a:rPr>
                        <a:t>ツール集</a:t>
                      </a:r>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r>
              <a:tr h="824212">
                <a:tc>
                  <a:txBody>
                    <a:bodyPr/>
                    <a:lstStyle/>
                    <a:p>
                      <a:r>
                        <a:rPr kumimoji="1" lang="en-US" altLang="ja-JP" sz="1600" dirty="0" smtClean="0">
                          <a:latin typeface="+mn-ea"/>
                          <a:ea typeface="+mn-ea"/>
                        </a:rPr>
                        <a:t>4. </a:t>
                      </a:r>
                      <a:r>
                        <a:rPr kumimoji="1" lang="ja-JP" altLang="en-US" sz="1600" dirty="0" smtClean="0">
                          <a:latin typeface="+mn-ea"/>
                          <a:ea typeface="+mn-ea"/>
                        </a:rPr>
                        <a:t>講習テキスト</a:t>
                      </a:r>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r>
              <a:tr h="824212">
                <a:tc>
                  <a:txBody>
                    <a:bodyPr/>
                    <a:lstStyle/>
                    <a:p>
                      <a:r>
                        <a:rPr kumimoji="1" lang="en-US" altLang="ja-JP" sz="1600" dirty="0" smtClean="0">
                          <a:latin typeface="+mn-ea"/>
                          <a:ea typeface="+mn-ea"/>
                        </a:rPr>
                        <a:t>5. </a:t>
                      </a:r>
                      <a:r>
                        <a:rPr kumimoji="1" lang="ja-JP" altLang="en-US" sz="1600" dirty="0" smtClean="0">
                          <a:latin typeface="+mn-ea"/>
                          <a:ea typeface="+mn-ea"/>
                        </a:rPr>
                        <a:t>国際標準化活動</a:t>
                      </a:r>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r>
              <a:tr h="824212">
                <a:tc>
                  <a:txBody>
                    <a:bodyPr/>
                    <a:lstStyle/>
                    <a:p>
                      <a:r>
                        <a:rPr kumimoji="1" lang="ja-JP" altLang="en-US" sz="1600" dirty="0" smtClean="0">
                          <a:latin typeface="+mn-ea"/>
                          <a:ea typeface="+mn-ea"/>
                        </a:rPr>
                        <a:t>技術委員会</a:t>
                      </a:r>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c>
                  <a:txBody>
                    <a:bodyPr/>
                    <a:lstStyle/>
                    <a:p>
                      <a:endParaRPr kumimoji="1" lang="ja-JP" altLang="en-US" sz="1600" dirty="0">
                        <a:latin typeface="+mn-ea"/>
                        <a:ea typeface="+mn-ea"/>
                      </a:endParaRPr>
                    </a:p>
                  </a:txBody>
                  <a:tcPr anchor="ct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
        <p:nvSpPr>
          <p:cNvPr id="6" name="右矢印 5"/>
          <p:cNvSpPr/>
          <p:nvPr/>
        </p:nvSpPr>
        <p:spPr bwMode="auto">
          <a:xfrm>
            <a:off x="3805515" y="1765843"/>
            <a:ext cx="1152128"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7" name="テキスト ボックス 6"/>
          <p:cNvSpPr txBox="1"/>
          <p:nvPr/>
        </p:nvSpPr>
        <p:spPr>
          <a:xfrm>
            <a:off x="3960891" y="1448194"/>
            <a:ext cx="800219"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シナリオ</a:t>
            </a:r>
            <a:br>
              <a:rPr kumimoji="1" lang="ja-JP" altLang="en-US" sz="1200" dirty="0" smtClean="0">
                <a:solidFill>
                  <a:schemeClr val="bg2"/>
                </a:solidFill>
                <a:latin typeface="+mn-ea"/>
                <a:ea typeface="+mn-ea"/>
                <a:cs typeface="ヒラギノ角ゴ ProN W6"/>
              </a:rPr>
            </a:br>
            <a:r>
              <a:rPr kumimoji="1" lang="ja-JP" altLang="en-US" sz="1200" dirty="0" smtClean="0">
                <a:solidFill>
                  <a:schemeClr val="bg2"/>
                </a:solidFill>
                <a:latin typeface="+mn-ea"/>
                <a:ea typeface="+mn-ea"/>
                <a:cs typeface="ヒラギノ角ゴ ProN W6"/>
              </a:rPr>
              <a:t>洗い出し</a:t>
            </a:r>
          </a:p>
        </p:txBody>
      </p:sp>
      <p:sp>
        <p:nvSpPr>
          <p:cNvPr id="8" name="右矢印 7"/>
          <p:cNvSpPr/>
          <p:nvPr/>
        </p:nvSpPr>
        <p:spPr bwMode="auto">
          <a:xfrm>
            <a:off x="4932422" y="1765843"/>
            <a:ext cx="601285"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9" name="テキスト ボックス 8"/>
          <p:cNvSpPr txBox="1"/>
          <p:nvPr/>
        </p:nvSpPr>
        <p:spPr>
          <a:xfrm>
            <a:off x="4806075" y="1448193"/>
            <a:ext cx="800219"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シナリオ</a:t>
            </a:r>
            <a:br>
              <a:rPr kumimoji="1" lang="ja-JP" altLang="en-US" sz="1200" dirty="0" smtClean="0">
                <a:solidFill>
                  <a:schemeClr val="bg2"/>
                </a:solidFill>
                <a:latin typeface="+mn-ea"/>
                <a:ea typeface="+mn-ea"/>
                <a:cs typeface="ヒラギノ角ゴ ProN W6"/>
              </a:rPr>
            </a:br>
            <a:r>
              <a:rPr kumimoji="1" lang="ja-JP" altLang="en-US" sz="1200" dirty="0" smtClean="0">
                <a:solidFill>
                  <a:schemeClr val="bg2"/>
                </a:solidFill>
                <a:latin typeface="+mn-ea"/>
                <a:ea typeface="+mn-ea"/>
                <a:cs typeface="ヒラギノ角ゴ ProN W6"/>
              </a:rPr>
              <a:t>整理</a:t>
            </a:r>
          </a:p>
        </p:txBody>
      </p:sp>
      <p:sp>
        <p:nvSpPr>
          <p:cNvPr id="10" name="右矢印 9"/>
          <p:cNvSpPr/>
          <p:nvPr/>
        </p:nvSpPr>
        <p:spPr bwMode="auto">
          <a:xfrm>
            <a:off x="5510297" y="1765842"/>
            <a:ext cx="1679594"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11" name="テキスト ボックス 10"/>
          <p:cNvSpPr txBox="1"/>
          <p:nvPr/>
        </p:nvSpPr>
        <p:spPr>
          <a:xfrm>
            <a:off x="5538350" y="1448193"/>
            <a:ext cx="1723549"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ガイド原稿執筆・公開</a:t>
            </a:r>
            <a:br>
              <a:rPr kumimoji="1" lang="ja-JP" altLang="en-US" sz="1200" dirty="0" smtClean="0">
                <a:solidFill>
                  <a:schemeClr val="bg2"/>
                </a:solidFill>
                <a:latin typeface="+mn-ea"/>
                <a:ea typeface="+mn-ea"/>
                <a:cs typeface="ヒラギノ角ゴ ProN W6"/>
              </a:rPr>
            </a:br>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1</a:t>
            </a:r>
            <a:r>
              <a:rPr kumimoji="1" lang="ja-JP" altLang="en-US" sz="1200" dirty="0" smtClean="0">
                <a:solidFill>
                  <a:schemeClr val="bg2"/>
                </a:solidFill>
                <a:latin typeface="+mn-ea"/>
                <a:ea typeface="+mn-ea"/>
                <a:cs typeface="ヒラギノ角ゴ ProN W6"/>
              </a:rPr>
              <a:t>回）</a:t>
            </a:r>
          </a:p>
        </p:txBody>
      </p:sp>
      <p:sp>
        <p:nvSpPr>
          <p:cNvPr id="12" name="右矢印 11"/>
          <p:cNvSpPr/>
          <p:nvPr/>
        </p:nvSpPr>
        <p:spPr bwMode="auto">
          <a:xfrm>
            <a:off x="7233846" y="1772816"/>
            <a:ext cx="1679594"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13" name="テキスト ボックス 12"/>
          <p:cNvSpPr txBox="1"/>
          <p:nvPr/>
        </p:nvSpPr>
        <p:spPr>
          <a:xfrm>
            <a:off x="7261899" y="1455167"/>
            <a:ext cx="1723549"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ガイド原稿執筆・公開</a:t>
            </a:r>
            <a:br>
              <a:rPr kumimoji="1" lang="ja-JP" altLang="en-US" sz="1200" dirty="0" smtClean="0">
                <a:solidFill>
                  <a:schemeClr val="bg2"/>
                </a:solidFill>
                <a:latin typeface="+mn-ea"/>
                <a:ea typeface="+mn-ea"/>
                <a:cs typeface="ヒラギノ角ゴ ProN W6"/>
              </a:rPr>
            </a:br>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回）</a:t>
            </a:r>
          </a:p>
        </p:txBody>
      </p:sp>
      <p:sp>
        <p:nvSpPr>
          <p:cNvPr id="14" name="テキスト ボックス 13"/>
          <p:cNvSpPr txBox="1"/>
          <p:nvPr/>
        </p:nvSpPr>
        <p:spPr>
          <a:xfrm>
            <a:off x="3761685" y="5617979"/>
            <a:ext cx="588623"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p>
          <a:p>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1</a:t>
            </a:r>
            <a:r>
              <a:rPr kumimoji="1" lang="ja-JP" altLang="en-US" sz="1200" dirty="0" smtClean="0">
                <a:solidFill>
                  <a:schemeClr val="bg2"/>
                </a:solidFill>
                <a:latin typeface="+mn-ea"/>
                <a:ea typeface="+mn-ea"/>
                <a:cs typeface="ヒラギノ角ゴ ProN W6"/>
              </a:rPr>
              <a:t>回</a:t>
            </a:r>
          </a:p>
        </p:txBody>
      </p:sp>
      <p:sp>
        <p:nvSpPr>
          <p:cNvPr id="15" name="テキスト ボックス 14"/>
          <p:cNvSpPr txBox="1"/>
          <p:nvPr/>
        </p:nvSpPr>
        <p:spPr>
          <a:xfrm>
            <a:off x="4953000" y="5624805"/>
            <a:ext cx="588623"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p>
          <a:p>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回</a:t>
            </a:r>
          </a:p>
        </p:txBody>
      </p:sp>
      <p:sp>
        <p:nvSpPr>
          <p:cNvPr id="16" name="テキスト ボックス 15"/>
          <p:cNvSpPr txBox="1"/>
          <p:nvPr/>
        </p:nvSpPr>
        <p:spPr>
          <a:xfrm>
            <a:off x="6632594" y="5617978"/>
            <a:ext cx="588623"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p>
          <a:p>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3</a:t>
            </a:r>
            <a:r>
              <a:rPr kumimoji="1" lang="ja-JP" altLang="en-US" sz="1200" dirty="0" smtClean="0">
                <a:solidFill>
                  <a:schemeClr val="bg2"/>
                </a:solidFill>
                <a:latin typeface="+mn-ea"/>
                <a:ea typeface="+mn-ea"/>
                <a:cs typeface="ヒラギノ角ゴ ProN W6"/>
              </a:rPr>
              <a:t>回</a:t>
            </a:r>
          </a:p>
        </p:txBody>
      </p:sp>
      <p:sp>
        <p:nvSpPr>
          <p:cNvPr id="17" name="テキスト ボックス 16"/>
          <p:cNvSpPr txBox="1"/>
          <p:nvPr/>
        </p:nvSpPr>
        <p:spPr>
          <a:xfrm>
            <a:off x="8359361" y="5631631"/>
            <a:ext cx="588623"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p>
          <a:p>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4</a:t>
            </a:r>
            <a:r>
              <a:rPr kumimoji="1" lang="ja-JP" altLang="en-US" sz="1200" dirty="0" smtClean="0">
                <a:solidFill>
                  <a:schemeClr val="bg2"/>
                </a:solidFill>
                <a:latin typeface="+mn-ea"/>
                <a:ea typeface="+mn-ea"/>
                <a:cs typeface="ヒラギノ角ゴ ProN W6"/>
              </a:rPr>
              <a:t>回</a:t>
            </a:r>
          </a:p>
        </p:txBody>
      </p:sp>
      <p:sp>
        <p:nvSpPr>
          <p:cNvPr id="20" name="右矢印 19"/>
          <p:cNvSpPr/>
          <p:nvPr/>
        </p:nvSpPr>
        <p:spPr bwMode="auto">
          <a:xfrm>
            <a:off x="3800872" y="2628687"/>
            <a:ext cx="1155998"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21" name="テキスト ボックス 20"/>
          <p:cNvSpPr txBox="1"/>
          <p:nvPr/>
        </p:nvSpPr>
        <p:spPr>
          <a:xfrm>
            <a:off x="3980696" y="2450505"/>
            <a:ext cx="800219"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現状調査</a:t>
            </a:r>
          </a:p>
        </p:txBody>
      </p:sp>
      <p:sp>
        <p:nvSpPr>
          <p:cNvPr id="22" name="右矢印 21"/>
          <p:cNvSpPr/>
          <p:nvPr/>
        </p:nvSpPr>
        <p:spPr bwMode="auto">
          <a:xfrm>
            <a:off x="4928307" y="2628687"/>
            <a:ext cx="577999"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23" name="テキスト ボックス 22"/>
          <p:cNvSpPr txBox="1"/>
          <p:nvPr/>
        </p:nvSpPr>
        <p:spPr>
          <a:xfrm>
            <a:off x="4800658" y="2276872"/>
            <a:ext cx="800219"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修正計画</a:t>
            </a:r>
          </a:p>
          <a:p>
            <a:r>
              <a:rPr kumimoji="1" lang="ja-JP" altLang="en-US" sz="1200" dirty="0" smtClean="0">
                <a:solidFill>
                  <a:schemeClr val="bg2"/>
                </a:solidFill>
                <a:latin typeface="+mn-ea"/>
                <a:ea typeface="+mn-ea"/>
                <a:cs typeface="ヒラギノ角ゴ ProN W6"/>
              </a:rPr>
              <a:t>作成</a:t>
            </a:r>
          </a:p>
        </p:txBody>
      </p:sp>
      <p:sp>
        <p:nvSpPr>
          <p:cNvPr id="24" name="右矢印 23"/>
          <p:cNvSpPr/>
          <p:nvPr/>
        </p:nvSpPr>
        <p:spPr bwMode="auto">
          <a:xfrm>
            <a:off x="5506306" y="2628687"/>
            <a:ext cx="1682812"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25" name="テキスト ボックス 24"/>
          <p:cNvSpPr txBox="1"/>
          <p:nvPr/>
        </p:nvSpPr>
        <p:spPr>
          <a:xfrm>
            <a:off x="5969709" y="2490187"/>
            <a:ext cx="800219"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修正作業</a:t>
            </a:r>
          </a:p>
        </p:txBody>
      </p:sp>
      <p:sp>
        <p:nvSpPr>
          <p:cNvPr id="26" name="右矢印 25"/>
          <p:cNvSpPr/>
          <p:nvPr/>
        </p:nvSpPr>
        <p:spPr bwMode="auto">
          <a:xfrm>
            <a:off x="7237975" y="2594521"/>
            <a:ext cx="1682812"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27" name="テキスト ボックス 26"/>
          <p:cNvSpPr txBox="1"/>
          <p:nvPr/>
        </p:nvSpPr>
        <p:spPr>
          <a:xfrm>
            <a:off x="7487315" y="2306489"/>
            <a:ext cx="1261884"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レビューと</a:t>
            </a:r>
          </a:p>
          <a:p>
            <a:r>
              <a:rPr kumimoji="1" lang="ja-JP" altLang="en-US" sz="1200" dirty="0" smtClean="0">
                <a:solidFill>
                  <a:schemeClr val="bg2"/>
                </a:solidFill>
                <a:latin typeface="+mn-ea"/>
                <a:ea typeface="+mn-ea"/>
                <a:cs typeface="ヒラギノ角ゴ ProN W6"/>
              </a:rPr>
              <a:t>フィードバック</a:t>
            </a:r>
          </a:p>
        </p:txBody>
      </p:sp>
      <p:sp>
        <p:nvSpPr>
          <p:cNvPr id="28" name="右矢印 27"/>
          <p:cNvSpPr/>
          <p:nvPr/>
        </p:nvSpPr>
        <p:spPr bwMode="auto">
          <a:xfrm>
            <a:off x="3794822" y="3458618"/>
            <a:ext cx="1152128"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29" name="テキスト ボックス 28"/>
          <p:cNvSpPr txBox="1"/>
          <p:nvPr/>
        </p:nvSpPr>
        <p:spPr>
          <a:xfrm>
            <a:off x="3873253" y="3293318"/>
            <a:ext cx="954107"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ツール調査</a:t>
            </a:r>
          </a:p>
        </p:txBody>
      </p:sp>
      <p:sp>
        <p:nvSpPr>
          <p:cNvPr id="30" name="右矢印 29"/>
          <p:cNvSpPr/>
          <p:nvPr/>
        </p:nvSpPr>
        <p:spPr bwMode="auto">
          <a:xfrm>
            <a:off x="4921729" y="3458618"/>
            <a:ext cx="601285"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31" name="テキスト ボックス 30"/>
          <p:cNvSpPr txBox="1"/>
          <p:nvPr/>
        </p:nvSpPr>
        <p:spPr>
          <a:xfrm>
            <a:off x="4795382" y="3140968"/>
            <a:ext cx="800219"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調査結果</a:t>
            </a:r>
          </a:p>
          <a:p>
            <a:r>
              <a:rPr kumimoji="1" lang="ja-JP" altLang="en-US" sz="1200" dirty="0" smtClean="0">
                <a:solidFill>
                  <a:schemeClr val="bg2"/>
                </a:solidFill>
                <a:latin typeface="+mn-ea"/>
                <a:ea typeface="+mn-ea"/>
                <a:cs typeface="ヒラギノ角ゴ ProN W6"/>
              </a:rPr>
              <a:t>整理</a:t>
            </a:r>
          </a:p>
        </p:txBody>
      </p:sp>
      <p:sp>
        <p:nvSpPr>
          <p:cNvPr id="32" name="右矢印 31"/>
          <p:cNvSpPr/>
          <p:nvPr/>
        </p:nvSpPr>
        <p:spPr bwMode="auto">
          <a:xfrm>
            <a:off x="5499604" y="3458617"/>
            <a:ext cx="1679594"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33" name="テキスト ボックス 32"/>
          <p:cNvSpPr txBox="1"/>
          <p:nvPr/>
        </p:nvSpPr>
        <p:spPr>
          <a:xfrm>
            <a:off x="5604603" y="3140968"/>
            <a:ext cx="1569660"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解説記事執筆・公開</a:t>
            </a:r>
            <a:br>
              <a:rPr kumimoji="1" lang="ja-JP" altLang="en-US" sz="1200" dirty="0" smtClean="0">
                <a:solidFill>
                  <a:schemeClr val="bg2"/>
                </a:solidFill>
                <a:latin typeface="+mn-ea"/>
                <a:ea typeface="+mn-ea"/>
                <a:cs typeface="ヒラギノ角ゴ ProN W6"/>
              </a:rPr>
            </a:br>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1</a:t>
            </a:r>
            <a:r>
              <a:rPr kumimoji="1" lang="ja-JP" altLang="en-US" sz="1200" dirty="0" smtClean="0">
                <a:solidFill>
                  <a:schemeClr val="bg2"/>
                </a:solidFill>
                <a:latin typeface="+mn-ea"/>
                <a:ea typeface="+mn-ea"/>
                <a:cs typeface="ヒラギノ角ゴ ProN W6"/>
              </a:rPr>
              <a:t>回）</a:t>
            </a:r>
          </a:p>
        </p:txBody>
      </p:sp>
      <p:sp>
        <p:nvSpPr>
          <p:cNvPr id="34" name="右矢印 33"/>
          <p:cNvSpPr/>
          <p:nvPr/>
        </p:nvSpPr>
        <p:spPr bwMode="auto">
          <a:xfrm>
            <a:off x="7223153" y="3465591"/>
            <a:ext cx="1679594"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35" name="テキスト ボックス 34"/>
          <p:cNvSpPr txBox="1"/>
          <p:nvPr/>
        </p:nvSpPr>
        <p:spPr>
          <a:xfrm>
            <a:off x="7328150" y="3147942"/>
            <a:ext cx="1569660"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解説記事執筆・公開</a:t>
            </a:r>
            <a:br>
              <a:rPr kumimoji="1" lang="ja-JP" altLang="en-US" sz="1200" dirty="0" smtClean="0">
                <a:solidFill>
                  <a:schemeClr val="bg2"/>
                </a:solidFill>
                <a:latin typeface="+mn-ea"/>
                <a:ea typeface="+mn-ea"/>
                <a:cs typeface="ヒラギノ角ゴ ProN W6"/>
              </a:rPr>
            </a:br>
            <a:r>
              <a:rPr kumimoji="1" lang="ja-JP" altLang="en-US" sz="1200" dirty="0" smtClean="0">
                <a:solidFill>
                  <a:schemeClr val="bg2"/>
                </a:solidFill>
                <a:latin typeface="+mn-ea"/>
                <a:ea typeface="+mn-ea"/>
                <a:cs typeface="ヒラギノ角ゴ ProN W6"/>
              </a:rPr>
              <a:t>（第</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回）</a:t>
            </a:r>
          </a:p>
        </p:txBody>
      </p:sp>
      <p:sp>
        <p:nvSpPr>
          <p:cNvPr id="36" name="右矢印 35"/>
          <p:cNvSpPr/>
          <p:nvPr/>
        </p:nvSpPr>
        <p:spPr bwMode="auto">
          <a:xfrm>
            <a:off x="4926982" y="4365104"/>
            <a:ext cx="601285"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37" name="テキスト ボックス 36"/>
          <p:cNvSpPr txBox="1"/>
          <p:nvPr/>
        </p:nvSpPr>
        <p:spPr>
          <a:xfrm>
            <a:off x="4800635" y="4047454"/>
            <a:ext cx="800219"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講習項目</a:t>
            </a:r>
          </a:p>
          <a:p>
            <a:r>
              <a:rPr kumimoji="1" lang="ja-JP" altLang="en-US" sz="1200" dirty="0" smtClean="0">
                <a:solidFill>
                  <a:schemeClr val="bg2"/>
                </a:solidFill>
                <a:latin typeface="+mn-ea"/>
                <a:ea typeface="+mn-ea"/>
                <a:cs typeface="ヒラギノ角ゴ ProN W6"/>
              </a:rPr>
              <a:t>選定</a:t>
            </a:r>
          </a:p>
        </p:txBody>
      </p:sp>
      <p:sp>
        <p:nvSpPr>
          <p:cNvPr id="38" name="右矢印 37"/>
          <p:cNvSpPr/>
          <p:nvPr/>
        </p:nvSpPr>
        <p:spPr bwMode="auto">
          <a:xfrm>
            <a:off x="5506306" y="4365103"/>
            <a:ext cx="1714911"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40" name="右矢印 39"/>
          <p:cNvSpPr/>
          <p:nvPr/>
        </p:nvSpPr>
        <p:spPr bwMode="auto">
          <a:xfrm>
            <a:off x="7202049" y="4358845"/>
            <a:ext cx="1714911"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41" name="テキスト ボックス 40"/>
          <p:cNvSpPr txBox="1"/>
          <p:nvPr/>
        </p:nvSpPr>
        <p:spPr>
          <a:xfrm>
            <a:off x="5400683" y="4048489"/>
            <a:ext cx="1877438" cy="461665"/>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テキスト作成・レビュー</a:t>
            </a:r>
          </a:p>
          <a:p>
            <a:r>
              <a:rPr kumimoji="1" lang="en-US" altLang="ja-JP" sz="1200" dirty="0" smtClean="0">
                <a:solidFill>
                  <a:schemeClr val="bg2"/>
                </a:solidFill>
                <a:latin typeface="+mn-ea"/>
                <a:ea typeface="+mn-ea"/>
                <a:cs typeface="ヒラギノ角ゴ ProN W6"/>
              </a:rPr>
              <a:t>※1. 3.</a:t>
            </a:r>
            <a:r>
              <a:rPr kumimoji="1" lang="ja-JP" altLang="en-US" sz="1200" dirty="0" smtClean="0">
                <a:solidFill>
                  <a:schemeClr val="bg2"/>
                </a:solidFill>
                <a:latin typeface="+mn-ea"/>
                <a:ea typeface="+mn-ea"/>
                <a:cs typeface="ヒラギノ角ゴ ProN W6"/>
              </a:rPr>
              <a:t>と連動</a:t>
            </a:r>
          </a:p>
        </p:txBody>
      </p:sp>
      <p:sp>
        <p:nvSpPr>
          <p:cNvPr id="42" name="テキスト ボックス 41"/>
          <p:cNvSpPr txBox="1"/>
          <p:nvPr/>
        </p:nvSpPr>
        <p:spPr>
          <a:xfrm>
            <a:off x="7185248" y="4224538"/>
            <a:ext cx="1723550"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試行とフィードバック</a:t>
            </a:r>
          </a:p>
        </p:txBody>
      </p:sp>
      <p:sp>
        <p:nvSpPr>
          <p:cNvPr id="39" name="テキスト ボックス 38"/>
          <p:cNvSpPr txBox="1"/>
          <p:nvPr/>
        </p:nvSpPr>
        <p:spPr>
          <a:xfrm>
            <a:off x="4317897" y="2033260"/>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43" name="テキスト ボックス 42"/>
          <p:cNvSpPr txBox="1"/>
          <p:nvPr/>
        </p:nvSpPr>
        <p:spPr>
          <a:xfrm>
            <a:off x="4892226" y="3694355"/>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44" name="テキスト ボックス 43"/>
          <p:cNvSpPr txBox="1"/>
          <p:nvPr/>
        </p:nvSpPr>
        <p:spPr>
          <a:xfrm>
            <a:off x="5493502" y="5312241"/>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45" name="テキスト ボックス 44"/>
          <p:cNvSpPr txBox="1"/>
          <p:nvPr/>
        </p:nvSpPr>
        <p:spPr>
          <a:xfrm>
            <a:off x="6037074" y="2026874"/>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46" name="テキスト ボックス 45"/>
          <p:cNvSpPr txBox="1"/>
          <p:nvPr/>
        </p:nvSpPr>
        <p:spPr>
          <a:xfrm>
            <a:off x="6606061" y="3728065"/>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47" name="テキスト ボックス 46"/>
          <p:cNvSpPr txBox="1"/>
          <p:nvPr/>
        </p:nvSpPr>
        <p:spPr>
          <a:xfrm>
            <a:off x="7185248" y="5305330"/>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48" name="テキスト ボックス 47"/>
          <p:cNvSpPr txBox="1"/>
          <p:nvPr/>
        </p:nvSpPr>
        <p:spPr>
          <a:xfrm>
            <a:off x="7759941" y="2027277"/>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49" name="テキスト ボックス 48"/>
          <p:cNvSpPr txBox="1"/>
          <p:nvPr/>
        </p:nvSpPr>
        <p:spPr>
          <a:xfrm>
            <a:off x="8351345" y="3712935"/>
            <a:ext cx="604654"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a:t>
            </a:r>
            <a:r>
              <a:rPr kumimoji="1" lang="en-US" altLang="ja-JP" sz="1200" dirty="0" smtClean="0">
                <a:solidFill>
                  <a:schemeClr val="bg2"/>
                </a:solidFill>
                <a:latin typeface="+mn-ea"/>
                <a:ea typeface="+mn-ea"/>
                <a:cs typeface="ヒラギノ角ゴ ProN W6"/>
              </a:rPr>
              <a:t>WG</a:t>
            </a:r>
            <a:endParaRPr kumimoji="1" lang="ja-JP" altLang="en-US" sz="1200" dirty="0" smtClean="0">
              <a:solidFill>
                <a:schemeClr val="bg2"/>
              </a:solidFill>
              <a:latin typeface="+mn-ea"/>
              <a:ea typeface="+mn-ea"/>
              <a:cs typeface="ヒラギノ角ゴ ProN W6"/>
            </a:endParaRPr>
          </a:p>
        </p:txBody>
      </p:sp>
      <p:sp>
        <p:nvSpPr>
          <p:cNvPr id="51" name="右矢印 50"/>
          <p:cNvSpPr/>
          <p:nvPr/>
        </p:nvSpPr>
        <p:spPr bwMode="auto">
          <a:xfrm>
            <a:off x="3778486" y="4955634"/>
            <a:ext cx="2258588" cy="2880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52" name="テキスト ボックス 51"/>
          <p:cNvSpPr txBox="1"/>
          <p:nvPr/>
        </p:nvSpPr>
        <p:spPr>
          <a:xfrm>
            <a:off x="4349059" y="4821327"/>
            <a:ext cx="1107997"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項目洗い出し</a:t>
            </a:r>
            <a:endParaRPr kumimoji="1" lang="ja-JP" altLang="en-US" sz="1200" dirty="0" smtClean="0">
              <a:solidFill>
                <a:schemeClr val="bg2"/>
              </a:solidFill>
              <a:latin typeface="+mn-ea"/>
              <a:ea typeface="+mn-ea"/>
              <a:cs typeface="ヒラギノ角ゴ ProN W6"/>
            </a:endParaRPr>
          </a:p>
        </p:txBody>
      </p:sp>
      <p:sp>
        <p:nvSpPr>
          <p:cNvPr id="3" name="角丸四角形 2"/>
          <p:cNvSpPr/>
          <p:nvPr/>
        </p:nvSpPr>
        <p:spPr bwMode="auto">
          <a:xfrm>
            <a:off x="3705188" y="6046694"/>
            <a:ext cx="743756" cy="272059"/>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latin typeface="+mn-ea"/>
                <a:ea typeface="+mn-ea"/>
              </a:rPr>
              <a:t>WG</a:t>
            </a:r>
            <a:r>
              <a:rPr lang="ja-JP" altLang="en-US" sz="1200" dirty="0" smtClean="0">
                <a:latin typeface="+mn-ea"/>
                <a:ea typeface="+mn-ea"/>
              </a:rPr>
              <a:t>発足</a:t>
            </a:r>
            <a:endParaRPr kumimoji="0" lang="ja-JP" altLang="en-US" sz="1200" b="0" i="0" u="none" strike="noStrike" cap="none" normalizeH="0" baseline="0" dirty="0" smtClean="0">
              <a:ln>
                <a:noFill/>
              </a:ln>
              <a:solidFill>
                <a:schemeClr val="tx1"/>
              </a:solidFill>
              <a:effectLst/>
              <a:latin typeface="+mn-ea"/>
              <a:ea typeface="+mn-ea"/>
            </a:endParaRPr>
          </a:p>
        </p:txBody>
      </p:sp>
      <p:sp>
        <p:nvSpPr>
          <p:cNvPr id="53" name="角丸四角形 52"/>
          <p:cNvSpPr/>
          <p:nvPr/>
        </p:nvSpPr>
        <p:spPr bwMode="auto">
          <a:xfrm>
            <a:off x="4860847" y="6047484"/>
            <a:ext cx="743756" cy="272059"/>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latin typeface="+mn-ea"/>
                <a:ea typeface="+mn-ea"/>
              </a:rPr>
              <a:t>WG</a:t>
            </a:r>
            <a:r>
              <a:rPr lang="ja-JP" altLang="en-US" sz="1200" dirty="0" smtClean="0">
                <a:latin typeface="+mn-ea"/>
                <a:ea typeface="+mn-ea"/>
              </a:rPr>
              <a:t>報告</a:t>
            </a:r>
            <a:endParaRPr kumimoji="0" lang="ja-JP" altLang="en-US" sz="1200" b="0" i="0" u="none" strike="noStrike" cap="none" normalizeH="0" baseline="0" dirty="0" smtClean="0">
              <a:ln>
                <a:noFill/>
              </a:ln>
              <a:solidFill>
                <a:schemeClr val="tx1"/>
              </a:solidFill>
              <a:effectLst/>
              <a:latin typeface="+mn-ea"/>
              <a:ea typeface="+mn-ea"/>
            </a:endParaRPr>
          </a:p>
        </p:txBody>
      </p:sp>
      <p:sp>
        <p:nvSpPr>
          <p:cNvPr id="54" name="角丸四角形 53"/>
          <p:cNvSpPr/>
          <p:nvPr/>
        </p:nvSpPr>
        <p:spPr bwMode="auto">
          <a:xfrm>
            <a:off x="6534365" y="6046693"/>
            <a:ext cx="743756" cy="272059"/>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latin typeface="+mn-ea"/>
                <a:ea typeface="+mn-ea"/>
              </a:rPr>
              <a:t>WG</a:t>
            </a:r>
            <a:r>
              <a:rPr lang="ja-JP" altLang="en-US" sz="1200" dirty="0" smtClean="0">
                <a:latin typeface="+mn-ea"/>
                <a:ea typeface="+mn-ea"/>
              </a:rPr>
              <a:t>報告</a:t>
            </a:r>
            <a:endParaRPr kumimoji="0" lang="ja-JP" altLang="en-US" sz="1200" b="0" i="0" u="none" strike="noStrike" cap="none" normalizeH="0" baseline="0" dirty="0" smtClean="0">
              <a:ln>
                <a:noFill/>
              </a:ln>
              <a:solidFill>
                <a:schemeClr val="tx1"/>
              </a:solidFill>
              <a:effectLst/>
              <a:latin typeface="+mn-ea"/>
              <a:ea typeface="+mn-ea"/>
            </a:endParaRPr>
          </a:p>
        </p:txBody>
      </p:sp>
      <p:sp>
        <p:nvSpPr>
          <p:cNvPr id="55" name="角丸四角形 54"/>
          <p:cNvSpPr/>
          <p:nvPr/>
        </p:nvSpPr>
        <p:spPr bwMode="auto">
          <a:xfrm>
            <a:off x="8049344" y="6046693"/>
            <a:ext cx="1127730" cy="247055"/>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ja-JP" altLang="en-US" sz="1200" dirty="0" smtClean="0">
                <a:latin typeface="+mn-ea"/>
                <a:ea typeface="+mn-ea"/>
              </a:rPr>
              <a:t>年間とりまとめ</a:t>
            </a:r>
            <a:endParaRPr kumimoji="0" lang="ja-JP" altLang="en-US" sz="12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3351440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その他（プロモーション関連作業等）</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6</a:t>
            </a:r>
            <a:r>
              <a:rPr kumimoji="1" lang="ja-JP" altLang="en-US" dirty="0" smtClean="0"/>
              <a:t>月の総会までの実施項目案</a:t>
            </a:r>
          </a:p>
          <a:p>
            <a:pPr marL="663670" lvl="1" indent="-457200">
              <a:buFont typeface="+mj-lt"/>
              <a:buAutoNum type="arabicPeriod"/>
            </a:pPr>
            <a:r>
              <a:rPr kumimoji="1" lang="ja-JP" altLang="en-US" dirty="0" smtClean="0"/>
              <a:t>技術委員会のパンフレット</a:t>
            </a:r>
          </a:p>
          <a:p>
            <a:pPr marL="663670" lvl="1" indent="-457200">
              <a:buFont typeface="+mj-lt"/>
              <a:buAutoNum type="arabicPeriod"/>
            </a:pPr>
            <a:r>
              <a:rPr kumimoji="1" lang="ja-JP" altLang="en-US" dirty="0" smtClean="0"/>
              <a:t>年報</a:t>
            </a:r>
          </a:p>
          <a:p>
            <a:pPr marL="663670" lvl="1" indent="-457200"/>
            <a:r>
              <a:rPr kumimoji="1" lang="ja-JP" altLang="en-US" dirty="0" smtClean="0"/>
              <a:t>今年度の成果をとりまとめ、社員や他の関連組織に配布する。</a:t>
            </a:r>
          </a:p>
          <a:p>
            <a:r>
              <a:rPr kumimoji="1" lang="ja-JP" altLang="en-US" dirty="0" smtClean="0"/>
              <a:t>次年度実施項目案</a:t>
            </a:r>
          </a:p>
          <a:p>
            <a:pPr marL="663670" lvl="1" indent="-457200">
              <a:buFont typeface="+mj-lt"/>
              <a:buAutoNum type="arabicPeriod"/>
            </a:pPr>
            <a:r>
              <a:rPr kumimoji="1" lang="ja-JP" altLang="en-US" dirty="0" smtClean="0"/>
              <a:t>メールマガジンを発信</a:t>
            </a:r>
          </a:p>
          <a:p>
            <a:pPr lvl="2"/>
            <a:r>
              <a:rPr kumimoji="1" lang="ja-JP" altLang="en-US" dirty="0" smtClean="0"/>
              <a:t>オープンデータ・ビッグデータに関する技術的なイベント、書籍、会員からの報告などをまとめて、定期的に発信する。</a:t>
            </a:r>
          </a:p>
          <a:p>
            <a:pPr lvl="2"/>
            <a:r>
              <a:rPr kumimoji="1" lang="ja-JP" altLang="en-US" dirty="0" smtClean="0"/>
              <a:t>配布対象は会員・社員および</a:t>
            </a:r>
            <a:r>
              <a:rPr kumimoji="1" lang="en-US" altLang="ja-JP" dirty="0" smtClean="0"/>
              <a:t>VLED</a:t>
            </a:r>
            <a:r>
              <a:rPr kumimoji="1" lang="ja-JP" altLang="en-US" dirty="0" smtClean="0"/>
              <a:t>が開催するイベントに出席した希望者</a:t>
            </a:r>
          </a:p>
          <a:p>
            <a:pPr marL="663670" lvl="1" indent="-457200">
              <a:buFont typeface="+mj-lt"/>
              <a:buAutoNum type="arabicPeriod"/>
            </a:pPr>
            <a:r>
              <a:rPr kumimoji="1" lang="ja-JP" altLang="en-US" dirty="0" smtClean="0"/>
              <a:t>他の委員会への連携案</a:t>
            </a:r>
          </a:p>
          <a:p>
            <a:pPr lvl="2"/>
            <a:r>
              <a:rPr kumimoji="1" lang="ja-JP" altLang="en-US" dirty="0" smtClean="0"/>
              <a:t>技術委員会の成果を、利活用・普及委員会で普及させる。</a:t>
            </a:r>
          </a:p>
          <a:p>
            <a:pPr lvl="2"/>
            <a:r>
              <a:rPr kumimoji="1" lang="ja-JP" altLang="en-US" dirty="0" smtClean="0"/>
              <a:t>他の委員会からの技術委員会への要望を、フィードバックする。</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Tree>
    <p:extLst>
      <p:ext uri="{BB962C8B-B14F-4D97-AF65-F5344CB8AC3E}">
        <p14:creationId xmlns:p14="http://schemas.microsoft.com/office/powerpoint/2010/main" val="1123440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前回の委員会にて設定されたテーマ</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kumimoji="1" lang="ja-JP" altLang="en-US" dirty="0" smtClean="0"/>
              <a:t>オープンデータガイド（活用編）の作成</a:t>
            </a:r>
          </a:p>
          <a:p>
            <a:pPr marL="457200" indent="-457200">
              <a:buFont typeface="+mj-lt"/>
              <a:buAutoNum type="arabicPeriod"/>
            </a:pPr>
            <a:r>
              <a:rPr lang="ja-JP" altLang="en-US" dirty="0" smtClean="0"/>
              <a:t>オープンデータガイド（提供編）の</a:t>
            </a:r>
            <a:r>
              <a:rPr lang="ja-JP" altLang="en-US" dirty="0"/>
              <a:t>メンテナンス</a:t>
            </a:r>
          </a:p>
          <a:p>
            <a:pPr marL="457200" indent="-457200">
              <a:buFont typeface="+mj-lt"/>
              <a:buAutoNum type="arabicPeriod"/>
            </a:pPr>
            <a:r>
              <a:rPr kumimoji="1" lang="ja-JP" altLang="en-US" dirty="0" smtClean="0"/>
              <a:t>ツール集の作成</a:t>
            </a:r>
          </a:p>
          <a:p>
            <a:pPr marL="457200" indent="-457200">
              <a:buFont typeface="+mj-lt"/>
              <a:buAutoNum type="arabicPeriod"/>
            </a:pPr>
            <a:r>
              <a:rPr lang="ja-JP" altLang="en-US" dirty="0" smtClean="0"/>
              <a:t>講習会用テキスト作成</a:t>
            </a:r>
          </a:p>
          <a:p>
            <a:pPr marL="457200" indent="-457200">
              <a:buFont typeface="+mj-lt"/>
              <a:buAutoNum type="arabicPeriod"/>
            </a:pPr>
            <a:r>
              <a:rPr lang="ja-JP" altLang="en-US" dirty="0" smtClean="0"/>
              <a:t>国際</a:t>
            </a:r>
            <a:r>
              <a:rPr lang="ja-JP" altLang="en-US" dirty="0"/>
              <a:t>標準化</a:t>
            </a:r>
            <a:r>
              <a:rPr lang="ja-JP" altLang="en-US" dirty="0" smtClean="0"/>
              <a:t>活動</a:t>
            </a:r>
          </a:p>
          <a:p>
            <a:pPr marL="457200" indent="-457200">
              <a:buFont typeface="+mj-lt"/>
              <a:buAutoNum type="arabicPeriod"/>
            </a:pPr>
            <a:endParaRPr kumimoji="1" lang="ja-JP" altLang="en-US" dirty="0"/>
          </a:p>
          <a:p>
            <a:r>
              <a:rPr kumimoji="1" lang="ja-JP" altLang="en-US" dirty="0" smtClean="0"/>
              <a:t>○をつけたテーマについては</a:t>
            </a:r>
          </a:p>
          <a:p>
            <a:pPr lvl="1"/>
            <a:r>
              <a:rPr lang="ja-JP" altLang="en-US" dirty="0" smtClean="0"/>
              <a:t>ワーキンググループを発足させて、作業を行う。</a:t>
            </a:r>
          </a:p>
          <a:p>
            <a:pPr lvl="1"/>
            <a:r>
              <a:rPr lang="ja-JP" altLang="en-US" dirty="0" smtClean="0"/>
              <a:t>委員会では、ワーキンググループごとに報告を行い、レビューする。</a:t>
            </a:r>
          </a:p>
          <a:p>
            <a:r>
              <a:rPr lang="ja-JP" altLang="en-US" dirty="0" smtClean="0"/>
              <a:t>そうでないテーマについては</a:t>
            </a:r>
          </a:p>
          <a:p>
            <a:pPr lvl="1"/>
            <a:r>
              <a:rPr lang="ja-JP" altLang="en-US" dirty="0" smtClean="0"/>
              <a:t>事務局が素案を作成し、委員会にてレビューを行う。</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5" name="円/楕円 4"/>
          <p:cNvSpPr/>
          <p:nvPr/>
        </p:nvSpPr>
        <p:spPr bwMode="auto">
          <a:xfrm>
            <a:off x="200472" y="1124744"/>
            <a:ext cx="504056" cy="432048"/>
          </a:xfrm>
          <a:prstGeom prst="ellipse">
            <a:avLst/>
          </a:prstGeom>
          <a:noFill/>
          <a:ln w="28575" cap="sq" cmpd="sng" algn="ctr">
            <a:solidFill>
              <a:srgbClr val="C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円/楕円 5"/>
          <p:cNvSpPr/>
          <p:nvPr/>
        </p:nvSpPr>
        <p:spPr bwMode="auto">
          <a:xfrm>
            <a:off x="200472" y="2060848"/>
            <a:ext cx="504056" cy="432048"/>
          </a:xfrm>
          <a:prstGeom prst="ellipse">
            <a:avLst/>
          </a:prstGeom>
          <a:noFill/>
          <a:ln w="28575" cap="sq" cmpd="sng" algn="ctr">
            <a:solidFill>
              <a:srgbClr val="C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円/楕円 6"/>
          <p:cNvSpPr/>
          <p:nvPr/>
        </p:nvSpPr>
        <p:spPr bwMode="auto">
          <a:xfrm>
            <a:off x="200472" y="2996952"/>
            <a:ext cx="504056" cy="432048"/>
          </a:xfrm>
          <a:prstGeom prst="ellipse">
            <a:avLst/>
          </a:prstGeom>
          <a:noFill/>
          <a:ln w="28575" cap="sq" cmpd="sng" algn="ctr">
            <a:solidFill>
              <a:srgbClr val="C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3070019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 </a:t>
            </a:r>
            <a:r>
              <a:rPr lang="ja-JP" altLang="en-US" dirty="0"/>
              <a:t>オープンデータガイド（活用編）の作成</a:t>
            </a:r>
            <a:endParaRPr kumimoji="1" lang="ja-JP" altLang="en-US" dirty="0"/>
          </a:p>
        </p:txBody>
      </p:sp>
      <p:sp>
        <p:nvSpPr>
          <p:cNvPr id="3" name="コンテンツ プレースホルダー 2"/>
          <p:cNvSpPr>
            <a:spLocks noGrp="1"/>
          </p:cNvSpPr>
          <p:nvPr>
            <p:ph idx="1"/>
          </p:nvPr>
        </p:nvSpPr>
        <p:spPr>
          <a:xfrm>
            <a:off x="351414" y="1143000"/>
            <a:ext cx="9354114" cy="5459804"/>
          </a:xfrm>
        </p:spPr>
        <p:txBody>
          <a:bodyPr>
            <a:normAutofit fontScale="85000" lnSpcReduction="20000"/>
          </a:bodyPr>
          <a:lstStyle/>
          <a:p>
            <a:r>
              <a:rPr kumimoji="1" lang="ja-JP" altLang="en-US" dirty="0" smtClean="0"/>
              <a:t>想定するアウトプット</a:t>
            </a:r>
          </a:p>
          <a:p>
            <a:pPr lvl="1"/>
            <a:r>
              <a:rPr kumimoji="1" lang="en-US" altLang="ja-JP" dirty="0" smtClean="0"/>
              <a:t>web</a:t>
            </a:r>
            <a:r>
              <a:rPr kumimoji="1" lang="ja-JP" altLang="en-US" dirty="0" smtClean="0"/>
              <a:t>上にまとめた「オープンデータガイド（活用編）」</a:t>
            </a:r>
          </a:p>
          <a:p>
            <a:pPr lvl="2"/>
            <a:r>
              <a:rPr kumimoji="1" lang="ja-JP" altLang="en-US" dirty="0" smtClean="0"/>
              <a:t>できたものから随時公開する。必要であれば年度末に冊子化する。</a:t>
            </a:r>
          </a:p>
          <a:p>
            <a:r>
              <a:rPr kumimoji="1" lang="ja-JP" altLang="en-US" dirty="0" smtClean="0"/>
              <a:t>分担案</a:t>
            </a:r>
          </a:p>
          <a:p>
            <a:pPr lvl="1"/>
            <a:r>
              <a:rPr lang="en-US" altLang="ja-JP" dirty="0" smtClean="0"/>
              <a:t>WG</a:t>
            </a:r>
            <a:r>
              <a:rPr lang="ja-JP" altLang="en-US" dirty="0" smtClean="0"/>
              <a:t>に参加した社員・委員</a:t>
            </a:r>
            <a:r>
              <a:rPr lang="en-US" altLang="ja-JP" dirty="0" smtClean="0"/>
              <a:t>: </a:t>
            </a:r>
            <a:r>
              <a:rPr lang="ja-JP" altLang="en-US" dirty="0" smtClean="0"/>
              <a:t>実績や実践方法・教育手法を執筆</a:t>
            </a:r>
          </a:p>
          <a:p>
            <a:pPr lvl="1"/>
            <a:r>
              <a:rPr kumimoji="1" lang="ja-JP" altLang="en-US" dirty="0" smtClean="0"/>
              <a:t>事務局</a:t>
            </a:r>
            <a:r>
              <a:rPr kumimoji="1" lang="en-US" altLang="ja-JP" dirty="0" smtClean="0"/>
              <a:t>: </a:t>
            </a:r>
            <a:r>
              <a:rPr kumimoji="1" lang="ja-JP" altLang="en-US" dirty="0" smtClean="0"/>
              <a:t>全体のとりまとめ</a:t>
            </a:r>
          </a:p>
          <a:p>
            <a:r>
              <a:rPr kumimoji="1" lang="ja-JP" altLang="en-US" dirty="0" smtClean="0"/>
              <a:t>アクションアイテム</a:t>
            </a:r>
            <a:r>
              <a:rPr kumimoji="1" lang="ja-JP" altLang="en-US" dirty="0" smtClean="0"/>
              <a:t>案</a:t>
            </a:r>
          </a:p>
          <a:p>
            <a:pPr marL="698500" lvl="1" indent="-342900">
              <a:buFont typeface="+mj-lt"/>
              <a:buAutoNum type="arabicPeriod"/>
            </a:pPr>
            <a:r>
              <a:rPr kumimoji="1" lang="ja-JP" altLang="en-US" dirty="0" smtClean="0"/>
              <a:t>シナリオ候補の洗い出し</a:t>
            </a:r>
          </a:p>
          <a:p>
            <a:pPr lvl="2"/>
            <a:r>
              <a:rPr kumimoji="1" lang="ja-JP" altLang="en-US" dirty="0" smtClean="0"/>
              <a:t>課題を作成し、その解決に必要なオープンデータとその取得・解析・加工に必要な技術、ツールをまとめる。</a:t>
            </a:r>
          </a:p>
          <a:p>
            <a:pPr lvl="3"/>
            <a:r>
              <a:rPr kumimoji="1" lang="en-US" altLang="ja-JP" dirty="0" smtClean="0"/>
              <a:t>WG</a:t>
            </a:r>
            <a:r>
              <a:rPr kumimoji="1" lang="ja-JP" altLang="en-US" dirty="0" smtClean="0"/>
              <a:t>に参加した社員・委員と事務局で</a:t>
            </a:r>
            <a:r>
              <a:rPr kumimoji="1" lang="ja-JP" altLang="en-US" dirty="0" smtClean="0"/>
              <a:t>分担して洗い出す</a:t>
            </a:r>
            <a:r>
              <a:rPr kumimoji="1" lang="ja-JP" altLang="en-US" dirty="0" smtClean="0"/>
              <a:t>。</a:t>
            </a:r>
            <a:endParaRPr kumimoji="1" lang="ja-JP" altLang="en-US" dirty="0" smtClean="0"/>
          </a:p>
          <a:p>
            <a:pPr lvl="2"/>
            <a:r>
              <a:rPr kumimoji="1" lang="ja-JP" altLang="en-US" dirty="0" smtClean="0"/>
              <a:t>洗い出した候補を事務局に集める。</a:t>
            </a:r>
          </a:p>
          <a:p>
            <a:pPr marL="698500" lvl="1" indent="-342900">
              <a:buFont typeface="+mj-lt"/>
              <a:buAutoNum type="arabicPeriod"/>
            </a:pPr>
            <a:r>
              <a:rPr kumimoji="1" lang="ja-JP" altLang="en-US" dirty="0" smtClean="0"/>
              <a:t>シナリオ候補の分類・整理 </a:t>
            </a:r>
            <a:r>
              <a:rPr kumimoji="1" lang="en-US" altLang="ja-JP" dirty="0" smtClean="0">
                <a:sym typeface="Wingdings" panose="05000000000000000000" pitchFamily="2" charset="2"/>
              </a:rPr>
              <a:t> </a:t>
            </a:r>
            <a:r>
              <a:rPr kumimoji="1" lang="ja-JP" altLang="en-US" dirty="0" smtClean="0">
                <a:sym typeface="Wingdings" panose="05000000000000000000" pitchFamily="2" charset="2"/>
              </a:rPr>
              <a:t>目次</a:t>
            </a:r>
            <a:r>
              <a:rPr kumimoji="1" lang="ja-JP" altLang="en-US" dirty="0" smtClean="0">
                <a:sym typeface="Wingdings" panose="05000000000000000000" pitchFamily="2" charset="2"/>
              </a:rPr>
              <a:t>案・テンプレートの</a:t>
            </a:r>
            <a:r>
              <a:rPr kumimoji="1" lang="ja-JP" altLang="en-US" dirty="0" smtClean="0">
                <a:sym typeface="Wingdings" panose="05000000000000000000" pitchFamily="2" charset="2"/>
              </a:rPr>
              <a:t>作成</a:t>
            </a:r>
            <a:endParaRPr kumimoji="1" lang="ja-JP" altLang="en-US" dirty="0" smtClean="0"/>
          </a:p>
          <a:p>
            <a:pPr lvl="2"/>
            <a:r>
              <a:rPr kumimoji="1" lang="ja-JP" altLang="en-US" dirty="0" smtClean="0"/>
              <a:t>洗い出した候補を、利用するオープンデータの種類や</a:t>
            </a:r>
            <a:r>
              <a:rPr lang="ja-JP" altLang="en-US" dirty="0"/>
              <a:t>取得・解析・加工に必要な</a:t>
            </a:r>
            <a:r>
              <a:rPr lang="ja-JP" altLang="en-US" dirty="0" smtClean="0"/>
              <a:t>技術に応じて</a:t>
            </a:r>
            <a:r>
              <a:rPr lang="ja-JP" altLang="en-US" dirty="0"/>
              <a:t>事務局が</a:t>
            </a:r>
            <a:r>
              <a:rPr lang="ja-JP" altLang="en-US" dirty="0" smtClean="0"/>
              <a:t>整理する。</a:t>
            </a:r>
          </a:p>
          <a:p>
            <a:pPr lvl="2"/>
            <a:r>
              <a:rPr lang="ja-JP" altLang="en-US" dirty="0" smtClean="0"/>
              <a:t>整理した候補を、技術委員会にかけて精査する。</a:t>
            </a:r>
          </a:p>
          <a:p>
            <a:pPr lvl="2"/>
            <a:r>
              <a:rPr kumimoji="1" lang="ja-JP" altLang="en-US" dirty="0" smtClean="0"/>
              <a:t>精査の結果、不足している分野のシナリオがあれば、追加して収集する。</a:t>
            </a:r>
          </a:p>
          <a:p>
            <a:pPr marL="698500" lvl="1" indent="-342900">
              <a:buFont typeface="+mj-lt"/>
              <a:buAutoNum type="arabicPeriod"/>
            </a:pPr>
            <a:r>
              <a:rPr kumimoji="1" lang="ja-JP" altLang="en-US" dirty="0" smtClean="0"/>
              <a:t>ガイドの原稿執筆</a:t>
            </a:r>
          </a:p>
          <a:p>
            <a:pPr lvl="2"/>
            <a:r>
              <a:rPr kumimoji="1" lang="ja-JP" altLang="en-US" dirty="0" smtClean="0"/>
              <a:t>整理したシナリオごとに、</a:t>
            </a:r>
            <a:r>
              <a:rPr lang="ja-JP" altLang="en-US" dirty="0"/>
              <a:t>利用するオープンデータの種類や取得・解析・加工に必要な</a:t>
            </a:r>
            <a:r>
              <a:rPr lang="ja-JP" altLang="en-US" dirty="0" smtClean="0"/>
              <a:t>技術、ツールを解説した記事を執筆する。</a:t>
            </a:r>
            <a:endParaRPr lang="en-US" altLang="ja-JP" dirty="0" smtClean="0"/>
          </a:p>
          <a:p>
            <a:pPr lvl="3"/>
            <a:r>
              <a:rPr lang="en-US" altLang="ja-JP" dirty="0" smtClean="0"/>
              <a:t>WG</a:t>
            </a:r>
            <a:r>
              <a:rPr lang="ja-JP" altLang="en-US" dirty="0" smtClean="0"/>
              <a:t>に参加した社員・委員と事務局で分担</a:t>
            </a:r>
            <a:r>
              <a:rPr lang="ja-JP" altLang="en-US" dirty="0"/>
              <a:t>して執筆し、事務局がとりまとめる。はしがき、まとめ等の部分は、事務局が担当する。</a:t>
            </a:r>
            <a:endParaRPr lang="ja-JP" altLang="en-US" dirty="0" smtClean="0"/>
          </a:p>
          <a:p>
            <a:pPr lvl="3"/>
            <a:r>
              <a:rPr lang="ja-JP" altLang="en-US" dirty="0" smtClean="0"/>
              <a:t>ツールについては「</a:t>
            </a:r>
            <a:r>
              <a:rPr lang="en-US" altLang="ja-JP" dirty="0" smtClean="0"/>
              <a:t>3. </a:t>
            </a:r>
            <a:r>
              <a:rPr lang="ja-JP" altLang="en-US" dirty="0" smtClean="0"/>
              <a:t>ツール集の生成」と連動させる。</a:t>
            </a:r>
            <a:r>
              <a:rPr lang="ja-JP" altLang="en-US" dirty="0"/>
              <a:t> （相互リンクを貼るなど）</a:t>
            </a:r>
            <a:endParaRPr lang="ja-JP" altLang="en-US" dirty="0" smtClean="0"/>
          </a:p>
          <a:p>
            <a:pPr lvl="2"/>
            <a:r>
              <a:rPr lang="ja-JP" altLang="en-US" dirty="0"/>
              <a:t>取得・解析・</a:t>
            </a:r>
            <a:r>
              <a:rPr lang="ja-JP" altLang="en-US" dirty="0" smtClean="0"/>
              <a:t>加工技術に関しては、</a:t>
            </a:r>
            <a:r>
              <a:rPr kumimoji="1" lang="ja-JP" altLang="en-US" dirty="0" smtClean="0"/>
              <a:t>サンプルコードを付与する。</a:t>
            </a:r>
          </a:p>
          <a:p>
            <a:pPr lvl="3"/>
            <a:r>
              <a:rPr kumimoji="1" lang="ja-JP" altLang="en-US" dirty="0" smtClean="0"/>
              <a:t>重複する場合は、コードの言語を変えるなどして、なるだけ重複しないようにする。</a:t>
            </a:r>
          </a:p>
          <a:p>
            <a:pPr marL="698500" lvl="1" indent="-342900">
              <a:buFont typeface="+mj-lt"/>
              <a:buAutoNum type="arabicPeriod"/>
            </a:pPr>
            <a:r>
              <a:rPr kumimoji="1" lang="ja-JP" altLang="en-US" dirty="0" smtClean="0"/>
              <a:t>精査・公開</a:t>
            </a:r>
          </a:p>
          <a:p>
            <a:pPr lvl="2"/>
            <a:r>
              <a:rPr kumimoji="1" lang="ja-JP" altLang="en-US" dirty="0" smtClean="0"/>
              <a:t>執筆できた項目から順に技術委員会で精査し、順次公開する。（</a:t>
            </a:r>
            <a:r>
              <a:rPr kumimoji="1" lang="en-US" altLang="ja-JP" dirty="0" smtClean="0"/>
              <a:t>2</a:t>
            </a:r>
            <a:r>
              <a:rPr kumimoji="1" lang="ja-JP" altLang="en-US" dirty="0" smtClean="0"/>
              <a:t>回程度に分けて順次公開する）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1460927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t>
            </a:r>
            <a:r>
              <a:rPr kumimoji="1" lang="ja-JP" altLang="en-US" dirty="0" smtClean="0"/>
              <a:t>オープンデータガイド（提供編）のメンテナンス</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想定するアウトプット</a:t>
            </a:r>
            <a:endParaRPr lang="ja-JP" altLang="en-US" dirty="0"/>
          </a:p>
          <a:p>
            <a:pPr lvl="1"/>
            <a:r>
              <a:rPr lang="ja-JP" altLang="en-US" dirty="0" smtClean="0"/>
              <a:t>「オープンデータガイド（提供編）」の改訂版（冊子）</a:t>
            </a:r>
            <a:endParaRPr lang="ja-JP" altLang="en-US" dirty="0"/>
          </a:p>
          <a:p>
            <a:r>
              <a:rPr lang="ja-JP" altLang="en-US" dirty="0" smtClean="0"/>
              <a:t>分担案</a:t>
            </a:r>
          </a:p>
          <a:p>
            <a:pPr lvl="1"/>
            <a:r>
              <a:rPr lang="ja-JP" altLang="en-US" dirty="0" smtClean="0"/>
              <a:t>事務局</a:t>
            </a:r>
            <a:r>
              <a:rPr lang="en-US" altLang="ja-JP" dirty="0" smtClean="0"/>
              <a:t>: </a:t>
            </a:r>
            <a:r>
              <a:rPr lang="ja-JP" altLang="en-US" dirty="0" smtClean="0"/>
              <a:t>修正案の作成</a:t>
            </a:r>
          </a:p>
          <a:p>
            <a:pPr lvl="1"/>
            <a:r>
              <a:rPr lang="ja-JP" altLang="en-US" dirty="0" smtClean="0"/>
              <a:t>委員・社員</a:t>
            </a:r>
            <a:r>
              <a:rPr lang="en-US" altLang="ja-JP" dirty="0" smtClean="0"/>
              <a:t>: </a:t>
            </a:r>
            <a:r>
              <a:rPr lang="ja-JP" altLang="en-US" dirty="0" smtClean="0"/>
              <a:t>技術委員会でのレビュー</a:t>
            </a:r>
          </a:p>
          <a:p>
            <a:r>
              <a:rPr lang="ja-JP" altLang="en-US" dirty="0" smtClean="0"/>
              <a:t>アクションアイテム</a:t>
            </a:r>
            <a:r>
              <a:rPr lang="ja-JP" altLang="en-US" dirty="0" smtClean="0"/>
              <a:t>案</a:t>
            </a:r>
            <a:endParaRPr lang="ja-JP" altLang="en-US" dirty="0"/>
          </a:p>
          <a:p>
            <a:pPr marL="698500" lvl="1" indent="-342900">
              <a:buFont typeface="+mj-lt"/>
              <a:buAutoNum type="arabicPeriod"/>
            </a:pPr>
            <a:r>
              <a:rPr lang="ja-JP" altLang="en-US" dirty="0" smtClean="0"/>
              <a:t>現状調査</a:t>
            </a:r>
            <a:endParaRPr lang="ja-JP" altLang="en-US" dirty="0"/>
          </a:p>
          <a:p>
            <a:pPr lvl="2"/>
            <a:r>
              <a:rPr lang="ja-JP" altLang="en-US" dirty="0" smtClean="0"/>
              <a:t>事務局が下記作業を実施する。</a:t>
            </a:r>
          </a:p>
          <a:p>
            <a:pPr lvl="2"/>
            <a:r>
              <a:rPr lang="ja-JP" altLang="en-US" dirty="0" smtClean="0"/>
              <a:t>「オープンデータガイド（提供編）」に記載されている技術項目に関する最新動向を調査する。</a:t>
            </a:r>
          </a:p>
          <a:p>
            <a:pPr lvl="2"/>
            <a:r>
              <a:rPr lang="ja-JP" altLang="en-US" dirty="0"/>
              <a:t>「オープンデータガイド（提供編）</a:t>
            </a:r>
            <a:r>
              <a:rPr lang="ja-JP" altLang="en-US" dirty="0" smtClean="0"/>
              <a:t>」に関連して公開されている文書等を調査する。</a:t>
            </a:r>
          </a:p>
          <a:p>
            <a:pPr lvl="3"/>
            <a:r>
              <a:rPr lang="ja-JP" altLang="en-US" dirty="0" smtClean="0"/>
              <a:t>「技術に関する最新動向を「オープンデータをはじめよう」手引き書（内閣官房</a:t>
            </a:r>
            <a:r>
              <a:rPr lang="en-US" altLang="ja-JP" dirty="0" smtClean="0"/>
              <a:t>IT</a:t>
            </a:r>
            <a:r>
              <a:rPr lang="ja-JP" altLang="en-US" dirty="0" smtClean="0"/>
              <a:t>戦略総合室）</a:t>
            </a:r>
            <a:endParaRPr lang="en-US" altLang="ja-JP" dirty="0" smtClean="0"/>
          </a:p>
          <a:p>
            <a:pPr lvl="3"/>
            <a:r>
              <a:rPr lang="en-US" altLang="ja-JP" dirty="0" smtClean="0"/>
              <a:t>JLIS</a:t>
            </a:r>
            <a:r>
              <a:rPr lang="ja-JP" altLang="en-US" dirty="0" smtClean="0"/>
              <a:t>による調査</a:t>
            </a:r>
            <a:endParaRPr lang="en-US" altLang="ja-JP" dirty="0"/>
          </a:p>
          <a:p>
            <a:pPr marL="698500" lvl="1" indent="-342900">
              <a:buFont typeface="+mj-lt"/>
              <a:buAutoNum type="arabicPeriod"/>
            </a:pPr>
            <a:r>
              <a:rPr lang="ja-JP" altLang="en-US" dirty="0" smtClean="0"/>
              <a:t>ガイドの修正箇所の洗い出し</a:t>
            </a:r>
          </a:p>
          <a:p>
            <a:pPr lvl="2"/>
            <a:r>
              <a:rPr lang="ja-JP" altLang="en-US" dirty="0" smtClean="0"/>
              <a:t>現状調査の結果から、事務局が修正が必要な箇所を洗い出す。</a:t>
            </a:r>
          </a:p>
          <a:p>
            <a:pPr lvl="2"/>
            <a:r>
              <a:rPr lang="ja-JP" altLang="en-US" dirty="0" smtClean="0"/>
              <a:t>その結果を修正計画としてまとめ、技術委員会にて確認する。</a:t>
            </a:r>
            <a:endParaRPr lang="ja-JP" altLang="en-US" dirty="0"/>
          </a:p>
          <a:p>
            <a:pPr marL="698500" lvl="1" indent="-342900">
              <a:buFont typeface="+mj-lt"/>
              <a:buAutoNum type="arabicPeriod"/>
            </a:pPr>
            <a:r>
              <a:rPr lang="ja-JP" altLang="en-US" dirty="0" smtClean="0"/>
              <a:t>ガイドの修正</a:t>
            </a:r>
          </a:p>
          <a:p>
            <a:pPr lvl="2"/>
            <a:r>
              <a:rPr lang="ja-JP" altLang="en-US" dirty="0" smtClean="0"/>
              <a:t>事務局が、洗い出した項目を加筆・修正する。</a:t>
            </a:r>
            <a:endParaRPr lang="en-US" altLang="ja-JP" dirty="0" smtClean="0"/>
          </a:p>
          <a:p>
            <a:pPr marL="698500" lvl="1" indent="-342900">
              <a:buFont typeface="+mj-lt"/>
              <a:buAutoNum type="arabicPeriod"/>
            </a:pPr>
            <a:r>
              <a:rPr lang="ja-JP" altLang="en-US" dirty="0" smtClean="0"/>
              <a:t>ガイドのレビュー・公開</a:t>
            </a:r>
          </a:p>
          <a:p>
            <a:pPr lvl="2"/>
            <a:r>
              <a:rPr lang="ja-JP" altLang="en-US" dirty="0" smtClean="0"/>
              <a:t>修正箇所を技術委員会にてレビューし、公開する。</a:t>
            </a:r>
          </a:p>
          <a:p>
            <a:pPr lvl="1"/>
            <a:r>
              <a:rPr lang="ja-JP" altLang="en-US" dirty="0" smtClean="0"/>
              <a:t>随時対応項目</a:t>
            </a:r>
          </a:p>
          <a:p>
            <a:pPr lvl="2"/>
            <a:r>
              <a:rPr lang="ja-JP" altLang="en-US" dirty="0" smtClean="0"/>
              <a:t>新たな技術規格が策定された</a:t>
            </a:r>
            <a:r>
              <a:rPr lang="ja-JP" altLang="en-US" dirty="0"/>
              <a:t>など、オープンデータガイド（提供編</a:t>
            </a:r>
            <a:r>
              <a:rPr lang="ja-JP" altLang="en-US" dirty="0" smtClean="0"/>
              <a:t>）に影響を及ぼす状況が発生した場合は、適宜調査し、反映させる。</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1329063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 </a:t>
            </a:r>
            <a:r>
              <a:rPr kumimoji="1" lang="ja-JP" altLang="en-US" dirty="0" smtClean="0"/>
              <a:t>ツール集の作成</a:t>
            </a:r>
            <a:endParaRPr kumimoji="1" lang="ja-JP" altLang="en-US" dirty="0"/>
          </a:p>
        </p:txBody>
      </p:sp>
      <p:sp>
        <p:nvSpPr>
          <p:cNvPr id="3" name="コンテンツ プレースホルダー 2"/>
          <p:cNvSpPr>
            <a:spLocks noGrp="1"/>
          </p:cNvSpPr>
          <p:nvPr>
            <p:ph idx="1"/>
          </p:nvPr>
        </p:nvSpPr>
        <p:spPr>
          <a:xfrm>
            <a:off x="351414" y="1143000"/>
            <a:ext cx="9146415" cy="5459804"/>
          </a:xfrm>
        </p:spPr>
        <p:txBody>
          <a:bodyPr>
            <a:normAutofit fontScale="77500" lnSpcReduction="20000"/>
          </a:bodyPr>
          <a:lstStyle/>
          <a:p>
            <a:r>
              <a:rPr lang="ja-JP" altLang="en-US" dirty="0" smtClean="0"/>
              <a:t>想定するアウトプット</a:t>
            </a:r>
            <a:endParaRPr lang="ja-JP" altLang="en-US" dirty="0"/>
          </a:p>
          <a:p>
            <a:pPr lvl="1"/>
            <a:r>
              <a:rPr lang="en-US" altLang="ja-JP" dirty="0"/>
              <a:t>web</a:t>
            </a:r>
            <a:r>
              <a:rPr lang="ja-JP" altLang="en-US" dirty="0"/>
              <a:t>上にまとめた「</a:t>
            </a:r>
            <a:r>
              <a:rPr lang="ja-JP" altLang="en-US" dirty="0" smtClean="0"/>
              <a:t>オープンデータ活用・提供ツール集」</a:t>
            </a:r>
            <a:endParaRPr lang="ja-JP" altLang="en-US" dirty="0"/>
          </a:p>
          <a:p>
            <a:pPr lvl="2"/>
            <a:r>
              <a:rPr lang="ja-JP" altLang="en-US" dirty="0"/>
              <a:t>オープンデータの活用・提供に有用なツール群や、地方創生に寄与する</a:t>
            </a:r>
            <a:r>
              <a:rPr lang="ja-JP" altLang="en-US" dirty="0" smtClean="0"/>
              <a:t>ツール群をまとめたもの。</a:t>
            </a:r>
          </a:p>
          <a:p>
            <a:pPr lvl="2"/>
            <a:r>
              <a:rPr lang="ja-JP" altLang="en-US" dirty="0" smtClean="0"/>
              <a:t>できた</a:t>
            </a:r>
            <a:r>
              <a:rPr lang="ja-JP" altLang="en-US" dirty="0"/>
              <a:t>ものから随時公開する。必要であれば年度末に冊子化する。</a:t>
            </a:r>
          </a:p>
          <a:p>
            <a:r>
              <a:rPr lang="ja-JP" altLang="en-US" dirty="0"/>
              <a:t>分担案</a:t>
            </a:r>
          </a:p>
          <a:p>
            <a:pPr lvl="1"/>
            <a:r>
              <a:rPr lang="en-US" altLang="ja-JP" dirty="0"/>
              <a:t>WG</a:t>
            </a:r>
            <a:r>
              <a:rPr lang="ja-JP" altLang="en-US" dirty="0"/>
              <a:t>に参加した社員・委員</a:t>
            </a:r>
            <a:r>
              <a:rPr lang="en-US" altLang="ja-JP" dirty="0"/>
              <a:t>: </a:t>
            </a:r>
            <a:r>
              <a:rPr lang="ja-JP" altLang="en-US" dirty="0" smtClean="0"/>
              <a:t>自社あるいは既知のツールについて執筆</a:t>
            </a:r>
            <a:endParaRPr lang="ja-JP" altLang="en-US" dirty="0"/>
          </a:p>
          <a:p>
            <a:pPr lvl="1"/>
            <a:r>
              <a:rPr lang="ja-JP" altLang="en-US" dirty="0"/>
              <a:t>事務局</a:t>
            </a:r>
            <a:r>
              <a:rPr lang="en-US" altLang="ja-JP" dirty="0"/>
              <a:t>: </a:t>
            </a:r>
            <a:r>
              <a:rPr lang="ja-JP" altLang="en-US" dirty="0"/>
              <a:t>全体のとりまとめ</a:t>
            </a:r>
          </a:p>
          <a:p>
            <a:r>
              <a:rPr lang="ja-JP" altLang="en-US" dirty="0" smtClean="0"/>
              <a:t>アクションアイテム</a:t>
            </a:r>
            <a:r>
              <a:rPr lang="ja-JP" altLang="en-US" dirty="0" smtClean="0"/>
              <a:t>案</a:t>
            </a:r>
            <a:endParaRPr lang="ja-JP" altLang="en-US" dirty="0"/>
          </a:p>
          <a:p>
            <a:pPr marL="698500" lvl="1" indent="-342900">
              <a:buFont typeface="+mj-lt"/>
              <a:buAutoNum type="arabicPeriod"/>
            </a:pPr>
            <a:r>
              <a:rPr lang="ja-JP" altLang="en-US" dirty="0" smtClean="0"/>
              <a:t>既存ツール群の調査</a:t>
            </a:r>
          </a:p>
          <a:p>
            <a:pPr lvl="2"/>
            <a:r>
              <a:rPr lang="ja-JP" altLang="en-US" dirty="0"/>
              <a:t>事務局・委員・</a:t>
            </a:r>
            <a:r>
              <a:rPr lang="ja-JP" altLang="en-US" dirty="0" smtClean="0"/>
              <a:t>社員により、すでに公開されているツールと、その入手先を調査する。</a:t>
            </a:r>
          </a:p>
          <a:p>
            <a:pPr lvl="3"/>
            <a:r>
              <a:rPr lang="ja-JP" altLang="en-US" dirty="0"/>
              <a:t>オープンソースのツールだけでなく、製品も調査する</a:t>
            </a:r>
            <a:r>
              <a:rPr lang="ja-JP" altLang="en-US" dirty="0" smtClean="0"/>
              <a:t>。</a:t>
            </a:r>
          </a:p>
          <a:p>
            <a:pPr lvl="3"/>
            <a:r>
              <a:rPr lang="ja-JP" altLang="en-US" dirty="0" smtClean="0"/>
              <a:t>現場</a:t>
            </a:r>
            <a:r>
              <a:rPr lang="ja-JP" altLang="en-US" dirty="0"/>
              <a:t>のニーズも調査する</a:t>
            </a:r>
            <a:r>
              <a:rPr lang="ja-JP" altLang="en-US" dirty="0" smtClean="0"/>
              <a:t>。</a:t>
            </a:r>
          </a:p>
          <a:p>
            <a:pPr lvl="2"/>
            <a:r>
              <a:rPr lang="ja-JP" altLang="en-US" dirty="0" smtClean="0"/>
              <a:t>調査結果を事務局に集める。</a:t>
            </a:r>
          </a:p>
          <a:p>
            <a:pPr marL="698500" lvl="1" indent="-342900">
              <a:buFont typeface="+mj-lt"/>
              <a:buAutoNum type="arabicPeriod"/>
            </a:pPr>
            <a:r>
              <a:rPr lang="ja-JP" altLang="en-US" dirty="0" smtClean="0"/>
              <a:t>調査結果の整理 </a:t>
            </a:r>
            <a:r>
              <a:rPr lang="en-US" altLang="ja-JP" dirty="0" smtClean="0">
                <a:sym typeface="Wingdings" panose="05000000000000000000" pitchFamily="2" charset="2"/>
              </a:rPr>
              <a:t> </a:t>
            </a:r>
            <a:r>
              <a:rPr lang="ja-JP" altLang="en-US" dirty="0" smtClean="0">
                <a:sym typeface="Wingdings" panose="05000000000000000000" pitchFamily="2" charset="2"/>
              </a:rPr>
              <a:t>目次案の作成</a:t>
            </a:r>
            <a:endParaRPr lang="ja-JP" altLang="en-US" dirty="0" smtClean="0"/>
          </a:p>
          <a:p>
            <a:pPr lvl="2"/>
            <a:r>
              <a:rPr lang="ja-JP" altLang="en-US" dirty="0" smtClean="0"/>
              <a:t>事務局は、データ活用・データ提供・地方創生を軸に、調査したツールを分類する。</a:t>
            </a:r>
          </a:p>
          <a:p>
            <a:pPr lvl="3"/>
            <a:r>
              <a:rPr lang="ja-JP" altLang="en-US" dirty="0" smtClean="0"/>
              <a:t>活用編</a:t>
            </a:r>
            <a:r>
              <a:rPr lang="en-US" altLang="ja-JP" dirty="0" smtClean="0"/>
              <a:t>: </a:t>
            </a:r>
            <a:r>
              <a:rPr lang="ja-JP" altLang="en-US" dirty="0" smtClean="0"/>
              <a:t>データの収集／データの解析／地理空間情報処理ツール</a:t>
            </a:r>
            <a:r>
              <a:rPr lang="en-US" altLang="ja-JP" dirty="0" smtClean="0"/>
              <a:t>	</a:t>
            </a:r>
            <a:r>
              <a:rPr lang="ja-JP" altLang="en-US" dirty="0" smtClean="0"/>
              <a:t>など</a:t>
            </a:r>
          </a:p>
          <a:p>
            <a:pPr lvl="3"/>
            <a:r>
              <a:rPr lang="ja-JP" altLang="en-US" dirty="0" smtClean="0"/>
              <a:t>提供編</a:t>
            </a:r>
            <a:r>
              <a:rPr lang="en-US" altLang="ja-JP" dirty="0" smtClean="0"/>
              <a:t>: </a:t>
            </a:r>
            <a:r>
              <a:rPr lang="ja-JP" altLang="en-US" dirty="0" smtClean="0"/>
              <a:t>データカタログ／メタデータ管理／データ形式</a:t>
            </a:r>
            <a:r>
              <a:rPr lang="ja-JP" altLang="en-US" dirty="0" smtClean="0"/>
              <a:t>変換</a:t>
            </a:r>
            <a:r>
              <a:rPr lang="en-US" altLang="ja-JP" dirty="0" smtClean="0"/>
              <a:t>	</a:t>
            </a:r>
            <a:r>
              <a:rPr lang="ja-JP" altLang="en-US" dirty="0" smtClean="0"/>
              <a:t>など</a:t>
            </a:r>
          </a:p>
          <a:p>
            <a:pPr lvl="3"/>
            <a:r>
              <a:rPr lang="ja-JP" altLang="en-US" dirty="0" smtClean="0"/>
              <a:t>地方創生編</a:t>
            </a:r>
          </a:p>
          <a:p>
            <a:pPr lvl="2"/>
            <a:r>
              <a:rPr lang="ja-JP" altLang="en-US" dirty="0" smtClean="0"/>
              <a:t>分類結果を技術委員会にかけて精査する。</a:t>
            </a:r>
          </a:p>
          <a:p>
            <a:pPr lvl="2"/>
            <a:r>
              <a:rPr lang="ja-JP" altLang="en-US" dirty="0" smtClean="0"/>
              <a:t>不足している項目があれば、追加で調査する。</a:t>
            </a:r>
            <a:endParaRPr lang="en-US" altLang="ja-JP" dirty="0"/>
          </a:p>
          <a:p>
            <a:pPr marL="698500" lvl="1" indent="-342900">
              <a:buFont typeface="+mj-lt"/>
              <a:buAutoNum type="arabicPeriod"/>
            </a:pPr>
            <a:r>
              <a:rPr lang="ja-JP" altLang="en-US" dirty="0" smtClean="0"/>
              <a:t>収集したツール群を説明する記事の執筆</a:t>
            </a:r>
          </a:p>
          <a:p>
            <a:pPr lvl="2"/>
            <a:r>
              <a:rPr lang="ja-JP" altLang="en-US" dirty="0" smtClean="0"/>
              <a:t>ツールを利用するためのサンプルコードやサンプルデータを利用した適用例を含めて、記事を作成する。</a:t>
            </a:r>
          </a:p>
          <a:p>
            <a:pPr lvl="3"/>
            <a:r>
              <a:rPr lang="ja-JP" altLang="en-US" dirty="0"/>
              <a:t>事務局・委員・</a:t>
            </a:r>
            <a:r>
              <a:rPr lang="ja-JP" altLang="en-US" dirty="0" smtClean="0"/>
              <a:t>社員により分担して執筆し、事務局がとりまとめる。</a:t>
            </a:r>
            <a:r>
              <a:rPr lang="ja-JP" altLang="en-US" dirty="0"/>
              <a:t>はしがき、まとめ等の部分は、事務局が担当する。</a:t>
            </a:r>
          </a:p>
          <a:p>
            <a:pPr lvl="3"/>
            <a:r>
              <a:rPr lang="ja-JP" altLang="en-US" dirty="0" smtClean="0"/>
              <a:t>必要に応じて、「</a:t>
            </a:r>
            <a:r>
              <a:rPr lang="en-US" altLang="ja-JP" dirty="0" smtClean="0"/>
              <a:t>1. </a:t>
            </a:r>
            <a:r>
              <a:rPr lang="ja-JP" altLang="en-US" dirty="0" smtClean="0"/>
              <a:t>オープンデータガイド（活用編）の作成」</a:t>
            </a:r>
            <a:r>
              <a:rPr lang="ja-JP" altLang="en-US" dirty="0"/>
              <a:t>と連動させる</a:t>
            </a:r>
            <a:r>
              <a:rPr lang="ja-JP" altLang="en-US" dirty="0" smtClean="0"/>
              <a:t>。（相互リンクを貼るなど）</a:t>
            </a:r>
            <a:endParaRPr lang="ja-JP" altLang="en-US" dirty="0"/>
          </a:p>
          <a:p>
            <a:pPr marL="698500" lvl="1" indent="-342900">
              <a:buFont typeface="+mj-lt"/>
              <a:buAutoNum type="arabicPeriod"/>
            </a:pPr>
            <a:r>
              <a:rPr lang="ja-JP" altLang="en-US" dirty="0" smtClean="0"/>
              <a:t>精査・公開</a:t>
            </a:r>
          </a:p>
          <a:p>
            <a:pPr lvl="2"/>
            <a:r>
              <a:rPr lang="ja-JP" altLang="en-US" dirty="0" smtClean="0"/>
              <a:t>執筆</a:t>
            </a:r>
            <a:r>
              <a:rPr lang="ja-JP" altLang="en-US" dirty="0"/>
              <a:t>できた項目から順に技術委員会で精査し、順次公開する。（</a:t>
            </a:r>
            <a:r>
              <a:rPr lang="en-US" altLang="ja-JP" dirty="0"/>
              <a:t>2</a:t>
            </a:r>
            <a:r>
              <a:rPr lang="ja-JP" altLang="en-US" dirty="0"/>
              <a:t>回程度に分けて順次公開する</a:t>
            </a:r>
            <a:r>
              <a:rPr lang="ja-JP" altLang="en-US"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3549493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 </a:t>
            </a:r>
            <a:r>
              <a:rPr kumimoji="1" lang="ja-JP" altLang="en-US" dirty="0" smtClean="0"/>
              <a:t>講習会用テキスト作成</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想定するアウトプット</a:t>
            </a:r>
            <a:endParaRPr lang="ja-JP" altLang="en-US" dirty="0"/>
          </a:p>
          <a:p>
            <a:pPr lvl="1"/>
            <a:r>
              <a:rPr lang="ja-JP" altLang="en-US" dirty="0" smtClean="0"/>
              <a:t>オープンデータの提供ならびに利活用に関する技術的な講習を行うためのテキスト。</a:t>
            </a:r>
            <a:endParaRPr lang="ja-JP" altLang="en-US" dirty="0"/>
          </a:p>
          <a:p>
            <a:r>
              <a:rPr lang="ja-JP" altLang="en-US" dirty="0"/>
              <a:t>分担案</a:t>
            </a:r>
          </a:p>
          <a:p>
            <a:pPr lvl="1"/>
            <a:r>
              <a:rPr lang="ja-JP" altLang="en-US" dirty="0"/>
              <a:t>事務局</a:t>
            </a:r>
            <a:r>
              <a:rPr lang="en-US" altLang="ja-JP" dirty="0"/>
              <a:t>: </a:t>
            </a:r>
            <a:r>
              <a:rPr lang="ja-JP" altLang="en-US" dirty="0" smtClean="0"/>
              <a:t>テキスト案</a:t>
            </a:r>
            <a:r>
              <a:rPr lang="ja-JP" altLang="en-US" dirty="0"/>
              <a:t>の作成</a:t>
            </a:r>
          </a:p>
          <a:p>
            <a:pPr lvl="1"/>
            <a:r>
              <a:rPr lang="ja-JP" altLang="en-US" dirty="0" smtClean="0"/>
              <a:t>社員</a:t>
            </a:r>
            <a:r>
              <a:rPr lang="en-US" altLang="ja-JP" dirty="0"/>
              <a:t>: </a:t>
            </a:r>
            <a:r>
              <a:rPr lang="ja-JP" altLang="en-US" dirty="0" smtClean="0"/>
              <a:t>自社で実施しているテキストなどで、提供可能なものをご提供ください</a:t>
            </a:r>
          </a:p>
          <a:p>
            <a:pPr lvl="1"/>
            <a:r>
              <a:rPr lang="ja-JP" altLang="en-US" dirty="0" smtClean="0"/>
              <a:t>社員・委員</a:t>
            </a:r>
            <a:r>
              <a:rPr lang="en-US" altLang="ja-JP" dirty="0" smtClean="0"/>
              <a:t>: </a:t>
            </a:r>
            <a:r>
              <a:rPr lang="ja-JP" altLang="en-US" dirty="0" smtClean="0"/>
              <a:t>技術委員会でのレビュー</a:t>
            </a:r>
            <a:endParaRPr lang="ja-JP" altLang="en-US" dirty="0"/>
          </a:p>
          <a:p>
            <a:r>
              <a:rPr lang="ja-JP" altLang="en-US" dirty="0" smtClean="0"/>
              <a:t>アクションアイテム</a:t>
            </a:r>
            <a:endParaRPr lang="ja-JP" altLang="en-US" dirty="0"/>
          </a:p>
          <a:p>
            <a:pPr marL="698500" lvl="1" indent="-342900">
              <a:buFont typeface="+mj-lt"/>
              <a:buAutoNum type="arabicPeriod"/>
            </a:pPr>
            <a:r>
              <a:rPr lang="ja-JP" altLang="en-US" dirty="0" smtClean="0"/>
              <a:t>講習項目の選定 </a:t>
            </a:r>
            <a:r>
              <a:rPr lang="en-US" altLang="ja-JP" dirty="0" smtClean="0">
                <a:sym typeface="Wingdings" panose="05000000000000000000" pitchFamily="2" charset="2"/>
              </a:rPr>
              <a:t> </a:t>
            </a:r>
            <a:r>
              <a:rPr lang="ja-JP" altLang="en-US" dirty="0" smtClean="0">
                <a:sym typeface="Wingdings" panose="05000000000000000000" pitchFamily="2" charset="2"/>
              </a:rPr>
              <a:t>目次案の作成</a:t>
            </a:r>
            <a:endParaRPr lang="ja-JP" altLang="en-US" dirty="0" smtClean="0"/>
          </a:p>
          <a:p>
            <a:pPr lvl="2"/>
            <a:r>
              <a:rPr lang="ja-JP" altLang="en-US" dirty="0" smtClean="0"/>
              <a:t>事務局は、集まったガイド（活用編）・ツール集の候補から、講習項目を選定する。</a:t>
            </a:r>
          </a:p>
          <a:p>
            <a:pPr lvl="2"/>
            <a:r>
              <a:rPr lang="ja-JP" altLang="en-US" dirty="0" smtClean="0"/>
              <a:t>その設定結果を技術委員会にて協議し、講習テキストの目次を定める。</a:t>
            </a:r>
          </a:p>
          <a:p>
            <a:pPr marL="698500" lvl="1" indent="-342900">
              <a:buFont typeface="+mj-lt"/>
              <a:buAutoNum type="arabicPeriod"/>
            </a:pPr>
            <a:r>
              <a:rPr lang="ja-JP" altLang="en-US" dirty="0" smtClean="0"/>
              <a:t>テキストの作成・レビュー</a:t>
            </a:r>
          </a:p>
          <a:p>
            <a:pPr lvl="2"/>
            <a:r>
              <a:rPr lang="ja-JP" altLang="en-US" dirty="0" smtClean="0"/>
              <a:t>「</a:t>
            </a:r>
            <a:r>
              <a:rPr lang="en-US" altLang="ja-JP" dirty="0" smtClean="0"/>
              <a:t>1. </a:t>
            </a:r>
            <a:r>
              <a:rPr lang="ja-JP" altLang="en-US" dirty="0" smtClean="0"/>
              <a:t>ガイド（活用編）」「</a:t>
            </a:r>
            <a:r>
              <a:rPr lang="en-US" altLang="ja-JP" dirty="0" smtClean="0"/>
              <a:t>3. </a:t>
            </a:r>
            <a:r>
              <a:rPr lang="ja-JP" altLang="en-US" dirty="0" smtClean="0"/>
              <a:t>ツール集」の原稿執筆と平行して、事務局が作成する。</a:t>
            </a:r>
          </a:p>
          <a:p>
            <a:pPr lvl="2"/>
            <a:r>
              <a:rPr lang="ja-JP" altLang="en-US" dirty="0" smtClean="0"/>
              <a:t>テキスト</a:t>
            </a:r>
            <a:r>
              <a:rPr lang="ja-JP" altLang="en-US" dirty="0"/>
              <a:t>案を技術委員会にて協議し</a:t>
            </a:r>
            <a:r>
              <a:rPr lang="ja-JP" altLang="en-US" dirty="0" smtClean="0"/>
              <a:t>、精査する。</a:t>
            </a:r>
          </a:p>
          <a:p>
            <a:pPr marL="698500" lvl="1" indent="-342900">
              <a:buFont typeface="+mj-lt"/>
              <a:buAutoNum type="arabicPeriod"/>
            </a:pPr>
            <a:r>
              <a:rPr kumimoji="1" lang="ja-JP" altLang="en-US" dirty="0" smtClean="0"/>
              <a:t>試行とフィードバック</a:t>
            </a:r>
          </a:p>
          <a:p>
            <a:pPr lvl="2"/>
            <a:r>
              <a:rPr kumimoji="1" lang="ja-JP" altLang="en-US" dirty="0" smtClean="0"/>
              <a:t>精査したテキストを利用して講習を試行し、その結果をフィードバックさせる。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4234466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 </a:t>
            </a:r>
            <a:r>
              <a:rPr kumimoji="1" lang="ja-JP" altLang="en-US" dirty="0" smtClean="0"/>
              <a:t>国際標準化活動</a:t>
            </a:r>
            <a:endParaRPr kumimoji="1" lang="ja-JP" altLang="en-US" dirty="0"/>
          </a:p>
        </p:txBody>
      </p:sp>
      <p:sp>
        <p:nvSpPr>
          <p:cNvPr id="3" name="コンテンツ プレースホルダー 2"/>
          <p:cNvSpPr>
            <a:spLocks noGrp="1"/>
          </p:cNvSpPr>
          <p:nvPr>
            <p:ph idx="1"/>
          </p:nvPr>
        </p:nvSpPr>
        <p:spPr>
          <a:xfrm>
            <a:off x="351414" y="1143000"/>
            <a:ext cx="9354114" cy="5268127"/>
          </a:xfrm>
        </p:spPr>
        <p:txBody>
          <a:bodyPr>
            <a:normAutofit lnSpcReduction="10000"/>
          </a:bodyPr>
          <a:lstStyle/>
          <a:p>
            <a:r>
              <a:rPr kumimoji="1" lang="ja-JP" altLang="en-US" dirty="0" smtClean="0"/>
              <a:t>活動ポリシ案</a:t>
            </a:r>
          </a:p>
          <a:p>
            <a:pPr marL="698500" lvl="1" indent="-342900">
              <a:buFont typeface="+mj-lt"/>
              <a:buAutoNum type="arabicPeriod"/>
            </a:pPr>
            <a:r>
              <a:rPr kumimoji="1" lang="ja-JP" altLang="en-US" dirty="0" smtClean="0"/>
              <a:t>国際標準化活動</a:t>
            </a:r>
          </a:p>
          <a:p>
            <a:pPr lvl="2"/>
            <a:r>
              <a:rPr lang="en-US" altLang="ja-JP" dirty="0" smtClean="0"/>
              <a:t>VLED</a:t>
            </a:r>
            <a:r>
              <a:rPr lang="ja-JP" altLang="en-US" dirty="0" smtClean="0"/>
              <a:t>自体が標準化団体となり、</a:t>
            </a:r>
            <a:r>
              <a:rPr lang="ja-JP" altLang="en-US" dirty="0"/>
              <a:t>会員等からの標準提案を募集し、 </a:t>
            </a:r>
            <a:r>
              <a:rPr lang="en-US" altLang="ja-JP" dirty="0" smtClean="0"/>
              <a:t>VLED</a:t>
            </a:r>
            <a:r>
              <a:rPr lang="ja-JP" altLang="en-US" dirty="0" smtClean="0"/>
              <a:t>の国内標準</a:t>
            </a:r>
            <a:r>
              <a:rPr lang="ja-JP" altLang="en-US" dirty="0"/>
              <a:t>を策定する。</a:t>
            </a:r>
            <a:endParaRPr lang="en-US" altLang="ja-JP" dirty="0"/>
          </a:p>
          <a:p>
            <a:pPr lvl="2"/>
            <a:r>
              <a:rPr lang="ja-JP" altLang="en-US" dirty="0" smtClean="0"/>
              <a:t>それを、</a:t>
            </a:r>
            <a:r>
              <a:rPr lang="en-US" altLang="ja-JP" dirty="0" smtClean="0"/>
              <a:t>VLED</a:t>
            </a:r>
            <a:r>
              <a:rPr lang="ja-JP" altLang="en-US" dirty="0" smtClean="0"/>
              <a:t>名で、</a:t>
            </a:r>
            <a:r>
              <a:rPr lang="en-US" altLang="ja-JP" dirty="0"/>
              <a:t> VLED</a:t>
            </a:r>
            <a:r>
              <a:rPr lang="ja-JP" altLang="en-US" dirty="0"/>
              <a:t>が経費を負担</a:t>
            </a:r>
            <a:r>
              <a:rPr lang="ja-JP" altLang="en-US" dirty="0" smtClean="0"/>
              <a:t>して国際標準化団体に提案する。</a:t>
            </a:r>
          </a:p>
          <a:p>
            <a:pPr marL="698500" lvl="1" indent="-342900">
              <a:buFont typeface="+mj-lt"/>
              <a:buAutoNum type="arabicPeriod"/>
            </a:pPr>
            <a:r>
              <a:rPr kumimoji="1" lang="ja-JP" altLang="en-US" dirty="0" smtClean="0"/>
              <a:t>国際標準化支援活動</a:t>
            </a:r>
          </a:p>
          <a:p>
            <a:pPr lvl="2"/>
            <a:r>
              <a:rPr kumimoji="1" lang="ja-JP" altLang="en-US" dirty="0" smtClean="0"/>
              <a:t>会員、有識者または他の組織が、オープンデータやビッグデータに関連する規格を国際標準化団体に提案することを、</a:t>
            </a:r>
            <a:r>
              <a:rPr kumimoji="1" lang="en-US" altLang="ja-JP" dirty="0" smtClean="0"/>
              <a:t>VLED</a:t>
            </a:r>
            <a:r>
              <a:rPr kumimoji="1" lang="ja-JP" altLang="en-US" dirty="0" smtClean="0"/>
              <a:t>が資金的に支援する。</a:t>
            </a:r>
          </a:p>
          <a:p>
            <a:pPr lvl="2"/>
            <a:r>
              <a:rPr lang="en-US" altLang="ja-JP" dirty="0" smtClean="0"/>
              <a:t>VLED</a:t>
            </a:r>
            <a:r>
              <a:rPr lang="ja-JP" altLang="en-US" dirty="0" smtClean="0"/>
              <a:t>自体は</a:t>
            </a:r>
            <a:r>
              <a:rPr lang="ja-JP" altLang="en-US" dirty="0"/>
              <a:t>支援対象の審査を行う。</a:t>
            </a:r>
            <a:r>
              <a:rPr lang="ja-JP" altLang="en-US" dirty="0" smtClean="0"/>
              <a:t>標準策定を行わない。</a:t>
            </a:r>
            <a:endParaRPr lang="ja-JP" altLang="en-US" dirty="0"/>
          </a:p>
          <a:p>
            <a:pPr marL="698500" lvl="1" indent="-342900">
              <a:buFont typeface="+mj-lt"/>
              <a:buAutoNum type="arabicPeriod"/>
            </a:pPr>
            <a:r>
              <a:rPr lang="ja-JP" altLang="en-US" dirty="0" smtClean="0"/>
              <a:t>国内委員会に相当する活動</a:t>
            </a:r>
          </a:p>
          <a:p>
            <a:pPr lvl="2"/>
            <a:r>
              <a:rPr lang="en-US" altLang="ja-JP" dirty="0" smtClean="0"/>
              <a:t>VLED</a:t>
            </a:r>
            <a:r>
              <a:rPr lang="ja-JP" altLang="en-US" dirty="0" smtClean="0"/>
              <a:t>は、会員等関係者間の調整をはかる場（</a:t>
            </a:r>
            <a:r>
              <a:rPr lang="ja-JP" altLang="en-US" dirty="0"/>
              <a:t>国際標準化活動</a:t>
            </a:r>
            <a:r>
              <a:rPr lang="ja-JP" altLang="en-US" dirty="0" smtClean="0"/>
              <a:t>の作戦本部）として機能する。</a:t>
            </a:r>
          </a:p>
          <a:p>
            <a:pPr marL="698500" lvl="1" indent="-342900">
              <a:buFont typeface="+mj-lt"/>
              <a:buAutoNum type="arabicPeriod"/>
            </a:pPr>
            <a:r>
              <a:rPr lang="ja-JP" altLang="en-US" dirty="0" smtClean="0"/>
              <a:t>国際交流活動</a:t>
            </a:r>
          </a:p>
          <a:p>
            <a:pPr lvl="2"/>
            <a:r>
              <a:rPr lang="ja-JP" altLang="en-US" dirty="0" smtClean="0"/>
              <a:t>国内活動を紹介するなどプレゼンスを示す、あるいは人的交流を行うことを主目的とする。</a:t>
            </a:r>
          </a:p>
          <a:p>
            <a:r>
              <a:rPr kumimoji="1" lang="ja-JP" altLang="en-US" sz="2200" dirty="0" smtClean="0"/>
              <a:t>活動対象範囲</a:t>
            </a:r>
          </a:p>
          <a:p>
            <a:pPr lvl="1"/>
            <a:r>
              <a:rPr kumimoji="1" lang="ja-JP" altLang="en-US" sz="1900" dirty="0" smtClean="0"/>
              <a:t>オープンデータ</a:t>
            </a:r>
          </a:p>
          <a:p>
            <a:pPr lvl="1"/>
            <a:r>
              <a:rPr kumimoji="1" lang="ja-JP" altLang="en-US" sz="1900" dirty="0" smtClean="0"/>
              <a:t>ビッグデータ</a:t>
            </a:r>
          </a:p>
          <a:p>
            <a:pPr lvl="1"/>
            <a:r>
              <a:rPr kumimoji="1" lang="ja-JP" altLang="en-US" sz="1900" dirty="0" smtClean="0"/>
              <a:t>地方創生</a:t>
            </a:r>
            <a:endParaRPr kumimoji="1" lang="ja-JP" altLang="en-US" sz="19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1069329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5. </a:t>
            </a:r>
            <a:r>
              <a:rPr lang="ja-JP" altLang="en-US" dirty="0"/>
              <a:t>国際標準化活動</a:t>
            </a:r>
            <a:endParaRPr kumimoji="1" lang="ja-JP" altLang="en-US" dirty="0"/>
          </a:p>
        </p:txBody>
      </p:sp>
      <p:sp>
        <p:nvSpPr>
          <p:cNvPr id="3" name="コンテンツ プレースホルダー 2"/>
          <p:cNvSpPr>
            <a:spLocks noGrp="1"/>
          </p:cNvSpPr>
          <p:nvPr>
            <p:ph idx="1"/>
          </p:nvPr>
        </p:nvSpPr>
        <p:spPr>
          <a:xfrm>
            <a:off x="351414" y="1143000"/>
            <a:ext cx="9282106" cy="5268127"/>
          </a:xfrm>
        </p:spPr>
        <p:txBody>
          <a:bodyPr>
            <a:normAutofit fontScale="92500" lnSpcReduction="10000"/>
          </a:bodyPr>
          <a:lstStyle/>
          <a:p>
            <a:r>
              <a:rPr kumimoji="1" lang="ja-JP" altLang="en-US" dirty="0" smtClean="0"/>
              <a:t>アクションアイテム案</a:t>
            </a:r>
          </a:p>
          <a:p>
            <a:pPr marL="698500" lvl="1" indent="-342900">
              <a:buFont typeface="+mj-lt"/>
              <a:buAutoNum type="arabicPeriod"/>
            </a:pPr>
            <a:r>
              <a:rPr kumimoji="1" lang="ja-JP" altLang="en-US" dirty="0" smtClean="0"/>
              <a:t>提案項目候補の洗い出し（</a:t>
            </a:r>
            <a:r>
              <a:rPr kumimoji="1" lang="en-US" altLang="ja-JP" dirty="0" smtClean="0"/>
              <a:t>3</a:t>
            </a:r>
            <a:r>
              <a:rPr kumimoji="1" lang="ja-JP" altLang="en-US" dirty="0" smtClean="0"/>
              <a:t>～</a:t>
            </a:r>
            <a:r>
              <a:rPr kumimoji="1" lang="en-US" altLang="ja-JP" dirty="0" smtClean="0"/>
              <a:t>4</a:t>
            </a:r>
            <a:r>
              <a:rPr kumimoji="1" lang="ja-JP" altLang="en-US" dirty="0" smtClean="0"/>
              <a:t>ヶ月程度）</a:t>
            </a:r>
          </a:p>
          <a:p>
            <a:pPr lvl="2"/>
            <a:r>
              <a:rPr kumimoji="1" lang="ja-JP" altLang="en-US" dirty="0" smtClean="0"/>
              <a:t>社員を含めて、標準化提案項目を洗い出す。</a:t>
            </a:r>
          </a:p>
          <a:p>
            <a:pPr lvl="3"/>
            <a:r>
              <a:rPr lang="ja-JP" altLang="en-US" dirty="0"/>
              <a:t>現在社員が行っている標準化活動項目や、標準化を予定している項目のうち、オープンデータやビッグデータに関連し、かつ複数社で対応することが望ましい項目を洗い出す</a:t>
            </a:r>
            <a:r>
              <a:rPr lang="ja-JP" altLang="en-US" dirty="0" smtClean="0"/>
              <a:t>。</a:t>
            </a:r>
          </a:p>
          <a:p>
            <a:pPr lvl="2"/>
            <a:r>
              <a:rPr lang="ja-JP" altLang="en-US" dirty="0" smtClean="0"/>
              <a:t>これら</a:t>
            </a:r>
            <a:r>
              <a:rPr lang="ja-JP" altLang="en-US" dirty="0"/>
              <a:t>の項目</a:t>
            </a:r>
            <a:r>
              <a:rPr lang="ja-JP" altLang="en-US" dirty="0" smtClean="0"/>
              <a:t>を事務局が収集し、候補を</a:t>
            </a:r>
            <a:r>
              <a:rPr lang="ja-JP" altLang="en-US" dirty="0"/>
              <a:t>選別する</a:t>
            </a:r>
            <a:r>
              <a:rPr lang="ja-JP" altLang="en-US" dirty="0" smtClean="0"/>
              <a:t>。</a:t>
            </a:r>
          </a:p>
          <a:p>
            <a:pPr lvl="2"/>
            <a:r>
              <a:rPr lang="ja-JP" altLang="en-US" dirty="0" smtClean="0"/>
              <a:t>技術委員会にて協議し、候補を確定する。</a:t>
            </a:r>
          </a:p>
          <a:p>
            <a:pPr marL="698500" lvl="1" indent="-342900">
              <a:buFont typeface="+mj-lt"/>
              <a:buAutoNum type="arabicPeriod"/>
            </a:pPr>
            <a:r>
              <a:rPr kumimoji="1" lang="ja-JP" altLang="en-US" dirty="0" smtClean="0"/>
              <a:t>ワーキンググループの結成</a:t>
            </a:r>
          </a:p>
          <a:p>
            <a:pPr lvl="2"/>
            <a:r>
              <a:rPr lang="ja-JP" altLang="en-US" dirty="0" smtClean="0"/>
              <a:t>提案項目候補それぞれについて、興味</a:t>
            </a:r>
            <a:r>
              <a:rPr lang="ja-JP" altLang="en-US" dirty="0"/>
              <a:t>のある委員・</a:t>
            </a:r>
            <a:r>
              <a:rPr lang="ja-JP" altLang="en-US" dirty="0" smtClean="0"/>
              <a:t>社員により、ワーキンググループを結成する。</a:t>
            </a:r>
          </a:p>
          <a:p>
            <a:pPr lvl="3"/>
            <a:r>
              <a:rPr lang="ja-JP" altLang="en-US" dirty="0" smtClean="0"/>
              <a:t>必要</a:t>
            </a:r>
            <a:r>
              <a:rPr lang="ja-JP" altLang="en-US" dirty="0"/>
              <a:t>で</a:t>
            </a:r>
            <a:r>
              <a:rPr lang="ja-JP" altLang="en-US" dirty="0" smtClean="0"/>
              <a:t>あれば、外部</a:t>
            </a:r>
            <a:r>
              <a:rPr lang="ja-JP" altLang="en-US" dirty="0"/>
              <a:t>から国際標準化活動の経験者を</a:t>
            </a:r>
            <a:r>
              <a:rPr lang="ja-JP" altLang="en-US" dirty="0" smtClean="0"/>
              <a:t>招く。</a:t>
            </a:r>
          </a:p>
          <a:p>
            <a:pPr lvl="2"/>
            <a:r>
              <a:rPr lang="ja-JP" altLang="en-US" dirty="0" smtClean="0"/>
              <a:t>ワーキンググループ</a:t>
            </a:r>
            <a:r>
              <a:rPr lang="ja-JP" altLang="en-US" dirty="0"/>
              <a:t>の参加者が協議</a:t>
            </a:r>
            <a:r>
              <a:rPr lang="ja-JP" altLang="en-US" dirty="0" smtClean="0"/>
              <a:t>し、</a:t>
            </a:r>
            <a:r>
              <a:rPr lang="ja-JP" altLang="en-US" dirty="0"/>
              <a:t>提案対象とする国際標準化団体とおよび検討グループを選定する</a:t>
            </a:r>
            <a:r>
              <a:rPr lang="ja-JP" altLang="en-US" dirty="0" smtClean="0"/>
              <a:t>。</a:t>
            </a:r>
          </a:p>
          <a:p>
            <a:pPr marL="698500" lvl="1" indent="-342900">
              <a:buFont typeface="+mj-lt"/>
              <a:buAutoNum type="arabicPeriod"/>
            </a:pPr>
            <a:r>
              <a:rPr kumimoji="1" lang="ja-JP" altLang="en-US" dirty="0" smtClean="0"/>
              <a:t>国際標準化団体の動向調査</a:t>
            </a:r>
          </a:p>
          <a:p>
            <a:pPr lvl="2"/>
            <a:r>
              <a:rPr lang="ja-JP" altLang="en-US" dirty="0" smtClean="0"/>
              <a:t>提案内容に近い事項を検討している国際</a:t>
            </a:r>
            <a:r>
              <a:rPr lang="ja-JP" altLang="en-US" dirty="0"/>
              <a:t>標準化</a:t>
            </a:r>
            <a:r>
              <a:rPr lang="ja-JP" altLang="en-US" dirty="0" smtClean="0"/>
              <a:t>団体やワーキンググループを調査</a:t>
            </a:r>
            <a:r>
              <a:rPr lang="ja-JP" altLang="en-US" dirty="0"/>
              <a:t>する</a:t>
            </a:r>
            <a:r>
              <a:rPr lang="ja-JP" altLang="en-US" dirty="0" smtClean="0"/>
              <a:t>。</a:t>
            </a:r>
          </a:p>
          <a:p>
            <a:pPr lvl="2"/>
            <a:r>
              <a:rPr lang="ja-JP" altLang="en-US" dirty="0" smtClean="0"/>
              <a:t>これ</a:t>
            </a:r>
            <a:r>
              <a:rPr lang="ja-JP" altLang="en-US" dirty="0"/>
              <a:t>は、次項に記す提案内容の検討と平行して進める必要がある</a:t>
            </a:r>
            <a:r>
              <a:rPr lang="ja-JP" altLang="en-US" dirty="0" smtClean="0"/>
              <a:t>。</a:t>
            </a:r>
          </a:p>
          <a:p>
            <a:pPr marL="698500" lvl="1" indent="-342900">
              <a:buFont typeface="+mj-lt"/>
              <a:buAutoNum type="arabicPeriod"/>
            </a:pPr>
            <a:r>
              <a:rPr lang="ja-JP" altLang="en-US" dirty="0" smtClean="0"/>
              <a:t>提案</a:t>
            </a:r>
            <a:r>
              <a:rPr lang="ja-JP" altLang="en-US" dirty="0"/>
              <a:t>項目のドラフトと関連資料の</a:t>
            </a:r>
            <a:r>
              <a:rPr lang="ja-JP" altLang="en-US" dirty="0" smtClean="0"/>
              <a:t>作成</a:t>
            </a:r>
          </a:p>
          <a:p>
            <a:pPr lvl="2"/>
            <a:r>
              <a:rPr lang="ja-JP" altLang="en-US" dirty="0" smtClean="0"/>
              <a:t>技術</a:t>
            </a:r>
            <a:r>
              <a:rPr lang="ja-JP" altLang="en-US" dirty="0"/>
              <a:t>仕様の標準化を提案する場合は、結成したワーキンググループの中で、提案項目のドラフトを作成する</a:t>
            </a:r>
            <a:r>
              <a:rPr lang="ja-JP" altLang="en-US" dirty="0" smtClean="0"/>
              <a:t>。</a:t>
            </a:r>
          </a:p>
          <a:p>
            <a:pPr lvl="3"/>
            <a:r>
              <a:rPr lang="ja-JP" altLang="en-US" dirty="0" smtClean="0"/>
              <a:t>提案</a:t>
            </a:r>
            <a:r>
              <a:rPr lang="ja-JP" altLang="en-US" dirty="0"/>
              <a:t>項目は事務局を含めた複数の組織が持ち寄った内容から構成されているため、この時点で、項目を精査し、提案項目のスコープを確定させる</a:t>
            </a:r>
            <a:r>
              <a:rPr lang="ja-JP" altLang="en-US" dirty="0" smtClean="0"/>
              <a:t>。</a:t>
            </a:r>
          </a:p>
          <a:p>
            <a:pPr lvl="3"/>
            <a:r>
              <a:rPr lang="ja-JP" altLang="en-US" dirty="0" smtClean="0"/>
              <a:t>その</a:t>
            </a:r>
            <a:r>
              <a:rPr lang="ja-JP" altLang="en-US" dirty="0"/>
              <a:t>スコープに基づいて、技術提案項目のドラフトを作成する</a:t>
            </a:r>
            <a:r>
              <a:rPr lang="ja-JP" altLang="en-US" dirty="0" smtClean="0"/>
              <a:t>。</a:t>
            </a:r>
          </a:p>
          <a:p>
            <a:pPr lvl="2"/>
            <a:r>
              <a:rPr lang="ja-JP" altLang="en-US" dirty="0" smtClean="0"/>
              <a:t>提案</a:t>
            </a:r>
            <a:r>
              <a:rPr lang="ja-JP" altLang="en-US" dirty="0"/>
              <a:t>項目の説得力を増すために、利用実績や採用実績をアピールするための資料を準備する</a:t>
            </a:r>
            <a:r>
              <a:rPr lang="ja-JP" altLang="en-US" dirty="0" smtClean="0"/>
              <a:t>。</a:t>
            </a:r>
          </a:p>
          <a:p>
            <a:pPr lvl="3"/>
            <a:r>
              <a:rPr kumimoji="1" lang="ja-JP" altLang="en-US" dirty="0" smtClean="0"/>
              <a:t>実績が足りない場合は、</a:t>
            </a:r>
            <a:r>
              <a:rPr kumimoji="1" lang="en-US" altLang="ja-JP" dirty="0" smtClean="0"/>
              <a:t>VLED</a:t>
            </a:r>
            <a:r>
              <a:rPr kumimoji="1" lang="ja-JP" altLang="en-US" dirty="0" smtClean="0"/>
              <a:t>の活動の中で、その技術項目を積極的に利用する。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cxnSp>
        <p:nvCxnSpPr>
          <p:cNvPr id="8" name="直線コネクタ 7"/>
          <p:cNvCxnSpPr/>
          <p:nvPr/>
        </p:nvCxnSpPr>
        <p:spPr bwMode="auto">
          <a:xfrm>
            <a:off x="7257256" y="6309320"/>
            <a:ext cx="2376264" cy="0"/>
          </a:xfrm>
          <a:prstGeom prst="line">
            <a:avLst/>
          </a:prstGeom>
          <a:solidFill>
            <a:schemeClr val="accent1"/>
          </a:solidFill>
          <a:ln w="12700" cap="sq" cmpd="sng" algn="ctr">
            <a:solidFill>
              <a:schemeClr val="bg2"/>
            </a:solidFill>
            <a:prstDash val="solid"/>
            <a:round/>
            <a:headEnd type="none" w="sm" len="sm"/>
            <a:tailEnd type="none" w="sm" len="sm"/>
          </a:ln>
          <a:effectLst/>
        </p:spPr>
      </p:cxnSp>
      <p:cxnSp>
        <p:nvCxnSpPr>
          <p:cNvPr id="12" name="直線矢印コネクタ 11"/>
          <p:cNvCxnSpPr/>
          <p:nvPr/>
        </p:nvCxnSpPr>
        <p:spPr bwMode="auto">
          <a:xfrm flipV="1">
            <a:off x="9633520" y="5589240"/>
            <a:ext cx="0" cy="720080"/>
          </a:xfrm>
          <a:prstGeom prst="straightConnector1">
            <a:avLst/>
          </a:prstGeom>
          <a:solidFill>
            <a:schemeClr val="accent1"/>
          </a:solidFill>
          <a:ln w="12700" cap="sq" cmpd="sng" algn="ctr">
            <a:solidFill>
              <a:schemeClr val="bg2"/>
            </a:solidFill>
            <a:prstDash val="solid"/>
            <a:round/>
            <a:headEnd type="none" w="sm" len="sm"/>
            <a:tailEnd type="triangle"/>
          </a:ln>
          <a:effectLst/>
        </p:spPr>
      </p:cxnSp>
      <p:sp>
        <p:nvSpPr>
          <p:cNvPr id="13" name="テキスト ボックス 12"/>
          <p:cNvSpPr txBox="1"/>
          <p:nvPr/>
        </p:nvSpPr>
        <p:spPr>
          <a:xfrm>
            <a:off x="8490228" y="5332755"/>
            <a:ext cx="1415772" cy="276999"/>
          </a:xfrm>
          <a:prstGeom prst="rect">
            <a:avLst/>
          </a:prstGeom>
          <a:noFill/>
        </p:spPr>
        <p:txBody>
          <a:bodyPr wrap="none" rtlCol="0">
            <a:spAutoFit/>
          </a:bodyPr>
          <a:lstStyle/>
          <a:p>
            <a:pPr algn="l"/>
            <a:r>
              <a:rPr kumimoji="1" lang="ja-JP" altLang="en-US" sz="1200" dirty="0" smtClean="0">
                <a:solidFill>
                  <a:schemeClr val="bg2"/>
                </a:solidFill>
                <a:latin typeface="+mn-ea"/>
                <a:ea typeface="+mn-ea"/>
                <a:cs typeface="ヒラギノ角ゴ ProN W6"/>
              </a:rPr>
              <a:t>次年度</a:t>
            </a:r>
            <a:r>
              <a:rPr kumimoji="1" lang="ja-JP" altLang="en-US" sz="1200" dirty="0" smtClean="0">
                <a:solidFill>
                  <a:schemeClr val="bg2"/>
                </a:solidFill>
                <a:latin typeface="+mn-ea"/>
                <a:ea typeface="+mn-ea"/>
                <a:cs typeface="ヒラギノ角ゴ ProN W6"/>
              </a:rPr>
              <a:t>の想定範囲</a:t>
            </a:r>
          </a:p>
        </p:txBody>
      </p:sp>
    </p:spTree>
    <p:extLst>
      <p:ext uri="{BB962C8B-B14F-4D97-AF65-F5344CB8AC3E}">
        <p14:creationId xmlns:p14="http://schemas.microsoft.com/office/powerpoint/2010/main" val="2995631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5. </a:t>
            </a:r>
            <a:r>
              <a:rPr lang="ja-JP" altLang="en-US" dirty="0"/>
              <a:t>国際標準化活動</a:t>
            </a:r>
            <a:endParaRPr kumimoji="1" lang="ja-JP" altLang="en-US" dirty="0"/>
          </a:p>
        </p:txBody>
      </p:sp>
      <p:sp>
        <p:nvSpPr>
          <p:cNvPr id="3" name="コンテンツ プレースホルダー 2"/>
          <p:cNvSpPr>
            <a:spLocks noGrp="1"/>
          </p:cNvSpPr>
          <p:nvPr>
            <p:ph idx="1"/>
          </p:nvPr>
        </p:nvSpPr>
        <p:spPr>
          <a:xfrm>
            <a:off x="351414" y="1143000"/>
            <a:ext cx="9282106" cy="5268127"/>
          </a:xfrm>
        </p:spPr>
        <p:txBody>
          <a:bodyPr>
            <a:normAutofit/>
          </a:bodyPr>
          <a:lstStyle/>
          <a:p>
            <a:r>
              <a:rPr kumimoji="1" lang="ja-JP" altLang="en-US" dirty="0" smtClean="0"/>
              <a:t>アクションアイテム案</a:t>
            </a:r>
          </a:p>
          <a:p>
            <a:pPr marL="698500" lvl="1" indent="-342900">
              <a:buFont typeface="+mj-lt"/>
              <a:buAutoNum type="arabicPeriod" startAt="5"/>
            </a:pPr>
            <a:r>
              <a:rPr lang="ja-JP" altLang="ja-JP" dirty="0"/>
              <a:t>国際標準化団体への提案</a:t>
            </a:r>
            <a:endParaRPr lang="ja-JP" altLang="en-US" dirty="0"/>
          </a:p>
          <a:p>
            <a:pPr lvl="2"/>
            <a:r>
              <a:rPr lang="ja-JP" altLang="en-US" dirty="0"/>
              <a:t>国際標準化団体が開催する会合やワークショップに出席し、選別した提案項目を発表する。このような活動を何回か繰り返すことにより賛同者を集め、対象の国際標準化団体の検討グループ内でのワークアイテムへの追加を提案する。 </a:t>
            </a:r>
            <a:endParaRPr lang="en-US" altLang="ja-JP" dirty="0" smtClean="0"/>
          </a:p>
          <a:p>
            <a:pPr marL="698500" lvl="1" indent="-342900">
              <a:buFont typeface="+mj-lt"/>
              <a:buAutoNum type="arabicPeriod" startAt="5"/>
            </a:pPr>
            <a:r>
              <a:rPr lang="ja-JP" altLang="en-US" dirty="0"/>
              <a:t>検討グループ内での議論</a:t>
            </a:r>
            <a:endParaRPr lang="ja-JP" altLang="en-US" dirty="0" smtClean="0"/>
          </a:p>
          <a:p>
            <a:pPr lvl="2"/>
            <a:r>
              <a:rPr lang="ja-JP" altLang="en-US" dirty="0" smtClean="0"/>
              <a:t>ワークアイテム</a:t>
            </a:r>
            <a:r>
              <a:rPr lang="ja-JP" altLang="en-US" dirty="0"/>
              <a:t>への追加が承認されると、検討グループ内での議論が開始される。この議論に参加し、技術提案を繰り返し行うことにより、提案項目を精査していく</a:t>
            </a:r>
            <a:r>
              <a:rPr lang="ja-JP" altLang="en-US" dirty="0" smtClean="0"/>
              <a:t>。</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Tree>
    <p:extLst>
      <p:ext uri="{BB962C8B-B14F-4D97-AF65-F5344CB8AC3E}">
        <p14:creationId xmlns:p14="http://schemas.microsoft.com/office/powerpoint/2010/main" val="829023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1876</Words>
  <Application>Microsoft Office PowerPoint</Application>
  <PresentationFormat>A4 210 x 297 mm</PresentationFormat>
  <Paragraphs>230</Paragraphs>
  <Slides>12</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12</vt:i4>
      </vt:variant>
    </vt:vector>
  </HeadingPairs>
  <TitlesOfParts>
    <vt:vector size="27" baseType="lpstr">
      <vt:lpstr>ＤＦＧ華康ゴシック体W5</vt:lpstr>
      <vt:lpstr>ＤＦＧ平成ゴシック体W3</vt:lpstr>
      <vt:lpstr>ＤＦＧ平成ゴシック体W7</vt:lpstr>
      <vt:lpstr>Franklin Gothic Demi</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Wingdings</vt:lpstr>
      <vt:lpstr>VLEDパワポ基本テンプレート</vt:lpstr>
      <vt:lpstr>次年度アクションアイテム案</vt:lpstr>
      <vt:lpstr>前回の委員会にて設定されたテーマ</vt:lpstr>
      <vt:lpstr>1. オープンデータガイド（活用編）の作成</vt:lpstr>
      <vt:lpstr>2. オープンデータガイド（提供編）のメンテナンス</vt:lpstr>
      <vt:lpstr>3. ツール集の作成</vt:lpstr>
      <vt:lpstr>4. 講習会用テキスト作成</vt:lpstr>
      <vt:lpstr>5. 国際標準化活動</vt:lpstr>
      <vt:lpstr>5. 国際標準化活動</vt:lpstr>
      <vt:lpstr>5. 国際標準化活動</vt:lpstr>
      <vt:lpstr>想定スケジュール</vt:lpstr>
      <vt:lpstr>その他（プロモーション関連作業等）</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2015-03-25T07:08:39Z</dcterms:modified>
</cp:coreProperties>
</file>