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6"/>
  </p:notesMasterIdLst>
  <p:handoutMasterIdLst>
    <p:handoutMasterId r:id="rId7"/>
  </p:handoutMasterIdLst>
  <p:sldIdLst>
    <p:sldId id="266" r:id="rId2"/>
    <p:sldId id="265" r:id="rId3"/>
    <p:sldId id="268" r:id="rId4"/>
    <p:sldId id="267" r:id="rId5"/>
  </p:sldIdLst>
  <p:sldSz cx="9906000" cy="6858000" type="A4"/>
  <p:notesSz cx="7099300" cy="102346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 xmlns:p15="http://schemas.microsoft.com/office/powerpoint/2012/main">
        <p15:guide id="1" orient="horz" pos="4180">
          <p15:clr>
            <a:srgbClr val="A4A3A4"/>
          </p15:clr>
        </p15:guide>
        <p15:guide id="2" pos="5984">
          <p15:clr>
            <a:srgbClr val="A4A3A4"/>
          </p15:clr>
        </p15:guide>
      </p15:sldGuideLst>
    </p:ext>
    <p:ext uri="{2D200454-40CA-4A62-9FC3-DE9A4176ACB9}">
      <p15:notesGuideLst xmlns="" xmlns:p15="http://schemas.microsoft.com/office/powerpoint/2012/main">
        <p15:guide id="1" orient="horz" pos="3225">
          <p15:clr>
            <a:srgbClr val="A4A3A4"/>
          </p15:clr>
        </p15:guide>
        <p15:guide id="2" pos="223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6" autoAdjust="0"/>
    <p:restoredTop sz="99566" autoAdjust="0"/>
  </p:normalViewPr>
  <p:slideViewPr>
    <p:cSldViewPr>
      <p:cViewPr varScale="1">
        <p:scale>
          <a:sx n="82" d="100"/>
          <a:sy n="82" d="100"/>
        </p:scale>
        <p:origin x="-84" y="-324"/>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225"/>
        <p:guide pos="223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4025905" y="9726067"/>
            <a:ext cx="3073400" cy="508552"/>
          </a:xfrm>
          <a:prstGeom prst="rect">
            <a:avLst/>
          </a:prstGeom>
          <a:noFill/>
          <a:ln w="9525">
            <a:noFill/>
            <a:miter lim="800000"/>
            <a:headEnd/>
            <a:tailEnd/>
          </a:ln>
          <a:effectLst/>
        </p:spPr>
        <p:txBody>
          <a:bodyPr vert="horz" wrap="square" lIns="98848" tIns="49427" rIns="98848" bIns="49427" numCol="1" anchor="b" anchorCtr="0" compatLnSpc="1">
            <a:prstTxWarp prst="textNoShape">
              <a:avLst/>
            </a:prstTxWarp>
          </a:bodyPr>
          <a:lstStyle>
            <a:lvl1pPr algn="r" defTabSz="989047">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lvl1pPr algn="l" defTabSz="989047">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4025905" y="3"/>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lvl1pPr algn="r" defTabSz="989047">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74700" y="766763"/>
            <a:ext cx="5549900" cy="38417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47739" y="4861448"/>
            <a:ext cx="5203825" cy="4607166"/>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726067"/>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b" anchorCtr="0" compatLnSpc="1">
            <a:prstTxWarp prst="textNoShape">
              <a:avLst/>
            </a:prstTxWarp>
          </a:bodyPr>
          <a:lstStyle>
            <a:lvl1pPr algn="l" defTabSz="989047">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4025905" y="9726067"/>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b" anchorCtr="0" compatLnSpc="1">
            <a:prstTxWarp prst="textNoShape">
              <a:avLst/>
            </a:prstTxWarp>
          </a:bodyPr>
          <a:lstStyle>
            <a:lvl1pPr algn="r" defTabSz="989047">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hyperlink" Target="http://creativecommons.org/licenses/by/2.1/jp/"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pic>
        <p:nvPicPr>
          <p:cNvPr id="13" name="Picture 6" descr="http://i.creativecommons.org/l/by/3.0/88x31.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3997" y="5805264"/>
            <a:ext cx="893968" cy="314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正方形/長方形 13"/>
          <p:cNvSpPr>
            <a:spLocks noChangeArrowheads="1"/>
          </p:cNvSpPr>
          <p:nvPr userDrawn="1"/>
        </p:nvSpPr>
        <p:spPr bwMode="auto">
          <a:xfrm>
            <a:off x="128464" y="6127836"/>
            <a:ext cx="417549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l" eaLnBrk="1" hangingPunct="1">
              <a:spcBef>
                <a:spcPct val="0"/>
              </a:spcBef>
              <a:buFontTx/>
              <a:buNone/>
            </a:pPr>
            <a:r>
              <a:rPr lang="ja-JP" altLang="en-US" sz="900" dirty="0">
                <a:solidFill>
                  <a:schemeClr val="bg2"/>
                </a:solidFill>
                <a:latin typeface="+mn-ea"/>
                <a:ea typeface="+mn-ea"/>
                <a:cs typeface="Meiryo UI" pitchFamily="50" charset="-128"/>
              </a:rPr>
              <a:t>作者自らが作成した図表等（出典や</a:t>
            </a:r>
            <a:r>
              <a:rPr lang="en-US" altLang="ja-JP" sz="900" dirty="0">
                <a:solidFill>
                  <a:schemeClr val="bg2"/>
                </a:solidFill>
                <a:latin typeface="+mn-ea"/>
                <a:ea typeface="+mn-ea"/>
                <a:cs typeface="Meiryo UI" pitchFamily="50" charset="-128"/>
              </a:rPr>
              <a:t>URL</a:t>
            </a:r>
            <a:r>
              <a:rPr lang="ja-JP" altLang="en-US" sz="900" dirty="0">
                <a:solidFill>
                  <a:schemeClr val="bg2"/>
                </a:solidFill>
                <a:latin typeface="+mn-ea"/>
                <a:ea typeface="+mn-ea"/>
                <a:cs typeface="Meiryo UI" pitchFamily="50" charset="-128"/>
              </a:rPr>
              <a:t>の記載のないもの）については</a:t>
            </a:r>
            <a:r>
              <a:rPr lang="ja-JP" altLang="en-US" sz="900" dirty="0" smtClean="0">
                <a:solidFill>
                  <a:schemeClr val="bg2"/>
                </a:solidFill>
                <a:latin typeface="+mn-ea"/>
                <a:ea typeface="+mn-ea"/>
                <a:cs typeface="Meiryo UI" pitchFamily="50" charset="-128"/>
              </a:rPr>
              <a:t>、</a:t>
            </a:r>
            <a:endParaRPr lang="en-US" altLang="ja-JP" sz="900" dirty="0" smtClean="0">
              <a:solidFill>
                <a:schemeClr val="bg2"/>
              </a:solidFill>
              <a:latin typeface="+mn-ea"/>
              <a:ea typeface="+mn-ea"/>
              <a:cs typeface="Meiryo UI" pitchFamily="50" charset="-128"/>
            </a:endParaRPr>
          </a:p>
          <a:p>
            <a:pPr algn="l" eaLnBrk="1" hangingPunct="1">
              <a:spcBef>
                <a:spcPct val="0"/>
              </a:spcBef>
              <a:buFontTx/>
              <a:buNone/>
            </a:pPr>
            <a:r>
              <a:rPr lang="en-US" altLang="ja-JP" sz="900" dirty="0" smtClean="0">
                <a:solidFill>
                  <a:schemeClr val="bg2"/>
                </a:solidFill>
                <a:latin typeface="+mn-ea"/>
                <a:ea typeface="+mn-ea"/>
                <a:cs typeface="Meiryo UI" pitchFamily="50" charset="-128"/>
                <a:hlinkClick r:id="rId4"/>
              </a:rPr>
              <a:t>CC-BY</a:t>
            </a:r>
            <a:r>
              <a:rPr lang="ja-JP" altLang="en-US" sz="900" dirty="0">
                <a:solidFill>
                  <a:schemeClr val="bg2"/>
                </a:solidFill>
                <a:latin typeface="+mn-ea"/>
                <a:ea typeface="+mn-ea"/>
                <a:cs typeface="Meiryo UI" pitchFamily="50" charset="-128"/>
                <a:hlinkClick r:id="rId4"/>
              </a:rPr>
              <a:t>（表示</a:t>
            </a:r>
            <a:r>
              <a:rPr lang="en-US" altLang="ja-JP" sz="900" dirty="0">
                <a:solidFill>
                  <a:schemeClr val="bg2"/>
                </a:solidFill>
                <a:latin typeface="+mn-ea"/>
                <a:ea typeface="+mn-ea"/>
                <a:cs typeface="Meiryo UI" pitchFamily="50" charset="-128"/>
                <a:hlinkClick r:id="rId4"/>
              </a:rPr>
              <a:t>2.1</a:t>
            </a:r>
            <a:r>
              <a:rPr lang="ja-JP" altLang="en-US" sz="900" dirty="0">
                <a:solidFill>
                  <a:schemeClr val="bg2"/>
                </a:solidFill>
                <a:latin typeface="+mn-ea"/>
                <a:ea typeface="+mn-ea"/>
                <a:cs typeface="Meiryo UI" pitchFamily="50" charset="-128"/>
                <a:hlinkClick r:id="rId4"/>
              </a:rPr>
              <a:t>）</a:t>
            </a:r>
            <a:r>
              <a:rPr lang="ja-JP" altLang="en-US" sz="900" dirty="0">
                <a:solidFill>
                  <a:schemeClr val="bg2"/>
                </a:solidFill>
                <a:latin typeface="+mn-ea"/>
                <a:ea typeface="+mn-ea"/>
                <a:cs typeface="Meiryo UI" pitchFamily="50" charset="-128"/>
              </a:rPr>
              <a:t>で利用可能です。</a:t>
            </a:r>
          </a:p>
          <a:p>
            <a:pPr algn="l" eaLnBrk="1" hangingPunct="1">
              <a:spcBef>
                <a:spcPct val="0"/>
              </a:spcBef>
              <a:buFontTx/>
              <a:buNone/>
            </a:pPr>
            <a:r>
              <a:rPr lang="ja-JP" altLang="en-US" sz="900" dirty="0">
                <a:solidFill>
                  <a:schemeClr val="bg2"/>
                </a:solidFill>
                <a:latin typeface="+mn-ea"/>
                <a:ea typeface="+mn-ea"/>
                <a:cs typeface="Meiryo UI" pitchFamily="50" charset="-128"/>
              </a:rPr>
              <a:t>出典や</a:t>
            </a:r>
            <a:r>
              <a:rPr lang="en-US" altLang="ja-JP" sz="900" dirty="0">
                <a:solidFill>
                  <a:schemeClr val="bg2"/>
                </a:solidFill>
                <a:latin typeface="+mn-ea"/>
                <a:ea typeface="+mn-ea"/>
                <a:cs typeface="Meiryo UI" pitchFamily="50" charset="-128"/>
              </a:rPr>
              <a:t>URL</a:t>
            </a:r>
            <a:r>
              <a:rPr lang="ja-JP" altLang="en-US" sz="900" dirty="0">
                <a:solidFill>
                  <a:schemeClr val="bg2"/>
                </a:solidFill>
                <a:latin typeface="+mn-ea"/>
                <a:ea typeface="+mn-ea"/>
                <a:cs typeface="Meiryo UI" pitchFamily="50" charset="-128"/>
              </a:rPr>
              <a:t>の記載がある図表等については</a:t>
            </a:r>
            <a:r>
              <a:rPr lang="ja-JP" altLang="en-US" sz="900" dirty="0" smtClean="0">
                <a:solidFill>
                  <a:schemeClr val="bg2"/>
                </a:solidFill>
                <a:latin typeface="+mn-ea"/>
                <a:ea typeface="+mn-ea"/>
                <a:cs typeface="Meiryo UI" pitchFamily="50" charset="-128"/>
              </a:rPr>
              <a:t>、著作権法</a:t>
            </a:r>
            <a:r>
              <a:rPr lang="ja-JP" altLang="en-US" sz="900" dirty="0">
                <a:solidFill>
                  <a:schemeClr val="bg2"/>
                </a:solidFill>
                <a:latin typeface="+mn-ea"/>
                <a:ea typeface="+mn-ea"/>
                <a:cs typeface="Meiryo UI" pitchFamily="50" charset="-128"/>
              </a:rPr>
              <a:t>に基づいてご利用ください。</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smtClean="0">
                <a:solidFill>
                  <a:srgbClr val="353535"/>
                </a:solidFill>
                <a:latin typeface="Arial" charset="0"/>
              </a:rPr>
              <a:t>© 2015 </a:t>
            </a:r>
            <a:r>
              <a:rPr lang="en-US" altLang="ja-JP" sz="1000" b="1" dirty="0" smtClean="0">
                <a:solidFill>
                  <a:srgbClr val="353535"/>
                </a:solidFill>
                <a:latin typeface="Arial" charset="0"/>
              </a:rPr>
              <a:t>Vitalizing Local </a:t>
            </a:r>
            <a:r>
              <a:rPr lang="en-US" altLang="ja-JP" sz="1000" b="1" smtClean="0">
                <a:solidFill>
                  <a:srgbClr val="353535"/>
                </a:solidFill>
                <a:latin typeface="Arial" charset="0"/>
              </a:rPr>
              <a:t>Economy organization by open Data &amp; big </a:t>
            </a:r>
            <a:r>
              <a:rPr lang="en-US" altLang="ja-JP" sz="1000" b="1" dirty="0" smtClean="0">
                <a:solidFill>
                  <a:srgbClr val="353535"/>
                </a:solidFill>
                <a:latin typeface="Arial" charset="0"/>
              </a:rPr>
              <a:t>D</a:t>
            </a:r>
            <a:r>
              <a:rPr lang="en-US" altLang="ja-JP" sz="1000" b="1" smtClean="0">
                <a:solidFill>
                  <a:srgbClr val="353535"/>
                </a:solidFill>
                <a:latin typeface="Arial" charset="0"/>
              </a:rPr>
              <a:t>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3" y="495722"/>
            <a:ext cx="9134339" cy="581715"/>
          </a:xfrm>
        </p:spPr>
        <p:txBody>
          <a:bodyPr>
            <a:normAutofit/>
          </a:bodyPr>
          <a:lstStyle/>
          <a:p>
            <a:r>
              <a:rPr lang="ja-JP" altLang="en-US" sz="2400" dirty="0" smtClean="0">
                <a:solidFill>
                  <a:schemeClr val="bg2"/>
                </a:solidFill>
              </a:rPr>
              <a:t>地方</a:t>
            </a:r>
            <a:r>
              <a:rPr lang="ja-JP" altLang="en-US" sz="2400" dirty="0">
                <a:solidFill>
                  <a:schemeClr val="bg2"/>
                </a:solidFill>
              </a:rPr>
              <a:t>に</a:t>
            </a:r>
            <a:r>
              <a:rPr lang="ja-JP" altLang="en-US" sz="2400" dirty="0" smtClean="0">
                <a:solidFill>
                  <a:schemeClr val="bg2"/>
                </a:solidFill>
              </a:rPr>
              <a:t>おけるデータ活用人材の育成に</a:t>
            </a:r>
            <a:r>
              <a:rPr lang="ja-JP" altLang="en-US" sz="2400" dirty="0" smtClean="0">
                <a:solidFill>
                  <a:schemeClr val="bg2"/>
                </a:solidFill>
              </a:rPr>
              <a:t>ついて</a:t>
            </a:r>
            <a:endParaRPr kumimoji="1" lang="ja-JP" altLang="en-US" sz="2400" dirty="0">
              <a:solidFill>
                <a:schemeClr val="bg2"/>
              </a:solidFill>
            </a:endParaRPr>
          </a:p>
        </p:txBody>
      </p:sp>
      <p:sp>
        <p:nvSpPr>
          <p:cNvPr id="3" name="コンテンツ プレースホルダー 2"/>
          <p:cNvSpPr>
            <a:spLocks noGrp="1"/>
          </p:cNvSpPr>
          <p:nvPr>
            <p:ph idx="1"/>
          </p:nvPr>
        </p:nvSpPr>
        <p:spPr>
          <a:xfrm>
            <a:off x="351414" y="1041193"/>
            <a:ext cx="9146415" cy="5556159"/>
          </a:xfrm>
        </p:spPr>
        <p:txBody>
          <a:bodyPr>
            <a:normAutofit/>
          </a:bodyPr>
          <a:lstStyle/>
          <a:p>
            <a:r>
              <a:rPr lang="ja-JP" altLang="en-US" dirty="0" smtClean="0">
                <a:solidFill>
                  <a:schemeClr val="bg2"/>
                </a:solidFill>
              </a:rPr>
              <a:t>３段階で検討</a:t>
            </a:r>
            <a:endParaRPr lang="en-US" altLang="ja-JP" dirty="0" smtClean="0">
              <a:solidFill>
                <a:schemeClr val="bg2"/>
              </a:solidFill>
            </a:endParaRPr>
          </a:p>
          <a:p>
            <a:pPr lvl="2"/>
            <a:r>
              <a:rPr lang="ja-JP" altLang="en-US" dirty="0" smtClean="0">
                <a:solidFill>
                  <a:schemeClr val="bg2"/>
                </a:solidFill>
              </a:rPr>
              <a:t>地方自治体のデータ</a:t>
            </a:r>
            <a:r>
              <a:rPr lang="ja-JP" altLang="en-US" dirty="0">
                <a:solidFill>
                  <a:schemeClr val="bg2"/>
                </a:solidFill>
              </a:rPr>
              <a:t>活用事例</a:t>
            </a:r>
            <a:r>
              <a:rPr lang="ja-JP" altLang="en-US" dirty="0" smtClean="0">
                <a:solidFill>
                  <a:schemeClr val="bg2"/>
                </a:solidFill>
              </a:rPr>
              <a:t>の調査</a:t>
            </a:r>
            <a:endParaRPr lang="en-US" altLang="ja-JP" dirty="0" smtClean="0">
              <a:solidFill>
                <a:schemeClr val="bg2"/>
              </a:solidFill>
            </a:endParaRPr>
          </a:p>
          <a:p>
            <a:pPr lvl="2"/>
            <a:r>
              <a:rPr lang="ja-JP" altLang="en-US" dirty="0" smtClean="0">
                <a:solidFill>
                  <a:schemeClr val="bg2"/>
                </a:solidFill>
              </a:rPr>
              <a:t>地域経済活性化・地域課題解決プロジェクト</a:t>
            </a:r>
            <a:endParaRPr lang="en-US" altLang="ja-JP" dirty="0" smtClean="0">
              <a:solidFill>
                <a:schemeClr val="bg2"/>
              </a:solidFill>
            </a:endParaRPr>
          </a:p>
          <a:p>
            <a:pPr lvl="2"/>
            <a:r>
              <a:rPr lang="ja-JP" altLang="en-US" dirty="0" smtClean="0">
                <a:solidFill>
                  <a:schemeClr val="bg2"/>
                </a:solidFill>
              </a:rPr>
              <a:t>地方自治体職員向け</a:t>
            </a:r>
            <a:r>
              <a:rPr lang="ja-JP" altLang="en-US" dirty="0">
                <a:solidFill>
                  <a:schemeClr val="bg2"/>
                </a:solidFill>
              </a:rPr>
              <a:t>研修</a:t>
            </a:r>
            <a:endParaRPr lang="en-US" altLang="ja-JP" dirty="0" smtClean="0">
              <a:solidFill>
                <a:schemeClr val="bg2"/>
              </a:solidFill>
            </a:endParaRPr>
          </a:p>
          <a:p>
            <a:pPr marL="0" indent="0">
              <a:buNone/>
            </a:pPr>
            <a:r>
              <a:rPr lang="ja-JP" altLang="en-US" dirty="0" smtClean="0">
                <a:solidFill>
                  <a:schemeClr val="bg2"/>
                </a:solidFill>
              </a:rPr>
              <a:t>（１）地方自治体のデータ活用事例の調査</a:t>
            </a:r>
            <a:endParaRPr lang="en-US" altLang="ja-JP" dirty="0" smtClean="0">
              <a:solidFill>
                <a:schemeClr val="bg2"/>
              </a:solidFill>
            </a:endParaRPr>
          </a:p>
          <a:p>
            <a:pPr lvl="2"/>
            <a:r>
              <a:rPr lang="ja-JP" altLang="en-US" dirty="0" smtClean="0">
                <a:solidFill>
                  <a:schemeClr val="bg2"/>
                </a:solidFill>
              </a:rPr>
              <a:t>地方自治体</a:t>
            </a:r>
            <a:r>
              <a:rPr lang="ja-JP" altLang="en-US" dirty="0">
                <a:solidFill>
                  <a:schemeClr val="bg2"/>
                </a:solidFill>
              </a:rPr>
              <a:t>において</a:t>
            </a:r>
            <a:r>
              <a:rPr lang="ja-JP" altLang="en-US" dirty="0" smtClean="0">
                <a:solidFill>
                  <a:schemeClr val="bg2"/>
                </a:solidFill>
              </a:rPr>
              <a:t>政策立案等にデータ分析を</a:t>
            </a:r>
            <a:r>
              <a:rPr lang="ja-JP" altLang="en-US" dirty="0">
                <a:solidFill>
                  <a:schemeClr val="bg2"/>
                </a:solidFill>
              </a:rPr>
              <a:t>活用</a:t>
            </a:r>
            <a:r>
              <a:rPr lang="ja-JP" altLang="en-US" dirty="0" smtClean="0">
                <a:solidFill>
                  <a:schemeClr val="bg2"/>
                </a:solidFill>
              </a:rPr>
              <a:t>している事例を調査</a:t>
            </a:r>
            <a:endParaRPr lang="en-US" altLang="ja-JP" dirty="0" smtClean="0">
              <a:solidFill>
                <a:schemeClr val="bg2"/>
              </a:solidFill>
            </a:endParaRPr>
          </a:p>
          <a:p>
            <a:pPr lvl="2"/>
            <a:r>
              <a:rPr lang="ja-JP" altLang="en-US" dirty="0" smtClean="0">
                <a:solidFill>
                  <a:schemeClr val="bg2"/>
                </a:solidFill>
              </a:rPr>
              <a:t>結果を整理し、自治体会員間で共有（自治体を一同に集めた</a:t>
            </a:r>
            <a:r>
              <a:rPr lang="ja-JP" altLang="en-US" dirty="0">
                <a:solidFill>
                  <a:schemeClr val="bg2"/>
                </a:solidFill>
              </a:rPr>
              <a:t>シンポジウム</a:t>
            </a:r>
            <a:r>
              <a:rPr lang="ja-JP" altLang="en-US" dirty="0" smtClean="0">
                <a:solidFill>
                  <a:schemeClr val="bg2"/>
                </a:solidFill>
              </a:rPr>
              <a:t>等での発表も検討）</a:t>
            </a:r>
            <a:endParaRPr lang="en-US" altLang="ja-JP" dirty="0" smtClean="0">
              <a:solidFill>
                <a:schemeClr val="bg2"/>
              </a:solidFill>
            </a:endParaRPr>
          </a:p>
          <a:p>
            <a:pPr lvl="2"/>
            <a:r>
              <a:rPr lang="ja-JP" altLang="en-US" dirty="0" smtClean="0">
                <a:solidFill>
                  <a:schemeClr val="bg2"/>
                </a:solidFill>
              </a:rPr>
              <a:t>結果をある程度一般化</a:t>
            </a:r>
            <a:r>
              <a:rPr lang="ja-JP" altLang="en-US" dirty="0">
                <a:solidFill>
                  <a:schemeClr val="bg2"/>
                </a:solidFill>
              </a:rPr>
              <a:t>でき</a:t>
            </a:r>
            <a:r>
              <a:rPr lang="ja-JP" altLang="en-US" dirty="0" smtClean="0">
                <a:solidFill>
                  <a:schemeClr val="bg2"/>
                </a:solidFill>
              </a:rPr>
              <a:t>れば、オープンデータ活用の知見としても展開</a:t>
            </a:r>
            <a:endParaRPr lang="en-US" altLang="ja-JP" dirty="0" smtClean="0">
              <a:solidFill>
                <a:schemeClr val="bg2"/>
              </a:solidFill>
            </a:endParaRPr>
          </a:p>
          <a:p>
            <a:pPr marL="0" indent="0">
              <a:buNone/>
            </a:pPr>
            <a:r>
              <a:rPr lang="ja-JP" altLang="en-US" dirty="0" smtClean="0">
                <a:solidFill>
                  <a:schemeClr val="bg2"/>
                </a:solidFill>
              </a:rPr>
              <a:t>（２）地域</a:t>
            </a:r>
            <a:r>
              <a:rPr lang="ja-JP" altLang="en-US" dirty="0">
                <a:solidFill>
                  <a:schemeClr val="bg2"/>
                </a:solidFill>
              </a:rPr>
              <a:t>経済活性化・地域課題解決プロジェクト</a:t>
            </a:r>
          </a:p>
          <a:p>
            <a:pPr lvl="2"/>
            <a:r>
              <a:rPr lang="ja-JP" altLang="en-US" dirty="0" smtClean="0">
                <a:solidFill>
                  <a:schemeClr val="bg2"/>
                </a:solidFill>
              </a:rPr>
              <a:t>地域経済の活性化・地域課題解決のためにデータを活用する有効性が認識されつつあるが、地方自治体や地場産業団体等においては専門的知識を有する人材のリソース不足が指摘されている。</a:t>
            </a:r>
            <a:endParaRPr lang="en-US" altLang="ja-JP" dirty="0" smtClean="0">
              <a:solidFill>
                <a:schemeClr val="bg2"/>
              </a:solidFill>
            </a:endParaRPr>
          </a:p>
          <a:p>
            <a:pPr lvl="2"/>
            <a:r>
              <a:rPr lang="ja-JP" altLang="en-US" dirty="0" smtClean="0">
                <a:solidFill>
                  <a:schemeClr val="bg2"/>
                </a:solidFill>
              </a:rPr>
              <a:t>地方自治体や地場産業団体等が</a:t>
            </a:r>
            <a:r>
              <a:rPr lang="ja-JP" altLang="en-US" dirty="0">
                <a:solidFill>
                  <a:schemeClr val="bg2"/>
                </a:solidFill>
              </a:rPr>
              <a:t>抱えるデータ活用のニーズを精査し、小規模なプロジェクトを</a:t>
            </a:r>
            <a:r>
              <a:rPr lang="ja-JP" altLang="en-US" dirty="0" smtClean="0">
                <a:solidFill>
                  <a:schemeClr val="bg2"/>
                </a:solidFill>
              </a:rPr>
              <a:t>立ち上げることにより、人的リソースを支援。</a:t>
            </a:r>
            <a:endParaRPr lang="en-US" altLang="ja-JP" dirty="0" smtClean="0">
              <a:solidFill>
                <a:schemeClr val="bg2"/>
              </a:solidFill>
            </a:endParaRPr>
          </a:p>
          <a:p>
            <a:pPr lvl="2"/>
            <a:r>
              <a:rPr lang="ja-JP" altLang="en-US" dirty="0">
                <a:solidFill>
                  <a:schemeClr val="bg2"/>
                </a:solidFill>
              </a:rPr>
              <a:t>プロジェクト実施</a:t>
            </a:r>
            <a:r>
              <a:rPr lang="ja-JP" altLang="en-US" dirty="0" smtClean="0">
                <a:solidFill>
                  <a:schemeClr val="bg2"/>
                </a:solidFill>
              </a:rPr>
              <a:t>担当社（社員に限らない）が</a:t>
            </a:r>
            <a:r>
              <a:rPr lang="ja-JP" altLang="en-US" dirty="0">
                <a:solidFill>
                  <a:schemeClr val="bg2"/>
                </a:solidFill>
              </a:rPr>
              <a:t>地域経済の活性化・地域課題の解決に資するデータ活用環境を整備。</a:t>
            </a:r>
          </a:p>
          <a:p>
            <a:pPr lvl="2"/>
            <a:r>
              <a:rPr lang="ja-JP" altLang="en-US" dirty="0">
                <a:solidFill>
                  <a:schemeClr val="bg2"/>
                </a:solidFill>
              </a:rPr>
              <a:t>一定の間、整備したデータ活用環境の運用をサポートし、現場の社員・職員で保守ができるような体制を構築</a:t>
            </a:r>
            <a:r>
              <a:rPr lang="ja-JP" altLang="en-US" dirty="0" smtClean="0">
                <a:solidFill>
                  <a:schemeClr val="bg2"/>
                </a:solidFill>
              </a:rPr>
              <a:t>。</a:t>
            </a:r>
            <a:endParaRPr kumimoji="1" lang="en-US" altLang="ja-JP" dirty="0" smtClean="0">
              <a:solidFill>
                <a:schemeClr val="bg2"/>
              </a:solidFill>
            </a:endParaRPr>
          </a:p>
          <a:p>
            <a:pPr lvl="2"/>
            <a:r>
              <a:rPr kumimoji="1" lang="ja-JP" altLang="en-US" dirty="0" smtClean="0">
                <a:solidFill>
                  <a:schemeClr val="bg2"/>
                </a:solidFill>
              </a:rPr>
              <a:t>結果を整理し、自治体会員間、</a:t>
            </a:r>
            <a:r>
              <a:rPr lang="ja-JP" altLang="en-US" dirty="0">
                <a:solidFill>
                  <a:schemeClr val="bg2"/>
                </a:solidFill>
              </a:rPr>
              <a:t>又は</a:t>
            </a:r>
            <a:r>
              <a:rPr kumimoji="1" lang="ja-JP" altLang="en-US" dirty="0" smtClean="0">
                <a:solidFill>
                  <a:schemeClr val="bg2"/>
                </a:solidFill>
              </a:rPr>
              <a:t>一般向けに共有（上記、</a:t>
            </a:r>
            <a:r>
              <a:rPr lang="ja-JP" altLang="en-US" dirty="0" smtClean="0">
                <a:solidFill>
                  <a:schemeClr val="bg2"/>
                </a:solidFill>
              </a:rPr>
              <a:t>自治体合同会議</a:t>
            </a:r>
            <a:r>
              <a:rPr lang="ja-JP" altLang="en-US" dirty="0">
                <a:solidFill>
                  <a:schemeClr val="bg2"/>
                </a:solidFill>
              </a:rPr>
              <a:t>での発表も検討</a:t>
            </a:r>
            <a:r>
              <a:rPr kumimoji="1" lang="ja-JP" altLang="en-US" dirty="0" smtClean="0">
                <a:solidFill>
                  <a:schemeClr val="bg2"/>
                </a:solidFill>
              </a:rPr>
              <a:t>）</a:t>
            </a:r>
            <a:endParaRPr kumimoji="1" lang="en-US" altLang="ja-JP"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a:t>
            </a:fld>
            <a:endParaRPr lang="en-US" altLang="ja-JP"/>
          </a:p>
        </p:txBody>
      </p:sp>
      <p:sp>
        <p:nvSpPr>
          <p:cNvPr id="5" name="テキスト ボックス 4"/>
          <p:cNvSpPr txBox="1"/>
          <p:nvPr/>
        </p:nvSpPr>
        <p:spPr>
          <a:xfrm>
            <a:off x="9087797" y="260648"/>
            <a:ext cx="803425" cy="369332"/>
          </a:xfrm>
          <a:prstGeom prst="rect">
            <a:avLst/>
          </a:prstGeom>
          <a:noFill/>
          <a:ln>
            <a:solidFill>
              <a:schemeClr val="bg2"/>
            </a:solidFill>
          </a:ln>
        </p:spPr>
        <p:txBody>
          <a:bodyPr wrap="none" rtlCol="0">
            <a:spAutoFit/>
          </a:bodyPr>
          <a:lstStyle/>
          <a:p>
            <a:pPr algn="l"/>
            <a:r>
              <a:rPr kumimoji="1" lang="ja-JP" altLang="en-US" dirty="0" smtClean="0">
                <a:solidFill>
                  <a:schemeClr val="bg2"/>
                </a:solidFill>
                <a:latin typeface="ヒラギノ角ゴ ProN W6"/>
                <a:ea typeface="ヒラギノ角ゴ ProN W6"/>
                <a:cs typeface="ヒラギノ角ゴ ProN W6"/>
              </a:rPr>
              <a:t>資料</a:t>
            </a:r>
            <a:r>
              <a:rPr kumimoji="1" lang="ja-JP" altLang="en-US" dirty="0">
                <a:solidFill>
                  <a:schemeClr val="bg2"/>
                </a:solidFill>
                <a:latin typeface="ヒラギノ角ゴ ProN W6"/>
                <a:ea typeface="ヒラギノ角ゴ ProN W6"/>
                <a:cs typeface="ヒラギノ角ゴ ProN W6"/>
              </a:rPr>
              <a:t>２</a:t>
            </a:r>
            <a:endParaRPr kumimoji="1" lang="ja-JP" altLang="en-US" dirty="0" smtClean="0">
              <a:solidFill>
                <a:schemeClr val="bg2"/>
              </a:solidFill>
              <a:latin typeface="ヒラギノ角ゴ ProN W6"/>
              <a:ea typeface="ヒラギノ角ゴ ProN W6"/>
              <a:cs typeface="ヒラギノ角ゴ ProN W6"/>
            </a:endParaRPr>
          </a:p>
        </p:txBody>
      </p:sp>
      <p:sp>
        <p:nvSpPr>
          <p:cNvPr id="6" name="タイトル 1"/>
          <p:cNvSpPr txBox="1">
            <a:spLocks/>
          </p:cNvSpPr>
          <p:nvPr/>
        </p:nvSpPr>
        <p:spPr bwMode="auto">
          <a:xfrm>
            <a:off x="128463" y="170701"/>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fontScale="97500"/>
          </a:bodyPr>
          <a:lstStyle>
            <a:lvl1pPr algn="l" defTabSz="972616" rtl="0" eaLnBrk="1" fontAlgn="base" hangingPunct="1">
              <a:spcBef>
                <a:spcPct val="0"/>
              </a:spcBef>
              <a:spcAft>
                <a:spcPct val="0"/>
              </a:spcAft>
              <a:defRPr kumimoji="1" sz="2600" b="1" baseline="0">
                <a:solidFill>
                  <a:schemeClr val="bg2">
                    <a:lumMod val="75000"/>
                    <a:lumOff val="25000"/>
                  </a:schemeClr>
                </a:solidFill>
                <a:latin typeface="Calibri" pitchFamily="34" charset="0"/>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1400" kern="0" dirty="0" smtClean="0"/>
              <a:t>データサイエンティスト資格検討分科会報告</a:t>
            </a:r>
            <a:endParaRPr lang="ja-JP" altLang="en-US" sz="1400" kern="0" dirty="0"/>
          </a:p>
        </p:txBody>
      </p:sp>
    </p:spTree>
    <p:extLst>
      <p:ext uri="{BB962C8B-B14F-4D97-AF65-F5344CB8AC3E}">
        <p14:creationId xmlns:p14="http://schemas.microsoft.com/office/powerpoint/2010/main" val="4067800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9141" y="476672"/>
            <a:ext cx="9134339" cy="581715"/>
          </a:xfrm>
        </p:spPr>
        <p:txBody>
          <a:bodyPr>
            <a:normAutofit/>
          </a:bodyPr>
          <a:lstStyle/>
          <a:p>
            <a:r>
              <a:rPr lang="ja-JP" altLang="en-US" sz="2400" dirty="0">
                <a:solidFill>
                  <a:schemeClr val="bg2"/>
                </a:solidFill>
              </a:rPr>
              <a:t>地方におけるデータ活用人材の育成に</a:t>
            </a:r>
            <a:r>
              <a:rPr lang="ja-JP" altLang="en-US" sz="2400" dirty="0" smtClean="0">
                <a:solidFill>
                  <a:schemeClr val="bg2"/>
                </a:solidFill>
              </a:rPr>
              <a:t>ついて</a:t>
            </a:r>
            <a:endParaRPr kumimoji="1" lang="ja-JP" altLang="en-US" sz="2400" dirty="0">
              <a:solidFill>
                <a:schemeClr val="bg2"/>
              </a:solidFill>
            </a:endParaRPr>
          </a:p>
        </p:txBody>
      </p:sp>
      <p:sp>
        <p:nvSpPr>
          <p:cNvPr id="3" name="コンテンツ プレースホルダー 2"/>
          <p:cNvSpPr>
            <a:spLocks noGrp="1"/>
          </p:cNvSpPr>
          <p:nvPr>
            <p:ph idx="1"/>
          </p:nvPr>
        </p:nvSpPr>
        <p:spPr/>
        <p:txBody>
          <a:bodyPr/>
          <a:lstStyle/>
          <a:p>
            <a:pPr marL="0" indent="0">
              <a:buNone/>
            </a:pPr>
            <a:r>
              <a:rPr lang="ja-JP" altLang="en-US" dirty="0" smtClean="0"/>
              <a:t>（３）</a:t>
            </a:r>
            <a:r>
              <a:rPr lang="ja-JP" altLang="en-US" dirty="0" smtClean="0">
                <a:solidFill>
                  <a:schemeClr val="bg2"/>
                </a:solidFill>
              </a:rPr>
              <a:t>地方自治体職員向け</a:t>
            </a:r>
            <a:r>
              <a:rPr lang="ja-JP" altLang="en-US" dirty="0" smtClean="0"/>
              <a:t>研修</a:t>
            </a:r>
            <a:r>
              <a:rPr lang="en-US" altLang="ja-JP" dirty="0" smtClean="0"/>
              <a:t>(</a:t>
            </a:r>
            <a:r>
              <a:rPr lang="ja-JP" altLang="en-US" dirty="0" smtClean="0"/>
              <a:t>職員レベルのスキルアップ</a:t>
            </a:r>
            <a:r>
              <a:rPr lang="en-US" altLang="ja-JP" dirty="0" smtClean="0"/>
              <a:t>)</a:t>
            </a:r>
          </a:p>
          <a:p>
            <a:pPr lvl="2"/>
            <a:r>
              <a:rPr lang="ja-JP" altLang="en-US" dirty="0"/>
              <a:t>データ活用</a:t>
            </a:r>
            <a:r>
              <a:rPr lang="ja-JP" altLang="en-US" dirty="0" smtClean="0"/>
              <a:t>の一般座学（基本知識収得）</a:t>
            </a:r>
            <a:endParaRPr lang="en-US" altLang="ja-JP" dirty="0" smtClean="0"/>
          </a:p>
          <a:p>
            <a:pPr lvl="2"/>
            <a:r>
              <a:rPr lang="ja-JP" altLang="en-US" dirty="0" smtClean="0"/>
              <a:t>上記の</a:t>
            </a:r>
            <a:r>
              <a:rPr lang="en-US" altLang="ja-JP" dirty="0" smtClean="0"/>
              <a:t>2</a:t>
            </a:r>
            <a:r>
              <a:rPr lang="ja-JP" altLang="en-US" dirty="0" smtClean="0"/>
              <a:t>策で得られた知見</a:t>
            </a:r>
            <a:endParaRPr lang="en-US" altLang="ja-JP" dirty="0" smtClean="0"/>
          </a:p>
          <a:p>
            <a:pPr lvl="2"/>
            <a:r>
              <a:rPr lang="ja-JP" altLang="en-US" dirty="0" smtClean="0"/>
              <a:t>事例等の紹介（データ活用の効果を活かす動機付け）</a:t>
            </a:r>
            <a:endParaRPr lang="en-US" altLang="ja-JP" dirty="0" smtClean="0"/>
          </a:p>
          <a:p>
            <a:pPr lvl="2"/>
            <a:r>
              <a:rPr lang="ja-JP" altLang="en-US" dirty="0" smtClean="0"/>
              <a:t>オープンデータ提供・利用のための知識の紹介（ガイドの入門編的紹介）</a:t>
            </a:r>
            <a:endParaRPr lang="en-US" altLang="ja-JP" dirty="0" smtClean="0"/>
          </a:p>
          <a:p>
            <a:pPr lvl="2"/>
            <a:r>
              <a:rPr kumimoji="1" lang="ja-JP" altLang="en-US" dirty="0"/>
              <a:t>データ</a:t>
            </a:r>
            <a:r>
              <a:rPr kumimoji="1" lang="ja-JP" altLang="en-US" dirty="0" smtClean="0"/>
              <a:t>分析・活用ルールの紹介（社員提供のツールなどがあれば）</a:t>
            </a:r>
            <a:endParaRPr kumimoji="1" lang="en-US" altLang="ja-JP" dirty="0" smtClean="0"/>
          </a:p>
          <a:p>
            <a:pPr lvl="1"/>
            <a:r>
              <a:rPr lang="ja-JP" altLang="en-US" dirty="0"/>
              <a:t>これら</a:t>
            </a:r>
            <a:r>
              <a:rPr lang="ja-JP" altLang="en-US" dirty="0" smtClean="0"/>
              <a:t>の内容をカリキュラム化して、自治体向け研修として実施（別途検討の自治体向け研修策に含める案、</a:t>
            </a:r>
            <a:r>
              <a:rPr lang="en-US" altLang="ja-JP" dirty="0" smtClean="0"/>
              <a:t>CIO</a:t>
            </a:r>
            <a:r>
              <a:rPr lang="ja-JP" altLang="en-US" dirty="0" smtClean="0"/>
              <a:t>研修に含める案、</a:t>
            </a:r>
            <a:r>
              <a:rPr lang="en-US" altLang="ja-JP" dirty="0" smtClean="0"/>
              <a:t>VLED</a:t>
            </a:r>
            <a:r>
              <a:rPr lang="ja-JP" altLang="en-US" dirty="0" smtClean="0"/>
              <a:t>として</a:t>
            </a:r>
            <a:r>
              <a:rPr lang="en-US" altLang="ja-JP" dirty="0" err="1" smtClean="0"/>
              <a:t>gacco</a:t>
            </a:r>
            <a:r>
              <a:rPr lang="ja-JP" altLang="en-US" dirty="0" smtClean="0"/>
              <a:t>などの授業の形で提供</a:t>
            </a:r>
            <a:r>
              <a:rPr lang="ja-JP" altLang="en-US" dirty="0"/>
              <a:t>する案</a:t>
            </a:r>
            <a:r>
              <a:rPr lang="ja-JP" altLang="en-US" dirty="0" smtClean="0"/>
              <a:t>などを検討）</a:t>
            </a:r>
            <a:endParaRPr lang="en-US" altLang="ja-JP" dirty="0"/>
          </a:p>
          <a:p>
            <a:pPr marL="355600" lvl="1" indent="0">
              <a:buNone/>
            </a:pPr>
            <a:endParaRPr lang="en-US" altLang="ja-JP" dirty="0" smtClean="0"/>
          </a:p>
          <a:p>
            <a:pPr marL="0" lvl="1">
              <a:spcBef>
                <a:spcPts val="0"/>
              </a:spcBef>
              <a:buClr>
                <a:schemeClr val="accent2">
                  <a:lumMod val="75000"/>
                </a:schemeClr>
              </a:buClr>
              <a:buSzPct val="100000"/>
              <a:buFont typeface="Wingdings" panose="05000000000000000000" pitchFamily="2" charset="2"/>
              <a:buChar char="n"/>
            </a:pPr>
            <a:r>
              <a:rPr lang="ja-JP" altLang="en-US" sz="2400" dirty="0" smtClean="0"/>
              <a:t>分科会に</a:t>
            </a:r>
            <a:r>
              <a:rPr lang="ja-JP" altLang="en-US" sz="2400" dirty="0"/>
              <a:t>ついて</a:t>
            </a:r>
            <a:endParaRPr kumimoji="1" lang="en-US" altLang="ja-JP" sz="2400" dirty="0" smtClean="0"/>
          </a:p>
          <a:p>
            <a:pPr marL="540000">
              <a:buFont typeface="Wingdings" panose="05000000000000000000" pitchFamily="2" charset="2"/>
              <a:buChar char="Ø"/>
            </a:pPr>
            <a:r>
              <a:rPr kumimoji="1" lang="ja-JP" altLang="en-US" sz="1600" dirty="0" smtClean="0"/>
              <a:t>「データサイエンティスト資格検討</a:t>
            </a:r>
            <a:r>
              <a:rPr lang="ja-JP" altLang="en-US" sz="1600" dirty="0"/>
              <a:t>分科会」</a:t>
            </a:r>
            <a:r>
              <a:rPr lang="ja-JP" altLang="en-US" sz="1600" dirty="0" smtClean="0"/>
              <a:t>は「データサイエンティスト人材育成検討</a:t>
            </a:r>
            <a:r>
              <a:rPr lang="ja-JP" altLang="en-US" sz="1600" dirty="0"/>
              <a:t>分科会</a:t>
            </a:r>
            <a:r>
              <a:rPr kumimoji="1" lang="ja-JP" altLang="en-US" sz="1600" dirty="0" smtClean="0"/>
              <a:t>」に名称変更した方が良いのではないか。</a:t>
            </a:r>
            <a:endParaRPr kumimoji="1" lang="ja-JP" altLang="en-US" sz="16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Tree>
    <p:extLst>
      <p:ext uri="{BB962C8B-B14F-4D97-AF65-F5344CB8AC3E}">
        <p14:creationId xmlns:p14="http://schemas.microsoft.com/office/powerpoint/2010/main" val="1013694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456" y="471021"/>
            <a:ext cx="9721080" cy="581715"/>
          </a:xfrm>
        </p:spPr>
        <p:txBody>
          <a:bodyPr>
            <a:noAutofit/>
          </a:bodyPr>
          <a:lstStyle/>
          <a:p>
            <a:r>
              <a:rPr lang="ja-JP" altLang="en-US" sz="2300" dirty="0">
                <a:latin typeface="Meiryo UI" panose="020B0604030504040204" pitchFamily="50" charset="-128"/>
                <a:ea typeface="Meiryo UI" panose="020B0604030504040204" pitchFamily="50" charset="-128"/>
                <a:cs typeface="Meiryo UI" panose="020B0604030504040204" pitchFamily="50" charset="-128"/>
              </a:rPr>
              <a:t>（補足）</a:t>
            </a:r>
            <a:r>
              <a:rPr lang="ja-JP" altLang="en-US" sz="23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地域経済活性化・地域課題解決</a:t>
            </a:r>
            <a:r>
              <a:rPr lang="ja-JP" altLang="en-US" sz="23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プロジェクト</a:t>
            </a:r>
            <a:r>
              <a:rPr lang="ja-JP" altLang="en-US" sz="23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検討</a:t>
            </a:r>
            <a:r>
              <a:rPr lang="ja-JP" altLang="en-US" sz="2300" dirty="0">
                <a:latin typeface="Meiryo UI" panose="020B0604030504040204" pitchFamily="50" charset="-128"/>
                <a:ea typeface="Meiryo UI" panose="020B0604030504040204" pitchFamily="50" charset="-128"/>
                <a:cs typeface="Meiryo UI" panose="020B0604030504040204" pitchFamily="50" charset="-128"/>
              </a:rPr>
              <a:t>事項等（素案</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3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
        <p:nvSpPr>
          <p:cNvPr id="5" name="Rectangle 4"/>
          <p:cNvSpPr>
            <a:spLocks noChangeArrowheads="1"/>
          </p:cNvSpPr>
          <p:nvPr/>
        </p:nvSpPr>
        <p:spPr bwMode="auto">
          <a:xfrm>
            <a:off x="355374" y="1344192"/>
            <a:ext cx="9243146" cy="1652760"/>
          </a:xfrm>
          <a:prstGeom prst="rect">
            <a:avLst/>
          </a:prstGeom>
          <a:gradFill flip="none" rotWithShape="1">
            <a:gsLst>
              <a:gs pos="60000">
                <a:srgbClr val="F79646">
                  <a:lumMod val="20000"/>
                  <a:lumOff val="80000"/>
                </a:srgbClr>
              </a:gs>
              <a:gs pos="0">
                <a:srgbClr val="F79646">
                  <a:lumMod val="20000"/>
                  <a:lumOff val="80000"/>
                </a:srgbClr>
              </a:gs>
              <a:gs pos="34188">
                <a:srgbClr val="F79646">
                  <a:lumMod val="20000"/>
                  <a:lumOff val="80000"/>
                </a:srgbClr>
              </a:gs>
              <a:gs pos="48000">
                <a:srgbClr val="F79646">
                  <a:lumMod val="20000"/>
                  <a:lumOff val="80000"/>
                </a:srgbClr>
              </a:gs>
              <a:gs pos="100000">
                <a:srgbClr val="F79646">
                  <a:lumMod val="20000"/>
                  <a:lumOff val="80000"/>
                </a:srgbClr>
              </a:gs>
            </a:gsLst>
            <a:lin ang="2700000" scaled="1"/>
            <a:tileRect/>
          </a:gradFill>
          <a:ln w="6350">
            <a:solidFill>
              <a:srgbClr val="F79646">
                <a:lumMod val="60000"/>
                <a:lumOff val="40000"/>
              </a:srgbClr>
            </a:solidFill>
            <a:miter lim="800000"/>
            <a:headEnd/>
            <a:tailEnd/>
          </a:ln>
          <a:effectLst/>
          <a:scene3d>
            <a:camera prst="orthographicFront"/>
            <a:lightRig rig="threePt" dir="t"/>
          </a:scene3d>
          <a:sp3d>
            <a:bevelT/>
          </a:sp3d>
        </p:spPr>
        <p:txBody>
          <a:bodyPr wrap="square" anchor="t">
            <a:spAutoFit/>
          </a:bodyPr>
          <a:lstStyle/>
          <a:p>
            <a:pPr marL="180975" marR="0" lvl="0" indent="-180975" algn="l" defTabSz="914400" eaLnBrk="1" fontAlgn="auto" latinLnBrk="0" hangingPunct="1">
              <a:lnSpc>
                <a:spcPct val="120000"/>
              </a:lnSpc>
              <a:spcBef>
                <a:spcPts val="0"/>
              </a:spcBef>
              <a:spcAft>
                <a:spcPts val="600"/>
              </a:spcAft>
              <a:buClrTx/>
              <a:buSzPct val="120000"/>
              <a:buFontTx/>
              <a:buNone/>
              <a:tabLst/>
              <a:defRPr/>
            </a:pPr>
            <a:endParaRPr kumimoji="1" lang="en-US" altLang="ja-JP" sz="800" b="0" i="0" u="none" strike="noStrike" kern="0" cap="none" spc="0" normalizeH="0" baseline="0" noProof="0" dirty="0" smtClean="0">
              <a:ln w="1905"/>
              <a:solidFill>
                <a:prstClr val="black"/>
              </a:solidFill>
              <a:effectLst/>
              <a:uLnTx/>
              <a:uFillTx/>
              <a:latin typeface="HGP明朝E" pitchFamily="18" charset="-128"/>
              <a:ea typeface="HGP明朝E" pitchFamily="18" charset="-128"/>
            </a:endParaRPr>
          </a:p>
          <a:p>
            <a:pPr marL="285750" marR="0" lvl="0" indent="-285750" algn="l" defTabSz="914400" eaLnBrk="1" fontAlgn="auto" latinLnBrk="0" hangingPunct="1">
              <a:lnSpc>
                <a:spcPct val="120000"/>
              </a:lnSpc>
              <a:spcBef>
                <a:spcPts val="0"/>
              </a:spcBef>
              <a:spcAft>
                <a:spcPts val="600"/>
              </a:spcAft>
              <a:buClrTx/>
              <a:buSzPct val="120000"/>
              <a:buFont typeface="Wingdings" panose="05000000000000000000" pitchFamily="2" charset="2"/>
              <a:buChar char="l"/>
              <a:tabLst/>
              <a:defRPr/>
            </a:pP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地域</a:t>
            </a:r>
            <a:r>
              <a:rPr kumimoji="1" lang="ja-JP" altLang="en-US" sz="1600" b="0" i="0" u="none" strike="noStrike" kern="0" cap="none" spc="0" normalizeH="0" baseline="0" noProof="0" dirty="0">
                <a:ln w="1905"/>
                <a:solidFill>
                  <a:prstClr val="black"/>
                </a:solidFill>
                <a:effectLst/>
                <a:uLnTx/>
                <a:uFillTx/>
                <a:latin typeface="HGP明朝E" pitchFamily="18" charset="-128"/>
                <a:ea typeface="HGP明朝E" pitchFamily="18" charset="-128"/>
              </a:rPr>
              <a:t>経済の</a:t>
            </a: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活性化・地域課題の解決に資するデータ活用環境の整備・</a:t>
            </a:r>
            <a:r>
              <a:rPr kumimoji="1" lang="ja-JP" altLang="en-US" sz="1600" b="0" i="0" u="none" strike="noStrike" kern="0" cap="none" spc="0" normalizeH="0" baseline="0" noProof="0" dirty="0">
                <a:ln w="1905"/>
                <a:solidFill>
                  <a:prstClr val="black"/>
                </a:solidFill>
                <a:effectLst/>
                <a:uLnTx/>
                <a:uFillTx/>
                <a:latin typeface="HGP明朝E" pitchFamily="18" charset="-128"/>
                <a:ea typeface="HGP明朝E" pitchFamily="18" charset="-128"/>
              </a:rPr>
              <a:t>運用</a:t>
            </a: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支援。（現在は、ＩＣＴベンダーの市場</a:t>
            </a:r>
            <a:r>
              <a:rPr kumimoji="1" lang="ja-JP" altLang="en-US" sz="1600" b="0" i="0" u="none" strike="noStrike" kern="0" cap="none" spc="0" normalizeH="0" baseline="0" noProof="0" dirty="0">
                <a:ln w="1905"/>
                <a:solidFill>
                  <a:prstClr val="black"/>
                </a:solidFill>
                <a:effectLst/>
                <a:uLnTx/>
                <a:uFillTx/>
                <a:latin typeface="HGP明朝E" pitchFamily="18" charset="-128"/>
                <a:ea typeface="HGP明朝E" pitchFamily="18" charset="-128"/>
              </a:rPr>
              <a:t>がほとんど存在しないような領域を対象とする。</a:t>
            </a: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a:t>
            </a:r>
            <a:endParaRPr kumimoji="1" lang="en-US" altLang="ja-JP" sz="1600" b="0" i="0" u="none" strike="noStrike" kern="0" cap="none" spc="0" normalizeH="0" baseline="0" noProof="0" dirty="0" smtClean="0">
              <a:ln w="1905"/>
              <a:solidFill>
                <a:prstClr val="black"/>
              </a:solidFill>
              <a:effectLst/>
              <a:uLnTx/>
              <a:uFillTx/>
              <a:latin typeface="HGP明朝E" pitchFamily="18" charset="-128"/>
              <a:ea typeface="HGP明朝E" pitchFamily="18" charset="-128"/>
            </a:endParaRPr>
          </a:p>
          <a:p>
            <a:pPr marL="285750" marR="0" lvl="0" indent="-285750" algn="l" defTabSz="914400" eaLnBrk="1" fontAlgn="auto" latinLnBrk="0" hangingPunct="1">
              <a:lnSpc>
                <a:spcPct val="120000"/>
              </a:lnSpc>
              <a:spcBef>
                <a:spcPts val="0"/>
              </a:spcBef>
              <a:spcAft>
                <a:spcPts val="600"/>
              </a:spcAft>
              <a:buClrTx/>
              <a:buSzPct val="120000"/>
              <a:buFont typeface="Wingdings" panose="05000000000000000000" pitchFamily="2" charset="2"/>
              <a:buChar char="l"/>
              <a:tabLst/>
              <a:defRPr/>
            </a:pP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具体的</a:t>
            </a:r>
            <a:r>
              <a:rPr kumimoji="1" lang="ja-JP" altLang="en-US" sz="1600" b="0" i="0" u="none" strike="noStrike" kern="0" cap="none" spc="0" normalizeH="0" baseline="0" noProof="0" dirty="0">
                <a:ln w="1905"/>
                <a:solidFill>
                  <a:prstClr val="black"/>
                </a:solidFill>
                <a:effectLst/>
                <a:uLnTx/>
                <a:uFillTx/>
                <a:latin typeface="HGP明朝E" pitchFamily="18" charset="-128"/>
                <a:ea typeface="HGP明朝E" pitchFamily="18" charset="-128"/>
              </a:rPr>
              <a:t>に</a:t>
            </a: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は、オープンソースの活用によるデータ</a:t>
            </a:r>
            <a:r>
              <a:rPr kumimoji="1" lang="ja-JP" altLang="en-US" sz="1600" b="0" i="0" u="none" strike="noStrike" kern="0" cap="none" spc="0" normalizeH="0" baseline="0" noProof="0" dirty="0">
                <a:ln w="1905"/>
                <a:solidFill>
                  <a:prstClr val="black"/>
                </a:solidFill>
                <a:effectLst/>
                <a:uLnTx/>
                <a:uFillTx/>
                <a:latin typeface="HGP明朝E" pitchFamily="18" charset="-128"/>
                <a:ea typeface="HGP明朝E" pitchFamily="18" charset="-128"/>
              </a:rPr>
              <a:t>活用環境の</a:t>
            </a: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整備や、専門知識を有する人材の派遣など。</a:t>
            </a:r>
            <a:endParaRPr kumimoji="1" lang="ja-JP" altLang="en-US" sz="1600" b="0" i="0" u="none" strike="noStrike" kern="0" cap="none" spc="0" normalizeH="0" baseline="0" noProof="0" dirty="0">
              <a:ln w="1905"/>
              <a:solidFill>
                <a:prstClr val="black"/>
              </a:solidFill>
              <a:effectLst/>
              <a:uLnTx/>
              <a:uFillTx/>
              <a:latin typeface="HGP明朝E" pitchFamily="18" charset="-128"/>
              <a:ea typeface="HGP明朝E" pitchFamily="18" charset="-128"/>
            </a:endParaRPr>
          </a:p>
          <a:p>
            <a:pPr marL="0" marR="0" lvl="0" indent="0" algn="l" defTabSz="914400" eaLnBrk="1" fontAlgn="auto" latinLnBrk="0" hangingPunct="1">
              <a:lnSpc>
                <a:spcPct val="120000"/>
              </a:lnSpc>
              <a:spcBef>
                <a:spcPts val="0"/>
              </a:spcBef>
              <a:spcAft>
                <a:spcPts val="600"/>
              </a:spcAft>
              <a:buClrTx/>
              <a:buSzPct val="120000"/>
              <a:buFontTx/>
              <a:buNone/>
              <a:tabLst/>
              <a:defRPr/>
            </a:pP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　　（</a:t>
            </a:r>
            <a:r>
              <a:rPr kumimoji="1" lang="ja-JP" altLang="en-US" sz="1600" b="0" i="0" u="none" strike="noStrike" kern="0" cap="none" spc="0" normalizeH="0" baseline="0" noProof="0" dirty="0">
                <a:ln w="1905"/>
                <a:solidFill>
                  <a:prstClr val="black"/>
                </a:solidFill>
                <a:effectLst/>
                <a:uLnTx/>
                <a:uFillTx/>
                <a:latin typeface="HGP明朝E" pitchFamily="18" charset="-128"/>
                <a:ea typeface="HGP明朝E" pitchFamily="18" charset="-128"/>
              </a:rPr>
              <a:t>その他</a:t>
            </a: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の検討</a:t>
            </a:r>
            <a:r>
              <a:rPr kumimoji="1" lang="ja-JP" altLang="en-US" sz="1600" b="0" i="0" u="none" strike="noStrike" kern="0" cap="none" spc="0" normalizeH="0" baseline="0" noProof="0" dirty="0">
                <a:ln w="1905"/>
                <a:solidFill>
                  <a:prstClr val="black"/>
                </a:solidFill>
                <a:effectLst/>
                <a:uLnTx/>
                <a:uFillTx/>
                <a:latin typeface="HGP明朝E" pitchFamily="18" charset="-128"/>
                <a:ea typeface="HGP明朝E" pitchFamily="18" charset="-128"/>
              </a:rPr>
              <a:t>事項</a:t>
            </a: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に</a:t>
            </a:r>
            <a:r>
              <a:rPr kumimoji="1" lang="ja-JP" altLang="en-US" sz="1600" b="0" i="0" u="none" strike="noStrike" kern="0" cap="none" spc="0" normalizeH="0" baseline="0" noProof="0" dirty="0">
                <a:ln w="1905"/>
                <a:solidFill>
                  <a:prstClr val="black"/>
                </a:solidFill>
                <a:effectLst/>
                <a:uLnTx/>
                <a:uFillTx/>
                <a:latin typeface="HGP明朝E" pitchFamily="18" charset="-128"/>
                <a:ea typeface="HGP明朝E" pitchFamily="18" charset="-128"/>
              </a:rPr>
              <a:t>ついては、委員会での議論を踏まえて決定。）</a:t>
            </a:r>
          </a:p>
        </p:txBody>
      </p:sp>
      <p:sp>
        <p:nvSpPr>
          <p:cNvPr id="6" name="角丸四角形 5"/>
          <p:cNvSpPr/>
          <p:nvPr/>
        </p:nvSpPr>
        <p:spPr>
          <a:xfrm>
            <a:off x="344488" y="1152337"/>
            <a:ext cx="2531212" cy="360000"/>
          </a:xfrm>
          <a:prstGeom prst="roundRect">
            <a:avLst>
              <a:gd name="adj" fmla="val 5555"/>
            </a:avLst>
          </a:prstGeom>
          <a:solidFill>
            <a:srgbClr val="F79646">
              <a:lumMod val="75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HGPｺﾞｼｯｸE" pitchFamily="50" charset="-128"/>
                <a:ea typeface="HGPｺﾞｼｯｸE" pitchFamily="50" charset="-128"/>
                <a:cs typeface="+mn-cs"/>
              </a:rPr>
              <a:t>検討</a:t>
            </a:r>
            <a:r>
              <a:rPr kumimoji="1" lang="ja-JP" altLang="en-US" sz="20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HGPｺﾞｼｯｸE" pitchFamily="50" charset="-128"/>
                <a:ea typeface="HGPｺﾞｼｯｸE" pitchFamily="50" charset="-128"/>
                <a:cs typeface="+mn-cs"/>
              </a:rPr>
              <a:t>事項</a:t>
            </a:r>
          </a:p>
        </p:txBody>
      </p:sp>
      <p:sp>
        <p:nvSpPr>
          <p:cNvPr id="7" name="Rectangle 4"/>
          <p:cNvSpPr>
            <a:spLocks noChangeArrowheads="1"/>
          </p:cNvSpPr>
          <p:nvPr/>
        </p:nvSpPr>
        <p:spPr bwMode="auto">
          <a:xfrm>
            <a:off x="366256" y="3440949"/>
            <a:ext cx="9243146" cy="1652760"/>
          </a:xfrm>
          <a:prstGeom prst="rect">
            <a:avLst/>
          </a:prstGeom>
          <a:gradFill flip="none" rotWithShape="1">
            <a:gsLst>
              <a:gs pos="60000">
                <a:srgbClr val="F79646">
                  <a:lumMod val="20000"/>
                  <a:lumOff val="80000"/>
                </a:srgbClr>
              </a:gs>
              <a:gs pos="0">
                <a:srgbClr val="F79646">
                  <a:lumMod val="20000"/>
                  <a:lumOff val="80000"/>
                </a:srgbClr>
              </a:gs>
              <a:gs pos="34188">
                <a:srgbClr val="F79646">
                  <a:lumMod val="20000"/>
                  <a:lumOff val="80000"/>
                </a:srgbClr>
              </a:gs>
              <a:gs pos="48000">
                <a:srgbClr val="F79646">
                  <a:lumMod val="20000"/>
                  <a:lumOff val="80000"/>
                </a:srgbClr>
              </a:gs>
              <a:gs pos="100000">
                <a:srgbClr val="F79646">
                  <a:lumMod val="20000"/>
                  <a:lumOff val="80000"/>
                </a:srgbClr>
              </a:gs>
            </a:gsLst>
            <a:lin ang="2700000" scaled="1"/>
            <a:tileRect/>
          </a:gradFill>
          <a:ln w="6350">
            <a:solidFill>
              <a:srgbClr val="F79646">
                <a:lumMod val="60000"/>
                <a:lumOff val="40000"/>
              </a:srgbClr>
            </a:solidFill>
            <a:miter lim="800000"/>
            <a:headEnd/>
            <a:tailEnd/>
          </a:ln>
          <a:effectLst/>
          <a:scene3d>
            <a:camera prst="orthographicFront"/>
            <a:lightRig rig="threePt" dir="t"/>
          </a:scene3d>
          <a:sp3d>
            <a:bevelT/>
          </a:sp3d>
        </p:spPr>
        <p:txBody>
          <a:bodyPr wrap="square" anchor="t">
            <a:spAutoFit/>
          </a:bodyPr>
          <a:lstStyle/>
          <a:p>
            <a:pPr marL="180975" marR="0" lvl="0" indent="-180975" algn="l" defTabSz="914400" eaLnBrk="1" fontAlgn="auto" latinLnBrk="0" hangingPunct="1">
              <a:lnSpc>
                <a:spcPct val="120000"/>
              </a:lnSpc>
              <a:spcBef>
                <a:spcPts val="0"/>
              </a:spcBef>
              <a:spcAft>
                <a:spcPts val="600"/>
              </a:spcAft>
              <a:buClrTx/>
              <a:buSzPct val="120000"/>
              <a:buFontTx/>
              <a:buNone/>
              <a:tabLst/>
              <a:defRPr/>
            </a:pPr>
            <a:endParaRPr kumimoji="1" lang="en-US" altLang="ja-JP" sz="800" b="0" i="0" u="none" strike="noStrike" kern="0" cap="none" spc="0" normalizeH="0" baseline="0" noProof="0" dirty="0" smtClean="0">
              <a:ln w="1905"/>
              <a:solidFill>
                <a:prstClr val="black"/>
              </a:solidFill>
              <a:effectLst/>
              <a:uLnTx/>
              <a:uFillTx/>
              <a:latin typeface="HGP明朝E" pitchFamily="18" charset="-128"/>
              <a:ea typeface="HGP明朝E" pitchFamily="18" charset="-128"/>
            </a:endParaRPr>
          </a:p>
          <a:p>
            <a:pPr marL="285750" marR="0" lvl="0" indent="-285750" algn="l" defTabSz="914400" eaLnBrk="1" fontAlgn="auto" latinLnBrk="0" hangingPunct="1">
              <a:lnSpc>
                <a:spcPct val="120000"/>
              </a:lnSpc>
              <a:spcBef>
                <a:spcPts val="0"/>
              </a:spcBef>
              <a:spcAft>
                <a:spcPts val="600"/>
              </a:spcAft>
              <a:buClrTx/>
              <a:buSzPct val="120000"/>
              <a:buFont typeface="Wingdings" panose="05000000000000000000" pitchFamily="2" charset="2"/>
              <a:buChar char="l"/>
              <a:tabLst/>
              <a:defRPr/>
            </a:pP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小規模なプロジェクトを立ち上げ、地方</a:t>
            </a:r>
            <a:r>
              <a:rPr kumimoji="1" lang="ja-JP" altLang="en-US" sz="1600" b="0" i="0" u="none" strike="noStrike" kern="0" cap="none" spc="0" normalizeH="0" baseline="0" noProof="0" dirty="0">
                <a:ln w="1905"/>
                <a:solidFill>
                  <a:prstClr val="black"/>
                </a:solidFill>
                <a:effectLst/>
                <a:uLnTx/>
                <a:uFillTx/>
                <a:latin typeface="HGP明朝E" pitchFamily="18" charset="-128"/>
                <a:ea typeface="HGP明朝E" pitchFamily="18" charset="-128"/>
              </a:rPr>
              <a:t>自治体や地場産業</a:t>
            </a: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団体等に専門知識を有する人材を派遣。</a:t>
            </a:r>
            <a:endParaRPr kumimoji="1" lang="ja-JP" altLang="en-US" sz="1600" b="0" i="0" u="none" strike="noStrike" kern="0" cap="none" spc="0" normalizeH="0" baseline="0" noProof="0" dirty="0">
              <a:ln w="1905"/>
              <a:solidFill>
                <a:prstClr val="black"/>
              </a:solidFill>
              <a:effectLst/>
              <a:uLnTx/>
              <a:uFillTx/>
              <a:latin typeface="HGP明朝E" pitchFamily="18" charset="-128"/>
              <a:ea typeface="HGP明朝E" pitchFamily="18" charset="-128"/>
            </a:endParaRPr>
          </a:p>
          <a:p>
            <a:pPr marL="285750" marR="0" lvl="0" indent="-285750" algn="l" defTabSz="914400" eaLnBrk="1" fontAlgn="auto" latinLnBrk="0" hangingPunct="1">
              <a:lnSpc>
                <a:spcPct val="120000"/>
              </a:lnSpc>
              <a:spcBef>
                <a:spcPts val="0"/>
              </a:spcBef>
              <a:spcAft>
                <a:spcPts val="600"/>
              </a:spcAft>
              <a:buClrTx/>
              <a:buSzPct val="120000"/>
              <a:buFont typeface="Wingdings" panose="05000000000000000000" pitchFamily="2" charset="2"/>
              <a:buChar char="l"/>
              <a:tabLst/>
              <a:defRPr/>
            </a:pP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プロジェクト実施担当社が地域</a:t>
            </a:r>
            <a:r>
              <a:rPr kumimoji="1" lang="ja-JP" altLang="en-US" sz="1600" b="0" i="0" u="none" strike="noStrike" kern="0" cap="none" spc="0" normalizeH="0" baseline="0" noProof="0" dirty="0">
                <a:ln w="1905"/>
                <a:solidFill>
                  <a:prstClr val="black"/>
                </a:solidFill>
                <a:effectLst/>
                <a:uLnTx/>
                <a:uFillTx/>
                <a:latin typeface="HGP明朝E" pitchFamily="18" charset="-128"/>
                <a:ea typeface="HGP明朝E" pitchFamily="18" charset="-128"/>
              </a:rPr>
              <a:t>経済の</a:t>
            </a: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活性化・地域課題の解決に資するデータ活用環境を整備。</a:t>
            </a:r>
            <a:endParaRPr kumimoji="1" lang="ja-JP" altLang="en-US" sz="1600" b="0" i="0" u="none" strike="noStrike" kern="0" cap="none" spc="0" normalizeH="0" baseline="0" noProof="0" dirty="0">
              <a:ln w="1905"/>
              <a:solidFill>
                <a:prstClr val="black"/>
              </a:solidFill>
              <a:effectLst/>
              <a:uLnTx/>
              <a:uFillTx/>
              <a:latin typeface="HGP明朝E" pitchFamily="18" charset="-128"/>
              <a:ea typeface="HGP明朝E" pitchFamily="18" charset="-128"/>
            </a:endParaRPr>
          </a:p>
          <a:p>
            <a:pPr marL="285750" marR="0" lvl="0" indent="-285750" algn="l" defTabSz="914400" eaLnBrk="1" fontAlgn="auto" latinLnBrk="0" hangingPunct="1">
              <a:lnSpc>
                <a:spcPct val="120000"/>
              </a:lnSpc>
              <a:spcBef>
                <a:spcPts val="0"/>
              </a:spcBef>
              <a:spcAft>
                <a:spcPts val="600"/>
              </a:spcAft>
              <a:buClrTx/>
              <a:buSzPct val="120000"/>
              <a:buFont typeface="Wingdings" panose="05000000000000000000" pitchFamily="2" charset="2"/>
              <a:buChar char="l"/>
              <a:tabLst/>
              <a:defRPr/>
            </a:pP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一定の間、整備したデータ活用環境の</a:t>
            </a:r>
            <a:r>
              <a:rPr kumimoji="1" lang="ja-JP" altLang="en-US" sz="1600" b="0" i="0" u="none" strike="noStrike" kern="0" cap="none" spc="0" normalizeH="0" baseline="0" noProof="0" dirty="0">
                <a:ln w="1905"/>
                <a:solidFill>
                  <a:prstClr val="black"/>
                </a:solidFill>
                <a:effectLst/>
                <a:uLnTx/>
                <a:uFillTx/>
                <a:latin typeface="HGP明朝E" pitchFamily="18" charset="-128"/>
                <a:ea typeface="HGP明朝E" pitchFamily="18" charset="-128"/>
              </a:rPr>
              <a:t>運用をサポートし、現場</a:t>
            </a: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の社員・職員</a:t>
            </a:r>
            <a:r>
              <a:rPr kumimoji="1" lang="ja-JP" altLang="en-US" sz="1600" b="0" i="0" u="none" strike="noStrike" kern="0" cap="none" spc="0" normalizeH="0" baseline="0" noProof="0" dirty="0">
                <a:ln w="1905"/>
                <a:solidFill>
                  <a:prstClr val="black"/>
                </a:solidFill>
                <a:effectLst/>
                <a:uLnTx/>
                <a:uFillTx/>
                <a:latin typeface="HGP明朝E" pitchFamily="18" charset="-128"/>
                <a:ea typeface="HGP明朝E" pitchFamily="18" charset="-128"/>
              </a:rPr>
              <a:t>で保守ができる</a:t>
            </a: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ような体制を構築。</a:t>
            </a:r>
            <a:endParaRPr kumimoji="1" lang="ja-JP" altLang="en-US" sz="1600" b="0" i="0" u="none" strike="noStrike" kern="0" cap="none" spc="0" normalizeH="0" baseline="0" noProof="0" dirty="0">
              <a:ln w="1905"/>
              <a:solidFill>
                <a:prstClr val="black"/>
              </a:solidFill>
              <a:effectLst/>
              <a:uLnTx/>
              <a:uFillTx/>
              <a:latin typeface="HGP明朝E" pitchFamily="18" charset="-128"/>
              <a:ea typeface="HGP明朝E" pitchFamily="18" charset="-128"/>
            </a:endParaRPr>
          </a:p>
        </p:txBody>
      </p:sp>
      <p:sp>
        <p:nvSpPr>
          <p:cNvPr id="8" name="角丸四角形 7"/>
          <p:cNvSpPr/>
          <p:nvPr/>
        </p:nvSpPr>
        <p:spPr>
          <a:xfrm>
            <a:off x="355370" y="3249094"/>
            <a:ext cx="2531212" cy="360000"/>
          </a:xfrm>
          <a:prstGeom prst="roundRect">
            <a:avLst>
              <a:gd name="adj" fmla="val 5555"/>
            </a:avLst>
          </a:prstGeom>
          <a:solidFill>
            <a:srgbClr val="F79646">
              <a:lumMod val="75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HGPｺﾞｼｯｸE" pitchFamily="50" charset="-128"/>
                <a:ea typeface="HGPｺﾞｼｯｸE" pitchFamily="50" charset="-128"/>
                <a:cs typeface="+mn-cs"/>
              </a:rPr>
              <a:t>スキーム</a:t>
            </a:r>
          </a:p>
        </p:txBody>
      </p:sp>
      <p:sp>
        <p:nvSpPr>
          <p:cNvPr id="9" name="Rectangle 4"/>
          <p:cNvSpPr>
            <a:spLocks noChangeArrowheads="1"/>
          </p:cNvSpPr>
          <p:nvPr/>
        </p:nvSpPr>
        <p:spPr bwMode="auto">
          <a:xfrm>
            <a:off x="377138" y="5624837"/>
            <a:ext cx="9243146" cy="612475"/>
          </a:xfrm>
          <a:prstGeom prst="rect">
            <a:avLst/>
          </a:prstGeom>
          <a:gradFill flip="none" rotWithShape="1">
            <a:gsLst>
              <a:gs pos="60000">
                <a:srgbClr val="F79646">
                  <a:lumMod val="20000"/>
                  <a:lumOff val="80000"/>
                </a:srgbClr>
              </a:gs>
              <a:gs pos="0">
                <a:srgbClr val="F79646">
                  <a:lumMod val="20000"/>
                  <a:lumOff val="80000"/>
                </a:srgbClr>
              </a:gs>
              <a:gs pos="34188">
                <a:srgbClr val="F79646">
                  <a:lumMod val="20000"/>
                  <a:lumOff val="80000"/>
                </a:srgbClr>
              </a:gs>
              <a:gs pos="48000">
                <a:srgbClr val="F79646">
                  <a:lumMod val="20000"/>
                  <a:lumOff val="80000"/>
                </a:srgbClr>
              </a:gs>
              <a:gs pos="100000">
                <a:srgbClr val="F79646">
                  <a:lumMod val="20000"/>
                  <a:lumOff val="80000"/>
                </a:srgbClr>
              </a:gs>
            </a:gsLst>
            <a:lin ang="2700000" scaled="1"/>
            <a:tileRect/>
          </a:gradFill>
          <a:ln w="6350">
            <a:solidFill>
              <a:srgbClr val="F79646">
                <a:lumMod val="60000"/>
                <a:lumOff val="40000"/>
              </a:srgbClr>
            </a:solidFill>
            <a:miter lim="800000"/>
            <a:headEnd/>
            <a:tailEnd/>
          </a:ln>
          <a:effectLst/>
          <a:scene3d>
            <a:camera prst="orthographicFront"/>
            <a:lightRig rig="threePt" dir="t"/>
          </a:scene3d>
          <a:sp3d>
            <a:bevelT/>
          </a:sp3d>
        </p:spPr>
        <p:txBody>
          <a:bodyPr wrap="square" anchor="t">
            <a:spAutoFit/>
          </a:bodyPr>
          <a:lstStyle/>
          <a:p>
            <a:pPr marL="180975" marR="0" lvl="0" indent="-180975" algn="l" defTabSz="914400" eaLnBrk="1" fontAlgn="auto" latinLnBrk="0" hangingPunct="1">
              <a:lnSpc>
                <a:spcPct val="120000"/>
              </a:lnSpc>
              <a:spcBef>
                <a:spcPts val="0"/>
              </a:spcBef>
              <a:spcAft>
                <a:spcPts val="600"/>
              </a:spcAft>
              <a:buClrTx/>
              <a:buSzPct val="120000"/>
              <a:buFontTx/>
              <a:buNone/>
              <a:tabLst/>
              <a:defRPr/>
            </a:pPr>
            <a:endParaRPr kumimoji="1" lang="en-US" altLang="ja-JP" sz="800" b="0" i="0" u="none" strike="noStrike" kern="0" cap="none" spc="0" normalizeH="0" baseline="0" noProof="0" dirty="0" smtClean="0">
              <a:ln w="1905"/>
              <a:solidFill>
                <a:prstClr val="black"/>
              </a:solidFill>
              <a:effectLst/>
              <a:uLnTx/>
              <a:uFillTx/>
              <a:latin typeface="HGP明朝E" pitchFamily="18" charset="-128"/>
              <a:ea typeface="HGP明朝E" pitchFamily="18" charset="-128"/>
            </a:endParaRPr>
          </a:p>
          <a:p>
            <a:pPr marL="285750" marR="0" lvl="0" indent="-285750" algn="l" defTabSz="914400" eaLnBrk="1" fontAlgn="auto" latinLnBrk="0" hangingPunct="1">
              <a:lnSpc>
                <a:spcPct val="120000"/>
              </a:lnSpc>
              <a:spcBef>
                <a:spcPts val="0"/>
              </a:spcBef>
              <a:spcAft>
                <a:spcPts val="600"/>
              </a:spcAft>
              <a:buClrTx/>
              <a:buSzPct val="120000"/>
              <a:buFont typeface="Wingdings" panose="05000000000000000000" pitchFamily="2" charset="2"/>
              <a:buChar char="l"/>
              <a:tabLst/>
              <a:defRPr/>
            </a:pP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水道</a:t>
            </a: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の閉栓情報を利用した空き家分析システム（</a:t>
            </a:r>
            <a:r>
              <a:rPr kumimoji="1" lang="ja-JP" altLang="en-US" sz="1600" b="0" i="0" u="none" strike="noStrike" kern="0" cap="none" spc="0" normalizeH="0" baseline="0" noProof="0" dirty="0" smtClean="0">
                <a:ln w="1905"/>
                <a:solidFill>
                  <a:prstClr val="black"/>
                </a:solidFill>
                <a:effectLst/>
                <a:uLnTx/>
                <a:uFillTx/>
                <a:latin typeface="HGP明朝E" pitchFamily="18" charset="-128"/>
                <a:ea typeface="HGP明朝E" pitchFamily="18" charset="-128"/>
              </a:rPr>
              <a:t>草加市）</a:t>
            </a:r>
            <a:r>
              <a:rPr kumimoji="1" lang="ja-JP" altLang="en-US" sz="1600" kern="0" dirty="0">
                <a:ln w="1905"/>
                <a:solidFill>
                  <a:prstClr val="black"/>
                </a:solidFill>
                <a:latin typeface="HGP明朝E" pitchFamily="18" charset="-128"/>
                <a:ea typeface="HGP明朝E" pitchFamily="18" charset="-128"/>
              </a:rPr>
              <a:t>　</a:t>
            </a:r>
            <a:r>
              <a:rPr kumimoji="1" lang="ja-JP" altLang="en-US" sz="1600" kern="0" dirty="0" smtClean="0">
                <a:ln w="1905"/>
                <a:solidFill>
                  <a:prstClr val="black"/>
                </a:solidFill>
                <a:latin typeface="HGP明朝E" pitchFamily="18" charset="-128"/>
                <a:ea typeface="HGP明朝E" pitchFamily="18" charset="-128"/>
              </a:rPr>
              <a:t>　等</a:t>
            </a:r>
            <a:endParaRPr kumimoji="1" lang="en-US" altLang="ja-JP" sz="1600" b="0" i="0" u="none" strike="noStrike" kern="0" cap="none" spc="0" normalizeH="0" baseline="0" noProof="0" dirty="0" smtClean="0">
              <a:ln w="1905"/>
              <a:solidFill>
                <a:prstClr val="black"/>
              </a:solidFill>
              <a:effectLst/>
              <a:uLnTx/>
              <a:uFillTx/>
              <a:latin typeface="HGP明朝E" pitchFamily="18" charset="-128"/>
              <a:ea typeface="HGP明朝E" pitchFamily="18" charset="-128"/>
            </a:endParaRPr>
          </a:p>
        </p:txBody>
      </p:sp>
      <p:sp>
        <p:nvSpPr>
          <p:cNvPr id="10" name="角丸四角形 9"/>
          <p:cNvSpPr/>
          <p:nvPr/>
        </p:nvSpPr>
        <p:spPr>
          <a:xfrm>
            <a:off x="366252" y="5432982"/>
            <a:ext cx="2531212" cy="360000"/>
          </a:xfrm>
          <a:prstGeom prst="roundRect">
            <a:avLst>
              <a:gd name="adj" fmla="val 5555"/>
            </a:avLst>
          </a:prstGeom>
          <a:solidFill>
            <a:srgbClr val="F79646">
              <a:lumMod val="75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HGPｺﾞｼｯｸE" pitchFamily="50" charset="-128"/>
                <a:ea typeface="HGPｺﾞｼｯｸE" pitchFamily="50" charset="-128"/>
                <a:cs typeface="+mn-cs"/>
              </a:rPr>
              <a:t>アウトプット例</a:t>
            </a:r>
          </a:p>
        </p:txBody>
      </p:sp>
    </p:spTree>
    <p:extLst>
      <p:ext uri="{BB962C8B-B14F-4D97-AF65-F5344CB8AC3E}">
        <p14:creationId xmlns:p14="http://schemas.microsoft.com/office/powerpoint/2010/main" val="4116037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133" y="445617"/>
            <a:ext cx="9134339" cy="581715"/>
          </a:xfrm>
        </p:spPr>
        <p:txBody>
          <a:bodyPr>
            <a:normAutofit/>
          </a:bodyPr>
          <a:lstStyle/>
          <a:p>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（補足）地方自治体</a:t>
            </a:r>
            <a:r>
              <a:rPr lang="ja-JP" altLang="en-US" sz="2300" dirty="0">
                <a:latin typeface="Meiryo UI" panose="020B0604030504040204" pitchFamily="50" charset="-128"/>
                <a:ea typeface="Meiryo UI" panose="020B0604030504040204" pitchFamily="50" charset="-128"/>
                <a:cs typeface="Meiryo UI" panose="020B0604030504040204" pitchFamily="50" charset="-128"/>
              </a:rPr>
              <a:t>職員向け</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研修</a:t>
            </a:r>
            <a:endParaRPr kumimoji="1" lang="ja-JP" altLang="en-US" sz="23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cxnSp>
        <p:nvCxnSpPr>
          <p:cNvPr id="5" name="直線矢印コネクタ 4"/>
          <p:cNvCxnSpPr/>
          <p:nvPr/>
        </p:nvCxnSpPr>
        <p:spPr>
          <a:xfrm flipV="1">
            <a:off x="1026974" y="5178931"/>
            <a:ext cx="0" cy="488032"/>
          </a:xfrm>
          <a:prstGeom prst="straightConnector1">
            <a:avLst/>
          </a:prstGeom>
          <a:noFill/>
          <a:ln w="9525" cap="flat" cmpd="sng" algn="ctr">
            <a:solidFill>
              <a:srgbClr val="4F81BD">
                <a:shade val="95000"/>
                <a:satMod val="105000"/>
              </a:srgbClr>
            </a:solidFill>
            <a:prstDash val="solid"/>
            <a:tailEnd type="arrow"/>
          </a:ln>
          <a:effectLst/>
        </p:spPr>
      </p:cxnSp>
      <p:cxnSp>
        <p:nvCxnSpPr>
          <p:cNvPr id="6" name="直線矢印コネクタ 5"/>
          <p:cNvCxnSpPr/>
          <p:nvPr/>
        </p:nvCxnSpPr>
        <p:spPr>
          <a:xfrm flipV="1">
            <a:off x="2519772" y="5184847"/>
            <a:ext cx="0" cy="488032"/>
          </a:xfrm>
          <a:prstGeom prst="straightConnector1">
            <a:avLst/>
          </a:prstGeom>
          <a:noFill/>
          <a:ln w="9525" cap="flat" cmpd="sng" algn="ctr">
            <a:solidFill>
              <a:srgbClr val="4F81BD">
                <a:shade val="95000"/>
                <a:satMod val="105000"/>
              </a:srgbClr>
            </a:solidFill>
            <a:prstDash val="solid"/>
            <a:tailEnd type="arrow"/>
          </a:ln>
          <a:effectLst/>
        </p:spPr>
      </p:cxnSp>
      <p:cxnSp>
        <p:nvCxnSpPr>
          <p:cNvPr id="7" name="直線矢印コネクタ 6"/>
          <p:cNvCxnSpPr/>
          <p:nvPr/>
        </p:nvCxnSpPr>
        <p:spPr>
          <a:xfrm flipV="1">
            <a:off x="4012570" y="5190763"/>
            <a:ext cx="0" cy="488032"/>
          </a:xfrm>
          <a:prstGeom prst="straightConnector1">
            <a:avLst/>
          </a:prstGeom>
          <a:noFill/>
          <a:ln w="9525" cap="flat" cmpd="sng" algn="ctr">
            <a:solidFill>
              <a:srgbClr val="4F81BD">
                <a:shade val="95000"/>
                <a:satMod val="105000"/>
              </a:srgbClr>
            </a:solidFill>
            <a:prstDash val="solid"/>
            <a:tailEnd type="arrow"/>
          </a:ln>
          <a:effectLst/>
        </p:spPr>
      </p:cxnSp>
      <p:cxnSp>
        <p:nvCxnSpPr>
          <p:cNvPr id="8" name="直線矢印コネクタ 7"/>
          <p:cNvCxnSpPr/>
          <p:nvPr/>
        </p:nvCxnSpPr>
        <p:spPr>
          <a:xfrm flipV="1">
            <a:off x="5868144" y="5184847"/>
            <a:ext cx="0" cy="488032"/>
          </a:xfrm>
          <a:prstGeom prst="straightConnector1">
            <a:avLst/>
          </a:prstGeom>
          <a:noFill/>
          <a:ln w="9525" cap="flat" cmpd="sng" algn="ctr">
            <a:solidFill>
              <a:srgbClr val="4F81BD">
                <a:shade val="95000"/>
                <a:satMod val="105000"/>
              </a:srgbClr>
            </a:solidFill>
            <a:prstDash val="solid"/>
            <a:tailEnd type="arrow"/>
          </a:ln>
          <a:effectLst/>
        </p:spPr>
      </p:cxnSp>
      <p:cxnSp>
        <p:nvCxnSpPr>
          <p:cNvPr id="9" name="直線矢印コネクタ 8"/>
          <p:cNvCxnSpPr/>
          <p:nvPr/>
        </p:nvCxnSpPr>
        <p:spPr>
          <a:xfrm flipV="1">
            <a:off x="7848364" y="5178931"/>
            <a:ext cx="0" cy="488032"/>
          </a:xfrm>
          <a:prstGeom prst="straightConnector1">
            <a:avLst/>
          </a:prstGeom>
          <a:noFill/>
          <a:ln w="9525" cap="flat" cmpd="sng" algn="ctr">
            <a:solidFill>
              <a:srgbClr val="4F81BD">
                <a:shade val="95000"/>
                <a:satMod val="105000"/>
              </a:srgbClr>
            </a:solidFill>
            <a:prstDash val="solid"/>
            <a:tailEnd type="arrow"/>
          </a:ln>
          <a:effectLst/>
        </p:spPr>
      </p:cxnSp>
      <p:cxnSp>
        <p:nvCxnSpPr>
          <p:cNvPr id="10" name="直線矢印コネクタ 9"/>
          <p:cNvCxnSpPr/>
          <p:nvPr/>
        </p:nvCxnSpPr>
        <p:spPr>
          <a:xfrm>
            <a:off x="1115616" y="3160273"/>
            <a:ext cx="1626671" cy="2434"/>
          </a:xfrm>
          <a:prstGeom prst="straightConnector1">
            <a:avLst/>
          </a:prstGeom>
          <a:noFill/>
          <a:ln w="9525" cap="flat" cmpd="sng" algn="ctr">
            <a:solidFill>
              <a:srgbClr val="4F81BD">
                <a:shade val="95000"/>
                <a:satMod val="105000"/>
              </a:srgbClr>
            </a:solidFill>
            <a:prstDash val="solid"/>
            <a:tailEnd type="arrow"/>
          </a:ln>
          <a:effectLst/>
        </p:spPr>
      </p:cxnSp>
      <p:cxnSp>
        <p:nvCxnSpPr>
          <p:cNvPr id="11" name="直線矢印コネクタ 10"/>
          <p:cNvCxnSpPr/>
          <p:nvPr/>
        </p:nvCxnSpPr>
        <p:spPr>
          <a:xfrm>
            <a:off x="1115616" y="3661895"/>
            <a:ext cx="1626671" cy="2434"/>
          </a:xfrm>
          <a:prstGeom prst="straightConnector1">
            <a:avLst/>
          </a:prstGeom>
          <a:noFill/>
          <a:ln w="9525" cap="flat" cmpd="sng" algn="ctr">
            <a:solidFill>
              <a:srgbClr val="4F81BD">
                <a:shade val="95000"/>
                <a:satMod val="105000"/>
              </a:srgbClr>
            </a:solidFill>
            <a:prstDash val="solid"/>
            <a:tailEnd type="arrow"/>
          </a:ln>
          <a:effectLst/>
        </p:spPr>
      </p:cxnSp>
      <p:cxnSp>
        <p:nvCxnSpPr>
          <p:cNvPr id="12" name="直線矢印コネクタ 11"/>
          <p:cNvCxnSpPr/>
          <p:nvPr/>
        </p:nvCxnSpPr>
        <p:spPr>
          <a:xfrm>
            <a:off x="1115616" y="4163517"/>
            <a:ext cx="1626671" cy="2434"/>
          </a:xfrm>
          <a:prstGeom prst="straightConnector1">
            <a:avLst/>
          </a:prstGeom>
          <a:noFill/>
          <a:ln w="9525" cap="flat" cmpd="sng" algn="ctr">
            <a:solidFill>
              <a:srgbClr val="4F81BD">
                <a:shade val="95000"/>
                <a:satMod val="105000"/>
              </a:srgbClr>
            </a:solidFill>
            <a:prstDash val="solid"/>
            <a:tailEnd type="arrow"/>
          </a:ln>
          <a:effectLst/>
        </p:spPr>
      </p:cxnSp>
      <p:cxnSp>
        <p:nvCxnSpPr>
          <p:cNvPr id="13" name="直線矢印コネクタ 12"/>
          <p:cNvCxnSpPr/>
          <p:nvPr/>
        </p:nvCxnSpPr>
        <p:spPr>
          <a:xfrm>
            <a:off x="2742287" y="4174267"/>
            <a:ext cx="0" cy="493306"/>
          </a:xfrm>
          <a:prstGeom prst="straightConnector1">
            <a:avLst/>
          </a:prstGeom>
          <a:noFill/>
          <a:ln w="9525" cap="flat" cmpd="sng" algn="ctr">
            <a:solidFill>
              <a:srgbClr val="4F81BD">
                <a:shade val="95000"/>
                <a:satMod val="105000"/>
              </a:srgbClr>
            </a:solidFill>
            <a:prstDash val="solid"/>
            <a:tailEnd type="arrow"/>
          </a:ln>
          <a:effectLst/>
        </p:spPr>
      </p:cxnSp>
      <p:sp>
        <p:nvSpPr>
          <p:cNvPr id="14" name="正方形/長方形 13"/>
          <p:cNvSpPr/>
          <p:nvPr/>
        </p:nvSpPr>
        <p:spPr>
          <a:xfrm>
            <a:off x="4034881" y="3198711"/>
            <a:ext cx="2592288" cy="1008112"/>
          </a:xfrm>
          <a:prstGeom prst="rect">
            <a:avLst/>
          </a:prstGeom>
          <a:solidFill>
            <a:sysClr val="window" lastClr="FFFFFF"/>
          </a:solidFill>
          <a:ln w="19050"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VLED</a:t>
            </a: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データ分析による地域経営研修</a:t>
            </a:r>
            <a:endParaRPr kumimoji="1" lang="en-US" altLang="ja-JP" sz="105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4250905" y="3846783"/>
            <a:ext cx="1008112" cy="216024"/>
          </a:xfrm>
          <a:prstGeom prst="round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データを作る</a:t>
            </a:r>
          </a:p>
        </p:txBody>
      </p:sp>
      <p:sp>
        <p:nvSpPr>
          <p:cNvPr id="16" name="角丸四角形 15"/>
          <p:cNvSpPr/>
          <p:nvPr/>
        </p:nvSpPr>
        <p:spPr>
          <a:xfrm>
            <a:off x="5403033" y="3846783"/>
            <a:ext cx="1008112" cy="216024"/>
          </a:xfrm>
          <a:prstGeom prst="round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データを使う</a:t>
            </a:r>
          </a:p>
        </p:txBody>
      </p:sp>
      <p:sp>
        <p:nvSpPr>
          <p:cNvPr id="17" name="正方形/長方形 16"/>
          <p:cNvSpPr/>
          <p:nvPr/>
        </p:nvSpPr>
        <p:spPr>
          <a:xfrm>
            <a:off x="7308304" y="3486743"/>
            <a:ext cx="1368152" cy="360040"/>
          </a:xfrm>
          <a:prstGeom prst="rect">
            <a:avLst/>
          </a:prstGeom>
          <a:solidFill>
            <a:sysClr val="window" lastClr="FFFFFF"/>
          </a:solidFill>
          <a:ln w="19050"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自治体</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2058211" y="2478631"/>
            <a:ext cx="1368152"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プラチナ構想</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ネットワーク</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2051720" y="2982687"/>
            <a:ext cx="1368152"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Code for Japan</a:t>
            </a:r>
          </a:p>
        </p:txBody>
      </p:sp>
      <p:sp>
        <p:nvSpPr>
          <p:cNvPr id="20" name="正方形/長方形 19"/>
          <p:cNvSpPr/>
          <p:nvPr/>
        </p:nvSpPr>
        <p:spPr>
          <a:xfrm>
            <a:off x="342898" y="2980253"/>
            <a:ext cx="1368152"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Code for America</a:t>
            </a:r>
          </a:p>
        </p:txBody>
      </p:sp>
      <p:sp>
        <p:nvSpPr>
          <p:cNvPr id="21" name="正方形/長方形 20"/>
          <p:cNvSpPr/>
          <p:nvPr/>
        </p:nvSpPr>
        <p:spPr>
          <a:xfrm>
            <a:off x="2051720" y="3486743"/>
            <a:ext cx="1368152"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OKFJ</a:t>
            </a:r>
          </a:p>
        </p:txBody>
      </p:sp>
      <p:sp>
        <p:nvSpPr>
          <p:cNvPr id="22" name="正方形/長方形 21"/>
          <p:cNvSpPr/>
          <p:nvPr/>
        </p:nvSpPr>
        <p:spPr>
          <a:xfrm>
            <a:off x="342898" y="3486743"/>
            <a:ext cx="1368152"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OKF</a:t>
            </a:r>
          </a:p>
        </p:txBody>
      </p:sp>
      <p:sp>
        <p:nvSpPr>
          <p:cNvPr id="23" name="正方形/長方形 22"/>
          <p:cNvSpPr/>
          <p:nvPr/>
        </p:nvSpPr>
        <p:spPr>
          <a:xfrm>
            <a:off x="2051720" y="3990799"/>
            <a:ext cx="1368152"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Osaka Innovation Hub</a:t>
            </a:r>
          </a:p>
        </p:txBody>
      </p:sp>
      <p:sp>
        <p:nvSpPr>
          <p:cNvPr id="24" name="正方形/長方形 23"/>
          <p:cNvSpPr/>
          <p:nvPr/>
        </p:nvSpPr>
        <p:spPr>
          <a:xfrm>
            <a:off x="342898" y="3994247"/>
            <a:ext cx="1368152"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ODI</a:t>
            </a:r>
          </a:p>
        </p:txBody>
      </p:sp>
      <p:sp>
        <p:nvSpPr>
          <p:cNvPr id="25" name="正方形/長方形 24"/>
          <p:cNvSpPr/>
          <p:nvPr/>
        </p:nvSpPr>
        <p:spPr>
          <a:xfrm>
            <a:off x="2051720" y="4503239"/>
            <a:ext cx="1368152"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LODI</a:t>
            </a:r>
          </a:p>
        </p:txBody>
      </p:sp>
      <p:sp>
        <p:nvSpPr>
          <p:cNvPr id="26" name="正方形/長方形 25"/>
          <p:cNvSpPr/>
          <p:nvPr/>
        </p:nvSpPr>
        <p:spPr>
          <a:xfrm>
            <a:off x="7308304" y="3990799"/>
            <a:ext cx="1368152"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大学（データ分析）</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7308304" y="3013182"/>
            <a:ext cx="1368152"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総合通信局</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7308304" y="4494855"/>
            <a:ext cx="1368152" cy="360040"/>
          </a:xfrm>
          <a:prstGeom prst="rect">
            <a:avLst/>
          </a:prstGeom>
          <a:solidFill>
            <a:sysClr val="window" lastClr="FFFFFF"/>
          </a:solidFill>
          <a:ln w="9525" cap="flat" cmpd="sng" algn="ctr">
            <a:solidFill>
              <a:srgbClr val="0070C0"/>
            </a:solidFill>
            <a:prstDash val="dash"/>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地方企業</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342898" y="5070919"/>
            <a:ext cx="8333558" cy="216024"/>
          </a:xfrm>
          <a:prstGeom prst="round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研修用の情報流通連携基盤（実験版）</a:t>
            </a:r>
          </a:p>
        </p:txBody>
      </p:sp>
      <p:sp>
        <p:nvSpPr>
          <p:cNvPr id="30" name="正方形/長方形 29"/>
          <p:cNvSpPr/>
          <p:nvPr/>
        </p:nvSpPr>
        <p:spPr>
          <a:xfrm>
            <a:off x="342898" y="5486943"/>
            <a:ext cx="1368152"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地域経済分析</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システム（</a:t>
            </a:r>
            <a:r>
              <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METI</a:t>
            </a: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835696" y="5486943"/>
            <a:ext cx="1368152"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公共クラウド</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MIC</a:t>
            </a: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3347864" y="5486943"/>
            <a:ext cx="1368152"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次世代統計システム</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MIC</a:t>
            </a: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4860032" y="5486943"/>
            <a:ext cx="2016224"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各自治体等が保有するデータ</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（例：観光、福祉・健康など）</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7020272" y="5486943"/>
            <a:ext cx="1656184"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その他（例：気象、交通、</a:t>
            </a:r>
            <a:r>
              <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G</a:t>
            </a: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空間など）</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5" name="直線矢印コネクタ 34"/>
          <p:cNvCxnSpPr>
            <a:stCxn id="21" idx="3"/>
          </p:cNvCxnSpPr>
          <p:nvPr/>
        </p:nvCxnSpPr>
        <p:spPr>
          <a:xfrm>
            <a:off x="3419872" y="3666763"/>
            <a:ext cx="612068" cy="0"/>
          </a:xfrm>
          <a:prstGeom prst="straightConnector1">
            <a:avLst/>
          </a:prstGeom>
          <a:noFill/>
          <a:ln w="9525" cap="flat" cmpd="sng" algn="ctr">
            <a:solidFill>
              <a:srgbClr val="4F81BD">
                <a:shade val="95000"/>
                <a:satMod val="105000"/>
              </a:srgbClr>
            </a:solidFill>
            <a:prstDash val="solid"/>
            <a:tailEnd type="arrow"/>
          </a:ln>
          <a:effectLst/>
        </p:spPr>
      </p:cxnSp>
      <p:sp>
        <p:nvSpPr>
          <p:cNvPr id="36" name="テキスト ボックス 35"/>
          <p:cNvSpPr txBox="1"/>
          <p:nvPr/>
        </p:nvSpPr>
        <p:spPr>
          <a:xfrm>
            <a:off x="3474991" y="3556500"/>
            <a:ext cx="453970" cy="253916"/>
          </a:xfrm>
          <a:prstGeom prst="rect">
            <a:avLst/>
          </a:prstGeom>
          <a:noFill/>
        </p:spPr>
        <p:txBody>
          <a:bodyPr wrap="none" rtlCol="0">
            <a:spAutoFit/>
          </a:bodyPr>
          <a:lstStyle/>
          <a:p>
            <a:pPr algn="l" fontAlgn="auto" latinLnBrk="0">
              <a:spcBef>
                <a:spcPts val="0"/>
              </a:spcBef>
              <a:spcAft>
                <a:spcPts val="0"/>
              </a:spcAft>
            </a:pP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協力</a:t>
            </a:r>
            <a:endPar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7" name="直線矢印コネクタ 36"/>
          <p:cNvCxnSpPr>
            <a:stCxn id="19" idx="3"/>
          </p:cNvCxnSpPr>
          <p:nvPr/>
        </p:nvCxnSpPr>
        <p:spPr>
          <a:xfrm>
            <a:off x="3419872" y="3162707"/>
            <a:ext cx="612068" cy="396044"/>
          </a:xfrm>
          <a:prstGeom prst="straightConnector1">
            <a:avLst/>
          </a:prstGeom>
          <a:noFill/>
          <a:ln w="9525" cap="flat" cmpd="sng" algn="ctr">
            <a:solidFill>
              <a:srgbClr val="4F81BD">
                <a:shade val="95000"/>
                <a:satMod val="105000"/>
              </a:srgbClr>
            </a:solidFill>
            <a:prstDash val="solid"/>
            <a:tailEnd type="arrow"/>
          </a:ln>
          <a:effectLst/>
        </p:spPr>
      </p:cxnSp>
      <p:cxnSp>
        <p:nvCxnSpPr>
          <p:cNvPr id="38" name="直線矢印コネクタ 37"/>
          <p:cNvCxnSpPr>
            <a:stCxn id="18" idx="3"/>
          </p:cNvCxnSpPr>
          <p:nvPr/>
        </p:nvCxnSpPr>
        <p:spPr>
          <a:xfrm>
            <a:off x="3426363" y="2658651"/>
            <a:ext cx="605577" cy="702078"/>
          </a:xfrm>
          <a:prstGeom prst="straightConnector1">
            <a:avLst/>
          </a:prstGeom>
          <a:noFill/>
          <a:ln w="9525" cap="flat" cmpd="sng" algn="ctr">
            <a:solidFill>
              <a:srgbClr val="4F81BD">
                <a:shade val="95000"/>
                <a:satMod val="105000"/>
              </a:srgbClr>
            </a:solidFill>
            <a:prstDash val="solid"/>
            <a:tailEnd type="arrow"/>
          </a:ln>
          <a:effectLst/>
        </p:spPr>
      </p:cxnSp>
      <p:cxnSp>
        <p:nvCxnSpPr>
          <p:cNvPr id="39" name="直線矢印コネクタ 38"/>
          <p:cNvCxnSpPr>
            <a:stCxn id="23" idx="3"/>
          </p:cNvCxnSpPr>
          <p:nvPr/>
        </p:nvCxnSpPr>
        <p:spPr>
          <a:xfrm flipV="1">
            <a:off x="3419872" y="3846783"/>
            <a:ext cx="612068" cy="324036"/>
          </a:xfrm>
          <a:prstGeom prst="straightConnector1">
            <a:avLst/>
          </a:prstGeom>
          <a:noFill/>
          <a:ln w="9525" cap="flat" cmpd="sng" algn="ctr">
            <a:solidFill>
              <a:srgbClr val="4F81BD">
                <a:shade val="95000"/>
                <a:satMod val="105000"/>
              </a:srgbClr>
            </a:solidFill>
            <a:prstDash val="solid"/>
            <a:tailEnd type="arrow"/>
          </a:ln>
          <a:effectLst/>
        </p:spPr>
      </p:cxnSp>
      <p:cxnSp>
        <p:nvCxnSpPr>
          <p:cNvPr id="40" name="直線矢印コネクタ 39"/>
          <p:cNvCxnSpPr>
            <a:stCxn id="25" idx="3"/>
          </p:cNvCxnSpPr>
          <p:nvPr/>
        </p:nvCxnSpPr>
        <p:spPr>
          <a:xfrm flipV="1">
            <a:off x="3419872" y="3966627"/>
            <a:ext cx="612068" cy="716632"/>
          </a:xfrm>
          <a:prstGeom prst="straightConnector1">
            <a:avLst/>
          </a:prstGeom>
          <a:noFill/>
          <a:ln w="9525" cap="flat" cmpd="sng" algn="ctr">
            <a:solidFill>
              <a:srgbClr val="4F81BD">
                <a:shade val="95000"/>
                <a:satMod val="105000"/>
              </a:srgbClr>
            </a:solidFill>
            <a:prstDash val="solid"/>
            <a:tailEnd type="arrow"/>
          </a:ln>
          <a:effectLst/>
        </p:spPr>
      </p:cxnSp>
      <p:cxnSp>
        <p:nvCxnSpPr>
          <p:cNvPr id="41" name="直線矢印コネクタ 40"/>
          <p:cNvCxnSpPr>
            <a:stCxn id="27" idx="1"/>
          </p:cNvCxnSpPr>
          <p:nvPr/>
        </p:nvCxnSpPr>
        <p:spPr>
          <a:xfrm flipH="1">
            <a:off x="6638318" y="3193202"/>
            <a:ext cx="669986" cy="365549"/>
          </a:xfrm>
          <a:prstGeom prst="straightConnector1">
            <a:avLst/>
          </a:prstGeom>
          <a:noFill/>
          <a:ln w="9525" cap="flat" cmpd="sng" algn="ctr">
            <a:solidFill>
              <a:srgbClr val="4F81BD">
                <a:shade val="95000"/>
                <a:satMod val="105000"/>
              </a:srgbClr>
            </a:solidFill>
            <a:prstDash val="solid"/>
            <a:tailEnd type="arrow"/>
          </a:ln>
          <a:effectLst/>
        </p:spPr>
      </p:cxnSp>
      <p:cxnSp>
        <p:nvCxnSpPr>
          <p:cNvPr id="42" name="直線矢印コネクタ 41"/>
          <p:cNvCxnSpPr>
            <a:stCxn id="17" idx="1"/>
          </p:cNvCxnSpPr>
          <p:nvPr/>
        </p:nvCxnSpPr>
        <p:spPr>
          <a:xfrm flipH="1">
            <a:off x="6643396" y="3666763"/>
            <a:ext cx="664908" cy="10244"/>
          </a:xfrm>
          <a:prstGeom prst="straightConnector1">
            <a:avLst/>
          </a:prstGeom>
          <a:noFill/>
          <a:ln w="19050" cap="flat" cmpd="sng" algn="ctr">
            <a:solidFill>
              <a:srgbClr val="4F81BD">
                <a:shade val="95000"/>
                <a:satMod val="105000"/>
              </a:srgbClr>
            </a:solidFill>
            <a:prstDash val="solid"/>
            <a:tailEnd type="arrow"/>
          </a:ln>
          <a:effectLst/>
        </p:spPr>
      </p:cxnSp>
      <p:cxnSp>
        <p:nvCxnSpPr>
          <p:cNvPr id="43" name="直線矢印コネクタ 42"/>
          <p:cNvCxnSpPr>
            <a:stCxn id="26" idx="1"/>
          </p:cNvCxnSpPr>
          <p:nvPr/>
        </p:nvCxnSpPr>
        <p:spPr>
          <a:xfrm flipH="1" flipV="1">
            <a:off x="6638318" y="3846783"/>
            <a:ext cx="669986" cy="324036"/>
          </a:xfrm>
          <a:prstGeom prst="straightConnector1">
            <a:avLst/>
          </a:prstGeom>
          <a:noFill/>
          <a:ln w="9525" cap="flat" cmpd="sng" algn="ctr">
            <a:solidFill>
              <a:srgbClr val="4F81BD">
                <a:shade val="95000"/>
                <a:satMod val="105000"/>
              </a:srgbClr>
            </a:solidFill>
            <a:prstDash val="solid"/>
            <a:tailEnd type="arrow"/>
          </a:ln>
          <a:effectLst/>
        </p:spPr>
      </p:cxnSp>
      <p:cxnSp>
        <p:nvCxnSpPr>
          <p:cNvPr id="44" name="直線矢印コネクタ 43"/>
          <p:cNvCxnSpPr>
            <a:stCxn id="28" idx="1"/>
          </p:cNvCxnSpPr>
          <p:nvPr/>
        </p:nvCxnSpPr>
        <p:spPr>
          <a:xfrm flipH="1" flipV="1">
            <a:off x="6627172" y="4057366"/>
            <a:ext cx="681132" cy="617509"/>
          </a:xfrm>
          <a:prstGeom prst="straightConnector1">
            <a:avLst/>
          </a:prstGeom>
          <a:noFill/>
          <a:ln w="9525" cap="flat" cmpd="sng" algn="ctr">
            <a:solidFill>
              <a:srgbClr val="4F81BD">
                <a:shade val="95000"/>
                <a:satMod val="105000"/>
              </a:srgbClr>
            </a:solidFill>
            <a:prstDash val="dash"/>
            <a:tailEnd type="arrow"/>
          </a:ln>
          <a:effectLst/>
        </p:spPr>
      </p:cxnSp>
      <p:sp>
        <p:nvSpPr>
          <p:cNvPr id="45" name="テキスト ボックス 44"/>
          <p:cNvSpPr txBox="1"/>
          <p:nvPr/>
        </p:nvSpPr>
        <p:spPr>
          <a:xfrm>
            <a:off x="6800606" y="2862289"/>
            <a:ext cx="453970" cy="253916"/>
          </a:xfrm>
          <a:prstGeom prst="rect">
            <a:avLst/>
          </a:prstGeom>
          <a:noFill/>
        </p:spPr>
        <p:txBody>
          <a:bodyPr wrap="none" rtlCol="0">
            <a:spAutoFit/>
          </a:bodyPr>
          <a:lstStyle/>
          <a:p>
            <a:pPr algn="l" fontAlgn="auto" latinLnBrk="0">
              <a:spcBef>
                <a:spcPts val="0"/>
              </a:spcBef>
              <a:spcAft>
                <a:spcPts val="0"/>
              </a:spcAft>
            </a:pP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協力</a:t>
            </a:r>
            <a:endPar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p:cNvSpPr txBox="1"/>
          <p:nvPr/>
        </p:nvSpPr>
        <p:spPr>
          <a:xfrm>
            <a:off x="6814593" y="3534937"/>
            <a:ext cx="453970" cy="253916"/>
          </a:xfrm>
          <a:prstGeom prst="rect">
            <a:avLst/>
          </a:prstGeom>
          <a:noFill/>
        </p:spPr>
        <p:txBody>
          <a:bodyPr wrap="none" rtlCol="0">
            <a:spAutoFit/>
          </a:bodyPr>
          <a:lstStyle/>
          <a:p>
            <a:pPr algn="l" fontAlgn="auto" latinLnBrk="0">
              <a:spcBef>
                <a:spcPts val="0"/>
              </a:spcBef>
              <a:spcAft>
                <a:spcPts val="0"/>
              </a:spcAft>
            </a:pPr>
            <a:r>
              <a:rPr kumimoji="1"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参加</a:t>
            </a:r>
            <a:endParaRPr kumimoji="1"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6777271" y="3881843"/>
            <a:ext cx="453970" cy="253916"/>
          </a:xfrm>
          <a:prstGeom prst="rect">
            <a:avLst/>
          </a:prstGeom>
          <a:noFill/>
        </p:spPr>
        <p:txBody>
          <a:bodyPr wrap="none" rtlCol="0">
            <a:spAutoFit/>
          </a:bodyPr>
          <a:lstStyle/>
          <a:p>
            <a:pPr algn="l" fontAlgn="auto" latinLnBrk="0">
              <a:spcBef>
                <a:spcPts val="0"/>
              </a:spcBef>
              <a:spcAft>
                <a:spcPts val="0"/>
              </a:spcAft>
            </a:pP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参加</a:t>
            </a:r>
            <a:endPar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6643396" y="4188423"/>
            <a:ext cx="723275" cy="415498"/>
          </a:xfrm>
          <a:prstGeom prst="rect">
            <a:avLst/>
          </a:prstGeom>
          <a:noFill/>
        </p:spPr>
        <p:txBody>
          <a:bodyPr wrap="none" rtlCol="0">
            <a:spAutoFit/>
          </a:bodyPr>
          <a:lstStyle/>
          <a:p>
            <a:pPr fontAlgn="auto" latinLnBrk="0">
              <a:spcBef>
                <a:spcPts val="0"/>
              </a:spcBef>
              <a:spcAft>
                <a:spcPts val="0"/>
              </a:spcAft>
            </a:pP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参加</a:t>
            </a:r>
            <a:endParaRPr kumimoji="1"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latinLnBrk="0">
              <a:spcBef>
                <a:spcPts val="0"/>
              </a:spcBef>
              <a:spcAft>
                <a:spcPts val="0"/>
              </a:spcAft>
            </a:pP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a:t>
            </a:r>
            <a:endPar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3466434" y="3215769"/>
            <a:ext cx="453970" cy="253916"/>
          </a:xfrm>
          <a:prstGeom prst="rect">
            <a:avLst/>
          </a:prstGeom>
          <a:noFill/>
        </p:spPr>
        <p:txBody>
          <a:bodyPr wrap="none" rtlCol="0">
            <a:spAutoFit/>
          </a:bodyPr>
          <a:lstStyle/>
          <a:p>
            <a:pPr algn="l" fontAlgn="auto" latinLnBrk="0">
              <a:spcBef>
                <a:spcPts val="0"/>
              </a:spcBef>
              <a:spcAft>
                <a:spcPts val="0"/>
              </a:spcAft>
            </a:pP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協力</a:t>
            </a:r>
            <a:endPar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p:cNvSpPr txBox="1"/>
          <p:nvPr/>
        </p:nvSpPr>
        <p:spPr>
          <a:xfrm>
            <a:off x="3457877" y="2875038"/>
            <a:ext cx="453970" cy="253916"/>
          </a:xfrm>
          <a:prstGeom prst="rect">
            <a:avLst/>
          </a:prstGeom>
          <a:noFill/>
        </p:spPr>
        <p:txBody>
          <a:bodyPr wrap="none" rtlCol="0">
            <a:spAutoFit/>
          </a:bodyPr>
          <a:lstStyle/>
          <a:p>
            <a:pPr algn="l" fontAlgn="auto" latinLnBrk="0">
              <a:spcBef>
                <a:spcPts val="0"/>
              </a:spcBef>
              <a:spcAft>
                <a:spcPts val="0"/>
              </a:spcAft>
            </a:pP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協力</a:t>
            </a:r>
            <a:endPar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3466434" y="3897123"/>
            <a:ext cx="453970" cy="253916"/>
          </a:xfrm>
          <a:prstGeom prst="rect">
            <a:avLst/>
          </a:prstGeom>
          <a:noFill/>
        </p:spPr>
        <p:txBody>
          <a:bodyPr wrap="none" rtlCol="0">
            <a:spAutoFit/>
          </a:bodyPr>
          <a:lstStyle/>
          <a:p>
            <a:pPr algn="l" fontAlgn="auto" latinLnBrk="0">
              <a:spcBef>
                <a:spcPts val="0"/>
              </a:spcBef>
              <a:spcAft>
                <a:spcPts val="0"/>
              </a:spcAft>
            </a:pP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協力</a:t>
            </a:r>
            <a:endPar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51"/>
          <p:cNvSpPr txBox="1"/>
          <p:nvPr/>
        </p:nvSpPr>
        <p:spPr>
          <a:xfrm>
            <a:off x="3474991" y="4269214"/>
            <a:ext cx="453970" cy="253916"/>
          </a:xfrm>
          <a:prstGeom prst="rect">
            <a:avLst/>
          </a:prstGeom>
          <a:noFill/>
        </p:spPr>
        <p:txBody>
          <a:bodyPr wrap="none" rtlCol="0">
            <a:spAutoFit/>
          </a:bodyPr>
          <a:lstStyle/>
          <a:p>
            <a:pPr algn="l" fontAlgn="auto" latinLnBrk="0">
              <a:spcBef>
                <a:spcPts val="0"/>
              </a:spcBef>
              <a:spcAft>
                <a:spcPts val="0"/>
              </a:spcAft>
            </a:pP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協力</a:t>
            </a:r>
            <a:endPar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3" name="直線矢印コネクタ 52"/>
          <p:cNvCxnSpPr>
            <a:endCxn id="14" idx="2"/>
          </p:cNvCxnSpPr>
          <p:nvPr/>
        </p:nvCxnSpPr>
        <p:spPr>
          <a:xfrm flipV="1">
            <a:off x="5331025" y="4206823"/>
            <a:ext cx="0" cy="864096"/>
          </a:xfrm>
          <a:prstGeom prst="straightConnector1">
            <a:avLst/>
          </a:prstGeom>
          <a:noFill/>
          <a:ln w="9525" cap="flat" cmpd="sng" algn="ctr">
            <a:solidFill>
              <a:srgbClr val="4F81BD">
                <a:shade val="95000"/>
                <a:satMod val="105000"/>
              </a:srgbClr>
            </a:solidFill>
            <a:prstDash val="solid"/>
            <a:tailEnd type="arrow"/>
          </a:ln>
          <a:effectLst/>
        </p:spPr>
      </p:cxnSp>
      <p:sp>
        <p:nvSpPr>
          <p:cNvPr id="54" name="テキスト ボックス 53"/>
          <p:cNvSpPr txBox="1"/>
          <p:nvPr/>
        </p:nvSpPr>
        <p:spPr>
          <a:xfrm>
            <a:off x="5259017" y="4692987"/>
            <a:ext cx="1696298" cy="253916"/>
          </a:xfrm>
          <a:prstGeom prst="rect">
            <a:avLst/>
          </a:prstGeom>
          <a:noFill/>
        </p:spPr>
        <p:txBody>
          <a:bodyPr wrap="none" rtlCol="0">
            <a:spAutoFit/>
          </a:bodyPr>
          <a:lstStyle/>
          <a:p>
            <a:pPr algn="l" fontAlgn="auto" latinLnBrk="0">
              <a:spcBef>
                <a:spcPts val="0"/>
              </a:spcBef>
              <a:spcAft>
                <a:spcPts val="0"/>
              </a:spcAft>
            </a:pP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データ活用／ハンズオン形式</a:t>
            </a:r>
            <a:endPar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7308304" y="2509126"/>
            <a:ext cx="1368152"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社員企業</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6" name="直線矢印コネクタ 55"/>
          <p:cNvCxnSpPr>
            <a:stCxn id="55" idx="1"/>
          </p:cNvCxnSpPr>
          <p:nvPr/>
        </p:nvCxnSpPr>
        <p:spPr>
          <a:xfrm flipH="1">
            <a:off x="6615404" y="2689146"/>
            <a:ext cx="692900" cy="753650"/>
          </a:xfrm>
          <a:prstGeom prst="straightConnector1">
            <a:avLst/>
          </a:prstGeom>
          <a:noFill/>
          <a:ln w="9525" cap="flat" cmpd="sng" algn="ctr">
            <a:solidFill>
              <a:srgbClr val="4F81BD">
                <a:shade val="95000"/>
                <a:satMod val="105000"/>
              </a:srgbClr>
            </a:solidFill>
            <a:prstDash val="solid"/>
            <a:tailEnd type="arrow"/>
          </a:ln>
          <a:effectLst/>
        </p:spPr>
      </p:cxnSp>
      <p:sp>
        <p:nvSpPr>
          <p:cNvPr id="57" name="テキスト ボックス 56"/>
          <p:cNvSpPr txBox="1"/>
          <p:nvPr/>
        </p:nvSpPr>
        <p:spPr>
          <a:xfrm>
            <a:off x="6814593" y="3198881"/>
            <a:ext cx="453970" cy="253916"/>
          </a:xfrm>
          <a:prstGeom prst="rect">
            <a:avLst/>
          </a:prstGeom>
          <a:noFill/>
        </p:spPr>
        <p:txBody>
          <a:bodyPr wrap="none" rtlCol="0">
            <a:spAutoFit/>
          </a:bodyPr>
          <a:lstStyle/>
          <a:p>
            <a:pPr algn="l" fontAlgn="auto" latinLnBrk="0">
              <a:spcBef>
                <a:spcPts val="0"/>
              </a:spcBef>
              <a:spcAft>
                <a:spcPts val="0"/>
              </a:spcAft>
            </a:pP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協力</a:t>
            </a:r>
            <a:endPar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p:cNvSpPr txBox="1"/>
          <p:nvPr/>
        </p:nvSpPr>
        <p:spPr>
          <a:xfrm>
            <a:off x="355777" y="1061477"/>
            <a:ext cx="7205819" cy="1000274"/>
          </a:xfrm>
          <a:prstGeom prst="rect">
            <a:avLst/>
          </a:prstGeom>
          <a:noFill/>
        </p:spPr>
        <p:txBody>
          <a:bodyPr wrap="none" rtlCol="0">
            <a:spAutoFit/>
          </a:bodyPr>
          <a:lstStyle/>
          <a:p>
            <a:pPr algn="l" fontAlgn="auto" latinLnBrk="0">
              <a:spcBef>
                <a:spcPts val="600"/>
              </a:spcBef>
              <a:spcAft>
                <a:spcPts val="0"/>
              </a:spcAft>
            </a:pPr>
            <a:r>
              <a:rPr kumimoji="1"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地方自治体職員を対象とした「データを使う」「データを作る」ことを取得する研修</a:t>
            </a:r>
            <a:r>
              <a:rPr kumimoji="1"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プログラム。</a:t>
            </a:r>
            <a:endParaRPr kumimoji="1"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600"/>
              </a:spcBef>
              <a:spcAft>
                <a:spcPts val="0"/>
              </a:spcAft>
            </a:pPr>
            <a:r>
              <a:rPr kumimoji="1"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ワークショップ</a:t>
            </a:r>
            <a:r>
              <a:rPr kumimoji="1"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／ハンズオン形式のプログラムと</a:t>
            </a:r>
            <a:r>
              <a:rPr kumimoji="1"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し、研修用の情報</a:t>
            </a:r>
            <a:r>
              <a:rPr kumimoji="1"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流通連携</a:t>
            </a:r>
            <a:r>
              <a:rPr kumimoji="1"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基盤（実験版）を用意・活用することも考えられる。</a:t>
            </a:r>
            <a:endParaRPr kumimoji="1"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600"/>
              </a:spcBef>
              <a:spcAft>
                <a:spcPts val="0"/>
              </a:spcAft>
            </a:pPr>
            <a:r>
              <a:rPr kumimoji="1"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一般向けのシンポジウム等と併催することも考えられる。</a:t>
            </a:r>
            <a:endParaRPr kumimoji="1"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600"/>
              </a:spcBef>
              <a:spcAft>
                <a:spcPts val="0"/>
              </a:spcAft>
            </a:pPr>
            <a:r>
              <a:rPr kumimoji="1"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・まずは試行的に開催し、将来的には、</a:t>
            </a:r>
            <a:r>
              <a:rPr kumimoji="1"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a:t>
            </a:r>
            <a:r>
              <a:rPr kumimoji="1"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通信局等の協力を得て、全国の主要</a:t>
            </a:r>
            <a:r>
              <a:rPr kumimoji="1"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都市で開催することも考えられる。</a:t>
            </a:r>
            <a:endParaRPr kumimoji="1"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p:cNvSpPr/>
          <p:nvPr/>
        </p:nvSpPr>
        <p:spPr>
          <a:xfrm>
            <a:off x="3962873" y="2215510"/>
            <a:ext cx="1368152"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技術委員会</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p:cNvSpPr/>
          <p:nvPr/>
        </p:nvSpPr>
        <p:spPr>
          <a:xfrm>
            <a:off x="5609126" y="2204864"/>
            <a:ext cx="1368152" cy="360040"/>
          </a:xfrm>
          <a:prstGeom prst="rect">
            <a:avLst/>
          </a:prstGeom>
          <a:solidFill>
            <a:sysClr val="window" lastClr="FFFFFF"/>
          </a:solidFill>
          <a:ln w="9525" cap="flat" cmpd="sng" algn="ctr">
            <a:solidFill>
              <a:srgbClr val="0070C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データガバナンス</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委員会</a:t>
            </a:r>
            <a:endParaRPr kumimoji="1" lang="en-US" altLang="ja-JP" sz="105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1" name="直線矢印コネクタ 60"/>
          <p:cNvCxnSpPr>
            <a:stCxn id="59" idx="2"/>
          </p:cNvCxnSpPr>
          <p:nvPr/>
        </p:nvCxnSpPr>
        <p:spPr>
          <a:xfrm>
            <a:off x="4646949" y="2575550"/>
            <a:ext cx="464801" cy="628298"/>
          </a:xfrm>
          <a:prstGeom prst="straightConnector1">
            <a:avLst/>
          </a:prstGeom>
          <a:noFill/>
          <a:ln w="9525" cap="flat" cmpd="sng" algn="ctr">
            <a:solidFill>
              <a:srgbClr val="4F81BD">
                <a:shade val="95000"/>
                <a:satMod val="105000"/>
              </a:srgbClr>
            </a:solidFill>
            <a:prstDash val="solid"/>
            <a:tailEnd type="arrow"/>
          </a:ln>
          <a:effectLst/>
        </p:spPr>
      </p:cxnSp>
      <p:cxnSp>
        <p:nvCxnSpPr>
          <p:cNvPr id="62" name="直線矢印コネクタ 61"/>
          <p:cNvCxnSpPr>
            <a:stCxn id="60" idx="2"/>
          </p:cNvCxnSpPr>
          <p:nvPr/>
        </p:nvCxnSpPr>
        <p:spPr>
          <a:xfrm flipH="1">
            <a:off x="5930221" y="2564904"/>
            <a:ext cx="362981" cy="628298"/>
          </a:xfrm>
          <a:prstGeom prst="straightConnector1">
            <a:avLst/>
          </a:prstGeom>
          <a:noFill/>
          <a:ln w="9525" cap="flat" cmpd="sng" algn="ctr">
            <a:solidFill>
              <a:srgbClr val="4F81BD">
                <a:shade val="95000"/>
                <a:satMod val="105000"/>
              </a:srgbClr>
            </a:solidFill>
            <a:prstDash val="solid"/>
            <a:tailEnd type="arrow"/>
          </a:ln>
          <a:effectLst/>
        </p:spPr>
      </p:cxnSp>
      <p:sp>
        <p:nvSpPr>
          <p:cNvPr id="63" name="テキスト ボックス 62"/>
          <p:cNvSpPr txBox="1"/>
          <p:nvPr/>
        </p:nvSpPr>
        <p:spPr>
          <a:xfrm>
            <a:off x="4716016" y="2630922"/>
            <a:ext cx="1558440" cy="415498"/>
          </a:xfrm>
          <a:prstGeom prst="rect">
            <a:avLst/>
          </a:prstGeom>
          <a:noFill/>
        </p:spPr>
        <p:txBody>
          <a:bodyPr wrap="none" rtlCol="0">
            <a:spAutoFit/>
          </a:bodyPr>
          <a:lstStyle/>
          <a:p>
            <a:pPr fontAlgn="auto" latinLnBrk="0">
              <a:spcBef>
                <a:spcPts val="0"/>
              </a:spcBef>
              <a:spcAft>
                <a:spcPts val="0"/>
              </a:spcAft>
            </a:pP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協力</a:t>
            </a:r>
            <a:endParaRPr kumimoji="1"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latinLnBrk="0">
              <a:spcBef>
                <a:spcPts val="0"/>
              </a:spcBef>
              <a:spcAft>
                <a:spcPts val="0"/>
              </a:spcAft>
            </a:pPr>
            <a:r>
              <a:rPr kumimoji="1"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（研修ツールの作成等）</a:t>
            </a:r>
            <a:endParaRPr kumimoji="1"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p:cNvSpPr txBox="1"/>
          <p:nvPr/>
        </p:nvSpPr>
        <p:spPr>
          <a:xfrm>
            <a:off x="3580956" y="6093296"/>
            <a:ext cx="2310248" cy="253916"/>
          </a:xfrm>
          <a:prstGeom prst="rect">
            <a:avLst/>
          </a:prstGeom>
          <a:noFill/>
        </p:spPr>
        <p:txBody>
          <a:bodyPr wrap="none" rtlCol="0">
            <a:spAutoFit/>
          </a:bodyPr>
          <a:lstStyle/>
          <a:p>
            <a:pPr algn="l" fontAlgn="auto" latinLnBrk="0">
              <a:spcBef>
                <a:spcPts val="0"/>
              </a:spcBef>
              <a:spcAft>
                <a:spcPts val="0"/>
              </a:spcAft>
            </a:pPr>
            <a:r>
              <a:rPr kumimoji="1"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図　自治体向け研修のイメージ（案）</a:t>
            </a:r>
            <a:endParaRPr kumimoji="1"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14787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856</Words>
  <Application>Microsoft Office PowerPoint</Application>
  <PresentationFormat>A4 210 x 297 mm</PresentationFormat>
  <Paragraphs>97</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VLEDパワポ基本テンプレート</vt:lpstr>
      <vt:lpstr>地方におけるデータ活用人材の育成について</vt:lpstr>
      <vt:lpstr>地方におけるデータ活用人材の育成について</vt:lpstr>
      <vt:lpstr>（補足）地域経済活性化・地域課題解決プロジェクトの検討事項等（素案）</vt:lpstr>
      <vt:lpstr>（補足）地方自治体職員向け研修</vt:lpstr>
    </vt:vector>
  </TitlesOfParts>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2014-12-17T06:37:59Z</dcterms:created>
  <dcterms:modified xsi:type="dcterms:W3CDTF">2015-03-11T05:51:05Z</dcterms:modified>
</cp:coreProperties>
</file>