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7" r:id="rId3"/>
    <p:sldId id="268" r:id="rId4"/>
    <p:sldId id="266" r:id="rId5"/>
    <p:sldId id="267" r:id="rId6"/>
    <p:sldId id="269" r:id="rId7"/>
    <p:sldId id="270" r:id="rId8"/>
    <p:sldId id="271" r:id="rId9"/>
    <p:sldId id="275" r:id="rId10"/>
    <p:sldId id="276" r:id="rId11"/>
    <p:sldId id="273" r:id="rId12"/>
    <p:sldId id="274" r:id="rId13"/>
    <p:sldId id="264" r:id="rId14"/>
  </p:sldIdLst>
  <p:sldSz cx="9906000" cy="6858000" type="A4"/>
  <p:notesSz cx="6735763" cy="98663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9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BFFBB"/>
    <a:srgbClr val="66FF99"/>
    <a:srgbClr val="99FF99"/>
    <a:srgbClr val="66FF66"/>
    <a:srgbClr val="FFFFFF"/>
    <a:srgbClr val="336699"/>
    <a:srgbClr val="E2D9B6"/>
    <a:srgbClr val="EAEAEA"/>
    <a:srgbClr val="0033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52" autoAdjust="0"/>
    <p:restoredTop sz="99566" autoAdjust="0"/>
  </p:normalViewPr>
  <p:slideViewPr>
    <p:cSldViewPr>
      <p:cViewPr varScale="1">
        <p:scale>
          <a:sx n="94" d="100"/>
          <a:sy n="94" d="100"/>
        </p:scale>
        <p:origin x="-96" y="-630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09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750" y="9376067"/>
            <a:ext cx="2916019" cy="49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3" tIns="47329" rIns="94653" bIns="47329" numCol="1" anchor="b" anchorCtr="0" compatLnSpc="1">
            <a:prstTxWarp prst="textNoShape">
              <a:avLst/>
            </a:prstTxWarp>
          </a:bodyPr>
          <a:lstStyle>
            <a:lvl1pPr algn="r" defTabSz="947072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653" tIns="47329" rIns="94653" bIns="47329" numCol="1" anchor="ctr" anchorCtr="0" compatLnSpc="1">
            <a:prstTxWarp prst="textNoShape">
              <a:avLst/>
            </a:prstTxWarp>
          </a:bodyPr>
          <a:lstStyle>
            <a:lvl1pPr algn="l" defTabSz="947072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750" y="3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653" tIns="47329" rIns="94653" bIns="47329" numCol="1" anchor="ctr" anchorCtr="0" compatLnSpc="1">
            <a:prstTxWarp prst="textNoShape">
              <a:avLst/>
            </a:prstTxWarp>
          </a:bodyPr>
          <a:lstStyle>
            <a:lvl1pPr algn="r" defTabSz="947072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9208" y="4686506"/>
            <a:ext cx="4937350" cy="444137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653" tIns="47329" rIns="94653" bIns="473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6067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653" tIns="47329" rIns="94653" bIns="47329" numCol="1" anchor="b" anchorCtr="0" compatLnSpc="1">
            <a:prstTxWarp prst="textNoShape">
              <a:avLst/>
            </a:prstTxWarp>
          </a:bodyPr>
          <a:lstStyle>
            <a:lvl1pPr algn="l" defTabSz="947072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750" y="9376067"/>
            <a:ext cx="2916019" cy="4902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4653" tIns="47329" rIns="94653" bIns="47329" numCol="1" anchor="b" anchorCtr="0" compatLnSpc="1">
            <a:prstTxWarp prst="textNoShape">
              <a:avLst/>
            </a:prstTxWarp>
          </a:bodyPr>
          <a:lstStyle>
            <a:lvl1pPr algn="r" defTabSz="947072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" name="Text Box 785"/>
          <p:cNvSpPr txBox="1">
            <a:spLocks noChangeArrowheads="1"/>
          </p:cNvSpPr>
          <p:nvPr userDrawn="1"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dirty="0">
              <a:solidFill>
                <a:schemeClr val="bg2"/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1"/>
          </p:nvPr>
        </p:nvSpPr>
        <p:spPr>
          <a:xfrm>
            <a:off x="8985448" y="188913"/>
            <a:ext cx="828873" cy="2907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2015 Vitalizing Local Economy Organization by Open data &amp; Big data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4520952" y="5301208"/>
            <a:ext cx="5184575" cy="375677"/>
          </a:xfrm>
        </p:spPr>
        <p:txBody>
          <a:bodyPr/>
          <a:lstStyle/>
          <a:p>
            <a:r>
              <a:rPr lang="en-US" altLang="ja-JP" sz="2000" smtClean="0"/>
              <a:t>2015.03.03</a:t>
            </a:r>
            <a:endParaRPr lang="en-US" altLang="ja-JP" sz="20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792760" y="3012674"/>
            <a:ext cx="6912767" cy="560343"/>
          </a:xfrm>
        </p:spPr>
        <p:txBody>
          <a:bodyPr anchor="t" anchorCtr="0"/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評価版ツールの状況報告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26</a:t>
            </a:r>
            <a:r>
              <a:rPr kumimoji="1" lang="ja-JP" altLang="en-US" dirty="0" smtClean="0"/>
              <a:t>年度第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回 技術委員会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1"/>
          </p:nvPr>
        </p:nvSpPr>
        <p:spPr/>
        <p:txBody>
          <a:bodyPr anchor="ctr" anchorCtr="0"/>
          <a:lstStyle/>
          <a:p>
            <a:r>
              <a:rPr kumimoji="1" lang="ja-JP" altLang="en-US" dirty="0" smtClean="0"/>
              <a:t>資料</a:t>
            </a:r>
            <a:r>
              <a:rPr kumimoji="1" lang="en-US" altLang="ja-JP" dirty="0" smtClean="0"/>
              <a:t>3-1</a:t>
            </a:r>
            <a:endParaRPr kumimoji="1" lang="ja-JP" altLang="en-US" dirty="0"/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「メタデータ抽出ツール」概要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/>
              <a:t>抽出できるファイル形式</a:t>
            </a:r>
          </a:p>
          <a:p>
            <a:pPr lvl="1"/>
            <a:r>
              <a:rPr lang="en-US" altLang="ja-JP" dirty="0"/>
              <a:t>Word</a:t>
            </a:r>
          </a:p>
          <a:p>
            <a:pPr lvl="1"/>
            <a:r>
              <a:rPr lang="en-US" altLang="ja-JP" dirty="0"/>
              <a:t>Excel</a:t>
            </a:r>
          </a:p>
          <a:p>
            <a:pPr lvl="1"/>
            <a:r>
              <a:rPr lang="en-US" altLang="ja-JP" dirty="0"/>
              <a:t>PowerPoint</a:t>
            </a:r>
          </a:p>
          <a:p>
            <a:pPr lvl="1"/>
            <a:r>
              <a:rPr lang="en-US" altLang="ja-JP" dirty="0"/>
              <a:t>PDF</a:t>
            </a:r>
          </a:p>
          <a:p>
            <a:pPr lvl="1"/>
            <a:r>
              <a:rPr lang="en-US" altLang="ja-JP" dirty="0"/>
              <a:t>HTML</a:t>
            </a:r>
          </a:p>
          <a:p>
            <a:r>
              <a:rPr lang="ja-JP" altLang="en-US" dirty="0"/>
              <a:t>抽出できるメタデータ</a:t>
            </a:r>
          </a:p>
          <a:p>
            <a:pPr lvl="1"/>
            <a:r>
              <a:rPr lang="ja-JP" altLang="en-US" dirty="0"/>
              <a:t>ファイル名</a:t>
            </a:r>
          </a:p>
          <a:p>
            <a:pPr lvl="1"/>
            <a:r>
              <a:rPr lang="ja-JP" altLang="en-US" dirty="0"/>
              <a:t>ファイルサイズ（バイト単位）</a:t>
            </a:r>
          </a:p>
          <a:p>
            <a:pPr lvl="1"/>
            <a:r>
              <a:rPr lang="ja-JP" altLang="en-US" dirty="0"/>
              <a:t>ファイルタイプ</a:t>
            </a:r>
          </a:p>
          <a:p>
            <a:pPr lvl="1"/>
            <a:r>
              <a:rPr lang="ja-JP" altLang="en-US" dirty="0"/>
              <a:t>作成日時</a:t>
            </a:r>
          </a:p>
          <a:p>
            <a:pPr lvl="1"/>
            <a:r>
              <a:rPr lang="ja-JP" altLang="en-US" dirty="0"/>
              <a:t>最終更新日時</a:t>
            </a:r>
          </a:p>
          <a:p>
            <a:pPr lvl="1"/>
            <a:r>
              <a:rPr lang="ja-JP" altLang="en-US" dirty="0"/>
              <a:t>キーワード</a:t>
            </a:r>
          </a:p>
          <a:p>
            <a:pPr lvl="1"/>
            <a:r>
              <a:rPr lang="ja-JP" altLang="en-US" dirty="0"/>
              <a:t>タイトル</a:t>
            </a:r>
          </a:p>
          <a:p>
            <a:pPr lvl="1"/>
            <a:r>
              <a:rPr lang="ja-JP" altLang="en-US" dirty="0"/>
              <a:t>作成者</a:t>
            </a:r>
          </a:p>
          <a:p>
            <a:pPr lvl="1"/>
            <a:r>
              <a:rPr lang="ja-JP" altLang="en-US" dirty="0"/>
              <a:t>ファイルの説明（</a:t>
            </a:r>
            <a:r>
              <a:rPr lang="en-US" altLang="ja-JP" dirty="0"/>
              <a:t>HTML</a:t>
            </a:r>
            <a:r>
              <a:rPr lang="ja-JP" altLang="en-US" dirty="0"/>
              <a:t>であれば</a:t>
            </a:r>
            <a:r>
              <a:rPr lang="en-US" altLang="ja-JP" dirty="0"/>
              <a:t>”meta description”</a:t>
            </a:r>
            <a:r>
              <a:rPr lang="ja-JP" altLang="en-US" dirty="0"/>
              <a:t>タブに記載された文字列）</a:t>
            </a:r>
          </a:p>
          <a:p>
            <a:pPr lvl="1"/>
            <a:r>
              <a:rPr lang="ja-JP" altLang="en-US" dirty="0"/>
              <a:t>ファイル中にある「指定された用語</a:t>
            </a:r>
            <a:r>
              <a:rPr lang="ja-JP" altLang="en-US" dirty="0" smtClean="0"/>
              <a:t>」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05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「メタデータ抽出ツール」概要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動作概要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11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5247" y="1562630"/>
            <a:ext cx="4097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入力（</a:t>
            </a:r>
            <a:r>
              <a:rPr kumimoji="1"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E</a:t>
            </a:r>
            <a:r>
              <a:rPr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xcel</a:t>
            </a:r>
            <a:r>
              <a:rPr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＋設定ファイル＋</a:t>
            </a:r>
            <a:r>
              <a:rPr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Form</a:t>
            </a:r>
            <a:r>
              <a:rPr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による入力</a:t>
            </a:r>
            <a:r>
              <a:rPr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) </a:t>
            </a:r>
            <a:endParaRPr kumimoji="1" lang="ja-JP" altLang="en-US" sz="140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6" name="円柱 5"/>
          <p:cNvSpPr/>
          <p:nvPr/>
        </p:nvSpPr>
        <p:spPr bwMode="auto">
          <a:xfrm>
            <a:off x="3512840" y="3196967"/>
            <a:ext cx="1533833" cy="1073823"/>
          </a:xfrm>
          <a:prstGeom prst="can">
            <a:avLst/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ea"/>
                <a:ea typeface="+mn-ea"/>
              </a:rPr>
              <a:t>メタデータ</a:t>
            </a:r>
            <a:br>
              <a:rPr kumimoji="0" lang="ja-JP" altLang="en-US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ea"/>
                <a:ea typeface="+mn-ea"/>
              </a:rPr>
            </a:br>
            <a:r>
              <a:rPr kumimoji="0" lang="ja-JP" altLang="en-US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ea"/>
                <a:ea typeface="+mn-ea"/>
              </a:rPr>
              <a:t>抽出ツール</a:t>
            </a:r>
          </a:p>
        </p:txBody>
      </p:sp>
      <p:sp>
        <p:nvSpPr>
          <p:cNvPr id="9" name="右矢印 8"/>
          <p:cNvSpPr/>
          <p:nvPr/>
        </p:nvSpPr>
        <p:spPr bwMode="auto">
          <a:xfrm rot="5400000">
            <a:off x="4098664" y="2659577"/>
            <a:ext cx="405944" cy="599768"/>
          </a:xfrm>
          <a:prstGeom prst="rightArrow">
            <a:avLst/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12" name="フローチャート: 複数書類 11"/>
          <p:cNvSpPr/>
          <p:nvPr/>
        </p:nvSpPr>
        <p:spPr bwMode="auto">
          <a:xfrm>
            <a:off x="5776290" y="3068044"/>
            <a:ext cx="1307690" cy="884903"/>
          </a:xfrm>
          <a:prstGeom prst="flowChartMultidocument">
            <a:avLst/>
          </a:prstGeom>
          <a:solidFill>
            <a:schemeClr val="tx1"/>
          </a:solidFill>
          <a:ln w="12700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3" name="U ターン矢印 12"/>
          <p:cNvSpPr/>
          <p:nvPr/>
        </p:nvSpPr>
        <p:spPr bwMode="auto">
          <a:xfrm rot="16200000" flipV="1">
            <a:off x="5033586" y="3067021"/>
            <a:ext cx="964483" cy="833673"/>
          </a:xfrm>
          <a:prstGeom prst="uturnArrow">
            <a:avLst/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049" y="1839292"/>
            <a:ext cx="5910237" cy="794424"/>
          </a:xfrm>
          <a:prstGeom prst="rect">
            <a:avLst/>
          </a:prstGeom>
          <a:ln w="28575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8" name="直線コネクタ 17"/>
          <p:cNvCxnSpPr/>
          <p:nvPr/>
        </p:nvCxnSpPr>
        <p:spPr bwMode="auto">
          <a:xfrm>
            <a:off x="3866052" y="2586369"/>
            <a:ext cx="294860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テキスト ボックス 18"/>
          <p:cNvSpPr txBox="1"/>
          <p:nvPr/>
        </p:nvSpPr>
        <p:spPr>
          <a:xfrm>
            <a:off x="7307852" y="3238220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抽出対象ファイル群</a:t>
            </a:r>
          </a:p>
        </p:txBody>
      </p:sp>
      <p:sp>
        <p:nvSpPr>
          <p:cNvPr id="20" name="右矢印 19"/>
          <p:cNvSpPr/>
          <p:nvPr/>
        </p:nvSpPr>
        <p:spPr bwMode="auto">
          <a:xfrm rot="5400000">
            <a:off x="4062614" y="4341818"/>
            <a:ext cx="518423" cy="599768"/>
          </a:xfrm>
          <a:prstGeom prst="rightArrow">
            <a:avLst/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536" y="4973473"/>
            <a:ext cx="6023696" cy="1129442"/>
          </a:xfrm>
          <a:prstGeom prst="rect">
            <a:avLst/>
          </a:prstGeom>
          <a:ln w="28575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2" name="テキスト ボックス 21"/>
          <p:cNvSpPr txBox="1"/>
          <p:nvPr/>
        </p:nvSpPr>
        <p:spPr>
          <a:xfrm>
            <a:off x="182352" y="4431176"/>
            <a:ext cx="1412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出力（</a:t>
            </a:r>
            <a:r>
              <a:rPr kumimoji="1"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E</a:t>
            </a:r>
            <a:r>
              <a:rPr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xcel</a:t>
            </a:r>
            <a:r>
              <a:rPr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）</a:t>
            </a:r>
            <a:r>
              <a:rPr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 </a:t>
            </a:r>
            <a:endParaRPr kumimoji="1" lang="ja-JP" altLang="en-US" sz="140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</p:spTree>
    <p:extLst>
      <p:ext uri="{BB962C8B-B14F-4D97-AF65-F5344CB8AC3E}">
        <p14:creationId xmlns:p14="http://schemas.microsoft.com/office/powerpoint/2010/main" val="321715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画面遷移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12</a:t>
            </a:fld>
            <a:endParaRPr lang="en-US" altLang="ja-JP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37" y="1044238"/>
            <a:ext cx="4314815" cy="188070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2687" y="1124745"/>
            <a:ext cx="4309831" cy="3272041"/>
          </a:xfrm>
          <a:prstGeom prst="rect">
            <a:avLst/>
          </a:prstGeom>
        </p:spPr>
      </p:pic>
      <p:sp>
        <p:nvSpPr>
          <p:cNvPr id="7" name="右矢印 6"/>
          <p:cNvSpPr/>
          <p:nvPr/>
        </p:nvSpPr>
        <p:spPr bwMode="auto">
          <a:xfrm>
            <a:off x="4556956" y="1669054"/>
            <a:ext cx="799727" cy="792088"/>
          </a:xfrm>
          <a:prstGeom prst="rightArrow">
            <a:avLst/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137" y="3140968"/>
            <a:ext cx="4377330" cy="3329542"/>
          </a:xfrm>
          <a:prstGeom prst="rect">
            <a:avLst/>
          </a:prstGeom>
        </p:spPr>
      </p:pic>
      <p:sp>
        <p:nvSpPr>
          <p:cNvPr id="9" name="右矢印 8"/>
          <p:cNvSpPr/>
          <p:nvPr/>
        </p:nvSpPr>
        <p:spPr bwMode="auto">
          <a:xfrm rot="10800000">
            <a:off x="4520952" y="3356992"/>
            <a:ext cx="799727" cy="792088"/>
          </a:xfrm>
          <a:prstGeom prst="rightArrow">
            <a:avLst/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2687" y="4873900"/>
            <a:ext cx="4341265" cy="1353402"/>
          </a:xfrm>
          <a:prstGeom prst="rect">
            <a:avLst/>
          </a:prstGeom>
        </p:spPr>
      </p:pic>
      <p:sp>
        <p:nvSpPr>
          <p:cNvPr id="11" name="右矢印 10"/>
          <p:cNvSpPr/>
          <p:nvPr/>
        </p:nvSpPr>
        <p:spPr bwMode="auto">
          <a:xfrm>
            <a:off x="4583467" y="5154557"/>
            <a:ext cx="799727" cy="792088"/>
          </a:xfrm>
          <a:prstGeom prst="rightArrow">
            <a:avLst/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09002" y="2924854"/>
            <a:ext cx="22367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(1) 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入力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Excel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ファイルを指定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49144" y="4446037"/>
            <a:ext cx="21611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(2) 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固定のメタデータを設定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09002" y="6332010"/>
            <a:ext cx="23150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(3) 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抽出対象のファイルを指定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05626" y="6276553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(4) 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抽出完了</a:t>
            </a:r>
          </a:p>
        </p:txBody>
      </p:sp>
    </p:spTree>
    <p:extLst>
      <p:ext uri="{BB962C8B-B14F-4D97-AF65-F5344CB8AC3E}">
        <p14:creationId xmlns:p14="http://schemas.microsoft.com/office/powerpoint/2010/main" val="231660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今年度の検討項目の中での位置づけ</a:t>
            </a:r>
          </a:p>
          <a:p>
            <a:pPr marL="698500" lvl="1" indent="-342900">
              <a:buFont typeface="+mj-lt"/>
              <a:buAutoNum type="arabicPeriod"/>
            </a:pPr>
            <a:r>
              <a:rPr kumimoji="1" lang="ja-JP" altLang="en-US" dirty="0" smtClean="0"/>
              <a:t>オープンデータガイドの精査</a:t>
            </a:r>
          </a:p>
          <a:p>
            <a:pPr marL="698500" lvl="1" indent="-342900">
              <a:buFont typeface="+mj-lt"/>
              <a:buAutoNum type="arabicPeriod"/>
            </a:pPr>
            <a:r>
              <a:rPr kumimoji="1" lang="ja-JP" altLang="en-US" dirty="0" smtClean="0"/>
              <a:t>情報流通連携基盤 外部仕様書の精査</a:t>
            </a:r>
          </a:p>
          <a:p>
            <a:pPr marL="698500" lvl="1" indent="-342900">
              <a:buFont typeface="+mj-lt"/>
              <a:buAutoNum type="arabicPeriod"/>
            </a:pPr>
            <a:r>
              <a:rPr kumimoji="1" lang="ja-JP" altLang="en-US" dirty="0" smtClean="0"/>
              <a:t>評価版ツールの作成</a:t>
            </a:r>
          </a:p>
          <a:p>
            <a:pPr lvl="2"/>
            <a:r>
              <a:rPr lang="ja-JP" altLang="en-US" dirty="0"/>
              <a:t>情報流通連携基盤システム 外部仕様書の参照実装パッケージ</a:t>
            </a:r>
          </a:p>
          <a:p>
            <a:pPr lvl="2"/>
            <a:r>
              <a:rPr lang="ja-JP" altLang="en-US" dirty="0"/>
              <a:t>ボキャブラリ管理サイト</a:t>
            </a:r>
          </a:p>
          <a:p>
            <a:pPr lvl="2"/>
            <a:r>
              <a:rPr lang="ja-JP" altLang="en-US" dirty="0"/>
              <a:t>「オープンデータガイド」</a:t>
            </a:r>
            <a:r>
              <a:rPr lang="en-US" altLang="ja-JP" dirty="0"/>
              <a:t>9.3</a:t>
            </a:r>
            <a:r>
              <a:rPr lang="ja-JP" altLang="en-US" dirty="0"/>
              <a:t>節の「技術的指針」に関するチェックツール</a:t>
            </a:r>
          </a:p>
          <a:p>
            <a:pPr lvl="2"/>
            <a:r>
              <a:rPr lang="ja-JP" altLang="en-US" dirty="0"/>
              <a:t>メタデータ抽出支援</a:t>
            </a:r>
            <a:r>
              <a:rPr lang="ja-JP" altLang="en-US" dirty="0" smtClean="0"/>
              <a:t>ツール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 smtClean="0"/>
              <a:t>次年度実施内容の検討</a:t>
            </a:r>
          </a:p>
          <a:p>
            <a:r>
              <a:rPr lang="ja-JP" altLang="en-US" dirty="0" smtClean="0"/>
              <a:t>今回報告するツールの扱い</a:t>
            </a:r>
          </a:p>
          <a:p>
            <a:pPr lvl="1"/>
            <a:r>
              <a:rPr lang="ja-JP" altLang="en-US" dirty="0" smtClean="0"/>
              <a:t>ツール自体は、オープンソースで公開予定。</a:t>
            </a:r>
          </a:p>
          <a:p>
            <a:pPr lvl="1"/>
            <a:r>
              <a:rPr lang="ja-JP" altLang="en-US" dirty="0" smtClean="0"/>
              <a:t>次年度の検討テーマ案の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つである「ツール集の検討」に</a:t>
            </a:r>
            <a:r>
              <a:rPr lang="ja-JP" altLang="en-US" dirty="0"/>
              <a:t>先立ち、昨年度の技術委員会や実証の中で要望されたツールを試作したもの。</a:t>
            </a:r>
          </a:p>
          <a:p>
            <a:pPr lvl="1"/>
            <a:endParaRPr lang="ja-JP" altLang="en-US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評価版ツールの位置づけ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6" name="角丸四角形 5"/>
          <p:cNvSpPr/>
          <p:nvPr/>
        </p:nvSpPr>
        <p:spPr bwMode="auto">
          <a:xfrm>
            <a:off x="560512" y="1484784"/>
            <a:ext cx="3672408" cy="432048"/>
          </a:xfrm>
          <a:prstGeom prst="roundRect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560512" y="3140968"/>
            <a:ext cx="6984776" cy="576063"/>
          </a:xfrm>
          <a:prstGeom prst="roundRect">
            <a:avLst/>
          </a:prstGeom>
          <a:noFill/>
          <a:ln w="28575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44864" y="1516142"/>
            <a:ext cx="2427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dirty="0" smtClean="0">
                <a:solidFill>
                  <a:srgbClr val="C00000"/>
                </a:solidFill>
                <a:latin typeface="+mj-ea"/>
                <a:ea typeface="+mj-ea"/>
                <a:cs typeface="ヒラギノ角ゴ ProN W6"/>
              </a:rPr>
              <a:t>第</a:t>
            </a:r>
            <a:r>
              <a:rPr kumimoji="1" lang="en-US" altLang="ja-JP" dirty="0" smtClean="0">
                <a:solidFill>
                  <a:srgbClr val="C00000"/>
                </a:solidFill>
                <a:latin typeface="+mj-ea"/>
                <a:ea typeface="+mj-ea"/>
                <a:cs typeface="ヒラギノ角ゴ ProN W6"/>
              </a:rPr>
              <a:t>2</a:t>
            </a:r>
            <a:r>
              <a:rPr kumimoji="1" lang="ja-JP" altLang="en-US" dirty="0" smtClean="0">
                <a:solidFill>
                  <a:srgbClr val="C00000"/>
                </a:solidFill>
                <a:latin typeface="+mj-ea"/>
                <a:ea typeface="+mj-ea"/>
                <a:cs typeface="ヒラギノ角ゴ ProN W6"/>
              </a:rPr>
              <a:t>回委員会にて報告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478732" y="3275692"/>
            <a:ext cx="2427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dirty="0" smtClean="0">
                <a:solidFill>
                  <a:srgbClr val="C00000"/>
                </a:solidFill>
                <a:latin typeface="+mj-ea"/>
                <a:ea typeface="+mj-ea"/>
                <a:cs typeface="ヒラギノ角ゴ ProN W6"/>
              </a:rPr>
              <a:t>第</a:t>
            </a:r>
            <a:r>
              <a:rPr kumimoji="1" lang="en-US" altLang="ja-JP" dirty="0" smtClean="0">
                <a:solidFill>
                  <a:srgbClr val="C00000"/>
                </a:solidFill>
                <a:latin typeface="+mj-ea"/>
                <a:ea typeface="+mj-ea"/>
                <a:cs typeface="ヒラギノ角ゴ ProN W6"/>
              </a:rPr>
              <a:t>3</a:t>
            </a:r>
            <a:r>
              <a:rPr kumimoji="1" lang="ja-JP" altLang="en-US" dirty="0" smtClean="0">
                <a:solidFill>
                  <a:srgbClr val="C00000"/>
                </a:solidFill>
                <a:latin typeface="+mj-ea"/>
                <a:ea typeface="+mj-ea"/>
                <a:cs typeface="ヒラギノ角ゴ ProN W6"/>
              </a:rPr>
              <a:t>回委員会にて報告</a:t>
            </a:r>
          </a:p>
        </p:txBody>
      </p:sp>
    </p:spTree>
    <p:extLst>
      <p:ext uri="{BB962C8B-B14F-4D97-AF65-F5344CB8AC3E}">
        <p14:creationId xmlns:p14="http://schemas.microsoft.com/office/powerpoint/2010/main" val="387510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1. </a:t>
            </a:r>
            <a:r>
              <a:rPr lang="ja-JP" altLang="en-US" dirty="0"/>
              <a:t>表形式データへの指針に対するチェックツール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373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「表</a:t>
            </a:r>
            <a:r>
              <a:rPr lang="ja-JP" altLang="en-US" dirty="0"/>
              <a:t>形式データへの指針に対する</a:t>
            </a:r>
            <a:r>
              <a:rPr lang="ja-JP" altLang="en-US" dirty="0" smtClean="0"/>
              <a:t>チェックツール」概要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提供する機能</a:t>
            </a:r>
          </a:p>
          <a:p>
            <a:pPr lvl="1"/>
            <a:r>
              <a:rPr kumimoji="1" lang="ja-JP" altLang="en-US" dirty="0" smtClean="0"/>
              <a:t>「オープンデータガイド」第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章に掲載されている、</a:t>
            </a:r>
            <a:r>
              <a:rPr lang="ja-JP" altLang="en-US" dirty="0" smtClean="0"/>
              <a:t>表</a:t>
            </a:r>
            <a:r>
              <a:rPr lang="ja-JP" altLang="en-US" dirty="0"/>
              <a:t>形式</a:t>
            </a:r>
            <a:r>
              <a:rPr lang="ja-JP" altLang="en-US" dirty="0" smtClean="0"/>
              <a:t>データに対する以下の指針を満たしているか否かをチェックするツール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人間による</a:t>
            </a:r>
            <a:r>
              <a:rPr kumimoji="1" lang="ja-JP" altLang="en-US" dirty="0" smtClean="0"/>
              <a:t>判断を支援するツール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graphicFrame>
        <p:nvGraphicFramePr>
          <p:cNvPr id="5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409240"/>
              </p:ext>
            </p:extLst>
          </p:nvPr>
        </p:nvGraphicFramePr>
        <p:xfrm>
          <a:off x="358510" y="3068960"/>
          <a:ext cx="9183686" cy="26661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5104"/>
                <a:gridCol w="864096"/>
                <a:gridCol w="7424486"/>
              </a:tblGrid>
              <a:tr h="18655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グレード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指針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</a:tr>
              <a:tr h="18655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指針</a:t>
                      </a:r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  <a:r>
                        <a:rPr kumimoji="1" lang="ja-JP" altLang="en-US" sz="1400" dirty="0" err="1" smtClean="0"/>
                        <a:t>つの</a:t>
                      </a:r>
                      <a:r>
                        <a:rPr kumimoji="1" lang="ja-JP" altLang="en-US" sz="1400" dirty="0" smtClean="0"/>
                        <a:t>ファイルは、</a:t>
                      </a:r>
                      <a:r>
                        <a:rPr kumimoji="1" lang="en-US" altLang="ja-JP" sz="1400" dirty="0" smtClean="0"/>
                        <a:t>1</a:t>
                      </a:r>
                      <a:r>
                        <a:rPr kumimoji="1" lang="ja-JP" altLang="en-US" sz="1400" dirty="0" smtClean="0"/>
                        <a:t>種類の表から構成されるべきである。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</a:tr>
              <a:tr h="18655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指針</a:t>
                      </a:r>
                      <a:r>
                        <a:rPr kumimoji="1" lang="en-US" altLang="ja-JP" sz="1400" dirty="0" smtClean="0"/>
                        <a:t>2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ヘッダは、</a:t>
                      </a:r>
                      <a:r>
                        <a:rPr kumimoji="1" lang="en-US" altLang="ja-JP" sz="1400" dirty="0" smtClean="0"/>
                        <a:t>1</a:t>
                      </a:r>
                      <a:r>
                        <a:rPr kumimoji="1" lang="ja-JP" altLang="en-US" sz="1400" dirty="0" smtClean="0"/>
                        <a:t>行から構成されるべきである。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</a:tr>
              <a:tr h="186554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指針</a:t>
                      </a:r>
                      <a:r>
                        <a:rPr kumimoji="1" lang="en-US" altLang="ja-JP" sz="1400" dirty="0" smtClean="0"/>
                        <a:t>3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データでない情報を、レコードに含めないことが望ましい。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</a:tr>
              <a:tr h="186554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指針</a:t>
                      </a:r>
                      <a:r>
                        <a:rPr kumimoji="1" lang="en-US" altLang="ja-JP" sz="1400" dirty="0" smtClean="0"/>
                        <a:t>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全てのフィールドは、他のフィールドと結合されないことが望ましい。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</a:tr>
              <a:tr h="319170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指針</a:t>
                      </a:r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値がない場合を除き、フィールドを空白にしない（省略しない）ことが望ましい。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</a:tr>
              <a:tr h="186554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指針</a:t>
                      </a:r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年の値には、西暦表記を備えることが望ましい。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</a:tr>
              <a:tr h="319170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指針</a:t>
                      </a:r>
                      <a:r>
                        <a:rPr kumimoji="1" lang="en-US" altLang="ja-JP" sz="1400" dirty="0" smtClean="0"/>
                        <a:t>8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利用している文字コードを明記することが望ましい。また、</a:t>
                      </a:r>
                      <a:r>
                        <a:rPr kumimoji="1" lang="ja-JP" altLang="en-US" sz="1400" dirty="0" smtClean="0"/>
                        <a:t>国際的に広く利用されている文字コードを利用することが望ましい。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805" marR="9180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962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ツールによるチェック結果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指針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を満たさない場合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992721"/>
              </p:ext>
            </p:extLst>
          </p:nvPr>
        </p:nvGraphicFramePr>
        <p:xfrm>
          <a:off x="203876" y="1556792"/>
          <a:ext cx="4241800" cy="245745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06400"/>
                <a:gridCol w="685800"/>
                <a:gridCol w="685800"/>
                <a:gridCol w="685800"/>
                <a:gridCol w="685800"/>
                <a:gridCol w="685800"/>
                <a:gridCol w="406400"/>
              </a:tblGrid>
              <a:tr h="19050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</a:rPr>
                        <a:t>ファイル</a:t>
                      </a:r>
                      <a:r>
                        <a:rPr lang="en-US" sz="1100" kern="0" dirty="0">
                          <a:effectLst/>
                        </a:rPr>
                        <a:t>X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</a:rPr>
                        <a:t>月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A</a:t>
                      </a:r>
                      <a:r>
                        <a:rPr lang="ja-JP" sz="1100" kern="0" dirty="0">
                          <a:effectLst/>
                        </a:rPr>
                        <a:t>市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B</a:t>
                      </a:r>
                      <a:r>
                        <a:rPr lang="ja-JP" sz="1100" kern="0">
                          <a:effectLst/>
                        </a:rPr>
                        <a:t>市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C</a:t>
                      </a:r>
                      <a:r>
                        <a:rPr lang="ja-JP" sz="1100" kern="0">
                          <a:effectLst/>
                        </a:rPr>
                        <a:t>市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D</a:t>
                      </a:r>
                      <a:r>
                        <a:rPr lang="ja-JP" sz="1100" kern="0">
                          <a:effectLst/>
                        </a:rPr>
                        <a:t>町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-4.5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-0.5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1.6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11.3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-6.8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-2.1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0.4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8.4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-2.4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1.9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3.8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13.5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0.2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3.4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6.5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17.3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endParaRPr lang="ja-JP" sz="1000"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endParaRPr lang="ja-JP" sz="1000"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endParaRPr lang="ja-JP" sz="1000"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endParaRPr lang="ja-JP" sz="1000"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endParaRPr lang="ja-JP" sz="1000"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endParaRPr lang="ja-JP" sz="1000"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endParaRPr lang="ja-JP" sz="1000"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endParaRPr lang="ja-JP" sz="1000"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endParaRPr lang="ja-JP" sz="1000"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endParaRPr lang="ja-JP" sz="1000"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</a:rPr>
                        <a:t>月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A</a:t>
                      </a:r>
                      <a:r>
                        <a:rPr lang="ja-JP" sz="1100" kern="0" dirty="0">
                          <a:effectLst/>
                        </a:rPr>
                        <a:t>市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B</a:t>
                      </a:r>
                      <a:r>
                        <a:rPr lang="ja-JP" sz="1100" kern="0">
                          <a:effectLst/>
                        </a:rPr>
                        <a:t>市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C</a:t>
                      </a:r>
                      <a:r>
                        <a:rPr lang="ja-JP" sz="1100" kern="0">
                          <a:effectLst/>
                        </a:rPr>
                        <a:t>市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D</a:t>
                      </a:r>
                      <a:r>
                        <a:rPr lang="ja-JP" sz="1100" kern="0">
                          <a:effectLst/>
                        </a:rPr>
                        <a:t>町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230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58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377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103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169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43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422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122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71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144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54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322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144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232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102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145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133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9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0365" y="2498634"/>
            <a:ext cx="5052153" cy="3912493"/>
          </a:xfrm>
          <a:prstGeom prst="rect">
            <a:avLst/>
          </a:prstGeom>
        </p:spPr>
      </p:pic>
      <p:sp>
        <p:nvSpPr>
          <p:cNvPr id="10" name="曲折矢印 9"/>
          <p:cNvSpPr/>
          <p:nvPr/>
        </p:nvSpPr>
        <p:spPr bwMode="auto">
          <a:xfrm rot="10800000" flipH="1">
            <a:off x="2936776" y="4202852"/>
            <a:ext cx="1508900" cy="1026348"/>
          </a:xfrm>
          <a:prstGeom prst="bentArrow">
            <a:avLst>
              <a:gd name="adj1" fmla="val 50611"/>
              <a:gd name="adj2" fmla="val 41007"/>
              <a:gd name="adj3" fmla="val 25000"/>
              <a:gd name="adj4" fmla="val 41616"/>
            </a:avLst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4808984" y="5517232"/>
            <a:ext cx="4712997" cy="216024"/>
          </a:xfrm>
          <a:prstGeom prst="roundRect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923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ツールによるチェック結果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指針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を満たさない場合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6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628968"/>
              </p:ext>
            </p:extLst>
          </p:nvPr>
        </p:nvGraphicFramePr>
        <p:xfrm>
          <a:off x="317526" y="1628800"/>
          <a:ext cx="3485239" cy="151217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94860"/>
                <a:gridCol w="692287"/>
                <a:gridCol w="701294"/>
                <a:gridCol w="701294"/>
                <a:gridCol w="695504"/>
              </a:tblGrid>
              <a:tr h="24744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effectLst/>
                        </a:rPr>
                        <a:t>月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0">
                          <a:effectLst/>
                        </a:rPr>
                        <a:t>気温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74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A</a:t>
                      </a:r>
                      <a:r>
                        <a:rPr lang="ja-JP" sz="1400" kern="0">
                          <a:effectLst/>
                        </a:rPr>
                        <a:t>市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B</a:t>
                      </a:r>
                      <a:r>
                        <a:rPr lang="ja-JP" sz="1400" kern="0">
                          <a:effectLst/>
                        </a:rPr>
                        <a:t>市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C</a:t>
                      </a:r>
                      <a:r>
                        <a:rPr lang="ja-JP" sz="1400" kern="0">
                          <a:effectLst/>
                        </a:rPr>
                        <a:t>市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D</a:t>
                      </a:r>
                      <a:r>
                        <a:rPr lang="ja-JP" sz="1400" kern="0">
                          <a:effectLst/>
                        </a:rPr>
                        <a:t>町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2474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-4.5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-0.5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1.6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11.3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2474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2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-6.8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-2.1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0.4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8.4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261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3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-2.4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1.9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3.8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13.5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261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4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0.2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3.4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6.5</a:t>
                      </a:r>
                      <a:endParaRPr lang="ja-JP" sz="1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17.3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6896" y="2094608"/>
            <a:ext cx="5792306" cy="4412357"/>
          </a:xfrm>
          <a:prstGeom prst="rect">
            <a:avLst/>
          </a:prstGeom>
        </p:spPr>
      </p:pic>
      <p:sp>
        <p:nvSpPr>
          <p:cNvPr id="7" name="曲折矢印 6"/>
          <p:cNvSpPr/>
          <p:nvPr/>
        </p:nvSpPr>
        <p:spPr bwMode="auto">
          <a:xfrm rot="10800000" flipH="1">
            <a:off x="2360712" y="3274438"/>
            <a:ext cx="1508900" cy="1026348"/>
          </a:xfrm>
          <a:prstGeom prst="bentArrow">
            <a:avLst>
              <a:gd name="adj1" fmla="val 50611"/>
              <a:gd name="adj2" fmla="val 41007"/>
              <a:gd name="adj3" fmla="val 25000"/>
              <a:gd name="adj4" fmla="val 41616"/>
            </a:avLst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4200443" y="5517232"/>
            <a:ext cx="5444670" cy="216024"/>
          </a:xfrm>
          <a:prstGeom prst="roundRect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33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指針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を満たす場合</a:t>
            </a:r>
            <a:endParaRPr kumimoji="1" lang="ja-JP" altLang="en-US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142" y="2506466"/>
            <a:ext cx="5534025" cy="40005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ツールによるチェック結果</a:t>
            </a:r>
            <a:r>
              <a:rPr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7</a:t>
            </a:fld>
            <a:endParaRPr lang="en-US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187070"/>
              </p:ext>
            </p:extLst>
          </p:nvPr>
        </p:nvGraphicFramePr>
        <p:xfrm>
          <a:off x="387642" y="1556792"/>
          <a:ext cx="5789494" cy="115213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97856"/>
                <a:gridCol w="1291003"/>
                <a:gridCol w="1315782"/>
                <a:gridCol w="1226954"/>
                <a:gridCol w="1157899"/>
              </a:tblGrid>
              <a:tr h="230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月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A</a:t>
                      </a:r>
                      <a:r>
                        <a:rPr lang="ja-JP" sz="1200" kern="0" dirty="0">
                          <a:effectLst/>
                        </a:rPr>
                        <a:t>市の</a:t>
                      </a:r>
                      <a:r>
                        <a:rPr lang="ja-JP" sz="1200" kern="0" dirty="0" smtClean="0">
                          <a:effectLst/>
                        </a:rPr>
                        <a:t>気温</a:t>
                      </a:r>
                      <a:r>
                        <a:rPr lang="en-US" altLang="ja-JP" sz="1200" kern="0" dirty="0" smtClean="0">
                          <a:effectLst/>
                        </a:rPr>
                        <a:t> [</a:t>
                      </a:r>
                      <a:r>
                        <a:rPr lang="ja-JP" altLang="en-US" sz="1200" kern="0" dirty="0" smtClean="0">
                          <a:effectLst/>
                        </a:rPr>
                        <a:t>℃</a:t>
                      </a:r>
                      <a:r>
                        <a:rPr lang="en-US" altLang="ja-JP" sz="1200" kern="0" dirty="0" smtClean="0">
                          <a:effectLst/>
                        </a:rPr>
                        <a:t>]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B</a:t>
                      </a:r>
                      <a:r>
                        <a:rPr lang="ja-JP" sz="1200" kern="0" dirty="0">
                          <a:effectLst/>
                        </a:rPr>
                        <a:t>市の</a:t>
                      </a:r>
                      <a:r>
                        <a:rPr lang="ja-JP" sz="1200" kern="0" dirty="0" smtClean="0">
                          <a:effectLst/>
                        </a:rPr>
                        <a:t>気温</a:t>
                      </a:r>
                      <a:r>
                        <a:rPr lang="en-US" altLang="ja-JP" sz="1200" kern="0" dirty="0" smtClean="0">
                          <a:effectLst/>
                        </a:rPr>
                        <a:t> </a:t>
                      </a:r>
                      <a:r>
                        <a:rPr lang="en-US" altLang="ja-JP" sz="1100" kern="0" dirty="0" smtClean="0">
                          <a:effectLst/>
                        </a:rPr>
                        <a:t>[</a:t>
                      </a:r>
                      <a:r>
                        <a:rPr lang="ja-JP" altLang="en-US" sz="1100" kern="0" dirty="0" smtClean="0">
                          <a:effectLst/>
                        </a:rPr>
                        <a:t>℃</a:t>
                      </a:r>
                      <a:r>
                        <a:rPr lang="en-US" altLang="ja-JP" sz="1100" kern="0" dirty="0" smtClean="0">
                          <a:effectLst/>
                        </a:rPr>
                        <a:t>]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C</a:t>
                      </a:r>
                      <a:r>
                        <a:rPr lang="ja-JP" sz="1200" kern="0" dirty="0">
                          <a:effectLst/>
                        </a:rPr>
                        <a:t>市の</a:t>
                      </a:r>
                      <a:r>
                        <a:rPr lang="ja-JP" sz="1200" kern="0" dirty="0" smtClean="0">
                          <a:effectLst/>
                        </a:rPr>
                        <a:t>気温</a:t>
                      </a:r>
                      <a:r>
                        <a:rPr lang="en-US" altLang="ja-JP" sz="1200" kern="0" dirty="0" smtClean="0">
                          <a:effectLst/>
                        </a:rPr>
                        <a:t> </a:t>
                      </a:r>
                      <a:r>
                        <a:rPr lang="en-US" altLang="ja-JP" sz="1100" kern="0" dirty="0" smtClean="0">
                          <a:effectLst/>
                        </a:rPr>
                        <a:t>[</a:t>
                      </a:r>
                      <a:r>
                        <a:rPr lang="ja-JP" altLang="en-US" sz="1100" kern="0" dirty="0" smtClean="0">
                          <a:effectLst/>
                        </a:rPr>
                        <a:t>℃</a:t>
                      </a:r>
                      <a:r>
                        <a:rPr lang="en-US" altLang="ja-JP" sz="1100" kern="0" dirty="0" smtClean="0">
                          <a:effectLst/>
                        </a:rPr>
                        <a:t>]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D</a:t>
                      </a:r>
                      <a:r>
                        <a:rPr lang="ja-JP" sz="1200" kern="0" dirty="0">
                          <a:effectLst/>
                        </a:rPr>
                        <a:t>町の</a:t>
                      </a:r>
                      <a:r>
                        <a:rPr lang="ja-JP" sz="1200" kern="0" dirty="0" smtClean="0">
                          <a:effectLst/>
                        </a:rPr>
                        <a:t>気温</a:t>
                      </a:r>
                      <a:r>
                        <a:rPr lang="en-US" altLang="ja-JP" sz="1200" kern="0" dirty="0" smtClean="0">
                          <a:effectLst/>
                        </a:rPr>
                        <a:t> </a:t>
                      </a:r>
                      <a:r>
                        <a:rPr lang="en-US" altLang="ja-JP" sz="1100" kern="0" dirty="0" smtClean="0">
                          <a:effectLst/>
                        </a:rPr>
                        <a:t>[</a:t>
                      </a:r>
                      <a:r>
                        <a:rPr lang="ja-JP" altLang="en-US" sz="1100" kern="0" dirty="0" smtClean="0">
                          <a:effectLst/>
                        </a:rPr>
                        <a:t>℃</a:t>
                      </a:r>
                      <a:r>
                        <a:rPr lang="en-US" altLang="ja-JP" sz="1100" kern="0" dirty="0" smtClean="0">
                          <a:effectLst/>
                        </a:rPr>
                        <a:t>]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230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-4.5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-0.5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1.6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11.3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230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-6.8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-2.1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0.4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8.4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230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-2.4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1.9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3.8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13.5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2304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0.2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3.4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6.5</a:t>
                      </a:r>
                      <a:endParaRPr lang="ja-JP" sz="11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17.3</a:t>
                      </a:r>
                      <a:endParaRPr lang="ja-JP" sz="11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  <p:sp>
        <p:nvSpPr>
          <p:cNvPr id="8" name="曲折矢印 7"/>
          <p:cNvSpPr/>
          <p:nvPr/>
        </p:nvSpPr>
        <p:spPr bwMode="auto">
          <a:xfrm rot="10800000" flipH="1">
            <a:off x="2700242" y="2750715"/>
            <a:ext cx="1508900" cy="1026348"/>
          </a:xfrm>
          <a:prstGeom prst="bentArrow">
            <a:avLst>
              <a:gd name="adj1" fmla="val 50611"/>
              <a:gd name="adj2" fmla="val 41007"/>
              <a:gd name="adj3" fmla="val 25000"/>
              <a:gd name="adj4" fmla="val 41616"/>
            </a:avLst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44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 </a:t>
            </a:r>
            <a:r>
              <a:rPr kumimoji="1" lang="ja-JP" altLang="en-US" dirty="0" smtClean="0"/>
              <a:t>メタデータ抽出ツール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724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「メタデータ抽出ツール」概要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主要な機能</a:t>
            </a:r>
          </a:p>
          <a:p>
            <a:pPr lvl="1"/>
            <a:r>
              <a:rPr lang="en-US" altLang="ja-JP" dirty="0" smtClean="0"/>
              <a:t>web</a:t>
            </a:r>
            <a:r>
              <a:rPr lang="ja-JP" altLang="en-US" dirty="0" smtClean="0"/>
              <a:t>に公開されているオープンデータをデータカタログに登録する際に、</a:t>
            </a:r>
            <a:br>
              <a:rPr lang="ja-JP" altLang="en-US" dirty="0" smtClean="0"/>
            </a:br>
            <a:r>
              <a:rPr lang="ja-JP" altLang="en-US" dirty="0" smtClean="0"/>
              <a:t>公開されているオープンデータのファイルからメタデータを自動抽出するツール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7F7E3-2EA5-4E0E-99DF-9D27F789031C}" type="slidenum">
              <a:rPr lang="ja-JP" altLang="en-US" smtClean="0"/>
              <a:pPr/>
              <a:t>9</a:t>
            </a:fld>
            <a:endParaRPr lang="en-US" altLang="ja-JP"/>
          </a:p>
        </p:txBody>
      </p:sp>
      <p:sp>
        <p:nvSpPr>
          <p:cNvPr id="10" name="円柱 9"/>
          <p:cNvSpPr/>
          <p:nvPr/>
        </p:nvSpPr>
        <p:spPr bwMode="auto">
          <a:xfrm>
            <a:off x="7113240" y="5285017"/>
            <a:ext cx="1533833" cy="1073823"/>
          </a:xfrm>
          <a:prstGeom prst="can">
            <a:avLst/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ea"/>
                <a:ea typeface="+mn-ea"/>
              </a:rPr>
              <a:t>データ</a:t>
            </a:r>
            <a:br>
              <a:rPr kumimoji="0" lang="ja-JP" altLang="en-US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ea"/>
                <a:ea typeface="+mn-ea"/>
              </a:rPr>
            </a:br>
            <a:r>
              <a:rPr kumimoji="0" lang="ja-JP" altLang="en-US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ea"/>
                <a:ea typeface="+mn-ea"/>
              </a:rPr>
              <a:t>カタログ</a:t>
            </a:r>
          </a:p>
        </p:txBody>
      </p:sp>
      <p:sp>
        <p:nvSpPr>
          <p:cNvPr id="11" name="角丸四角形 10"/>
          <p:cNvSpPr/>
          <p:nvPr/>
        </p:nvSpPr>
        <p:spPr bwMode="auto">
          <a:xfrm>
            <a:off x="992560" y="4414624"/>
            <a:ext cx="2448272" cy="1944216"/>
          </a:xfrm>
          <a:prstGeom prst="roundRect">
            <a:avLst/>
          </a:prstGeom>
          <a:noFill/>
          <a:ln w="12700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ea"/>
                <a:ea typeface="+mn-ea"/>
              </a:rPr>
              <a:t>xx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ea"/>
                <a:ea typeface="+mn-ea"/>
              </a:rPr>
              <a:t>に関する統計データ</a:t>
            </a:r>
            <a:r>
              <a:rPr lang="en-US" altLang="ja-JP" sz="1400" dirty="0" smtClean="0">
                <a:solidFill>
                  <a:schemeClr val="bg2"/>
                </a:solidFill>
                <a:latin typeface="+mn-ea"/>
                <a:ea typeface="+mn-ea"/>
              </a:rPr>
              <a:t/>
            </a:r>
            <a:br>
              <a:rPr lang="en-US" altLang="ja-JP" sz="1400" dirty="0" smtClean="0">
                <a:solidFill>
                  <a:schemeClr val="bg2"/>
                </a:solidFill>
                <a:latin typeface="+mn-ea"/>
                <a:ea typeface="+mn-ea"/>
              </a:rPr>
            </a:br>
            <a:r>
              <a:rPr lang="en-US" altLang="ja-JP" sz="1400" dirty="0" smtClean="0">
                <a:solidFill>
                  <a:schemeClr val="bg2"/>
                </a:solidFill>
                <a:latin typeface="+mn-ea"/>
                <a:ea typeface="+mn-ea"/>
              </a:rPr>
              <a:t>(</a:t>
            </a:r>
            <a:r>
              <a:rPr lang="en-US" altLang="ja-JP" sz="1400" u="sng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+mn-ea"/>
                <a:ea typeface="+mn-ea"/>
              </a:rPr>
              <a:t>CSV</a:t>
            </a:r>
            <a:r>
              <a:rPr lang="ja-JP" altLang="en-US" sz="1400" u="sng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+mn-ea"/>
                <a:ea typeface="+mn-ea"/>
              </a:rPr>
              <a:t>形式</a:t>
            </a:r>
            <a:r>
              <a:rPr lang="en-US" altLang="ja-JP" sz="1400" dirty="0" smtClean="0">
                <a:solidFill>
                  <a:schemeClr val="bg2"/>
                </a:solidFill>
                <a:latin typeface="+mn-ea"/>
                <a:ea typeface="+mn-ea"/>
              </a:rPr>
              <a:t>)(</a:t>
            </a:r>
            <a:r>
              <a:rPr lang="en-US" altLang="ja-JP" sz="1400" u="sng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+mn-ea"/>
                <a:ea typeface="+mn-ea"/>
              </a:rPr>
              <a:t>EXCEL</a:t>
            </a:r>
            <a:r>
              <a:rPr lang="ja-JP" altLang="en-US" sz="1400" u="sng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+mn-ea"/>
                <a:ea typeface="+mn-ea"/>
              </a:rPr>
              <a:t>形式</a:t>
            </a:r>
            <a:r>
              <a:rPr lang="en-US" altLang="ja-JP" sz="1400" dirty="0" smtClean="0">
                <a:solidFill>
                  <a:schemeClr val="bg2"/>
                </a:solidFill>
                <a:latin typeface="+mn-ea"/>
                <a:ea typeface="+mn-ea"/>
              </a:rPr>
              <a:t>)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+mn-ea"/>
              <a:ea typeface="+mn-ea"/>
            </a:endParaRPr>
          </a:p>
          <a:p>
            <a:pPr algn="l"/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+mn-ea"/>
                <a:ea typeface="+mn-ea"/>
              </a:rPr>
              <a:t>yy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+mn-ea"/>
                <a:ea typeface="+mn-ea"/>
              </a:rPr>
              <a:t>に関する統計データ</a:t>
            </a:r>
            <a:r>
              <a:rPr lang="en-US" altLang="ja-JP" sz="1400" dirty="0">
                <a:solidFill>
                  <a:schemeClr val="bg2"/>
                </a:solidFill>
                <a:latin typeface="+mn-ea"/>
              </a:rPr>
              <a:t/>
            </a:r>
            <a:br>
              <a:rPr lang="en-US" altLang="ja-JP" sz="1400" dirty="0">
                <a:solidFill>
                  <a:schemeClr val="bg2"/>
                </a:solidFill>
                <a:latin typeface="+mn-ea"/>
              </a:rPr>
            </a:br>
            <a:r>
              <a:rPr lang="en-US" altLang="ja-JP" sz="1400" dirty="0">
                <a:solidFill>
                  <a:schemeClr val="bg2"/>
                </a:solidFill>
                <a:latin typeface="+mn-ea"/>
              </a:rPr>
              <a:t>(</a:t>
            </a:r>
            <a:r>
              <a:rPr lang="en-US" altLang="ja-JP" sz="1400" u="sng" dirty="0">
                <a:solidFill>
                  <a:schemeClr val="bg1">
                    <a:lumMod val="60000"/>
                    <a:lumOff val="40000"/>
                  </a:schemeClr>
                </a:solidFill>
                <a:latin typeface="+mn-ea"/>
              </a:rPr>
              <a:t>CSV</a:t>
            </a:r>
            <a:r>
              <a:rPr lang="ja-JP" altLang="en-US" sz="1400" u="sng" dirty="0">
                <a:solidFill>
                  <a:schemeClr val="bg1">
                    <a:lumMod val="60000"/>
                    <a:lumOff val="40000"/>
                  </a:schemeClr>
                </a:solidFill>
                <a:latin typeface="+mn-ea"/>
              </a:rPr>
              <a:t>形式</a:t>
            </a:r>
            <a:r>
              <a:rPr lang="en-US" altLang="ja-JP" sz="1400" dirty="0">
                <a:solidFill>
                  <a:schemeClr val="bg2"/>
                </a:solidFill>
                <a:latin typeface="+mn-ea"/>
              </a:rPr>
              <a:t>)(</a:t>
            </a:r>
            <a:r>
              <a:rPr lang="en-US" altLang="ja-JP" sz="1400" u="sng" dirty="0">
                <a:solidFill>
                  <a:schemeClr val="bg1">
                    <a:lumMod val="60000"/>
                    <a:lumOff val="40000"/>
                  </a:schemeClr>
                </a:solidFill>
                <a:latin typeface="+mn-ea"/>
              </a:rPr>
              <a:t>EXCEL</a:t>
            </a:r>
            <a:r>
              <a:rPr lang="ja-JP" altLang="en-US" sz="1400" u="sng" dirty="0">
                <a:solidFill>
                  <a:schemeClr val="bg1">
                    <a:lumMod val="60000"/>
                    <a:lumOff val="40000"/>
                  </a:schemeClr>
                </a:solidFill>
                <a:latin typeface="+mn-ea"/>
              </a:rPr>
              <a:t>形式</a:t>
            </a:r>
            <a:r>
              <a:rPr lang="en-US" altLang="ja-JP" sz="1400" dirty="0" smtClean="0">
                <a:solidFill>
                  <a:schemeClr val="bg2"/>
                </a:solidFill>
                <a:latin typeface="+mn-ea"/>
              </a:rPr>
              <a:t>)</a:t>
            </a:r>
            <a:endParaRPr lang="ja-JP" altLang="en-US" sz="1400" dirty="0" smtClean="0">
              <a:solidFill>
                <a:schemeClr val="bg2"/>
              </a:solidFill>
              <a:latin typeface="+mn-ea"/>
            </a:endParaRPr>
          </a:p>
          <a:p>
            <a:pPr algn="l"/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+mn-ea"/>
              <a:ea typeface="+mn-ea"/>
            </a:endParaRPr>
          </a:p>
          <a:p>
            <a:pPr algn="l"/>
            <a:r>
              <a:rPr lang="en-US" altLang="ja-JP" sz="1400" dirty="0" smtClean="0">
                <a:solidFill>
                  <a:schemeClr val="bg2"/>
                </a:solidFill>
                <a:latin typeface="+mn-ea"/>
                <a:ea typeface="+mn-ea"/>
              </a:rPr>
              <a:t>…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+mn-ea"/>
              <a:ea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83282" y="4322871"/>
            <a:ext cx="2162772" cy="307777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web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上のオープンデータ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959225"/>
              </p:ext>
            </p:extLst>
          </p:nvPr>
        </p:nvGraphicFramePr>
        <p:xfrm>
          <a:off x="2536191" y="2261299"/>
          <a:ext cx="6017209" cy="1447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92673"/>
                <a:gridCol w="1152128"/>
                <a:gridCol w="1368152"/>
                <a:gridCol w="2304256"/>
              </a:tblGrid>
              <a:tr h="1471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ファイル名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作成日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ファイルサイズ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説明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471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xx.csv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2015-02-15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12,345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xx</a:t>
                      </a:r>
                      <a:r>
                        <a:rPr kumimoji="1" lang="ja-JP" altLang="en-US" dirty="0" smtClean="0"/>
                        <a:t>に関する統計データ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471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xx.xlsx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2015-02-15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88,776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xx</a:t>
                      </a:r>
                      <a:r>
                        <a:rPr kumimoji="1" lang="ja-JP" altLang="en-US" dirty="0" smtClean="0"/>
                        <a:t>に関する統計データ</a:t>
                      </a:r>
                    </a:p>
                  </a:txBody>
                  <a:tcPr/>
                </a:tc>
              </a:tr>
              <a:tr h="1471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yy.csv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2015-02-17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23,456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err="1" smtClean="0"/>
                        <a:t>yy</a:t>
                      </a:r>
                      <a:r>
                        <a:rPr kumimoji="1" lang="ja-JP" altLang="en-US" dirty="0" smtClean="0"/>
                        <a:t>に関する統計データ</a:t>
                      </a:r>
                    </a:p>
                  </a:txBody>
                  <a:tcPr/>
                </a:tc>
              </a:tr>
              <a:tr h="14713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yy.xlsx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2015-02-17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99,887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err="1" smtClean="0"/>
                        <a:t>yy</a:t>
                      </a:r>
                      <a:r>
                        <a:rPr kumimoji="1" lang="ja-JP" altLang="en-US" dirty="0" smtClean="0"/>
                        <a:t>に関する統計データ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下矢印 13"/>
          <p:cNvSpPr/>
          <p:nvPr/>
        </p:nvSpPr>
        <p:spPr bwMode="auto">
          <a:xfrm flipV="1">
            <a:off x="2144688" y="3710318"/>
            <a:ext cx="576064" cy="576064"/>
          </a:xfrm>
          <a:prstGeom prst="downArrow">
            <a:avLst/>
          </a:prstGeom>
          <a:solidFill>
            <a:schemeClr val="accent2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5" name="下矢印 14"/>
          <p:cNvSpPr/>
          <p:nvPr/>
        </p:nvSpPr>
        <p:spPr bwMode="auto">
          <a:xfrm>
            <a:off x="7592124" y="3789041"/>
            <a:ext cx="576064" cy="1443689"/>
          </a:xfrm>
          <a:prstGeom prst="downArrow">
            <a:avLst/>
          </a:prstGeom>
          <a:solidFill>
            <a:schemeClr val="accent2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87642" y="4004250"/>
            <a:ext cx="1951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400" dirty="0" smtClean="0">
                <a:solidFill>
                  <a:srgbClr val="C00000"/>
                </a:solidFill>
                <a:latin typeface="+mn-ea"/>
                <a:ea typeface="+mn-ea"/>
                <a:cs typeface="ヒラギノ角ゴ ProN W6"/>
              </a:rPr>
              <a:t>(1) </a:t>
            </a:r>
            <a:r>
              <a:rPr kumimoji="1" lang="ja-JP" altLang="en-US" sz="1400" dirty="0" smtClean="0">
                <a:solidFill>
                  <a:srgbClr val="C00000"/>
                </a:solidFill>
                <a:latin typeface="+mn-ea"/>
                <a:ea typeface="+mn-ea"/>
                <a:cs typeface="ヒラギノ角ゴ ProN W6"/>
              </a:rPr>
              <a:t>メタデータを抽出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19967" y="2996952"/>
            <a:ext cx="1951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(2) 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メタデータの作成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41395" y="4317061"/>
            <a:ext cx="1592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(3) 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データの登録</a:t>
            </a:r>
          </a:p>
        </p:txBody>
      </p:sp>
    </p:spTree>
    <p:extLst>
      <p:ext uri="{BB962C8B-B14F-4D97-AF65-F5344CB8AC3E}">
        <p14:creationId xmlns:p14="http://schemas.microsoft.com/office/powerpoint/2010/main" val="136171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プレゼンテーション1" id="{9B8CA500-AB32-4A3C-B93E-CD492E224271}" vid="{D4CAFFFE-67A0-4DF2-B2F2-6BD9ABF8F007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</Template>
  <TotalTime>0</TotalTime>
  <Words>757</Words>
  <Application>Microsoft Office PowerPoint</Application>
  <PresentationFormat>A4 210 x 297 mm</PresentationFormat>
  <Paragraphs>258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VLEDパワポ基本テンプレート</vt:lpstr>
      <vt:lpstr>評価版ツールの状況報告</vt:lpstr>
      <vt:lpstr>評価版ツールの位置づけ</vt:lpstr>
      <vt:lpstr>1. 表形式データへの指針に対するチェックツール</vt:lpstr>
      <vt:lpstr>「表形式データへの指針に対するチェックツール」概要</vt:lpstr>
      <vt:lpstr>ツールによるチェック結果(1)</vt:lpstr>
      <vt:lpstr>ツールによるチェック結果(2)</vt:lpstr>
      <vt:lpstr>ツールによるチェック結果(3)</vt:lpstr>
      <vt:lpstr>2. メタデータ抽出ツール</vt:lpstr>
      <vt:lpstr>「メタデータ抽出ツール」概要</vt:lpstr>
      <vt:lpstr>「メタデータ抽出ツール」概要</vt:lpstr>
      <vt:lpstr>「メタデータ抽出ツール」概要</vt:lpstr>
      <vt:lpstr>画面遷移</vt:lpstr>
      <vt:lpstr>PowerPoint プレゼンテーション</vt:lpstr>
    </vt:vector>
  </TitlesOfParts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2015-02-26T02:00:19Z</dcterms:created>
  <dcterms:modified xsi:type="dcterms:W3CDTF">2015-03-05T06:26:43Z</dcterms:modified>
</cp:coreProperties>
</file>