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257" r:id="rId2"/>
    <p:sldId id="275" r:id="rId3"/>
    <p:sldId id="276" r:id="rId4"/>
    <p:sldId id="277" r:id="rId5"/>
    <p:sldId id="278" r:id="rId6"/>
    <p:sldId id="264" r:id="rId7"/>
  </p:sldIdLst>
  <p:sldSz cx="9906000" cy="6858000" type="A4"/>
  <p:notesSz cx="6799263" cy="99314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8" autoAdjust="0"/>
    <p:restoredTop sz="99566" autoAdjust="0"/>
  </p:normalViewPr>
  <p:slideViewPr>
    <p:cSldViewPr>
      <p:cViewPr varScale="1">
        <p:scale>
          <a:sx n="89" d="100"/>
          <a:sy n="89" d="100"/>
        </p:scale>
        <p:origin x="1050" y="84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59" y="9437920"/>
            <a:ext cx="2943509" cy="49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>
            <a:lvl1pPr algn="l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59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85" y="4717422"/>
            <a:ext cx="4983896" cy="44706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7920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l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59" y="9437920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98" tIns="47702" rIns="95398" bIns="47702" numCol="1" anchor="b" anchorCtr="0" compatLnSpc="1">
            <a:prstTxWarp prst="textNoShape">
              <a:avLst/>
            </a:prstTxWarp>
          </a:bodyPr>
          <a:lstStyle>
            <a:lvl1pPr algn="r" defTabSz="954529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2015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4520952" y="5301208"/>
            <a:ext cx="5184575" cy="375677"/>
          </a:xfrm>
        </p:spPr>
        <p:txBody>
          <a:bodyPr/>
          <a:lstStyle/>
          <a:p>
            <a:r>
              <a:rPr lang="en-US" altLang="ja-JP" sz="2000" dirty="0" smtClean="0"/>
              <a:t>2015.02.10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12674"/>
            <a:ext cx="6912767" cy="560343"/>
          </a:xfrm>
        </p:spPr>
        <p:txBody>
          <a:bodyPr anchor="t" anchorCtr="0"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次年度検討テーマ案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 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回技術委員会資料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/>
        <p:txBody>
          <a:bodyPr anchor="ctr" anchorCtr="0"/>
          <a:lstStyle/>
          <a:p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2-2</a:t>
            </a:r>
            <a:endParaRPr kumimoji="1" lang="ja-JP" altLang="en-US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前回の委員会で頂いたご意見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dirty="0" smtClean="0"/>
              <a:t>方向性に関して</a:t>
            </a:r>
          </a:p>
          <a:p>
            <a:pPr lvl="1"/>
            <a:r>
              <a:rPr kumimoji="1" lang="ja-JP" altLang="en-US" dirty="0" smtClean="0"/>
              <a:t>これまでは、データを発信する視点での検討を行ってきた。</a:t>
            </a:r>
            <a:br>
              <a:rPr kumimoji="1" lang="ja-JP" altLang="en-US" dirty="0" smtClean="0"/>
            </a:br>
            <a:r>
              <a:rPr kumimoji="1" lang="ja-JP" altLang="en-US" dirty="0" smtClean="0"/>
              <a:t>今後は、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データを利用する視点</a:t>
            </a:r>
            <a:r>
              <a:rPr kumimoji="1" lang="ja-JP" altLang="en-US" dirty="0" smtClean="0"/>
              <a:t>を意識した検討が必要である。</a:t>
            </a:r>
          </a:p>
          <a:p>
            <a:pPr lvl="2"/>
            <a:r>
              <a:rPr lang="ja-JP" altLang="en-US" dirty="0"/>
              <a:t>データを利用してもらうには、データをどのように探す</a:t>
            </a:r>
            <a:r>
              <a:rPr lang="ja-JP" altLang="en-US" dirty="0" smtClean="0"/>
              <a:t>かが課題</a:t>
            </a:r>
            <a:r>
              <a:rPr lang="ja-JP" altLang="en-US" dirty="0"/>
              <a:t>である。</a:t>
            </a:r>
          </a:p>
          <a:p>
            <a:pPr lvl="2"/>
            <a:r>
              <a:rPr kumimoji="1" lang="ja-JP" altLang="en-US" dirty="0" smtClean="0"/>
              <a:t>自治体や公共機関に、手間なくデータを出していただくことが必要である。</a:t>
            </a:r>
          </a:p>
          <a:p>
            <a:pPr lvl="3"/>
            <a:r>
              <a:rPr kumimoji="1" lang="ja-JP" altLang="en-US" dirty="0" smtClean="0"/>
              <a:t>自治体のレベルに合わせた簡単なガイドなど。</a:t>
            </a:r>
          </a:p>
          <a:p>
            <a:pPr lvl="1"/>
            <a:r>
              <a:rPr kumimoji="1" lang="ja-JP" altLang="en-US" dirty="0" smtClean="0"/>
              <a:t>ビジネス的・国際展開の観点を含めた検討も必要である。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 smtClean="0"/>
              <a:t>他との関連性・相互運用性に関して</a:t>
            </a:r>
          </a:p>
          <a:p>
            <a:pPr lvl="1"/>
            <a:r>
              <a:rPr kumimoji="1" lang="ja-JP" altLang="en-US" dirty="0" smtClean="0"/>
              <a:t>情報流通連携基盤システム外部仕様書と共通基盤語彙との関係</a:t>
            </a:r>
          </a:p>
          <a:p>
            <a:pPr lvl="1"/>
            <a:r>
              <a:rPr lang="en-US" altLang="ja-JP" dirty="0" smtClean="0"/>
              <a:t>Meta </a:t>
            </a:r>
            <a:r>
              <a:rPr lang="en-US" altLang="ja-JP" dirty="0"/>
              <a:t>Bridge</a:t>
            </a:r>
            <a:r>
              <a:rPr lang="ja-JP" altLang="en-US" dirty="0"/>
              <a:t>や</a:t>
            </a:r>
            <a:r>
              <a:rPr lang="en-US" altLang="ja-JP" dirty="0"/>
              <a:t>LOD </a:t>
            </a:r>
            <a:r>
              <a:rPr lang="en-US" altLang="ja-JP" dirty="0" smtClean="0"/>
              <a:t>Vocabulary</a:t>
            </a:r>
            <a:r>
              <a:rPr lang="ja-JP" altLang="en-US" dirty="0" smtClean="0"/>
              <a:t>との連携</a:t>
            </a:r>
          </a:p>
          <a:p>
            <a:pPr lvl="1"/>
            <a:r>
              <a:rPr kumimoji="1" lang="ja-JP" altLang="en-US" dirty="0" smtClean="0"/>
              <a:t>オープンデータを検討している他の様々な団体との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知見・アウトプットの共有・連携</a:t>
            </a:r>
          </a:p>
          <a:p>
            <a:pPr lvl="1"/>
            <a:endParaRPr kumimoji="1" lang="ja-JP" altLang="en-US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84224" y="1835532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 </a:t>
            </a:r>
            <a:r>
              <a:rPr kumimoji="1" lang="ja-JP" altLang="en-US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テーマ</a:t>
            </a:r>
            <a:r>
              <a:rPr kumimoji="1" lang="en-US" altLang="ja-JP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1</a:t>
            </a:r>
            <a:endParaRPr kumimoji="1" lang="ja-JP" altLang="en-US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05062" y="2564904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 </a:t>
            </a:r>
            <a:r>
              <a:rPr kumimoji="1" lang="ja-JP" altLang="en-US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テーマ</a:t>
            </a:r>
            <a:r>
              <a:rPr kumimoji="1" lang="en-US" altLang="ja-JP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2</a:t>
            </a:r>
            <a:endParaRPr kumimoji="1" lang="ja-JP" altLang="en-US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7" name="右中かっこ 6"/>
          <p:cNvSpPr/>
          <p:nvPr/>
        </p:nvSpPr>
        <p:spPr bwMode="auto">
          <a:xfrm>
            <a:off x="7401272" y="1556792"/>
            <a:ext cx="432048" cy="864096"/>
          </a:xfrm>
          <a:prstGeom prst="rightBrace">
            <a:avLst/>
          </a:prstGeom>
          <a:noFill/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8" name="右中かっこ 7"/>
          <p:cNvSpPr/>
          <p:nvPr/>
        </p:nvSpPr>
        <p:spPr bwMode="auto">
          <a:xfrm>
            <a:off x="7401272" y="2420888"/>
            <a:ext cx="432048" cy="513348"/>
          </a:xfrm>
          <a:prstGeom prst="rightBrace">
            <a:avLst/>
          </a:prstGeom>
          <a:noFill/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9" name="右中かっこ 8"/>
          <p:cNvSpPr/>
          <p:nvPr/>
        </p:nvSpPr>
        <p:spPr bwMode="auto">
          <a:xfrm>
            <a:off x="7392116" y="2934236"/>
            <a:ext cx="441204" cy="2150948"/>
          </a:xfrm>
          <a:prstGeom prst="rightBrace">
            <a:avLst/>
          </a:prstGeom>
          <a:noFill/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84224" y="3790781"/>
            <a:ext cx="2085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テーマ</a:t>
            </a:r>
            <a:r>
              <a:rPr kumimoji="1" lang="en-US" altLang="ja-JP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1</a:t>
            </a:r>
            <a:r>
              <a:rPr kumimoji="1" lang="ja-JP" altLang="en-US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・</a:t>
            </a:r>
            <a:r>
              <a:rPr kumimoji="1" lang="en-US" altLang="ja-JP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2</a:t>
            </a:r>
            <a:r>
              <a:rPr kumimoji="1" lang="ja-JP" altLang="en-US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  <a:sym typeface="Wingdings" panose="05000000000000000000" pitchFamily="2" charset="2"/>
              </a:rPr>
              <a:t>共通の</a:t>
            </a:r>
          </a:p>
          <a:p>
            <a:pPr algn="l"/>
            <a:r>
              <a:rPr kumimoji="1" lang="ja-JP" altLang="en-US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留意事項</a:t>
            </a:r>
          </a:p>
        </p:txBody>
      </p:sp>
    </p:spTree>
    <p:extLst>
      <p:ext uri="{BB962C8B-B14F-4D97-AF65-F5344CB8AC3E}">
        <p14:creationId xmlns:p14="http://schemas.microsoft.com/office/powerpoint/2010/main" val="189076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テーマ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「オープンデータを利用するための環境整備」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概要</a:t>
            </a:r>
          </a:p>
          <a:p>
            <a:pPr lvl="1"/>
            <a:r>
              <a:rPr kumimoji="1" lang="ja-JP" altLang="en-US" dirty="0" smtClean="0"/>
              <a:t>オープンデータの利用者が参照できる、サンプルコードやツール・パッケージ等をまとめて、公開する。</a:t>
            </a:r>
          </a:p>
          <a:p>
            <a:r>
              <a:rPr kumimoji="1" lang="ja-JP" altLang="en-US" dirty="0" smtClean="0"/>
              <a:t>内容</a:t>
            </a:r>
          </a:p>
          <a:p>
            <a:pPr lvl="1"/>
            <a:r>
              <a:rPr kumimoji="1" lang="ja-JP" altLang="en-US" dirty="0" smtClean="0"/>
              <a:t>活用ガイド</a:t>
            </a:r>
          </a:p>
          <a:p>
            <a:pPr lvl="2"/>
            <a:r>
              <a:rPr kumimoji="1" lang="ja-JP" altLang="en-US" dirty="0" smtClean="0"/>
              <a:t>いくつかのシナリオを想定し、それを実現するために必要なデータの検索・取得・加工の手順を紹介する</a:t>
            </a:r>
            <a:r>
              <a:rPr kumimoji="1" lang="ja-JP" altLang="en-US" dirty="0" smtClean="0"/>
              <a:t>。</a:t>
            </a:r>
          </a:p>
          <a:p>
            <a:pPr lvl="2"/>
            <a:r>
              <a:rPr kumimoji="1" lang="ja-JP" altLang="en-US" dirty="0" smtClean="0"/>
              <a:t>データ処理</a:t>
            </a:r>
            <a:r>
              <a:rPr kumimoji="1" lang="ja-JP" altLang="en-US" dirty="0" smtClean="0"/>
              <a:t>を行うための</a:t>
            </a:r>
            <a:r>
              <a:rPr kumimoji="1" lang="ja-JP" altLang="en-US" dirty="0" smtClean="0"/>
              <a:t>サンプルコード等を</a:t>
            </a:r>
            <a:r>
              <a:rPr kumimoji="1" lang="ja-JP" altLang="en-US" dirty="0" smtClean="0"/>
              <a:t>提供する。</a:t>
            </a:r>
          </a:p>
          <a:p>
            <a:pPr lvl="3"/>
            <a:r>
              <a:rPr lang="en-US" altLang="ja-JP" dirty="0" smtClean="0"/>
              <a:t>python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ruby</a:t>
            </a:r>
            <a:r>
              <a:rPr lang="ja-JP" altLang="en-US" dirty="0" err="1" smtClean="0"/>
              <a:t>、</a:t>
            </a:r>
            <a:r>
              <a:rPr lang="en-US" altLang="ja-JP" dirty="0" err="1" smtClean="0"/>
              <a:t>perl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JavaScript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Excel</a:t>
            </a:r>
            <a:r>
              <a:rPr lang="ja-JP" altLang="en-US" dirty="0" smtClean="0"/>
              <a:t>などによるサンプルコード</a:t>
            </a:r>
          </a:p>
          <a:p>
            <a:pPr lvl="3"/>
            <a:r>
              <a:rPr lang="ja-JP" altLang="en-US" dirty="0" smtClean="0"/>
              <a:t>地理空間情報の扱い方（形式の変換・検索・</a:t>
            </a:r>
            <a:r>
              <a:rPr lang="en-US" altLang="ja-JP" dirty="0" smtClean="0"/>
              <a:t>GIS</a:t>
            </a:r>
            <a:r>
              <a:rPr lang="ja-JP" altLang="en-US" dirty="0" smtClean="0"/>
              <a:t>ツールなど）</a:t>
            </a:r>
            <a:endParaRPr lang="ja-JP" altLang="en-US" dirty="0" smtClean="0"/>
          </a:p>
          <a:p>
            <a:pPr lvl="1"/>
            <a:r>
              <a:rPr kumimoji="1" lang="ja-JP" altLang="en-US" dirty="0" smtClean="0"/>
              <a:t>ツール・パッケージ集</a:t>
            </a:r>
          </a:p>
          <a:p>
            <a:pPr lvl="2"/>
            <a:r>
              <a:rPr kumimoji="1" lang="ja-JP" altLang="en-US" dirty="0" smtClean="0"/>
              <a:t>オープンデータの利活用に有用なツール・パッケージをまとめて、カタログとする。</a:t>
            </a:r>
          </a:p>
          <a:p>
            <a:pPr lvl="3"/>
            <a:r>
              <a:rPr kumimoji="1" lang="ja-JP" altLang="en-US" dirty="0" smtClean="0"/>
              <a:t>データの分析ツール・加工ツールなど</a:t>
            </a:r>
          </a:p>
          <a:p>
            <a:pPr lvl="2"/>
            <a:r>
              <a:rPr kumimoji="1" lang="ja-JP" altLang="en-US" dirty="0" smtClean="0"/>
              <a:t>ツールごとに、下記の情報を提供する。</a:t>
            </a:r>
          </a:p>
          <a:p>
            <a:pPr lvl="3"/>
            <a:r>
              <a:rPr kumimoji="1" lang="ja-JP" altLang="en-US" dirty="0" smtClean="0"/>
              <a:t>提供する機能の概要</a:t>
            </a:r>
          </a:p>
          <a:p>
            <a:pPr lvl="3"/>
            <a:r>
              <a:rPr kumimoji="1" lang="ja-JP" altLang="en-US" dirty="0" smtClean="0"/>
              <a:t>ツール・パッケージの使い方（インストール方法やサンプルコードなど）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ツール・パッケージの入手先</a:t>
            </a:r>
          </a:p>
          <a:p>
            <a:pPr lvl="3"/>
            <a:r>
              <a:rPr kumimoji="1" lang="ja-JP" altLang="en-US" dirty="0" smtClean="0"/>
              <a:t>有償である場合は、価格または問い合わせ先</a:t>
            </a:r>
          </a:p>
          <a:p>
            <a:pPr lvl="2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178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テーマ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「オープンデータの提供負荷を軽減するための環境整備」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概要</a:t>
            </a:r>
          </a:p>
          <a:p>
            <a:pPr lvl="1"/>
            <a:r>
              <a:rPr kumimoji="1" lang="ja-JP" altLang="en-US" dirty="0" smtClean="0"/>
              <a:t>オープンデータの利用を促進するためには、ニーズに合わせたデータを効率よくオープン化し、提供することが必要である。</a:t>
            </a:r>
          </a:p>
          <a:p>
            <a:pPr lvl="1"/>
            <a:r>
              <a:rPr kumimoji="1" lang="ja-JP" altLang="en-US" dirty="0" smtClean="0"/>
              <a:t>自治体や公共機関などが保持するデータを、オープンデータ提供するための手間を軽減するためのツール群をまとめて、公開する。</a:t>
            </a:r>
          </a:p>
          <a:p>
            <a:r>
              <a:rPr kumimoji="1" lang="ja-JP" altLang="en-US" dirty="0" smtClean="0"/>
              <a:t>内容</a:t>
            </a:r>
          </a:p>
          <a:p>
            <a:pPr lvl="1"/>
            <a:r>
              <a:rPr kumimoji="1" lang="ja-JP" altLang="en-US" dirty="0" smtClean="0"/>
              <a:t>ニーズ調査</a:t>
            </a:r>
          </a:p>
          <a:p>
            <a:pPr lvl="2"/>
            <a:r>
              <a:rPr kumimoji="1" lang="ja-JP" altLang="en-US" dirty="0" smtClean="0"/>
              <a:t>オープンデータの活用事例において広く使われているデータや、提供を求められているデータを、その公開事例を含めて調査し、まとめる。</a:t>
            </a:r>
          </a:p>
          <a:p>
            <a:pPr lvl="1"/>
            <a:r>
              <a:rPr lang="ja-JP" altLang="en-US" dirty="0"/>
              <a:t>マッシュアップを促進するためのデータ形式</a:t>
            </a:r>
          </a:p>
          <a:p>
            <a:pPr lvl="2"/>
            <a:r>
              <a:rPr lang="ja-JP" altLang="en-US" dirty="0"/>
              <a:t>予算区分等、データの分類区分を統一させるための指針</a:t>
            </a:r>
          </a:p>
          <a:p>
            <a:pPr lvl="2"/>
            <a:r>
              <a:rPr lang="ja-JP" altLang="en-US" dirty="0"/>
              <a:t>メタデータや</a:t>
            </a:r>
            <a:r>
              <a:rPr lang="ja-JP" altLang="en-US" dirty="0" smtClean="0"/>
              <a:t>ボキャブラリ、データカタログにおける属性名の定義方法</a:t>
            </a:r>
          </a:p>
          <a:p>
            <a:pPr lvl="3"/>
            <a:r>
              <a:rPr lang="ja-JP" altLang="en-US" dirty="0" smtClean="0"/>
              <a:t>共通</a:t>
            </a:r>
            <a:r>
              <a:rPr lang="ja-JP" altLang="en-US" dirty="0"/>
              <a:t>語彙基盤等とも連携して検討</a:t>
            </a:r>
            <a:r>
              <a:rPr lang="ja-JP" altLang="en-US" dirty="0" smtClean="0"/>
              <a:t>。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17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テーマ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「オープンデータの提供負荷を軽減するための環境整備」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内容（続き）</a:t>
            </a:r>
          </a:p>
          <a:p>
            <a:pPr lvl="1"/>
            <a:r>
              <a:rPr lang="ja-JP" altLang="en-US" dirty="0" smtClean="0"/>
              <a:t>オープンデータ</a:t>
            </a:r>
            <a:r>
              <a:rPr lang="ja-JP" altLang="en-US" dirty="0"/>
              <a:t>を掲載するためのツール群とその使い方</a:t>
            </a:r>
          </a:p>
          <a:p>
            <a:pPr lvl="2"/>
            <a:r>
              <a:rPr lang="ja-JP" altLang="en-US" dirty="0"/>
              <a:t>データカタログソフトウェア</a:t>
            </a:r>
          </a:p>
          <a:p>
            <a:pPr lvl="3"/>
            <a:r>
              <a:rPr lang="en-US" altLang="ja-JP" dirty="0"/>
              <a:t>CKAN</a:t>
            </a:r>
            <a:r>
              <a:rPr lang="ja-JP" altLang="en-US" dirty="0"/>
              <a:t>（・</a:t>
            </a:r>
            <a:r>
              <a:rPr lang="en-US" altLang="ja-JP" dirty="0" err="1"/>
              <a:t>Socrata</a:t>
            </a:r>
            <a:r>
              <a:rPr lang="ja-JP" altLang="en-US" dirty="0"/>
              <a:t>・</a:t>
            </a:r>
            <a:r>
              <a:rPr lang="en-US" altLang="ja-JP" dirty="0"/>
              <a:t>Open </a:t>
            </a:r>
            <a:r>
              <a:rPr lang="en-US" altLang="ja-JP" dirty="0" smtClean="0"/>
              <a:t>Government </a:t>
            </a:r>
            <a:r>
              <a:rPr lang="en-US" altLang="ja-JP" dirty="0"/>
              <a:t>Platform</a:t>
            </a:r>
            <a:r>
              <a:rPr lang="ja-JP" altLang="en-US" dirty="0"/>
              <a:t>）など</a:t>
            </a:r>
          </a:p>
          <a:p>
            <a:pPr lvl="2"/>
            <a:r>
              <a:rPr lang="en-US" altLang="ja-JP" dirty="0"/>
              <a:t>CMS</a:t>
            </a:r>
            <a:r>
              <a:rPr lang="ja-JP" altLang="en-US" dirty="0"/>
              <a:t>（コンテンツ管理システム）</a:t>
            </a:r>
          </a:p>
          <a:p>
            <a:pPr lvl="3"/>
            <a:r>
              <a:rPr lang="en-US" altLang="ja-JP" dirty="0"/>
              <a:t>Drupal</a:t>
            </a:r>
            <a:r>
              <a:rPr lang="ja-JP" altLang="en-US" dirty="0"/>
              <a:t>・</a:t>
            </a:r>
            <a:r>
              <a:rPr lang="en-US" altLang="ja-JP" dirty="0" err="1"/>
              <a:t>Wordpress</a:t>
            </a:r>
            <a:r>
              <a:rPr lang="ja-JP" altLang="en-US" dirty="0"/>
              <a:t>・</a:t>
            </a:r>
            <a:r>
              <a:rPr lang="en-US" altLang="ja-JP" dirty="0" err="1"/>
              <a:t>NetCommons</a:t>
            </a:r>
            <a:r>
              <a:rPr lang="ja-JP" altLang="en-US" dirty="0"/>
              <a:t>など</a:t>
            </a:r>
          </a:p>
          <a:p>
            <a:pPr lvl="2"/>
            <a:r>
              <a:rPr lang="ja-JP" altLang="en-US" dirty="0"/>
              <a:t>機械可読性の高い利用ルールを付与するための手法・ツール</a:t>
            </a:r>
          </a:p>
          <a:p>
            <a:pPr lvl="3"/>
            <a:r>
              <a:rPr lang="en-US" altLang="ja-JP" dirty="0" smtClean="0"/>
              <a:t>Creative </a:t>
            </a:r>
            <a:r>
              <a:rPr lang="en-US" altLang="ja-JP" dirty="0"/>
              <a:t>Commons Rights Expression Language (CC </a:t>
            </a:r>
            <a:r>
              <a:rPr lang="en-US" altLang="ja-JP" dirty="0" smtClean="0"/>
              <a:t>REL</a:t>
            </a:r>
            <a:r>
              <a:rPr lang="ja-JP" altLang="en-US" dirty="0" smtClean="0"/>
              <a:t>）など</a:t>
            </a:r>
          </a:p>
          <a:p>
            <a:pPr lvl="2"/>
            <a:r>
              <a:rPr kumimoji="1" lang="ja-JP" altLang="en-US" dirty="0" smtClean="0"/>
              <a:t>その他のツール（次年度の検討のため、</a:t>
            </a:r>
            <a:r>
              <a:rPr lang="ja-JP" altLang="en-US" dirty="0"/>
              <a:t>今年度</a:t>
            </a:r>
            <a:r>
              <a:rPr lang="ja-JP" altLang="en-US" dirty="0" smtClean="0"/>
              <a:t>は下記の評価版</a:t>
            </a:r>
            <a:r>
              <a:rPr lang="ja-JP" altLang="en-US" dirty="0"/>
              <a:t>を</a:t>
            </a:r>
            <a:r>
              <a:rPr lang="ja-JP" altLang="en-US" dirty="0" smtClean="0"/>
              <a:t>構築する</a:t>
            </a:r>
            <a:r>
              <a:rPr kumimoji="1" lang="ja-JP" altLang="en-US" dirty="0" smtClean="0"/>
              <a:t>）</a:t>
            </a:r>
          </a:p>
          <a:p>
            <a:pPr lvl="3"/>
            <a:r>
              <a:rPr kumimoji="1" lang="ja-JP" altLang="en-US" dirty="0" smtClean="0"/>
              <a:t>情報流通連携基盤の参照実装パッケージ</a:t>
            </a:r>
          </a:p>
          <a:p>
            <a:pPr lvl="3"/>
            <a:r>
              <a:rPr kumimoji="1" lang="ja-JP" altLang="en-US" dirty="0" smtClean="0"/>
              <a:t>ボキャブラリ管理サイト</a:t>
            </a:r>
          </a:p>
          <a:p>
            <a:pPr lvl="3"/>
            <a:r>
              <a:rPr kumimoji="1" lang="ja-JP" altLang="en-US" dirty="0" smtClean="0"/>
              <a:t>メタデータ抽出ツール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「オープンデータガイド」技術編に掲載した、表形式データへの指針に対するチェックツール</a:t>
            </a:r>
          </a:p>
          <a:p>
            <a:r>
              <a:rPr kumimoji="1" lang="ja-JP" altLang="en-US" dirty="0" smtClean="0"/>
              <a:t>留意事項</a:t>
            </a:r>
          </a:p>
          <a:p>
            <a:pPr lvl="1"/>
            <a:r>
              <a:rPr kumimoji="1" lang="ja-JP" altLang="en-US" dirty="0" smtClean="0"/>
              <a:t>複数の組織が、現在自治体向けのオープンデータ導入ガイドを作成しようとしている。それらの組織と連携して進める必要がある。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17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539</Words>
  <Application>Microsoft Office PowerPoint</Application>
  <PresentationFormat>A4 210 x 297 mm</PresentationFormat>
  <Paragraphs>67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21" baseType="lpstr">
      <vt:lpstr>ＤＦＧ華康ゴシック体W5</vt:lpstr>
      <vt:lpstr>ＤＦＧ平成ゴシック体W3</vt:lpstr>
      <vt:lpstr>ＤＦＧ平成ゴシック体W7</vt:lpstr>
      <vt:lpstr>Franklin Gothic Demi</vt:lpstr>
      <vt:lpstr>굴림</vt:lpstr>
      <vt:lpstr>ＭＳ Ｐゴシック</vt:lpstr>
      <vt:lpstr>ＭＳ Ｐ明朝</vt:lpstr>
      <vt:lpstr>ヒラギノ角ゴ ProN W3</vt:lpstr>
      <vt:lpstr>ヒラギノ角ゴ ProN W6</vt:lpstr>
      <vt:lpstr>メイリオ</vt:lpstr>
      <vt:lpstr>平成明朝</vt:lpstr>
      <vt:lpstr>Arial</vt:lpstr>
      <vt:lpstr>Calibri</vt:lpstr>
      <vt:lpstr>Wingdings</vt:lpstr>
      <vt:lpstr>VLEDパワポ基本テンプレート</vt:lpstr>
      <vt:lpstr>次年度検討テーマ案</vt:lpstr>
      <vt:lpstr>前回の委員会で頂いたご意見</vt:lpstr>
      <vt:lpstr>テーマ1「オープンデータを利用するための環境整備」</vt:lpstr>
      <vt:lpstr>テーマ2「オープンデータの提供負荷を軽減するための環境整備」</vt:lpstr>
      <vt:lpstr>テーマ2「オープンデータの提供負荷を軽減するための環境整備」</vt:lpstr>
      <vt:lpstr>PowerPoint プレゼンテーション</vt:lpstr>
    </vt:vector>
  </TitlesOfParts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2015-02-01T00:57:09Z</dcterms:created>
  <dcterms:modified xsi:type="dcterms:W3CDTF">2015-02-08T14:13:20Z</dcterms:modified>
</cp:coreProperties>
</file>