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2" autoAdjust="0"/>
    <p:restoredTop sz="98010" autoAdjust="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36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8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71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3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35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2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03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87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9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20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3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A58D-625F-48CB-A055-B250580735F3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7330-7193-4C4E-9CF8-E568629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37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ntei.go.jp/jp/singi/keizaisaisei/pdf/honbunJP.pdf" TargetMode="External"/><Relationship Id="rId2" Type="http://schemas.openxmlformats.org/officeDocument/2006/relationships/hyperlink" Target="http://www.mlit.go.jp/common/000058568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ff.go.jp/e/export/kikaku/pdf/senryakuhontai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2552894" y="4440560"/>
            <a:ext cx="6336704" cy="1551996"/>
          </a:xfrm>
          <a:prstGeom prst="straightConnector1">
            <a:avLst/>
          </a:prstGeom>
          <a:ln w="76200">
            <a:solidFill>
              <a:schemeClr val="tx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9026413" y="4440560"/>
            <a:ext cx="2822866" cy="399605"/>
          </a:xfrm>
          <a:prstGeom prst="straightConnector1">
            <a:avLst/>
          </a:prstGeom>
          <a:ln w="76200">
            <a:solidFill>
              <a:schemeClr val="tx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2423280" y="988459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633014" y="987892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42749" y="984176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052483" y="988459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262217" y="984176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471952" y="992929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681686" y="994693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891421" y="994693"/>
            <a:ext cx="1108923" cy="2016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2022-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251317" y="566530"/>
            <a:ext cx="122701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4798791" y="1571842"/>
            <a:ext cx="2170915" cy="290849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◆冬季アジア札幌大会（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186129" y="1279332"/>
            <a:ext cx="6465360" cy="290849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国体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◆群馬（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◆岩手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◆愛媛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◆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 　　◆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茨城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705056" y="1849760"/>
            <a:ext cx="3411640" cy="313932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r>
              <a:rPr lang="ja-JP" altLang="en-US" sz="1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オリンピック・パラリンピック東京大会（</a:t>
            </a:r>
            <a:r>
              <a:rPr lang="en-US" altLang="ja-JP" sz="1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9897710" y="1560240"/>
            <a:ext cx="2903890" cy="290849"/>
          </a:xfrm>
          <a:prstGeom prst="rect">
            <a:avLst/>
          </a:prstGeom>
        </p:spPr>
        <p:txBody>
          <a:bodyPr wrap="square" lIns="128016" tIns="64008" rIns="128016" bIns="64008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関西ワールドマスターズゲームズ（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7370039" y="1568852"/>
            <a:ext cx="2807307" cy="290849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ラグビーワールドカップ日本大会（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07867" y="1344216"/>
            <a:ext cx="1692092" cy="2952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大会開催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2238" indent="-122238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・移動（観客、選手、関係者）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・チケット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・セキュリティ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・会場・選手・記録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・大会運営　など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500762" y="7320880"/>
            <a:ext cx="1692092" cy="20162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オリパラレガシー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（社会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解決等）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・高齢化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少子化、人口減少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・エネルギー・環境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・社会インフラ維持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・防災・減災　など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96144" y="4440560"/>
            <a:ext cx="1692092" cy="27363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</a:t>
            </a:r>
          </a:p>
          <a:p>
            <a:pPr algn="ctr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・訪日観光客誘致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・輸出促進　など</a:t>
            </a:r>
          </a:p>
        </p:txBody>
      </p:sp>
      <p:sp>
        <p:nvSpPr>
          <p:cNvPr id="25" name="ホームベース 24"/>
          <p:cNvSpPr/>
          <p:nvPr/>
        </p:nvSpPr>
        <p:spPr>
          <a:xfrm>
            <a:off x="2424074" y="4978215"/>
            <a:ext cx="7156801" cy="288032"/>
          </a:xfrm>
          <a:prstGeom prst="homePlat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</a:rPr>
              <a:t>農林水産物・食品の輸出</a:t>
            </a:r>
            <a:r>
              <a:rPr lang="ja-JP" altLang="en-US" sz="1050" dirty="0" smtClean="0">
                <a:solidFill>
                  <a:schemeClr val="tx1"/>
                </a:solidFill>
              </a:rPr>
              <a:t>　：　</a:t>
            </a:r>
            <a:r>
              <a:rPr lang="en-US" altLang="ja-JP" sz="1050" dirty="0" smtClean="0">
                <a:solidFill>
                  <a:schemeClr val="tx1"/>
                </a:solidFill>
              </a:rPr>
              <a:t>4,500</a:t>
            </a:r>
            <a:r>
              <a:rPr lang="ja-JP" altLang="en-US" sz="1050" dirty="0" smtClean="0">
                <a:solidFill>
                  <a:schemeClr val="tx1"/>
                </a:solidFill>
              </a:rPr>
              <a:t>億円（</a:t>
            </a:r>
            <a:r>
              <a:rPr lang="en-US" altLang="ja-JP" sz="1050" dirty="0" smtClean="0">
                <a:solidFill>
                  <a:schemeClr val="tx1"/>
                </a:solidFill>
              </a:rPr>
              <a:t>2012</a:t>
            </a:r>
            <a:r>
              <a:rPr lang="ja-JP" altLang="en-US" sz="1050" dirty="0" smtClean="0">
                <a:solidFill>
                  <a:schemeClr val="tx1"/>
                </a:solidFill>
              </a:rPr>
              <a:t>年）　→　</a:t>
            </a:r>
            <a:r>
              <a:rPr lang="en-US" altLang="ja-JP" sz="1050" dirty="0" smtClean="0">
                <a:solidFill>
                  <a:schemeClr val="tx1"/>
                </a:solidFill>
              </a:rPr>
              <a:t>1</a:t>
            </a:r>
            <a:r>
              <a:rPr lang="ja-JP" altLang="en-US" sz="1050" dirty="0" smtClean="0">
                <a:solidFill>
                  <a:schemeClr val="tx1"/>
                </a:solidFill>
              </a:rPr>
              <a:t>兆円（</a:t>
            </a:r>
            <a:r>
              <a:rPr lang="en-US" altLang="ja-JP" sz="1050" dirty="0" smtClean="0">
                <a:solidFill>
                  <a:schemeClr val="tx1"/>
                </a:solidFill>
              </a:rPr>
              <a:t>2020</a:t>
            </a:r>
            <a:r>
              <a:rPr lang="ja-JP" altLang="en-US" sz="1050" dirty="0" smtClean="0">
                <a:solidFill>
                  <a:schemeClr val="tx1"/>
                </a:solidFill>
              </a:rPr>
              <a:t>年）　</a:t>
            </a:r>
            <a:r>
              <a:rPr lang="en-US" altLang="ja-JP" sz="1050" dirty="0" smtClean="0">
                <a:solidFill>
                  <a:schemeClr val="tx1"/>
                </a:solidFill>
              </a:rPr>
              <a:t>※4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6" name="ホームベース 25"/>
          <p:cNvSpPr/>
          <p:nvPr/>
        </p:nvSpPr>
        <p:spPr>
          <a:xfrm>
            <a:off x="2424074" y="4626559"/>
            <a:ext cx="9576270" cy="288032"/>
          </a:xfrm>
          <a:prstGeom prst="homePlat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</a:rPr>
              <a:t>訪日外国人観光客</a:t>
            </a:r>
            <a:r>
              <a:rPr lang="ja-JP" altLang="en-US" sz="1050" dirty="0" smtClean="0">
                <a:solidFill>
                  <a:schemeClr val="tx1"/>
                </a:solidFill>
              </a:rPr>
              <a:t>　：　</a:t>
            </a:r>
            <a:r>
              <a:rPr lang="en-US" altLang="ja-JP" sz="1050" dirty="0" smtClean="0">
                <a:solidFill>
                  <a:schemeClr val="tx1"/>
                </a:solidFill>
              </a:rPr>
              <a:t>1,000</a:t>
            </a:r>
            <a:r>
              <a:rPr lang="ja-JP" altLang="en-US" sz="1050" dirty="0" smtClean="0">
                <a:solidFill>
                  <a:schemeClr val="tx1"/>
                </a:solidFill>
              </a:rPr>
              <a:t>万人（</a:t>
            </a:r>
            <a:r>
              <a:rPr lang="en-US" altLang="ja-JP" sz="1050" dirty="0" smtClean="0">
                <a:solidFill>
                  <a:schemeClr val="tx1"/>
                </a:solidFill>
              </a:rPr>
              <a:t>2013</a:t>
            </a:r>
            <a:r>
              <a:rPr lang="ja-JP" altLang="en-US" sz="1050" dirty="0" smtClean="0">
                <a:solidFill>
                  <a:schemeClr val="tx1"/>
                </a:solidFill>
              </a:rPr>
              <a:t>年）　→　</a:t>
            </a:r>
            <a:r>
              <a:rPr lang="en-US" altLang="ja-JP" sz="1050" dirty="0" smtClean="0">
                <a:solidFill>
                  <a:schemeClr val="tx1"/>
                </a:solidFill>
              </a:rPr>
              <a:t>2,000</a:t>
            </a:r>
            <a:r>
              <a:rPr lang="ja-JP" altLang="en-US" sz="1050" dirty="0" smtClean="0">
                <a:solidFill>
                  <a:schemeClr val="tx1"/>
                </a:solidFill>
              </a:rPr>
              <a:t>万人（</a:t>
            </a:r>
            <a:r>
              <a:rPr lang="en-US" altLang="ja-JP" sz="1050" dirty="0" smtClean="0">
                <a:solidFill>
                  <a:schemeClr val="tx1"/>
                </a:solidFill>
              </a:rPr>
              <a:t>2020</a:t>
            </a:r>
            <a:r>
              <a:rPr lang="ja-JP" altLang="en-US" sz="1050" dirty="0" smtClean="0">
                <a:solidFill>
                  <a:schemeClr val="tx1"/>
                </a:solidFill>
              </a:rPr>
              <a:t>年）</a:t>
            </a:r>
            <a:r>
              <a:rPr lang="en-US" altLang="ja-JP" sz="1050" dirty="0">
                <a:solidFill>
                  <a:schemeClr val="tx1"/>
                </a:solidFill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</a:rPr>
              <a:t>※2 </a:t>
            </a:r>
            <a:r>
              <a:rPr lang="ja-JP" altLang="en-US" sz="1050" dirty="0" smtClean="0">
                <a:solidFill>
                  <a:schemeClr val="tx1"/>
                </a:solidFill>
              </a:rPr>
              <a:t>　→　</a:t>
            </a:r>
            <a:r>
              <a:rPr lang="en-US" altLang="ja-JP" sz="1050" dirty="0" smtClean="0">
                <a:solidFill>
                  <a:schemeClr val="tx1"/>
                </a:solidFill>
              </a:rPr>
              <a:t>3,000</a:t>
            </a:r>
            <a:r>
              <a:rPr lang="ja-JP" altLang="en-US" sz="1050" dirty="0" smtClean="0">
                <a:solidFill>
                  <a:schemeClr val="tx1"/>
                </a:solidFill>
              </a:rPr>
              <a:t>万人（</a:t>
            </a:r>
            <a:r>
              <a:rPr lang="en-US" altLang="ja-JP" sz="1050" dirty="0" smtClean="0">
                <a:solidFill>
                  <a:schemeClr val="tx1"/>
                </a:solidFill>
              </a:rPr>
              <a:t>2030</a:t>
            </a:r>
            <a:r>
              <a:rPr lang="ja-JP" altLang="en-US" sz="1050" dirty="0" smtClean="0">
                <a:solidFill>
                  <a:schemeClr val="tx1"/>
                </a:solidFill>
              </a:rPr>
              <a:t>年）　</a:t>
            </a:r>
            <a:r>
              <a:rPr lang="en-US" altLang="ja-JP" sz="1050" dirty="0" smtClean="0">
                <a:solidFill>
                  <a:schemeClr val="tx1"/>
                </a:solidFill>
              </a:rPr>
              <a:t>※3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448472" y="5346639"/>
            <a:ext cx="1762578" cy="290849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pPr algn="ctr"/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海外からの日本へ注目度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328792" y="2673077"/>
            <a:ext cx="5688633" cy="133261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オリパラ立候補ファイル（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）に書かれている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関係の主な施策</a:t>
            </a:r>
            <a:endParaRPr kumimoji="1"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・オリンピック輸送センター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大会輸送運営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リアルタイム交通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マネジメント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最適輸送サービス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・移動やコミュニケーションのアクセシビリティ向上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大型ライブ映像、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競技情報・観光情報などを多言語で提供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・リアルタイム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空席情報、チケット交換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・高速大容量の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ワイヤレスサービス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・データを活用した高いセキュリティ体制　など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56784" y="4005695"/>
            <a:ext cx="4824536" cy="290849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年２月中に基本計画策定予定（レガシープランも盛り込まれる予定）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37600" y="131075"/>
            <a:ext cx="4621906" cy="437043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オリンピック・パラリンピックレガシーについて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1849279" y="124952"/>
            <a:ext cx="797141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423279" y="5634671"/>
            <a:ext cx="8468141" cy="614014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観光庁アクションプラン（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http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://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www.mlit.go.jp/common/000058568.pdf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※3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日本再興戦略　改訂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3"/>
              </a:rPr>
              <a:t>http://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3"/>
              </a:rPr>
              <a:t>www.kantei.go.jp/jp/singi/keizaisaisei/pdf/honbunJP.pdf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農林水産物・食品の国別・品目別輸出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http://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www.maff.go.jp/e/export/kikaku/pdf/senryakuhontai.pdf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7262217" y="2225548"/>
            <a:ext cx="1271043" cy="270796"/>
          </a:xfrm>
          <a:prstGeom prst="homePlate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リハーサル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ホームベース 22"/>
          <p:cNvSpPr/>
          <p:nvPr/>
        </p:nvSpPr>
        <p:spPr>
          <a:xfrm>
            <a:off x="2424074" y="2225548"/>
            <a:ext cx="4838143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情報システム・サービス等準備・実証・試行など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ホームベース 34"/>
          <p:cNvSpPr/>
          <p:nvPr/>
        </p:nvSpPr>
        <p:spPr>
          <a:xfrm>
            <a:off x="8533260" y="2208918"/>
            <a:ext cx="1148426" cy="270796"/>
          </a:xfrm>
          <a:prstGeom prst="homePlate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本番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9681686" y="2208918"/>
            <a:ext cx="2479754" cy="270796"/>
          </a:xfrm>
          <a:prstGeom prst="homePlate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成果の活用など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7262216" y="6803429"/>
            <a:ext cx="3528393" cy="270796"/>
          </a:xfrm>
          <a:prstGeom prst="homePlate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ショーケース本格展開（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2019-2021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ホームベース 37"/>
          <p:cNvSpPr/>
          <p:nvPr/>
        </p:nvSpPr>
        <p:spPr>
          <a:xfrm>
            <a:off x="2424073" y="6803429"/>
            <a:ext cx="4838143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ショーケース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準備・実証など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ホームベース 40"/>
          <p:cNvSpPr/>
          <p:nvPr/>
        </p:nvSpPr>
        <p:spPr>
          <a:xfrm>
            <a:off x="2440434" y="6354751"/>
            <a:ext cx="9721006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各種施策（ビジット・ジャパン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クールジャパン、農林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水産物・食品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の輸出戦略など）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>
            <a:off x="2423279" y="7392888"/>
            <a:ext cx="9721006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オリンピック・パラリンピック組織委員会のレガシープランの策定・実行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ホームベース 43"/>
          <p:cNvSpPr/>
          <p:nvPr/>
        </p:nvSpPr>
        <p:spPr>
          <a:xfrm>
            <a:off x="2440360" y="7770164"/>
            <a:ext cx="9721006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東京都のレガシープランの策定・実行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>
          <a:xfrm>
            <a:off x="2440434" y="8184976"/>
            <a:ext cx="9721006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地方版レガシープランの策定・実行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ホームベース 45"/>
          <p:cNvSpPr/>
          <p:nvPr/>
        </p:nvSpPr>
        <p:spPr>
          <a:xfrm>
            <a:off x="2440434" y="8582598"/>
            <a:ext cx="9721006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国や自治体の様々な取り組み（日本再興戦略など）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ホームベース 46"/>
          <p:cNvSpPr/>
          <p:nvPr/>
        </p:nvSpPr>
        <p:spPr>
          <a:xfrm>
            <a:off x="2424074" y="8994300"/>
            <a:ext cx="9721006" cy="27079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企業の様々な取り組み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ホームベース 41"/>
          <p:cNvSpPr/>
          <p:nvPr/>
        </p:nvSpPr>
        <p:spPr>
          <a:xfrm>
            <a:off x="10790609" y="6804595"/>
            <a:ext cx="1370831" cy="270796"/>
          </a:xfrm>
          <a:prstGeom prst="homePlate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49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289</Words>
  <Application>Microsoft Office PowerPoint</Application>
  <PresentationFormat>A3 297x420 mm</PresentationFormat>
  <Paragraphs>62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文洋</dc:creator>
  <cp:lastModifiedBy>村上　文洋</cp:lastModifiedBy>
  <cp:revision>70</cp:revision>
  <dcterms:created xsi:type="dcterms:W3CDTF">2015-02-04T09:06:29Z</dcterms:created>
  <dcterms:modified xsi:type="dcterms:W3CDTF">2015-02-06T03:43:09Z</dcterms:modified>
</cp:coreProperties>
</file>