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53" r:id="rId1"/>
  </p:sldMasterIdLst>
  <p:notesMasterIdLst>
    <p:notesMasterId r:id="rId12"/>
  </p:notesMasterIdLst>
  <p:handoutMasterIdLst>
    <p:handoutMasterId r:id="rId13"/>
  </p:handoutMasterIdLst>
  <p:sldIdLst>
    <p:sldId id="298" r:id="rId2"/>
    <p:sldId id="277" r:id="rId3"/>
    <p:sldId id="276" r:id="rId4"/>
    <p:sldId id="297" r:id="rId5"/>
    <p:sldId id="294" r:id="rId6"/>
    <p:sldId id="288" r:id="rId7"/>
    <p:sldId id="292" r:id="rId8"/>
    <p:sldId id="293" r:id="rId9"/>
    <p:sldId id="296" r:id="rId10"/>
    <p:sldId id="264" r:id="rId11"/>
  </p:sldIdLst>
  <p:sldSz cx="9906000" cy="6858000" type="A4"/>
  <p:notesSz cx="6807200" cy="9939338"/>
  <p:defaultTextStyle>
    <a:defPPr>
      <a:defRPr lang="ko-KR"/>
    </a:defPPr>
    <a:lvl1pPr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1pPr>
    <a:lvl2pPr marL="33627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2pPr>
    <a:lvl3pPr marL="67254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3pPr>
    <a:lvl4pPr marL="100881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4pPr>
    <a:lvl5pPr marL="134508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5pPr>
    <a:lvl6pPr marL="1681353"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6pPr>
    <a:lvl7pPr marL="201762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7pPr>
    <a:lvl8pPr marL="235389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8pPr>
    <a:lvl9pPr marL="2690165"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9pPr>
  </p:defaultTextStyle>
  <p:extLst>
    <p:ext uri="{EFAFB233-063F-42B5-8137-9DF3F51BA10A}">
      <p15:sldGuideLst xmlns:p15="http://schemas.microsoft.com/office/powerpoint/2012/main" xmlns="">
        <p15:guide id="1" orient="horz" pos="4180">
          <p15:clr>
            <a:srgbClr val="A4A3A4"/>
          </p15:clr>
        </p15:guide>
        <p15:guide id="2" pos="5984">
          <p15:clr>
            <a:srgbClr val="A4A3A4"/>
          </p15:clr>
        </p15:guide>
      </p15:sldGuideLst>
    </p:ext>
    <p:ext uri="{2D200454-40CA-4A62-9FC3-DE9A4176ACB9}">
      <p15:notesGuideLst xmlns:p15="http://schemas.microsoft.com/office/powerpoint/2012/main" xmlns="">
        <p15:guide id="1" orient="horz" pos="3225">
          <p15:clr>
            <a:srgbClr val="A4A3A4"/>
          </p15:clr>
        </p15:guide>
        <p15:guide id="2" pos="223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36699"/>
    <a:srgbClr val="E2D9B6"/>
    <a:srgbClr val="EAEAEA"/>
    <a:srgbClr val="003366"/>
    <a:srgbClr val="FF9933"/>
    <a:srgbClr val="DDDDDD"/>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17292A2E-F333-43FB-9621-5CBBE7FDCDCB}" styleName="淡色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淡色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淡色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083E6E3-FA7D-4D7B-A595-EF9225AFEA82}" styleName="淡色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中間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淡色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中間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中間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6" autoAdjust="0"/>
    <p:restoredTop sz="99566" autoAdjust="0"/>
  </p:normalViewPr>
  <p:slideViewPr>
    <p:cSldViewPr>
      <p:cViewPr>
        <p:scale>
          <a:sx n="80" d="100"/>
          <a:sy n="80" d="100"/>
        </p:scale>
        <p:origin x="-516" y="-312"/>
      </p:cViewPr>
      <p:guideLst>
        <p:guide orient="horz" pos="4180"/>
        <p:guide pos="5984"/>
      </p:guideLst>
    </p:cSldViewPr>
  </p:slideViewPr>
  <p:outlineViewPr>
    <p:cViewPr>
      <p:scale>
        <a:sx n="33" d="100"/>
        <a:sy n="33" d="100"/>
      </p:scale>
      <p:origin x="0" y="43987"/>
    </p:cViewPr>
  </p:outlineViewPr>
  <p:notesTextViewPr>
    <p:cViewPr>
      <p:scale>
        <a:sx n="100" d="100"/>
        <a:sy n="100" d="100"/>
      </p:scale>
      <p:origin x="0" y="0"/>
    </p:cViewPr>
  </p:notesTextViewPr>
  <p:sorterViewPr>
    <p:cViewPr>
      <p:scale>
        <a:sx n="200" d="100"/>
        <a:sy n="200" d="100"/>
      </p:scale>
      <p:origin x="0" y="61400"/>
    </p:cViewPr>
  </p:sorterViewPr>
  <p:notesViewPr>
    <p:cSldViewPr>
      <p:cViewPr varScale="1">
        <p:scale>
          <a:sx n="91" d="100"/>
          <a:sy n="91" d="100"/>
        </p:scale>
        <p:origin x="-2772" y="-102"/>
      </p:cViewPr>
      <p:guideLst>
        <p:guide orient="horz" pos="3132"/>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1" name="Rectangle 5"/>
          <p:cNvSpPr>
            <a:spLocks noGrp="1" noChangeArrowheads="1"/>
          </p:cNvSpPr>
          <p:nvPr>
            <p:ph type="sldNum" sz="quarter" idx="3"/>
          </p:nvPr>
        </p:nvSpPr>
        <p:spPr bwMode="auto">
          <a:xfrm>
            <a:off x="3860260" y="9445464"/>
            <a:ext cx="2946945" cy="493880"/>
          </a:xfrm>
          <a:prstGeom prst="rect">
            <a:avLst/>
          </a:prstGeom>
          <a:noFill/>
          <a:ln w="9525">
            <a:noFill/>
            <a:miter lim="800000"/>
            <a:headEnd/>
            <a:tailEnd/>
          </a:ln>
          <a:effectLst/>
        </p:spPr>
        <p:txBody>
          <a:bodyPr vert="horz" wrap="square" lIns="95497" tIns="47751" rIns="95497" bIns="47751" numCol="1" anchor="b" anchorCtr="0" compatLnSpc="1">
            <a:prstTxWarp prst="textNoShape">
              <a:avLst/>
            </a:prstTxWarp>
          </a:bodyPr>
          <a:lstStyle>
            <a:lvl1pPr algn="r" defTabSz="955518">
              <a:defRPr kumimoji="1" sz="1100" smtClean="0">
                <a:latin typeface="ＭＳ Ｐゴシック" pitchFamily="50" charset="-128"/>
                <a:ea typeface="ＭＳ Ｐゴシック" pitchFamily="50" charset="-128"/>
              </a:defRPr>
            </a:lvl1pPr>
          </a:lstStyle>
          <a:p>
            <a:pPr>
              <a:defRPr/>
            </a:pPr>
            <a:fld id="{434E4037-DC3D-481B-8B35-431345498003}" type="slidenum">
              <a:rPr lang="en-US" altLang="ko-KR"/>
              <a:pPr>
                <a:defRPr/>
              </a:pPr>
              <a:t>‹#›</a:t>
            </a:fld>
            <a:endParaRPr lang="en-US" altLang="ko-KR"/>
          </a:p>
        </p:txBody>
      </p:sp>
    </p:spTree>
    <p:extLst>
      <p:ext uri="{BB962C8B-B14F-4D97-AF65-F5344CB8AC3E}">
        <p14:creationId xmlns:p14="http://schemas.microsoft.com/office/powerpoint/2010/main" val="27356961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1" y="3"/>
            <a:ext cx="2946945" cy="493880"/>
          </a:xfrm>
          <a:prstGeom prst="rect">
            <a:avLst/>
          </a:prstGeom>
          <a:noFill/>
          <a:ln w="12700" cap="sq">
            <a:noFill/>
            <a:miter lim="800000"/>
            <a:headEnd type="none" w="sm" len="sm"/>
            <a:tailEnd type="none" w="sm" len="sm"/>
          </a:ln>
          <a:effectLst/>
        </p:spPr>
        <p:txBody>
          <a:bodyPr vert="horz" wrap="none" lIns="95497" tIns="47751" rIns="95497" bIns="47751" numCol="1" anchor="ctr" anchorCtr="0" compatLnSpc="1">
            <a:prstTxWarp prst="textNoShape">
              <a:avLst/>
            </a:prstTxWarp>
          </a:bodyPr>
          <a:lstStyle>
            <a:lvl1pPr algn="l" defTabSz="955518">
              <a:defRPr kumimoji="1" sz="1100" smtClean="0">
                <a:latin typeface="ＭＳ Ｐ明朝" pitchFamily="18" charset="-128"/>
                <a:ea typeface="ＭＳ Ｐ明朝" pitchFamily="18" charset="-128"/>
              </a:defRPr>
            </a:lvl1pPr>
          </a:lstStyle>
          <a:p>
            <a:pPr>
              <a:defRPr/>
            </a:pPr>
            <a:endParaRPr lang="ja-JP" altLang="en-US"/>
          </a:p>
        </p:txBody>
      </p:sp>
      <p:sp>
        <p:nvSpPr>
          <p:cNvPr id="58371" name="Rectangle 3"/>
          <p:cNvSpPr>
            <a:spLocks noGrp="1" noChangeArrowheads="1"/>
          </p:cNvSpPr>
          <p:nvPr>
            <p:ph type="dt" idx="1"/>
          </p:nvPr>
        </p:nvSpPr>
        <p:spPr bwMode="auto">
          <a:xfrm>
            <a:off x="3860260" y="3"/>
            <a:ext cx="2946945" cy="493880"/>
          </a:xfrm>
          <a:prstGeom prst="rect">
            <a:avLst/>
          </a:prstGeom>
          <a:noFill/>
          <a:ln w="12700" cap="sq">
            <a:noFill/>
            <a:miter lim="800000"/>
            <a:headEnd type="none" w="sm" len="sm"/>
            <a:tailEnd type="none" w="sm" len="sm"/>
          </a:ln>
          <a:effectLst/>
        </p:spPr>
        <p:txBody>
          <a:bodyPr vert="horz" wrap="none" lIns="95497" tIns="47751" rIns="95497" bIns="47751" numCol="1" anchor="ctr" anchorCtr="0" compatLnSpc="1">
            <a:prstTxWarp prst="textNoShape">
              <a:avLst/>
            </a:prstTxWarp>
          </a:bodyPr>
          <a:lstStyle>
            <a:lvl1pPr algn="r" defTabSz="955518">
              <a:defRPr kumimoji="1" sz="1100" smtClean="0">
                <a:latin typeface="ＭＳ Ｐ明朝" pitchFamily="18" charset="-128"/>
                <a:ea typeface="ＭＳ Ｐ明朝" pitchFamily="18" charset="-128"/>
              </a:defRPr>
            </a:lvl1pPr>
          </a:lstStyle>
          <a:p>
            <a:pPr>
              <a:defRPr/>
            </a:pPr>
            <a:endParaRPr lang="en-US" altLang="ja-JP"/>
          </a:p>
        </p:txBody>
      </p:sp>
      <p:sp>
        <p:nvSpPr>
          <p:cNvPr id="87044" name="Rectangle 4"/>
          <p:cNvSpPr>
            <a:spLocks noGrp="1" noRot="1" noChangeAspect="1" noChangeArrowheads="1" noTextEdit="1"/>
          </p:cNvSpPr>
          <p:nvPr>
            <p:ph type="sldImg" idx="2"/>
          </p:nvPr>
        </p:nvSpPr>
        <p:spPr bwMode="auto">
          <a:xfrm>
            <a:off x="709613" y="744538"/>
            <a:ext cx="5387975" cy="3730625"/>
          </a:xfrm>
          <a:prstGeom prst="rect">
            <a:avLst/>
          </a:prstGeom>
          <a:noFill/>
          <a:ln w="9525">
            <a:solidFill>
              <a:srgbClr val="000000"/>
            </a:solidFill>
            <a:miter lim="800000"/>
            <a:headEnd/>
            <a:tailEnd/>
          </a:ln>
        </p:spPr>
      </p:sp>
      <p:sp>
        <p:nvSpPr>
          <p:cNvPr id="58373" name="Rectangle 5"/>
          <p:cNvSpPr>
            <a:spLocks noGrp="1" noChangeArrowheads="1"/>
          </p:cNvSpPr>
          <p:nvPr>
            <p:ph type="body" sz="quarter" idx="3"/>
          </p:nvPr>
        </p:nvSpPr>
        <p:spPr bwMode="auto">
          <a:xfrm>
            <a:off x="908745" y="4721192"/>
            <a:ext cx="4989714" cy="4474246"/>
          </a:xfrm>
          <a:prstGeom prst="rect">
            <a:avLst/>
          </a:prstGeom>
          <a:noFill/>
          <a:ln w="12700" cap="sq">
            <a:noFill/>
            <a:miter lim="800000"/>
            <a:headEnd type="none" w="sm" len="sm"/>
            <a:tailEnd type="none" w="sm" len="sm"/>
          </a:ln>
          <a:effectLst/>
        </p:spPr>
        <p:txBody>
          <a:bodyPr vert="horz" wrap="none" lIns="95497" tIns="47751" rIns="95497" bIns="47751" numCol="1" anchor="ctr" anchorCtr="0" compatLnSpc="1">
            <a:prstTxWarp prst="textNoShape">
              <a:avLst/>
            </a:prstTxWarp>
          </a:bodyPr>
          <a:lstStyle/>
          <a:p>
            <a:pPr lvl="0"/>
            <a:r>
              <a:rPr lang="ja-JP" altLang="en-US" noProof="0" smtClean="0"/>
              <a:t>マスター テキストの書式設定</a:t>
            </a:r>
          </a:p>
          <a:p>
            <a:pPr lvl="1"/>
            <a:r>
              <a:rPr lang="ja-JP" altLang="en-US" noProof="0" smtClean="0"/>
              <a:t>第 2 レベル</a:t>
            </a:r>
          </a:p>
          <a:p>
            <a:pPr lvl="2"/>
            <a:r>
              <a:rPr lang="ja-JP" altLang="en-US" noProof="0" smtClean="0"/>
              <a:t>第 3 レベル</a:t>
            </a:r>
          </a:p>
          <a:p>
            <a:pPr lvl="3"/>
            <a:r>
              <a:rPr lang="ja-JP" altLang="en-US" noProof="0" smtClean="0"/>
              <a:t>第 4 レベル</a:t>
            </a:r>
          </a:p>
          <a:p>
            <a:pPr lvl="4"/>
            <a:r>
              <a:rPr lang="ja-JP" altLang="en-US" noProof="0" smtClean="0"/>
              <a:t>第 5 レベル</a:t>
            </a:r>
          </a:p>
        </p:txBody>
      </p:sp>
      <p:sp>
        <p:nvSpPr>
          <p:cNvPr id="58374" name="Rectangle 6"/>
          <p:cNvSpPr>
            <a:spLocks noGrp="1" noChangeArrowheads="1"/>
          </p:cNvSpPr>
          <p:nvPr>
            <p:ph type="ftr" sz="quarter" idx="4"/>
          </p:nvPr>
        </p:nvSpPr>
        <p:spPr bwMode="auto">
          <a:xfrm>
            <a:off x="1" y="9445464"/>
            <a:ext cx="2946945" cy="493880"/>
          </a:xfrm>
          <a:prstGeom prst="rect">
            <a:avLst/>
          </a:prstGeom>
          <a:noFill/>
          <a:ln w="12700" cap="sq">
            <a:noFill/>
            <a:miter lim="800000"/>
            <a:headEnd type="none" w="sm" len="sm"/>
            <a:tailEnd type="none" w="sm" len="sm"/>
          </a:ln>
          <a:effectLst/>
        </p:spPr>
        <p:txBody>
          <a:bodyPr vert="horz" wrap="none" lIns="95497" tIns="47751" rIns="95497" bIns="47751" numCol="1" anchor="b" anchorCtr="0" compatLnSpc="1">
            <a:prstTxWarp prst="textNoShape">
              <a:avLst/>
            </a:prstTxWarp>
          </a:bodyPr>
          <a:lstStyle>
            <a:lvl1pPr algn="l" defTabSz="955518">
              <a:defRPr kumimoji="1" sz="1100" smtClean="0">
                <a:latin typeface="ＭＳ Ｐ明朝" pitchFamily="18" charset="-128"/>
                <a:ea typeface="ＭＳ Ｐ明朝" pitchFamily="18" charset="-128"/>
              </a:defRPr>
            </a:lvl1pPr>
          </a:lstStyle>
          <a:p>
            <a:pPr>
              <a:defRPr/>
            </a:pPr>
            <a:endParaRPr lang="ja-JP" altLang="en-US"/>
          </a:p>
        </p:txBody>
      </p:sp>
      <p:sp>
        <p:nvSpPr>
          <p:cNvPr id="58375" name="Rectangle 7"/>
          <p:cNvSpPr>
            <a:spLocks noGrp="1" noChangeArrowheads="1"/>
          </p:cNvSpPr>
          <p:nvPr>
            <p:ph type="sldNum" sz="quarter" idx="5"/>
          </p:nvPr>
        </p:nvSpPr>
        <p:spPr bwMode="auto">
          <a:xfrm>
            <a:off x="3860260" y="9445464"/>
            <a:ext cx="2946945" cy="493880"/>
          </a:xfrm>
          <a:prstGeom prst="rect">
            <a:avLst/>
          </a:prstGeom>
          <a:noFill/>
          <a:ln w="12700" cap="sq">
            <a:noFill/>
            <a:miter lim="800000"/>
            <a:headEnd type="none" w="sm" len="sm"/>
            <a:tailEnd type="none" w="sm" len="sm"/>
          </a:ln>
          <a:effectLst/>
        </p:spPr>
        <p:txBody>
          <a:bodyPr vert="horz" wrap="none" lIns="95497" tIns="47751" rIns="95497" bIns="47751" numCol="1" anchor="b" anchorCtr="0" compatLnSpc="1">
            <a:prstTxWarp prst="textNoShape">
              <a:avLst/>
            </a:prstTxWarp>
          </a:bodyPr>
          <a:lstStyle>
            <a:lvl1pPr algn="r" defTabSz="955518">
              <a:defRPr kumimoji="1" sz="1100" smtClean="0">
                <a:latin typeface="ＭＳ Ｐ明朝" pitchFamily="18" charset="-128"/>
                <a:ea typeface="ＭＳ Ｐ明朝" pitchFamily="18" charset="-128"/>
              </a:defRPr>
            </a:lvl1pPr>
          </a:lstStyle>
          <a:p>
            <a:pPr>
              <a:defRPr/>
            </a:pPr>
            <a:fld id="{7743D88F-1C60-4A18-8316-3E48C6765859}" type="slidenum">
              <a:rPr lang="en-US" altLang="ja-JP"/>
              <a:pPr>
                <a:defRPr/>
              </a:pPr>
              <a:t>‹#›</a:t>
            </a:fld>
            <a:endParaRPr lang="en-US" altLang="ja-JP"/>
          </a:p>
        </p:txBody>
      </p:sp>
    </p:spTree>
    <p:extLst>
      <p:ext uri="{BB962C8B-B14F-4D97-AF65-F5344CB8AC3E}">
        <p14:creationId xmlns:p14="http://schemas.microsoft.com/office/powerpoint/2010/main" val="442609636"/>
      </p:ext>
    </p:extLst>
  </p:cSld>
  <p:clrMap bg1="lt1" tx1="dk1" bg2="lt2" tx2="dk2" accent1="accent1" accent2="accent2" accent3="accent3" accent4="accent4" accent5="accent5" accent6="accent6" hlink="hlink" folHlink="folHlink"/>
  <p:hf hdr="0" ftr="0" dt="0"/>
  <p:notesStyle>
    <a:lvl1pPr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1pPr>
    <a:lvl2pPr marL="33627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2pPr>
    <a:lvl3pPr marL="67254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3pPr>
    <a:lvl4pPr marL="100881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4pPr>
    <a:lvl5pPr marL="134508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5pPr>
    <a:lvl6pPr marL="1681353" algn="l" defTabSz="672541" rtl="0" eaLnBrk="1" latinLnBrk="0" hangingPunct="1">
      <a:defRPr kumimoji="1" sz="900" kern="1200">
        <a:solidFill>
          <a:schemeClr val="tx1"/>
        </a:solidFill>
        <a:latin typeface="+mn-lt"/>
        <a:ea typeface="+mn-ea"/>
        <a:cs typeface="+mn-cs"/>
      </a:defRPr>
    </a:lvl6pPr>
    <a:lvl7pPr marL="2017624" algn="l" defTabSz="672541" rtl="0" eaLnBrk="1" latinLnBrk="0" hangingPunct="1">
      <a:defRPr kumimoji="1" sz="900" kern="1200">
        <a:solidFill>
          <a:schemeClr val="tx1"/>
        </a:solidFill>
        <a:latin typeface="+mn-lt"/>
        <a:ea typeface="+mn-ea"/>
        <a:cs typeface="+mn-cs"/>
      </a:defRPr>
    </a:lvl7pPr>
    <a:lvl8pPr marL="2353894" algn="l" defTabSz="672541" rtl="0" eaLnBrk="1" latinLnBrk="0" hangingPunct="1">
      <a:defRPr kumimoji="1" sz="900" kern="1200">
        <a:solidFill>
          <a:schemeClr val="tx1"/>
        </a:solidFill>
        <a:latin typeface="+mn-lt"/>
        <a:ea typeface="+mn-ea"/>
        <a:cs typeface="+mn-cs"/>
      </a:defRPr>
    </a:lvl8pPr>
    <a:lvl9pPr marL="2690165" algn="l" defTabSz="672541" rtl="0" eaLnBrk="1" latinLnBrk="0" hangingPunct="1">
      <a:defRPr kumimoji="1"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hyperlink" Target="http://creativecommons.org/licenses/by/2.1/jp/" TargetMode="Externa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1914886" name="Rectangle 6"/>
          <p:cNvSpPr>
            <a:spLocks noGrp="1" noChangeArrowheads="1"/>
          </p:cNvSpPr>
          <p:nvPr>
            <p:ph type="subTitle" sz="quarter" idx="1"/>
          </p:nvPr>
        </p:nvSpPr>
        <p:spPr>
          <a:xfrm>
            <a:off x="2792760" y="5134039"/>
            <a:ext cx="6912767" cy="375677"/>
          </a:xfrm>
          <a:ln w="12700" cap="sq">
            <a:headEnd type="none" w="sm" len="sm"/>
            <a:tailEnd type="none" w="sm" len="sm"/>
          </a:ln>
        </p:spPr>
        <p:txBody>
          <a:bodyPr wrap="square" lIns="67245" rIns="67245" anchorCtr="0">
            <a:spAutoFit/>
          </a:bodyPr>
          <a:lstStyle>
            <a:lvl1pPr marL="0" indent="0" algn="l">
              <a:lnSpc>
                <a:spcPct val="100000"/>
              </a:lnSpc>
              <a:spcBef>
                <a:spcPct val="0"/>
              </a:spcBef>
              <a:buFont typeface="平成明朝" pitchFamily="17" charset="-128"/>
              <a:buNone/>
              <a:defRPr sz="2000">
                <a:solidFill>
                  <a:schemeClr val="bg2">
                    <a:lumMod val="50000"/>
                    <a:lumOff val="50000"/>
                  </a:schemeClr>
                </a:solidFill>
                <a:latin typeface="メイリオ" panose="020B0604030504040204" pitchFamily="50" charset="-128"/>
                <a:ea typeface="メイリオ" panose="020B0604030504040204" pitchFamily="50" charset="-128"/>
              </a:defRPr>
            </a:lvl1pPr>
          </a:lstStyle>
          <a:p>
            <a:r>
              <a:rPr lang="ja-JP" altLang="en-US" smtClean="0"/>
              <a:t>マスター サブタイトルの書式設定</a:t>
            </a:r>
            <a:endParaRPr lang="ja-JP" altLang="en-US" dirty="0"/>
          </a:p>
        </p:txBody>
      </p:sp>
      <p:sp>
        <p:nvSpPr>
          <p:cNvPr id="1914885" name="Rectangle 5"/>
          <p:cNvSpPr>
            <a:spLocks noGrp="1" noChangeArrowheads="1"/>
          </p:cNvSpPr>
          <p:nvPr>
            <p:ph type="ctrTitle" sz="quarter"/>
          </p:nvPr>
        </p:nvSpPr>
        <p:spPr>
          <a:xfrm>
            <a:off x="2792760" y="3012673"/>
            <a:ext cx="6912767" cy="560343"/>
          </a:xfrm>
          <a:ln w="12700" cap="sq">
            <a:headEnd type="none" w="sm" len="sm"/>
            <a:tailEnd type="none" w="sm" len="sm"/>
          </a:ln>
        </p:spPr>
        <p:txBody>
          <a:bodyPr wrap="square" lIns="67245" tIns="33622" rIns="67245" bIns="33622" anchor="b">
            <a:spAutoFit/>
          </a:bodyPr>
          <a:lstStyle>
            <a:lvl1pPr algn="l">
              <a:defRPr sz="3200" b="1" i="0">
                <a:solidFill>
                  <a:srgbClr val="404040"/>
                </a:solidFill>
                <a:latin typeface="メイリオ"/>
                <a:ea typeface="メイリオ"/>
                <a:cs typeface="メイリオ"/>
              </a:defRPr>
            </a:lvl1pPr>
          </a:lstStyle>
          <a:p>
            <a:r>
              <a:rPr lang="ja-JP" altLang="en-US" smtClean="0"/>
              <a:t>マスター タイトルの書式設定</a:t>
            </a:r>
            <a:endParaRPr lang="ja-JP" altLang="en-US" dirty="0"/>
          </a:p>
        </p:txBody>
      </p:sp>
      <p:sp>
        <p:nvSpPr>
          <p:cNvPr id="4" name="テキスト ボックス 3"/>
          <p:cNvSpPr txBox="1"/>
          <p:nvPr userDrawn="1"/>
        </p:nvSpPr>
        <p:spPr>
          <a:xfrm>
            <a:off x="2792760" y="1981200"/>
            <a:ext cx="7113240" cy="369332"/>
          </a:xfrm>
          <a:prstGeom prst="rect">
            <a:avLst/>
          </a:prstGeom>
          <a:solidFill>
            <a:schemeClr val="accent2"/>
          </a:solidFill>
          <a:ln>
            <a:solidFill>
              <a:srgbClr val="1F497D"/>
            </a:solidFill>
          </a:ln>
        </p:spPr>
        <p:txBody>
          <a:bodyPr wrap="square" rtlCol="0">
            <a:spAutoFit/>
          </a:bodyPr>
          <a:lstStyle/>
          <a:p>
            <a:pPr algn="l"/>
            <a:endParaRPr kumimoji="1" lang="ja-JP" altLang="en-US" dirty="0" smtClean="0">
              <a:latin typeface="ヒラギノ角ゴ ProN W6"/>
              <a:ea typeface="ヒラギノ角ゴ ProN W6"/>
              <a:cs typeface="ヒラギノ角ゴ ProN W6"/>
            </a:endParaRPr>
          </a:p>
        </p:txBody>
      </p:sp>
      <p:pic>
        <p:nvPicPr>
          <p:cNvPr id="5"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プレースホルダー 6"/>
          <p:cNvSpPr>
            <a:spLocks noGrp="1"/>
          </p:cNvSpPr>
          <p:nvPr>
            <p:ph type="body" sz="quarter" idx="10"/>
          </p:nvPr>
        </p:nvSpPr>
        <p:spPr>
          <a:xfrm>
            <a:off x="2792760" y="1981200"/>
            <a:ext cx="7113240" cy="369332"/>
          </a:xfrm>
        </p:spPr>
        <p:txBody>
          <a:bodyPr anchor="ctr" anchorCtr="0"/>
          <a:lstStyle>
            <a:lvl1pPr marL="0" indent="0">
              <a:buNone/>
              <a:defRPr b="1">
                <a:solidFill>
                  <a:schemeClr val="tx1"/>
                </a:solidFill>
              </a:defRPr>
            </a:lvl1pPr>
          </a:lstStyle>
          <a:p>
            <a:pPr lvl="0"/>
            <a:r>
              <a:rPr kumimoji="1" lang="ja-JP" altLang="en-US" smtClean="0"/>
              <a:t>マスター テキストの書式設定</a:t>
            </a:r>
          </a:p>
        </p:txBody>
      </p:sp>
      <p:sp>
        <p:nvSpPr>
          <p:cNvPr id="11" name="Rectangle 6"/>
          <p:cNvSpPr txBox="1">
            <a:spLocks noChangeArrowheads="1"/>
          </p:cNvSpPr>
          <p:nvPr userDrawn="1"/>
        </p:nvSpPr>
        <p:spPr bwMode="auto">
          <a:xfrm>
            <a:off x="2798084" y="5571272"/>
            <a:ext cx="6912767" cy="375677"/>
          </a:xfrm>
          <a:prstGeom prst="rect">
            <a:avLst/>
          </a:prstGeom>
          <a:noFill/>
          <a:ln w="12700" cap="sq">
            <a:noFill/>
            <a:miter lim="800000"/>
            <a:headEnd type="none" w="sm" len="sm"/>
            <a:tailEnd type="none" w="sm" len="sm"/>
          </a:ln>
        </p:spPr>
        <p:txBody>
          <a:bodyPr vert="horz" wrap="square" lIns="67245" tIns="33622" rIns="67245" bIns="33622" numCol="1" anchor="t" anchorCtr="0" compatLnSpc="1">
            <a:prstTxWarp prst="textNoShape">
              <a:avLst/>
            </a:prstTxWarp>
            <a:spAutoFit/>
          </a:bodyPr>
          <a:lstStyle>
            <a:lvl1pPr marL="0" indent="0" algn="l" defTabSz="972616" rtl="0" eaLnBrk="1" fontAlgn="base" hangingPunct="1">
              <a:lnSpc>
                <a:spcPct val="100000"/>
              </a:lnSpc>
              <a:spcBef>
                <a:spcPct val="0"/>
              </a:spcBef>
              <a:spcAft>
                <a:spcPct val="0"/>
              </a:spcAft>
              <a:buClr>
                <a:schemeClr val="accent2"/>
              </a:buClr>
              <a:buFont typeface="平成明朝" pitchFamily="17" charset="-128"/>
              <a:buNone/>
              <a:tabLst>
                <a:tab pos="775291" algn="l"/>
              </a:tabLst>
              <a:defRPr kumimoji="1" sz="2400" b="0" i="0" baseline="0">
                <a:solidFill>
                  <a:schemeClr val="bg2">
                    <a:lumMod val="50000"/>
                    <a:lumOff val="50000"/>
                  </a:schemeClr>
                </a:solidFill>
                <a:latin typeface="メイリオ" panose="020B0604030504040204" pitchFamily="50" charset="-128"/>
                <a:ea typeface="メイリオ" panose="020B0604030504040204"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a:lstStyle>
          <a:p>
            <a:pPr latinLnBrk="0"/>
            <a:r>
              <a:rPr lang="ja-JP" altLang="en-US" sz="2000" kern="0" dirty="0" smtClean="0"/>
              <a:t>オープン＆ビッグデータ活用・地方創生推進機構</a:t>
            </a:r>
            <a:r>
              <a:rPr lang="ja-JP" altLang="en-US" sz="2000" kern="0" baseline="0" dirty="0" smtClean="0"/>
              <a:t> 事務局</a:t>
            </a:r>
            <a:endParaRPr lang="ja-JP" altLang="en-US" sz="2000" kern="0" dirty="0" smtClean="0"/>
          </a:p>
        </p:txBody>
      </p:sp>
      <p:sp>
        <p:nvSpPr>
          <p:cNvPr id="12" name="Rectangle 5"/>
          <p:cNvSpPr txBox="1">
            <a:spLocks noChangeArrowheads="1"/>
          </p:cNvSpPr>
          <p:nvPr userDrawn="1"/>
        </p:nvSpPr>
        <p:spPr bwMode="auto">
          <a:xfrm>
            <a:off x="2792759" y="2636912"/>
            <a:ext cx="6912767" cy="437233"/>
          </a:xfrm>
          <a:prstGeom prst="rect">
            <a:avLst/>
          </a:prstGeom>
          <a:noFill/>
          <a:ln w="12700" cap="sq">
            <a:noFill/>
            <a:miter lim="800000"/>
            <a:headEnd type="none" w="sm" len="sm"/>
            <a:tailEnd type="none" w="sm" len="sm"/>
          </a:ln>
        </p:spPr>
        <p:txBody>
          <a:bodyPr vert="horz" wrap="square" lIns="67245" tIns="33622" rIns="67245" bIns="33622" numCol="1" anchor="b" anchorCtr="0" compatLnSpc="1">
            <a:prstTxWarp prst="textNoShape">
              <a:avLst/>
            </a:prstTxWarp>
            <a:spAutoFit/>
          </a:bodyPr>
          <a:lstStyle>
            <a:lvl1pPr algn="l" defTabSz="972616" rtl="0" eaLnBrk="1" fontAlgn="base" hangingPunct="1">
              <a:spcBef>
                <a:spcPct val="0"/>
              </a:spcBef>
              <a:spcAft>
                <a:spcPct val="0"/>
              </a:spcAft>
              <a:defRPr kumimoji="1" sz="3200" b="1" i="0" baseline="0">
                <a:solidFill>
                  <a:srgbClr val="404040"/>
                </a:solidFill>
                <a:latin typeface="メイリオ"/>
                <a:ea typeface="メイリオ"/>
                <a:cs typeface="メイリオ"/>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a:lstStyle>
          <a:p>
            <a:pPr latinLnBrk="0"/>
            <a:r>
              <a:rPr lang="ja-JP" altLang="en-US" sz="2400" kern="0" dirty="0" smtClean="0"/>
              <a:t>オープン＆ビッグデータ活用・地方創生推進機構</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userDrawn="1">
  <p:cSld name="1_タイトル スライド">
    <p:spTree>
      <p:nvGrpSpPr>
        <p:cNvPr id="1" name=""/>
        <p:cNvGrpSpPr/>
        <p:nvPr/>
      </p:nvGrpSpPr>
      <p:grpSpPr>
        <a:xfrm>
          <a:off x="0" y="0"/>
          <a:ext cx="0" cy="0"/>
          <a:chOff x="0" y="0"/>
          <a:chExt cx="0" cy="0"/>
        </a:xfrm>
      </p:grpSpPr>
      <p:sp>
        <p:nvSpPr>
          <p:cNvPr id="1914886" name="Rectangle 6"/>
          <p:cNvSpPr>
            <a:spLocks noGrp="1" noChangeArrowheads="1"/>
          </p:cNvSpPr>
          <p:nvPr>
            <p:ph type="subTitle" sz="quarter" idx="1"/>
          </p:nvPr>
        </p:nvSpPr>
        <p:spPr>
          <a:xfrm>
            <a:off x="2792760" y="5134039"/>
            <a:ext cx="6912767" cy="375677"/>
          </a:xfrm>
          <a:ln w="12700" cap="sq">
            <a:headEnd type="none" w="sm" len="sm"/>
            <a:tailEnd type="none" w="sm" len="sm"/>
          </a:ln>
        </p:spPr>
        <p:txBody>
          <a:bodyPr wrap="square" lIns="67245" rIns="67245" anchorCtr="0">
            <a:spAutoFit/>
          </a:bodyPr>
          <a:lstStyle>
            <a:lvl1pPr marL="0" indent="0" algn="l">
              <a:lnSpc>
                <a:spcPct val="100000"/>
              </a:lnSpc>
              <a:spcBef>
                <a:spcPct val="0"/>
              </a:spcBef>
              <a:buFont typeface="平成明朝" pitchFamily="17" charset="-128"/>
              <a:buNone/>
              <a:defRPr sz="2000">
                <a:solidFill>
                  <a:schemeClr val="bg2">
                    <a:lumMod val="50000"/>
                    <a:lumOff val="50000"/>
                  </a:schemeClr>
                </a:solidFill>
                <a:latin typeface="メイリオ" panose="020B0604030504040204" pitchFamily="50" charset="-128"/>
                <a:ea typeface="メイリオ" panose="020B0604030504040204" pitchFamily="50" charset="-128"/>
              </a:defRPr>
            </a:lvl1pPr>
          </a:lstStyle>
          <a:p>
            <a:r>
              <a:rPr lang="ja-JP" altLang="en-US" smtClean="0"/>
              <a:t>マスター サブタイトルの書式設定</a:t>
            </a:r>
            <a:endParaRPr lang="ja-JP" altLang="en-US" dirty="0"/>
          </a:p>
        </p:txBody>
      </p:sp>
      <p:sp>
        <p:nvSpPr>
          <p:cNvPr id="1914885" name="Rectangle 5"/>
          <p:cNvSpPr>
            <a:spLocks noGrp="1" noChangeArrowheads="1"/>
          </p:cNvSpPr>
          <p:nvPr>
            <p:ph type="ctrTitle" sz="quarter"/>
          </p:nvPr>
        </p:nvSpPr>
        <p:spPr>
          <a:xfrm>
            <a:off x="2792760" y="3084681"/>
            <a:ext cx="6912767" cy="560343"/>
          </a:xfrm>
          <a:ln w="12700" cap="sq">
            <a:headEnd type="none" w="sm" len="sm"/>
            <a:tailEnd type="none" w="sm" len="sm"/>
          </a:ln>
        </p:spPr>
        <p:txBody>
          <a:bodyPr wrap="square" lIns="67245" tIns="33622" rIns="67245" bIns="33622" anchor="b">
            <a:spAutoFit/>
          </a:bodyPr>
          <a:lstStyle>
            <a:lvl1pPr algn="l">
              <a:defRPr sz="3200" b="1" i="0">
                <a:solidFill>
                  <a:srgbClr val="404040"/>
                </a:solidFill>
                <a:latin typeface="メイリオ"/>
                <a:ea typeface="メイリオ"/>
                <a:cs typeface="メイリオ"/>
              </a:defRPr>
            </a:lvl1pPr>
          </a:lstStyle>
          <a:p>
            <a:r>
              <a:rPr lang="ja-JP" altLang="en-US" smtClean="0"/>
              <a:t>マスター タイトルの書式設定</a:t>
            </a:r>
            <a:endParaRPr lang="ja-JP" altLang="en-US" dirty="0"/>
          </a:p>
        </p:txBody>
      </p:sp>
      <p:sp>
        <p:nvSpPr>
          <p:cNvPr id="4" name="テキスト ボックス 3"/>
          <p:cNvSpPr txBox="1"/>
          <p:nvPr userDrawn="1"/>
        </p:nvSpPr>
        <p:spPr>
          <a:xfrm>
            <a:off x="2792760" y="2557264"/>
            <a:ext cx="7113240" cy="369332"/>
          </a:xfrm>
          <a:prstGeom prst="rect">
            <a:avLst/>
          </a:prstGeom>
          <a:solidFill>
            <a:schemeClr val="accent2"/>
          </a:solidFill>
          <a:ln>
            <a:solidFill>
              <a:srgbClr val="1F497D"/>
            </a:solidFill>
          </a:ln>
        </p:spPr>
        <p:txBody>
          <a:bodyPr wrap="square" rtlCol="0">
            <a:spAutoFit/>
          </a:bodyPr>
          <a:lstStyle/>
          <a:p>
            <a:pPr algn="l"/>
            <a:endParaRPr kumimoji="1" lang="ja-JP" altLang="en-US" dirty="0" smtClean="0">
              <a:latin typeface="ヒラギノ角ゴ ProN W6"/>
              <a:ea typeface="ヒラギノ角ゴ ProN W6"/>
              <a:cs typeface="ヒラギノ角ゴ ProN W6"/>
            </a:endParaRPr>
          </a:p>
        </p:txBody>
      </p:sp>
      <p:pic>
        <p:nvPicPr>
          <p:cNvPr id="5"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プレースホルダー 6"/>
          <p:cNvSpPr>
            <a:spLocks noGrp="1"/>
          </p:cNvSpPr>
          <p:nvPr>
            <p:ph type="body" sz="quarter" idx="10"/>
          </p:nvPr>
        </p:nvSpPr>
        <p:spPr>
          <a:xfrm>
            <a:off x="2792760" y="2557264"/>
            <a:ext cx="7113240" cy="369332"/>
          </a:xfrm>
        </p:spPr>
        <p:txBody>
          <a:bodyPr anchor="ctr" anchorCtr="0"/>
          <a:lstStyle>
            <a:lvl1pPr marL="0" indent="0">
              <a:buNone/>
              <a:defRPr b="1">
                <a:solidFill>
                  <a:schemeClr val="tx1"/>
                </a:solidFill>
              </a:defRPr>
            </a:lvl1pPr>
          </a:lstStyle>
          <a:p>
            <a:pPr lvl="0"/>
            <a:r>
              <a:rPr kumimoji="1" lang="ja-JP" altLang="en-US" smtClean="0"/>
              <a:t>マスター テキストの書式設定</a:t>
            </a:r>
          </a:p>
        </p:txBody>
      </p:sp>
      <p:sp>
        <p:nvSpPr>
          <p:cNvPr id="10" name="Text Box 785"/>
          <p:cNvSpPr txBox="1">
            <a:spLocks noChangeArrowheads="1"/>
          </p:cNvSpPr>
          <p:nvPr userDrawn="1"/>
        </p:nvSpPr>
        <p:spPr bwMode="auto">
          <a:xfrm>
            <a:off x="8985448" y="195513"/>
            <a:ext cx="828675" cy="284163"/>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957263" eaLnBrk="0" hangingPunct="0">
              <a:defRPr kumimoji="1" sz="1200">
                <a:solidFill>
                  <a:schemeClr val="tx1"/>
                </a:solidFill>
                <a:latin typeface="Arial" charset="0"/>
                <a:ea typeface="ＭＳ Ｐゴシック" pitchFamily="50" charset="-128"/>
              </a:defRPr>
            </a:lvl1pPr>
            <a:lvl2pPr marL="742950" indent="-285750" defTabSz="957263" eaLnBrk="0" hangingPunct="0">
              <a:defRPr kumimoji="1" sz="1200">
                <a:solidFill>
                  <a:schemeClr val="tx1"/>
                </a:solidFill>
                <a:latin typeface="Arial" charset="0"/>
                <a:ea typeface="ＭＳ Ｐゴシック" pitchFamily="50" charset="-128"/>
              </a:defRPr>
            </a:lvl2pPr>
            <a:lvl3pPr marL="1143000" indent="-228600" defTabSz="957263" eaLnBrk="0" hangingPunct="0">
              <a:defRPr kumimoji="1" sz="1200">
                <a:solidFill>
                  <a:schemeClr val="tx1"/>
                </a:solidFill>
                <a:latin typeface="Arial" charset="0"/>
                <a:ea typeface="ＭＳ Ｐゴシック" pitchFamily="50" charset="-128"/>
              </a:defRPr>
            </a:lvl3pPr>
            <a:lvl4pPr marL="1600200" indent="-228600" defTabSz="957263" eaLnBrk="0" hangingPunct="0">
              <a:defRPr kumimoji="1" sz="1200">
                <a:solidFill>
                  <a:schemeClr val="tx1"/>
                </a:solidFill>
                <a:latin typeface="Arial" charset="0"/>
                <a:ea typeface="ＭＳ Ｐゴシック" pitchFamily="50" charset="-128"/>
              </a:defRPr>
            </a:lvl4pPr>
            <a:lvl5pPr marL="2057400" indent="-228600" defTabSz="957263" eaLnBrk="0" hangingPunct="0">
              <a:defRPr kumimoji="1" sz="1200">
                <a:solidFill>
                  <a:schemeClr val="tx1"/>
                </a:solidFill>
                <a:latin typeface="Arial" charset="0"/>
                <a:ea typeface="ＭＳ Ｐゴシック" pitchFamily="50" charset="-128"/>
              </a:defRPr>
            </a:lvl5pPr>
            <a:lvl6pPr marL="25146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6pPr>
            <a:lvl7pPr marL="29718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7pPr>
            <a:lvl8pPr marL="34290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8pPr>
            <a:lvl9pPr marL="38862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9pPr>
          </a:lstStyle>
          <a:p>
            <a:pPr eaLnBrk="1" hangingPunct="1">
              <a:spcBef>
                <a:spcPct val="50000"/>
              </a:spcBef>
            </a:pPr>
            <a:endParaRPr lang="en-US" altLang="ja-JP" dirty="0">
              <a:solidFill>
                <a:schemeClr val="bg2"/>
              </a:solidFill>
            </a:endParaRPr>
          </a:p>
        </p:txBody>
      </p:sp>
      <p:sp>
        <p:nvSpPr>
          <p:cNvPr id="9" name="テキスト プレースホルダー 8"/>
          <p:cNvSpPr>
            <a:spLocks noGrp="1"/>
          </p:cNvSpPr>
          <p:nvPr>
            <p:ph type="body" sz="quarter" idx="11"/>
          </p:nvPr>
        </p:nvSpPr>
        <p:spPr>
          <a:xfrm>
            <a:off x="8985448" y="188913"/>
            <a:ext cx="828873" cy="290763"/>
          </a:xfrm>
        </p:spPr>
        <p:txBody>
          <a:bodyPr>
            <a:normAutofit/>
          </a:bodyPr>
          <a:lstStyle>
            <a:lvl1pPr marL="0" indent="0" algn="ctr">
              <a:buNone/>
              <a:defRPr sz="1200"/>
            </a:lvl1pPr>
          </a:lstStyle>
          <a:p>
            <a:pPr lvl="0"/>
            <a:r>
              <a:rPr kumimoji="1" lang="ja-JP" altLang="en-US" smtClean="0"/>
              <a:t>マスター テキストの書式設定</a:t>
            </a:r>
          </a:p>
        </p:txBody>
      </p:sp>
      <p:sp>
        <p:nvSpPr>
          <p:cNvPr id="11" name="Rectangle 6"/>
          <p:cNvSpPr txBox="1">
            <a:spLocks noChangeArrowheads="1"/>
          </p:cNvSpPr>
          <p:nvPr userDrawn="1"/>
        </p:nvSpPr>
        <p:spPr bwMode="auto">
          <a:xfrm>
            <a:off x="2798084" y="5707166"/>
            <a:ext cx="6912767" cy="314122"/>
          </a:xfrm>
          <a:prstGeom prst="rect">
            <a:avLst/>
          </a:prstGeom>
          <a:noFill/>
          <a:ln w="12700" cap="sq">
            <a:noFill/>
            <a:miter lim="800000"/>
            <a:headEnd type="none" w="sm" len="sm"/>
            <a:tailEnd type="none" w="sm" len="sm"/>
          </a:ln>
        </p:spPr>
        <p:txBody>
          <a:bodyPr vert="horz" wrap="square" lIns="67245" tIns="33622" rIns="67245" bIns="33622" numCol="1" anchor="t" anchorCtr="0" compatLnSpc="1">
            <a:prstTxWarp prst="textNoShape">
              <a:avLst/>
            </a:prstTxWarp>
            <a:spAutoFit/>
          </a:bodyPr>
          <a:lstStyle>
            <a:lvl1pPr marL="0" indent="0" algn="l" defTabSz="972616" rtl="0" eaLnBrk="1" fontAlgn="base" hangingPunct="1">
              <a:lnSpc>
                <a:spcPct val="100000"/>
              </a:lnSpc>
              <a:spcBef>
                <a:spcPct val="0"/>
              </a:spcBef>
              <a:spcAft>
                <a:spcPct val="0"/>
              </a:spcAft>
              <a:buClr>
                <a:schemeClr val="accent2"/>
              </a:buClr>
              <a:buFont typeface="平成明朝" pitchFamily="17" charset="-128"/>
              <a:buNone/>
              <a:tabLst>
                <a:tab pos="775291" algn="l"/>
              </a:tabLst>
              <a:defRPr kumimoji="1" sz="2400" b="0" i="0" baseline="0">
                <a:solidFill>
                  <a:schemeClr val="bg2">
                    <a:lumMod val="50000"/>
                    <a:lumOff val="50000"/>
                  </a:schemeClr>
                </a:solidFill>
                <a:latin typeface="メイリオ" panose="020B0604030504040204" pitchFamily="50" charset="-128"/>
                <a:ea typeface="メイリオ" panose="020B0604030504040204"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a:lstStyle>
          <a:p>
            <a:pPr algn="r" latinLnBrk="0"/>
            <a:r>
              <a:rPr lang="ja-JP" altLang="en-US" sz="1600" kern="0" dirty="0" smtClean="0"/>
              <a:t>オープン＆ビッグデータ活用・地方創生推進機構</a:t>
            </a:r>
            <a:r>
              <a:rPr lang="ja-JP" altLang="en-US" sz="1600" kern="0" baseline="0" dirty="0" smtClean="0"/>
              <a:t> 事務局</a:t>
            </a:r>
            <a:endParaRPr lang="ja-JP" altLang="en-US" sz="1600" kern="0" dirty="0" smtClean="0"/>
          </a:p>
        </p:txBody>
      </p:sp>
      <p:sp>
        <p:nvSpPr>
          <p:cNvPr id="12" name="Rectangle 5"/>
          <p:cNvSpPr txBox="1">
            <a:spLocks noChangeArrowheads="1"/>
          </p:cNvSpPr>
          <p:nvPr userDrawn="1"/>
        </p:nvSpPr>
        <p:spPr bwMode="auto">
          <a:xfrm>
            <a:off x="2792759" y="1772816"/>
            <a:ext cx="6912767" cy="437233"/>
          </a:xfrm>
          <a:prstGeom prst="rect">
            <a:avLst/>
          </a:prstGeom>
          <a:noFill/>
          <a:ln w="12700" cap="sq">
            <a:noFill/>
            <a:miter lim="800000"/>
            <a:headEnd type="none" w="sm" len="sm"/>
            <a:tailEnd type="none" w="sm" len="sm"/>
          </a:ln>
        </p:spPr>
        <p:txBody>
          <a:bodyPr vert="horz" wrap="square" lIns="67245" tIns="33622" rIns="67245" bIns="33622" numCol="1" anchor="b" anchorCtr="0" compatLnSpc="1">
            <a:prstTxWarp prst="textNoShape">
              <a:avLst/>
            </a:prstTxWarp>
            <a:spAutoFit/>
          </a:bodyPr>
          <a:lstStyle>
            <a:lvl1pPr algn="l" defTabSz="972616" rtl="0" eaLnBrk="1" fontAlgn="base" hangingPunct="1">
              <a:spcBef>
                <a:spcPct val="0"/>
              </a:spcBef>
              <a:spcAft>
                <a:spcPct val="0"/>
              </a:spcAft>
              <a:defRPr kumimoji="1" sz="3200" b="1" i="0" baseline="0">
                <a:solidFill>
                  <a:srgbClr val="404040"/>
                </a:solidFill>
                <a:latin typeface="メイリオ"/>
                <a:ea typeface="メイリオ"/>
                <a:cs typeface="メイリオ"/>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a:lstStyle>
          <a:p>
            <a:pPr latinLnBrk="0"/>
            <a:r>
              <a:rPr lang="ja-JP" altLang="en-US" sz="2400" kern="0" dirty="0" smtClean="0"/>
              <a:t>オープン＆ビッグデータ活用・地方創生推進機構</a:t>
            </a:r>
          </a:p>
        </p:txBody>
      </p:sp>
      <p:pic>
        <p:nvPicPr>
          <p:cNvPr id="13" name="Picture 6" descr="http://i.creativecommons.org/l/by/3.0/88x31.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3997" y="5805264"/>
            <a:ext cx="893968" cy="3149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正方形/長方形 13"/>
          <p:cNvSpPr>
            <a:spLocks noChangeArrowheads="1"/>
          </p:cNvSpPr>
          <p:nvPr userDrawn="1"/>
        </p:nvSpPr>
        <p:spPr bwMode="auto">
          <a:xfrm>
            <a:off x="128464" y="6127836"/>
            <a:ext cx="417549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l" eaLnBrk="1" hangingPunct="1">
              <a:spcBef>
                <a:spcPct val="0"/>
              </a:spcBef>
              <a:buFontTx/>
              <a:buNone/>
            </a:pPr>
            <a:r>
              <a:rPr lang="ja-JP" altLang="en-US" sz="900" dirty="0">
                <a:solidFill>
                  <a:schemeClr val="bg2"/>
                </a:solidFill>
                <a:latin typeface="+mn-ea"/>
                <a:ea typeface="+mn-ea"/>
                <a:cs typeface="Meiryo UI" pitchFamily="50" charset="-128"/>
              </a:rPr>
              <a:t>作者自らが作成した図表等（出典や</a:t>
            </a:r>
            <a:r>
              <a:rPr lang="en-US" altLang="ja-JP" sz="900" dirty="0">
                <a:solidFill>
                  <a:schemeClr val="bg2"/>
                </a:solidFill>
                <a:latin typeface="+mn-ea"/>
                <a:ea typeface="+mn-ea"/>
                <a:cs typeface="Meiryo UI" pitchFamily="50" charset="-128"/>
              </a:rPr>
              <a:t>URL</a:t>
            </a:r>
            <a:r>
              <a:rPr lang="ja-JP" altLang="en-US" sz="900" dirty="0">
                <a:solidFill>
                  <a:schemeClr val="bg2"/>
                </a:solidFill>
                <a:latin typeface="+mn-ea"/>
                <a:ea typeface="+mn-ea"/>
                <a:cs typeface="Meiryo UI" pitchFamily="50" charset="-128"/>
              </a:rPr>
              <a:t>の記載のないもの）については</a:t>
            </a:r>
            <a:r>
              <a:rPr lang="ja-JP" altLang="en-US" sz="900" dirty="0" smtClean="0">
                <a:solidFill>
                  <a:schemeClr val="bg2"/>
                </a:solidFill>
                <a:latin typeface="+mn-ea"/>
                <a:ea typeface="+mn-ea"/>
                <a:cs typeface="Meiryo UI" pitchFamily="50" charset="-128"/>
              </a:rPr>
              <a:t>、</a:t>
            </a:r>
            <a:endParaRPr lang="en-US" altLang="ja-JP" sz="900" dirty="0" smtClean="0">
              <a:solidFill>
                <a:schemeClr val="bg2"/>
              </a:solidFill>
              <a:latin typeface="+mn-ea"/>
              <a:ea typeface="+mn-ea"/>
              <a:cs typeface="Meiryo UI" pitchFamily="50" charset="-128"/>
            </a:endParaRPr>
          </a:p>
          <a:p>
            <a:pPr algn="l" eaLnBrk="1" hangingPunct="1">
              <a:spcBef>
                <a:spcPct val="0"/>
              </a:spcBef>
              <a:buFontTx/>
              <a:buNone/>
            </a:pPr>
            <a:r>
              <a:rPr lang="en-US" altLang="ja-JP" sz="900" dirty="0" smtClean="0">
                <a:solidFill>
                  <a:schemeClr val="bg2"/>
                </a:solidFill>
                <a:latin typeface="+mn-ea"/>
                <a:ea typeface="+mn-ea"/>
                <a:cs typeface="Meiryo UI" pitchFamily="50" charset="-128"/>
                <a:hlinkClick r:id="rId4"/>
              </a:rPr>
              <a:t>CC-BY</a:t>
            </a:r>
            <a:r>
              <a:rPr lang="ja-JP" altLang="en-US" sz="900" dirty="0">
                <a:solidFill>
                  <a:schemeClr val="bg2"/>
                </a:solidFill>
                <a:latin typeface="+mn-ea"/>
                <a:ea typeface="+mn-ea"/>
                <a:cs typeface="Meiryo UI" pitchFamily="50" charset="-128"/>
                <a:hlinkClick r:id="rId4"/>
              </a:rPr>
              <a:t>（表示</a:t>
            </a:r>
            <a:r>
              <a:rPr lang="en-US" altLang="ja-JP" sz="900" dirty="0">
                <a:solidFill>
                  <a:schemeClr val="bg2"/>
                </a:solidFill>
                <a:latin typeface="+mn-ea"/>
                <a:ea typeface="+mn-ea"/>
                <a:cs typeface="Meiryo UI" pitchFamily="50" charset="-128"/>
                <a:hlinkClick r:id="rId4"/>
              </a:rPr>
              <a:t>2.1</a:t>
            </a:r>
            <a:r>
              <a:rPr lang="ja-JP" altLang="en-US" sz="900" dirty="0">
                <a:solidFill>
                  <a:schemeClr val="bg2"/>
                </a:solidFill>
                <a:latin typeface="+mn-ea"/>
                <a:ea typeface="+mn-ea"/>
                <a:cs typeface="Meiryo UI" pitchFamily="50" charset="-128"/>
                <a:hlinkClick r:id="rId4"/>
              </a:rPr>
              <a:t>）</a:t>
            </a:r>
            <a:r>
              <a:rPr lang="ja-JP" altLang="en-US" sz="900" dirty="0">
                <a:solidFill>
                  <a:schemeClr val="bg2"/>
                </a:solidFill>
                <a:latin typeface="+mn-ea"/>
                <a:ea typeface="+mn-ea"/>
                <a:cs typeface="Meiryo UI" pitchFamily="50" charset="-128"/>
              </a:rPr>
              <a:t>で利用可能です。</a:t>
            </a:r>
          </a:p>
          <a:p>
            <a:pPr algn="l" eaLnBrk="1" hangingPunct="1">
              <a:spcBef>
                <a:spcPct val="0"/>
              </a:spcBef>
              <a:buFontTx/>
              <a:buNone/>
            </a:pPr>
            <a:r>
              <a:rPr lang="ja-JP" altLang="en-US" sz="900" dirty="0">
                <a:solidFill>
                  <a:schemeClr val="bg2"/>
                </a:solidFill>
                <a:latin typeface="+mn-ea"/>
                <a:ea typeface="+mn-ea"/>
                <a:cs typeface="Meiryo UI" pitchFamily="50" charset="-128"/>
              </a:rPr>
              <a:t>出典や</a:t>
            </a:r>
            <a:r>
              <a:rPr lang="en-US" altLang="ja-JP" sz="900" dirty="0">
                <a:solidFill>
                  <a:schemeClr val="bg2"/>
                </a:solidFill>
                <a:latin typeface="+mn-ea"/>
                <a:ea typeface="+mn-ea"/>
                <a:cs typeface="Meiryo UI" pitchFamily="50" charset="-128"/>
              </a:rPr>
              <a:t>URL</a:t>
            </a:r>
            <a:r>
              <a:rPr lang="ja-JP" altLang="en-US" sz="900" dirty="0">
                <a:solidFill>
                  <a:schemeClr val="bg2"/>
                </a:solidFill>
                <a:latin typeface="+mn-ea"/>
                <a:ea typeface="+mn-ea"/>
                <a:cs typeface="Meiryo UI" pitchFamily="50" charset="-128"/>
              </a:rPr>
              <a:t>の記載がある図表等については</a:t>
            </a:r>
            <a:r>
              <a:rPr lang="ja-JP" altLang="en-US" sz="900" dirty="0" smtClean="0">
                <a:solidFill>
                  <a:schemeClr val="bg2"/>
                </a:solidFill>
                <a:latin typeface="+mn-ea"/>
                <a:ea typeface="+mn-ea"/>
                <a:cs typeface="Meiryo UI" pitchFamily="50" charset="-128"/>
              </a:rPr>
              <a:t>、著作権法</a:t>
            </a:r>
            <a:r>
              <a:rPr lang="ja-JP" altLang="en-US" sz="900" dirty="0">
                <a:solidFill>
                  <a:schemeClr val="bg2"/>
                </a:solidFill>
                <a:latin typeface="+mn-ea"/>
                <a:ea typeface="+mn-ea"/>
                <a:cs typeface="Meiryo UI" pitchFamily="50" charset="-128"/>
              </a:rPr>
              <a:t>に基づいてご利用ください。</a:t>
            </a:r>
          </a:p>
        </p:txBody>
      </p:sp>
    </p:spTree>
    <p:extLst>
      <p:ext uri="{BB962C8B-B14F-4D97-AF65-F5344CB8AC3E}">
        <p14:creationId xmlns:p14="http://schemas.microsoft.com/office/powerpoint/2010/main" val="277725790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aseline="0">
                <a:solidFill>
                  <a:schemeClr val="bg2">
                    <a:lumMod val="75000"/>
                    <a:lumOff val="25000"/>
                  </a:schemeClr>
                </a:solidFill>
                <a:latin typeface="Calibri" pitchFamily="34" charset="0"/>
              </a:defRPr>
            </a:lvl1pPr>
          </a:lstStyle>
          <a:p>
            <a:r>
              <a:rPr lang="ja-JP" altLang="en-US" smtClean="0"/>
              <a:t>マスター タイトルの書式設定</a:t>
            </a:r>
            <a:endParaRPr lang="ja-JP" altLang="en-US" dirty="0"/>
          </a:p>
        </p:txBody>
      </p:sp>
      <p:sp>
        <p:nvSpPr>
          <p:cNvPr id="3" name="コンテンツ プレースホルダ 2"/>
          <p:cNvSpPr>
            <a:spLocks noGrp="1"/>
          </p:cNvSpPr>
          <p:nvPr>
            <p:ph idx="1"/>
          </p:nvPr>
        </p:nvSpPr>
        <p:spPr/>
        <p:txBody>
          <a:bodyPr anchor="t" anchorCtr="0"/>
          <a:lstStyle>
            <a:lvl1pPr>
              <a:defRPr sz="2100"/>
            </a:lvl1pPr>
            <a:lvl2pPr>
              <a:defRPr sz="1800"/>
            </a:lvl2pPr>
            <a:lvl3pPr>
              <a:defRPr sz="1500"/>
            </a:lvl3pPr>
            <a:lvl4pPr>
              <a:defRPr sz="1300"/>
            </a:lvl4pPr>
            <a:lvl5pPr>
              <a:defRPr sz="1200"/>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Rectangle 5"/>
          <p:cNvSpPr>
            <a:spLocks noGrp="1" noChangeArrowheads="1"/>
          </p:cNvSpPr>
          <p:nvPr>
            <p:ph type="sldNum" sz="quarter" idx="10"/>
          </p:nvPr>
        </p:nvSpPr>
        <p:spPr>
          <a:ln/>
        </p:spPr>
        <p:txBody>
          <a:bodyPr/>
          <a:lstStyle>
            <a:lvl1pPr>
              <a:defRPr/>
            </a:lvl1pPr>
          </a:lstStyle>
          <a:p>
            <a:fld id="{19168A96-8FC6-49A7-AAFF-8891F4FD4FE2}"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112708" y="2225443"/>
            <a:ext cx="7090465" cy="1913424"/>
          </a:xfrm>
        </p:spPr>
        <p:txBody>
          <a:bodyPr/>
          <a:lstStyle>
            <a:lvl1pPr algn="l">
              <a:defRPr sz="4400" b="1" cap="none">
                <a:solidFill>
                  <a:schemeClr val="bg2">
                    <a:lumMod val="75000"/>
                    <a:lumOff val="25000"/>
                  </a:schemeClr>
                </a:solidFill>
                <a:latin typeface="メイリオ" panose="020B0604030504040204" pitchFamily="50" charset="-128"/>
                <a:ea typeface="メイリオ" panose="020B0604030504040204" pitchFamily="50" charset="-128"/>
              </a:defRPr>
            </a:lvl1pPr>
          </a:lstStyle>
          <a:p>
            <a:r>
              <a:rPr lang="ja-JP" altLang="en-US" smtClean="0"/>
              <a:t>マスター タイトルの書式設定</a:t>
            </a:r>
            <a:endParaRPr lang="ja-JP" altLang="en-US" dirty="0"/>
          </a:p>
        </p:txBody>
      </p:sp>
      <p:sp>
        <p:nvSpPr>
          <p:cNvPr id="3" name="テキスト プレースホルダ 2"/>
          <p:cNvSpPr>
            <a:spLocks noGrp="1"/>
          </p:cNvSpPr>
          <p:nvPr>
            <p:ph type="body" idx="1"/>
          </p:nvPr>
        </p:nvSpPr>
        <p:spPr>
          <a:xfrm>
            <a:off x="2112708" y="4431965"/>
            <a:ext cx="7090465" cy="1501093"/>
          </a:xfrm>
        </p:spPr>
        <p:txBody>
          <a:bodyPr/>
          <a:lstStyle>
            <a:lvl1pPr marL="0" indent="0" algn="l">
              <a:buNone/>
              <a:defRPr sz="2600">
                <a:solidFill>
                  <a:schemeClr val="bg2">
                    <a:lumMod val="75000"/>
                    <a:lumOff val="25000"/>
                  </a:schemeClr>
                </a:solidFill>
                <a:latin typeface="メイリオ" panose="020B0604030504040204" pitchFamily="50" charset="-128"/>
                <a:ea typeface="メイリオ" panose="020B0604030504040204" pitchFamily="50" charset="-128"/>
              </a:defRPr>
            </a:lvl1pPr>
            <a:lvl2pPr marL="336271" indent="0">
              <a:buNone/>
              <a:defRPr sz="1300"/>
            </a:lvl2pPr>
            <a:lvl3pPr marL="672541" indent="0">
              <a:buNone/>
              <a:defRPr sz="1200"/>
            </a:lvl3pPr>
            <a:lvl4pPr marL="1008812" indent="0">
              <a:buNone/>
              <a:defRPr sz="1000"/>
            </a:lvl4pPr>
            <a:lvl5pPr marL="1345082" indent="0">
              <a:buNone/>
              <a:defRPr sz="1000"/>
            </a:lvl5pPr>
            <a:lvl6pPr marL="1681353" indent="0">
              <a:buNone/>
              <a:defRPr sz="1000"/>
            </a:lvl6pPr>
            <a:lvl7pPr marL="2017624" indent="0">
              <a:buNone/>
              <a:defRPr sz="1000"/>
            </a:lvl7pPr>
            <a:lvl8pPr marL="2353894" indent="0">
              <a:buNone/>
              <a:defRPr sz="1000"/>
            </a:lvl8pPr>
            <a:lvl9pPr marL="2690165" indent="0">
              <a:buNone/>
              <a:defRPr sz="1000"/>
            </a:lvl9pPr>
          </a:lstStyle>
          <a:p>
            <a:pPr lvl="0"/>
            <a:r>
              <a:rPr lang="ja-JP" altLang="en-US" smtClean="0"/>
              <a:t>マスター テキストの書式設定</a:t>
            </a:r>
          </a:p>
        </p:txBody>
      </p:sp>
      <p:sp>
        <p:nvSpPr>
          <p:cNvPr id="4" name="Rectangle 5"/>
          <p:cNvSpPr>
            <a:spLocks noGrp="1" noChangeArrowheads="1"/>
          </p:cNvSpPr>
          <p:nvPr>
            <p:ph type="sldNum" sz="quarter" idx="10"/>
          </p:nvPr>
        </p:nvSpPr>
        <p:spPr>
          <a:ln/>
        </p:spPr>
        <p:txBody>
          <a:bodyPr/>
          <a:lstStyle>
            <a:lvl1pPr>
              <a:defRPr/>
            </a:lvl1pPr>
          </a:lstStyle>
          <a:p>
            <a:fld id="{32A7F7E3-2EA5-4E0E-99DF-9D27F789031C}" type="slidenum">
              <a:rPr lang="ja-JP" altLang="en-US"/>
              <a:pPr/>
              <a:t>‹#›</a:t>
            </a:fld>
            <a:endParaRPr lang="en-US" altLang="ja-JP"/>
          </a:p>
        </p:txBody>
      </p:sp>
      <p:sp>
        <p:nvSpPr>
          <p:cNvPr id="5" name="正方形/長方形 4"/>
          <p:cNvSpPr/>
          <p:nvPr userDrawn="1"/>
        </p:nvSpPr>
        <p:spPr bwMode="auto">
          <a:xfrm>
            <a:off x="0" y="0"/>
            <a:ext cx="9906000" cy="1128884"/>
          </a:xfrm>
          <a:prstGeom prst="rect">
            <a:avLst/>
          </a:prstGeom>
          <a:solidFill>
            <a:srgbClr val="FFFFFF"/>
          </a:solidFill>
          <a:ln w="38100" cap="sq" cmpd="sng" algn="ctr">
            <a:solidFill>
              <a:schemeClr val="tx1"/>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1" name="正方形/長方形 10"/>
          <p:cNvSpPr/>
          <p:nvPr userDrawn="1"/>
        </p:nvSpPr>
        <p:spPr bwMode="auto">
          <a:xfrm>
            <a:off x="1752600" y="2198705"/>
            <a:ext cx="154210" cy="3744895"/>
          </a:xfrm>
          <a:prstGeom prst="rect">
            <a:avLst/>
          </a:prstGeom>
          <a:solidFill>
            <a:schemeClr val="accent2"/>
          </a:solidFill>
          <a:ln w="38100" cap="sq" cmpd="sng" algn="ctr">
            <a:solidFill>
              <a:schemeClr val="accent2"/>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_横">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51414" y="1322775"/>
            <a:ext cx="4515242"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コンテンツ プレースホルダ 3"/>
          <p:cNvSpPr>
            <a:spLocks noGrp="1"/>
          </p:cNvSpPr>
          <p:nvPr>
            <p:ph sz="half" idx="2"/>
          </p:nvPr>
        </p:nvSpPr>
        <p:spPr>
          <a:xfrm>
            <a:off x="4982586" y="1322775"/>
            <a:ext cx="4515243"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_縦">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15789" y="1143000"/>
            <a:ext cx="9183247" cy="2514600"/>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15789" y="3810001"/>
            <a:ext cx="9182040" cy="2601128"/>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5"/>
          <p:cNvSpPr>
            <a:spLocks noGrp="1" noChangeArrowheads="1"/>
          </p:cNvSpPr>
          <p:nvPr>
            <p:ph type="sldNum" sz="quarter" idx="10"/>
          </p:nvPr>
        </p:nvSpPr>
        <p:spPr>
          <a:ln/>
        </p:spPr>
        <p:txBody>
          <a:bodyPr/>
          <a:lstStyle>
            <a:lvl1pPr>
              <a:defRPr/>
            </a:lvl1pPr>
          </a:lstStyle>
          <a:p>
            <a:fld id="{889EB0C9-E24B-463D-BB62-FF98DEA61778}"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fld id="{93D94DB2-09C9-4810-9F23-4FAAE8E978D7}"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最後のページ">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fld id="{4AB2DD74-10E0-4AB2-B6D0-27B412D7252C}" type="slidenum">
              <a:rPr lang="ja-JP" altLang="en-US" smtClean="0"/>
              <a:pPr/>
              <a:t>‹#›</a:t>
            </a:fld>
            <a:endParaRPr lang="en-US" altLang="ja-JP"/>
          </a:p>
        </p:txBody>
      </p:sp>
      <p:pic>
        <p:nvPicPr>
          <p:cNvPr id="4"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49707" y="2492896"/>
            <a:ext cx="3332369" cy="2448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794531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4697" y="169366"/>
            <a:ext cx="9134339" cy="585081"/>
          </a:xfrm>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sz="half" idx="1"/>
          </p:nvPr>
        </p:nvSpPr>
        <p:spPr>
          <a:xfrm>
            <a:off x="351414" y="1272626"/>
            <a:ext cx="4515242" cy="5138501"/>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982586" y="1272626"/>
            <a:ext cx="4515243" cy="24572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982586" y="3930482"/>
            <a:ext cx="4515243" cy="248064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5"/>
          <p:cNvSpPr>
            <a:spLocks noGrp="1" noChangeArrowheads="1"/>
          </p:cNvSpPr>
          <p:nvPr>
            <p:ph type="sldNum" sz="quarter" idx="10"/>
          </p:nvPr>
        </p:nvSpPr>
        <p:spPr>
          <a:ln/>
        </p:spPr>
        <p:txBody>
          <a:bodyPr/>
          <a:lstStyle>
            <a:lvl1pPr>
              <a:defRPr/>
            </a:lvl1pPr>
          </a:lstStyle>
          <a:p>
            <a:fld id="{A6652962-3989-4FF4-990D-68B87D3CA273}"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13871" name="Rectangle 15"/>
          <p:cNvSpPr>
            <a:spLocks noChangeArrowheads="1"/>
          </p:cNvSpPr>
          <p:nvPr/>
        </p:nvSpPr>
        <p:spPr bwMode="auto">
          <a:xfrm>
            <a:off x="0" y="1"/>
            <a:ext cx="9906000" cy="228599"/>
          </a:xfrm>
          <a:prstGeom prst="rect">
            <a:avLst/>
          </a:prstGeom>
          <a:solidFill>
            <a:schemeClr val="accent2"/>
          </a:solidFill>
          <a:ln>
            <a:solidFill>
              <a:schemeClr val="accent2"/>
            </a:solidFill>
            <a:headEnd type="none" w="sm" len="sm"/>
            <a:tailEnd type="none" w="sm" len="sm"/>
          </a:ln>
          <a:effectLst/>
        </p:spPr>
        <p:style>
          <a:lnRef idx="1">
            <a:schemeClr val="accent3"/>
          </a:lnRef>
          <a:fillRef idx="3">
            <a:schemeClr val="accent3"/>
          </a:fillRef>
          <a:effectRef idx="2">
            <a:schemeClr val="accent3"/>
          </a:effectRef>
          <a:fontRef idx="minor">
            <a:schemeClr val="lt1"/>
          </a:fontRef>
        </p:style>
        <p:txBody>
          <a:bodyPr wrap="none" lIns="67254" tIns="33627" rIns="67254" bIns="33627" anchor="ctr"/>
          <a:lstStyle/>
          <a:p>
            <a:pPr algn="r">
              <a:defRPr/>
            </a:pPr>
            <a:r>
              <a:rPr lang="ja-JP" altLang="en-US" sz="1200" b="1" i="0" dirty="0" smtClean="0">
                <a:latin typeface="メイリオ"/>
                <a:ea typeface="メイリオ"/>
                <a:cs typeface="メイリオ"/>
              </a:rPr>
              <a:t>オープン＆ビッグデータ活用・地方創生推進機構</a:t>
            </a:r>
            <a:endParaRPr lang="en-US" altLang="ja-JP" sz="1200" b="1" i="0" dirty="0">
              <a:latin typeface="メイリオ"/>
              <a:ea typeface="メイリオ"/>
              <a:cs typeface="メイリオ"/>
            </a:endParaRPr>
          </a:p>
        </p:txBody>
      </p:sp>
      <p:sp>
        <p:nvSpPr>
          <p:cNvPr id="1913859" name="Line 3"/>
          <p:cNvSpPr>
            <a:spLocks noChangeShapeType="1"/>
          </p:cNvSpPr>
          <p:nvPr/>
        </p:nvSpPr>
        <p:spPr bwMode="auto">
          <a:xfrm>
            <a:off x="0" y="6576804"/>
            <a:ext cx="9906000" cy="0"/>
          </a:xfrm>
          <a:prstGeom prst="line">
            <a:avLst/>
          </a:prstGeom>
          <a:noFill/>
          <a:ln w="12700" cap="sq" cmpd="sng" algn="ctr">
            <a:solidFill>
              <a:srgbClr val="404040"/>
            </a:solidFill>
            <a:prstDash val="solid"/>
            <a:round/>
            <a:headEnd type="none" w="sm" len="sm"/>
            <a:tailEnd type="none" w="sm" len="sm"/>
          </a:ln>
          <a:effectLst/>
        </p:spPr>
        <p:txBody>
          <a:bodyPr wrap="none" lIns="67254" tIns="33627" rIns="67254" bIns="33627" anchor="ctr"/>
          <a:lstStyle/>
          <a:p>
            <a:pPr>
              <a:defRPr/>
            </a:pPr>
            <a:endParaRPr lang="ja-JP" altLang="en-US"/>
          </a:p>
        </p:txBody>
      </p:sp>
      <p:sp>
        <p:nvSpPr>
          <p:cNvPr id="1028" name="Rectangle 4"/>
          <p:cNvSpPr>
            <a:spLocks noGrp="1" noChangeArrowheads="1"/>
          </p:cNvSpPr>
          <p:nvPr>
            <p:ph type="body" idx="1"/>
          </p:nvPr>
        </p:nvSpPr>
        <p:spPr bwMode="auto">
          <a:xfrm>
            <a:off x="351414" y="1143000"/>
            <a:ext cx="9146415" cy="5268127"/>
          </a:xfrm>
          <a:prstGeom prst="rect">
            <a:avLst/>
          </a:prstGeom>
          <a:noFill/>
          <a:ln w="9525">
            <a:noFill/>
            <a:miter lim="800000"/>
            <a:headEnd/>
            <a:tailEnd/>
          </a:ln>
        </p:spPr>
        <p:txBody>
          <a:bodyPr vert="horz" wrap="square" lIns="0" tIns="33622" rIns="0" bIns="33622" numCol="1" anchor="t" anchorCtr="0" compatLnSpc="1">
            <a:prstTxWarp prst="textNoShape">
              <a:avLst/>
            </a:prstTxWarp>
            <a:normAutofit/>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1913861" name="Rectangle 5"/>
          <p:cNvSpPr>
            <a:spLocks noGrp="1" noChangeArrowheads="1"/>
          </p:cNvSpPr>
          <p:nvPr>
            <p:ph type="sldNum" sz="quarter" idx="4"/>
          </p:nvPr>
        </p:nvSpPr>
        <p:spPr bwMode="auto">
          <a:xfrm>
            <a:off x="9499036" y="6602804"/>
            <a:ext cx="406964" cy="255197"/>
          </a:xfrm>
          <a:prstGeom prst="rect">
            <a:avLst/>
          </a:prstGeom>
          <a:noFill/>
          <a:ln w="9525">
            <a:noFill/>
            <a:miter lim="800000"/>
            <a:headEnd/>
            <a:tailEnd/>
          </a:ln>
          <a:effectLst/>
        </p:spPr>
        <p:txBody>
          <a:bodyPr vert="horz" wrap="square" lIns="67245" tIns="33622" rIns="67245" bIns="33622" numCol="1" anchor="b" anchorCtr="0" compatLnSpc="1">
            <a:prstTxWarp prst="textNoShape">
              <a:avLst/>
            </a:prstTxWarp>
          </a:bodyPr>
          <a:lstStyle>
            <a:lvl1pPr algn="r">
              <a:defRPr kumimoji="1" sz="1100">
                <a:solidFill>
                  <a:srgbClr val="336699"/>
                </a:solidFill>
                <a:latin typeface="Arial" charset="0"/>
                <a:ea typeface="굴림" pitchFamily="34" charset="-127"/>
              </a:defRPr>
            </a:lvl1pPr>
          </a:lstStyle>
          <a:p>
            <a:fld id="{4AB2DD74-10E0-4AB2-B6D0-27B412D7252C}" type="slidenum">
              <a:rPr lang="ja-JP" altLang="en-US" smtClean="0"/>
              <a:pPr/>
              <a:t>‹#›</a:t>
            </a:fld>
            <a:endParaRPr lang="en-US" altLang="ja-JP"/>
          </a:p>
        </p:txBody>
      </p:sp>
      <p:sp>
        <p:nvSpPr>
          <p:cNvPr id="1030" name="Rectangle 6"/>
          <p:cNvSpPr>
            <a:spLocks noGrp="1" noChangeArrowheads="1"/>
          </p:cNvSpPr>
          <p:nvPr>
            <p:ph type="title"/>
          </p:nvPr>
        </p:nvSpPr>
        <p:spPr bwMode="auto">
          <a:xfrm>
            <a:off x="387642" y="304800"/>
            <a:ext cx="9134339" cy="581715"/>
          </a:xfrm>
          <a:prstGeom prst="rect">
            <a:avLst/>
          </a:prstGeom>
          <a:noFill/>
          <a:ln w="9525">
            <a:noFill/>
            <a:miter lim="800000"/>
            <a:headEnd/>
            <a:tailEnd/>
          </a:ln>
        </p:spPr>
        <p:txBody>
          <a:bodyPr vert="horz" wrap="square" lIns="0" tIns="0" rIns="0" bIns="0" numCol="1" anchor="ctr" anchorCtr="0" compatLnSpc="1">
            <a:prstTxWarp prst="textNoShape">
              <a:avLst/>
            </a:prstTxWarp>
            <a:normAutofit/>
          </a:bodyPr>
          <a:lstStyle/>
          <a:p>
            <a:pPr lvl="0"/>
            <a:r>
              <a:rPr lang="ja-JP" altLang="en-US" dirty="0" smtClean="0"/>
              <a:t>マスタ タイトルの書式設定</a:t>
            </a:r>
          </a:p>
        </p:txBody>
      </p:sp>
      <p:sp>
        <p:nvSpPr>
          <p:cNvPr id="1913873" name="Text Box 17"/>
          <p:cNvSpPr txBox="1">
            <a:spLocks noChangeArrowheads="1"/>
          </p:cNvSpPr>
          <p:nvPr/>
        </p:nvSpPr>
        <p:spPr bwMode="auto">
          <a:xfrm>
            <a:off x="252420" y="6638448"/>
            <a:ext cx="5767171" cy="221799"/>
          </a:xfrm>
          <a:prstGeom prst="rect">
            <a:avLst/>
          </a:prstGeom>
          <a:noFill/>
          <a:ln w="12700" cap="sq">
            <a:noFill/>
            <a:miter lim="800000"/>
            <a:headEnd type="none" w="sm" len="sm"/>
            <a:tailEnd type="none" w="sm" len="sm"/>
          </a:ln>
          <a:effectLst/>
        </p:spPr>
        <p:txBody>
          <a:bodyPr wrap="none" lIns="67254" tIns="33627" rIns="67254" bIns="33627">
            <a:spAutoFit/>
          </a:bodyPr>
          <a:lstStyle/>
          <a:p>
            <a:pPr algn="l">
              <a:defRPr/>
            </a:pPr>
            <a:r>
              <a:rPr lang="en-US" altLang="ja-JP" sz="1000" b="1" dirty="0" smtClean="0">
                <a:solidFill>
                  <a:srgbClr val="353535"/>
                </a:solidFill>
                <a:latin typeface="Arial" charset="0"/>
              </a:rPr>
              <a:t>© 2014 Vitalizing Local Economy Organization by Open data &amp; Big data</a:t>
            </a:r>
            <a:r>
              <a:rPr lang="en-US" altLang="ja-JP" sz="1000" b="1" baseline="0" dirty="0" smtClean="0">
                <a:solidFill>
                  <a:srgbClr val="353535"/>
                </a:solidFill>
                <a:latin typeface="Arial" charset="0"/>
              </a:rPr>
              <a:t>.</a:t>
            </a:r>
            <a:r>
              <a:rPr lang="en-US" altLang="ja-JP" sz="1000" b="1" dirty="0" smtClean="0">
                <a:solidFill>
                  <a:srgbClr val="353535"/>
                </a:solidFill>
                <a:latin typeface="Arial" charset="0"/>
              </a:rPr>
              <a:t> </a:t>
            </a:r>
            <a:r>
              <a:rPr lang="en-US" altLang="ja-JP" sz="1000" b="1" dirty="0">
                <a:solidFill>
                  <a:srgbClr val="353535"/>
                </a:solidFill>
                <a:latin typeface="Arial" charset="0"/>
              </a:rPr>
              <a:t>All Rights Reserved.</a:t>
            </a:r>
          </a:p>
        </p:txBody>
      </p:sp>
      <p:sp>
        <p:nvSpPr>
          <p:cNvPr id="9" name="Line 3"/>
          <p:cNvSpPr>
            <a:spLocks noChangeShapeType="1"/>
          </p:cNvSpPr>
          <p:nvPr/>
        </p:nvSpPr>
        <p:spPr bwMode="auto">
          <a:xfrm>
            <a:off x="0" y="990600"/>
            <a:ext cx="9906000" cy="0"/>
          </a:xfrm>
          <a:prstGeom prst="line">
            <a:avLst/>
          </a:prstGeom>
          <a:noFill/>
          <a:ln w="12700" cap="sq" cmpd="sng" algn="ctr">
            <a:solidFill>
              <a:schemeClr val="bg2">
                <a:lumMod val="75000"/>
                <a:lumOff val="25000"/>
              </a:schemeClr>
            </a:solidFill>
            <a:prstDash val="solid"/>
            <a:round/>
            <a:headEnd type="none" w="sm" len="sm"/>
            <a:tailEnd type="none" w="sm" len="sm"/>
          </a:ln>
          <a:effectLst/>
        </p:spPr>
        <p:txBody>
          <a:bodyPr wrap="none" lIns="67254" tIns="33627" rIns="67254" bIns="33627" anchor="ctr"/>
          <a:lstStyle/>
          <a:p>
            <a:pPr>
              <a:defRPr/>
            </a:pPr>
            <a:endParaRPr lang="ja-JP" altLang="en-US"/>
          </a:p>
        </p:txBody>
      </p:sp>
    </p:spTree>
  </p:cSld>
  <p:clrMap bg1="dk2" tx1="lt1" bg2="dk1" tx2="lt2" accent1="accent1" accent2="accent2" accent3="accent3" accent4="accent4" accent5="accent5" accent6="accent6" hlink="hlink" folHlink="folHlink"/>
  <p:sldLayoutIdLst>
    <p:sldLayoutId id="2147483688" r:id="rId1"/>
    <p:sldLayoutId id="2147483672" r:id="rId2"/>
    <p:sldLayoutId id="2147483673" r:id="rId3"/>
    <p:sldLayoutId id="2147483674" r:id="rId4"/>
    <p:sldLayoutId id="2147483689" r:id="rId5"/>
    <p:sldLayoutId id="2147483676" r:id="rId6"/>
    <p:sldLayoutId id="2147483677" r:id="rId7"/>
    <p:sldLayoutId id="2147483706" r:id="rId8"/>
    <p:sldLayoutId id="2147483684" r:id="rId9"/>
    <p:sldLayoutId id="2147483707" r:id="rId10"/>
  </p:sldLayoutIdLst>
  <p:timing>
    <p:tnLst>
      <p:par>
        <p:cTn id="1" dur="indefinite" restart="never" nodeType="tmRoot"/>
      </p:par>
    </p:tnLst>
  </p:timing>
  <p:hf hdr="0" ftr="0" dt="0"/>
  <p:txStyles>
    <p:titleStyle>
      <a:lvl1pPr algn="l" defTabSz="972616" rtl="0" eaLnBrk="1" fontAlgn="base" hangingPunct="1">
        <a:spcBef>
          <a:spcPct val="0"/>
        </a:spcBef>
        <a:spcAft>
          <a:spcPct val="0"/>
        </a:spcAft>
        <a:defRPr kumimoji="1" sz="2600" b="1" baseline="0">
          <a:solidFill>
            <a:schemeClr val="bg2">
              <a:lumMod val="75000"/>
              <a:lumOff val="25000"/>
            </a:schemeClr>
          </a:solidFill>
          <a:latin typeface="メイリオ" panose="020B0604030504040204" pitchFamily="50" charset="-128"/>
          <a:ea typeface="メイリオ" panose="020B0604030504040204" pitchFamily="50" charset="-128"/>
          <a:cs typeface="+mj-cs"/>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p:titleStyle>
    <p:bodyStyle>
      <a:lvl1pPr marL="326930" indent="-326930" algn="l" defTabSz="972616" rtl="0" eaLnBrk="1" fontAlgn="base" hangingPunct="1">
        <a:spcBef>
          <a:spcPct val="50000"/>
        </a:spcBef>
        <a:spcAft>
          <a:spcPct val="0"/>
        </a:spcAft>
        <a:buClr>
          <a:schemeClr val="accent2"/>
        </a:buClr>
        <a:buFont typeface="平成明朝" pitchFamily="17" charset="-128"/>
        <a:buChar char="■"/>
        <a:tabLst>
          <a:tab pos="775291" algn="l"/>
        </a:tabLst>
        <a:defRPr kumimoji="1" sz="2100" b="0" i="0" baseline="0">
          <a:solidFill>
            <a:srgbClr val="464646"/>
          </a:solidFill>
          <a:latin typeface="メイリオ" pitchFamily="50" charset="-128"/>
          <a:ea typeface="メイリオ"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p:bodyStyle>
    <p:otherStyle>
      <a:defPPr>
        <a:defRPr lang="ja-JP"/>
      </a:defPPr>
      <a:lvl1pPr marL="0" algn="l" defTabSz="672541" rtl="0" eaLnBrk="1" latinLnBrk="0" hangingPunct="1">
        <a:defRPr kumimoji="1" sz="1300" kern="1200">
          <a:solidFill>
            <a:schemeClr val="tx1"/>
          </a:solidFill>
          <a:latin typeface="+mn-lt"/>
          <a:ea typeface="+mn-ea"/>
          <a:cs typeface="+mn-cs"/>
        </a:defRPr>
      </a:lvl1pPr>
      <a:lvl2pPr marL="336271" algn="l" defTabSz="672541" rtl="0" eaLnBrk="1" latinLnBrk="0" hangingPunct="1">
        <a:defRPr kumimoji="1" sz="1300" kern="1200">
          <a:solidFill>
            <a:schemeClr val="tx1"/>
          </a:solidFill>
          <a:latin typeface="+mn-lt"/>
          <a:ea typeface="+mn-ea"/>
          <a:cs typeface="+mn-cs"/>
        </a:defRPr>
      </a:lvl2pPr>
      <a:lvl3pPr marL="672541" algn="l" defTabSz="672541" rtl="0" eaLnBrk="1" latinLnBrk="0" hangingPunct="1">
        <a:defRPr kumimoji="1" sz="1300" kern="1200">
          <a:solidFill>
            <a:schemeClr val="tx1"/>
          </a:solidFill>
          <a:latin typeface="+mn-lt"/>
          <a:ea typeface="+mn-ea"/>
          <a:cs typeface="+mn-cs"/>
        </a:defRPr>
      </a:lvl3pPr>
      <a:lvl4pPr marL="1008812" algn="l" defTabSz="672541" rtl="0" eaLnBrk="1" latinLnBrk="0" hangingPunct="1">
        <a:defRPr kumimoji="1" sz="1300" kern="1200">
          <a:solidFill>
            <a:schemeClr val="tx1"/>
          </a:solidFill>
          <a:latin typeface="+mn-lt"/>
          <a:ea typeface="+mn-ea"/>
          <a:cs typeface="+mn-cs"/>
        </a:defRPr>
      </a:lvl4pPr>
      <a:lvl5pPr marL="1345082" algn="l" defTabSz="672541" rtl="0" eaLnBrk="1" latinLnBrk="0" hangingPunct="1">
        <a:defRPr kumimoji="1" sz="1300" kern="1200">
          <a:solidFill>
            <a:schemeClr val="tx1"/>
          </a:solidFill>
          <a:latin typeface="+mn-lt"/>
          <a:ea typeface="+mn-ea"/>
          <a:cs typeface="+mn-cs"/>
        </a:defRPr>
      </a:lvl5pPr>
      <a:lvl6pPr marL="1681353" algn="l" defTabSz="672541" rtl="0" eaLnBrk="1" latinLnBrk="0" hangingPunct="1">
        <a:defRPr kumimoji="1" sz="1300" kern="1200">
          <a:solidFill>
            <a:schemeClr val="tx1"/>
          </a:solidFill>
          <a:latin typeface="+mn-lt"/>
          <a:ea typeface="+mn-ea"/>
          <a:cs typeface="+mn-cs"/>
        </a:defRPr>
      </a:lvl6pPr>
      <a:lvl7pPr marL="2017624" algn="l" defTabSz="672541" rtl="0" eaLnBrk="1" latinLnBrk="0" hangingPunct="1">
        <a:defRPr kumimoji="1" sz="1300" kern="1200">
          <a:solidFill>
            <a:schemeClr val="tx1"/>
          </a:solidFill>
          <a:latin typeface="+mn-lt"/>
          <a:ea typeface="+mn-ea"/>
          <a:cs typeface="+mn-cs"/>
        </a:defRPr>
      </a:lvl7pPr>
      <a:lvl8pPr marL="2353894" algn="l" defTabSz="672541" rtl="0" eaLnBrk="1" latinLnBrk="0" hangingPunct="1">
        <a:defRPr kumimoji="1" sz="1300" kern="1200">
          <a:solidFill>
            <a:schemeClr val="tx1"/>
          </a:solidFill>
          <a:latin typeface="+mn-lt"/>
          <a:ea typeface="+mn-ea"/>
          <a:cs typeface="+mn-cs"/>
        </a:defRPr>
      </a:lvl8pPr>
      <a:lvl9pPr marL="2690165" algn="l" defTabSz="672541" rtl="0" eaLnBrk="1" latinLnBrk="0" hangingPunct="1">
        <a:defRPr kumimoji="1"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サブタイトル 1"/>
          <p:cNvSpPr>
            <a:spLocks noGrp="1"/>
          </p:cNvSpPr>
          <p:nvPr>
            <p:ph type="subTitle" sz="quarter" idx="1"/>
          </p:nvPr>
        </p:nvSpPr>
        <p:spPr>
          <a:xfrm>
            <a:off x="2792760" y="5134039"/>
            <a:ext cx="6912767" cy="375677"/>
          </a:xfrm>
        </p:spPr>
        <p:txBody>
          <a:bodyPr/>
          <a:lstStyle/>
          <a:p>
            <a:r>
              <a:rPr lang="en-US" altLang="ja-JP" dirty="0"/>
              <a:t>2015.1.30</a:t>
            </a:r>
          </a:p>
        </p:txBody>
      </p:sp>
      <p:sp>
        <p:nvSpPr>
          <p:cNvPr id="3" name="タイトル 2"/>
          <p:cNvSpPr>
            <a:spLocks noGrp="1"/>
          </p:cNvSpPr>
          <p:nvPr>
            <p:ph type="ctrTitle" sz="quarter"/>
          </p:nvPr>
        </p:nvSpPr>
        <p:spPr>
          <a:xfrm>
            <a:off x="2792760" y="2996952"/>
            <a:ext cx="6912767" cy="1545228"/>
          </a:xfrm>
        </p:spPr>
        <p:txBody>
          <a:bodyPr/>
          <a:lstStyle/>
          <a:p>
            <a:r>
              <a:rPr lang="ja-JP" altLang="en-US" dirty="0">
                <a:latin typeface="メイリオ" pitchFamily="50" charset="-128"/>
                <a:ea typeface="メイリオ" pitchFamily="50" charset="-128"/>
                <a:cs typeface="メイリオ" pitchFamily="50" charset="-128"/>
              </a:rPr>
              <a:t>「地方創生にどのようにオープンデータを活用するか」をテーマとした現状分析</a:t>
            </a:r>
          </a:p>
        </p:txBody>
      </p:sp>
      <p:sp>
        <p:nvSpPr>
          <p:cNvPr id="4" name="テキスト プレースホルダー 3"/>
          <p:cNvSpPr>
            <a:spLocks noGrp="1"/>
          </p:cNvSpPr>
          <p:nvPr>
            <p:ph type="body" sz="quarter" idx="10"/>
          </p:nvPr>
        </p:nvSpPr>
        <p:spPr/>
        <p:txBody>
          <a:bodyPr tIns="72000">
            <a:normAutofit fontScale="92500" lnSpcReduction="10000"/>
          </a:bodyPr>
          <a:lstStyle/>
          <a:p>
            <a:r>
              <a:rPr lang="ja-JP" altLang="en-US" dirty="0"/>
              <a:t>平成</a:t>
            </a:r>
            <a:r>
              <a:rPr lang="en-US" altLang="ja-JP" dirty="0"/>
              <a:t>26</a:t>
            </a:r>
            <a:r>
              <a:rPr lang="ja-JP" altLang="en-US" dirty="0"/>
              <a:t>年度　利活用・普及委員会　第</a:t>
            </a:r>
            <a:r>
              <a:rPr lang="en-US" altLang="ja-JP" dirty="0"/>
              <a:t>1</a:t>
            </a:r>
            <a:r>
              <a:rPr lang="ja-JP" altLang="en-US" dirty="0"/>
              <a:t>回　</a:t>
            </a:r>
            <a:r>
              <a:rPr lang="ja-JP" altLang="en-US" dirty="0" smtClean="0"/>
              <a:t>資料</a:t>
            </a:r>
            <a:endParaRPr lang="ja-JP" altLang="en-US" dirty="0"/>
          </a:p>
        </p:txBody>
      </p:sp>
      <p:sp>
        <p:nvSpPr>
          <p:cNvPr id="8" name="テキスト プレースホルダー 7"/>
          <p:cNvSpPr>
            <a:spLocks noGrp="1"/>
          </p:cNvSpPr>
          <p:nvPr>
            <p:ph type="body" sz="quarter" idx="11"/>
          </p:nvPr>
        </p:nvSpPr>
        <p:spPr/>
        <p:txBody>
          <a:bodyPr tIns="72000"/>
          <a:lstStyle/>
          <a:p>
            <a:r>
              <a:rPr kumimoji="1" lang="ja-JP" altLang="en-US" dirty="0" smtClean="0"/>
              <a:t>資料１－７</a:t>
            </a:r>
            <a:endParaRPr kumimoji="1" lang="ja-JP" altLang="en-US" dirty="0"/>
          </a:p>
        </p:txBody>
      </p:sp>
      <p:pic>
        <p:nvPicPr>
          <p:cNvPr id="1026" name="Picture 2" descr="本法人の設立が承認されました。"/>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92122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本法人の設立が承認されました。"/>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49707" y="2492896"/>
            <a:ext cx="3332369" cy="244827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a:latin typeface="+mn-ea"/>
              </a:rPr>
              <a:t>１</a:t>
            </a:r>
            <a:r>
              <a:rPr lang="en-US" altLang="ja-JP" sz="2400" dirty="0">
                <a:latin typeface="+mn-ea"/>
              </a:rPr>
              <a:t>. </a:t>
            </a:r>
            <a:r>
              <a:rPr lang="ja-JP" altLang="en-US" sz="2400" dirty="0">
                <a:latin typeface="+mn-ea"/>
              </a:rPr>
              <a:t>検討の背景と検討テーマ</a:t>
            </a:r>
            <a:r>
              <a:rPr lang="zh-TW" altLang="en-US" sz="2400" dirty="0"/>
              <a:t>　　</a:t>
            </a:r>
            <a:endParaRPr kumimoji="1" lang="ja-JP" altLang="en-US" sz="2400"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a:t>
            </a:fld>
            <a:endParaRPr lang="en-US" altLang="ja-JP" dirty="0"/>
          </a:p>
        </p:txBody>
      </p:sp>
      <p:sp>
        <p:nvSpPr>
          <p:cNvPr id="5" name="正方形/長方形 4"/>
          <p:cNvSpPr/>
          <p:nvPr/>
        </p:nvSpPr>
        <p:spPr>
          <a:xfrm>
            <a:off x="913489" y="1412896"/>
            <a:ext cx="7927943" cy="1080000"/>
          </a:xfrm>
          <a:prstGeom prst="rect">
            <a:avLst/>
          </a:prstGeom>
          <a:solidFill>
            <a:schemeClr val="accent2">
              <a:lumMod val="20000"/>
              <a:lumOff val="80000"/>
            </a:schemeClr>
          </a:solidFill>
          <a:ln w="19050">
            <a:noFill/>
          </a:ln>
        </p:spPr>
        <p:style>
          <a:lnRef idx="1">
            <a:schemeClr val="accent4"/>
          </a:lnRef>
          <a:fillRef idx="2">
            <a:schemeClr val="accent4"/>
          </a:fillRef>
          <a:effectRef idx="1">
            <a:schemeClr val="accent4"/>
          </a:effectRef>
          <a:fontRef idx="minor">
            <a:schemeClr val="dk1"/>
          </a:fontRef>
        </p:style>
        <p:txBody>
          <a:bodyPr rtlCol="0" anchor="ctr"/>
          <a:lstStyle/>
          <a:p>
            <a:pPr marL="285750" indent="-285750" algn="just">
              <a:buClr>
                <a:schemeClr val="accent2"/>
              </a:buClr>
              <a:buFont typeface="Wingdings" panose="05000000000000000000" pitchFamily="2" charset="2"/>
              <a:buChar char="n"/>
            </a:pPr>
            <a:r>
              <a:rPr lang="ja-JP" altLang="en-US" sz="13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地方創生には、地方の企業の活性化・雇用創出が必要である。</a:t>
            </a:r>
          </a:p>
          <a:p>
            <a:pPr marL="285750" indent="-285750" algn="just">
              <a:buClr>
                <a:schemeClr val="accent2"/>
              </a:buClr>
              <a:buFont typeface="Wingdings" panose="05000000000000000000" pitchFamily="2" charset="2"/>
              <a:buChar char="n"/>
            </a:pPr>
            <a:r>
              <a:rPr lang="ja-JP" altLang="en-US" sz="13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また</a:t>
            </a:r>
            <a:r>
              <a:rPr lang="ja-JP" altLang="en-US" sz="13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、縮小する国内市場で、限られたパイを奪い合うより、</a:t>
            </a:r>
            <a:r>
              <a:rPr lang="ja-JP" altLang="en-US" sz="13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海外</a:t>
            </a:r>
            <a:r>
              <a:rPr lang="ja-JP" altLang="en-US" sz="13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輸出</a:t>
            </a:r>
            <a:r>
              <a:rPr lang="ja-JP" altLang="en-US" sz="13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や</a:t>
            </a:r>
            <a:r>
              <a:rPr lang="ja-JP" altLang="en-US" sz="13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海外からの観光客誘致を積極的に進めるべきである。</a:t>
            </a:r>
          </a:p>
          <a:p>
            <a:pPr marL="285750" indent="-285750" algn="just">
              <a:buClr>
                <a:schemeClr val="accent2"/>
              </a:buClr>
              <a:buFont typeface="Wingdings" panose="05000000000000000000" pitchFamily="2" charset="2"/>
              <a:buChar char="n"/>
            </a:pPr>
            <a:r>
              <a:rPr lang="ja-JP" altLang="en-US" sz="13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そこ</a:t>
            </a:r>
            <a:r>
              <a:rPr lang="ja-JP" altLang="en-US" sz="13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で、地方における企業及び自治体</a:t>
            </a:r>
            <a:r>
              <a:rPr lang="ja-JP" altLang="en-US" sz="13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の輸出促進や</a:t>
            </a:r>
            <a:r>
              <a:rPr lang="ja-JP" altLang="en-US" sz="13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、海外からの観光客誘致を円滑に進めるために必要な施策を検討し、オープンデータが寄与する優良事例の収集を実施する。</a:t>
            </a:r>
          </a:p>
        </p:txBody>
      </p:sp>
      <p:sp>
        <p:nvSpPr>
          <p:cNvPr id="6" name="テキスト ボックス 5"/>
          <p:cNvSpPr txBox="1"/>
          <p:nvPr/>
        </p:nvSpPr>
        <p:spPr>
          <a:xfrm>
            <a:off x="128464" y="1115119"/>
            <a:ext cx="2134464" cy="276999"/>
          </a:xfrm>
          <a:prstGeom prst="rect">
            <a:avLst/>
          </a:prstGeom>
          <a:noFill/>
        </p:spPr>
        <p:txBody>
          <a:bodyPr wrap="square" rtlCol="0">
            <a:spAutoFit/>
          </a:bodyPr>
          <a:lstStyle/>
          <a:p>
            <a:r>
              <a:rPr kumimoji="1" lang="en-US" altLang="ja-JP"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１</a:t>
            </a:r>
            <a:r>
              <a:rPr kumimoji="1" lang="en-US" altLang="ja-JP"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検討</a:t>
            </a:r>
            <a:r>
              <a:rPr kumimoji="1" lang="ja-JP" altLang="en-US" sz="1200" b="1"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の</a:t>
            </a:r>
            <a:r>
              <a:rPr kumimoji="1" lang="ja-JP" altLang="en-US"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背景</a:t>
            </a:r>
            <a:endParaRPr kumimoji="1" lang="ja-JP" altLang="en-US" sz="1200" b="1"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2576485360"/>
              </p:ext>
            </p:extLst>
          </p:nvPr>
        </p:nvGraphicFramePr>
        <p:xfrm>
          <a:off x="920552" y="2852936"/>
          <a:ext cx="8175653" cy="3627120"/>
        </p:xfrm>
        <a:graphic>
          <a:graphicData uri="http://schemas.openxmlformats.org/drawingml/2006/table">
            <a:tbl>
              <a:tblPr firstRow="1" bandRow="1">
                <a:tableStyleId>{5940675A-B579-460E-94D1-54222C63F5DA}</a:tableStyleId>
              </a:tblPr>
              <a:tblGrid>
                <a:gridCol w="1046861"/>
                <a:gridCol w="2016224"/>
                <a:gridCol w="5112568"/>
              </a:tblGrid>
              <a:tr h="155249">
                <a:tc>
                  <a:txBody>
                    <a:bodyPr/>
                    <a:lstStyle/>
                    <a:p>
                      <a:pPr algn="ct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タイトル</a:t>
                      </a:r>
                      <a:endPar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2"/>
                    </a:solidFill>
                  </a:tcPr>
                </a:tc>
                <a:tc>
                  <a:txBody>
                    <a:bodyPr/>
                    <a:lstStyle/>
                    <a:p>
                      <a:pPr algn="ct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概要</a:t>
                      </a:r>
                      <a:endPar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2"/>
                    </a:solidFill>
                  </a:tcPr>
                </a:tc>
                <a:tc>
                  <a:txBody>
                    <a:bodyPr/>
                    <a:lstStyle/>
                    <a:p>
                      <a:pPr algn="ct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オープンデータ化する情報の例</a:t>
                      </a:r>
                      <a:endPar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accent2"/>
                    </a:solidFill>
                  </a:tcPr>
                </a:tc>
              </a:tr>
              <a:tr h="167809">
                <a:tc>
                  <a:txBody>
                    <a:bodyPr/>
                    <a:lstStyle/>
                    <a:p>
                      <a:r>
                        <a:rPr kumimoji="1" lang="ja-JP" altLang="en-US" sz="11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地方企業の</a:t>
                      </a:r>
                      <a:endParaRPr kumimoji="1" lang="en-US" altLang="ja-JP" sz="11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輸出促進</a:t>
                      </a:r>
                      <a:endParaRPr kumimoji="1" lang="ja-JP" altLang="en-US" sz="1100"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marL="0" indent="0" algn="just">
                        <a:buFont typeface="Arial" panose="020B0604020202020204" pitchFamily="34" charset="0"/>
                        <a:buNone/>
                      </a:pPr>
                      <a:r>
                        <a:rPr kumimoji="1" lang="ja-JP" altLang="en-US" sz="11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地方企業が海外進出を検討・推進する際に必要な情報のオープンデータ化を進め、海外輸出を促進する。</a:t>
                      </a: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marL="171450" marR="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1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JETRO</a:t>
                      </a:r>
                      <a:r>
                        <a:rPr kumimoji="1" lang="ja-JP" altLang="en-US" sz="11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（例：諸外国の文化やマーケットに関する情報、</a:t>
                      </a:r>
                      <a:r>
                        <a:rPr kumimoji="1" lang="en-US" altLang="ja-JP" sz="11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JETRO</a:t>
                      </a:r>
                      <a:r>
                        <a:rPr kumimoji="1" lang="ja-JP" altLang="en-US" sz="11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による海外進出支援情報など）</a:t>
                      </a:r>
                    </a:p>
                    <a:p>
                      <a:pPr marL="171450" marR="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外務省（各国地勢情報、日本企業支援推進本部など）</a:t>
                      </a:r>
                    </a:p>
                    <a:p>
                      <a:pPr marL="171450" marR="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農林水産業（日本の食文化の海外展開、海外進出企業調査結果など）</a:t>
                      </a:r>
                    </a:p>
                    <a:p>
                      <a:pPr marL="171450" marR="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中小企業庁（海外展開支援事業など）</a:t>
                      </a:r>
                    </a:p>
                    <a:p>
                      <a:pPr marL="171450" marR="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企業の海外進出を支援している企業・団体（国際協力機構（</a:t>
                      </a:r>
                      <a:r>
                        <a:rPr kumimoji="1" lang="en-US" altLang="ja-JP" sz="11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JICA</a:t>
                      </a:r>
                      <a:r>
                        <a:rPr kumimoji="1" lang="ja-JP" altLang="en-US" sz="11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）、国際協力銀行（</a:t>
                      </a:r>
                      <a:r>
                        <a:rPr kumimoji="1" lang="en-US" altLang="ja-JP" sz="11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JBIC</a:t>
                      </a:r>
                      <a:r>
                        <a:rPr kumimoji="1" lang="ja-JP" altLang="en-US" sz="11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）、日本貿易保険（</a:t>
                      </a:r>
                      <a:r>
                        <a:rPr kumimoji="1" lang="en-US" altLang="ja-JP" sz="11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NEXI</a:t>
                      </a:r>
                      <a:r>
                        <a:rPr kumimoji="1" lang="ja-JP" altLang="en-US" sz="11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）、中小機構、</a:t>
                      </a:r>
                      <a:r>
                        <a:rPr kumimoji="1" lang="en-US" altLang="ja-JP" sz="1100" dirty="0" err="1"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Digima</a:t>
                      </a:r>
                      <a:r>
                        <a:rPr kumimoji="1" lang="ja-JP" altLang="en-US" sz="11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（出島）、など）</a:t>
                      </a:r>
                    </a:p>
                    <a:p>
                      <a:pPr marL="171450" marR="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現地企業に関する情報（</a:t>
                      </a:r>
                      <a:r>
                        <a:rPr kumimoji="1" lang="en-US" altLang="ja-JP" sz="1100" dirty="0" err="1"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OpenCorporates</a:t>
                      </a:r>
                      <a:r>
                        <a:rPr kumimoji="1" lang="ja-JP" altLang="en-US" sz="11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情報も使える？）</a:t>
                      </a:r>
                    </a:p>
                    <a:p>
                      <a:pPr marL="171450" marR="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諸外国の行政機関などが公開している情報のうちオープンデータ化されているもの（マーケティング関係、規制など）　など</a:t>
                      </a: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r>
              <a:tr h="167809">
                <a:tc>
                  <a:txBody>
                    <a:bodyPr/>
                    <a:lstStyle/>
                    <a:p>
                      <a:r>
                        <a:rPr kumimoji="1" lang="ja-JP" altLang="en-US" sz="11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海外からの</a:t>
                      </a:r>
                      <a:endParaRPr kumimoji="1" lang="en-US" altLang="ja-JP" sz="11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観光客誘致</a:t>
                      </a:r>
                      <a:endParaRPr kumimoji="1" lang="ja-JP" altLang="en-US" sz="1100"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marL="0" indent="0" algn="just">
                        <a:buFont typeface="Arial" panose="020B0604020202020204" pitchFamily="34" charset="0"/>
                        <a:buNone/>
                      </a:pPr>
                      <a:r>
                        <a:rPr kumimoji="1" lang="ja-JP" altLang="en-US" sz="11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地方が海外から観光客を誘致するため、オープンデータを活用した情報発信の強化（拡散）や、マーケティング分析等の強化・効率化などを促進する。</a:t>
                      </a: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marL="171450" marR="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観光庁（訪日外国人関連統計、ビジット・ジャパン事業など）</a:t>
                      </a:r>
                    </a:p>
                    <a:p>
                      <a:pPr marL="171450" marR="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日本政府観光局（</a:t>
                      </a:r>
                      <a:r>
                        <a:rPr kumimoji="1" lang="en-US" altLang="ja-JP" sz="11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JNTO</a:t>
                      </a:r>
                      <a:r>
                        <a:rPr kumimoji="1" lang="ja-JP" altLang="en-US" sz="11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）（海外広報宣伝事業、ビジット・ジャパン事業、マーケティング資料など）</a:t>
                      </a:r>
                    </a:p>
                    <a:p>
                      <a:pPr marL="171450" marR="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その他行政機関・団体等（在外日本大使館、一般財団法人自治体国際化協会（</a:t>
                      </a:r>
                      <a:r>
                        <a:rPr kumimoji="1" lang="en-US" altLang="ja-JP" sz="11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CLAIR:</a:t>
                      </a:r>
                      <a:r>
                        <a:rPr kumimoji="1" lang="ja-JP" altLang="en-US" sz="11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クレア）、公益社団法人日本観光振興協会など）</a:t>
                      </a:r>
                    </a:p>
                    <a:p>
                      <a:pPr marL="171450" marR="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全国都道府県、市区町村、観光協会などの観光情報（観光マップ、観光施設情報、特産品情報など）</a:t>
                      </a:r>
                      <a:endParaRPr kumimoji="1" lang="en-US" altLang="ja-JP" sz="11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171450" marR="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民間サービスが提供している各種情報など（</a:t>
                      </a:r>
                      <a:r>
                        <a:rPr kumimoji="1" lang="en-US" altLang="ja-JP" sz="11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japan-guide</a:t>
                      </a:r>
                      <a:r>
                        <a:rPr kumimoji="1" lang="ja-JP" altLang="en-US" sz="1100" dirty="0" err="1"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Lonely Planet</a:t>
                      </a:r>
                      <a:r>
                        <a:rPr kumimoji="1" lang="ja-JP" altLang="en-US" sz="1100" dirty="0" err="1"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食べログ、ぐるなび）</a:t>
                      </a: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r>
            </a:tbl>
          </a:graphicData>
        </a:graphic>
      </p:graphicFrame>
      <p:sp>
        <p:nvSpPr>
          <p:cNvPr id="9" name="テキスト ボックス 8"/>
          <p:cNvSpPr txBox="1"/>
          <p:nvPr/>
        </p:nvSpPr>
        <p:spPr>
          <a:xfrm>
            <a:off x="112143" y="2564904"/>
            <a:ext cx="2134464" cy="276999"/>
          </a:xfrm>
          <a:prstGeom prst="rect">
            <a:avLst/>
          </a:prstGeom>
          <a:noFill/>
        </p:spPr>
        <p:txBody>
          <a:bodyPr wrap="square" rtlCol="0">
            <a:spAutoFit/>
          </a:bodyPr>
          <a:lstStyle/>
          <a:p>
            <a:r>
              <a:rPr kumimoji="1" lang="en-US" altLang="ja-JP"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２</a:t>
            </a:r>
            <a:r>
              <a:rPr kumimoji="1" lang="en-US" altLang="ja-JP"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検討のテーマ</a:t>
            </a:r>
            <a:endParaRPr kumimoji="1" lang="ja-JP" altLang="en-US" sz="1200" b="1"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210960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87642" y="304800"/>
            <a:ext cx="9518358" cy="581715"/>
          </a:xfrm>
        </p:spPr>
        <p:txBody>
          <a:bodyPr>
            <a:normAutofit/>
          </a:bodyPr>
          <a:lstStyle/>
          <a:p>
            <a:r>
              <a:rPr lang="ja-JP" altLang="en-US" sz="2400" dirty="0">
                <a:latin typeface="+mn-ea"/>
                <a:ea typeface="+mn-ea"/>
              </a:rPr>
              <a:t>２</a:t>
            </a:r>
            <a:r>
              <a:rPr lang="en-US" altLang="ja-JP" sz="2400" dirty="0" smtClean="0">
                <a:latin typeface="+mn-ea"/>
                <a:ea typeface="+mn-ea"/>
              </a:rPr>
              <a:t>. </a:t>
            </a:r>
            <a:r>
              <a:rPr lang="ja-JP" altLang="en-US" sz="2400" dirty="0" smtClean="0">
                <a:latin typeface="+mn-ea"/>
                <a:ea typeface="+mn-ea"/>
              </a:rPr>
              <a:t>検討方法</a:t>
            </a:r>
            <a:endParaRPr kumimoji="1" lang="ja-JP" altLang="en-US" sz="2400" dirty="0"/>
          </a:p>
        </p:txBody>
      </p:sp>
      <p:sp>
        <p:nvSpPr>
          <p:cNvPr id="4" name="スライド番号プレースホルダー 3"/>
          <p:cNvSpPr>
            <a:spLocks noGrp="1"/>
          </p:cNvSpPr>
          <p:nvPr>
            <p:ph type="sldNum" sz="quarter" idx="10"/>
          </p:nvPr>
        </p:nvSpPr>
        <p:spPr>
          <a:xfrm>
            <a:off x="9499036" y="6677571"/>
            <a:ext cx="406964" cy="255197"/>
          </a:xfrm>
        </p:spPr>
        <p:txBody>
          <a:bodyPr/>
          <a:lstStyle/>
          <a:p>
            <a:fld id="{19168A96-8FC6-49A7-AAFF-8891F4FD4FE2}" type="slidenum">
              <a:rPr lang="ja-JP" altLang="en-US" smtClean="0"/>
              <a:pPr/>
              <a:t>2</a:t>
            </a:fld>
            <a:endParaRPr lang="en-US" altLang="ja-JP"/>
          </a:p>
        </p:txBody>
      </p:sp>
      <p:sp>
        <p:nvSpPr>
          <p:cNvPr id="6" name="テキスト ボックス 5"/>
          <p:cNvSpPr txBox="1"/>
          <p:nvPr/>
        </p:nvSpPr>
        <p:spPr>
          <a:xfrm>
            <a:off x="344488" y="1052736"/>
            <a:ext cx="8640960" cy="3046988"/>
          </a:xfrm>
          <a:prstGeom prst="rect">
            <a:avLst/>
          </a:prstGeom>
          <a:noFill/>
        </p:spPr>
        <p:txBody>
          <a:bodyPr wrap="square" rtlCol="0">
            <a:spAutoFit/>
          </a:bodyPr>
          <a:lstStyle/>
          <a:p>
            <a:pPr algn="l"/>
            <a:r>
              <a:rPr kumimoji="1" lang="en-US" altLang="ja-JP"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１</a:t>
            </a:r>
            <a:r>
              <a:rPr kumimoji="1" lang="en-US" altLang="ja-JP"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　文献</a:t>
            </a:r>
            <a:r>
              <a:rPr kumimoji="1" lang="ja-JP" altLang="en-US" sz="1200" b="1"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・ウェブ等による</a:t>
            </a:r>
            <a:r>
              <a:rPr kumimoji="1" lang="ja-JP" altLang="en-US"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調査</a:t>
            </a:r>
            <a:endParaRPr kumimoji="1" lang="en-US" altLang="ja-JP"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171450" indent="9525" algn="l">
              <a:buFont typeface="Arial" panose="020B0604020202020204" pitchFamily="34" charset="0"/>
              <a:buChar char="•"/>
            </a:pPr>
            <a:r>
              <a:rPr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　前項</a:t>
            </a:r>
            <a:r>
              <a:rPr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で挙げたオープンデータ化及び活用が考えられる情報の現状を調査・把握</a:t>
            </a:r>
            <a:r>
              <a:rPr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gn="l"/>
            <a:endParaRPr lang="en-US" altLang="ja-JP"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en-US" altLang="ja-JP"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２</a:t>
            </a:r>
            <a:r>
              <a:rPr kumimoji="1" lang="en-US" altLang="ja-JP"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関係者ヒアリング</a:t>
            </a:r>
            <a:endParaRPr kumimoji="1" lang="en-US" altLang="ja-JP"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171450" indent="9525" algn="l">
              <a:buFont typeface="Arial" panose="020B0604020202020204" pitchFamily="34" charset="0"/>
              <a:buChar char="•"/>
            </a:pPr>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　文献調査の結果などを踏まえ、地方で積極的に海外進出している企業や支援している企業・団体、自治体などにヒアリング。</a:t>
            </a:r>
          </a:p>
          <a:p>
            <a:pPr marL="171450" indent="9525" algn="l">
              <a:buFont typeface="Arial" panose="020B0604020202020204" pitchFamily="34" charset="0"/>
              <a:buChar char="•"/>
            </a:pP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　同じく</a:t>
            </a:r>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海外からの観光客誘致に取り組んでいる企業・団体等にヒアリング。</a:t>
            </a:r>
          </a:p>
          <a:p>
            <a:pPr marL="171450" indent="9525" algn="l">
              <a:buFont typeface="Arial" panose="020B0604020202020204" pitchFamily="34" charset="0"/>
              <a:buChar char="•"/>
            </a:pP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　必要</a:t>
            </a:r>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に応じて、委員会にゲストスピーカーを呼んで意見</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交換。</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200" b="1"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en-US" altLang="ja-JP"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３</a:t>
            </a:r>
            <a:r>
              <a:rPr kumimoji="1" lang="en-US" altLang="ja-JP"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VLED</a:t>
            </a:r>
            <a:r>
              <a:rPr kumimoji="1" lang="ja-JP" altLang="en-US" sz="1200" b="1"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会員等からの情報</a:t>
            </a:r>
            <a:r>
              <a:rPr kumimoji="1" lang="ja-JP" altLang="en-US"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収集</a:t>
            </a:r>
            <a:endPar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361950" indent="-180975" algn="l">
              <a:buFont typeface="Arial" panose="020B0604020202020204" pitchFamily="34" charset="0"/>
              <a:buChar char="•"/>
            </a:pP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委員</a:t>
            </a:r>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、社員、自治体会員、賛助会員、オブザーバなどから、１）地方企業の海外進出、２）海外からの観光客誘致につながる取組事例や課題について、アンケート、ヒアリング等により情報収集。</a:t>
            </a:r>
            <a:endParaRPr kumimoji="1" lang="en-US" altLang="ja-JP" sz="1200" b="1"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algn="l"/>
            <a:endParaRPr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en-US" altLang="ja-JP"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４</a:t>
            </a:r>
            <a:r>
              <a:rPr kumimoji="1" lang="en-US" altLang="ja-JP"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　とりまとめ</a:t>
            </a:r>
            <a:endPar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361950" indent="-180975" algn="l">
              <a:buFont typeface="Arial" panose="020B0604020202020204" pitchFamily="34" charset="0"/>
              <a:buChar char="•"/>
            </a:pPr>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委員、社員、自治体会員、賛助会員、オブザーバなどから、１）地方企業の海外進出、２）海外からの観光客誘致につながる取組事例や課題について、アンケート、ヒアリング等により情報収集。</a:t>
            </a:r>
            <a:endParaRPr kumimoji="1" lang="en-US" altLang="ja-JP" sz="1200" b="1"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algn="l"/>
            <a:endParaRPr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682429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87642" y="304800"/>
            <a:ext cx="9518358" cy="581715"/>
          </a:xfrm>
        </p:spPr>
        <p:txBody>
          <a:bodyPr>
            <a:normAutofit/>
          </a:bodyPr>
          <a:lstStyle/>
          <a:p>
            <a:r>
              <a:rPr lang="ja-JP" altLang="en-US" sz="2400" dirty="0" smtClean="0">
                <a:latin typeface="+mn-ea"/>
                <a:ea typeface="+mn-ea"/>
              </a:rPr>
              <a:t>３</a:t>
            </a:r>
            <a:r>
              <a:rPr lang="en-US" altLang="ja-JP" sz="2400" dirty="0" smtClean="0">
                <a:latin typeface="+mn-ea"/>
                <a:ea typeface="+mn-ea"/>
              </a:rPr>
              <a:t>.</a:t>
            </a:r>
            <a:r>
              <a:rPr lang="ja-JP" altLang="en-US" sz="24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文献・ウェブ等による</a:t>
            </a:r>
            <a:r>
              <a:rPr lang="ja-JP" altLang="en-US" sz="24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調査　</a:t>
            </a:r>
            <a:r>
              <a:rPr lang="en-US" altLang="ja-JP" sz="24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4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海外輸出のフローと必要な情報①</a:t>
            </a:r>
            <a:endParaRPr lang="en-US" altLang="ja-JP" sz="2400"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0"/>
          </p:nvPr>
        </p:nvSpPr>
        <p:spPr>
          <a:xfrm>
            <a:off x="9499036" y="6677571"/>
            <a:ext cx="406964" cy="255197"/>
          </a:xfrm>
        </p:spPr>
        <p:txBody>
          <a:bodyPr/>
          <a:lstStyle/>
          <a:p>
            <a:fld id="{19168A96-8FC6-49A7-AAFF-8891F4FD4FE2}" type="slidenum">
              <a:rPr lang="ja-JP" altLang="en-US" smtClean="0"/>
              <a:pPr/>
              <a:t>3</a:t>
            </a:fld>
            <a:endParaRPr lang="en-US" altLang="ja-JP"/>
          </a:p>
        </p:txBody>
      </p:sp>
      <p:sp>
        <p:nvSpPr>
          <p:cNvPr id="13" name="テキスト ボックス 12"/>
          <p:cNvSpPr txBox="1"/>
          <p:nvPr/>
        </p:nvSpPr>
        <p:spPr>
          <a:xfrm>
            <a:off x="5889104" y="6581018"/>
            <a:ext cx="3841919" cy="215444"/>
          </a:xfrm>
          <a:prstGeom prst="rect">
            <a:avLst/>
          </a:prstGeom>
          <a:noFill/>
        </p:spPr>
        <p:txBody>
          <a:bodyPr wrap="square" rtlCol="0">
            <a:spAutoFit/>
          </a:bodyPr>
          <a:lstStyle/>
          <a:p>
            <a:pPr algn="l"/>
            <a:r>
              <a:rPr kumimoji="1" lang="ja-JP" altLang="en-US" sz="8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出所</a:t>
            </a:r>
            <a:r>
              <a:rPr kumimoji="1" lang="ja-JP" altLang="en-US" sz="8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8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JETRO</a:t>
            </a:r>
            <a:r>
              <a:rPr kumimoji="1" lang="ja-JP" altLang="en-US" sz="8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海外</a:t>
            </a:r>
            <a:r>
              <a:rPr kumimoji="1" lang="ja-JP" altLang="en-US" sz="8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進出に役立つ資料」、「</a:t>
            </a:r>
            <a:r>
              <a:rPr kumimoji="1" lang="ja-JP" altLang="en-US" sz="8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海外</a:t>
            </a:r>
            <a:r>
              <a:rPr kumimoji="1" lang="ja-JP" altLang="en-US" sz="8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進出支援、輸出支援」より</a:t>
            </a:r>
            <a:r>
              <a:rPr kumimoji="1" lang="en-US" altLang="ja-JP" sz="8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MRI</a:t>
            </a:r>
            <a:r>
              <a:rPr kumimoji="1" lang="ja-JP" altLang="en-US" sz="8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作成</a:t>
            </a:r>
          </a:p>
        </p:txBody>
      </p:sp>
      <p:sp>
        <p:nvSpPr>
          <p:cNvPr id="15" name="テキスト ボックス 14"/>
          <p:cNvSpPr txBox="1"/>
          <p:nvPr/>
        </p:nvSpPr>
        <p:spPr>
          <a:xfrm>
            <a:off x="3349598" y="1019651"/>
            <a:ext cx="6283922" cy="422380"/>
          </a:xfrm>
          <a:prstGeom prst="rect">
            <a:avLst/>
          </a:prstGeom>
          <a:noFill/>
          <a:ln>
            <a:solidFill>
              <a:schemeClr val="bg2"/>
            </a:solidFill>
          </a:ln>
        </p:spPr>
        <p:txBody>
          <a:bodyPr wrap="square" rtlCol="0" anchor="ctr">
            <a:noAutofit/>
          </a:bodyPr>
          <a:lstStyle/>
          <a:p>
            <a:r>
              <a:rPr kumimoji="1" lang="ja-JP" altLang="en-US" sz="11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調査項目及び現状の調査方法</a:t>
            </a:r>
          </a:p>
        </p:txBody>
      </p:sp>
      <p:graphicFrame>
        <p:nvGraphicFramePr>
          <p:cNvPr id="5" name="表 4"/>
          <p:cNvGraphicFramePr>
            <a:graphicFrameLocks noGrp="1"/>
          </p:cNvGraphicFramePr>
          <p:nvPr>
            <p:extLst>
              <p:ext uri="{D42A27DB-BD31-4B8C-83A1-F6EECF244321}">
                <p14:modId xmlns:p14="http://schemas.microsoft.com/office/powerpoint/2010/main" val="875812816"/>
              </p:ext>
            </p:extLst>
          </p:nvPr>
        </p:nvGraphicFramePr>
        <p:xfrm>
          <a:off x="3368824" y="1484784"/>
          <a:ext cx="6264696" cy="5069801"/>
        </p:xfrm>
        <a:graphic>
          <a:graphicData uri="http://schemas.openxmlformats.org/drawingml/2006/table">
            <a:tbl>
              <a:tblPr>
                <a:tableStyleId>{2D5ABB26-0587-4C30-8999-92F81FD0307C}</a:tableStyleId>
              </a:tblPr>
              <a:tblGrid>
                <a:gridCol w="1512168"/>
                <a:gridCol w="3168352"/>
                <a:gridCol w="1584176"/>
              </a:tblGrid>
              <a:tr h="287276">
                <a:tc gridSpan="2">
                  <a:txBody>
                    <a:bodyPr/>
                    <a:lstStyle/>
                    <a:p>
                      <a:r>
                        <a:rPr kumimoji="1" lang="ja-JP" altLang="en-US" sz="1200" dirty="0" smtClean="0">
                          <a:solidFill>
                            <a:schemeClr val="tx1"/>
                          </a:solidFill>
                        </a:rPr>
                        <a:t>調査項目</a:t>
                      </a:r>
                      <a:endParaRPr kumimoji="1" lang="ja-JP" altLang="en-US" sz="1200" dirty="0">
                        <a:solidFill>
                          <a:schemeClr val="tx1"/>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2"/>
                    </a:solidFill>
                  </a:tcPr>
                </a:tc>
                <a:tc hMerge="1">
                  <a:txBody>
                    <a:bodyPr/>
                    <a:lstStyle/>
                    <a:p>
                      <a:endParaRPr kumimoji="1" lang="ja-JP" altLang="en-US"/>
                    </a:p>
                  </a:txBody>
                  <a:tcPr/>
                </a:tc>
                <a:tc>
                  <a:txBody>
                    <a:bodyPr/>
                    <a:lstStyle/>
                    <a:p>
                      <a:r>
                        <a:rPr kumimoji="1" lang="ja-JP" altLang="en-US" sz="1200" dirty="0" smtClean="0">
                          <a:solidFill>
                            <a:schemeClr val="tx1"/>
                          </a:solidFill>
                        </a:rPr>
                        <a:t>現状の調査方法</a:t>
                      </a:r>
                      <a:endParaRPr kumimoji="1" lang="ja-JP" altLang="en-US" sz="1200" dirty="0">
                        <a:solidFill>
                          <a:schemeClr val="tx1"/>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2"/>
                    </a:solidFill>
                  </a:tcPr>
                </a:tc>
              </a:tr>
              <a:tr h="282773">
                <a:tc rowSpan="5">
                  <a:txBody>
                    <a:bodyPr/>
                    <a:lstStyle/>
                    <a:p>
                      <a:r>
                        <a:rPr kumimoji="1" lang="ja-JP" altLang="en-US" sz="1100" dirty="0" smtClean="0">
                          <a:solidFill>
                            <a:sysClr val="windowText" lastClr="000000"/>
                          </a:solidFill>
                        </a:rPr>
                        <a:t>政治・経済・社会</a:t>
                      </a:r>
                      <a:endParaRPr kumimoji="1" lang="en-US" altLang="ja-JP" sz="1100" dirty="0" smtClean="0">
                        <a:solidFill>
                          <a:sysClr val="windowText" lastClr="000000"/>
                        </a:solidFill>
                      </a:endParaRPr>
                    </a:p>
                    <a:p>
                      <a:r>
                        <a:rPr kumimoji="1" lang="ja-JP" altLang="en-US" sz="1100" dirty="0" smtClean="0">
                          <a:solidFill>
                            <a:sysClr val="windowText" lastClr="000000"/>
                          </a:solidFill>
                        </a:rPr>
                        <a:t>情勢</a:t>
                      </a:r>
                      <a:endParaRPr kumimoji="1" lang="ja-JP" altLang="en-US" sz="1100" dirty="0">
                        <a:solidFill>
                          <a:sysClr val="windowText" lastClr="000000"/>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r>
                        <a:rPr kumimoji="1" lang="ja-JP" altLang="en-US" sz="1000" dirty="0" smtClean="0">
                          <a:solidFill>
                            <a:sysClr val="windowText" lastClr="000000"/>
                          </a:solidFill>
                        </a:rPr>
                        <a:t>世界経済概況・対内直接投資動向</a:t>
                      </a:r>
                      <a:endParaRPr kumimoji="1" lang="ja-JP" altLang="en-US" sz="1000" dirty="0">
                        <a:solidFill>
                          <a:sysClr val="windowText" lastClr="000000"/>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rowSpan="19">
                  <a:txBody>
                    <a:bodyPr/>
                    <a:lstStyle/>
                    <a:p>
                      <a:pPr marL="0" marR="0" indent="0" algn="l" defTabSz="672541"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各情報参照先や相談窓口、法律事務所、会計事務所等の専門家、駐日外国公館等を活用して現地の一般事情や事業関連事情の情報収集を実施</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672541" rtl="0" eaLnBrk="1" fontAlgn="auto" latinLnBrk="0" hangingPunct="1">
                        <a:lnSpc>
                          <a:spcPct val="100000"/>
                        </a:lnSpc>
                        <a:spcBef>
                          <a:spcPts val="0"/>
                        </a:spcBef>
                        <a:spcAft>
                          <a:spcPts val="0"/>
                        </a:spcAft>
                        <a:buClrTx/>
                        <a:buSzTx/>
                        <a:buFontTx/>
                        <a:buNone/>
                        <a:tabLst/>
                        <a:defRPr/>
                      </a:pP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672541" rtl="0" eaLnBrk="1" fontAlgn="auto" latinLnBrk="0" hangingPunct="1">
                        <a:lnSpc>
                          <a:spcPct val="100000"/>
                        </a:lnSpc>
                        <a:spcBef>
                          <a:spcPts val="0"/>
                        </a:spcBef>
                        <a:spcAft>
                          <a:spcPts val="0"/>
                        </a:spcAft>
                        <a:buClrTx/>
                        <a:buSzTx/>
                        <a:buFontTx/>
                        <a:buNone/>
                        <a:tabLst/>
                        <a:defRPr/>
                      </a:pPr>
                      <a:endPar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r>
              <a:tr h="144780">
                <a:tc vMerge="1">
                  <a:txBody>
                    <a:bodyPr/>
                    <a:lstStyle/>
                    <a:p>
                      <a:endParaRPr kumimoji="1" lang="ja-JP" altLang="en-US"/>
                    </a:p>
                  </a:txBody>
                  <a:tcPr/>
                </a:tc>
                <a:tc>
                  <a:txBody>
                    <a:bodyPr/>
                    <a:lstStyle/>
                    <a:p>
                      <a:r>
                        <a:rPr kumimoji="1" lang="ja-JP" altLang="en-US" sz="1000" dirty="0" smtClean="0">
                          <a:solidFill>
                            <a:sysClr val="windowText" lastClr="000000"/>
                          </a:solidFill>
                        </a:rPr>
                        <a:t>日経企業の海外進出・事業展開動向</a:t>
                      </a:r>
                      <a:endParaRPr kumimoji="1" lang="ja-JP" altLang="en-US" sz="1000" dirty="0">
                        <a:solidFill>
                          <a:sysClr val="windowText" lastClr="000000"/>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vMerge="1">
                  <a:txBody>
                    <a:bodyPr/>
                    <a:lstStyle/>
                    <a:p>
                      <a:endParaRPr kumimoji="1" lang="ja-JP" altLang="en-US"/>
                    </a:p>
                  </a:txBody>
                  <a:tcPr/>
                </a:tc>
              </a:tr>
              <a:tr h="144780">
                <a:tc vMerge="1">
                  <a:txBody>
                    <a:bodyPr/>
                    <a:lstStyle/>
                    <a:p>
                      <a:endParaRPr kumimoji="1" lang="ja-JP" altLang="en-US"/>
                    </a:p>
                  </a:txBody>
                  <a:tcPr/>
                </a:tc>
                <a:tc>
                  <a:txBody>
                    <a:bodyPr/>
                    <a:lstStyle/>
                    <a:p>
                      <a:r>
                        <a:rPr kumimoji="1" lang="ja-JP" altLang="en-US" sz="1000" dirty="0" smtClean="0">
                          <a:solidFill>
                            <a:sysClr val="windowText" lastClr="000000"/>
                          </a:solidFill>
                        </a:rPr>
                        <a:t>各国の基礎情報・データ（基礎的経済指標）</a:t>
                      </a:r>
                      <a:endParaRPr kumimoji="1" lang="ja-JP" altLang="en-US" sz="1000" dirty="0">
                        <a:solidFill>
                          <a:sysClr val="windowText" lastClr="000000"/>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vMerge="1">
                  <a:txBody>
                    <a:bodyPr/>
                    <a:lstStyle/>
                    <a:p>
                      <a:endParaRPr kumimoji="1" lang="ja-JP" altLang="en-US"/>
                    </a:p>
                  </a:txBody>
                  <a:tcPr/>
                </a:tc>
              </a:tr>
              <a:tr h="170349">
                <a:tc vMerge="1">
                  <a:txBody>
                    <a:bodyPr/>
                    <a:lstStyle/>
                    <a:p>
                      <a:endParaRPr kumimoji="1" lang="ja-JP" altLang="en-US"/>
                    </a:p>
                  </a:txBody>
                  <a:tcPr/>
                </a:tc>
                <a:tc>
                  <a:txBody>
                    <a:bodyPr/>
                    <a:lstStyle/>
                    <a:p>
                      <a:r>
                        <a:rPr kumimoji="1" lang="ja-JP" altLang="en-US" sz="1000" dirty="0" smtClean="0">
                          <a:solidFill>
                            <a:sysClr val="windowText" lastClr="000000"/>
                          </a:solidFill>
                        </a:rPr>
                        <a:t>インフラ整備状況（物流、港湾・空港、通信など）</a:t>
                      </a:r>
                      <a:endParaRPr kumimoji="1" lang="ja-JP" altLang="en-US" sz="1000" dirty="0">
                        <a:solidFill>
                          <a:sysClr val="windowText" lastClr="000000"/>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vMerge="1">
                  <a:txBody>
                    <a:bodyPr/>
                    <a:lstStyle/>
                    <a:p>
                      <a:endParaRPr kumimoji="1" lang="ja-JP" altLang="en-US"/>
                    </a:p>
                  </a:txBody>
                  <a:tcPr/>
                </a:tc>
              </a:tr>
              <a:tr h="138591">
                <a:tc vMerge="1">
                  <a:txBody>
                    <a:bodyPr/>
                    <a:lstStyle/>
                    <a:p>
                      <a:endParaRPr kumimoji="1" lang="ja-JP" altLang="en-US"/>
                    </a:p>
                  </a:txBody>
                  <a:tcPr/>
                </a:tc>
                <a:tc>
                  <a:txBody>
                    <a:bodyPr/>
                    <a:lstStyle/>
                    <a:p>
                      <a:r>
                        <a:rPr kumimoji="1" lang="ja-JP" altLang="en-US" sz="1000" dirty="0" smtClean="0">
                          <a:solidFill>
                            <a:sysClr val="windowText" lastClr="000000"/>
                          </a:solidFill>
                        </a:rPr>
                        <a:t>カントリーリスク</a:t>
                      </a:r>
                      <a:endParaRPr kumimoji="1" lang="ja-JP" altLang="en-US" sz="1000" dirty="0">
                        <a:solidFill>
                          <a:sysClr val="windowText" lastClr="000000"/>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vMerge="1">
                  <a:txBody>
                    <a:bodyPr/>
                    <a:lstStyle/>
                    <a:p>
                      <a:endParaRPr kumimoji="1" lang="ja-JP" altLang="en-US"/>
                    </a:p>
                  </a:txBody>
                  <a:tcPr/>
                </a:tc>
              </a:tr>
              <a:tr h="216024">
                <a:tc>
                  <a:txBody>
                    <a:bodyPr/>
                    <a:lstStyle/>
                    <a:p>
                      <a:r>
                        <a:rPr kumimoji="1" lang="ja-JP" altLang="en-US" sz="1100" dirty="0" smtClean="0">
                          <a:solidFill>
                            <a:sysClr val="windowText" lastClr="000000"/>
                          </a:solidFill>
                        </a:rPr>
                        <a:t>投資コスト</a:t>
                      </a:r>
                      <a:endParaRPr kumimoji="1" lang="en-US" altLang="ja-JP" sz="1100" dirty="0" smtClean="0">
                        <a:solidFill>
                          <a:sysClr val="windowText" lastClr="000000"/>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r>
                        <a:rPr kumimoji="1" lang="ja-JP" altLang="en-US" sz="1000" dirty="0" smtClean="0">
                          <a:solidFill>
                            <a:sysClr val="windowText" lastClr="000000"/>
                          </a:solidFill>
                        </a:rPr>
                        <a:t>物価・生計費（賃金、公共料金など）</a:t>
                      </a:r>
                      <a:endParaRPr kumimoji="1" lang="ja-JP" altLang="en-US" sz="1000" dirty="0">
                        <a:solidFill>
                          <a:sysClr val="windowText" lastClr="000000"/>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vMerge="1">
                  <a:txBody>
                    <a:bodyPr/>
                    <a:lstStyle/>
                    <a:p>
                      <a:endParaRPr kumimoji="1" lang="ja-JP" altLang="en-US" dirty="0">
                        <a:solidFill>
                          <a:sysClr val="windowText" lastClr="000000"/>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r>
              <a:tr h="128212">
                <a:tc rowSpan="5">
                  <a:txBody>
                    <a:bodyPr/>
                    <a:lstStyle/>
                    <a:p>
                      <a:r>
                        <a:rPr kumimoji="1" lang="ja-JP" altLang="en-US" sz="1100" dirty="0" smtClean="0">
                          <a:solidFill>
                            <a:sysClr val="windowText" lastClr="000000"/>
                          </a:solidFill>
                        </a:rPr>
                        <a:t>外資政策・法規制・税制</a:t>
                      </a:r>
                      <a:endParaRPr kumimoji="1" lang="ja-JP" altLang="en-US" sz="1100" dirty="0">
                        <a:solidFill>
                          <a:sysClr val="windowText" lastClr="000000"/>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r>
                        <a:rPr kumimoji="1" lang="ja-JP" altLang="en-US" sz="1000" dirty="0" smtClean="0">
                          <a:solidFill>
                            <a:sysClr val="windowText" lastClr="000000"/>
                          </a:solidFill>
                        </a:rPr>
                        <a:t>投資制度・規制（外資規制業種など）</a:t>
                      </a:r>
                      <a:endParaRPr kumimoji="1" lang="en-US" altLang="ja-JP" sz="1000" dirty="0" smtClean="0">
                        <a:solidFill>
                          <a:sysClr val="windowText" lastClr="000000"/>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vMerge="1">
                  <a:txBody>
                    <a:bodyPr/>
                    <a:lstStyle/>
                    <a:p>
                      <a:endParaRPr kumimoji="1" lang="ja-JP" altLang="en-US" dirty="0">
                        <a:solidFill>
                          <a:sysClr val="windowText" lastClr="000000"/>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r>
              <a:tr h="236409">
                <a:tc vMerge="1">
                  <a:txBody>
                    <a:bodyPr/>
                    <a:lstStyle/>
                    <a:p>
                      <a:endParaRPr kumimoji="1" lang="ja-JP" altLang="en-US"/>
                    </a:p>
                  </a:txBody>
                  <a:tcPr/>
                </a:tc>
                <a:tc>
                  <a:txBody>
                    <a:bodyPr/>
                    <a:lstStyle/>
                    <a:p>
                      <a:pPr marL="0" marR="0" indent="0" algn="l" defTabSz="672541" rtl="0" eaLnBrk="1" fontAlgn="auto" latinLnBrk="0" hangingPunct="1">
                        <a:lnSpc>
                          <a:spcPct val="100000"/>
                        </a:lnSpc>
                        <a:spcBef>
                          <a:spcPts val="0"/>
                        </a:spcBef>
                        <a:spcAft>
                          <a:spcPts val="0"/>
                        </a:spcAft>
                        <a:buClrTx/>
                        <a:buSzTx/>
                        <a:buFontTx/>
                        <a:buNone/>
                        <a:tabLst/>
                        <a:defRPr/>
                      </a:pPr>
                      <a:r>
                        <a:rPr kumimoji="1" lang="ja-JP" altLang="en-US" sz="1000" dirty="0" smtClean="0">
                          <a:solidFill>
                            <a:sysClr val="windowText" lastClr="000000"/>
                          </a:solidFill>
                        </a:rPr>
                        <a:t>外資優遇制度（投資インセンティブ、開発区など）</a:t>
                      </a:r>
                      <a:endParaRPr kumimoji="1" lang="en-US" altLang="ja-JP" sz="1000" dirty="0" smtClean="0">
                        <a:solidFill>
                          <a:sysClr val="windowText" lastClr="000000"/>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vMerge="1">
                  <a:txBody>
                    <a:bodyPr/>
                    <a:lstStyle/>
                    <a:p>
                      <a:endParaRPr kumimoji="1" lang="ja-JP" altLang="en-US"/>
                    </a:p>
                  </a:txBody>
                  <a:tcPr/>
                </a:tc>
              </a:tr>
              <a:tr h="269191">
                <a:tc vMerge="1">
                  <a:txBody>
                    <a:bodyPr/>
                    <a:lstStyle/>
                    <a:p>
                      <a:endParaRPr kumimoji="1" lang="ja-JP" altLang="en-US"/>
                    </a:p>
                  </a:txBody>
                  <a:tcPr/>
                </a:tc>
                <a:tc>
                  <a:txBody>
                    <a:bodyPr/>
                    <a:lstStyle/>
                    <a:p>
                      <a:r>
                        <a:rPr kumimoji="1" lang="ja-JP" altLang="en-US" sz="1000" dirty="0" smtClean="0">
                          <a:solidFill>
                            <a:sysClr val="windowText" lastClr="000000"/>
                          </a:solidFill>
                        </a:rPr>
                        <a:t>貿易管理規制（関税率など）</a:t>
                      </a:r>
                      <a:endParaRPr kumimoji="1" lang="en-US" altLang="ja-JP" sz="1000" dirty="0" smtClean="0">
                        <a:solidFill>
                          <a:sysClr val="windowText" lastClr="000000"/>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vMerge="1">
                  <a:txBody>
                    <a:bodyPr/>
                    <a:lstStyle/>
                    <a:p>
                      <a:endParaRPr kumimoji="1" lang="ja-JP" altLang="en-US"/>
                    </a:p>
                  </a:txBody>
                  <a:tcPr/>
                </a:tc>
              </a:tr>
              <a:tr h="269191">
                <a:tc vMerge="1">
                  <a:txBody>
                    <a:bodyPr/>
                    <a:lstStyle/>
                    <a:p>
                      <a:endParaRPr kumimoji="1" lang="ja-JP" altLang="en-US"/>
                    </a:p>
                  </a:txBody>
                  <a:tcPr/>
                </a:tc>
                <a:tc>
                  <a:txBody>
                    <a:bodyPr/>
                    <a:lstStyle/>
                    <a:p>
                      <a:r>
                        <a:rPr kumimoji="1" lang="ja-JP" altLang="en-US" sz="1000" dirty="0" smtClean="0">
                          <a:solidFill>
                            <a:sysClr val="windowText" lastClr="000000"/>
                          </a:solidFill>
                        </a:rPr>
                        <a:t>知的財産権制度（著作権・技術移転など）</a:t>
                      </a:r>
                      <a:endParaRPr kumimoji="1" lang="en-US" altLang="ja-JP" sz="1000" dirty="0" smtClean="0">
                        <a:solidFill>
                          <a:sysClr val="windowText" lastClr="000000"/>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vMerge="1">
                  <a:txBody>
                    <a:bodyPr/>
                    <a:lstStyle/>
                    <a:p>
                      <a:endParaRPr kumimoji="1" lang="ja-JP" altLang="en-US"/>
                    </a:p>
                  </a:txBody>
                  <a:tcPr/>
                </a:tc>
              </a:tr>
              <a:tr h="163429">
                <a:tc vMerge="1">
                  <a:txBody>
                    <a:bodyPr/>
                    <a:lstStyle/>
                    <a:p>
                      <a:endParaRPr kumimoji="1" lang="ja-JP" altLang="en-US"/>
                    </a:p>
                  </a:txBody>
                  <a:tcPr/>
                </a:tc>
                <a:tc>
                  <a:txBody>
                    <a:bodyPr/>
                    <a:lstStyle/>
                    <a:p>
                      <a:pPr marL="0" marR="0" indent="0" algn="l" defTabSz="672541" rtl="0" eaLnBrk="1" fontAlgn="auto" latinLnBrk="0" hangingPunct="1">
                        <a:lnSpc>
                          <a:spcPct val="100000"/>
                        </a:lnSpc>
                        <a:spcBef>
                          <a:spcPts val="0"/>
                        </a:spcBef>
                        <a:spcAft>
                          <a:spcPts val="0"/>
                        </a:spcAft>
                        <a:buClrTx/>
                        <a:buSzTx/>
                        <a:buFontTx/>
                        <a:buNone/>
                        <a:tabLst/>
                        <a:defRPr/>
                      </a:pPr>
                      <a:r>
                        <a:rPr kumimoji="1" lang="ja-JP" altLang="en-US" sz="1000" dirty="0" smtClean="0">
                          <a:solidFill>
                            <a:sysClr val="windowText" lastClr="000000"/>
                          </a:solidFill>
                        </a:rPr>
                        <a:t>環境保護・省エネ規制</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vMerge="1">
                  <a:txBody>
                    <a:bodyPr/>
                    <a:lstStyle/>
                    <a:p>
                      <a:endParaRPr kumimoji="1" lang="ja-JP" altLang="en-US"/>
                    </a:p>
                  </a:txBody>
                  <a:tcPr/>
                </a:tc>
              </a:tr>
              <a:tr h="205740">
                <a:tc rowSpan="4">
                  <a:txBody>
                    <a:bodyPr/>
                    <a:lstStyle/>
                    <a:p>
                      <a:r>
                        <a:rPr lang="ja-JP" altLang="en-US" sz="1100" dirty="0" smtClean="0">
                          <a:solidFill>
                            <a:sysClr val="windowText" lastClr="000000"/>
                          </a:solidFill>
                        </a:rPr>
                        <a:t>投資実務</a:t>
                      </a:r>
                      <a:endParaRPr lang="ja-JP" altLang="en-US" sz="1100" dirty="0">
                        <a:solidFill>
                          <a:sysClr val="windowText" lastClr="000000"/>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r>
                        <a:rPr lang="ja-JP" altLang="en-US" sz="1000" dirty="0" smtClean="0">
                          <a:solidFill>
                            <a:sysClr val="windowText" lastClr="000000"/>
                          </a:solidFill>
                        </a:rPr>
                        <a:t>法務情報（会社設立の手続き・必要書類）</a:t>
                      </a:r>
                      <a:endParaRPr lang="ja-JP" altLang="en-US" sz="1000" dirty="0">
                        <a:solidFill>
                          <a:sysClr val="windowText" lastClr="000000"/>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vMerge="1">
                  <a:txBody>
                    <a:bodyPr/>
                    <a:lstStyle/>
                    <a:p>
                      <a:endParaRPr kumimoji="1" lang="ja-JP" altLang="en-US" dirty="0">
                        <a:solidFill>
                          <a:sysClr val="windowText" lastClr="000000"/>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r>
              <a:tr h="0">
                <a:tc vMerge="1">
                  <a:txBody>
                    <a:bodyPr/>
                    <a:lstStyle/>
                    <a:p>
                      <a:endParaRPr kumimoji="1" lang="ja-JP" altLang="en-US"/>
                    </a:p>
                  </a:txBody>
                  <a:tcPr/>
                </a:tc>
                <a:tc>
                  <a:txBody>
                    <a:bodyPr/>
                    <a:lstStyle/>
                    <a:p>
                      <a:r>
                        <a:rPr lang="ja-JP" altLang="en-US" sz="1000" dirty="0" smtClean="0">
                          <a:solidFill>
                            <a:sysClr val="windowText" lastClr="000000"/>
                          </a:solidFill>
                        </a:rPr>
                        <a:t>税務情報（具体的な税務・会計実務）</a:t>
                      </a:r>
                      <a:endParaRPr lang="ja-JP" altLang="en-US" sz="1000" dirty="0">
                        <a:solidFill>
                          <a:sysClr val="windowText" lastClr="000000"/>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vMerge="1">
                  <a:txBody>
                    <a:bodyPr/>
                    <a:lstStyle/>
                    <a:p>
                      <a:endParaRPr kumimoji="1" lang="ja-JP" altLang="en-US"/>
                    </a:p>
                  </a:txBody>
                  <a:tcPr/>
                </a:tc>
              </a:tr>
              <a:tr h="151989">
                <a:tc vMerge="1">
                  <a:txBody>
                    <a:bodyPr/>
                    <a:lstStyle/>
                    <a:p>
                      <a:endParaRPr kumimoji="1" lang="ja-JP" altLang="en-US"/>
                    </a:p>
                  </a:txBody>
                  <a:tcPr/>
                </a:tc>
                <a:tc>
                  <a:txBody>
                    <a:bodyPr/>
                    <a:lstStyle/>
                    <a:p>
                      <a:r>
                        <a:rPr lang="ja-JP" altLang="en-US" sz="1000" dirty="0" smtClean="0">
                          <a:solidFill>
                            <a:sysClr val="windowText" lastClr="000000"/>
                          </a:solidFill>
                        </a:rPr>
                        <a:t>労務情報（人材募集、就業規則、人事管理など）</a:t>
                      </a:r>
                      <a:endParaRPr lang="ja-JP" altLang="en-US" sz="1000" dirty="0">
                        <a:solidFill>
                          <a:sysClr val="windowText" lastClr="000000"/>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vMerge="1">
                  <a:txBody>
                    <a:bodyPr/>
                    <a:lstStyle/>
                    <a:p>
                      <a:endParaRPr kumimoji="1" lang="ja-JP" altLang="en-US"/>
                    </a:p>
                  </a:txBody>
                  <a:tcPr/>
                </a:tc>
              </a:tr>
              <a:tr h="124173">
                <a:tc vMerge="1">
                  <a:txBody>
                    <a:bodyPr/>
                    <a:lstStyle/>
                    <a:p>
                      <a:endParaRPr kumimoji="1" lang="ja-JP" altLang="en-US"/>
                    </a:p>
                  </a:txBody>
                  <a:tcPr/>
                </a:tc>
                <a:tc>
                  <a:txBody>
                    <a:bodyPr/>
                    <a:lstStyle/>
                    <a:p>
                      <a:r>
                        <a:rPr lang="ja-JP" altLang="en-US" sz="1000" dirty="0" smtClean="0">
                          <a:solidFill>
                            <a:sysClr val="windowText" lastClr="000000"/>
                          </a:solidFill>
                        </a:rPr>
                        <a:t>リスクマネジメント</a:t>
                      </a:r>
                      <a:endParaRPr lang="ja-JP" altLang="en-US" sz="1000" dirty="0">
                        <a:solidFill>
                          <a:sysClr val="windowText" lastClr="000000"/>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vMerge="1">
                  <a:txBody>
                    <a:bodyPr/>
                    <a:lstStyle/>
                    <a:p>
                      <a:endParaRPr kumimoji="1" lang="ja-JP" altLang="en-US"/>
                    </a:p>
                  </a:txBody>
                  <a:tcPr/>
                </a:tc>
              </a:tr>
              <a:tr h="221478">
                <a:tc rowSpan="2">
                  <a:txBody>
                    <a:bodyPr/>
                    <a:lstStyle/>
                    <a:p>
                      <a:r>
                        <a:rPr lang="ja-JP" altLang="en-US" sz="1100" dirty="0" smtClean="0">
                          <a:solidFill>
                            <a:sysClr val="windowText" lastClr="000000"/>
                          </a:solidFill>
                        </a:rPr>
                        <a:t>産業・海外市場</a:t>
                      </a:r>
                      <a:endParaRPr lang="ja-JP" altLang="en-US" sz="1100" dirty="0">
                        <a:solidFill>
                          <a:sysClr val="windowText" lastClr="000000"/>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r>
                        <a:rPr lang="ja-JP" altLang="en-US" sz="1000" dirty="0" smtClean="0">
                          <a:solidFill>
                            <a:sysClr val="windowText" lastClr="000000"/>
                          </a:solidFill>
                        </a:rPr>
                        <a:t>産業動向、生産（原材料・部品調達）</a:t>
                      </a:r>
                      <a:endParaRPr lang="ja-JP" altLang="en-US" sz="1000" dirty="0">
                        <a:solidFill>
                          <a:sysClr val="windowText" lastClr="000000"/>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vMerge="1">
                  <a:txBody>
                    <a:bodyPr/>
                    <a:lstStyle/>
                    <a:p>
                      <a:endParaRPr kumimoji="1" lang="ja-JP" altLang="en-US" dirty="0">
                        <a:solidFill>
                          <a:sysClr val="windowText" lastClr="000000"/>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r>
              <a:tr h="258050">
                <a:tc vMerge="1">
                  <a:txBody>
                    <a:bodyPr/>
                    <a:lstStyle/>
                    <a:p>
                      <a:endParaRPr kumimoji="1" lang="ja-JP" altLang="en-US"/>
                    </a:p>
                  </a:txBody>
                  <a:tcPr/>
                </a:tc>
                <a:tc>
                  <a:txBody>
                    <a:bodyPr/>
                    <a:lstStyle/>
                    <a:p>
                      <a:r>
                        <a:rPr lang="ja-JP" altLang="en-US" sz="1000" dirty="0" smtClean="0">
                          <a:solidFill>
                            <a:sysClr val="windowText" lastClr="000000"/>
                          </a:solidFill>
                        </a:rPr>
                        <a:t>販売（市場規模・特性、輸出入状況、関税など）</a:t>
                      </a:r>
                      <a:endParaRPr lang="ja-JP" altLang="en-US" sz="1000" dirty="0">
                        <a:solidFill>
                          <a:sysClr val="windowText" lastClr="000000"/>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vMerge="1">
                  <a:txBody>
                    <a:bodyPr/>
                    <a:lstStyle/>
                    <a:p>
                      <a:endParaRPr kumimoji="1" lang="ja-JP" altLang="en-US"/>
                    </a:p>
                  </a:txBody>
                  <a:tcPr/>
                </a:tc>
              </a:tr>
              <a:tr h="242539">
                <a:tc>
                  <a:txBody>
                    <a:bodyPr/>
                    <a:lstStyle/>
                    <a:p>
                      <a:r>
                        <a:rPr lang="ja-JP" altLang="en-US" sz="1100" dirty="0" smtClean="0">
                          <a:solidFill>
                            <a:sysClr val="windowText" lastClr="000000"/>
                          </a:solidFill>
                        </a:rPr>
                        <a:t>ビジネスパートナー</a:t>
                      </a:r>
                      <a:endParaRPr lang="ja-JP" altLang="en-US" sz="1100" dirty="0">
                        <a:solidFill>
                          <a:sysClr val="windowText" lastClr="000000"/>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r>
                        <a:rPr lang="ja-JP" altLang="en-US" sz="1000" dirty="0" smtClean="0">
                          <a:solidFill>
                            <a:sysClr val="windowText" lastClr="000000"/>
                          </a:solidFill>
                        </a:rPr>
                        <a:t>海外企業情報（取引企業）</a:t>
                      </a:r>
                      <a:endParaRPr lang="ja-JP" altLang="en-US" sz="1000" dirty="0">
                        <a:solidFill>
                          <a:sysClr val="windowText" lastClr="000000"/>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vMerge="1">
                  <a:txBody>
                    <a:bodyPr/>
                    <a:lstStyle/>
                    <a:p>
                      <a:endParaRPr kumimoji="1" lang="ja-JP" altLang="en-US" dirty="0">
                        <a:solidFill>
                          <a:sysClr val="windowText" lastClr="000000"/>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r>
              <a:tr h="152095">
                <a:tc>
                  <a:txBody>
                    <a:bodyPr/>
                    <a:lstStyle/>
                    <a:p>
                      <a:r>
                        <a:rPr lang="ja-JP" altLang="en-US" sz="1100" dirty="0" smtClean="0">
                          <a:solidFill>
                            <a:sysClr val="windowText" lastClr="000000"/>
                          </a:solidFill>
                        </a:rPr>
                        <a:t>その他</a:t>
                      </a:r>
                      <a:endParaRPr lang="ja-JP" altLang="en-US" sz="1100" dirty="0">
                        <a:solidFill>
                          <a:sysClr val="windowText" lastClr="000000"/>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r>
                        <a:rPr lang="ja-JP" altLang="en-US" sz="1000" dirty="0" smtClean="0">
                          <a:solidFill>
                            <a:sysClr val="windowText" lastClr="000000"/>
                          </a:solidFill>
                        </a:rPr>
                        <a:t>駐在員赴任（給与・規定・生活）など</a:t>
                      </a:r>
                      <a:endParaRPr lang="ja-JP" altLang="en-US" sz="1000" dirty="0">
                        <a:solidFill>
                          <a:sysClr val="windowText" lastClr="000000"/>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vMerge="1">
                  <a:txBody>
                    <a:bodyPr/>
                    <a:lstStyle/>
                    <a:p>
                      <a:endParaRPr kumimoji="1" lang="ja-JP" altLang="en-US" dirty="0">
                        <a:solidFill>
                          <a:sysClr val="windowText" lastClr="000000"/>
                        </a:solidFill>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r>
            </a:tbl>
          </a:graphicData>
        </a:graphic>
      </p:graphicFrame>
      <p:sp>
        <p:nvSpPr>
          <p:cNvPr id="7" name="正方形/長方形 6"/>
          <p:cNvSpPr/>
          <p:nvPr/>
        </p:nvSpPr>
        <p:spPr bwMode="auto">
          <a:xfrm>
            <a:off x="360003" y="1772816"/>
            <a:ext cx="1008111" cy="360040"/>
          </a:xfrm>
          <a:prstGeom prst="rect">
            <a:avLst/>
          </a:prstGeom>
          <a:solidFill>
            <a:schemeClr val="accent2"/>
          </a:solidFill>
          <a:ln w="12700" cap="sq" cmpd="sng" algn="ctr">
            <a:solidFill>
              <a:schemeClr val="accent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b="1" i="0" u="none" strike="noStrike" cap="none" normalizeH="0" baseline="0" dirty="0" smtClean="0">
                <a:ln>
                  <a:noFill/>
                </a:ln>
                <a:effectLst/>
                <a:latin typeface="ＤＦＧ華康ゴシック体W5" pitchFamily="50" charset="-128"/>
                <a:ea typeface="ＤＦＧ華康ゴシック体W5" pitchFamily="50" charset="-128"/>
              </a:rPr>
              <a:t>STEP</a:t>
            </a:r>
            <a:r>
              <a:rPr lang="ja-JP" altLang="en-US" b="1" dirty="0"/>
              <a:t> </a:t>
            </a:r>
            <a:r>
              <a:rPr kumimoji="0" lang="en-US" altLang="ja-JP" b="1" i="0" u="none" strike="noStrike" cap="none" normalizeH="0" baseline="0" dirty="0" smtClean="0">
                <a:ln>
                  <a:noFill/>
                </a:ln>
                <a:effectLst/>
                <a:latin typeface="ＤＦＧ華康ゴシック体W5" pitchFamily="50" charset="-128"/>
                <a:ea typeface="ＤＦＧ華康ゴシック体W5" pitchFamily="50" charset="-128"/>
              </a:rPr>
              <a:t>1</a:t>
            </a:r>
            <a:endParaRPr kumimoji="0" lang="ja-JP" altLang="en-US" b="1" i="0" u="none" strike="noStrike" cap="none" normalizeH="0" baseline="0" dirty="0" smtClean="0">
              <a:ln>
                <a:noFill/>
              </a:ln>
              <a:effectLst/>
              <a:latin typeface="ＤＦＧ華康ゴシック体W5" pitchFamily="50" charset="-128"/>
              <a:ea typeface="ＤＦＧ華康ゴシック体W5" pitchFamily="50" charset="-128"/>
            </a:endParaRPr>
          </a:p>
        </p:txBody>
      </p:sp>
      <p:sp>
        <p:nvSpPr>
          <p:cNvPr id="21" name="正方形/長方形 20"/>
          <p:cNvSpPr/>
          <p:nvPr/>
        </p:nvSpPr>
        <p:spPr bwMode="auto">
          <a:xfrm>
            <a:off x="360003" y="2492896"/>
            <a:ext cx="1008111" cy="360040"/>
          </a:xfrm>
          <a:prstGeom prst="rect">
            <a:avLst/>
          </a:prstGeom>
          <a:solidFill>
            <a:schemeClr val="accent2"/>
          </a:solidFill>
          <a:ln w="12700" cap="sq" cmpd="sng" algn="ctr">
            <a:solidFill>
              <a:schemeClr val="accent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b="1" i="0" u="none" strike="noStrike" cap="none" normalizeH="0" baseline="0" dirty="0" smtClean="0">
                <a:ln>
                  <a:noFill/>
                </a:ln>
                <a:effectLst/>
                <a:latin typeface="ＤＦＧ華康ゴシック体W5" pitchFamily="50" charset="-128"/>
                <a:ea typeface="ＤＦＧ華康ゴシック体W5" pitchFamily="50" charset="-128"/>
              </a:rPr>
              <a:t>STEP</a:t>
            </a:r>
            <a:r>
              <a:rPr lang="ja-JP" altLang="en-US" b="1" dirty="0"/>
              <a:t> </a:t>
            </a:r>
            <a:r>
              <a:rPr lang="en-US" altLang="ja-JP" b="1" dirty="0" smtClean="0"/>
              <a:t>2</a:t>
            </a:r>
            <a:endParaRPr kumimoji="0" lang="ja-JP" altLang="en-US" b="1" i="0" u="none" strike="noStrike" cap="none" normalizeH="0" baseline="0" dirty="0" smtClean="0">
              <a:ln>
                <a:noFill/>
              </a:ln>
              <a:effectLst/>
              <a:latin typeface="ＤＦＧ華康ゴシック体W5" pitchFamily="50" charset="-128"/>
              <a:ea typeface="ＤＦＧ華康ゴシック体W5" pitchFamily="50" charset="-128"/>
            </a:endParaRPr>
          </a:p>
        </p:txBody>
      </p:sp>
      <p:sp>
        <p:nvSpPr>
          <p:cNvPr id="22" name="正方形/長方形 21"/>
          <p:cNvSpPr/>
          <p:nvPr/>
        </p:nvSpPr>
        <p:spPr bwMode="auto">
          <a:xfrm>
            <a:off x="359819" y="3356992"/>
            <a:ext cx="1008111" cy="360040"/>
          </a:xfrm>
          <a:prstGeom prst="rect">
            <a:avLst/>
          </a:prstGeom>
          <a:solidFill>
            <a:schemeClr val="accent2"/>
          </a:solidFill>
          <a:ln w="12700" cap="sq" cmpd="sng" algn="ctr">
            <a:solidFill>
              <a:schemeClr val="accent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b="1" i="0" u="none" strike="noStrike" cap="none" normalizeH="0" baseline="0" dirty="0" smtClean="0">
                <a:ln>
                  <a:noFill/>
                </a:ln>
                <a:effectLst/>
                <a:latin typeface="ＤＦＧ華康ゴシック体W5" pitchFamily="50" charset="-128"/>
                <a:ea typeface="ＤＦＧ華康ゴシック体W5" pitchFamily="50" charset="-128"/>
              </a:rPr>
              <a:t>STEP</a:t>
            </a:r>
            <a:r>
              <a:rPr kumimoji="0" lang="en-US" altLang="ja-JP" b="1" i="0" u="none" strike="noStrike" cap="none" normalizeH="0" dirty="0" smtClean="0">
                <a:ln>
                  <a:noFill/>
                </a:ln>
                <a:effectLst/>
                <a:latin typeface="ＤＦＧ華康ゴシック体W5" pitchFamily="50" charset="-128"/>
                <a:ea typeface="ＤＦＧ華康ゴシック体W5" pitchFamily="50" charset="-128"/>
              </a:rPr>
              <a:t> 3</a:t>
            </a:r>
            <a:endParaRPr kumimoji="0" lang="ja-JP" altLang="en-US" b="1" i="0" u="none" strike="noStrike" cap="none" normalizeH="0" baseline="0" dirty="0" smtClean="0">
              <a:ln>
                <a:noFill/>
              </a:ln>
              <a:effectLst/>
              <a:latin typeface="ＤＦＧ華康ゴシック体W5" pitchFamily="50" charset="-128"/>
              <a:ea typeface="ＤＦＧ華康ゴシック体W5" pitchFamily="50" charset="-128"/>
            </a:endParaRPr>
          </a:p>
        </p:txBody>
      </p:sp>
      <p:sp>
        <p:nvSpPr>
          <p:cNvPr id="23" name="正方形/長方形 22"/>
          <p:cNvSpPr/>
          <p:nvPr/>
        </p:nvSpPr>
        <p:spPr bwMode="auto">
          <a:xfrm>
            <a:off x="359819" y="4221088"/>
            <a:ext cx="1008111" cy="360040"/>
          </a:xfrm>
          <a:prstGeom prst="rect">
            <a:avLst/>
          </a:prstGeom>
          <a:solidFill>
            <a:schemeClr val="accent2"/>
          </a:solidFill>
          <a:ln w="12700" cap="sq" cmpd="sng" algn="ctr">
            <a:solidFill>
              <a:schemeClr val="accent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b="1" i="0" u="none" strike="noStrike" cap="none" normalizeH="0" baseline="0" dirty="0" smtClean="0">
                <a:ln>
                  <a:noFill/>
                </a:ln>
                <a:effectLst/>
                <a:latin typeface="ＤＦＧ華康ゴシック体W5" pitchFamily="50" charset="-128"/>
                <a:ea typeface="ＤＦＧ華康ゴシック体W5" pitchFamily="50" charset="-128"/>
              </a:rPr>
              <a:t>STEP</a:t>
            </a:r>
            <a:r>
              <a:rPr kumimoji="0" lang="en-US" altLang="ja-JP" b="1" i="0" u="none" strike="noStrike" cap="none" normalizeH="0" dirty="0" smtClean="0">
                <a:ln>
                  <a:noFill/>
                </a:ln>
                <a:effectLst/>
                <a:latin typeface="ＤＦＧ華康ゴシック体W5" pitchFamily="50" charset="-128"/>
                <a:ea typeface="ＤＦＧ華康ゴシック体W5" pitchFamily="50" charset="-128"/>
              </a:rPr>
              <a:t> 4</a:t>
            </a:r>
            <a:endParaRPr kumimoji="0" lang="ja-JP" altLang="en-US" b="1" i="0" u="none" strike="noStrike" cap="none" normalizeH="0" baseline="0" dirty="0" smtClean="0">
              <a:ln>
                <a:noFill/>
              </a:ln>
              <a:effectLst/>
              <a:latin typeface="ＤＦＧ華康ゴシック体W5" pitchFamily="50" charset="-128"/>
              <a:ea typeface="ＤＦＧ華康ゴシック体W5" pitchFamily="50" charset="-128"/>
            </a:endParaRPr>
          </a:p>
        </p:txBody>
      </p:sp>
      <p:sp>
        <p:nvSpPr>
          <p:cNvPr id="24" name="正方形/長方形 23"/>
          <p:cNvSpPr/>
          <p:nvPr/>
        </p:nvSpPr>
        <p:spPr bwMode="auto">
          <a:xfrm>
            <a:off x="360003" y="5085184"/>
            <a:ext cx="1008111" cy="360040"/>
          </a:xfrm>
          <a:prstGeom prst="rect">
            <a:avLst/>
          </a:prstGeom>
          <a:solidFill>
            <a:schemeClr val="accent2"/>
          </a:solidFill>
          <a:ln w="12700" cap="sq" cmpd="sng" algn="ctr">
            <a:solidFill>
              <a:schemeClr val="accent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b="1" i="0" u="none" strike="noStrike" cap="none" normalizeH="0" baseline="0" dirty="0" smtClean="0">
                <a:ln>
                  <a:noFill/>
                </a:ln>
                <a:effectLst/>
                <a:latin typeface="ＤＦＧ華康ゴシック体W5" pitchFamily="50" charset="-128"/>
                <a:ea typeface="ＤＦＧ華康ゴシック体W5" pitchFamily="50" charset="-128"/>
              </a:rPr>
              <a:t>STEP</a:t>
            </a:r>
            <a:r>
              <a:rPr kumimoji="0" lang="en-US" altLang="ja-JP" b="1" i="0" u="none" strike="noStrike" cap="none" normalizeH="0" dirty="0" smtClean="0">
                <a:ln>
                  <a:noFill/>
                </a:ln>
                <a:effectLst/>
                <a:latin typeface="ＤＦＧ華康ゴシック体W5" pitchFamily="50" charset="-128"/>
                <a:ea typeface="ＤＦＧ華康ゴシック体W5" pitchFamily="50" charset="-128"/>
              </a:rPr>
              <a:t> 5</a:t>
            </a:r>
            <a:endParaRPr kumimoji="0" lang="ja-JP" altLang="en-US" b="1" i="0" u="none" strike="noStrike" cap="none" normalizeH="0" baseline="0" dirty="0" smtClean="0">
              <a:ln>
                <a:noFill/>
              </a:ln>
              <a:effectLst/>
              <a:latin typeface="ＤＦＧ華康ゴシック体W5" pitchFamily="50" charset="-128"/>
              <a:ea typeface="ＤＦＧ華康ゴシック体W5" pitchFamily="50" charset="-128"/>
            </a:endParaRPr>
          </a:p>
        </p:txBody>
      </p:sp>
      <p:cxnSp>
        <p:nvCxnSpPr>
          <p:cNvPr id="9" name="直線矢印コネクタ 8"/>
          <p:cNvCxnSpPr>
            <a:stCxn id="7" idx="2"/>
            <a:endCxn id="21" idx="0"/>
          </p:cNvCxnSpPr>
          <p:nvPr/>
        </p:nvCxnSpPr>
        <p:spPr bwMode="auto">
          <a:xfrm>
            <a:off x="864059" y="2132856"/>
            <a:ext cx="0" cy="360040"/>
          </a:xfrm>
          <a:prstGeom prst="straightConnector1">
            <a:avLst/>
          </a:prstGeom>
          <a:solidFill>
            <a:schemeClr val="accent1"/>
          </a:solidFill>
          <a:ln w="28575" cap="sq" cmpd="sng" algn="ctr">
            <a:solidFill>
              <a:schemeClr val="accent2">
                <a:lumMod val="75000"/>
              </a:schemeClr>
            </a:solidFill>
            <a:prstDash val="solid"/>
            <a:round/>
            <a:headEnd type="none" w="sm" len="sm"/>
            <a:tailEnd type="arrow"/>
          </a:ln>
          <a:effectLst/>
        </p:spPr>
      </p:cxnSp>
      <p:cxnSp>
        <p:nvCxnSpPr>
          <p:cNvPr id="25" name="直線矢印コネクタ 24"/>
          <p:cNvCxnSpPr>
            <a:stCxn id="21" idx="2"/>
            <a:endCxn id="22" idx="0"/>
          </p:cNvCxnSpPr>
          <p:nvPr/>
        </p:nvCxnSpPr>
        <p:spPr bwMode="auto">
          <a:xfrm flipH="1">
            <a:off x="863875" y="2852936"/>
            <a:ext cx="184" cy="504056"/>
          </a:xfrm>
          <a:prstGeom prst="straightConnector1">
            <a:avLst/>
          </a:prstGeom>
          <a:solidFill>
            <a:schemeClr val="accent1"/>
          </a:solidFill>
          <a:ln w="28575" cap="sq" cmpd="sng" algn="ctr">
            <a:solidFill>
              <a:schemeClr val="accent2">
                <a:lumMod val="75000"/>
              </a:schemeClr>
            </a:solidFill>
            <a:prstDash val="solid"/>
            <a:round/>
            <a:headEnd type="none" w="sm" len="sm"/>
            <a:tailEnd type="arrow"/>
          </a:ln>
          <a:effectLst/>
        </p:spPr>
      </p:cxnSp>
      <p:cxnSp>
        <p:nvCxnSpPr>
          <p:cNvPr id="28" name="直線矢印コネクタ 27"/>
          <p:cNvCxnSpPr>
            <a:stCxn id="23" idx="2"/>
            <a:endCxn id="24" idx="0"/>
          </p:cNvCxnSpPr>
          <p:nvPr/>
        </p:nvCxnSpPr>
        <p:spPr bwMode="auto">
          <a:xfrm>
            <a:off x="863875" y="4581128"/>
            <a:ext cx="184" cy="504056"/>
          </a:xfrm>
          <a:prstGeom prst="straightConnector1">
            <a:avLst/>
          </a:prstGeom>
          <a:solidFill>
            <a:schemeClr val="accent1"/>
          </a:solidFill>
          <a:ln w="28575" cap="sq" cmpd="sng" algn="ctr">
            <a:solidFill>
              <a:schemeClr val="accent2">
                <a:lumMod val="75000"/>
              </a:schemeClr>
            </a:solidFill>
            <a:prstDash val="solid"/>
            <a:round/>
            <a:headEnd type="none" w="sm" len="sm"/>
            <a:tailEnd type="arrow"/>
          </a:ln>
          <a:effectLst/>
        </p:spPr>
      </p:cxnSp>
      <p:cxnSp>
        <p:nvCxnSpPr>
          <p:cNvPr id="30" name="直線矢印コネクタ 29"/>
          <p:cNvCxnSpPr>
            <a:stCxn id="22" idx="2"/>
            <a:endCxn id="23" idx="0"/>
          </p:cNvCxnSpPr>
          <p:nvPr/>
        </p:nvCxnSpPr>
        <p:spPr bwMode="auto">
          <a:xfrm>
            <a:off x="863875" y="3717032"/>
            <a:ext cx="0" cy="504056"/>
          </a:xfrm>
          <a:prstGeom prst="straightConnector1">
            <a:avLst/>
          </a:prstGeom>
          <a:solidFill>
            <a:schemeClr val="accent1"/>
          </a:solidFill>
          <a:ln w="28575" cap="sq" cmpd="sng" algn="ctr">
            <a:solidFill>
              <a:schemeClr val="accent2">
                <a:lumMod val="75000"/>
              </a:schemeClr>
            </a:solidFill>
            <a:prstDash val="solid"/>
            <a:round/>
            <a:headEnd type="none" w="sm" len="sm"/>
            <a:tailEnd type="arrow"/>
          </a:ln>
          <a:effectLst/>
        </p:spPr>
      </p:cxnSp>
      <p:sp>
        <p:nvSpPr>
          <p:cNvPr id="35" name="テキスト ボックス 34"/>
          <p:cNvSpPr txBox="1"/>
          <p:nvPr/>
        </p:nvSpPr>
        <p:spPr>
          <a:xfrm>
            <a:off x="212344" y="1019651"/>
            <a:ext cx="2868447" cy="422379"/>
          </a:xfrm>
          <a:prstGeom prst="rect">
            <a:avLst/>
          </a:prstGeom>
          <a:noFill/>
          <a:ln>
            <a:solidFill>
              <a:schemeClr val="bg2"/>
            </a:solidFill>
          </a:ln>
        </p:spPr>
        <p:txBody>
          <a:bodyPr wrap="square" rtlCol="0" anchor="ctr">
            <a:noAutofit/>
          </a:bodyPr>
          <a:lstStyle/>
          <a:p>
            <a:r>
              <a:rPr kumimoji="1" lang="ja-JP" altLang="en-US" sz="11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海外輸出までの流れ</a:t>
            </a:r>
          </a:p>
        </p:txBody>
      </p:sp>
      <p:sp>
        <p:nvSpPr>
          <p:cNvPr id="36" name="テキスト ボックス 35"/>
          <p:cNvSpPr txBox="1"/>
          <p:nvPr/>
        </p:nvSpPr>
        <p:spPr>
          <a:xfrm>
            <a:off x="1290996" y="1772816"/>
            <a:ext cx="1926798" cy="360040"/>
          </a:xfrm>
          <a:prstGeom prst="rect">
            <a:avLst/>
          </a:prstGeom>
          <a:noFill/>
          <a:ln>
            <a:noFill/>
          </a:ln>
        </p:spPr>
        <p:txBody>
          <a:bodyPr wrap="square" rtlCol="0" anchor="ctr">
            <a:noAutofit/>
          </a:bodyPr>
          <a:lstStyle/>
          <a:p>
            <a:r>
              <a:rPr kumimoji="1" lang="ja-JP" altLang="en-US"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事業戦略明確化</a:t>
            </a:r>
            <a:endParaRPr kumimoji="1" lang="en-US" altLang="ja-JP"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テキスト ボックス 36"/>
          <p:cNvSpPr txBox="1"/>
          <p:nvPr/>
        </p:nvSpPr>
        <p:spPr>
          <a:xfrm>
            <a:off x="1273578" y="2503849"/>
            <a:ext cx="1944216" cy="360040"/>
          </a:xfrm>
          <a:prstGeom prst="rect">
            <a:avLst/>
          </a:prstGeom>
          <a:noFill/>
          <a:ln>
            <a:noFill/>
          </a:ln>
        </p:spPr>
        <p:txBody>
          <a:bodyPr wrap="square" rtlCol="0" anchor="ctr">
            <a:noAutofit/>
          </a:bodyPr>
          <a:lstStyle/>
          <a:p>
            <a:r>
              <a:rPr kumimoji="1" lang="ja-JP" altLang="en-US" sz="1200" b="1"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戦略</a:t>
            </a:r>
            <a:r>
              <a:rPr kumimoji="1" lang="ja-JP" altLang="en-US"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計画案の策定</a:t>
            </a:r>
            <a:endParaRPr kumimoji="1" lang="en-US" altLang="ja-JP"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ターゲット地域・層の明確化、</a:t>
            </a:r>
            <a:endParaRPr kumimoji="1" lang="en-US" altLang="ja-JP" sz="9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社内体制の整備など</a:t>
            </a:r>
            <a:endParaRPr kumimoji="1" lang="en-US" altLang="ja-JP" sz="9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テキスト ボックス 37"/>
          <p:cNvSpPr txBox="1"/>
          <p:nvPr/>
        </p:nvSpPr>
        <p:spPr>
          <a:xfrm>
            <a:off x="1290996" y="3388893"/>
            <a:ext cx="1944216" cy="360040"/>
          </a:xfrm>
          <a:prstGeom prst="rect">
            <a:avLst/>
          </a:prstGeom>
          <a:noFill/>
          <a:ln>
            <a:noFill/>
          </a:ln>
        </p:spPr>
        <p:txBody>
          <a:bodyPr wrap="square" rtlCol="0" anchor="ctr">
            <a:noAutofit/>
          </a:bodyPr>
          <a:lstStyle/>
          <a:p>
            <a:r>
              <a:rPr kumimoji="1" lang="ja-JP" altLang="en-US"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国内での予備調査及び</a:t>
            </a:r>
            <a:endParaRPr kumimoji="1" lang="en-US" altLang="ja-JP"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現地調査（</a:t>
            </a:r>
            <a:r>
              <a:rPr kumimoji="1" lang="en-US" altLang="ja-JP"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FS</a:t>
            </a:r>
            <a:r>
              <a:rPr kumimoji="1" lang="ja-JP" altLang="en-US"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市場</a:t>
            </a:r>
            <a:r>
              <a:rPr kumimoji="1" lang="ja-JP" altLang="en-US" sz="9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調査、輸送手段の手配など</a:t>
            </a:r>
          </a:p>
        </p:txBody>
      </p:sp>
      <p:sp>
        <p:nvSpPr>
          <p:cNvPr id="41" name="正方形/長方形 40"/>
          <p:cNvSpPr/>
          <p:nvPr/>
        </p:nvSpPr>
        <p:spPr bwMode="auto">
          <a:xfrm>
            <a:off x="361049" y="5877272"/>
            <a:ext cx="1007065" cy="360040"/>
          </a:xfrm>
          <a:prstGeom prst="rect">
            <a:avLst/>
          </a:prstGeom>
          <a:solidFill>
            <a:schemeClr val="accent2"/>
          </a:solidFill>
          <a:ln w="12700" cap="sq" cmpd="sng" algn="ctr">
            <a:solidFill>
              <a:schemeClr val="accent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b="1" i="0" u="none" strike="noStrike" cap="none" normalizeH="0" baseline="0" dirty="0" smtClean="0">
                <a:ln>
                  <a:noFill/>
                </a:ln>
                <a:effectLst/>
                <a:latin typeface="ＤＦＧ華康ゴシック体W5" pitchFamily="50" charset="-128"/>
                <a:ea typeface="ＤＦＧ華康ゴシック体W5" pitchFamily="50" charset="-128"/>
              </a:rPr>
              <a:t>STEP</a:t>
            </a:r>
            <a:r>
              <a:rPr kumimoji="0" lang="en-US" altLang="ja-JP" b="1" i="0" u="none" strike="noStrike" cap="none" normalizeH="0" dirty="0" smtClean="0">
                <a:ln>
                  <a:noFill/>
                </a:ln>
                <a:effectLst/>
                <a:latin typeface="ＤＦＧ華康ゴシック体W5" pitchFamily="50" charset="-128"/>
                <a:ea typeface="ＤＦＧ華康ゴシック体W5" pitchFamily="50" charset="-128"/>
              </a:rPr>
              <a:t> 6</a:t>
            </a:r>
            <a:endParaRPr kumimoji="0" lang="ja-JP" altLang="en-US" b="1" i="0" u="none" strike="noStrike" cap="none" normalizeH="0" baseline="0" dirty="0" smtClean="0">
              <a:ln>
                <a:noFill/>
              </a:ln>
              <a:effectLst/>
              <a:latin typeface="ＤＦＧ華康ゴシック体W5" pitchFamily="50" charset="-128"/>
              <a:ea typeface="ＤＦＧ華康ゴシック体W5" pitchFamily="50" charset="-128"/>
            </a:endParaRPr>
          </a:p>
        </p:txBody>
      </p:sp>
      <p:cxnSp>
        <p:nvCxnSpPr>
          <p:cNvPr id="42" name="直線矢印コネクタ 41"/>
          <p:cNvCxnSpPr>
            <a:stCxn id="24" idx="2"/>
            <a:endCxn id="41" idx="0"/>
          </p:cNvCxnSpPr>
          <p:nvPr/>
        </p:nvCxnSpPr>
        <p:spPr bwMode="auto">
          <a:xfrm>
            <a:off x="864059" y="5445224"/>
            <a:ext cx="523" cy="432048"/>
          </a:xfrm>
          <a:prstGeom prst="straightConnector1">
            <a:avLst/>
          </a:prstGeom>
          <a:solidFill>
            <a:schemeClr val="accent1"/>
          </a:solidFill>
          <a:ln w="28575" cap="sq" cmpd="sng" algn="ctr">
            <a:solidFill>
              <a:schemeClr val="accent2">
                <a:lumMod val="75000"/>
              </a:schemeClr>
            </a:solidFill>
            <a:prstDash val="solid"/>
            <a:round/>
            <a:headEnd type="none" w="sm" len="sm"/>
            <a:tailEnd type="arrow"/>
          </a:ln>
          <a:effectLst/>
        </p:spPr>
      </p:cxnSp>
      <p:sp>
        <p:nvSpPr>
          <p:cNvPr id="44" name="正方形/長方形 43"/>
          <p:cNvSpPr/>
          <p:nvPr/>
        </p:nvSpPr>
        <p:spPr bwMode="auto">
          <a:xfrm>
            <a:off x="212344" y="1556792"/>
            <a:ext cx="2868448" cy="4968552"/>
          </a:xfrm>
          <a:prstGeom prst="rect">
            <a:avLst/>
          </a:prstGeom>
          <a:noFill/>
          <a:ln w="12700" cap="sq" cmpd="sng" algn="ctr">
            <a:solidFill>
              <a:schemeClr val="bg2"/>
            </a:solidFill>
            <a:prstDash val="sysDot"/>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26" name="テキスト ボックス 25"/>
          <p:cNvSpPr txBox="1"/>
          <p:nvPr/>
        </p:nvSpPr>
        <p:spPr>
          <a:xfrm>
            <a:off x="1280592" y="4226058"/>
            <a:ext cx="1944216" cy="432048"/>
          </a:xfrm>
          <a:prstGeom prst="rect">
            <a:avLst/>
          </a:prstGeom>
          <a:noFill/>
          <a:ln>
            <a:noFill/>
          </a:ln>
        </p:spPr>
        <p:txBody>
          <a:bodyPr wrap="square" rtlCol="0" anchor="ctr">
            <a:noAutofit/>
          </a:bodyPr>
          <a:lstStyle/>
          <a:p>
            <a:r>
              <a:rPr kumimoji="1" lang="ja-JP" altLang="en-US"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戦略計画立案</a:t>
            </a:r>
            <a:endParaRPr kumimoji="1" lang="en-US" altLang="ja-JP"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資金</a:t>
            </a:r>
            <a:r>
              <a:rPr kumimoji="1" lang="ja-JP" altLang="en-US" sz="9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計画、知財戦略、</a:t>
            </a:r>
            <a:endParaRPr kumimoji="1" lang="en-US" altLang="ja-JP" sz="9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流通経路・販売チャネル</a:t>
            </a:r>
            <a:r>
              <a:rPr kumimoji="1" lang="ja-JP" altLang="en-US" sz="9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など</a:t>
            </a:r>
            <a:endParaRPr kumimoji="1" lang="en-US" altLang="ja-JP" sz="9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テキスト ボックス 26"/>
          <p:cNvSpPr txBox="1"/>
          <p:nvPr/>
        </p:nvSpPr>
        <p:spPr>
          <a:xfrm>
            <a:off x="1290996" y="5086973"/>
            <a:ext cx="1944216" cy="432048"/>
          </a:xfrm>
          <a:prstGeom prst="rect">
            <a:avLst/>
          </a:prstGeom>
          <a:noFill/>
          <a:ln>
            <a:noFill/>
          </a:ln>
        </p:spPr>
        <p:txBody>
          <a:bodyPr wrap="square" rtlCol="0" anchor="ctr">
            <a:noAutofit/>
          </a:bodyPr>
          <a:lstStyle/>
          <a:p>
            <a:r>
              <a:rPr kumimoji="1" lang="ja-JP" altLang="en-US"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輸出先・取引先探し</a:t>
            </a:r>
            <a:endParaRPr kumimoji="1" lang="en-US" altLang="ja-JP"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展示会・商談会への参加など</a:t>
            </a:r>
            <a:endParaRPr kumimoji="1" lang="en-US" altLang="ja-JP" sz="9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取引企業の信用調査</a:t>
            </a:r>
            <a:endParaRPr kumimoji="1" lang="en-US" altLang="ja-JP" sz="9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p:cNvSpPr txBox="1"/>
          <p:nvPr/>
        </p:nvSpPr>
        <p:spPr>
          <a:xfrm>
            <a:off x="1273578" y="5841268"/>
            <a:ext cx="1944216" cy="432048"/>
          </a:xfrm>
          <a:prstGeom prst="rect">
            <a:avLst/>
          </a:prstGeom>
          <a:noFill/>
          <a:ln>
            <a:noFill/>
          </a:ln>
        </p:spPr>
        <p:txBody>
          <a:bodyPr wrap="square" rtlCol="0" anchor="ctr">
            <a:noAutofit/>
          </a:bodyPr>
          <a:lstStyle/>
          <a:p>
            <a:r>
              <a:rPr kumimoji="1" lang="ja-JP" altLang="en-US"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契約・輸出へ</a:t>
            </a:r>
            <a:endParaRPr kumimoji="1" lang="en-US" altLang="ja-JP" sz="12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1868875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87642" y="304800"/>
            <a:ext cx="9518358" cy="581715"/>
          </a:xfrm>
        </p:spPr>
        <p:txBody>
          <a:bodyPr>
            <a:normAutofit/>
          </a:bodyPr>
          <a:lstStyle/>
          <a:p>
            <a:r>
              <a:rPr lang="ja-JP" altLang="en-US" sz="2400" dirty="0" smtClean="0">
                <a:latin typeface="+mn-ea"/>
                <a:ea typeface="+mn-ea"/>
              </a:rPr>
              <a:t>３</a:t>
            </a:r>
            <a:r>
              <a:rPr lang="en-US" altLang="ja-JP" sz="2400" dirty="0" smtClean="0">
                <a:latin typeface="+mn-ea"/>
                <a:ea typeface="+mn-ea"/>
              </a:rPr>
              <a:t>.</a:t>
            </a:r>
            <a:r>
              <a:rPr lang="ja-JP" altLang="en-US" sz="24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文献・ウェブ等による</a:t>
            </a:r>
            <a:r>
              <a:rPr lang="ja-JP" altLang="en-US" sz="24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調査　</a:t>
            </a:r>
            <a:r>
              <a:rPr lang="en-US" altLang="ja-JP" sz="24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4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海外</a:t>
            </a:r>
            <a:r>
              <a:rPr lang="ja-JP" altLang="en-US" sz="24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輸出</a:t>
            </a:r>
            <a:r>
              <a:rPr lang="ja-JP" altLang="en-US" sz="24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のフローと必要な情報②</a:t>
            </a:r>
            <a:endParaRPr lang="en-US" altLang="ja-JP" sz="2400"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0"/>
          </p:nvPr>
        </p:nvSpPr>
        <p:spPr>
          <a:xfrm>
            <a:off x="9499036" y="6677571"/>
            <a:ext cx="406964" cy="255197"/>
          </a:xfrm>
        </p:spPr>
        <p:txBody>
          <a:bodyPr/>
          <a:lstStyle/>
          <a:p>
            <a:fld id="{19168A96-8FC6-49A7-AAFF-8891F4FD4FE2}" type="slidenum">
              <a:rPr lang="ja-JP" altLang="en-US" smtClean="0"/>
              <a:pPr/>
              <a:t>4</a:t>
            </a:fld>
            <a:endParaRPr lang="en-US" altLang="ja-JP"/>
          </a:p>
        </p:txBody>
      </p:sp>
      <p:sp>
        <p:nvSpPr>
          <p:cNvPr id="13" name="テキスト ボックス 12"/>
          <p:cNvSpPr txBox="1"/>
          <p:nvPr/>
        </p:nvSpPr>
        <p:spPr>
          <a:xfrm>
            <a:off x="7041232" y="6343773"/>
            <a:ext cx="2689791" cy="215444"/>
          </a:xfrm>
          <a:prstGeom prst="rect">
            <a:avLst/>
          </a:prstGeom>
          <a:noFill/>
        </p:spPr>
        <p:txBody>
          <a:bodyPr wrap="square" rtlCol="0">
            <a:spAutoFit/>
          </a:bodyPr>
          <a:lstStyle/>
          <a:p>
            <a:pPr algn="l"/>
            <a:r>
              <a:rPr kumimoji="1" lang="ja-JP" altLang="en-US" sz="8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出所</a:t>
            </a:r>
            <a:r>
              <a:rPr kumimoji="1" lang="ja-JP" altLang="en-US" sz="8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8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JETRO</a:t>
            </a:r>
            <a:r>
              <a:rPr kumimoji="1" lang="ja-JP" altLang="en-US" sz="8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「」海外ミニ調査サービス</a:t>
            </a:r>
            <a:r>
              <a:rPr kumimoji="1" lang="en-US" altLang="ja-JP" sz="8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より</a:t>
            </a:r>
            <a:r>
              <a:rPr kumimoji="1" lang="en-US" altLang="ja-JP" sz="8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MRI</a:t>
            </a:r>
            <a:r>
              <a:rPr kumimoji="1" lang="ja-JP" altLang="en-US" sz="8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作成</a:t>
            </a:r>
          </a:p>
        </p:txBody>
      </p:sp>
      <p:graphicFrame>
        <p:nvGraphicFramePr>
          <p:cNvPr id="5" name="表 4"/>
          <p:cNvGraphicFramePr>
            <a:graphicFrameLocks noGrp="1"/>
          </p:cNvGraphicFramePr>
          <p:nvPr>
            <p:extLst>
              <p:ext uri="{D42A27DB-BD31-4B8C-83A1-F6EECF244321}">
                <p14:modId xmlns:p14="http://schemas.microsoft.com/office/powerpoint/2010/main" val="893065151"/>
              </p:ext>
            </p:extLst>
          </p:nvPr>
        </p:nvGraphicFramePr>
        <p:xfrm>
          <a:off x="632520" y="1772816"/>
          <a:ext cx="8640960" cy="3566160"/>
        </p:xfrm>
        <a:graphic>
          <a:graphicData uri="http://schemas.openxmlformats.org/drawingml/2006/table">
            <a:tbl>
              <a:tblPr firstRow="1" bandRow="1">
                <a:tableStyleId>{5940675A-B579-460E-94D1-54222C63F5DA}</a:tableStyleId>
              </a:tblPr>
              <a:tblGrid>
                <a:gridCol w="2376264"/>
                <a:gridCol w="936104"/>
                <a:gridCol w="2880320"/>
                <a:gridCol w="1080120"/>
                <a:gridCol w="1368152"/>
              </a:tblGrid>
              <a:tr h="133729">
                <a:tc>
                  <a:txBody>
                    <a:bodyPr/>
                    <a:lstStyle/>
                    <a:p>
                      <a:r>
                        <a:rPr kumimoji="1" lang="ja-JP" altLang="en-US" sz="1200" dirty="0" smtClean="0"/>
                        <a:t>ニーズ</a:t>
                      </a:r>
                      <a:endParaRPr kumimoji="1" lang="ja-JP" alt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2"/>
                    </a:solidFill>
                  </a:tcPr>
                </a:tc>
                <a:tc>
                  <a:txBody>
                    <a:bodyPr/>
                    <a:lstStyle/>
                    <a:p>
                      <a:r>
                        <a:rPr kumimoji="1" lang="ja-JP" altLang="en-US" sz="1200" dirty="0" smtClean="0"/>
                        <a:t>調査項目</a:t>
                      </a:r>
                      <a:endParaRPr kumimoji="1" lang="ja-JP" alt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2"/>
                    </a:solidFill>
                  </a:tcPr>
                </a:tc>
                <a:tc>
                  <a:txBody>
                    <a:bodyPr/>
                    <a:lstStyle/>
                    <a:p>
                      <a:r>
                        <a:rPr kumimoji="1" lang="ja-JP" altLang="en-US" sz="1200" dirty="0" smtClean="0"/>
                        <a:t>調査の想定</a:t>
                      </a:r>
                      <a:endParaRPr kumimoji="1" lang="ja-JP" alt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2"/>
                    </a:solidFill>
                  </a:tcPr>
                </a:tc>
                <a:tc>
                  <a:txBody>
                    <a:bodyPr/>
                    <a:lstStyle/>
                    <a:p>
                      <a:r>
                        <a:rPr kumimoji="1" lang="ja-JP" altLang="en-US" sz="1200" dirty="0" smtClean="0"/>
                        <a:t>費用</a:t>
                      </a:r>
                      <a:endParaRPr kumimoji="1" lang="ja-JP" alt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2"/>
                    </a:solidFill>
                  </a:tcPr>
                </a:tc>
                <a:tc>
                  <a:txBody>
                    <a:bodyPr/>
                    <a:lstStyle/>
                    <a:p>
                      <a:r>
                        <a:rPr kumimoji="1" lang="ja-JP" altLang="en-US" sz="1200" dirty="0" smtClean="0"/>
                        <a:t>オープンデータ</a:t>
                      </a:r>
                      <a:endParaRPr kumimoji="1" lang="en-US" altLang="ja-JP" sz="1200" dirty="0" smtClean="0"/>
                    </a:p>
                    <a:p>
                      <a:r>
                        <a:rPr kumimoji="1" lang="ja-JP" altLang="en-US" sz="1200" dirty="0" smtClean="0"/>
                        <a:t>活用可能性</a:t>
                      </a:r>
                      <a:endParaRPr kumimoji="1" lang="ja-JP" altLang="en-US" sz="1200" dirty="0"/>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2"/>
                    </a:solidFill>
                  </a:tcPr>
                </a:tc>
              </a:tr>
              <a:tr h="133729">
                <a:tc>
                  <a:txBody>
                    <a:bodyPr/>
                    <a:lstStyle/>
                    <a:p>
                      <a:pPr marL="0" marR="0" indent="0" algn="l" defTabSz="672541"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bg2"/>
                          </a:solidFill>
                        </a:rPr>
                        <a:t>現地の協力企業をリストアップし、商談担当者、対応可能言語、日本との取引実績を知りたい</a:t>
                      </a: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r>
                        <a:rPr kumimoji="1" lang="ja-JP" altLang="en-US" sz="1200" dirty="0" smtClean="0">
                          <a:solidFill>
                            <a:schemeClr val="bg2"/>
                          </a:solidFill>
                        </a:rPr>
                        <a:t>企業調査</a:t>
                      </a:r>
                      <a:endParaRPr kumimoji="1" lang="ja-JP" altLang="en-US" sz="1200" dirty="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marL="171450" indent="-171450">
                        <a:buFont typeface="Wingdings" panose="05000000000000000000" pitchFamily="2" charset="2"/>
                        <a:buChar char="l"/>
                      </a:pPr>
                      <a:r>
                        <a:rPr kumimoji="1" lang="ja-JP" altLang="en-US" sz="1200" dirty="0" smtClean="0">
                          <a:solidFill>
                            <a:schemeClr val="bg2"/>
                          </a:solidFill>
                        </a:rPr>
                        <a:t>企業名、住所、電話番号などのリストアップ</a:t>
                      </a:r>
                      <a:endParaRPr kumimoji="1" lang="en-US" altLang="ja-JP" sz="1200" dirty="0" smtClean="0">
                        <a:solidFill>
                          <a:schemeClr val="bg2"/>
                        </a:solidFill>
                      </a:endParaRPr>
                    </a:p>
                    <a:p>
                      <a:pPr marL="171450" indent="-171450">
                        <a:buFont typeface="Wingdings" panose="05000000000000000000" pitchFamily="2" charset="2"/>
                        <a:buChar char="l"/>
                      </a:pPr>
                      <a:r>
                        <a:rPr kumimoji="1" lang="ja-JP" altLang="en-US" sz="1200" dirty="0" smtClean="0">
                          <a:solidFill>
                            <a:schemeClr val="bg2"/>
                          </a:solidFill>
                        </a:rPr>
                        <a:t>コンタクト窓口</a:t>
                      </a:r>
                      <a:endParaRPr kumimoji="1" lang="en-US" altLang="ja-JP" sz="1200" dirty="0" smtClean="0">
                        <a:solidFill>
                          <a:schemeClr val="bg2"/>
                        </a:solidFill>
                      </a:endParaRPr>
                    </a:p>
                    <a:p>
                      <a:pPr marL="171450" indent="-171450">
                        <a:buFont typeface="Wingdings" panose="05000000000000000000" pitchFamily="2" charset="2"/>
                        <a:buChar char="l"/>
                      </a:pPr>
                      <a:r>
                        <a:rPr kumimoji="1" lang="ja-JP" altLang="en-US" sz="1200" dirty="0" smtClean="0">
                          <a:solidFill>
                            <a:schemeClr val="bg2"/>
                          </a:solidFill>
                        </a:rPr>
                        <a:t>取扱品目等</a:t>
                      </a:r>
                      <a:endParaRPr kumimoji="1" lang="ja-JP" altLang="en-US" sz="1200" dirty="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r>
                        <a:rPr kumimoji="1" lang="en-US" altLang="ja-JP" sz="1200" dirty="0" smtClean="0">
                          <a:solidFill>
                            <a:schemeClr val="bg2"/>
                          </a:solidFill>
                        </a:rPr>
                        <a:t>216,000</a:t>
                      </a:r>
                      <a:r>
                        <a:rPr kumimoji="1" lang="ja-JP" altLang="en-US" sz="1200" dirty="0" smtClean="0">
                          <a:solidFill>
                            <a:schemeClr val="bg2"/>
                          </a:solidFill>
                        </a:rPr>
                        <a:t>円～</a:t>
                      </a:r>
                      <a:endParaRPr kumimoji="1" lang="ja-JP" altLang="en-US" sz="1200" dirty="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algn="ctr"/>
                      <a:r>
                        <a:rPr kumimoji="1" lang="ja-JP" altLang="en-US" sz="1200" dirty="0" smtClean="0">
                          <a:solidFill>
                            <a:schemeClr val="bg2"/>
                          </a:solidFill>
                        </a:rPr>
                        <a:t>△</a:t>
                      </a:r>
                      <a:endParaRPr kumimoji="1" lang="ja-JP" altLang="en-US" sz="1200" dirty="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r>
              <a:tr h="133729">
                <a:tc>
                  <a:txBody>
                    <a:bodyPr/>
                    <a:lstStyle/>
                    <a:p>
                      <a:r>
                        <a:rPr kumimoji="1" lang="ja-JP" altLang="en-US" sz="1200" dirty="0" smtClean="0">
                          <a:solidFill>
                            <a:schemeClr val="bg2"/>
                          </a:solidFill>
                        </a:rPr>
                        <a:t>現地で販売予定の商品の競合となる商品について、都市部と郊外の商品の小売価格が知りたい</a:t>
                      </a:r>
                      <a:endParaRPr kumimoji="1" lang="ja-JP" altLang="en-US" sz="1200" dirty="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r>
                        <a:rPr kumimoji="1" lang="ja-JP" altLang="en-US" sz="1200" dirty="0" smtClean="0">
                          <a:solidFill>
                            <a:schemeClr val="bg2"/>
                          </a:solidFill>
                        </a:rPr>
                        <a:t>小売価格</a:t>
                      </a:r>
                      <a:endParaRPr kumimoji="1" lang="ja-JP" altLang="en-US" sz="1200" dirty="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marL="171450" indent="-171450">
                        <a:buFont typeface="Wingdings" panose="05000000000000000000" pitchFamily="2" charset="2"/>
                        <a:buChar char="l"/>
                      </a:pPr>
                      <a:r>
                        <a:rPr kumimoji="1" lang="ja-JP" altLang="en-US" sz="1200" dirty="0" smtClean="0">
                          <a:solidFill>
                            <a:schemeClr val="bg2"/>
                          </a:solidFill>
                        </a:rPr>
                        <a:t>一般的な消費財の店頭小売価格</a:t>
                      </a:r>
                      <a:endParaRPr kumimoji="1" lang="ja-JP" altLang="en-US" sz="1200" dirty="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r>
                        <a:rPr kumimoji="1" lang="en-US" altLang="ja-JP" sz="1200" dirty="0" smtClean="0">
                          <a:solidFill>
                            <a:schemeClr val="bg2"/>
                          </a:solidFill>
                        </a:rPr>
                        <a:t>64,800</a:t>
                      </a:r>
                      <a:r>
                        <a:rPr kumimoji="1" lang="ja-JP" altLang="en-US" sz="1200" dirty="0" smtClean="0">
                          <a:solidFill>
                            <a:schemeClr val="bg2"/>
                          </a:solidFill>
                        </a:rPr>
                        <a:t>円～</a:t>
                      </a:r>
                      <a:endParaRPr kumimoji="1" lang="ja-JP" altLang="en-US" sz="1200" dirty="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algn="ctr"/>
                      <a:r>
                        <a:rPr kumimoji="1" lang="ja-JP" altLang="en-US" sz="1200" dirty="0" smtClean="0">
                          <a:solidFill>
                            <a:schemeClr val="bg2"/>
                          </a:solidFill>
                        </a:rPr>
                        <a:t>△</a:t>
                      </a:r>
                      <a:endParaRPr kumimoji="1" lang="ja-JP" altLang="en-US" sz="1200" dirty="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r>
              <a:tr h="133729">
                <a:tc>
                  <a:txBody>
                    <a:bodyPr/>
                    <a:lstStyle/>
                    <a:p>
                      <a:r>
                        <a:rPr kumimoji="1" lang="ja-JP" altLang="en-US" sz="1200" dirty="0" smtClean="0">
                          <a:solidFill>
                            <a:schemeClr val="bg2"/>
                          </a:solidFill>
                        </a:rPr>
                        <a:t>海外で商品を販売するのに際し、原材料の輸出入に関する規制や、商品の販売に関する制度や法令が知りたい</a:t>
                      </a:r>
                      <a:endParaRPr kumimoji="1" lang="ja-JP" altLang="en-US" sz="1200" dirty="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r>
                        <a:rPr kumimoji="1" lang="ja-JP" altLang="en-US" sz="1200" dirty="0" smtClean="0">
                          <a:solidFill>
                            <a:schemeClr val="bg2"/>
                          </a:solidFill>
                        </a:rPr>
                        <a:t>制度情報</a:t>
                      </a:r>
                      <a:endParaRPr kumimoji="1" lang="ja-JP" altLang="en-US" sz="1200" dirty="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marL="171450" indent="-171450">
                        <a:buFont typeface="Wingdings" panose="05000000000000000000" pitchFamily="2" charset="2"/>
                        <a:buChar char="l"/>
                      </a:pPr>
                      <a:r>
                        <a:rPr kumimoji="1" lang="ja-JP" altLang="en-US" sz="1200" dirty="0" smtClean="0">
                          <a:solidFill>
                            <a:schemeClr val="bg2"/>
                          </a:solidFill>
                        </a:rPr>
                        <a:t>規制の有無の確認</a:t>
                      </a:r>
                      <a:endParaRPr kumimoji="1" lang="en-US" altLang="ja-JP" sz="1200" dirty="0" smtClean="0">
                        <a:solidFill>
                          <a:schemeClr val="bg2"/>
                        </a:solidFill>
                      </a:endParaRPr>
                    </a:p>
                    <a:p>
                      <a:pPr marL="171450" indent="-171450">
                        <a:buFont typeface="Wingdings" panose="05000000000000000000" pitchFamily="2" charset="2"/>
                        <a:buChar char="l"/>
                      </a:pPr>
                      <a:r>
                        <a:rPr kumimoji="1" lang="ja-JP" altLang="en-US" sz="1200" dirty="0" smtClean="0">
                          <a:solidFill>
                            <a:schemeClr val="bg2"/>
                          </a:solidFill>
                        </a:rPr>
                        <a:t>該当する分野の法律・規約等の原文を入手</a:t>
                      </a:r>
                      <a:endParaRPr kumimoji="1" lang="en-US" altLang="ja-JP" sz="1200" dirty="0" smtClean="0">
                        <a:solidFill>
                          <a:schemeClr val="bg2"/>
                        </a:solidFill>
                      </a:endParaRPr>
                    </a:p>
                    <a:p>
                      <a:pPr marL="171450" indent="-171450">
                        <a:buFont typeface="Wingdings" panose="05000000000000000000" pitchFamily="2" charset="2"/>
                        <a:buChar char="l"/>
                      </a:pPr>
                      <a:endParaRPr kumimoji="1" lang="ja-JP" altLang="en-US" sz="1200" dirty="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marL="0" marR="0" indent="0" algn="l" defTabSz="672541"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bg2"/>
                          </a:solidFill>
                        </a:rPr>
                        <a:t>216,000</a:t>
                      </a:r>
                      <a:r>
                        <a:rPr kumimoji="1" lang="ja-JP" altLang="en-US" sz="1200" dirty="0" smtClean="0">
                          <a:solidFill>
                            <a:schemeClr val="bg2"/>
                          </a:solidFill>
                        </a:rPr>
                        <a:t>円～</a:t>
                      </a:r>
                    </a:p>
                    <a:p>
                      <a:endParaRPr kumimoji="1" lang="ja-JP" altLang="en-US" sz="1200" dirty="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algn="ctr"/>
                      <a:r>
                        <a:rPr kumimoji="1" lang="ja-JP" altLang="en-US" sz="1200" dirty="0" smtClean="0">
                          <a:solidFill>
                            <a:schemeClr val="bg2"/>
                          </a:solidFill>
                        </a:rPr>
                        <a:t>○</a:t>
                      </a:r>
                      <a:endParaRPr kumimoji="1" lang="ja-JP" altLang="en-US" sz="1200" dirty="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r>
              <a:tr h="133729">
                <a:tc>
                  <a:txBody>
                    <a:bodyPr/>
                    <a:lstStyle/>
                    <a:p>
                      <a:r>
                        <a:rPr kumimoji="1" lang="ja-JP" altLang="en-US" sz="1200" dirty="0" smtClean="0">
                          <a:solidFill>
                            <a:schemeClr val="bg2"/>
                          </a:solidFill>
                        </a:rPr>
                        <a:t>海外で商品を販売する際の市場規模を知るために、対象国の生産、輸出、輸入などに関する情報が知りたい</a:t>
                      </a:r>
                      <a:endParaRPr kumimoji="1" lang="ja-JP" altLang="en-US" sz="1200" dirty="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r>
                        <a:rPr kumimoji="1" lang="ja-JP" altLang="en-US" sz="1200" dirty="0" smtClean="0">
                          <a:solidFill>
                            <a:schemeClr val="bg2"/>
                          </a:solidFill>
                        </a:rPr>
                        <a:t>統計情報</a:t>
                      </a:r>
                      <a:endParaRPr kumimoji="1" lang="ja-JP" altLang="en-US" sz="1200" dirty="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marL="171450" indent="-171450">
                        <a:buFont typeface="Wingdings" panose="05000000000000000000" pitchFamily="2" charset="2"/>
                        <a:buChar char="l"/>
                      </a:pPr>
                      <a:r>
                        <a:rPr kumimoji="1" lang="ja-JP" altLang="en-US" sz="1200" dirty="0" smtClean="0">
                          <a:solidFill>
                            <a:schemeClr val="bg2"/>
                          </a:solidFill>
                        </a:rPr>
                        <a:t>統計データの収集</a:t>
                      </a:r>
                      <a:endParaRPr kumimoji="1" lang="ja-JP" altLang="en-US" sz="1200" dirty="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r>
                        <a:rPr kumimoji="1" lang="en-US" altLang="ja-JP" sz="1200" dirty="0" smtClean="0">
                          <a:solidFill>
                            <a:schemeClr val="bg2"/>
                          </a:solidFill>
                        </a:rPr>
                        <a:t>43,200</a:t>
                      </a:r>
                      <a:r>
                        <a:rPr kumimoji="1" lang="ja-JP" altLang="en-US" sz="1200" dirty="0" smtClean="0">
                          <a:solidFill>
                            <a:schemeClr val="bg2"/>
                          </a:solidFill>
                        </a:rPr>
                        <a:t>円～</a:t>
                      </a:r>
                      <a:endParaRPr kumimoji="1" lang="ja-JP" altLang="en-US" sz="1200" dirty="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algn="ctr"/>
                      <a:r>
                        <a:rPr kumimoji="1" lang="ja-JP" altLang="en-US" sz="1200" dirty="0" smtClean="0">
                          <a:solidFill>
                            <a:schemeClr val="bg2"/>
                          </a:solidFill>
                        </a:rPr>
                        <a:t>○</a:t>
                      </a:r>
                      <a:endParaRPr kumimoji="1" lang="ja-JP" altLang="en-US" sz="1200" dirty="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r>
            </a:tbl>
          </a:graphicData>
        </a:graphic>
      </p:graphicFrame>
      <p:sp>
        <p:nvSpPr>
          <p:cNvPr id="7" name="角丸四角形 6"/>
          <p:cNvSpPr/>
          <p:nvPr/>
        </p:nvSpPr>
        <p:spPr bwMode="auto">
          <a:xfrm>
            <a:off x="6753200" y="1628800"/>
            <a:ext cx="1224136" cy="3888432"/>
          </a:xfrm>
          <a:prstGeom prst="roundRect">
            <a:avLst/>
          </a:prstGeom>
          <a:noFill/>
          <a:ln w="19050" cap="sq" cmpd="sng" algn="ctr">
            <a:solidFill>
              <a:schemeClr val="accent2"/>
            </a:solidFill>
            <a:prstDash val="dash"/>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20" name="角丸四角形 19"/>
          <p:cNvSpPr/>
          <p:nvPr/>
        </p:nvSpPr>
        <p:spPr bwMode="auto">
          <a:xfrm>
            <a:off x="4484948" y="5733256"/>
            <a:ext cx="4536504" cy="288032"/>
          </a:xfrm>
          <a:prstGeom prst="roundRect">
            <a:avLst/>
          </a:prstGeom>
          <a:noFill/>
          <a:ln>
            <a:noFill/>
            <a:headEnd type="none" w="sm" len="sm"/>
            <a:tailEnd type="none" w="sm" len="sm"/>
          </a:ln>
        </p:spPr>
        <p:style>
          <a:lnRef idx="1">
            <a:schemeClr val="accent2"/>
          </a:lnRef>
          <a:fillRef idx="3">
            <a:schemeClr val="accent2"/>
          </a:fillRef>
          <a:effectRef idx="2">
            <a:schemeClr val="accent2"/>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defTabSz="914400" rtl="0" eaLnBrk="1" fontAlgn="base" latinLnBrk="1" hangingPunct="1">
              <a:lnSpc>
                <a:spcPct val="100000"/>
              </a:lnSpc>
              <a:spcBef>
                <a:spcPct val="0"/>
              </a:spcBef>
              <a:spcAft>
                <a:spcPct val="0"/>
              </a:spcAft>
              <a:buClrTx/>
              <a:buSzTx/>
              <a:buFontTx/>
              <a:buNone/>
              <a:tabLst/>
            </a:pPr>
            <a:r>
              <a:rPr kumimoji="0" lang="ja-JP" altLang="en-US" sz="1200" b="1" i="0" u="none" strike="noStrike" cap="none" normalizeH="0" baseline="0" dirty="0" smtClean="0">
                <a:ln>
                  <a:noFill/>
                </a:ln>
                <a:solidFill>
                  <a:schemeClr val="accent2"/>
                </a:solidFill>
                <a:effectLst/>
                <a:latin typeface="Meiryo UI" panose="020B0604030504040204" pitchFamily="50" charset="-128"/>
                <a:ea typeface="Meiryo UI" panose="020B0604030504040204" pitchFamily="50" charset="-128"/>
                <a:cs typeface="Meiryo UI" panose="020B0604030504040204" pitchFamily="50" charset="-128"/>
              </a:rPr>
              <a:t>オープンデータ化することによって、調査に係る費用や人件費等のコストを</a:t>
            </a:r>
            <a:endParaRPr kumimoji="0" lang="en-US" altLang="ja-JP" sz="1200" b="1" i="0" u="none" strike="noStrike" cap="none" normalizeH="0" baseline="0" dirty="0" smtClean="0">
              <a:ln>
                <a:noFill/>
              </a:ln>
              <a:solidFill>
                <a:schemeClr val="accent2"/>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defTabSz="914400" rtl="0" eaLnBrk="1" fontAlgn="base" latinLnBrk="1" hangingPunct="1">
              <a:lnSpc>
                <a:spcPct val="100000"/>
              </a:lnSpc>
              <a:spcBef>
                <a:spcPct val="0"/>
              </a:spcBef>
              <a:spcAft>
                <a:spcPct val="0"/>
              </a:spcAft>
              <a:buClrTx/>
              <a:buSzTx/>
              <a:buFontTx/>
              <a:buNone/>
              <a:tabLst/>
            </a:pPr>
            <a:r>
              <a:rPr kumimoji="0" lang="ja-JP" altLang="en-US" sz="1200" b="1" i="0" u="none" strike="noStrike" cap="none" normalizeH="0" baseline="0" dirty="0" smtClean="0">
                <a:ln>
                  <a:noFill/>
                </a:ln>
                <a:solidFill>
                  <a:schemeClr val="accent2"/>
                </a:solidFill>
                <a:effectLst/>
                <a:latin typeface="Meiryo UI" panose="020B0604030504040204" pitchFamily="50" charset="-128"/>
                <a:ea typeface="Meiryo UI" panose="020B0604030504040204" pitchFamily="50" charset="-128"/>
                <a:cs typeface="Meiryo UI" panose="020B0604030504040204" pitchFamily="50" charset="-128"/>
              </a:rPr>
              <a:t>圧縮することが可能になり、ビジネス化の障壁が下がる可能性がある</a:t>
            </a:r>
          </a:p>
        </p:txBody>
      </p:sp>
      <p:sp>
        <p:nvSpPr>
          <p:cNvPr id="21" name="テキスト ボックス 20"/>
          <p:cNvSpPr txBox="1"/>
          <p:nvPr/>
        </p:nvSpPr>
        <p:spPr>
          <a:xfrm>
            <a:off x="2505815" y="1167537"/>
            <a:ext cx="4983048" cy="276999"/>
          </a:xfrm>
          <a:prstGeom prst="rect">
            <a:avLst/>
          </a:prstGeom>
          <a:noFill/>
        </p:spPr>
        <p:txBody>
          <a:bodyPr wrap="square" rtlCol="0">
            <a:spAutoFit/>
          </a:bodyPr>
          <a:lstStyle/>
          <a:p>
            <a:r>
              <a:rPr kumimoji="1" lang="ja-JP" altLang="en-US" sz="1200" b="1"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国内での事前調査項目について、調査を意外部委託し他場合の費用</a:t>
            </a:r>
          </a:p>
        </p:txBody>
      </p:sp>
    </p:spTree>
    <p:extLst>
      <p:ext uri="{BB962C8B-B14F-4D97-AF65-F5344CB8AC3E}">
        <p14:creationId xmlns:p14="http://schemas.microsoft.com/office/powerpoint/2010/main" val="24267217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87642" y="304800"/>
            <a:ext cx="9518358" cy="581715"/>
          </a:xfrm>
        </p:spPr>
        <p:txBody>
          <a:bodyPr>
            <a:normAutofit/>
          </a:bodyPr>
          <a:lstStyle/>
          <a:p>
            <a:r>
              <a:rPr lang="ja-JP" altLang="en-US" sz="2400" dirty="0" smtClean="0">
                <a:latin typeface="+mn-ea"/>
                <a:ea typeface="+mn-ea"/>
              </a:rPr>
              <a:t>３</a:t>
            </a:r>
            <a:r>
              <a:rPr lang="en-US" altLang="ja-JP" sz="2400" dirty="0" smtClean="0">
                <a:latin typeface="+mn-ea"/>
                <a:ea typeface="+mn-ea"/>
              </a:rPr>
              <a:t>.</a:t>
            </a:r>
            <a:r>
              <a:rPr lang="ja-JP" altLang="en-US" sz="24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文献・ウェブ等による調査　</a:t>
            </a:r>
            <a:r>
              <a:rPr lang="en-US" altLang="ja-JP" sz="24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24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主要</a:t>
            </a:r>
            <a:r>
              <a:rPr lang="ja-JP" altLang="en-US" sz="24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な</a:t>
            </a:r>
            <a:r>
              <a:rPr lang="ja-JP" altLang="en-US" sz="24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データ</a:t>
            </a:r>
            <a:r>
              <a:rPr lang="ja-JP" altLang="en-US" sz="24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の公開状況①</a:t>
            </a:r>
            <a:endParaRPr lang="en-US" altLang="ja-JP" sz="2400"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0"/>
          </p:nvPr>
        </p:nvSpPr>
        <p:spPr>
          <a:xfrm>
            <a:off x="9499036" y="6677571"/>
            <a:ext cx="406964" cy="255197"/>
          </a:xfrm>
        </p:spPr>
        <p:txBody>
          <a:bodyPr/>
          <a:lstStyle/>
          <a:p>
            <a:fld id="{19168A96-8FC6-49A7-AAFF-8891F4FD4FE2}" type="slidenum">
              <a:rPr lang="ja-JP" altLang="en-US" smtClean="0"/>
              <a:pPr/>
              <a:t>5</a:t>
            </a:fld>
            <a:endParaRPr lang="en-US" altLang="ja-JP"/>
          </a:p>
        </p:txBody>
      </p:sp>
      <p:graphicFrame>
        <p:nvGraphicFramePr>
          <p:cNvPr id="3" name="表 2"/>
          <p:cNvGraphicFramePr>
            <a:graphicFrameLocks noGrp="1"/>
          </p:cNvGraphicFramePr>
          <p:nvPr>
            <p:extLst>
              <p:ext uri="{D42A27DB-BD31-4B8C-83A1-F6EECF244321}">
                <p14:modId xmlns:p14="http://schemas.microsoft.com/office/powerpoint/2010/main" val="158529025"/>
              </p:ext>
            </p:extLst>
          </p:nvPr>
        </p:nvGraphicFramePr>
        <p:xfrm>
          <a:off x="200472" y="1074800"/>
          <a:ext cx="9361040" cy="5137360"/>
        </p:xfrm>
        <a:graphic>
          <a:graphicData uri="http://schemas.openxmlformats.org/drawingml/2006/table">
            <a:tbl>
              <a:tblPr firstRow="1" bandRow="1">
                <a:tableStyleId>{5940675A-B579-460E-94D1-54222C63F5DA}</a:tableStyleId>
              </a:tblPr>
              <a:tblGrid>
                <a:gridCol w="1293801"/>
                <a:gridCol w="1293801"/>
                <a:gridCol w="4325166"/>
                <a:gridCol w="2448272"/>
              </a:tblGrid>
              <a:tr h="219569">
                <a:tc>
                  <a:txBody>
                    <a:bodyPr/>
                    <a:lstStyle/>
                    <a:p>
                      <a:pPr algn="ctr"/>
                      <a:r>
                        <a:rPr kumimoji="1" lang="ja-JP" altLang="en-US" sz="1000" b="1" dirty="0" smtClean="0">
                          <a:solidFill>
                            <a:schemeClr val="tx1"/>
                          </a:solidFill>
                        </a:rPr>
                        <a:t>データ保有者</a:t>
                      </a:r>
                      <a:endParaRPr kumimoji="1" lang="ja-JP" altLang="en-US" sz="1000" b="1" dirty="0">
                        <a:solidFill>
                          <a:schemeClr val="tx1"/>
                        </a:solidFill>
                      </a:endParaRP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kumimoji="1" lang="ja-JP" altLang="en-US" sz="1000" b="1" dirty="0" smtClean="0">
                          <a:solidFill>
                            <a:schemeClr val="tx1"/>
                          </a:solidFill>
                        </a:rPr>
                        <a:t>データ形式</a:t>
                      </a:r>
                      <a:endParaRPr kumimoji="1" lang="ja-JP" altLang="en-US" sz="1000" b="1" dirty="0">
                        <a:solidFill>
                          <a:schemeClr val="tx1"/>
                        </a:solidFill>
                      </a:endParaRP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kumimoji="1" lang="ja-JP" altLang="en-US" sz="1000" b="1" dirty="0" smtClean="0">
                          <a:solidFill>
                            <a:schemeClr val="tx1"/>
                          </a:solidFill>
                        </a:rPr>
                        <a:t>データの概要</a:t>
                      </a:r>
                      <a:endParaRPr kumimoji="1" lang="ja-JP" altLang="en-US" sz="1000" b="1" dirty="0">
                        <a:solidFill>
                          <a:schemeClr val="tx1"/>
                        </a:solidFill>
                      </a:endParaRP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kumimoji="1" lang="ja-JP" altLang="en-US" sz="1000" b="1" dirty="0" smtClean="0">
                          <a:solidFill>
                            <a:schemeClr val="tx1"/>
                          </a:solidFill>
                        </a:rPr>
                        <a:t>利用ルール</a:t>
                      </a:r>
                      <a:endParaRPr kumimoji="1" lang="ja-JP" altLang="en-US" sz="1000" b="1" dirty="0">
                        <a:solidFill>
                          <a:schemeClr val="tx1"/>
                        </a:solidFill>
                      </a:endParaRP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r>
              <a:tr h="372723">
                <a:tc rowSpan="5">
                  <a:txBody>
                    <a:bodyPr/>
                    <a:lstStyle/>
                    <a:p>
                      <a:r>
                        <a:rPr kumimoji="1" lang="en-US" altLang="ja-JP" sz="1000" dirty="0" smtClean="0">
                          <a:solidFill>
                            <a:schemeClr val="bg2"/>
                          </a:solidFill>
                        </a:rPr>
                        <a:t>JETRO</a:t>
                      </a:r>
                      <a:endParaRPr kumimoji="1" lang="ja-JP" altLang="en-US" sz="1000" dirty="0">
                        <a:solidFill>
                          <a:schemeClr val="bg2"/>
                        </a:solidFill>
                      </a:endParaRP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000" dirty="0" smtClean="0">
                          <a:solidFill>
                            <a:schemeClr val="bg2"/>
                          </a:solidFill>
                        </a:rPr>
                        <a:t>PDF</a:t>
                      </a:r>
                      <a:endParaRPr kumimoji="1" lang="ja-JP" altLang="en-US" sz="1000" dirty="0">
                        <a:solidFill>
                          <a:schemeClr val="bg2"/>
                        </a:solidFill>
                      </a:endParaRP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indent="-285750">
                        <a:buFont typeface="Arial" panose="020B0604020202020204" pitchFamily="34" charset="0"/>
                        <a:buChar char="•"/>
                      </a:pPr>
                      <a:r>
                        <a:rPr kumimoji="1" lang="ja-JP" altLang="en-US" sz="1000" dirty="0" smtClean="0">
                          <a:solidFill>
                            <a:schemeClr val="bg2"/>
                          </a:solidFill>
                        </a:rPr>
                        <a:t>国・地域別の概況を示したレポート（世界貿易投資報告など）</a:t>
                      </a:r>
                      <a:endParaRPr kumimoji="1" lang="en-US" altLang="ja-JP" sz="1000" dirty="0" smtClean="0">
                        <a:solidFill>
                          <a:schemeClr val="bg2"/>
                        </a:solidFill>
                      </a:endParaRPr>
                    </a:p>
                    <a:p>
                      <a:pPr marL="285750" indent="-285750">
                        <a:buFont typeface="Arial" panose="020B0604020202020204" pitchFamily="34" charset="0"/>
                        <a:buChar char="•"/>
                      </a:pPr>
                      <a:r>
                        <a:rPr kumimoji="1" lang="ja-JP" altLang="en-US" sz="1000" dirty="0" smtClean="0">
                          <a:solidFill>
                            <a:schemeClr val="bg2"/>
                          </a:solidFill>
                        </a:rPr>
                        <a:t>最新動向のニュース</a:t>
                      </a:r>
                      <a:endParaRPr kumimoji="1" lang="en-US" altLang="ja-JP" sz="1000" dirty="0" smtClean="0">
                        <a:solidFill>
                          <a:schemeClr val="bg2"/>
                        </a:solidFill>
                      </a:endParaRPr>
                    </a:p>
                    <a:p>
                      <a:pPr marL="285750" indent="-285750">
                        <a:buFont typeface="Arial" panose="020B0604020202020204" pitchFamily="34" charset="0"/>
                        <a:buChar char="•"/>
                      </a:pPr>
                      <a:r>
                        <a:rPr kumimoji="1" lang="ja-JP" altLang="en-US" sz="1000" dirty="0" smtClean="0">
                          <a:solidFill>
                            <a:schemeClr val="bg2"/>
                          </a:solidFill>
                        </a:rPr>
                        <a:t>産業別情報（農林水産物・食品、ファッション・繊維、コンテンツ、ライフサイエンスなど）</a:t>
                      </a:r>
                      <a:endParaRPr kumimoji="1" lang="en-US" altLang="ja-JP" sz="1000" dirty="0" smtClean="0">
                        <a:solidFill>
                          <a:schemeClr val="bg2"/>
                        </a:solidFill>
                      </a:endParaRPr>
                    </a:p>
                    <a:p>
                      <a:pPr marL="285750" indent="-285750">
                        <a:buFont typeface="Arial" panose="020B0604020202020204" pitchFamily="34" charset="0"/>
                        <a:buChar char="•"/>
                      </a:pPr>
                      <a:r>
                        <a:rPr kumimoji="1" lang="ja-JP" altLang="en-US" sz="1000" dirty="0" smtClean="0">
                          <a:solidFill>
                            <a:schemeClr val="bg2"/>
                          </a:solidFill>
                        </a:rPr>
                        <a:t>調査レポート（産業別）</a:t>
                      </a:r>
                      <a:endParaRPr kumimoji="1" lang="ja-JP" altLang="en-US" sz="1000" dirty="0">
                        <a:solidFill>
                          <a:schemeClr val="bg2"/>
                        </a:solidFill>
                      </a:endParaRP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rowSpan="5">
                  <a:txBody>
                    <a:bodyPr/>
                    <a:lstStyle/>
                    <a:p>
                      <a:pPr marL="285750" indent="-285750">
                        <a:buFont typeface="Arial" panose="020B0604020202020204" pitchFamily="34" charset="0"/>
                        <a:buChar char="•"/>
                      </a:pPr>
                      <a:r>
                        <a:rPr kumimoji="1" lang="ja-JP" altLang="en-US" sz="1000" dirty="0" smtClean="0">
                          <a:solidFill>
                            <a:schemeClr val="bg2"/>
                          </a:solidFill>
                        </a:rPr>
                        <a:t>知的財産権は</a:t>
                      </a:r>
                      <a:r>
                        <a:rPr kumimoji="1" lang="en-US" altLang="ja-JP" sz="1000" dirty="0" smtClean="0">
                          <a:solidFill>
                            <a:schemeClr val="bg2"/>
                          </a:solidFill>
                        </a:rPr>
                        <a:t>JETRO</a:t>
                      </a:r>
                      <a:r>
                        <a:rPr kumimoji="1" lang="ja-JP" altLang="en-US" sz="1000" dirty="0" err="1" smtClean="0">
                          <a:solidFill>
                            <a:schemeClr val="bg2"/>
                          </a:solidFill>
                        </a:rPr>
                        <a:t>が保</a:t>
                      </a:r>
                      <a:r>
                        <a:rPr kumimoji="1" lang="ja-JP" altLang="en-US" sz="1000" dirty="0" smtClean="0">
                          <a:solidFill>
                            <a:schemeClr val="bg2"/>
                          </a:solidFill>
                        </a:rPr>
                        <a:t>有する</a:t>
                      </a:r>
                      <a:endParaRPr kumimoji="1" lang="ja-JP" altLang="en-US" sz="1000" dirty="0">
                        <a:solidFill>
                          <a:schemeClr val="bg2"/>
                        </a:solidFill>
                      </a:endParaRP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r h="219569">
                <a:tc vMerge="1">
                  <a:txBody>
                    <a:bodyPr/>
                    <a:lstStyle/>
                    <a:p>
                      <a:endParaRPr kumimoji="1" lang="ja-JP" altLang="en-US" dirty="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000" dirty="0" smtClean="0">
                          <a:solidFill>
                            <a:schemeClr val="bg2"/>
                          </a:solidFill>
                        </a:rPr>
                        <a:t>Excel</a:t>
                      </a:r>
                      <a:endParaRPr kumimoji="1" lang="ja-JP" altLang="en-US" sz="1000" dirty="0">
                        <a:solidFill>
                          <a:schemeClr val="bg2"/>
                        </a:solidFill>
                      </a:endParaRP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indent="-285750">
                        <a:buFont typeface="Arial" panose="020B0604020202020204" pitchFamily="34" charset="0"/>
                        <a:buChar char="•"/>
                      </a:pPr>
                      <a:r>
                        <a:rPr kumimoji="1" lang="ja-JP" altLang="en-US" sz="1000" dirty="0" smtClean="0">
                          <a:solidFill>
                            <a:schemeClr val="bg2"/>
                          </a:solidFill>
                        </a:rPr>
                        <a:t>経済統計、経済指標</a:t>
                      </a:r>
                      <a:endParaRPr kumimoji="1" lang="en-US" altLang="ja-JP" sz="1000" dirty="0" smtClean="0">
                        <a:solidFill>
                          <a:schemeClr val="bg2"/>
                        </a:solidFill>
                      </a:endParaRPr>
                    </a:p>
                    <a:p>
                      <a:pPr marL="285750" indent="-285750">
                        <a:buFont typeface="Arial" panose="020B0604020202020204" pitchFamily="34" charset="0"/>
                        <a:buChar char="•"/>
                      </a:pPr>
                      <a:r>
                        <a:rPr kumimoji="1" lang="ja-JP" altLang="en-US" sz="1000" dirty="0" smtClean="0">
                          <a:solidFill>
                            <a:schemeClr val="bg2"/>
                          </a:solidFill>
                        </a:rPr>
                        <a:t>直接投資統計（国内・外、国・地域別、業種別）</a:t>
                      </a:r>
                      <a:endParaRPr kumimoji="1" lang="en-US" altLang="ja-JP" sz="1000" dirty="0" smtClean="0">
                        <a:solidFill>
                          <a:schemeClr val="bg2"/>
                        </a:solidFill>
                      </a:endParaRPr>
                    </a:p>
                    <a:p>
                      <a:pPr marL="285750" indent="-285750">
                        <a:buFont typeface="Arial" panose="020B0604020202020204" pitchFamily="34" charset="0"/>
                        <a:buChar char="•"/>
                      </a:pPr>
                      <a:r>
                        <a:rPr kumimoji="1" lang="ja-JP" altLang="en-US" sz="1000" dirty="0" smtClean="0">
                          <a:solidFill>
                            <a:schemeClr val="bg2"/>
                          </a:solidFill>
                        </a:rPr>
                        <a:t>国際収支統計（経常収支、項目別サービス貿易収支、資本移転等収支など）</a:t>
                      </a:r>
                      <a:endParaRPr kumimoji="1" lang="en-US" altLang="ja-JP" sz="1000" dirty="0" smtClean="0">
                        <a:solidFill>
                          <a:schemeClr val="bg2"/>
                        </a:solidFill>
                      </a:endParaRP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kumimoji="1" lang="ja-JP" altLang="en-US" dirty="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r h="198720">
                <a:tc vMerge="1">
                  <a:txBody>
                    <a:bodyPr/>
                    <a:lstStyle/>
                    <a:p>
                      <a:endParaRPr kumimoji="1" lang="ja-JP" altLang="en-US"/>
                    </a:p>
                  </a:txBody>
                  <a:tcPr/>
                </a:tc>
                <a:tc>
                  <a:txBody>
                    <a:bodyPr/>
                    <a:lstStyle/>
                    <a:p>
                      <a:r>
                        <a:rPr kumimoji="1" lang="en-US" altLang="ja-JP" sz="1000" dirty="0" smtClean="0">
                          <a:solidFill>
                            <a:schemeClr val="bg2"/>
                          </a:solidFill>
                        </a:rPr>
                        <a:t>PDF</a:t>
                      </a:r>
                      <a:r>
                        <a:rPr kumimoji="1" lang="ja-JP" altLang="en-US" sz="1000" dirty="0" err="1" smtClean="0">
                          <a:solidFill>
                            <a:schemeClr val="bg2"/>
                          </a:solidFill>
                        </a:rPr>
                        <a:t>、</a:t>
                      </a:r>
                      <a:r>
                        <a:rPr kumimoji="1" lang="en-US" altLang="ja-JP" sz="1000" dirty="0" smtClean="0">
                          <a:solidFill>
                            <a:schemeClr val="bg2"/>
                          </a:solidFill>
                        </a:rPr>
                        <a:t>Excel</a:t>
                      </a: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marR="0" indent="-285750" algn="l" defTabSz="672541"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dirty="0" smtClean="0">
                          <a:solidFill>
                            <a:schemeClr val="bg2"/>
                          </a:solidFill>
                        </a:rPr>
                        <a:t>マーケティング関連データ（各国別、産業別）</a:t>
                      </a: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kumimoji="1" lang="ja-JP" altLang="en-US"/>
                    </a:p>
                  </a:txBody>
                  <a:tcPr/>
                </a:tc>
              </a:tr>
              <a:tr h="198720">
                <a:tc vMerge="1">
                  <a:txBody>
                    <a:bodyPr/>
                    <a:lstStyle/>
                    <a:p>
                      <a:endParaRPr kumimoji="1" lang="ja-JP" altLang="en-US" dirty="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000" dirty="0" smtClean="0">
                          <a:solidFill>
                            <a:schemeClr val="bg2"/>
                          </a:solidFill>
                        </a:rPr>
                        <a:t>ウェブ</a:t>
                      </a:r>
                      <a:endParaRPr kumimoji="1" lang="ja-JP" altLang="en-US" sz="1000" dirty="0">
                        <a:solidFill>
                          <a:schemeClr val="bg2"/>
                        </a:solidFill>
                      </a:endParaRP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indent="-285750">
                        <a:buFont typeface="Arial" panose="020B0604020202020204" pitchFamily="34" charset="0"/>
                        <a:buChar char="•"/>
                      </a:pPr>
                      <a:r>
                        <a:rPr kumimoji="1" lang="ja-JP" altLang="en-US" sz="1000" dirty="0" smtClean="0">
                          <a:solidFill>
                            <a:schemeClr val="bg2"/>
                          </a:solidFill>
                        </a:rPr>
                        <a:t>制度や文化に関する情報</a:t>
                      </a:r>
                      <a:endParaRPr kumimoji="1" lang="en-US" altLang="ja-JP" sz="1000" dirty="0" smtClean="0">
                        <a:solidFill>
                          <a:schemeClr val="bg2"/>
                        </a:solidFill>
                      </a:endParaRPr>
                    </a:p>
                    <a:p>
                      <a:pPr marL="285750" indent="-285750">
                        <a:buFont typeface="Arial" panose="020B0604020202020204" pitchFamily="34" charset="0"/>
                        <a:buChar char="•"/>
                      </a:pPr>
                      <a:r>
                        <a:rPr kumimoji="1" lang="ja-JP" altLang="en-US" sz="1000" dirty="0" smtClean="0">
                          <a:solidFill>
                            <a:schemeClr val="bg2"/>
                          </a:solidFill>
                        </a:rPr>
                        <a:t>市場・トレンド情報（各国別、産業別）</a:t>
                      </a:r>
                      <a:endParaRPr kumimoji="1" lang="ja-JP" altLang="en-US" sz="1000" dirty="0">
                        <a:solidFill>
                          <a:schemeClr val="bg2"/>
                        </a:solidFill>
                      </a:endParaRP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kumimoji="1" lang="ja-JP" altLang="en-US" dirty="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r h="372723">
                <a:tc vMerge="1">
                  <a:txBody>
                    <a:bodyPr/>
                    <a:lstStyle/>
                    <a:p>
                      <a:endParaRPr kumimoji="1" lang="ja-JP" altLang="en-US" sz="1000" dirty="0">
                        <a:solidFill>
                          <a:schemeClr val="bg2"/>
                        </a:solidFill>
                      </a:endParaRP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000" dirty="0" smtClean="0">
                          <a:solidFill>
                            <a:schemeClr val="bg2"/>
                          </a:solidFill>
                        </a:rPr>
                        <a:t>PDF</a:t>
                      </a:r>
                      <a:r>
                        <a:rPr kumimoji="1" lang="ja-JP" altLang="en-US" sz="1000" dirty="0" err="1" smtClean="0">
                          <a:solidFill>
                            <a:schemeClr val="bg2"/>
                          </a:solidFill>
                        </a:rPr>
                        <a:t>、</a:t>
                      </a:r>
                      <a:r>
                        <a:rPr kumimoji="1" lang="en-US" altLang="ja-JP" sz="1000" dirty="0" smtClean="0">
                          <a:solidFill>
                            <a:schemeClr val="bg2"/>
                          </a:solidFill>
                        </a:rPr>
                        <a:t>CSV</a:t>
                      </a:r>
                      <a:endParaRPr kumimoji="1" lang="ja-JP" altLang="en-US" sz="1000" dirty="0">
                        <a:solidFill>
                          <a:schemeClr val="bg2"/>
                        </a:solidFill>
                      </a:endParaRP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indent="-285750">
                        <a:buFont typeface="Arial" panose="020B0604020202020204" pitchFamily="34" charset="0"/>
                        <a:buChar char="•"/>
                      </a:pPr>
                      <a:r>
                        <a:rPr kumimoji="1" lang="ja-JP" altLang="en-US" sz="1000" dirty="0" smtClean="0">
                          <a:solidFill>
                            <a:schemeClr val="bg2"/>
                          </a:solidFill>
                        </a:rPr>
                        <a:t>貿易統計（普通、特殊）</a:t>
                      </a:r>
                      <a:endParaRPr kumimoji="1" lang="en-US" altLang="ja-JP" sz="1000" dirty="0" smtClean="0">
                        <a:solidFill>
                          <a:schemeClr val="bg2"/>
                        </a:solidFill>
                      </a:endParaRPr>
                    </a:p>
                    <a:p>
                      <a:pPr marL="285750" indent="-285750">
                        <a:buFont typeface="Arial" panose="020B0604020202020204" pitchFamily="34" charset="0"/>
                        <a:buChar char="•"/>
                      </a:pPr>
                      <a:r>
                        <a:rPr kumimoji="1" lang="ja-JP" altLang="en-US" sz="1000" dirty="0" smtClean="0">
                          <a:solidFill>
                            <a:schemeClr val="bg2"/>
                          </a:solidFill>
                        </a:rPr>
                        <a:t>船舶・航空機統計</a:t>
                      </a:r>
                      <a:endParaRPr kumimoji="1" lang="ja-JP" altLang="en-US" sz="1000" dirty="0">
                        <a:solidFill>
                          <a:schemeClr val="bg2"/>
                        </a:solidFill>
                      </a:endParaRP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marL="285750" indent="-285750">
                        <a:buFont typeface="Arial" panose="020B0604020202020204" pitchFamily="34" charset="0"/>
                        <a:buChar char="•"/>
                      </a:pPr>
                      <a:endParaRPr kumimoji="1" lang="ja-JP" altLang="en-US" sz="1000" dirty="0">
                        <a:solidFill>
                          <a:schemeClr val="bg2"/>
                        </a:solidFill>
                      </a:endParaRP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r h="219569">
                <a:tc rowSpan="5">
                  <a:txBody>
                    <a:bodyPr/>
                    <a:lstStyle/>
                    <a:p>
                      <a:r>
                        <a:rPr kumimoji="1" lang="ja-JP" altLang="en-US" sz="1000" dirty="0" smtClean="0">
                          <a:solidFill>
                            <a:schemeClr val="bg2"/>
                          </a:solidFill>
                        </a:rPr>
                        <a:t>外務省</a:t>
                      </a:r>
                      <a:endParaRPr kumimoji="1" lang="ja-JP" altLang="en-US" sz="1000" dirty="0">
                        <a:solidFill>
                          <a:schemeClr val="bg2"/>
                        </a:solidFill>
                      </a:endParaRP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672541" rtl="0" eaLnBrk="1" fontAlgn="auto" latinLnBrk="0" hangingPunct="1">
                        <a:lnSpc>
                          <a:spcPct val="100000"/>
                        </a:lnSpc>
                        <a:spcBef>
                          <a:spcPts val="0"/>
                        </a:spcBef>
                        <a:spcAft>
                          <a:spcPts val="0"/>
                        </a:spcAft>
                        <a:buClrTx/>
                        <a:buSzTx/>
                        <a:buFontTx/>
                        <a:buNone/>
                        <a:tabLst/>
                        <a:defRPr/>
                      </a:pPr>
                      <a:r>
                        <a:rPr kumimoji="1" lang="en-US" altLang="ja-JP" sz="1000" dirty="0" smtClean="0">
                          <a:solidFill>
                            <a:schemeClr val="bg2"/>
                          </a:solidFill>
                        </a:rPr>
                        <a:t>PDF</a:t>
                      </a:r>
                      <a:r>
                        <a:rPr kumimoji="1" lang="ja-JP" altLang="en-US" sz="1000" dirty="0" err="1" smtClean="0">
                          <a:solidFill>
                            <a:schemeClr val="bg2"/>
                          </a:solidFill>
                        </a:rPr>
                        <a:t>、</a:t>
                      </a:r>
                      <a:r>
                        <a:rPr kumimoji="1" lang="en-US" altLang="ja-JP" sz="1000" dirty="0" smtClean="0">
                          <a:solidFill>
                            <a:schemeClr val="bg2"/>
                          </a:solidFill>
                        </a:rPr>
                        <a:t>Excel</a:t>
                      </a:r>
                      <a:r>
                        <a:rPr kumimoji="1" lang="ja-JP" altLang="en-US" sz="1000" dirty="0" err="1" smtClean="0">
                          <a:solidFill>
                            <a:schemeClr val="bg2"/>
                          </a:solidFill>
                        </a:rPr>
                        <a:t>、</a:t>
                      </a:r>
                      <a:r>
                        <a:rPr kumimoji="1" lang="en-US" altLang="ja-JP" sz="1000" dirty="0" smtClean="0">
                          <a:solidFill>
                            <a:schemeClr val="bg2"/>
                          </a:solidFill>
                        </a:rPr>
                        <a:t>CSV</a:t>
                      </a: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indent="-285750">
                        <a:buFont typeface="Arial" panose="020B0604020202020204" pitchFamily="34" charset="0"/>
                        <a:buChar char="•"/>
                      </a:pPr>
                      <a:r>
                        <a:rPr kumimoji="1" lang="zh-TW" altLang="en-US" sz="1000" dirty="0" smtClean="0">
                          <a:solidFill>
                            <a:schemeClr val="bg2"/>
                          </a:solidFill>
                        </a:rPr>
                        <a:t>海外在留邦人数調査統計</a:t>
                      </a:r>
                      <a:endParaRPr kumimoji="1" lang="ja-JP" altLang="en-US" sz="1000" dirty="0">
                        <a:solidFill>
                          <a:schemeClr val="bg2"/>
                        </a:solidFill>
                      </a:endParaRP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rowSpan="5">
                  <a:txBody>
                    <a:bodyPr/>
                    <a:lstStyle/>
                    <a:p>
                      <a:pPr marL="285750" indent="-285750">
                        <a:buFont typeface="Arial" panose="020B0604020202020204" pitchFamily="34" charset="0"/>
                        <a:buChar char="•"/>
                      </a:pPr>
                      <a:r>
                        <a:rPr kumimoji="1" lang="ja-JP" altLang="en-US" sz="1000" dirty="0" smtClean="0">
                          <a:solidFill>
                            <a:schemeClr val="bg2"/>
                          </a:solidFill>
                        </a:rPr>
                        <a:t>政府標準利用規約</a:t>
                      </a:r>
                      <a:r>
                        <a:rPr kumimoji="1" lang="en-US" altLang="ja-JP" sz="1000" dirty="0" smtClean="0">
                          <a:solidFill>
                            <a:schemeClr val="bg2"/>
                          </a:solidFill>
                        </a:rPr>
                        <a:t>(</a:t>
                      </a:r>
                      <a:r>
                        <a:rPr kumimoji="1" lang="ja-JP" altLang="en-US" sz="1000" dirty="0" smtClean="0">
                          <a:solidFill>
                            <a:schemeClr val="bg2"/>
                          </a:solidFill>
                        </a:rPr>
                        <a:t>第</a:t>
                      </a:r>
                      <a:r>
                        <a:rPr kumimoji="1" lang="en-US" altLang="ja-JP" sz="1000" dirty="0" smtClean="0">
                          <a:solidFill>
                            <a:schemeClr val="bg2"/>
                          </a:solidFill>
                        </a:rPr>
                        <a:t>1.0</a:t>
                      </a:r>
                      <a:r>
                        <a:rPr kumimoji="1" lang="ja-JP" altLang="en-US" sz="1000" dirty="0" smtClean="0">
                          <a:solidFill>
                            <a:schemeClr val="bg2"/>
                          </a:solidFill>
                        </a:rPr>
                        <a:t>版</a:t>
                      </a:r>
                      <a:r>
                        <a:rPr kumimoji="1" lang="en-US" altLang="ja-JP" sz="1000" dirty="0" smtClean="0">
                          <a:solidFill>
                            <a:schemeClr val="bg2"/>
                          </a:solidFill>
                        </a:rPr>
                        <a:t>)</a:t>
                      </a:r>
                      <a:r>
                        <a:rPr kumimoji="1" lang="ja-JP" altLang="en-US" sz="1000" dirty="0" smtClean="0">
                          <a:solidFill>
                            <a:schemeClr val="bg2"/>
                          </a:solidFill>
                        </a:rPr>
                        <a:t>に準拠</a:t>
                      </a:r>
                      <a:endParaRPr kumimoji="1" lang="ja-JP" altLang="en-US" sz="1000" dirty="0">
                        <a:solidFill>
                          <a:schemeClr val="bg2"/>
                        </a:solidFill>
                      </a:endParaRP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r h="372723">
                <a:tc vMerge="1">
                  <a:txBody>
                    <a:bodyPr/>
                    <a:lstStyle/>
                    <a:p>
                      <a:endParaRPr kumimoji="1" lang="ja-JP" altLang="en-US" sz="1000" dirty="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000" dirty="0" smtClean="0">
                          <a:solidFill>
                            <a:schemeClr val="bg2"/>
                          </a:solidFill>
                        </a:rPr>
                        <a:t>PDF</a:t>
                      </a: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indent="-285750">
                        <a:buFont typeface="Arial" panose="020B0604020202020204" pitchFamily="34" charset="0"/>
                        <a:buChar char="•"/>
                      </a:pPr>
                      <a:r>
                        <a:rPr kumimoji="1" lang="zh-TW" altLang="en-US" sz="1000" dirty="0" smtClean="0">
                          <a:solidFill>
                            <a:schemeClr val="bg2"/>
                          </a:solidFill>
                        </a:rPr>
                        <a:t>海外在留邦人子女数統計（長期滞在者）</a:t>
                      </a:r>
                      <a:endParaRPr kumimoji="1" lang="en-US" altLang="zh-TW" sz="1000" dirty="0" smtClean="0">
                        <a:solidFill>
                          <a:schemeClr val="bg2"/>
                        </a:solidFill>
                      </a:endParaRPr>
                    </a:p>
                    <a:p>
                      <a:pPr marL="285750" indent="-285750">
                        <a:buFont typeface="Arial" panose="020B0604020202020204" pitchFamily="34" charset="0"/>
                        <a:buChar char="•"/>
                      </a:pPr>
                      <a:r>
                        <a:rPr kumimoji="1" lang="zh-TW" altLang="en-US" sz="1000" dirty="0" smtClean="0">
                          <a:solidFill>
                            <a:schemeClr val="bg2"/>
                          </a:solidFill>
                        </a:rPr>
                        <a:t>海外邦人援護統計</a:t>
                      </a:r>
                      <a:endParaRPr kumimoji="1" lang="ja-JP" altLang="en-US" sz="1000" dirty="0">
                        <a:solidFill>
                          <a:schemeClr val="bg2"/>
                        </a:solidFill>
                      </a:endParaRP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marL="285750" indent="-285750">
                        <a:buFont typeface="Arial" panose="020B0604020202020204" pitchFamily="34" charset="0"/>
                        <a:buChar char="•"/>
                      </a:pPr>
                      <a:endParaRPr kumimoji="1" lang="ja-JP" altLang="en-US" sz="1000" dirty="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r h="134256">
                <a:tc vMerge="1">
                  <a:txBody>
                    <a:bodyPr/>
                    <a:lstStyle/>
                    <a:p>
                      <a:endParaRPr kumimoji="1" lang="ja-JP" altLang="en-US"/>
                    </a:p>
                  </a:txBody>
                  <a:tcPr/>
                </a:tc>
                <a:tc>
                  <a:txBody>
                    <a:bodyPr/>
                    <a:lstStyle/>
                    <a:p>
                      <a:r>
                        <a:rPr kumimoji="1" lang="en-US" altLang="ja-JP" sz="1000" dirty="0" smtClean="0">
                          <a:solidFill>
                            <a:schemeClr val="bg2"/>
                          </a:solidFill>
                        </a:rPr>
                        <a:t>Excel</a:t>
                      </a: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marR="0" indent="-285750" algn="l" defTabSz="672541"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dirty="0" smtClean="0">
                          <a:solidFill>
                            <a:schemeClr val="bg2"/>
                          </a:solidFill>
                        </a:rPr>
                        <a:t>査証発給統計</a:t>
                      </a: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kumimoji="1" lang="ja-JP" altLang="en-US"/>
                    </a:p>
                  </a:txBody>
                  <a:tcPr/>
                </a:tc>
              </a:tr>
              <a:tr h="219569">
                <a:tc vMerge="1">
                  <a:txBody>
                    <a:bodyPr/>
                    <a:lstStyle/>
                    <a:p>
                      <a:endParaRPr kumimoji="1" lang="ja-JP" altLang="en-US" sz="1000" dirty="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000" dirty="0" smtClean="0">
                          <a:solidFill>
                            <a:schemeClr val="bg2"/>
                          </a:solidFill>
                        </a:rPr>
                        <a:t>PDF</a:t>
                      </a:r>
                      <a:r>
                        <a:rPr kumimoji="1" lang="ja-JP" altLang="en-US" sz="1000" dirty="0" err="1" smtClean="0">
                          <a:solidFill>
                            <a:schemeClr val="bg2"/>
                          </a:solidFill>
                        </a:rPr>
                        <a:t>、</a:t>
                      </a:r>
                      <a:r>
                        <a:rPr kumimoji="1" lang="en-US" altLang="ja-JP" sz="1000" dirty="0" smtClean="0">
                          <a:solidFill>
                            <a:schemeClr val="bg2"/>
                          </a:solidFill>
                        </a:rPr>
                        <a:t>Excel</a:t>
                      </a:r>
                      <a:endParaRPr kumimoji="1" lang="ja-JP" altLang="en-US" sz="1000" dirty="0">
                        <a:solidFill>
                          <a:schemeClr val="bg2"/>
                        </a:solidFill>
                      </a:endParaRP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indent="-285750">
                        <a:buFont typeface="Arial" panose="020B0604020202020204" pitchFamily="34" charset="0"/>
                        <a:buChar char="•"/>
                      </a:pPr>
                      <a:r>
                        <a:rPr kumimoji="1" lang="ja-JP" altLang="en-US" sz="1000" dirty="0" smtClean="0">
                          <a:solidFill>
                            <a:schemeClr val="bg2"/>
                          </a:solidFill>
                        </a:rPr>
                        <a:t>旅券統計</a:t>
                      </a:r>
                      <a:endParaRPr kumimoji="1" lang="en-US" altLang="ja-JP" sz="1000" dirty="0" smtClean="0">
                        <a:solidFill>
                          <a:schemeClr val="bg2"/>
                        </a:solidFill>
                      </a:endParaRP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marL="285750" indent="-285750">
                        <a:buFont typeface="Arial" panose="020B0604020202020204" pitchFamily="34" charset="0"/>
                        <a:buChar char="•"/>
                      </a:pPr>
                      <a:endParaRPr kumimoji="1" lang="ja-JP" altLang="en-US" sz="1000" dirty="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r h="527391">
                <a:tc vMerge="1">
                  <a:txBody>
                    <a:bodyPr/>
                    <a:lstStyle/>
                    <a:p>
                      <a:endParaRPr kumimoji="1" lang="ja-JP" altLang="en-US" sz="1000" dirty="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000" dirty="0" smtClean="0">
                          <a:solidFill>
                            <a:schemeClr val="bg2"/>
                          </a:solidFill>
                        </a:rPr>
                        <a:t>ウェブ</a:t>
                      </a:r>
                      <a:endParaRPr kumimoji="1" lang="ja-JP" altLang="en-US" sz="1000" dirty="0">
                        <a:solidFill>
                          <a:schemeClr val="bg2"/>
                        </a:solidFill>
                      </a:endParaRP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indent="-285750">
                        <a:buFont typeface="Arial" panose="020B0604020202020204" pitchFamily="34" charset="0"/>
                        <a:buChar char="•"/>
                      </a:pPr>
                      <a:r>
                        <a:rPr kumimoji="1" lang="ja-JP" altLang="en-US" sz="1000" dirty="0" smtClean="0">
                          <a:solidFill>
                            <a:schemeClr val="bg2"/>
                          </a:solidFill>
                        </a:rPr>
                        <a:t>国・地域別基礎データ</a:t>
                      </a:r>
                      <a:endParaRPr kumimoji="1" lang="en-US" altLang="ja-JP" sz="1000" dirty="0" smtClean="0">
                        <a:solidFill>
                          <a:schemeClr val="bg2"/>
                        </a:solidFill>
                      </a:endParaRPr>
                    </a:p>
                    <a:p>
                      <a:pPr marL="285750" indent="-285750">
                        <a:buFont typeface="Arial" panose="020B0604020202020204" pitchFamily="34" charset="0"/>
                        <a:buChar char="•"/>
                      </a:pPr>
                      <a:r>
                        <a:rPr kumimoji="1" lang="ja-JP" altLang="en-US" sz="1000" dirty="0" smtClean="0">
                          <a:solidFill>
                            <a:schemeClr val="bg2"/>
                          </a:solidFill>
                        </a:rPr>
                        <a:t>国 ・地域別の渡航情報</a:t>
                      </a:r>
                      <a:endParaRPr kumimoji="1" lang="en-US" altLang="ja-JP" sz="1000" dirty="0" smtClean="0">
                        <a:solidFill>
                          <a:schemeClr val="bg2"/>
                        </a:solidFill>
                      </a:endParaRPr>
                    </a:p>
                    <a:p>
                      <a:pPr marL="285750" indent="-285750">
                        <a:buFont typeface="Arial" panose="020B0604020202020204" pitchFamily="34" charset="0"/>
                        <a:buChar char="•"/>
                      </a:pPr>
                      <a:r>
                        <a:rPr kumimoji="1" lang="ja-JP" altLang="en-US" sz="1000" dirty="0" smtClean="0">
                          <a:solidFill>
                            <a:schemeClr val="bg2"/>
                          </a:solidFill>
                        </a:rPr>
                        <a:t>海外安全に関する意識調査</a:t>
                      </a:r>
                      <a:endParaRPr kumimoji="1" lang="ja-JP" altLang="en-US" sz="1000" dirty="0">
                        <a:solidFill>
                          <a:schemeClr val="bg2"/>
                        </a:solidFill>
                      </a:endParaRP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marL="285750" indent="-285750">
                        <a:buFont typeface="Arial" panose="020B0604020202020204" pitchFamily="34" charset="0"/>
                        <a:buChar char="•"/>
                      </a:pPr>
                      <a:endParaRPr kumimoji="1" lang="ja-JP" altLang="en-US" sz="1000" dirty="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r h="372723">
                <a:tc rowSpan="2">
                  <a:txBody>
                    <a:bodyPr/>
                    <a:lstStyle/>
                    <a:p>
                      <a:r>
                        <a:rPr kumimoji="1" lang="ja-JP" altLang="en-US" sz="1000" dirty="0" smtClean="0">
                          <a:solidFill>
                            <a:schemeClr val="bg2"/>
                          </a:solidFill>
                        </a:rPr>
                        <a:t>農林水産省</a:t>
                      </a:r>
                      <a:endParaRPr kumimoji="1" lang="ja-JP" altLang="en-US" sz="1000" dirty="0">
                        <a:solidFill>
                          <a:schemeClr val="bg2"/>
                        </a:solidFill>
                      </a:endParaRP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000" dirty="0" smtClean="0">
                          <a:solidFill>
                            <a:schemeClr val="bg2"/>
                          </a:solidFill>
                        </a:rPr>
                        <a:t>Excel</a:t>
                      </a:r>
                      <a:endParaRPr kumimoji="1" lang="ja-JP" altLang="en-US" sz="1000" dirty="0">
                        <a:solidFill>
                          <a:schemeClr val="bg2"/>
                        </a:solidFill>
                      </a:endParaRP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marR="0" indent="-285750" algn="l" defTabSz="672541"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b="0" i="0" kern="1200" dirty="0" smtClean="0">
                          <a:solidFill>
                            <a:schemeClr val="bg2"/>
                          </a:solidFill>
                          <a:effectLst/>
                          <a:latin typeface="+mn-lt"/>
                          <a:ea typeface="+mn-ea"/>
                          <a:cs typeface="+mn-cs"/>
                        </a:rPr>
                        <a:t>販売農家のうち主業農家に関する統計</a:t>
                      </a:r>
                      <a:endParaRPr kumimoji="1" lang="en-US" altLang="ja-JP" sz="1000" b="0" i="0" kern="1200" dirty="0" smtClean="0">
                        <a:solidFill>
                          <a:schemeClr val="bg2"/>
                        </a:solidFill>
                        <a:effectLst/>
                        <a:latin typeface="+mn-lt"/>
                        <a:ea typeface="+mn-ea"/>
                        <a:cs typeface="+mn-cs"/>
                      </a:endParaRPr>
                    </a:p>
                    <a:p>
                      <a:pPr marL="285750" indent="-285750">
                        <a:buFont typeface="Arial" panose="020B0604020202020204" pitchFamily="34" charset="0"/>
                        <a:buChar char="•"/>
                      </a:pPr>
                      <a:r>
                        <a:rPr kumimoji="1" lang="ja-JP" altLang="en-US" sz="1000" b="0" i="0" kern="1200" dirty="0" smtClean="0">
                          <a:solidFill>
                            <a:schemeClr val="bg2"/>
                          </a:solidFill>
                          <a:effectLst/>
                          <a:latin typeface="+mn-lt"/>
                          <a:ea typeface="+mn-ea"/>
                          <a:cs typeface="+mn-cs"/>
                        </a:rPr>
                        <a:t>都道府県の農林業経営体調査</a:t>
                      </a:r>
                      <a:endParaRPr kumimoji="1" lang="en-US" altLang="ja-JP" sz="1000" b="0" i="0" kern="1200" dirty="0" smtClean="0">
                        <a:solidFill>
                          <a:schemeClr val="bg2"/>
                        </a:solidFill>
                        <a:effectLst/>
                        <a:latin typeface="+mn-lt"/>
                        <a:ea typeface="+mn-ea"/>
                        <a:cs typeface="+mn-cs"/>
                      </a:endParaRPr>
                    </a:p>
                    <a:p>
                      <a:pPr marL="285750" indent="-285750">
                        <a:buFont typeface="Arial" panose="020B0604020202020204" pitchFamily="34" charset="0"/>
                        <a:buChar char="•"/>
                      </a:pPr>
                      <a:r>
                        <a:rPr kumimoji="1" lang="ja-JP" altLang="en-US" sz="1000" b="0" i="0" kern="1200" dirty="0" smtClean="0">
                          <a:solidFill>
                            <a:schemeClr val="bg2"/>
                          </a:solidFill>
                          <a:effectLst/>
                          <a:latin typeface="+mn-lt"/>
                          <a:ea typeface="+mn-ea"/>
                          <a:cs typeface="+mn-cs"/>
                        </a:rPr>
                        <a:t>国有林野事業統計、森林国営保険事業統計</a:t>
                      </a:r>
                      <a:endParaRPr kumimoji="1" lang="en-US" altLang="ja-JP" sz="1000" b="0" i="0" kern="1200" dirty="0" smtClean="0">
                        <a:solidFill>
                          <a:schemeClr val="bg2"/>
                        </a:solidFill>
                        <a:effectLst/>
                        <a:latin typeface="+mn-lt"/>
                        <a:ea typeface="+mn-ea"/>
                        <a:cs typeface="+mn-cs"/>
                      </a:endParaRP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marL="285750" indent="-285750">
                        <a:buFont typeface="Arial" panose="020B0604020202020204" pitchFamily="34" charset="0"/>
                        <a:buChar char="•"/>
                      </a:pPr>
                      <a:r>
                        <a:rPr kumimoji="1" lang="ja-JP" altLang="en-US" sz="1000" dirty="0" smtClean="0">
                          <a:solidFill>
                            <a:schemeClr val="bg2"/>
                          </a:solidFill>
                        </a:rPr>
                        <a:t>政府標準利用規約</a:t>
                      </a:r>
                      <a:r>
                        <a:rPr kumimoji="1" lang="en-US" altLang="ja-JP" sz="1000" dirty="0" smtClean="0">
                          <a:solidFill>
                            <a:schemeClr val="bg2"/>
                          </a:solidFill>
                        </a:rPr>
                        <a:t>(</a:t>
                      </a:r>
                      <a:r>
                        <a:rPr kumimoji="1" lang="ja-JP" altLang="en-US" sz="1000" dirty="0" smtClean="0">
                          <a:solidFill>
                            <a:schemeClr val="bg2"/>
                          </a:solidFill>
                        </a:rPr>
                        <a:t>第</a:t>
                      </a:r>
                      <a:r>
                        <a:rPr kumimoji="1" lang="en-US" altLang="ja-JP" sz="1000" dirty="0" smtClean="0">
                          <a:solidFill>
                            <a:schemeClr val="bg2"/>
                          </a:solidFill>
                        </a:rPr>
                        <a:t>1.0</a:t>
                      </a:r>
                      <a:r>
                        <a:rPr kumimoji="1" lang="ja-JP" altLang="en-US" sz="1000" dirty="0" smtClean="0">
                          <a:solidFill>
                            <a:schemeClr val="bg2"/>
                          </a:solidFill>
                        </a:rPr>
                        <a:t>版</a:t>
                      </a:r>
                      <a:r>
                        <a:rPr kumimoji="1" lang="en-US" altLang="ja-JP" sz="1000" dirty="0" smtClean="0">
                          <a:solidFill>
                            <a:schemeClr val="bg2"/>
                          </a:solidFill>
                        </a:rPr>
                        <a:t>)</a:t>
                      </a:r>
                      <a:r>
                        <a:rPr kumimoji="1" lang="ja-JP" altLang="en-US" sz="1000" dirty="0" smtClean="0">
                          <a:solidFill>
                            <a:schemeClr val="bg2"/>
                          </a:solidFill>
                        </a:rPr>
                        <a:t>に準拠</a:t>
                      </a:r>
                      <a:endParaRPr kumimoji="1" lang="ja-JP" altLang="en-US" sz="1000" dirty="0">
                        <a:solidFill>
                          <a:schemeClr val="bg2"/>
                        </a:solidFill>
                      </a:endParaRP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r h="219569">
                <a:tc vMerge="1">
                  <a:txBody>
                    <a:bodyPr/>
                    <a:lstStyle/>
                    <a:p>
                      <a:endParaRPr kumimoji="1" lang="ja-JP" altLang="en-US" sz="1100" dirty="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000" dirty="0" smtClean="0">
                          <a:solidFill>
                            <a:schemeClr val="bg2"/>
                          </a:solidFill>
                        </a:rPr>
                        <a:t>Excel</a:t>
                      </a:r>
                      <a:r>
                        <a:rPr kumimoji="1" lang="ja-JP" altLang="en-US" sz="1000" dirty="0" err="1" smtClean="0">
                          <a:solidFill>
                            <a:schemeClr val="bg2"/>
                          </a:solidFill>
                        </a:rPr>
                        <a:t>、</a:t>
                      </a:r>
                      <a:r>
                        <a:rPr kumimoji="1" lang="en-US" altLang="ja-JP" sz="1000" dirty="0" smtClean="0">
                          <a:solidFill>
                            <a:schemeClr val="bg2"/>
                          </a:solidFill>
                        </a:rPr>
                        <a:t>DB</a:t>
                      </a:r>
                      <a:endParaRPr kumimoji="1" lang="ja-JP" altLang="en-US" sz="1000" dirty="0">
                        <a:solidFill>
                          <a:schemeClr val="bg2"/>
                        </a:solidFill>
                      </a:endParaRP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indent="-285750">
                        <a:buFont typeface="Arial" panose="020B0604020202020204" pitchFamily="34" charset="0"/>
                        <a:buChar char="•"/>
                      </a:pPr>
                      <a:r>
                        <a:rPr kumimoji="1" lang="ja-JP" altLang="en-US" sz="1000" b="0" i="0" kern="1200" dirty="0" smtClean="0">
                          <a:solidFill>
                            <a:schemeClr val="bg2"/>
                          </a:solidFill>
                          <a:effectLst/>
                          <a:latin typeface="+mn-lt"/>
                          <a:ea typeface="+mn-ea"/>
                          <a:cs typeface="+mn-cs"/>
                        </a:rPr>
                        <a:t>全国の農林業経営体調査</a:t>
                      </a:r>
                      <a:endParaRPr kumimoji="1" lang="en-US" altLang="ja-JP" sz="1000" b="0" i="0" kern="1200" dirty="0" smtClean="0">
                        <a:solidFill>
                          <a:schemeClr val="bg2"/>
                        </a:solidFill>
                        <a:effectLst/>
                        <a:latin typeface="+mn-lt"/>
                        <a:ea typeface="+mn-ea"/>
                        <a:cs typeface="+mn-cs"/>
                      </a:endParaRPr>
                    </a:p>
                    <a:p>
                      <a:pPr marL="285750" indent="-285750">
                        <a:buFont typeface="Arial" panose="020B0604020202020204" pitchFamily="34" charset="0"/>
                        <a:buChar char="•"/>
                      </a:pPr>
                      <a:r>
                        <a:rPr kumimoji="1" lang="ja-JP" altLang="en-US" sz="1000" b="0" i="0" kern="1200" dirty="0" smtClean="0">
                          <a:solidFill>
                            <a:schemeClr val="bg2"/>
                          </a:solidFill>
                          <a:effectLst/>
                          <a:latin typeface="+mn-lt"/>
                          <a:ea typeface="+mn-ea"/>
                          <a:cs typeface="+mn-cs"/>
                        </a:rPr>
                        <a:t>作物生産出荷統計（野菜、果樹など）</a:t>
                      </a:r>
                      <a:endParaRPr kumimoji="1" lang="ja-JP" altLang="en-US" sz="1000" dirty="0">
                        <a:solidFill>
                          <a:schemeClr val="bg2"/>
                        </a:solidFill>
                      </a:endParaRP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marL="285750" indent="-285750">
                        <a:buFont typeface="Arial" panose="020B0604020202020204" pitchFamily="34" charset="0"/>
                        <a:buChar char="•"/>
                      </a:pPr>
                      <a:endParaRPr kumimoji="1" lang="ja-JP" altLang="en-US" sz="1100" dirty="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34084586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87642" y="304800"/>
            <a:ext cx="9518358" cy="581715"/>
          </a:xfrm>
        </p:spPr>
        <p:txBody>
          <a:bodyPr>
            <a:normAutofit/>
          </a:bodyPr>
          <a:lstStyle/>
          <a:p>
            <a:r>
              <a:rPr lang="ja-JP" altLang="en-US" sz="2400" dirty="0" smtClean="0">
                <a:latin typeface="+mn-ea"/>
                <a:ea typeface="+mn-ea"/>
              </a:rPr>
              <a:t>３</a:t>
            </a:r>
            <a:r>
              <a:rPr lang="en-US" altLang="ja-JP" sz="2400" dirty="0" smtClean="0">
                <a:latin typeface="+mn-ea"/>
                <a:ea typeface="+mn-ea"/>
              </a:rPr>
              <a:t>.</a:t>
            </a:r>
            <a:r>
              <a:rPr lang="ja-JP" altLang="en-US" sz="24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文献・ウェブ等による調査　</a:t>
            </a:r>
            <a:r>
              <a:rPr lang="en-US" altLang="ja-JP" sz="24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24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主要</a:t>
            </a:r>
            <a:r>
              <a:rPr lang="ja-JP" altLang="en-US" sz="24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な</a:t>
            </a:r>
            <a:r>
              <a:rPr lang="ja-JP" altLang="en-US" sz="24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データ</a:t>
            </a:r>
            <a:r>
              <a:rPr lang="ja-JP" altLang="en-US" sz="24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の公開状況②</a:t>
            </a:r>
            <a:endParaRPr lang="en-US" altLang="ja-JP" sz="2400"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0"/>
          </p:nvPr>
        </p:nvSpPr>
        <p:spPr>
          <a:xfrm>
            <a:off x="9499036" y="6677571"/>
            <a:ext cx="406964" cy="255197"/>
          </a:xfrm>
        </p:spPr>
        <p:txBody>
          <a:bodyPr/>
          <a:lstStyle/>
          <a:p>
            <a:fld id="{19168A96-8FC6-49A7-AAFF-8891F4FD4FE2}" type="slidenum">
              <a:rPr lang="ja-JP" altLang="en-US" smtClean="0"/>
              <a:pPr/>
              <a:t>6</a:t>
            </a:fld>
            <a:endParaRPr lang="en-US" altLang="ja-JP"/>
          </a:p>
        </p:txBody>
      </p:sp>
      <p:graphicFrame>
        <p:nvGraphicFramePr>
          <p:cNvPr id="3" name="表 2"/>
          <p:cNvGraphicFramePr>
            <a:graphicFrameLocks noGrp="1"/>
          </p:cNvGraphicFramePr>
          <p:nvPr>
            <p:extLst>
              <p:ext uri="{D42A27DB-BD31-4B8C-83A1-F6EECF244321}">
                <p14:modId xmlns:p14="http://schemas.microsoft.com/office/powerpoint/2010/main" val="1159849284"/>
              </p:ext>
            </p:extLst>
          </p:nvPr>
        </p:nvGraphicFramePr>
        <p:xfrm>
          <a:off x="200472" y="1124744"/>
          <a:ext cx="9361039" cy="5091607"/>
        </p:xfrm>
        <a:graphic>
          <a:graphicData uri="http://schemas.openxmlformats.org/drawingml/2006/table">
            <a:tbl>
              <a:tblPr firstRow="1" bandRow="1">
                <a:tableStyleId>{5940675A-B579-460E-94D1-54222C63F5DA}</a:tableStyleId>
              </a:tblPr>
              <a:tblGrid>
                <a:gridCol w="1293802"/>
                <a:gridCol w="1298485"/>
                <a:gridCol w="4320481"/>
                <a:gridCol w="2448271"/>
              </a:tblGrid>
              <a:tr h="213686">
                <a:tc>
                  <a:txBody>
                    <a:bodyPr/>
                    <a:lstStyle/>
                    <a:p>
                      <a:pPr algn="ctr"/>
                      <a:r>
                        <a:rPr kumimoji="1" lang="ja-JP" altLang="en-US" sz="1000" b="1" dirty="0" smtClean="0">
                          <a:solidFill>
                            <a:schemeClr val="tx1"/>
                          </a:solidFill>
                        </a:rPr>
                        <a:t>データ保有者</a:t>
                      </a:r>
                      <a:endParaRPr kumimoji="1" lang="ja-JP" altLang="en-US" sz="1000" b="1" dirty="0">
                        <a:solidFill>
                          <a:schemeClr val="tx1"/>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kumimoji="1" lang="ja-JP" altLang="en-US" sz="1000" b="1" dirty="0" smtClean="0">
                          <a:solidFill>
                            <a:schemeClr val="tx1"/>
                          </a:solidFill>
                        </a:rPr>
                        <a:t>データ形式</a:t>
                      </a:r>
                      <a:endParaRPr kumimoji="1" lang="ja-JP" altLang="en-US" sz="1000" b="1" dirty="0">
                        <a:solidFill>
                          <a:schemeClr val="tx1"/>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kumimoji="1" lang="ja-JP" altLang="en-US" sz="1000" b="1" dirty="0" smtClean="0">
                          <a:solidFill>
                            <a:schemeClr val="tx1"/>
                          </a:solidFill>
                        </a:rPr>
                        <a:t>データの概要</a:t>
                      </a:r>
                      <a:endParaRPr kumimoji="1" lang="ja-JP" altLang="en-US" sz="1000" b="1" dirty="0">
                        <a:solidFill>
                          <a:schemeClr val="tx1"/>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kumimoji="1" lang="ja-JP" altLang="en-US" sz="1000" b="1" dirty="0" smtClean="0">
                          <a:solidFill>
                            <a:schemeClr val="tx1"/>
                          </a:solidFill>
                        </a:rPr>
                        <a:t>利用ルール</a:t>
                      </a:r>
                      <a:endParaRPr kumimoji="1" lang="ja-JP" altLang="en-US" sz="1000" b="1" dirty="0">
                        <a:solidFill>
                          <a:schemeClr val="tx1"/>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r>
              <a:tr h="218362">
                <a:tc>
                  <a:txBody>
                    <a:bodyPr/>
                    <a:lstStyle/>
                    <a:p>
                      <a:r>
                        <a:rPr kumimoji="1" lang="ja-JP" altLang="en-US" sz="1000" dirty="0" smtClean="0">
                          <a:solidFill>
                            <a:schemeClr val="bg2"/>
                          </a:solidFill>
                        </a:rPr>
                        <a:t>農林水産省</a:t>
                      </a:r>
                      <a:endParaRPr kumimoji="1" lang="ja-JP" altLang="en-US" sz="1000" dirty="0">
                        <a:solidFill>
                          <a:schemeClr val="bg2"/>
                        </a:solidFill>
                      </a:endParaRP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000" dirty="0" smtClean="0">
                          <a:solidFill>
                            <a:schemeClr val="bg2"/>
                          </a:solidFill>
                        </a:rPr>
                        <a:t>PDF</a:t>
                      </a:r>
                      <a:r>
                        <a:rPr kumimoji="1" lang="ja-JP" altLang="en-US" sz="1000" dirty="0" err="1" smtClean="0">
                          <a:solidFill>
                            <a:schemeClr val="bg2"/>
                          </a:solidFill>
                        </a:rPr>
                        <a:t>、</a:t>
                      </a:r>
                      <a:r>
                        <a:rPr kumimoji="1" lang="en-US" altLang="ja-JP" sz="1000" dirty="0" smtClean="0">
                          <a:solidFill>
                            <a:schemeClr val="bg2"/>
                          </a:solidFill>
                        </a:rPr>
                        <a:t>Excel</a:t>
                      </a:r>
                      <a:r>
                        <a:rPr kumimoji="1" lang="ja-JP" altLang="en-US" sz="1000" dirty="0" err="1" smtClean="0">
                          <a:solidFill>
                            <a:schemeClr val="bg2"/>
                          </a:solidFill>
                        </a:rPr>
                        <a:t>、</a:t>
                      </a:r>
                      <a:r>
                        <a:rPr kumimoji="1" lang="en-US" altLang="ja-JP" sz="1000" dirty="0" smtClean="0">
                          <a:solidFill>
                            <a:schemeClr val="bg2"/>
                          </a:solidFill>
                        </a:rPr>
                        <a:t>HTML</a:t>
                      </a:r>
                      <a:endParaRPr kumimoji="1" lang="ja-JP" altLang="en-US" sz="1000" dirty="0">
                        <a:solidFill>
                          <a:schemeClr val="bg2"/>
                        </a:solidFill>
                      </a:endParaRP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indent="-285750">
                        <a:buFont typeface="Arial" panose="020B0604020202020204" pitchFamily="34" charset="0"/>
                        <a:buChar char="•"/>
                      </a:pPr>
                      <a:r>
                        <a:rPr kumimoji="1" lang="ja-JP" altLang="en-US" sz="1000" dirty="0" smtClean="0">
                          <a:solidFill>
                            <a:schemeClr val="bg2"/>
                          </a:solidFill>
                        </a:rPr>
                        <a:t>農業構造動態調査</a:t>
                      </a:r>
                      <a:endParaRPr kumimoji="1" lang="en-US" altLang="ja-JP" sz="1000" dirty="0" smtClean="0">
                        <a:solidFill>
                          <a:schemeClr val="bg2"/>
                        </a:solidFill>
                      </a:endParaRPr>
                    </a:p>
                    <a:p>
                      <a:pPr marL="285750" indent="-285750">
                        <a:buFont typeface="Arial" panose="020B0604020202020204" pitchFamily="34" charset="0"/>
                        <a:buChar char="•"/>
                      </a:pPr>
                      <a:r>
                        <a:rPr kumimoji="1" lang="ja-JP" altLang="en-US" sz="1000" dirty="0" smtClean="0">
                          <a:solidFill>
                            <a:schemeClr val="bg2"/>
                          </a:solidFill>
                        </a:rPr>
                        <a:t>新規就農者調査</a:t>
                      </a:r>
                      <a:endParaRPr kumimoji="1" lang="en-US" altLang="ja-JP" sz="1000" dirty="0" smtClean="0">
                        <a:solidFill>
                          <a:schemeClr val="bg2"/>
                        </a:solidFill>
                      </a:endParaRPr>
                    </a:p>
                    <a:p>
                      <a:pPr marL="285750" indent="-285750">
                        <a:buFont typeface="Arial" panose="020B0604020202020204" pitchFamily="34" charset="0"/>
                        <a:buChar char="•"/>
                      </a:pPr>
                      <a:r>
                        <a:rPr kumimoji="1" lang="ja-JP" altLang="en-US" sz="1000" dirty="0" smtClean="0">
                          <a:solidFill>
                            <a:schemeClr val="bg2"/>
                          </a:solidFill>
                        </a:rPr>
                        <a:t>面積調査（耕地面積及び各作物の作付面積）</a:t>
                      </a:r>
                      <a:endParaRPr kumimoji="1" lang="en-US" altLang="ja-JP" sz="1000" dirty="0" smtClean="0">
                        <a:solidFill>
                          <a:schemeClr val="bg2"/>
                        </a:solidFill>
                      </a:endParaRPr>
                    </a:p>
                    <a:p>
                      <a:pPr marL="285750" indent="-285750">
                        <a:buFont typeface="Arial" panose="020B0604020202020204" pitchFamily="34" charset="0"/>
                        <a:buChar char="•"/>
                      </a:pPr>
                      <a:r>
                        <a:rPr kumimoji="1" lang="ja-JP" altLang="en-US" sz="1000" dirty="0" smtClean="0">
                          <a:solidFill>
                            <a:schemeClr val="bg2"/>
                          </a:solidFill>
                        </a:rPr>
                        <a:t>被害調査（被害面積、被害量、被害金額）</a:t>
                      </a:r>
                      <a:endParaRPr kumimoji="1" lang="en-US" altLang="ja-JP" sz="1000" dirty="0" smtClean="0">
                        <a:solidFill>
                          <a:schemeClr val="bg2"/>
                        </a:solidFill>
                      </a:endParaRPr>
                    </a:p>
                    <a:p>
                      <a:pPr marL="285750" indent="-285750">
                        <a:buFont typeface="Arial" panose="020B0604020202020204" pitchFamily="34" charset="0"/>
                        <a:buChar char="•"/>
                      </a:pPr>
                      <a:r>
                        <a:rPr kumimoji="1" lang="ja-JP" altLang="en-US" sz="1000" dirty="0" smtClean="0">
                          <a:solidFill>
                            <a:schemeClr val="bg2"/>
                          </a:solidFill>
                        </a:rPr>
                        <a:t>畜産統計</a:t>
                      </a:r>
                      <a:endParaRPr kumimoji="1" lang="en-US" altLang="ja-JP" sz="1000" dirty="0" smtClean="0">
                        <a:solidFill>
                          <a:schemeClr val="bg2"/>
                        </a:solidFill>
                      </a:endParaRPr>
                    </a:p>
                    <a:p>
                      <a:pPr marL="285750" indent="-285750">
                        <a:buFont typeface="Arial" panose="020B0604020202020204" pitchFamily="34" charset="0"/>
                        <a:buChar char="•"/>
                      </a:pPr>
                      <a:r>
                        <a:rPr kumimoji="1" lang="ja-JP" altLang="en-US" sz="1000" dirty="0" smtClean="0">
                          <a:solidFill>
                            <a:schemeClr val="bg2"/>
                          </a:solidFill>
                        </a:rPr>
                        <a:t>畜産物流通統計</a:t>
                      </a:r>
                      <a:endParaRPr kumimoji="1" lang="en-US" altLang="ja-JP" sz="1000" dirty="0" smtClean="0">
                        <a:solidFill>
                          <a:schemeClr val="bg2"/>
                        </a:solidFill>
                      </a:endParaRPr>
                    </a:p>
                    <a:p>
                      <a:pPr marL="285750" indent="-285750">
                        <a:buFont typeface="Arial" panose="020B0604020202020204" pitchFamily="34" charset="0"/>
                        <a:buChar char="•"/>
                      </a:pPr>
                      <a:r>
                        <a:rPr kumimoji="1" lang="en-US" altLang="ja-JP" sz="1000" dirty="0" smtClean="0">
                          <a:solidFill>
                            <a:schemeClr val="bg2"/>
                          </a:solidFill>
                        </a:rPr>
                        <a:t>6</a:t>
                      </a:r>
                      <a:r>
                        <a:rPr kumimoji="1" lang="ja-JP" altLang="en-US" sz="1000" dirty="0" smtClean="0">
                          <a:solidFill>
                            <a:schemeClr val="bg2"/>
                          </a:solidFill>
                        </a:rPr>
                        <a:t>次産業化総合調査など</a:t>
                      </a:r>
                      <a:endParaRPr kumimoji="1" lang="ja-JP" altLang="en-US" sz="1000" dirty="0">
                        <a:solidFill>
                          <a:schemeClr val="bg2"/>
                        </a:solidFill>
                      </a:endParaRP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marR="0" indent="-285750" algn="l" defTabSz="672541"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dirty="0" smtClean="0">
                          <a:solidFill>
                            <a:schemeClr val="bg2"/>
                          </a:solidFill>
                        </a:rPr>
                        <a:t>政府標準利用規約</a:t>
                      </a:r>
                      <a:r>
                        <a:rPr kumimoji="1" lang="en-US" altLang="ja-JP" sz="1000" dirty="0" smtClean="0">
                          <a:solidFill>
                            <a:schemeClr val="bg2"/>
                          </a:solidFill>
                        </a:rPr>
                        <a:t>(</a:t>
                      </a:r>
                      <a:r>
                        <a:rPr kumimoji="1" lang="ja-JP" altLang="en-US" sz="1000" dirty="0" smtClean="0">
                          <a:solidFill>
                            <a:schemeClr val="bg2"/>
                          </a:solidFill>
                        </a:rPr>
                        <a:t>第</a:t>
                      </a:r>
                      <a:r>
                        <a:rPr kumimoji="1" lang="en-US" altLang="ja-JP" sz="1000" dirty="0" smtClean="0">
                          <a:solidFill>
                            <a:schemeClr val="bg2"/>
                          </a:solidFill>
                        </a:rPr>
                        <a:t>1.0</a:t>
                      </a:r>
                      <a:r>
                        <a:rPr kumimoji="1" lang="ja-JP" altLang="en-US" sz="1000" dirty="0" smtClean="0">
                          <a:solidFill>
                            <a:schemeClr val="bg2"/>
                          </a:solidFill>
                        </a:rPr>
                        <a:t>版</a:t>
                      </a:r>
                      <a:r>
                        <a:rPr kumimoji="1" lang="en-US" altLang="ja-JP" sz="1000" dirty="0" smtClean="0">
                          <a:solidFill>
                            <a:schemeClr val="bg2"/>
                          </a:solidFill>
                        </a:rPr>
                        <a:t>)</a:t>
                      </a:r>
                      <a:r>
                        <a:rPr kumimoji="1" lang="ja-JP" altLang="en-US" sz="1000" dirty="0" smtClean="0">
                          <a:solidFill>
                            <a:schemeClr val="bg2"/>
                          </a:solidFill>
                        </a:rPr>
                        <a:t>に準拠</a:t>
                      </a:r>
                    </a:p>
                    <a:p>
                      <a:pPr marL="0" marR="0" indent="0" algn="l" defTabSz="672541"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ja-JP" altLang="en-US" sz="1000" dirty="0" smtClean="0">
                        <a:solidFill>
                          <a:schemeClr val="bg2"/>
                        </a:solidFill>
                      </a:endParaRP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r h="218362">
                <a:tc rowSpan="4">
                  <a:txBody>
                    <a:bodyPr/>
                    <a:lstStyle/>
                    <a:p>
                      <a:r>
                        <a:rPr kumimoji="1" lang="ja-JP" altLang="en-US" sz="1000" dirty="0" smtClean="0">
                          <a:solidFill>
                            <a:schemeClr val="bg2"/>
                          </a:solidFill>
                        </a:rPr>
                        <a:t>中小企業庁</a:t>
                      </a:r>
                      <a:endParaRPr kumimoji="1" lang="ja-JP" altLang="en-US" sz="1000" dirty="0">
                        <a:solidFill>
                          <a:schemeClr val="bg2"/>
                        </a:solidFill>
                      </a:endParaRP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000" dirty="0" smtClean="0">
                          <a:solidFill>
                            <a:schemeClr val="bg2"/>
                          </a:solidFill>
                        </a:rPr>
                        <a:t>PDF</a:t>
                      </a:r>
                      <a:endParaRPr kumimoji="1" lang="ja-JP" altLang="en-US" sz="1000" dirty="0">
                        <a:solidFill>
                          <a:schemeClr val="bg2"/>
                        </a:solidFill>
                      </a:endParaRP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indent="-285750">
                        <a:buFont typeface="Arial" panose="020B0604020202020204" pitchFamily="34" charset="0"/>
                        <a:buChar char="•"/>
                      </a:pPr>
                      <a:r>
                        <a:rPr kumimoji="1" lang="ja-JP" altLang="en-US" sz="1000" dirty="0" smtClean="0">
                          <a:solidFill>
                            <a:schemeClr val="bg2"/>
                          </a:solidFill>
                        </a:rPr>
                        <a:t>中小企業白書</a:t>
                      </a:r>
                      <a:endParaRPr kumimoji="1" lang="ja-JP" altLang="en-US" sz="1000" dirty="0">
                        <a:solidFill>
                          <a:schemeClr val="bg2"/>
                        </a:solidFill>
                      </a:endParaRP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rowSpan="4">
                  <a:txBody>
                    <a:bodyPr/>
                    <a:lstStyle/>
                    <a:p>
                      <a:pPr marL="285750" marR="0" indent="-285750" algn="l" defTabSz="672541"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dirty="0" smtClean="0">
                          <a:solidFill>
                            <a:schemeClr val="bg2"/>
                          </a:solidFill>
                        </a:rPr>
                        <a:t>政府標準利用規約</a:t>
                      </a:r>
                      <a:r>
                        <a:rPr kumimoji="1" lang="en-US" altLang="ja-JP" sz="1000" dirty="0" smtClean="0">
                          <a:solidFill>
                            <a:schemeClr val="bg2"/>
                          </a:solidFill>
                        </a:rPr>
                        <a:t>(</a:t>
                      </a:r>
                      <a:r>
                        <a:rPr kumimoji="1" lang="ja-JP" altLang="en-US" sz="1000" dirty="0" smtClean="0">
                          <a:solidFill>
                            <a:schemeClr val="bg2"/>
                          </a:solidFill>
                        </a:rPr>
                        <a:t>第</a:t>
                      </a:r>
                      <a:r>
                        <a:rPr kumimoji="1" lang="en-US" altLang="ja-JP" sz="1000" dirty="0" smtClean="0">
                          <a:solidFill>
                            <a:schemeClr val="bg2"/>
                          </a:solidFill>
                        </a:rPr>
                        <a:t>1.0</a:t>
                      </a:r>
                      <a:r>
                        <a:rPr kumimoji="1" lang="ja-JP" altLang="en-US" sz="1000" dirty="0" smtClean="0">
                          <a:solidFill>
                            <a:schemeClr val="bg2"/>
                          </a:solidFill>
                        </a:rPr>
                        <a:t>版</a:t>
                      </a:r>
                      <a:r>
                        <a:rPr kumimoji="1" lang="en-US" altLang="ja-JP" sz="1000" dirty="0" smtClean="0">
                          <a:solidFill>
                            <a:schemeClr val="bg2"/>
                          </a:solidFill>
                        </a:rPr>
                        <a:t>)</a:t>
                      </a:r>
                      <a:r>
                        <a:rPr kumimoji="1" lang="ja-JP" altLang="en-US" sz="1000" dirty="0" smtClean="0">
                          <a:solidFill>
                            <a:schemeClr val="bg2"/>
                          </a:solidFill>
                        </a:rPr>
                        <a:t>に準拠</a:t>
                      </a: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r h="366410">
                <a:tc vMerge="1">
                  <a:txBody>
                    <a:bodyPr/>
                    <a:lstStyle/>
                    <a:p>
                      <a:endParaRPr kumimoji="1" lang="ja-JP" altLang="en-US" sz="1100" dirty="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000" dirty="0" smtClean="0">
                          <a:solidFill>
                            <a:schemeClr val="bg2"/>
                          </a:solidFill>
                        </a:rPr>
                        <a:t>Excel</a:t>
                      </a:r>
                      <a:endParaRPr kumimoji="1" lang="ja-JP" altLang="en-US" sz="1000" dirty="0">
                        <a:solidFill>
                          <a:schemeClr val="bg2"/>
                        </a:solidFill>
                      </a:endParaRP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indent="-285750">
                        <a:buFont typeface="Arial" panose="020B0604020202020204" pitchFamily="34" charset="0"/>
                        <a:buChar char="•"/>
                      </a:pPr>
                      <a:r>
                        <a:rPr kumimoji="1" lang="ja-JP" altLang="en-US" sz="1000" dirty="0" smtClean="0">
                          <a:solidFill>
                            <a:schemeClr val="bg2"/>
                          </a:solidFill>
                        </a:rPr>
                        <a:t>中小企業の倒産の状況</a:t>
                      </a:r>
                      <a:endParaRPr kumimoji="1" lang="en-US" altLang="ja-JP" sz="1000" dirty="0" smtClean="0">
                        <a:solidFill>
                          <a:schemeClr val="bg2"/>
                        </a:solidFill>
                      </a:endParaRPr>
                    </a:p>
                    <a:p>
                      <a:pPr marL="285750" indent="-285750">
                        <a:buFont typeface="Arial" panose="020B0604020202020204" pitchFamily="34" charset="0"/>
                        <a:buChar char="•"/>
                      </a:pPr>
                      <a:r>
                        <a:rPr kumimoji="1" lang="ja-JP" altLang="en-US" sz="1000" dirty="0" smtClean="0">
                          <a:solidFill>
                            <a:schemeClr val="bg2"/>
                          </a:solidFill>
                        </a:rPr>
                        <a:t>規模別産業関連表</a:t>
                      </a:r>
                      <a:endParaRPr kumimoji="1" lang="ja-JP" altLang="en-US" sz="1000" dirty="0">
                        <a:solidFill>
                          <a:schemeClr val="bg2"/>
                        </a:solidFill>
                      </a:endParaRP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marL="285750" marR="0" indent="-285750" algn="l" defTabSz="672541"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ja-JP" altLang="en-US" sz="1100" dirty="0" smtClean="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r h="201144">
                <a:tc vMerge="1">
                  <a:txBody>
                    <a:bodyPr/>
                    <a:lstStyle/>
                    <a:p>
                      <a:endParaRPr kumimoji="1" lang="ja-JP" altLang="en-US" sz="1100" dirty="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000" dirty="0" smtClean="0">
                          <a:solidFill>
                            <a:schemeClr val="bg2"/>
                          </a:solidFill>
                        </a:rPr>
                        <a:t>PDF</a:t>
                      </a:r>
                      <a:r>
                        <a:rPr kumimoji="1" lang="ja-JP" altLang="en-US" sz="1000" dirty="0" err="1" smtClean="0">
                          <a:solidFill>
                            <a:schemeClr val="bg2"/>
                          </a:solidFill>
                        </a:rPr>
                        <a:t>、</a:t>
                      </a:r>
                      <a:r>
                        <a:rPr kumimoji="1" lang="en-US" altLang="ja-JP" sz="1000" dirty="0" smtClean="0">
                          <a:solidFill>
                            <a:schemeClr val="bg2"/>
                          </a:solidFill>
                        </a:rPr>
                        <a:t>CSV</a:t>
                      </a:r>
                      <a:endParaRPr kumimoji="1" lang="ja-JP" altLang="en-US" sz="1000" dirty="0">
                        <a:solidFill>
                          <a:schemeClr val="bg2"/>
                        </a:solidFill>
                      </a:endParaRP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indent="-285750">
                        <a:buFont typeface="Arial" panose="020B0604020202020204" pitchFamily="34" charset="0"/>
                        <a:buChar char="•"/>
                      </a:pPr>
                      <a:r>
                        <a:rPr kumimoji="1" lang="ja-JP" altLang="en-US" sz="1000" dirty="0" smtClean="0">
                          <a:solidFill>
                            <a:schemeClr val="bg2"/>
                          </a:solidFill>
                        </a:rPr>
                        <a:t>中小企業景況調査</a:t>
                      </a:r>
                      <a:endParaRPr kumimoji="1" lang="ja-JP" altLang="en-US" sz="1000" dirty="0">
                        <a:solidFill>
                          <a:schemeClr val="bg2"/>
                        </a:solidFill>
                      </a:endParaRP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marL="285750" marR="0" indent="-285750" algn="l" defTabSz="672541"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ja-JP" altLang="en-US" sz="1100" dirty="0" smtClean="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r h="202586">
                <a:tc vMerge="1">
                  <a:txBody>
                    <a:bodyPr/>
                    <a:lstStyle/>
                    <a:p>
                      <a:endParaRPr kumimoji="1" lang="ja-JP" altLang="en-US" sz="1100" dirty="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000" dirty="0" smtClean="0">
                          <a:solidFill>
                            <a:schemeClr val="bg2"/>
                          </a:solidFill>
                        </a:rPr>
                        <a:t>PDF</a:t>
                      </a:r>
                      <a:r>
                        <a:rPr kumimoji="1" lang="ja-JP" altLang="en-US" sz="1000" dirty="0" err="1" smtClean="0">
                          <a:solidFill>
                            <a:schemeClr val="bg2"/>
                          </a:solidFill>
                        </a:rPr>
                        <a:t>、</a:t>
                      </a:r>
                      <a:r>
                        <a:rPr kumimoji="1" lang="en-US" altLang="ja-JP" sz="1000" dirty="0" smtClean="0">
                          <a:solidFill>
                            <a:schemeClr val="bg2"/>
                          </a:solidFill>
                        </a:rPr>
                        <a:t>Excel</a:t>
                      </a:r>
                      <a:endParaRPr kumimoji="1" lang="ja-JP" altLang="en-US" sz="1000" dirty="0">
                        <a:solidFill>
                          <a:schemeClr val="bg2"/>
                        </a:solidFill>
                      </a:endParaRP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indent="-285750">
                        <a:buFont typeface="Arial" panose="020B0604020202020204" pitchFamily="34" charset="0"/>
                        <a:buChar char="•"/>
                      </a:pPr>
                      <a:r>
                        <a:rPr kumimoji="1" lang="ja-JP" altLang="en-US" sz="1000" dirty="0" smtClean="0">
                          <a:solidFill>
                            <a:schemeClr val="bg2"/>
                          </a:solidFill>
                        </a:rPr>
                        <a:t>中小企業実態基本調査</a:t>
                      </a:r>
                      <a:endParaRPr kumimoji="1" lang="en-US" altLang="ja-JP" sz="1000" dirty="0" smtClean="0">
                        <a:solidFill>
                          <a:schemeClr val="bg2"/>
                        </a:solidFill>
                      </a:endParaRPr>
                    </a:p>
                    <a:p>
                      <a:pPr marL="285750" indent="-285750">
                        <a:buFont typeface="Arial" panose="020B0604020202020204" pitchFamily="34" charset="0"/>
                        <a:buChar char="•"/>
                      </a:pPr>
                      <a:r>
                        <a:rPr kumimoji="1" lang="ja-JP" altLang="en-US" sz="1000" dirty="0" smtClean="0">
                          <a:solidFill>
                            <a:schemeClr val="bg2"/>
                          </a:solidFill>
                        </a:rPr>
                        <a:t>中小企業製造工業生産指数</a:t>
                      </a:r>
                      <a:endParaRPr kumimoji="1" lang="ja-JP" altLang="en-US" sz="1000" dirty="0">
                        <a:solidFill>
                          <a:schemeClr val="bg2"/>
                        </a:solidFill>
                      </a:endParaRP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marL="285750" marR="0" indent="-285750" algn="l" defTabSz="672541"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ja-JP" altLang="en-US" sz="1100" dirty="0" smtClean="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r h="366410">
                <a:tc>
                  <a:txBody>
                    <a:bodyPr/>
                    <a:lstStyle/>
                    <a:p>
                      <a:r>
                        <a:rPr kumimoji="1" lang="ja-JP" altLang="en-US" sz="1000" dirty="0" smtClean="0">
                          <a:solidFill>
                            <a:schemeClr val="bg2"/>
                          </a:solidFill>
                        </a:rPr>
                        <a:t>国際協力機構</a:t>
                      </a:r>
                      <a:endParaRPr kumimoji="1" lang="en-US" altLang="ja-JP" sz="1000" dirty="0" smtClean="0">
                        <a:solidFill>
                          <a:schemeClr val="bg2"/>
                        </a:solidFill>
                      </a:endParaRP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000" dirty="0" smtClean="0">
                          <a:solidFill>
                            <a:schemeClr val="bg2"/>
                          </a:solidFill>
                        </a:rPr>
                        <a:t>PDF</a:t>
                      </a:r>
                      <a:endParaRPr kumimoji="1" lang="ja-JP" altLang="en-US" sz="1000" dirty="0">
                        <a:solidFill>
                          <a:schemeClr val="bg2"/>
                        </a:solidFill>
                      </a:endParaRP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indent="-285750">
                        <a:buFont typeface="Arial" panose="020B0604020202020204" pitchFamily="34" charset="0"/>
                        <a:buChar char="•"/>
                      </a:pPr>
                      <a:r>
                        <a:rPr kumimoji="1" lang="ja-JP" altLang="en-US" sz="1000" dirty="0" smtClean="0">
                          <a:solidFill>
                            <a:schemeClr val="bg2"/>
                          </a:solidFill>
                        </a:rPr>
                        <a:t>事業実績統計（地域別円借款・技術協力経費、形態別技術協力経費など）</a:t>
                      </a:r>
                      <a:endParaRPr kumimoji="1" lang="en-US" altLang="ja-JP" sz="1000" dirty="0" smtClean="0">
                        <a:solidFill>
                          <a:schemeClr val="bg2"/>
                        </a:solidFill>
                      </a:endParaRPr>
                    </a:p>
                    <a:p>
                      <a:pPr marL="285750" indent="-285750">
                        <a:buFont typeface="Arial" panose="020B0604020202020204" pitchFamily="34" charset="0"/>
                        <a:buChar char="•"/>
                      </a:pPr>
                      <a:r>
                        <a:rPr kumimoji="1" lang="ja-JP" altLang="en-US" sz="1000" dirty="0" smtClean="0">
                          <a:solidFill>
                            <a:schemeClr val="bg2"/>
                          </a:solidFill>
                        </a:rPr>
                        <a:t>事業評価調査結果報告書（各国のプロジェクト毎）</a:t>
                      </a:r>
                      <a:endParaRPr kumimoji="1" lang="en-US" altLang="ja-JP" sz="1000" dirty="0" smtClean="0">
                        <a:solidFill>
                          <a:schemeClr val="bg2"/>
                        </a:solidFill>
                      </a:endParaRPr>
                    </a:p>
                    <a:p>
                      <a:pPr marL="285750" indent="-285750">
                        <a:buFont typeface="Arial" panose="020B0604020202020204" pitchFamily="34" charset="0"/>
                        <a:buChar char="•"/>
                      </a:pPr>
                      <a:r>
                        <a:rPr kumimoji="1" lang="ja-JP" altLang="en-US" sz="1000" dirty="0" smtClean="0">
                          <a:solidFill>
                            <a:schemeClr val="bg2"/>
                          </a:solidFill>
                        </a:rPr>
                        <a:t>日本・途上国　相互依存度調査</a:t>
                      </a:r>
                      <a:endParaRPr kumimoji="1" lang="en-US" altLang="ja-JP" sz="1000" dirty="0" smtClean="0">
                        <a:solidFill>
                          <a:schemeClr val="bg2"/>
                        </a:solidFill>
                      </a:endParaRPr>
                    </a:p>
                    <a:p>
                      <a:pPr marL="285750" indent="-285750">
                        <a:buFont typeface="Arial" panose="020B0604020202020204" pitchFamily="34" charset="0"/>
                        <a:buChar char="•"/>
                      </a:pPr>
                      <a:r>
                        <a:rPr kumimoji="1" lang="ja-JP" altLang="en-US" sz="1000" dirty="0" smtClean="0">
                          <a:solidFill>
                            <a:schemeClr val="bg2"/>
                          </a:solidFill>
                        </a:rPr>
                        <a:t>協力準備調査</a:t>
                      </a:r>
                      <a:endParaRPr kumimoji="1" lang="en-US" altLang="ja-JP" sz="1000" dirty="0" smtClean="0">
                        <a:solidFill>
                          <a:schemeClr val="bg2"/>
                        </a:solidFill>
                      </a:endParaRP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indent="-285750">
                        <a:buFont typeface="Arial" panose="020B0604020202020204" pitchFamily="34" charset="0"/>
                        <a:buChar char="•"/>
                      </a:pPr>
                      <a:r>
                        <a:rPr kumimoji="1" lang="ja-JP" altLang="en-US" sz="1000" dirty="0" smtClean="0">
                          <a:solidFill>
                            <a:schemeClr val="bg2"/>
                          </a:solidFill>
                        </a:rPr>
                        <a:t>著作権（もしくは知的財産権）は、特に記載されているもの以外は、全て</a:t>
                      </a:r>
                      <a:r>
                        <a:rPr kumimoji="1" lang="en-US" altLang="ja-JP" sz="1000" dirty="0" smtClean="0">
                          <a:solidFill>
                            <a:schemeClr val="bg2"/>
                          </a:solidFill>
                        </a:rPr>
                        <a:t>JICA</a:t>
                      </a:r>
                      <a:r>
                        <a:rPr kumimoji="1" lang="ja-JP" altLang="en-US" sz="1000" dirty="0" smtClean="0">
                          <a:solidFill>
                            <a:schemeClr val="bg2"/>
                          </a:solidFill>
                        </a:rPr>
                        <a:t>に帰属</a:t>
                      </a:r>
                      <a:endParaRPr kumimoji="1" lang="ja-JP" altLang="en-US" sz="1000" dirty="0">
                        <a:solidFill>
                          <a:schemeClr val="bg2"/>
                        </a:solidFill>
                      </a:endParaRPr>
                    </a:p>
                  </a:txBody>
                  <a:tcPr marL="66091" marR="66091" marT="33044" marB="33044">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r h="366410">
                <a:tc rowSpan="2">
                  <a:txBody>
                    <a:bodyPr/>
                    <a:lstStyle/>
                    <a:p>
                      <a:r>
                        <a:rPr kumimoji="1" lang="ja-JP" altLang="en-US" sz="1000" dirty="0" smtClean="0">
                          <a:solidFill>
                            <a:schemeClr val="bg2"/>
                          </a:solidFill>
                        </a:rPr>
                        <a:t>国際協力銀行</a:t>
                      </a:r>
                      <a:endParaRPr kumimoji="1" lang="ja-JP" altLang="en-US" sz="1000" dirty="0">
                        <a:solidFill>
                          <a:schemeClr val="bg2"/>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672541" rtl="0" eaLnBrk="1" fontAlgn="auto" latinLnBrk="0" hangingPunct="1">
                        <a:lnSpc>
                          <a:spcPct val="100000"/>
                        </a:lnSpc>
                        <a:spcBef>
                          <a:spcPts val="0"/>
                        </a:spcBef>
                        <a:spcAft>
                          <a:spcPts val="0"/>
                        </a:spcAft>
                        <a:buClrTx/>
                        <a:buSzTx/>
                        <a:buFontTx/>
                        <a:buNone/>
                        <a:tabLst/>
                        <a:defRPr/>
                      </a:pPr>
                      <a:r>
                        <a:rPr kumimoji="1" lang="en-US" altLang="ja-JP" sz="1000" dirty="0" smtClean="0">
                          <a:solidFill>
                            <a:schemeClr val="bg2"/>
                          </a:solidFill>
                        </a:rPr>
                        <a:t>PDF</a:t>
                      </a:r>
                      <a:endParaRPr kumimoji="1" lang="ja-JP" altLang="en-US" sz="1000" dirty="0" smtClean="0">
                        <a:solidFill>
                          <a:schemeClr val="bg2"/>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indent="-285750">
                        <a:buFont typeface="Arial" panose="020B0604020202020204" pitchFamily="34" charset="0"/>
                        <a:buChar char="•"/>
                      </a:pPr>
                      <a:r>
                        <a:rPr kumimoji="1" lang="ja-JP" altLang="en-US" sz="1000" dirty="0" smtClean="0">
                          <a:solidFill>
                            <a:schemeClr val="bg2"/>
                          </a:solidFill>
                        </a:rPr>
                        <a:t>各国の投資環境</a:t>
                      </a:r>
                      <a:endParaRPr kumimoji="1" lang="en-US" altLang="ja-JP" sz="1000" dirty="0" smtClean="0">
                        <a:solidFill>
                          <a:schemeClr val="bg2"/>
                        </a:solidFill>
                      </a:endParaRPr>
                    </a:p>
                    <a:p>
                      <a:pPr marL="285750" indent="-285750">
                        <a:buFont typeface="Arial" panose="020B0604020202020204" pitchFamily="34" charset="0"/>
                        <a:buChar char="•"/>
                      </a:pPr>
                      <a:r>
                        <a:rPr kumimoji="1" lang="ja-JP" altLang="en-US" sz="1000" dirty="0" smtClean="0">
                          <a:solidFill>
                            <a:schemeClr val="bg2"/>
                          </a:solidFill>
                        </a:rPr>
                        <a:t>海外事業展開調査（海外直接投資アンケート調査）</a:t>
                      </a:r>
                      <a:endParaRPr kumimoji="1" lang="en-US" altLang="ja-JP" sz="1000" dirty="0" smtClean="0">
                        <a:solidFill>
                          <a:schemeClr val="bg2"/>
                        </a:solidFill>
                      </a:endParaRPr>
                    </a:p>
                    <a:p>
                      <a:pPr marL="285750" indent="-285750">
                        <a:buFont typeface="Arial" panose="020B0604020202020204" pitchFamily="34" charset="0"/>
                        <a:buChar char="•"/>
                      </a:pPr>
                      <a:r>
                        <a:rPr kumimoji="1" lang="ja-JP" altLang="en-US" sz="1000" dirty="0" smtClean="0">
                          <a:solidFill>
                            <a:schemeClr val="bg2"/>
                          </a:solidFill>
                        </a:rPr>
                        <a:t>業務統計（承諾状況、回収状況、融資残高状況など）</a:t>
                      </a:r>
                      <a:endParaRPr kumimoji="1" lang="en-US" altLang="ja-JP" sz="1000" dirty="0" smtClean="0">
                        <a:solidFill>
                          <a:schemeClr val="bg2"/>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marL="285750" marR="0" indent="-285750" algn="l" defTabSz="672541"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dirty="0" smtClean="0">
                          <a:solidFill>
                            <a:schemeClr val="bg2"/>
                          </a:solidFill>
                        </a:rPr>
                        <a:t>知的財産権は</a:t>
                      </a:r>
                      <a:r>
                        <a:rPr kumimoji="1" lang="en-US" altLang="ja-JP" sz="1000" dirty="0" smtClean="0">
                          <a:solidFill>
                            <a:schemeClr val="bg2"/>
                          </a:solidFill>
                        </a:rPr>
                        <a:t>JBIC</a:t>
                      </a:r>
                      <a:r>
                        <a:rPr kumimoji="1" lang="ja-JP" altLang="en-US" sz="1000" dirty="0" err="1" smtClean="0">
                          <a:solidFill>
                            <a:schemeClr val="bg2"/>
                          </a:solidFill>
                        </a:rPr>
                        <a:t>が保</a:t>
                      </a:r>
                      <a:r>
                        <a:rPr kumimoji="1" lang="ja-JP" altLang="en-US" sz="1000" dirty="0" smtClean="0">
                          <a:solidFill>
                            <a:schemeClr val="bg2"/>
                          </a:solidFill>
                        </a:rPr>
                        <a:t>有する</a:t>
                      </a: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r h="209993">
                <a:tc vMerge="1">
                  <a:txBody>
                    <a:bodyPr/>
                    <a:lstStyle/>
                    <a:p>
                      <a:endParaRPr kumimoji="1" lang="ja-JP" altLang="en-US" sz="1100" dirty="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000" dirty="0" smtClean="0">
                          <a:solidFill>
                            <a:schemeClr val="bg2"/>
                          </a:solidFill>
                        </a:rPr>
                        <a:t>ウェブ</a:t>
                      </a:r>
                      <a:endParaRPr kumimoji="1" lang="ja-JP" altLang="en-US" sz="1000" dirty="0">
                        <a:solidFill>
                          <a:schemeClr val="bg2"/>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indent="-285750">
                        <a:buFont typeface="Arial" panose="020B0604020202020204" pitchFamily="34" charset="0"/>
                        <a:buChar char="•"/>
                      </a:pPr>
                      <a:r>
                        <a:rPr kumimoji="1" lang="ja-JP" altLang="en-US" sz="1000" dirty="0" smtClean="0">
                          <a:solidFill>
                            <a:schemeClr val="bg2"/>
                          </a:solidFill>
                        </a:rPr>
                        <a:t>海外展開支援出資ファシリティの実績</a:t>
                      </a:r>
                      <a:endParaRPr kumimoji="1" lang="en-US" altLang="ja-JP" sz="1000" dirty="0" smtClean="0">
                        <a:solidFill>
                          <a:schemeClr val="bg2"/>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marL="285750" indent="-285750">
                        <a:buFont typeface="Arial" panose="020B0604020202020204" pitchFamily="34" charset="0"/>
                        <a:buChar char="•"/>
                      </a:pPr>
                      <a:endParaRPr kumimoji="1" lang="ja-JP" altLang="en-US" sz="1100" dirty="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r h="183205">
                <a:tc rowSpan="2">
                  <a:txBody>
                    <a:bodyPr/>
                    <a:lstStyle/>
                    <a:p>
                      <a:r>
                        <a:rPr kumimoji="1" lang="ja-JP" altLang="en-US" sz="1000" dirty="0" smtClean="0">
                          <a:solidFill>
                            <a:schemeClr val="bg2"/>
                          </a:solidFill>
                        </a:rPr>
                        <a:t>日本貿易保険</a:t>
                      </a:r>
                      <a:endParaRPr kumimoji="1" lang="ja-JP" altLang="en-US" sz="1000" dirty="0">
                        <a:solidFill>
                          <a:schemeClr val="bg2"/>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000" dirty="0" smtClean="0">
                          <a:solidFill>
                            <a:schemeClr val="bg2"/>
                          </a:solidFill>
                        </a:rPr>
                        <a:t>PDF</a:t>
                      </a:r>
                      <a:endParaRPr kumimoji="1" lang="ja-JP" altLang="en-US" sz="1000" dirty="0">
                        <a:solidFill>
                          <a:schemeClr val="bg2"/>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indent="-285750">
                        <a:buFont typeface="Arial" panose="020B0604020202020204" pitchFamily="34" charset="0"/>
                        <a:buChar char="•"/>
                      </a:pPr>
                      <a:r>
                        <a:rPr kumimoji="1" lang="ja-JP" altLang="en-US" sz="1000" dirty="0" smtClean="0">
                          <a:solidFill>
                            <a:schemeClr val="bg2"/>
                          </a:solidFill>
                        </a:rPr>
                        <a:t>年次報告書</a:t>
                      </a:r>
                      <a:endParaRPr kumimoji="1" lang="en-US" altLang="ja-JP" sz="1000" dirty="0" smtClean="0">
                        <a:solidFill>
                          <a:schemeClr val="bg2"/>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marL="285750" marR="0" indent="-285750" algn="l" defTabSz="672541"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b="0" i="0" kern="1200" dirty="0" smtClean="0">
                          <a:solidFill>
                            <a:schemeClr val="bg2"/>
                          </a:solidFill>
                          <a:effectLst/>
                          <a:latin typeface="+mn-lt"/>
                          <a:ea typeface="+mn-ea"/>
                          <a:cs typeface="+mn-cs"/>
                        </a:rPr>
                        <a:t>著作権等一切の権利は、特段の定めがない限り独立行政法人日本貿易保険（</a:t>
                      </a:r>
                      <a:r>
                        <a:rPr kumimoji="1" lang="en-US" altLang="ja-JP" sz="1000" b="0" i="0" kern="1200" dirty="0" smtClean="0">
                          <a:solidFill>
                            <a:schemeClr val="bg2"/>
                          </a:solidFill>
                          <a:effectLst/>
                          <a:latin typeface="+mn-lt"/>
                          <a:ea typeface="+mn-ea"/>
                          <a:cs typeface="+mn-cs"/>
                        </a:rPr>
                        <a:t>NEXI</a:t>
                      </a:r>
                      <a:r>
                        <a:rPr kumimoji="1" lang="ja-JP" altLang="en-US" sz="1000" b="0" i="0" kern="1200" dirty="0" smtClean="0">
                          <a:solidFill>
                            <a:schemeClr val="bg2"/>
                          </a:solidFill>
                          <a:effectLst/>
                          <a:latin typeface="+mn-lt"/>
                          <a:ea typeface="+mn-ea"/>
                          <a:cs typeface="+mn-cs"/>
                        </a:rPr>
                        <a:t>）が保有する</a:t>
                      </a:r>
                      <a:endParaRPr kumimoji="1" lang="ja-JP" altLang="en-US" sz="1000" dirty="0" smtClean="0">
                        <a:solidFill>
                          <a:schemeClr val="bg2"/>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r h="183205">
                <a:tc vMerge="1">
                  <a:txBody>
                    <a:bodyPr/>
                    <a:lstStyle/>
                    <a:p>
                      <a:endParaRPr kumimoji="1" lang="ja-JP" altLang="en-US" dirty="0"/>
                    </a:p>
                  </a:txBody>
                  <a:tcPr/>
                </a:tc>
                <a:tc>
                  <a:txBody>
                    <a:bodyPr/>
                    <a:lstStyle/>
                    <a:p>
                      <a:r>
                        <a:rPr kumimoji="1" lang="ja-JP" altLang="en-US" sz="1000" dirty="0" smtClean="0">
                          <a:solidFill>
                            <a:schemeClr val="bg2"/>
                          </a:solidFill>
                        </a:rPr>
                        <a:t>ウェブ</a:t>
                      </a:r>
                      <a:endParaRPr kumimoji="1" lang="ja-JP" altLang="en-US" sz="1000" dirty="0">
                        <a:solidFill>
                          <a:schemeClr val="bg2"/>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indent="-285750">
                        <a:buFont typeface="Arial" panose="020B0604020202020204" pitchFamily="34" charset="0"/>
                        <a:buChar char="•"/>
                      </a:pPr>
                      <a:r>
                        <a:rPr kumimoji="1" lang="ja-JP" altLang="en-US" sz="1000" dirty="0" smtClean="0">
                          <a:solidFill>
                            <a:schemeClr val="bg2"/>
                          </a:solidFill>
                        </a:rPr>
                        <a:t>保険商品の国別引受方針</a:t>
                      </a:r>
                      <a:endParaRPr kumimoji="1" lang="en-US" altLang="ja-JP" sz="1000" dirty="0" smtClean="0">
                        <a:solidFill>
                          <a:schemeClr val="bg2"/>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kumimoji="1" lang="ja-JP" altLang="en-US"/>
                    </a:p>
                  </a:txBody>
                  <a:tcPr/>
                </a:tc>
              </a:tr>
              <a:tr h="366410">
                <a:tc>
                  <a:txBody>
                    <a:bodyPr/>
                    <a:lstStyle/>
                    <a:p>
                      <a:r>
                        <a:rPr kumimoji="1" lang="ja-JP" altLang="en-US" sz="1000" dirty="0" smtClean="0">
                          <a:solidFill>
                            <a:schemeClr val="bg2"/>
                          </a:solidFill>
                        </a:rPr>
                        <a:t>中小機構</a:t>
                      </a:r>
                      <a:endParaRPr kumimoji="1" lang="ja-JP" altLang="en-US" sz="1000" dirty="0">
                        <a:solidFill>
                          <a:schemeClr val="bg2"/>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000" dirty="0" smtClean="0">
                          <a:solidFill>
                            <a:schemeClr val="bg2"/>
                          </a:solidFill>
                        </a:rPr>
                        <a:t>PDF</a:t>
                      </a:r>
                      <a:endParaRPr kumimoji="1" lang="ja-JP" altLang="en-US" sz="1000" dirty="0">
                        <a:solidFill>
                          <a:schemeClr val="bg2"/>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indent="-285750">
                        <a:buFont typeface="Arial" panose="020B0604020202020204" pitchFamily="34" charset="0"/>
                        <a:buChar char="•"/>
                      </a:pPr>
                      <a:r>
                        <a:rPr kumimoji="1" lang="ja-JP" altLang="en-US" sz="1000" dirty="0" smtClean="0">
                          <a:solidFill>
                            <a:schemeClr val="bg2"/>
                          </a:solidFill>
                        </a:rPr>
                        <a:t>中小企業景況調査</a:t>
                      </a:r>
                      <a:endParaRPr kumimoji="1" lang="en-US" altLang="ja-JP" sz="1000" dirty="0" smtClean="0">
                        <a:solidFill>
                          <a:schemeClr val="bg2"/>
                        </a:solidFill>
                      </a:endParaRPr>
                    </a:p>
                    <a:p>
                      <a:pPr marL="285750" indent="-285750">
                        <a:buFont typeface="Arial" panose="020B0604020202020204" pitchFamily="34" charset="0"/>
                        <a:buChar char="•"/>
                      </a:pPr>
                      <a:r>
                        <a:rPr kumimoji="1" lang="ja-JP" altLang="en-US" sz="1000" dirty="0" smtClean="0">
                          <a:solidFill>
                            <a:schemeClr val="bg2"/>
                          </a:solidFill>
                        </a:rPr>
                        <a:t>中小企業海外事業活動実態調査</a:t>
                      </a:r>
                      <a:endParaRPr kumimoji="1" lang="en-US" altLang="ja-JP" sz="1000" dirty="0" smtClean="0">
                        <a:solidFill>
                          <a:schemeClr val="bg2"/>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indent="-285750">
                        <a:buFont typeface="Arial" panose="020B0604020202020204" pitchFamily="34" charset="0"/>
                        <a:buChar char="•"/>
                      </a:pPr>
                      <a:r>
                        <a:rPr kumimoji="1" lang="ja-JP" altLang="en-US" sz="1000" b="0" i="0" kern="1200" dirty="0" smtClean="0">
                          <a:solidFill>
                            <a:schemeClr val="bg2"/>
                          </a:solidFill>
                          <a:effectLst/>
                          <a:latin typeface="+mn-lt"/>
                          <a:ea typeface="+mn-ea"/>
                          <a:cs typeface="+mn-cs"/>
                        </a:rPr>
                        <a:t>財産権は中小企業基盤整備機構あるいは当機構に情報を提供している提供元に帰属</a:t>
                      </a:r>
                      <a:endParaRPr kumimoji="1" lang="ja-JP" altLang="en-US" sz="1000" dirty="0">
                        <a:solidFill>
                          <a:schemeClr val="bg2"/>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3071001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87642" y="304800"/>
            <a:ext cx="9518358" cy="581715"/>
          </a:xfrm>
        </p:spPr>
        <p:txBody>
          <a:bodyPr>
            <a:normAutofit/>
          </a:bodyPr>
          <a:lstStyle/>
          <a:p>
            <a:r>
              <a:rPr lang="ja-JP" altLang="en-US" sz="2400" dirty="0" smtClean="0">
                <a:latin typeface="+mn-ea"/>
                <a:ea typeface="+mn-ea"/>
              </a:rPr>
              <a:t>３</a:t>
            </a:r>
            <a:r>
              <a:rPr lang="en-US" altLang="ja-JP" sz="2400" dirty="0" smtClean="0">
                <a:latin typeface="+mn-ea"/>
                <a:ea typeface="+mn-ea"/>
              </a:rPr>
              <a:t>.</a:t>
            </a:r>
            <a:r>
              <a:rPr lang="ja-JP" altLang="en-US" sz="24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文献・ウェブ等による調査　</a:t>
            </a:r>
            <a:r>
              <a:rPr lang="en-US" altLang="ja-JP" sz="24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24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主要</a:t>
            </a:r>
            <a:r>
              <a:rPr lang="ja-JP" altLang="en-US" sz="24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な</a:t>
            </a:r>
            <a:r>
              <a:rPr lang="ja-JP" altLang="en-US" sz="24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データ</a:t>
            </a:r>
            <a:r>
              <a:rPr lang="ja-JP" altLang="en-US" sz="24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の公開状況</a:t>
            </a:r>
            <a:r>
              <a:rPr lang="ja-JP" altLang="en-US" sz="24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③</a:t>
            </a:r>
            <a:endParaRPr lang="en-US" altLang="ja-JP" sz="2400"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0"/>
          </p:nvPr>
        </p:nvSpPr>
        <p:spPr>
          <a:xfrm>
            <a:off x="9499036" y="6677571"/>
            <a:ext cx="406964" cy="255197"/>
          </a:xfrm>
        </p:spPr>
        <p:txBody>
          <a:bodyPr/>
          <a:lstStyle/>
          <a:p>
            <a:fld id="{19168A96-8FC6-49A7-AAFF-8891F4FD4FE2}" type="slidenum">
              <a:rPr lang="ja-JP" altLang="en-US" smtClean="0"/>
              <a:pPr/>
              <a:t>7</a:t>
            </a:fld>
            <a:endParaRPr lang="en-US" altLang="ja-JP"/>
          </a:p>
        </p:txBody>
      </p:sp>
      <p:graphicFrame>
        <p:nvGraphicFramePr>
          <p:cNvPr id="3" name="表 2"/>
          <p:cNvGraphicFramePr>
            <a:graphicFrameLocks noGrp="1"/>
          </p:cNvGraphicFramePr>
          <p:nvPr>
            <p:extLst>
              <p:ext uri="{D42A27DB-BD31-4B8C-83A1-F6EECF244321}">
                <p14:modId xmlns:p14="http://schemas.microsoft.com/office/powerpoint/2010/main" val="3737583617"/>
              </p:ext>
            </p:extLst>
          </p:nvPr>
        </p:nvGraphicFramePr>
        <p:xfrm>
          <a:off x="272480" y="1124744"/>
          <a:ext cx="9361039" cy="4747840"/>
        </p:xfrm>
        <a:graphic>
          <a:graphicData uri="http://schemas.openxmlformats.org/drawingml/2006/table">
            <a:tbl>
              <a:tblPr firstRow="1" bandRow="1">
                <a:tableStyleId>{5940675A-B579-460E-94D1-54222C63F5DA}</a:tableStyleId>
              </a:tblPr>
              <a:tblGrid>
                <a:gridCol w="1293802"/>
                <a:gridCol w="1298485"/>
                <a:gridCol w="4248473"/>
                <a:gridCol w="2520279"/>
              </a:tblGrid>
              <a:tr h="213686">
                <a:tc>
                  <a:txBody>
                    <a:bodyPr/>
                    <a:lstStyle/>
                    <a:p>
                      <a:pPr algn="ctr"/>
                      <a:r>
                        <a:rPr kumimoji="1" lang="ja-JP" altLang="en-US" sz="1000" b="1" dirty="0" smtClean="0">
                          <a:solidFill>
                            <a:schemeClr val="tx1"/>
                          </a:solidFill>
                        </a:rPr>
                        <a:t>データ保有者</a:t>
                      </a:r>
                      <a:endParaRPr kumimoji="1" lang="ja-JP" altLang="en-US" sz="1000" b="1" dirty="0">
                        <a:solidFill>
                          <a:schemeClr val="tx1"/>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kumimoji="1" lang="ja-JP" altLang="en-US" sz="1000" b="1" dirty="0" smtClean="0">
                          <a:solidFill>
                            <a:schemeClr val="tx1"/>
                          </a:solidFill>
                        </a:rPr>
                        <a:t>データ形式</a:t>
                      </a:r>
                      <a:endParaRPr kumimoji="1" lang="ja-JP" altLang="en-US" sz="1000" b="1" dirty="0">
                        <a:solidFill>
                          <a:schemeClr val="tx1"/>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kumimoji="1" lang="ja-JP" altLang="en-US" sz="1000" b="1" dirty="0" smtClean="0">
                          <a:solidFill>
                            <a:schemeClr val="tx1"/>
                          </a:solidFill>
                        </a:rPr>
                        <a:t>データの概要</a:t>
                      </a:r>
                      <a:endParaRPr kumimoji="1" lang="ja-JP" altLang="en-US" sz="1000" b="1" dirty="0">
                        <a:solidFill>
                          <a:schemeClr val="tx1"/>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kumimoji="1" lang="ja-JP" altLang="en-US" sz="1000" b="1" dirty="0" smtClean="0">
                          <a:solidFill>
                            <a:schemeClr val="tx1"/>
                          </a:solidFill>
                        </a:rPr>
                        <a:t>利用ルール</a:t>
                      </a:r>
                      <a:endParaRPr kumimoji="1" lang="ja-JP" altLang="en-US" sz="1000" b="1" dirty="0">
                        <a:solidFill>
                          <a:schemeClr val="tx1"/>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r>
              <a:tr h="219495">
                <a:tc>
                  <a:txBody>
                    <a:bodyPr/>
                    <a:lstStyle/>
                    <a:p>
                      <a:r>
                        <a:rPr kumimoji="1" lang="en-US" altLang="ja-JP" sz="1000" dirty="0" err="1" smtClean="0">
                          <a:solidFill>
                            <a:schemeClr val="bg2"/>
                          </a:solidFill>
                        </a:rPr>
                        <a:t>Digima</a:t>
                      </a:r>
                      <a:endParaRPr kumimoji="1" lang="ja-JP" altLang="en-US" sz="1000" dirty="0">
                        <a:solidFill>
                          <a:schemeClr val="bg2"/>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000" dirty="0" smtClean="0">
                          <a:solidFill>
                            <a:schemeClr val="bg2"/>
                          </a:solidFill>
                        </a:rPr>
                        <a:t>ウェブ</a:t>
                      </a:r>
                      <a:endParaRPr kumimoji="1" lang="ja-JP" altLang="en-US" sz="1000" dirty="0">
                        <a:solidFill>
                          <a:schemeClr val="bg2"/>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indent="-285750">
                        <a:buFont typeface="Arial" panose="020B0604020202020204" pitchFamily="34" charset="0"/>
                        <a:buChar char="•"/>
                      </a:pPr>
                      <a:r>
                        <a:rPr kumimoji="1" lang="zh-TW" altLang="en-US" sz="1000" dirty="0" smtClean="0">
                          <a:solidFill>
                            <a:schemeClr val="bg2"/>
                          </a:solidFill>
                        </a:rPr>
                        <a:t>海外進出白書</a:t>
                      </a:r>
                      <a:r>
                        <a:rPr kumimoji="1" lang="ja-JP" altLang="en-US" sz="1000" dirty="0" smtClean="0">
                          <a:solidFill>
                            <a:schemeClr val="bg2"/>
                          </a:solidFill>
                        </a:rPr>
                        <a:t>（各国の市場動向など）</a:t>
                      </a:r>
                      <a:endParaRPr kumimoji="1" lang="en-US" altLang="zh-TW" sz="1000" dirty="0" smtClean="0">
                        <a:solidFill>
                          <a:schemeClr val="bg2"/>
                        </a:solidFill>
                      </a:endParaRPr>
                    </a:p>
                    <a:p>
                      <a:pPr marL="285750" indent="-285750">
                        <a:buFont typeface="Arial" panose="020B0604020202020204" pitchFamily="34" charset="0"/>
                        <a:buChar char="•"/>
                      </a:pPr>
                      <a:r>
                        <a:rPr kumimoji="1" lang="ja-JP" altLang="en-US" sz="1000" dirty="0" smtClean="0">
                          <a:solidFill>
                            <a:schemeClr val="bg2"/>
                          </a:solidFill>
                        </a:rPr>
                        <a:t>海外</a:t>
                      </a:r>
                      <a:r>
                        <a:rPr kumimoji="1" lang="en-US" altLang="ja-JP" sz="1000" dirty="0" smtClean="0">
                          <a:solidFill>
                            <a:schemeClr val="bg2"/>
                          </a:solidFill>
                        </a:rPr>
                        <a:t>M&amp;A</a:t>
                      </a:r>
                      <a:r>
                        <a:rPr kumimoji="1" lang="ja-JP" altLang="en-US" sz="1000" dirty="0" smtClean="0">
                          <a:solidFill>
                            <a:schemeClr val="bg2"/>
                          </a:solidFill>
                        </a:rPr>
                        <a:t>案件情報</a:t>
                      </a:r>
                      <a:endParaRPr kumimoji="1" lang="en-US" altLang="ja-JP" sz="1000" dirty="0" smtClean="0">
                        <a:solidFill>
                          <a:schemeClr val="bg2"/>
                        </a:solidFill>
                      </a:endParaRPr>
                    </a:p>
                    <a:p>
                      <a:pPr marL="285750" indent="-285750">
                        <a:buFont typeface="Arial" panose="020B0604020202020204" pitchFamily="34" charset="0"/>
                        <a:buChar char="•"/>
                      </a:pPr>
                      <a:r>
                        <a:rPr kumimoji="1" lang="ja-JP" altLang="en-US" sz="1000" dirty="0" smtClean="0">
                          <a:solidFill>
                            <a:schemeClr val="bg2"/>
                          </a:solidFill>
                        </a:rPr>
                        <a:t>海外進出事例集</a:t>
                      </a:r>
                      <a:endParaRPr kumimoji="1" lang="ja-JP" altLang="en-US" sz="1000" dirty="0">
                        <a:solidFill>
                          <a:schemeClr val="bg2"/>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indent="-285750">
                        <a:buFont typeface="Arial" panose="020B0604020202020204" pitchFamily="34" charset="0"/>
                        <a:buChar char="•"/>
                      </a:pPr>
                      <a:r>
                        <a:rPr kumimoji="1" lang="ja-JP" altLang="en-US" sz="1000" dirty="0" smtClean="0">
                          <a:solidFill>
                            <a:schemeClr val="bg2"/>
                          </a:solidFill>
                        </a:rPr>
                        <a:t>所有権及び知的財産権は全て</a:t>
                      </a:r>
                      <a:r>
                        <a:rPr kumimoji="1" lang="en-US" altLang="ja-JP" sz="1000" dirty="0" err="1" smtClean="0">
                          <a:solidFill>
                            <a:schemeClr val="bg2"/>
                          </a:solidFill>
                        </a:rPr>
                        <a:t>Digima</a:t>
                      </a:r>
                      <a:r>
                        <a:rPr kumimoji="1" lang="ja-JP" altLang="en-US" sz="1000" dirty="0" smtClean="0">
                          <a:solidFill>
                            <a:schemeClr val="bg2"/>
                          </a:solidFill>
                        </a:rPr>
                        <a:t>に帰属</a:t>
                      </a:r>
                      <a:endParaRPr kumimoji="1" lang="ja-JP" altLang="en-US" sz="1000" dirty="0">
                        <a:solidFill>
                          <a:schemeClr val="bg2"/>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r h="219495">
                <a:tc rowSpan="5">
                  <a:txBody>
                    <a:bodyPr/>
                    <a:lstStyle/>
                    <a:p>
                      <a:r>
                        <a:rPr kumimoji="1" lang="ja-JP" altLang="en-US" sz="1000" dirty="0" smtClean="0">
                          <a:solidFill>
                            <a:schemeClr val="bg2"/>
                          </a:solidFill>
                        </a:rPr>
                        <a:t>観光庁</a:t>
                      </a:r>
                      <a:endParaRPr kumimoji="1" lang="ja-JP" altLang="en-US" sz="1000" dirty="0">
                        <a:solidFill>
                          <a:schemeClr val="bg2"/>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000" dirty="0" smtClean="0">
                          <a:solidFill>
                            <a:schemeClr val="bg2"/>
                          </a:solidFill>
                        </a:rPr>
                        <a:t>PDF</a:t>
                      </a:r>
                      <a:endParaRPr kumimoji="1" lang="ja-JP" altLang="en-US" sz="1000" dirty="0">
                        <a:solidFill>
                          <a:schemeClr val="bg2"/>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indent="-285750">
                        <a:buFont typeface="Arial" panose="020B0604020202020204" pitchFamily="34" charset="0"/>
                        <a:buChar char="•"/>
                      </a:pPr>
                      <a:r>
                        <a:rPr kumimoji="1" lang="zh-CN" altLang="en-US" sz="1000" dirty="0" smtClean="0">
                          <a:solidFill>
                            <a:schemeClr val="bg2"/>
                          </a:solidFill>
                        </a:rPr>
                        <a:t>訪日外国人旅行者数</a:t>
                      </a:r>
                      <a:endParaRPr kumimoji="1" lang="ja-JP" altLang="en-US" sz="1000" dirty="0">
                        <a:solidFill>
                          <a:schemeClr val="bg2"/>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rowSpan="5">
                  <a:txBody>
                    <a:bodyPr/>
                    <a:lstStyle/>
                    <a:p>
                      <a:pPr marL="285750" marR="0" indent="-285750" algn="l" defTabSz="672541"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dirty="0" smtClean="0">
                          <a:solidFill>
                            <a:schemeClr val="bg2"/>
                          </a:solidFill>
                        </a:rPr>
                        <a:t>政府標準利用規約</a:t>
                      </a:r>
                      <a:r>
                        <a:rPr kumimoji="1" lang="en-US" altLang="ja-JP" sz="1000" dirty="0" smtClean="0">
                          <a:solidFill>
                            <a:schemeClr val="bg2"/>
                          </a:solidFill>
                        </a:rPr>
                        <a:t>(</a:t>
                      </a:r>
                      <a:r>
                        <a:rPr kumimoji="1" lang="ja-JP" altLang="en-US" sz="1000" dirty="0" smtClean="0">
                          <a:solidFill>
                            <a:schemeClr val="bg2"/>
                          </a:solidFill>
                        </a:rPr>
                        <a:t>第</a:t>
                      </a:r>
                      <a:r>
                        <a:rPr kumimoji="1" lang="en-US" altLang="ja-JP" sz="1000" dirty="0" smtClean="0">
                          <a:solidFill>
                            <a:schemeClr val="bg2"/>
                          </a:solidFill>
                        </a:rPr>
                        <a:t>1.0</a:t>
                      </a:r>
                      <a:r>
                        <a:rPr kumimoji="1" lang="ja-JP" altLang="en-US" sz="1000" dirty="0" smtClean="0">
                          <a:solidFill>
                            <a:schemeClr val="bg2"/>
                          </a:solidFill>
                        </a:rPr>
                        <a:t>版</a:t>
                      </a:r>
                      <a:r>
                        <a:rPr kumimoji="1" lang="en-US" altLang="ja-JP" sz="1000" dirty="0" smtClean="0">
                          <a:solidFill>
                            <a:schemeClr val="bg2"/>
                          </a:solidFill>
                        </a:rPr>
                        <a:t>)</a:t>
                      </a:r>
                      <a:r>
                        <a:rPr kumimoji="1" lang="ja-JP" altLang="en-US" sz="1000" dirty="0" smtClean="0">
                          <a:solidFill>
                            <a:schemeClr val="bg2"/>
                          </a:solidFill>
                        </a:rPr>
                        <a:t>に準拠</a:t>
                      </a: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r h="219495">
                <a:tc vMerge="1">
                  <a:txBody>
                    <a:bodyPr/>
                    <a:lstStyle/>
                    <a:p>
                      <a:endParaRPr kumimoji="1" lang="ja-JP" altLang="en-US" sz="1000" dirty="0">
                        <a:solidFill>
                          <a:schemeClr val="bg2"/>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000" dirty="0" smtClean="0">
                          <a:solidFill>
                            <a:schemeClr val="bg2"/>
                          </a:solidFill>
                        </a:rPr>
                        <a:t>Excel</a:t>
                      </a:r>
                      <a:endParaRPr kumimoji="1" lang="ja-JP" altLang="en-US" sz="1000" dirty="0">
                        <a:solidFill>
                          <a:schemeClr val="bg2"/>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indent="-285750">
                        <a:buFont typeface="Arial" panose="020B0604020202020204" pitchFamily="34" charset="0"/>
                        <a:buChar char="•"/>
                      </a:pPr>
                      <a:r>
                        <a:rPr kumimoji="1" lang="zh-CN" altLang="en-US" sz="1000" dirty="0" smtClean="0">
                          <a:solidFill>
                            <a:schemeClr val="bg2"/>
                          </a:solidFill>
                        </a:rPr>
                        <a:t>日本人海外旅行者数</a:t>
                      </a:r>
                      <a:endParaRPr kumimoji="1" lang="en-US" altLang="zh-CN" sz="1000" dirty="0" smtClean="0">
                        <a:solidFill>
                          <a:schemeClr val="bg2"/>
                        </a:solidFill>
                      </a:endParaRPr>
                    </a:p>
                    <a:p>
                      <a:pPr marL="285750" indent="-285750">
                        <a:buFont typeface="Arial" panose="020B0604020202020204" pitchFamily="34" charset="0"/>
                        <a:buChar char="•"/>
                      </a:pPr>
                      <a:r>
                        <a:rPr kumimoji="1" lang="ja-JP" altLang="en-US" sz="1000" dirty="0" smtClean="0">
                          <a:solidFill>
                            <a:schemeClr val="bg2"/>
                          </a:solidFill>
                        </a:rPr>
                        <a:t>旅行・観光サテライト勘定</a:t>
                      </a:r>
                      <a:endParaRPr kumimoji="1" lang="ja-JP" altLang="en-US" sz="1000" dirty="0">
                        <a:solidFill>
                          <a:schemeClr val="bg2"/>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marL="285750" marR="0" indent="-285750" algn="l" defTabSz="672541"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ja-JP" altLang="en-US" sz="1000" dirty="0" smtClean="0">
                        <a:solidFill>
                          <a:schemeClr val="bg2"/>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r h="219495">
                <a:tc vMerge="1">
                  <a:txBody>
                    <a:bodyPr/>
                    <a:lstStyle/>
                    <a:p>
                      <a:endParaRPr kumimoji="1" lang="ja-JP" altLang="en-US" sz="1000" dirty="0">
                        <a:solidFill>
                          <a:schemeClr val="bg2"/>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000" dirty="0" smtClean="0">
                          <a:solidFill>
                            <a:schemeClr val="bg2"/>
                          </a:solidFill>
                        </a:rPr>
                        <a:t>PDF</a:t>
                      </a:r>
                      <a:endParaRPr kumimoji="1" lang="ja-JP" altLang="en-US" sz="1000" dirty="0">
                        <a:solidFill>
                          <a:schemeClr val="bg2"/>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indent="-285750">
                        <a:buFont typeface="Arial" panose="020B0604020202020204" pitchFamily="34" charset="0"/>
                        <a:buChar char="•"/>
                      </a:pPr>
                      <a:r>
                        <a:rPr kumimoji="1" lang="ja-JP" altLang="en-US" sz="1000" dirty="0" smtClean="0">
                          <a:solidFill>
                            <a:schemeClr val="bg2"/>
                          </a:solidFill>
                        </a:rPr>
                        <a:t>旅行・観光産業の経済効果に関する調査</a:t>
                      </a:r>
                      <a:endParaRPr kumimoji="1" lang="en-US" altLang="ja-JP" sz="1000" dirty="0" smtClean="0">
                        <a:solidFill>
                          <a:schemeClr val="bg2"/>
                        </a:solidFill>
                      </a:endParaRPr>
                    </a:p>
                    <a:p>
                      <a:pPr marL="285750" indent="-285750">
                        <a:buFont typeface="Arial" panose="020B0604020202020204" pitchFamily="34" charset="0"/>
                        <a:buChar char="•"/>
                      </a:pPr>
                      <a:r>
                        <a:rPr kumimoji="1" lang="zh-TW" altLang="en-US" sz="1000" dirty="0" smtClean="0">
                          <a:solidFill>
                            <a:schemeClr val="bg2"/>
                          </a:solidFill>
                        </a:rPr>
                        <a:t>訪日外国人消費動向調査</a:t>
                      </a:r>
                      <a:endParaRPr kumimoji="1" lang="en-US" altLang="zh-TW" sz="1000" dirty="0" smtClean="0">
                        <a:solidFill>
                          <a:schemeClr val="bg2"/>
                        </a:solidFill>
                      </a:endParaRPr>
                    </a:p>
                    <a:p>
                      <a:pPr marL="285750" indent="-285750">
                        <a:buFont typeface="Arial" panose="020B0604020202020204" pitchFamily="34" charset="0"/>
                        <a:buChar char="•"/>
                      </a:pPr>
                      <a:r>
                        <a:rPr kumimoji="1" lang="zh-TW" altLang="en-US" sz="1000" dirty="0" smtClean="0">
                          <a:solidFill>
                            <a:schemeClr val="bg2"/>
                          </a:solidFill>
                        </a:rPr>
                        <a:t>観光地域経済調査</a:t>
                      </a:r>
                      <a:endParaRPr kumimoji="1" lang="en-US" altLang="zh-TW" sz="1000" dirty="0" smtClean="0">
                        <a:solidFill>
                          <a:schemeClr val="bg2"/>
                        </a:solidFill>
                      </a:endParaRPr>
                    </a:p>
                    <a:p>
                      <a:pPr marL="285750" indent="-285750">
                        <a:buFont typeface="Arial" panose="020B0604020202020204" pitchFamily="34" charset="0"/>
                        <a:buChar char="•"/>
                      </a:pPr>
                      <a:r>
                        <a:rPr kumimoji="1" lang="ja-JP" altLang="en-US" sz="1000" dirty="0" smtClean="0">
                          <a:solidFill>
                            <a:schemeClr val="bg2"/>
                          </a:solidFill>
                        </a:rPr>
                        <a:t>旅行業者取扱額</a:t>
                      </a:r>
                      <a:endParaRPr kumimoji="1" lang="en-US" altLang="ja-JP" sz="1000" dirty="0" smtClean="0">
                        <a:solidFill>
                          <a:schemeClr val="bg2"/>
                        </a:solidFill>
                      </a:endParaRPr>
                    </a:p>
                    <a:p>
                      <a:pPr marL="285750" indent="-285750">
                        <a:buFont typeface="Arial" panose="020B0604020202020204" pitchFamily="34" charset="0"/>
                        <a:buChar char="•"/>
                      </a:pPr>
                      <a:r>
                        <a:rPr kumimoji="1" lang="ja-JP" altLang="en-US" sz="1000" dirty="0" smtClean="0">
                          <a:solidFill>
                            <a:schemeClr val="bg2"/>
                          </a:solidFill>
                        </a:rPr>
                        <a:t>都道府県別観光入込客統計</a:t>
                      </a:r>
                      <a:endParaRPr kumimoji="1" lang="ja-JP" altLang="en-US" sz="1000" dirty="0">
                        <a:solidFill>
                          <a:schemeClr val="bg2"/>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marL="285750" marR="0" indent="-285750" algn="l" defTabSz="672541"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ja-JP" altLang="en-US" sz="1000" dirty="0" smtClean="0">
                        <a:solidFill>
                          <a:schemeClr val="bg2"/>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r h="219495">
                <a:tc vMerge="1">
                  <a:txBody>
                    <a:bodyPr/>
                    <a:lstStyle/>
                    <a:p>
                      <a:endParaRPr kumimoji="1" lang="ja-JP" altLang="en-US" sz="1000" dirty="0">
                        <a:solidFill>
                          <a:schemeClr val="bg2"/>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000" dirty="0" smtClean="0">
                          <a:solidFill>
                            <a:schemeClr val="bg2"/>
                          </a:solidFill>
                        </a:rPr>
                        <a:t>Excel</a:t>
                      </a:r>
                      <a:r>
                        <a:rPr kumimoji="1" lang="ja-JP" altLang="en-US" sz="1000" dirty="0" err="1" smtClean="0">
                          <a:solidFill>
                            <a:schemeClr val="bg2"/>
                          </a:solidFill>
                        </a:rPr>
                        <a:t>、</a:t>
                      </a:r>
                      <a:r>
                        <a:rPr kumimoji="1" lang="en-US" altLang="ja-JP" sz="1000" dirty="0" smtClean="0">
                          <a:solidFill>
                            <a:schemeClr val="bg2"/>
                          </a:solidFill>
                        </a:rPr>
                        <a:t>PDF</a:t>
                      </a:r>
                      <a:endParaRPr kumimoji="1" lang="ja-JP" altLang="en-US" sz="1000" dirty="0">
                        <a:solidFill>
                          <a:schemeClr val="bg2"/>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indent="-285750">
                        <a:buFont typeface="Arial" panose="020B0604020202020204" pitchFamily="34" charset="0"/>
                        <a:buChar char="•"/>
                      </a:pPr>
                      <a:r>
                        <a:rPr kumimoji="1" lang="zh-TW" altLang="en-US" sz="1000" dirty="0" smtClean="0">
                          <a:solidFill>
                            <a:schemeClr val="bg2"/>
                          </a:solidFill>
                        </a:rPr>
                        <a:t>宿泊旅行統計調査</a:t>
                      </a:r>
                      <a:endParaRPr kumimoji="1" lang="ja-JP" altLang="en-US" sz="1000" dirty="0">
                        <a:solidFill>
                          <a:schemeClr val="bg2"/>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marL="285750" marR="0" indent="-285750" algn="l" defTabSz="672541"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ja-JP" altLang="en-US" sz="1000" dirty="0" smtClean="0">
                        <a:solidFill>
                          <a:schemeClr val="bg2"/>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r h="215478">
                <a:tc vMerge="1">
                  <a:txBody>
                    <a:bodyPr/>
                    <a:lstStyle/>
                    <a:p>
                      <a:endParaRPr kumimoji="1" lang="ja-JP" altLang="en-US" sz="900" dirty="0">
                        <a:solidFill>
                          <a:schemeClr val="bg2"/>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000" dirty="0" smtClean="0">
                          <a:solidFill>
                            <a:schemeClr val="bg2"/>
                          </a:solidFill>
                        </a:rPr>
                        <a:t>ウェブ</a:t>
                      </a:r>
                      <a:endParaRPr kumimoji="1" lang="ja-JP" altLang="en-US" sz="1000" dirty="0">
                        <a:solidFill>
                          <a:schemeClr val="bg2"/>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indent="-285750">
                        <a:buFont typeface="Arial" panose="020B0604020202020204" pitchFamily="34" charset="0"/>
                        <a:buChar char="•"/>
                      </a:pPr>
                      <a:r>
                        <a:rPr kumimoji="1" lang="ja-JP" altLang="en-US" sz="1000" dirty="0" smtClean="0">
                          <a:solidFill>
                            <a:schemeClr val="bg2"/>
                          </a:solidFill>
                        </a:rPr>
                        <a:t>出入国者数ランキング</a:t>
                      </a:r>
                      <a:endParaRPr kumimoji="1" lang="ja-JP" altLang="en-US" sz="1000" dirty="0">
                        <a:solidFill>
                          <a:schemeClr val="bg2"/>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marL="285750" indent="-285750">
                        <a:buFont typeface="Arial" panose="020B0604020202020204" pitchFamily="34" charset="0"/>
                        <a:buChar char="•"/>
                      </a:pPr>
                      <a:endParaRPr kumimoji="1" lang="ja-JP" altLang="en-US" sz="900" dirty="0">
                        <a:solidFill>
                          <a:schemeClr val="bg2"/>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r h="522827">
                <a:tc rowSpan="2">
                  <a:txBody>
                    <a:bodyPr/>
                    <a:lstStyle/>
                    <a:p>
                      <a:r>
                        <a:rPr kumimoji="1" lang="ja-JP" altLang="en-US" sz="1000" dirty="0" smtClean="0">
                          <a:solidFill>
                            <a:schemeClr val="bg2"/>
                          </a:solidFill>
                        </a:rPr>
                        <a:t>日本政府観光局（</a:t>
                      </a:r>
                      <a:r>
                        <a:rPr kumimoji="1" lang="en-US" altLang="ja-JP" sz="1000" dirty="0" smtClean="0">
                          <a:solidFill>
                            <a:schemeClr val="bg2"/>
                          </a:solidFill>
                        </a:rPr>
                        <a:t>JNTO</a:t>
                      </a:r>
                      <a:r>
                        <a:rPr kumimoji="1" lang="ja-JP" altLang="en-US" sz="1000" dirty="0" smtClean="0">
                          <a:solidFill>
                            <a:schemeClr val="bg2"/>
                          </a:solidFill>
                        </a:rPr>
                        <a:t>）</a:t>
                      </a:r>
                      <a:endParaRPr kumimoji="1" lang="ja-JP" altLang="en-US" sz="1000" dirty="0">
                        <a:solidFill>
                          <a:schemeClr val="bg2"/>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672541" rtl="0" eaLnBrk="1" fontAlgn="auto" latinLnBrk="0" hangingPunct="1">
                        <a:lnSpc>
                          <a:spcPct val="100000"/>
                        </a:lnSpc>
                        <a:spcBef>
                          <a:spcPts val="0"/>
                        </a:spcBef>
                        <a:spcAft>
                          <a:spcPts val="0"/>
                        </a:spcAft>
                        <a:buClrTx/>
                        <a:buSzTx/>
                        <a:buFontTx/>
                        <a:buNone/>
                        <a:tabLst/>
                        <a:defRPr/>
                      </a:pPr>
                      <a:r>
                        <a:rPr kumimoji="1" lang="en-US" altLang="ja-JP" sz="1000" dirty="0" smtClean="0">
                          <a:solidFill>
                            <a:schemeClr val="bg2"/>
                          </a:solidFill>
                        </a:rPr>
                        <a:t>PDF</a:t>
                      </a: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indent="-285750">
                        <a:buFont typeface="Arial" panose="020B0604020202020204" pitchFamily="34" charset="0"/>
                        <a:buChar char="•"/>
                      </a:pPr>
                      <a:r>
                        <a:rPr kumimoji="1" lang="ja-JP" altLang="en-US" sz="1000" dirty="0" smtClean="0">
                          <a:solidFill>
                            <a:schemeClr val="bg2"/>
                          </a:solidFill>
                        </a:rPr>
                        <a:t>国際会議統計</a:t>
                      </a:r>
                      <a:endParaRPr kumimoji="1" lang="en-US" altLang="ja-JP" sz="1000" dirty="0" smtClean="0">
                        <a:solidFill>
                          <a:schemeClr val="bg2"/>
                        </a:solidFill>
                      </a:endParaRPr>
                    </a:p>
                    <a:p>
                      <a:pPr marL="285750" indent="-285750">
                        <a:buFont typeface="Arial" panose="020B0604020202020204" pitchFamily="34" charset="0"/>
                        <a:buChar char="•"/>
                      </a:pPr>
                      <a:r>
                        <a:rPr kumimoji="1" lang="ja-JP" altLang="en-US" sz="1000" dirty="0" smtClean="0">
                          <a:solidFill>
                            <a:schemeClr val="bg2"/>
                          </a:solidFill>
                        </a:rPr>
                        <a:t>市場動向トピックス</a:t>
                      </a:r>
                      <a:endParaRPr kumimoji="1" lang="en-US" altLang="ja-JP" sz="1000" dirty="0" smtClean="0">
                        <a:solidFill>
                          <a:schemeClr val="bg2"/>
                        </a:solidFill>
                      </a:endParaRPr>
                    </a:p>
                    <a:p>
                      <a:pPr marL="285750" indent="-285750">
                        <a:buFont typeface="Arial" panose="020B0604020202020204" pitchFamily="34" charset="0"/>
                        <a:buChar char="•"/>
                      </a:pPr>
                      <a:r>
                        <a:rPr kumimoji="1" lang="ja-JP" altLang="en-US" sz="1000" dirty="0" smtClean="0">
                          <a:solidFill>
                            <a:schemeClr val="bg2"/>
                          </a:solidFill>
                        </a:rPr>
                        <a:t>訪日旅行市場の基礎データ（人口、</a:t>
                      </a:r>
                      <a:r>
                        <a:rPr kumimoji="1" lang="en-US" altLang="ja-JP" sz="1000" dirty="0" smtClean="0">
                          <a:solidFill>
                            <a:schemeClr val="bg2"/>
                          </a:solidFill>
                        </a:rPr>
                        <a:t>GDP</a:t>
                      </a:r>
                      <a:r>
                        <a:rPr kumimoji="1" lang="ja-JP" altLang="en-US" sz="1000" dirty="0" err="1" smtClean="0">
                          <a:solidFill>
                            <a:schemeClr val="bg2"/>
                          </a:solidFill>
                        </a:rPr>
                        <a:t>、</a:t>
                      </a:r>
                      <a:r>
                        <a:rPr kumimoji="1" lang="ja-JP" altLang="en-US" sz="1000" dirty="0" smtClean="0">
                          <a:solidFill>
                            <a:schemeClr val="bg2"/>
                          </a:solidFill>
                        </a:rPr>
                        <a:t>出国者数、訪日旅行者数など）</a:t>
                      </a:r>
                      <a:endParaRPr kumimoji="1" lang="en-US" altLang="ja-JP" sz="1000" dirty="0" smtClean="0">
                        <a:solidFill>
                          <a:schemeClr val="bg2"/>
                        </a:solidFill>
                      </a:endParaRPr>
                    </a:p>
                    <a:p>
                      <a:pPr marL="285750" indent="-285750">
                        <a:buFont typeface="Arial" panose="020B0604020202020204" pitchFamily="34" charset="0"/>
                        <a:buChar char="•"/>
                      </a:pPr>
                      <a:r>
                        <a:rPr kumimoji="1" lang="en-US" altLang="ja-JP" sz="1000" dirty="0" smtClean="0">
                          <a:solidFill>
                            <a:schemeClr val="bg2"/>
                          </a:solidFill>
                        </a:rPr>
                        <a:t>TIC</a:t>
                      </a:r>
                      <a:r>
                        <a:rPr kumimoji="1" lang="ja-JP" altLang="en-US" sz="1000" dirty="0" smtClean="0">
                          <a:solidFill>
                            <a:schemeClr val="bg2"/>
                          </a:solidFill>
                        </a:rPr>
                        <a:t>利用外国人旅行者の訪日旅行実態調査</a:t>
                      </a:r>
                      <a:endParaRPr kumimoji="1" lang="en-US" altLang="ja-JP" sz="1000" dirty="0" smtClean="0">
                        <a:solidFill>
                          <a:schemeClr val="bg2"/>
                        </a:solidFill>
                      </a:endParaRPr>
                    </a:p>
                    <a:p>
                      <a:pPr marL="285750" indent="-285750">
                        <a:buFont typeface="Arial" panose="020B0604020202020204" pitchFamily="34" charset="0"/>
                        <a:buChar char="•"/>
                      </a:pPr>
                      <a:r>
                        <a:rPr kumimoji="1" lang="en-US" altLang="ja-JP" sz="1000" dirty="0" smtClean="0">
                          <a:solidFill>
                            <a:schemeClr val="bg2"/>
                          </a:solidFill>
                        </a:rPr>
                        <a:t>JNTO</a:t>
                      </a:r>
                      <a:r>
                        <a:rPr kumimoji="1" lang="ja-JP" altLang="en-US" sz="1000" dirty="0" smtClean="0">
                          <a:solidFill>
                            <a:schemeClr val="bg2"/>
                          </a:solidFill>
                        </a:rPr>
                        <a:t>訪日外客訪問地調査</a:t>
                      </a:r>
                      <a:endParaRPr kumimoji="1" lang="ja-JP" altLang="en-US" sz="1000" dirty="0">
                        <a:solidFill>
                          <a:schemeClr val="bg2"/>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marL="285750" marR="0" indent="-285750" algn="l" defTabSz="672541"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dirty="0" smtClean="0">
                          <a:solidFill>
                            <a:schemeClr val="bg2"/>
                          </a:solidFill>
                        </a:rPr>
                        <a:t>知的財産権は</a:t>
                      </a:r>
                      <a:r>
                        <a:rPr kumimoji="1" lang="en-US" altLang="ja-JP" sz="1000" dirty="0" smtClean="0">
                          <a:solidFill>
                            <a:schemeClr val="bg2"/>
                          </a:solidFill>
                        </a:rPr>
                        <a:t>JNTO</a:t>
                      </a:r>
                      <a:r>
                        <a:rPr kumimoji="1" lang="ja-JP" altLang="en-US" sz="1000" dirty="0" err="1" smtClean="0">
                          <a:solidFill>
                            <a:schemeClr val="bg2"/>
                          </a:solidFill>
                        </a:rPr>
                        <a:t>が保</a:t>
                      </a:r>
                      <a:r>
                        <a:rPr kumimoji="1" lang="ja-JP" altLang="en-US" sz="1000" dirty="0" smtClean="0">
                          <a:solidFill>
                            <a:schemeClr val="bg2"/>
                          </a:solidFill>
                        </a:rPr>
                        <a:t>有する</a:t>
                      </a: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r h="213686">
                <a:tc vMerge="1">
                  <a:txBody>
                    <a:bodyPr/>
                    <a:lstStyle/>
                    <a:p>
                      <a:endParaRPr kumimoji="1" lang="ja-JP" altLang="en-US" sz="1000" dirty="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000" dirty="0" smtClean="0">
                          <a:solidFill>
                            <a:schemeClr val="bg2"/>
                          </a:solidFill>
                        </a:rPr>
                        <a:t>PDF</a:t>
                      </a:r>
                      <a:r>
                        <a:rPr kumimoji="1" lang="ja-JP" altLang="en-US" sz="1000" dirty="0" err="1" smtClean="0">
                          <a:solidFill>
                            <a:schemeClr val="bg2"/>
                          </a:solidFill>
                        </a:rPr>
                        <a:t>、</a:t>
                      </a:r>
                      <a:r>
                        <a:rPr kumimoji="1" lang="en-US" altLang="ja-JP" sz="1000" dirty="0" smtClean="0">
                          <a:solidFill>
                            <a:schemeClr val="bg2"/>
                          </a:solidFill>
                        </a:rPr>
                        <a:t>Excel</a:t>
                      </a:r>
                      <a:endParaRPr kumimoji="1" lang="ja-JP" altLang="en-US" sz="1000" dirty="0">
                        <a:solidFill>
                          <a:schemeClr val="bg2"/>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indent="-285750">
                        <a:buFont typeface="Arial" panose="020B0604020202020204" pitchFamily="34" charset="0"/>
                        <a:buChar char="•"/>
                      </a:pPr>
                      <a:r>
                        <a:rPr kumimoji="1" lang="ja-JP" altLang="en-US" sz="1000" dirty="0" smtClean="0">
                          <a:solidFill>
                            <a:schemeClr val="bg2"/>
                          </a:solidFill>
                        </a:rPr>
                        <a:t>訪日外客数の動向調査</a:t>
                      </a:r>
                      <a:endParaRPr kumimoji="1" lang="en-US" altLang="ja-JP" sz="1000" dirty="0" smtClean="0">
                        <a:solidFill>
                          <a:schemeClr val="bg2"/>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marL="285750" indent="-285750">
                        <a:buFont typeface="Arial" panose="020B0604020202020204" pitchFamily="34" charset="0"/>
                        <a:buChar char="•"/>
                      </a:pPr>
                      <a:endParaRPr kumimoji="1" lang="ja-JP" altLang="en-US" sz="1000" dirty="0">
                        <a:solidFill>
                          <a:schemeClr val="bg2"/>
                        </a:solidFil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r h="397578">
                <a:tc>
                  <a:txBody>
                    <a:bodyPr/>
                    <a:lstStyle/>
                    <a:p>
                      <a:r>
                        <a:rPr kumimoji="1" lang="ja-JP" altLang="en-US" sz="1000" dirty="0" smtClean="0">
                          <a:solidFill>
                            <a:schemeClr val="bg2"/>
                          </a:solidFill>
                        </a:rPr>
                        <a:t>一般財団法人自治体国際化協（</a:t>
                      </a:r>
                      <a:r>
                        <a:rPr kumimoji="1" lang="en-US" altLang="ja-JP" sz="1000" dirty="0" smtClean="0">
                          <a:solidFill>
                            <a:schemeClr val="bg2"/>
                          </a:solidFill>
                        </a:rPr>
                        <a:t>CLAIR</a:t>
                      </a:r>
                      <a:r>
                        <a:rPr kumimoji="1" lang="ja-JP" altLang="en-US" sz="1000" dirty="0" smtClean="0">
                          <a:solidFill>
                            <a:schemeClr val="bg2"/>
                          </a:solidFill>
                        </a:rPr>
                        <a:t>）</a:t>
                      </a:r>
                      <a:endParaRPr kumimoji="1" lang="ja-JP" altLang="en-US" sz="1000" dirty="0">
                        <a:solidFill>
                          <a:schemeClr val="bg2"/>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000" dirty="0" smtClean="0">
                          <a:solidFill>
                            <a:schemeClr val="bg2"/>
                          </a:solidFill>
                        </a:rPr>
                        <a:t>PDF</a:t>
                      </a:r>
                      <a:endParaRPr kumimoji="1" lang="ja-JP" altLang="en-US" sz="1000" dirty="0">
                        <a:solidFill>
                          <a:schemeClr val="bg2"/>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marR="0" indent="-285750" algn="l" defTabSz="672541"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dirty="0" smtClean="0">
                          <a:solidFill>
                            <a:schemeClr val="bg2"/>
                          </a:solidFill>
                        </a:rPr>
                        <a:t>海外事務所の調査報告（地域別、分野別）</a:t>
                      </a:r>
                      <a:endParaRPr kumimoji="1" lang="en-US" altLang="ja-JP" sz="1000" dirty="0" smtClean="0">
                        <a:solidFill>
                          <a:schemeClr val="bg2"/>
                        </a:solidFill>
                      </a:endParaRPr>
                    </a:p>
                    <a:p>
                      <a:pPr marL="0" marR="0" indent="0" algn="l" defTabSz="672541"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dirty="0" smtClean="0">
                          <a:solidFill>
                            <a:schemeClr val="bg2"/>
                          </a:solidFill>
                        </a:rPr>
                        <a:t>　　（例：</a:t>
                      </a:r>
                      <a:r>
                        <a:rPr kumimoji="1" lang="en-US" altLang="ja-JP" sz="1000" dirty="0" smtClean="0">
                          <a:solidFill>
                            <a:schemeClr val="bg2"/>
                          </a:solidFill>
                        </a:rPr>
                        <a:t>2011 </a:t>
                      </a:r>
                      <a:r>
                        <a:rPr kumimoji="1" lang="ja-JP" altLang="en-US" sz="1000" dirty="0" smtClean="0">
                          <a:solidFill>
                            <a:schemeClr val="bg2"/>
                          </a:solidFill>
                        </a:rPr>
                        <a:t>年ニューヨーク市の 各種犯罪の人種別統計）</a:t>
                      </a:r>
                      <a:endParaRPr kumimoji="1" lang="en-US" altLang="ja-JP" sz="1000" dirty="0" smtClean="0">
                        <a:solidFill>
                          <a:schemeClr val="bg2"/>
                        </a:solidFill>
                      </a:endParaRPr>
                    </a:p>
                    <a:p>
                      <a:pPr marL="285750" indent="-285750">
                        <a:buFont typeface="Arial" panose="020B0604020202020204" pitchFamily="34" charset="0"/>
                        <a:buChar char="•"/>
                      </a:pPr>
                      <a:r>
                        <a:rPr kumimoji="1" lang="ja-JP" altLang="en-US" sz="1000" dirty="0" smtClean="0">
                          <a:solidFill>
                            <a:schemeClr val="bg2"/>
                          </a:solidFill>
                        </a:rPr>
                        <a:t>海外事情最新レポート（地域別、分野別）</a:t>
                      </a:r>
                      <a:endParaRPr kumimoji="1" lang="ja-JP" altLang="en-US" sz="1000" dirty="0">
                        <a:solidFill>
                          <a:schemeClr val="bg2"/>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marR="0" indent="-285750" algn="l" defTabSz="672541"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dirty="0" smtClean="0">
                          <a:solidFill>
                            <a:schemeClr val="bg2"/>
                          </a:solidFill>
                        </a:rPr>
                        <a:t>日本国著作権法及び国際条約により保護</a:t>
                      </a: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r h="378807">
                <a:tc>
                  <a:txBody>
                    <a:bodyPr/>
                    <a:lstStyle/>
                    <a:p>
                      <a:r>
                        <a:rPr kumimoji="1" lang="zh-TW" altLang="en-US" sz="1000" dirty="0" smtClean="0">
                          <a:solidFill>
                            <a:schemeClr val="bg2"/>
                          </a:solidFill>
                        </a:rPr>
                        <a:t>公益社団法人日本観光振興協会</a:t>
                      </a:r>
                      <a:endParaRPr kumimoji="1" lang="en-US" altLang="ja-JP" sz="1000" dirty="0" smtClean="0">
                        <a:solidFill>
                          <a:schemeClr val="bg2"/>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000" dirty="0" smtClean="0">
                          <a:solidFill>
                            <a:schemeClr val="bg2"/>
                          </a:solidFill>
                        </a:rPr>
                        <a:t>PDF</a:t>
                      </a:r>
                      <a:endParaRPr kumimoji="1" lang="ja-JP" altLang="en-US" sz="1000" dirty="0">
                        <a:solidFill>
                          <a:schemeClr val="bg2"/>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marR="0" indent="-285750" algn="l" defTabSz="672541"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dirty="0" smtClean="0">
                          <a:solidFill>
                            <a:schemeClr val="bg2"/>
                          </a:solidFill>
                        </a:rPr>
                        <a:t>観光統計基本データ</a:t>
                      </a:r>
                      <a:endParaRPr kumimoji="1" lang="en-US" altLang="zh-TW" sz="1000" dirty="0" smtClean="0">
                        <a:solidFill>
                          <a:schemeClr val="bg2"/>
                        </a:solidFill>
                      </a:endParaRPr>
                    </a:p>
                    <a:p>
                      <a:pPr marL="285750" indent="-285750">
                        <a:buFont typeface="Arial" panose="020B0604020202020204" pitchFamily="34" charset="0"/>
                        <a:buChar char="•"/>
                      </a:pPr>
                      <a:r>
                        <a:rPr kumimoji="1" lang="zh-TW" altLang="en-US" sz="1000" dirty="0" smtClean="0">
                          <a:solidFill>
                            <a:schemeClr val="bg2"/>
                          </a:solidFill>
                        </a:rPr>
                        <a:t>短期観光動向調査</a:t>
                      </a:r>
                      <a:endParaRPr kumimoji="1" lang="en-US" altLang="zh-TW" sz="1000" dirty="0" smtClean="0">
                        <a:solidFill>
                          <a:schemeClr val="bg2"/>
                        </a:solidFill>
                      </a:endParaRPr>
                    </a:p>
                    <a:p>
                      <a:pPr marL="285750" indent="-285750">
                        <a:buFont typeface="Arial" panose="020B0604020202020204" pitchFamily="34" charset="0"/>
                        <a:buChar char="•"/>
                      </a:pPr>
                      <a:r>
                        <a:rPr kumimoji="1" lang="ja-JP" altLang="en-US" sz="1000" dirty="0" smtClean="0">
                          <a:solidFill>
                            <a:schemeClr val="bg2"/>
                          </a:solidFill>
                        </a:rPr>
                        <a:t>各種調査レポート（例：観光立国に関する国民の意識調査）</a:t>
                      </a:r>
                      <a:endParaRPr kumimoji="1" lang="en-US" altLang="zh-TW" sz="1000" dirty="0" smtClean="0">
                        <a:solidFill>
                          <a:schemeClr val="bg2"/>
                        </a:solidFill>
                      </a:endParaRP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marR="0" indent="-285750" algn="l" defTabSz="672541"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dirty="0" smtClean="0">
                          <a:solidFill>
                            <a:schemeClr val="bg2"/>
                          </a:solidFill>
                        </a:rPr>
                        <a:t>知的財産権は</a:t>
                      </a:r>
                      <a:r>
                        <a:rPr kumimoji="1" lang="zh-TW" altLang="en-US" sz="1000" dirty="0" smtClean="0">
                          <a:solidFill>
                            <a:schemeClr val="bg2"/>
                          </a:solidFill>
                        </a:rPr>
                        <a:t>公益社団法人日本観光振興協会</a:t>
                      </a:r>
                      <a:r>
                        <a:rPr kumimoji="1" lang="ja-JP" altLang="en-US" sz="1000" dirty="0" err="1" smtClean="0">
                          <a:solidFill>
                            <a:schemeClr val="bg2"/>
                          </a:solidFill>
                        </a:rPr>
                        <a:t>が保</a:t>
                      </a:r>
                      <a:r>
                        <a:rPr kumimoji="1" lang="ja-JP" altLang="en-US" sz="1000" dirty="0" smtClean="0">
                          <a:solidFill>
                            <a:schemeClr val="bg2"/>
                          </a:solidFill>
                        </a:rPr>
                        <a:t>有する</a:t>
                      </a:r>
                    </a:p>
                  </a:txBody>
                  <a:tcPr marL="52202" marR="52202" marT="26100" marB="261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28932401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a:t>（参考）「政府標準利用規約（第</a:t>
            </a:r>
            <a:r>
              <a:rPr lang="en-US" altLang="ja-JP" sz="2400" dirty="0"/>
              <a:t>1.0</a:t>
            </a:r>
            <a:r>
              <a:rPr lang="ja-JP" altLang="en-US" sz="2400" dirty="0"/>
              <a:t>版）」の概要</a:t>
            </a:r>
            <a:endParaRPr kumimoji="1" lang="ja-JP" altLang="en-US" sz="2400"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8</a:t>
            </a:fld>
            <a:endParaRPr lang="en-US" altLang="ja-JP"/>
          </a:p>
        </p:txBody>
      </p:sp>
      <p:sp>
        <p:nvSpPr>
          <p:cNvPr id="9" name="正方形/長方形 55"/>
          <p:cNvSpPr>
            <a:spLocks noChangeArrowheads="1"/>
          </p:cNvSpPr>
          <p:nvPr/>
        </p:nvSpPr>
        <p:spPr bwMode="auto">
          <a:xfrm>
            <a:off x="358795" y="1315765"/>
            <a:ext cx="8986694" cy="4001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1" lang="ja-JP" altLang="en-US" sz="1400" b="0" i="0" u="none" strike="noStrike" kern="0" cap="none" spc="0" normalizeH="0" baseline="0" noProof="0" dirty="0" smtClean="0">
                <a:ln>
                  <a:noFill/>
                </a:ln>
                <a:solidFill>
                  <a:srgbClr val="FF0000"/>
                </a:solidFill>
                <a:effectLst/>
                <a:uLnTx/>
                <a:uFillTx/>
                <a:latin typeface="Meiryo UI" pitchFamily="50" charset="-128"/>
                <a:ea typeface="Meiryo UI" pitchFamily="50" charset="-128"/>
                <a:cs typeface="Meiryo UI" pitchFamily="50" charset="-128"/>
              </a:rPr>
              <a:t>１．基本的なコンテンツの利用ルール</a:t>
            </a:r>
          </a:p>
          <a:p>
            <a:pPr marL="0" marR="0" lvl="0" indent="0" algn="l" defTabSz="914400" eaLnBrk="1" fontAlgn="auto" latinLnBrk="0" hangingPunct="1">
              <a:lnSpc>
                <a:spcPct val="100000"/>
              </a:lnSpc>
              <a:spcBef>
                <a:spcPts val="0"/>
              </a:spcBef>
              <a:spcAft>
                <a:spcPts val="0"/>
              </a:spcAft>
              <a:buClrTx/>
              <a:buSzTx/>
              <a:buFontTx/>
              <a:buNone/>
              <a:tabLst/>
              <a:defRPr/>
            </a:pPr>
            <a:r>
              <a:rPr kumimoji="1" lang="ja-JP" altLang="en-US" sz="1400" b="0" i="0" u="none" strike="noStrike" kern="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　　</a:t>
            </a:r>
            <a:r>
              <a:rPr kumimoji="1" lang="ja-JP" altLang="en-US" sz="1400" b="0" i="0" u="none" strike="noStrike" kern="0" cap="none" spc="0" normalizeH="0" baseline="0" noProof="0" dirty="0" smtClean="0">
                <a:ln>
                  <a:noFill/>
                </a:ln>
                <a:solidFill>
                  <a:srgbClr val="FF0000"/>
                </a:solidFill>
                <a:effectLst/>
                <a:uLnTx/>
                <a:uFillTx/>
                <a:latin typeface="Meiryo UI" pitchFamily="50" charset="-128"/>
                <a:ea typeface="Meiryo UI" pitchFamily="50" charset="-128"/>
                <a:cs typeface="Meiryo UI" pitchFamily="50" charset="-128"/>
              </a:rPr>
              <a:t>ホームページで公開しているコンテンツ</a:t>
            </a:r>
            <a:r>
              <a:rPr kumimoji="1" lang="ja-JP" altLang="en-US" sz="1400" b="0" i="0" u="none" strike="noStrike" kern="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は、２．の別の理由ルールが適用されるコンテンツを除き、</a:t>
            </a:r>
            <a:r>
              <a:rPr kumimoji="1" lang="ja-JP" altLang="en-US" sz="1400" b="0" i="0" u="none" strike="noStrike" kern="0" cap="none" spc="0" normalizeH="0" baseline="0" noProof="0" dirty="0" smtClean="0">
                <a:ln>
                  <a:noFill/>
                </a:ln>
                <a:solidFill>
                  <a:srgbClr val="FF0000"/>
                </a:solidFill>
                <a:effectLst/>
                <a:uLnTx/>
                <a:uFillTx/>
                <a:latin typeface="Meiryo UI" pitchFamily="50" charset="-128"/>
                <a:ea typeface="Meiryo UI" pitchFamily="50" charset="-128"/>
                <a:cs typeface="Meiryo UI" pitchFamily="50" charset="-128"/>
              </a:rPr>
              <a:t>１）～７）に従って、自由に利用（複製、翻案等）できる</a:t>
            </a:r>
            <a:r>
              <a:rPr kumimoji="1" lang="ja-JP" altLang="en-US" sz="1400" b="0" i="0" u="none" strike="noStrike" kern="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a:t>
            </a:r>
          </a:p>
          <a:p>
            <a:pPr marL="0" marR="0" lvl="0" indent="0" algn="l" defTabSz="914400" eaLnBrk="1" fontAlgn="auto" latinLnBrk="0" hangingPunct="1">
              <a:lnSpc>
                <a:spcPct val="100000"/>
              </a:lnSpc>
              <a:spcBef>
                <a:spcPts val="0"/>
              </a:spcBef>
              <a:spcAft>
                <a:spcPts val="0"/>
              </a:spcAft>
              <a:buClrTx/>
              <a:buSzTx/>
              <a:buFontTx/>
              <a:buNone/>
              <a:tabLst/>
              <a:defRPr/>
            </a:pPr>
            <a:endParaRPr kumimoji="1" lang="ja-JP" altLang="en-US" sz="800" b="0" i="0" u="none" strike="noStrike" kern="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1" lang="ja-JP" altLang="en-US" sz="1400" b="0" i="0" u="none" strike="noStrike" kern="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１）</a:t>
            </a:r>
            <a:r>
              <a:rPr kumimoji="1" lang="ja-JP" altLang="en-US" sz="1400" b="0" i="0" u="none" strike="noStrike" kern="0" cap="none" spc="0" normalizeH="0" baseline="0" noProof="0" dirty="0" smtClean="0">
                <a:ln>
                  <a:noFill/>
                </a:ln>
                <a:solidFill>
                  <a:srgbClr val="FF0000"/>
                </a:solidFill>
                <a:effectLst/>
                <a:uLnTx/>
                <a:uFillTx/>
                <a:latin typeface="Meiryo UI" pitchFamily="50" charset="-128"/>
                <a:ea typeface="Meiryo UI" pitchFamily="50" charset="-128"/>
                <a:cs typeface="Meiryo UI" pitchFamily="50" charset="-128"/>
              </a:rPr>
              <a:t>出典の記載</a:t>
            </a:r>
            <a:r>
              <a:rPr kumimoji="1" lang="ja-JP" altLang="en-US" sz="1400" b="0" i="0" u="none" strike="noStrike" kern="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　</a:t>
            </a:r>
          </a:p>
          <a:p>
            <a:pPr marL="0" marR="0" lvl="0" indent="0" algn="l" defTabSz="914400" eaLnBrk="1" fontAlgn="auto" latinLnBrk="0" hangingPunct="1">
              <a:lnSpc>
                <a:spcPct val="100000"/>
              </a:lnSpc>
              <a:spcBef>
                <a:spcPts val="0"/>
              </a:spcBef>
              <a:spcAft>
                <a:spcPts val="0"/>
              </a:spcAft>
              <a:buClrTx/>
              <a:buSzTx/>
              <a:buFontTx/>
              <a:buNone/>
              <a:tabLst/>
              <a:defRPr/>
            </a:pPr>
            <a:r>
              <a:rPr kumimoji="1" lang="ja-JP" altLang="en-US" sz="1400" b="0" i="0" u="none" strike="noStrike" kern="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　ア　利用する際は、出典を記載すること。</a:t>
            </a:r>
          </a:p>
          <a:p>
            <a:pPr marL="355600" marR="0" lvl="0" indent="-355600" algn="l" defTabSz="914400" eaLnBrk="1" fontAlgn="auto" latinLnBrk="0" hangingPunct="1">
              <a:lnSpc>
                <a:spcPct val="100000"/>
              </a:lnSpc>
              <a:spcBef>
                <a:spcPts val="0"/>
              </a:spcBef>
              <a:spcAft>
                <a:spcPts val="0"/>
              </a:spcAft>
              <a:buClrTx/>
              <a:buSzTx/>
              <a:buFontTx/>
              <a:buNone/>
              <a:tabLst/>
              <a:defRPr/>
            </a:pPr>
            <a:r>
              <a:rPr kumimoji="1" lang="ja-JP" altLang="en-US" sz="1400" b="0" i="0" u="none" strike="noStrike" kern="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　イ　コンテンツを編集・加工等して利用する場合は、出典とは別に、編集・加工等を行ったことを記載すること。また、編集・加工した情報を、あたかも国が作成したかのような態様で公表・利用することは禁止。</a:t>
            </a:r>
            <a:endParaRPr kumimoji="1" lang="ja-JP" altLang="en-US" sz="800" b="0" i="0" u="none" strike="noStrike" kern="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1" lang="ja-JP" altLang="en-US" sz="1400" b="0" i="0" u="none" strike="noStrike" kern="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２）第三者の権利を侵害しないようにすること</a:t>
            </a:r>
          </a:p>
          <a:p>
            <a:pPr marL="355600" marR="0" lvl="0" indent="-355600" algn="l" defTabSz="914400" eaLnBrk="1" fontAlgn="auto" latinLnBrk="0" hangingPunct="1">
              <a:lnSpc>
                <a:spcPct val="100000"/>
              </a:lnSpc>
              <a:spcBef>
                <a:spcPts val="0"/>
              </a:spcBef>
              <a:spcAft>
                <a:spcPts val="0"/>
              </a:spcAft>
              <a:buClrTx/>
              <a:buSzTx/>
              <a:buFontTx/>
              <a:buNone/>
              <a:tabLst/>
              <a:defRPr/>
            </a:pPr>
            <a:r>
              <a:rPr kumimoji="1" lang="ja-JP" altLang="en-US" sz="1400" b="0" i="0" u="none" strike="noStrike" kern="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　　　コンテンツの中に第三者（国以外の者）が著作権等の権利を有しているものがある場合、利用者の責任で当該第三者から利用の許諾を得ること。</a:t>
            </a:r>
            <a:endParaRPr kumimoji="1" lang="ja-JP" altLang="en-US" sz="800" b="0" i="0" u="none" strike="noStrike" kern="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1" lang="ja-JP" altLang="en-US" sz="1400" b="0" i="0" u="none" strike="noStrike" kern="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３）</a:t>
            </a:r>
            <a:r>
              <a:rPr kumimoji="1" lang="ja-JP" altLang="en-US" sz="1400" b="0" i="0" u="none" strike="noStrike" kern="0" cap="none" spc="0" normalizeH="0" baseline="0" noProof="0" dirty="0" smtClean="0">
                <a:ln>
                  <a:noFill/>
                </a:ln>
                <a:solidFill>
                  <a:srgbClr val="FF0000"/>
                </a:solidFill>
                <a:effectLst/>
                <a:uLnTx/>
                <a:uFillTx/>
                <a:latin typeface="Meiryo UI" pitchFamily="50" charset="-128"/>
                <a:ea typeface="Meiryo UI" pitchFamily="50" charset="-128"/>
                <a:cs typeface="Meiryo UI" pitchFamily="50" charset="-128"/>
              </a:rPr>
              <a:t>一定の利用形態の禁止</a:t>
            </a:r>
          </a:p>
          <a:p>
            <a:pPr marL="0" marR="0" lvl="0" indent="0" algn="l" defTabSz="914400" eaLnBrk="1" fontAlgn="auto" latinLnBrk="0" hangingPunct="1">
              <a:lnSpc>
                <a:spcPct val="100000"/>
              </a:lnSpc>
              <a:spcBef>
                <a:spcPts val="0"/>
              </a:spcBef>
              <a:spcAft>
                <a:spcPts val="0"/>
              </a:spcAft>
              <a:buClrTx/>
              <a:buSzTx/>
              <a:buFontTx/>
              <a:buNone/>
              <a:tabLst/>
              <a:defRPr/>
            </a:pPr>
            <a:r>
              <a:rPr kumimoji="1" lang="ja-JP" altLang="en-US" sz="1400" b="0" i="0" u="none" strike="noStrike" kern="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　　　法令、条例又は公序良俗に反する利用や国家・国民の安全に脅威を与える利用は禁止。</a:t>
            </a:r>
            <a:endParaRPr kumimoji="1" lang="en-US" altLang="ja-JP" sz="800" b="0" i="0" u="none" strike="noStrike" kern="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1" lang="ja-JP" altLang="en-US" sz="1400" b="0" i="0" u="none" strike="noStrike" kern="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４）個別法令による利用の制約があるコンテンツについての注意</a:t>
            </a:r>
          </a:p>
          <a:p>
            <a:pPr marL="0" marR="0" lvl="0" indent="0" algn="l" defTabSz="914400" eaLnBrk="1" fontAlgn="auto" latinLnBrk="0" hangingPunct="1">
              <a:lnSpc>
                <a:spcPct val="100000"/>
              </a:lnSpc>
              <a:spcBef>
                <a:spcPts val="0"/>
              </a:spcBef>
              <a:spcAft>
                <a:spcPts val="0"/>
              </a:spcAft>
              <a:buClrTx/>
              <a:buSzTx/>
              <a:buFontTx/>
              <a:buNone/>
              <a:tabLst/>
              <a:defRPr/>
            </a:pPr>
            <a:r>
              <a:rPr kumimoji="1" lang="ja-JP" altLang="en-US" sz="1400" b="0" i="0" u="none" strike="noStrike" kern="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５）準拠法と合意管轄</a:t>
            </a:r>
          </a:p>
          <a:p>
            <a:pPr marL="0" marR="0" lvl="0" indent="0" algn="l" defTabSz="914400" eaLnBrk="1" fontAlgn="auto" latinLnBrk="0" hangingPunct="1">
              <a:lnSpc>
                <a:spcPct val="100000"/>
              </a:lnSpc>
              <a:spcBef>
                <a:spcPts val="0"/>
              </a:spcBef>
              <a:spcAft>
                <a:spcPts val="0"/>
              </a:spcAft>
              <a:buClrTx/>
              <a:buSzTx/>
              <a:buFontTx/>
              <a:buNone/>
              <a:tabLst/>
              <a:defRPr/>
            </a:pPr>
            <a:r>
              <a:rPr kumimoji="1" lang="ja-JP" altLang="en-US" sz="1400" b="0" i="0" u="none" strike="noStrike" kern="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６）免責</a:t>
            </a:r>
          </a:p>
          <a:p>
            <a:pPr marL="0" marR="0" lvl="0" indent="0" algn="l" defTabSz="914400" eaLnBrk="1" fontAlgn="auto" latinLnBrk="0" hangingPunct="1">
              <a:lnSpc>
                <a:spcPct val="100000"/>
              </a:lnSpc>
              <a:spcBef>
                <a:spcPts val="0"/>
              </a:spcBef>
              <a:spcAft>
                <a:spcPts val="0"/>
              </a:spcAft>
              <a:buClrTx/>
              <a:buSzTx/>
              <a:buFontTx/>
              <a:buNone/>
              <a:tabLst/>
              <a:defRPr/>
            </a:pPr>
            <a:r>
              <a:rPr kumimoji="1" lang="ja-JP" altLang="en-US" sz="1400" b="0" i="0" u="none" strike="noStrike" kern="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７）その他</a:t>
            </a:r>
          </a:p>
          <a:p>
            <a:pPr marL="0" marR="0" lvl="0" indent="0" algn="l" defTabSz="914400" eaLnBrk="1" fontAlgn="auto" latinLnBrk="0" hangingPunct="1">
              <a:lnSpc>
                <a:spcPct val="100000"/>
              </a:lnSpc>
              <a:spcBef>
                <a:spcPts val="0"/>
              </a:spcBef>
              <a:spcAft>
                <a:spcPts val="0"/>
              </a:spcAft>
              <a:buClrTx/>
              <a:buSzTx/>
              <a:buFontTx/>
              <a:buNone/>
              <a:tabLst/>
              <a:defRPr/>
            </a:pPr>
            <a:r>
              <a:rPr kumimoji="1" lang="ja-JP" altLang="en-US" sz="1400" b="0" i="0" u="none" strike="noStrike" kern="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　　　</a:t>
            </a:r>
            <a:r>
              <a:rPr kumimoji="1" lang="ja-JP" altLang="en-US" sz="1400" b="0" i="0" u="none" strike="noStrike" kern="0" cap="none" spc="0" normalizeH="0" baseline="0" noProof="0" dirty="0" smtClean="0">
                <a:ln>
                  <a:noFill/>
                </a:ln>
                <a:solidFill>
                  <a:srgbClr val="FF0000"/>
                </a:solidFill>
                <a:effectLst/>
                <a:uLnTx/>
                <a:uFillTx/>
                <a:latin typeface="Meiryo UI" pitchFamily="50" charset="-128"/>
                <a:ea typeface="Meiryo UI" pitchFamily="50" charset="-128"/>
                <a:cs typeface="Meiryo UI" pitchFamily="50" charset="-128"/>
              </a:rPr>
              <a:t>本利用ルールについては、平成</a:t>
            </a:r>
            <a:r>
              <a:rPr kumimoji="1" lang="en-US" altLang="ja-JP" sz="1400" b="0" i="0" u="none" strike="noStrike" kern="0" cap="none" spc="0" normalizeH="0" baseline="0" noProof="0" dirty="0" smtClean="0">
                <a:ln>
                  <a:noFill/>
                </a:ln>
                <a:solidFill>
                  <a:srgbClr val="FF0000"/>
                </a:solidFill>
                <a:effectLst/>
                <a:uLnTx/>
                <a:uFillTx/>
                <a:latin typeface="Meiryo UI" pitchFamily="50" charset="-128"/>
                <a:ea typeface="Meiryo UI" pitchFamily="50" charset="-128"/>
                <a:cs typeface="Meiryo UI" pitchFamily="50" charset="-128"/>
              </a:rPr>
              <a:t>27</a:t>
            </a:r>
            <a:r>
              <a:rPr kumimoji="1" lang="ja-JP" altLang="en-US" sz="1400" b="0" i="0" u="none" strike="noStrike" kern="0" cap="none" spc="0" normalizeH="0" baseline="0" noProof="0" dirty="0" smtClean="0">
                <a:ln>
                  <a:noFill/>
                </a:ln>
                <a:solidFill>
                  <a:srgbClr val="FF0000"/>
                </a:solidFill>
                <a:effectLst/>
                <a:uLnTx/>
                <a:uFillTx/>
                <a:latin typeface="Meiryo UI" pitchFamily="50" charset="-128"/>
                <a:ea typeface="Meiryo UI" pitchFamily="50" charset="-128"/>
                <a:cs typeface="Meiryo UI" pitchFamily="50" charset="-128"/>
              </a:rPr>
              <a:t>年度に見直しの検討を行うものとする。</a:t>
            </a:r>
            <a:endParaRPr kumimoji="1" lang="ja-JP" altLang="en-US" sz="1400" b="0" i="0" u="none" strike="noStrike" kern="0" cap="none" spc="0" normalizeH="0" baseline="0" noProof="0" dirty="0" smtClean="0">
              <a:ln>
                <a:noFill/>
              </a:ln>
              <a:solidFill>
                <a:srgbClr val="FF0000"/>
              </a:solidFill>
              <a:effectLst/>
              <a:uLnTx/>
              <a:uFillTx/>
              <a:latin typeface="Calibri" pitchFamily="34" charset="0"/>
              <a:ea typeface="ＭＳ Ｐゴシック" charset="-128"/>
            </a:endParaRPr>
          </a:p>
        </p:txBody>
      </p:sp>
      <p:sp>
        <p:nvSpPr>
          <p:cNvPr id="10" name="角丸四角形 9"/>
          <p:cNvSpPr/>
          <p:nvPr/>
        </p:nvSpPr>
        <p:spPr>
          <a:xfrm>
            <a:off x="287357" y="1274490"/>
            <a:ext cx="9202717" cy="3935015"/>
          </a:xfrm>
          <a:prstGeom prst="roundRect">
            <a:avLst>
              <a:gd name="adj" fmla="val 4250"/>
            </a:avLst>
          </a:prstGeom>
          <a:noFill/>
          <a:ln w="25400" cap="flat" cmpd="sng" algn="ctr">
            <a:solidFill>
              <a:srgbClr val="4F81BD">
                <a:shade val="50000"/>
              </a:srgbClr>
            </a:solidFill>
            <a:prstDash val="solid"/>
          </a:ln>
          <a:effectLst/>
        </p:spPr>
        <p:txBody>
          <a:bodyPr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srgbClr val="FFFFFF"/>
              </a:solidFill>
              <a:effectLst/>
              <a:uLnTx/>
              <a:uFillTx/>
              <a:latin typeface="Calibri"/>
              <a:ea typeface="ＭＳ Ｐゴシック"/>
              <a:cs typeface="+mn-cs"/>
            </a:endParaRPr>
          </a:p>
        </p:txBody>
      </p:sp>
      <p:sp>
        <p:nvSpPr>
          <p:cNvPr id="11" name="角丸四角形 10"/>
          <p:cNvSpPr/>
          <p:nvPr/>
        </p:nvSpPr>
        <p:spPr>
          <a:xfrm>
            <a:off x="287357" y="5335775"/>
            <a:ext cx="9202717" cy="739775"/>
          </a:xfrm>
          <a:prstGeom prst="roundRect">
            <a:avLst>
              <a:gd name="adj" fmla="val 17887"/>
            </a:avLst>
          </a:prstGeom>
          <a:noFill/>
          <a:ln w="25400" cap="flat" cmpd="sng" algn="ctr">
            <a:solidFill>
              <a:srgbClr val="4F81BD">
                <a:shade val="50000"/>
              </a:srgbClr>
            </a:solidFill>
            <a:prstDash val="solid"/>
          </a:ln>
          <a:effectLst/>
        </p:spPr>
        <p:txBody>
          <a:bodyPr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srgbClr val="FFFFFF"/>
              </a:solidFill>
              <a:effectLst/>
              <a:uLnTx/>
              <a:uFillTx/>
              <a:latin typeface="Calibri"/>
              <a:ea typeface="ＭＳ Ｐゴシック"/>
              <a:cs typeface="+mn-cs"/>
            </a:endParaRPr>
          </a:p>
        </p:txBody>
      </p:sp>
      <p:sp>
        <p:nvSpPr>
          <p:cNvPr id="12" name="正方形/長方形 22"/>
          <p:cNvSpPr>
            <a:spLocks noChangeArrowheads="1"/>
          </p:cNvSpPr>
          <p:nvPr/>
        </p:nvSpPr>
        <p:spPr bwMode="auto">
          <a:xfrm>
            <a:off x="339744" y="5335775"/>
            <a:ext cx="9229469"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algn="l" eaLnBrk="1" latinLnBrk="0" hangingPunct="1"/>
            <a:r>
              <a:rPr lang="ja-JP" altLang="en-US" sz="1400" smtClean="0">
                <a:solidFill>
                  <a:srgbClr val="FF0000"/>
                </a:solidFill>
                <a:latin typeface="Meiryo UI" pitchFamily="50" charset="-128"/>
                <a:ea typeface="Meiryo UI" pitchFamily="50" charset="-128"/>
                <a:cs typeface="Meiryo UI" pitchFamily="50" charset="-128"/>
              </a:rPr>
              <a:t>２．別の利用ルールが適用されるコンテンツについて</a:t>
            </a:r>
          </a:p>
          <a:p>
            <a:pPr algn="l" eaLnBrk="1" latinLnBrk="0" hangingPunct="1"/>
            <a:r>
              <a:rPr lang="ja-JP" altLang="en-US" sz="1400" smtClean="0">
                <a:solidFill>
                  <a:srgbClr val="000000"/>
                </a:solidFill>
                <a:latin typeface="Meiryo UI" pitchFamily="50" charset="-128"/>
                <a:ea typeface="Meiryo UI" pitchFamily="50" charset="-128"/>
                <a:cs typeface="Meiryo UI" pitchFamily="50" charset="-128"/>
              </a:rPr>
              <a:t>　　各府省において、１．とは異なる利用ルールが適用されるコンテンツを定めることができる。</a:t>
            </a:r>
          </a:p>
          <a:p>
            <a:pPr algn="l" eaLnBrk="1" latinLnBrk="0" hangingPunct="1"/>
            <a:r>
              <a:rPr lang="ja-JP" altLang="en-US" sz="1400" smtClean="0">
                <a:solidFill>
                  <a:srgbClr val="000000"/>
                </a:solidFill>
                <a:latin typeface="Meiryo UI" pitchFamily="50" charset="-128"/>
                <a:ea typeface="Meiryo UI" pitchFamily="50" charset="-128"/>
                <a:cs typeface="Meiryo UI" pitchFamily="50" charset="-128"/>
              </a:rPr>
              <a:t>　（その具体的・合理的な根拠と併せ、該当するコンテンツを示すことが必要。）</a:t>
            </a:r>
          </a:p>
        </p:txBody>
      </p:sp>
      <p:sp>
        <p:nvSpPr>
          <p:cNvPr id="13" name="テキスト ボックス 12"/>
          <p:cNvSpPr txBox="1"/>
          <p:nvPr/>
        </p:nvSpPr>
        <p:spPr>
          <a:xfrm>
            <a:off x="5738334" y="6165884"/>
            <a:ext cx="3841919" cy="215444"/>
          </a:xfrm>
          <a:prstGeom prst="rect">
            <a:avLst/>
          </a:prstGeom>
          <a:noFill/>
        </p:spPr>
        <p:txBody>
          <a:bodyPr wrap="square" rtlCol="0">
            <a:spAutoFit/>
          </a:bodyPr>
          <a:lstStyle/>
          <a:p>
            <a:pPr algn="r"/>
            <a:r>
              <a:rPr kumimoji="1" lang="ja-JP" altLang="en-US" sz="8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出所</a:t>
            </a:r>
            <a:r>
              <a:rPr kumimoji="1" lang="ja-JP" altLang="en-US" sz="8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内閣官房「政府標準利用規約（第</a:t>
            </a:r>
            <a:r>
              <a:rPr kumimoji="1" lang="en-US" altLang="ja-JP" sz="8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8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版）の概要</a:t>
            </a:r>
            <a:r>
              <a:rPr kumimoji="1" lang="ja-JP" altLang="en-US" sz="8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p>
        </p:txBody>
      </p:sp>
    </p:spTree>
    <p:extLst>
      <p:ext uri="{BB962C8B-B14F-4D97-AF65-F5344CB8AC3E}">
        <p14:creationId xmlns:p14="http://schemas.microsoft.com/office/powerpoint/2010/main" val="928072299"/>
      </p:ext>
    </p:extLst>
  </p:cSld>
  <p:clrMapOvr>
    <a:masterClrMapping/>
  </p:clrMapOvr>
</p:sld>
</file>

<file path=ppt/theme/theme1.xml><?xml version="1.0" encoding="utf-8"?>
<a:theme xmlns:a="http://schemas.openxmlformats.org/drawingml/2006/main" name="VLEDパワポ基本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Helvetica Neue Medium"/>
        <a:ea typeface="メイリオ"/>
        <a:cs typeface="ＤＦＧ平成ゴシック体W7"/>
      </a:majorFont>
      <a:minorFont>
        <a:latin typeface="Arial"/>
        <a:ea typeface="メイリオ"/>
        <a:cs typeface="ＤＦＧ平成ゴシック体W7"/>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lnDef>
    <a:txDef>
      <a:spPr>
        <a:noFill/>
      </a:spPr>
      <a:bodyPr wrap="square" rtlCol="0">
        <a:spAutoFit/>
      </a:bodyPr>
      <a:lstStyle>
        <a:defPPr algn="l">
          <a:defRPr kumimoji="1" dirty="0" smtClean="0">
            <a:solidFill>
              <a:schemeClr val="bg2"/>
            </a:solidFill>
            <a:latin typeface="ヒラギノ角ゴ ProN W6"/>
            <a:ea typeface="ヒラギノ角ゴ ProN W6"/>
            <a:cs typeface="ヒラギノ角ゴ ProN W6"/>
          </a:defRPr>
        </a:defPPr>
      </a:lstStyle>
    </a:txDef>
  </a:objectDefaults>
  <a:extraClrSchemeLst>
    <a:extraClrScheme>
      <a:clrScheme name="SUPERP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SUPERP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SUPERP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プレゼンテーション1" id="{DE00921D-40F7-43B6-BD6D-305108E5D07E}" vid="{133BE196-5EE9-4F4C-B01D-66311A1AA8D5}"/>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VLEDパワポ基本テンプレート</Template>
  <TotalTime>0</TotalTime>
  <Words>1954</Words>
  <Application>Microsoft Office PowerPoint</Application>
  <PresentationFormat>A4 210 x 297 mm</PresentationFormat>
  <Paragraphs>312</Paragraphs>
  <Slides>10</Slides>
  <Notes>0</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VLEDパワポ基本テンプレート</vt:lpstr>
      <vt:lpstr>「地方創生にどのようにオープンデータを活用するか」をテーマとした現状分析</vt:lpstr>
      <vt:lpstr>１. 検討の背景と検討テーマ　　</vt:lpstr>
      <vt:lpstr>２. 検討方法</vt:lpstr>
      <vt:lpstr>３.文献・ウェブ等による調査　(1)海外輸出のフローと必要な情報①</vt:lpstr>
      <vt:lpstr>３.文献・ウェブ等による調査　(1)海外輸出のフローと必要な情報②</vt:lpstr>
      <vt:lpstr>３.文献・ウェブ等による調査　(2)主要なデータの公開状況①</vt:lpstr>
      <vt:lpstr>３.文献・ウェブ等による調査　(2)主要なデータの公開状況②</vt:lpstr>
      <vt:lpstr>３.文献・ウェブ等による調査　(2)主要なデータの公開状況③</vt:lpstr>
      <vt:lpstr>（参考）「政府標準利用規約（第1.0版）」の概要</vt:lpstr>
      <vt:lpstr>PowerPoint プレゼンテーション</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2014-12-17T06:37:59Z</dcterms:created>
  <dcterms:modified xsi:type="dcterms:W3CDTF">2015-01-30T11:20:15Z</dcterms:modified>
</cp:coreProperties>
</file>