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53" r:id="rId1"/>
  </p:sldMasterIdLst>
  <p:notesMasterIdLst>
    <p:notesMasterId r:id="rId16"/>
  </p:notesMasterIdLst>
  <p:handoutMasterIdLst>
    <p:handoutMasterId r:id="rId17"/>
  </p:handoutMasterIdLst>
  <p:sldIdLst>
    <p:sldId id="307" r:id="rId2"/>
    <p:sldId id="273" r:id="rId3"/>
    <p:sldId id="277" r:id="rId4"/>
    <p:sldId id="276" r:id="rId5"/>
    <p:sldId id="295" r:id="rId6"/>
    <p:sldId id="302" r:id="rId7"/>
    <p:sldId id="306" r:id="rId8"/>
    <p:sldId id="304" r:id="rId9"/>
    <p:sldId id="305" r:id="rId10"/>
    <p:sldId id="296" r:id="rId11"/>
    <p:sldId id="297" r:id="rId12"/>
    <p:sldId id="299" r:id="rId13"/>
    <p:sldId id="300" r:id="rId14"/>
    <p:sldId id="264" r:id="rId15"/>
  </p:sldIdLst>
  <p:sldSz cx="9906000" cy="6858000" type="A4"/>
  <p:notesSz cx="6807200" cy="9939338"/>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EFAFB233-063F-42B5-8137-9DF3F51BA10A}">
      <p15:sldGuideLst xmlns:p15="http://schemas.microsoft.com/office/powerpoint/2012/main" xmlns="">
        <p15:guide id="1" orient="horz" pos="4180">
          <p15:clr>
            <a:srgbClr val="A4A3A4"/>
          </p15:clr>
        </p15:guide>
        <p15:guide id="2" pos="5984">
          <p15:clr>
            <a:srgbClr val="A4A3A4"/>
          </p15:clr>
        </p15:guide>
      </p15:sldGuideLst>
    </p:ext>
    <p:ext uri="{2D200454-40CA-4A62-9FC3-DE9A4176ACB9}">
      <p15:notesGuideLst xmlns:p15="http://schemas.microsoft.com/office/powerpoint/2012/main" xmlns="">
        <p15:guide id="1" orient="horz" pos="3225">
          <p15:clr>
            <a:srgbClr val="A4A3A4"/>
          </p15:clr>
        </p15:guide>
        <p15:guide id="2" pos="223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99566" autoAdjust="0"/>
  </p:normalViewPr>
  <p:slideViewPr>
    <p:cSldViewPr>
      <p:cViewPr>
        <p:scale>
          <a:sx n="98" d="100"/>
          <a:sy n="98" d="100"/>
        </p:scale>
        <p:origin x="-1638" y="-396"/>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132"/>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60260" y="9445464"/>
            <a:ext cx="2946945" cy="493880"/>
          </a:xfrm>
          <a:prstGeom prst="rect">
            <a:avLst/>
          </a:prstGeom>
          <a:noFill/>
          <a:ln w="9525">
            <a:noFill/>
            <a:miter lim="800000"/>
            <a:headEnd/>
            <a:tailEnd/>
          </a:ln>
          <a:effectLst/>
        </p:spPr>
        <p:txBody>
          <a:bodyPr vert="horz" wrap="square" lIns="95497" tIns="47751" rIns="95497" bIns="47751" numCol="1" anchor="b" anchorCtr="0" compatLnSpc="1">
            <a:prstTxWarp prst="textNoShape">
              <a:avLst/>
            </a:prstTxWarp>
          </a:bodyPr>
          <a:lstStyle>
            <a:lvl1pPr algn="r" defTabSz="955518">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2946945" cy="493880"/>
          </a:xfrm>
          <a:prstGeom prst="rect">
            <a:avLst/>
          </a:prstGeom>
          <a:noFill/>
          <a:ln w="12700" cap="sq">
            <a:noFill/>
            <a:miter lim="800000"/>
            <a:headEnd type="none" w="sm" len="sm"/>
            <a:tailEnd type="none" w="sm" len="sm"/>
          </a:ln>
          <a:effectLst/>
        </p:spPr>
        <p:txBody>
          <a:bodyPr vert="horz" wrap="none" lIns="95497" tIns="47751" rIns="95497" bIns="47751" numCol="1" anchor="ctr" anchorCtr="0" compatLnSpc="1">
            <a:prstTxWarp prst="textNoShape">
              <a:avLst/>
            </a:prstTxWarp>
          </a:bodyPr>
          <a:lstStyle>
            <a:lvl1pPr algn="l" defTabSz="955518">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3860260" y="3"/>
            <a:ext cx="2946945" cy="493880"/>
          </a:xfrm>
          <a:prstGeom prst="rect">
            <a:avLst/>
          </a:prstGeom>
          <a:noFill/>
          <a:ln w="12700" cap="sq">
            <a:noFill/>
            <a:miter lim="800000"/>
            <a:headEnd type="none" w="sm" len="sm"/>
            <a:tailEnd type="none" w="sm" len="sm"/>
          </a:ln>
          <a:effectLst/>
        </p:spPr>
        <p:txBody>
          <a:bodyPr vert="horz" wrap="none" lIns="95497" tIns="47751" rIns="95497" bIns="47751" numCol="1" anchor="ctr" anchorCtr="0" compatLnSpc="1">
            <a:prstTxWarp prst="textNoShape">
              <a:avLst/>
            </a:prstTxWarp>
          </a:bodyPr>
          <a:lstStyle>
            <a:lvl1pPr algn="r" defTabSz="955518">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709613" y="744538"/>
            <a:ext cx="5387975" cy="3730625"/>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08745" y="4721192"/>
            <a:ext cx="4989714" cy="4474246"/>
          </a:xfrm>
          <a:prstGeom prst="rect">
            <a:avLst/>
          </a:prstGeom>
          <a:noFill/>
          <a:ln w="12700" cap="sq">
            <a:noFill/>
            <a:miter lim="800000"/>
            <a:headEnd type="none" w="sm" len="sm"/>
            <a:tailEnd type="none" w="sm" len="sm"/>
          </a:ln>
          <a:effectLst/>
        </p:spPr>
        <p:txBody>
          <a:bodyPr vert="horz" wrap="none" lIns="95497" tIns="47751" rIns="95497" bIns="47751"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445464"/>
            <a:ext cx="2946945" cy="493880"/>
          </a:xfrm>
          <a:prstGeom prst="rect">
            <a:avLst/>
          </a:prstGeom>
          <a:noFill/>
          <a:ln w="12700" cap="sq">
            <a:noFill/>
            <a:miter lim="800000"/>
            <a:headEnd type="none" w="sm" len="sm"/>
            <a:tailEnd type="none" w="sm" len="sm"/>
          </a:ln>
          <a:effectLst/>
        </p:spPr>
        <p:txBody>
          <a:bodyPr vert="horz" wrap="none" lIns="95497" tIns="47751" rIns="95497" bIns="47751" numCol="1" anchor="b" anchorCtr="0" compatLnSpc="1">
            <a:prstTxWarp prst="textNoShape">
              <a:avLst/>
            </a:prstTxWarp>
          </a:bodyPr>
          <a:lstStyle>
            <a:lvl1pPr algn="l" defTabSz="955518">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3860260" y="9445464"/>
            <a:ext cx="2946945" cy="493880"/>
          </a:xfrm>
          <a:prstGeom prst="rect">
            <a:avLst/>
          </a:prstGeom>
          <a:noFill/>
          <a:ln w="12700" cap="sq">
            <a:noFill/>
            <a:miter lim="800000"/>
            <a:headEnd type="none" w="sm" len="sm"/>
            <a:tailEnd type="none" w="sm" len="sm"/>
          </a:ln>
          <a:effectLst/>
        </p:spPr>
        <p:txBody>
          <a:bodyPr vert="horz" wrap="none" lIns="95497" tIns="47751" rIns="95497" bIns="47751" numCol="1" anchor="b" anchorCtr="0" compatLnSpc="1">
            <a:prstTxWarp prst="textNoShape">
              <a:avLst/>
            </a:prstTxWarp>
          </a:bodyPr>
          <a:lstStyle>
            <a:lvl1pPr algn="r" defTabSz="955518">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743D88F-1C60-4A18-8316-3E48C6765859}" type="slidenum">
              <a:rPr lang="en-US" altLang="ja-JP" smtClean="0"/>
              <a:pPr>
                <a:defRPr/>
              </a:pPr>
              <a:t>5</a:t>
            </a:fld>
            <a:endParaRPr lang="en-US" altLang="ja-JP"/>
          </a:p>
        </p:txBody>
      </p:sp>
    </p:spTree>
    <p:extLst>
      <p:ext uri="{BB962C8B-B14F-4D97-AF65-F5344CB8AC3E}">
        <p14:creationId xmlns:p14="http://schemas.microsoft.com/office/powerpoint/2010/main" val="3491637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hyperlink" Target="http://creativecommons.org/licenses/by/2.1/jp/"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792760" y="5134039"/>
            <a:ext cx="6912767" cy="375677"/>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000">
                <a:solidFill>
                  <a:schemeClr val="bg2">
                    <a:lumMod val="50000"/>
                    <a:lumOff val="50000"/>
                  </a:schemeClr>
                </a:solidFill>
                <a:latin typeface="メイリオ" panose="020B0604030504040204" pitchFamily="50" charset="-128"/>
                <a:ea typeface="メイリオ" panose="020B0604030504040204" pitchFamily="50" charset="-128"/>
              </a:defRPr>
            </a:lvl1pPr>
          </a:lstStyle>
          <a:p>
            <a:r>
              <a:rPr lang="ja-JP" altLang="en-US" smtClean="0"/>
              <a:t>マスター サブタイトルの書式設定</a:t>
            </a:r>
            <a:endParaRPr lang="ja-JP" altLang="en-US" dirty="0"/>
          </a:p>
        </p:txBody>
      </p:sp>
      <p:sp>
        <p:nvSpPr>
          <p:cNvPr id="1914885" name="Rectangle 5"/>
          <p:cNvSpPr>
            <a:spLocks noGrp="1" noChangeArrowheads="1"/>
          </p:cNvSpPr>
          <p:nvPr>
            <p:ph type="ctrTitle" sz="quarter"/>
          </p:nvPr>
        </p:nvSpPr>
        <p:spPr>
          <a:xfrm>
            <a:off x="2792760" y="3012673"/>
            <a:ext cx="6912767"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smtClean="0"/>
              <a:t>マスター タイトルの書式設定</a:t>
            </a:r>
            <a:endParaRPr lang="ja-JP" altLang="en-US" dirty="0"/>
          </a:p>
        </p:txBody>
      </p:sp>
      <p:sp>
        <p:nvSpPr>
          <p:cNvPr id="4" name="テキスト ボックス 3"/>
          <p:cNvSpPr txBox="1"/>
          <p:nvPr userDrawn="1"/>
        </p:nvSpPr>
        <p:spPr>
          <a:xfrm>
            <a:off x="2792760" y="1981200"/>
            <a:ext cx="7113240" cy="369332"/>
          </a:xfrm>
          <a:prstGeom prst="rect">
            <a:avLst/>
          </a:prstGeom>
          <a:solidFill>
            <a:schemeClr val="accent2"/>
          </a:solidFill>
          <a:ln>
            <a:solidFill>
              <a:srgbClr val="1F497D"/>
            </a:solidFill>
          </a:ln>
        </p:spPr>
        <p:txBody>
          <a:bodyPr wrap="square" rtlCol="0">
            <a:spAutoFit/>
          </a:bodyPr>
          <a:lstStyle/>
          <a:p>
            <a:pPr algn="l"/>
            <a:endParaRPr kumimoji="1" lang="ja-JP" altLang="en-US" dirty="0" smtClean="0">
              <a:latin typeface="ヒラギノ角ゴ ProN W6"/>
              <a:ea typeface="ヒラギノ角ゴ ProN W6"/>
              <a:cs typeface="ヒラギノ角ゴ ProN W6"/>
            </a:endParaRPr>
          </a:p>
        </p:txBody>
      </p:sp>
      <p:pic>
        <p:nvPicPr>
          <p:cNvPr id="5"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プレースホルダー 6"/>
          <p:cNvSpPr>
            <a:spLocks noGrp="1"/>
          </p:cNvSpPr>
          <p:nvPr>
            <p:ph type="body" sz="quarter" idx="10"/>
          </p:nvPr>
        </p:nvSpPr>
        <p:spPr>
          <a:xfrm>
            <a:off x="2792760" y="1981200"/>
            <a:ext cx="7113240" cy="369332"/>
          </a:xfrm>
        </p:spPr>
        <p:txBody>
          <a:bodyPr anchor="ctr" anchorCtr="0"/>
          <a:lstStyle>
            <a:lvl1pPr marL="0" indent="0">
              <a:buNone/>
              <a:defRPr b="1">
                <a:solidFill>
                  <a:schemeClr val="tx1"/>
                </a:solidFill>
              </a:defRPr>
            </a:lvl1pPr>
          </a:lstStyle>
          <a:p>
            <a:pPr lvl="0"/>
            <a:r>
              <a:rPr kumimoji="1" lang="ja-JP" altLang="en-US" smtClean="0"/>
              <a:t>マスター テキストの書式設定</a:t>
            </a:r>
          </a:p>
        </p:txBody>
      </p:sp>
      <p:sp>
        <p:nvSpPr>
          <p:cNvPr id="11" name="Rectangle 6"/>
          <p:cNvSpPr txBox="1">
            <a:spLocks noChangeArrowheads="1"/>
          </p:cNvSpPr>
          <p:nvPr userDrawn="1"/>
        </p:nvSpPr>
        <p:spPr bwMode="auto">
          <a:xfrm>
            <a:off x="2798084" y="5571272"/>
            <a:ext cx="6912767" cy="375677"/>
          </a:xfrm>
          <a:prstGeom prst="rect">
            <a:avLst/>
          </a:prstGeom>
          <a:noFill/>
          <a:ln w="12700" cap="sq">
            <a:noFill/>
            <a:miter lim="800000"/>
            <a:headEnd type="none" w="sm" len="sm"/>
            <a:tailEnd type="none" w="sm" len="sm"/>
          </a:ln>
        </p:spPr>
        <p:txBody>
          <a:bodyPr vert="horz" wrap="square" lIns="67245" tIns="33622" rIns="67245" bIns="33622" numCol="1" anchor="t" anchorCtr="0" compatLnSpc="1">
            <a:prstTxWarp prst="textNoShape">
              <a:avLst/>
            </a:prstTxWarp>
            <a:spAutoFit/>
          </a:bodyPr>
          <a:lstStyle>
            <a:lvl1pPr marL="0" indent="0" algn="l" defTabSz="972616" rtl="0" eaLnBrk="1" fontAlgn="base" hangingPunct="1">
              <a:lnSpc>
                <a:spcPct val="100000"/>
              </a:lnSpc>
              <a:spcBef>
                <a:spcPct val="0"/>
              </a:spcBef>
              <a:spcAft>
                <a:spcPct val="0"/>
              </a:spcAft>
              <a:buClr>
                <a:schemeClr val="accent2"/>
              </a:buClr>
              <a:buFont typeface="平成明朝" pitchFamily="17" charset="-128"/>
              <a:buNone/>
              <a:tabLst>
                <a:tab pos="775291" algn="l"/>
              </a:tabLst>
              <a:defRPr kumimoji="1" sz="2400" b="0" i="0" baseline="0">
                <a:solidFill>
                  <a:schemeClr val="bg2">
                    <a:lumMod val="50000"/>
                    <a:lumOff val="50000"/>
                  </a:schemeClr>
                </a:solidFill>
                <a:latin typeface="メイリオ" panose="020B0604030504040204" pitchFamily="50" charset="-128"/>
                <a:ea typeface="メイリオ" panose="020B0604030504040204"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latinLnBrk="0"/>
            <a:r>
              <a:rPr lang="ja-JP" altLang="en-US" sz="2000" kern="0" dirty="0" smtClean="0"/>
              <a:t>オープン＆ビッグデータ活用・地方創生推進機構</a:t>
            </a:r>
            <a:r>
              <a:rPr lang="ja-JP" altLang="en-US" sz="2000" kern="0" baseline="0" dirty="0" smtClean="0"/>
              <a:t> 事務局</a:t>
            </a:r>
            <a:endParaRPr lang="ja-JP" altLang="en-US" sz="2000" kern="0" dirty="0" smtClean="0"/>
          </a:p>
        </p:txBody>
      </p:sp>
      <p:sp>
        <p:nvSpPr>
          <p:cNvPr id="12" name="Rectangle 5"/>
          <p:cNvSpPr txBox="1">
            <a:spLocks noChangeArrowheads="1"/>
          </p:cNvSpPr>
          <p:nvPr userDrawn="1"/>
        </p:nvSpPr>
        <p:spPr bwMode="auto">
          <a:xfrm>
            <a:off x="2792759" y="2636912"/>
            <a:ext cx="6912767" cy="437233"/>
          </a:xfrm>
          <a:prstGeom prst="rect">
            <a:avLst/>
          </a:prstGeom>
          <a:noFill/>
          <a:ln w="12700" cap="sq">
            <a:noFill/>
            <a:miter lim="800000"/>
            <a:headEnd type="none" w="sm" len="sm"/>
            <a:tailEnd type="none" w="sm" len="sm"/>
          </a:ln>
        </p:spPr>
        <p:txBody>
          <a:bodyPr vert="horz" wrap="square" lIns="67245" tIns="33622" rIns="67245" bIns="33622" numCol="1" anchor="b" anchorCtr="0" compatLnSpc="1">
            <a:prstTxWarp prst="textNoShape">
              <a:avLst/>
            </a:prstTxWarp>
            <a:spAutoFit/>
          </a:bodyPr>
          <a:lstStyle>
            <a:lvl1pPr algn="l" defTabSz="972616" rtl="0" eaLnBrk="1" fontAlgn="base" hangingPunct="1">
              <a:spcBef>
                <a:spcPct val="0"/>
              </a:spcBef>
              <a:spcAft>
                <a:spcPct val="0"/>
              </a:spcAft>
              <a:defRPr kumimoji="1" sz="3200" b="1" i="0" baseline="0">
                <a:solidFill>
                  <a:srgbClr val="404040"/>
                </a:solidFill>
                <a:latin typeface="メイリオ"/>
                <a:ea typeface="メイリオ"/>
                <a:cs typeface="メイリオ"/>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pPr latinLnBrk="0"/>
            <a:r>
              <a:rPr lang="ja-JP" altLang="en-US" sz="2400" kern="0" dirty="0" smtClean="0"/>
              <a:t>オープン＆ビッグデータ活用・地方創生推進機構</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792760" y="5134039"/>
            <a:ext cx="6912767" cy="375677"/>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000">
                <a:solidFill>
                  <a:schemeClr val="bg2">
                    <a:lumMod val="50000"/>
                    <a:lumOff val="50000"/>
                  </a:schemeClr>
                </a:solidFill>
                <a:latin typeface="メイリオ" panose="020B0604030504040204" pitchFamily="50" charset="-128"/>
                <a:ea typeface="メイリオ" panose="020B0604030504040204" pitchFamily="50" charset="-128"/>
              </a:defRPr>
            </a:lvl1pPr>
          </a:lstStyle>
          <a:p>
            <a:r>
              <a:rPr lang="ja-JP" altLang="en-US" smtClean="0"/>
              <a:t>マスター サブタイトルの書式設定</a:t>
            </a:r>
            <a:endParaRPr lang="ja-JP" altLang="en-US" dirty="0"/>
          </a:p>
        </p:txBody>
      </p:sp>
      <p:sp>
        <p:nvSpPr>
          <p:cNvPr id="1914885" name="Rectangle 5"/>
          <p:cNvSpPr>
            <a:spLocks noGrp="1" noChangeArrowheads="1"/>
          </p:cNvSpPr>
          <p:nvPr>
            <p:ph type="ctrTitle" sz="quarter"/>
          </p:nvPr>
        </p:nvSpPr>
        <p:spPr>
          <a:xfrm>
            <a:off x="2792760" y="3084681"/>
            <a:ext cx="6912767"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smtClean="0"/>
              <a:t>マスター タイトルの書式設定</a:t>
            </a:r>
            <a:endParaRPr lang="ja-JP" altLang="en-US" dirty="0"/>
          </a:p>
        </p:txBody>
      </p:sp>
      <p:sp>
        <p:nvSpPr>
          <p:cNvPr id="4" name="テキスト ボックス 3"/>
          <p:cNvSpPr txBox="1"/>
          <p:nvPr userDrawn="1"/>
        </p:nvSpPr>
        <p:spPr>
          <a:xfrm>
            <a:off x="2792760" y="2557264"/>
            <a:ext cx="7113240" cy="369332"/>
          </a:xfrm>
          <a:prstGeom prst="rect">
            <a:avLst/>
          </a:prstGeom>
          <a:solidFill>
            <a:schemeClr val="accent2"/>
          </a:solidFill>
          <a:ln>
            <a:solidFill>
              <a:srgbClr val="1F497D"/>
            </a:solidFill>
          </a:ln>
        </p:spPr>
        <p:txBody>
          <a:bodyPr wrap="square" rtlCol="0">
            <a:spAutoFit/>
          </a:bodyPr>
          <a:lstStyle/>
          <a:p>
            <a:pPr algn="l"/>
            <a:endParaRPr kumimoji="1" lang="ja-JP" altLang="en-US" dirty="0" smtClean="0">
              <a:latin typeface="ヒラギノ角ゴ ProN W6"/>
              <a:ea typeface="ヒラギノ角ゴ ProN W6"/>
              <a:cs typeface="ヒラギノ角ゴ ProN W6"/>
            </a:endParaRPr>
          </a:p>
        </p:txBody>
      </p:sp>
      <p:pic>
        <p:nvPicPr>
          <p:cNvPr id="5"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プレースホルダー 6"/>
          <p:cNvSpPr>
            <a:spLocks noGrp="1"/>
          </p:cNvSpPr>
          <p:nvPr>
            <p:ph type="body" sz="quarter" idx="10"/>
          </p:nvPr>
        </p:nvSpPr>
        <p:spPr>
          <a:xfrm>
            <a:off x="2792760" y="2557264"/>
            <a:ext cx="7113240" cy="369332"/>
          </a:xfrm>
        </p:spPr>
        <p:txBody>
          <a:bodyPr anchor="ctr" anchorCtr="0"/>
          <a:lstStyle>
            <a:lvl1pPr marL="0" indent="0">
              <a:buNone/>
              <a:defRPr b="1">
                <a:solidFill>
                  <a:schemeClr val="tx1"/>
                </a:solidFill>
              </a:defRPr>
            </a:lvl1pPr>
          </a:lstStyle>
          <a:p>
            <a:pPr lvl="0"/>
            <a:r>
              <a:rPr kumimoji="1" lang="ja-JP" altLang="en-US" smtClean="0"/>
              <a:t>マスター テキストの書式設定</a:t>
            </a:r>
          </a:p>
        </p:txBody>
      </p:sp>
      <p:sp>
        <p:nvSpPr>
          <p:cNvPr id="10" name="Text Box 785"/>
          <p:cNvSpPr txBox="1">
            <a:spLocks noChangeArrowheads="1"/>
          </p:cNvSpPr>
          <p:nvPr userDrawn="1"/>
        </p:nvSpPr>
        <p:spPr bwMode="auto">
          <a:xfrm>
            <a:off x="8985448" y="195513"/>
            <a:ext cx="828675" cy="2841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endParaRPr lang="en-US" altLang="ja-JP" dirty="0">
              <a:solidFill>
                <a:schemeClr val="bg2"/>
              </a:solidFill>
            </a:endParaRPr>
          </a:p>
        </p:txBody>
      </p:sp>
      <p:sp>
        <p:nvSpPr>
          <p:cNvPr id="9" name="テキスト プレースホルダー 8"/>
          <p:cNvSpPr>
            <a:spLocks noGrp="1"/>
          </p:cNvSpPr>
          <p:nvPr>
            <p:ph type="body" sz="quarter" idx="11"/>
          </p:nvPr>
        </p:nvSpPr>
        <p:spPr>
          <a:xfrm>
            <a:off x="8985448" y="188913"/>
            <a:ext cx="828873" cy="290763"/>
          </a:xfrm>
        </p:spPr>
        <p:txBody>
          <a:bodyPr>
            <a:normAutofit/>
          </a:bodyPr>
          <a:lstStyle>
            <a:lvl1pPr marL="0" indent="0" algn="ctr">
              <a:buNone/>
              <a:defRPr sz="1200"/>
            </a:lvl1pPr>
          </a:lstStyle>
          <a:p>
            <a:pPr lvl="0"/>
            <a:r>
              <a:rPr kumimoji="1" lang="ja-JP" altLang="en-US" smtClean="0"/>
              <a:t>マスター テキストの書式設定</a:t>
            </a:r>
          </a:p>
        </p:txBody>
      </p:sp>
      <p:sp>
        <p:nvSpPr>
          <p:cNvPr id="11" name="Rectangle 6"/>
          <p:cNvSpPr txBox="1">
            <a:spLocks noChangeArrowheads="1"/>
          </p:cNvSpPr>
          <p:nvPr userDrawn="1"/>
        </p:nvSpPr>
        <p:spPr bwMode="auto">
          <a:xfrm>
            <a:off x="2798084" y="5707166"/>
            <a:ext cx="6912767" cy="314122"/>
          </a:xfrm>
          <a:prstGeom prst="rect">
            <a:avLst/>
          </a:prstGeom>
          <a:noFill/>
          <a:ln w="12700" cap="sq">
            <a:noFill/>
            <a:miter lim="800000"/>
            <a:headEnd type="none" w="sm" len="sm"/>
            <a:tailEnd type="none" w="sm" len="sm"/>
          </a:ln>
        </p:spPr>
        <p:txBody>
          <a:bodyPr vert="horz" wrap="square" lIns="67245" tIns="33622" rIns="67245" bIns="33622" numCol="1" anchor="t" anchorCtr="0" compatLnSpc="1">
            <a:prstTxWarp prst="textNoShape">
              <a:avLst/>
            </a:prstTxWarp>
            <a:spAutoFit/>
          </a:bodyPr>
          <a:lstStyle>
            <a:lvl1pPr marL="0" indent="0" algn="l" defTabSz="972616" rtl="0" eaLnBrk="1" fontAlgn="base" hangingPunct="1">
              <a:lnSpc>
                <a:spcPct val="100000"/>
              </a:lnSpc>
              <a:spcBef>
                <a:spcPct val="0"/>
              </a:spcBef>
              <a:spcAft>
                <a:spcPct val="0"/>
              </a:spcAft>
              <a:buClr>
                <a:schemeClr val="accent2"/>
              </a:buClr>
              <a:buFont typeface="平成明朝" pitchFamily="17" charset="-128"/>
              <a:buNone/>
              <a:tabLst>
                <a:tab pos="775291" algn="l"/>
              </a:tabLst>
              <a:defRPr kumimoji="1" sz="2400" b="0" i="0" baseline="0">
                <a:solidFill>
                  <a:schemeClr val="bg2">
                    <a:lumMod val="50000"/>
                    <a:lumOff val="50000"/>
                  </a:schemeClr>
                </a:solidFill>
                <a:latin typeface="メイリオ" panose="020B0604030504040204" pitchFamily="50" charset="-128"/>
                <a:ea typeface="メイリオ" panose="020B0604030504040204"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algn="r" latinLnBrk="0"/>
            <a:r>
              <a:rPr lang="ja-JP" altLang="en-US" sz="1600" kern="0" dirty="0" smtClean="0"/>
              <a:t>オープン＆ビッグデータ活用・地方創生推進機構</a:t>
            </a:r>
            <a:r>
              <a:rPr lang="ja-JP" altLang="en-US" sz="1600" kern="0" baseline="0" dirty="0" smtClean="0"/>
              <a:t> 事務局</a:t>
            </a:r>
            <a:endParaRPr lang="ja-JP" altLang="en-US" sz="1600" kern="0" dirty="0" smtClean="0"/>
          </a:p>
        </p:txBody>
      </p:sp>
      <p:sp>
        <p:nvSpPr>
          <p:cNvPr id="12" name="Rectangle 5"/>
          <p:cNvSpPr txBox="1">
            <a:spLocks noChangeArrowheads="1"/>
          </p:cNvSpPr>
          <p:nvPr userDrawn="1"/>
        </p:nvSpPr>
        <p:spPr bwMode="auto">
          <a:xfrm>
            <a:off x="2792759" y="1772816"/>
            <a:ext cx="6912767" cy="437233"/>
          </a:xfrm>
          <a:prstGeom prst="rect">
            <a:avLst/>
          </a:prstGeom>
          <a:noFill/>
          <a:ln w="12700" cap="sq">
            <a:noFill/>
            <a:miter lim="800000"/>
            <a:headEnd type="none" w="sm" len="sm"/>
            <a:tailEnd type="none" w="sm" len="sm"/>
          </a:ln>
        </p:spPr>
        <p:txBody>
          <a:bodyPr vert="horz" wrap="square" lIns="67245" tIns="33622" rIns="67245" bIns="33622" numCol="1" anchor="b" anchorCtr="0" compatLnSpc="1">
            <a:prstTxWarp prst="textNoShape">
              <a:avLst/>
            </a:prstTxWarp>
            <a:spAutoFit/>
          </a:bodyPr>
          <a:lstStyle>
            <a:lvl1pPr algn="l" defTabSz="972616" rtl="0" eaLnBrk="1" fontAlgn="base" hangingPunct="1">
              <a:spcBef>
                <a:spcPct val="0"/>
              </a:spcBef>
              <a:spcAft>
                <a:spcPct val="0"/>
              </a:spcAft>
              <a:defRPr kumimoji="1" sz="3200" b="1" i="0" baseline="0">
                <a:solidFill>
                  <a:srgbClr val="404040"/>
                </a:solidFill>
                <a:latin typeface="メイリオ"/>
                <a:ea typeface="メイリオ"/>
                <a:cs typeface="メイリオ"/>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pPr latinLnBrk="0"/>
            <a:r>
              <a:rPr lang="ja-JP" altLang="en-US" sz="2400" kern="0" dirty="0" smtClean="0"/>
              <a:t>オープン＆ビッグデータ活用・地方創生推進機構</a:t>
            </a:r>
          </a:p>
        </p:txBody>
      </p:sp>
      <p:pic>
        <p:nvPicPr>
          <p:cNvPr id="13" name="Picture 6" descr="http://i.creativecommons.org/l/by/3.0/88x3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3997" y="5805264"/>
            <a:ext cx="893968" cy="3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p:cNvSpPr>
            <a:spLocks noChangeArrowheads="1"/>
          </p:cNvSpPr>
          <p:nvPr userDrawn="1"/>
        </p:nvSpPr>
        <p:spPr bwMode="auto">
          <a:xfrm>
            <a:off x="128464" y="6127836"/>
            <a:ext cx="417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spcBef>
                <a:spcPct val="0"/>
              </a:spcBef>
              <a:buFontTx/>
              <a:buNone/>
            </a:pPr>
            <a:r>
              <a:rPr lang="ja-JP" altLang="en-US" sz="900" dirty="0">
                <a:solidFill>
                  <a:schemeClr val="bg2"/>
                </a:solidFill>
                <a:latin typeface="+mn-ea"/>
                <a:ea typeface="+mn-ea"/>
                <a:cs typeface="Meiryo UI" pitchFamily="50" charset="-128"/>
              </a:rPr>
              <a:t>作者自らが作成した図表等（出典や</a:t>
            </a:r>
            <a:r>
              <a:rPr lang="en-US" altLang="ja-JP" sz="900" dirty="0">
                <a:solidFill>
                  <a:schemeClr val="bg2"/>
                </a:solidFill>
                <a:latin typeface="+mn-ea"/>
                <a:ea typeface="+mn-ea"/>
                <a:cs typeface="Meiryo UI" pitchFamily="50" charset="-128"/>
              </a:rPr>
              <a:t>URL</a:t>
            </a:r>
            <a:r>
              <a:rPr lang="ja-JP" altLang="en-US" sz="900" dirty="0">
                <a:solidFill>
                  <a:schemeClr val="bg2"/>
                </a:solidFill>
                <a:latin typeface="+mn-ea"/>
                <a:ea typeface="+mn-ea"/>
                <a:cs typeface="Meiryo UI" pitchFamily="50" charset="-128"/>
              </a:rPr>
              <a:t>の記載のないもの）については</a:t>
            </a:r>
            <a:r>
              <a:rPr lang="ja-JP" altLang="en-US" sz="900" dirty="0" smtClean="0">
                <a:solidFill>
                  <a:schemeClr val="bg2"/>
                </a:solidFill>
                <a:latin typeface="+mn-ea"/>
                <a:ea typeface="+mn-ea"/>
                <a:cs typeface="Meiryo UI" pitchFamily="50" charset="-128"/>
              </a:rPr>
              <a:t>、</a:t>
            </a:r>
            <a:endParaRPr lang="en-US" altLang="ja-JP" sz="900" dirty="0" smtClean="0">
              <a:solidFill>
                <a:schemeClr val="bg2"/>
              </a:solidFill>
              <a:latin typeface="+mn-ea"/>
              <a:ea typeface="+mn-ea"/>
              <a:cs typeface="Meiryo UI" pitchFamily="50" charset="-128"/>
            </a:endParaRPr>
          </a:p>
          <a:p>
            <a:pPr algn="l" eaLnBrk="1" hangingPunct="1">
              <a:spcBef>
                <a:spcPct val="0"/>
              </a:spcBef>
              <a:buFontTx/>
              <a:buNone/>
            </a:pPr>
            <a:r>
              <a:rPr lang="en-US" altLang="ja-JP" sz="900" dirty="0" smtClean="0">
                <a:solidFill>
                  <a:schemeClr val="bg2"/>
                </a:solidFill>
                <a:latin typeface="+mn-ea"/>
                <a:ea typeface="+mn-ea"/>
                <a:cs typeface="Meiryo UI" pitchFamily="50" charset="-128"/>
                <a:hlinkClick r:id="rId4"/>
              </a:rPr>
              <a:t>CC-BY</a:t>
            </a:r>
            <a:r>
              <a:rPr lang="ja-JP" altLang="en-US" sz="900" dirty="0">
                <a:solidFill>
                  <a:schemeClr val="bg2"/>
                </a:solidFill>
                <a:latin typeface="+mn-ea"/>
                <a:ea typeface="+mn-ea"/>
                <a:cs typeface="Meiryo UI" pitchFamily="50" charset="-128"/>
                <a:hlinkClick r:id="rId4"/>
              </a:rPr>
              <a:t>（表示</a:t>
            </a:r>
            <a:r>
              <a:rPr lang="en-US" altLang="ja-JP" sz="900" dirty="0">
                <a:solidFill>
                  <a:schemeClr val="bg2"/>
                </a:solidFill>
                <a:latin typeface="+mn-ea"/>
                <a:ea typeface="+mn-ea"/>
                <a:cs typeface="Meiryo UI" pitchFamily="50" charset="-128"/>
                <a:hlinkClick r:id="rId4"/>
              </a:rPr>
              <a:t>2.1</a:t>
            </a:r>
            <a:r>
              <a:rPr lang="ja-JP" altLang="en-US" sz="900" dirty="0">
                <a:solidFill>
                  <a:schemeClr val="bg2"/>
                </a:solidFill>
                <a:latin typeface="+mn-ea"/>
                <a:ea typeface="+mn-ea"/>
                <a:cs typeface="Meiryo UI" pitchFamily="50" charset="-128"/>
                <a:hlinkClick r:id="rId4"/>
              </a:rPr>
              <a:t>）</a:t>
            </a:r>
            <a:r>
              <a:rPr lang="ja-JP" altLang="en-US" sz="900" dirty="0">
                <a:solidFill>
                  <a:schemeClr val="bg2"/>
                </a:solidFill>
                <a:latin typeface="+mn-ea"/>
                <a:ea typeface="+mn-ea"/>
                <a:cs typeface="Meiryo UI" pitchFamily="50" charset="-128"/>
              </a:rPr>
              <a:t>で利用可能です。</a:t>
            </a:r>
          </a:p>
          <a:p>
            <a:pPr algn="l" eaLnBrk="1" hangingPunct="1">
              <a:spcBef>
                <a:spcPct val="0"/>
              </a:spcBef>
              <a:buFontTx/>
              <a:buNone/>
            </a:pPr>
            <a:r>
              <a:rPr lang="ja-JP" altLang="en-US" sz="900" dirty="0">
                <a:solidFill>
                  <a:schemeClr val="bg2"/>
                </a:solidFill>
                <a:latin typeface="+mn-ea"/>
                <a:ea typeface="+mn-ea"/>
                <a:cs typeface="Meiryo UI" pitchFamily="50" charset="-128"/>
              </a:rPr>
              <a:t>出典や</a:t>
            </a:r>
            <a:r>
              <a:rPr lang="en-US" altLang="ja-JP" sz="900" dirty="0">
                <a:solidFill>
                  <a:schemeClr val="bg2"/>
                </a:solidFill>
                <a:latin typeface="+mn-ea"/>
                <a:ea typeface="+mn-ea"/>
                <a:cs typeface="Meiryo UI" pitchFamily="50" charset="-128"/>
              </a:rPr>
              <a:t>URL</a:t>
            </a:r>
            <a:r>
              <a:rPr lang="ja-JP" altLang="en-US" sz="900" dirty="0">
                <a:solidFill>
                  <a:schemeClr val="bg2"/>
                </a:solidFill>
                <a:latin typeface="+mn-ea"/>
                <a:ea typeface="+mn-ea"/>
                <a:cs typeface="Meiryo UI" pitchFamily="50" charset="-128"/>
              </a:rPr>
              <a:t>の記載がある図表等については</a:t>
            </a:r>
            <a:r>
              <a:rPr lang="ja-JP" altLang="en-US" sz="900" dirty="0" smtClean="0">
                <a:solidFill>
                  <a:schemeClr val="bg2"/>
                </a:solidFill>
                <a:latin typeface="+mn-ea"/>
                <a:ea typeface="+mn-ea"/>
                <a:cs typeface="Meiryo UI" pitchFamily="50" charset="-128"/>
              </a:rPr>
              <a:t>、著作権法</a:t>
            </a:r>
            <a:r>
              <a:rPr lang="ja-JP" altLang="en-US" sz="900" dirty="0">
                <a:solidFill>
                  <a:schemeClr val="bg2"/>
                </a:solidFill>
                <a:latin typeface="+mn-ea"/>
                <a:ea typeface="+mn-ea"/>
                <a:cs typeface="Meiryo UI" pitchFamily="50" charset="-128"/>
              </a:rPr>
              <a:t>に基づいてご利用ください。</a:t>
            </a:r>
          </a:p>
        </p:txBody>
      </p:sp>
    </p:spTree>
    <p:extLst>
      <p:ext uri="{BB962C8B-B14F-4D97-AF65-F5344CB8AC3E}">
        <p14:creationId xmlns:p14="http://schemas.microsoft.com/office/powerpoint/2010/main" val="1696339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1" cap="none">
                <a:solidFill>
                  <a:schemeClr val="bg2">
                    <a:lumMod val="75000"/>
                    <a:lumOff val="25000"/>
                  </a:schemeClr>
                </a:solidFill>
                <a:latin typeface="メイリオ" panose="020B0604030504040204" pitchFamily="50" charset="-128"/>
                <a:ea typeface="メイリオ" panose="020B0604030504040204" pitchFamily="50" charset="-128"/>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smtClean="0"/>
              <a:t>マスター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chemeClr val="accent2"/>
          </a:solidFill>
          <a:ln w="38100" cap="sq" cmpd="sng" algn="ctr">
            <a:solidFill>
              <a:schemeClr val="accent2"/>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_横">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_縦">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最後のページ">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4AB2DD74-10E0-4AB2-B6D0-27B412D7252C}" type="slidenum">
              <a:rPr lang="ja-JP" altLang="en-US" smtClean="0"/>
              <a:pPr/>
              <a:t>‹#›</a:t>
            </a:fld>
            <a:endParaRPr lang="en-US" altLang="ja-JP"/>
          </a:p>
        </p:txBody>
      </p:sp>
      <p:pic>
        <p:nvPicPr>
          <p:cNvPr id="4"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45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accent2"/>
          </a:solidFill>
          <a:ln>
            <a:solidFill>
              <a:schemeClr val="accent2"/>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オープン＆ビッグデータ活用・地方創生推進機構</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p:nvSpPr>
        <p:spPr bwMode="auto">
          <a:xfrm>
            <a:off x="252420" y="6638448"/>
            <a:ext cx="5767171"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lgn="l">
              <a:defRPr/>
            </a:pPr>
            <a:r>
              <a:rPr lang="en-US" altLang="ja-JP" sz="1000" b="1" dirty="0" smtClean="0">
                <a:solidFill>
                  <a:srgbClr val="353535"/>
                </a:solidFill>
                <a:latin typeface="Arial" charset="0"/>
              </a:rPr>
              <a:t>© 2014 Vitalizing Local Economy Organization by Open data &amp; Big data</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674" r:id="rId4"/>
    <p:sldLayoutId id="2147483689" r:id="rId5"/>
    <p:sldLayoutId id="2147483676" r:id="rId6"/>
    <p:sldLayoutId id="2147483677" r:id="rId7"/>
    <p:sldLayoutId id="2147483706" r:id="rId8"/>
    <p:sldLayoutId id="2147483684" r:id="rId9"/>
    <p:sldLayoutId id="2147483707" r:id="rId10"/>
  </p:sldLayoutIdLst>
  <p:timing>
    <p:tnLst>
      <p:par>
        <p:cTn id="1" dur="indefinite" restart="never" nodeType="tmRoot"/>
      </p:par>
    </p:tnLst>
  </p:timing>
  <p:hf hdr="0" ftr="0" dt="0"/>
  <p:txStyles>
    <p:titleStyle>
      <a:lvl1pPr algn="l" defTabSz="972616" rtl="0" eaLnBrk="1" fontAlgn="base" hangingPunct="1">
        <a:spcBef>
          <a:spcPct val="0"/>
        </a:spcBef>
        <a:spcAft>
          <a:spcPct val="0"/>
        </a:spcAft>
        <a:defRPr kumimoji="1" sz="2600" b="1" baseline="0">
          <a:solidFill>
            <a:schemeClr val="bg2">
              <a:lumMod val="75000"/>
              <a:lumOff val="25000"/>
            </a:schemeClr>
          </a:solidFill>
          <a:latin typeface="メイリオ" panose="020B0604030504040204" pitchFamily="50" charset="-128"/>
          <a:ea typeface="メイリオ" panose="020B0604030504040204" pitchFamily="50" charset="-128"/>
          <a:cs typeface="+mj-cs"/>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2792760" y="5134039"/>
            <a:ext cx="6912767" cy="375677"/>
          </a:xfrm>
        </p:spPr>
        <p:txBody>
          <a:bodyPr/>
          <a:lstStyle/>
          <a:p>
            <a:r>
              <a:rPr lang="en-US" altLang="ja-JP" dirty="0" smtClean="0"/>
              <a:t>2015.1.30</a:t>
            </a:r>
            <a:endParaRPr lang="en-US" altLang="ja-JP" dirty="0"/>
          </a:p>
        </p:txBody>
      </p:sp>
      <p:sp>
        <p:nvSpPr>
          <p:cNvPr id="3" name="タイトル 2"/>
          <p:cNvSpPr>
            <a:spLocks noGrp="1"/>
          </p:cNvSpPr>
          <p:nvPr>
            <p:ph type="ctrTitle" sz="quarter"/>
          </p:nvPr>
        </p:nvSpPr>
        <p:spPr>
          <a:xfrm>
            <a:off x="2792760" y="3012674"/>
            <a:ext cx="6912767" cy="560343"/>
          </a:xfrm>
        </p:spPr>
        <p:txBody>
          <a:bodyPr/>
          <a:lstStyle/>
          <a:p>
            <a:r>
              <a:rPr lang="ja-JP" altLang="en-US" dirty="0">
                <a:latin typeface="メイリオ" pitchFamily="50" charset="-128"/>
                <a:ea typeface="メイリオ" pitchFamily="50" charset="-128"/>
                <a:cs typeface="メイリオ" pitchFamily="50" charset="-128"/>
              </a:rPr>
              <a:t>今年度の検討内容と進め方</a:t>
            </a:r>
          </a:p>
        </p:txBody>
      </p:sp>
      <p:sp>
        <p:nvSpPr>
          <p:cNvPr id="4" name="テキスト プレースホルダー 3"/>
          <p:cNvSpPr>
            <a:spLocks noGrp="1"/>
          </p:cNvSpPr>
          <p:nvPr>
            <p:ph type="body" sz="quarter" idx="10"/>
          </p:nvPr>
        </p:nvSpPr>
        <p:spPr/>
        <p:txBody>
          <a:bodyPr tIns="72000">
            <a:normAutofit fontScale="92500" lnSpcReduction="10000"/>
          </a:bodyPr>
          <a:lstStyle/>
          <a:p>
            <a:r>
              <a:rPr lang="ja-JP" altLang="en-US" dirty="0"/>
              <a:t>平成</a:t>
            </a:r>
            <a:r>
              <a:rPr lang="en-US" altLang="ja-JP" dirty="0"/>
              <a:t>26</a:t>
            </a:r>
            <a:r>
              <a:rPr lang="ja-JP" altLang="en-US" dirty="0"/>
              <a:t>年度　利活用・普及委員会　第</a:t>
            </a:r>
            <a:r>
              <a:rPr lang="en-US" altLang="ja-JP" dirty="0"/>
              <a:t>1</a:t>
            </a:r>
            <a:r>
              <a:rPr lang="ja-JP" altLang="en-US" dirty="0"/>
              <a:t>回　</a:t>
            </a:r>
            <a:r>
              <a:rPr lang="ja-JP" altLang="en-US" dirty="0" smtClean="0"/>
              <a:t>資料</a:t>
            </a:r>
            <a:endParaRPr lang="ja-JP" altLang="en-US" dirty="0"/>
          </a:p>
        </p:txBody>
      </p:sp>
      <p:sp>
        <p:nvSpPr>
          <p:cNvPr id="8" name="テキスト プレースホルダー 7"/>
          <p:cNvSpPr>
            <a:spLocks noGrp="1"/>
          </p:cNvSpPr>
          <p:nvPr>
            <p:ph type="body" sz="quarter" idx="11"/>
          </p:nvPr>
        </p:nvSpPr>
        <p:spPr/>
        <p:txBody>
          <a:bodyPr/>
          <a:lstStyle/>
          <a:p>
            <a:r>
              <a:rPr lang="ja-JP" altLang="ja-JP" kern="100" dirty="0">
                <a:solidFill>
                  <a:schemeClr val="bg2"/>
                </a:solidFill>
                <a:latin typeface="Century"/>
                <a:ea typeface="Meiryo UI"/>
                <a:cs typeface="Times New Roman"/>
              </a:rPr>
              <a:t>資料</a:t>
            </a:r>
            <a:r>
              <a:rPr lang="en-US" altLang="ja-JP" kern="100" dirty="0">
                <a:solidFill>
                  <a:schemeClr val="bg2"/>
                </a:solidFill>
                <a:latin typeface="Century"/>
                <a:ea typeface="Meiryo UI"/>
                <a:cs typeface="Times New Roman"/>
              </a:rPr>
              <a:t>1-5</a:t>
            </a:r>
            <a:endParaRPr lang="ja-JP" altLang="ja-JP" sz="1000" kern="100" dirty="0">
              <a:solidFill>
                <a:schemeClr val="bg2"/>
              </a:solidFill>
              <a:latin typeface="Century"/>
              <a:ea typeface="ＭＳ 明朝"/>
              <a:cs typeface="Times New Roman"/>
            </a:endParaRPr>
          </a:p>
          <a:p>
            <a:endParaRPr kumimoji="1" lang="ja-JP" altLang="en-US" dirty="0"/>
          </a:p>
        </p:txBody>
      </p:sp>
      <p:pic>
        <p:nvPicPr>
          <p:cNvPr id="1026"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46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518358" cy="581715"/>
          </a:xfrm>
        </p:spPr>
        <p:txBody>
          <a:bodyPr>
            <a:normAutofit/>
          </a:bodyPr>
          <a:lstStyle/>
          <a:p>
            <a:pPr marL="171450" indent="-171450"/>
            <a:r>
              <a:rPr lang="ja-JP" altLang="en-US" sz="2400" dirty="0">
                <a:latin typeface="+mn-ea"/>
                <a:ea typeface="+mn-ea"/>
              </a:rPr>
              <a:t>４</a:t>
            </a:r>
            <a:r>
              <a:rPr lang="en-US" altLang="ja-JP" sz="2400" dirty="0" smtClean="0">
                <a:latin typeface="+mn-ea"/>
                <a:ea typeface="+mn-ea"/>
              </a:rPr>
              <a:t>.</a:t>
            </a:r>
            <a:r>
              <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Mashup Awards</a:t>
            </a:r>
            <a:r>
              <a:rPr lang="ja-JP" altLang="en-US"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オープンデータ部門</a:t>
            </a:r>
            <a:r>
              <a:rPr lang="ja-JP" altLang="en-US"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賞の開催報告</a:t>
            </a:r>
            <a:endPar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a:xfrm>
            <a:off x="9499036" y="6677571"/>
            <a:ext cx="406964" cy="255197"/>
          </a:xfrm>
        </p:spPr>
        <p:txBody>
          <a:bodyPr/>
          <a:lstStyle/>
          <a:p>
            <a:fld id="{19168A96-8FC6-49A7-AAFF-8891F4FD4FE2}" type="slidenum">
              <a:rPr lang="ja-JP" altLang="en-US" smtClean="0"/>
              <a:pPr/>
              <a:t>9</a:t>
            </a:fld>
            <a:endParaRPr lang="en-US" altLang="ja-JP"/>
          </a:p>
        </p:txBody>
      </p:sp>
      <p:sp>
        <p:nvSpPr>
          <p:cNvPr id="5" name="テキスト ボックス 4"/>
          <p:cNvSpPr txBox="1"/>
          <p:nvPr/>
        </p:nvSpPr>
        <p:spPr>
          <a:xfrm>
            <a:off x="56456" y="1052736"/>
            <a:ext cx="2134464" cy="276999"/>
          </a:xfrm>
          <a:prstGeom prst="rect">
            <a:avLst/>
          </a:prstGeom>
          <a:noFill/>
        </p:spPr>
        <p:txBody>
          <a:bodyPr wrap="square" rtlCol="0">
            <a:spAutoFit/>
          </a:bodyPr>
          <a:lstStyle/>
          <a:p>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開催概要</a:t>
            </a:r>
            <a:endParaRPr lang="en-US" altLang="ja-JP"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81430" y="1345411"/>
            <a:ext cx="8392050" cy="1554272"/>
          </a:xfrm>
          <a:prstGeom prst="rect">
            <a:avLst/>
          </a:prstGeom>
          <a:noFill/>
        </p:spPr>
        <p:txBody>
          <a:bodyPr wrap="square" rtlCol="0">
            <a:spAutoFit/>
          </a:bodyPr>
          <a:lstStyle/>
          <a:p>
            <a:pPr marL="285750" indent="-285750" algn="just">
              <a:buClr>
                <a:schemeClr val="accent2"/>
              </a:buClr>
              <a:buFont typeface="Wingdings" panose="05000000000000000000" pitchFamily="2" charset="2"/>
              <a:buChar char="n"/>
            </a:pP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20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Mashup</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Awards</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でオープンデータ部門賞が新設され、オープンデータを活用したアプリケーションを対象として、ビジネス部門、試作部門の</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部門でコンテストを開催した。</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Clr>
                <a:schemeClr val="accent2"/>
              </a:buClr>
              <a:buFont typeface="Wingdings" panose="05000000000000000000" pitchFamily="2" charset="2"/>
              <a:buChar char="n"/>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ビジネス部門は、</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既にビジネスでオープンデータを使っているもの、あるいは今後、オープンデータを活用したビジネス化を具体的に目指している</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ものを対象とし、試作部門は、ビジネス化はまだ想定していないが、実際に利用できるアプリや</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サービス等を開発したものを対象とした。</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Clr>
                <a:schemeClr val="accent2"/>
              </a:buClr>
              <a:buFont typeface="Wingdings" panose="05000000000000000000" pitchFamily="2" charset="2"/>
              <a:buChar char="n"/>
            </a:pP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VLED</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設立記念パーティーにおいて、</a:t>
            </a:r>
            <a:r>
              <a:rPr lang="en-US" altLang="ja-JP" sz="120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Mashup</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Awards</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オープンデータ部門賞の受賞作品の表彰式を行った。最優秀賞を含む</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作品が選出された。</a:t>
            </a:r>
            <a:endPar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kumimoji="1" lang="en-US" altLang="ja-JP" sz="1100" b="1" dirty="0" smtClean="0">
              <a:solidFill>
                <a:schemeClr val="bg2"/>
              </a:solidFill>
              <a:latin typeface="+mn-ea"/>
              <a:ea typeface="+mn-ea"/>
              <a:cs typeface="Meiryo UI" panose="020B0604030504040204" pitchFamily="50" charset="-128"/>
            </a:endParaRPr>
          </a:p>
        </p:txBody>
      </p:sp>
      <p:pic>
        <p:nvPicPr>
          <p:cNvPr id="16" name="図 15" descr="vled_141203_1743_01.JPG - Windows フォト ビューアー"/>
          <p:cNvPicPr>
            <a:picLocks noChangeAspect="1"/>
          </p:cNvPicPr>
          <p:nvPr/>
        </p:nvPicPr>
        <p:blipFill rotWithShape="1">
          <a:blip r:embed="rId2">
            <a:extLst>
              <a:ext uri="{28A0092B-C50C-407E-A947-70E740481C1C}">
                <a14:useLocalDpi xmlns:a14="http://schemas.microsoft.com/office/drawing/2010/main" val="0"/>
              </a:ext>
            </a:extLst>
          </a:blip>
          <a:srcRect l="5761" t="30205" r="13285" b="19654"/>
          <a:stretch/>
        </p:blipFill>
        <p:spPr>
          <a:xfrm>
            <a:off x="1453809" y="2913102"/>
            <a:ext cx="6955575" cy="3468226"/>
          </a:xfrm>
          <a:prstGeom prst="rect">
            <a:avLst/>
          </a:prstGeom>
        </p:spPr>
      </p:pic>
    </p:spTree>
    <p:extLst>
      <p:ext uri="{BB962C8B-B14F-4D97-AF65-F5344CB8AC3E}">
        <p14:creationId xmlns:p14="http://schemas.microsoft.com/office/powerpoint/2010/main" val="2959742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518358" cy="581715"/>
          </a:xfrm>
        </p:spPr>
        <p:txBody>
          <a:bodyPr>
            <a:normAutofit/>
          </a:bodyPr>
          <a:lstStyle/>
          <a:p>
            <a:pPr marL="171450" indent="-171450"/>
            <a:r>
              <a:rPr lang="ja-JP" altLang="en-US" sz="2400" dirty="0">
                <a:latin typeface="+mn-ea"/>
                <a:ea typeface="+mn-ea"/>
              </a:rPr>
              <a:t>４</a:t>
            </a:r>
            <a:r>
              <a:rPr lang="en-US" altLang="ja-JP" sz="2400" dirty="0" smtClean="0">
                <a:latin typeface="+mn-ea"/>
                <a:ea typeface="+mn-ea"/>
              </a:rPr>
              <a:t>.</a:t>
            </a:r>
            <a:r>
              <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Mashup Awards</a:t>
            </a:r>
            <a:r>
              <a:rPr lang="ja-JP" altLang="en-US"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オープンデータ部門</a:t>
            </a:r>
            <a:r>
              <a:rPr lang="ja-JP" altLang="en-US"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賞の開催報告</a:t>
            </a:r>
            <a:endPar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a:xfrm>
            <a:off x="9499036" y="6677571"/>
            <a:ext cx="406964" cy="255197"/>
          </a:xfrm>
        </p:spPr>
        <p:txBody>
          <a:bodyPr/>
          <a:lstStyle/>
          <a:p>
            <a:fld id="{19168A96-8FC6-49A7-AAFF-8891F4FD4FE2}" type="slidenum">
              <a:rPr lang="ja-JP" altLang="en-US" smtClean="0"/>
              <a:pPr/>
              <a:t>10</a:t>
            </a:fld>
            <a:endParaRPr lang="en-US" altLang="ja-JP"/>
          </a:p>
        </p:txBody>
      </p:sp>
      <p:sp>
        <p:nvSpPr>
          <p:cNvPr id="5" name="テキスト ボックス 4"/>
          <p:cNvSpPr txBox="1"/>
          <p:nvPr/>
        </p:nvSpPr>
        <p:spPr>
          <a:xfrm>
            <a:off x="56456" y="1052736"/>
            <a:ext cx="2134464" cy="276999"/>
          </a:xfrm>
          <a:prstGeom prst="rect">
            <a:avLst/>
          </a:prstGeom>
          <a:noFill/>
        </p:spPr>
        <p:txBody>
          <a:bodyPr wrap="square" rtlCol="0">
            <a:spAutoFit/>
          </a:bodyPr>
          <a:lstStyle/>
          <a:p>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受賞作品紹介</a:t>
            </a:r>
            <a:endParaRPr lang="en-US" altLang="ja-JP"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030553098"/>
              </p:ext>
            </p:extLst>
          </p:nvPr>
        </p:nvGraphicFramePr>
        <p:xfrm>
          <a:off x="920552" y="1392752"/>
          <a:ext cx="8208912" cy="5019362"/>
        </p:xfrm>
        <a:graphic>
          <a:graphicData uri="http://schemas.openxmlformats.org/drawingml/2006/table">
            <a:tbl>
              <a:tblPr firstRow="1" bandRow="1"/>
              <a:tblGrid>
                <a:gridCol w="689464"/>
                <a:gridCol w="3708168"/>
                <a:gridCol w="3811280"/>
              </a:tblGrid>
              <a:tr h="310318">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Arial" panose="020B0604020202020204" pitchFamily="34" charset="0"/>
                          <a:ea typeface="ＭＳ Ｐゴシック" panose="020B0600070205080204" pitchFamily="50" charset="-128"/>
                        </a:rPr>
                        <a:t>賞</a:t>
                      </a:r>
                      <a:endParaRPr kumimoji="1" lang="ja-JP" altLang="en-US" sz="11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Arial" panose="020B0604020202020204" pitchFamily="34" charset="0"/>
                          <a:ea typeface="ＭＳ Ｐゴシック" panose="020B0600070205080204" pitchFamily="50" charset="-128"/>
                        </a:rPr>
                        <a:t>最優秀賞</a:t>
                      </a:r>
                      <a:endParaRPr kumimoji="1" lang="ja-JP" altLang="en-US" sz="11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Arial" panose="020B0604020202020204" pitchFamily="34" charset="0"/>
                          <a:ea typeface="ＭＳ Ｐゴシック" panose="020B0600070205080204" pitchFamily="50" charset="-128"/>
                        </a:rPr>
                        <a:t>ビジネス部門賞</a:t>
                      </a:r>
                      <a:endParaRPr kumimoji="1" lang="ja-JP" altLang="en-US" sz="11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62683">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作品名</a:t>
                      </a:r>
                      <a:endParaRPr lang="ja-JP" altLang="ja-JP"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GEEO</a:t>
                      </a:r>
                      <a:r>
                        <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（あらゆる不動産の価値を評価します）</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子育てタウン</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55135">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小谷　裕一郎</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株式会社　アスコエパートナーズ</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538784">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あらゆる地点・住所における不動産の価格を算出</a:t>
                      </a:r>
                      <a:r>
                        <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予測</a:t>
                      </a:r>
                      <a:r>
                        <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各種不動産価格の時系列変化も提供しており、不動産の売り時・買い時のタイミングも推定可能である。</a:t>
                      </a:r>
                      <a:endPar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i="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ソフトウェア販売</a:t>
                      </a:r>
                      <a:r>
                        <a:rPr lang="en-US" altLang="ja-JP" sz="1050" i="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(SaaS</a:t>
                      </a:r>
                      <a:r>
                        <a:rPr lang="ja-JP" altLang="en-US" sz="1050" i="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形式</a:t>
                      </a:r>
                      <a:r>
                        <a:rPr lang="en-US" altLang="ja-JP" sz="1050" i="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i="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と広告掲載による収益を想定しており、ひいてはアルゴリズムを使用して犯罪地域や自然災害発生区域の予測に進出する予定。</a:t>
                      </a:r>
                      <a:endParaRPr lang="en-US" altLang="ja-JP" sz="1050" i="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自治体の妊娠・出産・子育てに関連する行政サービスの情報をわかりやすく提供する</a:t>
                      </a:r>
                      <a:r>
                        <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サイト。自治体に低負担の</a:t>
                      </a:r>
                      <a:r>
                        <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サイトを提供し、プラットフォーム運用費、協賛広告費、自治体への子育て制度関連機能販売にて収益を得る。</a:t>
                      </a:r>
                      <a:endPar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400882">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掲載サイト</a:t>
                      </a:r>
                      <a:endParaRPr kumimoji="1" lang="ja-JP" altLang="ja-JP"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http://geeo.otani.co/</a:t>
                      </a:r>
                      <a:endParaRPr lang="ja-JP" altLang="en-US" sz="105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http://kosodatetown.mamafre.jp/ichiran/</a:t>
                      </a:r>
                      <a:endParaRPr lang="ja-JP" altLang="en-US" sz="105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1013225">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bg2"/>
                          </a:solidFill>
                          <a:latin typeface="Arial" panose="020B0604020202020204" pitchFamily="34" charset="0"/>
                          <a:ea typeface="ＭＳ Ｐゴシック" panose="020B0600070205080204" pitchFamily="50" charset="-128"/>
                        </a:rPr>
                        <a:t>講評</a:t>
                      </a:r>
                      <a:endParaRPr kumimoji="1" lang="ja-JP" altLang="en-US" sz="1100" b="1"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・オープンデータがあってはじめて可能となるビジネスモデル。 </a:t>
                      </a: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・精度を高め、他の情報と組み合わせれば、ビジネスとして成立する可能性あり。 </a:t>
                      </a:r>
                      <a:endParaRPr lang="en-US" altLang="ja-JP"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・既存ビジネスに対してオープンデータが本当の意味で付加価値となり得る事例として評価したい。 </a:t>
                      </a: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・価値算定</a:t>
                      </a:r>
                      <a:r>
                        <a:rPr lang="en-US" altLang="ja-JP"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API</a:t>
                      </a:r>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の提供もあるのがよい。</a:t>
                      </a:r>
                      <a:endParaRPr kumimoji="1" lang="ja-JP" altLang="en-US" sz="105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・多様な分野で生活情報の提供サービスが充実することに期待。 </a:t>
                      </a: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・既に</a:t>
                      </a:r>
                      <a:r>
                        <a:rPr lang="en-US" altLang="ja-JP"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以上の自治体が利用している点は大きい。</a:t>
                      </a:r>
                      <a:b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　行政サービス情報の標準化と差異の明確化にもつながる。</a:t>
                      </a:r>
                      <a:b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　広告収入だけでどこまで収益をあげられるかが鍵</a:t>
                      </a: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・各自治体が低コストで使い勝手のよい子育て支援サイトを構築できる。 </a:t>
                      </a:r>
                      <a:endParaRPr kumimoji="1" lang="ja-JP" altLang="en-US" sz="105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pic>
        <p:nvPicPr>
          <p:cNvPr id="1028" name="Picture 4" descr="https://ma10.s3.amazonaws.com/uploads/works/16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4688" y="3501008"/>
            <a:ext cx="2520280" cy="13586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5128" y="3140968"/>
            <a:ext cx="2232248" cy="170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470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518358" cy="581715"/>
          </a:xfrm>
        </p:spPr>
        <p:txBody>
          <a:bodyPr>
            <a:normAutofit/>
          </a:bodyPr>
          <a:lstStyle/>
          <a:p>
            <a:pPr marL="171450" indent="-171450"/>
            <a:r>
              <a:rPr lang="ja-JP" altLang="en-US" sz="2400" dirty="0">
                <a:latin typeface="+mn-ea"/>
                <a:ea typeface="+mn-ea"/>
              </a:rPr>
              <a:t>４</a:t>
            </a:r>
            <a:r>
              <a:rPr lang="en-US" altLang="ja-JP" sz="2400" dirty="0" smtClean="0">
                <a:latin typeface="+mn-ea"/>
                <a:ea typeface="+mn-ea"/>
              </a:rPr>
              <a:t>.</a:t>
            </a:r>
            <a:r>
              <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Mashup Awards</a:t>
            </a:r>
            <a:r>
              <a:rPr lang="ja-JP" altLang="en-US"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オープンデータ部門</a:t>
            </a:r>
            <a:r>
              <a:rPr lang="ja-JP" altLang="en-US"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賞の開催報告</a:t>
            </a:r>
            <a:endPar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a:xfrm>
            <a:off x="9499036" y="6677571"/>
            <a:ext cx="406964" cy="255197"/>
          </a:xfrm>
        </p:spPr>
        <p:txBody>
          <a:bodyPr/>
          <a:lstStyle/>
          <a:p>
            <a:fld id="{19168A96-8FC6-49A7-AAFF-8891F4FD4FE2}" type="slidenum">
              <a:rPr lang="ja-JP" altLang="en-US" smtClean="0"/>
              <a:pPr/>
              <a:t>11</a:t>
            </a:fld>
            <a:endParaRPr lang="en-US" altLang="ja-JP"/>
          </a:p>
        </p:txBody>
      </p:sp>
      <p:sp>
        <p:nvSpPr>
          <p:cNvPr id="5" name="テキスト ボックス 4"/>
          <p:cNvSpPr txBox="1"/>
          <p:nvPr/>
        </p:nvSpPr>
        <p:spPr>
          <a:xfrm>
            <a:off x="56456" y="1052736"/>
            <a:ext cx="2134464" cy="276999"/>
          </a:xfrm>
          <a:prstGeom prst="rect">
            <a:avLst/>
          </a:prstGeom>
          <a:noFill/>
        </p:spPr>
        <p:txBody>
          <a:bodyPr wrap="square" rtlCol="0">
            <a:spAutoFit/>
          </a:bodyPr>
          <a:lstStyle/>
          <a:p>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受賞作品紹介</a:t>
            </a:r>
            <a:endParaRPr lang="en-US" altLang="ja-JP"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846640451"/>
              </p:ext>
            </p:extLst>
          </p:nvPr>
        </p:nvGraphicFramePr>
        <p:xfrm>
          <a:off x="920552" y="1464760"/>
          <a:ext cx="8208912" cy="4825851"/>
        </p:xfrm>
        <a:graphic>
          <a:graphicData uri="http://schemas.openxmlformats.org/drawingml/2006/table">
            <a:tbl>
              <a:tblPr firstRow="1" bandRow="1"/>
              <a:tblGrid>
                <a:gridCol w="689464"/>
                <a:gridCol w="3622884"/>
                <a:gridCol w="3896564"/>
              </a:tblGrid>
              <a:tr h="255340">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Arial" panose="020B0604020202020204" pitchFamily="34" charset="0"/>
                          <a:ea typeface="ＭＳ Ｐゴシック" panose="020B0600070205080204" pitchFamily="50" charset="-128"/>
                        </a:rPr>
                        <a:t>賞</a:t>
                      </a:r>
                      <a:endParaRPr kumimoji="1" lang="ja-JP" altLang="en-US" sz="11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Arial" panose="020B0604020202020204" pitchFamily="34" charset="0"/>
                          <a:ea typeface="ＭＳ Ｐゴシック" panose="020B0600070205080204" pitchFamily="50" charset="-128"/>
                        </a:rPr>
                        <a:t>ビジネス部門賞</a:t>
                      </a:r>
                      <a:endParaRPr kumimoji="1" lang="ja-JP" altLang="en-US" sz="11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Arial" panose="020B0604020202020204" pitchFamily="34" charset="0"/>
                          <a:ea typeface="ＭＳ Ｐゴシック" panose="020B0600070205080204" pitchFamily="50" charset="-128"/>
                        </a:rPr>
                        <a:t>試作部門賞</a:t>
                      </a:r>
                      <a:endParaRPr kumimoji="1" lang="ja-JP" altLang="en-US" sz="11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32143">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作品名</a:t>
                      </a:r>
                      <a:endParaRPr lang="ja-JP" altLang="ja-JP"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オープンデータプラットフォーム</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みんなでつくる案内板データベース</a:t>
                      </a:r>
                      <a:r>
                        <a:rPr lang="en-US" altLang="ja-JP"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1" kern="100" baseline="0" dirty="0" err="1"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Monumento</a:t>
                      </a:r>
                      <a:endPar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54843">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株式会社　</a:t>
                      </a:r>
                      <a:r>
                        <a:rPr lang="en-US" altLang="ja-JP"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jig.jp</a:t>
                      </a:r>
                      <a:endPar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株式会社　まちクエスト</a:t>
                      </a:r>
                      <a:endParaRPr lang="zh-TW"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602350">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nSpc>
                          <a:spcPct val="100000"/>
                        </a:lnSpc>
                      </a:pP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自治体が保有するデータを５つ星オープンデータに変換し、公開するＡＳＰサービス。自治体が持つ</a:t>
                      </a:r>
                      <a:r>
                        <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Excel</a:t>
                      </a: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データを</a:t>
                      </a:r>
                      <a:r>
                        <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サイトからアップロードするだけで誰もが利用できるオープンデータと変換し、サービスやアプリの開発に寄与する。利用にあたっては、サービス使用料を支払う。</a:t>
                      </a:r>
                      <a:endPar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観光地や路上で案内板をみつけたら、写真を撮影してアップロードしてもらいデータベース化する。口コミやテキスト化・翻訳を通して案内板が成長し、世界中の訪問者をサポートする案内板となる。</a:t>
                      </a:r>
                      <a:endPar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354843">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掲載サイト</a:t>
                      </a:r>
                      <a:endParaRPr kumimoji="1" lang="ja-JP" altLang="ja-JP"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http://odp.jig.jp/</a:t>
                      </a:r>
                      <a:endParaRPr lang="ja-JP" altLang="en-US" sz="105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http://monumen.to/</a:t>
                      </a:r>
                      <a:endParaRPr lang="ja-JP" altLang="en-US" sz="105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922592">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kumimoji="1" lang="ja-JP" altLang="en-US" sz="1100" b="1" baseline="0" dirty="0" smtClean="0">
                          <a:solidFill>
                            <a:schemeClr val="bg2"/>
                          </a:solidFill>
                          <a:latin typeface="Arial" panose="020B0604020202020204" pitchFamily="34" charset="0"/>
                          <a:ea typeface="ＭＳ Ｐゴシック" panose="020B0600070205080204" pitchFamily="50" charset="-128"/>
                        </a:rPr>
                        <a:t>講評</a:t>
                      </a:r>
                      <a:endParaRPr kumimoji="1" lang="ja-JP" altLang="en-US" sz="1100" b="1"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・オープンデータの普及に貢献。 </a:t>
                      </a: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・情報発信側の</a:t>
                      </a:r>
                      <a:r>
                        <a:rPr lang="en-US" altLang="ja-JP"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SaaS</a:t>
                      </a:r>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活用ニーズはあるが、予算をいかに捻出するかが鍵。プラットフォームだけでなく、アプリとセットで売ることも考えると、ビジネスの幅が広がる。</a:t>
                      </a: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・案内板に絞って情報を集めるという切り口がよい。</a:t>
                      </a:r>
                      <a:b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　テキスト化までできれば貴重なオープンデータになる。 </a:t>
                      </a: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・観光案内情報を様々な切り口でマップに落とすのはサービスとして有効。</a:t>
                      </a:r>
                      <a:b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　オープンデータが各自の写真というのも新鮮で興味深い</a:t>
                      </a:r>
                      <a:r>
                        <a:rPr kumimoji="1" lang="ja-JP" altLang="en-US" sz="1050" baseline="0" dirty="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pic>
        <p:nvPicPr>
          <p:cNvPr id="2050" name="Picture 2" descr="https://ma10.s3.amazonaws.com/uploads/works/25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360" y="3284984"/>
            <a:ext cx="2521608" cy="16422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7136" y="2996952"/>
            <a:ext cx="194421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258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518358" cy="581715"/>
          </a:xfrm>
        </p:spPr>
        <p:txBody>
          <a:bodyPr>
            <a:normAutofit/>
          </a:bodyPr>
          <a:lstStyle/>
          <a:p>
            <a:pPr marL="171450" indent="-171450"/>
            <a:r>
              <a:rPr lang="ja-JP" altLang="en-US" sz="2400" dirty="0">
                <a:latin typeface="+mn-ea"/>
                <a:ea typeface="+mn-ea"/>
              </a:rPr>
              <a:t>４</a:t>
            </a:r>
            <a:r>
              <a:rPr lang="en-US" altLang="ja-JP" sz="2400" dirty="0" smtClean="0">
                <a:latin typeface="+mn-ea"/>
                <a:ea typeface="+mn-ea"/>
              </a:rPr>
              <a:t>.</a:t>
            </a:r>
            <a:r>
              <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Mashup Awards</a:t>
            </a:r>
            <a:r>
              <a:rPr lang="ja-JP" altLang="en-US"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オープンデータ部門</a:t>
            </a:r>
            <a:r>
              <a:rPr lang="ja-JP" altLang="en-US"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賞の開催報告</a:t>
            </a:r>
            <a:endPar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a:xfrm>
            <a:off x="9499036" y="6677571"/>
            <a:ext cx="406964" cy="255197"/>
          </a:xfrm>
        </p:spPr>
        <p:txBody>
          <a:bodyPr/>
          <a:lstStyle/>
          <a:p>
            <a:fld id="{19168A96-8FC6-49A7-AAFF-8891F4FD4FE2}" type="slidenum">
              <a:rPr lang="ja-JP" altLang="en-US" smtClean="0"/>
              <a:pPr/>
              <a:t>12</a:t>
            </a:fld>
            <a:endParaRPr lang="en-US" altLang="ja-JP"/>
          </a:p>
        </p:txBody>
      </p:sp>
      <p:sp>
        <p:nvSpPr>
          <p:cNvPr id="5" name="テキスト ボックス 4"/>
          <p:cNvSpPr txBox="1"/>
          <p:nvPr/>
        </p:nvSpPr>
        <p:spPr>
          <a:xfrm>
            <a:off x="56456" y="1052736"/>
            <a:ext cx="2134464" cy="276999"/>
          </a:xfrm>
          <a:prstGeom prst="rect">
            <a:avLst/>
          </a:prstGeom>
          <a:noFill/>
        </p:spPr>
        <p:txBody>
          <a:bodyPr wrap="square" rtlCol="0">
            <a:spAutoFit/>
          </a:bodyPr>
          <a:lstStyle/>
          <a:p>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受賞作品紹介</a:t>
            </a:r>
            <a:endParaRPr lang="en-US" altLang="ja-JP"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522549001"/>
              </p:ext>
            </p:extLst>
          </p:nvPr>
        </p:nvGraphicFramePr>
        <p:xfrm>
          <a:off x="920552" y="1412776"/>
          <a:ext cx="8208912" cy="5074173"/>
        </p:xfrm>
        <a:graphic>
          <a:graphicData uri="http://schemas.openxmlformats.org/drawingml/2006/table">
            <a:tbl>
              <a:tblPr firstRow="1" bandRow="1"/>
              <a:tblGrid>
                <a:gridCol w="689464"/>
                <a:gridCol w="3622884"/>
                <a:gridCol w="3896564"/>
              </a:tblGrid>
              <a:tr h="266922">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Arial" panose="020B0604020202020204" pitchFamily="34" charset="0"/>
                          <a:ea typeface="ＭＳ Ｐゴシック" panose="020B0600070205080204" pitchFamily="50" charset="-128"/>
                        </a:rPr>
                        <a:t>賞</a:t>
                      </a:r>
                      <a:endParaRPr kumimoji="1" lang="ja-JP" altLang="en-US" sz="11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Arial" panose="020B0604020202020204" pitchFamily="34" charset="0"/>
                          <a:ea typeface="ＭＳ Ｐゴシック" panose="020B0600070205080204" pitchFamily="50" charset="-128"/>
                        </a:rPr>
                        <a:t>試作部門賞</a:t>
                      </a:r>
                      <a:endParaRPr kumimoji="1" lang="ja-JP" altLang="en-US" sz="11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Arial" panose="020B0604020202020204" pitchFamily="34" charset="0"/>
                          <a:ea typeface="ＭＳ Ｐゴシック" panose="020B0600070205080204" pitchFamily="50" charset="-128"/>
                        </a:rPr>
                        <a:t>試作部門賞</a:t>
                      </a:r>
                      <a:endParaRPr kumimoji="1" lang="ja-JP" altLang="en-US" sz="11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47209">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作品名</a:t>
                      </a:r>
                      <a:endParaRPr lang="ja-JP" altLang="ja-JP"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Pieces of Japan</a:t>
                      </a:r>
                      <a:endPar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横浜市立体マップ</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938">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Team </a:t>
                      </a:r>
                      <a:r>
                        <a:rPr lang="en-US" altLang="ja-JP" sz="1100" b="1" kern="100" baseline="0" dirty="0" err="1"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Mizuki</a:t>
                      </a:r>
                      <a:endPar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早川聖奈、渡邊英徳、</a:t>
                      </a:r>
                      <a:r>
                        <a:rPr lang="en-US" altLang="ja-JP"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LOCAL</a:t>
                      </a:r>
                      <a:r>
                        <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GOOD</a:t>
                      </a:r>
                      <a:r>
                        <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YOKOHAMA</a:t>
                      </a:r>
                      <a:endParaRPr lang="zh-TW"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666606">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オリンピックに向けて日本の</a:t>
                      </a:r>
                      <a:r>
                        <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Pieces</a:t>
                      </a: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を広める実証を考えており、会津で実施予定。店頭に吊るされたビーコン内蔵のネオ提灯とモバイルアプリケーションを通して、リアルで自然な</a:t>
                      </a:r>
                      <a:r>
                        <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O2O</a:t>
                      </a: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ソリューションを提供。ただアプリケーションを提供するだけでなく、街なかに設置された多数のビーコン情報やそれに紐づく観光情報などをオープンデータ＆</a:t>
                      </a:r>
                      <a:r>
                        <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API</a:t>
                      </a: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として公開し、視覚情報とロケーション情報を様々な形態で提供するアプリケーションを生み出すローカルプラットフォームである</a:t>
                      </a:r>
                      <a:r>
                        <a:rPr lang="ja-JP" altLang="en-US" sz="105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様々なサービスを保有する、横浜の地域課題プラットフォーム。位置情報と結びつけた地域課題を投稿・閲覧、地域に関する各種データを閲覧（見やすく編集済み）、イベント情報やニュース・インタビューなどを閲覧、資金援助・プロボノ活動を支援などの機能を持つ。</a:t>
                      </a:r>
                      <a:endPar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370938">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掲載サイト</a:t>
                      </a:r>
                      <a:endParaRPr kumimoji="1" lang="ja-JP" altLang="ja-JP"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http://poj.cards/</a:t>
                      </a:r>
                      <a:endParaRPr lang="ja-JP" altLang="en-US" sz="105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http://yokohama.mapping.jp/</a:t>
                      </a:r>
                      <a:endParaRPr lang="ja-JP" altLang="en-US" sz="105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879273">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bg2"/>
                          </a:solidFill>
                          <a:latin typeface="Arial" panose="020B0604020202020204" pitchFamily="34" charset="0"/>
                          <a:ea typeface="ＭＳ Ｐゴシック" panose="020B0600070205080204" pitchFamily="50" charset="-128"/>
                        </a:rPr>
                        <a:t>講評</a:t>
                      </a:r>
                      <a:endParaRPr kumimoji="1" lang="ja-JP" altLang="en-US" sz="1100" b="1"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Web of Things</a:t>
                      </a:r>
                      <a:r>
                        <a:rPr lang="ja-JP" altLang="en-US" sz="1050" dirty="0" err="1"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への</a:t>
                      </a:r>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発展など期待が膨らみます。 </a:t>
                      </a: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・国際性、ビジネス性、公共性、技術性のバランスが魅力的！ </a:t>
                      </a: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・アプリのデザイン性、操作性が優れている。</a:t>
                      </a:r>
                    </a:p>
                    <a:p>
                      <a:endParaRPr kumimoji="1" lang="ja-JP" altLang="en-US" sz="105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・今後もさまざまな表現方法にチャレンジしてください！ </a:t>
                      </a: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3D</a:t>
                      </a:r>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の見せ方が魅力的。地域情報プラットフォームの将来形を暗示しているような気がします。 </a:t>
                      </a: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Google Earth</a:t>
                      </a:r>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を使って</a:t>
                      </a:r>
                      <a:r>
                        <a:rPr lang="en-US" altLang="ja-JP"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PC</a:t>
                      </a:r>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ならでは</a:t>
                      </a:r>
                      <a:r>
                        <a:rPr lang="ja-JP" altLang="en-US" sz="1050" dirty="0" err="1"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派手な演出かつ、見やすい表示がすてき。自動でアニメーションさせて、サイネージにすると興味引きそうでよし。</a:t>
                      </a: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8458" y="3595148"/>
            <a:ext cx="1134422" cy="141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3080" y="3356993"/>
            <a:ext cx="3024336"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258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latin typeface="+mn-ea"/>
                <a:ea typeface="+mn-ea"/>
              </a:rPr>
              <a:t>１</a:t>
            </a:r>
            <a:r>
              <a:rPr lang="en-US" altLang="ja-JP" sz="2400" dirty="0" smtClean="0">
                <a:latin typeface="+mn-ea"/>
                <a:ea typeface="+mn-ea"/>
              </a:rPr>
              <a:t>. </a:t>
            </a:r>
            <a:r>
              <a:rPr lang="ja-JP" altLang="en-US" sz="2400" dirty="0" smtClean="0"/>
              <a:t>過年度</a:t>
            </a:r>
            <a:r>
              <a:rPr lang="ja-JP" altLang="en-US" sz="2400" dirty="0"/>
              <a:t>の活動に対する</a:t>
            </a:r>
            <a:r>
              <a:rPr lang="ja-JP" altLang="en-US" sz="2400" dirty="0" smtClean="0"/>
              <a:t>課題と要望</a:t>
            </a:r>
            <a:endParaRPr kumimoji="1" lang="ja-JP" altLang="en-US" sz="2400"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a:t>
            </a:fld>
            <a:endParaRPr lang="en-US" altLang="ja-JP"/>
          </a:p>
        </p:txBody>
      </p:sp>
      <p:sp>
        <p:nvSpPr>
          <p:cNvPr id="5" name="正方形/長方形 4"/>
          <p:cNvSpPr/>
          <p:nvPr/>
        </p:nvSpPr>
        <p:spPr>
          <a:xfrm>
            <a:off x="913489" y="1052736"/>
            <a:ext cx="7927943" cy="608716"/>
          </a:xfrm>
          <a:prstGeom prst="rect">
            <a:avLst/>
          </a:prstGeom>
          <a:solidFill>
            <a:schemeClr val="accent2">
              <a:lumMod val="20000"/>
              <a:lumOff val="80000"/>
            </a:schemeClr>
          </a:solidFill>
          <a:ln w="19050">
            <a:noFill/>
          </a:ln>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l">
              <a:buClr>
                <a:schemeClr val="accent2"/>
              </a:buClr>
              <a:buFont typeface="Wingdings" panose="05000000000000000000" pitchFamily="2" charset="2"/>
              <a:buChar char="n"/>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利活用・普及委員会委員を対象に委員会の運営についてヒアリングしたところ、</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のような意見が挙げられた。</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Clr>
                <a:schemeClr val="accent2"/>
              </a:buClr>
              <a:buFont typeface="Wingdings" panose="05000000000000000000" pitchFamily="2" charset="2"/>
              <a:buChar char="n"/>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年度の活動は、</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VLED</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の特色が出るテーマの設定・具体的な検討の実施が求められると考えられる。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509190018"/>
              </p:ext>
            </p:extLst>
          </p:nvPr>
        </p:nvGraphicFramePr>
        <p:xfrm>
          <a:off x="776537" y="1844824"/>
          <a:ext cx="8208912" cy="3975039"/>
        </p:xfrm>
        <a:graphic>
          <a:graphicData uri="http://schemas.openxmlformats.org/drawingml/2006/table">
            <a:tbl>
              <a:tblPr firstRow="1" bandRow="1">
                <a:tableStyleId>{5940675A-B579-460E-94D1-54222C63F5DA}</a:tableStyleId>
              </a:tblPr>
              <a:tblGrid>
                <a:gridCol w="8208912"/>
              </a:tblGrid>
              <a:tr h="317439">
                <a:tc>
                  <a:txBody>
                    <a:bodyPr/>
                    <a:lstStyle/>
                    <a:p>
                      <a:pPr algn="just"/>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委員・社員からの主な意見</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solidFill>
                  </a:tcPr>
                </a:tc>
              </a:tr>
              <a:tr h="3068572">
                <a:tc>
                  <a:txBody>
                    <a:bodyPr/>
                    <a:lstStyle/>
                    <a:p>
                      <a:pPr marL="171450" indent="-171450" algn="just">
                        <a:lnSpc>
                          <a:spcPct val="150000"/>
                        </a:lnSpc>
                        <a:buFont typeface="Arial" panose="020B0604020202020204" pitchFamily="34" charset="0"/>
                        <a:buChar char="•"/>
                      </a:pP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参加者数が多いこと等から、議論が発散しがちであったため、</a:t>
                      </a:r>
                      <a:r>
                        <a:rPr kumimoji="1"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議論の具体的な切り口を出す</a:t>
                      </a: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必要があるのではないか。</a:t>
                      </a:r>
                      <a:endParaRPr kumimoji="1"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ターゲットを中小企業や市民参加に絞るなど、</a:t>
                      </a:r>
                      <a:r>
                        <a:rPr kumimoji="1"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VLED</a:t>
                      </a:r>
                      <a:r>
                        <a:rPr kumimoji="1"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としての活動の特色を出す</a:t>
                      </a: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必要があるのではないか。</a:t>
                      </a:r>
                      <a:endParaRPr kumimoji="1"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賛助会員や自治体会員向けにコンソーシアムの活動成果（オープンデータガイド等）の解説を実施し、オープンデータに対する普及啓発を進めてはどうか。</a:t>
                      </a:r>
                      <a:endParaRPr kumimoji="1"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ct val="150000"/>
                        </a:lnSpc>
                        <a:buFont typeface="Arial" panose="020B0604020202020204" pitchFamily="34" charset="0"/>
                        <a:buChar char="•"/>
                      </a:pP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これまでの活動は官のオープンデータの取り組みを促進することが中心であったが、今後はデータ提供の促進も実施しつつ、</a:t>
                      </a:r>
                      <a:r>
                        <a:rPr kumimoji="1"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民間がオープンデータを活用できる環境の整備</a:t>
                      </a: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が必要ではないか。</a:t>
                      </a:r>
                      <a:endParaRPr kumimoji="1"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ct val="150000"/>
                        </a:lnSpc>
                        <a:buFont typeface="Arial" panose="020B0604020202020204" pitchFamily="34" charset="0"/>
                        <a:buChar char="•"/>
                      </a:pP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民間がオープンデータを活用したビジネスを実施する環境整備に関する課題を明らかにして、</a:t>
                      </a:r>
                      <a:r>
                        <a:rPr kumimoji="1"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官がやること、民がやることを整理</a:t>
                      </a: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する必要がある。特に、民がやることについては、賛助会員を中心に取り組みが始まることが望ましい。</a:t>
                      </a:r>
                      <a:endParaRPr kumimoji="1"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ct val="150000"/>
                        </a:lnSpc>
                        <a:buFont typeface="Arial" panose="020B0604020202020204" pitchFamily="34" charset="0"/>
                        <a:buChar char="•"/>
                      </a:pP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大手企業が少ない地方において、</a:t>
                      </a:r>
                      <a:r>
                        <a:rPr kumimoji="1"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いかに雇用を確保するか</a:t>
                      </a: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が地域課題の解決につながる。</a:t>
                      </a:r>
                      <a:endParaRPr kumimoji="1"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ct val="150000"/>
                        </a:lnSpc>
                        <a:buFont typeface="Arial" panose="020B0604020202020204" pitchFamily="34" charset="0"/>
                        <a:buChar char="•"/>
                      </a:pP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今まで考えられた成功例は、多くの収益を上げることに主眼が置かれていたが、</a:t>
                      </a:r>
                      <a:r>
                        <a:rPr kumimoji="1"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数年先を見据えたデータ活用ビジネスが生まれる</a:t>
                      </a:r>
                      <a:r>
                        <a:rPr kumimoji="1" lang="ja-JP" altLang="en-US" sz="1200" u="none"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こと</a:t>
                      </a: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が重要である。</a:t>
                      </a:r>
                      <a:endParaRPr kumimoji="1"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ct val="150000"/>
                        </a:lnSpc>
                        <a:buFont typeface="Arial" panose="020B0604020202020204" pitchFamily="34" charset="0"/>
                        <a:buChar char="•"/>
                      </a:pPr>
                      <a:r>
                        <a:rPr kumimoji="1"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地方の課題をビジネス視点で解決するためのオープンデータ活用</a:t>
                      </a: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を進められないか。</a:t>
                      </a:r>
                      <a:endParaRPr kumimoji="1"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ct val="150000"/>
                        </a:lnSpc>
                        <a:buFont typeface="Arial" panose="020B0604020202020204" pitchFamily="34" charset="0"/>
                        <a:buChar char="•"/>
                      </a:pP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オープンデータだけでなく、ビッグデータとの組み合わせによるビジネス化も考えられるため、</a:t>
                      </a:r>
                      <a:r>
                        <a:rPr kumimoji="1"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ビッグデータの観点も必要</a:t>
                      </a: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である。</a:t>
                      </a:r>
                      <a:endParaRPr kumimoji="1"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bl>
          </a:graphicData>
        </a:graphic>
      </p:graphicFrame>
      <p:sp>
        <p:nvSpPr>
          <p:cNvPr id="7" name="二等辺三角形 6"/>
          <p:cNvSpPr/>
          <p:nvPr/>
        </p:nvSpPr>
        <p:spPr>
          <a:xfrm rot="10800000">
            <a:off x="3835691" y="5877272"/>
            <a:ext cx="2055043" cy="226243"/>
          </a:xfrm>
          <a:prstGeom prst="triangle">
            <a:avLst/>
          </a:prstGeom>
          <a:solidFill>
            <a:schemeClr val="accent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solidFill>
                <a:schemeClr val="bg2"/>
              </a:solidFill>
            </a:endParaRPr>
          </a:p>
        </p:txBody>
      </p:sp>
      <p:sp>
        <p:nvSpPr>
          <p:cNvPr id="8" name="テキスト ボックス 7"/>
          <p:cNvSpPr txBox="1"/>
          <p:nvPr/>
        </p:nvSpPr>
        <p:spPr>
          <a:xfrm>
            <a:off x="538953" y="6165304"/>
            <a:ext cx="8648521" cy="276999"/>
          </a:xfrm>
          <a:prstGeom prst="rect">
            <a:avLst/>
          </a:prstGeom>
          <a:noFill/>
        </p:spPr>
        <p:txBody>
          <a:bodyPr wrap="none" rtlCol="0">
            <a:spAutoFit/>
          </a:bodyPr>
          <a:lstStyle/>
          <a:p>
            <a:r>
              <a:rPr kumimoji="1" lang="ja-JP" altLang="en-US" sz="1200" b="1" dirty="0" smtClean="0">
                <a:solidFill>
                  <a:srgbClr val="FF0000"/>
                </a:solidFill>
                <a:latin typeface="+mn-ea"/>
                <a:ea typeface="+mn-ea"/>
              </a:rPr>
              <a:t>地方の</a:t>
            </a:r>
            <a:r>
              <a:rPr lang="ja-JP" altLang="en-US" sz="1200" b="1" dirty="0">
                <a:solidFill>
                  <a:srgbClr val="FF0000"/>
                </a:solidFill>
                <a:latin typeface="+mn-ea"/>
                <a:ea typeface="+mn-ea"/>
              </a:rPr>
              <a:t>課題をビジネス視点で解決</a:t>
            </a:r>
            <a:r>
              <a:rPr lang="ja-JP" altLang="en-US" sz="1200" b="1" dirty="0" smtClean="0">
                <a:solidFill>
                  <a:srgbClr val="FF0000"/>
                </a:solidFill>
                <a:latin typeface="+mn-ea"/>
                <a:ea typeface="+mn-ea"/>
              </a:rPr>
              <a:t>するための手段として、オープンデータ・ビッグデータを活用する取り組みテーマを抽出</a:t>
            </a:r>
            <a:endParaRPr lang="en-US" altLang="ja-JP" sz="1200" b="1" dirty="0" smtClean="0">
              <a:solidFill>
                <a:srgbClr val="FF0000"/>
              </a:solidFill>
              <a:latin typeface="+mn-ea"/>
              <a:ea typeface="+mn-ea"/>
            </a:endParaRPr>
          </a:p>
        </p:txBody>
      </p:sp>
    </p:spTree>
    <p:extLst>
      <p:ext uri="{BB962C8B-B14F-4D97-AF65-F5344CB8AC3E}">
        <p14:creationId xmlns:p14="http://schemas.microsoft.com/office/powerpoint/2010/main" val="4163669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latin typeface="+mn-ea"/>
                <a:ea typeface="+mn-ea"/>
              </a:rPr>
              <a:t>２</a:t>
            </a:r>
            <a:r>
              <a:rPr lang="en-US" altLang="zh-TW" sz="2400" dirty="0" smtClean="0">
                <a:latin typeface="+mn-ea"/>
                <a:ea typeface="+mn-ea"/>
              </a:rPr>
              <a:t>. </a:t>
            </a:r>
            <a:r>
              <a:rPr lang="zh-TW" altLang="en-US" sz="2400" dirty="0" smtClean="0"/>
              <a:t>平成</a:t>
            </a:r>
            <a:r>
              <a:rPr lang="en-US" altLang="zh-TW" sz="2400" dirty="0">
                <a:latin typeface="+mn-ea"/>
                <a:ea typeface="+mn-ea"/>
              </a:rPr>
              <a:t>26</a:t>
            </a:r>
            <a:r>
              <a:rPr lang="zh-TW" altLang="en-US" sz="2400" dirty="0"/>
              <a:t>年度活動</a:t>
            </a:r>
            <a:r>
              <a:rPr lang="zh-TW" altLang="en-US" sz="2400" dirty="0" smtClean="0"/>
              <a:t>計画</a:t>
            </a:r>
            <a:r>
              <a:rPr lang="zh-TW" altLang="en-US" sz="2400" dirty="0"/>
              <a:t>　（１</a:t>
            </a:r>
            <a:r>
              <a:rPr lang="zh-TW" altLang="en-US" sz="2400" dirty="0" smtClean="0"/>
              <a:t>）</a:t>
            </a:r>
            <a:r>
              <a:rPr lang="ja-JP" altLang="en-US" sz="2400" dirty="0" smtClean="0"/>
              <a:t>活動の全体像</a:t>
            </a:r>
            <a:r>
              <a:rPr lang="zh-TW" altLang="en-US" sz="2400" dirty="0"/>
              <a:t>　　</a:t>
            </a:r>
            <a:endParaRPr kumimoji="1" lang="ja-JP" altLang="en-US" sz="2400"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sp>
        <p:nvSpPr>
          <p:cNvPr id="5" name="正方形/長方形 4"/>
          <p:cNvSpPr/>
          <p:nvPr/>
        </p:nvSpPr>
        <p:spPr>
          <a:xfrm>
            <a:off x="913489" y="1412896"/>
            <a:ext cx="7927943" cy="1080000"/>
          </a:xfrm>
          <a:prstGeom prst="rect">
            <a:avLst/>
          </a:prstGeom>
          <a:solidFill>
            <a:schemeClr val="accent2">
              <a:lumMod val="20000"/>
              <a:lumOff val="80000"/>
            </a:schemeClr>
          </a:solidFill>
          <a:ln w="19050">
            <a:noFill/>
          </a:ln>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buClr>
                <a:schemeClr val="accent2"/>
              </a:buClr>
              <a:buFont typeface="Wingdings" panose="05000000000000000000" pitchFamily="2" charset="2"/>
              <a:buChar char="n"/>
            </a:pPr>
            <a:r>
              <a:rPr lang="ja-JP" altLang="en-US" sz="13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3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3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年度、平成</a:t>
            </a:r>
            <a:r>
              <a:rPr lang="en-US" altLang="ja-JP" sz="13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3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年度に</a:t>
            </a:r>
            <a:r>
              <a:rPr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引き続き</a:t>
            </a:r>
            <a:r>
              <a:rPr lang="ja-JP" altLang="en-US" sz="13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、他の委員会</a:t>
            </a:r>
            <a:r>
              <a:rPr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と密接に連携して</a:t>
            </a:r>
            <a:r>
              <a:rPr lang="ja-JP" altLang="en-US" sz="13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、社員・賛助会員・自治体会員に</a:t>
            </a:r>
            <a:r>
              <a:rPr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対する</a:t>
            </a:r>
            <a:r>
              <a:rPr lang="ja-JP" altLang="en-US" sz="13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オープンデータの支援や、海外も視野に入れた情報発信などオープンデータ</a:t>
            </a:r>
            <a:r>
              <a:rPr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の普及促進に</a:t>
            </a:r>
            <a:r>
              <a:rPr lang="ja-JP" altLang="en-US" sz="13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3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spcBef>
                <a:spcPts val="600"/>
              </a:spcBef>
              <a:buClr>
                <a:schemeClr val="accent2"/>
              </a:buClr>
              <a:buFont typeface="Wingdings" panose="05000000000000000000" pitchFamily="2" charset="2"/>
              <a:buChar char="n"/>
            </a:pPr>
            <a:r>
              <a:rPr lang="ja-JP" altLang="en-US" sz="13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3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年度の主要な活動として、「</a:t>
            </a:r>
            <a:r>
              <a:rPr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利活用・普及にかかるイベントの開催」、</a:t>
            </a:r>
            <a:r>
              <a:rPr lang="ja-JP" altLang="en-US" sz="13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「情報</a:t>
            </a:r>
            <a:r>
              <a:rPr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発信</a:t>
            </a:r>
            <a:r>
              <a:rPr lang="ja-JP" altLang="en-US" sz="13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」、「オープンデータ利活用方策の検討」を実施する。</a:t>
            </a:r>
            <a:endParaRPr lang="ja-JP" altLang="en-US" sz="13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88504" y="1139824"/>
            <a:ext cx="2134464" cy="1692771"/>
          </a:xfrm>
          <a:prstGeom prst="rect">
            <a:avLst/>
          </a:prstGeom>
          <a:noFill/>
        </p:spPr>
        <p:txBody>
          <a:bodyPr wrap="square" rtlCol="0">
            <a:spAutoFit/>
          </a:bodyPr>
          <a:lstStyle/>
          <a:p>
            <a:r>
              <a:rPr kumimoji="1" lang="en-US" altLang="ja-JP" sz="13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3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活動方針（案）</a:t>
            </a:r>
            <a:endParaRPr kumimoji="1" lang="en-US" altLang="ja-JP" sz="13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3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3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3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3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（２）主な活動（案）</a:t>
            </a:r>
            <a:endParaRPr kumimoji="1" lang="ja-JP" altLang="en-US" sz="13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679708820"/>
              </p:ext>
            </p:extLst>
          </p:nvPr>
        </p:nvGraphicFramePr>
        <p:xfrm>
          <a:off x="994134" y="2852936"/>
          <a:ext cx="7415250" cy="3048000"/>
        </p:xfrm>
        <a:graphic>
          <a:graphicData uri="http://schemas.openxmlformats.org/drawingml/2006/table">
            <a:tbl>
              <a:tblPr firstRow="1" bandRow="1">
                <a:tableStyleId>{5940675A-B579-460E-94D1-54222C63F5DA}</a:tableStyleId>
              </a:tblPr>
              <a:tblGrid>
                <a:gridCol w="1438586"/>
                <a:gridCol w="5976664"/>
              </a:tblGrid>
              <a:tr h="155249">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タイトル</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solidFill>
                  </a:tcPr>
                </a:tc>
              </a:tr>
              <a:tr h="167809">
                <a:tc>
                  <a:txBody>
                    <a:bodyPr/>
                    <a:lstStyle/>
                    <a:p>
                      <a:r>
                        <a:rPr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利活用・普及にかかるイベントの開催</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171450" indent="-171450" algn="just">
                        <a:buFont typeface="Arial" panose="020B0604020202020204" pitchFamily="34" charset="0"/>
                        <a:buChar char="•"/>
                      </a:pP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オープンデータシンポジウム</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の開催</a:t>
                      </a:r>
                      <a:endPar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171450" indent="3175" algn="l">
                        <a:buFont typeface="Wingdings" panose="05000000000000000000" pitchFamily="2" charset="2"/>
                        <a:buChar char="Ø"/>
                      </a:pP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「データの公開から利活用へ　</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地方創生にオープンデータが果たす役割</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日（水）</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実施済み</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Mashup</a:t>
                      </a:r>
                      <a:r>
                        <a:rPr kumimoji="1" lang="en-US" altLang="ja-JP"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Awards</a:t>
                      </a: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オープンデータ部門賞</a:t>
                      </a:r>
                      <a:endParaRPr kumimoji="1" lang="en-US" altLang="ja-JP"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358775" marR="0" indent="-1841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2014.08.29</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2014.10.26</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を応募受付期間として、最優秀賞</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件、ビジネス部門賞</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件、試作部門賞</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件を選出）</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実施済み</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勝手表彰</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167809">
                <a:tc>
                  <a:txBody>
                    <a:bodyPr/>
                    <a:lstStyle/>
                    <a:p>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情報発信</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171450" indent="-171450" algn="just">
                        <a:buFont typeface="Arial" panose="020B0604020202020204" pitchFamily="34" charset="0"/>
                        <a:buChar char="•"/>
                      </a:pP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ウェブサイト等による情報発信をさらに充実</a:t>
                      </a:r>
                      <a:endPar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buFont typeface="Arial" panose="020B0604020202020204" pitchFamily="34" charset="0"/>
                        <a:buChar char="•"/>
                      </a:pP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海外への発信にも力を入れる</a:t>
                      </a:r>
                      <a:endPar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関連団体との連携、関連イベントへの後援・参加等</a:t>
                      </a:r>
                      <a:endPar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OPENDATA</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」に関する試行</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167809">
                <a:tc>
                  <a:txBody>
                    <a:bodyPr/>
                    <a:lstStyle/>
                    <a:p>
                      <a:r>
                        <a:rPr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オープンデータ利活用方策の検討</a:t>
                      </a:r>
                      <a:endParaRPr kumimoji="1" lang="ja-JP" altLang="en-US" sz="11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171450" indent="-171450" algn="just">
                        <a:buFont typeface="Arial" panose="020B0604020202020204" pitchFamily="34" charset="0"/>
                        <a:buChar char="•"/>
                      </a:pP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2015.1</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2015.03</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の間に開催する委員会の場で検討</a:t>
                      </a:r>
                      <a:endPar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buFont typeface="Arial" panose="020B0604020202020204" pitchFamily="34" charset="0"/>
                        <a:buChar char="•"/>
                      </a:pP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検討テーマは以下の</a:t>
                      </a:r>
                      <a:r>
                        <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つを</a:t>
                      </a: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想定</a:t>
                      </a:r>
                      <a:endPar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35560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地域ビジネス継続モデルの検討</a:t>
                      </a:r>
                      <a:endParaRPr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35560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「地方創生にどのようにオープンデータを活用するか」をテーマとした現状分析</a:t>
                      </a:r>
                      <a:endParaRPr kumimoji="1"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21096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518358" cy="581715"/>
          </a:xfrm>
        </p:spPr>
        <p:txBody>
          <a:bodyPr>
            <a:normAutofit/>
          </a:bodyPr>
          <a:lstStyle/>
          <a:p>
            <a:r>
              <a:rPr lang="ja-JP" altLang="en-US" sz="2400" dirty="0">
                <a:latin typeface="+mn-ea"/>
                <a:ea typeface="+mn-ea"/>
              </a:rPr>
              <a:t>２</a:t>
            </a:r>
            <a:r>
              <a:rPr lang="en-US" altLang="ja-JP" sz="2400" dirty="0" smtClean="0">
                <a:latin typeface="+mn-ea"/>
                <a:ea typeface="+mn-ea"/>
              </a:rPr>
              <a:t>. </a:t>
            </a:r>
            <a:r>
              <a:rPr lang="ja-JP" altLang="en-US" sz="2400" dirty="0" smtClean="0"/>
              <a:t>平成</a:t>
            </a:r>
            <a:r>
              <a:rPr lang="en-US" altLang="ja-JP" sz="2400" dirty="0">
                <a:latin typeface="+mn-ea"/>
                <a:ea typeface="+mn-ea"/>
              </a:rPr>
              <a:t>26</a:t>
            </a:r>
            <a:r>
              <a:rPr lang="ja-JP" altLang="en-US" sz="2400" dirty="0"/>
              <a:t>年度活動</a:t>
            </a:r>
            <a:r>
              <a:rPr lang="ja-JP" altLang="en-US" sz="2400" dirty="0" smtClean="0"/>
              <a:t>計画</a:t>
            </a:r>
            <a:r>
              <a:rPr lang="ja-JP" altLang="en-US" sz="2400" dirty="0"/>
              <a:t>　</a:t>
            </a:r>
            <a:r>
              <a:rPr lang="ja-JP" altLang="en-US" sz="2400" dirty="0" smtClean="0"/>
              <a:t>（２）アウトプットとスケジュール</a:t>
            </a:r>
            <a:endParaRPr kumimoji="1" lang="ja-JP" altLang="en-US" sz="2400" dirty="0"/>
          </a:p>
        </p:txBody>
      </p:sp>
      <p:sp>
        <p:nvSpPr>
          <p:cNvPr id="4" name="スライド番号プレースホルダー 3"/>
          <p:cNvSpPr>
            <a:spLocks noGrp="1"/>
          </p:cNvSpPr>
          <p:nvPr>
            <p:ph type="sldNum" sz="quarter" idx="10"/>
          </p:nvPr>
        </p:nvSpPr>
        <p:spPr>
          <a:xfrm>
            <a:off x="9499036" y="6677571"/>
            <a:ext cx="406964" cy="255197"/>
          </a:xfrm>
        </p:spPr>
        <p:txBody>
          <a:bodyPr/>
          <a:lstStyle/>
          <a:p>
            <a:fld id="{19168A96-8FC6-49A7-AAFF-8891F4FD4FE2}" type="slidenum">
              <a:rPr lang="ja-JP" altLang="en-US" smtClean="0"/>
              <a:pPr/>
              <a:t>3</a:t>
            </a:fld>
            <a:endParaRPr lang="en-US" altLang="ja-JP"/>
          </a:p>
        </p:txBody>
      </p:sp>
      <p:sp>
        <p:nvSpPr>
          <p:cNvPr id="5" name="テキスト ボックス 4"/>
          <p:cNvSpPr txBox="1"/>
          <p:nvPr/>
        </p:nvSpPr>
        <p:spPr>
          <a:xfrm>
            <a:off x="336923" y="3127232"/>
            <a:ext cx="2134464" cy="276999"/>
          </a:xfrm>
          <a:prstGeom prst="rect">
            <a:avLst/>
          </a:prstGeom>
          <a:noFill/>
        </p:spPr>
        <p:txBody>
          <a:bodyPr wrap="square" rtlCol="0">
            <a:spAutoFit/>
          </a:bodyPr>
          <a:lstStyle/>
          <a:p>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スケジュール</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（案）</a:t>
            </a:r>
            <a:endParaRPr lang="en-US" altLang="ja-JP"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622449988"/>
              </p:ext>
            </p:extLst>
          </p:nvPr>
        </p:nvGraphicFramePr>
        <p:xfrm>
          <a:off x="1064568" y="3414897"/>
          <a:ext cx="8208912" cy="2606391"/>
        </p:xfrm>
        <a:graphic>
          <a:graphicData uri="http://schemas.openxmlformats.org/drawingml/2006/table">
            <a:tbl>
              <a:tblPr firstRow="1" bandRow="1">
                <a:tableStyleId>{5940675A-B579-460E-94D1-54222C63F5DA}</a:tableStyleId>
              </a:tblPr>
              <a:tblGrid>
                <a:gridCol w="2167731"/>
                <a:gridCol w="6041181"/>
              </a:tblGrid>
              <a:tr h="251811">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委員会</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検討事項・実施概要</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solidFill>
                  </a:tcPr>
                </a:tc>
              </a:tr>
              <a:tr h="718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回利活用・普及委員会</a:t>
                      </a:r>
                    </a:p>
                    <a:p>
                      <a:pPr algn="ct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05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52000" indent="-171450" algn="just">
                        <a:buFont typeface="Arial" panose="020B0604020202020204" pitchFamily="34" charset="0"/>
                        <a:buChar char="•"/>
                      </a:pP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機構の紹介</a:t>
                      </a:r>
                      <a:endPar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just">
                        <a:buFont typeface="Arial" panose="020B0604020202020204" pitchFamily="34" charset="0"/>
                        <a:buChar char="•"/>
                      </a:pP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今年度の検討内容と進め方</a:t>
                      </a:r>
                      <a:endPar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just">
                        <a:buFont typeface="Arial" panose="020B0604020202020204" pitchFamily="34" charset="0"/>
                        <a:buChar char="•"/>
                      </a:pP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地域ビジネス継続モデルの検討について</a:t>
                      </a:r>
                      <a:endPar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just">
                        <a:buFont typeface="Arial" panose="020B0604020202020204" pitchFamily="34" charset="0"/>
                        <a:buChar char="•"/>
                      </a:pP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「地方創生にどのようにオープンデータを活用するか」をテーマとした現状分析について</a:t>
                      </a:r>
                      <a:endPar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just">
                        <a:buFont typeface="Arial" panose="020B0604020202020204" pitchFamily="34" charset="0"/>
                        <a:buChar char="•"/>
                      </a:pPr>
                      <a:r>
                        <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『Open Data 500』</a:t>
                      </a: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の日本版について　　</a:t>
                      </a:r>
                      <a:endPar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just">
                        <a:buFont typeface="Arial" panose="020B0604020202020204" pitchFamily="34" charset="0"/>
                        <a:buChar char="•"/>
                      </a:pP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関連イベント紹介</a:t>
                      </a:r>
                      <a:endPar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4147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回利活用・普及委員会</a:t>
                      </a:r>
                    </a:p>
                    <a:p>
                      <a:pPr algn="ct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日）</a:t>
                      </a: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52000" indent="-171450" algn="just">
                        <a:buFont typeface="Arial" panose="020B0604020202020204" pitchFamily="34" charset="0"/>
                        <a:buChar char="•"/>
                      </a:pP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海外動向の紹介</a:t>
                      </a:r>
                      <a:endPar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just">
                        <a:buFont typeface="Arial" panose="020B0604020202020204" pitchFamily="34" charset="0"/>
                        <a:buChar char="•"/>
                      </a:pP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自治体動向の紹介</a:t>
                      </a:r>
                      <a:endPar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just">
                        <a:buFont typeface="Arial" panose="020B0604020202020204" pitchFamily="34" charset="0"/>
                        <a:buChar char="•"/>
                      </a:pP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オープンデータガイドの解説</a:t>
                      </a:r>
                      <a:endParaRPr kumimoji="1" lang="zh-TW"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493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回利活用・普及委員会</a:t>
                      </a:r>
                    </a:p>
                    <a:p>
                      <a:pPr algn="ct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年３月</a:t>
                      </a:r>
                      <a:r>
                        <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05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250825"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「地域ビジネス継続モデルの検討」に関する報告</a:t>
                      </a:r>
                      <a:endPar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0825"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「地方創生にどのようにオープンデータを活用するか」をテーマとした現状分析に関する報告</a:t>
                      </a:r>
                      <a:endPar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0825"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次年度の取り組みについて</a:t>
                      </a:r>
                      <a:endPar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0825"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勝手表彰式</a:t>
                      </a:r>
                      <a:endParaRPr kumimoji="1"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bl>
          </a:graphicData>
        </a:graphic>
      </p:graphicFrame>
      <p:sp>
        <p:nvSpPr>
          <p:cNvPr id="6" name="テキスト ボックス 5"/>
          <p:cNvSpPr txBox="1"/>
          <p:nvPr/>
        </p:nvSpPr>
        <p:spPr>
          <a:xfrm>
            <a:off x="344488" y="1052736"/>
            <a:ext cx="2134464" cy="276999"/>
          </a:xfrm>
          <a:prstGeom prst="rect">
            <a:avLst/>
          </a:prstGeom>
          <a:noFill/>
        </p:spPr>
        <p:txBody>
          <a:bodyPr wrap="square" rtlCol="0">
            <a:spAutoFit/>
          </a:bodyPr>
          <a:lstStyle/>
          <a:p>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アウトプット（案）</a:t>
            </a:r>
            <a:endParaRPr lang="en-US" altLang="ja-JP"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04528" y="1345411"/>
            <a:ext cx="8712968" cy="1600438"/>
          </a:xfrm>
          <a:prstGeom prst="rect">
            <a:avLst/>
          </a:prstGeom>
          <a:noFill/>
        </p:spPr>
        <p:txBody>
          <a:bodyPr wrap="square" rtlCol="0">
            <a:spAutoFit/>
          </a:bodyPr>
          <a:lstStyle/>
          <a:p>
            <a:pPr algn="just"/>
            <a:r>
              <a:rPr kumimoji="1" lang="en-US" altLang="ja-JP" sz="1100" b="1" dirty="0" smtClean="0">
                <a:solidFill>
                  <a:schemeClr val="bg2"/>
                </a:solidFill>
                <a:latin typeface="+mn-ea"/>
                <a:ea typeface="+mn-ea"/>
                <a:cs typeface="Meiryo UI" panose="020B0604030504040204" pitchFamily="50" charset="-128"/>
              </a:rPr>
              <a:t>1. </a:t>
            </a:r>
            <a:r>
              <a:rPr kumimoji="1" lang="ja-JP" altLang="en-US" sz="1100" b="1" dirty="0" smtClean="0">
                <a:solidFill>
                  <a:schemeClr val="bg2"/>
                </a:solidFill>
                <a:latin typeface="+mn-ea"/>
                <a:ea typeface="+mn-ea"/>
                <a:cs typeface="Meiryo UI" panose="020B0604030504040204" pitchFamily="50" charset="-128"/>
              </a:rPr>
              <a:t>普及・啓発活動</a:t>
            </a:r>
            <a:endParaRPr kumimoji="1" lang="en-US" altLang="ja-JP" sz="1100" b="1" dirty="0">
              <a:solidFill>
                <a:schemeClr val="bg2"/>
              </a:solidFill>
              <a:latin typeface="+mn-ea"/>
              <a:ea typeface="+mn-ea"/>
              <a:cs typeface="Meiryo UI" panose="020B0604030504040204" pitchFamily="50" charset="-128"/>
            </a:endParaRPr>
          </a:p>
          <a:p>
            <a:pPr marL="228600" indent="-142875" algn="just">
              <a:buFont typeface="Arial" panose="020B0604020202020204" pitchFamily="34" charset="0"/>
              <a:buChar char="•"/>
            </a:pPr>
            <a:r>
              <a:rPr kumimoji="1" lang="ja-JP" altLang="en-US" sz="1100" dirty="0" smtClean="0">
                <a:solidFill>
                  <a:schemeClr val="bg2"/>
                </a:solidFill>
                <a:latin typeface="+mn-ea"/>
                <a:ea typeface="+mn-ea"/>
                <a:cs typeface="Meiryo UI" panose="020B0604030504040204" pitchFamily="50" charset="-128"/>
              </a:rPr>
              <a:t>勝手表彰、情報発信など、自治体や企業等に対するオープンデータの普及・啓発活動</a:t>
            </a:r>
            <a:endParaRPr kumimoji="1" lang="en-US" altLang="ja-JP" sz="1100" dirty="0">
              <a:solidFill>
                <a:schemeClr val="bg2"/>
              </a:solidFill>
              <a:latin typeface="+mn-ea"/>
              <a:ea typeface="+mn-ea"/>
              <a:cs typeface="Meiryo UI" panose="020B0604030504040204" pitchFamily="50" charset="-128"/>
            </a:endParaRPr>
          </a:p>
          <a:p>
            <a:pPr algn="just">
              <a:spcBef>
                <a:spcPts val="600"/>
              </a:spcBef>
            </a:pPr>
            <a:r>
              <a:rPr kumimoji="1" lang="ja-JP" altLang="en-US" sz="1100" b="1" dirty="0">
                <a:solidFill>
                  <a:schemeClr val="bg2"/>
                </a:solidFill>
                <a:latin typeface="+mn-ea"/>
                <a:ea typeface="+mn-ea"/>
                <a:cs typeface="Meiryo UI" panose="020B0604030504040204" pitchFamily="50" charset="-128"/>
              </a:rPr>
              <a:t>２</a:t>
            </a:r>
            <a:r>
              <a:rPr kumimoji="1" lang="en-US" altLang="ja-JP" sz="1100" b="1" dirty="0" smtClean="0">
                <a:solidFill>
                  <a:schemeClr val="bg2"/>
                </a:solidFill>
                <a:latin typeface="+mn-ea"/>
                <a:ea typeface="+mn-ea"/>
                <a:cs typeface="Meiryo UI" panose="020B0604030504040204" pitchFamily="50" charset="-128"/>
              </a:rPr>
              <a:t>. </a:t>
            </a:r>
            <a:r>
              <a:rPr lang="ja-JP" altLang="en-US" sz="1100" b="1" dirty="0">
                <a:solidFill>
                  <a:schemeClr val="bg2"/>
                </a:solidFill>
                <a:latin typeface="+mn-ea"/>
                <a:ea typeface="+mn-ea"/>
                <a:cs typeface="Meiryo UI" panose="020B0604030504040204" pitchFamily="50" charset="-128"/>
              </a:rPr>
              <a:t>地域ビジネス継続モデルの取りまとめ</a:t>
            </a:r>
          </a:p>
          <a:p>
            <a:pPr marL="171450" indent="-85725" algn="just">
              <a:buFont typeface="Arial" panose="020B0604020202020204" pitchFamily="34" charset="0"/>
              <a:buChar char="•"/>
            </a:pPr>
            <a:r>
              <a:rPr kumimoji="1" lang="ja-JP" altLang="en-US" sz="1100" dirty="0" smtClean="0">
                <a:solidFill>
                  <a:schemeClr val="bg2"/>
                </a:solidFill>
                <a:latin typeface="+mn-ea"/>
                <a:ea typeface="+mn-ea"/>
                <a:cs typeface="Meiryo UI" panose="020B0604030504040204" pitchFamily="50" charset="-128"/>
              </a:rPr>
              <a:t>「</a:t>
            </a:r>
            <a:r>
              <a:rPr kumimoji="1" lang="ja-JP" altLang="en-US" sz="1100" dirty="0">
                <a:solidFill>
                  <a:schemeClr val="bg2"/>
                </a:solidFill>
                <a:latin typeface="+mn-ea"/>
                <a:ea typeface="+mn-ea"/>
                <a:cs typeface="Meiryo UI" panose="020B0604030504040204" pitchFamily="50" charset="-128"/>
              </a:rPr>
              <a:t>地域ビジネス継続</a:t>
            </a:r>
            <a:r>
              <a:rPr kumimoji="1" lang="ja-JP" altLang="en-US" sz="1100" dirty="0" smtClean="0">
                <a:solidFill>
                  <a:schemeClr val="bg2"/>
                </a:solidFill>
                <a:latin typeface="+mn-ea"/>
                <a:ea typeface="+mn-ea"/>
                <a:cs typeface="Meiryo UI" panose="020B0604030504040204" pitchFamily="50" charset="-128"/>
              </a:rPr>
              <a:t>モデルの検討」（資料</a:t>
            </a:r>
            <a:r>
              <a:rPr kumimoji="1" lang="en-US" altLang="ja-JP" sz="1100" dirty="0" smtClean="0">
                <a:solidFill>
                  <a:schemeClr val="bg2"/>
                </a:solidFill>
                <a:latin typeface="+mn-ea"/>
                <a:ea typeface="+mn-ea"/>
                <a:cs typeface="Meiryo UI" panose="020B0604030504040204" pitchFamily="50" charset="-128"/>
              </a:rPr>
              <a:t>1-6 </a:t>
            </a:r>
            <a:r>
              <a:rPr kumimoji="1" lang="ja-JP" altLang="en-US" sz="1100" dirty="0">
                <a:solidFill>
                  <a:schemeClr val="bg2"/>
                </a:solidFill>
                <a:latin typeface="+mn-ea"/>
                <a:ea typeface="+mn-ea"/>
                <a:cs typeface="Meiryo UI" panose="020B0604030504040204" pitchFamily="50" charset="-128"/>
              </a:rPr>
              <a:t>「</a:t>
            </a:r>
            <a:r>
              <a:rPr kumimoji="1" lang="en-US" altLang="ja-JP" sz="1100" dirty="0" smtClean="0">
                <a:solidFill>
                  <a:schemeClr val="bg2"/>
                </a:solidFill>
                <a:latin typeface="+mn-ea"/>
                <a:ea typeface="+mn-ea"/>
                <a:cs typeface="Meiryo UI" panose="020B0604030504040204" pitchFamily="50" charset="-128"/>
              </a:rPr>
              <a:t>I</a:t>
            </a:r>
            <a:r>
              <a:rPr kumimoji="1" lang="ja-JP" altLang="en-US" sz="1100" dirty="0" err="1" smtClean="0">
                <a:solidFill>
                  <a:schemeClr val="bg2"/>
                </a:solidFill>
                <a:latin typeface="+mn-ea"/>
                <a:ea typeface="+mn-ea"/>
                <a:cs typeface="Meiryo UI" panose="020B0604030504040204" pitchFamily="50" charset="-128"/>
              </a:rPr>
              <a:t>．</a:t>
            </a:r>
            <a:r>
              <a:rPr kumimoji="1" lang="ja-JP" altLang="en-US" sz="1100" dirty="0" smtClean="0">
                <a:solidFill>
                  <a:schemeClr val="bg2"/>
                </a:solidFill>
                <a:latin typeface="+mn-ea"/>
                <a:ea typeface="+mn-ea"/>
                <a:cs typeface="Meiryo UI" panose="020B0604030504040204" pitchFamily="50" charset="-128"/>
              </a:rPr>
              <a:t>地域</a:t>
            </a:r>
            <a:r>
              <a:rPr kumimoji="1" lang="ja-JP" altLang="en-US" sz="1100" dirty="0">
                <a:solidFill>
                  <a:schemeClr val="bg2"/>
                </a:solidFill>
                <a:latin typeface="+mn-ea"/>
                <a:ea typeface="+mn-ea"/>
                <a:cs typeface="Meiryo UI" panose="020B0604030504040204" pitchFamily="50" charset="-128"/>
              </a:rPr>
              <a:t>ビジネス継続モデルの</a:t>
            </a:r>
            <a:r>
              <a:rPr kumimoji="1" lang="ja-JP" altLang="en-US" sz="1100" dirty="0" smtClean="0">
                <a:solidFill>
                  <a:schemeClr val="bg2"/>
                </a:solidFill>
                <a:latin typeface="+mn-ea"/>
                <a:ea typeface="+mn-ea"/>
                <a:cs typeface="Meiryo UI" panose="020B0604030504040204" pitchFamily="50" charset="-128"/>
              </a:rPr>
              <a:t>検討」）において、有効性を検証した「事業計画テンプレート」について、地域ビジネスを始めようとする人向けに機構ウェブサイト上で公表する。</a:t>
            </a:r>
            <a:endParaRPr kumimoji="1" lang="en-US" altLang="ja-JP" sz="1100" dirty="0" smtClean="0">
              <a:solidFill>
                <a:schemeClr val="bg2"/>
              </a:solidFill>
              <a:latin typeface="+mn-ea"/>
              <a:ea typeface="+mn-ea"/>
              <a:cs typeface="Meiryo UI" panose="020B0604030504040204" pitchFamily="50" charset="-128"/>
            </a:endParaRPr>
          </a:p>
          <a:p>
            <a:pPr marL="174625" indent="-174625" algn="just">
              <a:spcBef>
                <a:spcPts val="600"/>
              </a:spcBef>
              <a:tabLst>
                <a:tab pos="539750" algn="l"/>
              </a:tabLst>
            </a:pPr>
            <a:r>
              <a:rPr kumimoji="1" lang="ja-JP" altLang="en-US" sz="1100" b="1" dirty="0">
                <a:solidFill>
                  <a:schemeClr val="bg2"/>
                </a:solidFill>
                <a:latin typeface="+mn-ea"/>
                <a:ea typeface="+mn-ea"/>
                <a:cs typeface="Meiryo UI" panose="020B0604030504040204" pitchFamily="50" charset="-128"/>
              </a:rPr>
              <a:t>３</a:t>
            </a:r>
            <a:r>
              <a:rPr kumimoji="1" lang="en-US" altLang="ja-JP" sz="1100" b="1" dirty="0" smtClean="0">
                <a:solidFill>
                  <a:schemeClr val="bg2"/>
                </a:solidFill>
                <a:latin typeface="+mn-ea"/>
                <a:ea typeface="+mn-ea"/>
                <a:cs typeface="Meiryo UI" panose="020B0604030504040204" pitchFamily="50" charset="-128"/>
              </a:rPr>
              <a:t>. </a:t>
            </a:r>
            <a:r>
              <a:rPr kumimoji="1" lang="ja-JP" altLang="en-US" sz="1100" b="1" dirty="0" smtClean="0">
                <a:solidFill>
                  <a:schemeClr val="bg2"/>
                </a:solidFill>
                <a:latin typeface="+mn-ea"/>
                <a:ea typeface="+mn-ea"/>
                <a:cs typeface="Meiryo UI" panose="020B0604030504040204" pitchFamily="50" charset="-128"/>
              </a:rPr>
              <a:t>地方創生に向けたオープンデータの活用事例の取りまとめ</a:t>
            </a:r>
            <a:endParaRPr kumimoji="1" lang="en-US" altLang="ja-JP" sz="1100" b="1" dirty="0" smtClean="0">
              <a:solidFill>
                <a:schemeClr val="bg2"/>
              </a:solidFill>
              <a:latin typeface="+mn-ea"/>
              <a:ea typeface="+mn-ea"/>
              <a:cs typeface="Meiryo UI" panose="020B0604030504040204" pitchFamily="50" charset="-128"/>
            </a:endParaRPr>
          </a:p>
          <a:p>
            <a:pPr marL="174625" indent="-88900" algn="just">
              <a:buFont typeface="Arial" panose="020B0604020202020204" pitchFamily="34" charset="0"/>
              <a:buChar char="•"/>
              <a:tabLst>
                <a:tab pos="539750" algn="l"/>
              </a:tabLst>
            </a:pPr>
            <a:r>
              <a:rPr lang="ja-JP" altLang="en-US" sz="1100" dirty="0" smtClean="0">
                <a:solidFill>
                  <a:schemeClr val="bg2"/>
                </a:solidFill>
                <a:latin typeface="+mn-ea"/>
                <a:ea typeface="+mn-ea"/>
                <a:cs typeface="Meiryo UI" panose="020B0604030504040204" pitchFamily="50" charset="-128"/>
              </a:rPr>
              <a:t>「</a:t>
            </a:r>
            <a:r>
              <a:rPr lang="ja-JP" altLang="en-US" sz="1100" dirty="0">
                <a:solidFill>
                  <a:schemeClr val="bg2"/>
                </a:solidFill>
                <a:latin typeface="+mn-ea"/>
                <a:ea typeface="+mn-ea"/>
                <a:cs typeface="Meiryo UI" panose="020B0604030504040204" pitchFamily="50" charset="-128"/>
              </a:rPr>
              <a:t>地方企業の海外進出」および、</a:t>
            </a:r>
            <a:r>
              <a:rPr lang="ja-JP" altLang="en-US" sz="1100" dirty="0" smtClean="0">
                <a:solidFill>
                  <a:schemeClr val="bg2"/>
                </a:solidFill>
                <a:latin typeface="+mn-ea"/>
                <a:ea typeface="+mn-ea"/>
                <a:cs typeface="Meiryo UI" panose="020B0604030504040204" pitchFamily="50" charset="-128"/>
              </a:rPr>
              <a:t>「海外</a:t>
            </a:r>
            <a:r>
              <a:rPr lang="ja-JP" altLang="en-US" sz="1100" dirty="0">
                <a:solidFill>
                  <a:schemeClr val="bg2"/>
                </a:solidFill>
                <a:latin typeface="+mn-ea"/>
                <a:ea typeface="+mn-ea"/>
                <a:cs typeface="Meiryo UI" panose="020B0604030504040204" pitchFamily="50" charset="-128"/>
              </a:rPr>
              <a:t>からの観光客</a:t>
            </a:r>
            <a:r>
              <a:rPr lang="ja-JP" altLang="en-US" sz="1100" dirty="0" smtClean="0">
                <a:solidFill>
                  <a:schemeClr val="bg2"/>
                </a:solidFill>
                <a:latin typeface="+mn-ea"/>
                <a:ea typeface="+mn-ea"/>
                <a:cs typeface="Meiryo UI" panose="020B0604030504040204" pitchFamily="50" charset="-128"/>
              </a:rPr>
              <a:t>誘致」に関する取組みの現状を調査・分析し、オープンデータの活用方策や課題について事例集として取りまとめる（オープンデータガイドへの掲載も検討）。</a:t>
            </a:r>
            <a:endParaRPr kumimoji="1" lang="en-US" altLang="ja-JP" sz="1100" b="1" dirty="0" smtClean="0">
              <a:solidFill>
                <a:schemeClr val="bg2"/>
              </a:solidFill>
              <a:latin typeface="+mn-ea"/>
              <a:ea typeface="+mn-ea"/>
              <a:cs typeface="Meiryo UI" panose="020B0604030504040204" pitchFamily="50" charset="-128"/>
            </a:endParaRPr>
          </a:p>
        </p:txBody>
      </p:sp>
    </p:spTree>
    <p:extLst>
      <p:ext uri="{BB962C8B-B14F-4D97-AF65-F5344CB8AC3E}">
        <p14:creationId xmlns:p14="http://schemas.microsoft.com/office/powerpoint/2010/main" val="1468242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518358" cy="581715"/>
          </a:xfrm>
        </p:spPr>
        <p:txBody>
          <a:bodyPr>
            <a:normAutofit/>
          </a:bodyPr>
          <a:lstStyle/>
          <a:p>
            <a:pPr marL="171450" indent="-171450"/>
            <a:r>
              <a:rPr lang="ja-JP" altLang="en-US" sz="2400" dirty="0" smtClean="0">
                <a:latin typeface="+mn-ea"/>
                <a:ea typeface="+mn-ea"/>
              </a:rPr>
              <a:t>３</a:t>
            </a:r>
            <a:r>
              <a:rPr lang="en-US" altLang="ja-JP" sz="2400" dirty="0" smtClean="0">
                <a:latin typeface="+mn-ea"/>
                <a:ea typeface="+mn-ea"/>
              </a:rPr>
              <a:t>.</a:t>
            </a:r>
            <a:r>
              <a:rPr lang="ja-JP" altLang="en-US"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オープンデータシンポジウム</a:t>
            </a:r>
            <a:r>
              <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開催報告</a:t>
            </a:r>
            <a:endPar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a:xfrm>
            <a:off x="9499036" y="6677571"/>
            <a:ext cx="406964" cy="255197"/>
          </a:xfrm>
        </p:spPr>
        <p:txBody>
          <a:bodyPr/>
          <a:lstStyle/>
          <a:p>
            <a:fld id="{19168A96-8FC6-49A7-AAFF-8891F4FD4FE2}" type="slidenum">
              <a:rPr lang="ja-JP" altLang="en-US" smtClean="0"/>
              <a:pPr/>
              <a:t>4</a:t>
            </a:fld>
            <a:endParaRPr lang="en-US" altLang="ja-JP"/>
          </a:p>
        </p:txBody>
      </p:sp>
      <p:sp>
        <p:nvSpPr>
          <p:cNvPr id="5" name="テキスト ボックス 4"/>
          <p:cNvSpPr txBox="1"/>
          <p:nvPr/>
        </p:nvSpPr>
        <p:spPr>
          <a:xfrm>
            <a:off x="344488" y="1052736"/>
            <a:ext cx="2134464" cy="276999"/>
          </a:xfrm>
          <a:prstGeom prst="rect">
            <a:avLst/>
          </a:prstGeom>
          <a:noFill/>
        </p:spPr>
        <p:txBody>
          <a:bodyPr wrap="square" rtlCol="0">
            <a:spAutoFit/>
          </a:bodyPr>
          <a:lstStyle/>
          <a:p>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シンポジウム</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025446" y="1345411"/>
            <a:ext cx="8392050" cy="261610"/>
          </a:xfrm>
          <a:prstGeom prst="rect">
            <a:avLst/>
          </a:prstGeom>
          <a:noFill/>
        </p:spPr>
        <p:txBody>
          <a:bodyPr wrap="square" rtlCol="0">
            <a:spAutoFit/>
          </a:bodyPr>
          <a:lstStyle/>
          <a:p>
            <a:pPr marL="285750" indent="-285750" algn="just">
              <a:buClr>
                <a:schemeClr val="accent2"/>
              </a:buClr>
              <a:buFont typeface="Wingdings" panose="05000000000000000000" pitchFamily="2" charset="2"/>
              <a:buChar char="n"/>
            </a:pPr>
            <a:endParaRPr lang="en-US" altLang="ja-JP" sz="11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624825344"/>
              </p:ext>
            </p:extLst>
          </p:nvPr>
        </p:nvGraphicFramePr>
        <p:xfrm>
          <a:off x="992560" y="1329736"/>
          <a:ext cx="8352928" cy="5237327"/>
        </p:xfrm>
        <a:graphic>
          <a:graphicData uri="http://schemas.openxmlformats.org/drawingml/2006/table">
            <a:tbl>
              <a:tblPr firstRow="1" firstCol="1" bandRow="1">
                <a:tableStyleId>{21E4AEA4-8DFA-4A89-87EB-49C32662AFE0}</a:tableStyleId>
              </a:tblPr>
              <a:tblGrid>
                <a:gridCol w="1002351"/>
                <a:gridCol w="668234"/>
                <a:gridCol w="6682343"/>
              </a:tblGrid>
              <a:tr h="542571">
                <a:tc gridSpan="3">
                  <a:txBody>
                    <a:bodyPr/>
                    <a:lstStyle/>
                    <a:p>
                      <a:pPr algn="ctr"/>
                      <a:r>
                        <a:rPr kumimoji="1" lang="ja-JP" altLang="en-US" sz="1400" dirty="0" smtClean="0"/>
                        <a:t>オープンデータシンポジウム</a:t>
                      </a:r>
                      <a:r>
                        <a:rPr kumimoji="1" lang="en-US" altLang="ja-JP" sz="1400" dirty="0" smtClean="0"/>
                        <a:t>2014</a:t>
                      </a:r>
                    </a:p>
                    <a:p>
                      <a:pPr algn="ctr"/>
                      <a:r>
                        <a:rPr kumimoji="1" lang="ja-JP" altLang="en-US" sz="1400" dirty="0" smtClean="0"/>
                        <a:t>データの公開から利活用へ</a:t>
                      </a:r>
                      <a:r>
                        <a:rPr kumimoji="1" lang="en-US" altLang="ja-JP" sz="1400" dirty="0" smtClean="0"/>
                        <a:t>―</a:t>
                      </a:r>
                      <a:r>
                        <a:rPr kumimoji="1" lang="ja-JP" altLang="en-US" sz="1400" dirty="0" smtClean="0"/>
                        <a:t>地方創生にオープンデータが果たす役割</a:t>
                      </a:r>
                      <a:r>
                        <a:rPr kumimoji="1" lang="en-US" altLang="ja-JP" sz="1400" dirty="0" smtClean="0"/>
                        <a:t>―</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dirty="0"/>
                    </a:p>
                  </a:txBody>
                  <a:tcPr/>
                </a:tc>
              </a:tr>
              <a:tr h="332557">
                <a:tc gridSpan="2">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開催日時</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2"/>
                    </a:solidFill>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13:00~16:30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90838">
                <a:tc gridSpan="2">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会場</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2"/>
                    </a:solidFill>
                  </a:tcPr>
                </a:tc>
                <a:tc>
                  <a:txBody>
                    <a:bodyPr/>
                    <a:lstStyle/>
                    <a:p>
                      <a:r>
                        <a:rPr kumimoji="1" lang="ja-JP" altLang="en-US" sz="1100" dirty="0" smtClean="0"/>
                        <a:t>一橋大学　一橋講堂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1604">
                <a:tc rowSpan="3">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主催者</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共催</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及び後援</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主催</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solid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一般社団法人オープン</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&amp;</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ビッグデータ活用・地方創生推進機構、総務省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1604">
                <a:tc vMerge="1">
                  <a:txBody>
                    <a:bodyPr/>
                    <a:lstStyle/>
                    <a:p>
                      <a:endParaRPr kumimoji="1" lang="en-US" altLang="ja-JP" dirty="0" smtClean="0"/>
                    </a:p>
                  </a:txBody>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共催</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solid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内閣官房情報通信技術（</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）総合戦略室、経済産業省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30878">
                <a:tc vMerge="1">
                  <a:txBody>
                    <a:bodyPr/>
                    <a:lstStyle/>
                    <a:p>
                      <a:endParaRPr kumimoji="1" lang="en-US" altLang="ja-JP" dirty="0" smtClean="0"/>
                    </a:p>
                  </a:txBody>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後援</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solid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国土交通省、国立国会図書館、一般社団法人日本経済団体連合会、特定非営利活動法人</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ASP</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SaaS</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・クラウドコンソーシアム、一般社団法人オープン・コーポレイツ・ジャパン</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754104">
                <a:tc gridSpan="2">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プログラム</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2"/>
                    </a:solidFill>
                  </a:tcPr>
                </a:tc>
                <a:tc>
                  <a:txBody>
                    <a:bodyPr/>
                    <a:lstStyle/>
                    <a:p>
                      <a:pPr marL="228600" indent="-228600">
                        <a:buFont typeface="+mj-lt"/>
                        <a:buAutoNum type="arabicPeriod"/>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新法人設立発表会</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buFont typeface="+mj-lt"/>
                        <a:buAutoNum type="arabicPeriod"/>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オープンデータ流通推進コンソーシアムの活動総括と新法人への期待</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（オープンデータ流通推進コンソーシアム会長代行）</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buFont typeface="+mj-lt"/>
                        <a:buAutoNum type="arabicPeriod" startAt="3"/>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基調講演（</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Co-Founder</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 &amp; CEO of </a:t>
                      </a:r>
                      <a:r>
                        <a:rPr kumimoji="1" lang="en-US" altLang="ja-JP" sz="1100" baseline="0" dirty="0" err="1" smtClean="0">
                          <a:latin typeface="Meiryo UI" panose="020B0604030504040204" pitchFamily="50" charset="-128"/>
                          <a:ea typeface="Meiryo UI" panose="020B0604030504040204" pitchFamily="50" charset="-128"/>
                          <a:cs typeface="Meiryo UI" panose="020B0604030504040204" pitchFamily="50" charset="-128"/>
                        </a:rPr>
                        <a:t>OpenCorporates</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  Chris Taggart</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氏</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buFont typeface="+mj-lt"/>
                        <a:buAutoNum type="arabicPeriod" startAt="3"/>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講演①（株式会社カーリル　代表取締役 吉本龍司氏）</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buFont typeface="+mj-lt"/>
                        <a:buAutoNum type="arabicPeriod" startAt="3"/>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講演②（株式会社ハレックス　データサイエンティスト女子　山本ゆめ氏）</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buFont typeface="+mj-lt"/>
                        <a:buAutoNum type="arabicPeriod" startAt="3"/>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パネルディスカッション（</a:t>
                      </a:r>
                      <a:r>
                        <a:rPr kumimoji="1" lang="en-US" altLang="ja-JP" sz="1100" baseline="0" dirty="0" err="1" smtClean="0">
                          <a:latin typeface="Meiryo UI" panose="020B0604030504040204" pitchFamily="50" charset="-128"/>
                          <a:ea typeface="Meiryo UI" panose="020B0604030504040204" pitchFamily="50" charset="-128"/>
                          <a:cs typeface="Meiryo UI" panose="020B0604030504040204" pitchFamily="50" charset="-128"/>
                        </a:rPr>
                        <a:t>OpenCorporates</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  Chris Taggart</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氏、株式会社カーリル　吉本龍司氏、株式会社ハレックス　山本ゆめ氏、佐賀県　最高情報統括監　森本登志男氏、福井県　総合政策部　政策統計・情報課参事　江守雅幸氏、株式会社三菱総合研究所　村上文洋氏</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r h="363171">
                <a:tc gridSpan="2">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参加者数</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2"/>
                    </a:solidFill>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218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pic>
        <p:nvPicPr>
          <p:cNvPr id="7" name="図 6" descr="画面の領域"/>
          <p:cNvPicPr>
            <a:picLocks noChangeAspect="1"/>
          </p:cNvPicPr>
          <p:nvPr/>
        </p:nvPicPr>
        <p:blipFill rotWithShape="1">
          <a:blip r:embed="rId2" cstate="print">
            <a:extLst>
              <a:ext uri="{28A0092B-C50C-407E-A947-70E740481C1C}">
                <a14:useLocalDpi xmlns:a14="http://schemas.microsoft.com/office/drawing/2010/main" val="0"/>
              </a:ext>
            </a:extLst>
          </a:blip>
          <a:srcRect l="3661" t="3883" r="5635"/>
          <a:stretch/>
        </p:blipFill>
        <p:spPr>
          <a:xfrm>
            <a:off x="6531431" y="5091157"/>
            <a:ext cx="1224136" cy="1036197"/>
          </a:xfrm>
          <a:prstGeom prst="rect">
            <a:avLst/>
          </a:prstGeom>
        </p:spPr>
      </p:pic>
      <p:pic>
        <p:nvPicPr>
          <p:cNvPr id="8" name="図 7" descr="vled_141203_1328_06.JPG - Windows フォト ビューアー"/>
          <p:cNvPicPr>
            <a:picLocks noChangeAspect="1"/>
          </p:cNvPicPr>
          <p:nvPr/>
        </p:nvPicPr>
        <p:blipFill rotWithShape="1">
          <a:blip r:embed="rId3" cstate="print">
            <a:extLst>
              <a:ext uri="{28A0092B-C50C-407E-A947-70E740481C1C}">
                <a14:useLocalDpi xmlns:a14="http://schemas.microsoft.com/office/drawing/2010/main" val="0"/>
              </a:ext>
            </a:extLst>
          </a:blip>
          <a:srcRect l="14244" t="39340" r="17910" b="10648"/>
          <a:stretch/>
        </p:blipFill>
        <p:spPr>
          <a:xfrm>
            <a:off x="2936776" y="5100457"/>
            <a:ext cx="1794455" cy="1064847"/>
          </a:xfrm>
          <a:prstGeom prst="rect">
            <a:avLst/>
          </a:prstGeom>
        </p:spPr>
      </p:pic>
      <p:pic>
        <p:nvPicPr>
          <p:cNvPr id="9" name="図 8" descr="画面の領域"/>
          <p:cNvPicPr>
            <a:picLocks noChangeAspect="1"/>
          </p:cNvPicPr>
          <p:nvPr/>
        </p:nvPicPr>
        <p:blipFill rotWithShape="1">
          <a:blip r:embed="rId4" cstate="print">
            <a:extLst>
              <a:ext uri="{28A0092B-C50C-407E-A947-70E740481C1C}">
                <a14:useLocalDpi xmlns:a14="http://schemas.microsoft.com/office/drawing/2010/main" val="0"/>
              </a:ext>
            </a:extLst>
          </a:blip>
          <a:srcRect l="6162" t="10670" r="38195"/>
          <a:stretch/>
        </p:blipFill>
        <p:spPr>
          <a:xfrm>
            <a:off x="5091271" y="5091157"/>
            <a:ext cx="1117317" cy="1054795"/>
          </a:xfrm>
          <a:prstGeom prst="rect">
            <a:avLst/>
          </a:prstGeom>
        </p:spPr>
      </p:pic>
    </p:spTree>
    <p:extLst>
      <p:ext uri="{BB962C8B-B14F-4D97-AF65-F5344CB8AC3E}">
        <p14:creationId xmlns:p14="http://schemas.microsoft.com/office/powerpoint/2010/main" val="3341251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518358" cy="581715"/>
          </a:xfrm>
        </p:spPr>
        <p:txBody>
          <a:bodyPr>
            <a:normAutofit/>
          </a:bodyPr>
          <a:lstStyle/>
          <a:p>
            <a:pPr marL="171450" indent="-171450"/>
            <a:r>
              <a:rPr lang="ja-JP" altLang="en-US" sz="2400" dirty="0" smtClean="0">
                <a:latin typeface="+mn-ea"/>
                <a:ea typeface="+mn-ea"/>
              </a:rPr>
              <a:t>３</a:t>
            </a:r>
            <a:r>
              <a:rPr lang="en-US" altLang="ja-JP" sz="2400" dirty="0" smtClean="0">
                <a:latin typeface="+mn-ea"/>
                <a:ea typeface="+mn-ea"/>
              </a:rPr>
              <a:t>.</a:t>
            </a:r>
            <a:r>
              <a:rPr lang="ja-JP" altLang="en-US"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オープンデータシンポジウム</a:t>
            </a:r>
            <a:r>
              <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開催報告</a:t>
            </a:r>
            <a:endPar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a:xfrm>
            <a:off x="9499036" y="6677571"/>
            <a:ext cx="406964" cy="255197"/>
          </a:xfrm>
        </p:spPr>
        <p:txBody>
          <a:bodyPr/>
          <a:lstStyle/>
          <a:p>
            <a:fld id="{19168A96-8FC6-49A7-AAFF-8891F4FD4FE2}" type="slidenum">
              <a:rPr lang="ja-JP" altLang="en-US" smtClean="0"/>
              <a:pPr/>
              <a:t>5</a:t>
            </a:fld>
            <a:endParaRPr lang="en-US" altLang="ja-JP"/>
          </a:p>
        </p:txBody>
      </p:sp>
      <p:sp>
        <p:nvSpPr>
          <p:cNvPr id="5" name="テキスト ボックス 4"/>
          <p:cNvSpPr txBox="1"/>
          <p:nvPr/>
        </p:nvSpPr>
        <p:spPr>
          <a:xfrm>
            <a:off x="344488" y="1052736"/>
            <a:ext cx="2134464" cy="276999"/>
          </a:xfrm>
          <a:prstGeom prst="rect">
            <a:avLst/>
          </a:prstGeom>
          <a:noFill/>
        </p:spPr>
        <p:txBody>
          <a:bodyPr wrap="square" rtlCol="0">
            <a:spAutoFit/>
          </a:bodyPr>
          <a:lstStyle/>
          <a:p>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アンケート結果</a:t>
            </a:r>
            <a:endParaRPr lang="en-US" altLang="ja-JP"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025446" y="1345411"/>
            <a:ext cx="8392050" cy="1015663"/>
          </a:xfrm>
          <a:prstGeom prst="rect">
            <a:avLst/>
          </a:prstGeom>
          <a:noFill/>
        </p:spPr>
        <p:txBody>
          <a:bodyPr wrap="square" rtlCol="0">
            <a:spAutoFit/>
          </a:bodyPr>
          <a:lstStyle/>
          <a:p>
            <a:pPr marL="285750" indent="-285750" algn="just">
              <a:buClr>
                <a:schemeClr val="accent2"/>
              </a:buClr>
              <a:buFont typeface="Wingdings" panose="05000000000000000000" pitchFamily="2" charset="2"/>
              <a:buChar char="n"/>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イベント全般を振り返って、どの程度役に立ったかという問いに対し、「とても参考になった」「参考になった」と回答した人が約</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割となり、全体として高い満足度を得ることとなった。</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Clr>
                <a:schemeClr val="accent2"/>
              </a:buClr>
              <a:buFont typeface="Wingdings" panose="05000000000000000000" pitchFamily="2" charset="2"/>
              <a:buChar char="n"/>
            </a:pPr>
            <a:endPar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Clr>
                <a:schemeClr val="accent2"/>
              </a:buClr>
              <a:buFont typeface="Wingdings" panose="05000000000000000000" pitchFamily="2" charset="2"/>
              <a:buChar char="n"/>
            </a:pP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に参考になった情報として、</a:t>
            </a:r>
            <a:r>
              <a:rPr lang="en-US" altLang="ja-JP" sz="120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Opencorporates</a:t>
            </a:r>
            <a:r>
              <a:rPr lang="ja-JP" altLang="en-US" sz="1200" dirty="0" err="1">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株式会社カーリルや株式会社ハレックスといったオープンデータの活用事例が挙げられた。また、もっと詳しく知りたかったこととして、自治体側の利活用事例やビジネスサイドの取組などが主に挙げられた。</a:t>
            </a:r>
            <a:endParaRPr kumimoji="1" lang="en-US" altLang="ja-JP" sz="1100" b="1" dirty="0" smtClean="0">
              <a:solidFill>
                <a:schemeClr val="bg2"/>
              </a:solidFill>
              <a:latin typeface="+mn-ea"/>
              <a:ea typeface="+mn-ea"/>
              <a:cs typeface="Meiryo UI" panose="020B0604030504040204" pitchFamily="50" charset="-128"/>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10"/>
          <a:stretch/>
        </p:blipFill>
        <p:spPr bwMode="auto">
          <a:xfrm>
            <a:off x="670792" y="2708921"/>
            <a:ext cx="4858271"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表 2"/>
          <p:cNvGraphicFramePr>
            <a:graphicFrameLocks noGrp="1"/>
          </p:cNvGraphicFramePr>
          <p:nvPr>
            <p:extLst>
              <p:ext uri="{D42A27DB-BD31-4B8C-83A1-F6EECF244321}">
                <p14:modId xmlns:p14="http://schemas.microsoft.com/office/powerpoint/2010/main" val="2707204571"/>
              </p:ext>
            </p:extLst>
          </p:nvPr>
        </p:nvGraphicFramePr>
        <p:xfrm>
          <a:off x="5673080" y="2708920"/>
          <a:ext cx="3744416" cy="3602281"/>
        </p:xfrm>
        <a:graphic>
          <a:graphicData uri="http://schemas.openxmlformats.org/drawingml/2006/table">
            <a:tbl>
              <a:tblPr>
                <a:tableStyleId>{D7AC3CCA-C797-4891-BE02-D94E43425B78}</a:tableStyleId>
              </a:tblPr>
              <a:tblGrid>
                <a:gridCol w="936104"/>
                <a:gridCol w="2808312"/>
              </a:tblGrid>
              <a:tr h="1800200">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になった</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lumMod val="20000"/>
                        <a:lumOff val="80000"/>
                      </a:schemeClr>
                    </a:solidFill>
                  </a:tcPr>
                </a:tc>
                <a:tc>
                  <a:txBody>
                    <a:bodyPr/>
                    <a:lstStyle/>
                    <a:p>
                      <a:pPr marL="177800" indent="-17780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カーリル、ハレックスのデータ活用事例、ノウハウ、ビジネスモデル</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オープンデータの付加価値に対するハレックス社の考え方</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海外でのオープンデータ取組状況と利活用事例</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福井県、佐賀県の取組</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課題解決とデータ利用の結びつけ</a:t>
                      </a:r>
                    </a:p>
                  </a:txBody>
                  <a:tcPr>
                    <a:solidFill>
                      <a:schemeClr val="tx1"/>
                    </a:solidFill>
                  </a:tcPr>
                </a:tc>
              </a:tr>
              <a:tr h="1802081">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詳しく</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知りたかった内容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lumMod val="20000"/>
                        <a:lumOff val="80000"/>
                      </a:schemeClr>
                    </a:solidFill>
                  </a:tcPr>
                </a:tc>
                <a:tc>
                  <a:txBody>
                    <a:bodyPr/>
                    <a:lstStyle/>
                    <a:p>
                      <a:pPr marL="177800" indent="-17780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ビジネスサイドでベンチャー、自治体がどのような取組をしているか、又は取組における課題</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オープンデータを活用したビジネスモデル</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オープンデータを普及させるための取組及び施策</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地方創生に向けたデータ活用方法</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データサイエンティストの育成方法</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solidFill>
                  </a:tcPr>
                </a:tc>
              </a:tr>
            </a:tbl>
          </a:graphicData>
        </a:graphic>
      </p:graphicFrame>
      <p:sp>
        <p:nvSpPr>
          <p:cNvPr id="9" name="正方形/長方形 8"/>
          <p:cNvSpPr/>
          <p:nvPr/>
        </p:nvSpPr>
        <p:spPr bwMode="auto">
          <a:xfrm>
            <a:off x="6825208" y="2420888"/>
            <a:ext cx="1440160" cy="288032"/>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主なコメント</a:t>
            </a:r>
          </a:p>
        </p:txBody>
      </p:sp>
    </p:spTree>
    <p:extLst>
      <p:ext uri="{BB962C8B-B14F-4D97-AF65-F5344CB8AC3E}">
        <p14:creationId xmlns:p14="http://schemas.microsoft.com/office/powerpoint/2010/main" val="851102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518358" cy="581715"/>
          </a:xfrm>
        </p:spPr>
        <p:txBody>
          <a:bodyPr>
            <a:normAutofit/>
          </a:bodyPr>
          <a:lstStyle/>
          <a:p>
            <a:pPr marL="171450" indent="-171450"/>
            <a:r>
              <a:rPr lang="ja-JP" altLang="en-US" sz="2400" dirty="0" smtClean="0">
                <a:latin typeface="+mn-ea"/>
                <a:ea typeface="+mn-ea"/>
              </a:rPr>
              <a:t>３</a:t>
            </a:r>
            <a:r>
              <a:rPr lang="en-US" altLang="ja-JP" sz="2400" dirty="0" smtClean="0">
                <a:latin typeface="+mn-ea"/>
                <a:ea typeface="+mn-ea"/>
              </a:rPr>
              <a:t>.</a:t>
            </a:r>
            <a:r>
              <a:rPr lang="ja-JP" altLang="en-US"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オープンデータシンポジウム</a:t>
            </a:r>
            <a:r>
              <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開催報告</a:t>
            </a:r>
            <a:endPar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a:xfrm>
            <a:off x="9499036" y="6677571"/>
            <a:ext cx="406964" cy="255197"/>
          </a:xfrm>
        </p:spPr>
        <p:txBody>
          <a:bodyPr/>
          <a:lstStyle/>
          <a:p>
            <a:fld id="{19168A96-8FC6-49A7-AAFF-8891F4FD4FE2}" type="slidenum">
              <a:rPr lang="ja-JP" altLang="en-US" smtClean="0"/>
              <a:pPr/>
              <a:t>6</a:t>
            </a:fld>
            <a:endParaRPr lang="en-US" altLang="ja-JP"/>
          </a:p>
        </p:txBody>
      </p:sp>
      <p:sp>
        <p:nvSpPr>
          <p:cNvPr id="5" name="テキスト ボックス 4"/>
          <p:cNvSpPr txBox="1"/>
          <p:nvPr/>
        </p:nvSpPr>
        <p:spPr>
          <a:xfrm>
            <a:off x="344488" y="1052736"/>
            <a:ext cx="2134464" cy="276999"/>
          </a:xfrm>
          <a:prstGeom prst="rect">
            <a:avLst/>
          </a:prstGeom>
          <a:noFill/>
        </p:spPr>
        <p:txBody>
          <a:bodyPr wrap="square" rtlCol="0">
            <a:spAutoFit/>
          </a:bodyPr>
          <a:lstStyle/>
          <a:p>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アンケート結果</a:t>
            </a:r>
            <a:endParaRPr lang="en-US" altLang="ja-JP"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025446" y="1345411"/>
            <a:ext cx="8392050" cy="1015663"/>
          </a:xfrm>
          <a:prstGeom prst="rect">
            <a:avLst/>
          </a:prstGeom>
          <a:noFill/>
        </p:spPr>
        <p:txBody>
          <a:bodyPr wrap="square" rtlCol="0">
            <a:spAutoFit/>
          </a:bodyPr>
          <a:lstStyle/>
          <a:p>
            <a:pPr marL="285750" indent="-285750" algn="just">
              <a:buClr>
                <a:schemeClr val="accent2"/>
              </a:buClr>
              <a:buFont typeface="Wingdings" panose="05000000000000000000" pitchFamily="2" charset="2"/>
              <a:buChar char="n"/>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オープンデータの利用意向を調査した結果、オープンデータを「すでに利用している」参加者の割合は、過去のシンポジウムから増加している。</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Clr>
                <a:schemeClr val="accent2"/>
              </a:buClr>
              <a:buFont typeface="Wingdings" panose="05000000000000000000" pitchFamily="2" charset="2"/>
              <a:buChar char="n"/>
            </a:pPr>
            <a:endPar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Clr>
                <a:schemeClr val="accent2"/>
              </a:buClr>
              <a:buFont typeface="Wingdings" panose="05000000000000000000" pitchFamily="2" charset="2"/>
              <a:buChar char="n"/>
            </a:pP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利用して</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いる</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利用したいデータとしては、官公庁や自治体等が提供する公共データが</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多く</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挙げられているが、「公共データ」から</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民間データ」へと関心・期待が高まってきている。データ例としては、医療介護データ</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、気象データ</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、道路・交通情報等が挙げられた。</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463" y="5118543"/>
            <a:ext cx="2257217" cy="147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7473280" y="5445224"/>
            <a:ext cx="1707007" cy="861774"/>
          </a:xfrm>
          <a:prstGeom prst="rect">
            <a:avLst/>
          </a:prstGeom>
          <a:noFill/>
        </p:spPr>
        <p:txBody>
          <a:bodyPr wrap="square" rtlCol="0">
            <a:spAutoFit/>
          </a:bodyPr>
          <a:lstStyle/>
          <a:p>
            <a:pPr algn="just">
              <a:buClr>
                <a:schemeClr val="accent2"/>
              </a:buClr>
            </a:pP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その他には、公共施設データ、住民情報、</a:t>
            </a:r>
            <a:r>
              <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GIS</a:t>
            </a: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データ、携帯会社の持つ位置情報、企業情報、自治体の公開情報が</a:t>
            </a:r>
            <a:endPar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just">
              <a:buClr>
                <a:schemeClr val="accent2"/>
              </a:buClr>
            </a:pP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挙げられた。</a:t>
            </a:r>
            <a:endPar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6552375" y="2348880"/>
            <a:ext cx="1352953" cy="276999"/>
          </a:xfrm>
          <a:prstGeom prst="rect">
            <a:avLst/>
          </a:prstGeom>
          <a:noFill/>
        </p:spPr>
        <p:txBody>
          <a:bodyPr wrap="square" rtlCol="0">
            <a:spAutoFit/>
          </a:bodyPr>
          <a:lstStyle/>
          <a:p>
            <a:r>
              <a:rPr kumimoji="1"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116" y="2492896"/>
            <a:ext cx="3712698" cy="406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116" y="2492896"/>
            <a:ext cx="3712698" cy="406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線矢印コネクタ 8"/>
          <p:cNvCxnSpPr/>
          <p:nvPr/>
        </p:nvCxnSpPr>
        <p:spPr bwMode="auto">
          <a:xfrm flipV="1">
            <a:off x="2151945" y="3068960"/>
            <a:ext cx="1576919" cy="413912"/>
          </a:xfrm>
          <a:prstGeom prst="straightConnector1">
            <a:avLst/>
          </a:prstGeom>
          <a:solidFill>
            <a:schemeClr val="accent1"/>
          </a:solidFill>
          <a:ln w="25400" cap="sq" cmpd="sng" algn="ctr">
            <a:solidFill>
              <a:srgbClr val="FF0000"/>
            </a:solidFill>
            <a:prstDash val="sysDash"/>
            <a:round/>
            <a:headEnd type="none" w="sm" len="sm"/>
            <a:tailEnd type="arrow"/>
          </a:ln>
          <a:effectLst/>
        </p:spPr>
      </p:cxn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9463" y="2584649"/>
            <a:ext cx="4083271" cy="2572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424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518358" cy="581715"/>
          </a:xfrm>
        </p:spPr>
        <p:txBody>
          <a:bodyPr>
            <a:normAutofit/>
          </a:bodyPr>
          <a:lstStyle/>
          <a:p>
            <a:pPr marL="171450" indent="-171450"/>
            <a:r>
              <a:rPr lang="ja-JP" altLang="en-US" sz="2400" dirty="0" smtClean="0">
                <a:latin typeface="+mn-ea"/>
                <a:ea typeface="+mn-ea"/>
              </a:rPr>
              <a:t>３</a:t>
            </a:r>
            <a:r>
              <a:rPr lang="en-US" altLang="ja-JP" sz="2400" dirty="0" smtClean="0">
                <a:latin typeface="+mn-ea"/>
                <a:ea typeface="+mn-ea"/>
              </a:rPr>
              <a:t>.</a:t>
            </a:r>
            <a:r>
              <a:rPr lang="ja-JP" altLang="en-US"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オープンデータシンポジウム</a:t>
            </a:r>
            <a:r>
              <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開催報告</a:t>
            </a:r>
            <a:endPar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a:xfrm>
            <a:off x="9499036" y="6677571"/>
            <a:ext cx="406964" cy="255197"/>
          </a:xfrm>
        </p:spPr>
        <p:txBody>
          <a:bodyPr/>
          <a:lstStyle/>
          <a:p>
            <a:fld id="{19168A96-8FC6-49A7-AAFF-8891F4FD4FE2}" type="slidenum">
              <a:rPr lang="ja-JP" altLang="en-US" smtClean="0"/>
              <a:pPr/>
              <a:t>7</a:t>
            </a:fld>
            <a:endParaRPr lang="en-US" altLang="ja-JP"/>
          </a:p>
        </p:txBody>
      </p:sp>
      <p:sp>
        <p:nvSpPr>
          <p:cNvPr id="5" name="テキスト ボックス 4"/>
          <p:cNvSpPr txBox="1"/>
          <p:nvPr/>
        </p:nvSpPr>
        <p:spPr>
          <a:xfrm>
            <a:off x="344488" y="1052736"/>
            <a:ext cx="2134464" cy="276999"/>
          </a:xfrm>
          <a:prstGeom prst="rect">
            <a:avLst/>
          </a:prstGeom>
          <a:noFill/>
        </p:spPr>
        <p:txBody>
          <a:bodyPr wrap="square" rtlCol="0">
            <a:spAutoFit/>
          </a:bodyPr>
          <a:lstStyle/>
          <a:p>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アンケート結果</a:t>
            </a:r>
            <a:endParaRPr lang="en-US" altLang="ja-JP"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025446" y="1333217"/>
            <a:ext cx="8392050" cy="830997"/>
          </a:xfrm>
          <a:prstGeom prst="rect">
            <a:avLst/>
          </a:prstGeom>
          <a:noFill/>
        </p:spPr>
        <p:txBody>
          <a:bodyPr wrap="square" rtlCol="0">
            <a:spAutoFit/>
          </a:bodyPr>
          <a:lstStyle/>
          <a:p>
            <a:pPr marL="285750" indent="-285750" algn="just">
              <a:buClr>
                <a:schemeClr val="accent2"/>
              </a:buClr>
              <a:buFont typeface="Wingdings" panose="05000000000000000000" pitchFamily="2" charset="2"/>
              <a:buChar char="n"/>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利用・普及に向けた課題として、推進体制の構築、リテラシー向上・意識改革、ニーズ・メリットの掘り起こし等が主に挙げられた。</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Clr>
                <a:schemeClr val="accent2"/>
              </a:buClr>
              <a:buFont typeface="Wingdings" panose="05000000000000000000" pitchFamily="2" charset="2"/>
              <a:buChar char="n"/>
            </a:pPr>
            <a:endPar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Clr>
                <a:schemeClr val="accent2"/>
              </a:buClr>
              <a:buFont typeface="Wingdings" panose="05000000000000000000" pitchFamily="2" charset="2"/>
              <a:buChar char="n"/>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データカタログの公開開始を受け、近年はデータカタログへの課題指摘は減少しているが、依然として、推進体制の構築やリテラシー向上・意識改革といったオープンデータに対する認識・取組姿勢が課題となっている。</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713647977"/>
              </p:ext>
            </p:extLst>
          </p:nvPr>
        </p:nvGraphicFramePr>
        <p:xfrm>
          <a:off x="6825208" y="2492896"/>
          <a:ext cx="2952328" cy="3522672"/>
        </p:xfrm>
        <a:graphic>
          <a:graphicData uri="http://schemas.openxmlformats.org/drawingml/2006/table">
            <a:tbl>
              <a:tblPr>
                <a:tableStyleId>{D7AC3CCA-C797-4891-BE02-D94E43425B78}</a:tableStyleId>
              </a:tblPr>
              <a:tblGrid>
                <a:gridCol w="648072"/>
                <a:gridCol w="2304256"/>
              </a:tblGrid>
              <a:tr h="1569288">
                <a:tc>
                  <a:txBody>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体制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構築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lumMod val="20000"/>
                        <a:lumOff val="80000"/>
                      </a:schemeClr>
                    </a:solidFill>
                  </a:tcPr>
                </a:tc>
                <a:tc>
                  <a:txBody>
                    <a:bodyPr/>
                    <a:lstStyle/>
                    <a:p>
                      <a:pPr marL="177800" indent="-17780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データの鮮度の維持</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自治体における内部協力の得にくさ</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スタートアップ企業に対する資金支援</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オープンデータの利用をわかりやすく</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してほしい</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solidFill>
                  </a:tcPr>
                </a:tc>
              </a:tr>
              <a:tr h="983879">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リテラシー</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向上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lumMod val="20000"/>
                        <a:lumOff val="80000"/>
                      </a:schemeClr>
                    </a:solidFill>
                  </a:tcPr>
                </a:tc>
                <a:tc>
                  <a:txBody>
                    <a:bodyPr/>
                    <a:lstStyle/>
                    <a:p>
                      <a:pPr marL="177800" indent="-17780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オープンデータを知らない人が多い</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ビジネスにつながる、又は儲かるイメージが希薄</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データの公開を怖がらないこと</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solidFill>
                  </a:tcPr>
                </a:tc>
              </a:tr>
              <a:tr h="947544">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ニーズ・メリット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2">
                        <a:lumMod val="20000"/>
                        <a:lumOff val="80000"/>
                      </a:schemeClr>
                    </a:solidFill>
                  </a:tcPr>
                </a:tc>
                <a:tc>
                  <a:txBody>
                    <a:bodyPr/>
                    <a:lstStyle/>
                    <a:p>
                      <a:pPr marL="177800" indent="-17780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トラブルやデメリットについて具体的な情報がない</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単なる利用だけでなくビジネスにつなげること</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solidFill>
                  </a:tcPr>
                </a:tc>
              </a:tr>
            </a:tbl>
          </a:graphicData>
        </a:graphic>
      </p:graphicFrame>
      <p:sp>
        <p:nvSpPr>
          <p:cNvPr id="13" name="テキスト ボックス 12"/>
          <p:cNvSpPr txBox="1"/>
          <p:nvPr/>
        </p:nvSpPr>
        <p:spPr>
          <a:xfrm>
            <a:off x="4513861" y="2398169"/>
            <a:ext cx="1335623" cy="400110"/>
          </a:xfrm>
          <a:prstGeom prst="rect">
            <a:avLst/>
          </a:prstGeom>
          <a:noFill/>
        </p:spPr>
        <p:txBody>
          <a:bodyPr wrap="none" rtlCol="0">
            <a:spAutoFit/>
          </a:bodyPr>
          <a:lstStyle/>
          <a:p>
            <a:r>
              <a:rPr kumimoji="1"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年時の回答</a:t>
            </a:r>
            <a:endParaRPr kumimoji="1"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（上位</a:t>
            </a:r>
            <a:r>
              <a:rPr kumimoji="1"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つまで</a:t>
            </a:r>
            <a:r>
              <a:rPr kumimoji="1"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表示）</a:t>
            </a:r>
            <a:endParaRPr kumimoji="1" lang="ja-JP" altLang="en-US" sz="10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520952" y="4454463"/>
            <a:ext cx="1352953" cy="400110"/>
          </a:xfrm>
          <a:prstGeom prst="rect">
            <a:avLst/>
          </a:prstGeom>
          <a:noFill/>
        </p:spPr>
        <p:txBody>
          <a:bodyPr wrap="square" rtlCol="0">
            <a:spAutoFit/>
          </a:bodyPr>
          <a:lstStyle/>
          <a:p>
            <a:r>
              <a:rPr kumimoji="1"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年時の回答</a:t>
            </a:r>
            <a:endParaRPr kumimoji="1"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上位</a:t>
            </a:r>
            <a:r>
              <a:rPr kumimoji="1"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err="1">
                <a:solidFill>
                  <a:schemeClr val="bg2"/>
                </a:solidFill>
                <a:latin typeface="Meiryo UI" panose="020B0604030504040204" pitchFamily="50" charset="-128"/>
                <a:ea typeface="Meiryo UI" panose="020B0604030504040204" pitchFamily="50" charset="-128"/>
                <a:cs typeface="Meiryo UI" panose="020B0604030504040204" pitchFamily="50" charset="-128"/>
              </a:rPr>
              <a:t>つまで</a:t>
            </a:r>
            <a:r>
              <a:rPr kumimoji="1"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表示</a:t>
            </a:r>
            <a:r>
              <a:rPr kumimoji="1"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13" y="2398169"/>
            <a:ext cx="3877425" cy="41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710" y="4840886"/>
            <a:ext cx="2643474" cy="166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7875302" y="2204864"/>
            <a:ext cx="1026243" cy="307777"/>
          </a:xfrm>
          <a:prstGeom prst="rect">
            <a:avLst/>
          </a:prstGeom>
          <a:noFill/>
        </p:spPr>
        <p:txBody>
          <a:bodyPr wrap="none" rtlCol="0">
            <a:spAutoFit/>
          </a:bodyPr>
          <a:lstStyle/>
          <a:p>
            <a:r>
              <a:rPr kumimoji="1"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主</a:t>
            </a: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なコメント</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8324" y="2766062"/>
            <a:ext cx="2650860" cy="168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609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a:xfrm>
            <a:off x="9499036" y="6677571"/>
            <a:ext cx="406964" cy="255197"/>
          </a:xfrm>
        </p:spPr>
        <p:txBody>
          <a:bodyPr/>
          <a:lstStyle/>
          <a:p>
            <a:fld id="{19168A96-8FC6-49A7-AAFF-8891F4FD4FE2}" type="slidenum">
              <a:rPr lang="ja-JP" altLang="en-US" smtClean="0"/>
              <a:pPr/>
              <a:t>8</a:t>
            </a:fld>
            <a:endParaRPr lang="en-US" altLang="ja-JP"/>
          </a:p>
        </p:txBody>
      </p:sp>
      <p:graphicFrame>
        <p:nvGraphicFramePr>
          <p:cNvPr id="7" name="表 6"/>
          <p:cNvGraphicFramePr>
            <a:graphicFrameLocks noGrp="1"/>
          </p:cNvGraphicFramePr>
          <p:nvPr>
            <p:extLst>
              <p:ext uri="{D42A27DB-BD31-4B8C-83A1-F6EECF244321}">
                <p14:modId xmlns:p14="http://schemas.microsoft.com/office/powerpoint/2010/main" val="3634650019"/>
              </p:ext>
            </p:extLst>
          </p:nvPr>
        </p:nvGraphicFramePr>
        <p:xfrm>
          <a:off x="776536" y="2053952"/>
          <a:ext cx="8352928" cy="4255368"/>
        </p:xfrm>
        <a:graphic>
          <a:graphicData uri="http://schemas.openxmlformats.org/drawingml/2006/table">
            <a:tbl>
              <a:tblPr firstRow="1" bandRow="1">
                <a:tableStyleId>{5940675A-B579-460E-94D1-54222C63F5DA}</a:tableStyleId>
              </a:tblPr>
              <a:tblGrid>
                <a:gridCol w="1133088"/>
                <a:gridCol w="7219840"/>
              </a:tblGrid>
              <a:tr h="1303040">
                <a:tc>
                  <a:txBody>
                    <a:bodyPr/>
                    <a:lstStyle/>
                    <a:p>
                      <a:pPr algn="ct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推進方策</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20000"/>
                        <a:lumOff val="80000"/>
                      </a:schemeClr>
                    </a:solidFill>
                  </a:tcPr>
                </a:tc>
                <a:tc>
                  <a:txBody>
                    <a:bodyPr/>
                    <a:lstStyle/>
                    <a:p>
                      <a:pPr marL="252000" indent="-171450" algn="l">
                        <a:buFont typeface="Arial" panose="020B0604020202020204" pitchFamily="34" charset="0"/>
                        <a:buChar char="•"/>
                      </a:pP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オープンデータの活用ノウハウ</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l">
                        <a:buFont typeface="Arial" panose="020B0604020202020204" pitchFamily="34" charset="0"/>
                        <a:buChar char="•"/>
                      </a:pP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オープンデータと自社データの組み合わせ方法</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l">
                        <a:buFont typeface="Arial" panose="020B0604020202020204" pitchFamily="34" charset="0"/>
                        <a:buChar char="•"/>
                      </a:pP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公共データ、民間企業のデータの提供と利活用ルールについて</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l">
                        <a:buFont typeface="Arial" panose="020B0604020202020204" pitchFamily="34" charset="0"/>
                        <a:buChar char="•"/>
                      </a:pP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データの収集と提供方法について（オープンデータとビッグデータの課題）</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l">
                        <a:buFont typeface="Arial" panose="020B0604020202020204" pitchFamily="34" charset="0"/>
                        <a:buChar char="•"/>
                      </a:pP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データの公開（開放）プロセスから民間の活用までに至る実務について</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17281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活用事例の</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紹介</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20000"/>
                        <a:lumOff val="80000"/>
                      </a:schemeClr>
                    </a:solidFill>
                  </a:tcPr>
                </a:tc>
                <a:tc>
                  <a:txBody>
                    <a:bodyPr/>
                    <a:lstStyle/>
                    <a:p>
                      <a:pPr marL="252000" indent="-171450" algn="l">
                        <a:buFont typeface="Arial" panose="020B0604020202020204" pitchFamily="34" charset="0"/>
                        <a:buChar char="•"/>
                      </a:pP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官民連携による</a:t>
                      </a:r>
                      <a:r>
                        <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Win-Win</a:t>
                      </a: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のビジネスモデル事例</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l">
                        <a:buFont typeface="Arial" panose="020B0604020202020204" pitchFamily="34" charset="0"/>
                        <a:buChar char="•"/>
                      </a:pP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オープンデータとビッグデータを利用した地方創生の具体的なビジネスモデル（地域産業振興につながる取組）について</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l">
                        <a:buFont typeface="Arial" panose="020B0604020202020204" pitchFamily="34" charset="0"/>
                        <a:buChar char="•"/>
                      </a:pP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オープンデータを利用したビジネスモデルの最新事例</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l">
                        <a:buFont typeface="Arial" panose="020B0604020202020204" pitchFamily="34" charset="0"/>
                        <a:buChar char="•"/>
                      </a:pP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海外のオープンデータ事例</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l">
                        <a:buFont typeface="Arial" panose="020B0604020202020204" pitchFamily="34" charset="0"/>
                        <a:buChar char="•"/>
                      </a:pP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ビジネス化への具体的な取組と今後の方向性</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indent="-171450" algn="l">
                        <a:buFont typeface="Arial" panose="020B0604020202020204" pitchFamily="34" charset="0"/>
                        <a:buChar char="•"/>
                      </a:pP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失敗例及び失敗要因について</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1224136">
                <a:tc>
                  <a:txBody>
                    <a:bodyPr/>
                    <a:lstStyle/>
                    <a:p>
                      <a:pPr algn="ct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個別のテーマ</a:t>
                      </a:r>
                      <a:endParaRPr kumimoji="1"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20000"/>
                        <a:lumOff val="80000"/>
                      </a:schemeClr>
                    </a:solidFill>
                  </a:tcPr>
                </a:tc>
                <a:tc>
                  <a:txBody>
                    <a:bodyPr/>
                    <a:lstStyle/>
                    <a:p>
                      <a:pPr marL="25200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データサイエンティストの育成</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年オリンピック、パラリンピックとオープン</a:t>
                      </a:r>
                      <a:r>
                        <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&amp;</a:t>
                      </a: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ビッグデータの可能性</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25200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医療福祉のデータ活用について（データの活用によって、生活コストと人件費が圧縮され、国全体の医療・介護コストが削減されるためにはどうすればよいのか）</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bl>
          </a:graphicData>
        </a:graphic>
      </p:graphicFrame>
      <p:sp>
        <p:nvSpPr>
          <p:cNvPr id="6" name="テキスト ボックス 5"/>
          <p:cNvSpPr txBox="1"/>
          <p:nvPr/>
        </p:nvSpPr>
        <p:spPr>
          <a:xfrm>
            <a:off x="344488" y="1052736"/>
            <a:ext cx="2134464" cy="276999"/>
          </a:xfrm>
          <a:prstGeom prst="rect">
            <a:avLst/>
          </a:prstGeom>
          <a:noFill/>
        </p:spPr>
        <p:txBody>
          <a:bodyPr wrap="square" rtlCol="0">
            <a:spAutoFit/>
          </a:bodyPr>
          <a:lstStyle/>
          <a:p>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アンケート結果</a:t>
            </a:r>
            <a:endParaRPr lang="en-US" altLang="ja-JP" sz="1200" b="1"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025446" y="1345411"/>
            <a:ext cx="8392050" cy="276999"/>
          </a:xfrm>
          <a:prstGeom prst="rect">
            <a:avLst/>
          </a:prstGeom>
          <a:noFill/>
        </p:spPr>
        <p:txBody>
          <a:bodyPr wrap="square" rtlCol="0">
            <a:spAutoFit/>
          </a:bodyPr>
          <a:lstStyle/>
          <a:p>
            <a:pPr marL="285750" indent="-285750" algn="just">
              <a:buClr>
                <a:schemeClr val="accent2"/>
              </a:buClr>
              <a:buFont typeface="Wingdings" panose="05000000000000000000" pitchFamily="2" charset="2"/>
              <a:buChar char="n"/>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今後取り上げて欲しいテーマについては、下記のような意見が寄せられた。</a:t>
            </a:r>
          </a:p>
        </p:txBody>
      </p:sp>
      <p:sp>
        <p:nvSpPr>
          <p:cNvPr id="10" name="テキスト ボックス 9"/>
          <p:cNvSpPr txBox="1"/>
          <p:nvPr/>
        </p:nvSpPr>
        <p:spPr>
          <a:xfrm>
            <a:off x="4430813" y="1693912"/>
            <a:ext cx="1026243" cy="307777"/>
          </a:xfrm>
          <a:prstGeom prst="rect">
            <a:avLst/>
          </a:prstGeom>
          <a:noFill/>
        </p:spPr>
        <p:txBody>
          <a:bodyPr wrap="none" rtlCol="0">
            <a:spAutoFit/>
          </a:bodyPr>
          <a:lstStyle/>
          <a:p>
            <a:r>
              <a:rPr kumimoji="1" lang="ja-JP" altLang="en-US" sz="1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主</a:t>
            </a:r>
            <a:r>
              <a:rPr kumimoji="1" lang="ja-JP" altLang="en-US"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なコメント</a:t>
            </a:r>
            <a:endParaRPr kumimoji="1" lang="en-US" altLang="ja-JP" sz="14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normAutofit/>
          </a:bodyPr>
          <a:lstStyle/>
          <a:p>
            <a:r>
              <a:rPr lang="ja-JP" altLang="en-US" sz="2400" dirty="0">
                <a:latin typeface="+mn-ea"/>
              </a:rPr>
              <a:t>３</a:t>
            </a:r>
            <a:r>
              <a:rPr lang="en-US" altLang="ja-JP" sz="2400" dirty="0">
                <a:latin typeface="+mn-ea"/>
              </a:rPr>
              <a:t>.</a:t>
            </a:r>
            <a:r>
              <a:rPr lang="ja-JP" altLang="en-US"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オープンデータシンポジウム</a:t>
            </a:r>
            <a:r>
              <a:rPr lang="en-US" altLang="ja-JP"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24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の開催報告</a:t>
            </a:r>
            <a:endParaRPr kumimoji="1" lang="ja-JP" altLang="en-US" sz="2400" dirty="0"/>
          </a:p>
        </p:txBody>
      </p:sp>
    </p:spTree>
    <p:extLst>
      <p:ext uri="{BB962C8B-B14F-4D97-AF65-F5344CB8AC3E}">
        <p14:creationId xmlns:p14="http://schemas.microsoft.com/office/powerpoint/2010/main" val="1672444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VLEDパワポ基本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elvetica Neue Medium"/>
        <a:ea typeface="メイリオ"/>
        <a:cs typeface="ＤＦＧ平成ゴシック体W7"/>
      </a:majorFont>
      <a:minorFont>
        <a:latin typeface="Arial"/>
        <a:ea typeface="メイリオ"/>
        <a:cs typeface="ＤＦＧ平成ゴシック体W7"/>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プレゼンテーション1" id="{DE00921D-40F7-43B6-BD6D-305108E5D07E}" vid="{133BE196-5EE9-4F4C-B01D-66311A1AA8D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VLEDパワポ基本テンプレート</Template>
  <TotalTime>0</TotalTime>
  <Words>2729</Words>
  <Application>Microsoft Office PowerPoint</Application>
  <PresentationFormat>A4 210 x 297 mm</PresentationFormat>
  <Paragraphs>272</Paragraphs>
  <Slides>14</Slides>
  <Notes>1</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VLEDパワポ基本テンプレート</vt:lpstr>
      <vt:lpstr>今年度の検討内容と進め方</vt:lpstr>
      <vt:lpstr>１. 過年度の活動に対する課題と要望</vt:lpstr>
      <vt:lpstr>２. 平成26年度活動計画　（１）活動の全体像　　</vt:lpstr>
      <vt:lpstr>２. 平成26年度活動計画　（２）アウトプットとスケジュール</vt:lpstr>
      <vt:lpstr>３.オープンデータシンポジウム2014の開催報告</vt:lpstr>
      <vt:lpstr>３.オープンデータシンポジウム2014の開催報告</vt:lpstr>
      <vt:lpstr>３.オープンデータシンポジウム2014の開催報告</vt:lpstr>
      <vt:lpstr>３.オープンデータシンポジウム2014の開催報告</vt:lpstr>
      <vt:lpstr>３.オープンデータシンポジウム2014の開催報告</vt:lpstr>
      <vt:lpstr>４. Mashup Awardsオープンデータ部門賞の開催報告</vt:lpstr>
      <vt:lpstr>４. Mashup Awardsオープンデータ部門賞の開催報告</vt:lpstr>
      <vt:lpstr>４. Mashup Awardsオープンデータ部門賞の開催報告</vt:lpstr>
      <vt:lpstr>４. Mashup Awardsオープンデータ部門賞の開催報告</vt:lpstr>
      <vt:lpstr>PowerPoint プレゼンテーション</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2014-12-17T06:37:59Z</dcterms:created>
  <dcterms:modified xsi:type="dcterms:W3CDTF">2015-07-24T01:44:55Z</dcterms:modified>
</cp:coreProperties>
</file>