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 id="2147484242" r:id="rId2"/>
  </p:sldMasterIdLst>
  <p:notesMasterIdLst>
    <p:notesMasterId r:id="rId10"/>
  </p:notesMasterIdLst>
  <p:sldIdLst>
    <p:sldId id="271" r:id="rId3"/>
    <p:sldId id="258" r:id="rId4"/>
    <p:sldId id="273" r:id="rId5"/>
    <p:sldId id="268" r:id="rId6"/>
    <p:sldId id="274" r:id="rId7"/>
    <p:sldId id="269" r:id="rId8"/>
    <p:sldId id="275" r:id="rId9"/>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41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BDBBE65-D0F9-440E-8BCF-E5799E13BDE1}" type="datetimeFigureOut">
              <a:rPr kumimoji="1" lang="ja-JP" altLang="en-US" smtClean="0"/>
              <a:t>2015/1/30</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39B9CB77-A0E2-43A2-B2CB-947028F70B51}" type="slidenum">
              <a:rPr kumimoji="1" lang="ja-JP" altLang="en-US" smtClean="0"/>
              <a:t>‹#›</a:t>
            </a:fld>
            <a:endParaRPr kumimoji="1" lang="ja-JP" altLang="en-US"/>
          </a:p>
        </p:txBody>
      </p:sp>
    </p:spTree>
    <p:extLst>
      <p:ext uri="{BB962C8B-B14F-4D97-AF65-F5344CB8AC3E}">
        <p14:creationId xmlns:p14="http://schemas.microsoft.com/office/powerpoint/2010/main" val="19596899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4124" y="3708400"/>
            <a:ext cx="6290585" cy="863600"/>
          </a:xfrm>
          <a:noFill/>
          <a:effectLst/>
        </p:spPr>
        <p:txBody>
          <a:bodyPr anchor="ctr">
            <a:normAutofit/>
          </a:bodyPr>
          <a:lstStyle>
            <a:lvl1pPr>
              <a:defRPr sz="3200"/>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hasCustomPrompt="1"/>
          </p:nvPr>
        </p:nvSpPr>
        <p:spPr>
          <a:xfrm>
            <a:off x="284124" y="4761604"/>
            <a:ext cx="6290585" cy="307777"/>
          </a:xfrm>
        </p:spPr>
        <p:txBody>
          <a:bodyPr/>
          <a:lstStyle>
            <a:lvl1pPr marL="0" indent="0" algn="l">
              <a:buNone/>
              <a:defRPr sz="20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3075" name="Picture_MRI" descr="図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123" y="6138333"/>
            <a:ext cx="2304684" cy="45085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直線コネクタ 4"/>
          <p:cNvCxnSpPr/>
          <p:nvPr/>
        </p:nvCxnSpPr>
        <p:spPr>
          <a:xfrm>
            <a:off x="284124" y="4593600"/>
            <a:ext cx="6290585"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26" name="Picture 2" descr="A4j_2"/>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552" y="251884"/>
            <a:ext cx="6288698" cy="25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438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2"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2"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342900" y="8475138"/>
            <a:ext cx="1600200" cy="486833"/>
          </a:xfrm>
          <a:prstGeom prst="rect">
            <a:avLst/>
          </a:prstGeom>
        </p:spPr>
        <p:txBody>
          <a:bodyPr/>
          <a:lstStyle/>
          <a:p>
            <a:fld id="{2FD0F7B2-11FB-4FFB-AAE6-F77A31D41256}" type="datetime1">
              <a:rPr kumimoji="1" lang="ja-JP" altLang="en-US" smtClean="0"/>
              <a:t>2015/1/30</a:t>
            </a:fld>
            <a:endParaRPr kumimoji="1" lang="ja-JP" altLang="en-US"/>
          </a:p>
        </p:txBody>
      </p:sp>
      <p:sp>
        <p:nvSpPr>
          <p:cNvPr id="8" name="フッター プレースホルダー 7"/>
          <p:cNvSpPr>
            <a:spLocks noGrp="1"/>
          </p:cNvSpPr>
          <p:nvPr>
            <p:ph type="ftr" sz="quarter" idx="11"/>
          </p:nvPr>
        </p:nvSpPr>
        <p:spPr>
          <a:xfrm>
            <a:off x="2343150" y="8475138"/>
            <a:ext cx="2171700" cy="486833"/>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4914900" y="8475138"/>
            <a:ext cx="1600200" cy="486833"/>
          </a:xfrm>
          <a:prstGeom prst="rect">
            <a:avLst/>
          </a:prstGeom>
        </p:spPr>
        <p:txBody>
          <a:bodyPr/>
          <a:lstStyle/>
          <a:p>
            <a:fld id="{2391841E-693F-404D-A2C1-5B68F1D0F6CB}" type="slidenum">
              <a:rPr kumimoji="1" lang="ja-JP" altLang="en-US" smtClean="0"/>
              <a:t>‹#›</a:t>
            </a:fld>
            <a:endParaRPr kumimoji="1" lang="ja-JP" altLang="en-US"/>
          </a:p>
        </p:txBody>
      </p:sp>
    </p:spTree>
    <p:extLst>
      <p:ext uri="{BB962C8B-B14F-4D97-AF65-F5344CB8AC3E}">
        <p14:creationId xmlns:p14="http://schemas.microsoft.com/office/powerpoint/2010/main" val="1706195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スライド番号プレースホルダー 5"/>
          <p:cNvSpPr>
            <a:spLocks noGrp="1"/>
          </p:cNvSpPr>
          <p:nvPr>
            <p:ph type="sldNum" sz="quarter" idx="12"/>
          </p:nvPr>
        </p:nvSpPr>
        <p:spPr>
          <a:xfrm>
            <a:off x="-2704" y="8892480"/>
            <a:ext cx="6860704" cy="251520"/>
          </a:xfrm>
        </p:spPr>
        <p:txBody>
          <a:bodyPr/>
          <a:lstStyle>
            <a:lvl1pPr algn="ctr">
              <a:defRPr>
                <a:latin typeface="Tahoma" panose="020B0604030504040204" pitchFamily="34" charset="0"/>
                <a:cs typeface="Tahoma" panose="020B0604030504040204" pitchFamily="34" charset="0"/>
              </a:defRPr>
            </a:lvl1pPr>
          </a:lstStyle>
          <a:p>
            <a:fld id="{2391841E-693F-404D-A2C1-5B68F1D0F6CB}" type="slidenum">
              <a:rPr lang="ja-JP" altLang="en-US" smtClean="0"/>
              <a:pPr/>
              <a:t>‹#›</a:t>
            </a:fld>
            <a:endParaRPr lang="ja-JP" altLang="en-US"/>
          </a:p>
        </p:txBody>
      </p:sp>
    </p:spTree>
    <p:extLst>
      <p:ext uri="{BB962C8B-B14F-4D97-AF65-F5344CB8AC3E}">
        <p14:creationId xmlns:p14="http://schemas.microsoft.com/office/powerpoint/2010/main" val="2977817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5"/>
          <p:cNvSpPr>
            <a:spLocks noGrp="1"/>
          </p:cNvSpPr>
          <p:nvPr>
            <p:ph type="sldNum" sz="quarter" idx="12"/>
          </p:nvPr>
        </p:nvSpPr>
        <p:spPr>
          <a:xfrm>
            <a:off x="-2704" y="8892480"/>
            <a:ext cx="6860704" cy="251520"/>
          </a:xfrm>
        </p:spPr>
        <p:txBody>
          <a:bodyPr/>
          <a:lstStyle>
            <a:lvl1pPr algn="ctr">
              <a:defRPr>
                <a:latin typeface="Tahoma" panose="020B0604030504040204" pitchFamily="34" charset="0"/>
                <a:cs typeface="Tahoma" panose="020B0604030504040204" pitchFamily="34" charset="0"/>
              </a:defRPr>
            </a:lvl1pPr>
          </a:lstStyle>
          <a:p>
            <a:fld id="{2391841E-693F-404D-A2C1-5B68F1D0F6CB}" type="slidenum">
              <a:rPr lang="ja-JP" altLang="en-US" smtClean="0"/>
              <a:pPr/>
              <a:t>‹#›</a:t>
            </a:fld>
            <a:endParaRPr lang="ja-JP" altLang="en-US"/>
          </a:p>
        </p:txBody>
      </p:sp>
    </p:spTree>
    <p:extLst>
      <p:ext uri="{BB962C8B-B14F-4D97-AF65-F5344CB8AC3E}">
        <p14:creationId xmlns:p14="http://schemas.microsoft.com/office/powerpoint/2010/main" val="2618453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64071"/>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1913471"/>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8475138"/>
            <a:ext cx="1600200" cy="486833"/>
          </a:xfrm>
          <a:prstGeom prst="rect">
            <a:avLst/>
          </a:prstGeom>
        </p:spPr>
        <p:txBody>
          <a:bodyPr/>
          <a:lstStyle/>
          <a:p>
            <a:fld id="{62DC0C2F-3760-4F4F-84AA-29A1BB6E60DD}" type="datetime1">
              <a:rPr kumimoji="1" lang="ja-JP" altLang="en-US" smtClean="0"/>
              <a:t>2015/1/30</a:t>
            </a:fld>
            <a:endParaRPr kumimoji="1" lang="ja-JP" altLang="en-US"/>
          </a:p>
        </p:txBody>
      </p:sp>
      <p:sp>
        <p:nvSpPr>
          <p:cNvPr id="6" name="フッター プレースホルダー 5"/>
          <p:cNvSpPr>
            <a:spLocks noGrp="1"/>
          </p:cNvSpPr>
          <p:nvPr>
            <p:ph type="ftr" sz="quarter" idx="11"/>
          </p:nvPr>
        </p:nvSpPr>
        <p:spPr>
          <a:xfrm>
            <a:off x="2343150" y="8475138"/>
            <a:ext cx="2171700" cy="48683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8475138"/>
            <a:ext cx="1600200" cy="486833"/>
          </a:xfrm>
          <a:prstGeom prst="rect">
            <a:avLst/>
          </a:prstGeom>
        </p:spPr>
        <p:txBody>
          <a:bodyPr/>
          <a:lstStyle/>
          <a:p>
            <a:fld id="{2391841E-693F-404D-A2C1-5B68F1D0F6CB}" type="slidenum">
              <a:rPr kumimoji="1" lang="ja-JP" altLang="en-US" smtClean="0"/>
              <a:t>‹#›</a:t>
            </a:fld>
            <a:endParaRPr kumimoji="1" lang="ja-JP" altLang="en-US"/>
          </a:p>
        </p:txBody>
      </p:sp>
    </p:spTree>
    <p:extLst>
      <p:ext uri="{BB962C8B-B14F-4D97-AF65-F5344CB8AC3E}">
        <p14:creationId xmlns:p14="http://schemas.microsoft.com/office/powerpoint/2010/main" val="1542189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8475138"/>
            <a:ext cx="1600200" cy="486833"/>
          </a:xfrm>
          <a:prstGeom prst="rect">
            <a:avLst/>
          </a:prstGeom>
        </p:spPr>
        <p:txBody>
          <a:bodyPr/>
          <a:lstStyle/>
          <a:p>
            <a:fld id="{51945788-9196-4CAB-9B94-79461414A2D6}" type="datetime1">
              <a:rPr kumimoji="1" lang="ja-JP" altLang="en-US" smtClean="0"/>
              <a:t>2015/1/30</a:t>
            </a:fld>
            <a:endParaRPr kumimoji="1" lang="ja-JP" altLang="en-US"/>
          </a:p>
        </p:txBody>
      </p:sp>
      <p:sp>
        <p:nvSpPr>
          <p:cNvPr id="6" name="フッター プレースホルダー 5"/>
          <p:cNvSpPr>
            <a:spLocks noGrp="1"/>
          </p:cNvSpPr>
          <p:nvPr>
            <p:ph type="ftr" sz="quarter" idx="11"/>
          </p:nvPr>
        </p:nvSpPr>
        <p:spPr>
          <a:xfrm>
            <a:off x="2343150" y="8475138"/>
            <a:ext cx="2171700" cy="48683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8475138"/>
            <a:ext cx="1600200" cy="486833"/>
          </a:xfrm>
          <a:prstGeom prst="rect">
            <a:avLst/>
          </a:prstGeom>
        </p:spPr>
        <p:txBody>
          <a:bodyPr/>
          <a:lstStyle/>
          <a:p>
            <a:fld id="{2391841E-693F-404D-A2C1-5B68F1D0F6CB}" type="slidenum">
              <a:rPr kumimoji="1" lang="ja-JP" altLang="en-US" smtClean="0"/>
              <a:t>‹#›</a:t>
            </a:fld>
            <a:endParaRPr kumimoji="1" lang="ja-JP" altLang="en-US"/>
          </a:p>
        </p:txBody>
      </p:sp>
    </p:spTree>
    <p:extLst>
      <p:ext uri="{BB962C8B-B14F-4D97-AF65-F5344CB8AC3E}">
        <p14:creationId xmlns:p14="http://schemas.microsoft.com/office/powerpoint/2010/main" val="196228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8475138"/>
            <a:ext cx="1600200" cy="486833"/>
          </a:xfrm>
          <a:prstGeom prst="rect">
            <a:avLst/>
          </a:prstGeom>
        </p:spPr>
        <p:txBody>
          <a:bodyPr/>
          <a:lstStyle/>
          <a:p>
            <a:fld id="{6A0D584B-0C4E-4B11-9226-D544FBE0A2AA}" type="datetime1">
              <a:rPr kumimoji="1" lang="ja-JP" altLang="en-US" smtClean="0"/>
              <a:t>2015/1/30</a:t>
            </a:fld>
            <a:endParaRPr kumimoji="1" lang="ja-JP" altLang="en-US"/>
          </a:p>
        </p:txBody>
      </p:sp>
      <p:sp>
        <p:nvSpPr>
          <p:cNvPr id="5" name="フッター プレースホルダー 4"/>
          <p:cNvSpPr>
            <a:spLocks noGrp="1"/>
          </p:cNvSpPr>
          <p:nvPr>
            <p:ph type="ftr" sz="quarter" idx="11"/>
          </p:nvPr>
        </p:nvSpPr>
        <p:spPr>
          <a:xfrm>
            <a:off x="2343150" y="8475138"/>
            <a:ext cx="2171700" cy="48683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8475138"/>
            <a:ext cx="1600200" cy="486833"/>
          </a:xfrm>
          <a:prstGeom prst="rect">
            <a:avLst/>
          </a:prstGeom>
        </p:spPr>
        <p:txBody>
          <a:bodyPr/>
          <a:lstStyle/>
          <a:p>
            <a:fld id="{2391841E-693F-404D-A2C1-5B68F1D0F6CB}" type="slidenum">
              <a:rPr kumimoji="1" lang="ja-JP" altLang="en-US" smtClean="0"/>
              <a:t>‹#›</a:t>
            </a:fld>
            <a:endParaRPr kumimoji="1" lang="ja-JP" altLang="en-US"/>
          </a:p>
        </p:txBody>
      </p:sp>
    </p:spTree>
    <p:extLst>
      <p:ext uri="{BB962C8B-B14F-4D97-AF65-F5344CB8AC3E}">
        <p14:creationId xmlns:p14="http://schemas.microsoft.com/office/powerpoint/2010/main" val="2316902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8475138"/>
            <a:ext cx="1600200" cy="486833"/>
          </a:xfrm>
          <a:prstGeom prst="rect">
            <a:avLst/>
          </a:prstGeom>
        </p:spPr>
        <p:txBody>
          <a:bodyPr/>
          <a:lstStyle/>
          <a:p>
            <a:fld id="{DCED698D-1D90-4A65-B826-2E6D7EB4E663}" type="datetime1">
              <a:rPr kumimoji="1" lang="ja-JP" altLang="en-US" smtClean="0"/>
              <a:t>2015/1/30</a:t>
            </a:fld>
            <a:endParaRPr kumimoji="1" lang="ja-JP" altLang="en-US"/>
          </a:p>
        </p:txBody>
      </p:sp>
      <p:sp>
        <p:nvSpPr>
          <p:cNvPr id="5" name="フッター プレースホルダー 4"/>
          <p:cNvSpPr>
            <a:spLocks noGrp="1"/>
          </p:cNvSpPr>
          <p:nvPr>
            <p:ph type="ftr" sz="quarter" idx="11"/>
          </p:nvPr>
        </p:nvSpPr>
        <p:spPr>
          <a:xfrm>
            <a:off x="2343150" y="8475138"/>
            <a:ext cx="2171700" cy="48683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8475138"/>
            <a:ext cx="1600200" cy="486833"/>
          </a:xfrm>
          <a:prstGeom prst="rect">
            <a:avLst/>
          </a:prstGeom>
        </p:spPr>
        <p:txBody>
          <a:bodyPr/>
          <a:lstStyle/>
          <a:p>
            <a:fld id="{2391841E-693F-404D-A2C1-5B68F1D0F6CB}" type="slidenum">
              <a:rPr kumimoji="1" lang="ja-JP" altLang="en-US" smtClean="0"/>
              <a:t>‹#›</a:t>
            </a:fld>
            <a:endParaRPr kumimoji="1" lang="ja-JP" altLang="en-US"/>
          </a:p>
        </p:txBody>
      </p:sp>
    </p:spTree>
    <p:extLst>
      <p:ext uri="{BB962C8B-B14F-4D97-AF65-F5344CB8AC3E}">
        <p14:creationId xmlns:p14="http://schemas.microsoft.com/office/powerpoint/2010/main" val="122546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pic>
        <p:nvPicPr>
          <p:cNvPr id="2050" name="Picture 2" descr="A4j_1"/>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552" y="251884"/>
            <a:ext cx="6288698" cy="254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284124" y="444503"/>
            <a:ext cx="6290585" cy="647700"/>
          </a:xfrm>
        </p:spPr>
        <p:txBody>
          <a:bodyPr lIns="0" anchor="ctr">
            <a:normAutofit/>
          </a:bodyPr>
          <a:lstStyle>
            <a:lvl1pPr>
              <a:defRPr sz="2400" b="1"/>
            </a:lvl1pPr>
          </a:lstStyle>
          <a:p>
            <a:r>
              <a:rPr kumimoji="1" lang="ja-JP" altLang="en-US" smtClean="0"/>
              <a:t>マスター タイトルの書式設定</a:t>
            </a:r>
            <a:endParaRPr kumimoji="1" lang="ja-JP" altLang="en-US" dirty="0"/>
          </a:p>
        </p:txBody>
      </p:sp>
      <p:sp>
        <p:nvSpPr>
          <p:cNvPr id="7" name="title_line"/>
          <p:cNvSpPr>
            <a:spLocks noChangeShapeType="1"/>
          </p:cNvSpPr>
          <p:nvPr/>
        </p:nvSpPr>
        <p:spPr bwMode="gray">
          <a:xfrm>
            <a:off x="284124" y="1092200"/>
            <a:ext cx="6290585" cy="2117"/>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lgn="ctr" fontAlgn="b">
              <a:spcBef>
                <a:spcPct val="0"/>
              </a:spcBef>
              <a:spcAft>
                <a:spcPct val="0"/>
              </a:spcAft>
              <a:buFont typeface="Wingdings" pitchFamily="2" charset="2"/>
            </a:pPr>
            <a:endParaRPr lang="ja-JP" altLang="en-US" sz="1400" dirty="0">
              <a:latin typeface="ＭＳ Ｐゴシック" charset="-128"/>
              <a:ea typeface="ＭＳ Ｐゴシック" charset="-128"/>
            </a:endParaRPr>
          </a:p>
        </p:txBody>
      </p:sp>
      <p:sp>
        <p:nvSpPr>
          <p:cNvPr id="8" name="Page_num"/>
          <p:cNvSpPr txBox="1"/>
          <p:nvPr/>
        </p:nvSpPr>
        <p:spPr>
          <a:xfrm>
            <a:off x="3258606" y="8794836"/>
            <a:ext cx="324260" cy="3451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a:fld id="{AB47E478-DBB3-43BC-A738-41880CA68C90}" type="slidenum">
              <a:rPr lang="ja-JP" altLang="en-US" sz="1200" baseline="0" smtClean="0">
                <a:latin typeface="+mn-lt"/>
                <a:ea typeface="+mn-ea"/>
                <a:sym typeface="Arial"/>
              </a:rPr>
              <a:pPr lvl="0" algn="ctr"/>
              <a:t>‹#›</a:t>
            </a:fld>
            <a:endParaRPr lang="ja-JP" altLang="en-US" sz="1200" baseline="0" dirty="0">
              <a:latin typeface="+mn-lt"/>
              <a:ea typeface="+mn-ea"/>
              <a:sym typeface="Arial"/>
            </a:endParaRPr>
          </a:p>
        </p:txBody>
      </p:sp>
      <p:sp>
        <p:nvSpPr>
          <p:cNvPr id="5" name="テキスト プレースホルダー 4"/>
          <p:cNvSpPr>
            <a:spLocks noGrp="1"/>
          </p:cNvSpPr>
          <p:nvPr>
            <p:ph type="body" sz="quarter" idx="10"/>
          </p:nvPr>
        </p:nvSpPr>
        <p:spPr>
          <a:xfrm>
            <a:off x="284124" y="1310400"/>
            <a:ext cx="6290585" cy="1515800"/>
          </a:xfrm>
        </p:spPr>
        <p:txBody>
          <a:bodyPr/>
          <a:lstStyle>
            <a:lvl3pPr>
              <a:spcBef>
                <a:spcPts val="432"/>
              </a:spcBef>
              <a:defRPr/>
            </a:lvl3pPr>
            <a:lvl4pPr>
              <a:spcBef>
                <a:spcPts val="336"/>
              </a:spcBef>
              <a:defRPr/>
            </a:lvl4pPr>
            <a:lvl5pPr>
              <a:spcBef>
                <a:spcPts val="336"/>
              </a:spcBef>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31357655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3074" name="Picture 2" descr="A4j_1"/>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552" y="251884"/>
            <a:ext cx="6288698" cy="254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284124" y="3710400"/>
            <a:ext cx="6290585" cy="864000"/>
          </a:xfrm>
        </p:spPr>
        <p:txBody>
          <a:bodyPr anchor="ctr">
            <a:normAutofit/>
          </a:bodyPr>
          <a:lstStyle>
            <a:lvl1pPr algn="ctr">
              <a:defRPr sz="2400" b="1" cap="all" baseline="0"/>
            </a:lvl1pPr>
          </a:lstStyle>
          <a:p>
            <a:r>
              <a:rPr kumimoji="1" lang="ja-JP" altLang="en-US"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036801" y="5438400"/>
            <a:ext cx="4785231" cy="215444"/>
          </a:xfrm>
        </p:spPr>
        <p:txBody>
          <a:bodyPr anchor="t"/>
          <a:lstStyle>
            <a:lvl1pPr marL="0" indent="0">
              <a:buNone/>
              <a:defRPr sz="1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7" name="nakah_line"/>
          <p:cNvSpPr>
            <a:spLocks noChangeShapeType="1"/>
          </p:cNvSpPr>
          <p:nvPr/>
        </p:nvSpPr>
        <p:spPr bwMode="gray">
          <a:xfrm>
            <a:off x="284124" y="4572000"/>
            <a:ext cx="6290585" cy="2117"/>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endParaRPr lang="ja-JP" altLang="en-US"/>
          </a:p>
        </p:txBody>
      </p:sp>
      <p:sp>
        <p:nvSpPr>
          <p:cNvPr id="8" name="nakah_lineup"/>
          <p:cNvSpPr>
            <a:spLocks noChangeShapeType="1"/>
          </p:cNvSpPr>
          <p:nvPr/>
        </p:nvSpPr>
        <p:spPr bwMode="gray">
          <a:xfrm>
            <a:off x="284124" y="3708400"/>
            <a:ext cx="6290585"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endParaRPr lang="ja-JP" altLang="en-US"/>
          </a:p>
        </p:txBody>
      </p:sp>
      <p:sp>
        <p:nvSpPr>
          <p:cNvPr id="9" name="Page_num"/>
          <p:cNvSpPr txBox="1"/>
          <p:nvPr/>
        </p:nvSpPr>
        <p:spPr>
          <a:xfrm>
            <a:off x="3258606" y="8794836"/>
            <a:ext cx="324260" cy="3451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fld id="{AB47E478-DBB3-43BC-A738-41880CA68C90}" type="slidenum">
              <a:rPr lang="ja-JP" altLang="en-US" smtClean="0">
                <a:sym typeface="Arial"/>
              </a:rPr>
              <a:pPr lvl="0"/>
              <a:t>‹#›</a:t>
            </a:fld>
            <a:endParaRPr lang="ja-JP" altLang="en-US" dirty="0">
              <a:sym typeface="Arial"/>
            </a:endParaRPr>
          </a:p>
        </p:txBody>
      </p:sp>
    </p:spTree>
    <p:extLst>
      <p:ext uri="{BB962C8B-B14F-4D97-AF65-F5344CB8AC3E}">
        <p14:creationId xmlns:p14="http://schemas.microsoft.com/office/powerpoint/2010/main" val="14288573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4098" name="Picture 2" descr="A4j_1"/>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552" y="251884"/>
            <a:ext cx="6288698" cy="254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284124" y="444503"/>
            <a:ext cx="6290585" cy="647700"/>
          </a:xfrm>
        </p:spPr>
        <p:txBody>
          <a:bodyPr lIns="0" anchor="ctr">
            <a:normAutofit/>
          </a:bodyPr>
          <a:lstStyle>
            <a:lvl1pPr>
              <a:defRPr sz="2400" b="1"/>
            </a:lvl1pPr>
          </a:lstStyle>
          <a:p>
            <a:r>
              <a:rPr kumimoji="1" lang="ja-JP" altLang="en-US" smtClean="0"/>
              <a:t>マスター タイトルの書式設定</a:t>
            </a:r>
            <a:endParaRPr kumimoji="1" lang="ja-JP" altLang="en-US" dirty="0"/>
          </a:p>
        </p:txBody>
      </p:sp>
      <p:sp>
        <p:nvSpPr>
          <p:cNvPr id="6" name="title_line"/>
          <p:cNvSpPr>
            <a:spLocks noChangeShapeType="1"/>
          </p:cNvSpPr>
          <p:nvPr/>
        </p:nvSpPr>
        <p:spPr bwMode="gray">
          <a:xfrm>
            <a:off x="284124" y="1092200"/>
            <a:ext cx="6290585" cy="2117"/>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lgn="ctr" fontAlgn="b">
              <a:spcBef>
                <a:spcPct val="0"/>
              </a:spcBef>
              <a:spcAft>
                <a:spcPct val="0"/>
              </a:spcAft>
              <a:buFont typeface="Wingdings" pitchFamily="2" charset="2"/>
            </a:pPr>
            <a:endParaRPr lang="ja-JP" altLang="en-US" sz="1400">
              <a:latin typeface="ＭＳ Ｐゴシック" charset="-128"/>
              <a:ea typeface="ＭＳ Ｐゴシック" charset="-128"/>
            </a:endParaRPr>
          </a:p>
        </p:txBody>
      </p:sp>
      <p:sp>
        <p:nvSpPr>
          <p:cNvPr id="7" name="Page_num"/>
          <p:cNvSpPr txBox="1"/>
          <p:nvPr/>
        </p:nvSpPr>
        <p:spPr>
          <a:xfrm>
            <a:off x="3258606" y="8794836"/>
            <a:ext cx="324260" cy="3451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fld id="{AB47E478-DBB3-43BC-A738-41880CA68C90}" type="slidenum">
              <a:rPr lang="ja-JP" altLang="en-US" smtClean="0">
                <a:sym typeface="Arial"/>
              </a:rPr>
              <a:pPr lvl="0"/>
              <a:t>‹#›</a:t>
            </a:fld>
            <a:endParaRPr lang="ja-JP" altLang="en-US" dirty="0">
              <a:sym typeface="Arial"/>
            </a:endParaRPr>
          </a:p>
        </p:txBody>
      </p:sp>
    </p:spTree>
    <p:extLst>
      <p:ext uri="{BB962C8B-B14F-4D97-AF65-F5344CB8AC3E}">
        <p14:creationId xmlns:p14="http://schemas.microsoft.com/office/powerpoint/2010/main" val="20524694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122" name="Picture 2" descr="A4j_1"/>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552" y="251884"/>
            <a:ext cx="6288698" cy="254000"/>
          </a:xfrm>
          <a:prstGeom prst="rect">
            <a:avLst/>
          </a:prstGeom>
          <a:noFill/>
          <a:extLst>
            <a:ext uri="{909E8E84-426E-40DD-AFC4-6F175D3DCCD1}">
              <a14:hiddenFill xmlns:a14="http://schemas.microsoft.com/office/drawing/2010/main">
                <a:solidFill>
                  <a:srgbClr val="FFFFFF"/>
                </a:solidFill>
              </a14:hiddenFill>
            </a:ext>
          </a:extLst>
        </p:spPr>
      </p:pic>
      <p:sp>
        <p:nvSpPr>
          <p:cNvPr id="4" name="Page_num"/>
          <p:cNvSpPr txBox="1"/>
          <p:nvPr/>
        </p:nvSpPr>
        <p:spPr>
          <a:xfrm>
            <a:off x="3258606" y="8794836"/>
            <a:ext cx="324260" cy="3451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fld id="{AB47E478-DBB3-43BC-A738-41880CA68C90}" type="slidenum">
              <a:rPr lang="ja-JP" altLang="en-US" smtClean="0">
                <a:sym typeface="Arial"/>
              </a:rPr>
              <a:pPr lvl="0"/>
              <a:t>‹#›</a:t>
            </a:fld>
            <a:endParaRPr lang="ja-JP" altLang="en-US" dirty="0">
              <a:sym typeface="Arial"/>
            </a:endParaRPr>
          </a:p>
        </p:txBody>
      </p:sp>
    </p:spTree>
    <p:extLst>
      <p:ext uri="{BB962C8B-B14F-4D97-AF65-F5344CB8AC3E}">
        <p14:creationId xmlns:p14="http://schemas.microsoft.com/office/powerpoint/2010/main" val="18032314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72"/>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7" name="スライド番号プレースホルダー 5"/>
          <p:cNvSpPr>
            <a:spLocks noGrp="1"/>
          </p:cNvSpPr>
          <p:nvPr>
            <p:ph type="sldNum" sz="quarter" idx="12"/>
          </p:nvPr>
        </p:nvSpPr>
        <p:spPr>
          <a:xfrm>
            <a:off x="-2704" y="8820472"/>
            <a:ext cx="6860704" cy="323528"/>
          </a:xfrm>
        </p:spPr>
        <p:txBody>
          <a:bodyPr/>
          <a:lstStyle>
            <a:lvl1pPr algn="ctr">
              <a:defRPr>
                <a:latin typeface="Tahoma" panose="020B0604030504040204" pitchFamily="34" charset="0"/>
                <a:cs typeface="Tahoma" panose="020B0604030504040204" pitchFamily="34" charset="0"/>
              </a:defRPr>
            </a:lvl1pPr>
          </a:lstStyle>
          <a:p>
            <a:fld id="{2391841E-693F-404D-A2C1-5B68F1D0F6CB}" type="slidenum">
              <a:rPr lang="ja-JP" altLang="en-US" smtClean="0"/>
              <a:pPr/>
              <a:t>‹#›</a:t>
            </a:fld>
            <a:endParaRPr lang="ja-JP" altLang="en-US"/>
          </a:p>
        </p:txBody>
      </p:sp>
    </p:spTree>
    <p:extLst>
      <p:ext uri="{BB962C8B-B14F-4D97-AF65-F5344CB8AC3E}">
        <p14:creationId xmlns:p14="http://schemas.microsoft.com/office/powerpoint/2010/main" val="503199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a:xfrm>
            <a:off x="-2704" y="8820472"/>
            <a:ext cx="6860704" cy="323528"/>
          </a:xfrm>
          <a:prstGeom prst="rect">
            <a:avLst/>
          </a:prstGeom>
        </p:spPr>
        <p:txBody>
          <a:bodyPr/>
          <a:lstStyle>
            <a:lvl1pPr algn="ctr">
              <a:defRPr>
                <a:latin typeface="Tahoma" panose="020B0604030504040204" pitchFamily="34" charset="0"/>
                <a:cs typeface="Tahoma" panose="020B0604030504040204" pitchFamily="34" charset="0"/>
              </a:defRPr>
            </a:lvl1pPr>
          </a:lstStyle>
          <a:p>
            <a:fld id="{2391841E-693F-404D-A2C1-5B68F1D0F6CB}" type="slidenum">
              <a:rPr lang="ja-JP" altLang="en-US" smtClean="0"/>
              <a:pPr/>
              <a:t>‹#›</a:t>
            </a:fld>
            <a:endParaRPr lang="ja-JP" altLang="en-US" dirty="0"/>
          </a:p>
        </p:txBody>
      </p:sp>
    </p:spTree>
    <p:extLst>
      <p:ext uri="{BB962C8B-B14F-4D97-AF65-F5344CB8AC3E}">
        <p14:creationId xmlns:p14="http://schemas.microsoft.com/office/powerpoint/2010/main" val="68624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2"/>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7" name="スライド番号プレースホルダー 5"/>
          <p:cNvSpPr>
            <a:spLocks noGrp="1"/>
          </p:cNvSpPr>
          <p:nvPr>
            <p:ph type="sldNum" sz="quarter" idx="12"/>
          </p:nvPr>
        </p:nvSpPr>
        <p:spPr>
          <a:xfrm>
            <a:off x="-2704" y="8820472"/>
            <a:ext cx="6860704" cy="323528"/>
          </a:xfrm>
          <a:prstGeom prst="rect">
            <a:avLst/>
          </a:prstGeom>
        </p:spPr>
        <p:txBody>
          <a:bodyPr/>
          <a:lstStyle>
            <a:lvl1pPr algn="ctr">
              <a:defRPr>
                <a:latin typeface="Tahoma" panose="020B0604030504040204" pitchFamily="34" charset="0"/>
                <a:cs typeface="Tahoma" panose="020B0604030504040204" pitchFamily="34" charset="0"/>
              </a:defRPr>
            </a:lvl1pPr>
          </a:lstStyle>
          <a:p>
            <a:fld id="{2391841E-693F-404D-A2C1-5B68F1D0F6CB}" type="slidenum">
              <a:rPr lang="ja-JP" altLang="en-US" smtClean="0"/>
              <a:pPr/>
              <a:t>‹#›</a:t>
            </a:fld>
            <a:endParaRPr lang="ja-JP" altLang="en-US" dirty="0"/>
          </a:p>
        </p:txBody>
      </p:sp>
    </p:spTree>
    <p:extLst>
      <p:ext uri="{BB962C8B-B14F-4D97-AF65-F5344CB8AC3E}">
        <p14:creationId xmlns:p14="http://schemas.microsoft.com/office/powerpoint/2010/main" val="652140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342900" y="8475138"/>
            <a:ext cx="1600200" cy="486833"/>
          </a:xfrm>
          <a:prstGeom prst="rect">
            <a:avLst/>
          </a:prstGeom>
        </p:spPr>
        <p:txBody>
          <a:bodyPr/>
          <a:lstStyle/>
          <a:p>
            <a:fld id="{55E54F01-33F6-46C6-BB66-2DAAEF33088A}" type="datetime1">
              <a:rPr kumimoji="1" lang="ja-JP" altLang="en-US" smtClean="0"/>
              <a:t>2015/1/30</a:t>
            </a:fld>
            <a:endParaRPr kumimoji="1" lang="ja-JP" altLang="en-US"/>
          </a:p>
        </p:txBody>
      </p:sp>
      <p:sp>
        <p:nvSpPr>
          <p:cNvPr id="6" name="フッター プレースホルダー 5"/>
          <p:cNvSpPr>
            <a:spLocks noGrp="1"/>
          </p:cNvSpPr>
          <p:nvPr>
            <p:ph type="ftr" sz="quarter" idx="11"/>
          </p:nvPr>
        </p:nvSpPr>
        <p:spPr>
          <a:xfrm>
            <a:off x="2343150" y="8475138"/>
            <a:ext cx="2171700" cy="48683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8475138"/>
            <a:ext cx="1600200" cy="486833"/>
          </a:xfrm>
          <a:prstGeom prst="rect">
            <a:avLst/>
          </a:prstGeom>
        </p:spPr>
        <p:txBody>
          <a:bodyPr/>
          <a:lstStyle/>
          <a:p>
            <a:fld id="{2391841E-693F-404D-A2C1-5B68F1D0F6CB}" type="slidenum">
              <a:rPr kumimoji="1" lang="ja-JP" altLang="en-US" smtClean="0"/>
              <a:t>‹#›</a:t>
            </a:fld>
            <a:endParaRPr kumimoji="1" lang="ja-JP" altLang="en-US"/>
          </a:p>
        </p:txBody>
      </p:sp>
    </p:spTree>
    <p:extLst>
      <p:ext uri="{BB962C8B-B14F-4D97-AF65-F5344CB8AC3E}">
        <p14:creationId xmlns:p14="http://schemas.microsoft.com/office/powerpoint/2010/main" val="3734024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1" name="Line_futta"/>
          <p:cNvSpPr>
            <a:spLocks noChangeShapeType="1"/>
          </p:cNvSpPr>
          <p:nvPr/>
        </p:nvSpPr>
        <p:spPr bwMode="gray">
          <a:xfrm>
            <a:off x="284124" y="8788400"/>
            <a:ext cx="6290585" cy="0"/>
          </a:xfrm>
          <a:prstGeom prst="line">
            <a:avLst/>
          </a:prstGeom>
          <a:ln>
            <a:solidFill>
              <a:srgbClr val="ACACAC"/>
            </a:solidFill>
          </a:ln>
          <a:extLst>
            <a:ext uri="{909E8E84-426E-40DD-AFC4-6F175D3DCCD1}">
              <a14:hiddenFill xmlns:a14="http://schemas.microsoft.com/office/drawing/2010/main">
                <a:noFill/>
              </a14:hiddenFill>
            </a:ext>
          </a:extLst>
        </p:spPr>
        <p:txBody>
          <a:bodyPr wrap="none" anchor="ctr"/>
          <a:lstStyle/>
          <a:p>
            <a:pPr lvl="0"/>
            <a:endParaRPr lang="ja-JP" altLang="en-US"/>
          </a:p>
        </p:txBody>
      </p:sp>
      <p:sp>
        <p:nvSpPr>
          <p:cNvPr id="112" name="MRI_copyright"/>
          <p:cNvSpPr txBox="1">
            <a:spLocks noChangeArrowheads="1"/>
          </p:cNvSpPr>
          <p:nvPr/>
        </p:nvSpPr>
        <p:spPr bwMode="gray">
          <a:xfrm>
            <a:off x="284125" y="8892280"/>
            <a:ext cx="316523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defPPr>
              <a:defRPr lang="ja-JP"/>
            </a:defPPr>
            <a:lvl1pPr marL="0" algn="l" defTabSz="914400" rtl="0" eaLnBrk="1" latinLnBrk="0" hangingPunct="1">
              <a:buFontTx/>
              <a:buNone/>
              <a:defRPr kumimoji="1" sz="1000" kern="1200">
                <a:solidFill>
                  <a:srgbClr val="ACACAC"/>
                </a:solidFill>
                <a:latin typeface="Arial"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1000" dirty="0" smtClean="0">
                <a:solidFill>
                  <a:srgbClr val="ACACAC"/>
                </a:solidFill>
                <a:latin typeface="Arial"/>
                <a:sym typeface="Arial"/>
              </a:rPr>
              <a:t>Copyright (C) Mitsubishi Research Institute, Inc.</a:t>
            </a:r>
            <a:endParaRPr lang="en-US" altLang="ja-JP" sz="1000" dirty="0">
              <a:solidFill>
                <a:srgbClr val="ACACAC"/>
              </a:solidFill>
              <a:latin typeface="Arial"/>
              <a:sym typeface="Arial"/>
            </a:endParaRPr>
          </a:p>
        </p:txBody>
      </p:sp>
      <p:sp>
        <p:nvSpPr>
          <p:cNvPr id="2" name="タイトル プレースホルダー 1"/>
          <p:cNvSpPr>
            <a:spLocks noGrp="1"/>
          </p:cNvSpPr>
          <p:nvPr>
            <p:ph type="title"/>
          </p:nvPr>
        </p:nvSpPr>
        <p:spPr>
          <a:xfrm>
            <a:off x="284124" y="444503"/>
            <a:ext cx="6290585" cy="647700"/>
          </a:xfrm>
          <a:prstGeom prst="rect">
            <a:avLst/>
          </a:prstGeom>
        </p:spPr>
        <p:txBody>
          <a:bodyPr vert="horz" lIns="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84124" y="1310400"/>
            <a:ext cx="6290585" cy="15158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spcBef>
                <a:spcPts val="432"/>
              </a:spcBef>
            </a:pPr>
            <a:r>
              <a:rPr kumimoji="1" lang="ja-JP" altLang="en-US" dirty="0" smtClean="0"/>
              <a:t>第 </a:t>
            </a:r>
            <a:r>
              <a:rPr kumimoji="1" lang="en-US" altLang="ja-JP" dirty="0" smtClean="0"/>
              <a:t>3 </a:t>
            </a:r>
            <a:r>
              <a:rPr kumimoji="1" lang="ja-JP" altLang="en-US" dirty="0" smtClean="0"/>
              <a:t>レベル</a:t>
            </a:r>
          </a:p>
          <a:p>
            <a:pPr lvl="3">
              <a:spcBef>
                <a:spcPts val="336"/>
              </a:spcBef>
            </a:pPr>
            <a:r>
              <a:rPr kumimoji="1" lang="ja-JP" altLang="en-US" dirty="0" smtClean="0"/>
              <a:t>第 </a:t>
            </a:r>
            <a:r>
              <a:rPr kumimoji="1" lang="en-US" altLang="ja-JP" dirty="0" smtClean="0"/>
              <a:t>4 </a:t>
            </a:r>
            <a:r>
              <a:rPr kumimoji="1" lang="ja-JP" altLang="en-US" dirty="0" smtClean="0"/>
              <a:t>レベル</a:t>
            </a:r>
          </a:p>
          <a:p>
            <a:pPr lvl="4">
              <a:spcBef>
                <a:spcPts val="336"/>
              </a:spcBef>
            </a:pPr>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1200731662"/>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j-lt"/>
          <a:ea typeface="+mj-ea"/>
          <a:cs typeface="+mj-cs"/>
        </a:defRPr>
      </a:lvl1pPr>
    </p:titleStyle>
    <p:body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20"/>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60"/>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60"/>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5"/>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5"/>
          <p:cNvSpPr>
            <a:spLocks noGrp="1"/>
          </p:cNvSpPr>
          <p:nvPr>
            <p:ph type="sldNum" sz="quarter" idx="4"/>
          </p:nvPr>
        </p:nvSpPr>
        <p:spPr>
          <a:xfrm>
            <a:off x="-2704" y="8820472"/>
            <a:ext cx="6860704" cy="323528"/>
          </a:xfrm>
          <a:prstGeom prst="rect">
            <a:avLst/>
          </a:prstGeom>
        </p:spPr>
        <p:txBody>
          <a:bodyPr/>
          <a:lstStyle>
            <a:lvl1pPr algn="ctr">
              <a:defRPr>
                <a:latin typeface="Tahoma" panose="020B0604030504040204" pitchFamily="34" charset="0"/>
                <a:cs typeface="Tahoma" panose="020B0604030504040204" pitchFamily="34" charset="0"/>
              </a:defRPr>
            </a:lvl1pPr>
          </a:lstStyle>
          <a:p>
            <a:fld id="{2391841E-693F-404D-A2C1-5B68F1D0F6CB}" type="slidenum">
              <a:rPr lang="ja-JP" altLang="en-US" smtClean="0"/>
              <a:pPr/>
              <a:t>‹#›</a:t>
            </a:fld>
            <a:endParaRPr lang="ja-JP" altLang="en-US"/>
          </a:p>
        </p:txBody>
      </p:sp>
    </p:spTree>
    <p:extLst>
      <p:ext uri="{BB962C8B-B14F-4D97-AF65-F5344CB8AC3E}">
        <p14:creationId xmlns:p14="http://schemas.microsoft.com/office/powerpoint/2010/main" val="2957627197"/>
      </p:ext>
    </p:extLst>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mri.co.jp/opinion/legacy/index.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mri.co.jp/opinion/legacy/index.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ri.co.jp/opinion/legacy/index.html" TargetMode="External"/><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244624" y="1165528"/>
            <a:ext cx="5829300" cy="43204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レガシー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共創協</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議会概要</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 name="直線コネクタ 7"/>
          <p:cNvCxnSpPr/>
          <p:nvPr/>
        </p:nvCxnSpPr>
        <p:spPr>
          <a:xfrm>
            <a:off x="316632" y="1525568"/>
            <a:ext cx="6192688"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4" name="表 3"/>
          <p:cNvGraphicFramePr>
            <a:graphicFrameLocks noGrp="1"/>
          </p:cNvGraphicFramePr>
          <p:nvPr>
            <p:extLst>
              <p:ext uri="{D42A27DB-BD31-4B8C-83A1-F6EECF244321}">
                <p14:modId xmlns:p14="http://schemas.microsoft.com/office/powerpoint/2010/main" val="1402285878"/>
              </p:ext>
            </p:extLst>
          </p:nvPr>
        </p:nvGraphicFramePr>
        <p:xfrm>
          <a:off x="316632" y="1635120"/>
          <a:ext cx="6167536" cy="3177540"/>
        </p:xfrm>
        <a:graphic>
          <a:graphicData uri="http://schemas.openxmlformats.org/drawingml/2006/table">
            <a:tbl>
              <a:tblPr firstRow="1" bandRow="1">
                <a:tableStyleId>{5940675A-B579-460E-94D1-54222C63F5DA}</a:tableStyleId>
              </a:tblPr>
              <a:tblGrid>
                <a:gridCol w="1337507"/>
                <a:gridCol w="4830029"/>
              </a:tblGrid>
              <a:tr h="370840">
                <a:tc>
                  <a:txBody>
                    <a:bodyPr/>
                    <a:lstStyle/>
                    <a:p>
                      <a:pPr algn="ct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目的</a:t>
                      </a:r>
                      <a:endParaRPr kumimoji="1" lang="ja-JP" altLang="en-US" sz="10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1">
                        <a:lumMod val="20000"/>
                        <a:lumOff val="80000"/>
                      </a:schemeClr>
                    </a:solidFill>
                  </a:tcPr>
                </a:tc>
                <a:tc>
                  <a:txBody>
                    <a:bodyPr/>
                    <a:lstStyle/>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異業種・産官学の知恵の結集による</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年東京オリンピック・</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パラリンピックに関する、</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①レガシー・プランへの提言</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②レガシー事業・施策の能動的な創出</a:t>
                      </a:r>
                    </a:p>
                  </a:txBody>
                  <a:tcPr/>
                </a:tc>
              </a:tr>
              <a:tr h="117128">
                <a:tc>
                  <a:txBody>
                    <a:bodyPr/>
                    <a:lstStyle/>
                    <a:p>
                      <a:pPr algn="ct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設立</a:t>
                      </a:r>
                      <a:endParaRPr kumimoji="1" lang="ja-JP" altLang="en-US" sz="1050" b="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1">
                        <a:lumMod val="20000"/>
                        <a:lumOff val="80000"/>
                      </a:schemeClr>
                    </a:solidFill>
                  </a:tcPr>
                </a:tc>
                <a:tc>
                  <a:txBody>
                    <a:bodyPr/>
                    <a:lstStyle/>
                    <a:p>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2014</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23</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日（プラチナ社会研究会の分科会として）</a:t>
                      </a:r>
                      <a:endParaRPr kumimoji="1" lang="ja-JP" altLang="en-US" sz="1050" b="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pPr algn="ct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参加団体</a:t>
                      </a:r>
                      <a:endParaRPr kumimoji="1" lang="ja-JP" altLang="en-US" sz="10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1">
                        <a:lumMod val="20000"/>
                        <a:lumOff val="80000"/>
                      </a:schemeClr>
                    </a:solidFill>
                  </a:tcPr>
                </a:tc>
                <a:tc>
                  <a:txBody>
                    <a:bodyPr/>
                    <a:lstStyle/>
                    <a:p>
                      <a:pPr marL="171450" indent="-171450">
                        <a:buFont typeface="Wingdings" panose="05000000000000000000" pitchFamily="2" charset="2"/>
                        <a:buChar char="l"/>
                      </a:pP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会員</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176</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団体（</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2014</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月時点）</a:t>
                      </a:r>
                    </a:p>
                    <a:p>
                      <a:pPr marL="171450" indent="-171450">
                        <a:buFont typeface="Wingdings" panose="05000000000000000000" pitchFamily="2" charset="2"/>
                        <a:buChar char="l"/>
                      </a:pP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会員（民間企業等）：</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114</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2014</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月時点）</a:t>
                      </a:r>
                    </a:p>
                    <a:p>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主な業種</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：健康・シニア、スポーツ、観光・交通、小売、</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電気・情報・通信、建設・不動産、素材・資材・</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設備、施設運営、金融、広告、コンサルティング等</a:t>
                      </a:r>
                    </a:p>
                    <a:p>
                      <a:pPr marL="171450" indent="-171450">
                        <a:buFont typeface="Wingdings" panose="05000000000000000000" pitchFamily="2" charset="2"/>
                        <a:buChar char="l"/>
                      </a:pP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オブザーバー：</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62</a:t>
                      </a:r>
                    </a:p>
                    <a:p>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主な構成</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：府省、自治体、スポーツ関連団体、公的団体　等</a:t>
                      </a:r>
                    </a:p>
                  </a:txBody>
                  <a:tcPr/>
                </a:tc>
              </a:tr>
              <a:tr h="370840">
                <a:tc>
                  <a:txBody>
                    <a:bodyPr/>
                    <a:lstStyle/>
                    <a:p>
                      <a:pPr algn="ct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タスクフォース</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TF</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1">
                        <a:lumMod val="20000"/>
                        <a:lumOff val="80000"/>
                      </a:schemeClr>
                    </a:solidFill>
                  </a:tcPr>
                </a:tc>
                <a:tc>
                  <a:txBody>
                    <a:bodyPr/>
                    <a:lstStyle/>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①健康・スポーツ（</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89</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団体）、②観光・文化（</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97</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団体）</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③全員参加・人財育成（</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54</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団体）、④まちづくり・先進技術（</a:t>
                      </a:r>
                      <a:r>
                        <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98</a:t>
                      </a: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団体）</a:t>
                      </a:r>
                    </a:p>
                  </a:txBody>
                  <a:tcPr/>
                </a:tc>
              </a:tr>
              <a:tr h="370840">
                <a:tc>
                  <a:txBody>
                    <a:bodyPr/>
                    <a:lstStyle/>
                    <a:p>
                      <a:pPr algn="ctr"/>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活動内容</a:t>
                      </a:r>
                      <a:endParaRPr kumimoji="1" lang="ja-JP" altLang="en-US" sz="10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1">
                        <a:lumMod val="20000"/>
                        <a:lumOff val="80000"/>
                      </a:schemeClr>
                    </a:solidFill>
                  </a:tcPr>
                </a:tc>
                <a:tc>
                  <a:txBody>
                    <a:bodyPr/>
                    <a:lstStyle/>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・レガシー創出に向けた提言、情報発信（気運醸成）</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・レガシー共創に向けたネットワーキング（場づくり）</a:t>
                      </a:r>
                      <a:endParaRPr kumimoji="1" lang="en-US" altLang="ja-JP"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・レガシー事業、施策の具体的創出（インキュベーション）</a:t>
                      </a:r>
                    </a:p>
                  </a:txBody>
                  <a:tcPr/>
                </a:tc>
              </a:tr>
            </a:tbl>
          </a:graphicData>
        </a:graphic>
      </p:graphicFrame>
      <p:sp>
        <p:nvSpPr>
          <p:cNvPr id="13" name="タイトル 1"/>
          <p:cNvSpPr>
            <a:spLocks noGrp="1"/>
          </p:cNvSpPr>
          <p:nvPr>
            <p:ph type="title"/>
          </p:nvPr>
        </p:nvSpPr>
        <p:spPr>
          <a:xfrm>
            <a:off x="244157" y="4936192"/>
            <a:ext cx="5829300" cy="432048"/>
          </a:xfrm>
        </p:spPr>
        <p:txBody>
          <a:bodyPr>
            <a:normAutofit/>
          </a:bodyPr>
          <a:lstStyle/>
          <a:p>
            <a:pPr algn="l"/>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活動</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概要</a:t>
            </a:r>
            <a:endParaRPr kumimoji="1"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 name="直線コネクタ 13"/>
          <p:cNvCxnSpPr/>
          <p:nvPr/>
        </p:nvCxnSpPr>
        <p:spPr>
          <a:xfrm>
            <a:off x="316165" y="5296232"/>
            <a:ext cx="6192688"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5" name="表 14"/>
          <p:cNvGraphicFramePr>
            <a:graphicFrameLocks noGrp="1"/>
          </p:cNvGraphicFramePr>
          <p:nvPr>
            <p:extLst>
              <p:ext uri="{D42A27DB-BD31-4B8C-83A1-F6EECF244321}">
                <p14:modId xmlns:p14="http://schemas.microsoft.com/office/powerpoint/2010/main" val="2250531752"/>
              </p:ext>
            </p:extLst>
          </p:nvPr>
        </p:nvGraphicFramePr>
        <p:xfrm>
          <a:off x="532189" y="6016312"/>
          <a:ext cx="5993155" cy="2804160"/>
        </p:xfrm>
        <a:graphic>
          <a:graphicData uri="http://schemas.openxmlformats.org/drawingml/2006/table">
            <a:tbl>
              <a:tblPr firstRow="1" bandRow="1">
                <a:tableStyleId>{2D5ABB26-0587-4C30-8999-92F81FD0307C}</a:tableStyleId>
              </a:tblPr>
              <a:tblGrid>
                <a:gridCol w="1080120"/>
                <a:gridCol w="4913035"/>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2014</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協議会発足会（第</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回全体会）</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・基調講演：平田竹男様（内閣官房参与・オリパラ推進室長）</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aseline="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回全体会</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・基調講演：武藤敏郎様（組織委員会事務総長）</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・レガシー創出に向けた提言（第</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部）公表</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10</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回全体会</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・基調講演：鈴木大地様（</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JOC</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理事・水泳連盟会長・組織委員会</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アスリート委員長）</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・レガシー共創プロジェクト検討状況の発表</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11</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レガシー共創フォーラム</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2014</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（早大大隈講堂で開催、約</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950</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人参加）</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詳細は「ダイジェストレポート」を参照</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370840">
                <a:tc>
                  <a:txBody>
                    <a:bodyPr/>
                    <a:lstStyle/>
                    <a:p>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12</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回全体会</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・基調講演：川淵三郎様（組織委員会評議員）</a:t>
                      </a:r>
                      <a:endPar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・レガシー創出に向けた提言（第</a:t>
                      </a:r>
                      <a:r>
                        <a:rPr kumimoji="1"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Ⅱ</a:t>
                      </a:r>
                      <a:r>
                        <a:rPr kumimoji="1"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a:t>
                      </a:r>
                      <a:endParaRPr kumimoji="1" lang="ja-JP" altLang="en-US" sz="1100" dirty="0">
                        <a:solidFill>
                          <a:srgbClr val="002060"/>
                        </a:solidFill>
                      </a:endParaRPr>
                    </a:p>
                  </a:txBody>
                  <a:tcPr/>
                </a:tc>
              </a:tr>
            </a:tbl>
          </a:graphicData>
        </a:graphic>
      </p:graphicFrame>
      <p:sp>
        <p:nvSpPr>
          <p:cNvPr id="16" name="テキスト ボックス 15"/>
          <p:cNvSpPr txBox="1"/>
          <p:nvPr/>
        </p:nvSpPr>
        <p:spPr>
          <a:xfrm>
            <a:off x="244624" y="5296232"/>
            <a:ext cx="6309715" cy="646331"/>
          </a:xfrm>
          <a:prstGeom prst="rect">
            <a:avLst/>
          </a:prstGeom>
          <a:noFill/>
        </p:spPr>
        <p:txBody>
          <a:bodyPr wrap="squar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月の発足から</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回の全体会、</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回の</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TF</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を開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催し、延べ約</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2300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人の会員に参加頂きました。その中で様々なアイディア共創、具体化（プロジェクト化）検討、実現に向けての気運醸成（フォーラム開催）、提言活動を進めました。</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11"/>
          <p:cNvSpPr>
            <a:spLocks noGrp="1"/>
          </p:cNvSpPr>
          <p:nvPr>
            <p:ph type="sldNum" sz="quarter" idx="12"/>
          </p:nvPr>
        </p:nvSpPr>
        <p:spPr/>
        <p:txBody>
          <a:bodyPr/>
          <a:lstStyle/>
          <a:p>
            <a:fld id="{2391841E-693F-404D-A2C1-5B68F1D0F6CB}" type="slidenum">
              <a:rPr kumimoji="1" lang="ja-JP" altLang="en-US" smtClean="0"/>
              <a:t>1</a:t>
            </a:fld>
            <a:endParaRPr kumimoji="1" lang="ja-JP" altLang="en-US" dirty="0"/>
          </a:p>
        </p:txBody>
      </p:sp>
      <p:sp>
        <p:nvSpPr>
          <p:cNvPr id="18" name="額縁 17"/>
          <p:cNvSpPr/>
          <p:nvPr/>
        </p:nvSpPr>
        <p:spPr>
          <a:xfrm>
            <a:off x="0" y="400110"/>
            <a:ext cx="6834212" cy="715506"/>
          </a:xfrm>
          <a:prstGeom prst="bevel">
            <a:avLst>
              <a:gd name="adj" fmla="val 52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プラチナ社会研究会　レガシー共創協議会</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年度（第</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フェーズ）活動報告</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5813524" y="0"/>
            <a:ext cx="1020688" cy="400110"/>
          </a:xfrm>
          <a:prstGeom prst="rect">
            <a:avLst/>
          </a:prstGeom>
          <a:noFill/>
        </p:spPr>
        <p:txBody>
          <a:bodyPr wrap="square" rtlCol="0">
            <a:spAutoFit/>
          </a:bodyP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資料２</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5655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8640" y="179512"/>
            <a:ext cx="6480720" cy="432048"/>
          </a:xfrm>
        </p:spPr>
        <p:txBody>
          <a:bodyPr>
            <a:normAutofit/>
          </a:bodyPr>
          <a:lstStyle/>
          <a:p>
            <a:pPr algn="l"/>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レガシー創出</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向けた提言（第</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月公表</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p:cNvCxnSpPr/>
          <p:nvPr/>
        </p:nvCxnSpPr>
        <p:spPr>
          <a:xfrm>
            <a:off x="260648" y="539552"/>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44624" y="1187624"/>
            <a:ext cx="4674368" cy="276999"/>
          </a:xfrm>
          <a:prstGeom prst="rect">
            <a:avLst/>
          </a:prstGeom>
          <a:noFill/>
        </p:spPr>
        <p:txBody>
          <a:bodyPr wrap="square" rtlCol="0">
            <a:spAutoFit/>
          </a:bodyPr>
          <a:lstStyle/>
          <a:p>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基本方針：</a:t>
            </a:r>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2030</a:t>
            </a:r>
            <a:r>
              <a:rPr kumimoji="1"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年ビジョン</a:t>
            </a:r>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410816" y="1403648"/>
            <a:ext cx="6042520" cy="12026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082195" y="1708528"/>
            <a:ext cx="2166785" cy="769441"/>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夢・希望・目標を持ち続け、</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実現へのチャレンジを繰り返し、</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果敢な失敗は賞賛され、</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尊敬の念を</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持って関わりあう</a:t>
            </a:r>
            <a:endParaRPr kumimoji="1"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3933056" y="1707544"/>
            <a:ext cx="2376264" cy="769441"/>
          </a:xfrm>
          <a:prstGeom prst="rect">
            <a:avLst/>
          </a:prstGeom>
          <a:solidFill>
            <a:schemeClr val="accent1">
              <a:lumMod val="20000"/>
              <a:lumOff val="80000"/>
            </a:schemeClr>
          </a:solidFill>
        </p:spPr>
        <p:txBody>
          <a:bodyPr wrap="square" rtlCol="0">
            <a:spAutoFit/>
          </a:bodyPr>
          <a:lstStyle/>
          <a:p>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人口・財政等の制約下でも</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山積</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する課題が解決され、</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持続的</a:t>
            </a:r>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な経済成長が実現し、</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ソフト・ヒューマンパワーで世界に貢献</a:t>
            </a:r>
            <a:endParaRPr kumimoji="1"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74539" y="1708528"/>
            <a:ext cx="972108" cy="261610"/>
          </a:xfrm>
          <a:prstGeom prst="rect">
            <a:avLst/>
          </a:prstGeom>
          <a:noFill/>
        </p:spPr>
        <p:txBody>
          <a:bodyPr wrap="square" rtlCol="0">
            <a:spAutoFit/>
          </a:bodyPr>
          <a:lstStyle/>
          <a:p>
            <a:pPr algn="ctr"/>
            <a:r>
              <a:rPr kumimoji="1" lang="ja-JP" altLang="en-US" sz="1100" dirty="0" smtClean="0">
                <a:solidFill>
                  <a:schemeClr val="bg1"/>
                </a:solidFill>
              </a:rPr>
              <a:t>＜個人＞</a:t>
            </a:r>
            <a:endParaRPr kumimoji="1" lang="ja-JP" altLang="en-US" sz="1100" dirty="0">
              <a:solidFill>
                <a:schemeClr val="bg1"/>
              </a:solidFill>
            </a:endParaRPr>
          </a:p>
        </p:txBody>
      </p:sp>
      <p:sp>
        <p:nvSpPr>
          <p:cNvPr id="18" name="テキスト ボックス 17"/>
          <p:cNvSpPr txBox="1"/>
          <p:nvPr/>
        </p:nvSpPr>
        <p:spPr>
          <a:xfrm>
            <a:off x="3140968" y="1670194"/>
            <a:ext cx="972108" cy="261610"/>
          </a:xfrm>
          <a:prstGeom prst="rect">
            <a:avLst/>
          </a:prstGeom>
          <a:noFill/>
        </p:spPr>
        <p:txBody>
          <a:bodyPr wrap="square" rtlCol="0">
            <a:spAutoFit/>
          </a:bodyPr>
          <a:lstStyle/>
          <a:p>
            <a:pPr algn="ctr"/>
            <a:r>
              <a:rPr kumimoji="1" lang="ja-JP" altLang="en-US" sz="1100" dirty="0" smtClean="0">
                <a:solidFill>
                  <a:schemeClr val="bg1"/>
                </a:solidFill>
              </a:rPr>
              <a:t>＜組織＞</a:t>
            </a:r>
            <a:endParaRPr kumimoji="1" lang="ja-JP" altLang="en-US" sz="1100" dirty="0">
              <a:solidFill>
                <a:schemeClr val="bg1"/>
              </a:solidFill>
            </a:endParaRPr>
          </a:p>
        </p:txBody>
      </p:sp>
      <p:sp>
        <p:nvSpPr>
          <p:cNvPr id="19" name="テキスト ボックス 18"/>
          <p:cNvSpPr txBox="1"/>
          <p:nvPr/>
        </p:nvSpPr>
        <p:spPr>
          <a:xfrm>
            <a:off x="44623" y="2699792"/>
            <a:ext cx="6408711" cy="276999"/>
          </a:xfrm>
          <a:prstGeom prst="rect">
            <a:avLst/>
          </a:prstGeom>
          <a:noFill/>
        </p:spPr>
        <p:txBody>
          <a:bodyPr wrap="square" rtlCol="0">
            <a:spAutoFit/>
          </a:bodyPr>
          <a:lstStyle/>
          <a:p>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分野別（ポジティブレガシーによる社会課題解決）</a:t>
            </a:r>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分野別事業アイデア</a:t>
            </a:r>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120</a:t>
            </a:r>
            <a:r>
              <a:rPr kumimoji="1"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以上</a:t>
            </a:r>
            <a:endParaRPr kumimoji="1"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398137" y="3954265"/>
            <a:ext cx="2598815" cy="424428"/>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③世界に開かれ、ジャパン・クオリティを</a:t>
            </a:r>
            <a:r>
              <a:rPr lang="ja-JP" altLang="en-US" sz="1100" dirty="0">
                <a:solidFill>
                  <a:schemeClr val="bg1"/>
                </a:solidFill>
                <a:latin typeface="Meiryo UI" pitchFamily="50" charset="-128"/>
                <a:ea typeface="Meiryo UI" pitchFamily="50" charset="-128"/>
                <a:cs typeface="Meiryo UI" pitchFamily="50" charset="-128"/>
              </a:rPr>
              <a:t>広める社会</a:t>
            </a:r>
          </a:p>
        </p:txBody>
      </p:sp>
      <p:sp>
        <p:nvSpPr>
          <p:cNvPr id="22" name="正方形/長方形 21"/>
          <p:cNvSpPr/>
          <p:nvPr/>
        </p:nvSpPr>
        <p:spPr>
          <a:xfrm>
            <a:off x="384369" y="5440723"/>
            <a:ext cx="2612584" cy="450138"/>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⑥課題解決に先進的に取り組み、モデル・技術</a:t>
            </a:r>
            <a:r>
              <a:rPr lang="ja-JP" altLang="en-US" sz="1100" dirty="0">
                <a:solidFill>
                  <a:schemeClr val="bg1"/>
                </a:solidFill>
                <a:latin typeface="Meiryo UI" pitchFamily="50" charset="-128"/>
                <a:ea typeface="Meiryo UI" pitchFamily="50" charset="-128"/>
                <a:cs typeface="Meiryo UI" pitchFamily="50" charset="-128"/>
              </a:rPr>
              <a:t>を世界に示す社会</a:t>
            </a:r>
          </a:p>
        </p:txBody>
      </p:sp>
      <p:sp>
        <p:nvSpPr>
          <p:cNvPr id="24" name="正方形/長方形 23"/>
          <p:cNvSpPr/>
          <p:nvPr/>
        </p:nvSpPr>
        <p:spPr>
          <a:xfrm>
            <a:off x="384368" y="4443093"/>
            <a:ext cx="2612583" cy="439655"/>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④スポーツ</a:t>
            </a:r>
            <a:r>
              <a:rPr lang="ja-JP" altLang="en-US" sz="1100" dirty="0">
                <a:solidFill>
                  <a:schemeClr val="bg1"/>
                </a:solidFill>
                <a:latin typeface="Meiryo UI" pitchFamily="50" charset="-128"/>
                <a:ea typeface="Meiryo UI" pitchFamily="50" charset="-128"/>
                <a:cs typeface="Meiryo UI" pitchFamily="50" charset="-128"/>
              </a:rPr>
              <a:t>・芸術文化</a:t>
            </a:r>
            <a:r>
              <a:rPr lang="ja-JP" altLang="en-US" sz="1100" dirty="0" smtClean="0">
                <a:solidFill>
                  <a:schemeClr val="bg1"/>
                </a:solidFill>
                <a:latin typeface="Meiryo UI" pitchFamily="50" charset="-128"/>
                <a:ea typeface="Meiryo UI" pitchFamily="50" charset="-128"/>
                <a:cs typeface="Meiryo UI" pitchFamily="50" charset="-128"/>
              </a:rPr>
              <a:t>が広く</a:t>
            </a:r>
            <a:r>
              <a:rPr lang="ja-JP" altLang="en-US" sz="1100" dirty="0">
                <a:solidFill>
                  <a:schemeClr val="bg1"/>
                </a:solidFill>
                <a:latin typeface="Meiryo UI" pitchFamily="50" charset="-128"/>
                <a:ea typeface="Meiryo UI" pitchFamily="50" charset="-128"/>
                <a:cs typeface="Meiryo UI" pitchFamily="50" charset="-128"/>
              </a:rPr>
              <a:t>浸透した社会</a:t>
            </a:r>
          </a:p>
        </p:txBody>
      </p:sp>
      <p:sp>
        <p:nvSpPr>
          <p:cNvPr id="25" name="正方形/長方形 24"/>
          <p:cNvSpPr/>
          <p:nvPr/>
        </p:nvSpPr>
        <p:spPr>
          <a:xfrm>
            <a:off x="390267" y="2921645"/>
            <a:ext cx="2606684" cy="448936"/>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①全員</a:t>
            </a:r>
            <a:r>
              <a:rPr lang="ja-JP" altLang="en-US" sz="1100" dirty="0">
                <a:solidFill>
                  <a:schemeClr val="bg1"/>
                </a:solidFill>
                <a:latin typeface="Meiryo UI" pitchFamily="50" charset="-128"/>
                <a:ea typeface="Meiryo UI" pitchFamily="50" charset="-128"/>
                <a:cs typeface="Meiryo UI" pitchFamily="50" charset="-128"/>
              </a:rPr>
              <a:t>が能力と個性</a:t>
            </a:r>
            <a:r>
              <a:rPr lang="ja-JP" altLang="en-US" sz="1100" dirty="0" smtClean="0">
                <a:solidFill>
                  <a:schemeClr val="bg1"/>
                </a:solidFill>
                <a:latin typeface="Meiryo UI" pitchFamily="50" charset="-128"/>
                <a:ea typeface="Meiryo UI" pitchFamily="50" charset="-128"/>
                <a:cs typeface="Meiryo UI" pitchFamily="50" charset="-128"/>
              </a:rPr>
              <a:t>を発揮し、</a:t>
            </a:r>
            <a:endParaRPr lang="en-US" altLang="ja-JP" sz="1100" dirty="0" smtClean="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活躍する</a:t>
            </a:r>
            <a:r>
              <a:rPr lang="ja-JP" altLang="en-US" sz="1100" dirty="0">
                <a:solidFill>
                  <a:schemeClr val="bg1"/>
                </a:solidFill>
                <a:latin typeface="Meiryo UI" pitchFamily="50" charset="-128"/>
                <a:ea typeface="Meiryo UI" pitchFamily="50" charset="-128"/>
                <a:cs typeface="Meiryo UI" pitchFamily="50" charset="-128"/>
              </a:rPr>
              <a:t>社会</a:t>
            </a:r>
          </a:p>
        </p:txBody>
      </p:sp>
      <p:sp>
        <p:nvSpPr>
          <p:cNvPr id="26" name="正方形/長方形 25"/>
          <p:cNvSpPr/>
          <p:nvPr/>
        </p:nvSpPr>
        <p:spPr>
          <a:xfrm>
            <a:off x="384369" y="4939922"/>
            <a:ext cx="2612583" cy="44775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⑤国民</a:t>
            </a:r>
            <a:r>
              <a:rPr lang="ja-JP" altLang="en-US" sz="1100" dirty="0">
                <a:solidFill>
                  <a:schemeClr val="bg1"/>
                </a:solidFill>
                <a:latin typeface="Meiryo UI" pitchFamily="50" charset="-128"/>
                <a:ea typeface="Meiryo UI" pitchFamily="50" charset="-128"/>
                <a:cs typeface="Meiryo UI" pitchFamily="50" charset="-128"/>
              </a:rPr>
              <a:t>も来訪者</a:t>
            </a:r>
            <a:r>
              <a:rPr lang="ja-JP" altLang="en-US" sz="1100" dirty="0" smtClean="0">
                <a:solidFill>
                  <a:schemeClr val="bg1"/>
                </a:solidFill>
                <a:latin typeface="Meiryo UI" pitchFamily="50" charset="-128"/>
                <a:ea typeface="Meiryo UI" pitchFamily="50" charset="-128"/>
                <a:cs typeface="Meiryo UI" pitchFamily="50" charset="-128"/>
              </a:rPr>
              <a:t>も安心する世界で最も安全な社会</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28" name="正方形/長方形 27"/>
          <p:cNvSpPr/>
          <p:nvPr/>
        </p:nvSpPr>
        <p:spPr>
          <a:xfrm>
            <a:off x="398137" y="3433543"/>
            <a:ext cx="2598814" cy="44109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a:solidFill>
                  <a:schemeClr val="bg1"/>
                </a:solidFill>
                <a:latin typeface="Meiryo UI" pitchFamily="50" charset="-128"/>
                <a:ea typeface="Meiryo UI" pitchFamily="50" charset="-128"/>
                <a:cs typeface="Meiryo UI" pitchFamily="50" charset="-128"/>
              </a:rPr>
              <a:t>②皆が健康でアクティブに暮らせる社会</a:t>
            </a:r>
          </a:p>
        </p:txBody>
      </p:sp>
      <p:sp>
        <p:nvSpPr>
          <p:cNvPr id="30" name="テキスト ボックス 29"/>
          <p:cNvSpPr txBox="1"/>
          <p:nvPr/>
        </p:nvSpPr>
        <p:spPr>
          <a:xfrm>
            <a:off x="44624" y="6034877"/>
            <a:ext cx="4674368" cy="276999"/>
          </a:xfrm>
          <a:prstGeom prst="rect">
            <a:avLst/>
          </a:prstGeom>
          <a:noFill/>
        </p:spPr>
        <p:txBody>
          <a:bodyPr wrap="square" rtlCol="0">
            <a:spAutoFit/>
          </a:bodyPr>
          <a:lstStyle/>
          <a:p>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ネガティブレガシー（負の遺産）最小化</a:t>
            </a:r>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410817" y="6250901"/>
            <a:ext cx="1866055" cy="40339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algn="ct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競技会場の</a:t>
            </a:r>
            <a:endParaRPr lang="en-US" altLang="ja-JP" sz="1100"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大会後利用</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32" name="正方形/長方形 31"/>
          <p:cNvSpPr/>
          <p:nvPr/>
        </p:nvSpPr>
        <p:spPr>
          <a:xfrm>
            <a:off x="390266" y="6737512"/>
            <a:ext cx="1885512" cy="40339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algn="ctr" fontAlgn="auto">
              <a:spcBef>
                <a:spcPts val="0"/>
              </a:spcBef>
              <a:spcAft>
                <a:spcPts val="0"/>
              </a:spcAft>
              <a:defRPr/>
            </a:pPr>
            <a:r>
              <a:rPr lang="ja-JP" altLang="en-US" sz="1100" dirty="0">
                <a:solidFill>
                  <a:schemeClr val="bg1"/>
                </a:solidFill>
                <a:latin typeface="Meiryo UI" pitchFamily="50" charset="-128"/>
                <a:ea typeface="Meiryo UI" pitchFamily="50" charset="-128"/>
                <a:cs typeface="Meiryo UI" pitchFamily="50" charset="-128"/>
              </a:rPr>
              <a:t>大会</a:t>
            </a:r>
            <a:r>
              <a:rPr lang="ja-JP" altLang="en-US" sz="1100" dirty="0" smtClean="0">
                <a:solidFill>
                  <a:schemeClr val="bg1"/>
                </a:solidFill>
                <a:latin typeface="Meiryo UI" pitchFamily="50" charset="-128"/>
                <a:ea typeface="Meiryo UI" pitchFamily="50" charset="-128"/>
                <a:cs typeface="Meiryo UI" pitchFamily="50" charset="-128"/>
              </a:rPr>
              <a:t>の</a:t>
            </a:r>
            <a:r>
              <a:rPr lang="ja-JP" altLang="en-US" sz="1100" dirty="0">
                <a:solidFill>
                  <a:schemeClr val="bg1"/>
                </a:solidFill>
                <a:latin typeface="Meiryo UI" pitchFamily="50" charset="-128"/>
                <a:ea typeface="Meiryo UI" pitchFamily="50" charset="-128"/>
                <a:cs typeface="Meiryo UI" pitchFamily="50" charset="-128"/>
              </a:rPr>
              <a:t>持続可能性</a:t>
            </a:r>
          </a:p>
        </p:txBody>
      </p:sp>
      <p:sp>
        <p:nvSpPr>
          <p:cNvPr id="33" name="正方形/長方形 32"/>
          <p:cNvSpPr/>
          <p:nvPr/>
        </p:nvSpPr>
        <p:spPr>
          <a:xfrm>
            <a:off x="405757" y="7195914"/>
            <a:ext cx="1870021" cy="40339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algn="ct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地方・被災地、</a:t>
            </a:r>
            <a:r>
              <a:rPr lang="en-US" altLang="ja-JP" sz="1100" dirty="0" smtClean="0">
                <a:solidFill>
                  <a:schemeClr val="bg1"/>
                </a:solidFill>
                <a:latin typeface="Meiryo UI" pitchFamily="50" charset="-128"/>
                <a:ea typeface="Meiryo UI" pitchFamily="50" charset="-128"/>
                <a:cs typeface="Meiryo UI" pitchFamily="50" charset="-128"/>
              </a:rPr>
              <a:t>2021</a:t>
            </a:r>
            <a:r>
              <a:rPr lang="ja-JP" altLang="en-US" sz="1100" dirty="0" smtClean="0">
                <a:solidFill>
                  <a:schemeClr val="bg1"/>
                </a:solidFill>
                <a:latin typeface="Meiryo UI" pitchFamily="50" charset="-128"/>
                <a:ea typeface="Meiryo UI" pitchFamily="50" charset="-128"/>
                <a:cs typeface="Meiryo UI" pitchFamily="50" charset="-128"/>
              </a:rPr>
              <a:t>年</a:t>
            </a:r>
            <a:endParaRPr lang="en-US" altLang="ja-JP" sz="1100"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以降の落ち込み抑制</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44624" y="7691061"/>
            <a:ext cx="4674368" cy="276999"/>
          </a:xfrm>
          <a:prstGeom prst="rect">
            <a:avLst/>
          </a:prstGeom>
          <a:noFill/>
        </p:spPr>
        <p:txBody>
          <a:bodyPr wrap="square" rtlCol="0">
            <a:spAutoFit/>
          </a:bodyPr>
          <a:lstStyle/>
          <a:p>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全体推進策</a:t>
            </a:r>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405757" y="7926829"/>
            <a:ext cx="1871115" cy="41230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algn="ctr" fontAlgn="auto">
              <a:spcBef>
                <a:spcPts val="0"/>
              </a:spcBef>
              <a:spcAft>
                <a:spcPts val="0"/>
              </a:spcAft>
              <a:defRPr/>
            </a:pP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レガシー</a:t>
            </a:r>
            <a:r>
              <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PDCA</a:t>
            </a:r>
            <a:endPar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404664" y="8411140"/>
            <a:ext cx="1871115" cy="43204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algn="ctr" fontAlgn="auto">
              <a:spcBef>
                <a:spcPts val="0"/>
              </a:spcBef>
              <a:spcAft>
                <a:spcPts val="0"/>
              </a:spcAft>
              <a:defRPr/>
            </a:pPr>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レガシー共創ファンド</a:t>
            </a:r>
          </a:p>
        </p:txBody>
      </p:sp>
      <p:sp>
        <p:nvSpPr>
          <p:cNvPr id="37" name="テキスト ボックス 36"/>
          <p:cNvSpPr txBox="1"/>
          <p:nvPr/>
        </p:nvSpPr>
        <p:spPr>
          <a:xfrm>
            <a:off x="2996952" y="2915816"/>
            <a:ext cx="3456384" cy="430887"/>
          </a:xfrm>
          <a:prstGeom prst="rect">
            <a:avLst/>
          </a:prstGeom>
          <a:solidFill>
            <a:schemeClr val="accent1">
              <a:lumMod val="20000"/>
              <a:lumOff val="80000"/>
            </a:schemeClr>
          </a:solidFill>
        </p:spPr>
        <p:txBody>
          <a:bodyPr wrap="square" rtlCol="0">
            <a:spAutoFit/>
          </a:bodyPr>
          <a:lstStyle/>
          <a:p>
            <a:r>
              <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国民の自己</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実現、所得向上、人口減少・高齢化の下での経済成長や国民負担の軽減等につなげる</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2996952" y="3423256"/>
            <a:ext cx="3456384" cy="430887"/>
          </a:xfrm>
          <a:prstGeom prst="rect">
            <a:avLst/>
          </a:prstGeom>
          <a:solidFill>
            <a:schemeClr val="accent1">
              <a:lumMod val="20000"/>
              <a:lumOff val="80000"/>
            </a:schemeClr>
          </a:solidFill>
        </p:spPr>
        <p:txBody>
          <a:bodyPr wrap="square" rtlCol="0">
            <a:spAutoFit/>
          </a:bodyPr>
          <a:lstStyle/>
          <a:p>
            <a:r>
              <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国民の生活の質の</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向上</a:t>
            </a:r>
            <a:r>
              <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やアクティブな活動の</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基盤づくり、生産性向上や国民負担の軽減等につなげる</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2996951" y="3917028"/>
            <a:ext cx="3456384" cy="430887"/>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観光産業の活性化による雇用創出、日本の良さを世界に広め日本ファンの拡大、安全保障強化につなげる</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2996951" y="4432087"/>
            <a:ext cx="3456384" cy="430887"/>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成熟社会として芸術・文化の生活への浸透・定着、新たな需要・産業の創出につなげる</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2996952" y="4939922"/>
            <a:ext cx="3456384" cy="430887"/>
          </a:xfrm>
          <a:prstGeom prst="rect">
            <a:avLst/>
          </a:prstGeom>
          <a:solidFill>
            <a:schemeClr val="accent1">
              <a:lumMod val="20000"/>
              <a:lumOff val="80000"/>
            </a:schemeClr>
          </a:solidFill>
        </p:spPr>
        <p:txBody>
          <a:bodyPr wrap="square" rtlCol="0">
            <a:spAutoFit/>
          </a:bodyPr>
          <a:lstStyle/>
          <a:p>
            <a:r>
              <a:rPr lang="ja-JP" altLang="en-US" sz="11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大会</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中の安全確保をトリガーにして日本全体の安全性向上につなげる</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2996951" y="5440723"/>
            <a:ext cx="3456384" cy="430887"/>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科学技術・</a:t>
            </a:r>
            <a:r>
              <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の先進的な活用やイノベーション創出、その成果の世界への還元につなげる</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2275778" y="6250901"/>
            <a:ext cx="4177558" cy="403394"/>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a:solidFill>
                  <a:srgbClr val="002060"/>
                </a:solidFill>
                <a:latin typeface="Meiryo UI" pitchFamily="50" charset="-128"/>
                <a:ea typeface="Meiryo UI" pitchFamily="50" charset="-128"/>
                <a:cs typeface="Meiryo UI" pitchFamily="50" charset="-128"/>
              </a:rPr>
              <a:t>運営</a:t>
            </a:r>
            <a:r>
              <a:rPr lang="ja-JP" altLang="en-US" sz="1100" dirty="0" smtClean="0">
                <a:solidFill>
                  <a:srgbClr val="002060"/>
                </a:solidFill>
                <a:latin typeface="Meiryo UI" pitchFamily="50" charset="-128"/>
                <a:ea typeface="Meiryo UI" pitchFamily="50" charset="-128"/>
                <a:cs typeface="Meiryo UI" pitchFamily="50" charset="-128"/>
              </a:rPr>
              <a:t>方法・管理技術に関する民間提案の反映、複数施設の一体的運営、スポーツ以外の集客機能複合化、施設利用需要の創出・拡大等</a:t>
            </a:r>
            <a:endParaRPr lang="en-US" altLang="ja-JP" sz="1100" dirty="0" smtClean="0">
              <a:solidFill>
                <a:srgbClr val="002060"/>
              </a:solidFill>
              <a:latin typeface="Meiryo UI" pitchFamily="50" charset="-128"/>
              <a:ea typeface="Meiryo UI" pitchFamily="50" charset="-128"/>
              <a:cs typeface="Meiryo UI" pitchFamily="50" charset="-128"/>
            </a:endParaRPr>
          </a:p>
        </p:txBody>
      </p:sp>
      <p:sp>
        <p:nvSpPr>
          <p:cNvPr id="45" name="正方形/長方形 44"/>
          <p:cNvSpPr/>
          <p:nvPr/>
        </p:nvSpPr>
        <p:spPr>
          <a:xfrm>
            <a:off x="2276872" y="6737512"/>
            <a:ext cx="4177558" cy="403394"/>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en-US" altLang="ja-JP" sz="1100" dirty="0" smtClean="0">
                <a:solidFill>
                  <a:srgbClr val="002060"/>
                </a:solidFill>
                <a:latin typeface="Meiryo UI" pitchFamily="50" charset="-128"/>
                <a:ea typeface="Meiryo UI" pitchFamily="50" charset="-128"/>
                <a:cs typeface="Meiryo UI" pitchFamily="50" charset="-128"/>
              </a:rPr>
              <a:t>ISO20121</a:t>
            </a:r>
            <a:r>
              <a:rPr lang="ja-JP" altLang="en-US" sz="1100" dirty="0" smtClean="0">
                <a:solidFill>
                  <a:srgbClr val="002060"/>
                </a:solidFill>
                <a:latin typeface="Meiryo UI" pitchFamily="50" charset="-128"/>
                <a:ea typeface="Meiryo UI" pitchFamily="50" charset="-128"/>
                <a:cs typeface="Meiryo UI" pitchFamily="50" charset="-128"/>
              </a:rPr>
              <a:t>に沿った透明性の高いプロセス・ステークホルダーの参画、サプライチェーンを対象とする調達ポリシー策定等</a:t>
            </a:r>
            <a:endParaRPr lang="ja-JP" altLang="en-US" sz="1100" dirty="0">
              <a:solidFill>
                <a:srgbClr val="002060"/>
              </a:solidFill>
              <a:latin typeface="Meiryo UI" pitchFamily="50" charset="-128"/>
              <a:ea typeface="Meiryo UI" pitchFamily="50" charset="-128"/>
              <a:cs typeface="Meiryo UI" pitchFamily="50" charset="-128"/>
            </a:endParaRPr>
          </a:p>
        </p:txBody>
      </p:sp>
      <p:sp>
        <p:nvSpPr>
          <p:cNvPr id="46" name="正方形/長方形 45"/>
          <p:cNvSpPr/>
          <p:nvPr/>
        </p:nvSpPr>
        <p:spPr>
          <a:xfrm>
            <a:off x="2275777" y="7195914"/>
            <a:ext cx="4177558" cy="403394"/>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rgbClr val="002060"/>
                </a:solidFill>
                <a:latin typeface="Meiryo UI" pitchFamily="50" charset="-128"/>
                <a:ea typeface="Meiryo UI" pitchFamily="50" charset="-128"/>
                <a:cs typeface="Meiryo UI" pitchFamily="50" charset="-128"/>
              </a:rPr>
              <a:t>復興計画の進捗管理強化・前倒し実現、地方経済のモニタリング強化と事前対策、地方版レガシープランの策定、公共事業の</a:t>
            </a:r>
            <a:r>
              <a:rPr lang="en-US" altLang="ja-JP" sz="1100" dirty="0" smtClean="0">
                <a:solidFill>
                  <a:srgbClr val="002060"/>
                </a:solidFill>
                <a:latin typeface="Meiryo UI" pitchFamily="50" charset="-128"/>
                <a:ea typeface="Meiryo UI" pitchFamily="50" charset="-128"/>
                <a:cs typeface="Meiryo UI" pitchFamily="50" charset="-128"/>
              </a:rPr>
              <a:t>2021</a:t>
            </a:r>
            <a:r>
              <a:rPr lang="ja-JP" altLang="en-US" sz="1100" dirty="0" smtClean="0">
                <a:solidFill>
                  <a:srgbClr val="002060"/>
                </a:solidFill>
                <a:latin typeface="Meiryo UI" pitchFamily="50" charset="-128"/>
                <a:ea typeface="Meiryo UI" pitchFamily="50" charset="-128"/>
                <a:cs typeface="Meiryo UI" pitchFamily="50" charset="-128"/>
              </a:rPr>
              <a:t>年以降への分散</a:t>
            </a:r>
            <a:endParaRPr lang="ja-JP" altLang="en-US" sz="1100" dirty="0">
              <a:solidFill>
                <a:srgbClr val="002060"/>
              </a:solidFill>
              <a:latin typeface="Meiryo UI" pitchFamily="50" charset="-128"/>
              <a:ea typeface="Meiryo UI" pitchFamily="50" charset="-128"/>
              <a:cs typeface="Meiryo UI" pitchFamily="50" charset="-128"/>
            </a:endParaRPr>
          </a:p>
        </p:txBody>
      </p:sp>
      <p:sp>
        <p:nvSpPr>
          <p:cNvPr id="47" name="正方形/長方形 46"/>
          <p:cNvSpPr/>
          <p:nvPr/>
        </p:nvSpPr>
        <p:spPr>
          <a:xfrm>
            <a:off x="2276872" y="7926829"/>
            <a:ext cx="4177558" cy="403394"/>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包括的なビジョンなど方向性提示（</a:t>
            </a:r>
            <a:r>
              <a:rPr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P</a:t>
            </a:r>
            <a:r>
              <a:rPr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）、産官学協働（</a:t>
            </a:r>
            <a:r>
              <a:rPr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D</a:t>
            </a:r>
            <a:r>
              <a:rPr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）、第三者機関によるモニタリング（</a:t>
            </a:r>
            <a:r>
              <a:rPr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）、次に向けた改善（</a:t>
            </a:r>
            <a:r>
              <a:rPr lang="en-US" altLang="ja-JP"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2275777" y="8411140"/>
            <a:ext cx="4177558" cy="403394"/>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国内外の</a:t>
            </a:r>
            <a:r>
              <a:rPr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あらゆる</a:t>
            </a:r>
            <a:r>
              <a:rPr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主体</a:t>
            </a:r>
            <a:r>
              <a:rPr lang="ja-JP" altLang="en-US" sz="1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から事業・施策を募集し、一定の基準をクリアしたプロジェクトについて適切な資金を提供する仕組み</a:t>
            </a:r>
            <a:endParaRPr lang="ja-JP" altLang="en-US" sz="1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44849" y="1403648"/>
            <a:ext cx="5276439" cy="307777"/>
          </a:xfrm>
          <a:prstGeom prst="rect">
            <a:avLst/>
          </a:prstGeom>
        </p:spPr>
        <p:txBody>
          <a:bodyPr wrap="square">
            <a:sp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夢とチャレンジと敬意を感じられる持続可能な成熟社会</a:t>
            </a:r>
          </a:p>
        </p:txBody>
      </p:sp>
      <p:sp>
        <p:nvSpPr>
          <p:cNvPr id="43" name="テキスト ボックス 42"/>
          <p:cNvSpPr txBox="1"/>
          <p:nvPr/>
        </p:nvSpPr>
        <p:spPr>
          <a:xfrm>
            <a:off x="216024" y="581943"/>
            <a:ext cx="6813376" cy="430887"/>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レガシー実現に</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向けて、協議会としての提言を作成・公表しました（</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月：第</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部、</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月：第</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詳細は協議会</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サイト（</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hlinkClick r:id="rId2"/>
              </a:rPr>
              <a:t>http://</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hlinkClick r:id="rId2"/>
              </a:rPr>
              <a:t>www.mri.co.jp/opinion/legacy/index.html</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）をご覧下さい。</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6"/>
          <p:cNvSpPr>
            <a:spLocks noGrp="1"/>
          </p:cNvSpPr>
          <p:nvPr>
            <p:ph type="sldNum" sz="quarter" idx="12"/>
          </p:nvPr>
        </p:nvSpPr>
        <p:spPr/>
        <p:txBody>
          <a:bodyPr/>
          <a:lstStyle/>
          <a:p>
            <a:fld id="{2391841E-693F-404D-A2C1-5B68F1D0F6CB}" type="slidenum">
              <a:rPr kumimoji="1" lang="ja-JP" altLang="en-US" smtClean="0"/>
              <a:t>2</a:t>
            </a:fld>
            <a:endParaRPr kumimoji="1" lang="ja-JP" altLang="en-US"/>
          </a:p>
        </p:txBody>
      </p:sp>
    </p:spTree>
    <p:extLst>
      <p:ext uri="{BB962C8B-B14F-4D97-AF65-F5344CB8AC3E}">
        <p14:creationId xmlns:p14="http://schemas.microsoft.com/office/powerpoint/2010/main" val="154290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8640" y="179512"/>
            <a:ext cx="6485516" cy="432048"/>
          </a:xfrm>
        </p:spPr>
        <p:txBody>
          <a:bodyPr>
            <a:normAutofit/>
          </a:bodyPr>
          <a:lstStyle/>
          <a:p>
            <a:pPr algn="l"/>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レガシー創出</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向けた提言（第</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月公表</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p:cNvCxnSpPr/>
          <p:nvPr/>
        </p:nvCxnSpPr>
        <p:spPr>
          <a:xfrm>
            <a:off x="260648" y="539552"/>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角丸四角形 5"/>
          <p:cNvSpPr/>
          <p:nvPr/>
        </p:nvSpPr>
        <p:spPr>
          <a:xfrm>
            <a:off x="5006725" y="4682573"/>
            <a:ext cx="1789397" cy="57606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7" name="角丸四角形 6"/>
          <p:cNvSpPr/>
          <p:nvPr/>
        </p:nvSpPr>
        <p:spPr>
          <a:xfrm>
            <a:off x="5017972" y="5762693"/>
            <a:ext cx="1778150" cy="57606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9" name="角丸四角形 8"/>
          <p:cNvSpPr/>
          <p:nvPr/>
        </p:nvSpPr>
        <p:spPr>
          <a:xfrm>
            <a:off x="5010010" y="6770805"/>
            <a:ext cx="1786111" cy="57606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0" name="角丸四角形 9"/>
          <p:cNvSpPr/>
          <p:nvPr/>
        </p:nvSpPr>
        <p:spPr>
          <a:xfrm>
            <a:off x="243394" y="7490885"/>
            <a:ext cx="6552730" cy="536257"/>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1" name="正方形/長方形 10"/>
          <p:cNvSpPr/>
          <p:nvPr/>
        </p:nvSpPr>
        <p:spPr>
          <a:xfrm>
            <a:off x="243393" y="4649895"/>
            <a:ext cx="1584176" cy="273202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12" name="テキスト ボックス 11"/>
          <p:cNvSpPr txBox="1"/>
          <p:nvPr/>
        </p:nvSpPr>
        <p:spPr>
          <a:xfrm>
            <a:off x="334389" y="7058837"/>
            <a:ext cx="1438863" cy="261610"/>
          </a:xfrm>
          <a:prstGeom prst="rect">
            <a:avLst/>
          </a:prstGeom>
          <a:noFill/>
        </p:spPr>
        <p:txBody>
          <a:bodyPr wrap="square" rtlCol="0">
            <a:spAutoFit/>
          </a:bodyPr>
          <a:lstStyle/>
          <a:p>
            <a:r>
              <a:rPr kumimoji="1" lang="ja-JP" altLang="en-US" sz="1100" b="1" dirty="0" smtClean="0">
                <a:solidFill>
                  <a:srgbClr val="0000FF"/>
                </a:solidFill>
              </a:rPr>
              <a:t>本協議会（</a:t>
            </a:r>
            <a:r>
              <a:rPr lang="en-US" altLang="ja-JP" sz="1100" b="1" dirty="0" smtClean="0">
                <a:solidFill>
                  <a:srgbClr val="0000FF"/>
                </a:solidFill>
              </a:rPr>
              <a:t>40PJT</a:t>
            </a:r>
            <a:r>
              <a:rPr kumimoji="1" lang="ja-JP" altLang="en-US" sz="1100" b="1" dirty="0" smtClean="0">
                <a:solidFill>
                  <a:srgbClr val="0000FF"/>
                </a:solidFill>
              </a:rPr>
              <a:t>）</a:t>
            </a:r>
            <a:endParaRPr kumimoji="1" lang="ja-JP" altLang="en-US" sz="1100" b="1" dirty="0">
              <a:solidFill>
                <a:srgbClr val="0000FF"/>
              </a:solidFill>
            </a:endParaRPr>
          </a:p>
        </p:txBody>
      </p:sp>
      <p:sp>
        <p:nvSpPr>
          <p:cNvPr id="13" name="テキスト ボックス 12"/>
          <p:cNvSpPr txBox="1"/>
          <p:nvPr/>
        </p:nvSpPr>
        <p:spPr>
          <a:xfrm>
            <a:off x="334389" y="4682573"/>
            <a:ext cx="1288452" cy="261610"/>
          </a:xfrm>
          <a:prstGeom prst="rect">
            <a:avLst/>
          </a:prstGeom>
          <a:noFill/>
        </p:spPr>
        <p:txBody>
          <a:bodyPr wrap="square" rtlCol="0">
            <a:spAutoFit/>
          </a:bodyPr>
          <a:lstStyle/>
          <a:p>
            <a:r>
              <a:rPr kumimoji="1" lang="ja-JP" altLang="en-US" sz="1100" dirty="0" smtClean="0"/>
              <a:t>大会組織委員会</a:t>
            </a:r>
            <a:endParaRPr kumimoji="1" lang="ja-JP" altLang="en-US" sz="1100" dirty="0"/>
          </a:p>
        </p:txBody>
      </p:sp>
      <p:sp>
        <p:nvSpPr>
          <p:cNvPr id="14" name="テキスト ボックス 13"/>
          <p:cNvSpPr txBox="1"/>
          <p:nvPr/>
        </p:nvSpPr>
        <p:spPr>
          <a:xfrm>
            <a:off x="334389" y="4898597"/>
            <a:ext cx="992473" cy="261610"/>
          </a:xfrm>
          <a:prstGeom prst="rect">
            <a:avLst/>
          </a:prstGeom>
          <a:noFill/>
        </p:spPr>
        <p:txBody>
          <a:bodyPr wrap="square" rtlCol="0">
            <a:spAutoFit/>
          </a:bodyPr>
          <a:lstStyle/>
          <a:p>
            <a:r>
              <a:rPr kumimoji="1" lang="ja-JP" altLang="en-US" sz="1100" dirty="0" smtClean="0"/>
              <a:t>東京都</a:t>
            </a:r>
            <a:endParaRPr kumimoji="1" lang="ja-JP" altLang="en-US" sz="1100" dirty="0"/>
          </a:p>
        </p:txBody>
      </p:sp>
      <p:sp>
        <p:nvSpPr>
          <p:cNvPr id="15" name="テキスト ボックス 14"/>
          <p:cNvSpPr txBox="1"/>
          <p:nvPr/>
        </p:nvSpPr>
        <p:spPr>
          <a:xfrm>
            <a:off x="334389" y="5114621"/>
            <a:ext cx="1083122" cy="261610"/>
          </a:xfrm>
          <a:prstGeom prst="rect">
            <a:avLst/>
          </a:prstGeom>
          <a:noFill/>
        </p:spPr>
        <p:txBody>
          <a:bodyPr wrap="square" rtlCol="0">
            <a:spAutoFit/>
          </a:bodyPr>
          <a:lstStyle/>
          <a:p>
            <a:r>
              <a:rPr kumimoji="1" lang="ja-JP" altLang="en-US" sz="1100" dirty="0" smtClean="0"/>
              <a:t>各府省</a:t>
            </a:r>
            <a:endParaRPr kumimoji="1" lang="ja-JP" altLang="en-US" sz="1100" dirty="0"/>
          </a:p>
        </p:txBody>
      </p:sp>
      <p:sp>
        <p:nvSpPr>
          <p:cNvPr id="16" name="テキスト ボックス 15"/>
          <p:cNvSpPr txBox="1"/>
          <p:nvPr/>
        </p:nvSpPr>
        <p:spPr>
          <a:xfrm>
            <a:off x="334389" y="5330645"/>
            <a:ext cx="1083122" cy="261610"/>
          </a:xfrm>
          <a:prstGeom prst="rect">
            <a:avLst/>
          </a:prstGeom>
          <a:noFill/>
        </p:spPr>
        <p:txBody>
          <a:bodyPr wrap="square" rtlCol="0">
            <a:spAutoFit/>
          </a:bodyPr>
          <a:lstStyle/>
          <a:p>
            <a:r>
              <a:rPr kumimoji="1" lang="ja-JP" altLang="en-US" sz="1100" dirty="0" smtClean="0"/>
              <a:t>自治体</a:t>
            </a:r>
            <a:endParaRPr kumimoji="1" lang="ja-JP" altLang="en-US" sz="1100" dirty="0"/>
          </a:p>
        </p:txBody>
      </p:sp>
      <p:sp>
        <p:nvSpPr>
          <p:cNvPr id="17" name="テキスト ボックス 16"/>
          <p:cNvSpPr txBox="1"/>
          <p:nvPr/>
        </p:nvSpPr>
        <p:spPr>
          <a:xfrm>
            <a:off x="334389" y="5978717"/>
            <a:ext cx="1312318" cy="430887"/>
          </a:xfrm>
          <a:prstGeom prst="rect">
            <a:avLst/>
          </a:prstGeom>
          <a:noFill/>
        </p:spPr>
        <p:txBody>
          <a:bodyPr wrap="square" rtlCol="0">
            <a:spAutoFit/>
          </a:bodyPr>
          <a:lstStyle/>
          <a:p>
            <a:r>
              <a:rPr kumimoji="1" lang="ja-JP" altLang="en-US" sz="1100" dirty="0" smtClean="0"/>
              <a:t>民間組織</a:t>
            </a:r>
            <a:endParaRPr kumimoji="1" lang="en-US" altLang="ja-JP" sz="1100" dirty="0" smtClean="0"/>
          </a:p>
          <a:p>
            <a:r>
              <a:rPr kumimoji="1" lang="ja-JP" altLang="en-US" sz="1100" dirty="0" smtClean="0"/>
              <a:t>（企業、</a:t>
            </a:r>
            <a:r>
              <a:rPr kumimoji="1" lang="en-US" altLang="ja-JP" sz="1100" dirty="0" smtClean="0"/>
              <a:t>NPO</a:t>
            </a:r>
            <a:r>
              <a:rPr kumimoji="1" lang="ja-JP" altLang="en-US" sz="1100" dirty="0" smtClean="0"/>
              <a:t>等）</a:t>
            </a:r>
            <a:endParaRPr kumimoji="1" lang="ja-JP" altLang="en-US" sz="1100" dirty="0"/>
          </a:p>
        </p:txBody>
      </p:sp>
      <p:sp>
        <p:nvSpPr>
          <p:cNvPr id="18" name="テキスト ボックス 17"/>
          <p:cNvSpPr txBox="1"/>
          <p:nvPr/>
        </p:nvSpPr>
        <p:spPr>
          <a:xfrm>
            <a:off x="334389" y="6626789"/>
            <a:ext cx="1438863" cy="261610"/>
          </a:xfrm>
          <a:prstGeom prst="rect">
            <a:avLst/>
          </a:prstGeom>
          <a:noFill/>
        </p:spPr>
        <p:txBody>
          <a:bodyPr wrap="square" rtlCol="0">
            <a:spAutoFit/>
          </a:bodyPr>
          <a:lstStyle/>
          <a:p>
            <a:r>
              <a:rPr kumimoji="1" lang="en-US" altLang="ja-JP" sz="1100" dirty="0" smtClean="0"/>
              <a:t>RWC2019</a:t>
            </a:r>
            <a:r>
              <a:rPr kumimoji="1" lang="ja-JP" altLang="en-US" sz="900" dirty="0" smtClean="0"/>
              <a:t>（注</a:t>
            </a:r>
            <a:r>
              <a:rPr kumimoji="1" lang="en-US" altLang="ja-JP" sz="900" dirty="0" smtClean="0"/>
              <a:t>1</a:t>
            </a:r>
            <a:r>
              <a:rPr kumimoji="1" lang="ja-JP" altLang="en-US" sz="900" dirty="0" smtClean="0"/>
              <a:t>）</a:t>
            </a:r>
            <a:endParaRPr kumimoji="1" lang="ja-JP" altLang="en-US" sz="900" dirty="0"/>
          </a:p>
        </p:txBody>
      </p:sp>
      <p:sp>
        <p:nvSpPr>
          <p:cNvPr id="19" name="テキスト ボックス 18"/>
          <p:cNvSpPr txBox="1"/>
          <p:nvPr/>
        </p:nvSpPr>
        <p:spPr>
          <a:xfrm>
            <a:off x="2547649" y="4649895"/>
            <a:ext cx="369332" cy="2732025"/>
          </a:xfrm>
          <a:prstGeom prst="rect">
            <a:avLst/>
          </a:prstGeom>
          <a:solidFill>
            <a:schemeClr val="accent4">
              <a:lumMod val="60000"/>
              <a:lumOff val="40000"/>
            </a:schemeClr>
          </a:solidFill>
          <a:ln>
            <a:noFill/>
          </a:ln>
        </p:spPr>
        <p:txBody>
          <a:bodyPr vert="eaVert" wrap="square" rtlCol="0">
            <a:spAutoFit/>
          </a:bodyPr>
          <a:lstStyle/>
          <a:p>
            <a:pPr algn="ctr"/>
            <a:r>
              <a:rPr kumimoji="1" lang="ja-JP" altLang="en-US" sz="1200" b="1" dirty="0" smtClean="0">
                <a:solidFill>
                  <a:schemeClr val="bg1"/>
                </a:solidFill>
              </a:rPr>
              <a:t>レガシー事業・施策の検討</a:t>
            </a:r>
            <a:endParaRPr kumimoji="1" lang="ja-JP" altLang="en-US" sz="1200" b="1" dirty="0">
              <a:solidFill>
                <a:schemeClr val="bg1"/>
              </a:solidFill>
            </a:endParaRPr>
          </a:p>
        </p:txBody>
      </p:sp>
      <p:sp>
        <p:nvSpPr>
          <p:cNvPr id="20" name="テキスト ボックス 19"/>
          <p:cNvSpPr txBox="1"/>
          <p:nvPr/>
        </p:nvSpPr>
        <p:spPr>
          <a:xfrm>
            <a:off x="4995922" y="4782814"/>
            <a:ext cx="1645380" cy="430887"/>
          </a:xfrm>
          <a:prstGeom prst="rect">
            <a:avLst/>
          </a:prstGeom>
          <a:noFill/>
        </p:spPr>
        <p:txBody>
          <a:bodyPr wrap="square" rtlCol="0">
            <a:spAutoFit/>
          </a:bodyPr>
          <a:lstStyle/>
          <a:p>
            <a:r>
              <a:rPr kumimoji="1" lang="ja-JP" altLang="en-US" sz="1100" b="1" dirty="0" smtClean="0">
                <a:solidFill>
                  <a:srgbClr val="002060"/>
                </a:solidFill>
              </a:rPr>
              <a:t>提言</a:t>
            </a:r>
            <a:r>
              <a:rPr kumimoji="1" lang="en-US" altLang="ja-JP" sz="1100" b="1" dirty="0" smtClean="0">
                <a:solidFill>
                  <a:srgbClr val="002060"/>
                </a:solidFill>
              </a:rPr>
              <a:t>1</a:t>
            </a:r>
            <a:r>
              <a:rPr kumimoji="1" lang="ja-JP" altLang="en-US" sz="1100" b="1" dirty="0" smtClean="0">
                <a:solidFill>
                  <a:srgbClr val="002060"/>
                </a:solidFill>
              </a:rPr>
              <a:t>：</a:t>
            </a:r>
            <a:endParaRPr kumimoji="1" lang="en-US" altLang="ja-JP" sz="1100" b="1" dirty="0" smtClean="0">
              <a:solidFill>
                <a:srgbClr val="002060"/>
              </a:solidFill>
            </a:endParaRPr>
          </a:p>
          <a:p>
            <a:r>
              <a:rPr kumimoji="1" lang="ja-JP" altLang="en-US" sz="1100" b="1" dirty="0" smtClean="0">
                <a:solidFill>
                  <a:srgbClr val="002060"/>
                </a:solidFill>
              </a:rPr>
              <a:t>社会・経済の構造改革</a:t>
            </a:r>
            <a:endParaRPr kumimoji="1" lang="ja-JP" altLang="en-US" sz="1100" b="1" dirty="0">
              <a:solidFill>
                <a:srgbClr val="002060"/>
              </a:solidFill>
            </a:endParaRPr>
          </a:p>
        </p:txBody>
      </p:sp>
      <p:sp>
        <p:nvSpPr>
          <p:cNvPr id="21" name="テキスト ボックス 20"/>
          <p:cNvSpPr txBox="1"/>
          <p:nvPr/>
        </p:nvSpPr>
        <p:spPr>
          <a:xfrm>
            <a:off x="5017972" y="5843446"/>
            <a:ext cx="1656184" cy="430887"/>
          </a:xfrm>
          <a:prstGeom prst="rect">
            <a:avLst/>
          </a:prstGeom>
          <a:noFill/>
        </p:spPr>
        <p:txBody>
          <a:bodyPr wrap="square" rtlCol="0">
            <a:spAutoFit/>
          </a:bodyPr>
          <a:lstStyle/>
          <a:p>
            <a:r>
              <a:rPr kumimoji="1" lang="ja-JP" altLang="en-US" sz="1100" b="1" dirty="0" smtClean="0">
                <a:solidFill>
                  <a:srgbClr val="002060"/>
                </a:solidFill>
              </a:rPr>
              <a:t>提言</a:t>
            </a:r>
            <a:r>
              <a:rPr kumimoji="1" lang="en-US" altLang="ja-JP" sz="1100" b="1" dirty="0" smtClean="0">
                <a:solidFill>
                  <a:srgbClr val="002060"/>
                </a:solidFill>
              </a:rPr>
              <a:t>2</a:t>
            </a:r>
            <a:r>
              <a:rPr kumimoji="1" lang="ja-JP" altLang="en-US" sz="1100" b="1" dirty="0" smtClean="0">
                <a:solidFill>
                  <a:srgbClr val="002060"/>
                </a:solidFill>
              </a:rPr>
              <a:t>：</a:t>
            </a:r>
            <a:endParaRPr kumimoji="1" lang="en-US" altLang="ja-JP" sz="1100" b="1" dirty="0" smtClean="0">
              <a:solidFill>
                <a:srgbClr val="002060"/>
              </a:solidFill>
            </a:endParaRPr>
          </a:p>
          <a:p>
            <a:r>
              <a:rPr kumimoji="1" lang="ja-JP" altLang="en-US" sz="1100" b="1" dirty="0" smtClean="0">
                <a:solidFill>
                  <a:srgbClr val="002060"/>
                </a:solidFill>
              </a:rPr>
              <a:t>地方創生・被災地復興</a:t>
            </a:r>
            <a:endParaRPr kumimoji="1" lang="ja-JP" altLang="en-US" sz="1100" b="1" dirty="0">
              <a:solidFill>
                <a:srgbClr val="002060"/>
              </a:solidFill>
            </a:endParaRPr>
          </a:p>
        </p:txBody>
      </p:sp>
      <p:sp>
        <p:nvSpPr>
          <p:cNvPr id="22" name="テキスト ボックス 21"/>
          <p:cNvSpPr txBox="1"/>
          <p:nvPr/>
        </p:nvSpPr>
        <p:spPr>
          <a:xfrm>
            <a:off x="4995922" y="6837022"/>
            <a:ext cx="1800200" cy="430887"/>
          </a:xfrm>
          <a:prstGeom prst="rect">
            <a:avLst/>
          </a:prstGeom>
          <a:noFill/>
        </p:spPr>
        <p:txBody>
          <a:bodyPr wrap="square" rtlCol="0">
            <a:spAutoFit/>
          </a:bodyPr>
          <a:lstStyle/>
          <a:p>
            <a:r>
              <a:rPr kumimoji="1" lang="ja-JP" altLang="en-US" sz="1100" b="1" dirty="0" smtClean="0">
                <a:solidFill>
                  <a:srgbClr val="002060"/>
                </a:solidFill>
              </a:rPr>
              <a:t>提言</a:t>
            </a:r>
            <a:r>
              <a:rPr kumimoji="1" lang="en-US" altLang="ja-JP" sz="1100" b="1" dirty="0" smtClean="0">
                <a:solidFill>
                  <a:srgbClr val="002060"/>
                </a:solidFill>
              </a:rPr>
              <a:t>3</a:t>
            </a:r>
            <a:r>
              <a:rPr kumimoji="1" lang="ja-JP" altLang="en-US" sz="1100" b="1" dirty="0" smtClean="0">
                <a:solidFill>
                  <a:srgbClr val="002060"/>
                </a:solidFill>
              </a:rPr>
              <a:t>：</a:t>
            </a:r>
            <a:endParaRPr kumimoji="1" lang="en-US" altLang="ja-JP" sz="1100" b="1" dirty="0" smtClean="0">
              <a:solidFill>
                <a:srgbClr val="002060"/>
              </a:solidFill>
            </a:endParaRPr>
          </a:p>
          <a:p>
            <a:r>
              <a:rPr kumimoji="1" lang="ja-JP" altLang="en-US" sz="1100" b="1" dirty="0" smtClean="0">
                <a:solidFill>
                  <a:srgbClr val="002060"/>
                </a:solidFill>
              </a:rPr>
              <a:t>アジア・世界の課題解決</a:t>
            </a:r>
            <a:endParaRPr kumimoji="1" lang="ja-JP" altLang="en-US" sz="1100" b="1" dirty="0">
              <a:solidFill>
                <a:srgbClr val="002060"/>
              </a:solidFill>
            </a:endParaRPr>
          </a:p>
        </p:txBody>
      </p:sp>
      <p:sp>
        <p:nvSpPr>
          <p:cNvPr id="23" name="テキスト ボックス 22"/>
          <p:cNvSpPr txBox="1"/>
          <p:nvPr/>
        </p:nvSpPr>
        <p:spPr>
          <a:xfrm>
            <a:off x="387409" y="7565478"/>
            <a:ext cx="6333122" cy="430887"/>
          </a:xfrm>
          <a:prstGeom prst="rect">
            <a:avLst/>
          </a:prstGeom>
          <a:noFill/>
        </p:spPr>
        <p:txBody>
          <a:bodyPr wrap="square" rtlCol="0">
            <a:spAutoFit/>
          </a:bodyPr>
          <a:lstStyle/>
          <a:p>
            <a:r>
              <a:rPr kumimoji="1" lang="ja-JP" altLang="en-US" sz="1100" b="1" dirty="0" smtClean="0">
                <a:solidFill>
                  <a:srgbClr val="002060"/>
                </a:solidFill>
              </a:rPr>
              <a:t>提言</a:t>
            </a:r>
            <a:r>
              <a:rPr kumimoji="1" lang="en-US" altLang="ja-JP" sz="1100" b="1" dirty="0" smtClean="0">
                <a:solidFill>
                  <a:srgbClr val="002060"/>
                </a:solidFill>
              </a:rPr>
              <a:t>4,5,6</a:t>
            </a:r>
            <a:r>
              <a:rPr kumimoji="1" lang="ja-JP" altLang="en-US" sz="1100" b="1" dirty="0" smtClean="0">
                <a:solidFill>
                  <a:srgbClr val="002060"/>
                </a:solidFill>
              </a:rPr>
              <a:t>：全員参加型推進体制</a:t>
            </a:r>
            <a:endParaRPr kumimoji="1" lang="en-US" altLang="ja-JP" sz="1100" b="1" dirty="0" smtClean="0">
              <a:solidFill>
                <a:srgbClr val="002060"/>
              </a:solidFill>
            </a:endParaRPr>
          </a:p>
          <a:p>
            <a:r>
              <a:rPr lang="ja-JP" altLang="en-US" sz="1100" b="1" dirty="0" smtClean="0">
                <a:solidFill>
                  <a:srgbClr val="002060"/>
                </a:solidFill>
              </a:rPr>
              <a:t>　　①全体マネジメント　　②公式スポンサー以外も含む参画　　③国民の参画・エンゲージメント</a:t>
            </a:r>
            <a:endParaRPr kumimoji="1" lang="ja-JP" altLang="en-US" sz="1100" b="1" dirty="0">
              <a:solidFill>
                <a:srgbClr val="002060"/>
              </a:solidFill>
            </a:endParaRPr>
          </a:p>
        </p:txBody>
      </p:sp>
      <p:sp>
        <p:nvSpPr>
          <p:cNvPr id="24" name="テキスト ボックス 23"/>
          <p:cNvSpPr txBox="1"/>
          <p:nvPr/>
        </p:nvSpPr>
        <p:spPr>
          <a:xfrm>
            <a:off x="334389" y="6842813"/>
            <a:ext cx="1493180" cy="430887"/>
          </a:xfrm>
          <a:prstGeom prst="rect">
            <a:avLst/>
          </a:prstGeom>
          <a:noFill/>
        </p:spPr>
        <p:txBody>
          <a:bodyPr wrap="square" rtlCol="0">
            <a:spAutoFit/>
          </a:bodyPr>
          <a:lstStyle/>
          <a:p>
            <a:r>
              <a:rPr kumimoji="1" lang="ja-JP" altLang="en-US" sz="1100" dirty="0" smtClean="0"/>
              <a:t>関西</a:t>
            </a:r>
            <a:r>
              <a:rPr kumimoji="1" lang="en-US" altLang="ja-JP" sz="1100" dirty="0" smtClean="0"/>
              <a:t>WMG2021</a:t>
            </a:r>
            <a:r>
              <a:rPr lang="ja-JP" altLang="en-US" sz="900" dirty="0"/>
              <a:t>（</a:t>
            </a:r>
            <a:r>
              <a:rPr lang="ja-JP" altLang="en-US" sz="900" dirty="0" smtClean="0"/>
              <a:t>注</a:t>
            </a:r>
            <a:r>
              <a:rPr lang="en-US" altLang="ja-JP" sz="900" dirty="0" smtClean="0"/>
              <a:t>2</a:t>
            </a:r>
            <a:r>
              <a:rPr lang="ja-JP" altLang="en-US" sz="900" dirty="0" smtClean="0"/>
              <a:t>）</a:t>
            </a:r>
            <a:endParaRPr lang="ja-JP" altLang="en-US" sz="900" dirty="0"/>
          </a:p>
          <a:p>
            <a:endParaRPr kumimoji="1" lang="ja-JP" altLang="en-US" sz="1100" dirty="0"/>
          </a:p>
        </p:txBody>
      </p:sp>
      <p:sp>
        <p:nvSpPr>
          <p:cNvPr id="25" name="テキスト ボックス 24"/>
          <p:cNvSpPr txBox="1"/>
          <p:nvPr/>
        </p:nvSpPr>
        <p:spPr>
          <a:xfrm>
            <a:off x="243393" y="4261558"/>
            <a:ext cx="1584176" cy="276999"/>
          </a:xfrm>
          <a:prstGeom prst="rect">
            <a:avLst/>
          </a:prstGeom>
          <a:solidFill>
            <a:schemeClr val="bg1"/>
          </a:solidFill>
          <a:ln w="38100">
            <a:solidFill>
              <a:schemeClr val="tx2"/>
            </a:solidFill>
          </a:ln>
        </p:spPr>
        <p:txBody>
          <a:bodyPr wrap="square" rtlCol="0">
            <a:spAutoFit/>
          </a:bodyPr>
          <a:lstStyle/>
          <a:p>
            <a:pPr algn="ctr"/>
            <a:r>
              <a:rPr kumimoji="1" lang="ja-JP" altLang="en-US" sz="1200" b="1" dirty="0" smtClean="0">
                <a:solidFill>
                  <a:srgbClr val="002060"/>
                </a:solidFill>
              </a:rPr>
              <a:t>ステークホルダー</a:t>
            </a:r>
            <a:endParaRPr kumimoji="1" lang="ja-JP" altLang="en-US" sz="1200" b="1" dirty="0">
              <a:solidFill>
                <a:srgbClr val="002060"/>
              </a:solidFill>
            </a:endParaRPr>
          </a:p>
        </p:txBody>
      </p:sp>
      <p:sp>
        <p:nvSpPr>
          <p:cNvPr id="26" name="テキスト ボックス 25"/>
          <p:cNvSpPr txBox="1"/>
          <p:nvPr/>
        </p:nvSpPr>
        <p:spPr>
          <a:xfrm>
            <a:off x="334389" y="5762693"/>
            <a:ext cx="1288452" cy="261610"/>
          </a:xfrm>
          <a:prstGeom prst="rect">
            <a:avLst/>
          </a:prstGeom>
          <a:noFill/>
        </p:spPr>
        <p:txBody>
          <a:bodyPr wrap="square" rtlCol="0">
            <a:spAutoFit/>
          </a:bodyPr>
          <a:lstStyle/>
          <a:p>
            <a:r>
              <a:rPr kumimoji="1" lang="ja-JP" altLang="en-US" sz="1100" dirty="0" smtClean="0"/>
              <a:t>学校・大学</a:t>
            </a:r>
            <a:endParaRPr kumimoji="1" lang="ja-JP" altLang="en-US" sz="1100" dirty="0"/>
          </a:p>
        </p:txBody>
      </p:sp>
      <p:sp>
        <p:nvSpPr>
          <p:cNvPr id="27" name="二等辺三角形 26"/>
          <p:cNvSpPr/>
          <p:nvPr/>
        </p:nvSpPr>
        <p:spPr>
          <a:xfrm rot="5400000">
            <a:off x="1316540" y="5981959"/>
            <a:ext cx="1758777" cy="393818"/>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p:cNvSpPr/>
          <p:nvPr/>
        </p:nvSpPr>
        <p:spPr>
          <a:xfrm rot="5400000">
            <a:off x="2337392" y="5974818"/>
            <a:ext cx="1773063" cy="393818"/>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516089" y="4649895"/>
            <a:ext cx="369332" cy="2732025"/>
          </a:xfrm>
          <a:prstGeom prst="rect">
            <a:avLst/>
          </a:prstGeom>
          <a:solidFill>
            <a:schemeClr val="accent4">
              <a:lumMod val="60000"/>
              <a:lumOff val="40000"/>
            </a:schemeClr>
          </a:solidFill>
          <a:ln>
            <a:noFill/>
          </a:ln>
        </p:spPr>
        <p:txBody>
          <a:bodyPr vert="eaVert" wrap="square" rtlCol="0">
            <a:spAutoFit/>
          </a:bodyPr>
          <a:lstStyle/>
          <a:p>
            <a:pPr algn="ctr"/>
            <a:r>
              <a:rPr kumimoji="1" lang="ja-JP" altLang="en-US" sz="1200" b="1" dirty="0" smtClean="0">
                <a:solidFill>
                  <a:schemeClr val="bg1"/>
                </a:solidFill>
              </a:rPr>
              <a:t>レガシー事業・施策の実施</a:t>
            </a:r>
            <a:endParaRPr kumimoji="1" lang="ja-JP" altLang="en-US" sz="1200" b="1" dirty="0">
              <a:solidFill>
                <a:schemeClr val="bg1"/>
              </a:solidFill>
            </a:endParaRPr>
          </a:p>
        </p:txBody>
      </p:sp>
      <p:sp>
        <p:nvSpPr>
          <p:cNvPr id="30" name="二等辺三角形 29"/>
          <p:cNvSpPr/>
          <p:nvPr/>
        </p:nvSpPr>
        <p:spPr>
          <a:xfrm rot="5400000">
            <a:off x="3291250" y="5968461"/>
            <a:ext cx="1786935" cy="393818"/>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559233" y="4649895"/>
            <a:ext cx="369332" cy="2732025"/>
          </a:xfrm>
          <a:prstGeom prst="rect">
            <a:avLst/>
          </a:prstGeom>
          <a:solidFill>
            <a:schemeClr val="accent1">
              <a:lumMod val="75000"/>
            </a:schemeClr>
          </a:solidFill>
          <a:ln>
            <a:solidFill>
              <a:schemeClr val="accent3">
                <a:lumMod val="50000"/>
              </a:schemeClr>
            </a:solidFill>
          </a:ln>
        </p:spPr>
        <p:txBody>
          <a:bodyPr vert="eaVert" wrap="square" rtlCol="0">
            <a:spAutoFit/>
          </a:bodyPr>
          <a:lstStyle/>
          <a:p>
            <a:pPr algn="ctr"/>
            <a:r>
              <a:rPr kumimoji="1" lang="ja-JP" altLang="en-US" sz="1200" b="1" dirty="0" smtClean="0">
                <a:solidFill>
                  <a:schemeClr val="bg1"/>
                </a:solidFill>
              </a:rPr>
              <a:t>大会後のレガシー</a:t>
            </a:r>
            <a:endParaRPr kumimoji="1" lang="ja-JP" altLang="en-US" sz="1200" b="1" dirty="0">
              <a:solidFill>
                <a:schemeClr val="bg1"/>
              </a:solidFill>
            </a:endParaRPr>
          </a:p>
        </p:txBody>
      </p:sp>
      <p:sp>
        <p:nvSpPr>
          <p:cNvPr id="32" name="テキスト ボックス 31"/>
          <p:cNvSpPr txBox="1"/>
          <p:nvPr/>
        </p:nvSpPr>
        <p:spPr>
          <a:xfrm>
            <a:off x="1999020" y="4261557"/>
            <a:ext cx="2382607" cy="276999"/>
          </a:xfrm>
          <a:prstGeom prst="rect">
            <a:avLst/>
          </a:prstGeom>
          <a:solidFill>
            <a:schemeClr val="bg1"/>
          </a:solidFill>
          <a:ln w="38100">
            <a:solidFill>
              <a:schemeClr val="tx2"/>
            </a:solidFill>
          </a:ln>
        </p:spPr>
        <p:txBody>
          <a:bodyPr wrap="square" rtlCol="0">
            <a:spAutoFit/>
          </a:bodyPr>
          <a:lstStyle/>
          <a:p>
            <a:pPr algn="ctr"/>
            <a:r>
              <a:rPr lang="ja-JP" altLang="en-US" sz="1200" b="1" dirty="0" smtClean="0">
                <a:solidFill>
                  <a:srgbClr val="002060"/>
                </a:solidFill>
              </a:rPr>
              <a:t>検討・実施プロセス</a:t>
            </a:r>
            <a:endParaRPr kumimoji="1" lang="ja-JP" altLang="en-US" sz="1200" b="1" dirty="0">
              <a:solidFill>
                <a:srgbClr val="002060"/>
              </a:solidFill>
            </a:endParaRPr>
          </a:p>
        </p:txBody>
      </p:sp>
      <p:sp>
        <p:nvSpPr>
          <p:cNvPr id="33" name="テキスト ボックス 32"/>
          <p:cNvSpPr txBox="1"/>
          <p:nvPr/>
        </p:nvSpPr>
        <p:spPr>
          <a:xfrm>
            <a:off x="4555595" y="4261556"/>
            <a:ext cx="2240528" cy="276999"/>
          </a:xfrm>
          <a:prstGeom prst="rect">
            <a:avLst/>
          </a:prstGeom>
          <a:solidFill>
            <a:schemeClr val="bg1"/>
          </a:solidFill>
          <a:ln w="38100">
            <a:solidFill>
              <a:schemeClr val="tx2"/>
            </a:solidFill>
          </a:ln>
        </p:spPr>
        <p:txBody>
          <a:bodyPr wrap="square" rtlCol="0">
            <a:spAutoFit/>
          </a:bodyPr>
          <a:lstStyle/>
          <a:p>
            <a:pPr algn="ctr"/>
            <a:r>
              <a:rPr kumimoji="1" lang="ja-JP" altLang="en-US" sz="1200" b="1" dirty="0" smtClean="0">
                <a:solidFill>
                  <a:srgbClr val="002060"/>
                </a:solidFill>
              </a:rPr>
              <a:t>レガシー</a:t>
            </a:r>
            <a:endParaRPr kumimoji="1" lang="ja-JP" altLang="en-US" sz="1200" b="1" dirty="0">
              <a:solidFill>
                <a:srgbClr val="002060"/>
              </a:solidFill>
            </a:endParaRPr>
          </a:p>
        </p:txBody>
      </p:sp>
      <p:sp>
        <p:nvSpPr>
          <p:cNvPr id="34" name="テキスト ボックス 33"/>
          <p:cNvSpPr txBox="1"/>
          <p:nvPr/>
        </p:nvSpPr>
        <p:spPr>
          <a:xfrm>
            <a:off x="322456" y="6385115"/>
            <a:ext cx="1312318" cy="261610"/>
          </a:xfrm>
          <a:prstGeom prst="rect">
            <a:avLst/>
          </a:prstGeom>
          <a:noFill/>
        </p:spPr>
        <p:txBody>
          <a:bodyPr wrap="square" rtlCol="0">
            <a:spAutoFit/>
          </a:bodyPr>
          <a:lstStyle/>
          <a:p>
            <a:r>
              <a:rPr kumimoji="1" lang="ja-JP" altLang="en-US" sz="1100" dirty="0" smtClean="0"/>
              <a:t>市民・コミュニティ</a:t>
            </a:r>
            <a:endParaRPr kumimoji="1" lang="ja-JP" altLang="en-US" sz="1100" dirty="0"/>
          </a:p>
        </p:txBody>
      </p:sp>
      <p:sp>
        <p:nvSpPr>
          <p:cNvPr id="35" name="テキスト ボックス 34"/>
          <p:cNvSpPr txBox="1"/>
          <p:nvPr/>
        </p:nvSpPr>
        <p:spPr>
          <a:xfrm>
            <a:off x="334389" y="5557702"/>
            <a:ext cx="1464754" cy="261610"/>
          </a:xfrm>
          <a:prstGeom prst="rect">
            <a:avLst/>
          </a:prstGeom>
          <a:noFill/>
        </p:spPr>
        <p:txBody>
          <a:bodyPr wrap="square" rtlCol="0">
            <a:spAutoFit/>
          </a:bodyPr>
          <a:lstStyle/>
          <a:p>
            <a:r>
              <a:rPr kumimoji="1" lang="ja-JP" altLang="en-US" sz="1100" dirty="0" smtClean="0"/>
              <a:t>スポーツ・文化団体</a:t>
            </a:r>
            <a:endParaRPr kumimoji="1" lang="ja-JP" altLang="en-US" sz="1100" dirty="0"/>
          </a:p>
        </p:txBody>
      </p:sp>
      <p:sp>
        <p:nvSpPr>
          <p:cNvPr id="3" name="正方形/長方形 2"/>
          <p:cNvSpPr/>
          <p:nvPr/>
        </p:nvSpPr>
        <p:spPr>
          <a:xfrm>
            <a:off x="243392" y="8013576"/>
            <a:ext cx="6786007" cy="230832"/>
          </a:xfrm>
          <a:prstGeom prst="rect">
            <a:avLst/>
          </a:prstGeom>
        </p:spPr>
        <p:txBody>
          <a:bodyPr wrap="square">
            <a:spAutoFit/>
          </a:bodyPr>
          <a:lstStyle/>
          <a:p>
            <a:r>
              <a:rPr lang="ja-JP" altLang="ja-JP" sz="900" dirty="0">
                <a:latin typeface="Tahoma" panose="020B0604030504040204" pitchFamily="34" charset="0"/>
                <a:ea typeface="+mj-ea"/>
                <a:cs typeface="Tahoma" panose="020B0604030504040204" pitchFamily="34" charset="0"/>
              </a:rPr>
              <a:t>注</a:t>
            </a:r>
            <a:r>
              <a:rPr lang="en-US" altLang="ja-JP" sz="900" dirty="0">
                <a:latin typeface="Tahoma" panose="020B0604030504040204" pitchFamily="34" charset="0"/>
                <a:ea typeface="Tahoma" panose="020B0604030504040204" pitchFamily="34" charset="0"/>
                <a:cs typeface="Tahoma" panose="020B0604030504040204" pitchFamily="34" charset="0"/>
              </a:rPr>
              <a:t>1</a:t>
            </a:r>
            <a:r>
              <a:rPr lang="ja-JP" altLang="ja-JP" sz="900" dirty="0">
                <a:latin typeface="Tahoma" panose="020B0604030504040204" pitchFamily="34" charset="0"/>
                <a:ea typeface="+mj-ea"/>
                <a:cs typeface="Tahoma" panose="020B0604030504040204" pitchFamily="34" charset="0"/>
              </a:rPr>
              <a:t>：</a:t>
            </a:r>
            <a:r>
              <a:rPr lang="en-US" altLang="ja-JP" sz="900" dirty="0">
                <a:latin typeface="Tahoma" panose="020B0604030504040204" pitchFamily="34" charset="0"/>
                <a:ea typeface="Tahoma" panose="020B0604030504040204" pitchFamily="34" charset="0"/>
                <a:cs typeface="Tahoma" panose="020B0604030504040204" pitchFamily="34" charset="0"/>
              </a:rPr>
              <a:t>RWC2019</a:t>
            </a:r>
            <a:r>
              <a:rPr lang="ja-JP" altLang="ja-JP" sz="900" dirty="0">
                <a:latin typeface="Tahoma" panose="020B0604030504040204" pitchFamily="34" charset="0"/>
                <a:ea typeface="+mj-ea"/>
                <a:cs typeface="Tahoma" panose="020B0604030504040204" pitchFamily="34" charset="0"/>
              </a:rPr>
              <a:t>：ラグビーワールドカップ</a:t>
            </a:r>
            <a:r>
              <a:rPr lang="en-US" altLang="ja-JP" sz="900" dirty="0" smtClean="0">
                <a:latin typeface="Tahoma" panose="020B0604030504040204" pitchFamily="34" charset="0"/>
                <a:ea typeface="Tahoma" panose="020B0604030504040204" pitchFamily="34" charset="0"/>
                <a:cs typeface="Tahoma" panose="020B0604030504040204" pitchFamily="34" charset="0"/>
              </a:rPr>
              <a:t>2019</a:t>
            </a:r>
            <a:r>
              <a:rPr lang="ja-JP" altLang="en-US" sz="900" dirty="0" err="1" smtClean="0">
                <a:latin typeface="Tahoma" panose="020B0604030504040204" pitchFamily="34" charset="0"/>
                <a:ea typeface="+mj-ea"/>
                <a:cs typeface="Tahoma" panose="020B0604030504040204" pitchFamily="34" charset="0"/>
              </a:rPr>
              <a:t>、</a:t>
            </a:r>
            <a:r>
              <a:rPr lang="ja-JP" altLang="ja-JP" sz="900" dirty="0" smtClean="0">
                <a:latin typeface="Tahoma" panose="020B0604030504040204" pitchFamily="34" charset="0"/>
                <a:ea typeface="+mj-ea"/>
                <a:cs typeface="Tahoma" panose="020B0604030504040204" pitchFamily="34" charset="0"/>
              </a:rPr>
              <a:t>注</a:t>
            </a:r>
            <a:r>
              <a:rPr lang="en-US" altLang="ja-JP" sz="900" dirty="0">
                <a:latin typeface="Tahoma" panose="020B0604030504040204" pitchFamily="34" charset="0"/>
                <a:ea typeface="Tahoma" panose="020B0604030504040204" pitchFamily="34" charset="0"/>
                <a:cs typeface="Tahoma" panose="020B0604030504040204" pitchFamily="34" charset="0"/>
              </a:rPr>
              <a:t>2</a:t>
            </a:r>
            <a:r>
              <a:rPr lang="ja-JP" altLang="ja-JP" sz="900" dirty="0">
                <a:latin typeface="Tahoma" panose="020B0604030504040204" pitchFamily="34" charset="0"/>
                <a:ea typeface="+mj-ea"/>
                <a:cs typeface="Tahoma" panose="020B0604030504040204" pitchFamily="34" charset="0"/>
              </a:rPr>
              <a:t>：関西</a:t>
            </a:r>
            <a:r>
              <a:rPr lang="en-US" altLang="ja-JP" sz="900" dirty="0">
                <a:latin typeface="Tahoma" panose="020B0604030504040204" pitchFamily="34" charset="0"/>
                <a:ea typeface="Tahoma" panose="020B0604030504040204" pitchFamily="34" charset="0"/>
                <a:cs typeface="Tahoma" panose="020B0604030504040204" pitchFamily="34" charset="0"/>
              </a:rPr>
              <a:t>WMG2021</a:t>
            </a:r>
            <a:r>
              <a:rPr lang="ja-JP" altLang="ja-JP" sz="900" dirty="0">
                <a:latin typeface="Tahoma" panose="020B0604030504040204" pitchFamily="34" charset="0"/>
                <a:ea typeface="+mj-ea"/>
                <a:cs typeface="Tahoma" panose="020B0604030504040204" pitchFamily="34" charset="0"/>
              </a:rPr>
              <a:t>：関西ワールドマスターズゲームズ</a:t>
            </a:r>
            <a:r>
              <a:rPr lang="en-US" altLang="ja-JP" sz="900" dirty="0">
                <a:latin typeface="Tahoma" panose="020B0604030504040204" pitchFamily="34" charset="0"/>
                <a:ea typeface="Tahoma" panose="020B0604030504040204" pitchFamily="34" charset="0"/>
                <a:cs typeface="Tahoma" panose="020B0604030504040204" pitchFamily="34" charset="0"/>
              </a:rPr>
              <a:t>2021</a:t>
            </a:r>
            <a:endParaRPr lang="ja-JP" altLang="ja-JP" sz="900" dirty="0">
              <a:latin typeface="Tahoma" panose="020B0604030504040204" pitchFamily="34" charset="0"/>
              <a:ea typeface="+mj-ea"/>
              <a:cs typeface="Tahoma" panose="020B0604030504040204" pitchFamily="34" charset="0"/>
            </a:endParaRPr>
          </a:p>
        </p:txBody>
      </p:sp>
      <p:sp>
        <p:nvSpPr>
          <p:cNvPr id="36" name="正方形/長方形 35"/>
          <p:cNvSpPr/>
          <p:nvPr/>
        </p:nvSpPr>
        <p:spPr>
          <a:xfrm>
            <a:off x="428200" y="1903797"/>
            <a:ext cx="2598815" cy="424428"/>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提言</a:t>
            </a:r>
            <a:r>
              <a:rPr lang="en-US" altLang="ja-JP" sz="1100" dirty="0" smtClean="0">
                <a:solidFill>
                  <a:schemeClr val="bg1"/>
                </a:solidFill>
                <a:latin typeface="Meiryo UI" pitchFamily="50" charset="-128"/>
                <a:ea typeface="Meiryo UI" pitchFamily="50" charset="-128"/>
                <a:cs typeface="Meiryo UI" pitchFamily="50" charset="-128"/>
              </a:rPr>
              <a:t>3</a:t>
            </a:r>
            <a:r>
              <a:rPr lang="ja-JP" altLang="en-US" sz="1100" dirty="0" smtClean="0">
                <a:solidFill>
                  <a:schemeClr val="bg1"/>
                </a:solidFill>
                <a:latin typeface="Meiryo UI" pitchFamily="50" charset="-128"/>
                <a:ea typeface="Meiryo UI" pitchFamily="50" charset="-128"/>
                <a:cs typeface="Meiryo UI" pitchFamily="50" charset="-128"/>
              </a:rPr>
              <a:t>：アジア・世界の課題解決</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37" name="正方形/長方形 36"/>
          <p:cNvSpPr/>
          <p:nvPr/>
        </p:nvSpPr>
        <p:spPr>
          <a:xfrm>
            <a:off x="414432" y="3390255"/>
            <a:ext cx="2612584" cy="450138"/>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a:defRPr/>
            </a:pPr>
            <a:r>
              <a:rPr lang="ja-JP" altLang="en-US" sz="1100" dirty="0">
                <a:solidFill>
                  <a:schemeClr val="bg1"/>
                </a:solidFill>
                <a:latin typeface="Meiryo UI" pitchFamily="50" charset="-128"/>
                <a:ea typeface="Meiryo UI" pitchFamily="50" charset="-128"/>
                <a:cs typeface="Meiryo UI" pitchFamily="50" charset="-128"/>
              </a:rPr>
              <a:t>提言</a:t>
            </a:r>
            <a:r>
              <a:rPr lang="en-US" altLang="ja-JP" sz="1100" dirty="0">
                <a:solidFill>
                  <a:schemeClr val="bg1"/>
                </a:solidFill>
                <a:latin typeface="Meiryo UI" pitchFamily="50" charset="-128"/>
                <a:ea typeface="Meiryo UI" pitchFamily="50" charset="-128"/>
                <a:cs typeface="Meiryo UI" pitchFamily="50" charset="-128"/>
              </a:rPr>
              <a:t>4</a:t>
            </a:r>
            <a:r>
              <a:rPr lang="ja-JP" altLang="en-US" sz="1100" dirty="0">
                <a:solidFill>
                  <a:schemeClr val="bg1"/>
                </a:solidFill>
                <a:latin typeface="Meiryo UI" pitchFamily="50" charset="-128"/>
                <a:ea typeface="Meiryo UI" pitchFamily="50" charset="-128"/>
                <a:cs typeface="Meiryo UI" pitchFamily="50" charset="-128"/>
              </a:rPr>
              <a:t>：全員参加型推進体制</a:t>
            </a:r>
            <a:endParaRPr lang="en-US" altLang="ja-JP" sz="1100" dirty="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　③国民の参画・エンゲージメント</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38" name="正方形/長方形 37"/>
          <p:cNvSpPr/>
          <p:nvPr/>
        </p:nvSpPr>
        <p:spPr>
          <a:xfrm>
            <a:off x="414431" y="2392625"/>
            <a:ext cx="2612583" cy="439655"/>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提言</a:t>
            </a:r>
            <a:r>
              <a:rPr lang="en-US" altLang="ja-JP" sz="1100" dirty="0">
                <a:solidFill>
                  <a:schemeClr val="bg1"/>
                </a:solidFill>
                <a:latin typeface="Meiryo UI" pitchFamily="50" charset="-128"/>
                <a:ea typeface="Meiryo UI" pitchFamily="50" charset="-128"/>
                <a:cs typeface="Meiryo UI" pitchFamily="50" charset="-128"/>
              </a:rPr>
              <a:t>4</a:t>
            </a:r>
            <a:r>
              <a:rPr lang="ja-JP" altLang="en-US" sz="1100" dirty="0" smtClean="0">
                <a:solidFill>
                  <a:schemeClr val="bg1"/>
                </a:solidFill>
                <a:latin typeface="Meiryo UI" pitchFamily="50" charset="-128"/>
                <a:ea typeface="Meiryo UI" pitchFamily="50" charset="-128"/>
                <a:cs typeface="Meiryo UI" pitchFamily="50" charset="-128"/>
              </a:rPr>
              <a:t>：全員参加型推進体制</a:t>
            </a:r>
            <a:endParaRPr lang="en-US" altLang="ja-JP" sz="1100" dirty="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　①全体マネジメント</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39" name="正方形/長方形 38"/>
          <p:cNvSpPr/>
          <p:nvPr/>
        </p:nvSpPr>
        <p:spPr>
          <a:xfrm>
            <a:off x="420330" y="871177"/>
            <a:ext cx="2606684" cy="448936"/>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提言</a:t>
            </a:r>
            <a:r>
              <a:rPr lang="en-US" altLang="ja-JP" sz="1100" dirty="0" smtClean="0">
                <a:solidFill>
                  <a:schemeClr val="bg1"/>
                </a:solidFill>
                <a:latin typeface="Meiryo UI" pitchFamily="50" charset="-128"/>
                <a:ea typeface="Meiryo UI" pitchFamily="50" charset="-128"/>
                <a:cs typeface="Meiryo UI" pitchFamily="50" charset="-128"/>
              </a:rPr>
              <a:t>1</a:t>
            </a:r>
            <a:r>
              <a:rPr lang="ja-JP" altLang="en-US" sz="1100" dirty="0" smtClean="0">
                <a:solidFill>
                  <a:schemeClr val="bg1"/>
                </a:solidFill>
                <a:latin typeface="Meiryo UI" pitchFamily="50" charset="-128"/>
                <a:ea typeface="Meiryo UI" pitchFamily="50" charset="-128"/>
                <a:cs typeface="Meiryo UI" pitchFamily="50" charset="-128"/>
              </a:rPr>
              <a:t>：社会・経済の構造改革</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40" name="正方形/長方形 39"/>
          <p:cNvSpPr/>
          <p:nvPr/>
        </p:nvSpPr>
        <p:spPr>
          <a:xfrm>
            <a:off x="414432" y="2889454"/>
            <a:ext cx="2612583" cy="44775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a:defRPr/>
            </a:pPr>
            <a:r>
              <a:rPr lang="ja-JP" altLang="en-US" sz="1100" dirty="0">
                <a:solidFill>
                  <a:schemeClr val="bg1"/>
                </a:solidFill>
                <a:latin typeface="Meiryo UI" pitchFamily="50" charset="-128"/>
                <a:ea typeface="Meiryo UI" pitchFamily="50" charset="-128"/>
                <a:cs typeface="Meiryo UI" pitchFamily="50" charset="-128"/>
              </a:rPr>
              <a:t>提言</a:t>
            </a:r>
            <a:r>
              <a:rPr lang="en-US" altLang="ja-JP" sz="1100" dirty="0">
                <a:solidFill>
                  <a:schemeClr val="bg1"/>
                </a:solidFill>
                <a:latin typeface="Meiryo UI" pitchFamily="50" charset="-128"/>
                <a:ea typeface="Meiryo UI" pitchFamily="50" charset="-128"/>
                <a:cs typeface="Meiryo UI" pitchFamily="50" charset="-128"/>
              </a:rPr>
              <a:t>4</a:t>
            </a:r>
            <a:r>
              <a:rPr lang="ja-JP" altLang="en-US" sz="1100" dirty="0">
                <a:solidFill>
                  <a:schemeClr val="bg1"/>
                </a:solidFill>
                <a:latin typeface="Meiryo UI" pitchFamily="50" charset="-128"/>
                <a:ea typeface="Meiryo UI" pitchFamily="50" charset="-128"/>
                <a:cs typeface="Meiryo UI" pitchFamily="50" charset="-128"/>
              </a:rPr>
              <a:t>：全員参加型推進</a:t>
            </a:r>
            <a:r>
              <a:rPr lang="ja-JP" altLang="en-US" sz="1100" dirty="0" smtClean="0">
                <a:solidFill>
                  <a:schemeClr val="bg1"/>
                </a:solidFill>
                <a:latin typeface="Meiryo UI" pitchFamily="50" charset="-128"/>
                <a:ea typeface="Meiryo UI" pitchFamily="50" charset="-128"/>
                <a:cs typeface="Meiryo UI" pitchFamily="50" charset="-128"/>
              </a:rPr>
              <a:t>体制</a:t>
            </a:r>
            <a:endParaRPr lang="en-US" altLang="ja-JP" sz="1100" dirty="0" smtClean="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　②公式スポンサー以外</a:t>
            </a:r>
            <a:r>
              <a:rPr lang="ja-JP" altLang="en-US" sz="1100" dirty="0">
                <a:solidFill>
                  <a:schemeClr val="bg1"/>
                </a:solidFill>
                <a:latin typeface="Meiryo UI" pitchFamily="50" charset="-128"/>
                <a:ea typeface="Meiryo UI" pitchFamily="50" charset="-128"/>
                <a:cs typeface="Meiryo UI" pitchFamily="50" charset="-128"/>
              </a:rPr>
              <a:t>も</a:t>
            </a:r>
            <a:r>
              <a:rPr lang="ja-JP" altLang="en-US" sz="1100" dirty="0" smtClean="0">
                <a:solidFill>
                  <a:schemeClr val="bg1"/>
                </a:solidFill>
                <a:latin typeface="Meiryo UI" pitchFamily="50" charset="-128"/>
                <a:ea typeface="Meiryo UI" pitchFamily="50" charset="-128"/>
                <a:cs typeface="Meiryo UI" pitchFamily="50" charset="-128"/>
              </a:rPr>
              <a:t>含む参画</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41" name="正方形/長方形 40"/>
          <p:cNvSpPr/>
          <p:nvPr/>
        </p:nvSpPr>
        <p:spPr>
          <a:xfrm>
            <a:off x="428200" y="1383075"/>
            <a:ext cx="2598814" cy="44109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anchor="ctr"/>
          <a:lstStyle/>
          <a:p>
            <a:pPr fontAlgn="auto">
              <a:spcBef>
                <a:spcPts val="0"/>
              </a:spcBef>
              <a:spcAft>
                <a:spcPts val="0"/>
              </a:spcAft>
              <a:defRPr/>
            </a:pPr>
            <a:r>
              <a:rPr lang="ja-JP" altLang="en-US" sz="1100" dirty="0" smtClean="0">
                <a:solidFill>
                  <a:schemeClr val="bg1"/>
                </a:solidFill>
                <a:latin typeface="Meiryo UI" pitchFamily="50" charset="-128"/>
                <a:ea typeface="Meiryo UI" pitchFamily="50" charset="-128"/>
                <a:cs typeface="Meiryo UI" pitchFamily="50" charset="-128"/>
              </a:rPr>
              <a:t>提言</a:t>
            </a:r>
            <a:r>
              <a:rPr lang="en-US" altLang="ja-JP" sz="1100" dirty="0" smtClean="0">
                <a:solidFill>
                  <a:schemeClr val="bg1"/>
                </a:solidFill>
                <a:latin typeface="Meiryo UI" pitchFamily="50" charset="-128"/>
                <a:ea typeface="Meiryo UI" pitchFamily="50" charset="-128"/>
                <a:cs typeface="Meiryo UI" pitchFamily="50" charset="-128"/>
              </a:rPr>
              <a:t>2</a:t>
            </a:r>
            <a:r>
              <a:rPr lang="ja-JP" altLang="en-US" sz="1100" dirty="0" smtClean="0">
                <a:solidFill>
                  <a:schemeClr val="bg1"/>
                </a:solidFill>
                <a:latin typeface="Meiryo UI" pitchFamily="50" charset="-128"/>
                <a:ea typeface="Meiryo UI" pitchFamily="50" charset="-128"/>
                <a:cs typeface="Meiryo UI" pitchFamily="50" charset="-128"/>
              </a:rPr>
              <a:t>：地方創生・被災地復興</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42" name="テキスト ボックス 41"/>
          <p:cNvSpPr txBox="1"/>
          <p:nvPr/>
        </p:nvSpPr>
        <p:spPr>
          <a:xfrm>
            <a:off x="3027015" y="865348"/>
            <a:ext cx="3456384" cy="430887"/>
          </a:xfrm>
          <a:prstGeom prst="rect">
            <a:avLst/>
          </a:prstGeom>
          <a:solidFill>
            <a:schemeClr val="accent1">
              <a:lumMod val="20000"/>
              <a:lumOff val="80000"/>
            </a:schemeClr>
          </a:solidFill>
        </p:spPr>
        <p:txBody>
          <a:bodyPr wrap="square" rtlCol="0">
            <a:spAutoFit/>
          </a:bodyPr>
          <a:lstStyle/>
          <a:p>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成熟化に適した社会・経済構造への転換に向けた、各府省の取組みの統合的推進、大会後の発展基盤づくり</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3027015" y="1372788"/>
            <a:ext cx="3456384" cy="430887"/>
          </a:xfrm>
          <a:prstGeom prst="rect">
            <a:avLst/>
          </a:prstGeom>
          <a:solidFill>
            <a:schemeClr val="accent1">
              <a:lumMod val="20000"/>
              <a:lumOff val="80000"/>
            </a:schemeClr>
          </a:solidFill>
        </p:spPr>
        <p:txBody>
          <a:bodyPr wrap="square" rtlCol="0">
            <a:spAutoFit/>
          </a:bodyPr>
          <a:lstStyle/>
          <a:p>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地域ブロック単位でのレガシープランの推進、</a:t>
            </a:r>
            <a:r>
              <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ラグビー</a:t>
            </a:r>
            <a:r>
              <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W</a:t>
            </a:r>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杯、</a:t>
            </a:r>
            <a:r>
              <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年関西</a:t>
            </a:r>
            <a:r>
              <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WMG</a:t>
            </a:r>
            <a:r>
              <a:rPr kumimoji="1"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も含む地方レガシー推進</a:t>
            </a:r>
            <a:endParaRPr kumimoji="1"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3027014" y="1866560"/>
            <a:ext cx="3456384" cy="430887"/>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成熟都市としての経験を活かした課題先進モデルの提示による各国への課題解決への貢献、信頼感の醸成</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3027014" y="2381619"/>
            <a:ext cx="3456384" cy="430887"/>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関係組織の共通方針策定、施策体系化、役割分担・連携の明確化、</a:t>
            </a:r>
            <a:r>
              <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サイクルの推進</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3027015" y="2889454"/>
            <a:ext cx="3456384" cy="430887"/>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地方・中小企業・</a:t>
            </a:r>
            <a:r>
              <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等を含む日本全体でレガシー創出に取り組める仕組み</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027014" y="3390255"/>
            <a:ext cx="3456384" cy="430887"/>
          </a:xfrm>
          <a:prstGeom prst="rect">
            <a:avLst/>
          </a:prstGeom>
          <a:solidFill>
            <a:schemeClr val="accent1">
              <a:lumMod val="20000"/>
              <a:lumOff val="80000"/>
            </a:schemeClr>
          </a:solidFill>
        </p:spPr>
        <p:txBody>
          <a:bodyPr wrap="square" rtlCol="0">
            <a:spAutoFit/>
          </a:bodyPr>
          <a:lstStyle/>
          <a:p>
            <a:r>
              <a:rPr lang="ja-JP" altLang="en-US"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国民自らがレガシー創出に取り組むための機運醸成、多様な立場の人々の意思決定プロセスへの参画</a:t>
            </a:r>
            <a:endParaRPr lang="en-US" altLang="ja-JP" sz="11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44624" y="622593"/>
            <a:ext cx="4674368" cy="276999"/>
          </a:xfrm>
          <a:prstGeom prst="rect">
            <a:avLst/>
          </a:prstGeom>
          <a:noFill/>
        </p:spPr>
        <p:txBody>
          <a:bodyPr wrap="square" rtlCol="0">
            <a:spAutoFit/>
          </a:bodyPr>
          <a:lstStyle/>
          <a:p>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レガシー</a:t>
            </a:r>
            <a:r>
              <a:rPr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具現化</a:t>
            </a:r>
            <a:r>
              <a:rPr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向けた</a:t>
            </a:r>
            <a:r>
              <a:rPr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err="1"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つの</a:t>
            </a:r>
            <a:r>
              <a:rPr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提言</a:t>
            </a:r>
            <a:r>
              <a:rPr kumimoji="1"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391841E-693F-404D-A2C1-5B68F1D0F6CB}" type="slidenum">
              <a:rPr kumimoji="1" lang="ja-JP" altLang="en-US" smtClean="0"/>
              <a:t>3</a:t>
            </a:fld>
            <a:endParaRPr kumimoji="1" lang="ja-JP" altLang="en-US"/>
          </a:p>
        </p:txBody>
      </p:sp>
    </p:spTree>
    <p:extLst>
      <p:ext uri="{BB962C8B-B14F-4D97-AF65-F5344CB8AC3E}">
        <p14:creationId xmlns:p14="http://schemas.microsoft.com/office/powerpoint/2010/main" val="2490010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8640" y="179512"/>
            <a:ext cx="5829300" cy="432048"/>
          </a:xfrm>
        </p:spPr>
        <p:txBody>
          <a:bodyPr>
            <a:normAutofit/>
          </a:bodyPr>
          <a:lstStyle/>
          <a:p>
            <a:pPr algn="l"/>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レガシー共創</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プロジェクト</a:t>
            </a:r>
            <a:endParaRPr kumimoji="1"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p:cNvCxnSpPr/>
          <p:nvPr/>
        </p:nvCxnSpPr>
        <p:spPr>
          <a:xfrm>
            <a:off x="260648" y="539552"/>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885824" y="7828387"/>
            <a:ext cx="5279479" cy="7621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699444" y="7582165"/>
            <a:ext cx="5465860" cy="246221"/>
          </a:xfrm>
          <a:prstGeom prst="round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878632" y="6634788"/>
            <a:ext cx="5286672" cy="93460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671314" y="6420745"/>
            <a:ext cx="5493988" cy="246221"/>
          </a:xfrm>
          <a:prstGeom prst="round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859454" y="5774806"/>
            <a:ext cx="5305850" cy="61376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675606" y="5528585"/>
            <a:ext cx="5489696" cy="246221"/>
          </a:xfrm>
          <a:prstGeom prst="round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860222" y="4334646"/>
            <a:ext cx="5305081" cy="118336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657196" y="4088425"/>
            <a:ext cx="5508107" cy="246221"/>
          </a:xfrm>
          <a:prstGeom prst="round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78632" y="3182518"/>
            <a:ext cx="5286672" cy="90330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675606" y="2936297"/>
            <a:ext cx="5489698" cy="246221"/>
          </a:xfrm>
          <a:prstGeom prst="round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78632" y="1869721"/>
            <a:ext cx="5286672" cy="104828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75605" y="1623499"/>
            <a:ext cx="5489697" cy="246221"/>
          </a:xfrm>
          <a:prstGeom prst="round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92696" y="1623499"/>
            <a:ext cx="3351779" cy="276999"/>
          </a:xfrm>
          <a:prstGeom prst="rect">
            <a:avLst/>
          </a:prstGeom>
        </p:spPr>
        <p:txBody>
          <a:bodyPr wrap="square">
            <a:spAutoFit/>
          </a:bodyPr>
          <a:lstStyle/>
          <a:p>
            <a:r>
              <a:rPr lang="ja-JP" altLang="ja-JP" sz="1200" b="1" dirty="0">
                <a:solidFill>
                  <a:schemeClr val="bg1"/>
                </a:solidFill>
                <a:latin typeface="Tahoma" panose="020B0604030504040204" pitchFamily="34" charset="0"/>
                <a:ea typeface="+mj-ea"/>
                <a:cs typeface="Tahoma" panose="020B0604030504040204" pitchFamily="34" charset="0"/>
              </a:rPr>
              <a:t>（</a:t>
            </a:r>
            <a:r>
              <a:rPr lang="en-US" altLang="ja-JP" sz="1200" b="1" dirty="0">
                <a:solidFill>
                  <a:schemeClr val="bg1"/>
                </a:solidFill>
                <a:latin typeface="Tahoma" panose="020B0604030504040204" pitchFamily="34" charset="0"/>
                <a:ea typeface="Tahoma" panose="020B0604030504040204" pitchFamily="34" charset="0"/>
                <a:cs typeface="Tahoma" panose="020B0604030504040204" pitchFamily="34" charset="0"/>
              </a:rPr>
              <a:t>1</a:t>
            </a:r>
            <a:r>
              <a:rPr lang="ja-JP" altLang="ja-JP" sz="1200" b="1" dirty="0">
                <a:solidFill>
                  <a:schemeClr val="bg1"/>
                </a:solidFill>
                <a:latin typeface="Tahoma" panose="020B0604030504040204" pitchFamily="34" charset="0"/>
                <a:ea typeface="+mj-ea"/>
                <a:cs typeface="Tahoma" panose="020B0604030504040204" pitchFamily="34" charset="0"/>
              </a:rPr>
              <a:t>）全員が能力と個性を発揮し、活躍する社会</a:t>
            </a:r>
            <a:endParaRPr lang="ja-JP" altLang="en-US" sz="1200" b="1" dirty="0">
              <a:solidFill>
                <a:schemeClr val="bg1"/>
              </a:solidFill>
              <a:latin typeface="Tahoma" panose="020B0604030504040204" pitchFamily="34" charset="0"/>
              <a:ea typeface="+mj-ea"/>
              <a:cs typeface="Tahoma" panose="020B0604030504040204" pitchFamily="34" charset="0"/>
            </a:endParaRPr>
          </a:p>
        </p:txBody>
      </p:sp>
      <p:sp>
        <p:nvSpPr>
          <p:cNvPr id="20" name="正方形/長方形 19"/>
          <p:cNvSpPr/>
          <p:nvPr/>
        </p:nvSpPr>
        <p:spPr>
          <a:xfrm>
            <a:off x="692696" y="2948269"/>
            <a:ext cx="2850460" cy="276999"/>
          </a:xfrm>
          <a:prstGeom prst="rect">
            <a:avLst/>
          </a:prstGeom>
        </p:spPr>
        <p:txBody>
          <a:bodyPr wrap="none">
            <a:spAutoFit/>
          </a:bodyPr>
          <a:lstStyle/>
          <a:p>
            <a:r>
              <a:rPr lang="ja-JP" altLang="ja-JP" sz="1200" b="1" dirty="0">
                <a:solidFill>
                  <a:schemeClr val="bg1"/>
                </a:solidFill>
                <a:latin typeface="Tahoma" panose="020B0604030504040204" pitchFamily="34" charset="0"/>
                <a:ea typeface="+mj-ea"/>
                <a:cs typeface="Tahoma" panose="020B0604030504040204" pitchFamily="34" charset="0"/>
              </a:rPr>
              <a:t>（</a:t>
            </a:r>
            <a:r>
              <a:rPr lang="en-US" altLang="ja-JP" sz="1200" b="1" dirty="0">
                <a:solidFill>
                  <a:schemeClr val="bg1"/>
                </a:solidFill>
                <a:latin typeface="Tahoma" panose="020B0604030504040204" pitchFamily="34" charset="0"/>
                <a:ea typeface="Tahoma" panose="020B0604030504040204" pitchFamily="34" charset="0"/>
                <a:cs typeface="Tahoma" panose="020B0604030504040204" pitchFamily="34" charset="0"/>
              </a:rPr>
              <a:t>2</a:t>
            </a:r>
            <a:r>
              <a:rPr lang="ja-JP" altLang="ja-JP" sz="1200" b="1" dirty="0">
                <a:solidFill>
                  <a:schemeClr val="bg1"/>
                </a:solidFill>
                <a:latin typeface="Tahoma" panose="020B0604030504040204" pitchFamily="34" charset="0"/>
                <a:ea typeface="+mj-ea"/>
                <a:cs typeface="Tahoma" panose="020B0604030504040204" pitchFamily="34" charset="0"/>
              </a:rPr>
              <a:t>）皆が健康でアクティブに暮らせる社会</a:t>
            </a:r>
            <a:endParaRPr lang="ja-JP" altLang="en-US" sz="1200" b="1" dirty="0">
              <a:solidFill>
                <a:schemeClr val="bg1"/>
              </a:solidFill>
              <a:latin typeface="Tahoma" panose="020B0604030504040204" pitchFamily="34" charset="0"/>
              <a:ea typeface="+mj-ea"/>
              <a:cs typeface="Tahoma" panose="020B0604030504040204" pitchFamily="34" charset="0"/>
            </a:endParaRPr>
          </a:p>
        </p:txBody>
      </p:sp>
      <p:sp>
        <p:nvSpPr>
          <p:cNvPr id="21" name="正方形/長方形 20"/>
          <p:cNvSpPr/>
          <p:nvPr/>
        </p:nvSpPr>
        <p:spPr>
          <a:xfrm>
            <a:off x="671683" y="4088425"/>
            <a:ext cx="4572000" cy="276999"/>
          </a:xfrm>
          <a:prstGeom prst="rect">
            <a:avLst/>
          </a:prstGeom>
        </p:spPr>
        <p:txBody>
          <a:bodyPr>
            <a:spAutoFit/>
          </a:bodyPr>
          <a:lstStyle/>
          <a:p>
            <a:r>
              <a:rPr lang="ja-JP" altLang="ja-JP" sz="1200" b="1" dirty="0">
                <a:solidFill>
                  <a:schemeClr val="bg1"/>
                </a:solidFill>
                <a:latin typeface="Tahoma" panose="020B0604030504040204" pitchFamily="34" charset="0"/>
                <a:ea typeface="+mj-ea"/>
                <a:cs typeface="Tahoma" panose="020B0604030504040204" pitchFamily="34" charset="0"/>
              </a:rPr>
              <a:t>（</a:t>
            </a:r>
            <a:r>
              <a:rPr lang="en-US" altLang="ja-JP" sz="1200" b="1" dirty="0">
                <a:solidFill>
                  <a:schemeClr val="bg1"/>
                </a:solidFill>
                <a:latin typeface="Tahoma" panose="020B0604030504040204" pitchFamily="34" charset="0"/>
                <a:ea typeface="Tahoma" panose="020B0604030504040204" pitchFamily="34" charset="0"/>
                <a:cs typeface="Tahoma" panose="020B0604030504040204" pitchFamily="34" charset="0"/>
              </a:rPr>
              <a:t>3</a:t>
            </a:r>
            <a:r>
              <a:rPr lang="ja-JP" altLang="ja-JP" sz="1200" b="1" dirty="0">
                <a:solidFill>
                  <a:schemeClr val="bg1"/>
                </a:solidFill>
                <a:latin typeface="Tahoma" panose="020B0604030504040204" pitchFamily="34" charset="0"/>
                <a:ea typeface="+mj-ea"/>
                <a:cs typeface="Tahoma" panose="020B0604030504040204" pitchFamily="34" charset="0"/>
              </a:rPr>
              <a:t>）世界に開かれ、ジャパン・クオリティを広める社会</a:t>
            </a:r>
            <a:endParaRPr lang="ja-JP" altLang="en-US" sz="1200" b="1" dirty="0">
              <a:solidFill>
                <a:schemeClr val="bg1"/>
              </a:solidFill>
              <a:latin typeface="Tahoma" panose="020B0604030504040204" pitchFamily="34" charset="0"/>
              <a:ea typeface="+mj-ea"/>
              <a:cs typeface="Tahoma" panose="020B0604030504040204" pitchFamily="34" charset="0"/>
            </a:endParaRPr>
          </a:p>
        </p:txBody>
      </p:sp>
      <p:sp>
        <p:nvSpPr>
          <p:cNvPr id="22" name="正方形/長方形 21"/>
          <p:cNvSpPr/>
          <p:nvPr/>
        </p:nvSpPr>
        <p:spPr>
          <a:xfrm>
            <a:off x="675606" y="5535744"/>
            <a:ext cx="2973891" cy="276999"/>
          </a:xfrm>
          <a:prstGeom prst="rect">
            <a:avLst/>
          </a:prstGeom>
        </p:spPr>
        <p:txBody>
          <a:bodyPr wrap="none">
            <a:spAutoFit/>
          </a:bodyPr>
          <a:lstStyle/>
          <a:p>
            <a:r>
              <a:rPr lang="ja-JP" altLang="ja-JP" sz="1200" b="1" dirty="0">
                <a:solidFill>
                  <a:schemeClr val="bg1"/>
                </a:solidFill>
                <a:latin typeface="Tahoma" panose="020B0604030504040204" pitchFamily="34" charset="0"/>
                <a:ea typeface="+mj-ea"/>
                <a:cs typeface="Tahoma" panose="020B0604030504040204" pitchFamily="34" charset="0"/>
              </a:rPr>
              <a:t>（</a:t>
            </a:r>
            <a:r>
              <a:rPr lang="en-US" altLang="ja-JP" sz="1200" b="1" dirty="0">
                <a:solidFill>
                  <a:schemeClr val="bg1"/>
                </a:solidFill>
                <a:latin typeface="Tahoma" panose="020B0604030504040204" pitchFamily="34" charset="0"/>
                <a:ea typeface="Tahoma" panose="020B0604030504040204" pitchFamily="34" charset="0"/>
                <a:cs typeface="Tahoma" panose="020B0604030504040204" pitchFamily="34" charset="0"/>
              </a:rPr>
              <a:t>4</a:t>
            </a:r>
            <a:r>
              <a:rPr lang="ja-JP" altLang="ja-JP" sz="1200" b="1" dirty="0">
                <a:solidFill>
                  <a:schemeClr val="bg1"/>
                </a:solidFill>
                <a:latin typeface="Tahoma" panose="020B0604030504040204" pitchFamily="34" charset="0"/>
                <a:ea typeface="+mj-ea"/>
                <a:cs typeface="Tahoma" panose="020B0604030504040204" pitchFamily="34" charset="0"/>
              </a:rPr>
              <a:t>）スポーツ・芸術文化が広く浸透した社会</a:t>
            </a:r>
            <a:endParaRPr lang="ja-JP" altLang="en-US" sz="1200" b="1" dirty="0">
              <a:solidFill>
                <a:schemeClr val="bg1"/>
              </a:solidFill>
              <a:latin typeface="Tahoma" panose="020B0604030504040204" pitchFamily="34" charset="0"/>
              <a:ea typeface="+mj-ea"/>
              <a:cs typeface="Tahoma" panose="020B0604030504040204" pitchFamily="34" charset="0"/>
            </a:endParaRPr>
          </a:p>
        </p:txBody>
      </p:sp>
      <p:sp>
        <p:nvSpPr>
          <p:cNvPr id="23" name="正方形/長方形 22"/>
          <p:cNvSpPr/>
          <p:nvPr/>
        </p:nvSpPr>
        <p:spPr>
          <a:xfrm>
            <a:off x="726232" y="6428985"/>
            <a:ext cx="3710880" cy="276999"/>
          </a:xfrm>
          <a:prstGeom prst="rect">
            <a:avLst/>
          </a:prstGeom>
        </p:spPr>
        <p:txBody>
          <a:bodyPr wrap="square">
            <a:spAutoFit/>
          </a:bodyPr>
          <a:lstStyle/>
          <a:p>
            <a:r>
              <a:rPr lang="ja-JP" altLang="ja-JP" sz="1200" b="1" dirty="0">
                <a:solidFill>
                  <a:schemeClr val="bg1"/>
                </a:solidFill>
                <a:latin typeface="Tahoma" panose="020B0604030504040204" pitchFamily="34" charset="0"/>
                <a:ea typeface="+mj-ea"/>
                <a:cs typeface="Tahoma" panose="020B0604030504040204" pitchFamily="34" charset="0"/>
              </a:rPr>
              <a:t>（</a:t>
            </a:r>
            <a:r>
              <a:rPr lang="en-US" altLang="ja-JP" sz="1200" b="1" dirty="0">
                <a:solidFill>
                  <a:schemeClr val="bg1"/>
                </a:solidFill>
                <a:latin typeface="Tahoma" panose="020B0604030504040204" pitchFamily="34" charset="0"/>
                <a:ea typeface="Tahoma" panose="020B0604030504040204" pitchFamily="34" charset="0"/>
                <a:cs typeface="Tahoma" panose="020B0604030504040204" pitchFamily="34" charset="0"/>
              </a:rPr>
              <a:t>5</a:t>
            </a:r>
            <a:r>
              <a:rPr lang="ja-JP" altLang="ja-JP" sz="1200" b="1" dirty="0">
                <a:solidFill>
                  <a:schemeClr val="bg1"/>
                </a:solidFill>
                <a:latin typeface="Tahoma" panose="020B0604030504040204" pitchFamily="34" charset="0"/>
                <a:ea typeface="+mj-ea"/>
                <a:cs typeface="Tahoma" panose="020B0604030504040204" pitchFamily="34" charset="0"/>
              </a:rPr>
              <a:t>）国民も来訪者も安心する世界で最も安全な社会</a:t>
            </a:r>
            <a:endParaRPr lang="ja-JP" altLang="en-US" sz="1200" b="1" dirty="0">
              <a:solidFill>
                <a:schemeClr val="bg1"/>
              </a:solidFill>
              <a:latin typeface="Tahoma" panose="020B0604030504040204" pitchFamily="34" charset="0"/>
              <a:ea typeface="+mj-ea"/>
              <a:cs typeface="Tahoma" panose="020B0604030504040204" pitchFamily="34" charset="0"/>
            </a:endParaRPr>
          </a:p>
        </p:txBody>
      </p:sp>
      <p:sp>
        <p:nvSpPr>
          <p:cNvPr id="24" name="正方形/長方形 23"/>
          <p:cNvSpPr/>
          <p:nvPr/>
        </p:nvSpPr>
        <p:spPr>
          <a:xfrm>
            <a:off x="736577" y="7607107"/>
            <a:ext cx="5356718" cy="276999"/>
          </a:xfrm>
          <a:prstGeom prst="rect">
            <a:avLst/>
          </a:prstGeom>
        </p:spPr>
        <p:txBody>
          <a:bodyPr wrap="square">
            <a:spAutoFit/>
          </a:bodyPr>
          <a:lstStyle/>
          <a:p>
            <a:r>
              <a:rPr lang="ja-JP" altLang="ja-JP" sz="1200" b="1" dirty="0">
                <a:solidFill>
                  <a:schemeClr val="bg1"/>
                </a:solidFill>
                <a:latin typeface="Tahoma" panose="020B0604030504040204" pitchFamily="34" charset="0"/>
                <a:ea typeface="+mj-ea"/>
                <a:cs typeface="Tahoma" panose="020B0604030504040204" pitchFamily="34" charset="0"/>
              </a:rPr>
              <a:t>（</a:t>
            </a:r>
            <a:r>
              <a:rPr lang="en-US" altLang="ja-JP" sz="1200" b="1" dirty="0">
                <a:solidFill>
                  <a:schemeClr val="bg1"/>
                </a:solidFill>
                <a:latin typeface="Tahoma" panose="020B0604030504040204" pitchFamily="34" charset="0"/>
                <a:ea typeface="Tahoma" panose="020B0604030504040204" pitchFamily="34" charset="0"/>
                <a:cs typeface="Tahoma" panose="020B0604030504040204" pitchFamily="34" charset="0"/>
              </a:rPr>
              <a:t>6</a:t>
            </a:r>
            <a:r>
              <a:rPr lang="ja-JP" altLang="ja-JP" sz="1200" b="1" dirty="0">
                <a:solidFill>
                  <a:schemeClr val="bg1"/>
                </a:solidFill>
                <a:latin typeface="Tahoma" panose="020B0604030504040204" pitchFamily="34" charset="0"/>
                <a:ea typeface="+mj-ea"/>
                <a:cs typeface="Tahoma" panose="020B0604030504040204" pitchFamily="34" charset="0"/>
              </a:rPr>
              <a:t>）課題解決に先進的に取り組み、モデル・技術を世界に示す社会</a:t>
            </a:r>
            <a:endParaRPr lang="ja-JP" altLang="en-US" sz="1200" b="1" dirty="0">
              <a:solidFill>
                <a:schemeClr val="bg1"/>
              </a:solidFill>
              <a:latin typeface="Tahoma" panose="020B0604030504040204" pitchFamily="34" charset="0"/>
              <a:ea typeface="+mj-ea"/>
              <a:cs typeface="Tahoma" panose="020B0604030504040204" pitchFamily="34" charset="0"/>
            </a:endParaRPr>
          </a:p>
        </p:txBody>
      </p:sp>
      <p:sp>
        <p:nvSpPr>
          <p:cNvPr id="25" name="正方形/長方形 24"/>
          <p:cNvSpPr/>
          <p:nvPr/>
        </p:nvSpPr>
        <p:spPr>
          <a:xfrm>
            <a:off x="908719" y="1856177"/>
            <a:ext cx="2613249" cy="923330"/>
          </a:xfrm>
          <a:prstGeom prst="rect">
            <a:avLst/>
          </a:prstGeom>
        </p:spPr>
        <p:txBody>
          <a:bodyPr wrap="square">
            <a:spAutoFit/>
          </a:bodyPr>
          <a:lstStyle/>
          <a:p>
            <a:r>
              <a:rPr lang="ja-JP" altLang="ja-JP" sz="900" dirty="0"/>
              <a:t>■シニア・</a:t>
            </a:r>
            <a:r>
              <a:rPr lang="ja-JP" altLang="ja-JP" sz="900" dirty="0" err="1"/>
              <a:t>障がい</a:t>
            </a:r>
            <a:r>
              <a:rPr lang="ja-JP" altLang="ja-JP" sz="900" dirty="0"/>
              <a:t>者</a:t>
            </a:r>
          </a:p>
          <a:p>
            <a:r>
              <a:rPr lang="ja-JP" altLang="en-US" sz="900" dirty="0" smtClean="0"/>
              <a:t>　</a:t>
            </a:r>
            <a:r>
              <a:rPr lang="en-US" altLang="ja-JP" sz="900" dirty="0" smtClean="0"/>
              <a:t>No.01</a:t>
            </a:r>
            <a:r>
              <a:rPr lang="ja-JP" altLang="ja-JP" sz="900" dirty="0"/>
              <a:t>　</a:t>
            </a:r>
            <a:r>
              <a:rPr lang="ja-JP" altLang="en-US" sz="900" dirty="0" smtClean="0"/>
              <a:t>「</a:t>
            </a:r>
            <a:r>
              <a:rPr lang="ja-JP" altLang="ja-JP" sz="900" dirty="0" smtClean="0"/>
              <a:t>パラリンピック</a:t>
            </a:r>
            <a:r>
              <a:rPr lang="ja-JP" altLang="en-US" sz="900" dirty="0" smtClean="0"/>
              <a:t>・</a:t>
            </a:r>
            <a:r>
              <a:rPr lang="ja-JP" altLang="ja-JP" sz="900" dirty="0" smtClean="0"/>
              <a:t>レガシー</a:t>
            </a:r>
            <a:r>
              <a:rPr lang="ja-JP" altLang="en-US" sz="900" dirty="0" smtClean="0"/>
              <a:t>」プロジェクト</a:t>
            </a:r>
            <a:endParaRPr lang="ja-JP" altLang="ja-JP" sz="900" dirty="0"/>
          </a:p>
          <a:p>
            <a:r>
              <a:rPr lang="ja-JP" altLang="en-US" sz="900" dirty="0" smtClean="0"/>
              <a:t>　</a:t>
            </a:r>
            <a:r>
              <a:rPr lang="en-US" altLang="ja-JP" sz="900" dirty="0" smtClean="0"/>
              <a:t>No.02</a:t>
            </a:r>
            <a:r>
              <a:rPr lang="ja-JP" altLang="ja-JP" sz="900" dirty="0"/>
              <a:t>　</a:t>
            </a:r>
            <a:r>
              <a:rPr lang="en-US" altLang="ja-JP" sz="900" dirty="0"/>
              <a:t>Cool Senior in Japan</a:t>
            </a:r>
            <a:endParaRPr lang="ja-JP" altLang="ja-JP" sz="900" dirty="0"/>
          </a:p>
          <a:p>
            <a:r>
              <a:rPr lang="ja-JP" altLang="en-US" sz="900" dirty="0" smtClean="0"/>
              <a:t>　</a:t>
            </a:r>
            <a:r>
              <a:rPr lang="en-US" altLang="ja-JP" sz="900" dirty="0" smtClean="0"/>
              <a:t>No.03</a:t>
            </a:r>
            <a:r>
              <a:rPr lang="ja-JP" altLang="ja-JP" sz="900" dirty="0"/>
              <a:t>　</a:t>
            </a:r>
            <a:r>
              <a:rPr lang="ja-JP" altLang="ja-JP" sz="900" dirty="0" smtClean="0"/>
              <a:t>サポーター</a:t>
            </a:r>
            <a:r>
              <a:rPr lang="ja-JP" altLang="en-US" sz="900" dirty="0" smtClean="0"/>
              <a:t>・</a:t>
            </a:r>
            <a:r>
              <a:rPr lang="ja-JP" altLang="ja-JP" sz="900" dirty="0" smtClean="0"/>
              <a:t>マッチング</a:t>
            </a:r>
            <a:r>
              <a:rPr lang="ja-JP" altLang="en-US" sz="900" dirty="0" smtClean="0"/>
              <a:t>・プラットフォーム</a:t>
            </a:r>
            <a:endParaRPr lang="ja-JP" altLang="ja-JP" sz="900" dirty="0"/>
          </a:p>
          <a:p>
            <a:r>
              <a:rPr lang="ja-JP" altLang="en-US" sz="900" dirty="0" smtClean="0"/>
              <a:t>　</a:t>
            </a:r>
            <a:r>
              <a:rPr lang="en-US" altLang="ja-JP" sz="900" dirty="0" smtClean="0"/>
              <a:t>No.04</a:t>
            </a:r>
            <a:r>
              <a:rPr lang="ja-JP" altLang="ja-JP" sz="900" dirty="0"/>
              <a:t>　シームレスなバリアフリー</a:t>
            </a:r>
            <a:r>
              <a:rPr lang="ja-JP" altLang="ja-JP" sz="900" dirty="0" smtClean="0"/>
              <a:t>環境</a:t>
            </a:r>
            <a:r>
              <a:rPr lang="ja-JP" altLang="en-US" sz="900" dirty="0" smtClean="0"/>
              <a:t>創造</a:t>
            </a:r>
            <a:endParaRPr lang="ja-JP" altLang="ja-JP" sz="900" dirty="0"/>
          </a:p>
          <a:p>
            <a:r>
              <a:rPr lang="ja-JP" altLang="en-US" sz="900" dirty="0" smtClean="0"/>
              <a:t>　</a:t>
            </a:r>
            <a:r>
              <a:rPr lang="en-US" altLang="ja-JP" sz="900" dirty="0" smtClean="0"/>
              <a:t>No.05</a:t>
            </a:r>
            <a:r>
              <a:rPr lang="ja-JP" altLang="ja-JP" sz="900" dirty="0"/>
              <a:t>　</a:t>
            </a:r>
            <a:r>
              <a:rPr lang="ja-JP" altLang="en-US" sz="900" dirty="0"/>
              <a:t>旅行</a:t>
            </a:r>
            <a:r>
              <a:rPr lang="ja-JP" altLang="en-US" sz="900" dirty="0" smtClean="0"/>
              <a:t>弱者支援プラットフォーム構築事業</a:t>
            </a:r>
            <a:endParaRPr lang="ja-JP" altLang="ja-JP" sz="900" dirty="0"/>
          </a:p>
        </p:txBody>
      </p:sp>
      <p:sp>
        <p:nvSpPr>
          <p:cNvPr id="26" name="正方形/長方形 25"/>
          <p:cNvSpPr/>
          <p:nvPr/>
        </p:nvSpPr>
        <p:spPr>
          <a:xfrm>
            <a:off x="3417986" y="1856177"/>
            <a:ext cx="2747317" cy="1061829"/>
          </a:xfrm>
          <a:prstGeom prst="rect">
            <a:avLst/>
          </a:prstGeom>
        </p:spPr>
        <p:txBody>
          <a:bodyPr wrap="square">
            <a:spAutoFit/>
          </a:bodyPr>
          <a:lstStyle/>
          <a:p>
            <a:r>
              <a:rPr lang="ja-JP" altLang="ja-JP" sz="900" dirty="0" smtClean="0"/>
              <a:t>■</a:t>
            </a:r>
            <a:r>
              <a:rPr lang="ja-JP" altLang="ja-JP" sz="900" dirty="0"/>
              <a:t>子育て世代・女性</a:t>
            </a:r>
          </a:p>
          <a:p>
            <a:r>
              <a:rPr lang="ja-JP" altLang="en-US" sz="900" dirty="0" smtClean="0"/>
              <a:t>　</a:t>
            </a:r>
            <a:r>
              <a:rPr lang="en-US" altLang="ja-JP" sz="900" dirty="0" smtClean="0"/>
              <a:t>No.06</a:t>
            </a:r>
            <a:r>
              <a:rPr lang="ja-JP" altLang="ja-JP" sz="900" dirty="0"/>
              <a:t>　</a:t>
            </a:r>
            <a:r>
              <a:rPr lang="ja-JP" altLang="ja-JP" sz="900" dirty="0" smtClean="0"/>
              <a:t>ワーキングプレイス</a:t>
            </a:r>
            <a:r>
              <a:rPr lang="ja-JP" altLang="en-US" sz="900" dirty="0" smtClean="0"/>
              <a:t>提供運営事業</a:t>
            </a:r>
            <a:endParaRPr lang="ja-JP" altLang="ja-JP" sz="900" dirty="0"/>
          </a:p>
          <a:p>
            <a:r>
              <a:rPr lang="ja-JP" altLang="ja-JP" sz="900" dirty="0"/>
              <a:t>■外国人</a:t>
            </a:r>
          </a:p>
          <a:p>
            <a:r>
              <a:rPr lang="ja-JP" altLang="en-US" sz="900" dirty="0" smtClean="0"/>
              <a:t>　</a:t>
            </a:r>
            <a:r>
              <a:rPr lang="en-US" altLang="ja-JP" sz="900" dirty="0" smtClean="0"/>
              <a:t>No.07</a:t>
            </a:r>
            <a:r>
              <a:rPr lang="ja-JP" altLang="ja-JP" sz="900" dirty="0"/>
              <a:t>　</a:t>
            </a:r>
            <a:r>
              <a:rPr lang="en-US" altLang="ja-JP" sz="900" dirty="0"/>
              <a:t>Diversity to 2020</a:t>
            </a:r>
            <a:endParaRPr lang="ja-JP" altLang="ja-JP" sz="900" dirty="0"/>
          </a:p>
          <a:p>
            <a:r>
              <a:rPr lang="ja-JP" altLang="ja-JP" sz="900" dirty="0"/>
              <a:t>■共通基盤</a:t>
            </a:r>
          </a:p>
          <a:p>
            <a:r>
              <a:rPr lang="ja-JP" altLang="en-US" sz="900" dirty="0" smtClean="0"/>
              <a:t>　</a:t>
            </a:r>
            <a:r>
              <a:rPr lang="en-US" altLang="ja-JP" sz="900" dirty="0" smtClean="0"/>
              <a:t>No.08</a:t>
            </a:r>
            <a:r>
              <a:rPr lang="ja-JP" altLang="ja-JP" sz="900" dirty="0"/>
              <a:t>　新たなボランティア</a:t>
            </a:r>
            <a:r>
              <a:rPr lang="ja-JP" altLang="ja-JP" sz="900" dirty="0" smtClean="0"/>
              <a:t>制度</a:t>
            </a:r>
            <a:r>
              <a:rPr lang="ja-JP" altLang="en-US" sz="900" dirty="0" smtClean="0"/>
              <a:t>の検討・提案</a:t>
            </a:r>
            <a:endParaRPr lang="ja-JP" altLang="ja-JP" sz="900" dirty="0"/>
          </a:p>
          <a:p>
            <a:r>
              <a:rPr lang="ja-JP" altLang="en-US" sz="900" dirty="0" smtClean="0"/>
              <a:t>　</a:t>
            </a:r>
            <a:r>
              <a:rPr lang="en-US" altLang="ja-JP" sz="900" dirty="0" smtClean="0"/>
              <a:t>No.09</a:t>
            </a:r>
            <a:r>
              <a:rPr lang="ja-JP" altLang="ja-JP" sz="900" dirty="0"/>
              <a:t>　</a:t>
            </a:r>
            <a:r>
              <a:rPr lang="ja-JP" altLang="ja-JP" sz="900" dirty="0" smtClean="0"/>
              <a:t>公共施設</a:t>
            </a:r>
            <a:r>
              <a:rPr lang="ja-JP" altLang="en-US" sz="900" dirty="0" smtClean="0"/>
              <a:t>等での</a:t>
            </a:r>
            <a:r>
              <a:rPr lang="ja-JP" altLang="ja-JP" sz="900" dirty="0" smtClean="0"/>
              <a:t>地域</a:t>
            </a:r>
            <a:r>
              <a:rPr lang="ja-JP" altLang="ja-JP" sz="900" dirty="0"/>
              <a:t>課題解決・</a:t>
            </a:r>
            <a:r>
              <a:rPr lang="ja-JP" altLang="ja-JP" sz="900" dirty="0" smtClean="0"/>
              <a:t>交流</a:t>
            </a:r>
            <a:r>
              <a:rPr lang="ja-JP" altLang="en-US" sz="900" dirty="0" smtClean="0"/>
              <a:t>促進</a:t>
            </a:r>
            <a:endParaRPr lang="ja-JP" altLang="en-US" sz="900" dirty="0"/>
          </a:p>
        </p:txBody>
      </p:sp>
      <p:sp>
        <p:nvSpPr>
          <p:cNvPr id="27" name="正方形/長方形 26"/>
          <p:cNvSpPr/>
          <p:nvPr/>
        </p:nvSpPr>
        <p:spPr>
          <a:xfrm>
            <a:off x="908719" y="3161132"/>
            <a:ext cx="2502529" cy="784830"/>
          </a:xfrm>
          <a:prstGeom prst="rect">
            <a:avLst/>
          </a:prstGeom>
        </p:spPr>
        <p:txBody>
          <a:bodyPr wrap="square">
            <a:spAutoFit/>
          </a:bodyPr>
          <a:lstStyle/>
          <a:p>
            <a:r>
              <a:rPr lang="ja-JP" altLang="ja-JP" sz="900" dirty="0"/>
              <a:t>■まちづくり</a:t>
            </a:r>
          </a:p>
          <a:p>
            <a:r>
              <a:rPr lang="ja-JP" altLang="en-US" sz="900" dirty="0" smtClean="0"/>
              <a:t>　</a:t>
            </a:r>
            <a:r>
              <a:rPr lang="en-US" altLang="ja-JP" sz="900" dirty="0" smtClean="0"/>
              <a:t>No.10</a:t>
            </a:r>
            <a:r>
              <a:rPr lang="ja-JP" altLang="ja-JP" sz="900" dirty="0"/>
              <a:t>　大丸</a:t>
            </a:r>
            <a:r>
              <a:rPr lang="ja-JP" altLang="ja-JP" sz="900" dirty="0" smtClean="0"/>
              <a:t>有</a:t>
            </a:r>
            <a:r>
              <a:rPr lang="ja-JP" altLang="en-US" sz="900" dirty="0" smtClean="0"/>
              <a:t>・</a:t>
            </a:r>
            <a:r>
              <a:rPr lang="ja-JP" altLang="ja-JP" sz="900" dirty="0" smtClean="0"/>
              <a:t>健康都市先進モデル</a:t>
            </a:r>
            <a:r>
              <a:rPr lang="ja-JP" altLang="en-US" sz="900" dirty="0" smtClean="0"/>
              <a:t>研究会</a:t>
            </a:r>
            <a:endParaRPr lang="ja-JP" altLang="ja-JP" sz="900" dirty="0"/>
          </a:p>
          <a:p>
            <a:r>
              <a:rPr lang="ja-JP" altLang="en-US" sz="900" dirty="0" smtClean="0"/>
              <a:t>　</a:t>
            </a:r>
            <a:r>
              <a:rPr lang="en-US" altLang="ja-JP" sz="900" dirty="0" smtClean="0"/>
              <a:t>No.11</a:t>
            </a:r>
            <a:r>
              <a:rPr lang="ja-JP" altLang="ja-JP" sz="900" dirty="0"/>
              <a:t>　健康増進空間</a:t>
            </a:r>
            <a:r>
              <a:rPr lang="ja-JP" altLang="ja-JP" sz="900" dirty="0" smtClean="0"/>
              <a:t>プラットフォーム</a:t>
            </a:r>
            <a:r>
              <a:rPr lang="ja-JP" altLang="en-US" sz="900" dirty="0" smtClean="0"/>
              <a:t>勉強会</a:t>
            </a:r>
            <a:endParaRPr lang="ja-JP" altLang="ja-JP" sz="900" dirty="0"/>
          </a:p>
          <a:p>
            <a:r>
              <a:rPr lang="ja-JP" altLang="ja-JP" sz="900" dirty="0"/>
              <a:t>■制度</a:t>
            </a:r>
          </a:p>
          <a:p>
            <a:r>
              <a:rPr lang="ja-JP" altLang="en-US" sz="900" dirty="0" smtClean="0"/>
              <a:t>　</a:t>
            </a:r>
            <a:r>
              <a:rPr lang="en-US" altLang="ja-JP" sz="900" dirty="0" smtClean="0"/>
              <a:t>No.12</a:t>
            </a:r>
            <a:r>
              <a:rPr lang="ja-JP" altLang="ja-JP" sz="900" dirty="0"/>
              <a:t>　</a:t>
            </a:r>
            <a:r>
              <a:rPr lang="ja-JP" altLang="ja-JP" sz="900" dirty="0" smtClean="0"/>
              <a:t>健康</a:t>
            </a:r>
            <a:r>
              <a:rPr lang="ja-JP" altLang="ja-JP" sz="900" dirty="0"/>
              <a:t>関連</a:t>
            </a:r>
            <a:r>
              <a:rPr lang="ja-JP" altLang="ja-JP" sz="900" dirty="0" smtClean="0"/>
              <a:t>投資</a:t>
            </a:r>
            <a:r>
              <a:rPr lang="ja-JP" altLang="en-US" sz="900" dirty="0" smtClean="0"/>
              <a:t>研究会</a:t>
            </a:r>
            <a:endParaRPr lang="ja-JP" altLang="ja-JP" sz="900" dirty="0"/>
          </a:p>
        </p:txBody>
      </p:sp>
      <p:sp>
        <p:nvSpPr>
          <p:cNvPr id="28" name="正方形/長方形 27"/>
          <p:cNvSpPr/>
          <p:nvPr/>
        </p:nvSpPr>
        <p:spPr>
          <a:xfrm>
            <a:off x="3427300" y="3162497"/>
            <a:ext cx="2665995" cy="923330"/>
          </a:xfrm>
          <a:prstGeom prst="rect">
            <a:avLst/>
          </a:prstGeom>
        </p:spPr>
        <p:txBody>
          <a:bodyPr wrap="square">
            <a:spAutoFit/>
          </a:bodyPr>
          <a:lstStyle/>
          <a:p>
            <a:r>
              <a:rPr lang="ja-JP" altLang="ja-JP" sz="900" dirty="0" smtClean="0"/>
              <a:t>■運動促進</a:t>
            </a:r>
          </a:p>
          <a:p>
            <a:r>
              <a:rPr lang="ja-JP" altLang="en-US" sz="900" dirty="0" smtClean="0"/>
              <a:t>　</a:t>
            </a:r>
            <a:r>
              <a:rPr lang="en-US" altLang="ja-JP" sz="900" dirty="0" smtClean="0"/>
              <a:t>No.13</a:t>
            </a:r>
            <a:r>
              <a:rPr lang="ja-JP" altLang="ja-JP" sz="900" dirty="0" smtClean="0"/>
              <a:t>　ビジネスパーソンの運動機会創出</a:t>
            </a:r>
          </a:p>
          <a:p>
            <a:r>
              <a:rPr lang="ja-JP" altLang="en-US" sz="900" dirty="0" smtClean="0"/>
              <a:t>　</a:t>
            </a:r>
            <a:r>
              <a:rPr lang="en-US" altLang="ja-JP" sz="900" dirty="0" smtClean="0"/>
              <a:t>No.14</a:t>
            </a:r>
            <a:r>
              <a:rPr lang="ja-JP" altLang="ja-JP" sz="900" dirty="0" smtClean="0"/>
              <a:t>　歩行を通じ</a:t>
            </a:r>
            <a:r>
              <a:rPr lang="ja-JP" altLang="en-US" sz="900" dirty="0" smtClean="0"/>
              <a:t>て健康寿命の延伸を実現する</a:t>
            </a:r>
            <a:endParaRPr lang="ja-JP" altLang="ja-JP" sz="900" dirty="0" smtClean="0"/>
          </a:p>
          <a:p>
            <a:r>
              <a:rPr lang="ja-JP" altLang="ja-JP" sz="900" dirty="0" smtClean="0"/>
              <a:t>■システム</a:t>
            </a:r>
          </a:p>
          <a:p>
            <a:r>
              <a:rPr lang="ja-JP" altLang="en-US" sz="900" dirty="0" smtClean="0"/>
              <a:t>　</a:t>
            </a:r>
            <a:r>
              <a:rPr lang="en-US" altLang="ja-JP" sz="900" dirty="0" smtClean="0"/>
              <a:t>No.15</a:t>
            </a:r>
            <a:r>
              <a:rPr lang="ja-JP" altLang="ja-JP" sz="900" dirty="0" smtClean="0"/>
              <a:t>　データヘルスケア</a:t>
            </a:r>
            <a:r>
              <a:rPr lang="ja-JP" altLang="en-US" sz="900" dirty="0" smtClean="0"/>
              <a:t>研究会</a:t>
            </a:r>
            <a:endParaRPr lang="ja-JP" altLang="ja-JP" sz="900" dirty="0" smtClean="0"/>
          </a:p>
          <a:p>
            <a:r>
              <a:rPr lang="ja-JP" altLang="en-US" sz="900" dirty="0" smtClean="0"/>
              <a:t>　</a:t>
            </a:r>
            <a:r>
              <a:rPr lang="en-US" altLang="ja-JP" sz="900" dirty="0" smtClean="0"/>
              <a:t>No.16</a:t>
            </a:r>
            <a:r>
              <a:rPr lang="ja-JP" altLang="ja-JP" sz="900" dirty="0" smtClean="0"/>
              <a:t>　介護予防</a:t>
            </a:r>
            <a:r>
              <a:rPr lang="ja-JP" altLang="en-US" sz="900" dirty="0" smtClean="0"/>
              <a:t>「</a:t>
            </a:r>
            <a:r>
              <a:rPr lang="ja-JP" altLang="ja-JP" sz="900" dirty="0" smtClean="0"/>
              <a:t>基本チェックリスト</a:t>
            </a:r>
            <a:r>
              <a:rPr lang="ja-JP" altLang="en-US" sz="900" dirty="0" smtClean="0"/>
              <a:t>」</a:t>
            </a:r>
            <a:r>
              <a:rPr lang="en-US" altLang="ja-JP" sz="900" dirty="0" smtClean="0"/>
              <a:t>ICT</a:t>
            </a:r>
            <a:r>
              <a:rPr lang="ja-JP" altLang="ja-JP" sz="900" dirty="0" smtClean="0"/>
              <a:t>化</a:t>
            </a:r>
            <a:r>
              <a:rPr lang="ja-JP" altLang="en-US" sz="900" dirty="0" smtClean="0"/>
              <a:t>勉強会</a:t>
            </a:r>
            <a:endParaRPr lang="ja-JP" altLang="en-US" sz="900" dirty="0"/>
          </a:p>
        </p:txBody>
      </p:sp>
      <p:sp>
        <p:nvSpPr>
          <p:cNvPr id="29" name="正方形/長方形 28"/>
          <p:cNvSpPr/>
          <p:nvPr/>
        </p:nvSpPr>
        <p:spPr>
          <a:xfrm>
            <a:off x="908720" y="4317683"/>
            <a:ext cx="2502528" cy="1200329"/>
          </a:xfrm>
          <a:prstGeom prst="rect">
            <a:avLst/>
          </a:prstGeom>
        </p:spPr>
        <p:txBody>
          <a:bodyPr wrap="square">
            <a:spAutoFit/>
          </a:bodyPr>
          <a:lstStyle/>
          <a:p>
            <a:r>
              <a:rPr lang="ja-JP" altLang="ja-JP" sz="900" dirty="0"/>
              <a:t>■制度・仕組み</a:t>
            </a:r>
          </a:p>
          <a:p>
            <a:r>
              <a:rPr lang="ja-JP" altLang="en-US" sz="900" dirty="0" smtClean="0"/>
              <a:t>　</a:t>
            </a:r>
            <a:r>
              <a:rPr lang="en-US" altLang="ja-JP" sz="900" dirty="0" smtClean="0"/>
              <a:t>No.17</a:t>
            </a:r>
            <a:r>
              <a:rPr lang="ja-JP" altLang="ja-JP" sz="900" dirty="0"/>
              <a:t>　スポーツ</a:t>
            </a:r>
            <a:r>
              <a:rPr lang="ja-JP" altLang="ja-JP" sz="900" dirty="0" smtClean="0"/>
              <a:t>合宿</a:t>
            </a:r>
            <a:r>
              <a:rPr lang="ja-JP" altLang="en-US" sz="900" dirty="0" smtClean="0"/>
              <a:t>誘致</a:t>
            </a:r>
            <a:r>
              <a:rPr lang="ja-JP" altLang="ja-JP" sz="900" dirty="0" smtClean="0"/>
              <a:t>マッチング</a:t>
            </a:r>
            <a:r>
              <a:rPr lang="ja-JP" altLang="en-US" sz="900" dirty="0" smtClean="0"/>
              <a:t>システム</a:t>
            </a:r>
            <a:endParaRPr lang="ja-JP" altLang="ja-JP" sz="900" dirty="0"/>
          </a:p>
          <a:p>
            <a:r>
              <a:rPr lang="ja-JP" altLang="en-US" sz="900" dirty="0" smtClean="0"/>
              <a:t>　</a:t>
            </a:r>
            <a:r>
              <a:rPr lang="en-US" altLang="ja-JP" sz="900" dirty="0" smtClean="0"/>
              <a:t>No.18</a:t>
            </a:r>
            <a:r>
              <a:rPr lang="ja-JP" altLang="ja-JP" sz="900" dirty="0"/>
              <a:t>　おもてなし認証</a:t>
            </a:r>
          </a:p>
          <a:p>
            <a:r>
              <a:rPr lang="ja-JP" altLang="en-US" sz="900" dirty="0" smtClean="0"/>
              <a:t>　</a:t>
            </a:r>
            <a:r>
              <a:rPr lang="en-US" altLang="ja-JP" sz="900" dirty="0" smtClean="0"/>
              <a:t>No.19</a:t>
            </a:r>
            <a:r>
              <a:rPr lang="ja-JP" altLang="ja-JP" sz="900" dirty="0"/>
              <a:t>　</a:t>
            </a:r>
            <a:r>
              <a:rPr lang="ja-JP" altLang="en-US" sz="900" dirty="0"/>
              <a:t>地域</a:t>
            </a:r>
            <a:r>
              <a:rPr lang="ja-JP" altLang="en-US" sz="900" dirty="0" smtClean="0"/>
              <a:t>の観光資源を活かす、新しい観光</a:t>
            </a:r>
            <a:endParaRPr lang="ja-JP" altLang="ja-JP" sz="900" dirty="0"/>
          </a:p>
          <a:p>
            <a:r>
              <a:rPr lang="ja-JP" altLang="ja-JP" sz="900" dirty="0"/>
              <a:t>■基盤</a:t>
            </a:r>
          </a:p>
          <a:p>
            <a:r>
              <a:rPr lang="ja-JP" altLang="en-US" sz="900" dirty="0" smtClean="0"/>
              <a:t>　</a:t>
            </a:r>
            <a:r>
              <a:rPr lang="en-US" altLang="ja-JP" sz="900" dirty="0" smtClean="0"/>
              <a:t>No.20</a:t>
            </a:r>
            <a:r>
              <a:rPr lang="ja-JP" altLang="ja-JP" sz="900" dirty="0"/>
              <a:t>　</a:t>
            </a:r>
            <a:r>
              <a:rPr lang="ja-JP" altLang="ja-JP" sz="900" dirty="0" smtClean="0"/>
              <a:t>エリアマーケティングデータ</a:t>
            </a:r>
            <a:r>
              <a:rPr lang="ja-JP" altLang="en-US" sz="900" dirty="0" smtClean="0"/>
              <a:t>開発</a:t>
            </a:r>
            <a:endParaRPr lang="ja-JP" altLang="ja-JP" sz="900" dirty="0"/>
          </a:p>
          <a:p>
            <a:r>
              <a:rPr lang="ja-JP" altLang="en-US" sz="900" dirty="0" smtClean="0"/>
              <a:t>　</a:t>
            </a:r>
            <a:r>
              <a:rPr lang="en-US" altLang="ja-JP" sz="900" dirty="0" smtClean="0"/>
              <a:t>No.21</a:t>
            </a:r>
            <a:r>
              <a:rPr lang="ja-JP" altLang="ja-JP" sz="900" dirty="0"/>
              <a:t>　キャッシュレス</a:t>
            </a:r>
            <a:r>
              <a:rPr lang="ja-JP" altLang="ja-JP" sz="900" dirty="0" smtClean="0"/>
              <a:t>社会</a:t>
            </a:r>
            <a:r>
              <a:rPr lang="ja-JP" altLang="en-US" sz="900" dirty="0" smtClean="0"/>
              <a:t>の実現検討</a:t>
            </a:r>
            <a:endParaRPr lang="ja-JP" altLang="ja-JP" sz="900" dirty="0"/>
          </a:p>
          <a:p>
            <a:r>
              <a:rPr lang="ja-JP" altLang="en-US" sz="900" dirty="0" smtClean="0"/>
              <a:t>　</a:t>
            </a:r>
            <a:r>
              <a:rPr lang="en-US" altLang="ja-JP" sz="900" dirty="0" smtClean="0"/>
              <a:t>No.22</a:t>
            </a:r>
            <a:r>
              <a:rPr lang="ja-JP" altLang="ja-JP" sz="900" dirty="0"/>
              <a:t>　食文化</a:t>
            </a:r>
            <a:r>
              <a:rPr lang="ja-JP" altLang="ja-JP" sz="900" dirty="0" smtClean="0"/>
              <a:t>コミュニケーション</a:t>
            </a:r>
            <a:endParaRPr lang="ja-JP" altLang="ja-JP" sz="900" dirty="0"/>
          </a:p>
        </p:txBody>
      </p:sp>
      <p:sp>
        <p:nvSpPr>
          <p:cNvPr id="30" name="正方形/長方形 29"/>
          <p:cNvSpPr/>
          <p:nvPr/>
        </p:nvSpPr>
        <p:spPr>
          <a:xfrm>
            <a:off x="3421806" y="4309409"/>
            <a:ext cx="2743497" cy="784830"/>
          </a:xfrm>
          <a:prstGeom prst="rect">
            <a:avLst/>
          </a:prstGeom>
        </p:spPr>
        <p:txBody>
          <a:bodyPr wrap="square">
            <a:spAutoFit/>
          </a:bodyPr>
          <a:lstStyle/>
          <a:p>
            <a:r>
              <a:rPr lang="ja-JP" altLang="ja-JP" sz="900" dirty="0" smtClean="0"/>
              <a:t>■</a:t>
            </a:r>
            <a:r>
              <a:rPr lang="ja-JP" altLang="ja-JP" sz="900" dirty="0"/>
              <a:t>コンテンツ</a:t>
            </a:r>
          </a:p>
          <a:p>
            <a:r>
              <a:rPr lang="ja-JP" altLang="en-US" sz="900" dirty="0" smtClean="0"/>
              <a:t>　</a:t>
            </a:r>
            <a:r>
              <a:rPr lang="en-US" altLang="ja-JP" sz="900" dirty="0" smtClean="0"/>
              <a:t>No.23</a:t>
            </a:r>
            <a:r>
              <a:rPr lang="ja-JP" altLang="ja-JP" sz="900" dirty="0"/>
              <a:t>　医療の国際化</a:t>
            </a:r>
          </a:p>
          <a:p>
            <a:r>
              <a:rPr lang="ja-JP" altLang="en-US" sz="900" dirty="0" smtClean="0"/>
              <a:t>　</a:t>
            </a:r>
            <a:r>
              <a:rPr lang="en-US" altLang="ja-JP" sz="900" dirty="0" smtClean="0"/>
              <a:t>No.24</a:t>
            </a:r>
            <a:r>
              <a:rPr lang="ja-JP" altLang="ja-JP" sz="900" dirty="0"/>
              <a:t>　</a:t>
            </a:r>
            <a:r>
              <a:rPr lang="en-US" altLang="ja-JP" sz="900" dirty="0"/>
              <a:t>IR</a:t>
            </a:r>
            <a:r>
              <a:rPr lang="ja-JP" altLang="ja-JP" sz="900" dirty="0"/>
              <a:t>・</a:t>
            </a:r>
            <a:r>
              <a:rPr lang="en-US" altLang="ja-JP" sz="900" dirty="0"/>
              <a:t>MICE</a:t>
            </a:r>
            <a:r>
              <a:rPr lang="ja-JP" altLang="ja-JP" sz="900" dirty="0" smtClean="0"/>
              <a:t>のビジネス</a:t>
            </a:r>
            <a:r>
              <a:rPr lang="ja-JP" altLang="ja-JP" sz="900" dirty="0"/>
              <a:t>構造</a:t>
            </a:r>
            <a:r>
              <a:rPr lang="ja-JP" altLang="ja-JP" sz="900" dirty="0" smtClean="0"/>
              <a:t>と支える</a:t>
            </a:r>
            <a:r>
              <a:rPr lang="ja-JP" altLang="ja-JP" sz="900" dirty="0"/>
              <a:t>仕組み</a:t>
            </a:r>
          </a:p>
          <a:p>
            <a:r>
              <a:rPr lang="ja-JP" altLang="en-US" sz="900" dirty="0" smtClean="0"/>
              <a:t>　</a:t>
            </a:r>
            <a:r>
              <a:rPr lang="en-US" altLang="ja-JP" sz="900" dirty="0" smtClean="0"/>
              <a:t>No.25</a:t>
            </a:r>
            <a:r>
              <a:rPr lang="ja-JP" altLang="ja-JP" sz="900" dirty="0"/>
              <a:t>　“</a:t>
            </a:r>
            <a:r>
              <a:rPr lang="en-US" altLang="ja-JP" sz="900" dirty="0"/>
              <a:t>Photographic Japan</a:t>
            </a:r>
            <a:r>
              <a:rPr lang="ja-JP" altLang="ja-JP" sz="900" dirty="0"/>
              <a:t>”　写真展</a:t>
            </a:r>
          </a:p>
          <a:p>
            <a:r>
              <a:rPr lang="ja-JP" altLang="en-US" sz="900" dirty="0" smtClean="0"/>
              <a:t>　</a:t>
            </a:r>
            <a:r>
              <a:rPr lang="en-US" altLang="ja-JP" sz="900" dirty="0" smtClean="0"/>
              <a:t>No.26</a:t>
            </a:r>
            <a:r>
              <a:rPr lang="ja-JP" altLang="ja-JP" sz="900" dirty="0"/>
              <a:t>　既存</a:t>
            </a:r>
            <a:r>
              <a:rPr lang="ja-JP" altLang="ja-JP" sz="900" dirty="0" smtClean="0"/>
              <a:t>施設</a:t>
            </a:r>
            <a:r>
              <a:rPr lang="ja-JP" altLang="en-US" sz="900" dirty="0" smtClean="0"/>
              <a:t>有効活用</a:t>
            </a:r>
            <a:r>
              <a:rPr lang="ja-JP" altLang="ja-JP" sz="900" dirty="0" smtClean="0"/>
              <a:t>体験型</a:t>
            </a:r>
            <a:r>
              <a:rPr lang="ja-JP" altLang="ja-JP" sz="900" dirty="0"/>
              <a:t>ゲストハウス</a:t>
            </a:r>
            <a:endParaRPr lang="ja-JP" altLang="en-US" sz="900" dirty="0"/>
          </a:p>
        </p:txBody>
      </p:sp>
      <p:sp>
        <p:nvSpPr>
          <p:cNvPr id="31" name="正方形/長方形 30"/>
          <p:cNvSpPr/>
          <p:nvPr/>
        </p:nvSpPr>
        <p:spPr>
          <a:xfrm>
            <a:off x="908720" y="5782654"/>
            <a:ext cx="2502528" cy="646331"/>
          </a:xfrm>
          <a:prstGeom prst="rect">
            <a:avLst/>
          </a:prstGeom>
        </p:spPr>
        <p:txBody>
          <a:bodyPr wrap="square">
            <a:spAutoFit/>
          </a:bodyPr>
          <a:lstStyle/>
          <a:p>
            <a:r>
              <a:rPr lang="ja-JP" altLang="ja-JP" sz="900" dirty="0"/>
              <a:t>■スポーツ空間づくり</a:t>
            </a:r>
          </a:p>
          <a:p>
            <a:r>
              <a:rPr lang="ja-JP" altLang="en-US" sz="900" dirty="0" smtClean="0"/>
              <a:t>　</a:t>
            </a:r>
            <a:r>
              <a:rPr lang="en-US" altLang="ja-JP" sz="900" dirty="0" smtClean="0"/>
              <a:t>No.27</a:t>
            </a:r>
            <a:r>
              <a:rPr lang="ja-JP" altLang="ja-JP" sz="900" dirty="0"/>
              <a:t>　</a:t>
            </a:r>
            <a:r>
              <a:rPr lang="ja-JP" altLang="en-US" sz="900" dirty="0"/>
              <a:t>空中</a:t>
            </a:r>
            <a:r>
              <a:rPr lang="ja-JP" altLang="en-US" sz="900" dirty="0" smtClean="0"/>
              <a:t>自転車・ランニング道路</a:t>
            </a:r>
            <a:endParaRPr lang="ja-JP" altLang="ja-JP" sz="900" dirty="0"/>
          </a:p>
          <a:p>
            <a:r>
              <a:rPr lang="ja-JP" altLang="en-US" sz="900" dirty="0" smtClean="0"/>
              <a:t>　</a:t>
            </a:r>
            <a:r>
              <a:rPr lang="en-US" altLang="ja-JP" sz="900" dirty="0" smtClean="0"/>
              <a:t>No.28</a:t>
            </a:r>
            <a:r>
              <a:rPr lang="ja-JP" altLang="ja-JP" sz="900" dirty="0"/>
              <a:t>　自転車走行空間</a:t>
            </a:r>
            <a:r>
              <a:rPr lang="ja-JP" altLang="ja-JP" sz="900" dirty="0" smtClean="0"/>
              <a:t>ネットワーク</a:t>
            </a:r>
            <a:r>
              <a:rPr lang="ja-JP" altLang="en-US" sz="900" dirty="0" smtClean="0"/>
              <a:t>化</a:t>
            </a:r>
            <a:r>
              <a:rPr lang="ja-JP" altLang="en-US" sz="900" dirty="0"/>
              <a:t>事業</a:t>
            </a:r>
            <a:endParaRPr lang="ja-JP" altLang="ja-JP" sz="900" dirty="0"/>
          </a:p>
          <a:p>
            <a:r>
              <a:rPr lang="ja-JP" altLang="en-US" sz="900" dirty="0" smtClean="0"/>
              <a:t>　</a:t>
            </a:r>
            <a:r>
              <a:rPr lang="en-US" altLang="ja-JP" sz="900" dirty="0" smtClean="0"/>
              <a:t>No.29</a:t>
            </a:r>
            <a:r>
              <a:rPr lang="ja-JP" altLang="ja-JP" sz="900" dirty="0"/>
              <a:t>　</a:t>
            </a:r>
            <a:r>
              <a:rPr lang="ja-JP" altLang="en-US" sz="900" dirty="0"/>
              <a:t>日本</a:t>
            </a:r>
            <a:r>
              <a:rPr lang="ja-JP" altLang="en-US" sz="900" dirty="0" smtClean="0"/>
              <a:t>が世界に発信する未来型パーク</a:t>
            </a:r>
            <a:endParaRPr lang="ja-JP" altLang="ja-JP" sz="900" dirty="0"/>
          </a:p>
        </p:txBody>
      </p:sp>
      <p:sp>
        <p:nvSpPr>
          <p:cNvPr id="32" name="正方形/長方形 31"/>
          <p:cNvSpPr/>
          <p:nvPr/>
        </p:nvSpPr>
        <p:spPr>
          <a:xfrm>
            <a:off x="3440062" y="5782653"/>
            <a:ext cx="2725241" cy="646331"/>
          </a:xfrm>
          <a:prstGeom prst="rect">
            <a:avLst/>
          </a:prstGeom>
        </p:spPr>
        <p:txBody>
          <a:bodyPr wrap="square">
            <a:spAutoFit/>
          </a:bodyPr>
          <a:lstStyle/>
          <a:p>
            <a:r>
              <a:rPr lang="ja-JP" altLang="ja-JP" sz="900" dirty="0" smtClean="0"/>
              <a:t>■マネジメント</a:t>
            </a:r>
          </a:p>
          <a:p>
            <a:r>
              <a:rPr lang="ja-JP" altLang="en-US" sz="900" dirty="0" smtClean="0"/>
              <a:t>　</a:t>
            </a:r>
            <a:r>
              <a:rPr lang="en-US" altLang="ja-JP" sz="900" dirty="0" smtClean="0"/>
              <a:t>No.30</a:t>
            </a:r>
            <a:r>
              <a:rPr lang="ja-JP" altLang="ja-JP" sz="900" dirty="0" smtClean="0"/>
              <a:t>　</a:t>
            </a:r>
            <a:r>
              <a:rPr lang="ja-JP" altLang="en-US" sz="900" dirty="0" smtClean="0"/>
              <a:t>ｵﾘﾊﾟﾗにおけるｽﾎﾟｰﾂﾌｧｼﾘﾃｨ･ｴﾘｱﾏﾈｼﾞﾒﾝﾄ</a:t>
            </a:r>
            <a:endParaRPr lang="ja-JP" altLang="ja-JP" sz="900" dirty="0" smtClean="0"/>
          </a:p>
          <a:p>
            <a:r>
              <a:rPr lang="ja-JP" altLang="ja-JP" sz="900" dirty="0" smtClean="0"/>
              <a:t>■文化イベント</a:t>
            </a:r>
          </a:p>
          <a:p>
            <a:r>
              <a:rPr lang="ja-JP" altLang="en-US" sz="900" dirty="0" smtClean="0"/>
              <a:t>　</a:t>
            </a:r>
            <a:r>
              <a:rPr lang="en-US" altLang="ja-JP" sz="900" dirty="0" smtClean="0"/>
              <a:t>No.31</a:t>
            </a:r>
            <a:r>
              <a:rPr lang="ja-JP" altLang="ja-JP" sz="900" dirty="0" smtClean="0"/>
              <a:t>　</a:t>
            </a:r>
            <a:r>
              <a:rPr lang="ja-JP" altLang="en-US" sz="900" dirty="0" smtClean="0"/>
              <a:t>おとまち感動クエスト</a:t>
            </a:r>
            <a:endParaRPr lang="ja-JP" altLang="en-US" sz="900" dirty="0"/>
          </a:p>
        </p:txBody>
      </p:sp>
      <p:sp>
        <p:nvSpPr>
          <p:cNvPr id="33" name="正方形/長方形 32"/>
          <p:cNvSpPr/>
          <p:nvPr/>
        </p:nvSpPr>
        <p:spPr>
          <a:xfrm>
            <a:off x="933222" y="6646061"/>
            <a:ext cx="2642782" cy="784830"/>
          </a:xfrm>
          <a:prstGeom prst="rect">
            <a:avLst/>
          </a:prstGeom>
        </p:spPr>
        <p:txBody>
          <a:bodyPr wrap="square">
            <a:spAutoFit/>
          </a:bodyPr>
          <a:lstStyle/>
          <a:p>
            <a:r>
              <a:rPr lang="ja-JP" altLang="ja-JP" sz="900" dirty="0"/>
              <a:t>■交通・移動</a:t>
            </a:r>
          </a:p>
          <a:p>
            <a:r>
              <a:rPr lang="ja-JP" altLang="en-US" sz="900" dirty="0" smtClean="0"/>
              <a:t>　</a:t>
            </a:r>
            <a:r>
              <a:rPr lang="en-US" altLang="ja-JP" sz="900" dirty="0" smtClean="0"/>
              <a:t>No.04</a:t>
            </a:r>
            <a:r>
              <a:rPr lang="ja-JP" altLang="ja-JP" sz="900" dirty="0"/>
              <a:t>　シームレスなバリアフリー</a:t>
            </a:r>
            <a:r>
              <a:rPr lang="ja-JP" altLang="ja-JP" sz="900" dirty="0" smtClean="0"/>
              <a:t>環境</a:t>
            </a:r>
            <a:r>
              <a:rPr lang="ja-JP" altLang="en-US" sz="900" dirty="0"/>
              <a:t>創造</a:t>
            </a:r>
            <a:endParaRPr lang="ja-JP" altLang="ja-JP" sz="900" dirty="0"/>
          </a:p>
          <a:p>
            <a:r>
              <a:rPr lang="ja-JP" altLang="en-US" sz="900" dirty="0"/>
              <a:t>　</a:t>
            </a:r>
            <a:r>
              <a:rPr lang="en-US" altLang="ja-JP" sz="900" dirty="0"/>
              <a:t>No.05</a:t>
            </a:r>
            <a:r>
              <a:rPr lang="ja-JP" altLang="ja-JP" sz="900" dirty="0"/>
              <a:t>　</a:t>
            </a:r>
            <a:r>
              <a:rPr lang="ja-JP" altLang="en-US" sz="900" dirty="0"/>
              <a:t>旅行弱者支援プラットフォーム構築事業</a:t>
            </a:r>
            <a:endParaRPr lang="ja-JP" altLang="ja-JP" sz="900" dirty="0"/>
          </a:p>
          <a:p>
            <a:r>
              <a:rPr lang="ja-JP" altLang="en-US" sz="900" dirty="0" smtClean="0"/>
              <a:t>　</a:t>
            </a:r>
            <a:r>
              <a:rPr lang="en-US" altLang="ja-JP" sz="900" dirty="0" smtClean="0"/>
              <a:t>No.32</a:t>
            </a:r>
            <a:r>
              <a:rPr lang="ja-JP" altLang="ja-JP" sz="900" dirty="0"/>
              <a:t>　シームレスな</a:t>
            </a:r>
            <a:r>
              <a:rPr lang="ja-JP" altLang="ja-JP" sz="900" dirty="0" smtClean="0"/>
              <a:t>移動</a:t>
            </a:r>
            <a:r>
              <a:rPr lang="ja-JP" altLang="en-US" sz="900" dirty="0" smtClean="0"/>
              <a:t>を実現したまちづくり</a:t>
            </a:r>
            <a:endParaRPr lang="ja-JP" altLang="ja-JP" sz="900" dirty="0"/>
          </a:p>
          <a:p>
            <a:r>
              <a:rPr lang="ja-JP" altLang="en-US" sz="900" dirty="0" smtClean="0"/>
              <a:t>　</a:t>
            </a:r>
            <a:r>
              <a:rPr lang="en-US" altLang="ja-JP" sz="900" dirty="0" smtClean="0"/>
              <a:t>No.33</a:t>
            </a:r>
            <a:r>
              <a:rPr lang="ja-JP" altLang="ja-JP" sz="900" dirty="0"/>
              <a:t>　</a:t>
            </a:r>
            <a:r>
              <a:rPr lang="ja-JP" altLang="ja-JP" sz="900" dirty="0" smtClean="0"/>
              <a:t>移動最適化</a:t>
            </a:r>
            <a:endParaRPr lang="ja-JP" altLang="ja-JP" sz="900" dirty="0"/>
          </a:p>
        </p:txBody>
      </p:sp>
      <p:sp>
        <p:nvSpPr>
          <p:cNvPr id="34" name="正方形/長方形 33"/>
          <p:cNvSpPr/>
          <p:nvPr/>
        </p:nvSpPr>
        <p:spPr>
          <a:xfrm>
            <a:off x="3417987" y="6646061"/>
            <a:ext cx="2747317" cy="923330"/>
          </a:xfrm>
          <a:prstGeom prst="rect">
            <a:avLst/>
          </a:prstGeom>
        </p:spPr>
        <p:txBody>
          <a:bodyPr wrap="square">
            <a:spAutoFit/>
          </a:bodyPr>
          <a:lstStyle/>
          <a:p>
            <a:r>
              <a:rPr lang="ja-JP" altLang="ja-JP" sz="900" dirty="0" smtClean="0"/>
              <a:t>■エネルギー</a:t>
            </a:r>
          </a:p>
          <a:p>
            <a:r>
              <a:rPr lang="ja-JP" altLang="en-US" sz="900" dirty="0" smtClean="0"/>
              <a:t>　</a:t>
            </a:r>
            <a:r>
              <a:rPr lang="en-US" altLang="ja-JP" sz="900" dirty="0" smtClean="0"/>
              <a:t>No.34</a:t>
            </a:r>
            <a:r>
              <a:rPr lang="ja-JP" altLang="ja-JP" sz="900" dirty="0" smtClean="0"/>
              <a:t>　自然エネルギー</a:t>
            </a:r>
            <a:r>
              <a:rPr lang="ja-JP" altLang="en-US" sz="900" dirty="0"/>
              <a:t>利用</a:t>
            </a:r>
            <a:r>
              <a:rPr lang="ja-JP" altLang="en-US" sz="900" dirty="0" smtClean="0"/>
              <a:t>の</a:t>
            </a:r>
            <a:r>
              <a:rPr lang="ja-JP" altLang="ja-JP" sz="900" dirty="0" smtClean="0"/>
              <a:t>温泉地リノベーション</a:t>
            </a:r>
          </a:p>
          <a:p>
            <a:r>
              <a:rPr lang="ja-JP" altLang="en-US" sz="900" dirty="0" smtClean="0"/>
              <a:t>　</a:t>
            </a:r>
            <a:r>
              <a:rPr lang="en-US" altLang="ja-JP" sz="900" dirty="0" smtClean="0"/>
              <a:t>No.35</a:t>
            </a:r>
            <a:r>
              <a:rPr lang="ja-JP" altLang="ja-JP" sz="900" dirty="0" smtClean="0"/>
              <a:t>　エネルギートレーサビリティ</a:t>
            </a:r>
          </a:p>
          <a:p>
            <a:r>
              <a:rPr lang="ja-JP" altLang="en-US" sz="900" dirty="0" smtClean="0"/>
              <a:t>　</a:t>
            </a:r>
            <a:r>
              <a:rPr lang="en-US" altLang="ja-JP" sz="900" dirty="0" smtClean="0"/>
              <a:t>No.36</a:t>
            </a:r>
            <a:r>
              <a:rPr lang="ja-JP" altLang="ja-JP" sz="900" dirty="0" smtClean="0"/>
              <a:t>　持続可能なエネルギーネットワーク</a:t>
            </a:r>
          </a:p>
          <a:p>
            <a:r>
              <a:rPr lang="ja-JP" altLang="ja-JP" sz="900" dirty="0" smtClean="0"/>
              <a:t>■イベント運営</a:t>
            </a:r>
          </a:p>
          <a:p>
            <a:r>
              <a:rPr lang="ja-JP" altLang="en-US" sz="900" dirty="0" smtClean="0"/>
              <a:t>　</a:t>
            </a:r>
            <a:r>
              <a:rPr lang="en-US" altLang="ja-JP" sz="900" dirty="0" smtClean="0"/>
              <a:t>No.37</a:t>
            </a:r>
            <a:r>
              <a:rPr lang="ja-JP" altLang="ja-JP" sz="900" dirty="0" smtClean="0"/>
              <a:t>　安全・安心・スマートなイベント運営</a:t>
            </a:r>
            <a:endParaRPr lang="ja-JP" altLang="ja-JP" sz="900" dirty="0"/>
          </a:p>
        </p:txBody>
      </p:sp>
      <p:sp>
        <p:nvSpPr>
          <p:cNvPr id="35" name="正方形/長方形 34"/>
          <p:cNvSpPr/>
          <p:nvPr/>
        </p:nvSpPr>
        <p:spPr>
          <a:xfrm>
            <a:off x="933222" y="7805708"/>
            <a:ext cx="2642782" cy="784830"/>
          </a:xfrm>
          <a:prstGeom prst="rect">
            <a:avLst/>
          </a:prstGeom>
        </p:spPr>
        <p:txBody>
          <a:bodyPr wrap="square">
            <a:spAutoFit/>
          </a:bodyPr>
          <a:lstStyle/>
          <a:p>
            <a:r>
              <a:rPr lang="ja-JP" altLang="ja-JP" sz="900" dirty="0"/>
              <a:t>■先進技術</a:t>
            </a:r>
          </a:p>
          <a:p>
            <a:r>
              <a:rPr lang="ja-JP" altLang="en-US" sz="900" dirty="0" smtClean="0"/>
              <a:t>　</a:t>
            </a:r>
            <a:r>
              <a:rPr lang="en-US" altLang="ja-JP" sz="900" dirty="0" smtClean="0"/>
              <a:t>No.32</a:t>
            </a:r>
            <a:r>
              <a:rPr lang="ja-JP" altLang="ja-JP" sz="900" dirty="0"/>
              <a:t>　シームレスな移動</a:t>
            </a:r>
            <a:r>
              <a:rPr lang="ja-JP" altLang="en-US" sz="900" dirty="0"/>
              <a:t>を実現したまちづくり</a:t>
            </a:r>
            <a:endParaRPr lang="ja-JP" altLang="ja-JP" sz="900" dirty="0"/>
          </a:p>
          <a:p>
            <a:r>
              <a:rPr lang="ja-JP" altLang="en-US" sz="900" dirty="0"/>
              <a:t>　</a:t>
            </a:r>
            <a:r>
              <a:rPr lang="en-US" altLang="ja-JP" sz="900" dirty="0"/>
              <a:t>No.33</a:t>
            </a:r>
            <a:r>
              <a:rPr lang="ja-JP" altLang="ja-JP" sz="900" dirty="0"/>
              <a:t>　</a:t>
            </a:r>
            <a:r>
              <a:rPr lang="ja-JP" altLang="ja-JP" sz="900" dirty="0" smtClean="0"/>
              <a:t>移動最適化</a:t>
            </a:r>
            <a:endParaRPr lang="ja-JP" altLang="ja-JP" sz="900" dirty="0"/>
          </a:p>
          <a:p>
            <a:r>
              <a:rPr lang="ja-JP" altLang="en-US" sz="900" dirty="0" smtClean="0"/>
              <a:t>　</a:t>
            </a:r>
            <a:r>
              <a:rPr lang="en-US" altLang="ja-JP" sz="900" dirty="0" smtClean="0"/>
              <a:t>No.37</a:t>
            </a:r>
            <a:r>
              <a:rPr lang="ja-JP" altLang="ja-JP" sz="900" dirty="0"/>
              <a:t>　</a:t>
            </a:r>
            <a:r>
              <a:rPr lang="ja-JP" altLang="ja-JP" sz="900" dirty="0" smtClean="0"/>
              <a:t>安全</a:t>
            </a:r>
            <a:r>
              <a:rPr lang="ja-JP" altLang="ja-JP" sz="900" dirty="0"/>
              <a:t>・安心・スマートなイベント</a:t>
            </a:r>
            <a:r>
              <a:rPr lang="ja-JP" altLang="ja-JP" sz="900" dirty="0" smtClean="0"/>
              <a:t>運営</a:t>
            </a:r>
            <a:endParaRPr lang="ja-JP" altLang="ja-JP" sz="900" dirty="0"/>
          </a:p>
          <a:p>
            <a:r>
              <a:rPr lang="ja-JP" altLang="en-US" sz="900" dirty="0" smtClean="0"/>
              <a:t>　</a:t>
            </a:r>
            <a:r>
              <a:rPr lang="en-US" altLang="ja-JP" sz="900" dirty="0" smtClean="0"/>
              <a:t>No.38</a:t>
            </a:r>
            <a:r>
              <a:rPr lang="ja-JP" altLang="ja-JP" sz="900" dirty="0"/>
              <a:t>　臨場感溢れる</a:t>
            </a:r>
            <a:r>
              <a:rPr lang="ja-JP" altLang="ja-JP" sz="900" dirty="0" smtClean="0"/>
              <a:t>エンターテイメント</a:t>
            </a:r>
            <a:r>
              <a:rPr lang="ja-JP" altLang="en-US" sz="900" dirty="0" smtClean="0"/>
              <a:t>の実現</a:t>
            </a:r>
            <a:endParaRPr lang="ja-JP" altLang="ja-JP" sz="900" dirty="0"/>
          </a:p>
        </p:txBody>
      </p:sp>
      <p:sp>
        <p:nvSpPr>
          <p:cNvPr id="36" name="正方形/長方形 35"/>
          <p:cNvSpPr/>
          <p:nvPr/>
        </p:nvSpPr>
        <p:spPr>
          <a:xfrm>
            <a:off x="3421806" y="7805708"/>
            <a:ext cx="2743495" cy="646331"/>
          </a:xfrm>
          <a:prstGeom prst="rect">
            <a:avLst/>
          </a:prstGeom>
        </p:spPr>
        <p:txBody>
          <a:bodyPr wrap="square">
            <a:spAutoFit/>
          </a:bodyPr>
          <a:lstStyle/>
          <a:p>
            <a:r>
              <a:rPr lang="ja-JP" altLang="ja-JP" sz="900" dirty="0" smtClean="0"/>
              <a:t>■先進モデル</a:t>
            </a:r>
          </a:p>
          <a:p>
            <a:r>
              <a:rPr lang="ja-JP" altLang="en-US" sz="900" dirty="0" smtClean="0"/>
              <a:t>　</a:t>
            </a:r>
            <a:r>
              <a:rPr lang="en-US" altLang="ja-JP" sz="900" dirty="0" smtClean="0"/>
              <a:t>No.35</a:t>
            </a:r>
            <a:r>
              <a:rPr lang="ja-JP" altLang="ja-JP" sz="900" dirty="0" smtClean="0"/>
              <a:t>　エネルギートレーサビリティ</a:t>
            </a:r>
          </a:p>
          <a:p>
            <a:r>
              <a:rPr lang="ja-JP" altLang="en-US" sz="900" dirty="0" smtClean="0"/>
              <a:t>　</a:t>
            </a:r>
            <a:r>
              <a:rPr lang="en-US" altLang="ja-JP" sz="900" dirty="0" smtClean="0"/>
              <a:t>No.36</a:t>
            </a:r>
            <a:r>
              <a:rPr lang="ja-JP" altLang="ja-JP" sz="900" dirty="0" smtClean="0"/>
              <a:t>　持続可能なエネルギーネットワーク</a:t>
            </a:r>
            <a:endParaRPr lang="en-US" altLang="ja-JP" sz="900" dirty="0" smtClean="0"/>
          </a:p>
          <a:p>
            <a:r>
              <a:rPr lang="ja-JP" altLang="en-US" sz="900" dirty="0"/>
              <a:t>　</a:t>
            </a:r>
            <a:r>
              <a:rPr lang="en-US" altLang="ja-JP" sz="900" dirty="0"/>
              <a:t>No.39</a:t>
            </a:r>
            <a:r>
              <a:rPr lang="ja-JP" altLang="ja-JP" sz="900" dirty="0"/>
              <a:t>　森林</a:t>
            </a:r>
            <a:r>
              <a:rPr lang="ja-JP" altLang="ja-JP" sz="900" dirty="0" smtClean="0"/>
              <a:t>資源</a:t>
            </a:r>
            <a:r>
              <a:rPr lang="ja-JP" altLang="en-US" sz="900" dirty="0" smtClean="0"/>
              <a:t>を</a:t>
            </a:r>
            <a:r>
              <a:rPr lang="ja-JP" altLang="ja-JP" sz="900" dirty="0" smtClean="0"/>
              <a:t>活用</a:t>
            </a:r>
            <a:r>
              <a:rPr lang="ja-JP" altLang="en-US" sz="900" dirty="0" smtClean="0"/>
              <a:t>した</a:t>
            </a:r>
            <a:r>
              <a:rPr lang="ja-JP" altLang="ja-JP" sz="900" dirty="0" smtClean="0"/>
              <a:t>まちづくり</a:t>
            </a:r>
            <a:endParaRPr lang="ja-JP" altLang="ja-JP" sz="900" dirty="0"/>
          </a:p>
        </p:txBody>
      </p:sp>
      <p:sp>
        <p:nvSpPr>
          <p:cNvPr id="37" name="角丸四角形 36"/>
          <p:cNvSpPr/>
          <p:nvPr/>
        </p:nvSpPr>
        <p:spPr>
          <a:xfrm>
            <a:off x="693362" y="8590539"/>
            <a:ext cx="5471939" cy="267553"/>
          </a:xfrm>
          <a:prstGeom prst="round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767825" y="8615481"/>
            <a:ext cx="1394725" cy="276999"/>
          </a:xfrm>
          <a:prstGeom prst="rect">
            <a:avLst/>
          </a:prstGeom>
        </p:spPr>
        <p:txBody>
          <a:bodyPr wrap="square">
            <a:spAutoFit/>
          </a:bodyPr>
          <a:lstStyle/>
          <a:p>
            <a:r>
              <a:rPr lang="ja-JP" altLang="en-US" sz="1200" b="1" dirty="0" smtClean="0">
                <a:solidFill>
                  <a:schemeClr val="bg1"/>
                </a:solidFill>
                <a:latin typeface="Tahoma" panose="020B0604030504040204" pitchFamily="34" charset="0"/>
                <a:ea typeface="+mj-ea"/>
                <a:cs typeface="Tahoma" panose="020B0604030504040204" pitchFamily="34" charset="0"/>
              </a:rPr>
              <a:t>（</a:t>
            </a:r>
            <a:r>
              <a:rPr lang="en-US" altLang="ja-JP" sz="1200" b="1" dirty="0" smtClean="0">
                <a:solidFill>
                  <a:schemeClr val="bg1"/>
                </a:solidFill>
                <a:latin typeface="Tahoma" panose="020B0604030504040204" pitchFamily="34" charset="0"/>
                <a:ea typeface="+mj-ea"/>
                <a:cs typeface="Tahoma" panose="020B0604030504040204" pitchFamily="34" charset="0"/>
              </a:rPr>
              <a:t>7</a:t>
            </a:r>
            <a:r>
              <a:rPr lang="ja-JP" altLang="en-US" sz="1200" b="1" dirty="0" smtClean="0">
                <a:solidFill>
                  <a:schemeClr val="bg1"/>
                </a:solidFill>
                <a:latin typeface="Tahoma" panose="020B0604030504040204" pitchFamily="34" charset="0"/>
                <a:ea typeface="+mj-ea"/>
                <a:cs typeface="Tahoma" panose="020B0604030504040204" pitchFamily="34" charset="0"/>
              </a:rPr>
              <a:t>）全体共通</a:t>
            </a:r>
            <a:endParaRPr lang="ja-JP" altLang="en-US" sz="1200" b="1" dirty="0">
              <a:solidFill>
                <a:schemeClr val="bg1"/>
              </a:solidFill>
              <a:latin typeface="Tahoma" panose="020B0604030504040204" pitchFamily="34" charset="0"/>
              <a:ea typeface="+mj-ea"/>
              <a:cs typeface="Tahoma" panose="020B0604030504040204" pitchFamily="34" charset="0"/>
            </a:endParaRPr>
          </a:p>
        </p:txBody>
      </p:sp>
      <p:sp>
        <p:nvSpPr>
          <p:cNvPr id="39" name="正方形/長方形 38"/>
          <p:cNvSpPr/>
          <p:nvPr/>
        </p:nvSpPr>
        <p:spPr>
          <a:xfrm>
            <a:off x="1844824" y="8615481"/>
            <a:ext cx="3226731" cy="230832"/>
          </a:xfrm>
          <a:prstGeom prst="rect">
            <a:avLst/>
          </a:prstGeom>
        </p:spPr>
        <p:txBody>
          <a:bodyPr wrap="square">
            <a:spAutoFit/>
          </a:bodyPr>
          <a:lstStyle/>
          <a:p>
            <a:r>
              <a:rPr lang="en-US" altLang="ja-JP" sz="900" dirty="0" smtClean="0"/>
              <a:t>No.40</a:t>
            </a:r>
            <a:r>
              <a:rPr lang="ja-JP" altLang="ja-JP" sz="900" dirty="0"/>
              <a:t>　</a:t>
            </a:r>
            <a:r>
              <a:rPr lang="ja-JP" altLang="en-US" sz="900" dirty="0" smtClean="0"/>
              <a:t>全員参加型でのレガシー創造推進体制の検討</a:t>
            </a:r>
            <a:endParaRPr lang="ja-JP" altLang="en-US" sz="900" dirty="0"/>
          </a:p>
        </p:txBody>
      </p:sp>
      <p:sp>
        <p:nvSpPr>
          <p:cNvPr id="40" name="テキスト ボックス 39"/>
          <p:cNvSpPr txBox="1"/>
          <p:nvPr/>
        </p:nvSpPr>
        <p:spPr>
          <a:xfrm>
            <a:off x="216024" y="622593"/>
            <a:ext cx="6309320" cy="600164"/>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レガシーが実現できる社会を目指し、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のプロジェクトが立ち上げられ、共創での検討が進められました。各プロジェクトの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詳細は協議会</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サイトをご覧下さい。</a:t>
            </a: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hlinkClick r:id="rId2"/>
              </a:rPr>
              <a:t>http://www.mri.co.jp/opinion/legacy/index.html</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332656" y="1331640"/>
            <a:ext cx="4674368" cy="307777"/>
          </a:xfrm>
          <a:prstGeom prst="rect">
            <a:avLst/>
          </a:prstGeom>
          <a:noFill/>
        </p:spPr>
        <p:txBody>
          <a:bodyPr wrap="square" rtlCol="0">
            <a:spAutoFit/>
          </a:bodyPr>
          <a:lstStyle/>
          <a:p>
            <a:r>
              <a:rPr kumimoji="1" lang="en-US" altLang="ja-JP" sz="14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レガシープロジェクト体系</a:t>
            </a:r>
            <a:r>
              <a:rPr kumimoji="1" lang="en-US" altLang="ja-JP" sz="14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720020" y="8820472"/>
            <a:ext cx="3429000" cy="253916"/>
          </a:xfrm>
          <a:prstGeom prst="rect">
            <a:avLst/>
          </a:prstGeom>
        </p:spPr>
        <p:txBody>
          <a:bodyPr>
            <a:spAutoFit/>
          </a:bodyPr>
          <a:lstStyle/>
          <a:p>
            <a:r>
              <a:rPr lang="en-US" altLang="ja-JP" sz="1000" dirty="0" smtClean="0">
                <a:latin typeface="+mj-ea"/>
                <a:ea typeface="+mj-ea"/>
                <a:cs typeface="メイリオ" panose="020B0604030504040204" pitchFamily="50" charset="-128"/>
              </a:rPr>
              <a:t>※</a:t>
            </a:r>
            <a:r>
              <a:rPr lang="ja-JP" altLang="en-US" sz="1000" dirty="0" smtClean="0">
                <a:latin typeface="+mj-ea"/>
                <a:ea typeface="+mj-ea"/>
                <a:cs typeface="メイリオ" panose="020B0604030504040204" pitchFamily="50" charset="-128"/>
              </a:rPr>
              <a:t>プロジェクト名は一部略称</a:t>
            </a:r>
            <a:endParaRPr lang="ja-JP" altLang="en-US" sz="1000" dirty="0">
              <a:latin typeface="+mj-ea"/>
              <a:ea typeface="+mj-ea"/>
            </a:endParaRPr>
          </a:p>
        </p:txBody>
      </p:sp>
      <p:sp>
        <p:nvSpPr>
          <p:cNvPr id="4" name="スライド番号プレースホルダー 3"/>
          <p:cNvSpPr>
            <a:spLocks noGrp="1"/>
          </p:cNvSpPr>
          <p:nvPr>
            <p:ph type="sldNum" sz="quarter" idx="12"/>
          </p:nvPr>
        </p:nvSpPr>
        <p:spPr/>
        <p:txBody>
          <a:bodyPr/>
          <a:lstStyle/>
          <a:p>
            <a:fld id="{2391841E-693F-404D-A2C1-5B68F1D0F6CB}" type="slidenum">
              <a:rPr kumimoji="1" lang="ja-JP" altLang="en-US" smtClean="0"/>
              <a:t>4</a:t>
            </a:fld>
            <a:endParaRPr kumimoji="1" lang="ja-JP" altLang="en-US"/>
          </a:p>
        </p:txBody>
      </p:sp>
    </p:spTree>
    <p:extLst>
      <p:ext uri="{BB962C8B-B14F-4D97-AF65-F5344CB8AC3E}">
        <p14:creationId xmlns:p14="http://schemas.microsoft.com/office/powerpoint/2010/main" val="23449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8640" y="179512"/>
            <a:ext cx="5829300" cy="432048"/>
          </a:xfrm>
        </p:spPr>
        <p:txBody>
          <a:bodyPr>
            <a:normAutofit/>
          </a:bodyPr>
          <a:lstStyle/>
          <a:p>
            <a:pPr algn="l"/>
            <a:r>
              <a:rPr kumimoji="1"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（オープン・）データ関連プロジェクト</a:t>
            </a:r>
            <a:endParaRPr kumimoji="1"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391841E-693F-404D-A2C1-5B68F1D0F6CB}" type="slidenum">
              <a:rPr kumimoji="1" lang="ja-JP" altLang="en-US" smtClean="0"/>
              <a:t>5</a:t>
            </a:fld>
            <a:endParaRPr kumimoji="1" lang="ja-JP" altLang="en-US"/>
          </a:p>
        </p:txBody>
      </p:sp>
      <p:cxnSp>
        <p:nvCxnSpPr>
          <p:cNvPr id="42" name="直線コネクタ 41"/>
          <p:cNvCxnSpPr/>
          <p:nvPr/>
        </p:nvCxnSpPr>
        <p:spPr>
          <a:xfrm>
            <a:off x="260648" y="539552"/>
            <a:ext cx="6192688"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 name="表 5"/>
          <p:cNvGraphicFramePr>
            <a:graphicFrameLocks noGrp="1"/>
          </p:cNvGraphicFramePr>
          <p:nvPr>
            <p:extLst>
              <p:ext uri="{D42A27DB-BD31-4B8C-83A1-F6EECF244321}">
                <p14:modId xmlns:p14="http://schemas.microsoft.com/office/powerpoint/2010/main" val="831294980"/>
              </p:ext>
            </p:extLst>
          </p:nvPr>
        </p:nvGraphicFramePr>
        <p:xfrm>
          <a:off x="116632" y="755576"/>
          <a:ext cx="6624736" cy="7708644"/>
        </p:xfrm>
        <a:graphic>
          <a:graphicData uri="http://schemas.openxmlformats.org/drawingml/2006/table">
            <a:tbl>
              <a:tblPr firstRow="1" bandRow="1">
                <a:tableStyleId>{5C22544A-7EE6-4342-B048-85BDC9FD1C3A}</a:tableStyleId>
              </a:tblPr>
              <a:tblGrid>
                <a:gridCol w="3024336"/>
                <a:gridCol w="3600400"/>
              </a:tblGrid>
              <a:tr h="428258">
                <a:tc>
                  <a:txBody>
                    <a:bodyPr/>
                    <a:lstStyle/>
                    <a:p>
                      <a:pPr algn="ctr"/>
                      <a:r>
                        <a:rPr kumimoji="1" lang="ja-JP" altLang="en-US" sz="1200" dirty="0" smtClean="0"/>
                        <a:t>プロジェクト名</a:t>
                      </a:r>
                      <a:endParaRPr kumimoji="1" lang="ja-JP" altLang="en-US" sz="1200" dirty="0"/>
                    </a:p>
                  </a:txBody>
                  <a:tcPr anchor="ctr"/>
                </a:tc>
                <a:tc>
                  <a:txBody>
                    <a:bodyPr/>
                    <a:lstStyle/>
                    <a:p>
                      <a:pPr algn="ctr"/>
                      <a:r>
                        <a:rPr kumimoji="1" lang="ja-JP" altLang="en-US" sz="1200" dirty="0" smtClean="0"/>
                        <a:t>データとの関連</a:t>
                      </a:r>
                      <a:endParaRPr kumimoji="1" lang="ja-JP" altLang="en-US" sz="1200" dirty="0"/>
                    </a:p>
                  </a:txBody>
                  <a:tcPr anchor="ctr"/>
                </a:tc>
              </a:tr>
              <a:tr h="428258">
                <a:tc>
                  <a:txBody>
                    <a:bodyPr/>
                    <a:lstStyle/>
                    <a:p>
                      <a:r>
                        <a:rPr lang="en-US" altLang="ja-JP" sz="1050" dirty="0" smtClean="0"/>
                        <a:t>No.03</a:t>
                      </a:r>
                      <a:r>
                        <a:rPr lang="ja-JP" altLang="ja-JP" sz="1050" dirty="0" smtClean="0"/>
                        <a:t>　サポーター</a:t>
                      </a:r>
                      <a:r>
                        <a:rPr lang="ja-JP" altLang="en-US" sz="1050" dirty="0" smtClean="0"/>
                        <a:t>・</a:t>
                      </a:r>
                      <a:r>
                        <a:rPr lang="ja-JP" altLang="ja-JP" sz="1050" dirty="0" smtClean="0"/>
                        <a:t>マッチング</a:t>
                      </a:r>
                      <a:r>
                        <a:rPr lang="ja-JP" altLang="en-US" sz="1050" dirty="0" smtClean="0"/>
                        <a:t>・プラットフォーム</a:t>
                      </a:r>
                      <a:endParaRPr kumimoji="1" lang="ja-JP" altLang="en-US" sz="1050" dirty="0"/>
                    </a:p>
                  </a:txBody>
                  <a:tcPr anchor="ctr"/>
                </a:tc>
                <a:tc>
                  <a:txBody>
                    <a:bodyPr/>
                    <a:lstStyle/>
                    <a:p>
                      <a:r>
                        <a:rPr kumimoji="1" lang="ja-JP" altLang="en-US" sz="1050" dirty="0" smtClean="0"/>
                        <a:t>街中での手助けニーズとサポーター位置とのマッチング</a:t>
                      </a:r>
                      <a:endParaRPr kumimoji="1" lang="ja-JP" altLang="en-US" sz="1050" dirty="0"/>
                    </a:p>
                  </a:txBody>
                  <a:tcPr anchor="ctr"/>
                </a:tc>
              </a:tr>
              <a:tr h="428258">
                <a:tc>
                  <a:txBody>
                    <a:bodyPr/>
                    <a:lstStyle/>
                    <a:p>
                      <a:r>
                        <a:rPr lang="en-US" altLang="ja-JP" sz="1050" dirty="0" smtClean="0"/>
                        <a:t>No.04</a:t>
                      </a:r>
                      <a:r>
                        <a:rPr lang="ja-JP" altLang="ja-JP" sz="1050" dirty="0" smtClean="0"/>
                        <a:t>　シームレスなバリアフリー環境</a:t>
                      </a:r>
                      <a:r>
                        <a:rPr lang="ja-JP" altLang="en-US" sz="1050" dirty="0" smtClean="0"/>
                        <a:t>創造</a:t>
                      </a:r>
                      <a:endParaRPr lang="ja-JP" altLang="ja-JP" sz="1050" dirty="0" smtClean="0"/>
                    </a:p>
                  </a:txBody>
                  <a:tcPr anchor="ctr"/>
                </a:tc>
                <a:tc>
                  <a:txBody>
                    <a:bodyPr/>
                    <a:lstStyle/>
                    <a:p>
                      <a:r>
                        <a:rPr kumimoji="1" lang="ja-JP" altLang="en-US" sz="1050" dirty="0" smtClean="0"/>
                        <a:t>施設や道路のバリアフリー情報のマッピング、ルート検索</a:t>
                      </a:r>
                      <a:endParaRPr kumimoji="1" lang="ja-JP" altLang="en-US" sz="1050" dirty="0"/>
                    </a:p>
                  </a:txBody>
                  <a:tcPr anchor="ctr"/>
                </a:tc>
              </a:tr>
              <a:tr h="428258">
                <a:tc>
                  <a:txBody>
                    <a:bodyPr/>
                    <a:lstStyle/>
                    <a:p>
                      <a:r>
                        <a:rPr lang="en-US" altLang="ja-JP" sz="1050" dirty="0" smtClean="0"/>
                        <a:t>No.05</a:t>
                      </a:r>
                      <a:r>
                        <a:rPr lang="ja-JP" altLang="ja-JP" sz="1050" dirty="0" smtClean="0"/>
                        <a:t>　</a:t>
                      </a:r>
                      <a:r>
                        <a:rPr lang="ja-JP" altLang="en-US" sz="1050" dirty="0" smtClean="0"/>
                        <a:t>旅行弱者支援プラットフォーム構築事業</a:t>
                      </a:r>
                      <a:endParaRPr lang="ja-JP" altLang="ja-JP" sz="1050" dirty="0" smtClean="0"/>
                    </a:p>
                  </a:txBody>
                  <a:tcPr anchor="ctr"/>
                </a:tc>
                <a:tc>
                  <a:txBody>
                    <a:bodyPr/>
                    <a:lstStyle/>
                    <a:p>
                      <a:r>
                        <a:rPr kumimoji="1" lang="ja-JP" altLang="en-US" sz="1050" dirty="0" smtClean="0"/>
                        <a:t>観光・集客・交通施設のバリアフリー情報</a:t>
                      </a:r>
                      <a:endParaRPr kumimoji="1" lang="ja-JP" altLang="en-US" sz="1050" dirty="0"/>
                    </a:p>
                  </a:txBody>
                  <a:tcPr anchor="ctr"/>
                </a:tc>
              </a:tr>
              <a:tr h="428258">
                <a:tc>
                  <a:txBody>
                    <a:bodyPr/>
                    <a:lstStyle/>
                    <a:p>
                      <a:r>
                        <a:rPr lang="en-US" altLang="ja-JP" sz="1050" dirty="0" smtClean="0"/>
                        <a:t>No.11</a:t>
                      </a:r>
                      <a:r>
                        <a:rPr lang="ja-JP" altLang="ja-JP" sz="1050" dirty="0" smtClean="0"/>
                        <a:t>　健康増進空間プラットフォーム</a:t>
                      </a:r>
                      <a:r>
                        <a:rPr lang="ja-JP" altLang="en-US" sz="1050" dirty="0" smtClean="0"/>
                        <a:t>勉強会</a:t>
                      </a:r>
                      <a:endParaRPr lang="ja-JP" altLang="ja-JP" sz="1050" dirty="0" smtClean="0"/>
                    </a:p>
                  </a:txBody>
                  <a:tcPr anchor="ctr"/>
                </a:tc>
                <a:tc>
                  <a:txBody>
                    <a:bodyPr/>
                    <a:lstStyle/>
                    <a:p>
                      <a:r>
                        <a:rPr kumimoji="1" lang="ja-JP" altLang="en-US" sz="1050" dirty="0" smtClean="0"/>
                        <a:t>オフィス、商業施設等の空間での生体・環境・行動データの把握と、それに基づく、健康・サービス情報の提供</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No.12</a:t>
                      </a:r>
                      <a:r>
                        <a:rPr lang="ja-JP" altLang="ja-JP" sz="1050" dirty="0" smtClean="0"/>
                        <a:t>　健康関連投資</a:t>
                      </a:r>
                      <a:r>
                        <a:rPr lang="ja-JP" altLang="en-US" sz="1050" dirty="0" smtClean="0"/>
                        <a:t>研究会</a:t>
                      </a:r>
                      <a:endParaRPr lang="ja-JP" altLang="ja-JP" sz="1050" dirty="0" smtClean="0"/>
                    </a:p>
                  </a:txBody>
                  <a:tcPr anchor="ctr"/>
                </a:tc>
                <a:tc>
                  <a:txBody>
                    <a:bodyPr/>
                    <a:lstStyle/>
                    <a:p>
                      <a:r>
                        <a:rPr kumimoji="1" lang="ja-JP" altLang="en-US" sz="1050" dirty="0" smtClean="0"/>
                        <a:t>健康・働きやすさ・快適性の改善による従業員・企業の生産性向上</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No.15</a:t>
                      </a:r>
                      <a:r>
                        <a:rPr lang="ja-JP" altLang="ja-JP" sz="1050" dirty="0" smtClean="0"/>
                        <a:t>　データヘルスケア</a:t>
                      </a:r>
                      <a:r>
                        <a:rPr lang="ja-JP" altLang="en-US" sz="1050" dirty="0" smtClean="0"/>
                        <a:t>研究会</a:t>
                      </a:r>
                      <a:endParaRPr lang="ja-JP" altLang="ja-JP" sz="1050" dirty="0" smtClean="0"/>
                    </a:p>
                  </a:txBody>
                  <a:tcPr anchor="ctr"/>
                </a:tc>
                <a:tc>
                  <a:txBody>
                    <a:bodyPr/>
                    <a:lstStyle/>
                    <a:p>
                      <a:r>
                        <a:rPr kumimoji="1" lang="ja-JP" altLang="en-US" sz="1050" dirty="0" smtClean="0"/>
                        <a:t>歩行評価、メンタルヘルスケア診断、子ども食事管理、ウォーキング記録</a:t>
                      </a:r>
                      <a:endParaRPr kumimoji="1" lang="ja-JP" altLang="en-US" sz="1050" dirty="0"/>
                    </a:p>
                  </a:txBody>
                  <a:tcPr anchor="ctr"/>
                </a:tc>
              </a:tr>
              <a:tr h="428258">
                <a:tc>
                  <a:txBody>
                    <a:bodyPr/>
                    <a:lstStyle/>
                    <a:p>
                      <a:r>
                        <a:rPr lang="en-US" altLang="ja-JP" sz="1050" dirty="0" smtClean="0"/>
                        <a:t>No.16</a:t>
                      </a:r>
                      <a:r>
                        <a:rPr lang="ja-JP" altLang="ja-JP" sz="1050" dirty="0" smtClean="0"/>
                        <a:t>　介護予防</a:t>
                      </a:r>
                      <a:r>
                        <a:rPr lang="ja-JP" altLang="en-US" sz="1050" dirty="0" smtClean="0"/>
                        <a:t>「</a:t>
                      </a:r>
                      <a:r>
                        <a:rPr lang="ja-JP" altLang="ja-JP" sz="1050" dirty="0" smtClean="0"/>
                        <a:t>基本チェックリスト</a:t>
                      </a:r>
                      <a:r>
                        <a:rPr lang="ja-JP" altLang="en-US" sz="1050" dirty="0" smtClean="0"/>
                        <a:t>」</a:t>
                      </a:r>
                      <a:r>
                        <a:rPr lang="en-US" altLang="ja-JP" sz="1050" dirty="0" smtClean="0"/>
                        <a:t>ICT</a:t>
                      </a:r>
                      <a:r>
                        <a:rPr lang="ja-JP" altLang="ja-JP" sz="1050" dirty="0" smtClean="0"/>
                        <a:t>化</a:t>
                      </a:r>
                      <a:r>
                        <a:rPr lang="ja-JP" altLang="en-US" sz="1050" dirty="0" smtClean="0"/>
                        <a:t>勉強会</a:t>
                      </a:r>
                    </a:p>
                  </a:txBody>
                  <a:tcPr anchor="ctr"/>
                </a:tc>
                <a:tc>
                  <a:txBody>
                    <a:bodyPr/>
                    <a:lstStyle/>
                    <a:p>
                      <a:r>
                        <a:rPr kumimoji="1" lang="ja-JP" altLang="en-US" sz="1050" dirty="0" smtClean="0"/>
                        <a:t>介護予防事業への参加者のデータ管理</a:t>
                      </a:r>
                      <a:endParaRPr kumimoji="1" lang="ja-JP" altLang="en-US" sz="1050" dirty="0"/>
                    </a:p>
                  </a:txBody>
                  <a:tcPr anchor="ctr"/>
                </a:tc>
              </a:tr>
              <a:tr h="428258">
                <a:tc>
                  <a:txBody>
                    <a:bodyPr/>
                    <a:lstStyle/>
                    <a:p>
                      <a:r>
                        <a:rPr lang="en-US" altLang="ja-JP" sz="1050" dirty="0" smtClean="0"/>
                        <a:t>No.17</a:t>
                      </a:r>
                      <a:r>
                        <a:rPr lang="ja-JP" altLang="ja-JP" sz="1050" dirty="0" smtClean="0"/>
                        <a:t>　スポーツ合宿</a:t>
                      </a:r>
                      <a:r>
                        <a:rPr lang="ja-JP" altLang="en-US" sz="1050" dirty="0" smtClean="0"/>
                        <a:t>誘致</a:t>
                      </a:r>
                      <a:r>
                        <a:rPr lang="ja-JP" altLang="ja-JP" sz="1050" dirty="0" smtClean="0"/>
                        <a:t>マッチング</a:t>
                      </a:r>
                      <a:r>
                        <a:rPr lang="ja-JP" altLang="en-US" sz="1050" dirty="0" smtClean="0"/>
                        <a:t>システム</a:t>
                      </a:r>
                      <a:endParaRPr lang="ja-JP" altLang="ja-JP" sz="1050" dirty="0" smtClean="0"/>
                    </a:p>
                  </a:txBody>
                  <a:tcPr anchor="ctr"/>
                </a:tc>
                <a:tc>
                  <a:txBody>
                    <a:bodyPr/>
                    <a:lstStyle/>
                    <a:p>
                      <a:r>
                        <a:rPr kumimoji="1" lang="ja-JP" altLang="en-US" sz="1050" dirty="0" smtClean="0"/>
                        <a:t>全国の施設・宿泊等の情報と、世界の競技団体の合宿ニーズとのマッチング</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No.18</a:t>
                      </a:r>
                      <a:r>
                        <a:rPr lang="ja-JP" altLang="ja-JP" sz="1050" dirty="0" smtClean="0"/>
                        <a:t>　おもてなし認証</a:t>
                      </a:r>
                    </a:p>
                  </a:txBody>
                  <a:tcPr anchor="ctr"/>
                </a:tc>
                <a:tc>
                  <a:txBody>
                    <a:bodyPr/>
                    <a:lstStyle/>
                    <a:p>
                      <a:r>
                        <a:rPr kumimoji="1" lang="ja-JP" altLang="en-US" sz="1050" dirty="0" smtClean="0"/>
                        <a:t>観光・集客・交通施設等の外国語対応状況データ、地域ごとの評価</a:t>
                      </a:r>
                      <a:endParaRPr kumimoji="1" lang="ja-JP" altLang="en-US" sz="1050" dirty="0"/>
                    </a:p>
                  </a:txBody>
                  <a:tcPr anchor="ctr"/>
                </a:tc>
              </a:tr>
              <a:tr h="428258">
                <a:tc>
                  <a:txBody>
                    <a:bodyPr/>
                    <a:lstStyle/>
                    <a:p>
                      <a:r>
                        <a:rPr lang="en-US" altLang="ja-JP" sz="1050" dirty="0" smtClean="0"/>
                        <a:t>No.20</a:t>
                      </a:r>
                      <a:r>
                        <a:rPr lang="ja-JP" altLang="ja-JP" sz="1050" dirty="0" smtClean="0"/>
                        <a:t>　エリアマーケティングデータ</a:t>
                      </a:r>
                      <a:r>
                        <a:rPr lang="ja-JP" altLang="en-US" sz="1050" dirty="0" smtClean="0"/>
                        <a:t>開発</a:t>
                      </a:r>
                      <a:endParaRPr lang="ja-JP" altLang="ja-JP" sz="1050" dirty="0" smtClean="0"/>
                    </a:p>
                  </a:txBody>
                  <a:tcPr anchor="ctr"/>
                </a:tc>
                <a:tc>
                  <a:txBody>
                    <a:bodyPr/>
                    <a:lstStyle/>
                    <a:p>
                      <a:r>
                        <a:rPr kumimoji="1" lang="ja-JP" altLang="en-US" sz="1050" dirty="0" smtClean="0"/>
                        <a:t>訪日外国人の移動（携帯端末）、決済などの情報の収集、及び、データに基づくマーケティング</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No.21</a:t>
                      </a:r>
                      <a:r>
                        <a:rPr lang="ja-JP" altLang="ja-JP" sz="1050" dirty="0" smtClean="0"/>
                        <a:t>　キャッシュレス社会</a:t>
                      </a:r>
                      <a:r>
                        <a:rPr lang="ja-JP" altLang="en-US" sz="1050" dirty="0" smtClean="0"/>
                        <a:t>の実現検討</a:t>
                      </a:r>
                      <a:endParaRPr lang="ja-JP" altLang="ja-JP" sz="1050" dirty="0" smtClean="0"/>
                    </a:p>
                  </a:txBody>
                  <a:tcPr anchor="ctr"/>
                </a:tc>
                <a:tc>
                  <a:txBody>
                    <a:bodyPr/>
                    <a:lstStyle/>
                    <a:p>
                      <a:r>
                        <a:rPr kumimoji="1" lang="ja-JP" altLang="en-US" sz="1050" dirty="0" smtClean="0"/>
                        <a:t>一つの決済カード又は端末による決済、予約、認証、ライフログ・病歴等管理</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No.22</a:t>
                      </a:r>
                      <a:r>
                        <a:rPr lang="ja-JP" altLang="ja-JP" sz="1050" dirty="0" smtClean="0"/>
                        <a:t>　食文化コミュニケーション</a:t>
                      </a:r>
                    </a:p>
                  </a:txBody>
                  <a:tcPr anchor="ctr"/>
                </a:tc>
                <a:tc>
                  <a:txBody>
                    <a:bodyPr/>
                    <a:lstStyle/>
                    <a:p>
                      <a:r>
                        <a:rPr kumimoji="1" lang="ja-JP" altLang="en-US" sz="1050" dirty="0" smtClean="0"/>
                        <a:t>全国の食に関するデータベース、顧客とのコミュニケーション</a:t>
                      </a:r>
                      <a:endParaRPr kumimoji="1" lang="ja-JP" altLang="en-US" sz="1050" dirty="0"/>
                    </a:p>
                  </a:txBody>
                  <a:tcPr anchor="ctr"/>
                </a:tc>
              </a:tr>
              <a:tr h="428258">
                <a:tc>
                  <a:txBody>
                    <a:bodyPr/>
                    <a:lstStyle/>
                    <a:p>
                      <a:r>
                        <a:rPr lang="en-US" altLang="ja-JP" sz="1050" dirty="0" smtClean="0"/>
                        <a:t>No.32</a:t>
                      </a:r>
                      <a:r>
                        <a:rPr lang="ja-JP" altLang="ja-JP" sz="1050" dirty="0" smtClean="0"/>
                        <a:t>　シームレスな移動</a:t>
                      </a:r>
                      <a:r>
                        <a:rPr lang="ja-JP" altLang="en-US" sz="1050" dirty="0" smtClean="0"/>
                        <a:t>を実現したまちづくり</a:t>
                      </a:r>
                      <a:endParaRPr lang="ja-JP" altLang="ja-JP" sz="1050" dirty="0" smtClean="0"/>
                    </a:p>
                  </a:txBody>
                  <a:tcPr anchor="ctr"/>
                </a:tc>
                <a:tc>
                  <a:txBody>
                    <a:bodyPr/>
                    <a:lstStyle/>
                    <a:p>
                      <a:r>
                        <a:rPr kumimoji="1" lang="ja-JP" altLang="en-US" sz="1050" dirty="0" smtClean="0"/>
                        <a:t>静的・動的情報に基づくルート案内、交通関連表示の多言語対応</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No.33</a:t>
                      </a:r>
                      <a:r>
                        <a:rPr lang="ja-JP" altLang="ja-JP" sz="1050" dirty="0" smtClean="0"/>
                        <a:t>　移動最適化</a:t>
                      </a:r>
                    </a:p>
                  </a:txBody>
                  <a:tcPr anchor="ctr"/>
                </a:tc>
                <a:tc>
                  <a:txBody>
                    <a:bodyPr/>
                    <a:lstStyle/>
                    <a:p>
                      <a:r>
                        <a:rPr kumimoji="1" lang="en-US" altLang="ja-JP" sz="1050" dirty="0" smtClean="0"/>
                        <a:t>Wi-Fi</a:t>
                      </a:r>
                      <a:r>
                        <a:rPr kumimoji="1" lang="ja-JP" altLang="en-US" sz="1050" dirty="0" smtClean="0"/>
                        <a:t>を活用した訪日外国人への最適移動情報の提供</a:t>
                      </a:r>
                      <a:endParaRPr kumimoji="1" lang="ja-JP" altLang="en-US" sz="1050" dirty="0"/>
                    </a:p>
                  </a:txBody>
                  <a:tcPr anchor="ctr"/>
                </a:tc>
              </a:tr>
              <a:tr h="428258">
                <a:tc>
                  <a:txBody>
                    <a:bodyPr/>
                    <a:lstStyle/>
                    <a:p>
                      <a:r>
                        <a:rPr lang="en-US" altLang="ja-JP" sz="1050" dirty="0" smtClean="0"/>
                        <a:t>No.35</a:t>
                      </a:r>
                      <a:r>
                        <a:rPr lang="ja-JP" altLang="ja-JP" sz="1050" dirty="0" smtClean="0"/>
                        <a:t>　エネルギートレーサビリティ</a:t>
                      </a:r>
                    </a:p>
                  </a:txBody>
                  <a:tcPr anchor="ctr"/>
                </a:tc>
                <a:tc>
                  <a:txBody>
                    <a:bodyPr/>
                    <a:lstStyle/>
                    <a:p>
                      <a:r>
                        <a:rPr kumimoji="1" lang="ja-JP" altLang="en-US" sz="1050" dirty="0" smtClean="0"/>
                        <a:t>エネルギーの由来（地域、源）の見える化及び消費選択</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No.36</a:t>
                      </a:r>
                      <a:r>
                        <a:rPr lang="ja-JP" altLang="ja-JP" sz="1050" dirty="0" smtClean="0"/>
                        <a:t>　持続可能なエネルギーネットワーク</a:t>
                      </a:r>
                    </a:p>
                  </a:txBody>
                  <a:tcPr anchor="ctr"/>
                </a:tc>
                <a:tc>
                  <a:txBody>
                    <a:bodyPr/>
                    <a:lstStyle/>
                    <a:p>
                      <a:r>
                        <a:rPr kumimoji="1" lang="ja-JP" altLang="en-US" sz="1050" dirty="0" smtClean="0"/>
                        <a:t>地域</a:t>
                      </a:r>
                      <a:r>
                        <a:rPr kumimoji="1" lang="en-US" altLang="ja-JP" sz="1050" dirty="0" smtClean="0"/>
                        <a:t>EMS</a:t>
                      </a:r>
                      <a:r>
                        <a:rPr kumimoji="1" lang="ja-JP" altLang="en-US" sz="1050" dirty="0" smtClean="0"/>
                        <a:t>間の</a:t>
                      </a:r>
                      <a:r>
                        <a:rPr kumimoji="1" lang="en-US" altLang="ja-JP" sz="1050" dirty="0" smtClean="0"/>
                        <a:t>CO2</a:t>
                      </a:r>
                      <a:r>
                        <a:rPr kumimoji="1" lang="ja-JP" altLang="en-US" sz="1050" dirty="0" smtClean="0"/>
                        <a:t>やエネルギーのネットワーク化</a:t>
                      </a:r>
                      <a:endParaRPr kumimoji="1" lang="ja-JP" altLang="en-US" sz="1050" dirty="0"/>
                    </a:p>
                  </a:txBody>
                  <a:tcPr anchor="ctr"/>
                </a:tc>
              </a:tr>
              <a:tr h="428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dirty="0" smtClean="0"/>
                        <a:t>No.37</a:t>
                      </a:r>
                      <a:r>
                        <a:rPr lang="ja-JP" altLang="ja-JP" sz="1050" dirty="0" smtClean="0"/>
                        <a:t>　安全・安心・スマートなイベント運営</a:t>
                      </a:r>
                      <a:endParaRPr kumimoji="1" lang="ja-JP" altLang="en-US" sz="1050" dirty="0" smtClean="0"/>
                    </a:p>
                  </a:txBody>
                  <a:tcPr anchor="ctr"/>
                </a:tc>
                <a:tc>
                  <a:txBody>
                    <a:bodyPr/>
                    <a:lstStyle/>
                    <a:p>
                      <a:r>
                        <a:rPr kumimoji="1" lang="ja-JP" altLang="en-US" sz="1050" dirty="0" smtClean="0"/>
                        <a:t>位置情報、認証、案内・誘導、競技・観光・緊急情報</a:t>
                      </a:r>
                      <a:endParaRPr kumimoji="1" lang="ja-JP" altLang="en-US" sz="1050" dirty="0"/>
                    </a:p>
                  </a:txBody>
                  <a:tcPr anchor="ctr"/>
                </a:tc>
              </a:tr>
            </a:tbl>
          </a:graphicData>
        </a:graphic>
      </p:graphicFrame>
    </p:spTree>
    <p:extLst>
      <p:ext uri="{BB962C8B-B14F-4D97-AF65-F5344CB8AC3E}">
        <p14:creationId xmlns:p14="http://schemas.microsoft.com/office/powerpoint/2010/main" val="2118645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8640" y="179512"/>
            <a:ext cx="5829300" cy="432048"/>
          </a:xfrm>
        </p:spPr>
        <p:txBody>
          <a:bodyPr>
            <a:normAutofit/>
          </a:bodyPr>
          <a:lstStyle/>
          <a:p>
            <a:pPr algn="l"/>
            <a:r>
              <a:rPr kumimoji="1"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会員一覧</a:t>
            </a:r>
            <a:endParaRPr kumimoji="1"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p:cNvCxnSpPr/>
          <p:nvPr/>
        </p:nvCxnSpPr>
        <p:spPr>
          <a:xfrm>
            <a:off x="260648" y="539552"/>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242714" y="1349753"/>
            <a:ext cx="6597352" cy="276999"/>
          </a:xfrm>
          <a:prstGeom prst="rect">
            <a:avLst/>
          </a:prstGeom>
        </p:spPr>
        <p:txBody>
          <a:bodyPr wrap="square">
            <a:spAutoFit/>
          </a:bodyPr>
          <a:lstStyle/>
          <a:p>
            <a:r>
              <a:rPr lang="ja-JP" altLang="ja-JP"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＜レガシー共創協議会　会員・オブザーバ一覧＞全</a:t>
            </a:r>
            <a:r>
              <a:rPr lang="en-US" altLang="ja-JP"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176</a:t>
            </a:r>
            <a:r>
              <a:rPr lang="ja-JP" altLang="ja-JP"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組織（会員</a:t>
            </a:r>
            <a:r>
              <a:rPr lang="en-US" altLang="ja-JP"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114</a:t>
            </a:r>
            <a:r>
              <a:rPr lang="ja-JP" altLang="ja-JP" sz="12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オブザーバ</a:t>
            </a:r>
            <a:r>
              <a:rPr lang="en-US" altLang="ja-JP"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 name="テキスト ボックス 5"/>
          <p:cNvSpPr txBox="1"/>
          <p:nvPr/>
        </p:nvSpPr>
        <p:spPr>
          <a:xfrm>
            <a:off x="216024" y="622593"/>
            <a:ext cx="6309320" cy="600164"/>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レガシー共創協議会</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、多分野に亘る業種の民間企業に加えて、中央省庁・自治体等の公的機関、スポーツ団体、財団・</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1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大学など産官学の幅広い会員参加を頂いています。</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月時点で会員数は、</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176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団体となりました。</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576" y="1595534"/>
            <a:ext cx="6276776" cy="7296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2391841E-693F-404D-A2C1-5B68F1D0F6CB}" type="slidenum">
              <a:rPr kumimoji="1" lang="ja-JP" altLang="en-US" smtClean="0"/>
              <a:t>6</a:t>
            </a:fld>
            <a:endParaRPr kumimoji="1" lang="ja-JP" altLang="en-US"/>
          </a:p>
        </p:txBody>
      </p:sp>
    </p:spTree>
    <p:extLst>
      <p:ext uri="{BB962C8B-B14F-4D97-AF65-F5344CB8AC3E}">
        <p14:creationId xmlns:p14="http://schemas.microsoft.com/office/powerpoint/2010/main" val="413967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8640" y="179512"/>
            <a:ext cx="5829300" cy="432048"/>
          </a:xfrm>
        </p:spPr>
        <p:txBody>
          <a:bodyPr>
            <a:normAutofit/>
          </a:bodyPr>
          <a:lstStyle/>
          <a:p>
            <a:pPr algn="l"/>
            <a:r>
              <a:rPr kumimoji="1"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今後の予定</a:t>
            </a:r>
            <a:endParaRPr kumimoji="1"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p:cNvCxnSpPr/>
          <p:nvPr/>
        </p:nvCxnSpPr>
        <p:spPr>
          <a:xfrm>
            <a:off x="260648" y="539552"/>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2391841E-693F-404D-A2C1-5B68F1D0F6CB}" type="slidenum">
              <a:rPr kumimoji="1" lang="ja-JP" altLang="en-US" smtClean="0"/>
              <a:t>7</a:t>
            </a:fld>
            <a:endParaRPr kumimoji="1" lang="ja-JP" alt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24" y="2891721"/>
            <a:ext cx="6813376" cy="348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216024" y="755576"/>
            <a:ext cx="6525344" cy="1738938"/>
          </a:xfrm>
          <a:prstGeom prst="rect">
            <a:avLst/>
          </a:prstGeom>
          <a:noFill/>
        </p:spPr>
        <p:txBody>
          <a:bodyPr wrap="square" rtlCol="0">
            <a:spAutoFit/>
          </a:bodyPr>
          <a:lstStyle/>
          <a:p>
            <a:pPr marL="171450" indent="-171450">
              <a:spcAft>
                <a:spcPts val="600"/>
              </a:spcAft>
              <a:buFont typeface="Wingdings" panose="05000000000000000000" pitchFamily="2" charset="2"/>
              <a:buChar char="u"/>
            </a:pP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年リオ大会終了後、世界の注目は東京・日本へ</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年度からレガシー事業を開始するには、準備・計画期間は残り</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年半</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spcAft>
                <a:spcPts val="600"/>
              </a:spcAft>
              <a:buFont typeface="Wingdings" panose="05000000000000000000" pitchFamily="2" charset="2"/>
              <a:buChar char="u"/>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フェーズの成果を</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年度予算に提案</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spcAft>
                <a:spcPts val="600"/>
              </a:spcAft>
              <a:buFont typeface="Wingdings" panose="05000000000000000000" pitchFamily="2" charset="2"/>
              <a:buChar char="u"/>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フェーズ</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月から再開。</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①気運醸成（フォーラム</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11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若者、アスリート、地域）</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②インキュベーション（各プロジェクトとフィールド・主体者とのマッチング、新テーマ創出）</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③ネットワーク基盤拡大（会員拡大、大会関連組織・他団体との連携強化）</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2384416" y="7404119"/>
            <a:ext cx="4789000" cy="1200329"/>
          </a:xfrm>
          <a:prstGeom prst="rect">
            <a:avLst/>
          </a:prstGeom>
        </p:spPr>
        <p:txBody>
          <a:bodyPr wrap="square">
            <a:spAutoFit/>
          </a:bodyPr>
          <a:lstStyle/>
          <a:p>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プラチナ</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社会研究会 レガシー共創協議会 事務局</a:t>
            </a:r>
          </a:p>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hlinkClick r:id="rId3"/>
              </a:rPr>
              <a:t>http</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hlinkClick r:id="rId3"/>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hlinkClick r:id="rId3"/>
              </a:rPr>
              <a:t>www.mri.co.jp/opinion/legacy/index.html</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E-Mail</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p42legacy-info@mri.co.jp</a:t>
            </a:r>
            <a:endParaRPr lang="ja-JP"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03-6705-6009</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（プラチナ社会研究会事務局）</a:t>
            </a:r>
          </a:p>
          <a:p>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03-6705-6098</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（レガシー共創協議会事務局）</a:t>
            </a:r>
            <a:endParaRPr lang="ja-JP"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2168392" y="6990074"/>
            <a:ext cx="5005024" cy="276999"/>
          </a:xfrm>
          <a:prstGeom prst="rect">
            <a:avLst/>
          </a:prstGeom>
        </p:spPr>
        <p:txBody>
          <a:bodyPr wrap="square">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本件に関するお問い合わせ先・お申込み先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3" name="角丸四角形 12"/>
          <p:cNvSpPr/>
          <p:nvPr/>
        </p:nvSpPr>
        <p:spPr>
          <a:xfrm>
            <a:off x="2019736" y="6876256"/>
            <a:ext cx="4379360" cy="1800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Tree>
    <p:extLst>
      <p:ext uri="{BB962C8B-B14F-4D97-AF65-F5344CB8AC3E}">
        <p14:creationId xmlns:p14="http://schemas.microsoft.com/office/powerpoint/2010/main" val="3659544650"/>
      </p:ext>
    </p:extLst>
  </p:cSld>
  <p:clrMapOvr>
    <a:masterClrMapping/>
  </p:clrMapOvr>
</p:sld>
</file>

<file path=ppt/theme/theme1.xml><?xml version="1.0" encoding="utf-8"?>
<a:theme xmlns:a="http://schemas.openxmlformats.org/drawingml/2006/main" name="MRI_theme">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MRI_theme</Template>
  <TotalTime>916</TotalTime>
  <Words>1749</Words>
  <Application>Microsoft Office PowerPoint</Application>
  <PresentationFormat>画面に合わせる (4:3)</PresentationFormat>
  <Paragraphs>276</Paragraphs>
  <Slides>7</Slides>
  <Notes>0</Notes>
  <HiddenSlides>0</HiddenSlides>
  <MMClips>0</MMClips>
  <ScaleCrop>false</ScaleCrop>
  <HeadingPairs>
    <vt:vector size="4" baseType="variant">
      <vt:variant>
        <vt:lpstr>テーマ</vt:lpstr>
      </vt:variant>
      <vt:variant>
        <vt:i4>2</vt:i4>
      </vt:variant>
      <vt:variant>
        <vt:lpstr>スライド タイトル</vt:lpstr>
      </vt:variant>
      <vt:variant>
        <vt:i4>7</vt:i4>
      </vt:variant>
    </vt:vector>
  </HeadingPairs>
  <TitlesOfParts>
    <vt:vector size="9" baseType="lpstr">
      <vt:lpstr>MRI_theme</vt:lpstr>
      <vt:lpstr>Office ​​テーマ</vt:lpstr>
      <vt:lpstr>2014年度活動概要</vt:lpstr>
      <vt:lpstr>レガシー創出に向けた提言（第Ⅰ部）〈2014年8月公表〉</vt:lpstr>
      <vt:lpstr>レガシー創出に向けた提言（第Ⅱ部）〈2014年12月公表〉</vt:lpstr>
      <vt:lpstr>レガシー共創プロジェクト</vt:lpstr>
      <vt:lpstr>（オープン・）データ関連プロジェクト</vt:lpstr>
      <vt:lpstr>会員一覧</vt:lpstr>
      <vt:lpstr>今後の予定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レガシー提言・活動概要</dc:title>
  <dc:creator>MRI</dc:creator>
  <cp:lastModifiedBy>MRI</cp:lastModifiedBy>
  <cp:revision>72</cp:revision>
  <cp:lastPrinted>2015-01-16T13:21:22Z</cp:lastPrinted>
  <dcterms:created xsi:type="dcterms:W3CDTF">2015-01-07T00:51:02Z</dcterms:created>
  <dcterms:modified xsi:type="dcterms:W3CDTF">2015-01-30T06:39:59Z</dcterms:modified>
</cp:coreProperties>
</file>