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257" r:id="rId2"/>
    <p:sldId id="348" r:id="rId3"/>
    <p:sldId id="349" r:id="rId4"/>
    <p:sldId id="264" r:id="rId5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 userDrawn="1">
          <p15:clr>
            <a:srgbClr val="A4A3A4"/>
          </p15:clr>
        </p15:guide>
        <p15:guide id="2" pos="223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8" autoAdjust="0"/>
    <p:restoredTop sz="99566" autoAdjust="0"/>
  </p:normalViewPr>
  <p:slideViewPr>
    <p:cSldViewPr>
      <p:cViewPr varScale="1">
        <p:scale>
          <a:sx n="112" d="100"/>
          <a:sy n="112" d="100"/>
        </p:scale>
        <p:origin x="360" y="10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12" y="9726068"/>
            <a:ext cx="3073400" cy="508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7" tIns="49376" rIns="98747" bIns="49376" numCol="1" anchor="b" anchorCtr="0" compatLnSpc="1">
            <a:prstTxWarp prst="textNoShape">
              <a:avLst/>
            </a:prstTxWarp>
          </a:bodyPr>
          <a:lstStyle>
            <a:lvl1pPr algn="r" defTabSz="988031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4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747" tIns="49376" rIns="98747" bIns="49376" numCol="1" anchor="ctr" anchorCtr="0" compatLnSpc="1">
            <a:prstTxWarp prst="textNoShape">
              <a:avLst/>
            </a:prstTxWarp>
          </a:bodyPr>
          <a:lstStyle>
            <a:lvl1pPr algn="l" defTabSz="988031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12" y="4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747" tIns="49376" rIns="98747" bIns="49376" numCol="1" anchor="ctr" anchorCtr="0" compatLnSpc="1">
            <a:prstTxWarp prst="textNoShape">
              <a:avLst/>
            </a:prstTxWarp>
          </a:bodyPr>
          <a:lstStyle>
            <a:lvl1pPr algn="r" defTabSz="988031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6763"/>
            <a:ext cx="5546725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52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747" tIns="49376" rIns="98747" bIns="493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726068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747" tIns="49376" rIns="98747" bIns="49376" numCol="1" anchor="b" anchorCtr="0" compatLnSpc="1">
            <a:prstTxWarp prst="textNoShape">
              <a:avLst/>
            </a:prstTxWarp>
          </a:bodyPr>
          <a:lstStyle>
            <a:lvl1pPr algn="l" defTabSz="988031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12" y="9726068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747" tIns="49376" rIns="98747" bIns="49376" numCol="1" anchor="b" anchorCtr="0" compatLnSpc="1">
            <a:prstTxWarp prst="textNoShape">
              <a:avLst/>
            </a:prstTxWarp>
          </a:bodyPr>
          <a:lstStyle>
            <a:lvl1pPr algn="r" defTabSz="988031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一般社団法人オープン＆ビッグデータ活用・地方創生推進機構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2017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pPr algn="r"/>
            <a:r>
              <a:rPr lang="en-US" altLang="ja-JP" sz="2000" dirty="0" smtClean="0"/>
              <a:t>2017.02.23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12674"/>
            <a:ext cx="7021561" cy="560343"/>
          </a:xfrm>
        </p:spPr>
        <p:txBody>
          <a:bodyPr anchor="t" anchorCtr="0"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勝手表彰の受賞者について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28</a:t>
            </a:r>
            <a:r>
              <a:rPr kumimoji="1" lang="ja-JP" altLang="en-US" dirty="0" smtClean="0"/>
              <a:t>年度　第３回利活用・普及委員会資料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>
          <a:xfrm>
            <a:off x="8985448" y="188640"/>
            <a:ext cx="828873" cy="290763"/>
          </a:xfrm>
        </p:spPr>
        <p:txBody>
          <a:bodyPr anchor="b" anchorCtr="0">
            <a:normAutofit/>
          </a:bodyPr>
          <a:lstStyle/>
          <a:p>
            <a:r>
              <a:rPr kumimoji="1" lang="ja-JP" altLang="en-US" sz="1400" dirty="0" smtClean="0"/>
              <a:t>資料６</a:t>
            </a:r>
            <a:endParaRPr kumimoji="1" lang="ja-JP" altLang="en-US" sz="1400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勝手表彰受賞者一覧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462393"/>
              </p:ext>
            </p:extLst>
          </p:nvPr>
        </p:nvGraphicFramePr>
        <p:xfrm>
          <a:off x="387642" y="1052736"/>
          <a:ext cx="9145016" cy="5059680"/>
        </p:xfrm>
        <a:graphic>
          <a:graphicData uri="http://schemas.openxmlformats.org/drawingml/2006/table">
            <a:tbl>
              <a:tblPr firstCol="1" bandRow="1"/>
              <a:tblGrid>
                <a:gridCol w="648071"/>
                <a:gridCol w="2117087"/>
                <a:gridCol w="3960440"/>
                <a:gridCol w="2419418"/>
              </a:tblGrid>
              <a:tr h="187677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0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作品・イベント名</a:t>
                      </a:r>
                      <a:endParaRPr kumimoji="1" lang="ja-JP" altLang="en-US" sz="10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製作・実施主体</a:t>
                      </a:r>
                      <a:endParaRPr kumimoji="1" lang="ja-JP" altLang="en-US" sz="10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187677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0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官民データ活用推進基本法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国会議員、内閣官房</a:t>
                      </a:r>
                      <a:r>
                        <a:rPr kumimoji="1" lang="en-US" altLang="ja-JP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総合戦略室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677">
                <a:tc rowSpan="4"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0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（調整中）</a:t>
                      </a:r>
                      <a:endParaRPr kumimoji="1" lang="en-US" altLang="ja-JP" sz="1000" b="1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7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国税庁法人番号公表サイトおよび経済産業省法人インフォ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国税庁</a:t>
                      </a:r>
                      <a:endParaRPr kumimoji="1" lang="en-US" altLang="zh-CN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zh-CN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経済産業省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67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（調整中）</a:t>
                      </a:r>
                      <a:endParaRPr kumimoji="1" lang="en-US" altLang="ja-JP" sz="1000" b="1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75">
                <a:tc gridSpan="2" vMerge="1">
                  <a:txBody>
                    <a:bodyPr/>
                    <a:lstStyle/>
                    <a:p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都道府県議会議事録横断検索「</a:t>
                      </a:r>
                      <a:r>
                        <a:rPr kumimoji="1" lang="en-US" altLang="ja-JP" sz="10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yonalog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」および地方議会議事録横断検索「議事ロックス」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Bitlet</a:t>
                      </a: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合同会社</a:t>
                      </a:r>
                    </a:p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小田恭央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677">
                <a:tc rowSpan="2" gridSpan="2"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貢献賞</a:t>
                      </a:r>
                      <a:endParaRPr kumimoji="1" lang="ja-JP" altLang="en-US" sz="10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RESAS</a:t>
                      </a:r>
                      <a:r>
                        <a:rPr kumimoji="1" lang="en-US" altLang="ja-JP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地域経済分析システム</a:t>
                      </a:r>
                      <a:r>
                        <a:rPr kumimoji="1" lang="en-US" altLang="ja-JP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en-US" altLang="ja-JP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API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提供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内閣官房まち・ひと・しごと創生本部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677">
                <a:tc gridSpan="2" vMerge="1">
                  <a:txBody>
                    <a:bodyPr/>
                    <a:lstStyle/>
                    <a:p>
                      <a:endParaRPr kumimoji="1" lang="ja-JP" altLang="en-US" sz="11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気象ビジネス推進コンソーシアム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気象庁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75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Open Knowledge</a:t>
                      </a:r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賞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日本古典籍デジタルデータのオープン化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国文学研究資料館／人文学オープンデータ共同利用センター準備室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38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="1" baseline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全国地質調査業協会連合会賞</a:t>
                      </a:r>
                      <a:endParaRPr kumimoji="1" lang="en-US" altLang="ja-JP" sz="10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区役所庁舎を活用した</a:t>
                      </a:r>
                      <a:r>
                        <a:rPr kumimoji="1" lang="en-US" altLang="ja-JP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Japan Summit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の開催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横浜市金沢区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38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オープンデータ活用賞（</a:t>
                      </a:r>
                      <a:r>
                        <a:rPr lang="en-US" altLang="ja-JP" sz="10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0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（調整中）</a:t>
                      </a:r>
                      <a:endParaRPr kumimoji="1" lang="en-US" altLang="ja-JP" sz="1000" b="1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75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  <a:endParaRPr kumimoji="1" lang="ja-JP" altLang="en-US" sz="10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err="1" smtClean="0">
                          <a:solidFill>
                            <a:schemeClr val="bg2"/>
                          </a:solidFill>
                        </a:rPr>
                        <a:t>CiP</a:t>
                      </a:r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</a:rPr>
                        <a:t>協議会賞</a:t>
                      </a:r>
                      <a:endParaRPr kumimoji="1" lang="ja-JP" altLang="en-US" sz="10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ルヴァンカップ決勝（</a:t>
                      </a:r>
                      <a:r>
                        <a:rPr kumimoji="1" lang="en-US" altLang="ja-JP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360°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自由視点映像実証実験）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</a:t>
                      </a: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リーグ／キヤノン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677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</a:rPr>
                        <a:t>日本</a:t>
                      </a:r>
                      <a:r>
                        <a:rPr lang="en-US" altLang="ja-JP" sz="1000" dirty="0" smtClean="0">
                          <a:solidFill>
                            <a:schemeClr val="bg2"/>
                          </a:solidFill>
                        </a:rPr>
                        <a:t>IBM</a:t>
                      </a:r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</a:rPr>
                        <a:t>賞</a:t>
                      </a:r>
                      <a:endParaRPr lang="en-US" altLang="ja-JP" sz="10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埼玉県オープンデータポータルサイト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埼玉県及び県内</a:t>
                      </a:r>
                      <a:r>
                        <a:rPr kumimoji="1" lang="en-US" altLang="ja-JP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677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</a:rPr>
                        <a:t>日本マイクロソフト賞</a:t>
                      </a:r>
                      <a:endParaRPr lang="ja-JP" alt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0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（調整中）</a:t>
                      </a:r>
                      <a:endParaRPr kumimoji="1" lang="en-US" altLang="ja-JP" sz="1000" b="1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38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</a:rPr>
                        <a:t>ニューメディアリスク協会賞</a:t>
                      </a:r>
                      <a:endParaRPr lang="ja-JP" alt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データビジュアライズ国際ワークショップ </a:t>
                      </a:r>
                      <a:r>
                        <a:rPr kumimoji="1" lang="en-US" altLang="ja-JP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&amp; 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ツアー</a:t>
                      </a:r>
                      <a:endParaRPr kumimoji="1" lang="en-US" altLang="ja-JP" sz="10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神戸市</a:t>
                      </a:r>
                      <a:endParaRPr kumimoji="1" lang="en-US" altLang="ja-JP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75">
                <a:tc>
                  <a:txBody>
                    <a:bodyPr/>
                    <a:lstStyle/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solidFill>
                            <a:schemeClr val="bg2"/>
                          </a:solidFill>
                        </a:rPr>
                        <a:t>融合研究所賞</a:t>
                      </a:r>
                      <a:endParaRPr lang="ja-JP" alt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除雪車情報の</a:t>
                      </a:r>
                      <a:r>
                        <a:rPr kumimoji="1" lang="en-US" altLang="ja-JP" sz="10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webAPI</a:t>
                      </a:r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による公開と通れる雪道ナビゲーションの開発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会津若松市／トヨタ</a:t>
                      </a:r>
                      <a:r>
                        <a:rPr kumimoji="1" lang="en-US" altLang="ja-JP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開発センター／</a:t>
                      </a:r>
                      <a:r>
                        <a:rPr kumimoji="1" lang="en-US" altLang="ja-JP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AIZU</a:t>
                      </a:r>
                      <a:r>
                        <a:rPr kumimoji="1" lang="ja-JP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／会津大学</a:t>
                      </a:r>
                      <a:endParaRPr kumimoji="1" lang="zh-TW" altLang="en-US" sz="10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38">
                <a:tc>
                  <a:txBody>
                    <a:bodyPr/>
                    <a:lstStyle/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chemeClr val="bg2"/>
                          </a:solidFill>
                        </a:rPr>
                        <a:t>Disruptive Innovation Award</a:t>
                      </a:r>
                    </a:p>
                    <a:p>
                      <a:r>
                        <a:rPr lang="ja-JP" altLang="en-US" sz="1000" dirty="0" smtClean="0">
                          <a:solidFill>
                            <a:schemeClr val="bg2"/>
                          </a:solidFill>
                        </a:rPr>
                        <a:t>（日本オラクル）</a:t>
                      </a:r>
                      <a:endParaRPr lang="ja-JP" alt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データ駆動型グリーン関数法による犯罪予測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梶田真実氏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99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（参考）審査関係情報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917848"/>
          </a:xfrm>
        </p:spPr>
        <p:txBody>
          <a:bodyPr/>
          <a:lstStyle/>
          <a:p>
            <a:r>
              <a:rPr kumimoji="1" lang="ja-JP" altLang="en-US" dirty="0" smtClean="0"/>
              <a:t>審査委員</a:t>
            </a:r>
            <a:endParaRPr kumimoji="1" lang="en-US" altLang="ja-JP" dirty="0" smtClean="0"/>
          </a:p>
          <a:p>
            <a:pPr lvl="1"/>
            <a:r>
              <a:rPr kumimoji="1" lang="en-US" altLang="ja-JP" sz="1600" dirty="0" err="1" smtClean="0"/>
              <a:t>VLED</a:t>
            </a:r>
            <a:r>
              <a:rPr kumimoji="1" lang="ja-JP" altLang="en-US" sz="1600" dirty="0" smtClean="0"/>
              <a:t>利活用・普及委員会　委員</a:t>
            </a:r>
            <a:endParaRPr kumimoji="1" lang="en-US" altLang="ja-JP" sz="1600" dirty="0" smtClean="0"/>
          </a:p>
          <a:p>
            <a:pPr marL="355600" lvl="1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（中村主査、村上副主査、大向委員、川島委員、小林委員、庄司委員、福野委員）</a:t>
            </a:r>
            <a:endParaRPr lang="en-US" altLang="ja-JP" sz="1600" dirty="0" smtClean="0"/>
          </a:p>
          <a:p>
            <a:pPr marL="355600" lvl="1" indent="0">
              <a:buNone/>
            </a:pPr>
            <a:endParaRPr lang="en-US" altLang="ja-JP" sz="1600" dirty="0" smtClean="0"/>
          </a:p>
          <a:p>
            <a:pPr lvl="1"/>
            <a:r>
              <a:rPr kumimoji="1" lang="ja-JP" altLang="en-US" sz="1600" dirty="0" smtClean="0"/>
              <a:t>審査</a:t>
            </a:r>
            <a:r>
              <a:rPr kumimoji="1" lang="ja-JP" altLang="en-US" sz="1600" dirty="0"/>
              <a:t>スケジュール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405086"/>
              </p:ext>
            </p:extLst>
          </p:nvPr>
        </p:nvGraphicFramePr>
        <p:xfrm>
          <a:off x="920551" y="2954752"/>
          <a:ext cx="8568953" cy="237960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304257"/>
                <a:gridCol w="6264696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期間</a:t>
                      </a:r>
                      <a:endParaRPr lang="ja-JP" alt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内容</a:t>
                      </a:r>
                      <a:endParaRPr lang="ja-JP" alt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725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12/26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月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 - 1/20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金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ja-JP" altLang="en-US" sz="1200" b="0" i="0" u="none" strike="noStrike" dirty="0" smtClean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利活用・普及委員会委員による候補の収集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1/23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月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 - 1/26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木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事務局による候補の整理、審査準備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222822">
                <a:tc>
                  <a:txBody>
                    <a:bodyPr/>
                    <a:lstStyle/>
                    <a:p>
                      <a:pPr marL="0" marR="0" indent="0" algn="l" defTabSz="6725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1/27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金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 - 2/3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金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ja-JP" altLang="en-US" sz="1200" b="0" i="0" u="none" strike="noStrike" dirty="0" smtClean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利活用・普及委員会委員とスポンサーによる審査期間（スポンサー賞の引き続きの募集）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2/6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月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 - 2/8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水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受賞者</a:t>
                      </a:r>
                      <a:r>
                        <a:rPr lang="en-US" altLang="zh-TW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(</a:t>
                      </a:r>
                      <a:r>
                        <a:rPr lang="zh-TW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案</a:t>
                      </a:r>
                      <a:r>
                        <a:rPr lang="en-US" altLang="zh-TW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r>
                        <a:rPr lang="zh-TW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確定</a:t>
                      </a:r>
                      <a:r>
                        <a:rPr lang="ja-JP" altLang="en-US" sz="1200" u="none" strike="noStrike" dirty="0" err="1" smtClean="0">
                          <a:solidFill>
                            <a:schemeClr val="bg2"/>
                          </a:solidFill>
                          <a:effectLst/>
                        </a:rPr>
                        <a:t>、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中村主査・総務省・運営委員へ確認し受賞者確定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2/9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木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受賞者への連絡、出欠確認</a:t>
                      </a:r>
                      <a:endParaRPr lang="ja-JP" altLang="en-US" sz="1200" b="0" i="0" u="none" strike="noStrike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3/9 (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木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) 16:00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－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18:00</a:t>
                      </a: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表彰式（第</a:t>
                      </a:r>
                      <a:r>
                        <a:rPr lang="en-US" altLang="ja-JP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4</a:t>
                      </a:r>
                      <a:r>
                        <a:rPr lang="ja-JP" altLang="en-US" sz="12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回利活用・普及委員会にて）</a:t>
                      </a:r>
                      <a:endParaRPr lang="ja-JP" altLang="en-US" sz="1200" b="0" i="0" u="none" strike="noStrike" dirty="0" smtClean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3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390</Words>
  <Application>Microsoft Office PowerPoint</Application>
  <PresentationFormat>A4 210 x 297 mm</PresentationFormat>
  <Paragraphs>74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20" baseType="lpstr">
      <vt:lpstr>ＤＦＧ華康ゴシック体W5</vt:lpstr>
      <vt:lpstr>ＤＦＧ平成ゴシック体W3</vt:lpstr>
      <vt:lpstr>ＤＦＧ平成ゴシック体W7</vt:lpstr>
      <vt:lpstr>굴림</vt:lpstr>
      <vt:lpstr>Meiryo UI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勝手表彰の受賞者について</vt:lpstr>
      <vt:lpstr>勝手表彰受賞者一覧</vt:lpstr>
      <vt:lpstr>（参考）審査関係情報</vt:lpstr>
      <vt:lpstr>PowerPoint プレゼンテーション</vt:lpstr>
    </vt:vector>
  </TitlesOfParts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2015-02-01T00:57:09Z</dcterms:created>
  <dcterms:modified xsi:type="dcterms:W3CDTF">2017-02-23T03:55:26Z</dcterms:modified>
</cp:coreProperties>
</file>