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722" r:id="rId1"/>
  </p:sldMasterIdLst>
  <p:notesMasterIdLst>
    <p:notesMasterId r:id="rId20"/>
  </p:notesMasterIdLst>
  <p:handoutMasterIdLst>
    <p:handoutMasterId r:id="rId21"/>
  </p:handoutMasterIdLst>
  <p:sldIdLst>
    <p:sldId id="256" r:id="rId2"/>
    <p:sldId id="292" r:id="rId3"/>
    <p:sldId id="286" r:id="rId4"/>
    <p:sldId id="293" r:id="rId5"/>
    <p:sldId id="294" r:id="rId6"/>
    <p:sldId id="295" r:id="rId7"/>
    <p:sldId id="296" r:id="rId8"/>
    <p:sldId id="280" r:id="rId9"/>
    <p:sldId id="281" r:id="rId10"/>
    <p:sldId id="265" r:id="rId11"/>
    <p:sldId id="267" r:id="rId12"/>
    <p:sldId id="273" r:id="rId13"/>
    <p:sldId id="268" r:id="rId14"/>
    <p:sldId id="287" r:id="rId15"/>
    <p:sldId id="288" r:id="rId16"/>
    <p:sldId id="289" r:id="rId17"/>
    <p:sldId id="274" r:id="rId18"/>
    <p:sldId id="291" r:id="rId19"/>
  </p:sldIdLst>
  <p:sldSz cx="9906000" cy="6858000" type="A4"/>
  <p:notesSz cx="7099300" cy="10234613"/>
  <p:defaultTextStyle>
    <a:defPPr>
      <a:defRPr lang="ja-JP"/>
    </a:defPPr>
    <a:lvl1pPr algn="l" rtl="0" fontAlgn="base">
      <a:spcBef>
        <a:spcPct val="0"/>
      </a:spcBef>
      <a:spcAft>
        <a:spcPct val="0"/>
      </a:spcAft>
      <a:defRPr kumimoji="1" sz="1400" b="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4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4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4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400" b="1" kern="1200">
        <a:solidFill>
          <a:schemeClr val="tx1"/>
        </a:solidFill>
        <a:latin typeface="Arial" charset="0"/>
        <a:ea typeface="ＭＳ Ｐゴシック" charset="-128"/>
        <a:cs typeface="+mn-cs"/>
      </a:defRPr>
    </a:lvl5pPr>
    <a:lvl6pPr marL="2286000" algn="l" defTabSz="914400" rtl="0" eaLnBrk="1" latinLnBrk="0" hangingPunct="1">
      <a:defRPr kumimoji="1" sz="1400" b="1" kern="1200">
        <a:solidFill>
          <a:schemeClr val="tx1"/>
        </a:solidFill>
        <a:latin typeface="Arial" charset="0"/>
        <a:ea typeface="ＭＳ Ｐゴシック" charset="-128"/>
        <a:cs typeface="+mn-cs"/>
      </a:defRPr>
    </a:lvl6pPr>
    <a:lvl7pPr marL="2743200" algn="l" defTabSz="914400" rtl="0" eaLnBrk="1" latinLnBrk="0" hangingPunct="1">
      <a:defRPr kumimoji="1" sz="1400" b="1" kern="1200">
        <a:solidFill>
          <a:schemeClr val="tx1"/>
        </a:solidFill>
        <a:latin typeface="Arial" charset="0"/>
        <a:ea typeface="ＭＳ Ｐゴシック" charset="-128"/>
        <a:cs typeface="+mn-cs"/>
      </a:defRPr>
    </a:lvl7pPr>
    <a:lvl8pPr marL="3200400" algn="l" defTabSz="914400" rtl="0" eaLnBrk="1" latinLnBrk="0" hangingPunct="1">
      <a:defRPr kumimoji="1" sz="1400" b="1" kern="1200">
        <a:solidFill>
          <a:schemeClr val="tx1"/>
        </a:solidFill>
        <a:latin typeface="Arial" charset="0"/>
        <a:ea typeface="ＭＳ Ｐゴシック" charset="-128"/>
        <a:cs typeface="+mn-cs"/>
      </a:defRPr>
    </a:lvl8pPr>
    <a:lvl9pPr marL="3657600" algn="l" defTabSz="914400" rtl="0" eaLnBrk="1" latinLnBrk="0" hangingPunct="1">
      <a:defRPr kumimoji="1" sz="1400"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727">
          <p15:clr>
            <a:srgbClr val="A4A3A4"/>
          </p15:clr>
        </p15:guide>
        <p15:guide id="2" pos="312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6666FF"/>
    <a:srgbClr val="FFFFCC"/>
    <a:srgbClr val="0000FF"/>
    <a:srgbClr val="3333CC"/>
    <a:srgbClr val="FF99CC"/>
    <a:srgbClr val="FFCC99"/>
    <a:srgbClr val="FFFF66"/>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5" autoAdjust="0"/>
    <p:restoredTop sz="93741" autoAdjust="0"/>
  </p:normalViewPr>
  <p:slideViewPr>
    <p:cSldViewPr snapToObjects="1">
      <p:cViewPr varScale="1">
        <p:scale>
          <a:sx n="111" d="100"/>
          <a:sy n="111" d="100"/>
        </p:scale>
        <p:origin x="504" y="108"/>
      </p:cViewPr>
      <p:guideLst>
        <p:guide orient="horz" pos="2727"/>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52"/>
    </p:cViewPr>
  </p:sorterViewPr>
  <p:notesViewPr>
    <p:cSldViewPr snapToObjects="1">
      <p:cViewPr>
        <p:scale>
          <a:sx n="66" d="100"/>
          <a:sy n="66" d="100"/>
        </p:scale>
        <p:origin x="-1536" y="756"/>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876598800776337"/>
          <c:y val="7.9027620647292768E-2"/>
          <c:w val="0.4224677808624559"/>
          <c:h val="0.75379744858651976"/>
        </c:manualLayout>
      </c:layout>
      <c:doughnutChart>
        <c:varyColors val="1"/>
        <c:ser>
          <c:idx val="0"/>
          <c:order val="0"/>
          <c:dLbls>
            <c:dLbl>
              <c:idx val="6"/>
              <c:layout>
                <c:manualLayout>
                  <c:x val="1.235059848131395E-2"/>
                  <c:y val="-4.407365505944738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cat>
            <c:strRef>
              <c:f>'[Microsoft PowerPoint 内のグラフ]Sheet3'!$B$10:$B$16</c:f>
              <c:strCache>
                <c:ptCount val="7"/>
                <c:pt idx="0">
                  <c:v>取引先（候補含む）の活動状況の確認</c:v>
                </c:pt>
                <c:pt idx="1">
                  <c:v>投資先（候補含む）の活動状況の確認</c:v>
                </c:pt>
                <c:pt idx="2">
                  <c:v>競合他社の分析</c:v>
                </c:pt>
                <c:pt idx="3">
                  <c:v>自社の経営方針検討</c:v>
                </c:pt>
                <c:pt idx="4">
                  <c:v>就職・転職先（候補含む）の活動状況の確認</c:v>
                </c:pt>
                <c:pt idx="5">
                  <c:v>学術研究</c:v>
                </c:pt>
                <c:pt idx="6">
                  <c:v>その他</c:v>
                </c:pt>
              </c:strCache>
            </c:strRef>
          </c:cat>
          <c:val>
            <c:numRef>
              <c:f>'[Microsoft PowerPoint 内のグラフ]Sheet3'!$D$10:$D$16</c:f>
              <c:numCache>
                <c:formatCode>0.0%</c:formatCode>
                <c:ptCount val="7"/>
                <c:pt idx="0">
                  <c:v>0.34319526627218933</c:v>
                </c:pt>
                <c:pt idx="1">
                  <c:v>0.13609467455621302</c:v>
                </c:pt>
                <c:pt idx="2">
                  <c:v>0.25443786982248523</c:v>
                </c:pt>
                <c:pt idx="3">
                  <c:v>0.1242603550295858</c:v>
                </c:pt>
                <c:pt idx="4">
                  <c:v>5.9171597633136092E-2</c:v>
                </c:pt>
                <c:pt idx="5">
                  <c:v>6.5088757396449703E-2</c:v>
                </c:pt>
                <c:pt idx="6">
                  <c:v>1.7751479289940829E-2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EBC8C-041B-48C9-83A3-1807BDAA42F7}" type="doc">
      <dgm:prSet loTypeId="urn:microsoft.com/office/officeart/2005/8/layout/radial1" loCatId="cycle" qsTypeId="urn:microsoft.com/office/officeart/2005/8/quickstyle/3d1" qsCatId="3D" csTypeId="urn:microsoft.com/office/officeart/2005/8/colors/colorful5" csCatId="colorful" phldr="1"/>
      <dgm:spPr/>
      <dgm:t>
        <a:bodyPr/>
        <a:lstStyle/>
        <a:p>
          <a:endParaRPr kumimoji="1" lang="ja-JP" altLang="en-US"/>
        </a:p>
      </dgm:t>
    </dgm:pt>
    <dgm:pt modelId="{E1E4B14B-F12C-471B-AA66-88FE6C525B89}">
      <dgm:prSet phldrT="[テキスト]"/>
      <dgm:spPr/>
      <dgm:t>
        <a:bodyPr/>
        <a:lstStyle/>
        <a:p>
          <a:r>
            <a:rPr kumimoji="1" lang="en-US" altLang="ja-JP" dirty="0" smtClean="0"/>
            <a:t>IMI</a:t>
          </a:r>
          <a:endParaRPr kumimoji="1" lang="ja-JP" altLang="en-US" dirty="0"/>
        </a:p>
      </dgm:t>
    </dgm:pt>
    <dgm:pt modelId="{99FD3F27-3C06-45D9-8120-F21B3930E8CE}" type="parTrans" cxnId="{DA44E851-8722-40F7-B9D7-60818E21DF7F}">
      <dgm:prSet/>
      <dgm:spPr/>
      <dgm:t>
        <a:bodyPr/>
        <a:lstStyle/>
        <a:p>
          <a:endParaRPr kumimoji="1" lang="ja-JP" altLang="en-US"/>
        </a:p>
      </dgm:t>
    </dgm:pt>
    <dgm:pt modelId="{12CD9990-89D4-4401-B757-161A3078A412}" type="sibTrans" cxnId="{DA44E851-8722-40F7-B9D7-60818E21DF7F}">
      <dgm:prSet/>
      <dgm:spPr/>
      <dgm:t>
        <a:bodyPr/>
        <a:lstStyle/>
        <a:p>
          <a:endParaRPr kumimoji="1" lang="ja-JP" altLang="en-US"/>
        </a:p>
      </dgm:t>
    </dgm:pt>
    <dgm:pt modelId="{44DE6F7E-7993-4D0E-A2B2-4DB00BF0A74C}">
      <dgm:prSet phldrT="[テキスト]"/>
      <dgm:spPr/>
      <dgm:t>
        <a:bodyPr/>
        <a:lstStyle/>
        <a:p>
          <a:r>
            <a:rPr kumimoji="1" lang="ja-JP" altLang="en-US" dirty="0" smtClean="0"/>
            <a:t>国際</a:t>
          </a:r>
          <a:endParaRPr kumimoji="1" lang="ja-JP" altLang="en-US" dirty="0"/>
        </a:p>
      </dgm:t>
    </dgm:pt>
    <dgm:pt modelId="{71F73E68-3962-4106-A11B-BB9F6E493DC8}" type="parTrans" cxnId="{60FB2AE9-4E5C-4B45-98F7-5637CCBD6B3A}">
      <dgm:prSet/>
      <dgm:spPr/>
      <dgm:t>
        <a:bodyPr/>
        <a:lstStyle/>
        <a:p>
          <a:endParaRPr kumimoji="1" lang="ja-JP" altLang="en-US"/>
        </a:p>
      </dgm:t>
    </dgm:pt>
    <dgm:pt modelId="{0FED95C6-173E-4E66-8911-174A7625143B}" type="sibTrans" cxnId="{60FB2AE9-4E5C-4B45-98F7-5637CCBD6B3A}">
      <dgm:prSet/>
      <dgm:spPr/>
      <dgm:t>
        <a:bodyPr/>
        <a:lstStyle/>
        <a:p>
          <a:endParaRPr kumimoji="1" lang="ja-JP" altLang="en-US"/>
        </a:p>
      </dgm:t>
    </dgm:pt>
    <dgm:pt modelId="{DBF9BAEA-46BE-4A6E-BC4A-12BFC95C4A4B}">
      <dgm:prSet phldrT="[テキスト]"/>
      <dgm:spPr/>
      <dgm:t>
        <a:bodyPr/>
        <a:lstStyle/>
        <a:p>
          <a:r>
            <a:rPr kumimoji="1" lang="ja-JP" altLang="en-US" dirty="0" smtClean="0"/>
            <a:t>地方公共団体</a:t>
          </a:r>
          <a:endParaRPr kumimoji="1" lang="ja-JP" altLang="en-US" dirty="0"/>
        </a:p>
      </dgm:t>
    </dgm:pt>
    <dgm:pt modelId="{11FE59A0-2404-4C23-8260-711545CEE5A6}" type="parTrans" cxnId="{EDF82D88-A8DF-4CC0-BF1D-C144A2B73ED7}">
      <dgm:prSet/>
      <dgm:spPr/>
      <dgm:t>
        <a:bodyPr/>
        <a:lstStyle/>
        <a:p>
          <a:endParaRPr kumimoji="1" lang="ja-JP" altLang="en-US"/>
        </a:p>
      </dgm:t>
    </dgm:pt>
    <dgm:pt modelId="{80F2C8FC-85D1-43E6-83E0-F3C241905B02}" type="sibTrans" cxnId="{EDF82D88-A8DF-4CC0-BF1D-C144A2B73ED7}">
      <dgm:prSet/>
      <dgm:spPr/>
      <dgm:t>
        <a:bodyPr/>
        <a:lstStyle/>
        <a:p>
          <a:endParaRPr kumimoji="1" lang="ja-JP" altLang="en-US"/>
        </a:p>
      </dgm:t>
    </dgm:pt>
    <dgm:pt modelId="{FA633295-54F1-44FE-9209-6DA1589C2104}">
      <dgm:prSet phldrT="[テキスト]"/>
      <dgm:spPr/>
      <dgm:t>
        <a:bodyPr/>
        <a:lstStyle/>
        <a:p>
          <a:r>
            <a:rPr kumimoji="1" lang="ja-JP" altLang="en-US" dirty="0" smtClean="0"/>
            <a:t>シビックテック</a:t>
          </a:r>
          <a:endParaRPr kumimoji="1" lang="ja-JP" altLang="en-US" dirty="0"/>
        </a:p>
      </dgm:t>
    </dgm:pt>
    <dgm:pt modelId="{B8355568-747A-44DF-8EE2-483CAEEB2A74}" type="parTrans" cxnId="{1A1A0AA8-09DE-4C3E-8C05-C7490DDD887B}">
      <dgm:prSet/>
      <dgm:spPr/>
      <dgm:t>
        <a:bodyPr/>
        <a:lstStyle/>
        <a:p>
          <a:endParaRPr kumimoji="1" lang="ja-JP" altLang="en-US"/>
        </a:p>
      </dgm:t>
    </dgm:pt>
    <dgm:pt modelId="{88BE1F91-5797-4CFA-873B-7D0330EB2D94}" type="sibTrans" cxnId="{1A1A0AA8-09DE-4C3E-8C05-C7490DDD887B}">
      <dgm:prSet/>
      <dgm:spPr/>
      <dgm:t>
        <a:bodyPr/>
        <a:lstStyle/>
        <a:p>
          <a:endParaRPr kumimoji="1" lang="ja-JP" altLang="en-US"/>
        </a:p>
      </dgm:t>
    </dgm:pt>
    <dgm:pt modelId="{3CC02F56-D8F5-4424-AC3E-E8B2CB9BE95F}">
      <dgm:prSet phldrT="[テキスト]"/>
      <dgm:spPr/>
      <dgm:t>
        <a:bodyPr/>
        <a:lstStyle/>
        <a:p>
          <a:r>
            <a:rPr kumimoji="1" lang="ja-JP" altLang="en-US" dirty="0" smtClean="0"/>
            <a:t>ユーザ企業</a:t>
          </a:r>
          <a:endParaRPr kumimoji="1" lang="ja-JP" altLang="en-US" dirty="0"/>
        </a:p>
      </dgm:t>
    </dgm:pt>
    <dgm:pt modelId="{F54758E9-BD51-48D4-A25B-A692F0DE0ACF}" type="parTrans" cxnId="{6A36138D-C317-4ED2-970A-2637F6994DD5}">
      <dgm:prSet/>
      <dgm:spPr/>
      <dgm:t>
        <a:bodyPr/>
        <a:lstStyle/>
        <a:p>
          <a:endParaRPr kumimoji="1" lang="ja-JP" altLang="en-US"/>
        </a:p>
      </dgm:t>
    </dgm:pt>
    <dgm:pt modelId="{B829A71F-406A-44B7-9C9A-9E01F0656273}" type="sibTrans" cxnId="{6A36138D-C317-4ED2-970A-2637F6994DD5}">
      <dgm:prSet/>
      <dgm:spPr/>
      <dgm:t>
        <a:bodyPr/>
        <a:lstStyle/>
        <a:p>
          <a:endParaRPr kumimoji="1" lang="ja-JP" altLang="en-US"/>
        </a:p>
      </dgm:t>
    </dgm:pt>
    <dgm:pt modelId="{51C5C7EB-B661-41BA-A00A-B47D9DE78E8B}">
      <dgm:prSet phldrT="[テキスト]"/>
      <dgm:spPr/>
      <dgm:t>
        <a:bodyPr/>
        <a:lstStyle/>
        <a:p>
          <a:r>
            <a:rPr kumimoji="1" lang="ja-JP" altLang="en-US" dirty="0" smtClean="0"/>
            <a:t>ベンダ</a:t>
          </a:r>
          <a:endParaRPr kumimoji="1" lang="ja-JP" altLang="en-US" dirty="0"/>
        </a:p>
      </dgm:t>
    </dgm:pt>
    <dgm:pt modelId="{D0E245E3-CFFE-4509-AA5B-7E78D1EC1099}" type="parTrans" cxnId="{A5D055A7-82E0-40AA-A77F-BFEBC1C75FB8}">
      <dgm:prSet/>
      <dgm:spPr/>
      <dgm:t>
        <a:bodyPr/>
        <a:lstStyle/>
        <a:p>
          <a:endParaRPr kumimoji="1" lang="ja-JP" altLang="en-US"/>
        </a:p>
      </dgm:t>
    </dgm:pt>
    <dgm:pt modelId="{43F4E6C2-D4F0-464C-B090-C67A6C95CF51}" type="sibTrans" cxnId="{A5D055A7-82E0-40AA-A77F-BFEBC1C75FB8}">
      <dgm:prSet/>
      <dgm:spPr/>
      <dgm:t>
        <a:bodyPr/>
        <a:lstStyle/>
        <a:p>
          <a:endParaRPr kumimoji="1" lang="ja-JP" altLang="en-US"/>
        </a:p>
      </dgm:t>
    </dgm:pt>
    <dgm:pt modelId="{1FC260BF-F38E-48FD-9473-A236305510E2}">
      <dgm:prSet phldrT="[テキスト]"/>
      <dgm:spPr/>
      <dgm:t>
        <a:bodyPr/>
        <a:lstStyle/>
        <a:p>
          <a:r>
            <a:rPr kumimoji="1" lang="ja-JP" altLang="en-US" dirty="0" smtClean="0"/>
            <a:t>国</a:t>
          </a:r>
          <a:endParaRPr kumimoji="1" lang="ja-JP" altLang="en-US" dirty="0"/>
        </a:p>
      </dgm:t>
    </dgm:pt>
    <dgm:pt modelId="{BF269202-EEF0-4CDB-9225-568E6C76A4DF}" type="parTrans" cxnId="{D11B6DA3-23F5-4F4D-8833-CED7CB485D35}">
      <dgm:prSet/>
      <dgm:spPr/>
      <dgm:t>
        <a:bodyPr/>
        <a:lstStyle/>
        <a:p>
          <a:endParaRPr kumimoji="1" lang="ja-JP" altLang="en-US"/>
        </a:p>
      </dgm:t>
    </dgm:pt>
    <dgm:pt modelId="{89968D4C-81FC-4D68-B9DD-8C2190FDC6B7}" type="sibTrans" cxnId="{D11B6DA3-23F5-4F4D-8833-CED7CB485D35}">
      <dgm:prSet/>
      <dgm:spPr/>
      <dgm:t>
        <a:bodyPr/>
        <a:lstStyle/>
        <a:p>
          <a:endParaRPr kumimoji="1" lang="ja-JP" altLang="en-US"/>
        </a:p>
      </dgm:t>
    </dgm:pt>
    <dgm:pt modelId="{37DFD6BC-E28B-4FA1-879F-442FAD86F456}" type="pres">
      <dgm:prSet presAssocID="{A4CEBC8C-041B-48C9-83A3-1807BDAA42F7}" presName="cycle" presStyleCnt="0">
        <dgm:presLayoutVars>
          <dgm:chMax val="1"/>
          <dgm:dir/>
          <dgm:animLvl val="ctr"/>
          <dgm:resizeHandles val="exact"/>
        </dgm:presLayoutVars>
      </dgm:prSet>
      <dgm:spPr/>
      <dgm:t>
        <a:bodyPr/>
        <a:lstStyle/>
        <a:p>
          <a:endParaRPr kumimoji="1" lang="ja-JP" altLang="en-US"/>
        </a:p>
      </dgm:t>
    </dgm:pt>
    <dgm:pt modelId="{5F7BC128-A499-4C7E-A1EA-A8DAB421A87D}" type="pres">
      <dgm:prSet presAssocID="{E1E4B14B-F12C-471B-AA66-88FE6C525B89}" presName="centerShape" presStyleLbl="node0" presStyleIdx="0" presStyleCnt="1"/>
      <dgm:spPr/>
      <dgm:t>
        <a:bodyPr/>
        <a:lstStyle/>
        <a:p>
          <a:endParaRPr kumimoji="1" lang="ja-JP" altLang="en-US"/>
        </a:p>
      </dgm:t>
    </dgm:pt>
    <dgm:pt modelId="{FB7DEF4C-D123-4B9B-BCB7-2C79C775E288}" type="pres">
      <dgm:prSet presAssocID="{71F73E68-3962-4106-A11B-BB9F6E493DC8}" presName="Name9" presStyleLbl="parChTrans1D2" presStyleIdx="0" presStyleCnt="6"/>
      <dgm:spPr/>
      <dgm:t>
        <a:bodyPr/>
        <a:lstStyle/>
        <a:p>
          <a:endParaRPr kumimoji="1" lang="ja-JP" altLang="en-US"/>
        </a:p>
      </dgm:t>
    </dgm:pt>
    <dgm:pt modelId="{A87EEF20-8F17-4A21-AF3D-5D3F3FA8E7A8}" type="pres">
      <dgm:prSet presAssocID="{71F73E68-3962-4106-A11B-BB9F6E493DC8}" presName="connTx" presStyleLbl="parChTrans1D2" presStyleIdx="0" presStyleCnt="6"/>
      <dgm:spPr/>
      <dgm:t>
        <a:bodyPr/>
        <a:lstStyle/>
        <a:p>
          <a:endParaRPr kumimoji="1" lang="ja-JP" altLang="en-US"/>
        </a:p>
      </dgm:t>
    </dgm:pt>
    <dgm:pt modelId="{CD710F39-2B05-444E-B405-3F500AD33A80}" type="pres">
      <dgm:prSet presAssocID="{44DE6F7E-7993-4D0E-A2B2-4DB00BF0A74C}" presName="node" presStyleLbl="node1" presStyleIdx="0" presStyleCnt="6">
        <dgm:presLayoutVars>
          <dgm:bulletEnabled val="1"/>
        </dgm:presLayoutVars>
      </dgm:prSet>
      <dgm:spPr/>
      <dgm:t>
        <a:bodyPr/>
        <a:lstStyle/>
        <a:p>
          <a:endParaRPr kumimoji="1" lang="ja-JP" altLang="en-US"/>
        </a:p>
      </dgm:t>
    </dgm:pt>
    <dgm:pt modelId="{2EABF547-53AC-4AA7-A937-020BE6DCF499}" type="pres">
      <dgm:prSet presAssocID="{BF269202-EEF0-4CDB-9225-568E6C76A4DF}" presName="Name9" presStyleLbl="parChTrans1D2" presStyleIdx="1" presStyleCnt="6"/>
      <dgm:spPr/>
      <dgm:t>
        <a:bodyPr/>
        <a:lstStyle/>
        <a:p>
          <a:endParaRPr kumimoji="1" lang="ja-JP" altLang="en-US"/>
        </a:p>
      </dgm:t>
    </dgm:pt>
    <dgm:pt modelId="{88E685D9-3638-4D67-85D0-3BCF09E9715F}" type="pres">
      <dgm:prSet presAssocID="{BF269202-EEF0-4CDB-9225-568E6C76A4DF}" presName="connTx" presStyleLbl="parChTrans1D2" presStyleIdx="1" presStyleCnt="6"/>
      <dgm:spPr/>
      <dgm:t>
        <a:bodyPr/>
        <a:lstStyle/>
        <a:p>
          <a:endParaRPr kumimoji="1" lang="ja-JP" altLang="en-US"/>
        </a:p>
      </dgm:t>
    </dgm:pt>
    <dgm:pt modelId="{72B9F91B-C888-4439-A326-0A6BFE93D0A5}" type="pres">
      <dgm:prSet presAssocID="{1FC260BF-F38E-48FD-9473-A236305510E2}" presName="node" presStyleLbl="node1" presStyleIdx="1" presStyleCnt="6">
        <dgm:presLayoutVars>
          <dgm:bulletEnabled val="1"/>
        </dgm:presLayoutVars>
      </dgm:prSet>
      <dgm:spPr/>
      <dgm:t>
        <a:bodyPr/>
        <a:lstStyle/>
        <a:p>
          <a:endParaRPr kumimoji="1" lang="ja-JP" altLang="en-US"/>
        </a:p>
      </dgm:t>
    </dgm:pt>
    <dgm:pt modelId="{70324C57-FB63-443C-8CC2-2241BF5A621D}" type="pres">
      <dgm:prSet presAssocID="{11FE59A0-2404-4C23-8260-711545CEE5A6}" presName="Name9" presStyleLbl="parChTrans1D2" presStyleIdx="2" presStyleCnt="6"/>
      <dgm:spPr/>
      <dgm:t>
        <a:bodyPr/>
        <a:lstStyle/>
        <a:p>
          <a:endParaRPr kumimoji="1" lang="ja-JP" altLang="en-US"/>
        </a:p>
      </dgm:t>
    </dgm:pt>
    <dgm:pt modelId="{05CA8D8D-FA04-4B75-A51D-B15BEA260424}" type="pres">
      <dgm:prSet presAssocID="{11FE59A0-2404-4C23-8260-711545CEE5A6}" presName="connTx" presStyleLbl="parChTrans1D2" presStyleIdx="2" presStyleCnt="6"/>
      <dgm:spPr/>
      <dgm:t>
        <a:bodyPr/>
        <a:lstStyle/>
        <a:p>
          <a:endParaRPr kumimoji="1" lang="ja-JP" altLang="en-US"/>
        </a:p>
      </dgm:t>
    </dgm:pt>
    <dgm:pt modelId="{A08BBE03-5368-4180-A591-11652A7B6B58}" type="pres">
      <dgm:prSet presAssocID="{DBF9BAEA-46BE-4A6E-BC4A-12BFC95C4A4B}" presName="node" presStyleLbl="node1" presStyleIdx="2" presStyleCnt="6">
        <dgm:presLayoutVars>
          <dgm:bulletEnabled val="1"/>
        </dgm:presLayoutVars>
      </dgm:prSet>
      <dgm:spPr/>
      <dgm:t>
        <a:bodyPr/>
        <a:lstStyle/>
        <a:p>
          <a:endParaRPr kumimoji="1" lang="ja-JP" altLang="en-US"/>
        </a:p>
      </dgm:t>
    </dgm:pt>
    <dgm:pt modelId="{6DF8A700-8D92-4BE7-8CD2-1B818877E2DF}" type="pres">
      <dgm:prSet presAssocID="{B8355568-747A-44DF-8EE2-483CAEEB2A74}" presName="Name9" presStyleLbl="parChTrans1D2" presStyleIdx="3" presStyleCnt="6"/>
      <dgm:spPr/>
      <dgm:t>
        <a:bodyPr/>
        <a:lstStyle/>
        <a:p>
          <a:endParaRPr kumimoji="1" lang="ja-JP" altLang="en-US"/>
        </a:p>
      </dgm:t>
    </dgm:pt>
    <dgm:pt modelId="{C73B77D3-49A1-454B-B434-5E091A24164D}" type="pres">
      <dgm:prSet presAssocID="{B8355568-747A-44DF-8EE2-483CAEEB2A74}" presName="connTx" presStyleLbl="parChTrans1D2" presStyleIdx="3" presStyleCnt="6"/>
      <dgm:spPr/>
      <dgm:t>
        <a:bodyPr/>
        <a:lstStyle/>
        <a:p>
          <a:endParaRPr kumimoji="1" lang="ja-JP" altLang="en-US"/>
        </a:p>
      </dgm:t>
    </dgm:pt>
    <dgm:pt modelId="{68920972-B8A5-443F-BC87-C17992D36945}" type="pres">
      <dgm:prSet presAssocID="{FA633295-54F1-44FE-9209-6DA1589C2104}" presName="node" presStyleLbl="node1" presStyleIdx="3" presStyleCnt="6">
        <dgm:presLayoutVars>
          <dgm:bulletEnabled val="1"/>
        </dgm:presLayoutVars>
      </dgm:prSet>
      <dgm:spPr/>
      <dgm:t>
        <a:bodyPr/>
        <a:lstStyle/>
        <a:p>
          <a:endParaRPr kumimoji="1" lang="ja-JP" altLang="en-US"/>
        </a:p>
      </dgm:t>
    </dgm:pt>
    <dgm:pt modelId="{E2FD5D83-32CF-4231-9239-2F88BE48562C}" type="pres">
      <dgm:prSet presAssocID="{F54758E9-BD51-48D4-A25B-A692F0DE0ACF}" presName="Name9" presStyleLbl="parChTrans1D2" presStyleIdx="4" presStyleCnt="6"/>
      <dgm:spPr/>
      <dgm:t>
        <a:bodyPr/>
        <a:lstStyle/>
        <a:p>
          <a:endParaRPr kumimoji="1" lang="ja-JP" altLang="en-US"/>
        </a:p>
      </dgm:t>
    </dgm:pt>
    <dgm:pt modelId="{134F570B-7507-4DC1-8548-F86FBDC308C1}" type="pres">
      <dgm:prSet presAssocID="{F54758E9-BD51-48D4-A25B-A692F0DE0ACF}" presName="connTx" presStyleLbl="parChTrans1D2" presStyleIdx="4" presStyleCnt="6"/>
      <dgm:spPr/>
      <dgm:t>
        <a:bodyPr/>
        <a:lstStyle/>
        <a:p>
          <a:endParaRPr kumimoji="1" lang="ja-JP" altLang="en-US"/>
        </a:p>
      </dgm:t>
    </dgm:pt>
    <dgm:pt modelId="{9A6196AE-7DD8-4FCF-941F-09BA3163E27B}" type="pres">
      <dgm:prSet presAssocID="{3CC02F56-D8F5-4424-AC3E-E8B2CB9BE95F}" presName="node" presStyleLbl="node1" presStyleIdx="4" presStyleCnt="6">
        <dgm:presLayoutVars>
          <dgm:bulletEnabled val="1"/>
        </dgm:presLayoutVars>
      </dgm:prSet>
      <dgm:spPr/>
      <dgm:t>
        <a:bodyPr/>
        <a:lstStyle/>
        <a:p>
          <a:endParaRPr kumimoji="1" lang="ja-JP" altLang="en-US"/>
        </a:p>
      </dgm:t>
    </dgm:pt>
    <dgm:pt modelId="{4FA661D0-AC98-4729-9C5D-B03BC727FF4C}" type="pres">
      <dgm:prSet presAssocID="{D0E245E3-CFFE-4509-AA5B-7E78D1EC1099}" presName="Name9" presStyleLbl="parChTrans1D2" presStyleIdx="5" presStyleCnt="6"/>
      <dgm:spPr/>
      <dgm:t>
        <a:bodyPr/>
        <a:lstStyle/>
        <a:p>
          <a:endParaRPr kumimoji="1" lang="ja-JP" altLang="en-US"/>
        </a:p>
      </dgm:t>
    </dgm:pt>
    <dgm:pt modelId="{D0BF45F7-9A5F-4593-ABD3-96A3A4A3D8E6}" type="pres">
      <dgm:prSet presAssocID="{D0E245E3-CFFE-4509-AA5B-7E78D1EC1099}" presName="connTx" presStyleLbl="parChTrans1D2" presStyleIdx="5" presStyleCnt="6"/>
      <dgm:spPr/>
      <dgm:t>
        <a:bodyPr/>
        <a:lstStyle/>
        <a:p>
          <a:endParaRPr kumimoji="1" lang="ja-JP" altLang="en-US"/>
        </a:p>
      </dgm:t>
    </dgm:pt>
    <dgm:pt modelId="{209EE847-AEBC-4922-A438-19372D1143CA}" type="pres">
      <dgm:prSet presAssocID="{51C5C7EB-B661-41BA-A00A-B47D9DE78E8B}" presName="node" presStyleLbl="node1" presStyleIdx="5" presStyleCnt="6">
        <dgm:presLayoutVars>
          <dgm:bulletEnabled val="1"/>
        </dgm:presLayoutVars>
      </dgm:prSet>
      <dgm:spPr/>
      <dgm:t>
        <a:bodyPr/>
        <a:lstStyle/>
        <a:p>
          <a:endParaRPr kumimoji="1" lang="ja-JP" altLang="en-US"/>
        </a:p>
      </dgm:t>
    </dgm:pt>
  </dgm:ptLst>
  <dgm:cxnLst>
    <dgm:cxn modelId="{F8277807-5E90-43C4-8F84-8D76F30D72F6}" type="presOf" srcId="{BF269202-EEF0-4CDB-9225-568E6C76A4DF}" destId="{88E685D9-3638-4D67-85D0-3BCF09E9715F}" srcOrd="1" destOrd="0" presId="urn:microsoft.com/office/officeart/2005/8/layout/radial1"/>
    <dgm:cxn modelId="{5CD03928-A9FC-49EF-867E-4850A7A2AB66}" type="presOf" srcId="{F54758E9-BD51-48D4-A25B-A692F0DE0ACF}" destId="{134F570B-7507-4DC1-8548-F86FBDC308C1}" srcOrd="1" destOrd="0" presId="urn:microsoft.com/office/officeart/2005/8/layout/radial1"/>
    <dgm:cxn modelId="{702A07FA-9A55-4537-9E12-BF25928BAB88}" type="presOf" srcId="{71F73E68-3962-4106-A11B-BB9F6E493DC8}" destId="{FB7DEF4C-D123-4B9B-BCB7-2C79C775E288}" srcOrd="0" destOrd="0" presId="urn:microsoft.com/office/officeart/2005/8/layout/radial1"/>
    <dgm:cxn modelId="{019E5241-627C-4791-A4AA-F4D186AE989B}" type="presOf" srcId="{51C5C7EB-B661-41BA-A00A-B47D9DE78E8B}" destId="{209EE847-AEBC-4922-A438-19372D1143CA}" srcOrd="0" destOrd="0" presId="urn:microsoft.com/office/officeart/2005/8/layout/radial1"/>
    <dgm:cxn modelId="{5488F6C9-CD65-4675-A833-E4060A5415AC}" type="presOf" srcId="{11FE59A0-2404-4C23-8260-711545CEE5A6}" destId="{05CA8D8D-FA04-4B75-A51D-B15BEA260424}" srcOrd="1" destOrd="0" presId="urn:microsoft.com/office/officeart/2005/8/layout/radial1"/>
    <dgm:cxn modelId="{D11B6DA3-23F5-4F4D-8833-CED7CB485D35}" srcId="{E1E4B14B-F12C-471B-AA66-88FE6C525B89}" destId="{1FC260BF-F38E-48FD-9473-A236305510E2}" srcOrd="1" destOrd="0" parTransId="{BF269202-EEF0-4CDB-9225-568E6C76A4DF}" sibTransId="{89968D4C-81FC-4D68-B9DD-8C2190FDC6B7}"/>
    <dgm:cxn modelId="{C73C3810-0463-49FF-B7F8-A9450B990523}" type="presOf" srcId="{D0E245E3-CFFE-4509-AA5B-7E78D1EC1099}" destId="{4FA661D0-AC98-4729-9C5D-B03BC727FF4C}" srcOrd="0" destOrd="0" presId="urn:microsoft.com/office/officeart/2005/8/layout/radial1"/>
    <dgm:cxn modelId="{EDF82D88-A8DF-4CC0-BF1D-C144A2B73ED7}" srcId="{E1E4B14B-F12C-471B-AA66-88FE6C525B89}" destId="{DBF9BAEA-46BE-4A6E-BC4A-12BFC95C4A4B}" srcOrd="2" destOrd="0" parTransId="{11FE59A0-2404-4C23-8260-711545CEE5A6}" sibTransId="{80F2C8FC-85D1-43E6-83E0-F3C241905B02}"/>
    <dgm:cxn modelId="{ABB2E1C6-864A-4C0E-9476-80D7C7AF8B03}" type="presOf" srcId="{E1E4B14B-F12C-471B-AA66-88FE6C525B89}" destId="{5F7BC128-A499-4C7E-A1EA-A8DAB421A87D}" srcOrd="0" destOrd="0" presId="urn:microsoft.com/office/officeart/2005/8/layout/radial1"/>
    <dgm:cxn modelId="{067E8C18-2CF6-45EA-8EDA-9A52878E3400}" type="presOf" srcId="{D0E245E3-CFFE-4509-AA5B-7E78D1EC1099}" destId="{D0BF45F7-9A5F-4593-ABD3-96A3A4A3D8E6}" srcOrd="1" destOrd="0" presId="urn:microsoft.com/office/officeart/2005/8/layout/radial1"/>
    <dgm:cxn modelId="{6A36138D-C317-4ED2-970A-2637F6994DD5}" srcId="{E1E4B14B-F12C-471B-AA66-88FE6C525B89}" destId="{3CC02F56-D8F5-4424-AC3E-E8B2CB9BE95F}" srcOrd="4" destOrd="0" parTransId="{F54758E9-BD51-48D4-A25B-A692F0DE0ACF}" sibTransId="{B829A71F-406A-44B7-9C9A-9E01F0656273}"/>
    <dgm:cxn modelId="{F4C08020-4D76-46D1-AD53-F6D222360C94}" type="presOf" srcId="{BF269202-EEF0-4CDB-9225-568E6C76A4DF}" destId="{2EABF547-53AC-4AA7-A937-020BE6DCF499}" srcOrd="0" destOrd="0" presId="urn:microsoft.com/office/officeart/2005/8/layout/radial1"/>
    <dgm:cxn modelId="{A5D055A7-82E0-40AA-A77F-BFEBC1C75FB8}" srcId="{E1E4B14B-F12C-471B-AA66-88FE6C525B89}" destId="{51C5C7EB-B661-41BA-A00A-B47D9DE78E8B}" srcOrd="5" destOrd="0" parTransId="{D0E245E3-CFFE-4509-AA5B-7E78D1EC1099}" sibTransId="{43F4E6C2-D4F0-464C-B090-C67A6C95CF51}"/>
    <dgm:cxn modelId="{693908AF-A935-4103-A3CD-286A0A1FCB1E}" type="presOf" srcId="{1FC260BF-F38E-48FD-9473-A236305510E2}" destId="{72B9F91B-C888-4439-A326-0A6BFE93D0A5}" srcOrd="0" destOrd="0" presId="urn:microsoft.com/office/officeart/2005/8/layout/radial1"/>
    <dgm:cxn modelId="{058C1846-11AF-48E6-8626-993B30C59A52}" type="presOf" srcId="{44DE6F7E-7993-4D0E-A2B2-4DB00BF0A74C}" destId="{CD710F39-2B05-444E-B405-3F500AD33A80}" srcOrd="0" destOrd="0" presId="urn:microsoft.com/office/officeart/2005/8/layout/radial1"/>
    <dgm:cxn modelId="{C9EC97D4-F841-47FC-B7C1-3EC7FF4CFD34}" type="presOf" srcId="{B8355568-747A-44DF-8EE2-483CAEEB2A74}" destId="{C73B77D3-49A1-454B-B434-5E091A24164D}" srcOrd="1" destOrd="0" presId="urn:microsoft.com/office/officeart/2005/8/layout/radial1"/>
    <dgm:cxn modelId="{DA44E851-8722-40F7-B9D7-60818E21DF7F}" srcId="{A4CEBC8C-041B-48C9-83A3-1807BDAA42F7}" destId="{E1E4B14B-F12C-471B-AA66-88FE6C525B89}" srcOrd="0" destOrd="0" parTransId="{99FD3F27-3C06-45D9-8120-F21B3930E8CE}" sibTransId="{12CD9990-89D4-4401-B757-161A3078A412}"/>
    <dgm:cxn modelId="{D9D43295-308A-42AC-BFA4-673F43926F16}" type="presOf" srcId="{71F73E68-3962-4106-A11B-BB9F6E493DC8}" destId="{A87EEF20-8F17-4A21-AF3D-5D3F3FA8E7A8}" srcOrd="1" destOrd="0" presId="urn:microsoft.com/office/officeart/2005/8/layout/radial1"/>
    <dgm:cxn modelId="{F0D2E5D5-D146-482C-B949-4B56B7D96C1B}" type="presOf" srcId="{11FE59A0-2404-4C23-8260-711545CEE5A6}" destId="{70324C57-FB63-443C-8CC2-2241BF5A621D}" srcOrd="0" destOrd="0" presId="urn:microsoft.com/office/officeart/2005/8/layout/radial1"/>
    <dgm:cxn modelId="{60FB2AE9-4E5C-4B45-98F7-5637CCBD6B3A}" srcId="{E1E4B14B-F12C-471B-AA66-88FE6C525B89}" destId="{44DE6F7E-7993-4D0E-A2B2-4DB00BF0A74C}" srcOrd="0" destOrd="0" parTransId="{71F73E68-3962-4106-A11B-BB9F6E493DC8}" sibTransId="{0FED95C6-173E-4E66-8911-174A7625143B}"/>
    <dgm:cxn modelId="{1A1A0AA8-09DE-4C3E-8C05-C7490DDD887B}" srcId="{E1E4B14B-F12C-471B-AA66-88FE6C525B89}" destId="{FA633295-54F1-44FE-9209-6DA1589C2104}" srcOrd="3" destOrd="0" parTransId="{B8355568-747A-44DF-8EE2-483CAEEB2A74}" sibTransId="{88BE1F91-5797-4CFA-873B-7D0330EB2D94}"/>
    <dgm:cxn modelId="{ACEA56ED-7C73-4AA5-9D0B-F56955A18679}" type="presOf" srcId="{F54758E9-BD51-48D4-A25B-A692F0DE0ACF}" destId="{E2FD5D83-32CF-4231-9239-2F88BE48562C}" srcOrd="0" destOrd="0" presId="urn:microsoft.com/office/officeart/2005/8/layout/radial1"/>
    <dgm:cxn modelId="{7E329FFB-AFF3-416C-AA41-909E048919A1}" type="presOf" srcId="{FA633295-54F1-44FE-9209-6DA1589C2104}" destId="{68920972-B8A5-443F-BC87-C17992D36945}" srcOrd="0" destOrd="0" presId="urn:microsoft.com/office/officeart/2005/8/layout/radial1"/>
    <dgm:cxn modelId="{3D5CBB42-5DDF-499F-B1B2-81EDC5E86E9A}" type="presOf" srcId="{DBF9BAEA-46BE-4A6E-BC4A-12BFC95C4A4B}" destId="{A08BBE03-5368-4180-A591-11652A7B6B58}" srcOrd="0" destOrd="0" presId="urn:microsoft.com/office/officeart/2005/8/layout/radial1"/>
    <dgm:cxn modelId="{B1D4381F-88AC-4D31-BCC8-DC433AB087DE}" type="presOf" srcId="{A4CEBC8C-041B-48C9-83A3-1807BDAA42F7}" destId="{37DFD6BC-E28B-4FA1-879F-442FAD86F456}" srcOrd="0" destOrd="0" presId="urn:microsoft.com/office/officeart/2005/8/layout/radial1"/>
    <dgm:cxn modelId="{062D486D-7F88-4885-8BDE-4C32DBEE1AC1}" type="presOf" srcId="{B8355568-747A-44DF-8EE2-483CAEEB2A74}" destId="{6DF8A700-8D92-4BE7-8CD2-1B818877E2DF}" srcOrd="0" destOrd="0" presId="urn:microsoft.com/office/officeart/2005/8/layout/radial1"/>
    <dgm:cxn modelId="{E40F0A90-76BE-483A-B362-4179511161BA}" type="presOf" srcId="{3CC02F56-D8F5-4424-AC3E-E8B2CB9BE95F}" destId="{9A6196AE-7DD8-4FCF-941F-09BA3163E27B}" srcOrd="0" destOrd="0" presId="urn:microsoft.com/office/officeart/2005/8/layout/radial1"/>
    <dgm:cxn modelId="{59059827-BD1C-4608-8FD4-794C0C47362F}" type="presParOf" srcId="{37DFD6BC-E28B-4FA1-879F-442FAD86F456}" destId="{5F7BC128-A499-4C7E-A1EA-A8DAB421A87D}" srcOrd="0" destOrd="0" presId="urn:microsoft.com/office/officeart/2005/8/layout/radial1"/>
    <dgm:cxn modelId="{AC696517-F863-44CC-876C-1F232BB479A0}" type="presParOf" srcId="{37DFD6BC-E28B-4FA1-879F-442FAD86F456}" destId="{FB7DEF4C-D123-4B9B-BCB7-2C79C775E288}" srcOrd="1" destOrd="0" presId="urn:microsoft.com/office/officeart/2005/8/layout/radial1"/>
    <dgm:cxn modelId="{0396D36F-3E0D-428D-82F8-B7FD66069C42}" type="presParOf" srcId="{FB7DEF4C-D123-4B9B-BCB7-2C79C775E288}" destId="{A87EEF20-8F17-4A21-AF3D-5D3F3FA8E7A8}" srcOrd="0" destOrd="0" presId="urn:microsoft.com/office/officeart/2005/8/layout/radial1"/>
    <dgm:cxn modelId="{2E5A94D4-0C71-48F6-9286-BDAEFF009E83}" type="presParOf" srcId="{37DFD6BC-E28B-4FA1-879F-442FAD86F456}" destId="{CD710F39-2B05-444E-B405-3F500AD33A80}" srcOrd="2" destOrd="0" presId="urn:microsoft.com/office/officeart/2005/8/layout/radial1"/>
    <dgm:cxn modelId="{A999F8D8-2FE9-47EC-BA73-2D5706F20D2F}" type="presParOf" srcId="{37DFD6BC-E28B-4FA1-879F-442FAD86F456}" destId="{2EABF547-53AC-4AA7-A937-020BE6DCF499}" srcOrd="3" destOrd="0" presId="urn:microsoft.com/office/officeart/2005/8/layout/radial1"/>
    <dgm:cxn modelId="{7CEBC4AC-C0AD-4CE3-BEA3-36D866417FF0}" type="presParOf" srcId="{2EABF547-53AC-4AA7-A937-020BE6DCF499}" destId="{88E685D9-3638-4D67-85D0-3BCF09E9715F}" srcOrd="0" destOrd="0" presId="urn:microsoft.com/office/officeart/2005/8/layout/radial1"/>
    <dgm:cxn modelId="{3F37D2CA-5D50-4E6C-BA7D-4C1E87CB76D4}" type="presParOf" srcId="{37DFD6BC-E28B-4FA1-879F-442FAD86F456}" destId="{72B9F91B-C888-4439-A326-0A6BFE93D0A5}" srcOrd="4" destOrd="0" presId="urn:microsoft.com/office/officeart/2005/8/layout/radial1"/>
    <dgm:cxn modelId="{D488B7C4-59A0-4E97-8545-E03AF89D6629}" type="presParOf" srcId="{37DFD6BC-E28B-4FA1-879F-442FAD86F456}" destId="{70324C57-FB63-443C-8CC2-2241BF5A621D}" srcOrd="5" destOrd="0" presId="urn:microsoft.com/office/officeart/2005/8/layout/radial1"/>
    <dgm:cxn modelId="{714193F6-7B08-47E8-A06D-5C433AEE36C6}" type="presParOf" srcId="{70324C57-FB63-443C-8CC2-2241BF5A621D}" destId="{05CA8D8D-FA04-4B75-A51D-B15BEA260424}" srcOrd="0" destOrd="0" presId="urn:microsoft.com/office/officeart/2005/8/layout/radial1"/>
    <dgm:cxn modelId="{C00C6270-BC1D-486A-AED1-7D117DBABB93}" type="presParOf" srcId="{37DFD6BC-E28B-4FA1-879F-442FAD86F456}" destId="{A08BBE03-5368-4180-A591-11652A7B6B58}" srcOrd="6" destOrd="0" presId="urn:microsoft.com/office/officeart/2005/8/layout/radial1"/>
    <dgm:cxn modelId="{4870FB2E-F54D-499E-B54A-71679C4BA306}" type="presParOf" srcId="{37DFD6BC-E28B-4FA1-879F-442FAD86F456}" destId="{6DF8A700-8D92-4BE7-8CD2-1B818877E2DF}" srcOrd="7" destOrd="0" presId="urn:microsoft.com/office/officeart/2005/8/layout/radial1"/>
    <dgm:cxn modelId="{D494238A-04B0-4017-98B4-1CED6531500E}" type="presParOf" srcId="{6DF8A700-8D92-4BE7-8CD2-1B818877E2DF}" destId="{C73B77D3-49A1-454B-B434-5E091A24164D}" srcOrd="0" destOrd="0" presId="urn:microsoft.com/office/officeart/2005/8/layout/radial1"/>
    <dgm:cxn modelId="{B40387D3-A9DA-4A96-94EB-108A8D30FAC4}" type="presParOf" srcId="{37DFD6BC-E28B-4FA1-879F-442FAD86F456}" destId="{68920972-B8A5-443F-BC87-C17992D36945}" srcOrd="8" destOrd="0" presId="urn:microsoft.com/office/officeart/2005/8/layout/radial1"/>
    <dgm:cxn modelId="{A5FDDCDB-60A3-44D3-8E97-8EDDF42DBC33}" type="presParOf" srcId="{37DFD6BC-E28B-4FA1-879F-442FAD86F456}" destId="{E2FD5D83-32CF-4231-9239-2F88BE48562C}" srcOrd="9" destOrd="0" presId="urn:microsoft.com/office/officeart/2005/8/layout/radial1"/>
    <dgm:cxn modelId="{FF68CFBB-BBEE-4AEA-8987-66996E0AA3EE}" type="presParOf" srcId="{E2FD5D83-32CF-4231-9239-2F88BE48562C}" destId="{134F570B-7507-4DC1-8548-F86FBDC308C1}" srcOrd="0" destOrd="0" presId="urn:microsoft.com/office/officeart/2005/8/layout/radial1"/>
    <dgm:cxn modelId="{EB9919D8-A03D-4D2B-B165-CC5F223B47AD}" type="presParOf" srcId="{37DFD6BC-E28B-4FA1-879F-442FAD86F456}" destId="{9A6196AE-7DD8-4FCF-941F-09BA3163E27B}" srcOrd="10" destOrd="0" presId="urn:microsoft.com/office/officeart/2005/8/layout/radial1"/>
    <dgm:cxn modelId="{A174264E-6CFC-45F0-BB01-3AF75FC89C77}" type="presParOf" srcId="{37DFD6BC-E28B-4FA1-879F-442FAD86F456}" destId="{4FA661D0-AC98-4729-9C5D-B03BC727FF4C}" srcOrd="11" destOrd="0" presId="urn:microsoft.com/office/officeart/2005/8/layout/radial1"/>
    <dgm:cxn modelId="{0B813904-F5F7-46E6-B26F-11A159A2293B}" type="presParOf" srcId="{4FA661D0-AC98-4729-9C5D-B03BC727FF4C}" destId="{D0BF45F7-9A5F-4593-ABD3-96A3A4A3D8E6}" srcOrd="0" destOrd="0" presId="urn:microsoft.com/office/officeart/2005/8/layout/radial1"/>
    <dgm:cxn modelId="{0B21EA17-A29B-4272-AA1E-CEB3A048F0D7}" type="presParOf" srcId="{37DFD6BC-E28B-4FA1-879F-442FAD86F456}" destId="{209EE847-AEBC-4922-A438-19372D1143CA}"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197F4-BD8C-4E46-9695-EB8402C12B2A}"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kumimoji="1" lang="ja-JP" altLang="en-US"/>
        </a:p>
      </dgm:t>
    </dgm:pt>
    <dgm:pt modelId="{C2AEE682-C257-4F41-B51C-B06C51D0141E}">
      <dgm:prSet phldrT="[テキスト]"/>
      <dgm:spPr/>
      <dgm:t>
        <a:bodyPr/>
        <a:lstStyle/>
        <a:p>
          <a:r>
            <a:rPr kumimoji="1" lang="ja-JP" altLang="en-US" dirty="0" smtClean="0"/>
            <a:t>相互</a:t>
          </a:r>
          <a:endParaRPr kumimoji="1" lang="en-US" altLang="ja-JP" dirty="0" smtClean="0"/>
        </a:p>
        <a:p>
          <a:r>
            <a:rPr kumimoji="1" lang="ja-JP" altLang="en-US" dirty="0" smtClean="0"/>
            <a:t>運用性</a:t>
          </a:r>
          <a:endParaRPr kumimoji="1" lang="ja-JP" altLang="en-US" dirty="0"/>
        </a:p>
      </dgm:t>
    </dgm:pt>
    <dgm:pt modelId="{0F7F9C09-EA96-49C7-8EC8-C6983EFF39A5}" type="parTrans" cxnId="{E5C9224B-9392-4B48-8213-EF6791BF32F4}">
      <dgm:prSet/>
      <dgm:spPr/>
      <dgm:t>
        <a:bodyPr/>
        <a:lstStyle/>
        <a:p>
          <a:endParaRPr kumimoji="1" lang="ja-JP" altLang="en-US"/>
        </a:p>
      </dgm:t>
    </dgm:pt>
    <dgm:pt modelId="{3AD5C308-A960-4CEA-BD44-B6526D50324D}" type="sibTrans" cxnId="{E5C9224B-9392-4B48-8213-EF6791BF32F4}">
      <dgm:prSet/>
      <dgm:spPr/>
      <dgm:t>
        <a:bodyPr/>
        <a:lstStyle/>
        <a:p>
          <a:endParaRPr kumimoji="1" lang="ja-JP" altLang="en-US"/>
        </a:p>
      </dgm:t>
    </dgm:pt>
    <dgm:pt modelId="{8CFE1D45-512A-43A7-AD49-C331E55B8288}">
      <dgm:prSet phldrT="[テキスト]"/>
      <dgm:spPr/>
      <dgm:t>
        <a:bodyPr/>
        <a:lstStyle/>
        <a:p>
          <a:r>
            <a:rPr kumimoji="1" lang="ja-JP" altLang="en-US" dirty="0" smtClean="0"/>
            <a:t>ＩＴ戦略</a:t>
          </a:r>
          <a:endParaRPr kumimoji="1" lang="ja-JP" altLang="en-US" dirty="0"/>
        </a:p>
      </dgm:t>
    </dgm:pt>
    <dgm:pt modelId="{E515E72C-A130-4374-BAF3-83017AF230E7}" type="parTrans" cxnId="{8F43A454-0D50-4FF8-809A-9A283FB4C596}">
      <dgm:prSet/>
      <dgm:spPr/>
      <dgm:t>
        <a:bodyPr/>
        <a:lstStyle/>
        <a:p>
          <a:endParaRPr kumimoji="1" lang="ja-JP" altLang="en-US"/>
        </a:p>
      </dgm:t>
    </dgm:pt>
    <dgm:pt modelId="{5850FBE8-C020-4780-A94E-9E2AB6969005}" type="sibTrans" cxnId="{8F43A454-0D50-4FF8-809A-9A283FB4C596}">
      <dgm:prSet/>
      <dgm:spPr/>
      <dgm:t>
        <a:bodyPr/>
        <a:lstStyle/>
        <a:p>
          <a:endParaRPr kumimoji="1" lang="ja-JP" altLang="en-US"/>
        </a:p>
      </dgm:t>
    </dgm:pt>
    <dgm:pt modelId="{D887EE27-3079-44DB-A92F-58DB790D174A}">
      <dgm:prSet phldrT="[テキスト]"/>
      <dgm:spPr/>
      <dgm:t>
        <a:bodyPr/>
        <a:lstStyle/>
        <a:p>
          <a:r>
            <a:rPr kumimoji="1" lang="ja-JP" altLang="en-US" dirty="0" smtClean="0"/>
            <a:t>官民データ利活用推進基本法</a:t>
          </a:r>
          <a:endParaRPr kumimoji="1" lang="ja-JP" altLang="en-US" dirty="0"/>
        </a:p>
      </dgm:t>
    </dgm:pt>
    <dgm:pt modelId="{B31DBA8A-8F42-4C1E-943D-466CF8405C8D}" type="parTrans" cxnId="{E3DFDB44-F523-4790-A34C-12D719486924}">
      <dgm:prSet/>
      <dgm:spPr/>
      <dgm:t>
        <a:bodyPr/>
        <a:lstStyle/>
        <a:p>
          <a:endParaRPr kumimoji="1" lang="ja-JP" altLang="en-US"/>
        </a:p>
      </dgm:t>
    </dgm:pt>
    <dgm:pt modelId="{97F065C3-D6C6-4582-AD9C-DCBD7F2D740C}" type="sibTrans" cxnId="{E3DFDB44-F523-4790-A34C-12D719486924}">
      <dgm:prSet/>
      <dgm:spPr/>
      <dgm:t>
        <a:bodyPr/>
        <a:lstStyle/>
        <a:p>
          <a:endParaRPr kumimoji="1" lang="ja-JP" altLang="en-US"/>
        </a:p>
      </dgm:t>
    </dgm:pt>
    <dgm:pt modelId="{EDF515D5-8593-408A-9580-53B1C0B978C5}">
      <dgm:prSet phldrT="[テキスト]"/>
      <dgm:spPr/>
      <dgm:t>
        <a:bodyPr/>
        <a:lstStyle/>
        <a:p>
          <a:r>
            <a:rPr kumimoji="1" lang="en-US" altLang="ja-JP" dirty="0" smtClean="0"/>
            <a:t>Society5.0</a:t>
          </a:r>
          <a:endParaRPr kumimoji="1" lang="ja-JP" altLang="en-US" dirty="0"/>
        </a:p>
      </dgm:t>
    </dgm:pt>
    <dgm:pt modelId="{0DD1C84D-B88B-4A6B-9929-74227C3835D9}" type="parTrans" cxnId="{9EB586AD-9EF3-44C3-9E05-E848AF2423BA}">
      <dgm:prSet/>
      <dgm:spPr/>
      <dgm:t>
        <a:bodyPr/>
        <a:lstStyle/>
        <a:p>
          <a:endParaRPr kumimoji="1" lang="ja-JP" altLang="en-US"/>
        </a:p>
      </dgm:t>
    </dgm:pt>
    <dgm:pt modelId="{90D92832-5F25-4BA9-B819-310F382FB48D}" type="sibTrans" cxnId="{9EB586AD-9EF3-44C3-9E05-E848AF2423BA}">
      <dgm:prSet/>
      <dgm:spPr/>
      <dgm:t>
        <a:bodyPr/>
        <a:lstStyle/>
        <a:p>
          <a:endParaRPr kumimoji="1" lang="ja-JP" altLang="en-US"/>
        </a:p>
      </dgm:t>
    </dgm:pt>
    <dgm:pt modelId="{42AA326E-2E74-42B5-83D3-84797B7AA6A2}">
      <dgm:prSet phldrT="[テキスト]"/>
      <dgm:spPr/>
      <dgm:t>
        <a:bodyPr/>
        <a:lstStyle/>
        <a:p>
          <a:r>
            <a:rPr kumimoji="1" lang="ja-JP" altLang="en-US" dirty="0" smtClean="0"/>
            <a:t>防災</a:t>
          </a:r>
          <a:r>
            <a:rPr kumimoji="1" lang="en-US" altLang="ja-JP" dirty="0" smtClean="0"/>
            <a:t>4.0</a:t>
          </a:r>
          <a:endParaRPr kumimoji="1" lang="ja-JP" altLang="en-US" dirty="0"/>
        </a:p>
      </dgm:t>
    </dgm:pt>
    <dgm:pt modelId="{6A36E87C-387A-4A55-AC3D-FADDBF9243E9}" type="parTrans" cxnId="{2C220DC4-EA49-44C6-A120-D9245E2308F6}">
      <dgm:prSet/>
      <dgm:spPr/>
      <dgm:t>
        <a:bodyPr/>
        <a:lstStyle/>
        <a:p>
          <a:endParaRPr kumimoji="1" lang="ja-JP" altLang="en-US"/>
        </a:p>
      </dgm:t>
    </dgm:pt>
    <dgm:pt modelId="{6EE77819-76F9-46A2-AFA6-EB4B92AA78CD}" type="sibTrans" cxnId="{2C220DC4-EA49-44C6-A120-D9245E2308F6}">
      <dgm:prSet/>
      <dgm:spPr/>
      <dgm:t>
        <a:bodyPr/>
        <a:lstStyle/>
        <a:p>
          <a:endParaRPr kumimoji="1" lang="ja-JP" altLang="en-US"/>
        </a:p>
      </dgm:t>
    </dgm:pt>
    <dgm:pt modelId="{EED027E0-4EAB-44E5-BDF1-9A8B7846F004}">
      <dgm:prSet phldrT="[テキスト]"/>
      <dgm:spPr/>
      <dgm:t>
        <a:bodyPr/>
        <a:lstStyle/>
        <a:p>
          <a:r>
            <a:rPr kumimoji="1" lang="ja-JP" altLang="en-US" dirty="0" smtClean="0"/>
            <a:t>電子行政の方針</a:t>
          </a:r>
          <a:endParaRPr kumimoji="1" lang="ja-JP" altLang="en-US" dirty="0"/>
        </a:p>
      </dgm:t>
    </dgm:pt>
    <dgm:pt modelId="{E94F1E02-F9DC-4775-8759-4DD278097F06}" type="parTrans" cxnId="{95552FBA-B387-4A22-A699-5CBD65428415}">
      <dgm:prSet/>
      <dgm:spPr/>
      <dgm:t>
        <a:bodyPr/>
        <a:lstStyle/>
        <a:p>
          <a:endParaRPr kumimoji="1" lang="ja-JP" altLang="en-US"/>
        </a:p>
      </dgm:t>
    </dgm:pt>
    <dgm:pt modelId="{372BFF12-C99E-4DE9-AA43-B60F01F30237}" type="sibTrans" cxnId="{95552FBA-B387-4A22-A699-5CBD65428415}">
      <dgm:prSet/>
      <dgm:spPr/>
      <dgm:t>
        <a:bodyPr/>
        <a:lstStyle/>
        <a:p>
          <a:endParaRPr kumimoji="1" lang="ja-JP" altLang="en-US"/>
        </a:p>
      </dgm:t>
    </dgm:pt>
    <dgm:pt modelId="{93613D3F-5500-425E-ABC4-2DDB013488AB}">
      <dgm:prSet phldrT="[テキスト]"/>
      <dgm:spPr/>
      <dgm:t>
        <a:bodyPr/>
        <a:lstStyle/>
        <a:p>
          <a:r>
            <a:rPr kumimoji="1" lang="en-US" altLang="ja-JP" dirty="0" smtClean="0"/>
            <a:t>AI</a:t>
          </a:r>
          <a:r>
            <a:rPr kumimoji="1" lang="ja-JP" altLang="en-US" dirty="0" smtClean="0"/>
            <a:t>検討</a:t>
          </a:r>
          <a:endParaRPr kumimoji="1" lang="ja-JP" altLang="en-US" dirty="0"/>
        </a:p>
      </dgm:t>
    </dgm:pt>
    <dgm:pt modelId="{F7A2AB87-71EA-446D-AD03-571BB1264DB4}" type="parTrans" cxnId="{448320CC-42F9-4A6F-83F1-75677CDDABB7}">
      <dgm:prSet/>
      <dgm:spPr/>
      <dgm:t>
        <a:bodyPr/>
        <a:lstStyle/>
        <a:p>
          <a:endParaRPr kumimoji="1" lang="ja-JP" altLang="en-US"/>
        </a:p>
      </dgm:t>
    </dgm:pt>
    <dgm:pt modelId="{5F48783B-D58B-490B-A3E0-7D4DB73898BD}" type="sibTrans" cxnId="{448320CC-42F9-4A6F-83F1-75677CDDABB7}">
      <dgm:prSet/>
      <dgm:spPr/>
      <dgm:t>
        <a:bodyPr/>
        <a:lstStyle/>
        <a:p>
          <a:endParaRPr kumimoji="1" lang="ja-JP" altLang="en-US"/>
        </a:p>
      </dgm:t>
    </dgm:pt>
    <dgm:pt modelId="{65474FA1-91B2-47D2-9C83-0C7B2253F584}">
      <dgm:prSet phldrT="[テキスト]"/>
      <dgm:spPr/>
      <dgm:t>
        <a:bodyPr/>
        <a:lstStyle/>
        <a:p>
          <a:r>
            <a:rPr kumimoji="1" lang="ja-JP" altLang="en-US" dirty="0" smtClean="0"/>
            <a:t>ビッグデータ検討</a:t>
          </a:r>
          <a:endParaRPr kumimoji="1" lang="ja-JP" altLang="en-US" dirty="0"/>
        </a:p>
      </dgm:t>
    </dgm:pt>
    <dgm:pt modelId="{C8DA2812-A927-45F3-A846-24D97A77CB83}" type="parTrans" cxnId="{7B6536A8-A7BC-4326-8986-744BB6958B58}">
      <dgm:prSet/>
      <dgm:spPr/>
      <dgm:t>
        <a:bodyPr/>
        <a:lstStyle/>
        <a:p>
          <a:endParaRPr kumimoji="1" lang="ja-JP" altLang="en-US"/>
        </a:p>
      </dgm:t>
    </dgm:pt>
    <dgm:pt modelId="{586D07E3-2A8D-4DC2-82A0-9F683109FA10}" type="sibTrans" cxnId="{7B6536A8-A7BC-4326-8986-744BB6958B58}">
      <dgm:prSet/>
      <dgm:spPr/>
      <dgm:t>
        <a:bodyPr/>
        <a:lstStyle/>
        <a:p>
          <a:endParaRPr kumimoji="1" lang="ja-JP" altLang="en-US"/>
        </a:p>
      </dgm:t>
    </dgm:pt>
    <dgm:pt modelId="{AD9A7764-2350-4663-83DF-F769E685E8AD}">
      <dgm:prSet phldrT="[テキスト]"/>
      <dgm:spPr/>
      <dgm:t>
        <a:bodyPr/>
        <a:lstStyle/>
        <a:p>
          <a:r>
            <a:rPr kumimoji="1" lang="ja-JP" altLang="en-US" dirty="0" smtClean="0"/>
            <a:t>規制改革</a:t>
          </a:r>
          <a:endParaRPr kumimoji="1" lang="ja-JP" altLang="en-US" dirty="0"/>
        </a:p>
      </dgm:t>
    </dgm:pt>
    <dgm:pt modelId="{81E116B1-D94E-4F49-B786-FF68F437A2A2}" type="parTrans" cxnId="{15AC2D50-319E-4267-9E71-1ECC87C324AD}">
      <dgm:prSet/>
      <dgm:spPr/>
      <dgm:t>
        <a:bodyPr/>
        <a:lstStyle/>
        <a:p>
          <a:endParaRPr kumimoji="1" lang="ja-JP" altLang="en-US"/>
        </a:p>
      </dgm:t>
    </dgm:pt>
    <dgm:pt modelId="{876AB40F-FE29-40FF-9440-3B2402BBF156}" type="sibTrans" cxnId="{15AC2D50-319E-4267-9E71-1ECC87C324AD}">
      <dgm:prSet/>
      <dgm:spPr/>
      <dgm:t>
        <a:bodyPr/>
        <a:lstStyle/>
        <a:p>
          <a:endParaRPr kumimoji="1" lang="ja-JP" altLang="en-US"/>
        </a:p>
      </dgm:t>
    </dgm:pt>
    <dgm:pt modelId="{7E96A448-DE8E-4616-9406-9F5C863064E2}" type="pres">
      <dgm:prSet presAssocID="{149197F4-BD8C-4E46-9695-EB8402C12B2A}" presName="Name0" presStyleCnt="0">
        <dgm:presLayoutVars>
          <dgm:chMax val="1"/>
          <dgm:dir/>
          <dgm:animLvl val="ctr"/>
          <dgm:resizeHandles val="exact"/>
        </dgm:presLayoutVars>
      </dgm:prSet>
      <dgm:spPr/>
      <dgm:t>
        <a:bodyPr/>
        <a:lstStyle/>
        <a:p>
          <a:endParaRPr kumimoji="1" lang="ja-JP" altLang="en-US"/>
        </a:p>
      </dgm:t>
    </dgm:pt>
    <dgm:pt modelId="{45649C70-8033-4148-86F8-34BD18E1DDCA}" type="pres">
      <dgm:prSet presAssocID="{C2AEE682-C257-4F41-B51C-B06C51D0141E}" presName="centerShape" presStyleLbl="node0" presStyleIdx="0" presStyleCnt="1"/>
      <dgm:spPr/>
      <dgm:t>
        <a:bodyPr/>
        <a:lstStyle/>
        <a:p>
          <a:endParaRPr kumimoji="1" lang="ja-JP" altLang="en-US"/>
        </a:p>
      </dgm:t>
    </dgm:pt>
    <dgm:pt modelId="{2A891228-9B26-492C-87CF-2B15EA449E9B}" type="pres">
      <dgm:prSet presAssocID="{8CFE1D45-512A-43A7-AD49-C331E55B8288}" presName="node" presStyleLbl="node1" presStyleIdx="0" presStyleCnt="8">
        <dgm:presLayoutVars>
          <dgm:bulletEnabled val="1"/>
        </dgm:presLayoutVars>
      </dgm:prSet>
      <dgm:spPr/>
      <dgm:t>
        <a:bodyPr/>
        <a:lstStyle/>
        <a:p>
          <a:endParaRPr kumimoji="1" lang="ja-JP" altLang="en-US"/>
        </a:p>
      </dgm:t>
    </dgm:pt>
    <dgm:pt modelId="{4DD80237-0CB1-4A74-A1A3-5189300BB952}" type="pres">
      <dgm:prSet presAssocID="{8CFE1D45-512A-43A7-AD49-C331E55B8288}" presName="dummy" presStyleCnt="0"/>
      <dgm:spPr/>
    </dgm:pt>
    <dgm:pt modelId="{1673E1CF-0553-4721-8A0B-DAC98DD9E405}" type="pres">
      <dgm:prSet presAssocID="{5850FBE8-C020-4780-A94E-9E2AB6969005}" presName="sibTrans" presStyleLbl="sibTrans2D1" presStyleIdx="0" presStyleCnt="8"/>
      <dgm:spPr/>
      <dgm:t>
        <a:bodyPr/>
        <a:lstStyle/>
        <a:p>
          <a:endParaRPr kumimoji="1" lang="ja-JP" altLang="en-US"/>
        </a:p>
      </dgm:t>
    </dgm:pt>
    <dgm:pt modelId="{81F03C1C-AF32-451E-8116-68D8B348FDD0}" type="pres">
      <dgm:prSet presAssocID="{D887EE27-3079-44DB-A92F-58DB790D174A}" presName="node" presStyleLbl="node1" presStyleIdx="1" presStyleCnt="8">
        <dgm:presLayoutVars>
          <dgm:bulletEnabled val="1"/>
        </dgm:presLayoutVars>
      </dgm:prSet>
      <dgm:spPr/>
      <dgm:t>
        <a:bodyPr/>
        <a:lstStyle/>
        <a:p>
          <a:endParaRPr kumimoji="1" lang="ja-JP" altLang="en-US"/>
        </a:p>
      </dgm:t>
    </dgm:pt>
    <dgm:pt modelId="{F49099B5-BEC4-4477-84C4-06EB79389133}" type="pres">
      <dgm:prSet presAssocID="{D887EE27-3079-44DB-A92F-58DB790D174A}" presName="dummy" presStyleCnt="0"/>
      <dgm:spPr/>
    </dgm:pt>
    <dgm:pt modelId="{4833C3FD-819A-49BC-98D0-96F719576DEB}" type="pres">
      <dgm:prSet presAssocID="{97F065C3-D6C6-4582-AD9C-DCBD7F2D740C}" presName="sibTrans" presStyleLbl="sibTrans2D1" presStyleIdx="1" presStyleCnt="8"/>
      <dgm:spPr/>
      <dgm:t>
        <a:bodyPr/>
        <a:lstStyle/>
        <a:p>
          <a:endParaRPr kumimoji="1" lang="ja-JP" altLang="en-US"/>
        </a:p>
      </dgm:t>
    </dgm:pt>
    <dgm:pt modelId="{43605B69-B177-44B8-8936-0F0DEF84B613}" type="pres">
      <dgm:prSet presAssocID="{EDF515D5-8593-408A-9580-53B1C0B978C5}" presName="node" presStyleLbl="node1" presStyleIdx="2" presStyleCnt="8">
        <dgm:presLayoutVars>
          <dgm:bulletEnabled val="1"/>
        </dgm:presLayoutVars>
      </dgm:prSet>
      <dgm:spPr/>
      <dgm:t>
        <a:bodyPr/>
        <a:lstStyle/>
        <a:p>
          <a:endParaRPr kumimoji="1" lang="ja-JP" altLang="en-US"/>
        </a:p>
      </dgm:t>
    </dgm:pt>
    <dgm:pt modelId="{FE783229-585B-4A26-B927-E84321C4F713}" type="pres">
      <dgm:prSet presAssocID="{EDF515D5-8593-408A-9580-53B1C0B978C5}" presName="dummy" presStyleCnt="0"/>
      <dgm:spPr/>
    </dgm:pt>
    <dgm:pt modelId="{F804EAD2-F036-4463-93EE-00F5994D3833}" type="pres">
      <dgm:prSet presAssocID="{90D92832-5F25-4BA9-B819-310F382FB48D}" presName="sibTrans" presStyleLbl="sibTrans2D1" presStyleIdx="2" presStyleCnt="8"/>
      <dgm:spPr/>
      <dgm:t>
        <a:bodyPr/>
        <a:lstStyle/>
        <a:p>
          <a:endParaRPr kumimoji="1" lang="ja-JP" altLang="en-US"/>
        </a:p>
      </dgm:t>
    </dgm:pt>
    <dgm:pt modelId="{EB9F71B8-4A73-45D8-B351-8C76D4A0E08E}" type="pres">
      <dgm:prSet presAssocID="{42AA326E-2E74-42B5-83D3-84797B7AA6A2}" presName="node" presStyleLbl="node1" presStyleIdx="3" presStyleCnt="8">
        <dgm:presLayoutVars>
          <dgm:bulletEnabled val="1"/>
        </dgm:presLayoutVars>
      </dgm:prSet>
      <dgm:spPr/>
      <dgm:t>
        <a:bodyPr/>
        <a:lstStyle/>
        <a:p>
          <a:endParaRPr kumimoji="1" lang="ja-JP" altLang="en-US"/>
        </a:p>
      </dgm:t>
    </dgm:pt>
    <dgm:pt modelId="{85EC7A00-0D67-4FA7-81FD-BF449A49E076}" type="pres">
      <dgm:prSet presAssocID="{42AA326E-2E74-42B5-83D3-84797B7AA6A2}" presName="dummy" presStyleCnt="0"/>
      <dgm:spPr/>
    </dgm:pt>
    <dgm:pt modelId="{06DB7D8B-90F5-4BF2-8B0F-BCB3CE5E0B52}" type="pres">
      <dgm:prSet presAssocID="{6EE77819-76F9-46A2-AFA6-EB4B92AA78CD}" presName="sibTrans" presStyleLbl="sibTrans2D1" presStyleIdx="3" presStyleCnt="8"/>
      <dgm:spPr/>
      <dgm:t>
        <a:bodyPr/>
        <a:lstStyle/>
        <a:p>
          <a:endParaRPr kumimoji="1" lang="ja-JP" altLang="en-US"/>
        </a:p>
      </dgm:t>
    </dgm:pt>
    <dgm:pt modelId="{F536A8B4-30B1-4531-B835-4611638ABAC9}" type="pres">
      <dgm:prSet presAssocID="{EED027E0-4EAB-44E5-BDF1-9A8B7846F004}" presName="node" presStyleLbl="node1" presStyleIdx="4" presStyleCnt="8">
        <dgm:presLayoutVars>
          <dgm:bulletEnabled val="1"/>
        </dgm:presLayoutVars>
      </dgm:prSet>
      <dgm:spPr/>
      <dgm:t>
        <a:bodyPr/>
        <a:lstStyle/>
        <a:p>
          <a:endParaRPr kumimoji="1" lang="ja-JP" altLang="en-US"/>
        </a:p>
      </dgm:t>
    </dgm:pt>
    <dgm:pt modelId="{DD7618C0-2030-461C-8AD0-4207DDC862EA}" type="pres">
      <dgm:prSet presAssocID="{EED027E0-4EAB-44E5-BDF1-9A8B7846F004}" presName="dummy" presStyleCnt="0"/>
      <dgm:spPr/>
    </dgm:pt>
    <dgm:pt modelId="{1E9208DB-D5F7-4D08-B33C-E3BD7EF65118}" type="pres">
      <dgm:prSet presAssocID="{372BFF12-C99E-4DE9-AA43-B60F01F30237}" presName="sibTrans" presStyleLbl="sibTrans2D1" presStyleIdx="4" presStyleCnt="8"/>
      <dgm:spPr/>
      <dgm:t>
        <a:bodyPr/>
        <a:lstStyle/>
        <a:p>
          <a:endParaRPr kumimoji="1" lang="ja-JP" altLang="en-US"/>
        </a:p>
      </dgm:t>
    </dgm:pt>
    <dgm:pt modelId="{13CEE1A0-BD08-4E0E-A271-51BFED7CF326}" type="pres">
      <dgm:prSet presAssocID="{AD9A7764-2350-4663-83DF-F769E685E8AD}" presName="node" presStyleLbl="node1" presStyleIdx="5" presStyleCnt="8">
        <dgm:presLayoutVars>
          <dgm:bulletEnabled val="1"/>
        </dgm:presLayoutVars>
      </dgm:prSet>
      <dgm:spPr/>
      <dgm:t>
        <a:bodyPr/>
        <a:lstStyle/>
        <a:p>
          <a:endParaRPr kumimoji="1" lang="ja-JP" altLang="en-US"/>
        </a:p>
      </dgm:t>
    </dgm:pt>
    <dgm:pt modelId="{C1B8754E-AB3E-4260-8C98-CF904DB7E448}" type="pres">
      <dgm:prSet presAssocID="{AD9A7764-2350-4663-83DF-F769E685E8AD}" presName="dummy" presStyleCnt="0"/>
      <dgm:spPr/>
    </dgm:pt>
    <dgm:pt modelId="{7758C206-70C9-4B20-9F6B-95B268902864}" type="pres">
      <dgm:prSet presAssocID="{876AB40F-FE29-40FF-9440-3B2402BBF156}" presName="sibTrans" presStyleLbl="sibTrans2D1" presStyleIdx="5" presStyleCnt="8"/>
      <dgm:spPr/>
      <dgm:t>
        <a:bodyPr/>
        <a:lstStyle/>
        <a:p>
          <a:endParaRPr kumimoji="1" lang="ja-JP" altLang="en-US"/>
        </a:p>
      </dgm:t>
    </dgm:pt>
    <dgm:pt modelId="{DEBB7F50-3913-4047-93CA-20FB3A17DD0A}" type="pres">
      <dgm:prSet presAssocID="{93613D3F-5500-425E-ABC4-2DDB013488AB}" presName="node" presStyleLbl="node1" presStyleIdx="6" presStyleCnt="8">
        <dgm:presLayoutVars>
          <dgm:bulletEnabled val="1"/>
        </dgm:presLayoutVars>
      </dgm:prSet>
      <dgm:spPr/>
      <dgm:t>
        <a:bodyPr/>
        <a:lstStyle/>
        <a:p>
          <a:endParaRPr kumimoji="1" lang="ja-JP" altLang="en-US"/>
        </a:p>
      </dgm:t>
    </dgm:pt>
    <dgm:pt modelId="{C00EFD5B-FD8F-491D-9115-0E2D8578FFF7}" type="pres">
      <dgm:prSet presAssocID="{93613D3F-5500-425E-ABC4-2DDB013488AB}" presName="dummy" presStyleCnt="0"/>
      <dgm:spPr/>
    </dgm:pt>
    <dgm:pt modelId="{5F8BFD1C-2F92-4A6C-88BD-AF993425898B}" type="pres">
      <dgm:prSet presAssocID="{5F48783B-D58B-490B-A3E0-7D4DB73898BD}" presName="sibTrans" presStyleLbl="sibTrans2D1" presStyleIdx="6" presStyleCnt="8"/>
      <dgm:spPr/>
      <dgm:t>
        <a:bodyPr/>
        <a:lstStyle/>
        <a:p>
          <a:endParaRPr kumimoji="1" lang="ja-JP" altLang="en-US"/>
        </a:p>
      </dgm:t>
    </dgm:pt>
    <dgm:pt modelId="{8E7C4F44-F1E3-463C-8E31-E499ADB5972A}" type="pres">
      <dgm:prSet presAssocID="{65474FA1-91B2-47D2-9C83-0C7B2253F584}" presName="node" presStyleLbl="node1" presStyleIdx="7" presStyleCnt="8">
        <dgm:presLayoutVars>
          <dgm:bulletEnabled val="1"/>
        </dgm:presLayoutVars>
      </dgm:prSet>
      <dgm:spPr/>
      <dgm:t>
        <a:bodyPr/>
        <a:lstStyle/>
        <a:p>
          <a:endParaRPr kumimoji="1" lang="ja-JP" altLang="en-US"/>
        </a:p>
      </dgm:t>
    </dgm:pt>
    <dgm:pt modelId="{5605C4F6-FA13-406E-948D-24BFF92E7E47}" type="pres">
      <dgm:prSet presAssocID="{65474FA1-91B2-47D2-9C83-0C7B2253F584}" presName="dummy" presStyleCnt="0"/>
      <dgm:spPr/>
    </dgm:pt>
    <dgm:pt modelId="{7983F42D-3460-4744-B871-D0E9B18CA5CE}" type="pres">
      <dgm:prSet presAssocID="{586D07E3-2A8D-4DC2-82A0-9F683109FA10}" presName="sibTrans" presStyleLbl="sibTrans2D1" presStyleIdx="7" presStyleCnt="8"/>
      <dgm:spPr/>
      <dgm:t>
        <a:bodyPr/>
        <a:lstStyle/>
        <a:p>
          <a:endParaRPr kumimoji="1" lang="ja-JP" altLang="en-US"/>
        </a:p>
      </dgm:t>
    </dgm:pt>
  </dgm:ptLst>
  <dgm:cxnLst>
    <dgm:cxn modelId="{DEBEE161-E655-4A80-81AF-EEB2CF9320D8}" type="presOf" srcId="{EED027E0-4EAB-44E5-BDF1-9A8B7846F004}" destId="{F536A8B4-30B1-4531-B835-4611638ABAC9}" srcOrd="0" destOrd="0" presId="urn:microsoft.com/office/officeart/2005/8/layout/radial6"/>
    <dgm:cxn modelId="{2C220DC4-EA49-44C6-A120-D9245E2308F6}" srcId="{C2AEE682-C257-4F41-B51C-B06C51D0141E}" destId="{42AA326E-2E74-42B5-83D3-84797B7AA6A2}" srcOrd="3" destOrd="0" parTransId="{6A36E87C-387A-4A55-AC3D-FADDBF9243E9}" sibTransId="{6EE77819-76F9-46A2-AFA6-EB4B92AA78CD}"/>
    <dgm:cxn modelId="{E1B47EEB-D9A4-4CCF-A499-2C629A76D8F8}" type="presOf" srcId="{5850FBE8-C020-4780-A94E-9E2AB6969005}" destId="{1673E1CF-0553-4721-8A0B-DAC98DD9E405}" srcOrd="0" destOrd="0" presId="urn:microsoft.com/office/officeart/2005/8/layout/radial6"/>
    <dgm:cxn modelId="{3DE12E43-5147-40EF-B81E-921D24F889D4}" type="presOf" srcId="{EDF515D5-8593-408A-9580-53B1C0B978C5}" destId="{43605B69-B177-44B8-8936-0F0DEF84B613}" srcOrd="0" destOrd="0" presId="urn:microsoft.com/office/officeart/2005/8/layout/radial6"/>
    <dgm:cxn modelId="{8F43A454-0D50-4FF8-809A-9A283FB4C596}" srcId="{C2AEE682-C257-4F41-B51C-B06C51D0141E}" destId="{8CFE1D45-512A-43A7-AD49-C331E55B8288}" srcOrd="0" destOrd="0" parTransId="{E515E72C-A130-4374-BAF3-83017AF230E7}" sibTransId="{5850FBE8-C020-4780-A94E-9E2AB6969005}"/>
    <dgm:cxn modelId="{49284430-6C70-4E57-94C8-FC5974565607}" type="presOf" srcId="{8CFE1D45-512A-43A7-AD49-C331E55B8288}" destId="{2A891228-9B26-492C-87CF-2B15EA449E9B}" srcOrd="0" destOrd="0" presId="urn:microsoft.com/office/officeart/2005/8/layout/radial6"/>
    <dgm:cxn modelId="{E5C9224B-9392-4B48-8213-EF6791BF32F4}" srcId="{149197F4-BD8C-4E46-9695-EB8402C12B2A}" destId="{C2AEE682-C257-4F41-B51C-B06C51D0141E}" srcOrd="0" destOrd="0" parTransId="{0F7F9C09-EA96-49C7-8EC8-C6983EFF39A5}" sibTransId="{3AD5C308-A960-4CEA-BD44-B6526D50324D}"/>
    <dgm:cxn modelId="{FD57D7BD-FC54-49A9-9D7D-AD1BA33FFF81}" type="presOf" srcId="{6EE77819-76F9-46A2-AFA6-EB4B92AA78CD}" destId="{06DB7D8B-90F5-4BF2-8B0F-BCB3CE5E0B52}" srcOrd="0" destOrd="0" presId="urn:microsoft.com/office/officeart/2005/8/layout/radial6"/>
    <dgm:cxn modelId="{9EB586AD-9EF3-44C3-9E05-E848AF2423BA}" srcId="{C2AEE682-C257-4F41-B51C-B06C51D0141E}" destId="{EDF515D5-8593-408A-9580-53B1C0B978C5}" srcOrd="2" destOrd="0" parTransId="{0DD1C84D-B88B-4A6B-9929-74227C3835D9}" sibTransId="{90D92832-5F25-4BA9-B819-310F382FB48D}"/>
    <dgm:cxn modelId="{448320CC-42F9-4A6F-83F1-75677CDDABB7}" srcId="{C2AEE682-C257-4F41-B51C-B06C51D0141E}" destId="{93613D3F-5500-425E-ABC4-2DDB013488AB}" srcOrd="6" destOrd="0" parTransId="{F7A2AB87-71EA-446D-AD03-571BB1264DB4}" sibTransId="{5F48783B-D58B-490B-A3E0-7D4DB73898BD}"/>
    <dgm:cxn modelId="{95552FBA-B387-4A22-A699-5CBD65428415}" srcId="{C2AEE682-C257-4F41-B51C-B06C51D0141E}" destId="{EED027E0-4EAB-44E5-BDF1-9A8B7846F004}" srcOrd="4" destOrd="0" parTransId="{E94F1E02-F9DC-4775-8759-4DD278097F06}" sibTransId="{372BFF12-C99E-4DE9-AA43-B60F01F30237}"/>
    <dgm:cxn modelId="{11FB8AF0-9704-41B4-B10B-A40CFC5FF40E}" type="presOf" srcId="{372BFF12-C99E-4DE9-AA43-B60F01F30237}" destId="{1E9208DB-D5F7-4D08-B33C-E3BD7EF65118}" srcOrd="0" destOrd="0" presId="urn:microsoft.com/office/officeart/2005/8/layout/radial6"/>
    <dgm:cxn modelId="{E3DFDB44-F523-4790-A34C-12D719486924}" srcId="{C2AEE682-C257-4F41-B51C-B06C51D0141E}" destId="{D887EE27-3079-44DB-A92F-58DB790D174A}" srcOrd="1" destOrd="0" parTransId="{B31DBA8A-8F42-4C1E-943D-466CF8405C8D}" sibTransId="{97F065C3-D6C6-4582-AD9C-DCBD7F2D740C}"/>
    <dgm:cxn modelId="{EFD4BAC8-39DF-48A0-A497-988E8FB3C35E}" type="presOf" srcId="{42AA326E-2E74-42B5-83D3-84797B7AA6A2}" destId="{EB9F71B8-4A73-45D8-B351-8C76D4A0E08E}" srcOrd="0" destOrd="0" presId="urn:microsoft.com/office/officeart/2005/8/layout/radial6"/>
    <dgm:cxn modelId="{AB83624F-EE9B-46CE-AE50-C9F62C2C90E4}" type="presOf" srcId="{93613D3F-5500-425E-ABC4-2DDB013488AB}" destId="{DEBB7F50-3913-4047-93CA-20FB3A17DD0A}" srcOrd="0" destOrd="0" presId="urn:microsoft.com/office/officeart/2005/8/layout/radial6"/>
    <dgm:cxn modelId="{AE2E3FF6-2381-43B7-B301-90B68CA23E6A}" type="presOf" srcId="{AD9A7764-2350-4663-83DF-F769E685E8AD}" destId="{13CEE1A0-BD08-4E0E-A271-51BFED7CF326}" srcOrd="0" destOrd="0" presId="urn:microsoft.com/office/officeart/2005/8/layout/radial6"/>
    <dgm:cxn modelId="{394258DA-BBBA-4766-853C-22F978123B55}" type="presOf" srcId="{876AB40F-FE29-40FF-9440-3B2402BBF156}" destId="{7758C206-70C9-4B20-9F6B-95B268902864}" srcOrd="0" destOrd="0" presId="urn:microsoft.com/office/officeart/2005/8/layout/radial6"/>
    <dgm:cxn modelId="{15AC2D50-319E-4267-9E71-1ECC87C324AD}" srcId="{C2AEE682-C257-4F41-B51C-B06C51D0141E}" destId="{AD9A7764-2350-4663-83DF-F769E685E8AD}" srcOrd="5" destOrd="0" parTransId="{81E116B1-D94E-4F49-B786-FF68F437A2A2}" sibTransId="{876AB40F-FE29-40FF-9440-3B2402BBF156}"/>
    <dgm:cxn modelId="{7B6536A8-A7BC-4326-8986-744BB6958B58}" srcId="{C2AEE682-C257-4F41-B51C-B06C51D0141E}" destId="{65474FA1-91B2-47D2-9C83-0C7B2253F584}" srcOrd="7" destOrd="0" parTransId="{C8DA2812-A927-45F3-A846-24D97A77CB83}" sibTransId="{586D07E3-2A8D-4DC2-82A0-9F683109FA10}"/>
    <dgm:cxn modelId="{1920DEBA-E559-42BE-BD1F-AAC025F88E99}" type="presOf" srcId="{586D07E3-2A8D-4DC2-82A0-9F683109FA10}" destId="{7983F42D-3460-4744-B871-D0E9B18CA5CE}" srcOrd="0" destOrd="0" presId="urn:microsoft.com/office/officeart/2005/8/layout/radial6"/>
    <dgm:cxn modelId="{7FBBF4F4-A25D-4414-AA5B-DB547AE92EDA}" type="presOf" srcId="{D887EE27-3079-44DB-A92F-58DB790D174A}" destId="{81F03C1C-AF32-451E-8116-68D8B348FDD0}" srcOrd="0" destOrd="0" presId="urn:microsoft.com/office/officeart/2005/8/layout/radial6"/>
    <dgm:cxn modelId="{01E140C5-004B-4B63-8871-6C82AFEC9F73}" type="presOf" srcId="{97F065C3-D6C6-4582-AD9C-DCBD7F2D740C}" destId="{4833C3FD-819A-49BC-98D0-96F719576DEB}" srcOrd="0" destOrd="0" presId="urn:microsoft.com/office/officeart/2005/8/layout/radial6"/>
    <dgm:cxn modelId="{6114D347-99DE-431C-9F31-A5DA8D058D7D}" type="presOf" srcId="{149197F4-BD8C-4E46-9695-EB8402C12B2A}" destId="{7E96A448-DE8E-4616-9406-9F5C863064E2}" srcOrd="0" destOrd="0" presId="urn:microsoft.com/office/officeart/2005/8/layout/radial6"/>
    <dgm:cxn modelId="{DC23EEB6-3CF5-48D1-B985-B865D9C3DB9E}" type="presOf" srcId="{C2AEE682-C257-4F41-B51C-B06C51D0141E}" destId="{45649C70-8033-4148-86F8-34BD18E1DDCA}" srcOrd="0" destOrd="0" presId="urn:microsoft.com/office/officeart/2005/8/layout/radial6"/>
    <dgm:cxn modelId="{BF4EFA9B-B901-46A2-914E-502B6316E984}" type="presOf" srcId="{90D92832-5F25-4BA9-B819-310F382FB48D}" destId="{F804EAD2-F036-4463-93EE-00F5994D3833}" srcOrd="0" destOrd="0" presId="urn:microsoft.com/office/officeart/2005/8/layout/radial6"/>
    <dgm:cxn modelId="{485ACAD3-0E42-4B29-B938-8912C682BCE8}" type="presOf" srcId="{65474FA1-91B2-47D2-9C83-0C7B2253F584}" destId="{8E7C4F44-F1E3-463C-8E31-E499ADB5972A}" srcOrd="0" destOrd="0" presId="urn:microsoft.com/office/officeart/2005/8/layout/radial6"/>
    <dgm:cxn modelId="{E0FB803E-58BE-421E-8AA5-00210F8607F1}" type="presOf" srcId="{5F48783B-D58B-490B-A3E0-7D4DB73898BD}" destId="{5F8BFD1C-2F92-4A6C-88BD-AF993425898B}" srcOrd="0" destOrd="0" presId="urn:microsoft.com/office/officeart/2005/8/layout/radial6"/>
    <dgm:cxn modelId="{2370CE73-3707-4144-A8B0-0F946192FFDE}" type="presParOf" srcId="{7E96A448-DE8E-4616-9406-9F5C863064E2}" destId="{45649C70-8033-4148-86F8-34BD18E1DDCA}" srcOrd="0" destOrd="0" presId="urn:microsoft.com/office/officeart/2005/8/layout/radial6"/>
    <dgm:cxn modelId="{BD93A4BD-9BF7-4924-8FB4-1C472D6DFB65}" type="presParOf" srcId="{7E96A448-DE8E-4616-9406-9F5C863064E2}" destId="{2A891228-9B26-492C-87CF-2B15EA449E9B}" srcOrd="1" destOrd="0" presId="urn:microsoft.com/office/officeart/2005/8/layout/radial6"/>
    <dgm:cxn modelId="{8D3903F2-DD4F-469A-8A19-120875F23F5F}" type="presParOf" srcId="{7E96A448-DE8E-4616-9406-9F5C863064E2}" destId="{4DD80237-0CB1-4A74-A1A3-5189300BB952}" srcOrd="2" destOrd="0" presId="urn:microsoft.com/office/officeart/2005/8/layout/radial6"/>
    <dgm:cxn modelId="{17E3CBEA-55BC-48DB-8BEF-45AA81EEBDA0}" type="presParOf" srcId="{7E96A448-DE8E-4616-9406-9F5C863064E2}" destId="{1673E1CF-0553-4721-8A0B-DAC98DD9E405}" srcOrd="3" destOrd="0" presId="urn:microsoft.com/office/officeart/2005/8/layout/radial6"/>
    <dgm:cxn modelId="{EC5EAD50-47EF-4405-B53D-ECCF88C052FD}" type="presParOf" srcId="{7E96A448-DE8E-4616-9406-9F5C863064E2}" destId="{81F03C1C-AF32-451E-8116-68D8B348FDD0}" srcOrd="4" destOrd="0" presId="urn:microsoft.com/office/officeart/2005/8/layout/radial6"/>
    <dgm:cxn modelId="{063064E2-8211-4AD4-80D2-B8E5E835F1F7}" type="presParOf" srcId="{7E96A448-DE8E-4616-9406-9F5C863064E2}" destId="{F49099B5-BEC4-4477-84C4-06EB79389133}" srcOrd="5" destOrd="0" presId="urn:microsoft.com/office/officeart/2005/8/layout/radial6"/>
    <dgm:cxn modelId="{31091A8A-62E7-4215-AF33-701D6345A354}" type="presParOf" srcId="{7E96A448-DE8E-4616-9406-9F5C863064E2}" destId="{4833C3FD-819A-49BC-98D0-96F719576DEB}" srcOrd="6" destOrd="0" presId="urn:microsoft.com/office/officeart/2005/8/layout/radial6"/>
    <dgm:cxn modelId="{D01294CD-3DD4-453B-A930-1C2F5DD1E0F1}" type="presParOf" srcId="{7E96A448-DE8E-4616-9406-9F5C863064E2}" destId="{43605B69-B177-44B8-8936-0F0DEF84B613}" srcOrd="7" destOrd="0" presId="urn:microsoft.com/office/officeart/2005/8/layout/radial6"/>
    <dgm:cxn modelId="{6954AC79-8636-402F-A037-A198C4966811}" type="presParOf" srcId="{7E96A448-DE8E-4616-9406-9F5C863064E2}" destId="{FE783229-585B-4A26-B927-E84321C4F713}" srcOrd="8" destOrd="0" presId="urn:microsoft.com/office/officeart/2005/8/layout/radial6"/>
    <dgm:cxn modelId="{729FC791-CD1B-46CB-AA38-48455CDACF06}" type="presParOf" srcId="{7E96A448-DE8E-4616-9406-9F5C863064E2}" destId="{F804EAD2-F036-4463-93EE-00F5994D3833}" srcOrd="9" destOrd="0" presId="urn:microsoft.com/office/officeart/2005/8/layout/radial6"/>
    <dgm:cxn modelId="{1A3A5381-5EF2-421E-8073-155490E7BED3}" type="presParOf" srcId="{7E96A448-DE8E-4616-9406-9F5C863064E2}" destId="{EB9F71B8-4A73-45D8-B351-8C76D4A0E08E}" srcOrd="10" destOrd="0" presId="urn:microsoft.com/office/officeart/2005/8/layout/radial6"/>
    <dgm:cxn modelId="{04970D9B-292F-4C25-90FE-D5276CE1AEF8}" type="presParOf" srcId="{7E96A448-DE8E-4616-9406-9F5C863064E2}" destId="{85EC7A00-0D67-4FA7-81FD-BF449A49E076}" srcOrd="11" destOrd="0" presId="urn:microsoft.com/office/officeart/2005/8/layout/radial6"/>
    <dgm:cxn modelId="{469AB2A7-6D2A-454D-A2C8-92E074F68408}" type="presParOf" srcId="{7E96A448-DE8E-4616-9406-9F5C863064E2}" destId="{06DB7D8B-90F5-4BF2-8B0F-BCB3CE5E0B52}" srcOrd="12" destOrd="0" presId="urn:microsoft.com/office/officeart/2005/8/layout/radial6"/>
    <dgm:cxn modelId="{D5F3D53F-01DB-48D4-830D-0E79C908C410}" type="presParOf" srcId="{7E96A448-DE8E-4616-9406-9F5C863064E2}" destId="{F536A8B4-30B1-4531-B835-4611638ABAC9}" srcOrd="13" destOrd="0" presId="urn:microsoft.com/office/officeart/2005/8/layout/radial6"/>
    <dgm:cxn modelId="{C44E7A7B-945A-4E33-9D61-430E6460445F}" type="presParOf" srcId="{7E96A448-DE8E-4616-9406-9F5C863064E2}" destId="{DD7618C0-2030-461C-8AD0-4207DDC862EA}" srcOrd="14" destOrd="0" presId="urn:microsoft.com/office/officeart/2005/8/layout/radial6"/>
    <dgm:cxn modelId="{741502C2-5A6C-4AE3-BCA0-805786F32947}" type="presParOf" srcId="{7E96A448-DE8E-4616-9406-9F5C863064E2}" destId="{1E9208DB-D5F7-4D08-B33C-E3BD7EF65118}" srcOrd="15" destOrd="0" presId="urn:microsoft.com/office/officeart/2005/8/layout/radial6"/>
    <dgm:cxn modelId="{00659C37-F0C0-473A-B879-6DE1080CB4BF}" type="presParOf" srcId="{7E96A448-DE8E-4616-9406-9F5C863064E2}" destId="{13CEE1A0-BD08-4E0E-A271-51BFED7CF326}" srcOrd="16" destOrd="0" presId="urn:microsoft.com/office/officeart/2005/8/layout/radial6"/>
    <dgm:cxn modelId="{A442960C-8603-4042-8D01-32BF95FB5343}" type="presParOf" srcId="{7E96A448-DE8E-4616-9406-9F5C863064E2}" destId="{C1B8754E-AB3E-4260-8C98-CF904DB7E448}" srcOrd="17" destOrd="0" presId="urn:microsoft.com/office/officeart/2005/8/layout/radial6"/>
    <dgm:cxn modelId="{DD2011EA-5352-4B38-AA0D-5A01665E57B7}" type="presParOf" srcId="{7E96A448-DE8E-4616-9406-9F5C863064E2}" destId="{7758C206-70C9-4B20-9F6B-95B268902864}" srcOrd="18" destOrd="0" presId="urn:microsoft.com/office/officeart/2005/8/layout/radial6"/>
    <dgm:cxn modelId="{12D9D7B1-0A44-40AC-9CAD-F5519527AB6E}" type="presParOf" srcId="{7E96A448-DE8E-4616-9406-9F5C863064E2}" destId="{DEBB7F50-3913-4047-93CA-20FB3A17DD0A}" srcOrd="19" destOrd="0" presId="urn:microsoft.com/office/officeart/2005/8/layout/radial6"/>
    <dgm:cxn modelId="{16CAB4BF-2AFB-430C-9577-090935CCD1C2}" type="presParOf" srcId="{7E96A448-DE8E-4616-9406-9F5C863064E2}" destId="{C00EFD5B-FD8F-491D-9115-0E2D8578FFF7}" srcOrd="20" destOrd="0" presId="urn:microsoft.com/office/officeart/2005/8/layout/radial6"/>
    <dgm:cxn modelId="{73A94986-6810-4CC3-8566-4E01227C69B7}" type="presParOf" srcId="{7E96A448-DE8E-4616-9406-9F5C863064E2}" destId="{5F8BFD1C-2F92-4A6C-88BD-AF993425898B}" srcOrd="21" destOrd="0" presId="urn:microsoft.com/office/officeart/2005/8/layout/radial6"/>
    <dgm:cxn modelId="{4E64B8EC-66C9-4755-A0D3-9E04B57ACD75}" type="presParOf" srcId="{7E96A448-DE8E-4616-9406-9F5C863064E2}" destId="{8E7C4F44-F1E3-463C-8E31-E499ADB5972A}" srcOrd="22" destOrd="0" presId="urn:microsoft.com/office/officeart/2005/8/layout/radial6"/>
    <dgm:cxn modelId="{D1757570-ADFA-43B3-BC72-F12FE7FB6B40}" type="presParOf" srcId="{7E96A448-DE8E-4616-9406-9F5C863064E2}" destId="{5605C4F6-FA13-406E-948D-24BFF92E7E47}" srcOrd="23" destOrd="0" presId="urn:microsoft.com/office/officeart/2005/8/layout/radial6"/>
    <dgm:cxn modelId="{4EE8C16C-D77C-43B2-BA71-468C55F26B48}" type="presParOf" srcId="{7E96A448-DE8E-4616-9406-9F5C863064E2}" destId="{7983F42D-3460-4744-B871-D0E9B18CA5CE}"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12C8ED-CCD4-43EE-AD3F-42278B4B6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kumimoji="1" lang="ja-JP" altLang="en-US"/>
        </a:p>
      </dgm:t>
    </dgm:pt>
    <dgm:pt modelId="{9D7B0B42-3C14-4CB5-A4A2-26431C79D858}">
      <dgm:prSet/>
      <dgm:spPr/>
      <dgm:t>
        <a:bodyPr/>
        <a:lstStyle/>
        <a:p>
          <a:pPr rtl="0"/>
          <a:r>
            <a:rPr kumimoji="1" lang="ja-JP" dirty="0" smtClean="0"/>
            <a:t>法人インフォメーションでの活用</a:t>
          </a:r>
          <a:r>
            <a:rPr kumimoji="1" lang="en-US" altLang="ja-JP" dirty="0" smtClean="0"/>
            <a:t>		</a:t>
          </a:r>
          <a:r>
            <a:rPr kumimoji="1" lang="ja-JP" altLang="en-US" dirty="0" smtClean="0">
              <a:solidFill>
                <a:srgbClr val="FFFF00"/>
              </a:solidFill>
            </a:rPr>
            <a:t>太い柱</a:t>
          </a:r>
          <a:endParaRPr lang="ja-JP" dirty="0">
            <a:solidFill>
              <a:srgbClr val="FFFF00"/>
            </a:solidFill>
          </a:endParaRPr>
        </a:p>
      </dgm:t>
    </dgm:pt>
    <dgm:pt modelId="{36832D0B-D75E-4DF4-9C15-17013FE33647}" type="parTrans" cxnId="{D329FE50-0487-4E60-A664-28478B764312}">
      <dgm:prSet/>
      <dgm:spPr/>
      <dgm:t>
        <a:bodyPr/>
        <a:lstStyle/>
        <a:p>
          <a:endParaRPr kumimoji="1" lang="ja-JP" altLang="en-US"/>
        </a:p>
      </dgm:t>
    </dgm:pt>
    <dgm:pt modelId="{273803B1-E3F3-41D4-B2D0-B2491B484BFB}" type="sibTrans" cxnId="{D329FE50-0487-4E60-A664-28478B764312}">
      <dgm:prSet/>
      <dgm:spPr/>
      <dgm:t>
        <a:bodyPr/>
        <a:lstStyle/>
        <a:p>
          <a:endParaRPr kumimoji="1" lang="ja-JP" altLang="en-US"/>
        </a:p>
      </dgm:t>
    </dgm:pt>
    <dgm:pt modelId="{6BB67130-4A3C-4204-B764-5B1F695774C3}">
      <dgm:prSet/>
      <dgm:spPr/>
      <dgm:t>
        <a:bodyPr/>
        <a:lstStyle/>
        <a:p>
          <a:pPr rtl="0"/>
          <a:r>
            <a:rPr kumimoji="1" lang="ja-JP" smtClean="0"/>
            <a:t>法人のデータフォーマットはこれで確立</a:t>
          </a:r>
          <a:endParaRPr lang="ja-JP"/>
        </a:p>
      </dgm:t>
    </dgm:pt>
    <dgm:pt modelId="{3898DE9E-F6F7-4BB2-84F1-BEED14DEA681}" type="parTrans" cxnId="{32902CDF-6B5D-421F-9729-BD33870249DA}">
      <dgm:prSet/>
      <dgm:spPr/>
      <dgm:t>
        <a:bodyPr/>
        <a:lstStyle/>
        <a:p>
          <a:endParaRPr kumimoji="1" lang="ja-JP" altLang="en-US"/>
        </a:p>
      </dgm:t>
    </dgm:pt>
    <dgm:pt modelId="{BF42625A-602D-42CC-AB9F-A0B73C264423}" type="sibTrans" cxnId="{32902CDF-6B5D-421F-9729-BD33870249DA}">
      <dgm:prSet/>
      <dgm:spPr/>
      <dgm:t>
        <a:bodyPr/>
        <a:lstStyle/>
        <a:p>
          <a:endParaRPr kumimoji="1" lang="ja-JP" altLang="en-US"/>
        </a:p>
      </dgm:t>
    </dgm:pt>
    <dgm:pt modelId="{081A516C-C888-4036-80D3-21170CE1C941}">
      <dgm:prSet/>
      <dgm:spPr/>
      <dgm:t>
        <a:bodyPr/>
        <a:lstStyle/>
        <a:p>
          <a:pPr rtl="0"/>
          <a:r>
            <a:rPr kumimoji="1" lang="ja-JP" dirty="0" smtClean="0"/>
            <a:t>埼玉</a:t>
          </a:r>
          <a:r>
            <a:rPr kumimoji="1" lang="ja-JP" altLang="en-US" dirty="0" smtClean="0"/>
            <a:t>県と県下市町村</a:t>
          </a:r>
          <a:r>
            <a:rPr kumimoji="1" lang="ja-JP" dirty="0" smtClean="0"/>
            <a:t>での活用</a:t>
          </a:r>
          <a:r>
            <a:rPr kumimoji="1" lang="en-US" altLang="ja-JP" dirty="0" smtClean="0"/>
            <a:t>		</a:t>
          </a:r>
          <a:r>
            <a:rPr kumimoji="1" lang="ja-JP" altLang="en-US" dirty="0" smtClean="0">
              <a:solidFill>
                <a:srgbClr val="FFFF00"/>
              </a:solidFill>
            </a:rPr>
            <a:t>面での展開</a:t>
          </a:r>
          <a:endParaRPr lang="ja-JP" dirty="0">
            <a:solidFill>
              <a:srgbClr val="FFFF00"/>
            </a:solidFill>
          </a:endParaRPr>
        </a:p>
      </dgm:t>
    </dgm:pt>
    <dgm:pt modelId="{770F9E65-35B9-4DC6-A8A0-96C45EDAB799}" type="parTrans" cxnId="{4F124EA4-7B12-4A03-A025-5C6714842C0A}">
      <dgm:prSet/>
      <dgm:spPr/>
      <dgm:t>
        <a:bodyPr/>
        <a:lstStyle/>
        <a:p>
          <a:endParaRPr kumimoji="1" lang="ja-JP" altLang="en-US"/>
        </a:p>
      </dgm:t>
    </dgm:pt>
    <dgm:pt modelId="{F7D67623-3672-4E03-AD18-BB3547A9737F}" type="sibTrans" cxnId="{4F124EA4-7B12-4A03-A025-5C6714842C0A}">
      <dgm:prSet/>
      <dgm:spPr/>
      <dgm:t>
        <a:bodyPr/>
        <a:lstStyle/>
        <a:p>
          <a:endParaRPr kumimoji="1" lang="ja-JP" altLang="en-US"/>
        </a:p>
      </dgm:t>
    </dgm:pt>
    <dgm:pt modelId="{08265536-2A50-469F-8482-32EDBA9D6700}">
      <dgm:prSet/>
      <dgm:spPr/>
      <dgm:t>
        <a:bodyPr/>
        <a:lstStyle/>
        <a:p>
          <a:pPr rtl="0"/>
          <a:r>
            <a:rPr kumimoji="1" lang="ja-JP" smtClean="0"/>
            <a:t>広域データ標準化のモデルケース</a:t>
          </a:r>
          <a:endParaRPr lang="ja-JP"/>
        </a:p>
      </dgm:t>
    </dgm:pt>
    <dgm:pt modelId="{70476964-6589-4BCB-9821-B2ED4C204BA8}" type="parTrans" cxnId="{EC200FF4-A4BE-4E98-A7E2-5B9D09A63072}">
      <dgm:prSet/>
      <dgm:spPr/>
      <dgm:t>
        <a:bodyPr/>
        <a:lstStyle/>
        <a:p>
          <a:endParaRPr kumimoji="1" lang="ja-JP" altLang="en-US"/>
        </a:p>
      </dgm:t>
    </dgm:pt>
    <dgm:pt modelId="{2E3161FF-2BBB-4CEF-A991-E0F2C08C11D4}" type="sibTrans" cxnId="{EC200FF4-A4BE-4E98-A7E2-5B9D09A63072}">
      <dgm:prSet/>
      <dgm:spPr/>
      <dgm:t>
        <a:bodyPr/>
        <a:lstStyle/>
        <a:p>
          <a:endParaRPr kumimoji="1" lang="ja-JP" altLang="en-US"/>
        </a:p>
      </dgm:t>
    </dgm:pt>
    <dgm:pt modelId="{B4B42A3B-A36A-4225-8EF0-CA0E7E02CC76}">
      <dgm:prSet/>
      <dgm:spPr/>
      <dgm:t>
        <a:bodyPr/>
        <a:lstStyle/>
        <a:p>
          <a:pPr rtl="0"/>
          <a:r>
            <a:rPr kumimoji="1" lang="ja-JP" dirty="0" smtClean="0"/>
            <a:t>子育て支援施設、イベント、観光施設等の</a:t>
          </a:r>
          <a:r>
            <a:rPr kumimoji="1" lang="ja-JP" altLang="en-US" dirty="0" smtClean="0"/>
            <a:t>公開ドラフト</a:t>
          </a:r>
          <a:endParaRPr kumimoji="1" lang="en-US" altLang="ja-JP" dirty="0" smtClean="0"/>
        </a:p>
        <a:p>
          <a:pPr rtl="0"/>
          <a:r>
            <a:rPr kumimoji="1" lang="ja-JP" dirty="0" smtClean="0"/>
            <a:t>さらには制度情報</a:t>
          </a:r>
          <a:r>
            <a:rPr kumimoji="1" lang="ja-JP" altLang="en-US" dirty="0" smtClean="0"/>
            <a:t>等</a:t>
          </a:r>
          <a:r>
            <a:rPr kumimoji="1" lang="ja-JP" dirty="0" smtClean="0"/>
            <a:t>への展開。</a:t>
          </a:r>
          <a:r>
            <a:rPr kumimoji="1" lang="en-US" altLang="ja-JP" dirty="0" smtClean="0"/>
            <a:t>		</a:t>
          </a:r>
          <a:r>
            <a:rPr kumimoji="1" lang="ja-JP" altLang="en-US" dirty="0" smtClean="0">
              <a:solidFill>
                <a:srgbClr val="FFFF00"/>
              </a:solidFill>
            </a:rPr>
            <a:t>ニーズに対応</a:t>
          </a:r>
          <a:endParaRPr lang="ja-JP" dirty="0">
            <a:solidFill>
              <a:srgbClr val="FFFF00"/>
            </a:solidFill>
          </a:endParaRPr>
        </a:p>
      </dgm:t>
    </dgm:pt>
    <dgm:pt modelId="{56D7CDDE-5027-4D66-B3BF-C05FCF49ADD8}" type="parTrans" cxnId="{1F8246F7-CE52-4254-852E-350FFCB87BE9}">
      <dgm:prSet/>
      <dgm:spPr/>
      <dgm:t>
        <a:bodyPr/>
        <a:lstStyle/>
        <a:p>
          <a:endParaRPr kumimoji="1" lang="ja-JP" altLang="en-US"/>
        </a:p>
      </dgm:t>
    </dgm:pt>
    <dgm:pt modelId="{6A9F1026-27A7-49B6-853B-13E531D85FD7}" type="sibTrans" cxnId="{1F8246F7-CE52-4254-852E-350FFCB87BE9}">
      <dgm:prSet/>
      <dgm:spPr/>
      <dgm:t>
        <a:bodyPr/>
        <a:lstStyle/>
        <a:p>
          <a:endParaRPr kumimoji="1" lang="ja-JP" altLang="en-US"/>
        </a:p>
      </dgm:t>
    </dgm:pt>
    <dgm:pt modelId="{8B6FD4D4-4542-424A-B1F9-470152E87363}">
      <dgm:prSet/>
      <dgm:spPr/>
      <dgm:t>
        <a:bodyPr/>
        <a:lstStyle/>
        <a:p>
          <a:pPr rtl="0"/>
          <a:r>
            <a:rPr kumimoji="1" lang="ja-JP" smtClean="0"/>
            <a:t>ニーズの高い語彙のセットを公開</a:t>
          </a:r>
          <a:endParaRPr lang="ja-JP"/>
        </a:p>
      </dgm:t>
    </dgm:pt>
    <dgm:pt modelId="{FF5453AA-A9D7-4241-91FA-BF0B7D24B19C}" type="parTrans" cxnId="{1A1670A2-A3F2-489F-98D4-6FB9AF0B1999}">
      <dgm:prSet/>
      <dgm:spPr/>
      <dgm:t>
        <a:bodyPr/>
        <a:lstStyle/>
        <a:p>
          <a:endParaRPr kumimoji="1" lang="ja-JP" altLang="en-US"/>
        </a:p>
      </dgm:t>
    </dgm:pt>
    <dgm:pt modelId="{C70A2854-EB01-4251-A170-79F90602312E}" type="sibTrans" cxnId="{1A1670A2-A3F2-489F-98D4-6FB9AF0B1999}">
      <dgm:prSet/>
      <dgm:spPr/>
      <dgm:t>
        <a:bodyPr/>
        <a:lstStyle/>
        <a:p>
          <a:endParaRPr kumimoji="1" lang="ja-JP" altLang="en-US"/>
        </a:p>
      </dgm:t>
    </dgm:pt>
    <dgm:pt modelId="{1B1541A8-EC7A-49F2-9DE7-7172AE9B1616}" type="pres">
      <dgm:prSet presAssocID="{D012C8ED-CCD4-43EE-AD3F-42278B4B6E05}" presName="linear" presStyleCnt="0">
        <dgm:presLayoutVars>
          <dgm:animLvl val="lvl"/>
          <dgm:resizeHandles val="exact"/>
        </dgm:presLayoutVars>
      </dgm:prSet>
      <dgm:spPr/>
      <dgm:t>
        <a:bodyPr/>
        <a:lstStyle/>
        <a:p>
          <a:endParaRPr kumimoji="1" lang="ja-JP" altLang="en-US"/>
        </a:p>
      </dgm:t>
    </dgm:pt>
    <dgm:pt modelId="{5DF4F176-38BB-49A4-92A3-6B7C6EF6A567}" type="pres">
      <dgm:prSet presAssocID="{9D7B0B42-3C14-4CB5-A4A2-26431C79D858}" presName="parentText" presStyleLbl="node1" presStyleIdx="0" presStyleCnt="3">
        <dgm:presLayoutVars>
          <dgm:chMax val="0"/>
          <dgm:bulletEnabled val="1"/>
        </dgm:presLayoutVars>
      </dgm:prSet>
      <dgm:spPr/>
      <dgm:t>
        <a:bodyPr/>
        <a:lstStyle/>
        <a:p>
          <a:endParaRPr kumimoji="1" lang="ja-JP" altLang="en-US"/>
        </a:p>
      </dgm:t>
    </dgm:pt>
    <dgm:pt modelId="{1F853CE8-6AFB-4C38-B455-5FDB6AD65E3A}" type="pres">
      <dgm:prSet presAssocID="{9D7B0B42-3C14-4CB5-A4A2-26431C79D858}" presName="childText" presStyleLbl="revTx" presStyleIdx="0" presStyleCnt="3">
        <dgm:presLayoutVars>
          <dgm:bulletEnabled val="1"/>
        </dgm:presLayoutVars>
      </dgm:prSet>
      <dgm:spPr/>
      <dgm:t>
        <a:bodyPr/>
        <a:lstStyle/>
        <a:p>
          <a:endParaRPr kumimoji="1" lang="ja-JP" altLang="en-US"/>
        </a:p>
      </dgm:t>
    </dgm:pt>
    <dgm:pt modelId="{AEAE9CCC-A9A2-496F-A137-7B6C01A8FC32}" type="pres">
      <dgm:prSet presAssocID="{081A516C-C888-4036-80D3-21170CE1C941}" presName="parentText" presStyleLbl="node1" presStyleIdx="1" presStyleCnt="3">
        <dgm:presLayoutVars>
          <dgm:chMax val="0"/>
          <dgm:bulletEnabled val="1"/>
        </dgm:presLayoutVars>
      </dgm:prSet>
      <dgm:spPr/>
      <dgm:t>
        <a:bodyPr/>
        <a:lstStyle/>
        <a:p>
          <a:endParaRPr kumimoji="1" lang="ja-JP" altLang="en-US"/>
        </a:p>
      </dgm:t>
    </dgm:pt>
    <dgm:pt modelId="{77204D59-0A02-4EDB-9434-0923D1BF27FE}" type="pres">
      <dgm:prSet presAssocID="{081A516C-C888-4036-80D3-21170CE1C941}" presName="childText" presStyleLbl="revTx" presStyleIdx="1" presStyleCnt="3">
        <dgm:presLayoutVars>
          <dgm:bulletEnabled val="1"/>
        </dgm:presLayoutVars>
      </dgm:prSet>
      <dgm:spPr/>
      <dgm:t>
        <a:bodyPr/>
        <a:lstStyle/>
        <a:p>
          <a:endParaRPr kumimoji="1" lang="ja-JP" altLang="en-US"/>
        </a:p>
      </dgm:t>
    </dgm:pt>
    <dgm:pt modelId="{303B4FC3-52F2-41EC-8C9D-0AEC960DCDCE}" type="pres">
      <dgm:prSet presAssocID="{B4B42A3B-A36A-4225-8EF0-CA0E7E02CC76}" presName="parentText" presStyleLbl="node1" presStyleIdx="2" presStyleCnt="3">
        <dgm:presLayoutVars>
          <dgm:chMax val="0"/>
          <dgm:bulletEnabled val="1"/>
        </dgm:presLayoutVars>
      </dgm:prSet>
      <dgm:spPr/>
      <dgm:t>
        <a:bodyPr/>
        <a:lstStyle/>
        <a:p>
          <a:endParaRPr kumimoji="1" lang="ja-JP" altLang="en-US"/>
        </a:p>
      </dgm:t>
    </dgm:pt>
    <dgm:pt modelId="{CC4E6FFA-094E-41FA-8734-E9ECE02BD8D2}" type="pres">
      <dgm:prSet presAssocID="{B4B42A3B-A36A-4225-8EF0-CA0E7E02CC76}" presName="childText" presStyleLbl="revTx" presStyleIdx="2" presStyleCnt="3">
        <dgm:presLayoutVars>
          <dgm:bulletEnabled val="1"/>
        </dgm:presLayoutVars>
      </dgm:prSet>
      <dgm:spPr/>
      <dgm:t>
        <a:bodyPr/>
        <a:lstStyle/>
        <a:p>
          <a:endParaRPr kumimoji="1" lang="ja-JP" altLang="en-US"/>
        </a:p>
      </dgm:t>
    </dgm:pt>
  </dgm:ptLst>
  <dgm:cxnLst>
    <dgm:cxn modelId="{1A1670A2-A3F2-489F-98D4-6FB9AF0B1999}" srcId="{B4B42A3B-A36A-4225-8EF0-CA0E7E02CC76}" destId="{8B6FD4D4-4542-424A-B1F9-470152E87363}" srcOrd="0" destOrd="0" parTransId="{FF5453AA-A9D7-4241-91FA-BF0B7D24B19C}" sibTransId="{C70A2854-EB01-4251-A170-79F90602312E}"/>
    <dgm:cxn modelId="{EC200FF4-A4BE-4E98-A7E2-5B9D09A63072}" srcId="{081A516C-C888-4036-80D3-21170CE1C941}" destId="{08265536-2A50-469F-8482-32EDBA9D6700}" srcOrd="0" destOrd="0" parTransId="{70476964-6589-4BCB-9821-B2ED4C204BA8}" sibTransId="{2E3161FF-2BBB-4CEF-A991-E0F2C08C11D4}"/>
    <dgm:cxn modelId="{4F124EA4-7B12-4A03-A025-5C6714842C0A}" srcId="{D012C8ED-CCD4-43EE-AD3F-42278B4B6E05}" destId="{081A516C-C888-4036-80D3-21170CE1C941}" srcOrd="1" destOrd="0" parTransId="{770F9E65-35B9-4DC6-A8A0-96C45EDAB799}" sibTransId="{F7D67623-3672-4E03-AD18-BB3547A9737F}"/>
    <dgm:cxn modelId="{92250D1D-EBA4-4B91-A519-1D45765C349D}" type="presOf" srcId="{08265536-2A50-469F-8482-32EDBA9D6700}" destId="{77204D59-0A02-4EDB-9434-0923D1BF27FE}" srcOrd="0" destOrd="0" presId="urn:microsoft.com/office/officeart/2005/8/layout/vList2"/>
    <dgm:cxn modelId="{068C67D7-86DF-42AB-AA7B-69C13468251F}" type="presOf" srcId="{B4B42A3B-A36A-4225-8EF0-CA0E7E02CC76}" destId="{303B4FC3-52F2-41EC-8C9D-0AEC960DCDCE}" srcOrd="0" destOrd="0" presId="urn:microsoft.com/office/officeart/2005/8/layout/vList2"/>
    <dgm:cxn modelId="{F6512978-AB2C-4853-B5AE-463C13AF3CE4}" type="presOf" srcId="{081A516C-C888-4036-80D3-21170CE1C941}" destId="{AEAE9CCC-A9A2-496F-A137-7B6C01A8FC32}" srcOrd="0" destOrd="0" presId="urn:microsoft.com/office/officeart/2005/8/layout/vList2"/>
    <dgm:cxn modelId="{2AF20245-B4B5-4B55-A6F6-721C4AEA608D}" type="presOf" srcId="{D012C8ED-CCD4-43EE-AD3F-42278B4B6E05}" destId="{1B1541A8-EC7A-49F2-9DE7-7172AE9B1616}" srcOrd="0" destOrd="0" presId="urn:microsoft.com/office/officeart/2005/8/layout/vList2"/>
    <dgm:cxn modelId="{32902CDF-6B5D-421F-9729-BD33870249DA}" srcId="{9D7B0B42-3C14-4CB5-A4A2-26431C79D858}" destId="{6BB67130-4A3C-4204-B764-5B1F695774C3}" srcOrd="0" destOrd="0" parTransId="{3898DE9E-F6F7-4BB2-84F1-BEED14DEA681}" sibTransId="{BF42625A-602D-42CC-AB9F-A0B73C264423}"/>
    <dgm:cxn modelId="{794A620D-BC9D-4B87-9763-D2ED0F289165}" type="presOf" srcId="{8B6FD4D4-4542-424A-B1F9-470152E87363}" destId="{CC4E6FFA-094E-41FA-8734-E9ECE02BD8D2}" srcOrd="0" destOrd="0" presId="urn:microsoft.com/office/officeart/2005/8/layout/vList2"/>
    <dgm:cxn modelId="{D329FE50-0487-4E60-A664-28478B764312}" srcId="{D012C8ED-CCD4-43EE-AD3F-42278B4B6E05}" destId="{9D7B0B42-3C14-4CB5-A4A2-26431C79D858}" srcOrd="0" destOrd="0" parTransId="{36832D0B-D75E-4DF4-9C15-17013FE33647}" sibTransId="{273803B1-E3F3-41D4-B2D0-B2491B484BFB}"/>
    <dgm:cxn modelId="{FEA5F5FC-F797-45A2-9818-8D3624B1059C}" type="presOf" srcId="{9D7B0B42-3C14-4CB5-A4A2-26431C79D858}" destId="{5DF4F176-38BB-49A4-92A3-6B7C6EF6A567}" srcOrd="0" destOrd="0" presId="urn:microsoft.com/office/officeart/2005/8/layout/vList2"/>
    <dgm:cxn modelId="{1F8246F7-CE52-4254-852E-350FFCB87BE9}" srcId="{D012C8ED-CCD4-43EE-AD3F-42278B4B6E05}" destId="{B4B42A3B-A36A-4225-8EF0-CA0E7E02CC76}" srcOrd="2" destOrd="0" parTransId="{56D7CDDE-5027-4D66-B3BF-C05FCF49ADD8}" sibTransId="{6A9F1026-27A7-49B6-853B-13E531D85FD7}"/>
    <dgm:cxn modelId="{3410AF47-A2EF-40F5-A9D9-F007A6B209A6}" type="presOf" srcId="{6BB67130-4A3C-4204-B764-5B1F695774C3}" destId="{1F853CE8-6AFB-4C38-B455-5FDB6AD65E3A}" srcOrd="0" destOrd="0" presId="urn:microsoft.com/office/officeart/2005/8/layout/vList2"/>
    <dgm:cxn modelId="{11ECA419-1BB4-41F9-A371-4DA38233745F}" type="presParOf" srcId="{1B1541A8-EC7A-49F2-9DE7-7172AE9B1616}" destId="{5DF4F176-38BB-49A4-92A3-6B7C6EF6A567}" srcOrd="0" destOrd="0" presId="urn:microsoft.com/office/officeart/2005/8/layout/vList2"/>
    <dgm:cxn modelId="{0C17F06B-CB60-4426-BB07-265837504591}" type="presParOf" srcId="{1B1541A8-EC7A-49F2-9DE7-7172AE9B1616}" destId="{1F853CE8-6AFB-4C38-B455-5FDB6AD65E3A}" srcOrd="1" destOrd="0" presId="urn:microsoft.com/office/officeart/2005/8/layout/vList2"/>
    <dgm:cxn modelId="{FBE0F05C-A1F0-435F-8E60-64AC20E617E1}" type="presParOf" srcId="{1B1541A8-EC7A-49F2-9DE7-7172AE9B1616}" destId="{AEAE9CCC-A9A2-496F-A137-7B6C01A8FC32}" srcOrd="2" destOrd="0" presId="urn:microsoft.com/office/officeart/2005/8/layout/vList2"/>
    <dgm:cxn modelId="{7CF65506-256C-48E9-86DE-B310C7B769A6}" type="presParOf" srcId="{1B1541A8-EC7A-49F2-9DE7-7172AE9B1616}" destId="{77204D59-0A02-4EDB-9434-0923D1BF27FE}" srcOrd="3" destOrd="0" presId="urn:microsoft.com/office/officeart/2005/8/layout/vList2"/>
    <dgm:cxn modelId="{96FBD7BB-AB51-4820-89F0-5795CE054B3C}" type="presParOf" srcId="{1B1541A8-EC7A-49F2-9DE7-7172AE9B1616}" destId="{303B4FC3-52F2-41EC-8C9D-0AEC960DCDCE}" srcOrd="4" destOrd="0" presId="urn:microsoft.com/office/officeart/2005/8/layout/vList2"/>
    <dgm:cxn modelId="{40374130-8C9A-4D8E-9615-B5737351F236}" type="presParOf" srcId="{1B1541A8-EC7A-49F2-9DE7-7172AE9B1616}" destId="{CC4E6FFA-094E-41FA-8734-E9ECE02BD8D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0C8BD2-1803-407E-B725-679667A2E864}" type="doc">
      <dgm:prSet loTypeId="urn:microsoft.com/office/officeart/2005/8/layout/hChevron3" loCatId="process" qsTypeId="urn:microsoft.com/office/officeart/2005/8/quickstyle/simple5" qsCatId="simple" csTypeId="urn:microsoft.com/office/officeart/2005/8/colors/accent1_2" csCatId="accent1" phldr="1"/>
      <dgm:spPr/>
    </dgm:pt>
    <dgm:pt modelId="{6DD8F032-6C02-40F0-A04F-68B358D6E2F0}">
      <dgm:prSet phldrT="[テキスト]"/>
      <dgm:spPr/>
      <dgm:t>
        <a:bodyPr/>
        <a:lstStyle/>
        <a:p>
          <a:r>
            <a:rPr kumimoji="1" lang="ja-JP" altLang="en-US" b="0" smtClean="0"/>
            <a:t>ワークショップ</a:t>
          </a:r>
          <a:endParaRPr kumimoji="1" lang="ja-JP" altLang="en-US" dirty="0"/>
        </a:p>
      </dgm:t>
    </dgm:pt>
    <dgm:pt modelId="{799DFC17-8D11-49F1-AE5B-4C1306AF2477}" type="parTrans" cxnId="{995ECD09-FF3D-4B5C-B37D-08B5AFBB1D5C}">
      <dgm:prSet/>
      <dgm:spPr/>
      <dgm:t>
        <a:bodyPr/>
        <a:lstStyle/>
        <a:p>
          <a:endParaRPr kumimoji="1" lang="ja-JP" altLang="en-US"/>
        </a:p>
      </dgm:t>
    </dgm:pt>
    <dgm:pt modelId="{39C080D7-BDF9-4912-B4A0-CB3AB36AE172}" type="sibTrans" cxnId="{995ECD09-FF3D-4B5C-B37D-08B5AFBB1D5C}">
      <dgm:prSet/>
      <dgm:spPr/>
      <dgm:t>
        <a:bodyPr/>
        <a:lstStyle/>
        <a:p>
          <a:endParaRPr kumimoji="1" lang="ja-JP" altLang="en-US"/>
        </a:p>
      </dgm:t>
    </dgm:pt>
    <dgm:pt modelId="{1FE02D6A-E98F-47BA-A1F7-3F508F405D1D}">
      <dgm:prSet phldrT="[テキスト]"/>
      <dgm:spPr/>
      <dgm:t>
        <a:bodyPr/>
        <a:lstStyle/>
        <a:p>
          <a:r>
            <a:rPr kumimoji="1" lang="ja-JP" altLang="en-US" b="0" dirty="0" smtClean="0"/>
            <a:t>対象候補</a:t>
          </a:r>
          <a:endParaRPr kumimoji="1" lang="ja-JP" altLang="en-US" dirty="0"/>
        </a:p>
      </dgm:t>
    </dgm:pt>
    <dgm:pt modelId="{7D1676CA-C41D-4D90-8595-795E602339CA}" type="parTrans" cxnId="{5B759FD3-3724-4FF2-BF6C-768681BF27BA}">
      <dgm:prSet/>
      <dgm:spPr/>
      <dgm:t>
        <a:bodyPr/>
        <a:lstStyle/>
        <a:p>
          <a:endParaRPr kumimoji="1" lang="ja-JP" altLang="en-US"/>
        </a:p>
      </dgm:t>
    </dgm:pt>
    <dgm:pt modelId="{35291868-E0DC-469D-AB58-580A2A0A77B8}" type="sibTrans" cxnId="{5B759FD3-3724-4FF2-BF6C-768681BF27BA}">
      <dgm:prSet/>
      <dgm:spPr/>
      <dgm:t>
        <a:bodyPr/>
        <a:lstStyle/>
        <a:p>
          <a:endParaRPr kumimoji="1" lang="ja-JP" altLang="en-US"/>
        </a:p>
      </dgm:t>
    </dgm:pt>
    <dgm:pt modelId="{636D88FB-7FEE-47B9-8DEE-E25E0BFCDF7E}">
      <dgm:prSet phldrT="[テキスト]"/>
      <dgm:spPr/>
      <dgm:t>
        <a:bodyPr/>
        <a:lstStyle/>
        <a:p>
          <a:r>
            <a:rPr kumimoji="1" lang="ja-JP" altLang="en-US" b="0" smtClean="0"/>
            <a:t>合宿</a:t>
          </a:r>
          <a:endParaRPr kumimoji="1" lang="ja-JP" altLang="en-US" dirty="0"/>
        </a:p>
      </dgm:t>
    </dgm:pt>
    <dgm:pt modelId="{8ED47EF9-A5E5-4948-AEF8-33CE2E533108}" type="parTrans" cxnId="{214A7922-4B0F-4B1F-B9D3-7FCC4DEFD2A2}">
      <dgm:prSet/>
      <dgm:spPr/>
      <dgm:t>
        <a:bodyPr/>
        <a:lstStyle/>
        <a:p>
          <a:endParaRPr kumimoji="1" lang="ja-JP" altLang="en-US"/>
        </a:p>
      </dgm:t>
    </dgm:pt>
    <dgm:pt modelId="{797C2F28-BC3D-4276-94A8-A9430D9BA59C}" type="sibTrans" cxnId="{214A7922-4B0F-4B1F-B9D3-7FCC4DEFD2A2}">
      <dgm:prSet/>
      <dgm:spPr/>
      <dgm:t>
        <a:bodyPr/>
        <a:lstStyle/>
        <a:p>
          <a:endParaRPr kumimoji="1" lang="ja-JP" altLang="en-US"/>
        </a:p>
      </dgm:t>
    </dgm:pt>
    <dgm:pt modelId="{F73BC119-08F5-4E5C-BA2F-EB1BF4D7D208}">
      <dgm:prSet phldrT="[テキスト]"/>
      <dgm:spPr/>
      <dgm:t>
        <a:bodyPr/>
        <a:lstStyle/>
        <a:p>
          <a:r>
            <a:rPr kumimoji="1" lang="ja-JP" altLang="en-US" dirty="0" smtClean="0"/>
            <a:t>コメント</a:t>
          </a:r>
          <a:endParaRPr kumimoji="1" lang="ja-JP" altLang="en-US" dirty="0"/>
        </a:p>
      </dgm:t>
    </dgm:pt>
    <dgm:pt modelId="{7C6B57D9-7EE7-4347-8E45-FB69825081CD}" type="parTrans" cxnId="{4DBE5584-B372-49F7-814C-C92E538B64FF}">
      <dgm:prSet/>
      <dgm:spPr/>
      <dgm:t>
        <a:bodyPr/>
        <a:lstStyle/>
        <a:p>
          <a:endParaRPr kumimoji="1" lang="ja-JP" altLang="en-US"/>
        </a:p>
      </dgm:t>
    </dgm:pt>
    <dgm:pt modelId="{5C810DEF-1385-4C26-994A-31EE69F5A39C}" type="sibTrans" cxnId="{4DBE5584-B372-49F7-814C-C92E538B64FF}">
      <dgm:prSet/>
      <dgm:spPr/>
      <dgm:t>
        <a:bodyPr/>
        <a:lstStyle/>
        <a:p>
          <a:endParaRPr kumimoji="1" lang="ja-JP" altLang="en-US"/>
        </a:p>
      </dgm:t>
    </dgm:pt>
    <dgm:pt modelId="{837BE76C-2B4C-4A0C-91AA-2AFEB1450032}">
      <dgm:prSet phldrT="[テキスト]"/>
      <dgm:spPr/>
      <dgm:t>
        <a:bodyPr/>
        <a:lstStyle/>
        <a:p>
          <a:r>
            <a:rPr kumimoji="1" lang="ja-JP" altLang="en-US" b="0" smtClean="0"/>
            <a:t>最終調整</a:t>
          </a:r>
          <a:endParaRPr kumimoji="1" lang="ja-JP" altLang="en-US" dirty="0"/>
        </a:p>
      </dgm:t>
    </dgm:pt>
    <dgm:pt modelId="{4CE482F3-FBD3-4C5D-B318-29E297CC899A}" type="parTrans" cxnId="{513FE07D-899E-431B-956D-5DE44A9A7E45}">
      <dgm:prSet/>
      <dgm:spPr/>
      <dgm:t>
        <a:bodyPr/>
        <a:lstStyle/>
        <a:p>
          <a:endParaRPr kumimoji="1" lang="ja-JP" altLang="en-US"/>
        </a:p>
      </dgm:t>
    </dgm:pt>
    <dgm:pt modelId="{86BAB719-26F2-4502-9040-91E53ADD4D43}" type="sibTrans" cxnId="{513FE07D-899E-431B-956D-5DE44A9A7E45}">
      <dgm:prSet/>
      <dgm:spPr/>
      <dgm:t>
        <a:bodyPr/>
        <a:lstStyle/>
        <a:p>
          <a:endParaRPr kumimoji="1" lang="ja-JP" altLang="en-US"/>
        </a:p>
      </dgm:t>
    </dgm:pt>
    <dgm:pt modelId="{DCB505F6-E919-43F1-B76F-0E33833FB45F}">
      <dgm:prSet phldrT="[テキスト]"/>
      <dgm:spPr/>
      <dgm:t>
        <a:bodyPr/>
        <a:lstStyle/>
        <a:p>
          <a:r>
            <a:rPr kumimoji="1" lang="ja-JP" altLang="en-US" b="0" smtClean="0"/>
            <a:t>公開</a:t>
          </a:r>
          <a:endParaRPr kumimoji="1" lang="ja-JP" altLang="en-US" dirty="0"/>
        </a:p>
      </dgm:t>
    </dgm:pt>
    <dgm:pt modelId="{AA55CA24-3845-47CA-951F-BCEB2E0A41EF}" type="parTrans" cxnId="{42B39BC0-D194-4847-8FA8-2F61183C2605}">
      <dgm:prSet/>
      <dgm:spPr/>
      <dgm:t>
        <a:bodyPr/>
        <a:lstStyle/>
        <a:p>
          <a:endParaRPr kumimoji="1" lang="ja-JP" altLang="en-US"/>
        </a:p>
      </dgm:t>
    </dgm:pt>
    <dgm:pt modelId="{1BF59D06-38C4-4419-87A3-99B77173FE99}" type="sibTrans" cxnId="{42B39BC0-D194-4847-8FA8-2F61183C2605}">
      <dgm:prSet/>
      <dgm:spPr/>
      <dgm:t>
        <a:bodyPr/>
        <a:lstStyle/>
        <a:p>
          <a:endParaRPr kumimoji="1" lang="ja-JP" altLang="en-US"/>
        </a:p>
      </dgm:t>
    </dgm:pt>
    <dgm:pt modelId="{48F88C80-E720-426F-BEA9-6413242FB3B7}">
      <dgm:prSet phldrT="[テキスト]"/>
      <dgm:spPr/>
      <dgm:t>
        <a:bodyPr/>
        <a:lstStyle/>
        <a:p>
          <a:r>
            <a:rPr kumimoji="1" lang="ja-JP" altLang="en-US" dirty="0" smtClean="0"/>
            <a:t>コメント</a:t>
          </a:r>
          <a:endParaRPr kumimoji="1" lang="ja-JP" altLang="en-US" dirty="0"/>
        </a:p>
      </dgm:t>
    </dgm:pt>
    <dgm:pt modelId="{0872F94A-14E1-4CE3-AC6B-91B710887375}" type="parTrans" cxnId="{A9B28BD2-F97E-4D6E-8120-6C4809CD5E91}">
      <dgm:prSet/>
      <dgm:spPr/>
      <dgm:t>
        <a:bodyPr/>
        <a:lstStyle/>
        <a:p>
          <a:endParaRPr kumimoji="1" lang="ja-JP" altLang="en-US"/>
        </a:p>
      </dgm:t>
    </dgm:pt>
    <dgm:pt modelId="{67A3AFA6-25AF-4F50-8517-2A7F1CD041CC}" type="sibTrans" cxnId="{A9B28BD2-F97E-4D6E-8120-6C4809CD5E91}">
      <dgm:prSet/>
      <dgm:spPr/>
      <dgm:t>
        <a:bodyPr/>
        <a:lstStyle/>
        <a:p>
          <a:endParaRPr kumimoji="1" lang="ja-JP" altLang="en-US"/>
        </a:p>
      </dgm:t>
    </dgm:pt>
    <dgm:pt modelId="{16826DED-7610-4642-A5CE-5831B8CCEA95}" type="pres">
      <dgm:prSet presAssocID="{5F0C8BD2-1803-407E-B725-679667A2E864}" presName="Name0" presStyleCnt="0">
        <dgm:presLayoutVars>
          <dgm:dir/>
          <dgm:resizeHandles val="exact"/>
        </dgm:presLayoutVars>
      </dgm:prSet>
      <dgm:spPr/>
    </dgm:pt>
    <dgm:pt modelId="{2261D30C-9561-42CE-9EB4-B69FF202D987}" type="pres">
      <dgm:prSet presAssocID="{6DD8F032-6C02-40F0-A04F-68B358D6E2F0}" presName="parTxOnly" presStyleLbl="node1" presStyleIdx="0" presStyleCnt="7">
        <dgm:presLayoutVars>
          <dgm:bulletEnabled val="1"/>
        </dgm:presLayoutVars>
      </dgm:prSet>
      <dgm:spPr/>
      <dgm:t>
        <a:bodyPr/>
        <a:lstStyle/>
        <a:p>
          <a:endParaRPr kumimoji="1" lang="ja-JP" altLang="en-US"/>
        </a:p>
      </dgm:t>
    </dgm:pt>
    <dgm:pt modelId="{77C6C8CC-F41C-423D-A524-0C8341AEC30E}" type="pres">
      <dgm:prSet presAssocID="{39C080D7-BDF9-4912-B4A0-CB3AB36AE172}" presName="parSpace" presStyleCnt="0"/>
      <dgm:spPr/>
    </dgm:pt>
    <dgm:pt modelId="{7CB0788E-0003-4225-B449-C3847243258B}" type="pres">
      <dgm:prSet presAssocID="{1FE02D6A-E98F-47BA-A1F7-3F508F405D1D}" presName="parTxOnly" presStyleLbl="node1" presStyleIdx="1" presStyleCnt="7">
        <dgm:presLayoutVars>
          <dgm:bulletEnabled val="1"/>
        </dgm:presLayoutVars>
      </dgm:prSet>
      <dgm:spPr/>
      <dgm:t>
        <a:bodyPr/>
        <a:lstStyle/>
        <a:p>
          <a:endParaRPr kumimoji="1" lang="ja-JP" altLang="en-US"/>
        </a:p>
      </dgm:t>
    </dgm:pt>
    <dgm:pt modelId="{7DE28117-B772-4953-8606-CF16DCDEA8FC}" type="pres">
      <dgm:prSet presAssocID="{35291868-E0DC-469D-AB58-580A2A0A77B8}" presName="parSpace" presStyleCnt="0"/>
      <dgm:spPr/>
    </dgm:pt>
    <dgm:pt modelId="{42F42220-D31D-40CF-B80C-B8B284EE9652}" type="pres">
      <dgm:prSet presAssocID="{48F88C80-E720-426F-BEA9-6413242FB3B7}" presName="parTxOnly" presStyleLbl="node1" presStyleIdx="2" presStyleCnt="7">
        <dgm:presLayoutVars>
          <dgm:bulletEnabled val="1"/>
        </dgm:presLayoutVars>
      </dgm:prSet>
      <dgm:spPr/>
      <dgm:t>
        <a:bodyPr/>
        <a:lstStyle/>
        <a:p>
          <a:endParaRPr kumimoji="1" lang="ja-JP" altLang="en-US"/>
        </a:p>
      </dgm:t>
    </dgm:pt>
    <dgm:pt modelId="{A5FC31B5-2806-4A1A-B119-24B789B3BB9D}" type="pres">
      <dgm:prSet presAssocID="{67A3AFA6-25AF-4F50-8517-2A7F1CD041CC}" presName="parSpace" presStyleCnt="0"/>
      <dgm:spPr/>
    </dgm:pt>
    <dgm:pt modelId="{84928C6A-F038-4A47-B45C-7D02AC1347C5}" type="pres">
      <dgm:prSet presAssocID="{636D88FB-7FEE-47B9-8DEE-E25E0BFCDF7E}" presName="parTxOnly" presStyleLbl="node1" presStyleIdx="3" presStyleCnt="7">
        <dgm:presLayoutVars>
          <dgm:bulletEnabled val="1"/>
        </dgm:presLayoutVars>
      </dgm:prSet>
      <dgm:spPr/>
      <dgm:t>
        <a:bodyPr/>
        <a:lstStyle/>
        <a:p>
          <a:endParaRPr kumimoji="1" lang="ja-JP" altLang="en-US"/>
        </a:p>
      </dgm:t>
    </dgm:pt>
    <dgm:pt modelId="{E70C8E9C-A3E9-4642-BC55-B90F9F51157A}" type="pres">
      <dgm:prSet presAssocID="{797C2F28-BC3D-4276-94A8-A9430D9BA59C}" presName="parSpace" presStyleCnt="0"/>
      <dgm:spPr/>
    </dgm:pt>
    <dgm:pt modelId="{54B09B92-A948-43AF-9D9E-3B487AC20937}" type="pres">
      <dgm:prSet presAssocID="{F73BC119-08F5-4E5C-BA2F-EB1BF4D7D208}" presName="parTxOnly" presStyleLbl="node1" presStyleIdx="4" presStyleCnt="7">
        <dgm:presLayoutVars>
          <dgm:bulletEnabled val="1"/>
        </dgm:presLayoutVars>
      </dgm:prSet>
      <dgm:spPr/>
      <dgm:t>
        <a:bodyPr/>
        <a:lstStyle/>
        <a:p>
          <a:endParaRPr kumimoji="1" lang="ja-JP" altLang="en-US"/>
        </a:p>
      </dgm:t>
    </dgm:pt>
    <dgm:pt modelId="{15D61061-6857-4EA2-91BF-E4A7D20B69C0}" type="pres">
      <dgm:prSet presAssocID="{5C810DEF-1385-4C26-994A-31EE69F5A39C}" presName="parSpace" presStyleCnt="0"/>
      <dgm:spPr/>
    </dgm:pt>
    <dgm:pt modelId="{F783041A-1137-42A2-BF89-706097A641E4}" type="pres">
      <dgm:prSet presAssocID="{837BE76C-2B4C-4A0C-91AA-2AFEB1450032}" presName="parTxOnly" presStyleLbl="node1" presStyleIdx="5" presStyleCnt="7">
        <dgm:presLayoutVars>
          <dgm:bulletEnabled val="1"/>
        </dgm:presLayoutVars>
      </dgm:prSet>
      <dgm:spPr/>
      <dgm:t>
        <a:bodyPr/>
        <a:lstStyle/>
        <a:p>
          <a:endParaRPr kumimoji="1" lang="ja-JP" altLang="en-US"/>
        </a:p>
      </dgm:t>
    </dgm:pt>
    <dgm:pt modelId="{F159663E-228A-41EE-AC6B-79C6F57A6490}" type="pres">
      <dgm:prSet presAssocID="{86BAB719-26F2-4502-9040-91E53ADD4D43}" presName="parSpace" presStyleCnt="0"/>
      <dgm:spPr/>
    </dgm:pt>
    <dgm:pt modelId="{3733D430-9AD6-4532-BFD6-5B5CEF4ED9F2}" type="pres">
      <dgm:prSet presAssocID="{DCB505F6-E919-43F1-B76F-0E33833FB45F}" presName="parTxOnly" presStyleLbl="node1" presStyleIdx="6" presStyleCnt="7">
        <dgm:presLayoutVars>
          <dgm:bulletEnabled val="1"/>
        </dgm:presLayoutVars>
      </dgm:prSet>
      <dgm:spPr/>
      <dgm:t>
        <a:bodyPr/>
        <a:lstStyle/>
        <a:p>
          <a:endParaRPr kumimoji="1" lang="ja-JP" altLang="en-US"/>
        </a:p>
      </dgm:t>
    </dgm:pt>
  </dgm:ptLst>
  <dgm:cxnLst>
    <dgm:cxn modelId="{442B92EC-AECD-4955-BA49-CDD5A084649F}" type="presOf" srcId="{F73BC119-08F5-4E5C-BA2F-EB1BF4D7D208}" destId="{54B09B92-A948-43AF-9D9E-3B487AC20937}" srcOrd="0" destOrd="0" presId="urn:microsoft.com/office/officeart/2005/8/layout/hChevron3"/>
    <dgm:cxn modelId="{682AD76D-CBB5-43F1-AE0C-59C6CD3830C0}" type="presOf" srcId="{6DD8F032-6C02-40F0-A04F-68B358D6E2F0}" destId="{2261D30C-9561-42CE-9EB4-B69FF202D987}" srcOrd="0" destOrd="0" presId="urn:microsoft.com/office/officeart/2005/8/layout/hChevron3"/>
    <dgm:cxn modelId="{A485150D-5BBE-4C7E-9B51-83B7DFFA63B3}" type="presOf" srcId="{DCB505F6-E919-43F1-B76F-0E33833FB45F}" destId="{3733D430-9AD6-4532-BFD6-5B5CEF4ED9F2}" srcOrd="0" destOrd="0" presId="urn:microsoft.com/office/officeart/2005/8/layout/hChevron3"/>
    <dgm:cxn modelId="{513FE07D-899E-431B-956D-5DE44A9A7E45}" srcId="{5F0C8BD2-1803-407E-B725-679667A2E864}" destId="{837BE76C-2B4C-4A0C-91AA-2AFEB1450032}" srcOrd="5" destOrd="0" parTransId="{4CE482F3-FBD3-4C5D-B318-29E297CC899A}" sibTransId="{86BAB719-26F2-4502-9040-91E53ADD4D43}"/>
    <dgm:cxn modelId="{5B759FD3-3724-4FF2-BF6C-768681BF27BA}" srcId="{5F0C8BD2-1803-407E-B725-679667A2E864}" destId="{1FE02D6A-E98F-47BA-A1F7-3F508F405D1D}" srcOrd="1" destOrd="0" parTransId="{7D1676CA-C41D-4D90-8595-795E602339CA}" sibTransId="{35291868-E0DC-469D-AB58-580A2A0A77B8}"/>
    <dgm:cxn modelId="{4DBE5584-B372-49F7-814C-C92E538B64FF}" srcId="{5F0C8BD2-1803-407E-B725-679667A2E864}" destId="{F73BC119-08F5-4E5C-BA2F-EB1BF4D7D208}" srcOrd="4" destOrd="0" parTransId="{7C6B57D9-7EE7-4347-8E45-FB69825081CD}" sibTransId="{5C810DEF-1385-4C26-994A-31EE69F5A39C}"/>
    <dgm:cxn modelId="{A9B28BD2-F97E-4D6E-8120-6C4809CD5E91}" srcId="{5F0C8BD2-1803-407E-B725-679667A2E864}" destId="{48F88C80-E720-426F-BEA9-6413242FB3B7}" srcOrd="2" destOrd="0" parTransId="{0872F94A-14E1-4CE3-AC6B-91B710887375}" sibTransId="{67A3AFA6-25AF-4F50-8517-2A7F1CD041CC}"/>
    <dgm:cxn modelId="{42B39BC0-D194-4847-8FA8-2F61183C2605}" srcId="{5F0C8BD2-1803-407E-B725-679667A2E864}" destId="{DCB505F6-E919-43F1-B76F-0E33833FB45F}" srcOrd="6" destOrd="0" parTransId="{AA55CA24-3845-47CA-951F-BCEB2E0A41EF}" sibTransId="{1BF59D06-38C4-4419-87A3-99B77173FE99}"/>
    <dgm:cxn modelId="{2F2CFCD8-8F30-4715-912B-A0389CE1E2EC}" type="presOf" srcId="{837BE76C-2B4C-4A0C-91AA-2AFEB1450032}" destId="{F783041A-1137-42A2-BF89-706097A641E4}" srcOrd="0" destOrd="0" presId="urn:microsoft.com/office/officeart/2005/8/layout/hChevron3"/>
    <dgm:cxn modelId="{0B692EDD-8BC3-4F2F-A1D1-AB56A7A5E662}" type="presOf" srcId="{5F0C8BD2-1803-407E-B725-679667A2E864}" destId="{16826DED-7610-4642-A5CE-5831B8CCEA95}" srcOrd="0" destOrd="0" presId="urn:microsoft.com/office/officeart/2005/8/layout/hChevron3"/>
    <dgm:cxn modelId="{28FC6719-054F-4A03-8C7A-0CA72CA6F390}" type="presOf" srcId="{636D88FB-7FEE-47B9-8DEE-E25E0BFCDF7E}" destId="{84928C6A-F038-4A47-B45C-7D02AC1347C5}" srcOrd="0" destOrd="0" presId="urn:microsoft.com/office/officeart/2005/8/layout/hChevron3"/>
    <dgm:cxn modelId="{214A7922-4B0F-4B1F-B9D3-7FCC4DEFD2A2}" srcId="{5F0C8BD2-1803-407E-B725-679667A2E864}" destId="{636D88FB-7FEE-47B9-8DEE-E25E0BFCDF7E}" srcOrd="3" destOrd="0" parTransId="{8ED47EF9-A5E5-4948-AEF8-33CE2E533108}" sibTransId="{797C2F28-BC3D-4276-94A8-A9430D9BA59C}"/>
    <dgm:cxn modelId="{C2AE4A0C-D982-4E6C-BBFE-257A07D8DD6A}" type="presOf" srcId="{48F88C80-E720-426F-BEA9-6413242FB3B7}" destId="{42F42220-D31D-40CF-B80C-B8B284EE9652}" srcOrd="0" destOrd="0" presId="urn:microsoft.com/office/officeart/2005/8/layout/hChevron3"/>
    <dgm:cxn modelId="{995ECD09-FF3D-4B5C-B37D-08B5AFBB1D5C}" srcId="{5F0C8BD2-1803-407E-B725-679667A2E864}" destId="{6DD8F032-6C02-40F0-A04F-68B358D6E2F0}" srcOrd="0" destOrd="0" parTransId="{799DFC17-8D11-49F1-AE5B-4C1306AF2477}" sibTransId="{39C080D7-BDF9-4912-B4A0-CB3AB36AE172}"/>
    <dgm:cxn modelId="{E5CB286E-AEC9-4D33-AC9F-169B2712691E}" type="presOf" srcId="{1FE02D6A-E98F-47BA-A1F7-3F508F405D1D}" destId="{7CB0788E-0003-4225-B449-C3847243258B}" srcOrd="0" destOrd="0" presId="urn:microsoft.com/office/officeart/2005/8/layout/hChevron3"/>
    <dgm:cxn modelId="{32DA103A-6839-4B8D-9880-66C672FB97D4}" type="presParOf" srcId="{16826DED-7610-4642-A5CE-5831B8CCEA95}" destId="{2261D30C-9561-42CE-9EB4-B69FF202D987}" srcOrd="0" destOrd="0" presId="urn:microsoft.com/office/officeart/2005/8/layout/hChevron3"/>
    <dgm:cxn modelId="{1D50FD45-CEC9-4398-A28B-BFF5A46B5150}" type="presParOf" srcId="{16826DED-7610-4642-A5CE-5831B8CCEA95}" destId="{77C6C8CC-F41C-423D-A524-0C8341AEC30E}" srcOrd="1" destOrd="0" presId="urn:microsoft.com/office/officeart/2005/8/layout/hChevron3"/>
    <dgm:cxn modelId="{A0A8D121-2204-4A07-A4D0-584A437486FB}" type="presParOf" srcId="{16826DED-7610-4642-A5CE-5831B8CCEA95}" destId="{7CB0788E-0003-4225-B449-C3847243258B}" srcOrd="2" destOrd="0" presId="urn:microsoft.com/office/officeart/2005/8/layout/hChevron3"/>
    <dgm:cxn modelId="{24449A12-E9C5-40FE-9329-CCFAF9E18137}" type="presParOf" srcId="{16826DED-7610-4642-A5CE-5831B8CCEA95}" destId="{7DE28117-B772-4953-8606-CF16DCDEA8FC}" srcOrd="3" destOrd="0" presId="urn:microsoft.com/office/officeart/2005/8/layout/hChevron3"/>
    <dgm:cxn modelId="{9CC8FE24-20AC-4683-85D0-AAF388800EF0}" type="presParOf" srcId="{16826DED-7610-4642-A5CE-5831B8CCEA95}" destId="{42F42220-D31D-40CF-B80C-B8B284EE9652}" srcOrd="4" destOrd="0" presId="urn:microsoft.com/office/officeart/2005/8/layout/hChevron3"/>
    <dgm:cxn modelId="{22F862C6-4B6E-49C9-9F29-F72D8631FE96}" type="presParOf" srcId="{16826DED-7610-4642-A5CE-5831B8CCEA95}" destId="{A5FC31B5-2806-4A1A-B119-24B789B3BB9D}" srcOrd="5" destOrd="0" presId="urn:microsoft.com/office/officeart/2005/8/layout/hChevron3"/>
    <dgm:cxn modelId="{A28D0B40-11EC-41D8-8747-F6C6BEDD702E}" type="presParOf" srcId="{16826DED-7610-4642-A5CE-5831B8CCEA95}" destId="{84928C6A-F038-4A47-B45C-7D02AC1347C5}" srcOrd="6" destOrd="0" presId="urn:microsoft.com/office/officeart/2005/8/layout/hChevron3"/>
    <dgm:cxn modelId="{1C14E625-1C17-478D-BBB6-EC3C77E368E1}" type="presParOf" srcId="{16826DED-7610-4642-A5CE-5831B8CCEA95}" destId="{E70C8E9C-A3E9-4642-BC55-B90F9F51157A}" srcOrd="7" destOrd="0" presId="urn:microsoft.com/office/officeart/2005/8/layout/hChevron3"/>
    <dgm:cxn modelId="{CBCA0815-3998-4F72-8792-45961EDB3D16}" type="presParOf" srcId="{16826DED-7610-4642-A5CE-5831B8CCEA95}" destId="{54B09B92-A948-43AF-9D9E-3B487AC20937}" srcOrd="8" destOrd="0" presId="urn:microsoft.com/office/officeart/2005/8/layout/hChevron3"/>
    <dgm:cxn modelId="{4CA2A4C0-E085-4980-8CA1-563F8C2C213A}" type="presParOf" srcId="{16826DED-7610-4642-A5CE-5831B8CCEA95}" destId="{15D61061-6857-4EA2-91BF-E4A7D20B69C0}" srcOrd="9" destOrd="0" presId="urn:microsoft.com/office/officeart/2005/8/layout/hChevron3"/>
    <dgm:cxn modelId="{83BF3A8E-0D5A-4017-8245-0A8486FE4301}" type="presParOf" srcId="{16826DED-7610-4642-A5CE-5831B8CCEA95}" destId="{F783041A-1137-42A2-BF89-706097A641E4}" srcOrd="10" destOrd="0" presId="urn:microsoft.com/office/officeart/2005/8/layout/hChevron3"/>
    <dgm:cxn modelId="{D6E29C6B-67DF-4444-8938-BB73F601C064}" type="presParOf" srcId="{16826DED-7610-4642-A5CE-5831B8CCEA95}" destId="{F159663E-228A-41EE-AC6B-79C6F57A6490}" srcOrd="11" destOrd="0" presId="urn:microsoft.com/office/officeart/2005/8/layout/hChevron3"/>
    <dgm:cxn modelId="{8B2B7C5A-BA49-4C38-A53D-950CFC401932}" type="presParOf" srcId="{16826DED-7610-4642-A5CE-5831B8CCEA95}" destId="{3733D430-9AD6-4532-BFD6-5B5CEF4ED9F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76977" cy="512143"/>
          </a:xfrm>
          <a:prstGeom prst="rect">
            <a:avLst/>
          </a:prstGeom>
          <a:noFill/>
          <a:ln>
            <a:noFill/>
          </a:ln>
          <a:effectLst/>
          <a:extLst/>
        </p:spPr>
        <p:txBody>
          <a:bodyPr vert="horz" wrap="square" lIns="95386" tIns="47695" rIns="95386" bIns="47695" numCol="1" anchor="t" anchorCtr="0" compatLnSpc="1">
            <a:prstTxWarp prst="textNoShape">
              <a:avLst/>
            </a:prstTxWarp>
          </a:bodyPr>
          <a:lstStyle>
            <a:lvl1pPr defTabSz="954640">
              <a:defRPr sz="1300" b="0">
                <a:latin typeface="Arial" pitchFamily="34" charset="0"/>
                <a:ea typeface="ＭＳ Ｐゴシック" pitchFamily="50" charset="-128"/>
              </a:defRPr>
            </a:lvl1pPr>
          </a:lstStyle>
          <a:p>
            <a:pPr>
              <a:defRPr/>
            </a:pPr>
            <a:endParaRPr lang="en-US" altLang="ja-JP"/>
          </a:p>
        </p:txBody>
      </p:sp>
      <p:sp>
        <p:nvSpPr>
          <p:cNvPr id="11267" name="Rectangle 3"/>
          <p:cNvSpPr>
            <a:spLocks noGrp="1" noChangeArrowheads="1"/>
          </p:cNvSpPr>
          <p:nvPr>
            <p:ph type="dt" sz="quarter" idx="1"/>
          </p:nvPr>
        </p:nvSpPr>
        <p:spPr bwMode="auto">
          <a:xfrm>
            <a:off x="4020650" y="0"/>
            <a:ext cx="3076976" cy="512143"/>
          </a:xfrm>
          <a:prstGeom prst="rect">
            <a:avLst/>
          </a:prstGeom>
          <a:noFill/>
          <a:ln>
            <a:noFill/>
          </a:ln>
          <a:effectLst/>
          <a:extLst/>
        </p:spPr>
        <p:txBody>
          <a:bodyPr vert="horz" wrap="square" lIns="95386" tIns="47695" rIns="95386" bIns="47695" numCol="1" anchor="t" anchorCtr="0" compatLnSpc="1">
            <a:prstTxWarp prst="textNoShape">
              <a:avLst/>
            </a:prstTxWarp>
          </a:bodyPr>
          <a:lstStyle>
            <a:lvl1pPr algn="r" defTabSz="954640">
              <a:defRPr sz="1300" b="0">
                <a:latin typeface="Arial" pitchFamily="34" charset="0"/>
                <a:ea typeface="ＭＳ Ｐゴシック" pitchFamily="50" charset="-128"/>
              </a:defRPr>
            </a:lvl1pPr>
          </a:lstStyle>
          <a:p>
            <a:pPr>
              <a:defRPr/>
            </a:pPr>
            <a:endParaRPr lang="en-US" altLang="ja-JP"/>
          </a:p>
        </p:txBody>
      </p:sp>
      <p:sp>
        <p:nvSpPr>
          <p:cNvPr id="11268" name="Rectangle 4"/>
          <p:cNvSpPr>
            <a:spLocks noGrp="1" noChangeArrowheads="1"/>
          </p:cNvSpPr>
          <p:nvPr>
            <p:ph type="ftr" sz="quarter" idx="2"/>
          </p:nvPr>
        </p:nvSpPr>
        <p:spPr bwMode="auto">
          <a:xfrm>
            <a:off x="1" y="9720824"/>
            <a:ext cx="3076977" cy="512142"/>
          </a:xfrm>
          <a:prstGeom prst="rect">
            <a:avLst/>
          </a:prstGeom>
          <a:noFill/>
          <a:ln>
            <a:noFill/>
          </a:ln>
          <a:effectLst/>
          <a:extLst/>
        </p:spPr>
        <p:txBody>
          <a:bodyPr vert="horz" wrap="square" lIns="95386" tIns="47695" rIns="95386" bIns="47695" numCol="1" anchor="b" anchorCtr="0" compatLnSpc="1">
            <a:prstTxWarp prst="textNoShape">
              <a:avLst/>
            </a:prstTxWarp>
          </a:bodyPr>
          <a:lstStyle>
            <a:lvl1pPr defTabSz="954640">
              <a:defRPr sz="1300" b="0">
                <a:latin typeface="Arial" pitchFamily="34" charset="0"/>
                <a:ea typeface="ＭＳ Ｐゴシック" pitchFamily="50" charset="-128"/>
              </a:defRPr>
            </a:lvl1pPr>
          </a:lstStyle>
          <a:p>
            <a:pPr>
              <a:defRPr/>
            </a:pPr>
            <a:endParaRPr lang="en-US" altLang="ja-JP"/>
          </a:p>
        </p:txBody>
      </p:sp>
      <p:sp>
        <p:nvSpPr>
          <p:cNvPr id="11269" name="Rectangle 5"/>
          <p:cNvSpPr>
            <a:spLocks noGrp="1" noChangeArrowheads="1"/>
          </p:cNvSpPr>
          <p:nvPr>
            <p:ph type="sldNum" sz="quarter" idx="3"/>
          </p:nvPr>
        </p:nvSpPr>
        <p:spPr bwMode="auto">
          <a:xfrm>
            <a:off x="4020650" y="9720824"/>
            <a:ext cx="3076976" cy="512142"/>
          </a:xfrm>
          <a:prstGeom prst="rect">
            <a:avLst/>
          </a:prstGeom>
          <a:noFill/>
          <a:ln>
            <a:noFill/>
          </a:ln>
          <a:effectLst/>
          <a:extLst/>
        </p:spPr>
        <p:txBody>
          <a:bodyPr vert="horz" wrap="square" lIns="95386" tIns="47695" rIns="95386" bIns="47695" numCol="1" anchor="b" anchorCtr="0" compatLnSpc="1">
            <a:prstTxWarp prst="textNoShape">
              <a:avLst/>
            </a:prstTxWarp>
          </a:bodyPr>
          <a:lstStyle>
            <a:lvl1pPr algn="r" defTabSz="954640">
              <a:defRPr sz="1300" b="0">
                <a:latin typeface="Arial" pitchFamily="34" charset="0"/>
                <a:ea typeface="ＭＳ Ｐゴシック" pitchFamily="50" charset="-128"/>
              </a:defRPr>
            </a:lvl1pPr>
          </a:lstStyle>
          <a:p>
            <a:pPr>
              <a:defRPr/>
            </a:pPr>
            <a:fld id="{9C0BA182-B39A-4D16-8F46-130697CDF59B}" type="slidenum">
              <a:rPr lang="en-US" altLang="ja-JP"/>
              <a:pPr>
                <a:defRPr/>
              </a:pPr>
              <a:t>‹#›</a:t>
            </a:fld>
            <a:endParaRPr lang="en-US" altLang="ja-JP"/>
          </a:p>
        </p:txBody>
      </p:sp>
    </p:spTree>
    <p:extLst>
      <p:ext uri="{BB962C8B-B14F-4D97-AF65-F5344CB8AC3E}">
        <p14:creationId xmlns:p14="http://schemas.microsoft.com/office/powerpoint/2010/main" val="1097781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3076977" cy="512143"/>
          </a:xfrm>
          <a:prstGeom prst="rect">
            <a:avLst/>
          </a:prstGeom>
          <a:noFill/>
          <a:ln>
            <a:noFill/>
          </a:ln>
          <a:effectLst/>
          <a:extLst/>
        </p:spPr>
        <p:txBody>
          <a:bodyPr vert="horz" wrap="square" lIns="95386" tIns="47695" rIns="95386" bIns="47695" numCol="1" anchor="t" anchorCtr="0" compatLnSpc="1">
            <a:prstTxWarp prst="textNoShape">
              <a:avLst/>
            </a:prstTxWarp>
          </a:bodyPr>
          <a:lstStyle>
            <a:lvl1pPr defTabSz="954640">
              <a:defRPr sz="1300" b="0">
                <a:latin typeface="Arial" pitchFamily="34" charset="0"/>
                <a:ea typeface="ＭＳ Ｐゴシック" pitchFamily="50" charset="-128"/>
              </a:defRPr>
            </a:lvl1pPr>
          </a:lstStyle>
          <a:p>
            <a:pPr>
              <a:defRPr/>
            </a:pPr>
            <a:endParaRPr lang="en-US" altLang="ja-JP"/>
          </a:p>
        </p:txBody>
      </p:sp>
      <p:sp>
        <p:nvSpPr>
          <p:cNvPr id="24579" name="Rectangle 3"/>
          <p:cNvSpPr>
            <a:spLocks noGrp="1" noChangeArrowheads="1"/>
          </p:cNvSpPr>
          <p:nvPr>
            <p:ph type="dt" idx="1"/>
          </p:nvPr>
        </p:nvSpPr>
        <p:spPr bwMode="auto">
          <a:xfrm>
            <a:off x="4020650" y="0"/>
            <a:ext cx="3076976" cy="512143"/>
          </a:xfrm>
          <a:prstGeom prst="rect">
            <a:avLst/>
          </a:prstGeom>
          <a:noFill/>
          <a:ln>
            <a:noFill/>
          </a:ln>
          <a:effectLst/>
          <a:extLst/>
        </p:spPr>
        <p:txBody>
          <a:bodyPr vert="horz" wrap="square" lIns="95386" tIns="47695" rIns="95386" bIns="47695" numCol="1" anchor="t" anchorCtr="0" compatLnSpc="1">
            <a:prstTxWarp prst="textNoShape">
              <a:avLst/>
            </a:prstTxWarp>
          </a:bodyPr>
          <a:lstStyle>
            <a:lvl1pPr algn="r" defTabSz="954640">
              <a:defRPr sz="1300" b="0">
                <a:latin typeface="Arial" pitchFamily="34" charset="0"/>
                <a:ea typeface="ＭＳ Ｐゴシック" pitchFamily="50" charset="-128"/>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774700" y="766763"/>
            <a:ext cx="5548313"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709429" y="4861235"/>
            <a:ext cx="5680444" cy="4605988"/>
          </a:xfrm>
          <a:prstGeom prst="rect">
            <a:avLst/>
          </a:prstGeom>
          <a:noFill/>
          <a:ln>
            <a:noFill/>
          </a:ln>
          <a:effectLst/>
          <a:extLst/>
        </p:spPr>
        <p:txBody>
          <a:bodyPr vert="horz" wrap="square" lIns="95386" tIns="47695" rIns="95386" bIns="4769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4582" name="Rectangle 6"/>
          <p:cNvSpPr>
            <a:spLocks noGrp="1" noChangeArrowheads="1"/>
          </p:cNvSpPr>
          <p:nvPr>
            <p:ph type="ftr" sz="quarter" idx="4"/>
          </p:nvPr>
        </p:nvSpPr>
        <p:spPr bwMode="auto">
          <a:xfrm>
            <a:off x="1" y="9720824"/>
            <a:ext cx="3076977" cy="512142"/>
          </a:xfrm>
          <a:prstGeom prst="rect">
            <a:avLst/>
          </a:prstGeom>
          <a:noFill/>
          <a:ln>
            <a:noFill/>
          </a:ln>
          <a:effectLst/>
          <a:extLst/>
        </p:spPr>
        <p:txBody>
          <a:bodyPr vert="horz" wrap="square" lIns="95386" tIns="47695" rIns="95386" bIns="47695" numCol="1" anchor="b" anchorCtr="0" compatLnSpc="1">
            <a:prstTxWarp prst="textNoShape">
              <a:avLst/>
            </a:prstTxWarp>
          </a:bodyPr>
          <a:lstStyle>
            <a:lvl1pPr defTabSz="954640">
              <a:defRPr sz="1300" b="0">
                <a:latin typeface="Arial" pitchFamily="34" charset="0"/>
                <a:ea typeface="ＭＳ Ｐゴシック" pitchFamily="50" charset="-128"/>
              </a:defRPr>
            </a:lvl1pPr>
          </a:lstStyle>
          <a:p>
            <a:pPr>
              <a:defRPr/>
            </a:pPr>
            <a:endParaRPr lang="en-US" altLang="ja-JP"/>
          </a:p>
        </p:txBody>
      </p:sp>
      <p:sp>
        <p:nvSpPr>
          <p:cNvPr id="24583" name="Rectangle 7"/>
          <p:cNvSpPr>
            <a:spLocks noGrp="1" noChangeArrowheads="1"/>
          </p:cNvSpPr>
          <p:nvPr>
            <p:ph type="sldNum" sz="quarter" idx="5"/>
          </p:nvPr>
        </p:nvSpPr>
        <p:spPr bwMode="auto">
          <a:xfrm>
            <a:off x="4020650" y="9720824"/>
            <a:ext cx="3076976" cy="512142"/>
          </a:xfrm>
          <a:prstGeom prst="rect">
            <a:avLst/>
          </a:prstGeom>
          <a:noFill/>
          <a:ln>
            <a:noFill/>
          </a:ln>
          <a:effectLst/>
          <a:extLst/>
        </p:spPr>
        <p:txBody>
          <a:bodyPr vert="horz" wrap="square" lIns="95386" tIns="47695" rIns="95386" bIns="47695" numCol="1" anchor="b" anchorCtr="0" compatLnSpc="1">
            <a:prstTxWarp prst="textNoShape">
              <a:avLst/>
            </a:prstTxWarp>
          </a:bodyPr>
          <a:lstStyle>
            <a:lvl1pPr algn="r" defTabSz="954640">
              <a:defRPr sz="1300" b="0">
                <a:latin typeface="Arial" pitchFamily="34" charset="0"/>
                <a:ea typeface="ＭＳ Ｐゴシック" pitchFamily="50" charset="-128"/>
              </a:defRPr>
            </a:lvl1pPr>
          </a:lstStyle>
          <a:p>
            <a:pPr>
              <a:defRPr/>
            </a:pPr>
            <a:fld id="{789282D0-BCBB-4893-9CF8-2A26B667B39C}" type="slidenum">
              <a:rPr lang="en-US" altLang="ja-JP"/>
              <a:pPr>
                <a:defRPr/>
              </a:pPr>
              <a:t>‹#›</a:t>
            </a:fld>
            <a:endParaRPr lang="en-US" altLang="ja-JP"/>
          </a:p>
        </p:txBody>
      </p:sp>
    </p:spTree>
    <p:extLst>
      <p:ext uri="{BB962C8B-B14F-4D97-AF65-F5344CB8AC3E}">
        <p14:creationId xmlns:p14="http://schemas.microsoft.com/office/powerpoint/2010/main" val="36259780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FE5E64-76B5-44B3-93AC-76F776976B0A}" type="slidenum">
              <a:rPr kumimoji="1" lang="ja-JP" altLang="en-US" smtClean="0"/>
              <a:t>12</a:t>
            </a:fld>
            <a:endParaRPr kumimoji="1" lang="ja-JP" altLang="en-US"/>
          </a:p>
        </p:txBody>
      </p:sp>
    </p:spTree>
    <p:extLst>
      <p:ext uri="{BB962C8B-B14F-4D97-AF65-F5344CB8AC3E}">
        <p14:creationId xmlns:p14="http://schemas.microsoft.com/office/powerpoint/2010/main" val="3949052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normAutofit/>
          </a:bodyPr>
          <a:lstStyle>
            <a:lvl1pPr algn="ctr">
              <a:defRPr sz="48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4113317"/>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2D445476-B57F-464F-8319-C26E69740EC0}" type="slidenum">
              <a:rPr lang="ja-JP" altLang="en-US" smtClean="0"/>
              <a:pPr>
                <a:defRPr/>
              </a:pPr>
              <a:t>‹#›</a:t>
            </a:fld>
            <a:endParaRPr lang="ja-JP" altLang="en-US"/>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t="18068" b="19320"/>
          <a:stretch/>
        </p:blipFill>
        <p:spPr>
          <a:xfrm>
            <a:off x="7727297" y="6294951"/>
            <a:ext cx="2178703" cy="587630"/>
          </a:xfrm>
          <a:prstGeom prst="rect">
            <a:avLst/>
          </a:prstGeom>
        </p:spPr>
      </p:pic>
      <p:sp>
        <p:nvSpPr>
          <p:cNvPr id="8" name="正方形/長方形 7"/>
          <p:cNvSpPr/>
          <p:nvPr/>
        </p:nvSpPr>
        <p:spPr>
          <a:xfrm>
            <a:off x="1" y="6294951"/>
            <a:ext cx="7737949" cy="587630"/>
          </a:xfrm>
          <a:prstGeom prst="rect">
            <a:avLst/>
          </a:prstGeom>
          <a:solidFill>
            <a:srgbClr val="1E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Tree>
    <p:extLst>
      <p:ext uri="{BB962C8B-B14F-4D97-AF65-F5344CB8AC3E}">
        <p14:creationId xmlns:p14="http://schemas.microsoft.com/office/powerpoint/2010/main" val="7809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03107573-41B3-4804-A7D3-1E2DB8777170}" type="slidenum">
              <a:rPr lang="ja-JP" altLang="en-US" smtClean="0"/>
              <a:pPr>
                <a:defRPr/>
              </a:pPr>
              <a:t>‹#›</a:t>
            </a:fld>
            <a:endParaRPr lang="ja-JP" altLang="en-US"/>
          </a:p>
        </p:txBody>
      </p:sp>
    </p:spTree>
    <p:extLst>
      <p:ext uri="{BB962C8B-B14F-4D97-AF65-F5344CB8AC3E}">
        <p14:creationId xmlns:p14="http://schemas.microsoft.com/office/powerpoint/2010/main" val="39516346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03107573-41B3-4804-A7D3-1E2DB8777170}" type="slidenum">
              <a:rPr lang="ja-JP" altLang="en-US" smtClean="0"/>
              <a:pPr>
                <a:defRPr/>
              </a:pPr>
              <a:t>‹#›</a:t>
            </a:fld>
            <a:endParaRPr lang="ja-JP" altLang="en-US"/>
          </a:p>
        </p:txBody>
      </p:sp>
    </p:spTree>
    <p:extLst>
      <p:ext uri="{BB962C8B-B14F-4D97-AF65-F5344CB8AC3E}">
        <p14:creationId xmlns:p14="http://schemas.microsoft.com/office/powerpoint/2010/main" val="225653747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BB25582-1780-41E1-850D-112288950709}" type="datetime1">
              <a:rPr kumimoji="1" lang="ja-JP" altLang="en-US" smtClean="0"/>
              <a:t>2017/2/22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7CDC20A-BF1B-4484-8EDD-AB690AD45C36}" type="slidenum">
              <a:rPr kumimoji="1" lang="ja-JP" altLang="en-US" smtClean="0"/>
              <a:t>‹#›</a:t>
            </a:fld>
            <a:endParaRPr kumimoji="1" lang="ja-JP" altLang="en-US"/>
          </a:p>
        </p:txBody>
      </p:sp>
    </p:spTree>
    <p:extLst>
      <p:ext uri="{BB962C8B-B14F-4D97-AF65-F5344CB8AC3E}">
        <p14:creationId xmlns:p14="http://schemas.microsoft.com/office/powerpoint/2010/main" val="1417493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lvl1pPr>
              <a:defRPr>
                <a:latin typeface="+mn-ea"/>
                <a:ea typeface="+mn-ea"/>
              </a:defRPr>
            </a:lvl1pPr>
          </a:lstStyle>
          <a:p>
            <a:fld id="{B25CF727-AC5E-49C8-B6FD-ADF0AF7E0FAA}" type="datetime1">
              <a:rPr lang="ja-JP" altLang="en-US" smtClean="0"/>
              <a:t>2017/2/22</a:t>
            </a:fld>
            <a:endParaRPr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latin typeface="+mn-ea"/>
                <a:ea typeface="+mn-ea"/>
              </a:defRPr>
            </a:lvl1pPr>
          </a:lstStyle>
          <a:p>
            <a:fld id="{D9550142-B990-490A-A107-ED7302A7FD52}" type="slidenum">
              <a:rPr lang="ja-JP" altLang="en-US" smtClean="0"/>
              <a:pPr/>
              <a:t>‹#›</a:t>
            </a:fld>
            <a:endParaRPr lang="ja-JP" altLang="en-US" dirty="0"/>
          </a:p>
        </p:txBody>
      </p:sp>
      <p:sp>
        <p:nvSpPr>
          <p:cNvPr id="6" name="コンテンツ プレースホルダー 2"/>
          <p:cNvSpPr>
            <a:spLocks noGrp="1"/>
          </p:cNvSpPr>
          <p:nvPr>
            <p:ph idx="1"/>
          </p:nvPr>
        </p:nvSpPr>
        <p:spPr>
          <a:xfrm>
            <a:off x="200472" y="836714"/>
            <a:ext cx="9505056" cy="1356883"/>
          </a:xfrm>
          <a:solidFill>
            <a:srgbClr val="99D6EC"/>
          </a:solidFill>
        </p:spPr>
        <p:txBody>
          <a:bodyPr/>
          <a:lstStyle>
            <a:lvl2pPr>
              <a:defRPr sz="1800"/>
            </a:lvl2pPr>
            <a:lvl3pPr>
              <a:defRPr sz="1600"/>
            </a:lvl3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p:txBody>
      </p:sp>
      <p:sp>
        <p:nvSpPr>
          <p:cNvPr id="7" name="タイトル 1"/>
          <p:cNvSpPr>
            <a:spLocks noGrp="1"/>
          </p:cNvSpPr>
          <p:nvPr>
            <p:ph type="title"/>
          </p:nvPr>
        </p:nvSpPr>
        <p:spPr>
          <a:xfrm>
            <a:off x="200472" y="188642"/>
            <a:ext cx="9505503" cy="461665"/>
          </a:xfrm>
        </p:spPr>
        <p:txBody>
          <a:bodyPr wrap="square">
            <a:spAutoFit/>
          </a:bodyPr>
          <a:lstStyle>
            <a:lvl1pPr algn="l">
              <a:defRPr lang="ja-JP" altLang="en-US" sz="2400" b="1">
                <a:latin typeface="+mj-ea"/>
                <a:ea typeface="+mj-ea"/>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Tree>
    <p:extLst>
      <p:ext uri="{BB962C8B-B14F-4D97-AF65-F5344CB8AC3E}">
        <p14:creationId xmlns:p14="http://schemas.microsoft.com/office/powerpoint/2010/main" val="3936694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18DEEDE0-88DB-4E98-BC01-4C172DEA0BEA}" type="datetime1">
              <a:rPr kumimoji="1" lang="ja-JP" altLang="en-US" smtClean="0"/>
              <a:t>2017/2/22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7CDC20A-BF1B-4484-8EDD-AB690AD45C36}" type="slidenum">
              <a:rPr kumimoji="1" lang="ja-JP" altLang="en-US" smtClean="0"/>
              <a:t>‹#›</a:t>
            </a:fld>
            <a:endParaRPr kumimoji="1" lang="ja-JP" altLang="en-US"/>
          </a:p>
        </p:txBody>
      </p:sp>
      <p:sp>
        <p:nvSpPr>
          <p:cNvPr id="6" name="タイトル 1"/>
          <p:cNvSpPr>
            <a:spLocks noGrp="1"/>
          </p:cNvSpPr>
          <p:nvPr>
            <p:ph type="title"/>
          </p:nvPr>
        </p:nvSpPr>
        <p:spPr>
          <a:xfrm>
            <a:off x="200472" y="202874"/>
            <a:ext cx="9505503" cy="433196"/>
          </a:xfrm>
        </p:spPr>
        <p:txBody>
          <a:bodyPr wrap="square">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2"/>
            <a:ext cx="9396722" cy="149143"/>
          </a:xfrm>
          <a:noFill/>
        </p:spPr>
        <p:txBody>
          <a:bodyPr wrap="squar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（資料）●●</a:t>
            </a:r>
            <a:endParaRPr kumimoji="1" lang="ja-JP" altLang="en-US" dirty="0"/>
          </a:p>
        </p:txBody>
      </p:sp>
      <p:sp>
        <p:nvSpPr>
          <p:cNvPr id="9" name="テキスト プレースホルダー 9"/>
          <p:cNvSpPr>
            <a:spLocks noGrp="1"/>
          </p:cNvSpPr>
          <p:nvPr>
            <p:ph type="body" sz="quarter" idx="14" hasCustomPrompt="1"/>
          </p:nvPr>
        </p:nvSpPr>
        <p:spPr>
          <a:xfrm>
            <a:off x="200796" y="3104965"/>
            <a:ext cx="1715213" cy="284052"/>
          </a:xfrm>
          <a:noFill/>
        </p:spPr>
        <p:txBody>
          <a:bodyPr wrap="none" lIns="0" tIns="0" rIns="0" bIns="0">
            <a:spAutoFit/>
          </a:bodyPr>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20pt</a:t>
            </a:r>
            <a:r>
              <a:rPr kumimoji="1" lang="ja-JP" altLang="en-US" dirty="0" smtClean="0"/>
              <a:t>）</a:t>
            </a:r>
            <a:endParaRPr kumimoji="1" lang="ja-JP" altLang="en-US" dirty="0"/>
          </a:p>
        </p:txBody>
      </p:sp>
      <p:sp>
        <p:nvSpPr>
          <p:cNvPr id="10" name="テキスト プレースホルダー 9"/>
          <p:cNvSpPr>
            <a:spLocks noGrp="1"/>
          </p:cNvSpPr>
          <p:nvPr>
            <p:ph type="body" sz="quarter" idx="15" hasCustomPrompt="1"/>
          </p:nvPr>
        </p:nvSpPr>
        <p:spPr>
          <a:xfrm>
            <a:off x="200472" y="3769296"/>
            <a:ext cx="1194238" cy="198837"/>
          </a:xfrm>
          <a:noFill/>
        </p:spPr>
        <p:txBody>
          <a:bodyPr wrap="none" lIns="0" tIns="0" rIns="0" bIns="0">
            <a:spAutoFit/>
          </a:bodyPr>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14pt</a:t>
            </a:r>
            <a:r>
              <a:rPr kumimoji="1" lang="ja-JP" altLang="en-US" dirty="0" smtClean="0"/>
              <a:t>）</a:t>
            </a:r>
            <a:endParaRPr kumimoji="1" lang="ja-JP" altLang="en-US" dirty="0"/>
          </a:p>
        </p:txBody>
      </p:sp>
      <p:sp>
        <p:nvSpPr>
          <p:cNvPr id="11" name="テキスト プレースホルダー 9"/>
          <p:cNvSpPr>
            <a:spLocks noGrp="1"/>
          </p:cNvSpPr>
          <p:nvPr>
            <p:ph type="body" sz="quarter" idx="16" hasCustomPrompt="1"/>
          </p:nvPr>
        </p:nvSpPr>
        <p:spPr>
          <a:xfrm>
            <a:off x="200472" y="4365106"/>
            <a:ext cx="1021113" cy="149143"/>
          </a:xfrm>
          <a:noFill/>
        </p:spPr>
        <p:txBody>
          <a:bodyPr wrap="non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10.5pt</a:t>
            </a:r>
            <a:r>
              <a:rPr kumimoji="1" lang="ja-JP" altLang="en-US" dirty="0" smtClean="0"/>
              <a:t>）</a:t>
            </a:r>
            <a:endParaRPr kumimoji="1" lang="ja-JP" altLang="en-US" dirty="0"/>
          </a:p>
        </p:txBody>
      </p:sp>
      <p:sp>
        <p:nvSpPr>
          <p:cNvPr id="12" name="テキスト プレースホルダー 11"/>
          <p:cNvSpPr>
            <a:spLocks noGrp="1"/>
          </p:cNvSpPr>
          <p:nvPr>
            <p:ph type="body" sz="quarter" idx="17"/>
          </p:nvPr>
        </p:nvSpPr>
        <p:spPr>
          <a:xfrm>
            <a:off x="200026" y="764706"/>
            <a:ext cx="9505950" cy="502161"/>
          </a:xfrm>
          <a:solidFill>
            <a:srgbClr val="99D6EC"/>
          </a:solidFill>
          <a:ln>
            <a:noFill/>
          </a:ln>
        </p:spPr>
        <p:txBody>
          <a:bodyPr vert="horz" wrap="square" lIns="216000" tIns="108000" rIns="216000" bIns="108000" rtlCol="0" anchor="t" anchorCtr="0">
            <a:spAutoFit/>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marL="237398" lvl="0" indent="-237398">
              <a:spcBef>
                <a:spcPts val="554"/>
              </a:spcBef>
              <a:spcAft>
                <a:spcPts val="554"/>
              </a:spcAft>
              <a:buClr>
                <a:srgbClr val="002060"/>
              </a:buClr>
              <a:buFont typeface="Wingdings" panose="05000000000000000000" pitchFamily="2" charset="2"/>
              <a:buChar char="l"/>
            </a:pPr>
            <a:r>
              <a:rPr kumimoji="1" lang="ja-JP" altLang="en-US" smtClean="0"/>
              <a:t>マスター テキストの書式設定</a:t>
            </a:r>
          </a:p>
        </p:txBody>
      </p:sp>
    </p:spTree>
    <p:extLst>
      <p:ext uri="{BB962C8B-B14F-4D97-AF65-F5344CB8AC3E}">
        <p14:creationId xmlns:p14="http://schemas.microsoft.com/office/powerpoint/2010/main" val="1161891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906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4"/>
          <p:cNvSpPr>
            <a:spLocks noGrp="1"/>
          </p:cNvSpPr>
          <p:nvPr>
            <p:ph type="sldNum" sz="quarter" idx="12"/>
          </p:nvPr>
        </p:nvSpPr>
        <p:spPr/>
        <p:txBody>
          <a:bodyPr/>
          <a:lstStyle>
            <a:lvl1pPr>
              <a:defRPr/>
            </a:lvl1pPr>
          </a:lstStyle>
          <a:p>
            <a:pPr>
              <a:defRPr/>
            </a:pPr>
            <a:fld id="{1687948E-1AE4-4E84-BE0C-E2D0D99BBCA7}" type="slidenum">
              <a:rPr lang="ja-JP" altLang="en-US"/>
              <a:pPr>
                <a:defRPr/>
              </a:pPr>
              <a:t>‹#›</a:t>
            </a:fld>
            <a:endParaRPr lang="ja-JP" altLang="en-US"/>
          </a:p>
        </p:txBody>
      </p:sp>
    </p:spTree>
    <p:extLst>
      <p:ext uri="{BB962C8B-B14F-4D97-AF65-F5344CB8AC3E}">
        <p14:creationId xmlns:p14="http://schemas.microsoft.com/office/powerpoint/2010/main" val="195104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86" y="11164"/>
            <a:ext cx="7978724" cy="677095"/>
          </a:xfrm>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81038" y="901391"/>
            <a:ext cx="8543925" cy="4351338"/>
          </a:xfrm>
        </p:spPr>
        <p:txBody>
          <a:bodyPr/>
          <a:lstStyle>
            <a:lvl1pPr marL="228600" indent="-228600">
              <a:buFont typeface="Wingdings" panose="05000000000000000000" pitchFamily="2" charset="2"/>
              <a:buChar char="l"/>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ü"/>
              <a:defRPr/>
            </a:lvl3pPr>
            <a:lvl5pPr marL="1828800" indent="0">
              <a:buFontTx/>
              <a:buNone/>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0AC68E9-93AC-4EE7-A0E0-E98C161A901A}" type="slidenum">
              <a:rPr lang="ja-JP" altLang="en-US" smtClean="0"/>
              <a:pPr>
                <a:defRPr/>
              </a:pPr>
              <a:t>‹#›</a:t>
            </a:fld>
            <a:endParaRPr lang="ja-JP" altLang="en-US"/>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3271" y="86367"/>
            <a:ext cx="1797811" cy="446968"/>
          </a:xfrm>
          <a:prstGeom prst="rect">
            <a:avLst/>
          </a:prstGeom>
        </p:spPr>
      </p:pic>
      <p:grpSp>
        <p:nvGrpSpPr>
          <p:cNvPr id="8" name="正方形/長方形 5"/>
          <p:cNvGrpSpPr>
            <a:grpSpLocks/>
          </p:cNvGrpSpPr>
          <p:nvPr userDrawn="1"/>
        </p:nvGrpSpPr>
        <p:grpSpPr bwMode="auto">
          <a:xfrm>
            <a:off x="0" y="485775"/>
            <a:ext cx="9906000" cy="177800"/>
            <a:chOff x="-4" y="276"/>
            <a:chExt cx="5764" cy="112"/>
          </a:xfrm>
        </p:grpSpPr>
        <p:pic>
          <p:nvPicPr>
            <p:cNvPr id="9" name="正方形/長方形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Tree>
    <p:extLst>
      <p:ext uri="{BB962C8B-B14F-4D97-AF65-F5344CB8AC3E}">
        <p14:creationId xmlns:p14="http://schemas.microsoft.com/office/powerpoint/2010/main" val="253859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t="18068" b="19320"/>
          <a:stretch/>
        </p:blipFill>
        <p:spPr>
          <a:xfrm>
            <a:off x="7727297" y="6294951"/>
            <a:ext cx="2178703" cy="587630"/>
          </a:xfrm>
          <a:prstGeom prst="rect">
            <a:avLst/>
          </a:prstGeom>
        </p:spPr>
      </p:pic>
      <p:sp>
        <p:nvSpPr>
          <p:cNvPr id="8" name="正方形/長方形 7"/>
          <p:cNvSpPr/>
          <p:nvPr/>
        </p:nvSpPr>
        <p:spPr>
          <a:xfrm>
            <a:off x="1" y="6294951"/>
            <a:ext cx="7737949" cy="587630"/>
          </a:xfrm>
          <a:prstGeom prst="rect">
            <a:avLst/>
          </a:prstGeom>
          <a:solidFill>
            <a:srgbClr val="1E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 name="Title 1"/>
          <p:cNvSpPr>
            <a:spLocks noGrp="1"/>
          </p:cNvSpPr>
          <p:nvPr>
            <p:ph type="title"/>
          </p:nvPr>
        </p:nvSpPr>
        <p:spPr>
          <a:xfrm>
            <a:off x="675879" y="1709740"/>
            <a:ext cx="8543925" cy="2852737"/>
          </a:xfrm>
        </p:spPr>
        <p:txBody>
          <a:bodyPr anchor="b">
            <a:normAutofit/>
          </a:bodyPr>
          <a:lstStyle>
            <a:lvl1pPr>
              <a:defRPr sz="48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788311"/>
            <a:ext cx="8543925" cy="130134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670" y="5992561"/>
            <a:ext cx="2228850" cy="365125"/>
          </a:xfrm>
        </p:spPr>
        <p:txBody>
          <a:bodyPr/>
          <a:lstStyle/>
          <a:p>
            <a:pPr>
              <a:defRPr/>
            </a:pPr>
            <a:endParaRPr lang="ja-JP" altLang="en-US"/>
          </a:p>
        </p:txBody>
      </p:sp>
      <p:sp>
        <p:nvSpPr>
          <p:cNvPr id="5" name="Footer Placeholder 4"/>
          <p:cNvSpPr>
            <a:spLocks noGrp="1"/>
          </p:cNvSpPr>
          <p:nvPr>
            <p:ph type="ftr" sz="quarter" idx="11"/>
          </p:nvPr>
        </p:nvSpPr>
        <p:spPr>
          <a:xfrm>
            <a:off x="3281363" y="5992561"/>
            <a:ext cx="3343275" cy="365125"/>
          </a:xfrm>
        </p:spPr>
        <p:txBody>
          <a:bodyPr/>
          <a:lstStyle/>
          <a:p>
            <a:pPr>
              <a:defRPr/>
            </a:pPr>
            <a:endParaRPr lang="ja-JP" altLang="en-US"/>
          </a:p>
        </p:txBody>
      </p:sp>
      <p:sp>
        <p:nvSpPr>
          <p:cNvPr id="6" name="Slide Number Placeholder 5"/>
          <p:cNvSpPr>
            <a:spLocks noGrp="1"/>
          </p:cNvSpPr>
          <p:nvPr>
            <p:ph type="sldNum" sz="quarter" idx="12"/>
          </p:nvPr>
        </p:nvSpPr>
        <p:spPr>
          <a:xfrm>
            <a:off x="7656513" y="5992561"/>
            <a:ext cx="2228850" cy="365125"/>
          </a:xfrm>
        </p:spPr>
        <p:txBody>
          <a:bodyPr/>
          <a:lstStyle/>
          <a:p>
            <a:pPr>
              <a:defRPr/>
            </a:pPr>
            <a:fld id="{DBE5BC0F-9075-43EC-BDF5-BA527F928988}" type="slidenum">
              <a:rPr lang="ja-JP" altLang="en-US" smtClean="0"/>
              <a:pPr>
                <a:defRPr/>
              </a:pPr>
              <a:t>‹#›</a:t>
            </a:fld>
            <a:endParaRPr lang="ja-JP" altLang="en-US"/>
          </a:p>
        </p:txBody>
      </p:sp>
      <p:grpSp>
        <p:nvGrpSpPr>
          <p:cNvPr id="9" name="正方形/長方形 5"/>
          <p:cNvGrpSpPr>
            <a:grpSpLocks/>
          </p:cNvGrpSpPr>
          <p:nvPr userDrawn="1"/>
        </p:nvGrpSpPr>
        <p:grpSpPr bwMode="auto">
          <a:xfrm>
            <a:off x="0" y="5094288"/>
            <a:ext cx="9906000" cy="177800"/>
            <a:chOff x="-4" y="276"/>
            <a:chExt cx="5764" cy="112"/>
          </a:xfrm>
        </p:grpSpPr>
        <p:pic>
          <p:nvPicPr>
            <p:cNvPr id="10" name="正方形/長方形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Tree>
    <p:extLst>
      <p:ext uri="{BB962C8B-B14F-4D97-AF65-F5344CB8AC3E}">
        <p14:creationId xmlns:p14="http://schemas.microsoft.com/office/powerpoint/2010/main" val="345987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CAF41D7E-C796-4F52-A3A2-46F66FD8B4E9}" type="slidenum">
              <a:rPr lang="ja-JP" altLang="en-US" smtClean="0"/>
              <a:pPr>
                <a:defRPr/>
              </a:pPr>
              <a:t>‹#›</a:t>
            </a:fld>
            <a:endParaRPr lang="ja-JP" altLang="en-US"/>
          </a:p>
        </p:txBody>
      </p:sp>
      <p:grpSp>
        <p:nvGrpSpPr>
          <p:cNvPr id="8" name="正方形/長方形 5"/>
          <p:cNvGrpSpPr>
            <a:grpSpLocks/>
          </p:cNvGrpSpPr>
          <p:nvPr userDrawn="1"/>
        </p:nvGrpSpPr>
        <p:grpSpPr bwMode="auto">
          <a:xfrm>
            <a:off x="0" y="485775"/>
            <a:ext cx="9906000" cy="177800"/>
            <a:chOff x="-4" y="276"/>
            <a:chExt cx="5764" cy="112"/>
          </a:xfrm>
        </p:grpSpPr>
        <p:pic>
          <p:nvPicPr>
            <p:cNvPr id="9"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Tree>
    <p:extLst>
      <p:ext uri="{BB962C8B-B14F-4D97-AF65-F5344CB8AC3E}">
        <p14:creationId xmlns:p14="http://schemas.microsoft.com/office/powerpoint/2010/main" val="345465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03107573-41B3-4804-A7D3-1E2DB8777170}" type="slidenum">
              <a:rPr lang="ja-JP" altLang="en-US" smtClean="0"/>
              <a:pPr>
                <a:defRPr/>
              </a:pPr>
              <a:t>‹#›</a:t>
            </a:fld>
            <a:endParaRPr lang="ja-JP" altLang="en-US"/>
          </a:p>
        </p:txBody>
      </p:sp>
    </p:spTree>
    <p:extLst>
      <p:ext uri="{BB962C8B-B14F-4D97-AF65-F5344CB8AC3E}">
        <p14:creationId xmlns:p14="http://schemas.microsoft.com/office/powerpoint/2010/main" val="41878878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067EFC52-C34A-4A1B-879C-F7681BFACCAD}" type="slidenum">
              <a:rPr lang="ja-JP" altLang="en-US" smtClean="0"/>
              <a:pPr>
                <a:defRPr/>
              </a:pPr>
              <a:t>‹#›</a:t>
            </a:fld>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3271" y="86367"/>
            <a:ext cx="1797811" cy="446968"/>
          </a:xfrm>
          <a:prstGeom prst="rect">
            <a:avLst/>
          </a:prstGeom>
        </p:spPr>
      </p:pic>
      <p:grpSp>
        <p:nvGrpSpPr>
          <p:cNvPr id="7" name="正方形/長方形 5"/>
          <p:cNvGrpSpPr>
            <a:grpSpLocks/>
          </p:cNvGrpSpPr>
          <p:nvPr userDrawn="1"/>
        </p:nvGrpSpPr>
        <p:grpSpPr bwMode="auto">
          <a:xfrm>
            <a:off x="0" y="485775"/>
            <a:ext cx="9906000" cy="177800"/>
            <a:chOff x="-4" y="276"/>
            <a:chExt cx="5764" cy="112"/>
          </a:xfrm>
        </p:grpSpPr>
        <p:pic>
          <p:nvPicPr>
            <p:cNvPr id="8" name="正方形/長方形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Tree>
    <p:extLst>
      <p:ext uri="{BB962C8B-B14F-4D97-AF65-F5344CB8AC3E}">
        <p14:creationId xmlns:p14="http://schemas.microsoft.com/office/powerpoint/2010/main" val="196056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9BE91C65-3B68-4B3B-A815-6062B9331FB3}" type="slidenum">
              <a:rPr lang="ja-JP" altLang="en-US" smtClean="0"/>
              <a:pPr>
                <a:defRPr/>
              </a:pPr>
              <a:t>‹#›</a:t>
            </a:fld>
            <a:endParaRPr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3271" y="86367"/>
            <a:ext cx="1797811" cy="446968"/>
          </a:xfrm>
          <a:prstGeom prst="rect">
            <a:avLst/>
          </a:prstGeom>
        </p:spPr>
      </p:pic>
    </p:spTree>
    <p:extLst>
      <p:ext uri="{BB962C8B-B14F-4D97-AF65-F5344CB8AC3E}">
        <p14:creationId xmlns:p14="http://schemas.microsoft.com/office/powerpoint/2010/main" val="407342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3107573-41B3-4804-A7D3-1E2DB8777170}" type="slidenum">
              <a:rPr lang="ja-JP" altLang="en-US" smtClean="0"/>
              <a:pPr>
                <a:defRPr/>
              </a:pPr>
              <a:t>‹#›</a:t>
            </a:fld>
            <a:endParaRPr lang="ja-JP" altLang="en-US"/>
          </a:p>
        </p:txBody>
      </p:sp>
    </p:spTree>
    <p:extLst>
      <p:ext uri="{BB962C8B-B14F-4D97-AF65-F5344CB8AC3E}">
        <p14:creationId xmlns:p14="http://schemas.microsoft.com/office/powerpoint/2010/main" val="339084932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3107573-41B3-4804-A7D3-1E2DB8777170}" type="slidenum">
              <a:rPr lang="ja-JP" altLang="en-US" smtClean="0"/>
              <a:pPr>
                <a:defRPr/>
              </a:pPr>
              <a:t>‹#›</a:t>
            </a:fld>
            <a:endParaRPr lang="ja-JP" altLang="en-US"/>
          </a:p>
        </p:txBody>
      </p:sp>
    </p:spTree>
    <p:extLst>
      <p:ext uri="{BB962C8B-B14F-4D97-AF65-F5344CB8AC3E}">
        <p14:creationId xmlns:p14="http://schemas.microsoft.com/office/powerpoint/2010/main" val="23747966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8543925" cy="67842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891559"/>
            <a:ext cx="8543925" cy="4351338"/>
          </a:xfrm>
          <a:prstGeom prst="rect">
            <a:avLst/>
          </a:prstGeom>
        </p:spPr>
        <p:txBody>
          <a:bodyPr vert="horz" lIns="91440" tIns="45720" rIns="91440" bIns="45720" rtlCol="0">
            <a:no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9984" y="6493999"/>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a:p>
        </p:txBody>
      </p:sp>
      <p:sp>
        <p:nvSpPr>
          <p:cNvPr id="5" name="Footer Placeholder 4"/>
          <p:cNvSpPr>
            <a:spLocks noGrp="1"/>
          </p:cNvSpPr>
          <p:nvPr>
            <p:ph type="ftr" sz="quarter" idx="3"/>
          </p:nvPr>
        </p:nvSpPr>
        <p:spPr>
          <a:xfrm>
            <a:off x="3281363" y="649400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7667166" y="649400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3107573-41B3-4804-A7D3-1E2DB8777170}" type="slidenum">
              <a:rPr lang="ja-JP" altLang="en-US" smtClean="0"/>
              <a:pPr>
                <a:defRPr/>
              </a:pPr>
              <a:t>‹#›</a:t>
            </a:fld>
            <a:endParaRPr lang="ja-JP" altLang="en-US"/>
          </a:p>
        </p:txBody>
      </p:sp>
    </p:spTree>
    <p:extLst>
      <p:ext uri="{BB962C8B-B14F-4D97-AF65-F5344CB8AC3E}">
        <p14:creationId xmlns:p14="http://schemas.microsoft.com/office/powerpoint/2010/main" val="455437351"/>
      </p:ext>
    </p:extLst>
  </p:cSld>
  <p:clrMap bg1="lt1" tx1="dk1" bg2="lt2" tx2="dk2" accent1="accent1" accent2="accent2" accent3="accent3" accent4="accent4" accent5="accent5" accent6="accent6" hlink="hlink" folHlink="folHlink"/>
  <p:sldLayoutIdLst>
    <p:sldLayoutId id="2147484723" r:id="rId1"/>
    <p:sldLayoutId id="2147484724" r:id="rId2"/>
    <p:sldLayoutId id="2147484725" r:id="rId3"/>
    <p:sldLayoutId id="2147484726" r:id="rId4"/>
    <p:sldLayoutId id="2147484727" r:id="rId5"/>
    <p:sldLayoutId id="2147484728" r:id="rId6"/>
    <p:sldLayoutId id="2147484729" r:id="rId7"/>
    <p:sldLayoutId id="2147484730" r:id="rId8"/>
    <p:sldLayoutId id="2147484731" r:id="rId9"/>
    <p:sldLayoutId id="2147484732" r:id="rId10"/>
    <p:sldLayoutId id="2147484733" r:id="rId11"/>
    <p:sldLayoutId id="2147484734" r:id="rId12"/>
    <p:sldLayoutId id="2147484735" r:id="rId13"/>
    <p:sldLayoutId id="2147484736" r:id="rId14"/>
    <p:sldLayoutId id="2147484718" r:id="rId15"/>
  </p:sldLayoutIdLst>
  <p:hf hdr="0" ftr="0" dt="0"/>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l"/>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Wingdings" panose="05000000000000000000" pitchFamily="2" charset="2"/>
        <a:buChar char="Ø"/>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ü"/>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1.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emf"/><Relationship Id="rId10" Type="http://schemas.openxmlformats.org/officeDocument/2006/relationships/image" Target="../media/image20.jpeg"/><Relationship Id="rId4" Type="http://schemas.openxmlformats.org/officeDocument/2006/relationships/image" Target="../media/image14.emf"/><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共通語彙基盤（ＩＭＩ）の</a:t>
            </a:r>
            <a:r>
              <a:rPr lang="en-US" altLang="ja-JP" dirty="0" smtClean="0"/>
              <a:t/>
            </a:r>
            <a:br>
              <a:rPr lang="en-US" altLang="ja-JP" dirty="0" smtClean="0"/>
            </a:br>
            <a:r>
              <a:rPr lang="ja-JP" altLang="en-US" dirty="0" smtClean="0"/>
              <a:t>政府の取り組み</a:t>
            </a:r>
            <a:endParaRPr lang="ja-JP" altLang="en-US" dirty="0"/>
          </a:p>
        </p:txBody>
      </p:sp>
      <p:sp>
        <p:nvSpPr>
          <p:cNvPr id="3" name="サブタイトル 2"/>
          <p:cNvSpPr>
            <a:spLocks noGrp="1"/>
          </p:cNvSpPr>
          <p:nvPr>
            <p:ph type="subTitle" idx="1"/>
          </p:nvPr>
        </p:nvSpPr>
        <p:spPr/>
        <p:txBody>
          <a:bodyPr/>
          <a:lstStyle/>
          <a:p>
            <a:r>
              <a:rPr lang="en-US" altLang="ja-JP" dirty="0" smtClean="0"/>
              <a:t>2017</a:t>
            </a:r>
            <a:r>
              <a:rPr lang="ja-JP" altLang="en-US" dirty="0" smtClean="0"/>
              <a:t>年</a:t>
            </a:r>
            <a:r>
              <a:rPr lang="en-US" altLang="ja-JP" dirty="0" smtClean="0"/>
              <a:t>2</a:t>
            </a:r>
            <a:r>
              <a:rPr lang="ja-JP" altLang="en-US" dirty="0" smtClean="0"/>
              <a:t>月</a:t>
            </a:r>
            <a:endParaRPr lang="en-US" altLang="ja-JP" dirty="0" smtClean="0"/>
          </a:p>
          <a:p>
            <a:endParaRPr lang="en-US" altLang="ja-JP" dirty="0" smtClean="0"/>
          </a:p>
          <a:p>
            <a:r>
              <a:rPr lang="ja-JP" altLang="en-US" dirty="0" smtClean="0"/>
              <a:t>経済産業省</a:t>
            </a:r>
            <a:endParaRPr lang="en-US" altLang="ja-JP" dirty="0"/>
          </a:p>
          <a:p>
            <a:r>
              <a:rPr lang="ja-JP" altLang="en-US" dirty="0" smtClean="0"/>
              <a:t>情報処理推進機構</a:t>
            </a:r>
            <a:endParaRPr lang="ja-JP" altLang="en-US" dirty="0"/>
          </a:p>
        </p:txBody>
      </p:sp>
      <p:sp>
        <p:nvSpPr>
          <p:cNvPr id="4" name="スライド番号プレースホルダー 3"/>
          <p:cNvSpPr>
            <a:spLocks noGrp="1"/>
          </p:cNvSpPr>
          <p:nvPr>
            <p:ph type="sldNum" sz="quarter" idx="12"/>
          </p:nvPr>
        </p:nvSpPr>
        <p:spPr/>
        <p:txBody>
          <a:bodyPr/>
          <a:lstStyle/>
          <a:p>
            <a:fld id="{2D445476-B57F-464F-8319-C26E69740EC0}" type="slidenum">
              <a:rPr lang="ja-JP" altLang="en-US" smtClean="0"/>
              <a:pPr/>
              <a:t>0</a:t>
            </a:fld>
            <a:endParaRPr lang="ja-JP" altLang="en-US"/>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481708">
            <a:off x="-748574" y="-92463"/>
            <a:ext cx="2112899" cy="2112899"/>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83482">
            <a:off x="6818242" y="3294240"/>
            <a:ext cx="3230217" cy="3230217"/>
          </a:xfrm>
          <a:prstGeom prst="rect">
            <a:avLst/>
          </a:prstGeom>
        </p:spPr>
      </p:pic>
      <p:sp>
        <p:nvSpPr>
          <p:cNvPr id="5" name="テキスト ボックス 4"/>
          <p:cNvSpPr txBox="1"/>
          <p:nvPr/>
        </p:nvSpPr>
        <p:spPr>
          <a:xfrm flipH="1">
            <a:off x="8612263" y="182960"/>
            <a:ext cx="890385" cy="369332"/>
          </a:xfrm>
          <a:prstGeom prst="rect">
            <a:avLst/>
          </a:prstGeom>
          <a:noFill/>
        </p:spPr>
        <p:txBody>
          <a:bodyPr wrap="square" rtlCol="0">
            <a:spAutoFit/>
          </a:bodyPr>
          <a:lstStyle/>
          <a:p>
            <a:r>
              <a:rPr kumimoji="1" lang="ja-JP" altLang="en-US" sz="1800" b="0" dirty="0" smtClean="0">
                <a:latin typeface="Meiryo UI" panose="020B0604030504040204" pitchFamily="50" charset="-128"/>
                <a:ea typeface="Meiryo UI" panose="020B0604030504040204" pitchFamily="50" charset="-128"/>
                <a:cs typeface="Meiryo UI" panose="020B0604030504040204" pitchFamily="50" charset="-128"/>
              </a:rPr>
              <a:t>資料４</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87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afterEffect">
                                  <p:stCondLst>
                                    <p:cond delay="0"/>
                                  </p:stCondLst>
                                  <p:childTnLst>
                                    <p:animRot by="120000">
                                      <p:cBhvr>
                                        <p:cTn id="6" dur="300" fill="hold">
                                          <p:stCondLst>
                                            <p:cond delay="0"/>
                                          </p:stCondLst>
                                        </p:cTn>
                                        <p:tgtEl>
                                          <p:spTgt spid="11"/>
                                        </p:tgtEl>
                                        <p:attrNameLst>
                                          <p:attrName>r</p:attrName>
                                        </p:attrNameLst>
                                      </p:cBhvr>
                                    </p:animRot>
                                    <p:animRot by="-240000">
                                      <p:cBhvr>
                                        <p:cTn id="7" dur="600" fill="hold">
                                          <p:stCondLst>
                                            <p:cond delay="600"/>
                                          </p:stCondLst>
                                        </p:cTn>
                                        <p:tgtEl>
                                          <p:spTgt spid="11"/>
                                        </p:tgtEl>
                                        <p:attrNameLst>
                                          <p:attrName>r</p:attrName>
                                        </p:attrNameLst>
                                      </p:cBhvr>
                                    </p:animRot>
                                    <p:animRot by="240000">
                                      <p:cBhvr>
                                        <p:cTn id="8" dur="600" fill="hold">
                                          <p:stCondLst>
                                            <p:cond delay="1200"/>
                                          </p:stCondLst>
                                        </p:cTn>
                                        <p:tgtEl>
                                          <p:spTgt spid="11"/>
                                        </p:tgtEl>
                                        <p:attrNameLst>
                                          <p:attrName>r</p:attrName>
                                        </p:attrNameLst>
                                      </p:cBhvr>
                                    </p:animRot>
                                    <p:animRot by="-240000">
                                      <p:cBhvr>
                                        <p:cTn id="9" dur="600" fill="hold">
                                          <p:stCondLst>
                                            <p:cond delay="1800"/>
                                          </p:stCondLst>
                                        </p:cTn>
                                        <p:tgtEl>
                                          <p:spTgt spid="11"/>
                                        </p:tgtEl>
                                        <p:attrNameLst>
                                          <p:attrName>r</p:attrName>
                                        </p:attrNameLst>
                                      </p:cBhvr>
                                    </p:animRot>
                                    <p:animRot by="120000">
                                      <p:cBhvr>
                                        <p:cTn id="10" dur="600" fill="hold">
                                          <p:stCondLst>
                                            <p:cond delay="24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79761" y="830621"/>
            <a:ext cx="8759793" cy="1582122"/>
          </a:xfrm>
          <a:prstGeom prst="roundRect">
            <a:avLst/>
          </a:prstGeom>
          <a:noFill/>
          <a:ln w="12700" cap="flat" cmpd="sng" algn="ctr">
            <a:solidFill>
              <a:srgbClr val="4F81BD">
                <a:shade val="50000"/>
              </a:srgbClr>
            </a:solidFill>
            <a:prstDash val="solid"/>
          </a:ln>
          <a:effectLst/>
        </p:spPr>
        <p:txBody>
          <a:bodyPr lIns="66462" tIns="33231" rIns="66462" bIns="33231"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263776" indent="-263776" defTabSz="844083">
              <a:buFont typeface="Wingdings" panose="05000000000000000000" pitchFamily="2" charset="2"/>
              <a:buChar char="l"/>
              <a:defRPr/>
            </a:pPr>
            <a:r>
              <a:rPr lang="ja-JP" altLang="en-US" sz="1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政府が保有する法人活動情報について、一括検索、閲覧、取得できるシステム「法人インフォメーション」　を平成２９年１月より運用</a:t>
            </a:r>
            <a:r>
              <a:rPr lang="ja-JP" altLang="en-US" sz="1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開始。</a:t>
            </a:r>
            <a:endParaRPr lang="en-US" altLang="ja-JP" sz="1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l"/>
              <a:defRPr/>
            </a:pPr>
            <a:r>
              <a:rPr lang="ja-JP" altLang="en-US" sz="18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取引先等の情報収集や連携先の開拓等の際に、政府からの補助金や表彰等の状況が確認可能。</a:t>
            </a:r>
            <a:r>
              <a:rPr lang="ja-JP" altLang="en-US" sz="1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また、機械可読に適した形式で、外部からデータを自動取得可能としており、民間データと組み合わせたサービス等にも活用可能。</a:t>
            </a:r>
            <a:endParaRPr lang="en-US" altLang="ja-JP" sz="1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2" descr="C:\Users\gp309033\Desktop\トップページ  法人ポータル.png"/>
          <p:cNvPicPr>
            <a:picLocks noChangeArrowheads="1"/>
          </p:cNvPicPr>
          <p:nvPr/>
        </p:nvPicPr>
        <p:blipFill rotWithShape="1">
          <a:blip r:embed="rId2" cstate="print">
            <a:extLst>
              <a:ext uri="{28A0092B-C50C-407E-A947-70E740481C1C}">
                <a14:useLocalDpi xmlns:a14="http://schemas.microsoft.com/office/drawing/2010/main" val="0"/>
              </a:ext>
            </a:extLst>
          </a:blip>
          <a:srcRect b="14473"/>
          <a:stretch/>
        </p:blipFill>
        <p:spPr bwMode="auto">
          <a:xfrm>
            <a:off x="8081211" y="60757"/>
            <a:ext cx="1144998" cy="709264"/>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18" name="タイトル 17"/>
          <p:cNvSpPr>
            <a:spLocks noGrp="1"/>
          </p:cNvSpPr>
          <p:nvPr>
            <p:ph type="title"/>
          </p:nvPr>
        </p:nvSpPr>
        <p:spPr/>
        <p:txBody>
          <a:bodyPr>
            <a:normAutofit/>
          </a:bodyPr>
          <a:lstStyle/>
          <a:p>
            <a:r>
              <a:rPr lang="ja-JP" altLang="en-US" dirty="0" smtClean="0"/>
              <a:t>法人インフォメーション　</a:t>
            </a:r>
            <a:r>
              <a:rPr lang="en-US" altLang="ja-JP" sz="2800" dirty="0" smtClean="0"/>
              <a:t>http://hojin-info.go.jp</a:t>
            </a:r>
            <a:r>
              <a:rPr lang="en-US" altLang="ja-JP" dirty="0" smtClean="0"/>
              <a:t>/</a:t>
            </a:r>
            <a:endParaRPr lang="ja-JP" altLang="en-US" dirty="0"/>
          </a:p>
        </p:txBody>
      </p:sp>
      <p:sp>
        <p:nvSpPr>
          <p:cNvPr id="2" name="スライド番号プレースホルダー 1"/>
          <p:cNvSpPr>
            <a:spLocks noGrp="1"/>
          </p:cNvSpPr>
          <p:nvPr>
            <p:ph type="sldNum" sz="quarter" idx="12"/>
          </p:nvPr>
        </p:nvSpPr>
        <p:spPr/>
        <p:txBody>
          <a:bodyPr/>
          <a:lstStyle/>
          <a:p>
            <a:fld id="{67CDC20A-BF1B-4484-8EDD-AB690AD45C36}" type="slidenum">
              <a:rPr lang="ja-JP" altLang="en-US" smtClean="0"/>
              <a:pPr/>
              <a:t>9</a:t>
            </a:fld>
            <a:endParaRPr lang="ja-JP" altLang="en-US"/>
          </a:p>
        </p:txBody>
      </p:sp>
      <p:sp>
        <p:nvSpPr>
          <p:cNvPr id="15" name="テキスト ボックス 14"/>
          <p:cNvSpPr txBox="1"/>
          <p:nvPr/>
        </p:nvSpPr>
        <p:spPr>
          <a:xfrm>
            <a:off x="5491106" y="2868681"/>
            <a:ext cx="4033476" cy="2092881"/>
          </a:xfrm>
          <a:prstGeom prst="rect">
            <a:avLst/>
          </a:prstGeom>
          <a:noFill/>
        </p:spPr>
        <p:txBody>
          <a:bodyPr wrap="none" rtlCol="0">
            <a:spAutoFit/>
          </a:bodyPr>
          <a:lstStyle/>
          <a:p>
            <a:pPr marL="285750" indent="-285750">
              <a:buFont typeface="Wingdings" panose="05000000000000000000" pitchFamily="2" charset="2"/>
              <a:buChar char="u"/>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補助金交付情報</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：経産省分→全府省に拡大</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年度上期分、約</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u"/>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委託契約情報</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：経産省分→全府省に拡大</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年度上期分、約</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9.2</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u"/>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行政処分情報</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：新規追加（約</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1,800</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p>
          <a:p>
            <a:pPr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独占禁止法に関する処分（約</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　等</a:t>
            </a:r>
          </a:p>
          <a:p>
            <a:pPr marL="285750" indent="-285750">
              <a:buFont typeface="Wingdings" panose="05000000000000000000" pitchFamily="2" charset="2"/>
              <a:buChar char="u"/>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許認可・届出情報</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：対象拡大（約</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貨物利用運送事業許可（約</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万件）等</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u"/>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表彰情報</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：対象拡大　（約</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女性活躍・両立支援取組事業者（約</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万件）等</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5489272" y="2845000"/>
            <a:ext cx="3960000" cy="2128977"/>
          </a:xfrm>
          <a:prstGeom prst="rect">
            <a:avLst/>
          </a:prstGeom>
          <a:noFill/>
          <a:ln w="12700" cap="flat" cmpd="sng" algn="ctr">
            <a:solidFill>
              <a:srgbClr val="FF0000"/>
            </a:solidFill>
            <a:prstDash val="solid"/>
          </a:ln>
          <a:effectLst/>
        </p:spPr>
        <p:txBody>
          <a:bodyPr rtlCol="0" anchor="ctr"/>
          <a:lstStyle/>
          <a:p>
            <a:pPr>
              <a:defRPr/>
            </a:pPr>
            <a:endParaRPr kumimoji="0"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154708" y="5417879"/>
            <a:ext cx="4294565" cy="1308282"/>
          </a:xfrm>
          <a:prstGeom prst="rect">
            <a:avLst/>
          </a:prstGeom>
          <a:noFill/>
          <a:ln w="12700" cap="flat" cmpd="sng" algn="ctr">
            <a:solidFill>
              <a:srgbClr val="F79646"/>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1300" u="sng"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１．詳細条件の検索</a:t>
            </a:r>
            <a:endParaRPr lang="en-US" altLang="ja-JP" sz="1300" u="sng"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defRPr/>
            </a:pPr>
            <a:r>
              <a:rPr lang="ja-JP" altLang="en-US"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市区町村、資本金、従業員数、創業年、営業エリア、補助金や表彰などを受けた年度、担当府省などを選択して、詳細な検索を可能に。</a:t>
            </a:r>
            <a:endParaRPr lang="en-US" altLang="ja-JP"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300" u="sng"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u="sng" kern="0" dirty="0" err="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sng"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スマートフォン対応</a:t>
            </a:r>
            <a:endParaRPr lang="en-US" altLang="ja-JP" sz="1300" u="sng"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defRPr/>
            </a:pPr>
            <a:r>
              <a:rPr lang="ja-JP" altLang="en-US"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スマホ専用画面により、営業先や外出時でも利用しやすく。</a:t>
            </a:r>
            <a:endParaRPr lang="en-US" altLang="ja-JP"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5283044" y="2524816"/>
            <a:ext cx="3891918" cy="328389"/>
          </a:xfrm>
          <a:prstGeom prst="rect">
            <a:avLst/>
          </a:prstGeom>
          <a:noFill/>
          <a:ln w="25400" cap="flat" cmpd="sng" algn="ctr">
            <a:noFill/>
            <a:prstDash val="solid"/>
          </a:ln>
          <a:effectLst/>
        </p:spPr>
        <p:txBody>
          <a:bodyPr wrap="none" rtlCol="0" anchor="ctr"/>
          <a:lstStyle/>
          <a:p>
            <a:pPr algn="ctr">
              <a:defRPr/>
            </a:pPr>
            <a:r>
              <a:rPr kumimoji="0" lang="ja-JP" altLang="en-US"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＜利用可能となるデータ（</a:t>
            </a:r>
            <a:r>
              <a:rPr kumimoji="0" lang="en-US" altLang="ja-JP"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調整中のものを含む）＞</a:t>
            </a:r>
          </a:p>
        </p:txBody>
      </p:sp>
      <p:sp>
        <p:nvSpPr>
          <p:cNvPr id="25" name="正方形/長方形 24"/>
          <p:cNvSpPr/>
          <p:nvPr/>
        </p:nvSpPr>
        <p:spPr>
          <a:xfrm>
            <a:off x="4755861" y="5069437"/>
            <a:ext cx="3891918" cy="328389"/>
          </a:xfrm>
          <a:prstGeom prst="rect">
            <a:avLst/>
          </a:prstGeom>
          <a:noFill/>
          <a:ln w="25400" cap="flat" cmpd="sng" algn="ctr">
            <a:noFill/>
            <a:prstDash val="solid"/>
          </a:ln>
          <a:effectLst/>
        </p:spPr>
        <p:txBody>
          <a:bodyPr rtlCol="0" anchor="ctr"/>
          <a:lstStyle/>
          <a:p>
            <a:pPr algn="ctr">
              <a:defRPr/>
            </a:pPr>
            <a:r>
              <a:rPr kumimoji="0" lang="ja-JP" altLang="en-US"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＜機能の拡充（</a:t>
            </a:r>
            <a:r>
              <a:rPr kumimoji="0" lang="en-US" altLang="ja-JP"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調整中のものを含む）＞</a:t>
            </a:r>
          </a:p>
        </p:txBody>
      </p:sp>
      <p:grpSp>
        <p:nvGrpSpPr>
          <p:cNvPr id="26" name="グループ化 25"/>
          <p:cNvGrpSpPr/>
          <p:nvPr/>
        </p:nvGrpSpPr>
        <p:grpSpPr>
          <a:xfrm>
            <a:off x="505481" y="2524816"/>
            <a:ext cx="4649226" cy="4283429"/>
            <a:chOff x="60354" y="2236307"/>
            <a:chExt cx="5036662" cy="4283429"/>
          </a:xfrm>
        </p:grpSpPr>
        <p:sp>
          <p:nvSpPr>
            <p:cNvPr id="27" name="円柱 26"/>
            <p:cNvSpPr/>
            <p:nvPr/>
          </p:nvSpPr>
          <p:spPr>
            <a:xfrm>
              <a:off x="914294" y="3911745"/>
              <a:ext cx="3653812" cy="1264660"/>
            </a:xfrm>
            <a:prstGeom prst="can">
              <a:avLst>
                <a:gd name="adj" fmla="val 32238"/>
              </a:avLst>
            </a:prstGeom>
            <a:gradFill rotWithShape="1">
              <a:gsLst>
                <a:gs pos="0">
                  <a:srgbClr val="0064C8">
                    <a:tint val="50000"/>
                    <a:satMod val="300000"/>
                  </a:srgbClr>
                </a:gs>
                <a:gs pos="35000">
                  <a:srgbClr val="0064C8">
                    <a:tint val="37000"/>
                    <a:satMod val="300000"/>
                  </a:srgbClr>
                </a:gs>
                <a:gs pos="100000">
                  <a:srgbClr val="0064C8">
                    <a:tint val="15000"/>
                    <a:satMod val="350000"/>
                  </a:srgbClr>
                </a:gs>
              </a:gsLst>
              <a:lin ang="16200000" scaled="1"/>
            </a:gradFill>
            <a:ln w="9525" cap="flat" cmpd="sng" algn="ctr">
              <a:solidFill>
                <a:srgbClr val="0064C8">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92" b="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640632" y="3844892"/>
              <a:ext cx="2333796" cy="520887"/>
            </a:xfrm>
            <a:prstGeom prst="rect">
              <a:avLst/>
            </a:prstGeom>
            <a:noFill/>
          </p:spPr>
          <p:txBody>
            <a:bodyPr wrap="square" lIns="84406" tIns="42203" rIns="84406" bIns="42203" anchor="ctr">
              <a:noAutofit/>
            </a:bodyPr>
            <a:lstStyle/>
            <a:p>
              <a:pPr algn="ctr">
                <a:lnSpc>
                  <a:spcPts val="1846"/>
                </a:lnSpc>
                <a:defRPr/>
              </a:pPr>
              <a:r>
                <a:rPr kumimoji="0" lang="ja-JP" altLang="en-US" kern="0"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法人インフォメーション</a:t>
              </a:r>
              <a:endParaRPr kumimoji="0" lang="en-US" altLang="ja-JP" kern="0"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9" name="グループ化 28"/>
            <p:cNvGrpSpPr/>
            <p:nvPr/>
          </p:nvGrpSpPr>
          <p:grpSpPr>
            <a:xfrm>
              <a:off x="1141625" y="4315568"/>
              <a:ext cx="3128788" cy="307533"/>
              <a:chOff x="492237" y="-169060"/>
              <a:chExt cx="1488816" cy="379115"/>
            </a:xfrm>
          </p:grpSpPr>
          <p:sp>
            <p:nvSpPr>
              <p:cNvPr id="66" name="正方形/長方形 65"/>
              <p:cNvSpPr/>
              <p:nvPr/>
            </p:nvSpPr>
            <p:spPr>
              <a:xfrm>
                <a:off x="492237" y="-69813"/>
                <a:ext cx="1482632" cy="279868"/>
              </a:xfrm>
              <a:prstGeom prst="rect">
                <a:avLst/>
              </a:prstGeom>
              <a:gradFill rotWithShape="1">
                <a:gsLst>
                  <a:gs pos="0">
                    <a:srgbClr val="00286E">
                      <a:tint val="50000"/>
                      <a:satMod val="300000"/>
                    </a:srgbClr>
                  </a:gs>
                  <a:gs pos="35000">
                    <a:srgbClr val="00286E">
                      <a:tint val="37000"/>
                      <a:satMod val="300000"/>
                    </a:srgbClr>
                  </a:gs>
                  <a:gs pos="100000">
                    <a:srgbClr val="00286E">
                      <a:tint val="15000"/>
                      <a:satMod val="350000"/>
                    </a:srgbClr>
                  </a:gs>
                </a:gsLst>
                <a:lin ang="16200000" scaled="1"/>
              </a:gradFill>
              <a:ln w="9525" cap="flat" cmpd="sng" algn="ctr">
                <a:solidFill>
                  <a:srgbClr val="00286E">
                    <a:shade val="95000"/>
                    <a:satMod val="105000"/>
                  </a:srgbClr>
                </a:solidFill>
                <a:prstDash val="solid"/>
              </a:ln>
              <a:effectLst>
                <a:outerShdw blurRad="40000" dist="20000" dir="5400000" rotWithShape="0">
                  <a:srgbClr val="000000">
                    <a:alpha val="38000"/>
                  </a:srgbClr>
                </a:outerShdw>
              </a:effectLst>
            </p:spPr>
          </p:sp>
          <p:sp>
            <p:nvSpPr>
              <p:cNvPr id="67" name="正方形/長方形 66"/>
              <p:cNvSpPr/>
              <p:nvPr/>
            </p:nvSpPr>
            <p:spPr>
              <a:xfrm>
                <a:off x="498420" y="-169060"/>
                <a:ext cx="1482633" cy="379115"/>
              </a:xfrm>
              <a:prstGeom prst="rect">
                <a:avLst/>
              </a:prstGeom>
              <a:noFill/>
              <a:ln>
                <a:noFill/>
              </a:ln>
              <a:effectLst/>
            </p:spPr>
            <p:txBody>
              <a:bodyPr spcFirstLastPara="0" vert="horz" wrap="square" lIns="42203" tIns="42203" rIns="42203" bIns="42203" numCol="1" spcCol="1270" anchor="b" anchorCtr="0">
                <a:noAutofit/>
              </a:bodyPr>
              <a:lstStyle/>
              <a:p>
                <a:pPr algn="ctr" defTabSz="515680">
                  <a:lnSpc>
                    <a:spcPts val="580"/>
                  </a:lnSpc>
                  <a:spcAft>
                    <a:spcPct val="35000"/>
                  </a:spcAft>
                  <a:defRPr/>
                </a:pPr>
                <a:r>
                  <a:rPr kumimoji="0" lang="ja-JP" altLang="en-US" sz="1200" b="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法人基本３情報</a:t>
                </a:r>
                <a:r>
                  <a:rPr kumimoji="0" lang="ja-JP" altLang="en-US" sz="900" b="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（法人番号、商号・屋号、所在地）</a:t>
                </a:r>
              </a:p>
            </p:txBody>
          </p:sp>
        </p:grpSp>
        <p:grpSp>
          <p:nvGrpSpPr>
            <p:cNvPr id="30" name="グループ化 29"/>
            <p:cNvGrpSpPr/>
            <p:nvPr/>
          </p:nvGrpSpPr>
          <p:grpSpPr>
            <a:xfrm>
              <a:off x="1011813" y="4712057"/>
              <a:ext cx="809320" cy="222580"/>
              <a:chOff x="53515" y="461147"/>
              <a:chExt cx="631858" cy="379114"/>
            </a:xfrm>
          </p:grpSpPr>
          <p:sp>
            <p:nvSpPr>
              <p:cNvPr id="64" name="正方形/長方形 63"/>
              <p:cNvSpPr/>
              <p:nvPr/>
            </p:nvSpPr>
            <p:spPr>
              <a:xfrm>
                <a:off x="53515" y="461147"/>
                <a:ext cx="631858" cy="379114"/>
              </a:xfrm>
              <a:prstGeom prst="rect">
                <a:avLst/>
              </a:prstGeom>
              <a:solidFill>
                <a:sysClr val="window" lastClr="FFFFFF">
                  <a:hueOff val="0"/>
                  <a:satOff val="0"/>
                  <a:lumOff val="0"/>
                  <a:alphaOff val="0"/>
                </a:sysClr>
              </a:solidFill>
              <a:ln w="25400" cap="flat" cmpd="sng" algn="ctr">
                <a:solidFill>
                  <a:srgbClr val="FF5A00">
                    <a:shade val="80000"/>
                    <a:hueOff val="0"/>
                    <a:satOff val="0"/>
                    <a:lumOff val="0"/>
                    <a:alphaOff val="0"/>
                  </a:srgbClr>
                </a:solidFill>
                <a:prstDash val="solid"/>
              </a:ln>
              <a:effectLst/>
            </p:spPr>
          </p:sp>
          <p:sp>
            <p:nvSpPr>
              <p:cNvPr id="65" name="正方形/長方形 64"/>
              <p:cNvSpPr/>
              <p:nvPr/>
            </p:nvSpPr>
            <p:spPr>
              <a:xfrm>
                <a:off x="53515" y="461147"/>
                <a:ext cx="631858" cy="379114"/>
              </a:xfrm>
              <a:prstGeom prst="rect">
                <a:avLst/>
              </a:prstGeom>
              <a:noFill/>
              <a:ln>
                <a:noFill/>
              </a:ln>
              <a:effectLst/>
            </p:spPr>
            <p:txBody>
              <a:bodyPr spcFirstLastPara="0" vert="horz" wrap="square" lIns="42203" tIns="42203" rIns="42203" bIns="42203" numCol="1" spcCol="1270" anchor="ctr" anchorCtr="0">
                <a:noAutofit/>
              </a:bodyPr>
              <a:lstStyle/>
              <a:p>
                <a:pPr algn="ctr" defTabSz="515680">
                  <a:lnSpc>
                    <a:spcPct val="90000"/>
                  </a:lnSpc>
                  <a:spcAft>
                    <a:spcPct val="35000"/>
                  </a:spcAft>
                  <a:defRPr/>
                </a:pPr>
                <a:r>
                  <a:rPr kumimoji="0" lang="ja-JP" altLang="en-US" sz="1200" b="0" kern="0" dirty="0">
                    <a:solidFill>
                      <a:prstClr val="black">
                        <a:hueOff val="0"/>
                        <a:satOff val="0"/>
                        <a:lumOff val="0"/>
                        <a:alphaOff val="0"/>
                      </a:prstClr>
                    </a:solidFill>
                    <a:latin typeface="Meiryo UI" panose="020B0604030504040204" pitchFamily="50" charset="-128"/>
                    <a:ea typeface="Meiryo UI" panose="020B0604030504040204" pitchFamily="50" charset="-128"/>
                    <a:cs typeface="Meiryo UI" panose="020B0604030504040204" pitchFamily="50" charset="-128"/>
                  </a:rPr>
                  <a:t>補助金</a:t>
                </a:r>
              </a:p>
            </p:txBody>
          </p:sp>
        </p:grpSp>
        <p:grpSp>
          <p:nvGrpSpPr>
            <p:cNvPr id="31" name="グループ化 30"/>
            <p:cNvGrpSpPr/>
            <p:nvPr/>
          </p:nvGrpSpPr>
          <p:grpSpPr>
            <a:xfrm>
              <a:off x="1821134" y="4713448"/>
              <a:ext cx="928819" cy="230965"/>
              <a:chOff x="1480186" y="464578"/>
              <a:chExt cx="603663" cy="393396"/>
            </a:xfrm>
          </p:grpSpPr>
          <p:sp>
            <p:nvSpPr>
              <p:cNvPr id="62" name="正方形/長方形 61"/>
              <p:cNvSpPr/>
              <p:nvPr/>
            </p:nvSpPr>
            <p:spPr>
              <a:xfrm>
                <a:off x="1529411" y="464578"/>
                <a:ext cx="488570" cy="379114"/>
              </a:xfrm>
              <a:prstGeom prst="rect">
                <a:avLst/>
              </a:prstGeom>
              <a:solidFill>
                <a:sysClr val="window" lastClr="FFFFFF">
                  <a:hueOff val="0"/>
                  <a:satOff val="0"/>
                  <a:lumOff val="0"/>
                  <a:alphaOff val="0"/>
                </a:sysClr>
              </a:solidFill>
              <a:ln w="25400" cap="flat" cmpd="sng" algn="ctr">
                <a:solidFill>
                  <a:srgbClr val="FF5A00">
                    <a:shade val="80000"/>
                    <a:hueOff val="0"/>
                    <a:satOff val="0"/>
                    <a:lumOff val="0"/>
                    <a:alphaOff val="0"/>
                  </a:srgbClr>
                </a:solidFill>
                <a:prstDash val="solid"/>
              </a:ln>
              <a:effectLst/>
            </p:spPr>
          </p:sp>
          <p:sp>
            <p:nvSpPr>
              <p:cNvPr id="63" name="正方形/長方形 62"/>
              <p:cNvSpPr/>
              <p:nvPr/>
            </p:nvSpPr>
            <p:spPr>
              <a:xfrm>
                <a:off x="1480186" y="478860"/>
                <a:ext cx="603663" cy="379114"/>
              </a:xfrm>
              <a:prstGeom prst="rect">
                <a:avLst/>
              </a:prstGeom>
              <a:noFill/>
              <a:ln>
                <a:noFill/>
              </a:ln>
              <a:effectLst/>
            </p:spPr>
            <p:txBody>
              <a:bodyPr spcFirstLastPara="0" vert="horz" wrap="square" lIns="42203" tIns="42203" rIns="42203" bIns="42203" numCol="1" spcCol="1270" anchor="ctr" anchorCtr="0">
                <a:noAutofit/>
              </a:bodyPr>
              <a:lstStyle/>
              <a:p>
                <a:pPr algn="ctr" defTabSz="515680">
                  <a:lnSpc>
                    <a:spcPct val="90000"/>
                  </a:lnSpc>
                  <a:spcAft>
                    <a:spcPct val="35000"/>
                  </a:spcAft>
                  <a:defRPr/>
                </a:pPr>
                <a:r>
                  <a:rPr kumimoji="0" lang="ja-JP" altLang="en-US" sz="1200" b="0" kern="0" dirty="0">
                    <a:solidFill>
                      <a:prstClr val="black">
                        <a:hueOff val="0"/>
                        <a:satOff val="0"/>
                        <a:lumOff val="0"/>
                        <a:alphaOff val="0"/>
                      </a:prstClr>
                    </a:solidFill>
                    <a:latin typeface="Meiryo UI" panose="020B0604030504040204" pitchFamily="50" charset="-128"/>
                    <a:ea typeface="Meiryo UI" panose="020B0604030504040204" pitchFamily="50" charset="-128"/>
                    <a:cs typeface="Meiryo UI" panose="020B0604030504040204" pitchFamily="50" charset="-128"/>
                  </a:rPr>
                  <a:t>資格・表彰</a:t>
                </a:r>
              </a:p>
            </p:txBody>
          </p:sp>
        </p:grpSp>
        <p:grpSp>
          <p:nvGrpSpPr>
            <p:cNvPr id="32" name="グループ化 31"/>
            <p:cNvGrpSpPr/>
            <p:nvPr/>
          </p:nvGrpSpPr>
          <p:grpSpPr>
            <a:xfrm>
              <a:off x="2749953" y="4708384"/>
              <a:ext cx="820959" cy="225731"/>
              <a:chOff x="721731" y="914723"/>
              <a:chExt cx="631859" cy="384482"/>
            </a:xfrm>
          </p:grpSpPr>
          <p:sp>
            <p:nvSpPr>
              <p:cNvPr id="60" name="正方形/長方形 59"/>
              <p:cNvSpPr/>
              <p:nvPr/>
            </p:nvSpPr>
            <p:spPr>
              <a:xfrm>
                <a:off x="721731" y="914723"/>
                <a:ext cx="631858" cy="379113"/>
              </a:xfrm>
              <a:prstGeom prst="rect">
                <a:avLst/>
              </a:prstGeom>
              <a:solidFill>
                <a:sysClr val="window" lastClr="FFFFFF">
                  <a:hueOff val="0"/>
                  <a:satOff val="0"/>
                  <a:lumOff val="0"/>
                  <a:alphaOff val="0"/>
                </a:sysClr>
              </a:solidFill>
              <a:ln w="25400" cap="flat" cmpd="sng" algn="ctr">
                <a:solidFill>
                  <a:srgbClr val="FF5A00">
                    <a:shade val="80000"/>
                    <a:hueOff val="0"/>
                    <a:satOff val="0"/>
                    <a:lumOff val="0"/>
                    <a:alphaOff val="0"/>
                  </a:srgbClr>
                </a:solidFill>
                <a:prstDash val="solid"/>
              </a:ln>
              <a:effectLst/>
            </p:spPr>
          </p:sp>
          <p:sp>
            <p:nvSpPr>
              <p:cNvPr id="61" name="正方形/長方形 60"/>
              <p:cNvSpPr/>
              <p:nvPr/>
            </p:nvSpPr>
            <p:spPr>
              <a:xfrm>
                <a:off x="721731" y="920092"/>
                <a:ext cx="631859" cy="379113"/>
              </a:xfrm>
              <a:prstGeom prst="rect">
                <a:avLst/>
              </a:prstGeom>
              <a:noFill/>
              <a:ln>
                <a:noFill/>
              </a:ln>
              <a:effectLst/>
            </p:spPr>
            <p:txBody>
              <a:bodyPr spcFirstLastPara="0" vert="horz" wrap="square" lIns="42203" tIns="42203" rIns="42203" bIns="42203" numCol="1" spcCol="1270" anchor="ctr" anchorCtr="0">
                <a:noAutofit/>
              </a:bodyPr>
              <a:lstStyle/>
              <a:p>
                <a:pPr algn="ctr" defTabSz="515680">
                  <a:lnSpc>
                    <a:spcPct val="90000"/>
                  </a:lnSpc>
                  <a:spcAft>
                    <a:spcPct val="35000"/>
                  </a:spcAft>
                  <a:defRPr/>
                </a:pPr>
                <a:r>
                  <a:rPr kumimoji="0" lang="ja-JP" altLang="en-US" sz="1200" b="0" kern="0" dirty="0">
                    <a:solidFill>
                      <a:prstClr val="black">
                        <a:hueOff val="0"/>
                        <a:satOff val="0"/>
                        <a:lumOff val="0"/>
                        <a:alphaOff val="0"/>
                      </a:prstClr>
                    </a:solidFill>
                    <a:latin typeface="Meiryo UI" panose="020B0604030504040204" pitchFamily="50" charset="-128"/>
                    <a:ea typeface="Meiryo UI" panose="020B0604030504040204" pitchFamily="50" charset="-128"/>
                    <a:cs typeface="Meiryo UI" panose="020B0604030504040204" pitchFamily="50" charset="-128"/>
                  </a:rPr>
                  <a:t>許認可</a:t>
                </a:r>
              </a:p>
            </p:txBody>
          </p:sp>
        </p:grpSp>
        <p:grpSp>
          <p:nvGrpSpPr>
            <p:cNvPr id="33" name="グループ化 32"/>
            <p:cNvGrpSpPr/>
            <p:nvPr/>
          </p:nvGrpSpPr>
          <p:grpSpPr>
            <a:xfrm>
              <a:off x="3656855" y="4703078"/>
              <a:ext cx="743961" cy="222580"/>
              <a:chOff x="1384426" y="914723"/>
              <a:chExt cx="637372" cy="379114"/>
            </a:xfrm>
          </p:grpSpPr>
          <p:sp>
            <p:nvSpPr>
              <p:cNvPr id="58" name="正方形/長方形 57"/>
              <p:cNvSpPr/>
              <p:nvPr/>
            </p:nvSpPr>
            <p:spPr>
              <a:xfrm>
                <a:off x="1389940" y="914723"/>
                <a:ext cx="631858" cy="379114"/>
              </a:xfrm>
              <a:prstGeom prst="rect">
                <a:avLst/>
              </a:prstGeom>
              <a:solidFill>
                <a:sysClr val="window" lastClr="FFFFFF">
                  <a:hueOff val="0"/>
                  <a:satOff val="0"/>
                  <a:lumOff val="0"/>
                  <a:alphaOff val="0"/>
                </a:sysClr>
              </a:solidFill>
              <a:ln w="25400" cap="flat" cmpd="sng" algn="ctr">
                <a:solidFill>
                  <a:srgbClr val="FF5A00">
                    <a:shade val="80000"/>
                    <a:hueOff val="0"/>
                    <a:satOff val="0"/>
                    <a:lumOff val="0"/>
                    <a:alphaOff val="0"/>
                  </a:srgbClr>
                </a:solidFill>
                <a:prstDash val="solid"/>
              </a:ln>
              <a:effectLst/>
            </p:spPr>
          </p:sp>
          <p:sp>
            <p:nvSpPr>
              <p:cNvPr id="59" name="正方形/長方形 58"/>
              <p:cNvSpPr/>
              <p:nvPr/>
            </p:nvSpPr>
            <p:spPr>
              <a:xfrm>
                <a:off x="1384426" y="914723"/>
                <a:ext cx="631858" cy="379114"/>
              </a:xfrm>
              <a:prstGeom prst="rect">
                <a:avLst/>
              </a:prstGeom>
              <a:noFill/>
              <a:ln>
                <a:noFill/>
              </a:ln>
              <a:effectLst/>
            </p:spPr>
            <p:txBody>
              <a:bodyPr spcFirstLastPara="0" vert="horz" wrap="square" lIns="38686" tIns="38686" rIns="38686" bIns="38686" numCol="1" spcCol="1270" anchor="ctr" anchorCtr="0">
                <a:noAutofit/>
              </a:bodyPr>
              <a:lstStyle/>
              <a:p>
                <a:pPr algn="ctr" defTabSz="472706">
                  <a:spcAft>
                    <a:spcPct val="35000"/>
                  </a:spcAft>
                  <a:defRPr/>
                </a:pPr>
                <a:r>
                  <a:rPr kumimoji="0" lang="ja-JP" altLang="en-US" sz="1200" b="0" kern="0" dirty="0">
                    <a:solidFill>
                      <a:prstClr val="black">
                        <a:hueOff val="0"/>
                        <a:satOff val="0"/>
                        <a:lumOff val="0"/>
                        <a:alphaOff val="0"/>
                      </a:prstClr>
                    </a:solidFill>
                    <a:latin typeface="Meiryo UI" panose="020B0604030504040204" pitchFamily="50" charset="-128"/>
                    <a:ea typeface="Meiryo UI" panose="020B0604030504040204" pitchFamily="50" charset="-128"/>
                    <a:cs typeface="Meiryo UI" panose="020B0604030504040204" pitchFamily="50" charset="-128"/>
                  </a:rPr>
                  <a:t>その他</a:t>
                </a:r>
              </a:p>
            </p:txBody>
          </p:sp>
        </p:grpSp>
        <p:pic>
          <p:nvPicPr>
            <p:cNvPr id="34" name="Picture 38" descr="http://ddl.design.css.fujitsu.com/ddl/ja/contents/02_%E3%82%A4%E3%83%A9%E3%82%B9%E3%83%88/05_%E5%BB%BA%E7%89%A9/99_%E3%81%9D%E3%81%AE%E4%BB%96%EF%BC%88%E5%A4%96%E8%A6%B3%E3%83%BB%E5%AE%A4%E5%86%85%EF%BC%89/9954_0039.gif"/>
            <p:cNvPicPr>
              <a:picLocks noChangeArrowheads="1"/>
            </p:cNvPicPr>
            <p:nvPr/>
          </p:nvPicPr>
          <p:blipFill>
            <a:blip r:embed="rId3" cstate="print"/>
            <a:srcRect/>
            <a:stretch>
              <a:fillRect/>
            </a:stretch>
          </p:blipFill>
          <p:spPr bwMode="auto">
            <a:xfrm>
              <a:off x="1359506" y="2780928"/>
              <a:ext cx="1051388" cy="444049"/>
            </a:xfrm>
            <a:prstGeom prst="rect">
              <a:avLst/>
            </a:prstGeom>
            <a:noFill/>
            <a:ln w="9525">
              <a:noFill/>
              <a:miter lim="800000"/>
              <a:headEnd/>
              <a:tailEnd/>
            </a:ln>
          </p:spPr>
        </p:pic>
        <p:sp>
          <p:nvSpPr>
            <p:cNvPr id="35" name="テキスト ボックス 34"/>
            <p:cNvSpPr txBox="1"/>
            <p:nvPr/>
          </p:nvSpPr>
          <p:spPr>
            <a:xfrm>
              <a:off x="1541037" y="2873196"/>
              <a:ext cx="819000" cy="304709"/>
            </a:xfrm>
            <a:prstGeom prst="rect">
              <a:avLst/>
            </a:prstGeom>
            <a:noFill/>
          </p:spPr>
          <p:txBody>
            <a:bodyPr wrap="square" lIns="88399" tIns="44201" rIns="88399" bIns="44201" rtlCol="0">
              <a:spAutoFit/>
            </a:bodyPr>
            <a:lstStyle/>
            <a:p>
              <a:pPr>
                <a:defRPr/>
              </a:pPr>
              <a:r>
                <a:rPr kumimoji="0" lang="ja-JP" altLang="en-US"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事業者</a:t>
              </a:r>
            </a:p>
          </p:txBody>
        </p:sp>
        <p:grpSp>
          <p:nvGrpSpPr>
            <p:cNvPr id="36" name="グループ化 35"/>
            <p:cNvGrpSpPr/>
            <p:nvPr/>
          </p:nvGrpSpPr>
          <p:grpSpPr>
            <a:xfrm>
              <a:off x="2648742" y="2446054"/>
              <a:ext cx="658214" cy="870258"/>
              <a:chOff x="8465971" y="3766702"/>
              <a:chExt cx="775180" cy="1115286"/>
            </a:xfrm>
          </p:grpSpPr>
          <p:pic>
            <p:nvPicPr>
              <p:cNvPr id="56" name="Picture 2" descr="http://www.misaki.rdy.jp/illust/jinbutu/kazoku/kazoku1/sozai/2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5971" y="3766702"/>
                <a:ext cx="775180" cy="82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テキスト ボックス 56"/>
              <p:cNvSpPr txBox="1"/>
              <p:nvPr/>
            </p:nvSpPr>
            <p:spPr>
              <a:xfrm>
                <a:off x="8491025" y="4491486"/>
                <a:ext cx="738190" cy="390502"/>
              </a:xfrm>
              <a:prstGeom prst="rect">
                <a:avLst/>
              </a:prstGeom>
              <a:noFill/>
            </p:spPr>
            <p:txBody>
              <a:bodyPr wrap="square" lIns="88399" tIns="44201" rIns="88399" bIns="44201" rtlCol="0">
                <a:spAutoFit/>
              </a:bodyPr>
              <a:lstStyle/>
              <a:p>
                <a:pPr algn="ctr">
                  <a:defRPr/>
                </a:pPr>
                <a:r>
                  <a:rPr kumimoji="0" lang="ja-JP" altLang="en-US" b="0" kern="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国民</a:t>
                </a:r>
              </a:p>
            </p:txBody>
          </p:sp>
        </p:grpSp>
        <p:sp>
          <p:nvSpPr>
            <p:cNvPr id="37" name="角丸四角形吹き出し 36"/>
            <p:cNvSpPr/>
            <p:nvPr/>
          </p:nvSpPr>
          <p:spPr>
            <a:xfrm>
              <a:off x="1280594" y="2313546"/>
              <a:ext cx="1368012" cy="358819"/>
            </a:xfrm>
            <a:prstGeom prst="wedgeRoundRectCallout">
              <a:avLst>
                <a:gd name="adj1" fmla="val -25000"/>
                <a:gd name="adj2" fmla="val 96573"/>
                <a:gd name="adj3" fmla="val 16667"/>
              </a:avLst>
            </a:prstGeom>
            <a:solidFill>
              <a:sysClr val="window" lastClr="FFFFFF"/>
            </a:solidFill>
            <a:ln w="25400" cap="flat" cmpd="sng" algn="ctr">
              <a:solidFill>
                <a:srgbClr val="B197D3"/>
              </a:solidFill>
              <a:prstDash val="solid"/>
            </a:ln>
            <a:effectLst/>
          </p:spPr>
          <p:txBody>
            <a:bodyPr lIns="88413" tIns="44206" rIns="88413" bIns="44206" rtlCol="0" anchor="ctr"/>
            <a:lstStyle/>
            <a:p>
              <a:pPr>
                <a:defRPr/>
              </a:pPr>
              <a:r>
                <a:rPr kumimoji="0" lang="ja-JP" altLang="en-US" sz="11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取引先等の他社の情報収集</a:t>
              </a:r>
              <a:r>
                <a:rPr kumimoji="0" lang="en-US" altLang="ja-JP" sz="11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etc..</a:t>
              </a:r>
              <a:endParaRPr kumimoji="0" lang="ja-JP" altLang="en-US" sz="11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3735298" y="2802225"/>
              <a:ext cx="934221" cy="399654"/>
            </a:xfrm>
            <a:prstGeom prst="roundRect">
              <a:avLst/>
            </a:prstGeom>
            <a:gradFill rotWithShape="1">
              <a:gsLst>
                <a:gs pos="0">
                  <a:srgbClr val="0098D0">
                    <a:tint val="50000"/>
                    <a:satMod val="300000"/>
                  </a:srgbClr>
                </a:gs>
                <a:gs pos="35000">
                  <a:srgbClr val="0098D0">
                    <a:tint val="37000"/>
                    <a:satMod val="300000"/>
                  </a:srgbClr>
                </a:gs>
                <a:gs pos="100000">
                  <a:srgbClr val="0098D0">
                    <a:tint val="15000"/>
                    <a:satMod val="350000"/>
                  </a:srgbClr>
                </a:gs>
              </a:gsLst>
              <a:lin ang="16200000" scaled="1"/>
            </a:gradFill>
            <a:ln w="9525" cap="flat" cmpd="sng" algn="ctr">
              <a:solidFill>
                <a:srgbClr val="0098D0">
                  <a:shade val="95000"/>
                  <a:satMod val="105000"/>
                </a:srgbClr>
              </a:solidFill>
              <a:prstDash val="solid"/>
            </a:ln>
            <a:effectLst>
              <a:outerShdw blurRad="40000" dist="20000" dir="5400000" rotWithShape="0">
                <a:srgbClr val="000000">
                  <a:alpha val="38000"/>
                </a:srgbClr>
              </a:outerShdw>
            </a:effectLst>
          </p:spPr>
          <p:txBody>
            <a:bodyPr lIns="88399" tIns="44201" rIns="88399" bIns="44201" rtlCol="0" anchor="ctr"/>
            <a:lstStyle/>
            <a:p>
              <a:pPr algn="ctr">
                <a:defRPr/>
              </a:pPr>
              <a:r>
                <a:rPr kumimoji="0" lang="ja-JP" altLang="en-US" sz="1292"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a:t>
              </a:r>
            </a:p>
          </p:txBody>
        </p:sp>
        <p:sp>
          <p:nvSpPr>
            <p:cNvPr id="39" name="角丸四角形 38"/>
            <p:cNvSpPr/>
            <p:nvPr/>
          </p:nvSpPr>
          <p:spPr>
            <a:xfrm>
              <a:off x="805081" y="5779345"/>
              <a:ext cx="3868915" cy="740391"/>
            </a:xfrm>
            <a:prstGeom prst="roundRect">
              <a:avLst>
                <a:gd name="adj" fmla="val 5115"/>
              </a:avLst>
            </a:prstGeom>
            <a:solidFill>
              <a:srgbClr val="66CCFF"/>
            </a:solidFill>
            <a:ln w="9525" cap="flat" cmpd="sng" algn="ctr">
              <a:noFill/>
              <a:prstDash val="solid"/>
            </a:ln>
            <a:effectLst/>
          </p:spPr>
          <p:txBody>
            <a:bodyPr lIns="88399" tIns="44201" rIns="88399" bIns="44201" rtlCol="0" anchor="ctr"/>
            <a:lstStyle/>
            <a:p>
              <a:pPr>
                <a:defRPr/>
              </a:pPr>
              <a:r>
                <a:rPr kumimoji="0" lang="ja-JP" altLang="en-US" sz="1292"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40" name="角丸四角形 39"/>
            <p:cNvSpPr/>
            <p:nvPr/>
          </p:nvSpPr>
          <p:spPr>
            <a:xfrm>
              <a:off x="1416473" y="6218701"/>
              <a:ext cx="1139885" cy="277483"/>
            </a:xfrm>
            <a:prstGeom prst="roundRect">
              <a:avLst/>
            </a:prstGeom>
            <a:gradFill rotWithShape="1">
              <a:gsLst>
                <a:gs pos="0">
                  <a:srgbClr val="0098D0">
                    <a:tint val="50000"/>
                    <a:satMod val="300000"/>
                  </a:srgbClr>
                </a:gs>
                <a:gs pos="35000">
                  <a:srgbClr val="0098D0">
                    <a:tint val="37000"/>
                    <a:satMod val="300000"/>
                  </a:srgbClr>
                </a:gs>
                <a:gs pos="100000">
                  <a:srgbClr val="0098D0">
                    <a:tint val="15000"/>
                    <a:satMod val="350000"/>
                  </a:srgbClr>
                </a:gs>
              </a:gsLst>
              <a:lin ang="16200000" scaled="1"/>
            </a:gradFill>
            <a:ln w="9525" cap="flat" cmpd="sng" algn="ctr">
              <a:solidFill>
                <a:srgbClr val="0098D0">
                  <a:shade val="95000"/>
                  <a:satMod val="105000"/>
                </a:srgbClr>
              </a:solidFill>
              <a:prstDash val="solid"/>
            </a:ln>
            <a:effectLst>
              <a:outerShdw blurRad="40000" dist="20000" dir="5400000" rotWithShape="0">
                <a:srgbClr val="000000">
                  <a:alpha val="38000"/>
                </a:srgbClr>
              </a:outerShdw>
            </a:effectLst>
          </p:spPr>
          <p:txBody>
            <a:bodyPr lIns="88399" tIns="44201" rIns="88399" bIns="44201" rtlCol="0" anchor="ctr"/>
            <a:lstStyle/>
            <a:p>
              <a:pPr algn="ctr">
                <a:defRPr/>
              </a:pPr>
              <a:r>
                <a:rPr kumimoji="0" lang="ja-JP" altLang="en-US"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各府省庁</a:t>
              </a:r>
            </a:p>
          </p:txBody>
        </p:sp>
        <p:sp>
          <p:nvSpPr>
            <p:cNvPr id="41" name="角丸四角形 40"/>
            <p:cNvSpPr/>
            <p:nvPr/>
          </p:nvSpPr>
          <p:spPr>
            <a:xfrm>
              <a:off x="914294" y="5885836"/>
              <a:ext cx="749878" cy="286644"/>
            </a:xfrm>
            <a:prstGeom prst="roundRect">
              <a:avLst/>
            </a:prstGeom>
            <a:solidFill>
              <a:sysClr val="window" lastClr="FFFFFF"/>
            </a:solidFill>
            <a:ln w="25400" cap="flat" cmpd="sng" algn="ctr">
              <a:solidFill>
                <a:srgbClr val="0098D0"/>
              </a:solidFill>
              <a:prstDash val="solid"/>
            </a:ln>
            <a:effectLst/>
          </p:spPr>
          <p:txBody>
            <a:bodyPr lIns="0" tIns="44201" rIns="0" bIns="44201" rtlCol="0" anchor="ctr"/>
            <a:lstStyle/>
            <a:p>
              <a:pPr algn="ctr">
                <a:defRPr/>
              </a:pPr>
              <a:r>
                <a:rPr kumimoji="0" lang="ja-JP" altLang="en-US"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a:t>
              </a:r>
            </a:p>
          </p:txBody>
        </p:sp>
        <p:sp>
          <p:nvSpPr>
            <p:cNvPr id="42" name="角丸四角形 41"/>
            <p:cNvSpPr/>
            <p:nvPr/>
          </p:nvSpPr>
          <p:spPr>
            <a:xfrm>
              <a:off x="1782047" y="5885833"/>
              <a:ext cx="722681" cy="286645"/>
            </a:xfrm>
            <a:prstGeom prst="roundRect">
              <a:avLst/>
            </a:prstGeom>
            <a:solidFill>
              <a:sysClr val="window" lastClr="FFFFFF"/>
            </a:solidFill>
            <a:ln w="25400" cap="flat" cmpd="sng" algn="ctr">
              <a:solidFill>
                <a:srgbClr val="0098D0"/>
              </a:solidFill>
              <a:prstDash val="solid"/>
            </a:ln>
            <a:effectLst/>
          </p:spPr>
          <p:txBody>
            <a:bodyPr lIns="0" tIns="44201" rIns="0" bIns="44201" rtlCol="0" anchor="ctr"/>
            <a:lstStyle/>
            <a:p>
              <a:pPr algn="ctr">
                <a:defRPr/>
              </a:pPr>
              <a:r>
                <a:rPr kumimoji="0" lang="ja-JP" altLang="en-US"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a:t>
              </a:r>
            </a:p>
          </p:txBody>
        </p:sp>
        <p:sp>
          <p:nvSpPr>
            <p:cNvPr id="43" name="テキスト ボックス 42"/>
            <p:cNvSpPr txBox="1"/>
            <p:nvPr/>
          </p:nvSpPr>
          <p:spPr>
            <a:xfrm>
              <a:off x="2947816" y="5810432"/>
              <a:ext cx="1789160" cy="643263"/>
            </a:xfrm>
            <a:prstGeom prst="rect">
              <a:avLst/>
            </a:prstGeom>
            <a:noFill/>
          </p:spPr>
          <p:txBody>
            <a:bodyPr wrap="square" lIns="88399" tIns="44201" rIns="88399" bIns="44201" rtlCol="0">
              <a:spAutoFit/>
            </a:bodyPr>
            <a:lstStyle/>
            <a:p>
              <a:pPr>
                <a:defRPr/>
              </a:pPr>
              <a:r>
                <a:rPr kumimoji="0" lang="en-US" altLang="ja-JP" sz="1200"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A</a:t>
              </a:r>
              <a:r>
                <a:rPr kumimoji="0" lang="ja-JP" altLang="en-US" sz="1200"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企業への許認可等</a:t>
              </a:r>
              <a:endParaRPr kumimoji="0" lang="en-US" altLang="ja-JP" sz="1200"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sz="1200"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B</a:t>
              </a:r>
              <a:r>
                <a:rPr kumimoji="0" lang="ja-JP" altLang="en-US" sz="1200"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企業への補助金</a:t>
              </a:r>
              <a:endParaRPr kumimoji="0" lang="en-US" altLang="ja-JP" sz="1200"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sz="1200"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C</a:t>
              </a:r>
              <a:r>
                <a:rPr kumimoji="0" lang="ja-JP" altLang="en-US" sz="1200"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企業への表彰 　</a:t>
              </a:r>
              <a:r>
                <a:rPr kumimoji="0" lang="en-US" altLang="ja-JP" sz="1200" b="0" kern="0" dirty="0" err="1">
                  <a:solidFill>
                    <a:srgbClr val="000066"/>
                  </a:solidFill>
                  <a:latin typeface="Meiryo UI" panose="020B0604030504040204" pitchFamily="50" charset="-128"/>
                  <a:ea typeface="Meiryo UI" panose="020B0604030504040204" pitchFamily="50" charset="-128"/>
                  <a:cs typeface="Meiryo UI" panose="020B0604030504040204" pitchFamily="50" charset="-128"/>
                </a:rPr>
                <a:t>etc</a:t>
              </a:r>
              <a:r>
                <a:rPr kumimoji="0" lang="ja-JP" altLang="en-US" sz="1200"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200"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大かっこ 43"/>
            <p:cNvSpPr/>
            <p:nvPr/>
          </p:nvSpPr>
          <p:spPr>
            <a:xfrm>
              <a:off x="2905849" y="5876490"/>
              <a:ext cx="1662256" cy="427223"/>
            </a:xfrm>
            <a:prstGeom prst="bracketPair">
              <a:avLst/>
            </a:prstGeom>
            <a:noFill/>
            <a:ln w="22225" cap="flat" cmpd="sng" algn="ctr">
              <a:solidFill>
                <a:srgbClr val="1F497D"/>
              </a:solidFill>
              <a:prstDash val="solid"/>
            </a:ln>
            <a:effectLst/>
          </p:spPr>
          <p:txBody>
            <a:bodyPr rtlCol="0" anchor="ctr"/>
            <a:lstStyle/>
            <a:p>
              <a:pPr algn="ctr">
                <a:defRPr/>
              </a:pPr>
              <a:endParaRPr kumimoji="0" lang="ja-JP" altLang="en-US" sz="1292" b="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フリーフォーム 44"/>
            <p:cNvSpPr/>
            <p:nvPr/>
          </p:nvSpPr>
          <p:spPr>
            <a:xfrm rot="16200000">
              <a:off x="2556633" y="3453836"/>
              <a:ext cx="610150" cy="294156"/>
            </a:xfrm>
            <a:custGeom>
              <a:avLst/>
              <a:gdLst>
                <a:gd name="connsiteX0" fmla="*/ 1092358 w 1092358"/>
                <a:gd name="connsiteY0" fmla="*/ 0 h 352511"/>
                <a:gd name="connsiteX1" fmla="*/ 158 w 1092358"/>
                <a:gd name="connsiteY1" fmla="*/ 317500 h 352511"/>
                <a:gd name="connsiteX2" fmla="*/ 1028858 w 1092358"/>
                <a:gd name="connsiteY2" fmla="*/ 330200 h 352511"/>
              </a:gdLst>
              <a:ahLst/>
              <a:cxnLst>
                <a:cxn ang="0">
                  <a:pos x="connsiteX0" y="connsiteY0"/>
                </a:cxn>
                <a:cxn ang="0">
                  <a:pos x="connsiteX1" y="connsiteY1"/>
                </a:cxn>
                <a:cxn ang="0">
                  <a:pos x="connsiteX2" y="connsiteY2"/>
                </a:cxn>
              </a:cxnLst>
              <a:rect l="l" t="t" r="r" b="b"/>
              <a:pathLst>
                <a:path w="1092358" h="352511">
                  <a:moveTo>
                    <a:pt x="1092358" y="0"/>
                  </a:moveTo>
                  <a:cubicBezTo>
                    <a:pt x="551549" y="131233"/>
                    <a:pt x="10741" y="262467"/>
                    <a:pt x="158" y="317500"/>
                  </a:cubicBezTo>
                  <a:cubicBezTo>
                    <a:pt x="-10425" y="372533"/>
                    <a:pt x="509216" y="351366"/>
                    <a:pt x="1028858" y="330200"/>
                  </a:cubicBezTo>
                </a:path>
              </a:pathLst>
            </a:custGeom>
            <a:noFill/>
            <a:ln w="25400" cap="flat" cmpd="sng" algn="ctr">
              <a:solidFill>
                <a:srgbClr val="0098D0">
                  <a:shade val="50000"/>
                </a:srgbClr>
              </a:solidFill>
              <a:prstDash val="sysDash"/>
              <a:tailEnd type="arrow"/>
            </a:ln>
            <a:effectLst/>
          </p:spPr>
          <p:txBody>
            <a:bodyPr rtlCol="0" anchor="ctr"/>
            <a:lstStyle/>
            <a:p>
              <a:pPr algn="ctr">
                <a:defRPr/>
              </a:pPr>
              <a:endParaRPr kumimoji="0" lang="ja-JP" altLang="en-US" sz="1292" b="0"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リーフォーム 45"/>
            <p:cNvSpPr/>
            <p:nvPr/>
          </p:nvSpPr>
          <p:spPr>
            <a:xfrm rot="13689516">
              <a:off x="1595085" y="3414048"/>
              <a:ext cx="649131" cy="316751"/>
            </a:xfrm>
            <a:custGeom>
              <a:avLst/>
              <a:gdLst>
                <a:gd name="connsiteX0" fmla="*/ 1206587 w 1257387"/>
                <a:gd name="connsiteY0" fmla="*/ 0 h 241300"/>
                <a:gd name="connsiteX1" fmla="*/ 87 w 1257387"/>
                <a:gd name="connsiteY1" fmla="*/ 76200 h 241300"/>
                <a:gd name="connsiteX2" fmla="*/ 1257387 w 1257387"/>
                <a:gd name="connsiteY2" fmla="*/ 241300 h 241300"/>
              </a:gdLst>
              <a:ahLst/>
              <a:cxnLst>
                <a:cxn ang="0">
                  <a:pos x="connsiteX0" y="connsiteY0"/>
                </a:cxn>
                <a:cxn ang="0">
                  <a:pos x="connsiteX1" y="connsiteY1"/>
                </a:cxn>
                <a:cxn ang="0">
                  <a:pos x="connsiteX2" y="connsiteY2"/>
                </a:cxn>
              </a:cxnLst>
              <a:rect l="l" t="t" r="r" b="b"/>
              <a:pathLst>
                <a:path w="1257387" h="241300">
                  <a:moveTo>
                    <a:pt x="1206587" y="0"/>
                  </a:moveTo>
                  <a:cubicBezTo>
                    <a:pt x="599103" y="17992"/>
                    <a:pt x="-8380" y="35984"/>
                    <a:pt x="87" y="76200"/>
                  </a:cubicBezTo>
                  <a:cubicBezTo>
                    <a:pt x="8554" y="116416"/>
                    <a:pt x="632970" y="178858"/>
                    <a:pt x="1257387" y="241300"/>
                  </a:cubicBezTo>
                </a:path>
              </a:pathLst>
            </a:custGeom>
            <a:noFill/>
            <a:ln w="25400" cap="flat" cmpd="sng" algn="ctr">
              <a:solidFill>
                <a:srgbClr val="0098D0">
                  <a:shade val="50000"/>
                </a:srgbClr>
              </a:solidFill>
              <a:prstDash val="sysDash"/>
              <a:tailEnd type="arrow"/>
            </a:ln>
            <a:effectLst/>
          </p:spPr>
          <p:txBody>
            <a:bodyPr rtlCol="0" anchor="ctr"/>
            <a:lstStyle/>
            <a:p>
              <a:pPr algn="ctr">
                <a:defRPr/>
              </a:pPr>
              <a:endParaRPr kumimoji="0" lang="ja-JP" altLang="en-US" sz="1292" b="0"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フリーフォーム 46"/>
            <p:cNvSpPr/>
            <p:nvPr/>
          </p:nvSpPr>
          <p:spPr>
            <a:xfrm rot="15380967">
              <a:off x="3660492" y="3229994"/>
              <a:ext cx="492346" cy="717291"/>
            </a:xfrm>
            <a:custGeom>
              <a:avLst/>
              <a:gdLst>
                <a:gd name="connsiteX0" fmla="*/ 1193800 w 1193800"/>
                <a:gd name="connsiteY0" fmla="*/ 506623 h 938423"/>
                <a:gd name="connsiteX1" fmla="*/ 0 w 1193800"/>
                <a:gd name="connsiteY1" fmla="*/ 11323 h 938423"/>
                <a:gd name="connsiteX2" fmla="*/ 1193800 w 1193800"/>
                <a:gd name="connsiteY2" fmla="*/ 938423 h 938423"/>
              </a:gdLst>
              <a:ahLst/>
              <a:cxnLst>
                <a:cxn ang="0">
                  <a:pos x="connsiteX0" y="connsiteY0"/>
                </a:cxn>
                <a:cxn ang="0">
                  <a:pos x="connsiteX1" y="connsiteY1"/>
                </a:cxn>
                <a:cxn ang="0">
                  <a:pos x="connsiteX2" y="connsiteY2"/>
                </a:cxn>
              </a:cxnLst>
              <a:rect l="l" t="t" r="r" b="b"/>
              <a:pathLst>
                <a:path w="1193800" h="938423">
                  <a:moveTo>
                    <a:pt x="1193800" y="506623"/>
                  </a:moveTo>
                  <a:cubicBezTo>
                    <a:pt x="596900" y="222989"/>
                    <a:pt x="0" y="-60644"/>
                    <a:pt x="0" y="11323"/>
                  </a:cubicBezTo>
                  <a:cubicBezTo>
                    <a:pt x="0" y="83290"/>
                    <a:pt x="596900" y="510856"/>
                    <a:pt x="1193800" y="938423"/>
                  </a:cubicBezTo>
                </a:path>
              </a:pathLst>
            </a:custGeom>
            <a:noFill/>
            <a:ln w="25400" cap="flat" cmpd="sng" algn="ctr">
              <a:solidFill>
                <a:srgbClr val="0098D0">
                  <a:shade val="50000"/>
                </a:srgbClr>
              </a:solidFill>
              <a:prstDash val="sysDash"/>
              <a:tailEnd type="arrow"/>
            </a:ln>
            <a:effectLst/>
          </p:spPr>
          <p:txBody>
            <a:bodyPr rtlCol="0" anchor="ctr"/>
            <a:lstStyle/>
            <a:p>
              <a:pPr algn="ctr">
                <a:defRPr/>
              </a:pPr>
              <a:endParaRPr kumimoji="0" lang="ja-JP" altLang="en-US" sz="1292" b="0"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07766" y="3522279"/>
              <a:ext cx="3451645" cy="304709"/>
            </a:xfrm>
            <a:prstGeom prst="rect">
              <a:avLst/>
            </a:prstGeom>
            <a:solidFill>
              <a:srgbClr val="FFFF00"/>
            </a:solidFill>
            <a:ln>
              <a:solidFill>
                <a:srgbClr val="FFFF00"/>
              </a:solidFill>
            </a:ln>
          </p:spPr>
          <p:txBody>
            <a:bodyPr vert="horz" wrap="square" lIns="88399" tIns="44201" rIns="88399" bIns="44201" rtlCol="0">
              <a:spAutoFit/>
            </a:bodyPr>
            <a:lstStyle/>
            <a:p>
              <a:pPr algn="ctr">
                <a:defRPr/>
              </a:pPr>
              <a:r>
                <a:rPr kumimoji="0" lang="ja-JP" altLang="en-US"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法人に関する情報の一括検索・参照</a:t>
              </a:r>
            </a:p>
          </p:txBody>
        </p:sp>
        <p:sp>
          <p:nvSpPr>
            <p:cNvPr id="49" name="テキスト ボックス 48"/>
            <p:cNvSpPr txBox="1"/>
            <p:nvPr/>
          </p:nvSpPr>
          <p:spPr>
            <a:xfrm>
              <a:off x="1932647" y="4919309"/>
              <a:ext cx="1856269" cy="246221"/>
            </a:xfrm>
            <a:prstGeom prst="rect">
              <a:avLst/>
            </a:prstGeom>
            <a:noFill/>
          </p:spPr>
          <p:txBody>
            <a:bodyPr wrap="square" rtlCol="0">
              <a:spAutoFit/>
            </a:bodyPr>
            <a:lstStyle/>
            <a:p>
              <a:pPr>
                <a:defRPr/>
              </a:pPr>
              <a:r>
                <a:rPr kumimoji="0" lang="en-US" altLang="ja-JP" sz="10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公開可能なものから実施</a:t>
              </a:r>
            </a:p>
          </p:txBody>
        </p:sp>
        <p:sp>
          <p:nvSpPr>
            <p:cNvPr id="50" name="角丸四角形吹き出し 49"/>
            <p:cNvSpPr/>
            <p:nvPr/>
          </p:nvSpPr>
          <p:spPr>
            <a:xfrm>
              <a:off x="3470289" y="2236307"/>
              <a:ext cx="1626727" cy="437319"/>
            </a:xfrm>
            <a:prstGeom prst="wedgeRoundRectCallout">
              <a:avLst>
                <a:gd name="adj1" fmla="val 6608"/>
                <a:gd name="adj2" fmla="val 93517"/>
                <a:gd name="adj3" fmla="val 16667"/>
              </a:avLst>
            </a:prstGeom>
            <a:solidFill>
              <a:sysClr val="window" lastClr="FFFFFF"/>
            </a:solidFill>
            <a:ln w="25400" cap="flat" cmpd="sng" algn="ctr">
              <a:solidFill>
                <a:srgbClr val="B197D3"/>
              </a:solidFill>
              <a:prstDash val="solid"/>
            </a:ln>
            <a:effectLst/>
          </p:spPr>
          <p:txBody>
            <a:bodyPr lIns="88413" tIns="44206" rIns="88413" bIns="44206" rtlCol="0" anchor="ctr"/>
            <a:lstStyle/>
            <a:p>
              <a:pPr>
                <a:defRPr/>
              </a:pPr>
              <a:r>
                <a:rPr kumimoji="0" lang="ja-JP" altLang="en-US" sz="11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地元企業との連携先の開拓等に活用　</a:t>
              </a:r>
              <a:r>
                <a:rPr kumimoji="0" lang="en-US" altLang="ja-JP" sz="11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etc..</a:t>
              </a:r>
              <a:endParaRPr kumimoji="0" lang="ja-JP" altLang="en-US" sz="11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rot="16200000">
              <a:off x="2369760" y="5064677"/>
              <a:ext cx="564043" cy="710245"/>
            </a:xfrm>
            <a:prstGeom prst="rightArrow">
              <a:avLst>
                <a:gd name="adj1" fmla="val 50000"/>
                <a:gd name="adj2" fmla="val 23946"/>
              </a:avLst>
            </a:prstGeom>
            <a:noFill/>
            <a:ln w="25400" cap="flat" cmpd="sng" algn="ctr">
              <a:solidFill>
                <a:srgbClr val="0098D0">
                  <a:shade val="50000"/>
                </a:srgbClr>
              </a:solidFill>
              <a:prstDash val="solid"/>
            </a:ln>
            <a:effectLst/>
          </p:spPr>
          <p:txBody>
            <a:bodyPr rtlCol="0" anchor="ctr"/>
            <a:lstStyle/>
            <a:p>
              <a:pPr algn="ctr">
                <a:defRPr/>
              </a:pPr>
              <a:endParaRPr kumimoji="0" lang="ja-JP" altLang="en-US" b="0"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1280592" y="5330696"/>
              <a:ext cx="2592000" cy="304709"/>
            </a:xfrm>
            <a:prstGeom prst="rect">
              <a:avLst/>
            </a:prstGeom>
            <a:solidFill>
              <a:srgbClr val="FFFF00"/>
            </a:solidFill>
            <a:ln>
              <a:solidFill>
                <a:srgbClr val="FFFF00"/>
              </a:solidFill>
            </a:ln>
          </p:spPr>
          <p:txBody>
            <a:bodyPr vert="horz" wrap="square" lIns="88399" tIns="44201" rIns="88399" bIns="44201" rtlCol="0" anchor="ctr">
              <a:spAutoFit/>
            </a:bodyPr>
            <a:lstStyle/>
            <a:p>
              <a:pPr algn="ctr">
                <a:defRPr/>
              </a:pPr>
              <a:r>
                <a:rPr kumimoji="0" lang="ja-JP" altLang="en-US" b="0" kern="0"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各府省庁から法人情報を提供</a:t>
              </a:r>
            </a:p>
          </p:txBody>
        </p:sp>
        <p:sp>
          <p:nvSpPr>
            <p:cNvPr id="53" name="角丸四角形吹き出し 52"/>
            <p:cNvSpPr/>
            <p:nvPr/>
          </p:nvSpPr>
          <p:spPr>
            <a:xfrm>
              <a:off x="69519" y="3001226"/>
              <a:ext cx="754922" cy="1104109"/>
            </a:xfrm>
            <a:prstGeom prst="wedgeRoundRectCallout">
              <a:avLst>
                <a:gd name="adj1" fmla="val 101732"/>
                <a:gd name="adj2" fmla="val -33599"/>
                <a:gd name="adj3" fmla="val 16667"/>
              </a:avLst>
            </a:prstGeom>
            <a:solidFill>
              <a:sysClr val="window" lastClr="FFFFFF"/>
            </a:solidFill>
            <a:ln w="25400" cap="flat" cmpd="sng" algn="ctr">
              <a:solidFill>
                <a:srgbClr val="B197D3"/>
              </a:solidFill>
              <a:prstDash val="solid"/>
            </a:ln>
            <a:effectLst/>
          </p:spPr>
          <p:txBody>
            <a:bodyPr lIns="88413" tIns="44206" rIns="88413" bIns="44206" rtlCol="0" anchor="ctr"/>
            <a:lstStyle/>
            <a:p>
              <a:pPr>
                <a:defRPr/>
              </a:pPr>
              <a:r>
                <a:rPr kumimoji="0" lang="ja-JP" altLang="en-US" sz="11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民間データと組合せたサービス提供</a:t>
              </a:r>
            </a:p>
          </p:txBody>
        </p:sp>
        <p:sp>
          <p:nvSpPr>
            <p:cNvPr id="54" name="円柱 53"/>
            <p:cNvSpPr/>
            <p:nvPr/>
          </p:nvSpPr>
          <p:spPr>
            <a:xfrm>
              <a:off x="60354" y="2313546"/>
              <a:ext cx="1055765" cy="526933"/>
            </a:xfrm>
            <a:prstGeom prst="can">
              <a:avLst>
                <a:gd name="adj" fmla="val 23252"/>
              </a:avLst>
            </a:prstGeom>
            <a:gradFill rotWithShape="1">
              <a:gsLst>
                <a:gs pos="0">
                  <a:srgbClr val="0064C8">
                    <a:tint val="50000"/>
                    <a:satMod val="300000"/>
                  </a:srgbClr>
                </a:gs>
                <a:gs pos="35000">
                  <a:srgbClr val="0064C8">
                    <a:tint val="37000"/>
                    <a:satMod val="300000"/>
                  </a:srgbClr>
                </a:gs>
                <a:gs pos="100000">
                  <a:srgbClr val="0064C8">
                    <a:tint val="15000"/>
                    <a:satMod val="350000"/>
                  </a:srgbClr>
                </a:gs>
              </a:gsLst>
              <a:lin ang="16200000" scaled="1"/>
            </a:gradFill>
            <a:ln w="9525" cap="flat" cmpd="sng" algn="ctr">
              <a:solidFill>
                <a:srgbClr val="0064C8">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kumimoji="0" lang="ja-JP" altLang="en-US" sz="105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民間の</a:t>
              </a:r>
              <a:endParaRPr kumimoji="0" lang="en-US" altLang="ja-JP" sz="105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05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ビッグデータ</a:t>
              </a:r>
              <a:endParaRPr kumimoji="0" lang="en-US" altLang="ja-JP" sz="105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フリーフォーム 54"/>
            <p:cNvSpPr/>
            <p:nvPr/>
          </p:nvSpPr>
          <p:spPr>
            <a:xfrm rot="981314">
              <a:off x="844549" y="2863116"/>
              <a:ext cx="614391" cy="213327"/>
            </a:xfrm>
            <a:custGeom>
              <a:avLst/>
              <a:gdLst>
                <a:gd name="connsiteX0" fmla="*/ 1206587 w 1257387"/>
                <a:gd name="connsiteY0" fmla="*/ 0 h 241300"/>
                <a:gd name="connsiteX1" fmla="*/ 87 w 1257387"/>
                <a:gd name="connsiteY1" fmla="*/ 76200 h 241300"/>
                <a:gd name="connsiteX2" fmla="*/ 1257387 w 1257387"/>
                <a:gd name="connsiteY2" fmla="*/ 241300 h 241300"/>
              </a:gdLst>
              <a:ahLst/>
              <a:cxnLst>
                <a:cxn ang="0">
                  <a:pos x="connsiteX0" y="connsiteY0"/>
                </a:cxn>
                <a:cxn ang="0">
                  <a:pos x="connsiteX1" y="connsiteY1"/>
                </a:cxn>
                <a:cxn ang="0">
                  <a:pos x="connsiteX2" y="connsiteY2"/>
                </a:cxn>
              </a:cxnLst>
              <a:rect l="l" t="t" r="r" b="b"/>
              <a:pathLst>
                <a:path w="1257387" h="241300">
                  <a:moveTo>
                    <a:pt x="1206587" y="0"/>
                  </a:moveTo>
                  <a:cubicBezTo>
                    <a:pt x="599103" y="17992"/>
                    <a:pt x="-8380" y="35984"/>
                    <a:pt x="87" y="76200"/>
                  </a:cubicBezTo>
                  <a:cubicBezTo>
                    <a:pt x="8554" y="116416"/>
                    <a:pt x="632970" y="178858"/>
                    <a:pt x="1257387" y="241300"/>
                  </a:cubicBezTo>
                </a:path>
              </a:pathLst>
            </a:custGeom>
            <a:noFill/>
            <a:ln w="25400" cap="flat" cmpd="sng" algn="ctr">
              <a:solidFill>
                <a:srgbClr val="0098D0">
                  <a:shade val="50000"/>
                </a:srgbClr>
              </a:solidFill>
              <a:prstDash val="sysDash"/>
              <a:tailEnd type="arrow"/>
            </a:ln>
            <a:effectLst/>
          </p:spPr>
          <p:txBody>
            <a:bodyPr rtlCol="0" anchor="ctr"/>
            <a:lstStyle/>
            <a:p>
              <a:pPr algn="ctr">
                <a:defRPr/>
              </a:pPr>
              <a:endParaRPr kumimoji="0" lang="ja-JP" altLang="en-US" sz="1292" b="0"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a:grpSpLocks/>
          </p:cNvGrpSpPr>
          <p:nvPr/>
        </p:nvGrpSpPr>
        <p:grpSpPr>
          <a:xfrm>
            <a:off x="8872310" y="5206133"/>
            <a:ext cx="302652" cy="383385"/>
            <a:chOff x="8193360" y="3645024"/>
            <a:chExt cx="1080120" cy="2088232"/>
          </a:xfrm>
        </p:grpSpPr>
        <p:sp>
          <p:nvSpPr>
            <p:cNvPr id="6" name="角丸四角形 5"/>
            <p:cNvSpPr/>
            <p:nvPr/>
          </p:nvSpPr>
          <p:spPr>
            <a:xfrm>
              <a:off x="8193360" y="3645024"/>
              <a:ext cx="1080120" cy="208823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9" name="Picture 2" descr="C:\Users\gp309033\Desktop\トップページ 法ル.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4753"/>
            <a:stretch/>
          </p:blipFill>
          <p:spPr bwMode="auto">
            <a:xfrm>
              <a:off x="8275805" y="3747128"/>
              <a:ext cx="900000" cy="1914706"/>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3543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lang="ja-JP" altLang="en-US" smtClean="0"/>
              <a:pPr/>
              <a:t>10</a:t>
            </a:fld>
            <a:endParaRPr lang="ja-JP" altLang="en-US" dirty="0"/>
          </a:p>
        </p:txBody>
      </p:sp>
      <p:sp>
        <p:nvSpPr>
          <p:cNvPr id="4" name="タイトル 3"/>
          <p:cNvSpPr>
            <a:spLocks noGrp="1"/>
          </p:cNvSpPr>
          <p:nvPr>
            <p:ph type="title"/>
          </p:nvPr>
        </p:nvSpPr>
        <p:spPr>
          <a:xfrm>
            <a:off x="0" y="1656"/>
            <a:ext cx="8774310" cy="523188"/>
          </a:xfrm>
        </p:spPr>
        <p:txBody>
          <a:bodyPr/>
          <a:lstStyle/>
          <a:p>
            <a:r>
              <a:rPr lang="ja-JP" altLang="en-US" sz="2800" dirty="0">
                <a:latin typeface="Meiryo UI" panose="020B0604030504040204" pitchFamily="50" charset="-128"/>
                <a:ea typeface="Meiryo UI" panose="020B0604030504040204" pitchFamily="50" charset="-128"/>
              </a:rPr>
              <a:t>（参考）法人インフォメーション　～想定利用例～</a:t>
            </a:r>
          </a:p>
        </p:txBody>
      </p:sp>
      <p:sp>
        <p:nvSpPr>
          <p:cNvPr id="5" name="角丸四角形 4"/>
          <p:cNvSpPr/>
          <p:nvPr/>
        </p:nvSpPr>
        <p:spPr>
          <a:xfrm>
            <a:off x="580155" y="1316626"/>
            <a:ext cx="2760102" cy="2656354"/>
          </a:xfrm>
          <a:prstGeom prst="roundRect">
            <a:avLst>
              <a:gd name="adj" fmla="val 11408"/>
            </a:avLst>
          </a:prstGeom>
          <a:noFill/>
          <a:ln>
            <a:solidFill>
              <a:srgbClr val="0064C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285750" indent="-285750">
              <a:buFont typeface="Wingdings" panose="05000000000000000000" pitchFamily="2" charset="2"/>
              <a:buChar char="u"/>
            </a:pPr>
            <a:r>
              <a:rPr lang="ja-JP" altLang="en-US"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新規取引先の信用調査</a:t>
            </a:r>
            <a:endParaRPr lang="en-US" altLang="ja-JP"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契約相手となる法人について、国からの受託実績や表彰情報、許認可情報などを確認することで、信用調査を補完</a:t>
            </a:r>
            <a:endParaRPr lang="en-US" altLang="ja-JP"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u"/>
            </a:pPr>
            <a:r>
              <a:rPr lang="ja-JP" altLang="en-US"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新規顧客</a:t>
            </a:r>
            <a:r>
              <a:rPr lang="en-US" altLang="ja-JP"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提携先の開拓</a:t>
            </a:r>
            <a:endParaRPr lang="en-US" altLang="ja-JP"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国の事業受託実績より、法人の業務分野や得意分野を把握し、自社との取引や提携可能性のある法人を抽出</a:t>
            </a:r>
            <a:endParaRPr lang="en-US" altLang="ja-JP"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3557152" y="1316626"/>
            <a:ext cx="2760102" cy="2656354"/>
          </a:xfrm>
          <a:prstGeom prst="roundRect">
            <a:avLst>
              <a:gd name="adj" fmla="val 12842"/>
            </a:avLst>
          </a:prstGeom>
          <a:noFill/>
          <a:ln w="25400" cap="flat" cmpd="sng" algn="ctr">
            <a:solidFill>
              <a:srgbClr val="0064C8"/>
            </a:solidFill>
            <a:prstDash val="solid"/>
          </a:ln>
          <a:effectLst/>
        </p:spPr>
        <p:txBody>
          <a:bodyPr lIns="36000" r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285750" indent="-285750" fontAlgn="auto">
              <a:spcBef>
                <a:spcPts val="0"/>
              </a:spcBef>
              <a:spcAft>
                <a:spcPts val="0"/>
              </a:spcAft>
              <a:buFont typeface="Wingdings" panose="05000000000000000000" pitchFamily="2" charset="2"/>
              <a:buChar char="u"/>
              <a:defRPr/>
            </a:pPr>
            <a:r>
              <a:rPr lang="ja-JP" altLang="en-US"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訪問先に関する事前調査</a:t>
            </a:r>
            <a:endParaRPr lang="en-US" altLang="ja-JP"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訪問先の法人や取引先について国からの受託実績等を事前に確認することで、訪問先の状況を踏まえた打合せを行う</a:t>
            </a:r>
            <a:endParaRPr lang="en-US" altLang="ja-JP"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Wingdings" panose="05000000000000000000" pitchFamily="2" charset="2"/>
              <a:buChar char="u"/>
              <a:defRPr/>
            </a:pPr>
            <a:r>
              <a:rPr lang="ja-JP" altLang="en-US"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企業の実態把握</a:t>
            </a:r>
            <a:endParaRPr lang="en-US" altLang="ja-JP"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b="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企業のＨＰ更新がなされていない場合に、国からの許認可の有無や更新状況を確認することで、企業としての実態があるかどうかを把握</a:t>
            </a:r>
            <a:endParaRPr lang="en-US" altLang="ja-JP"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角丸四角形 6"/>
          <p:cNvSpPr/>
          <p:nvPr/>
        </p:nvSpPr>
        <p:spPr>
          <a:xfrm>
            <a:off x="6494603" y="1308684"/>
            <a:ext cx="2778878" cy="2664296"/>
          </a:xfrm>
          <a:prstGeom prst="roundRect">
            <a:avLst>
              <a:gd name="adj" fmla="val 9993"/>
            </a:avLst>
          </a:prstGeom>
          <a:noFill/>
          <a:ln w="25400" cap="flat" cmpd="sng" algn="ctr">
            <a:solidFill>
              <a:srgbClr val="0064C8"/>
            </a:solidFill>
            <a:prstDash val="solid"/>
          </a:ln>
          <a:effectLst/>
        </p:spPr>
        <p:txBody>
          <a:bodyPr lIns="72000" rIns="36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285750" indent="-285750" fontAlgn="auto">
              <a:spcBef>
                <a:spcPts val="0"/>
              </a:spcBef>
              <a:spcAft>
                <a:spcPts val="0"/>
              </a:spcAft>
              <a:buFont typeface="Wingdings" panose="05000000000000000000" pitchFamily="2" charset="2"/>
              <a:buChar char="u"/>
              <a:defRPr/>
            </a:pPr>
            <a:r>
              <a:rPr lang="ja-JP" altLang="en-US"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地域等の先進企業発掘</a:t>
            </a:r>
            <a:endParaRPr lang="en-US" altLang="ja-JP"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表彰、補助金情報等を基に、地域で先進的な取組を行っている企業等を抽出、政策立案や地域の産業構造分析に活用</a:t>
            </a:r>
            <a:endParaRPr lang="en-US" altLang="ja-JP"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Wingdings" panose="05000000000000000000" pitchFamily="2" charset="2"/>
              <a:buChar char="u"/>
              <a:defRPr/>
            </a:pPr>
            <a:r>
              <a:rPr lang="ja-JP" altLang="en-US"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表彰等における適格性調査</a:t>
            </a:r>
            <a:endParaRPr lang="en-US" altLang="ja-JP"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表彰等の候補法人について、表彰履歴・処分履歴等を基に、表彰対象としての適格性を確認</a:t>
            </a:r>
            <a:endParaRPr lang="en-US" altLang="ja-JP" sz="1400"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297209" y="867916"/>
            <a:ext cx="1388954" cy="288032"/>
          </a:xfrm>
          <a:prstGeom prst="rect">
            <a:avLst/>
          </a:prstGeom>
          <a:solidFill>
            <a:schemeClr val="bg1"/>
          </a:solidFill>
          <a:ln>
            <a:solidFill>
              <a:srgbClr val="0064C8"/>
            </a:solidFill>
          </a:ln>
        </p:spPr>
        <p:style>
          <a:lnRef idx="2">
            <a:schemeClr val="accent1">
              <a:shade val="50000"/>
            </a:schemeClr>
          </a:lnRef>
          <a:fillRef idx="1">
            <a:schemeClr val="accent1"/>
          </a:fillRef>
          <a:effectRef idx="0">
            <a:schemeClr val="accent1"/>
          </a:effectRef>
          <a:fontRef idx="minor">
            <a:schemeClr val="lt1"/>
          </a:fontRef>
        </p:style>
        <p:txBody>
          <a:bodyPr vert="horz" tIns="108000" rtlCol="0" anchor="b"/>
          <a:lstStyle/>
          <a:p>
            <a:pPr algn="ct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 小 企 業</a:t>
            </a:r>
          </a:p>
        </p:txBody>
      </p:sp>
      <p:sp>
        <p:nvSpPr>
          <p:cNvPr id="9" name="正方形/長方形 8"/>
          <p:cNvSpPr/>
          <p:nvPr/>
        </p:nvSpPr>
        <p:spPr>
          <a:xfrm>
            <a:off x="3368824" y="867916"/>
            <a:ext cx="3132000" cy="288032"/>
          </a:xfrm>
          <a:prstGeom prst="rect">
            <a:avLst/>
          </a:prstGeom>
          <a:solidFill>
            <a:schemeClr val="bg1"/>
          </a:solidFill>
          <a:ln>
            <a:solidFill>
              <a:srgbClr val="0064C8"/>
            </a:solidFill>
          </a:ln>
        </p:spPr>
        <p:style>
          <a:lnRef idx="2">
            <a:schemeClr val="accent1">
              <a:shade val="50000"/>
            </a:schemeClr>
          </a:lnRef>
          <a:fillRef idx="1">
            <a:schemeClr val="accent1"/>
          </a:fillRef>
          <a:effectRef idx="0">
            <a:schemeClr val="accent1"/>
          </a:effectRef>
          <a:fontRef idx="minor">
            <a:schemeClr val="lt1"/>
          </a:fontRef>
        </p:style>
        <p:txBody>
          <a:bodyPr vert="horz" tIns="108000" rtlCol="0" anchor="b"/>
          <a:lstStyle/>
          <a:p>
            <a:pPr algn="ct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情報サービス業</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コンサルタント</a:t>
            </a:r>
          </a:p>
        </p:txBody>
      </p:sp>
      <p:sp>
        <p:nvSpPr>
          <p:cNvPr id="10" name="正方形/長方形 9"/>
          <p:cNvSpPr/>
          <p:nvPr/>
        </p:nvSpPr>
        <p:spPr>
          <a:xfrm>
            <a:off x="7126170" y="867916"/>
            <a:ext cx="1349685" cy="288032"/>
          </a:xfrm>
          <a:prstGeom prst="rect">
            <a:avLst/>
          </a:prstGeom>
          <a:solidFill>
            <a:schemeClr val="bg1"/>
          </a:solidFill>
          <a:ln>
            <a:solidFill>
              <a:srgbClr val="0064C8"/>
            </a:solidFill>
          </a:ln>
        </p:spPr>
        <p:style>
          <a:lnRef idx="2">
            <a:schemeClr val="accent1">
              <a:shade val="50000"/>
            </a:schemeClr>
          </a:lnRef>
          <a:fillRef idx="1">
            <a:schemeClr val="accent1"/>
          </a:fillRef>
          <a:effectRef idx="0">
            <a:schemeClr val="accent1"/>
          </a:effectRef>
          <a:fontRef idx="minor">
            <a:schemeClr val="lt1"/>
          </a:fontRef>
        </p:style>
        <p:txBody>
          <a:bodyPr vert="horz" tIns="108000" rtlCol="0" anchor="b"/>
          <a:lstStyle/>
          <a:p>
            <a:pPr algn="ct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国・自治体</a:t>
            </a:r>
            <a:endPar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6" descr="C:\Users\70266685\Desktop\d3-09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163" y="3531867"/>
            <a:ext cx="498462" cy="40020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66051" y="4116996"/>
            <a:ext cx="8735684"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　経済産業省版法人ポータル（ベータ版）でのアンケート結果（抜粋）</a:t>
            </a:r>
            <a:endPar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ü"/>
            </a:pP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日に一般公開した経済産業省版法人ポータル（ベータ版）において、利用者から意見、要望等を集約するためアンケートを実施。（アンケート集計期間（</a:t>
            </a:r>
            <a:r>
              <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H28.5.10</a:t>
            </a: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7.21</a:t>
            </a: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）、アンケート回答数：</a:t>
            </a:r>
            <a:r>
              <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件。アンケートは現在も実施中）</a:t>
            </a:r>
            <a:r>
              <a:rPr lang="zh-TW"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60183" y="5177372"/>
            <a:ext cx="2658757" cy="307777"/>
          </a:xfrm>
          <a:prstGeom prst="rect">
            <a:avLst/>
          </a:prstGeom>
          <a:noFill/>
        </p:spPr>
        <p:txBody>
          <a:bodyPr wrap="square" rtlCol="0">
            <a:spAutoFit/>
          </a:bodyPr>
          <a:lstStyle/>
          <a:p>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想定する使用目的</a:t>
            </a:r>
          </a:p>
        </p:txBody>
      </p:sp>
      <p:sp>
        <p:nvSpPr>
          <p:cNvPr id="14" name="テキスト ボックス 13"/>
          <p:cNvSpPr txBox="1"/>
          <p:nvPr/>
        </p:nvSpPr>
        <p:spPr>
          <a:xfrm>
            <a:off x="4322393" y="5250302"/>
            <a:ext cx="4951088" cy="1384995"/>
          </a:xfrm>
          <a:prstGeom prst="rect">
            <a:avLst/>
          </a:prstGeom>
          <a:noFill/>
        </p:spPr>
        <p:txBody>
          <a:bodyPr wrap="square" rtlCol="0">
            <a:spAutoFit/>
          </a:bodyPr>
          <a:lstStyle/>
          <a:p>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取引先（候補を含む）の活動状況確認のため（</a:t>
            </a:r>
            <a:r>
              <a:rPr lang="en-US" altLang="ja-JP" b="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34.5</a:t>
            </a:r>
            <a:r>
              <a:rPr lang="ja-JP" altLang="en-US" b="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・投資先（候補を含む）の活動情報確認のため（</a:t>
            </a:r>
            <a:r>
              <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13.6%</a:t>
            </a: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競合他社の分析（</a:t>
            </a:r>
            <a:r>
              <a:rPr lang="en-US" altLang="ja-JP" b="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25.4%</a:t>
            </a:r>
            <a:r>
              <a:rPr lang="ja-JP" altLang="en-US" b="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・自社の経営方針検討（</a:t>
            </a:r>
            <a:r>
              <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12.4%</a:t>
            </a: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・就職・転職先（候補を含む）の活動状況確認（</a:t>
            </a:r>
            <a:r>
              <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a:t>
            </a: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a:t>
            </a:r>
            <a:r>
              <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a:graphicFrameLocks/>
          </p:cNvGraphicFramePr>
          <p:nvPr>
            <p:extLst/>
          </p:nvPr>
        </p:nvGraphicFramePr>
        <p:xfrm>
          <a:off x="1690006" y="4909084"/>
          <a:ext cx="3576891" cy="2089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7042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法人関連情報</a:t>
            </a:r>
            <a:r>
              <a:rPr lang="ja-JP" altLang="en-US" dirty="0" smtClean="0"/>
              <a:t>語彙の</a:t>
            </a:r>
            <a:r>
              <a:rPr lang="ja-JP" altLang="en-US" dirty="0"/>
              <a:t>整備</a:t>
            </a:r>
            <a:endParaRPr kumimoji="1" lang="ja-JP" altLang="en-US" dirty="0"/>
          </a:p>
        </p:txBody>
      </p:sp>
      <p:sp>
        <p:nvSpPr>
          <p:cNvPr id="8" name="テキスト プレースホルダー 7"/>
          <p:cNvSpPr>
            <a:spLocks noGrp="1"/>
          </p:cNvSpPr>
          <p:nvPr>
            <p:ph idx="1"/>
          </p:nvPr>
        </p:nvSpPr>
        <p:spPr>
          <a:xfrm>
            <a:off x="56456" y="805854"/>
            <a:ext cx="10107398" cy="4351338"/>
          </a:xfrm>
        </p:spPr>
        <p:txBody>
          <a:bodyPr/>
          <a:lstStyle/>
          <a:p>
            <a:r>
              <a:rPr lang="ja-JP" altLang="en-US" sz="2400" dirty="0" smtClean="0"/>
              <a:t>共通</a:t>
            </a:r>
            <a:r>
              <a:rPr lang="ja-JP" altLang="en-US" sz="2400" dirty="0"/>
              <a:t>語彙基盤のコア語彙を継承し、「法人関連情報</a:t>
            </a:r>
            <a:r>
              <a:rPr lang="ja-JP" altLang="en-US" sz="2400" dirty="0" smtClean="0"/>
              <a:t>語彙」</a:t>
            </a:r>
            <a:r>
              <a:rPr lang="ja-JP" altLang="en-US" sz="2400" dirty="0"/>
              <a:t>を新たに整備。</a:t>
            </a:r>
          </a:p>
          <a:p>
            <a:r>
              <a:rPr lang="ja-JP" altLang="en-US" sz="2400" dirty="0"/>
              <a:t>今後、各府省が法人関連情報を公開する際の共通語彙として活用を想定</a:t>
            </a:r>
            <a:r>
              <a:rPr lang="ja-JP" altLang="en-US" sz="2400" dirty="0" smtClean="0"/>
              <a:t>。</a:t>
            </a:r>
            <a:endParaRPr lang="ja-JP" altLang="en-US" sz="2400" dirty="0"/>
          </a:p>
        </p:txBody>
      </p:sp>
      <p:sp>
        <p:nvSpPr>
          <p:cNvPr id="9" name="正方形/長方形 8"/>
          <p:cNvSpPr/>
          <p:nvPr/>
        </p:nvSpPr>
        <p:spPr>
          <a:xfrm>
            <a:off x="5786035" y="6051572"/>
            <a:ext cx="1836000" cy="465231"/>
          </a:xfrm>
          <a:prstGeom prst="rect">
            <a:avLst/>
          </a:prstGeom>
          <a:solidFill>
            <a:sysClr val="window" lastClr="FFFFFF"/>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82064" indent="-82064">
              <a:buFont typeface="Arial" panose="020B0604020202020204" pitchFamily="34" charset="0"/>
              <a:buChar char="•"/>
            </a:pPr>
            <a:r>
              <a:rPr lang="ja-JP" altLang="en-US" sz="1108" dirty="0">
                <a:solidFill>
                  <a:sysClr val="windowText" lastClr="000000"/>
                </a:solidFill>
                <a:latin typeface="ＭＳ Ｐゴシック" panose="020B0600070205080204" pitchFamily="50" charset="-128"/>
                <a:ea typeface="ＭＳ Ｐゴシック" panose="020B0600070205080204" pitchFamily="50" charset="-128"/>
              </a:rPr>
              <a:t>法人基本情報</a:t>
            </a:r>
            <a:endParaRPr lang="en-US" altLang="ja-JP" sz="1108" dirty="0">
              <a:solidFill>
                <a:sysClr val="windowText" lastClr="000000"/>
              </a:solidFill>
              <a:latin typeface="ＭＳ Ｐゴシック" panose="020B0600070205080204" pitchFamily="50" charset="-128"/>
              <a:ea typeface="ＭＳ Ｐゴシック" panose="020B0600070205080204" pitchFamily="50" charset="-128"/>
            </a:endParaRP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法人活動情報</a:t>
            </a:r>
          </a:p>
          <a:p>
            <a:pPr marL="82064" indent="-82064">
              <a:buFont typeface="Arial" panose="020B0604020202020204" pitchFamily="34" charset="0"/>
              <a:buChar char="•"/>
            </a:pPr>
            <a:endParaRPr lang="ja-JP" altLang="en-US" sz="1108" dirty="0">
              <a:solidFill>
                <a:sysClr val="windowText" lastClr="000000"/>
              </a:solidFill>
              <a:latin typeface="+mn-ea"/>
            </a:endParaRPr>
          </a:p>
        </p:txBody>
      </p:sp>
      <p:sp>
        <p:nvSpPr>
          <p:cNvPr id="10" name="正方形/長方形 9"/>
          <p:cNvSpPr/>
          <p:nvPr/>
        </p:nvSpPr>
        <p:spPr>
          <a:xfrm>
            <a:off x="5786035" y="5752496"/>
            <a:ext cx="1836000" cy="299077"/>
          </a:xfrm>
          <a:prstGeom prst="rect">
            <a:avLst/>
          </a:prstGeom>
          <a:solidFill>
            <a:srgbClr val="FFBDBD"/>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92" dirty="0" err="1">
                <a:solidFill>
                  <a:sysClr val="windowText" lastClr="000000"/>
                </a:solidFill>
                <a:latin typeface="+mn-ea"/>
              </a:rPr>
              <a:t>hj</a:t>
            </a:r>
            <a:r>
              <a:rPr lang="en-US" altLang="ja-JP" sz="1292" dirty="0">
                <a:solidFill>
                  <a:sysClr val="windowText" lastClr="000000"/>
                </a:solidFill>
                <a:latin typeface="+mn-ea"/>
              </a:rPr>
              <a:t>:</a:t>
            </a:r>
            <a:r>
              <a:rPr lang="ja-JP" altLang="en-US" sz="1292" dirty="0">
                <a:solidFill>
                  <a:sysClr val="windowText" lastClr="000000"/>
                </a:solidFill>
                <a:latin typeface="+mn-ea"/>
              </a:rPr>
              <a:t>法人情報型</a:t>
            </a:r>
          </a:p>
        </p:txBody>
      </p:sp>
      <p:sp>
        <p:nvSpPr>
          <p:cNvPr id="11" name="正方形/長方形 10"/>
          <p:cNvSpPr/>
          <p:nvPr/>
        </p:nvSpPr>
        <p:spPr>
          <a:xfrm>
            <a:off x="3557671" y="4333411"/>
            <a:ext cx="1980000" cy="2130761"/>
          </a:xfrm>
          <a:prstGeom prst="rect">
            <a:avLst/>
          </a:prstGeom>
          <a:solidFill>
            <a:sysClr val="window" lastClr="FFFFFF"/>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82064" indent="-82064">
              <a:buFont typeface="Arial" panose="020B0604020202020204" pitchFamily="34" charset="0"/>
              <a:buChar char="•"/>
            </a:pPr>
            <a:r>
              <a:rPr lang="ja-JP" altLang="en-US" sz="1108" dirty="0">
                <a:solidFill>
                  <a:sysClr val="windowText" lastClr="000000"/>
                </a:solidFill>
                <a:latin typeface="+mn-ea"/>
              </a:rPr>
              <a:t>更新日時</a:t>
            </a:r>
          </a:p>
          <a:p>
            <a:pPr marL="82064" indent="-82064">
              <a:buFont typeface="Arial" panose="020B0604020202020204" pitchFamily="34" charset="0"/>
              <a:buChar char="•"/>
            </a:pPr>
            <a:r>
              <a:rPr lang="ja-JP" altLang="en-US" sz="1108" dirty="0">
                <a:solidFill>
                  <a:sysClr val="windowText" lastClr="000000"/>
                </a:solidFill>
                <a:latin typeface="+mn-ea"/>
              </a:rPr>
              <a:t>有効期間</a:t>
            </a:r>
          </a:p>
          <a:p>
            <a:pPr marL="82064" indent="-82064">
              <a:buFont typeface="Arial" panose="020B0604020202020204" pitchFamily="34" charset="0"/>
              <a:buChar char="•"/>
            </a:pPr>
            <a:r>
              <a:rPr lang="ja-JP" altLang="en-US" sz="1108" dirty="0">
                <a:solidFill>
                  <a:sysClr val="windowText" lastClr="000000"/>
                </a:solidFill>
                <a:latin typeface="+mn-ea"/>
              </a:rPr>
              <a:t>公表組織</a:t>
            </a:r>
          </a:p>
          <a:p>
            <a:pPr marL="82064" indent="-82064">
              <a:buFont typeface="Arial" panose="020B0604020202020204" pitchFamily="34" charset="0"/>
              <a:buChar char="•"/>
            </a:pPr>
            <a:r>
              <a:rPr lang="ja-JP" altLang="en-US" sz="1108" dirty="0">
                <a:solidFill>
                  <a:sysClr val="windowText" lastClr="000000"/>
                </a:solidFill>
                <a:latin typeface="+mn-ea"/>
              </a:rPr>
              <a:t>システム名</a:t>
            </a:r>
          </a:p>
          <a:p>
            <a:pPr marL="82064" indent="-82064">
              <a:buFont typeface="Arial" panose="020B0604020202020204" pitchFamily="34" charset="0"/>
              <a:buChar char="•"/>
            </a:pPr>
            <a:r>
              <a:rPr lang="ja-JP" altLang="en-US" sz="1108" dirty="0">
                <a:solidFill>
                  <a:sysClr val="windowText" lastClr="000000"/>
                </a:solidFill>
                <a:latin typeface="+mn-ea"/>
              </a:rPr>
              <a:t>システム</a:t>
            </a:r>
            <a:r>
              <a:rPr lang="en-US" altLang="ja-JP" sz="1108" dirty="0">
                <a:solidFill>
                  <a:sysClr val="windowText" lastClr="000000"/>
                </a:solidFill>
                <a:latin typeface="+mn-ea"/>
              </a:rPr>
              <a:t>ID</a:t>
            </a:r>
          </a:p>
          <a:p>
            <a:pPr marL="82064" indent="-82064">
              <a:buFont typeface="Arial" panose="020B0604020202020204" pitchFamily="34" charset="0"/>
              <a:buChar char="•"/>
            </a:pPr>
            <a:r>
              <a:rPr lang="ja-JP" altLang="en-US" sz="1108" dirty="0">
                <a:solidFill>
                  <a:sysClr val="windowText" lastClr="000000"/>
                </a:solidFill>
                <a:latin typeface="+mn-ea"/>
              </a:rPr>
              <a:t>キー情報</a:t>
            </a:r>
          </a:p>
          <a:p>
            <a:pPr marL="82064" indent="-82064">
              <a:buFont typeface="Arial" panose="020B0604020202020204" pitchFamily="34" charset="0"/>
              <a:buChar char="•"/>
            </a:pPr>
            <a:r>
              <a:rPr lang="ja-JP" altLang="en-US" sz="1108" dirty="0">
                <a:solidFill>
                  <a:sysClr val="windowText" lastClr="000000"/>
                </a:solidFill>
                <a:latin typeface="+mn-ea"/>
              </a:rPr>
              <a:t>英語名称</a:t>
            </a:r>
          </a:p>
          <a:p>
            <a:pPr marL="82064" indent="-82064">
              <a:buFont typeface="Arial" panose="020B0604020202020204" pitchFamily="34" charset="0"/>
              <a:buChar char="•"/>
            </a:pPr>
            <a:r>
              <a:rPr lang="ja-JP" altLang="en-US" sz="1108" dirty="0">
                <a:solidFill>
                  <a:sysClr val="windowText" lastClr="000000"/>
                </a:solidFill>
                <a:latin typeface="+mn-ea"/>
              </a:rPr>
              <a:t>業種コード</a:t>
            </a:r>
          </a:p>
          <a:p>
            <a:pPr marL="82064" indent="-82064">
              <a:buFont typeface="Arial" panose="020B0604020202020204" pitchFamily="34" charset="0"/>
              <a:buChar char="•"/>
            </a:pPr>
            <a:r>
              <a:rPr lang="ja-JP" altLang="en-US" sz="1108" dirty="0">
                <a:solidFill>
                  <a:sysClr val="windowText" lastClr="000000"/>
                </a:solidFill>
                <a:latin typeface="+mn-ea"/>
              </a:rPr>
              <a:t>目的</a:t>
            </a:r>
          </a:p>
          <a:p>
            <a:pPr marL="82064" indent="-82064">
              <a:buFont typeface="Arial" panose="020B0604020202020204" pitchFamily="34" charset="0"/>
              <a:buChar char="•"/>
            </a:pPr>
            <a:r>
              <a:rPr lang="ja-JP" altLang="en-US" sz="1108" dirty="0">
                <a:solidFill>
                  <a:sysClr val="windowText" lastClr="000000"/>
                </a:solidFill>
                <a:latin typeface="+mn-ea"/>
              </a:rPr>
              <a:t>事業内容</a:t>
            </a:r>
          </a:p>
          <a:p>
            <a:pPr marL="82064" indent="-82064">
              <a:buFont typeface="Arial" panose="020B0604020202020204" pitchFamily="34" charset="0"/>
              <a:buChar char="•"/>
            </a:pPr>
            <a:r>
              <a:rPr lang="ja-JP" altLang="en-US" sz="1108" dirty="0">
                <a:solidFill>
                  <a:sysClr val="windowText" lastClr="000000"/>
                </a:solidFill>
                <a:latin typeface="+mn-ea"/>
              </a:rPr>
              <a:t>営業エリア</a:t>
            </a:r>
          </a:p>
          <a:p>
            <a:pPr marL="82064" indent="-82064">
              <a:buFont typeface="Arial" panose="020B0604020202020204" pitchFamily="34" charset="0"/>
              <a:buChar char="•"/>
            </a:pPr>
            <a:r>
              <a:rPr lang="ja-JP" altLang="en-US" sz="1108" dirty="0">
                <a:solidFill>
                  <a:sysClr val="windowText" lastClr="000000"/>
                </a:solidFill>
                <a:latin typeface="+mn-ea"/>
              </a:rPr>
              <a:t>関係者</a:t>
            </a:r>
          </a:p>
        </p:txBody>
      </p:sp>
      <p:sp>
        <p:nvSpPr>
          <p:cNvPr id="12" name="正方形/長方形 11"/>
          <p:cNvSpPr/>
          <p:nvPr/>
        </p:nvSpPr>
        <p:spPr>
          <a:xfrm>
            <a:off x="3557670" y="4034335"/>
            <a:ext cx="1980000" cy="299077"/>
          </a:xfrm>
          <a:prstGeom prst="rect">
            <a:avLst/>
          </a:prstGeom>
          <a:solidFill>
            <a:srgbClr val="FFBDBD"/>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zh-TW" sz="1292" dirty="0" err="1">
                <a:solidFill>
                  <a:sysClr val="windowText" lastClr="000000"/>
                </a:solidFill>
                <a:latin typeface="+mn-ea"/>
              </a:rPr>
              <a:t>hj</a:t>
            </a:r>
            <a:r>
              <a:rPr lang="en-US" altLang="zh-TW" sz="1292" dirty="0">
                <a:solidFill>
                  <a:sysClr val="windowText" lastClr="000000"/>
                </a:solidFill>
                <a:latin typeface="+mn-ea"/>
              </a:rPr>
              <a:t>:</a:t>
            </a:r>
            <a:r>
              <a:rPr lang="zh-TW" altLang="en-US" sz="1292" dirty="0">
                <a:solidFill>
                  <a:sysClr val="windowText" lastClr="000000"/>
                </a:solidFill>
                <a:latin typeface="+mn-ea"/>
              </a:rPr>
              <a:t>法人基本情報型</a:t>
            </a:r>
          </a:p>
        </p:txBody>
      </p:sp>
      <p:sp>
        <p:nvSpPr>
          <p:cNvPr id="13" name="正方形/長方形 12"/>
          <p:cNvSpPr/>
          <p:nvPr/>
        </p:nvSpPr>
        <p:spPr>
          <a:xfrm>
            <a:off x="3557671" y="2507579"/>
            <a:ext cx="1980000" cy="299077"/>
          </a:xfrm>
          <a:prstGeom prst="rect">
            <a:avLst/>
          </a:prstGeom>
          <a:solidFill>
            <a:sysClr val="window" lastClr="FFFFFF"/>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82064" indent="-82064">
              <a:buFont typeface="Arial" panose="020B0604020202020204" pitchFamily="34" charset="0"/>
              <a:buChar char="•"/>
            </a:pPr>
            <a:r>
              <a:rPr lang="ja-JP" altLang="en-US" sz="1108" dirty="0">
                <a:solidFill>
                  <a:sysClr val="windowText" lastClr="000000"/>
                </a:solidFill>
                <a:latin typeface="+mn-ea"/>
              </a:rPr>
              <a:t>丁目番地等</a:t>
            </a:r>
          </a:p>
        </p:txBody>
      </p:sp>
      <p:sp>
        <p:nvSpPr>
          <p:cNvPr id="14" name="正方形/長方形 13"/>
          <p:cNvSpPr/>
          <p:nvPr/>
        </p:nvSpPr>
        <p:spPr>
          <a:xfrm>
            <a:off x="3557671" y="2208503"/>
            <a:ext cx="1980000" cy="299077"/>
          </a:xfrm>
          <a:prstGeom prst="rect">
            <a:avLst/>
          </a:prstGeom>
          <a:solidFill>
            <a:srgbClr val="FFBDBD"/>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err="1">
                <a:solidFill>
                  <a:sysClr val="windowText" lastClr="000000"/>
                </a:solidFill>
                <a:latin typeface="+mn-ea"/>
              </a:rPr>
              <a:t>hj</a:t>
            </a:r>
            <a:r>
              <a:rPr lang="en-US" altLang="ja-JP" sz="1292" dirty="0">
                <a:solidFill>
                  <a:sysClr val="windowText" lastClr="000000"/>
                </a:solidFill>
                <a:latin typeface="+mn-ea"/>
              </a:rPr>
              <a:t>:</a:t>
            </a:r>
            <a:r>
              <a:rPr lang="ja-JP" altLang="en-US" sz="1292" dirty="0">
                <a:solidFill>
                  <a:sysClr val="windowText" lastClr="000000"/>
                </a:solidFill>
                <a:latin typeface="+mn-ea"/>
              </a:rPr>
              <a:t>住所型</a:t>
            </a:r>
          </a:p>
        </p:txBody>
      </p:sp>
      <p:sp>
        <p:nvSpPr>
          <p:cNvPr id="15" name="正方形/長方形 14"/>
          <p:cNvSpPr/>
          <p:nvPr/>
        </p:nvSpPr>
        <p:spPr>
          <a:xfrm>
            <a:off x="3557671" y="3256093"/>
            <a:ext cx="1980000" cy="502158"/>
          </a:xfrm>
          <a:prstGeom prst="rect">
            <a:avLst/>
          </a:prstGeom>
          <a:solidFill>
            <a:sysClr val="window" lastClr="FFFFFF"/>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82064" indent="-82064">
              <a:buFont typeface="Arial" panose="020B0604020202020204" pitchFamily="34" charset="0"/>
              <a:buChar char="•"/>
            </a:pPr>
            <a:r>
              <a:rPr lang="zh-CN" altLang="en-US" sz="1108" dirty="0">
                <a:solidFill>
                  <a:sysClr val="windowText" lastClr="000000"/>
                </a:solidFill>
                <a:latin typeface="ＭＳ Ｐゴシック" panose="020B0600070205080204" pitchFamily="50" charset="-128"/>
                <a:ea typeface="ＭＳ Ｐゴシック" panose="020B0600070205080204" pitchFamily="50" charset="-128"/>
              </a:rPr>
              <a:t>株式保有数</a:t>
            </a:r>
          </a:p>
          <a:p>
            <a:pPr marL="82064" indent="-82064">
              <a:buFont typeface="Arial" panose="020B0604020202020204" pitchFamily="34" charset="0"/>
              <a:buChar char="•"/>
            </a:pPr>
            <a:r>
              <a:rPr lang="zh-CN" altLang="en-US" sz="1108" dirty="0">
                <a:solidFill>
                  <a:sysClr val="windowText" lastClr="000000"/>
                </a:solidFill>
                <a:latin typeface="ＭＳ Ｐゴシック" panose="020B0600070205080204" pitchFamily="50" charset="-128"/>
                <a:ea typeface="ＭＳ Ｐゴシック" panose="020B0600070205080204" pitchFamily="50" charset="-128"/>
              </a:rPr>
              <a:t>所有比率所有者</a:t>
            </a:r>
          </a:p>
          <a:p>
            <a:pPr marL="82064" indent="-82064">
              <a:buFont typeface="Arial" panose="020B0604020202020204" pitchFamily="34" charset="0"/>
              <a:buChar char="•"/>
            </a:pPr>
            <a:endParaRPr lang="en-US" altLang="zh-CN" sz="1108"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3557671" y="2957016"/>
            <a:ext cx="1980000" cy="299077"/>
          </a:xfrm>
          <a:prstGeom prst="rect">
            <a:avLst/>
          </a:prstGeom>
          <a:solidFill>
            <a:srgbClr val="FFBDBD"/>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err="1">
                <a:solidFill>
                  <a:sysClr val="windowText" lastClr="000000"/>
                </a:solidFill>
                <a:latin typeface="+mn-ea"/>
              </a:rPr>
              <a:t>hj</a:t>
            </a:r>
            <a:r>
              <a:rPr lang="en-US" altLang="ja-JP" sz="1292" dirty="0">
                <a:solidFill>
                  <a:sysClr val="windowText" lastClr="000000"/>
                </a:solidFill>
                <a:latin typeface="+mn-ea"/>
              </a:rPr>
              <a:t>:</a:t>
            </a:r>
            <a:r>
              <a:rPr lang="ja-JP" altLang="en-US" sz="1292" dirty="0">
                <a:solidFill>
                  <a:sysClr val="windowText" lastClr="000000"/>
                </a:solidFill>
                <a:latin typeface="+mn-ea"/>
              </a:rPr>
              <a:t>株主型</a:t>
            </a:r>
          </a:p>
        </p:txBody>
      </p:sp>
      <p:sp>
        <p:nvSpPr>
          <p:cNvPr id="17" name="正方形/長方形 16"/>
          <p:cNvSpPr/>
          <p:nvPr/>
        </p:nvSpPr>
        <p:spPr>
          <a:xfrm>
            <a:off x="4491899" y="4333411"/>
            <a:ext cx="1036482" cy="2138278"/>
          </a:xfrm>
          <a:prstGeom prst="rect">
            <a:avLst/>
          </a:prstGeom>
        </p:spPr>
        <p:txBody>
          <a:bodyPr wrap="square">
            <a:spAutoFit/>
          </a:bodyPr>
          <a:lstStyle/>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株主</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決算日</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売上高</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流動資産</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固定資産</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繰延資産</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流動負債</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固定負債</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株主資本</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資本剰余金</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利益剰余金</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新株予約権</a:t>
            </a:r>
          </a:p>
        </p:txBody>
      </p:sp>
      <p:cxnSp>
        <p:nvCxnSpPr>
          <p:cNvPr id="18" name="直線コネクタ 14"/>
          <p:cNvCxnSpPr>
            <a:stCxn id="10" idx="1"/>
            <a:endCxn id="11" idx="3"/>
          </p:cNvCxnSpPr>
          <p:nvPr/>
        </p:nvCxnSpPr>
        <p:spPr>
          <a:xfrm rot="10800000">
            <a:off x="5537672" y="5398792"/>
            <a:ext cx="248364" cy="503243"/>
          </a:xfrm>
          <a:prstGeom prst="bentConnector3">
            <a:avLst>
              <a:gd name="adj1" fmla="val 50000"/>
            </a:avLst>
          </a:prstGeom>
          <a:ln>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8008497" y="3719611"/>
            <a:ext cx="1368000" cy="370357"/>
          </a:xfrm>
          <a:prstGeom prst="rect">
            <a:avLst/>
          </a:prstGeom>
          <a:solidFill>
            <a:sysClr val="window" lastClr="FFFFFF"/>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82064" indent="-82064">
              <a:buFont typeface="Arial" panose="020B0604020202020204" pitchFamily="34" charset="0"/>
              <a:buChar char="•"/>
            </a:pPr>
            <a:r>
              <a:rPr lang="ja-JP" altLang="en-US" sz="1108" dirty="0">
                <a:solidFill>
                  <a:sysClr val="windowText" lastClr="000000"/>
                </a:solidFill>
                <a:latin typeface="+mn-ea"/>
              </a:rPr>
              <a:t>・・・</a:t>
            </a:r>
            <a:endParaRPr lang="zh-CN" altLang="en-US" sz="1108" dirty="0">
              <a:solidFill>
                <a:sysClr val="windowText" lastClr="000000"/>
              </a:solidFill>
              <a:latin typeface="+mn-ea"/>
            </a:endParaRPr>
          </a:p>
        </p:txBody>
      </p:sp>
      <p:sp>
        <p:nvSpPr>
          <p:cNvPr id="20" name="正方形/長方形 19"/>
          <p:cNvSpPr/>
          <p:nvPr/>
        </p:nvSpPr>
        <p:spPr>
          <a:xfrm>
            <a:off x="8008497" y="3420535"/>
            <a:ext cx="1368000" cy="299077"/>
          </a:xfrm>
          <a:prstGeom prst="rect">
            <a:avLst/>
          </a:prstGeom>
          <a:solidFill>
            <a:srgbClr val="FFBDBD"/>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err="1">
                <a:solidFill>
                  <a:sysClr val="windowText" lastClr="000000"/>
                </a:solidFill>
                <a:latin typeface="+mn-ea"/>
              </a:rPr>
              <a:t>hj</a:t>
            </a:r>
            <a:r>
              <a:rPr lang="en-US" altLang="ja-JP" sz="1292" dirty="0">
                <a:solidFill>
                  <a:sysClr val="windowText" lastClr="000000"/>
                </a:solidFill>
                <a:latin typeface="+mn-ea"/>
              </a:rPr>
              <a:t>:</a:t>
            </a:r>
            <a:r>
              <a:rPr lang="ja-JP" altLang="en-US" sz="1292" dirty="0">
                <a:solidFill>
                  <a:sysClr val="windowText" lastClr="000000"/>
                </a:solidFill>
                <a:latin typeface="+mn-ea"/>
              </a:rPr>
              <a:t>補助金型</a:t>
            </a:r>
          </a:p>
        </p:txBody>
      </p:sp>
      <p:sp>
        <p:nvSpPr>
          <p:cNvPr id="21" name="正方形/長方形 20"/>
          <p:cNvSpPr/>
          <p:nvPr/>
        </p:nvSpPr>
        <p:spPr>
          <a:xfrm>
            <a:off x="8008497" y="4520662"/>
            <a:ext cx="1368000" cy="370357"/>
          </a:xfrm>
          <a:prstGeom prst="rect">
            <a:avLst/>
          </a:prstGeom>
          <a:solidFill>
            <a:sysClr val="window" lastClr="FFFFFF"/>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82064" indent="-82064">
              <a:buFont typeface="Arial" panose="020B0604020202020204" pitchFamily="34" charset="0"/>
              <a:buChar char="•"/>
            </a:pPr>
            <a:r>
              <a:rPr lang="ja-JP" altLang="en-US" sz="1108" dirty="0">
                <a:solidFill>
                  <a:sysClr val="windowText" lastClr="000000"/>
                </a:solidFill>
                <a:latin typeface="+mn-ea"/>
              </a:rPr>
              <a:t>・・・</a:t>
            </a:r>
            <a:endParaRPr lang="zh-CN" altLang="en-US" sz="1108" dirty="0">
              <a:solidFill>
                <a:sysClr val="windowText" lastClr="000000"/>
              </a:solidFill>
              <a:latin typeface="+mn-ea"/>
            </a:endParaRPr>
          </a:p>
        </p:txBody>
      </p:sp>
      <p:sp>
        <p:nvSpPr>
          <p:cNvPr id="22" name="正方形/長方形 21"/>
          <p:cNvSpPr/>
          <p:nvPr/>
        </p:nvSpPr>
        <p:spPr>
          <a:xfrm>
            <a:off x="8008497" y="4221586"/>
            <a:ext cx="1368000" cy="299077"/>
          </a:xfrm>
          <a:prstGeom prst="rect">
            <a:avLst/>
          </a:prstGeom>
          <a:solidFill>
            <a:srgbClr val="FFBDBD"/>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err="1">
                <a:solidFill>
                  <a:sysClr val="windowText" lastClr="000000"/>
                </a:solidFill>
                <a:latin typeface="+mn-ea"/>
              </a:rPr>
              <a:t>hj</a:t>
            </a:r>
            <a:r>
              <a:rPr lang="en-US" altLang="ja-JP" sz="1292" dirty="0">
                <a:solidFill>
                  <a:sysClr val="windowText" lastClr="000000"/>
                </a:solidFill>
                <a:latin typeface="+mn-ea"/>
              </a:rPr>
              <a:t>:</a:t>
            </a:r>
            <a:r>
              <a:rPr lang="ja-JP" altLang="en-US" sz="1292" dirty="0">
                <a:solidFill>
                  <a:sysClr val="windowText" lastClr="000000"/>
                </a:solidFill>
                <a:latin typeface="+mn-ea"/>
              </a:rPr>
              <a:t>表彰型</a:t>
            </a:r>
          </a:p>
        </p:txBody>
      </p:sp>
      <p:sp>
        <p:nvSpPr>
          <p:cNvPr id="23" name="正方形/長方形 22"/>
          <p:cNvSpPr/>
          <p:nvPr/>
        </p:nvSpPr>
        <p:spPr>
          <a:xfrm>
            <a:off x="8008497" y="5323783"/>
            <a:ext cx="1368000" cy="370357"/>
          </a:xfrm>
          <a:prstGeom prst="rect">
            <a:avLst/>
          </a:prstGeom>
          <a:solidFill>
            <a:sysClr val="window" lastClr="FFFFFF"/>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82064" indent="-82064">
              <a:buFont typeface="Arial" panose="020B0604020202020204" pitchFamily="34" charset="0"/>
              <a:buChar char="•"/>
            </a:pPr>
            <a:r>
              <a:rPr lang="ja-JP" altLang="en-US" sz="1108" dirty="0">
                <a:solidFill>
                  <a:sysClr val="windowText" lastClr="000000"/>
                </a:solidFill>
                <a:latin typeface="+mn-ea"/>
              </a:rPr>
              <a:t>・・・</a:t>
            </a:r>
            <a:endParaRPr lang="zh-CN" altLang="en-US" sz="1108" dirty="0">
              <a:solidFill>
                <a:sysClr val="windowText" lastClr="000000"/>
              </a:solidFill>
              <a:latin typeface="+mn-ea"/>
            </a:endParaRPr>
          </a:p>
        </p:txBody>
      </p:sp>
      <p:sp>
        <p:nvSpPr>
          <p:cNvPr id="24" name="正方形/長方形 23"/>
          <p:cNvSpPr/>
          <p:nvPr/>
        </p:nvSpPr>
        <p:spPr>
          <a:xfrm>
            <a:off x="8008497" y="5024707"/>
            <a:ext cx="1368000" cy="299077"/>
          </a:xfrm>
          <a:prstGeom prst="rect">
            <a:avLst/>
          </a:prstGeom>
          <a:solidFill>
            <a:srgbClr val="FFBDBD"/>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err="1">
                <a:solidFill>
                  <a:sysClr val="windowText" lastClr="000000"/>
                </a:solidFill>
                <a:latin typeface="+mn-ea"/>
              </a:rPr>
              <a:t>hj</a:t>
            </a:r>
            <a:r>
              <a:rPr lang="en-US" altLang="ja-JP" sz="1292" dirty="0">
                <a:solidFill>
                  <a:sysClr val="windowText" lastClr="000000"/>
                </a:solidFill>
                <a:latin typeface="+mn-ea"/>
              </a:rPr>
              <a:t>:</a:t>
            </a:r>
            <a:r>
              <a:rPr lang="ja-JP" altLang="en-US" sz="1292" dirty="0">
                <a:solidFill>
                  <a:sysClr val="windowText" lastClr="000000"/>
                </a:solidFill>
                <a:latin typeface="+mn-ea"/>
              </a:rPr>
              <a:t>資格・認定型</a:t>
            </a:r>
          </a:p>
        </p:txBody>
      </p:sp>
      <p:sp>
        <p:nvSpPr>
          <p:cNvPr id="25" name="正方形/長方形 24"/>
          <p:cNvSpPr/>
          <p:nvPr/>
        </p:nvSpPr>
        <p:spPr>
          <a:xfrm>
            <a:off x="8008497" y="6145550"/>
            <a:ext cx="1368000" cy="370357"/>
          </a:xfrm>
          <a:prstGeom prst="rect">
            <a:avLst/>
          </a:prstGeom>
          <a:solidFill>
            <a:sysClr val="window" lastClr="FFFFFF"/>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82064" indent="-82064">
              <a:buFont typeface="Arial" panose="020B0604020202020204" pitchFamily="34" charset="0"/>
              <a:buChar char="•"/>
            </a:pPr>
            <a:r>
              <a:rPr lang="ja-JP" altLang="en-US" sz="1108" dirty="0">
                <a:solidFill>
                  <a:sysClr val="windowText" lastClr="000000"/>
                </a:solidFill>
                <a:latin typeface="+mn-ea"/>
              </a:rPr>
              <a:t>・・・</a:t>
            </a:r>
            <a:endParaRPr lang="zh-CN" altLang="en-US" sz="1108" dirty="0">
              <a:solidFill>
                <a:sysClr val="windowText" lastClr="000000"/>
              </a:solidFill>
              <a:latin typeface="+mn-ea"/>
            </a:endParaRPr>
          </a:p>
        </p:txBody>
      </p:sp>
      <p:sp>
        <p:nvSpPr>
          <p:cNvPr id="26" name="正方形/長方形 25"/>
          <p:cNvSpPr/>
          <p:nvPr/>
        </p:nvSpPr>
        <p:spPr>
          <a:xfrm>
            <a:off x="8008497" y="5846474"/>
            <a:ext cx="1368000" cy="299077"/>
          </a:xfrm>
          <a:prstGeom prst="rect">
            <a:avLst/>
          </a:prstGeom>
          <a:solidFill>
            <a:srgbClr val="FFBDBD"/>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err="1">
                <a:solidFill>
                  <a:sysClr val="windowText" lastClr="000000"/>
                </a:solidFill>
                <a:latin typeface="+mn-ea"/>
              </a:rPr>
              <a:t>hj</a:t>
            </a:r>
            <a:r>
              <a:rPr lang="en-US" altLang="ja-JP" sz="1292" dirty="0">
                <a:solidFill>
                  <a:sysClr val="windowText" lastClr="000000"/>
                </a:solidFill>
                <a:latin typeface="+mn-ea"/>
              </a:rPr>
              <a:t>:</a:t>
            </a:r>
            <a:r>
              <a:rPr lang="ja-JP" altLang="en-US" sz="1292" dirty="0">
                <a:solidFill>
                  <a:sysClr val="windowText" lastClr="000000"/>
                </a:solidFill>
                <a:latin typeface="+mn-ea"/>
              </a:rPr>
              <a:t>調達型</a:t>
            </a:r>
          </a:p>
        </p:txBody>
      </p:sp>
      <p:cxnSp>
        <p:nvCxnSpPr>
          <p:cNvPr id="27" name="直線コネクタ 14"/>
          <p:cNvCxnSpPr>
            <a:stCxn id="20" idx="1"/>
            <a:endCxn id="39" idx="3"/>
          </p:cNvCxnSpPr>
          <p:nvPr/>
        </p:nvCxnSpPr>
        <p:spPr>
          <a:xfrm rot="10800000" flipV="1">
            <a:off x="7622036" y="3570072"/>
            <a:ext cx="386462" cy="613800"/>
          </a:xfrm>
          <a:prstGeom prst="bentConnector3">
            <a:avLst>
              <a:gd name="adj1" fmla="val 50000"/>
            </a:avLst>
          </a:prstGeom>
          <a:ln w="12700">
            <a:solidFill>
              <a:sysClr val="windowText" lastClr="0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14"/>
          <p:cNvCxnSpPr>
            <a:stCxn id="22" idx="1"/>
            <a:endCxn id="39" idx="3"/>
          </p:cNvCxnSpPr>
          <p:nvPr/>
        </p:nvCxnSpPr>
        <p:spPr>
          <a:xfrm rot="10800000">
            <a:off x="7622036" y="4183872"/>
            <a:ext cx="386462" cy="187252"/>
          </a:xfrm>
          <a:prstGeom prst="bentConnector3">
            <a:avLst>
              <a:gd name="adj1" fmla="val 50000"/>
            </a:avLst>
          </a:prstGeom>
          <a:ln w="12700">
            <a:solidFill>
              <a:sysClr val="windowText" lastClr="0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直線コネクタ 14"/>
          <p:cNvCxnSpPr>
            <a:stCxn id="24" idx="1"/>
            <a:endCxn id="39" idx="3"/>
          </p:cNvCxnSpPr>
          <p:nvPr/>
        </p:nvCxnSpPr>
        <p:spPr>
          <a:xfrm rot="10800000">
            <a:off x="7622036" y="4183874"/>
            <a:ext cx="386462" cy="990372"/>
          </a:xfrm>
          <a:prstGeom prst="bentConnector3">
            <a:avLst>
              <a:gd name="adj1" fmla="val 50000"/>
            </a:avLst>
          </a:prstGeom>
          <a:ln w="12700">
            <a:solidFill>
              <a:sysClr val="windowText" lastClr="0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線コネクタ 14"/>
          <p:cNvCxnSpPr>
            <a:stCxn id="26" idx="1"/>
            <a:endCxn id="39" idx="3"/>
          </p:cNvCxnSpPr>
          <p:nvPr/>
        </p:nvCxnSpPr>
        <p:spPr>
          <a:xfrm rot="10800000">
            <a:off x="7622036" y="4183876"/>
            <a:ext cx="386462" cy="1812139"/>
          </a:xfrm>
          <a:prstGeom prst="bentConnector3">
            <a:avLst>
              <a:gd name="adj1" fmla="val 50000"/>
            </a:avLst>
          </a:prstGeom>
          <a:ln w="12700">
            <a:solidFill>
              <a:sysClr val="windowText" lastClr="0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786035" y="3256092"/>
            <a:ext cx="1836000" cy="475529"/>
          </a:xfrm>
          <a:prstGeom prst="rect">
            <a:avLst/>
          </a:prstGeom>
          <a:solidFill>
            <a:sysClr val="window" lastClr="FFFFFF"/>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82064" indent="-82064">
              <a:buFont typeface="Arial" panose="020B0604020202020204" pitchFamily="34" charset="0"/>
              <a:buChar char="•"/>
            </a:pPr>
            <a:r>
              <a:rPr lang="ja-JP" altLang="en-US" sz="1108" dirty="0">
                <a:solidFill>
                  <a:sysClr val="windowText" lastClr="000000"/>
                </a:solidFill>
                <a:latin typeface="+mn-ea"/>
              </a:rPr>
              <a:t>種別</a:t>
            </a:r>
            <a:endParaRPr lang="en-US" altLang="ja-JP" sz="1108" dirty="0">
              <a:solidFill>
                <a:sysClr val="windowText" lastClr="000000"/>
              </a:solidFill>
              <a:latin typeface="+mn-ea"/>
            </a:endParaRPr>
          </a:p>
          <a:p>
            <a:pPr marL="82064" indent="-82064">
              <a:buFont typeface="Arial" panose="020B0604020202020204" pitchFamily="34" charset="0"/>
              <a:buChar char="•"/>
            </a:pPr>
            <a:r>
              <a:rPr lang="ja-JP" altLang="en-US" sz="1108" dirty="0">
                <a:solidFill>
                  <a:sysClr val="windowText" lastClr="000000"/>
                </a:solidFill>
                <a:latin typeface="+mn-ea"/>
              </a:rPr>
              <a:t>内容</a:t>
            </a:r>
          </a:p>
          <a:p>
            <a:pPr marL="82064" indent="-82064">
              <a:buFont typeface="Arial" panose="020B0604020202020204" pitchFamily="34" charset="0"/>
              <a:buChar char="•"/>
            </a:pPr>
            <a:endParaRPr lang="ja-JP" altLang="en-US" sz="1108" dirty="0">
              <a:solidFill>
                <a:sysClr val="windowText" lastClr="000000"/>
              </a:solidFill>
              <a:latin typeface="+mn-ea"/>
            </a:endParaRPr>
          </a:p>
        </p:txBody>
      </p:sp>
      <p:sp>
        <p:nvSpPr>
          <p:cNvPr id="32" name="正方形/長方形 31"/>
          <p:cNvSpPr/>
          <p:nvPr/>
        </p:nvSpPr>
        <p:spPr>
          <a:xfrm>
            <a:off x="5786035" y="2957016"/>
            <a:ext cx="1836000" cy="299077"/>
          </a:xfrm>
          <a:prstGeom prst="rect">
            <a:avLst/>
          </a:prstGeom>
          <a:solidFill>
            <a:srgbClr val="FFBDBD"/>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err="1">
                <a:solidFill>
                  <a:sysClr val="windowText" lastClr="000000"/>
                </a:solidFill>
                <a:latin typeface="+mn-ea"/>
              </a:rPr>
              <a:t>hj</a:t>
            </a:r>
            <a:r>
              <a:rPr lang="en-US" altLang="ja-JP" sz="1292" dirty="0">
                <a:solidFill>
                  <a:sysClr val="windowText" lastClr="000000"/>
                </a:solidFill>
                <a:latin typeface="+mn-ea"/>
              </a:rPr>
              <a:t>:</a:t>
            </a:r>
            <a:r>
              <a:rPr lang="ja-JP" altLang="en-US" sz="1292" dirty="0">
                <a:solidFill>
                  <a:sysClr val="windowText" lastClr="000000"/>
                </a:solidFill>
                <a:latin typeface="+mn-ea"/>
              </a:rPr>
              <a:t>備考型</a:t>
            </a:r>
          </a:p>
        </p:txBody>
      </p:sp>
      <p:sp>
        <p:nvSpPr>
          <p:cNvPr id="33" name="正方形/長方形 32"/>
          <p:cNvSpPr/>
          <p:nvPr/>
        </p:nvSpPr>
        <p:spPr>
          <a:xfrm>
            <a:off x="2108770" y="5828624"/>
            <a:ext cx="1188000" cy="779293"/>
          </a:xfrm>
          <a:prstGeom prst="rect">
            <a:avLst/>
          </a:prstGeom>
          <a:solidFill>
            <a:sysClr val="window" lastClr="FFFFFF"/>
          </a:solidFill>
          <a:ln w="25400" cap="flat" cmpd="sng" algn="ctr">
            <a:solidFill>
              <a:srgbClr val="4BACC6"/>
            </a:solidFill>
            <a:prstDash val="solid"/>
          </a:ln>
          <a:effectLst/>
        </p:spPr>
        <p:txBody>
          <a:bodyPr rtlCol="0" anchor="t"/>
          <a:lstStyle/>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組織種別位置</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組織種別</a:t>
            </a:r>
            <a:endParaRPr lang="en-US" altLang="zh-TW" sz="1108" dirty="0">
              <a:solidFill>
                <a:sysClr val="windowText" lastClr="000000"/>
              </a:solidFill>
              <a:latin typeface="ＭＳ Ｐゴシック" panose="020B0600070205080204" pitchFamily="50" charset="-128"/>
              <a:ea typeface="ＭＳ Ｐゴシック" panose="020B0600070205080204" pitchFamily="50" charset="-128"/>
            </a:endParaRP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資本金</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従業員数</a:t>
            </a:r>
          </a:p>
          <a:p>
            <a:pPr marL="82064" indent="-82064">
              <a:buFont typeface="Arial" panose="020B0604020202020204" pitchFamily="34" charset="0"/>
              <a:buChar char="•"/>
            </a:pPr>
            <a:endParaRPr lang="zh-TW" altLang="en-US" sz="1108"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34" name="正方形/長方形 33"/>
          <p:cNvSpPr/>
          <p:nvPr/>
        </p:nvSpPr>
        <p:spPr>
          <a:xfrm>
            <a:off x="2108770" y="5529548"/>
            <a:ext cx="1188000" cy="299077"/>
          </a:xfrm>
          <a:prstGeom prst="rect">
            <a:avLst/>
          </a:prstGeom>
          <a:solidFill>
            <a:srgbClr val="4BACC6">
              <a:lumMod val="20000"/>
              <a:lumOff val="80000"/>
            </a:srgbClr>
          </a:solidFill>
          <a:ln w="25400" cap="flat" cmpd="sng" algn="ctr">
            <a:solidFill>
              <a:srgbClr val="4BACC6"/>
            </a:solidFill>
            <a:prstDash val="solid"/>
          </a:ln>
          <a:effectLst/>
        </p:spPr>
        <p:txBody>
          <a:bodyPr rtlCol="0" anchor="ctr"/>
          <a:lstStyle/>
          <a:p>
            <a:r>
              <a:rPr lang="en-US" altLang="ja-JP" sz="1292" kern="0" dirty="0" err="1">
                <a:solidFill>
                  <a:sysClr val="windowText" lastClr="000000"/>
                </a:solidFill>
                <a:latin typeface="+mn-ea"/>
              </a:rPr>
              <a:t>ic</a:t>
            </a:r>
            <a:r>
              <a:rPr lang="en-US" altLang="ja-JP" sz="1292" kern="0" dirty="0">
                <a:solidFill>
                  <a:sysClr val="windowText" lastClr="000000"/>
                </a:solidFill>
                <a:latin typeface="+mn-ea"/>
              </a:rPr>
              <a:t>:</a:t>
            </a:r>
            <a:r>
              <a:rPr lang="ja-JP" altLang="en-US" sz="1292" kern="0" dirty="0">
                <a:solidFill>
                  <a:sysClr val="windowText" lastClr="000000"/>
                </a:solidFill>
                <a:latin typeface="+mn-ea"/>
              </a:rPr>
              <a:t>法人型</a:t>
            </a:r>
          </a:p>
        </p:txBody>
      </p:sp>
      <p:sp>
        <p:nvSpPr>
          <p:cNvPr id="35" name="正方形/長方形 34"/>
          <p:cNvSpPr/>
          <p:nvPr/>
        </p:nvSpPr>
        <p:spPr>
          <a:xfrm>
            <a:off x="2108770" y="2507580"/>
            <a:ext cx="1188000" cy="299077"/>
          </a:xfrm>
          <a:prstGeom prst="rect">
            <a:avLst/>
          </a:prstGeom>
          <a:solidFill>
            <a:sysClr val="window" lastClr="FFFFFF"/>
          </a:solidFill>
          <a:ln w="25400" cap="flat" cmpd="sng" algn="ctr">
            <a:solidFill>
              <a:srgbClr val="4BACC6"/>
            </a:solidFill>
            <a:prstDash val="solid"/>
          </a:ln>
          <a:effectLst/>
        </p:spPr>
        <p:txBody>
          <a:bodyPr rtlCol="0" anchor="t"/>
          <a:lstStyle/>
          <a:p>
            <a:pPr marL="82064" indent="-82064">
              <a:buFont typeface="Arial" panose="020B0604020202020204" pitchFamily="34" charset="0"/>
              <a:buChar char="•"/>
            </a:pPr>
            <a:r>
              <a:rPr lang="ja-JP" altLang="en-US" sz="1108" dirty="0">
                <a:solidFill>
                  <a:sysClr val="windowText" lastClr="000000"/>
                </a:solidFill>
                <a:latin typeface="+mn-ea"/>
              </a:rPr>
              <a:t>・・・</a:t>
            </a:r>
          </a:p>
        </p:txBody>
      </p:sp>
      <p:sp>
        <p:nvSpPr>
          <p:cNvPr id="36" name="正方形/長方形 35"/>
          <p:cNvSpPr/>
          <p:nvPr/>
        </p:nvSpPr>
        <p:spPr>
          <a:xfrm>
            <a:off x="2108770" y="2208503"/>
            <a:ext cx="1188000" cy="299077"/>
          </a:xfrm>
          <a:prstGeom prst="rect">
            <a:avLst/>
          </a:prstGeom>
          <a:solidFill>
            <a:srgbClr val="4BACC6">
              <a:lumMod val="20000"/>
              <a:lumOff val="80000"/>
            </a:srgbClr>
          </a:solidFill>
          <a:ln w="25400" cap="flat" cmpd="sng" algn="ctr">
            <a:solidFill>
              <a:srgbClr val="4BACC6"/>
            </a:solidFill>
            <a:prstDash val="solid"/>
          </a:ln>
          <a:effectLst/>
        </p:spPr>
        <p:txBody>
          <a:bodyPr rtlCol="0" anchor="ctr"/>
          <a:lstStyle/>
          <a:p>
            <a:r>
              <a:rPr lang="en-US" altLang="ja-JP" sz="1292" dirty="0" err="1">
                <a:solidFill>
                  <a:sysClr val="windowText" lastClr="000000"/>
                </a:solidFill>
                <a:latin typeface="+mn-ea"/>
              </a:rPr>
              <a:t>ic</a:t>
            </a:r>
            <a:r>
              <a:rPr lang="en-US" altLang="ja-JP" sz="1292" dirty="0">
                <a:solidFill>
                  <a:sysClr val="windowText" lastClr="000000"/>
                </a:solidFill>
                <a:latin typeface="+mn-ea"/>
              </a:rPr>
              <a:t>:</a:t>
            </a:r>
            <a:r>
              <a:rPr lang="ja-JP" altLang="en-US" sz="1292" dirty="0">
                <a:solidFill>
                  <a:sysClr val="windowText" lastClr="000000"/>
                </a:solidFill>
                <a:latin typeface="+mn-ea"/>
              </a:rPr>
              <a:t>住所型</a:t>
            </a:r>
          </a:p>
        </p:txBody>
      </p:sp>
      <p:cxnSp>
        <p:nvCxnSpPr>
          <p:cNvPr id="37" name="直線コネクタ 14"/>
          <p:cNvCxnSpPr>
            <a:stCxn id="14" idx="1"/>
            <a:endCxn id="36" idx="3"/>
          </p:cNvCxnSpPr>
          <p:nvPr/>
        </p:nvCxnSpPr>
        <p:spPr>
          <a:xfrm rot="10800000">
            <a:off x="3296773" y="2358042"/>
            <a:ext cx="260901" cy="11723"/>
          </a:xfrm>
          <a:prstGeom prst="bentConnector3">
            <a:avLst>
              <a:gd name="adj1" fmla="val 50000"/>
            </a:avLst>
          </a:prstGeom>
          <a:ln w="12700">
            <a:solidFill>
              <a:sysClr val="windowText" lastClr="0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5786035" y="4333411"/>
            <a:ext cx="1836000" cy="1107996"/>
          </a:xfrm>
          <a:prstGeom prst="rect">
            <a:avLst/>
          </a:prstGeom>
          <a:solidFill>
            <a:sysClr val="window" lastClr="FFFFFF"/>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82064" indent="-82064">
              <a:buFont typeface="Arial" panose="020B0604020202020204" pitchFamily="34" charset="0"/>
              <a:buChar char="•"/>
            </a:pPr>
            <a:r>
              <a:rPr lang="ja-JP" altLang="en-US" sz="1108" dirty="0">
                <a:solidFill>
                  <a:sysClr val="windowText" lastClr="000000"/>
                </a:solidFill>
                <a:latin typeface="+mn-ea"/>
              </a:rPr>
              <a:t>認定日</a:t>
            </a:r>
          </a:p>
          <a:p>
            <a:pPr marL="82064" indent="-82064">
              <a:buFont typeface="Arial" panose="020B0604020202020204" pitchFamily="34" charset="0"/>
              <a:buChar char="•"/>
            </a:pPr>
            <a:r>
              <a:rPr lang="ja-JP" altLang="en-US" sz="1108" dirty="0">
                <a:solidFill>
                  <a:sysClr val="windowText" lastClr="000000"/>
                </a:solidFill>
                <a:latin typeface="+mn-ea"/>
              </a:rPr>
              <a:t>名称</a:t>
            </a:r>
          </a:p>
          <a:p>
            <a:pPr marL="82064" indent="-82064">
              <a:buFont typeface="Arial" panose="020B0604020202020204" pitchFamily="34" charset="0"/>
              <a:buChar char="•"/>
            </a:pPr>
            <a:r>
              <a:rPr lang="ja-JP" altLang="en-US" sz="1108" dirty="0">
                <a:solidFill>
                  <a:sysClr val="windowText" lastClr="000000"/>
                </a:solidFill>
                <a:latin typeface="+mn-ea"/>
              </a:rPr>
              <a:t>部門</a:t>
            </a:r>
          </a:p>
          <a:p>
            <a:pPr marL="82064" indent="-82064">
              <a:buFont typeface="Arial" panose="020B0604020202020204" pitchFamily="34" charset="0"/>
              <a:buChar char="•"/>
            </a:pPr>
            <a:r>
              <a:rPr lang="ja-JP" altLang="en-US" sz="1108" dirty="0">
                <a:solidFill>
                  <a:sysClr val="windowText" lastClr="000000"/>
                </a:solidFill>
                <a:latin typeface="+mn-ea"/>
              </a:rPr>
              <a:t>区分</a:t>
            </a:r>
          </a:p>
          <a:p>
            <a:pPr marL="82064" indent="-82064">
              <a:buFont typeface="Arial" panose="020B0604020202020204" pitchFamily="34" charset="0"/>
              <a:buChar char="•"/>
            </a:pPr>
            <a:r>
              <a:rPr lang="ja-JP" altLang="en-US" sz="1108" dirty="0">
                <a:solidFill>
                  <a:sysClr val="windowText" lastClr="000000"/>
                </a:solidFill>
                <a:latin typeface="+mn-ea"/>
              </a:rPr>
              <a:t>地域</a:t>
            </a:r>
          </a:p>
          <a:p>
            <a:pPr marL="82064" indent="-82064">
              <a:buFont typeface="Arial" panose="020B0604020202020204" pitchFamily="34" charset="0"/>
              <a:buChar char="•"/>
            </a:pPr>
            <a:r>
              <a:rPr lang="ja-JP" altLang="en-US" sz="1108" dirty="0">
                <a:solidFill>
                  <a:sysClr val="windowText" lastClr="000000"/>
                </a:solidFill>
                <a:latin typeface="+mn-ea"/>
              </a:rPr>
              <a:t>認定先区分</a:t>
            </a:r>
          </a:p>
        </p:txBody>
      </p:sp>
      <p:sp>
        <p:nvSpPr>
          <p:cNvPr id="39" name="正方形/長方形 38"/>
          <p:cNvSpPr/>
          <p:nvPr/>
        </p:nvSpPr>
        <p:spPr>
          <a:xfrm>
            <a:off x="5786035" y="4034335"/>
            <a:ext cx="1836000" cy="299077"/>
          </a:xfrm>
          <a:prstGeom prst="rect">
            <a:avLst/>
          </a:prstGeom>
          <a:solidFill>
            <a:srgbClr val="FFBDBD"/>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err="1">
                <a:solidFill>
                  <a:sysClr val="windowText" lastClr="000000"/>
                </a:solidFill>
                <a:latin typeface="+mn-ea"/>
              </a:rPr>
              <a:t>hj</a:t>
            </a:r>
            <a:r>
              <a:rPr lang="en-US" altLang="ja-JP" sz="1292" dirty="0">
                <a:solidFill>
                  <a:sysClr val="windowText" lastClr="000000"/>
                </a:solidFill>
                <a:latin typeface="+mn-ea"/>
              </a:rPr>
              <a:t>:</a:t>
            </a:r>
            <a:r>
              <a:rPr lang="ja-JP" altLang="en-US" sz="1292" dirty="0">
                <a:solidFill>
                  <a:sysClr val="windowText" lastClr="000000"/>
                </a:solidFill>
                <a:latin typeface="+mn-ea"/>
              </a:rPr>
              <a:t>法人活動情報型</a:t>
            </a:r>
          </a:p>
        </p:txBody>
      </p:sp>
      <p:sp>
        <p:nvSpPr>
          <p:cNvPr id="40" name="正方形/長方形 39"/>
          <p:cNvSpPr/>
          <p:nvPr/>
        </p:nvSpPr>
        <p:spPr>
          <a:xfrm>
            <a:off x="6776036" y="4333412"/>
            <a:ext cx="985355" cy="1115305"/>
          </a:xfrm>
          <a:prstGeom prst="rect">
            <a:avLst/>
          </a:prstGeom>
        </p:spPr>
        <p:txBody>
          <a:bodyPr wrap="square">
            <a:spAutoFit/>
          </a:bodyPr>
          <a:lstStyle/>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対象</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理由</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金額</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状況</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期間</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備考</a:t>
            </a:r>
          </a:p>
        </p:txBody>
      </p:sp>
      <p:sp>
        <p:nvSpPr>
          <p:cNvPr id="41" name="正方形/長方形 40"/>
          <p:cNvSpPr/>
          <p:nvPr/>
        </p:nvSpPr>
        <p:spPr>
          <a:xfrm>
            <a:off x="4827046" y="3251481"/>
            <a:ext cx="695383" cy="262829"/>
          </a:xfrm>
          <a:prstGeom prst="rect">
            <a:avLst/>
          </a:prstGeom>
        </p:spPr>
        <p:txBody>
          <a:bodyPr wrap="none">
            <a:spAutoFit/>
          </a:bodyPr>
          <a:lstStyle/>
          <a:p>
            <a:pPr marL="82064" indent="-82064">
              <a:buFont typeface="Arial" panose="020B0604020202020204" pitchFamily="34" charset="0"/>
              <a:buChar char="•"/>
            </a:pPr>
            <a:r>
              <a:rPr lang="zh-CN" altLang="en-US" sz="1108" dirty="0">
                <a:solidFill>
                  <a:sysClr val="windowText" lastClr="000000"/>
                </a:solidFill>
                <a:latin typeface="ＭＳ Ｐゴシック" panose="020B0600070205080204" pitchFamily="50" charset="-128"/>
                <a:ea typeface="ＭＳ Ｐゴシック" panose="020B0600070205080204" pitchFamily="50" charset="-128"/>
              </a:rPr>
              <a:t>所有者</a:t>
            </a:r>
          </a:p>
        </p:txBody>
      </p:sp>
      <p:cxnSp>
        <p:nvCxnSpPr>
          <p:cNvPr id="42" name="直線矢印コネクタ 41"/>
          <p:cNvCxnSpPr>
            <a:endCxn id="34" idx="3"/>
          </p:cNvCxnSpPr>
          <p:nvPr/>
        </p:nvCxnSpPr>
        <p:spPr bwMode="auto">
          <a:xfrm flipH="1">
            <a:off x="3296771" y="5679085"/>
            <a:ext cx="366750" cy="0"/>
          </a:xfrm>
          <a:prstGeom prst="straightConnector1">
            <a:avLst/>
          </a:prstGeom>
          <a:ln w="12700">
            <a:solidFill>
              <a:sysClr val="windowText" lastClr="0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39" idx="1"/>
            <a:endCxn id="12" idx="3"/>
          </p:cNvCxnSpPr>
          <p:nvPr/>
        </p:nvCxnSpPr>
        <p:spPr bwMode="auto">
          <a:xfrm flipH="1">
            <a:off x="5537671" y="4183872"/>
            <a:ext cx="248365" cy="0"/>
          </a:xfrm>
          <a:prstGeom prst="straightConnector1">
            <a:avLst/>
          </a:prstGeom>
          <a:ln w="12700">
            <a:solidFill>
              <a:sysClr val="windowText" lastClr="0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bwMode="auto">
          <a:xfrm>
            <a:off x="3440790" y="1988840"/>
            <a:ext cx="0" cy="4619077"/>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5" name="テキスト ボックス 44"/>
          <p:cNvSpPr txBox="1"/>
          <p:nvPr/>
        </p:nvSpPr>
        <p:spPr>
          <a:xfrm>
            <a:off x="2000665" y="2982842"/>
            <a:ext cx="1188000" cy="437693"/>
          </a:xfrm>
          <a:prstGeom prst="rect">
            <a:avLst/>
          </a:prstGeom>
          <a:noFill/>
          <a:ln>
            <a:noFill/>
          </a:ln>
        </p:spPr>
        <p:txBody>
          <a:bodyPr wrap="none" rtlCol="0">
            <a:noAutofit/>
          </a:bodyPr>
          <a:lstStyle/>
          <a:p>
            <a:pPr algn="l"/>
            <a:r>
              <a:rPr lang="en-US" altLang="ja-JP" sz="1662" dirty="0">
                <a:solidFill>
                  <a:schemeClr val="accent1">
                    <a:lumMod val="75000"/>
                  </a:schemeClr>
                </a:solidFill>
                <a:latin typeface="+mn-ea"/>
              </a:rPr>
              <a:t>IPA</a:t>
            </a:r>
            <a:r>
              <a:rPr lang="ja-JP" altLang="en-US" sz="1662" dirty="0">
                <a:solidFill>
                  <a:schemeClr val="accent1">
                    <a:lumMod val="75000"/>
                  </a:schemeClr>
                </a:solidFill>
                <a:latin typeface="+mn-ea"/>
              </a:rPr>
              <a:t>コア語彙</a:t>
            </a:r>
          </a:p>
        </p:txBody>
      </p:sp>
      <p:sp>
        <p:nvSpPr>
          <p:cNvPr id="46" name="テキスト ボックス 45"/>
          <p:cNvSpPr txBox="1"/>
          <p:nvPr/>
        </p:nvSpPr>
        <p:spPr>
          <a:xfrm>
            <a:off x="5833110" y="2358041"/>
            <a:ext cx="1788927" cy="382642"/>
          </a:xfrm>
          <a:prstGeom prst="rect">
            <a:avLst/>
          </a:prstGeom>
          <a:noFill/>
          <a:ln>
            <a:noFill/>
          </a:ln>
        </p:spPr>
        <p:txBody>
          <a:bodyPr wrap="none" rtlCol="0">
            <a:noAutofit/>
          </a:bodyPr>
          <a:lstStyle/>
          <a:p>
            <a:pPr algn="l"/>
            <a:r>
              <a:rPr lang="ja-JP" altLang="en-US" sz="1662" dirty="0">
                <a:solidFill>
                  <a:srgbClr val="FF0000"/>
                </a:solidFill>
                <a:latin typeface="+mn-ea"/>
              </a:rPr>
              <a:t>法人関連情報語彙</a:t>
            </a:r>
          </a:p>
        </p:txBody>
      </p:sp>
      <p:cxnSp>
        <p:nvCxnSpPr>
          <p:cNvPr id="47" name="直線矢印コネクタ 46"/>
          <p:cNvCxnSpPr>
            <a:stCxn id="12" idx="0"/>
            <a:endCxn id="15" idx="2"/>
          </p:cNvCxnSpPr>
          <p:nvPr/>
        </p:nvCxnSpPr>
        <p:spPr bwMode="auto">
          <a:xfrm flipV="1">
            <a:off x="4547672" y="3758251"/>
            <a:ext cx="1" cy="276084"/>
          </a:xfrm>
          <a:prstGeom prst="straightConnector1">
            <a:avLst/>
          </a:prstGeom>
          <a:ln>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39" idx="0"/>
            <a:endCxn id="31" idx="2"/>
          </p:cNvCxnSpPr>
          <p:nvPr/>
        </p:nvCxnSpPr>
        <p:spPr bwMode="auto">
          <a:xfrm flipV="1">
            <a:off x="6704035" y="3731620"/>
            <a:ext cx="0" cy="302714"/>
          </a:xfrm>
          <a:prstGeom prst="straightConnector1">
            <a:avLst/>
          </a:prstGeom>
          <a:ln>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10" idx="0"/>
            <a:endCxn id="38" idx="2"/>
          </p:cNvCxnSpPr>
          <p:nvPr/>
        </p:nvCxnSpPr>
        <p:spPr bwMode="auto">
          <a:xfrm flipV="1">
            <a:off x="6704035" y="5441409"/>
            <a:ext cx="0" cy="311089"/>
          </a:xfrm>
          <a:prstGeom prst="straightConnector1">
            <a:avLst/>
          </a:prstGeom>
          <a:ln>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524560" y="2507580"/>
            <a:ext cx="1368000" cy="2517127"/>
          </a:xfrm>
          <a:prstGeom prst="rect">
            <a:avLst/>
          </a:prstGeom>
          <a:solidFill>
            <a:sysClr val="window" lastClr="FFFFFF"/>
          </a:solidFill>
          <a:ln w="25400" cap="flat" cmpd="sng" algn="ctr">
            <a:solidFill>
              <a:srgbClr val="4BACC6"/>
            </a:solidFill>
            <a:prstDash val="solid"/>
          </a:ln>
          <a:effectLst/>
        </p:spPr>
        <p:txBody>
          <a:bodyPr rtlCol="0" anchor="t"/>
          <a:lstStyle/>
          <a:p>
            <a:pPr marL="82064" indent="-82064">
              <a:buFont typeface="Arial" panose="020B0604020202020204" pitchFamily="34" charset="0"/>
              <a:buChar char="•"/>
            </a:pPr>
            <a:r>
              <a:rPr lang="en-US" altLang="ja-JP" sz="1108" u="sng" dirty="0">
                <a:solidFill>
                  <a:srgbClr val="FF0000"/>
                </a:solidFill>
                <a:latin typeface="+mn-ea"/>
              </a:rPr>
              <a:t>ID</a:t>
            </a:r>
          </a:p>
          <a:p>
            <a:pPr marL="82064" indent="-82064">
              <a:buFont typeface="Arial" panose="020B0604020202020204" pitchFamily="34" charset="0"/>
              <a:buChar char="•"/>
            </a:pPr>
            <a:r>
              <a:rPr lang="ja-JP" altLang="en-US" sz="1108" u="sng" dirty="0">
                <a:solidFill>
                  <a:srgbClr val="FF0000"/>
                </a:solidFill>
                <a:latin typeface="+mn-ea"/>
              </a:rPr>
              <a:t>名称</a:t>
            </a:r>
          </a:p>
          <a:p>
            <a:pPr marL="82064" indent="-82064">
              <a:buFont typeface="Arial" panose="020B0604020202020204" pitchFamily="34" charset="0"/>
              <a:buChar char="•"/>
            </a:pPr>
            <a:r>
              <a:rPr lang="ja-JP" altLang="en-US" sz="1108" dirty="0">
                <a:solidFill>
                  <a:sysClr val="windowText" lastClr="000000"/>
                </a:solidFill>
                <a:latin typeface="+mn-ea"/>
              </a:rPr>
              <a:t>略称アルファベット</a:t>
            </a:r>
          </a:p>
          <a:p>
            <a:pPr marL="82064" indent="-82064">
              <a:buFont typeface="Arial" panose="020B0604020202020204" pitchFamily="34" charset="0"/>
              <a:buChar char="•"/>
            </a:pPr>
            <a:r>
              <a:rPr lang="ja-JP" altLang="en-US" sz="1108" dirty="0">
                <a:solidFill>
                  <a:sysClr val="windowText" lastClr="000000"/>
                </a:solidFill>
                <a:latin typeface="+mn-ea"/>
              </a:rPr>
              <a:t>通称</a:t>
            </a:r>
          </a:p>
          <a:p>
            <a:pPr marL="82064" indent="-82064">
              <a:buFont typeface="Arial" panose="020B0604020202020204" pitchFamily="34" charset="0"/>
              <a:buChar char="•"/>
            </a:pPr>
            <a:r>
              <a:rPr lang="ja-JP" altLang="en-US" sz="1108" dirty="0">
                <a:solidFill>
                  <a:sysClr val="windowText" lastClr="000000"/>
                </a:solidFill>
                <a:latin typeface="+mn-ea"/>
              </a:rPr>
              <a:t>活動状況</a:t>
            </a:r>
          </a:p>
          <a:p>
            <a:pPr marL="82064" indent="-82064">
              <a:buFont typeface="Arial" panose="020B0604020202020204" pitchFamily="34" charset="0"/>
              <a:buChar char="•"/>
            </a:pPr>
            <a:r>
              <a:rPr lang="ja-JP" altLang="en-US" sz="1108" dirty="0">
                <a:solidFill>
                  <a:sysClr val="windowText" lastClr="000000"/>
                </a:solidFill>
                <a:latin typeface="+mn-ea"/>
              </a:rPr>
              <a:t>概要</a:t>
            </a:r>
            <a:endParaRPr lang="en-US" altLang="ja-JP" sz="1108" dirty="0">
              <a:solidFill>
                <a:sysClr val="windowText" lastClr="000000"/>
              </a:solidFill>
              <a:latin typeface="+mn-ea"/>
            </a:endParaRPr>
          </a:p>
          <a:p>
            <a:pPr marL="82064" indent="-82064">
              <a:buFont typeface="Arial" panose="020B0604020202020204" pitchFamily="34" charset="0"/>
              <a:buChar char="•"/>
            </a:pPr>
            <a:r>
              <a:rPr lang="ja-JP" altLang="ja-JP" sz="1108" dirty="0">
                <a:solidFill>
                  <a:schemeClr val="dk1"/>
                </a:solidFill>
                <a:latin typeface="+mn-ea"/>
              </a:rPr>
              <a:t>連絡先</a:t>
            </a:r>
            <a:endParaRPr lang="ja-JP" altLang="ja-JP" sz="1108" dirty="0">
              <a:latin typeface="+mn-ea"/>
            </a:endParaRP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関連組織</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地物</a:t>
            </a:r>
          </a:p>
          <a:p>
            <a:pPr marL="82064" indent="-82064">
              <a:buFont typeface="Arial" panose="020B0604020202020204" pitchFamily="34" charset="0"/>
              <a:buChar char="•"/>
            </a:pPr>
            <a:r>
              <a:rPr lang="zh-TW" altLang="en-US" sz="1108" u="sng" dirty="0">
                <a:solidFill>
                  <a:srgbClr val="FF0000"/>
                </a:solidFill>
                <a:latin typeface="ＭＳ Ｐゴシック" panose="020B0600070205080204" pitchFamily="50" charset="-128"/>
                <a:ea typeface="ＭＳ Ｐゴシック" panose="020B0600070205080204" pitchFamily="50" charset="-128"/>
              </a:rPr>
              <a:t>住所</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代表者</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設立日</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備考</a:t>
            </a:r>
          </a:p>
          <a:p>
            <a:pPr marL="82064" indent="-82064">
              <a:buFont typeface="Arial" panose="020B0604020202020204" pitchFamily="34" charset="0"/>
              <a:buChar char="•"/>
            </a:pPr>
            <a:endParaRPr lang="ja-JP" altLang="en-US" sz="1108"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51" name="正方形/長方形 50"/>
          <p:cNvSpPr/>
          <p:nvPr/>
        </p:nvSpPr>
        <p:spPr>
          <a:xfrm>
            <a:off x="524560" y="2208503"/>
            <a:ext cx="1368000" cy="299077"/>
          </a:xfrm>
          <a:prstGeom prst="rect">
            <a:avLst/>
          </a:prstGeom>
          <a:solidFill>
            <a:srgbClr val="4BACC6">
              <a:lumMod val="20000"/>
              <a:lumOff val="80000"/>
            </a:srgbClr>
          </a:solidFill>
          <a:ln w="25400" cap="flat" cmpd="sng" algn="ctr">
            <a:solidFill>
              <a:srgbClr val="4BACC6"/>
            </a:solidFill>
            <a:prstDash val="solid"/>
          </a:ln>
          <a:effectLst/>
        </p:spPr>
        <p:txBody>
          <a:bodyPr rtlCol="0" anchor="ctr"/>
          <a:lstStyle/>
          <a:p>
            <a:r>
              <a:rPr lang="en-US" altLang="ja-JP" sz="1292" dirty="0" err="1">
                <a:solidFill>
                  <a:sysClr val="windowText" lastClr="000000"/>
                </a:solidFill>
                <a:latin typeface="+mn-ea"/>
              </a:rPr>
              <a:t>ic</a:t>
            </a:r>
            <a:r>
              <a:rPr lang="en-US" altLang="ja-JP" sz="1292" dirty="0">
                <a:solidFill>
                  <a:sysClr val="windowText" lastClr="000000"/>
                </a:solidFill>
                <a:latin typeface="+mn-ea"/>
              </a:rPr>
              <a:t>:</a:t>
            </a:r>
            <a:r>
              <a:rPr lang="ja-JP" altLang="en-US" sz="1292" dirty="0">
                <a:solidFill>
                  <a:sysClr val="windowText" lastClr="000000"/>
                </a:solidFill>
                <a:latin typeface="+mn-ea"/>
              </a:rPr>
              <a:t>組織型</a:t>
            </a:r>
          </a:p>
        </p:txBody>
      </p:sp>
      <p:sp>
        <p:nvSpPr>
          <p:cNvPr id="52" name="正方形/長方形 51"/>
          <p:cNvSpPr/>
          <p:nvPr/>
        </p:nvSpPr>
        <p:spPr>
          <a:xfrm>
            <a:off x="524560" y="5828624"/>
            <a:ext cx="1368000" cy="779293"/>
          </a:xfrm>
          <a:prstGeom prst="rect">
            <a:avLst/>
          </a:prstGeom>
          <a:solidFill>
            <a:sysClr val="window" lastClr="FFFFFF"/>
          </a:solidFill>
          <a:ln w="25400" cap="flat" cmpd="sng" algn="ctr">
            <a:solidFill>
              <a:srgbClr val="4BACC6"/>
            </a:solidFill>
            <a:prstDash val="solid"/>
          </a:ln>
          <a:effectLst/>
        </p:spPr>
        <p:txBody>
          <a:bodyPr rtlCol="0" anchor="t"/>
          <a:lstStyle/>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事業種目</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事業年度開始日</a:t>
            </a:r>
            <a:endParaRPr lang="en-US" altLang="zh-TW" sz="1108" dirty="0">
              <a:solidFill>
                <a:sysClr val="windowText" lastClr="000000"/>
              </a:solidFill>
              <a:latin typeface="ＭＳ Ｐゴシック" panose="020B0600070205080204" pitchFamily="50" charset="-128"/>
              <a:ea typeface="ＭＳ Ｐゴシック" panose="020B0600070205080204" pitchFamily="50" charset="-128"/>
            </a:endParaRP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構成員数</a:t>
            </a:r>
          </a:p>
          <a:p>
            <a:pPr marL="82064" indent="-82064">
              <a:buFont typeface="Arial" panose="020B0604020202020204" pitchFamily="34" charset="0"/>
              <a:buChar char="•"/>
            </a:pPr>
            <a:r>
              <a:rPr lang="zh-TW" altLang="en-US" sz="1108" dirty="0">
                <a:solidFill>
                  <a:sysClr val="windowText" lastClr="000000"/>
                </a:solidFill>
                <a:latin typeface="ＭＳ Ｐゴシック" panose="020B0600070205080204" pitchFamily="50" charset="-128"/>
                <a:ea typeface="ＭＳ Ｐゴシック" panose="020B0600070205080204" pitchFamily="50" charset="-128"/>
              </a:rPr>
              <a:t>代理人</a:t>
            </a:r>
          </a:p>
          <a:p>
            <a:pPr marL="82064" indent="-82064">
              <a:buFont typeface="Arial" panose="020B0604020202020204" pitchFamily="34" charset="0"/>
              <a:buChar char="•"/>
            </a:pPr>
            <a:endParaRPr lang="zh-TW" altLang="en-US" sz="1108" dirty="0">
              <a:solidFill>
                <a:sysClr val="windowText" lastClr="000000"/>
              </a:solidFill>
              <a:latin typeface="+mn-ea"/>
            </a:endParaRPr>
          </a:p>
        </p:txBody>
      </p:sp>
      <p:sp>
        <p:nvSpPr>
          <p:cNvPr id="53" name="正方形/長方形 52"/>
          <p:cNvSpPr/>
          <p:nvPr/>
        </p:nvSpPr>
        <p:spPr>
          <a:xfrm>
            <a:off x="524560" y="5529548"/>
            <a:ext cx="1368000" cy="299077"/>
          </a:xfrm>
          <a:prstGeom prst="rect">
            <a:avLst/>
          </a:prstGeom>
          <a:solidFill>
            <a:srgbClr val="4BACC6">
              <a:lumMod val="20000"/>
              <a:lumOff val="80000"/>
            </a:srgbClr>
          </a:solidFill>
          <a:ln w="25400" cap="flat" cmpd="sng" algn="ctr">
            <a:solidFill>
              <a:srgbClr val="4BACC6"/>
            </a:solidFill>
            <a:prstDash val="solid"/>
          </a:ln>
          <a:effectLst/>
        </p:spPr>
        <p:txBody>
          <a:bodyPr rtlCol="0" anchor="ctr"/>
          <a:lstStyle/>
          <a:p>
            <a:r>
              <a:rPr lang="en-US" altLang="ja-JP" sz="1292" kern="0" dirty="0" err="1">
                <a:solidFill>
                  <a:sysClr val="windowText" lastClr="000000"/>
                </a:solidFill>
                <a:latin typeface="+mn-ea"/>
              </a:rPr>
              <a:t>ic</a:t>
            </a:r>
            <a:r>
              <a:rPr lang="en-US" altLang="ja-JP" sz="1292" kern="0" dirty="0">
                <a:solidFill>
                  <a:sysClr val="windowText" lastClr="000000"/>
                </a:solidFill>
                <a:latin typeface="+mn-ea"/>
              </a:rPr>
              <a:t>:</a:t>
            </a:r>
            <a:r>
              <a:rPr lang="ja-JP" altLang="en-US" sz="1292" kern="0" dirty="0">
                <a:solidFill>
                  <a:sysClr val="windowText" lastClr="000000"/>
                </a:solidFill>
                <a:latin typeface="+mn-ea"/>
              </a:rPr>
              <a:t>業務組織型</a:t>
            </a:r>
          </a:p>
        </p:txBody>
      </p:sp>
      <p:cxnSp>
        <p:nvCxnSpPr>
          <p:cNvPr id="54" name="直線矢印コネクタ 53"/>
          <p:cNvCxnSpPr>
            <a:stCxn id="34" idx="1"/>
            <a:endCxn id="53" idx="3"/>
          </p:cNvCxnSpPr>
          <p:nvPr/>
        </p:nvCxnSpPr>
        <p:spPr bwMode="auto">
          <a:xfrm flipH="1">
            <a:off x="1892560" y="5679085"/>
            <a:ext cx="216210" cy="0"/>
          </a:xfrm>
          <a:prstGeom prst="straightConnector1">
            <a:avLst/>
          </a:prstGeom>
          <a:ln w="12700">
            <a:solidFill>
              <a:sysClr val="windowText" lastClr="0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36" idx="1"/>
            <a:endCxn id="51" idx="3"/>
          </p:cNvCxnSpPr>
          <p:nvPr/>
        </p:nvCxnSpPr>
        <p:spPr bwMode="auto">
          <a:xfrm flipH="1">
            <a:off x="1892560" y="2358041"/>
            <a:ext cx="216210" cy="0"/>
          </a:xfrm>
          <a:prstGeom prst="straightConnector1">
            <a:avLst/>
          </a:prstGeom>
          <a:ln w="12700">
            <a:solidFill>
              <a:sysClr val="windowText" lastClr="0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53" idx="0"/>
            <a:endCxn id="50" idx="2"/>
          </p:cNvCxnSpPr>
          <p:nvPr/>
        </p:nvCxnSpPr>
        <p:spPr bwMode="auto">
          <a:xfrm flipV="1">
            <a:off x="1208560" y="5024707"/>
            <a:ext cx="0" cy="504840"/>
          </a:xfrm>
          <a:prstGeom prst="straightConnector1">
            <a:avLst/>
          </a:prstGeom>
          <a:ln w="12700">
            <a:solidFill>
              <a:sysClr val="windowText" lastClr="0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flipH="1">
            <a:off x="8077039" y="2327970"/>
            <a:ext cx="384918" cy="11316"/>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a:off x="8077039" y="2608465"/>
            <a:ext cx="384918" cy="1131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8475855" y="2212928"/>
            <a:ext cx="562975" cy="546945"/>
          </a:xfrm>
          <a:prstGeom prst="rect">
            <a:avLst/>
          </a:prstGeom>
          <a:noFill/>
        </p:spPr>
        <p:txBody>
          <a:bodyPr wrap="none" rtlCol="0">
            <a:spAutoFit/>
          </a:bodyPr>
          <a:lstStyle/>
          <a:p>
            <a:r>
              <a:rPr lang="ja-JP" altLang="en-US" sz="1477" dirty="0">
                <a:latin typeface="ＭＳ Ｐゴシック" panose="020B0600070205080204" pitchFamily="50" charset="-128"/>
                <a:ea typeface="ＭＳ Ｐゴシック" panose="020B0600070205080204" pitchFamily="50" charset="-128"/>
                <a:cs typeface="Meiryo UI" panose="020B0604030504040204" pitchFamily="50" charset="-128"/>
              </a:rPr>
              <a:t>拡張</a:t>
            </a:r>
            <a:endParaRPr lang="en-US" altLang="ja-JP" sz="1477" dirty="0">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477" dirty="0">
                <a:latin typeface="ＭＳ Ｐゴシック" panose="020B0600070205080204" pitchFamily="50" charset="-128"/>
                <a:ea typeface="ＭＳ Ｐゴシック" panose="020B0600070205080204" pitchFamily="50" charset="-128"/>
                <a:cs typeface="Meiryo UI" panose="020B0604030504040204" pitchFamily="50" charset="-128"/>
              </a:rPr>
              <a:t>参照</a:t>
            </a:r>
          </a:p>
        </p:txBody>
      </p:sp>
    </p:spTree>
    <p:extLst>
      <p:ext uri="{BB962C8B-B14F-4D97-AF65-F5344CB8AC3E}">
        <p14:creationId xmlns:p14="http://schemas.microsoft.com/office/powerpoint/2010/main" val="129567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角丸四角形 157"/>
          <p:cNvSpPr/>
          <p:nvPr/>
        </p:nvSpPr>
        <p:spPr bwMode="auto">
          <a:xfrm>
            <a:off x="642940" y="3080186"/>
            <a:ext cx="1371600" cy="957240"/>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600" b="0" dirty="0"/>
              <a:t>法務省</a:t>
            </a:r>
            <a:endParaRPr kumimoji="0" lang="en-US" altLang="ja-JP" sz="1600" b="0" dirty="0"/>
          </a:p>
          <a:p>
            <a:pPr algn="l"/>
            <a:r>
              <a:rPr kumimoji="0" lang="ja-JP" altLang="en-US" sz="1200" b="0" dirty="0"/>
              <a:t>登記</a:t>
            </a:r>
            <a:endParaRPr kumimoji="0" lang="ja-JP" altLang="en-US" sz="1600" b="0" dirty="0"/>
          </a:p>
        </p:txBody>
      </p:sp>
      <p:sp>
        <p:nvSpPr>
          <p:cNvPr id="159" name="角丸四角形 158"/>
          <p:cNvSpPr/>
          <p:nvPr/>
        </p:nvSpPr>
        <p:spPr bwMode="auto">
          <a:xfrm>
            <a:off x="3031770" y="3080186"/>
            <a:ext cx="1371600" cy="957240"/>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600" b="0" dirty="0"/>
              <a:t>国税庁</a:t>
            </a:r>
            <a:endParaRPr kumimoji="0" lang="en-US" altLang="ja-JP" sz="1600" b="0" dirty="0"/>
          </a:p>
          <a:p>
            <a:pPr algn="l"/>
            <a:r>
              <a:rPr kumimoji="0" lang="ja-JP" altLang="en-US" sz="1200" b="0" dirty="0"/>
              <a:t>法人番号</a:t>
            </a:r>
            <a:endParaRPr kumimoji="0" lang="ja-JP" altLang="en-US" sz="1600" b="0" dirty="0"/>
          </a:p>
        </p:txBody>
      </p:sp>
      <p:sp>
        <p:nvSpPr>
          <p:cNvPr id="160" name="角丸四角形 159"/>
          <p:cNvSpPr/>
          <p:nvPr/>
        </p:nvSpPr>
        <p:spPr bwMode="auto">
          <a:xfrm>
            <a:off x="5420600" y="3080186"/>
            <a:ext cx="1371600" cy="957240"/>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600" b="0" dirty="0"/>
              <a:t>経済産業省</a:t>
            </a:r>
            <a:endParaRPr kumimoji="0" lang="en-US" altLang="ja-JP" sz="1600" b="0" dirty="0"/>
          </a:p>
          <a:p>
            <a:pPr algn="l"/>
            <a:r>
              <a:rPr kumimoji="0" lang="ja-JP" altLang="en-US" sz="1200" b="0" dirty="0"/>
              <a:t>法人インフォ</a:t>
            </a:r>
            <a:endParaRPr kumimoji="0" lang="en-US" altLang="ja-JP" sz="1600" b="0" dirty="0"/>
          </a:p>
        </p:txBody>
      </p:sp>
      <p:cxnSp>
        <p:nvCxnSpPr>
          <p:cNvPr id="163" name="直線矢印コネクタ 162"/>
          <p:cNvCxnSpPr>
            <a:stCxn id="158" idx="3"/>
            <a:endCxn id="159" idx="1"/>
          </p:cNvCxnSpPr>
          <p:nvPr/>
        </p:nvCxnSpPr>
        <p:spPr>
          <a:xfrm>
            <a:off x="2014540" y="3558806"/>
            <a:ext cx="10172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a:stCxn id="159" idx="3"/>
            <a:endCxn id="160" idx="1"/>
          </p:cNvCxnSpPr>
          <p:nvPr/>
        </p:nvCxnSpPr>
        <p:spPr>
          <a:xfrm>
            <a:off x="4403370" y="3558806"/>
            <a:ext cx="10172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a:stCxn id="160" idx="3"/>
            <a:endCxn id="161" idx="1"/>
          </p:cNvCxnSpPr>
          <p:nvPr/>
        </p:nvCxnSpPr>
        <p:spPr>
          <a:xfrm>
            <a:off x="6792200" y="3558806"/>
            <a:ext cx="1010250" cy="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0" name="テキスト ボックス 169"/>
          <p:cNvSpPr txBox="1"/>
          <p:nvPr/>
        </p:nvSpPr>
        <p:spPr>
          <a:xfrm>
            <a:off x="610231" y="4930557"/>
            <a:ext cx="1858201" cy="230832"/>
          </a:xfrm>
          <a:prstGeom prst="rect">
            <a:avLst/>
          </a:prstGeom>
          <a:noFill/>
        </p:spPr>
        <p:txBody>
          <a:bodyPr wrap="none" rtlCol="0">
            <a:spAutoFit/>
          </a:bodyPr>
          <a:lstStyle/>
          <a:p>
            <a:r>
              <a:rPr lang="ja-JP" altLang="en-US" sz="900" b="0" u="sng" dirty="0">
                <a:latin typeface="Meiryo UI" panose="020B0604030504040204" pitchFamily="50" charset="-128"/>
                <a:ea typeface="Meiryo UI" panose="020B0604030504040204" pitchFamily="50" charset="-128"/>
                <a:cs typeface="Meiryo UI" panose="020B0604030504040204" pitchFamily="50" charset="-128"/>
              </a:rPr>
              <a:t>登記統一文字を利用</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7</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万文字）</a:t>
            </a:r>
          </a:p>
        </p:txBody>
      </p:sp>
      <p:sp>
        <p:nvSpPr>
          <p:cNvPr id="171" name="テキスト ボックス 170"/>
          <p:cNvSpPr txBox="1"/>
          <p:nvPr/>
        </p:nvSpPr>
        <p:spPr>
          <a:xfrm>
            <a:off x="2580663" y="4926205"/>
            <a:ext cx="2751081" cy="646331"/>
          </a:xfrm>
          <a:prstGeom prst="rect">
            <a:avLst/>
          </a:prstGeom>
          <a:noFill/>
        </p:spPr>
        <p:txBody>
          <a:bodyPr wrap="square" rtlCol="0">
            <a:spAutoFit/>
          </a:bodyPr>
          <a:lstStyle/>
          <a:p>
            <a:r>
              <a:rPr lang="ja-JP" altLang="en-US" sz="900" b="0" u="sng" dirty="0">
                <a:latin typeface="Meiryo UI" panose="020B0604030504040204" pitchFamily="50" charset="-128"/>
                <a:ea typeface="Meiryo UI" panose="020B0604030504040204" pitchFamily="50" charset="-128"/>
                <a:cs typeface="Meiryo UI" panose="020B0604030504040204" pitchFamily="50" charset="-128"/>
              </a:rPr>
              <a:t>文字の縮退処理（用途に応じて選択可能）</a:t>
            </a:r>
            <a:endParaRPr lang="en-US" altLang="ja-JP" sz="900" b="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0" dirty="0">
                <a:latin typeface="Meiryo UI" panose="020B0604030504040204" pitchFamily="50" charset="-128"/>
                <a:ea typeface="Meiryo UI" panose="020B0604030504040204" pitchFamily="50" charset="-128"/>
                <a:cs typeface="Meiryo UI" panose="020B0604030504040204" pitchFamily="50" charset="-128"/>
              </a:rPr>
              <a:t>登記統一文字・文字情報基盤フルセット</a:t>
            </a:r>
            <a:endParaRPr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JIS</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X</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0213</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万文字）</a:t>
            </a:r>
            <a:endParaRPr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b="0" dirty="0">
                <a:latin typeface="Meiryo UI" panose="020B0604030504040204" pitchFamily="50" charset="-128"/>
                <a:ea typeface="Meiryo UI" panose="020B0604030504040204" pitchFamily="50" charset="-128"/>
                <a:cs typeface="Meiryo UI" panose="020B0604030504040204" pitchFamily="50" charset="-128"/>
              </a:rPr>
              <a:t>JIS</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X</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0213	</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JIS X 0208</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（７千文字）</a:t>
            </a:r>
          </a:p>
        </p:txBody>
      </p:sp>
      <p:sp>
        <p:nvSpPr>
          <p:cNvPr id="172" name="角丸四角形 171"/>
          <p:cNvSpPr/>
          <p:nvPr/>
        </p:nvSpPr>
        <p:spPr bwMode="auto">
          <a:xfrm>
            <a:off x="4434265" y="1761563"/>
            <a:ext cx="1371600" cy="333993"/>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600" b="0" dirty="0"/>
              <a:t>各省</a:t>
            </a:r>
            <a:endParaRPr kumimoji="0" lang="en-US" altLang="ja-JP" sz="1600" b="0" dirty="0"/>
          </a:p>
        </p:txBody>
      </p:sp>
      <p:cxnSp>
        <p:nvCxnSpPr>
          <p:cNvPr id="174" name="直線矢印コネクタ 173"/>
          <p:cNvCxnSpPr/>
          <p:nvPr/>
        </p:nvCxnSpPr>
        <p:spPr>
          <a:xfrm>
            <a:off x="8225590" y="1942279"/>
            <a:ext cx="0" cy="454937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5" name="直線矢印コネクタ 174"/>
          <p:cNvCxnSpPr/>
          <p:nvPr/>
        </p:nvCxnSpPr>
        <p:spPr>
          <a:xfrm>
            <a:off x="8746290" y="1942279"/>
            <a:ext cx="0" cy="4549372"/>
          </a:xfrm>
          <a:prstGeom prst="straightConnector1">
            <a:avLst/>
          </a:prstGeom>
          <a:ln>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9" name="テキスト ボックス 178"/>
          <p:cNvSpPr txBox="1"/>
          <p:nvPr/>
        </p:nvSpPr>
        <p:spPr>
          <a:xfrm>
            <a:off x="5331744" y="4926205"/>
            <a:ext cx="2179623" cy="553998"/>
          </a:xfrm>
          <a:prstGeom prst="rect">
            <a:avLst/>
          </a:prstGeom>
          <a:noFill/>
        </p:spPr>
        <p:txBody>
          <a:bodyPr wrap="square" rtlCol="0">
            <a:spAutoFit/>
          </a:bodyPr>
          <a:lstStyle/>
          <a:p>
            <a:r>
              <a:rPr lang="ja-JP" altLang="en-US" sz="1000" b="0" u="sng" dirty="0">
                <a:latin typeface="Meiryo UI" panose="020B0604030504040204" pitchFamily="50" charset="-128"/>
                <a:ea typeface="Meiryo UI" panose="020B0604030504040204" pitchFamily="50" charset="-128"/>
                <a:cs typeface="Meiryo UI" panose="020B0604030504040204" pitchFamily="50" charset="-128"/>
              </a:rPr>
              <a:t>一般機器で使用可能な文字を選択</a:t>
            </a:r>
            <a:endParaRPr lang="en-US" altLang="ja-JP" sz="1000" b="0" u="sng"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b="0" dirty="0">
                <a:latin typeface="Meiryo UI" panose="020B0604030504040204" pitchFamily="50" charset="-128"/>
                <a:ea typeface="Meiryo UI" panose="020B0604030504040204" pitchFamily="50" charset="-128"/>
                <a:cs typeface="Meiryo UI" panose="020B0604030504040204" pitchFamily="50" charset="-128"/>
              </a:rPr>
              <a:t>JIS</a:t>
            </a: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b="0" dirty="0">
                <a:latin typeface="Meiryo UI" panose="020B0604030504040204" pitchFamily="50" charset="-128"/>
                <a:ea typeface="Meiryo UI" panose="020B0604030504040204" pitchFamily="50" charset="-128"/>
                <a:cs typeface="Meiryo UI" panose="020B0604030504040204" pitchFamily="50" charset="-128"/>
              </a:rPr>
              <a:t>X</a:t>
            </a: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b="0" dirty="0">
                <a:latin typeface="Meiryo UI" panose="020B0604030504040204" pitchFamily="50" charset="-128"/>
                <a:ea typeface="Meiryo UI" panose="020B0604030504040204" pitchFamily="50" charset="-128"/>
                <a:cs typeface="Meiryo UI" panose="020B0604030504040204" pitchFamily="50" charset="-128"/>
              </a:rPr>
              <a:t>0213</a:t>
            </a: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b="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万文字）</a:t>
            </a:r>
            <a:endParaRPr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0" name="テキスト ボックス 179"/>
          <p:cNvSpPr txBox="1"/>
          <p:nvPr/>
        </p:nvSpPr>
        <p:spPr>
          <a:xfrm>
            <a:off x="4434266" y="2088877"/>
            <a:ext cx="1103187" cy="430887"/>
          </a:xfrm>
          <a:prstGeom prst="rect">
            <a:avLst/>
          </a:prstGeom>
          <a:noFill/>
        </p:spPr>
        <p:txBody>
          <a:bodyPr wrap="none" rtlCol="0">
            <a:spAutoFit/>
          </a:bodyPr>
          <a:lstStyle/>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独自</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データフォーマット</a:t>
            </a:r>
          </a:p>
        </p:txBody>
      </p:sp>
      <p:sp>
        <p:nvSpPr>
          <p:cNvPr id="181" name="テキスト ボックス 180"/>
          <p:cNvSpPr txBox="1"/>
          <p:nvPr/>
        </p:nvSpPr>
        <p:spPr>
          <a:xfrm>
            <a:off x="2019982" y="2862508"/>
            <a:ext cx="748923" cy="600164"/>
          </a:xfrm>
          <a:prstGeom prst="rect">
            <a:avLst/>
          </a:prstGeom>
          <a:noFill/>
        </p:spPr>
        <p:txBody>
          <a:bodyPr wrap="none" rtlCol="0">
            <a:spAutoFit/>
          </a:bodyPr>
          <a:lstStyle/>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会社番号</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法人名</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法人住所</a:t>
            </a:r>
          </a:p>
        </p:txBody>
      </p:sp>
      <p:sp>
        <p:nvSpPr>
          <p:cNvPr id="182" name="テキスト ボックス 181"/>
          <p:cNvSpPr txBox="1"/>
          <p:nvPr/>
        </p:nvSpPr>
        <p:spPr>
          <a:xfrm>
            <a:off x="4417122" y="2862508"/>
            <a:ext cx="748923" cy="600164"/>
          </a:xfrm>
          <a:prstGeom prst="rect">
            <a:avLst/>
          </a:prstGeom>
          <a:noFill/>
        </p:spPr>
        <p:txBody>
          <a:bodyPr wrap="none" rtlCol="0">
            <a:spAutoFit/>
          </a:bodyPr>
          <a:lstStyle/>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法人番号</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法人名</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法人住所</a:t>
            </a:r>
          </a:p>
        </p:txBody>
      </p:sp>
      <p:sp>
        <p:nvSpPr>
          <p:cNvPr id="183" name="テキスト ボックス 182"/>
          <p:cNvSpPr txBox="1"/>
          <p:nvPr/>
        </p:nvSpPr>
        <p:spPr>
          <a:xfrm>
            <a:off x="6751554" y="2830424"/>
            <a:ext cx="1031051" cy="430887"/>
          </a:xfrm>
          <a:prstGeom prst="rect">
            <a:avLst/>
          </a:prstGeom>
          <a:noFill/>
        </p:spPr>
        <p:txBody>
          <a:bodyPr wrap="none" rtlCol="0">
            <a:spAutoFit/>
          </a:bodyPr>
          <a:lstStyle/>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法人情報</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法人関連情報</a:t>
            </a:r>
          </a:p>
        </p:txBody>
      </p:sp>
      <p:cxnSp>
        <p:nvCxnSpPr>
          <p:cNvPr id="184" name="直線矢印コネクタ 183"/>
          <p:cNvCxnSpPr>
            <a:stCxn id="172" idx="2"/>
            <a:endCxn id="160" idx="0"/>
          </p:cNvCxnSpPr>
          <p:nvPr/>
        </p:nvCxnSpPr>
        <p:spPr>
          <a:xfrm>
            <a:off x="5120066" y="2095556"/>
            <a:ext cx="986335" cy="9846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7" name="角丸四角形 186"/>
          <p:cNvSpPr/>
          <p:nvPr/>
        </p:nvSpPr>
        <p:spPr bwMode="auto">
          <a:xfrm>
            <a:off x="2699391" y="2596554"/>
            <a:ext cx="4675300" cy="2279283"/>
          </a:xfrm>
          <a:prstGeom prst="roundRect">
            <a:avLst>
              <a:gd name="adj" fmla="val 6562"/>
            </a:avLst>
          </a:prstGeom>
          <a:noFill/>
          <a:ln w="9525">
            <a:solidFill>
              <a:srgbClr val="FF0000"/>
            </a:solidFill>
            <a:prstDash val="dash"/>
            <a:miter lim="800000"/>
            <a:headEnd/>
            <a:tailEnd/>
          </a:ln>
          <a:effectLst/>
          <a:extLst/>
        </p:spPr>
        <p:txBody>
          <a:bodyPr wrap="none" rtlCol="0" anchor="ctr"/>
          <a:lstStyle/>
          <a:p>
            <a:pPr algn="l"/>
            <a:endParaRPr kumimoji="0" lang="ja-JP" altLang="en-US" sz="1600" b="0" dirty="0"/>
          </a:p>
        </p:txBody>
      </p:sp>
      <p:sp>
        <p:nvSpPr>
          <p:cNvPr id="188" name="テキスト ボックス 187"/>
          <p:cNvSpPr txBox="1"/>
          <p:nvPr/>
        </p:nvSpPr>
        <p:spPr>
          <a:xfrm>
            <a:off x="2274273" y="2145426"/>
            <a:ext cx="1377300" cy="276999"/>
          </a:xfrm>
          <a:prstGeom prst="rect">
            <a:avLst/>
          </a:prstGeom>
          <a:noFill/>
        </p:spPr>
        <p:txBody>
          <a:bodyPr wrap="none" rtlCol="0">
            <a:spAutoFit/>
          </a:bodyPr>
          <a:lstStyle/>
          <a:p>
            <a:r>
              <a:rPr lang="ja-JP" altLang="en-US" sz="12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データの整理と集約</a:t>
            </a:r>
          </a:p>
        </p:txBody>
      </p:sp>
      <p:sp>
        <p:nvSpPr>
          <p:cNvPr id="190" name="テキスト ボックス 189"/>
          <p:cNvSpPr txBox="1"/>
          <p:nvPr/>
        </p:nvSpPr>
        <p:spPr>
          <a:xfrm>
            <a:off x="7960349" y="2088877"/>
            <a:ext cx="800219" cy="276999"/>
          </a:xfrm>
          <a:prstGeom prst="rect">
            <a:avLst/>
          </a:prstGeom>
          <a:noFill/>
        </p:spPr>
        <p:txBody>
          <a:bodyPr wrap="none" rtlCol="0">
            <a:spAutoFit/>
          </a:bodyPr>
          <a:lstStyle/>
          <a:p>
            <a:r>
              <a:rPr lang="ja-JP" altLang="en-US" sz="1200" b="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経済活動</a:t>
            </a:r>
          </a:p>
        </p:txBody>
      </p:sp>
      <p:sp>
        <p:nvSpPr>
          <p:cNvPr id="191" name="テキスト ボックス 190"/>
          <p:cNvSpPr txBox="1"/>
          <p:nvPr/>
        </p:nvSpPr>
        <p:spPr>
          <a:xfrm>
            <a:off x="7511367" y="4160829"/>
            <a:ext cx="1917381" cy="1169551"/>
          </a:xfrm>
          <a:prstGeom prst="rect">
            <a:avLst/>
          </a:prstGeom>
          <a:solidFill>
            <a:schemeClr val="bg1"/>
          </a:solidFill>
          <a:ln w="12700">
            <a:solidFill>
              <a:schemeClr val="accent5"/>
            </a:solidFill>
          </a:ln>
        </p:spPr>
        <p:txBody>
          <a:bodyPr wrap="square" rtlCol="0">
            <a:spAutoFit/>
          </a:bodyPr>
          <a:lstStyle/>
          <a:p>
            <a:pPr marL="85725" indent="-85725"/>
            <a:r>
              <a:rPr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・統一したデータ構造</a:t>
            </a:r>
            <a:endParaRPr lang="en-US" altLang="ja-JP"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・一般機器で使用できる文字</a:t>
            </a:r>
            <a:endParaRPr lang="en-US" altLang="ja-JP"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・明確なコード体系</a:t>
            </a:r>
            <a:endParaRPr lang="en-US" altLang="ja-JP"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API</a:t>
            </a:r>
            <a:r>
              <a:rPr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による提供</a:t>
            </a:r>
            <a:endParaRPr lang="en-US" altLang="ja-JP"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3" name="直線矢印コネクタ 192"/>
          <p:cNvCxnSpPr/>
          <p:nvPr/>
        </p:nvCxnSpPr>
        <p:spPr>
          <a:xfrm>
            <a:off x="723151" y="6542694"/>
            <a:ext cx="6756131" cy="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2673644" y="6536377"/>
            <a:ext cx="1800493" cy="276999"/>
          </a:xfrm>
          <a:prstGeom prst="rect">
            <a:avLst/>
          </a:prstGeom>
          <a:noFill/>
        </p:spPr>
        <p:txBody>
          <a:bodyPr wrap="none" rtlCol="0">
            <a:spAutoFit/>
          </a:bodyPr>
          <a:lstStyle/>
          <a:p>
            <a:r>
              <a:rPr lang="ja-JP" altLang="en-US" sz="1200" b="0" dirty="0">
                <a:latin typeface="Meiryo UI" panose="020B0604030504040204" pitchFamily="50" charset="-128"/>
                <a:ea typeface="Meiryo UI" panose="020B0604030504040204" pitchFamily="50" charset="-128"/>
                <a:cs typeface="Meiryo UI" panose="020B0604030504040204" pitchFamily="50" charset="-128"/>
              </a:rPr>
              <a:t>社会活動のプラットフォーム</a:t>
            </a:r>
          </a:p>
        </p:txBody>
      </p:sp>
      <p:cxnSp>
        <p:nvCxnSpPr>
          <p:cNvPr id="195" name="直線矢印コネクタ 194"/>
          <p:cNvCxnSpPr/>
          <p:nvPr/>
        </p:nvCxnSpPr>
        <p:spPr>
          <a:xfrm flipV="1">
            <a:off x="2580663" y="5991037"/>
            <a:ext cx="4818408" cy="15026"/>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7" name="テキスト ボックス 196"/>
          <p:cNvSpPr txBox="1"/>
          <p:nvPr/>
        </p:nvSpPr>
        <p:spPr>
          <a:xfrm>
            <a:off x="3219869" y="5977942"/>
            <a:ext cx="2568332" cy="276999"/>
          </a:xfrm>
          <a:prstGeom prst="rect">
            <a:avLst/>
          </a:prstGeom>
          <a:noFill/>
        </p:spPr>
        <p:txBody>
          <a:bodyPr wrap="none" rtlCol="0">
            <a:spAutoFit/>
          </a:bodyPr>
          <a:lstStyle/>
          <a:p>
            <a:r>
              <a:rPr lang="ja-JP" altLang="en-US" sz="1200" b="0" dirty="0">
                <a:latin typeface="Meiryo UI" panose="020B0604030504040204" pitchFamily="50" charset="-128"/>
                <a:ea typeface="Meiryo UI" panose="020B0604030504040204" pitchFamily="50" charset="-128"/>
                <a:cs typeface="Meiryo UI" panose="020B0604030504040204" pitchFamily="50" charset="-128"/>
              </a:rPr>
              <a:t>デジタル化により追加したプラットフォーム</a:t>
            </a:r>
          </a:p>
        </p:txBody>
      </p:sp>
      <p:sp>
        <p:nvSpPr>
          <p:cNvPr id="202" name="テキスト ボックス 201"/>
          <p:cNvSpPr txBox="1"/>
          <p:nvPr/>
        </p:nvSpPr>
        <p:spPr>
          <a:xfrm>
            <a:off x="2420091" y="4055101"/>
            <a:ext cx="2729953" cy="600164"/>
          </a:xfrm>
          <a:prstGeom prst="rect">
            <a:avLst/>
          </a:prstGeom>
          <a:noFill/>
        </p:spPr>
        <p:txBody>
          <a:bodyPr wrap="square" rtlCol="0">
            <a:spAutoFit/>
          </a:bodyPr>
          <a:lstStyle/>
          <a:p>
            <a:pPr marL="982663" indent="-982663"/>
            <a:r>
              <a:rPr lang="ja-JP" altLang="en-US" sz="1100" b="0" dirty="0">
                <a:latin typeface="Meiryo UI" panose="020B0604030504040204" pitchFamily="50" charset="-128"/>
                <a:ea typeface="Meiryo UI" panose="020B0604030504040204" pitchFamily="50" charset="-128"/>
                <a:cs typeface="Meiryo UI" panose="020B0604030504040204" pitchFamily="50" charset="-128"/>
              </a:rPr>
              <a:t>データ項目　 ：共通語彙基盤を参考にして設計</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文字　　　　　：文字情報基盤等で縮退</a:t>
            </a:r>
          </a:p>
        </p:txBody>
      </p:sp>
      <p:sp>
        <p:nvSpPr>
          <p:cNvPr id="203" name="テキスト ボックス 202"/>
          <p:cNvSpPr txBox="1"/>
          <p:nvPr/>
        </p:nvSpPr>
        <p:spPr>
          <a:xfrm>
            <a:off x="5021255" y="4055100"/>
            <a:ext cx="2273699" cy="769441"/>
          </a:xfrm>
          <a:prstGeom prst="rect">
            <a:avLst/>
          </a:prstGeom>
          <a:noFill/>
        </p:spPr>
        <p:txBody>
          <a:bodyPr wrap="none" rtlCol="0">
            <a:spAutoFit/>
          </a:bodyPr>
          <a:lstStyle/>
          <a:p>
            <a:pPr defTabSz="811213"/>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データ項目　 </a:t>
            </a:r>
            <a:r>
              <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：共通語彙基盤対応</a:t>
            </a:r>
            <a:endPar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11213"/>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データ構造化</a:t>
            </a:r>
            <a:r>
              <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：共通語彙基盤対応</a:t>
            </a:r>
            <a:endPar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11213"/>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文字</a:t>
            </a:r>
            <a:r>
              <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：文字情報基盤対応</a:t>
            </a:r>
            <a:endPar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11213"/>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コード</a:t>
            </a:r>
            <a:r>
              <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：対応表を作成</a:t>
            </a:r>
          </a:p>
        </p:txBody>
      </p:sp>
      <p:sp>
        <p:nvSpPr>
          <p:cNvPr id="205" name="テキスト ボックス 204"/>
          <p:cNvSpPr txBox="1"/>
          <p:nvPr/>
        </p:nvSpPr>
        <p:spPr>
          <a:xfrm>
            <a:off x="5746166" y="2027174"/>
            <a:ext cx="982961" cy="769441"/>
          </a:xfrm>
          <a:prstGeom prst="rect">
            <a:avLst/>
          </a:prstGeom>
          <a:noFill/>
        </p:spPr>
        <p:txBody>
          <a:bodyPr wrap="none" rtlCol="0">
            <a:spAutoFit/>
          </a:bodyPr>
          <a:lstStyle/>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契約情報</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届出情報</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補助金情報</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表彰情報　等</a:t>
            </a:r>
          </a:p>
        </p:txBody>
      </p:sp>
      <p:sp>
        <p:nvSpPr>
          <p:cNvPr id="207" name="タイトル 206"/>
          <p:cNvSpPr>
            <a:spLocks noGrp="1"/>
          </p:cNvSpPr>
          <p:nvPr>
            <p:ph type="title"/>
          </p:nvPr>
        </p:nvSpPr>
        <p:spPr/>
        <p:txBody>
          <a:bodyPr>
            <a:normAutofit/>
          </a:bodyPr>
          <a:lstStyle/>
          <a:p>
            <a:r>
              <a:rPr lang="ja-JP" altLang="en-US" sz="2800" dirty="0" smtClean="0"/>
              <a:t>法人活動分析の基盤としてのデータ整理・集約</a:t>
            </a:r>
            <a:endParaRPr lang="ja-JP" altLang="en-US" sz="2800" dirty="0"/>
          </a:p>
        </p:txBody>
      </p:sp>
      <p:sp>
        <p:nvSpPr>
          <p:cNvPr id="212" name="テキスト プレースホルダー 211"/>
          <p:cNvSpPr>
            <a:spLocks noGrp="1"/>
          </p:cNvSpPr>
          <p:nvPr>
            <p:ph idx="1"/>
          </p:nvPr>
        </p:nvSpPr>
        <p:spPr>
          <a:xfrm>
            <a:off x="9986" y="901391"/>
            <a:ext cx="10055582" cy="4351338"/>
          </a:xfrm>
        </p:spPr>
        <p:txBody>
          <a:bodyPr/>
          <a:lstStyle/>
          <a:p>
            <a:r>
              <a:rPr lang="ja-JP" altLang="en-US" sz="2400" dirty="0" smtClean="0"/>
              <a:t>民間で蓄積している法人活動情報と組み合わせて活用しやすいよう、データをクレンジング（統一したデータ構造、一般機器で使用できる文字等）</a:t>
            </a:r>
            <a:endParaRPr lang="en-US" altLang="ja-JP" sz="2400" dirty="0" smtClean="0"/>
          </a:p>
        </p:txBody>
      </p:sp>
      <p:sp>
        <p:nvSpPr>
          <p:cNvPr id="2" name="スライド番号プレースホルダー 1"/>
          <p:cNvSpPr>
            <a:spLocks noGrp="1"/>
          </p:cNvSpPr>
          <p:nvPr>
            <p:ph type="sldNum" sz="quarter" idx="12"/>
          </p:nvPr>
        </p:nvSpPr>
        <p:spPr/>
        <p:txBody>
          <a:bodyPr/>
          <a:lstStyle/>
          <a:p>
            <a:fld id="{67CDC20A-BF1B-4484-8EDD-AB690AD45C36}" type="slidenum">
              <a:rPr lang="ja-JP" altLang="en-US" smtClean="0"/>
              <a:pPr/>
              <a:t>12</a:t>
            </a:fld>
            <a:endParaRPr lang="ja-JP" altLang="en-US"/>
          </a:p>
        </p:txBody>
      </p:sp>
      <p:sp>
        <p:nvSpPr>
          <p:cNvPr id="161" name="角丸四角形 160"/>
          <p:cNvSpPr/>
          <p:nvPr/>
        </p:nvSpPr>
        <p:spPr bwMode="auto">
          <a:xfrm>
            <a:off x="7802450" y="3080206"/>
            <a:ext cx="1371600" cy="957240"/>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600" b="0" dirty="0"/>
              <a:t>利用者</a:t>
            </a:r>
            <a:endParaRPr kumimoji="0" lang="en-US" altLang="ja-JP" sz="1600" b="0" dirty="0"/>
          </a:p>
        </p:txBody>
      </p:sp>
    </p:spTree>
    <p:extLst>
      <p:ext uri="{BB962C8B-B14F-4D97-AF65-F5344CB8AC3E}">
        <p14:creationId xmlns:p14="http://schemas.microsoft.com/office/powerpoint/2010/main" val="34298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埼玉県オープンデータポータル</a:t>
            </a:r>
            <a:endParaRPr kumimoji="1" lang="ja-JP" altLang="en-US" dirty="0"/>
          </a:p>
        </p:txBody>
      </p:sp>
      <p:sp>
        <p:nvSpPr>
          <p:cNvPr id="3" name="コンテンツ プレースホルダー 2"/>
          <p:cNvSpPr>
            <a:spLocks noGrp="1"/>
          </p:cNvSpPr>
          <p:nvPr>
            <p:ph idx="1"/>
          </p:nvPr>
        </p:nvSpPr>
        <p:spPr>
          <a:xfrm>
            <a:off x="495300" y="638691"/>
            <a:ext cx="8915400" cy="558062"/>
          </a:xfrm>
        </p:spPr>
        <p:txBody>
          <a:bodyPr/>
          <a:lstStyle/>
          <a:p>
            <a:r>
              <a:rPr kumimoji="1" lang="ja-JP" altLang="en-US" dirty="0" smtClean="0">
                <a:solidFill>
                  <a:srgbClr val="FF0000"/>
                </a:solidFill>
              </a:rPr>
              <a:t>県と市町村が共通形式でデータを公開</a:t>
            </a:r>
            <a:endParaRPr kumimoji="1" lang="en-US" altLang="ja-JP" dirty="0" smtClean="0">
              <a:solidFill>
                <a:srgbClr val="FF0000"/>
              </a:solidFill>
            </a:endParaRPr>
          </a:p>
          <a:p>
            <a:r>
              <a:rPr lang="ja-JP" altLang="en-US" dirty="0" smtClean="0">
                <a:solidFill>
                  <a:srgbClr val="FF0000"/>
                </a:solidFill>
              </a:rPr>
              <a:t>広域、分野横断で情報の活用が可能</a:t>
            </a:r>
            <a:endParaRPr kumimoji="1" lang="ja-JP" altLang="en-US" dirty="0">
              <a:solidFill>
                <a:srgbClr val="FF0000"/>
              </a:solidFill>
            </a:endParaRPr>
          </a:p>
        </p:txBody>
      </p:sp>
      <p:sp>
        <p:nvSpPr>
          <p:cNvPr id="4" name="スライド番号プレースホルダー 3"/>
          <p:cNvSpPr>
            <a:spLocks noGrp="1"/>
          </p:cNvSpPr>
          <p:nvPr>
            <p:ph type="sldNum" sz="quarter" idx="12"/>
          </p:nvPr>
        </p:nvSpPr>
        <p:spPr/>
        <p:txBody>
          <a:bodyPr/>
          <a:lstStyle/>
          <a:p>
            <a:pPr>
              <a:defRPr/>
            </a:pPr>
            <a:fld id="{10AC68E9-93AC-4EE7-A0E0-E98C161A901A}" type="slidenum">
              <a:rPr lang="ja-JP" altLang="en-US" smtClean="0"/>
              <a:pPr>
                <a:defRPr/>
              </a:pPr>
              <a:t>13</a:t>
            </a:fld>
            <a:endParaRPr lang="ja-JP" altLang="en-US"/>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552" y="1746926"/>
            <a:ext cx="5338192" cy="3576025"/>
          </a:xfrm>
          <a:prstGeom prst="rect">
            <a:avLst/>
          </a:prstGeom>
        </p:spPr>
      </p:pic>
      <p:sp>
        <p:nvSpPr>
          <p:cNvPr id="6" name="正方形/長方形 5"/>
          <p:cNvSpPr/>
          <p:nvPr/>
        </p:nvSpPr>
        <p:spPr>
          <a:xfrm>
            <a:off x="6458372" y="1642113"/>
            <a:ext cx="2952328" cy="3785652"/>
          </a:xfrm>
          <a:prstGeom prst="rect">
            <a:avLst/>
          </a:prstGeom>
        </p:spPr>
        <p:txBody>
          <a:bodyPr wrap="square">
            <a:spAutoFit/>
          </a:bodyPr>
          <a:lstStyle/>
          <a:p>
            <a:r>
              <a:rPr lang="ja-JP" altLang="en-US" sz="2400" b="0" dirty="0"/>
              <a:t>公共施設情報 </a:t>
            </a:r>
          </a:p>
          <a:p>
            <a:r>
              <a:rPr lang="ja-JP" altLang="en-US" sz="2400" b="0" dirty="0"/>
              <a:t>イベントカレンダー </a:t>
            </a:r>
          </a:p>
          <a:p>
            <a:r>
              <a:rPr lang="ja-JP" altLang="en-US" sz="2400" b="0" dirty="0"/>
              <a:t>広報誌URL </a:t>
            </a:r>
            <a:r>
              <a:rPr lang="ja-JP" altLang="en-US" sz="2400" b="0" dirty="0" smtClean="0"/>
              <a:t> </a:t>
            </a:r>
            <a:endParaRPr lang="ja-JP" altLang="en-US" sz="2400" b="0" dirty="0"/>
          </a:p>
          <a:p>
            <a:r>
              <a:rPr lang="ja-JP" altLang="en-US" sz="2400" b="0" dirty="0"/>
              <a:t>観光地情報 </a:t>
            </a:r>
          </a:p>
          <a:p>
            <a:r>
              <a:rPr lang="ja-JP" altLang="en-US" sz="2400" b="0" dirty="0"/>
              <a:t>地元グルメ情報 </a:t>
            </a:r>
          </a:p>
          <a:p>
            <a:r>
              <a:rPr lang="ja-JP" altLang="en-US" sz="2400" b="0" dirty="0"/>
              <a:t>文化財一覧 </a:t>
            </a:r>
          </a:p>
          <a:p>
            <a:r>
              <a:rPr lang="ja-JP" altLang="en-US" sz="2400" b="0" dirty="0"/>
              <a:t>保育園・幼稚園情報 </a:t>
            </a:r>
          </a:p>
          <a:p>
            <a:r>
              <a:rPr lang="ja-JP" altLang="en-US" sz="2400" b="0" dirty="0"/>
              <a:t>AED設置場所情報 </a:t>
            </a:r>
          </a:p>
          <a:p>
            <a:r>
              <a:rPr lang="ja-JP" altLang="en-US" sz="2400" b="0" dirty="0"/>
              <a:t>景観情報 </a:t>
            </a:r>
          </a:p>
          <a:p>
            <a:r>
              <a:rPr lang="ja-JP" altLang="en-US" sz="2400" b="0" dirty="0" err="1"/>
              <a:t>ゆる</a:t>
            </a:r>
            <a:r>
              <a:rPr lang="ja-JP" altLang="en-US" sz="2400" b="0" dirty="0"/>
              <a:t>キャラ情報 </a:t>
            </a:r>
          </a:p>
        </p:txBody>
      </p:sp>
      <p:graphicFrame>
        <p:nvGraphicFramePr>
          <p:cNvPr id="8" name="図表 7"/>
          <p:cNvGraphicFramePr/>
          <p:nvPr>
            <p:extLst>
              <p:ext uri="{D42A27DB-BD31-4B8C-83A1-F6EECF244321}">
                <p14:modId xmlns:p14="http://schemas.microsoft.com/office/powerpoint/2010/main" val="584973958"/>
              </p:ext>
            </p:extLst>
          </p:nvPr>
        </p:nvGraphicFramePr>
        <p:xfrm>
          <a:off x="272480" y="5908187"/>
          <a:ext cx="9441557" cy="617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6590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分野横断でデータ項目を共通化</a:t>
            </a:r>
            <a:endParaRPr lang="ja-JP" altLang="en-US" dirty="0"/>
          </a:p>
        </p:txBody>
      </p:sp>
      <p:sp>
        <p:nvSpPr>
          <p:cNvPr id="3" name="コンテンツ プレースホルダー 2"/>
          <p:cNvSpPr>
            <a:spLocks noGrp="1"/>
          </p:cNvSpPr>
          <p:nvPr>
            <p:ph idx="1"/>
          </p:nvPr>
        </p:nvSpPr>
        <p:spPr>
          <a:xfrm>
            <a:off x="416496" y="901391"/>
            <a:ext cx="9233836" cy="4351338"/>
          </a:xfrm>
        </p:spPr>
        <p:txBody>
          <a:bodyPr/>
          <a:lstStyle/>
          <a:p>
            <a:r>
              <a:rPr lang="ja-JP" altLang="en-US" dirty="0" smtClean="0"/>
              <a:t>全ての分野で基本データ構造を共通化</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lang="ja-JP" altLang="en-US" dirty="0" smtClean="0"/>
              <a:t>まだデータ種類や項目が少ないが、すごく画期的な第一歩</a:t>
            </a:r>
            <a:endParaRPr lang="ja-JP" altLang="en-US" dirty="0"/>
          </a:p>
        </p:txBody>
      </p:sp>
      <p:sp>
        <p:nvSpPr>
          <p:cNvPr id="4" name="スライド番号プレースホルダー 3"/>
          <p:cNvSpPr>
            <a:spLocks noGrp="1"/>
          </p:cNvSpPr>
          <p:nvPr>
            <p:ph type="sldNum" sz="quarter" idx="12"/>
          </p:nvPr>
        </p:nvSpPr>
        <p:spPr/>
        <p:txBody>
          <a:bodyPr/>
          <a:lstStyle/>
          <a:p>
            <a:fld id="{10AC68E9-93AC-4EE7-A0E0-E98C161A901A}" type="slidenum">
              <a:rPr lang="ja-JP" altLang="en-US" smtClean="0"/>
              <a:pPr/>
              <a:t>14</a:t>
            </a:fld>
            <a:endParaRPr lang="ja-JP" altLang="en-US"/>
          </a:p>
        </p:txBody>
      </p:sp>
      <p:pic>
        <p:nvPicPr>
          <p:cNvPr id="7" name="図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749" y="1661946"/>
            <a:ext cx="4882129" cy="3715564"/>
          </a:xfrm>
          <a:prstGeom prst="rect">
            <a:avLst/>
          </a:prstGeom>
        </p:spPr>
      </p:pic>
      <p:pic>
        <p:nvPicPr>
          <p:cNvPr id="8" name="図 7"/>
          <p:cNvPicPr>
            <a:picLocks noChangeAspect="1"/>
          </p:cNvPicPr>
          <p:nvPr/>
        </p:nvPicPr>
        <p:blipFill rotWithShape="1">
          <a:blip r:embed="rId3" cstate="screen">
            <a:extLst>
              <a:ext uri="{28A0092B-C50C-407E-A947-70E740481C1C}">
                <a14:useLocalDpi xmlns:a14="http://schemas.microsoft.com/office/drawing/2010/main"/>
              </a:ext>
            </a:extLst>
          </a:blip>
          <a:srcRect l="16152" t="10407" r="18034"/>
          <a:stretch/>
        </p:blipFill>
        <p:spPr>
          <a:xfrm>
            <a:off x="5032745" y="1667136"/>
            <a:ext cx="4882129" cy="3922104"/>
          </a:xfrm>
          <a:prstGeom prst="rect">
            <a:avLst/>
          </a:prstGeom>
        </p:spPr>
      </p:pic>
      <p:sp>
        <p:nvSpPr>
          <p:cNvPr id="9" name="角丸四角形 8"/>
          <p:cNvSpPr/>
          <p:nvPr/>
        </p:nvSpPr>
        <p:spPr>
          <a:xfrm>
            <a:off x="5032745" y="2323465"/>
            <a:ext cx="485350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22121" y="3664723"/>
            <a:ext cx="485350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036035" y="5049666"/>
            <a:ext cx="4853506" cy="53957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12" name="角丸四角形 11"/>
          <p:cNvSpPr/>
          <p:nvPr/>
        </p:nvSpPr>
        <p:spPr>
          <a:xfrm>
            <a:off x="27486" y="4902462"/>
            <a:ext cx="4853506" cy="35988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Tree>
    <p:extLst>
      <p:ext uri="{BB962C8B-B14F-4D97-AF65-F5344CB8AC3E}">
        <p14:creationId xmlns:p14="http://schemas.microsoft.com/office/powerpoint/2010/main" val="2253187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公開ドラフト（</a:t>
            </a:r>
            <a:r>
              <a:rPr lang="en-US" altLang="ja-JP" dirty="0"/>
              <a:t>http://imi.go.jp/pd</a:t>
            </a:r>
            <a:r>
              <a:rPr lang="en-US" altLang="ja-JP" dirty="0" smtClean="0"/>
              <a:t>/</a:t>
            </a:r>
            <a:r>
              <a:rPr lang="ja-JP" altLang="en-US" dirty="0" smtClean="0"/>
              <a:t>）</a:t>
            </a:r>
            <a:endParaRPr kumimoji="1" lang="ja-JP" altLang="en-US" dirty="0"/>
          </a:p>
        </p:txBody>
      </p:sp>
      <p:sp>
        <p:nvSpPr>
          <p:cNvPr id="7" name="コンテンツ プレースホルダー 6"/>
          <p:cNvSpPr>
            <a:spLocks noGrp="1"/>
          </p:cNvSpPr>
          <p:nvPr>
            <p:ph idx="1"/>
          </p:nvPr>
        </p:nvSpPr>
        <p:spPr>
          <a:xfrm>
            <a:off x="495300" y="638691"/>
            <a:ext cx="8915400" cy="486054"/>
          </a:xfrm>
        </p:spPr>
        <p:txBody>
          <a:bodyPr/>
          <a:lstStyle/>
          <a:p>
            <a:r>
              <a:rPr lang="ja-JP" altLang="en-US" dirty="0"/>
              <a:t>コミュニティで作った語彙などを公開</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0AC68E9-93AC-4EE7-A0E0-E98C161A901A}" type="slidenum">
              <a:rPr lang="ja-JP" altLang="en-US" smtClean="0"/>
              <a:pPr>
                <a:defRPr/>
              </a:pPr>
              <a:t>15</a:t>
            </a:fld>
            <a:endParaRPr lang="ja-JP" altLang="en-US"/>
          </a:p>
        </p:txBody>
      </p:sp>
      <p:pic>
        <p:nvPicPr>
          <p:cNvPr id="5" name="図 4"/>
          <p:cNvPicPr>
            <a:picLocks noChangeAspect="1"/>
          </p:cNvPicPr>
          <p:nvPr/>
        </p:nvPicPr>
        <p:blipFill>
          <a:blip r:embed="rId2"/>
          <a:stretch>
            <a:fillRect/>
          </a:stretch>
        </p:blipFill>
        <p:spPr>
          <a:xfrm>
            <a:off x="460649" y="1280017"/>
            <a:ext cx="4004246" cy="2363767"/>
          </a:xfrm>
          <a:prstGeom prst="rect">
            <a:avLst/>
          </a:prstGeom>
        </p:spPr>
      </p:pic>
      <p:pic>
        <p:nvPicPr>
          <p:cNvPr id="9" name="図 8"/>
          <p:cNvPicPr>
            <a:picLocks noChangeAspect="1"/>
          </p:cNvPicPr>
          <p:nvPr/>
        </p:nvPicPr>
        <p:blipFill>
          <a:blip r:embed="rId3"/>
          <a:stretch>
            <a:fillRect/>
          </a:stretch>
        </p:blipFill>
        <p:spPr>
          <a:xfrm>
            <a:off x="2224544" y="3686871"/>
            <a:ext cx="7186156" cy="3120105"/>
          </a:xfrm>
          <a:prstGeom prst="rect">
            <a:avLst/>
          </a:prstGeom>
        </p:spPr>
      </p:pic>
      <p:sp>
        <p:nvSpPr>
          <p:cNvPr id="10" name="テキスト ボックス 9"/>
          <p:cNvSpPr txBox="1"/>
          <p:nvPr/>
        </p:nvSpPr>
        <p:spPr bwMode="auto">
          <a:xfrm>
            <a:off x="4725974" y="1620994"/>
            <a:ext cx="4884377" cy="1200296"/>
          </a:xfrm>
          <a:prstGeom prst="rect">
            <a:avLst/>
          </a:prstGeom>
          <a:noFill/>
          <a:ln w="9525" algn="ctr">
            <a:noFill/>
            <a:miter lim="800000"/>
            <a:headEnd/>
            <a:tailEnd/>
          </a:ln>
          <a:effectLst/>
        </p:spPr>
        <p:txBody>
          <a:bodyPr wrap="square" lIns="91406" tIns="45704" rIns="91406" bIns="45704" rtlCol="0">
            <a:spAutoFit/>
          </a:bodyPr>
          <a:lstStyle/>
          <a:p>
            <a:r>
              <a:rPr lang="ja-JP" altLang="en-US" sz="2400" b="0" dirty="0" smtClean="0"/>
              <a:t>・子育て支援施設</a:t>
            </a:r>
            <a:endParaRPr lang="en-US" altLang="ja-JP" sz="2400" b="0" dirty="0" smtClean="0"/>
          </a:p>
          <a:p>
            <a:r>
              <a:rPr kumimoji="1" lang="ja-JP" altLang="en-US" sz="2400" b="0" dirty="0" smtClean="0"/>
              <a:t>・イベント</a:t>
            </a:r>
            <a:endParaRPr kumimoji="1" lang="en-US" altLang="ja-JP" sz="2400" b="0" dirty="0" smtClean="0"/>
          </a:p>
          <a:p>
            <a:r>
              <a:rPr kumimoji="1" lang="ja-JP" altLang="en-US" sz="2400" b="0" dirty="0" smtClean="0"/>
              <a:t>・観光施設</a:t>
            </a:r>
          </a:p>
        </p:txBody>
      </p:sp>
    </p:spTree>
    <p:extLst>
      <p:ext uri="{BB962C8B-B14F-4D97-AF65-F5344CB8AC3E}">
        <p14:creationId xmlns:p14="http://schemas.microsoft.com/office/powerpoint/2010/main" val="3481598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ja-JP" altLang="en-US" dirty="0" smtClean="0"/>
              <a:t>制度情報等への</a:t>
            </a:r>
            <a:r>
              <a:rPr lang="ja-JP" altLang="en-US" dirty="0"/>
              <a:t>展開</a:t>
            </a:r>
            <a:endParaRPr kumimoji="1" lang="ja-JP" altLang="en-US" dirty="0"/>
          </a:p>
        </p:txBody>
      </p:sp>
      <p:sp>
        <p:nvSpPr>
          <p:cNvPr id="11" name="コンテンツ プレースホルダー 10"/>
          <p:cNvSpPr>
            <a:spLocks noGrp="1"/>
          </p:cNvSpPr>
          <p:nvPr>
            <p:ph idx="1"/>
          </p:nvPr>
        </p:nvSpPr>
        <p:spPr>
          <a:xfrm>
            <a:off x="-15552" y="901391"/>
            <a:ext cx="8543925" cy="4351338"/>
          </a:xfrm>
        </p:spPr>
        <p:txBody>
          <a:bodyPr/>
          <a:lstStyle/>
          <a:p>
            <a:r>
              <a:rPr kumimoji="1" lang="ja-JP" altLang="en-US" dirty="0" smtClean="0"/>
              <a:t>復旧・復興支援制度データベース</a:t>
            </a:r>
            <a:endParaRPr kumimoji="1" lang="en-US" altLang="ja-JP" dirty="0" smtClean="0"/>
          </a:p>
          <a:p>
            <a:pPr lvl="1"/>
            <a:r>
              <a:rPr lang="ja-JP" altLang="en-US" dirty="0"/>
              <a:t>給付金等の情報を国・自治体で一元的に提供</a:t>
            </a:r>
          </a:p>
          <a:p>
            <a:pPr marL="0" indent="0">
              <a:buNone/>
            </a:pPr>
            <a:r>
              <a:rPr lang="ja-JP" altLang="en-US" dirty="0"/>
              <a:t>　</a:t>
            </a:r>
            <a:r>
              <a:rPr lang="ja-JP" altLang="en-US" dirty="0" smtClean="0"/>
              <a:t>　</a:t>
            </a:r>
            <a:r>
              <a:rPr kumimoji="1" lang="en-US" altLang="ja-JP" dirty="0" smtClean="0"/>
              <a:t>http://www.r-assistance.go.jp</a:t>
            </a:r>
            <a:r>
              <a:rPr kumimoji="1" lang="ja-JP" altLang="en-US" dirty="0" smtClean="0"/>
              <a:t>　　　　　　　　　　　　　　　　</a:t>
            </a:r>
            <a:endParaRPr kumimoji="1" lang="ja-JP" altLang="en-US" dirty="0"/>
          </a:p>
        </p:txBody>
      </p:sp>
      <p:sp>
        <p:nvSpPr>
          <p:cNvPr id="2" name="スライド番号プレースホルダー 1"/>
          <p:cNvSpPr>
            <a:spLocks noGrp="1"/>
          </p:cNvSpPr>
          <p:nvPr>
            <p:ph type="sldNum" sz="quarter" idx="12"/>
          </p:nvPr>
        </p:nvSpPr>
        <p:spPr>
          <a:xfrm>
            <a:off x="7610152" y="6616700"/>
            <a:ext cx="2311400" cy="233363"/>
          </a:xfrm>
        </p:spPr>
        <p:txBody>
          <a:bodyPr/>
          <a:lstStyle/>
          <a:p>
            <a:fld id="{67CDC20A-BF1B-4484-8EDD-AB690AD45C36}" type="slidenum">
              <a:rPr kumimoji="1" lang="ja-JP" altLang="en-US" smtClean="0"/>
              <a:t>16</a:t>
            </a:fld>
            <a:endParaRPr kumimoji="1" lang="ja-JP" altLang="en-US"/>
          </a:p>
        </p:txBody>
      </p:sp>
      <p:pic>
        <p:nvPicPr>
          <p:cNvPr id="12" name="図 11"/>
          <p:cNvPicPr>
            <a:picLocks noChangeAspect="1"/>
          </p:cNvPicPr>
          <p:nvPr/>
        </p:nvPicPr>
        <p:blipFill>
          <a:blip r:embed="rId2"/>
          <a:stretch>
            <a:fillRect/>
          </a:stretch>
        </p:blipFill>
        <p:spPr>
          <a:xfrm>
            <a:off x="5025008" y="1916832"/>
            <a:ext cx="4841515" cy="4099541"/>
          </a:xfrm>
          <a:prstGeom prst="rect">
            <a:avLst/>
          </a:prstGeom>
        </p:spPr>
      </p:pic>
      <p:sp>
        <p:nvSpPr>
          <p:cNvPr id="3" name="右矢印 2"/>
          <p:cNvSpPr/>
          <p:nvPr/>
        </p:nvSpPr>
        <p:spPr>
          <a:xfrm>
            <a:off x="764031" y="6165304"/>
            <a:ext cx="382050" cy="45139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bwMode="auto">
          <a:xfrm>
            <a:off x="1146081" y="6135719"/>
            <a:ext cx="8991495" cy="461633"/>
          </a:xfrm>
          <a:prstGeom prst="rect">
            <a:avLst/>
          </a:prstGeom>
          <a:noFill/>
          <a:ln w="9525" algn="ctr">
            <a:noFill/>
            <a:miter lim="800000"/>
            <a:headEnd/>
            <a:tailEnd/>
          </a:ln>
          <a:effectLst/>
        </p:spPr>
        <p:txBody>
          <a:bodyPr wrap="none" lIns="91406" tIns="45704" rIns="91406" bIns="45704" rtlCol="0">
            <a:spAutoFit/>
          </a:bodyPr>
          <a:lstStyle/>
          <a:p>
            <a:r>
              <a:rPr kumimoji="1" lang="ja-JP" altLang="en-US" sz="2400" b="0" dirty="0" smtClean="0"/>
              <a:t>来年度に向け改修準備中（この一環で、制度</a:t>
            </a:r>
            <a:r>
              <a:rPr lang="ja-JP" altLang="en-US" sz="2400" b="0" dirty="0"/>
              <a:t>等</a:t>
            </a:r>
            <a:r>
              <a:rPr kumimoji="1" lang="ja-JP" altLang="en-US" sz="2400" b="0" dirty="0" smtClean="0"/>
              <a:t>の語彙を公開予定）</a:t>
            </a:r>
          </a:p>
        </p:txBody>
      </p:sp>
    </p:spTree>
    <p:extLst>
      <p:ext uri="{BB962C8B-B14F-4D97-AF65-F5344CB8AC3E}">
        <p14:creationId xmlns:p14="http://schemas.microsoft.com/office/powerpoint/2010/main" val="291933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33004" y="235398"/>
            <a:ext cx="8464996" cy="2387600"/>
          </a:xfrm>
        </p:spPr>
        <p:txBody>
          <a:bodyPr>
            <a:noAutofit/>
          </a:bodyPr>
          <a:lstStyle/>
          <a:p>
            <a:pPr algn="l"/>
            <a:r>
              <a:rPr lang="en-US" altLang="ja-JP" sz="8800" b="1" dirty="0" smtClean="0">
                <a:solidFill>
                  <a:srgbClr val="00B0F0"/>
                </a:solidFill>
              </a:rPr>
              <a:t>Join us!</a:t>
            </a:r>
            <a:endParaRPr lang="en-US" altLang="ja-JP" sz="8800" b="1" dirty="0">
              <a:solidFill>
                <a:srgbClr val="00B0F0"/>
              </a:solidFill>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5862" y="1709384"/>
            <a:ext cx="4889139" cy="4889139"/>
          </a:xfrm>
          <a:prstGeom prst="rect">
            <a:avLst/>
          </a:prstGeom>
        </p:spPr>
      </p:pic>
    </p:spTree>
    <p:extLst>
      <p:ext uri="{BB962C8B-B14F-4D97-AF65-F5344CB8AC3E}">
        <p14:creationId xmlns:p14="http://schemas.microsoft.com/office/powerpoint/2010/main" val="1356209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データ活用しやすい世界に</a:t>
            </a:r>
            <a:endParaRPr lang="ja-JP" altLang="en-US" dirty="0"/>
          </a:p>
        </p:txBody>
      </p:sp>
      <p:sp>
        <p:nvSpPr>
          <p:cNvPr id="121" name="コンテンツ プレースホルダー 120"/>
          <p:cNvSpPr>
            <a:spLocks noGrp="1"/>
          </p:cNvSpPr>
          <p:nvPr>
            <p:ph idx="1"/>
          </p:nvPr>
        </p:nvSpPr>
        <p:spPr>
          <a:xfrm>
            <a:off x="370031" y="692696"/>
            <a:ext cx="9407505" cy="4351338"/>
          </a:xfrm>
        </p:spPr>
        <p:txBody>
          <a:bodyPr/>
          <a:lstStyle/>
          <a:p>
            <a:r>
              <a:rPr lang="ja-JP" altLang="en-US" dirty="0" smtClean="0"/>
              <a:t>データを構造からきれいにして、情報活用しやすくするのが共通語彙基盤</a:t>
            </a:r>
          </a:p>
          <a:p>
            <a:pPr lvl="1"/>
            <a:r>
              <a:rPr lang="ja-JP" altLang="en-US" dirty="0" smtClean="0"/>
              <a:t>これまでは様々な業界や分野でデータ標準やコードが整備され、分野横断の情報交換には手間とコストがかかった。</a:t>
            </a:r>
            <a:endParaRPr lang="ja-JP" altLang="en-US" dirty="0"/>
          </a:p>
        </p:txBody>
      </p:sp>
      <p:sp>
        <p:nvSpPr>
          <p:cNvPr id="4" name="スライド番号プレースホルダー 3"/>
          <p:cNvSpPr>
            <a:spLocks noGrp="1"/>
          </p:cNvSpPr>
          <p:nvPr>
            <p:ph type="sldNum" sz="quarter" idx="12"/>
          </p:nvPr>
        </p:nvSpPr>
        <p:spPr/>
        <p:txBody>
          <a:bodyPr/>
          <a:lstStyle/>
          <a:p>
            <a:fld id="{10AC68E9-93AC-4EE7-A0E0-E98C161A901A}" type="slidenum">
              <a:rPr lang="ja-JP" altLang="en-US" smtClean="0"/>
              <a:pPr/>
              <a:t>1</a:t>
            </a:fld>
            <a:endParaRPr lang="ja-JP" altLang="en-US" dirty="0"/>
          </a:p>
        </p:txBody>
      </p:sp>
      <p:pic>
        <p:nvPicPr>
          <p:cNvPr id="6" name="図 5"/>
          <p:cNvPicPr>
            <a:picLocks noChangeAspect="1"/>
          </p:cNvPicPr>
          <p:nvPr/>
        </p:nvPicPr>
        <p:blipFill>
          <a:blip r:embed="rId2"/>
          <a:stretch>
            <a:fillRect/>
          </a:stretch>
        </p:blipFill>
        <p:spPr>
          <a:xfrm>
            <a:off x="537810" y="4332286"/>
            <a:ext cx="1318846" cy="879231"/>
          </a:xfrm>
          <a:prstGeom prst="rect">
            <a:avLst/>
          </a:prstGeom>
        </p:spPr>
      </p:pic>
      <p:pic>
        <p:nvPicPr>
          <p:cNvPr id="7" name="図 6"/>
          <p:cNvPicPr>
            <a:picLocks noChangeAspect="1"/>
          </p:cNvPicPr>
          <p:nvPr/>
        </p:nvPicPr>
        <p:blipFill>
          <a:blip r:embed="rId3"/>
          <a:stretch>
            <a:fillRect/>
          </a:stretch>
        </p:blipFill>
        <p:spPr>
          <a:xfrm>
            <a:off x="1087270" y="5625483"/>
            <a:ext cx="1318846" cy="879231"/>
          </a:xfrm>
          <a:prstGeom prst="rect">
            <a:avLst/>
          </a:prstGeom>
        </p:spPr>
      </p:pic>
      <p:pic>
        <p:nvPicPr>
          <p:cNvPr id="8" name="図 7"/>
          <p:cNvPicPr>
            <a:picLocks noChangeAspect="1"/>
          </p:cNvPicPr>
          <p:nvPr/>
        </p:nvPicPr>
        <p:blipFill>
          <a:blip r:embed="rId4"/>
          <a:stretch>
            <a:fillRect/>
          </a:stretch>
        </p:blipFill>
        <p:spPr>
          <a:xfrm>
            <a:off x="3944888" y="4332285"/>
            <a:ext cx="1318846" cy="870438"/>
          </a:xfrm>
          <a:prstGeom prst="rect">
            <a:avLst/>
          </a:prstGeom>
        </p:spPr>
      </p:pic>
      <p:pic>
        <p:nvPicPr>
          <p:cNvPr id="9" name="図 8"/>
          <p:cNvPicPr>
            <a:picLocks noChangeAspect="1"/>
          </p:cNvPicPr>
          <p:nvPr/>
        </p:nvPicPr>
        <p:blipFill>
          <a:blip r:embed="rId5"/>
          <a:stretch>
            <a:fillRect/>
          </a:stretch>
        </p:blipFill>
        <p:spPr>
          <a:xfrm>
            <a:off x="3391526" y="5625483"/>
            <a:ext cx="1318846" cy="879231"/>
          </a:xfrm>
          <a:prstGeom prst="rect">
            <a:avLst/>
          </a:prstGeom>
        </p:spPr>
      </p:pic>
      <p:pic>
        <p:nvPicPr>
          <p:cNvPr id="13" name="図 12"/>
          <p:cNvPicPr>
            <a:picLocks noChangeAspect="1"/>
          </p:cNvPicPr>
          <p:nvPr/>
        </p:nvPicPr>
        <p:blipFill>
          <a:blip r:embed="rId6"/>
          <a:stretch>
            <a:fillRect/>
          </a:stretch>
        </p:blipFill>
        <p:spPr>
          <a:xfrm>
            <a:off x="3404843" y="2999580"/>
            <a:ext cx="1318846" cy="879231"/>
          </a:xfrm>
          <a:prstGeom prst="rect">
            <a:avLst/>
          </a:prstGeom>
        </p:spPr>
      </p:pic>
      <p:pic>
        <p:nvPicPr>
          <p:cNvPr id="16" name="図 15"/>
          <p:cNvPicPr>
            <a:picLocks noChangeAspect="1"/>
          </p:cNvPicPr>
          <p:nvPr/>
        </p:nvPicPr>
        <p:blipFill>
          <a:blip r:embed="rId7"/>
          <a:stretch>
            <a:fillRect/>
          </a:stretch>
        </p:blipFill>
        <p:spPr>
          <a:xfrm>
            <a:off x="1060671" y="2996953"/>
            <a:ext cx="1318846" cy="879231"/>
          </a:xfrm>
          <a:prstGeom prst="rect">
            <a:avLst/>
          </a:prstGeom>
        </p:spPr>
      </p:pic>
      <p:sp>
        <p:nvSpPr>
          <p:cNvPr id="134" name="テキスト ボックス 133"/>
          <p:cNvSpPr txBox="1"/>
          <p:nvPr/>
        </p:nvSpPr>
        <p:spPr bwMode="auto">
          <a:xfrm>
            <a:off x="1159278" y="3825282"/>
            <a:ext cx="1212350" cy="312506"/>
          </a:xfrm>
          <a:prstGeom prst="rect">
            <a:avLst/>
          </a:prstGeom>
          <a:noFill/>
          <a:ln w="9525" algn="ctr">
            <a:noFill/>
            <a:miter lim="800000"/>
            <a:headEnd/>
            <a:tailEnd/>
          </a:ln>
          <a:effectLst/>
        </p:spPr>
        <p:txBody>
          <a:bodyPr wrap="none" lIns="84375" tIns="42188" rIns="84375" bIns="42188" rtlCol="0">
            <a:spAutoFit/>
          </a:bodyPr>
          <a:lstStyle/>
          <a:p>
            <a:r>
              <a:rPr lang="ja-JP" altLang="en-US" sz="1477" dirty="0">
                <a:solidFill>
                  <a:srgbClr val="FF0000"/>
                </a:solidFill>
              </a:rPr>
              <a:t>業界内コード</a:t>
            </a:r>
          </a:p>
        </p:txBody>
      </p:sp>
      <p:sp>
        <p:nvSpPr>
          <p:cNvPr id="135" name="テキスト ボックス 134"/>
          <p:cNvSpPr txBox="1"/>
          <p:nvPr/>
        </p:nvSpPr>
        <p:spPr bwMode="auto">
          <a:xfrm>
            <a:off x="640127" y="5193434"/>
            <a:ext cx="1212350" cy="312506"/>
          </a:xfrm>
          <a:prstGeom prst="rect">
            <a:avLst/>
          </a:prstGeom>
          <a:noFill/>
          <a:ln w="9525" algn="ctr">
            <a:noFill/>
            <a:miter lim="800000"/>
            <a:headEnd/>
            <a:tailEnd/>
          </a:ln>
          <a:effectLst/>
        </p:spPr>
        <p:txBody>
          <a:bodyPr wrap="none" lIns="84375" tIns="42188" rIns="84375" bIns="42188" rtlCol="0">
            <a:spAutoFit/>
          </a:bodyPr>
          <a:lstStyle/>
          <a:p>
            <a:r>
              <a:rPr lang="ja-JP" altLang="en-US" sz="1477" dirty="0">
                <a:solidFill>
                  <a:srgbClr val="FF0000"/>
                </a:solidFill>
              </a:rPr>
              <a:t>業界内コード</a:t>
            </a:r>
          </a:p>
        </p:txBody>
      </p:sp>
      <p:sp>
        <p:nvSpPr>
          <p:cNvPr id="136" name="テキスト ボックス 135"/>
          <p:cNvSpPr txBox="1"/>
          <p:nvPr/>
        </p:nvSpPr>
        <p:spPr bwMode="auto">
          <a:xfrm>
            <a:off x="1231286" y="6455742"/>
            <a:ext cx="1212350" cy="312506"/>
          </a:xfrm>
          <a:prstGeom prst="rect">
            <a:avLst/>
          </a:prstGeom>
          <a:noFill/>
          <a:ln w="9525" algn="ctr">
            <a:noFill/>
            <a:miter lim="800000"/>
            <a:headEnd/>
            <a:tailEnd/>
          </a:ln>
          <a:effectLst/>
        </p:spPr>
        <p:txBody>
          <a:bodyPr wrap="none" lIns="84375" tIns="42188" rIns="84375" bIns="42188" rtlCol="0">
            <a:spAutoFit/>
          </a:bodyPr>
          <a:lstStyle/>
          <a:p>
            <a:r>
              <a:rPr lang="ja-JP" altLang="en-US" sz="1477" dirty="0">
                <a:solidFill>
                  <a:srgbClr val="FF0000"/>
                </a:solidFill>
              </a:rPr>
              <a:t>業界内コード</a:t>
            </a:r>
          </a:p>
        </p:txBody>
      </p:sp>
      <p:sp>
        <p:nvSpPr>
          <p:cNvPr id="137" name="テキスト ボックス 136"/>
          <p:cNvSpPr txBox="1"/>
          <p:nvPr/>
        </p:nvSpPr>
        <p:spPr bwMode="auto">
          <a:xfrm>
            <a:off x="3573269" y="3814356"/>
            <a:ext cx="1212350" cy="312506"/>
          </a:xfrm>
          <a:prstGeom prst="rect">
            <a:avLst/>
          </a:prstGeom>
          <a:noFill/>
          <a:ln w="9525" algn="ctr">
            <a:noFill/>
            <a:miter lim="800000"/>
            <a:headEnd/>
            <a:tailEnd/>
          </a:ln>
          <a:effectLst/>
        </p:spPr>
        <p:txBody>
          <a:bodyPr wrap="none" lIns="84375" tIns="42188" rIns="84375" bIns="42188" rtlCol="0">
            <a:spAutoFit/>
          </a:bodyPr>
          <a:lstStyle/>
          <a:p>
            <a:r>
              <a:rPr lang="ja-JP" altLang="en-US" sz="1477" dirty="0">
                <a:solidFill>
                  <a:srgbClr val="FF0000"/>
                </a:solidFill>
              </a:rPr>
              <a:t>業界内コード</a:t>
            </a:r>
          </a:p>
        </p:txBody>
      </p:sp>
      <p:sp>
        <p:nvSpPr>
          <p:cNvPr id="138" name="テキスト ボックス 137"/>
          <p:cNvSpPr txBox="1"/>
          <p:nvPr/>
        </p:nvSpPr>
        <p:spPr bwMode="auto">
          <a:xfrm>
            <a:off x="4041142" y="5175559"/>
            <a:ext cx="1212350" cy="312506"/>
          </a:xfrm>
          <a:prstGeom prst="rect">
            <a:avLst/>
          </a:prstGeom>
          <a:noFill/>
          <a:ln w="9525" algn="ctr">
            <a:noFill/>
            <a:miter lim="800000"/>
            <a:headEnd/>
            <a:tailEnd/>
          </a:ln>
          <a:effectLst/>
        </p:spPr>
        <p:txBody>
          <a:bodyPr wrap="none" lIns="84375" tIns="42188" rIns="84375" bIns="42188" rtlCol="0">
            <a:spAutoFit/>
          </a:bodyPr>
          <a:lstStyle/>
          <a:p>
            <a:r>
              <a:rPr lang="ja-JP" altLang="en-US" sz="1477" dirty="0">
                <a:solidFill>
                  <a:srgbClr val="FF0000"/>
                </a:solidFill>
              </a:rPr>
              <a:t>業界内コード</a:t>
            </a:r>
          </a:p>
        </p:txBody>
      </p:sp>
      <p:sp>
        <p:nvSpPr>
          <p:cNvPr id="139" name="テキスト ボックス 138"/>
          <p:cNvSpPr txBox="1"/>
          <p:nvPr/>
        </p:nvSpPr>
        <p:spPr bwMode="auto">
          <a:xfrm>
            <a:off x="3584835" y="6489578"/>
            <a:ext cx="1212350" cy="312506"/>
          </a:xfrm>
          <a:prstGeom prst="rect">
            <a:avLst/>
          </a:prstGeom>
          <a:noFill/>
          <a:ln w="9525" algn="ctr">
            <a:noFill/>
            <a:miter lim="800000"/>
            <a:headEnd/>
            <a:tailEnd/>
          </a:ln>
          <a:effectLst/>
        </p:spPr>
        <p:txBody>
          <a:bodyPr wrap="none" lIns="84375" tIns="42188" rIns="84375" bIns="42188" rtlCol="0">
            <a:spAutoFit/>
          </a:bodyPr>
          <a:lstStyle/>
          <a:p>
            <a:r>
              <a:rPr lang="ja-JP" altLang="en-US" sz="1477" dirty="0">
                <a:solidFill>
                  <a:srgbClr val="FF0000"/>
                </a:solidFill>
              </a:rPr>
              <a:t>業界内コード</a:t>
            </a:r>
          </a:p>
        </p:txBody>
      </p:sp>
      <p:cxnSp>
        <p:nvCxnSpPr>
          <p:cNvPr id="145" name="直線コネクタ 144"/>
          <p:cNvCxnSpPr>
            <a:stCxn id="16" idx="3"/>
            <a:endCxn id="13" idx="1"/>
          </p:cNvCxnSpPr>
          <p:nvPr/>
        </p:nvCxnSpPr>
        <p:spPr>
          <a:xfrm>
            <a:off x="2379517" y="3436569"/>
            <a:ext cx="1025326" cy="2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a:stCxn id="6" idx="3"/>
            <a:endCxn id="8" idx="1"/>
          </p:cNvCxnSpPr>
          <p:nvPr/>
        </p:nvCxnSpPr>
        <p:spPr>
          <a:xfrm flipV="1">
            <a:off x="1856656" y="4767505"/>
            <a:ext cx="2088232" cy="4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a:stCxn id="16" idx="3"/>
            <a:endCxn id="8" idx="1"/>
          </p:cNvCxnSpPr>
          <p:nvPr/>
        </p:nvCxnSpPr>
        <p:spPr>
          <a:xfrm>
            <a:off x="2379518" y="3436568"/>
            <a:ext cx="1565371" cy="1330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円弧 33"/>
          <p:cNvSpPr/>
          <p:nvPr/>
        </p:nvSpPr>
        <p:spPr>
          <a:xfrm>
            <a:off x="896552" y="4476185"/>
            <a:ext cx="664689" cy="664689"/>
          </a:xfrm>
          <a:prstGeom prst="arc">
            <a:avLst>
              <a:gd name="adj1" fmla="val 16200000"/>
              <a:gd name="adj2" fmla="val 13897896"/>
            </a:avLst>
          </a:prstGeom>
          <a:ln w="762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800" dirty="0">
                <a:solidFill>
                  <a:srgbClr val="FFFF00"/>
                </a:solidFill>
              </a:rPr>
              <a:t>データ</a:t>
            </a:r>
          </a:p>
        </p:txBody>
      </p:sp>
      <p:sp>
        <p:nvSpPr>
          <p:cNvPr id="38" name="円弧 37"/>
          <p:cNvSpPr/>
          <p:nvPr/>
        </p:nvSpPr>
        <p:spPr>
          <a:xfrm>
            <a:off x="1435599" y="3125135"/>
            <a:ext cx="664689" cy="664689"/>
          </a:xfrm>
          <a:prstGeom prst="arc">
            <a:avLst>
              <a:gd name="adj1" fmla="val 16200000"/>
              <a:gd name="adj2" fmla="val 13897896"/>
            </a:avLst>
          </a:prstGeom>
          <a:ln w="762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800" dirty="0">
                <a:solidFill>
                  <a:srgbClr val="FFFF00"/>
                </a:solidFill>
              </a:rPr>
              <a:t>データ</a:t>
            </a:r>
          </a:p>
        </p:txBody>
      </p:sp>
      <p:sp>
        <p:nvSpPr>
          <p:cNvPr id="39" name="円弧 38"/>
          <p:cNvSpPr/>
          <p:nvPr/>
        </p:nvSpPr>
        <p:spPr>
          <a:xfrm>
            <a:off x="4311622" y="4436774"/>
            <a:ext cx="664689" cy="664689"/>
          </a:xfrm>
          <a:prstGeom prst="arc">
            <a:avLst>
              <a:gd name="adj1" fmla="val 16200000"/>
              <a:gd name="adj2" fmla="val 13897896"/>
            </a:avLst>
          </a:prstGeom>
          <a:ln w="762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800" dirty="0">
                <a:solidFill>
                  <a:srgbClr val="FFFF00"/>
                </a:solidFill>
              </a:rPr>
              <a:t>データ</a:t>
            </a:r>
          </a:p>
        </p:txBody>
      </p:sp>
      <p:sp>
        <p:nvSpPr>
          <p:cNvPr id="40" name="円弧 39"/>
          <p:cNvSpPr/>
          <p:nvPr/>
        </p:nvSpPr>
        <p:spPr>
          <a:xfrm>
            <a:off x="3755143" y="5729739"/>
            <a:ext cx="664689" cy="664689"/>
          </a:xfrm>
          <a:prstGeom prst="arc">
            <a:avLst>
              <a:gd name="adj1" fmla="val 16200000"/>
              <a:gd name="adj2" fmla="val 13897896"/>
            </a:avLst>
          </a:prstGeom>
          <a:ln w="762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800" dirty="0">
                <a:solidFill>
                  <a:srgbClr val="FFFF00"/>
                </a:solidFill>
              </a:rPr>
              <a:t>データ</a:t>
            </a:r>
          </a:p>
        </p:txBody>
      </p:sp>
      <p:sp>
        <p:nvSpPr>
          <p:cNvPr id="41" name="円弧 40"/>
          <p:cNvSpPr/>
          <p:nvPr/>
        </p:nvSpPr>
        <p:spPr>
          <a:xfrm>
            <a:off x="3731922" y="3132729"/>
            <a:ext cx="664689" cy="664689"/>
          </a:xfrm>
          <a:prstGeom prst="arc">
            <a:avLst>
              <a:gd name="adj1" fmla="val 16200000"/>
              <a:gd name="adj2" fmla="val 13897896"/>
            </a:avLst>
          </a:prstGeom>
          <a:ln w="762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800" dirty="0">
                <a:solidFill>
                  <a:srgbClr val="FFFF00"/>
                </a:solidFill>
              </a:rPr>
              <a:t>データ</a:t>
            </a:r>
          </a:p>
        </p:txBody>
      </p:sp>
      <p:sp>
        <p:nvSpPr>
          <p:cNvPr id="46" name="円弧 45"/>
          <p:cNvSpPr/>
          <p:nvPr/>
        </p:nvSpPr>
        <p:spPr>
          <a:xfrm>
            <a:off x="1414349" y="5704535"/>
            <a:ext cx="664689" cy="664689"/>
          </a:xfrm>
          <a:prstGeom prst="arc">
            <a:avLst>
              <a:gd name="adj1" fmla="val 16200000"/>
              <a:gd name="adj2" fmla="val 13897896"/>
            </a:avLst>
          </a:prstGeom>
          <a:ln w="762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800" dirty="0">
                <a:solidFill>
                  <a:srgbClr val="FFFF00"/>
                </a:solidFill>
              </a:rPr>
              <a:t>データ</a:t>
            </a:r>
          </a:p>
        </p:txBody>
      </p:sp>
      <p:cxnSp>
        <p:nvCxnSpPr>
          <p:cNvPr id="49" name="直線コネクタ 48"/>
          <p:cNvCxnSpPr>
            <a:stCxn id="7" idx="3"/>
            <a:endCxn id="13" idx="1"/>
          </p:cNvCxnSpPr>
          <p:nvPr/>
        </p:nvCxnSpPr>
        <p:spPr>
          <a:xfrm flipV="1">
            <a:off x="2406117" y="3439196"/>
            <a:ext cx="998727" cy="2625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7" idx="3"/>
            <a:endCxn id="8" idx="1"/>
          </p:cNvCxnSpPr>
          <p:nvPr/>
        </p:nvCxnSpPr>
        <p:spPr>
          <a:xfrm flipV="1">
            <a:off x="2406116" y="4767504"/>
            <a:ext cx="1538772" cy="1297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7" idx="3"/>
            <a:endCxn id="9" idx="1"/>
          </p:cNvCxnSpPr>
          <p:nvPr/>
        </p:nvCxnSpPr>
        <p:spPr>
          <a:xfrm>
            <a:off x="2406116" y="6065098"/>
            <a:ext cx="985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stCxn id="6" idx="3"/>
            <a:endCxn id="9" idx="1"/>
          </p:cNvCxnSpPr>
          <p:nvPr/>
        </p:nvCxnSpPr>
        <p:spPr>
          <a:xfrm>
            <a:off x="1856656" y="4771902"/>
            <a:ext cx="1534870" cy="1293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16" idx="3"/>
            <a:endCxn id="9" idx="1"/>
          </p:cNvCxnSpPr>
          <p:nvPr/>
        </p:nvCxnSpPr>
        <p:spPr>
          <a:xfrm>
            <a:off x="2379518" y="3436568"/>
            <a:ext cx="1012009" cy="2628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6" idx="3"/>
            <a:endCxn id="13" idx="1"/>
          </p:cNvCxnSpPr>
          <p:nvPr/>
        </p:nvCxnSpPr>
        <p:spPr>
          <a:xfrm flipV="1">
            <a:off x="1856657" y="3439195"/>
            <a:ext cx="1548187" cy="1332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8" idx="1"/>
            <a:endCxn id="13" idx="1"/>
          </p:cNvCxnSpPr>
          <p:nvPr/>
        </p:nvCxnSpPr>
        <p:spPr>
          <a:xfrm flipH="1" flipV="1">
            <a:off x="3404844" y="3439196"/>
            <a:ext cx="540045" cy="1328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a:stCxn id="9" idx="1"/>
            <a:endCxn id="13" idx="1"/>
          </p:cNvCxnSpPr>
          <p:nvPr/>
        </p:nvCxnSpPr>
        <p:spPr>
          <a:xfrm flipV="1">
            <a:off x="3391527" y="3439196"/>
            <a:ext cx="13317" cy="2625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9" idx="1"/>
            <a:endCxn id="8" idx="1"/>
          </p:cNvCxnSpPr>
          <p:nvPr/>
        </p:nvCxnSpPr>
        <p:spPr>
          <a:xfrm flipV="1">
            <a:off x="3391526" y="4767504"/>
            <a:ext cx="553362" cy="1297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7" idx="3"/>
            <a:endCxn id="6" idx="3"/>
          </p:cNvCxnSpPr>
          <p:nvPr/>
        </p:nvCxnSpPr>
        <p:spPr>
          <a:xfrm flipH="1" flipV="1">
            <a:off x="1856656" y="4771902"/>
            <a:ext cx="549460" cy="1293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stCxn id="6" idx="3"/>
            <a:endCxn id="16" idx="3"/>
          </p:cNvCxnSpPr>
          <p:nvPr/>
        </p:nvCxnSpPr>
        <p:spPr>
          <a:xfrm flipV="1">
            <a:off x="1856657" y="3436569"/>
            <a:ext cx="522861" cy="1335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7" idx="3"/>
            <a:endCxn id="16" idx="3"/>
          </p:cNvCxnSpPr>
          <p:nvPr/>
        </p:nvCxnSpPr>
        <p:spPr>
          <a:xfrm flipH="1" flipV="1">
            <a:off x="2379518" y="3436568"/>
            <a:ext cx="26599" cy="2628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テキスト ボックス 140"/>
          <p:cNvSpPr txBox="1"/>
          <p:nvPr/>
        </p:nvSpPr>
        <p:spPr bwMode="auto">
          <a:xfrm>
            <a:off x="2283627" y="4288011"/>
            <a:ext cx="1225174" cy="596750"/>
          </a:xfrm>
          <a:prstGeom prst="rect">
            <a:avLst/>
          </a:prstGeom>
          <a:noFill/>
          <a:ln w="9525" algn="ctr">
            <a:noFill/>
            <a:miter lim="800000"/>
            <a:headEnd/>
            <a:tailEnd/>
          </a:ln>
          <a:effectLst/>
        </p:spPr>
        <p:txBody>
          <a:bodyPr wrap="none" lIns="84375" tIns="42188" rIns="84375" bIns="42188" rtlCol="0">
            <a:spAutoFit/>
          </a:bodyPr>
          <a:lstStyle/>
          <a:p>
            <a:pPr algn="ctr"/>
            <a:r>
              <a:rPr lang="ja-JP" altLang="en-US" sz="1662" dirty="0">
                <a:solidFill>
                  <a:srgbClr val="FF0000"/>
                </a:solidFill>
              </a:rPr>
              <a:t>接続先毎に</a:t>
            </a:r>
            <a:endParaRPr lang="en-US" altLang="ja-JP" sz="1662" dirty="0">
              <a:solidFill>
                <a:srgbClr val="FF0000"/>
              </a:solidFill>
            </a:endParaRPr>
          </a:p>
          <a:p>
            <a:pPr algn="ctr"/>
            <a:r>
              <a:rPr lang="ja-JP" altLang="en-US" sz="1662" dirty="0">
                <a:solidFill>
                  <a:srgbClr val="FF0000"/>
                </a:solidFill>
              </a:rPr>
              <a:t>データ変換</a:t>
            </a:r>
          </a:p>
        </p:txBody>
      </p:sp>
      <p:pic>
        <p:nvPicPr>
          <p:cNvPr id="91" name="図 90"/>
          <p:cNvPicPr>
            <a:picLocks noChangeAspect="1"/>
          </p:cNvPicPr>
          <p:nvPr/>
        </p:nvPicPr>
        <p:blipFill>
          <a:blip r:embed="rId2"/>
          <a:stretch>
            <a:fillRect/>
          </a:stretch>
        </p:blipFill>
        <p:spPr>
          <a:xfrm>
            <a:off x="5771687" y="4329659"/>
            <a:ext cx="1318846" cy="879231"/>
          </a:xfrm>
          <a:prstGeom prst="rect">
            <a:avLst/>
          </a:prstGeom>
        </p:spPr>
      </p:pic>
      <p:pic>
        <p:nvPicPr>
          <p:cNvPr id="92" name="図 91"/>
          <p:cNvPicPr>
            <a:picLocks noChangeAspect="1"/>
          </p:cNvPicPr>
          <p:nvPr/>
        </p:nvPicPr>
        <p:blipFill>
          <a:blip r:embed="rId3"/>
          <a:stretch>
            <a:fillRect/>
          </a:stretch>
        </p:blipFill>
        <p:spPr>
          <a:xfrm>
            <a:off x="5771687" y="5622856"/>
            <a:ext cx="1318846" cy="879231"/>
          </a:xfrm>
          <a:prstGeom prst="rect">
            <a:avLst/>
          </a:prstGeom>
        </p:spPr>
      </p:pic>
      <p:pic>
        <p:nvPicPr>
          <p:cNvPr id="93" name="図 92"/>
          <p:cNvPicPr>
            <a:picLocks noChangeAspect="1"/>
          </p:cNvPicPr>
          <p:nvPr/>
        </p:nvPicPr>
        <p:blipFill>
          <a:blip r:embed="rId4"/>
          <a:stretch>
            <a:fillRect/>
          </a:stretch>
        </p:blipFill>
        <p:spPr>
          <a:xfrm>
            <a:off x="8098645" y="4329658"/>
            <a:ext cx="1318846" cy="870438"/>
          </a:xfrm>
          <a:prstGeom prst="rect">
            <a:avLst/>
          </a:prstGeom>
        </p:spPr>
      </p:pic>
      <p:pic>
        <p:nvPicPr>
          <p:cNvPr id="94" name="図 93"/>
          <p:cNvPicPr>
            <a:picLocks noChangeAspect="1"/>
          </p:cNvPicPr>
          <p:nvPr/>
        </p:nvPicPr>
        <p:blipFill>
          <a:blip r:embed="rId5"/>
          <a:stretch>
            <a:fillRect/>
          </a:stretch>
        </p:blipFill>
        <p:spPr>
          <a:xfrm>
            <a:off x="8075943" y="5622856"/>
            <a:ext cx="1318846" cy="879231"/>
          </a:xfrm>
          <a:prstGeom prst="rect">
            <a:avLst/>
          </a:prstGeom>
        </p:spPr>
      </p:pic>
      <p:pic>
        <p:nvPicPr>
          <p:cNvPr id="95" name="図 94"/>
          <p:cNvPicPr>
            <a:picLocks noChangeAspect="1"/>
          </p:cNvPicPr>
          <p:nvPr/>
        </p:nvPicPr>
        <p:blipFill>
          <a:blip r:embed="rId6"/>
          <a:stretch>
            <a:fillRect/>
          </a:stretch>
        </p:blipFill>
        <p:spPr>
          <a:xfrm>
            <a:off x="8089260" y="2996953"/>
            <a:ext cx="1318846" cy="879231"/>
          </a:xfrm>
          <a:prstGeom prst="rect">
            <a:avLst/>
          </a:prstGeom>
        </p:spPr>
      </p:pic>
      <p:pic>
        <p:nvPicPr>
          <p:cNvPr id="96" name="図 95"/>
          <p:cNvPicPr>
            <a:picLocks noChangeAspect="1"/>
          </p:cNvPicPr>
          <p:nvPr/>
        </p:nvPicPr>
        <p:blipFill>
          <a:blip r:embed="rId7"/>
          <a:stretch>
            <a:fillRect/>
          </a:stretch>
        </p:blipFill>
        <p:spPr>
          <a:xfrm>
            <a:off x="5745088" y="2994326"/>
            <a:ext cx="1318846" cy="879231"/>
          </a:xfrm>
          <a:prstGeom prst="rect">
            <a:avLst/>
          </a:prstGeom>
        </p:spPr>
      </p:pic>
      <p:sp>
        <p:nvSpPr>
          <p:cNvPr id="97" name="テキスト ボックス 96"/>
          <p:cNvSpPr txBox="1"/>
          <p:nvPr/>
        </p:nvSpPr>
        <p:spPr bwMode="auto">
          <a:xfrm>
            <a:off x="5843695" y="3822655"/>
            <a:ext cx="1212350" cy="312506"/>
          </a:xfrm>
          <a:prstGeom prst="rect">
            <a:avLst/>
          </a:prstGeom>
          <a:noFill/>
          <a:ln w="9525" algn="ctr">
            <a:noFill/>
            <a:miter lim="800000"/>
            <a:headEnd/>
            <a:tailEnd/>
          </a:ln>
          <a:effectLst/>
        </p:spPr>
        <p:txBody>
          <a:bodyPr wrap="none" lIns="84375" tIns="42188" rIns="84375" bIns="42188" rtlCol="0">
            <a:spAutoFit/>
          </a:bodyPr>
          <a:lstStyle/>
          <a:p>
            <a:r>
              <a:rPr lang="ja-JP" altLang="en-US" sz="1477" dirty="0">
                <a:solidFill>
                  <a:srgbClr val="FF0000"/>
                </a:solidFill>
              </a:rPr>
              <a:t>業界内コード</a:t>
            </a:r>
          </a:p>
        </p:txBody>
      </p:sp>
      <p:sp>
        <p:nvSpPr>
          <p:cNvPr id="98" name="テキスト ボックス 97"/>
          <p:cNvSpPr txBox="1"/>
          <p:nvPr/>
        </p:nvSpPr>
        <p:spPr bwMode="auto">
          <a:xfrm>
            <a:off x="5874004" y="5190807"/>
            <a:ext cx="1212350" cy="312506"/>
          </a:xfrm>
          <a:prstGeom prst="rect">
            <a:avLst/>
          </a:prstGeom>
          <a:noFill/>
          <a:ln w="9525" algn="ctr">
            <a:noFill/>
            <a:miter lim="800000"/>
            <a:headEnd/>
            <a:tailEnd/>
          </a:ln>
          <a:effectLst/>
        </p:spPr>
        <p:txBody>
          <a:bodyPr wrap="none" lIns="84375" tIns="42188" rIns="84375" bIns="42188" rtlCol="0">
            <a:spAutoFit/>
          </a:bodyPr>
          <a:lstStyle/>
          <a:p>
            <a:r>
              <a:rPr lang="ja-JP" altLang="en-US" sz="1477" dirty="0">
                <a:solidFill>
                  <a:srgbClr val="FF0000"/>
                </a:solidFill>
              </a:rPr>
              <a:t>業界内コード</a:t>
            </a:r>
          </a:p>
        </p:txBody>
      </p:sp>
      <p:sp>
        <p:nvSpPr>
          <p:cNvPr id="99" name="テキスト ボックス 98"/>
          <p:cNvSpPr txBox="1"/>
          <p:nvPr/>
        </p:nvSpPr>
        <p:spPr bwMode="auto">
          <a:xfrm>
            <a:off x="5915703" y="6453115"/>
            <a:ext cx="1212350" cy="312506"/>
          </a:xfrm>
          <a:prstGeom prst="rect">
            <a:avLst/>
          </a:prstGeom>
          <a:noFill/>
          <a:ln w="9525" algn="ctr">
            <a:noFill/>
            <a:miter lim="800000"/>
            <a:headEnd/>
            <a:tailEnd/>
          </a:ln>
          <a:effectLst/>
        </p:spPr>
        <p:txBody>
          <a:bodyPr wrap="none" lIns="84375" tIns="42188" rIns="84375" bIns="42188" rtlCol="0">
            <a:spAutoFit/>
          </a:bodyPr>
          <a:lstStyle/>
          <a:p>
            <a:r>
              <a:rPr lang="ja-JP" altLang="en-US" sz="1477" dirty="0">
                <a:solidFill>
                  <a:srgbClr val="FF0000"/>
                </a:solidFill>
              </a:rPr>
              <a:t>業界内コード</a:t>
            </a:r>
          </a:p>
        </p:txBody>
      </p:sp>
      <p:sp>
        <p:nvSpPr>
          <p:cNvPr id="100" name="テキスト ボックス 99"/>
          <p:cNvSpPr txBox="1"/>
          <p:nvPr/>
        </p:nvSpPr>
        <p:spPr bwMode="auto">
          <a:xfrm>
            <a:off x="8193360" y="3811729"/>
            <a:ext cx="1212350" cy="312506"/>
          </a:xfrm>
          <a:prstGeom prst="rect">
            <a:avLst/>
          </a:prstGeom>
          <a:noFill/>
          <a:ln w="9525" algn="ctr">
            <a:noFill/>
            <a:miter lim="800000"/>
            <a:headEnd/>
            <a:tailEnd/>
          </a:ln>
          <a:effectLst/>
        </p:spPr>
        <p:txBody>
          <a:bodyPr wrap="none" lIns="84375" tIns="42188" rIns="84375" bIns="42188" rtlCol="0">
            <a:spAutoFit/>
          </a:bodyPr>
          <a:lstStyle/>
          <a:p>
            <a:r>
              <a:rPr lang="ja-JP" altLang="en-US" sz="1477" dirty="0">
                <a:solidFill>
                  <a:srgbClr val="FF0000"/>
                </a:solidFill>
              </a:rPr>
              <a:t>業界内コード</a:t>
            </a:r>
          </a:p>
        </p:txBody>
      </p:sp>
      <p:sp>
        <p:nvSpPr>
          <p:cNvPr id="101" name="テキスト ボックス 100"/>
          <p:cNvSpPr txBox="1"/>
          <p:nvPr/>
        </p:nvSpPr>
        <p:spPr bwMode="auto">
          <a:xfrm>
            <a:off x="8194899" y="5172932"/>
            <a:ext cx="1212350" cy="312506"/>
          </a:xfrm>
          <a:prstGeom prst="rect">
            <a:avLst/>
          </a:prstGeom>
          <a:noFill/>
          <a:ln w="9525" algn="ctr">
            <a:noFill/>
            <a:miter lim="800000"/>
            <a:headEnd/>
            <a:tailEnd/>
          </a:ln>
          <a:effectLst/>
        </p:spPr>
        <p:txBody>
          <a:bodyPr wrap="none" lIns="84375" tIns="42188" rIns="84375" bIns="42188" rtlCol="0">
            <a:spAutoFit/>
          </a:bodyPr>
          <a:lstStyle/>
          <a:p>
            <a:r>
              <a:rPr lang="ja-JP" altLang="en-US" sz="1477" dirty="0">
                <a:solidFill>
                  <a:srgbClr val="FF0000"/>
                </a:solidFill>
              </a:rPr>
              <a:t>業界内コード</a:t>
            </a:r>
          </a:p>
        </p:txBody>
      </p:sp>
      <p:sp>
        <p:nvSpPr>
          <p:cNvPr id="102" name="テキスト ボックス 101"/>
          <p:cNvSpPr txBox="1"/>
          <p:nvPr/>
        </p:nvSpPr>
        <p:spPr bwMode="auto">
          <a:xfrm>
            <a:off x="8193360" y="6486951"/>
            <a:ext cx="1212350" cy="312506"/>
          </a:xfrm>
          <a:prstGeom prst="rect">
            <a:avLst/>
          </a:prstGeom>
          <a:noFill/>
          <a:ln w="9525" algn="ctr">
            <a:noFill/>
            <a:miter lim="800000"/>
            <a:headEnd/>
            <a:tailEnd/>
          </a:ln>
          <a:effectLst/>
        </p:spPr>
        <p:txBody>
          <a:bodyPr wrap="none" lIns="84375" tIns="42188" rIns="84375" bIns="42188" rtlCol="0">
            <a:spAutoFit/>
          </a:bodyPr>
          <a:lstStyle/>
          <a:p>
            <a:r>
              <a:rPr lang="ja-JP" altLang="en-US" sz="1477" dirty="0">
                <a:solidFill>
                  <a:srgbClr val="FF0000"/>
                </a:solidFill>
              </a:rPr>
              <a:t>業界内コード</a:t>
            </a:r>
          </a:p>
        </p:txBody>
      </p:sp>
      <p:cxnSp>
        <p:nvCxnSpPr>
          <p:cNvPr id="104" name="直線コネクタ 103"/>
          <p:cNvCxnSpPr>
            <a:stCxn id="91" idx="3"/>
            <a:endCxn id="63" idx="2"/>
          </p:cNvCxnSpPr>
          <p:nvPr/>
        </p:nvCxnSpPr>
        <p:spPr>
          <a:xfrm flipV="1">
            <a:off x="7090533" y="4767368"/>
            <a:ext cx="209878" cy="1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a:stCxn id="96" idx="3"/>
            <a:endCxn id="63" idx="2"/>
          </p:cNvCxnSpPr>
          <p:nvPr/>
        </p:nvCxnSpPr>
        <p:spPr>
          <a:xfrm>
            <a:off x="7063935" y="3433942"/>
            <a:ext cx="236477" cy="1333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円弧 105"/>
          <p:cNvSpPr/>
          <p:nvPr/>
        </p:nvSpPr>
        <p:spPr>
          <a:xfrm>
            <a:off x="6130429" y="4473558"/>
            <a:ext cx="664689" cy="664689"/>
          </a:xfrm>
          <a:prstGeom prst="arc">
            <a:avLst>
              <a:gd name="adj1" fmla="val 16200000"/>
              <a:gd name="adj2" fmla="val 13897896"/>
            </a:avLst>
          </a:prstGeom>
          <a:ln w="762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800" dirty="0">
                <a:solidFill>
                  <a:srgbClr val="FFFF00"/>
                </a:solidFill>
              </a:rPr>
              <a:t>データ</a:t>
            </a:r>
          </a:p>
        </p:txBody>
      </p:sp>
      <p:sp>
        <p:nvSpPr>
          <p:cNvPr id="107" name="円弧 106"/>
          <p:cNvSpPr/>
          <p:nvPr/>
        </p:nvSpPr>
        <p:spPr>
          <a:xfrm>
            <a:off x="6120016" y="3122508"/>
            <a:ext cx="664689" cy="664689"/>
          </a:xfrm>
          <a:prstGeom prst="arc">
            <a:avLst>
              <a:gd name="adj1" fmla="val 16200000"/>
              <a:gd name="adj2" fmla="val 13897896"/>
            </a:avLst>
          </a:prstGeom>
          <a:ln w="762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800" dirty="0">
                <a:solidFill>
                  <a:srgbClr val="FFFF00"/>
                </a:solidFill>
              </a:rPr>
              <a:t>データ</a:t>
            </a:r>
          </a:p>
        </p:txBody>
      </p:sp>
      <p:sp>
        <p:nvSpPr>
          <p:cNvPr id="108" name="円弧 107"/>
          <p:cNvSpPr/>
          <p:nvPr/>
        </p:nvSpPr>
        <p:spPr>
          <a:xfrm>
            <a:off x="8465379" y="4434147"/>
            <a:ext cx="664689" cy="664689"/>
          </a:xfrm>
          <a:prstGeom prst="arc">
            <a:avLst>
              <a:gd name="adj1" fmla="val 16200000"/>
              <a:gd name="adj2" fmla="val 13897896"/>
            </a:avLst>
          </a:prstGeom>
          <a:ln w="762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800" dirty="0">
                <a:solidFill>
                  <a:srgbClr val="FFFF00"/>
                </a:solidFill>
              </a:rPr>
              <a:t>データ</a:t>
            </a:r>
          </a:p>
        </p:txBody>
      </p:sp>
      <p:sp>
        <p:nvSpPr>
          <p:cNvPr id="109" name="円弧 108"/>
          <p:cNvSpPr/>
          <p:nvPr/>
        </p:nvSpPr>
        <p:spPr>
          <a:xfrm>
            <a:off x="8439560" y="5727112"/>
            <a:ext cx="664689" cy="664689"/>
          </a:xfrm>
          <a:prstGeom prst="arc">
            <a:avLst>
              <a:gd name="adj1" fmla="val 16200000"/>
              <a:gd name="adj2" fmla="val 13897896"/>
            </a:avLst>
          </a:prstGeom>
          <a:ln w="762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800" dirty="0">
                <a:solidFill>
                  <a:srgbClr val="FFFF00"/>
                </a:solidFill>
              </a:rPr>
              <a:t>データ</a:t>
            </a:r>
          </a:p>
        </p:txBody>
      </p:sp>
      <p:sp>
        <p:nvSpPr>
          <p:cNvPr id="110" name="円弧 109"/>
          <p:cNvSpPr/>
          <p:nvPr/>
        </p:nvSpPr>
        <p:spPr>
          <a:xfrm>
            <a:off x="8416339" y="3130102"/>
            <a:ext cx="664689" cy="664689"/>
          </a:xfrm>
          <a:prstGeom prst="arc">
            <a:avLst>
              <a:gd name="adj1" fmla="val 16200000"/>
              <a:gd name="adj2" fmla="val 13897896"/>
            </a:avLst>
          </a:prstGeom>
          <a:ln w="762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800" dirty="0">
                <a:solidFill>
                  <a:srgbClr val="FFFF00"/>
                </a:solidFill>
              </a:rPr>
              <a:t>データ</a:t>
            </a:r>
          </a:p>
        </p:txBody>
      </p:sp>
      <p:sp>
        <p:nvSpPr>
          <p:cNvPr id="111" name="円弧 110"/>
          <p:cNvSpPr/>
          <p:nvPr/>
        </p:nvSpPr>
        <p:spPr>
          <a:xfrm>
            <a:off x="6098766" y="5701908"/>
            <a:ext cx="664689" cy="664689"/>
          </a:xfrm>
          <a:prstGeom prst="arc">
            <a:avLst>
              <a:gd name="adj1" fmla="val 16200000"/>
              <a:gd name="adj2" fmla="val 13897896"/>
            </a:avLst>
          </a:prstGeom>
          <a:ln w="762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1800" dirty="0">
                <a:solidFill>
                  <a:srgbClr val="FFFF00"/>
                </a:solidFill>
              </a:rPr>
              <a:t>データ</a:t>
            </a:r>
          </a:p>
        </p:txBody>
      </p:sp>
      <p:cxnSp>
        <p:nvCxnSpPr>
          <p:cNvPr id="113" name="直線コネクタ 112"/>
          <p:cNvCxnSpPr>
            <a:stCxn id="63" idx="6"/>
            <a:endCxn id="93" idx="1"/>
          </p:cNvCxnSpPr>
          <p:nvPr/>
        </p:nvCxnSpPr>
        <p:spPr>
          <a:xfrm flipV="1">
            <a:off x="7810613" y="4764878"/>
            <a:ext cx="288032" cy="2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stCxn id="63" idx="6"/>
            <a:endCxn id="94" idx="1"/>
          </p:cNvCxnSpPr>
          <p:nvPr/>
        </p:nvCxnSpPr>
        <p:spPr>
          <a:xfrm>
            <a:off x="7810613" y="4767369"/>
            <a:ext cx="265330" cy="1295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a:stCxn id="63" idx="6"/>
            <a:endCxn id="95" idx="1"/>
          </p:cNvCxnSpPr>
          <p:nvPr/>
        </p:nvCxnSpPr>
        <p:spPr>
          <a:xfrm flipV="1">
            <a:off x="7810614" y="3436568"/>
            <a:ext cx="278647" cy="133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bwMode="auto">
          <a:xfrm>
            <a:off x="7064168" y="3741044"/>
            <a:ext cx="1023196" cy="852526"/>
          </a:xfrm>
          <a:prstGeom prst="rect">
            <a:avLst/>
          </a:prstGeom>
          <a:noFill/>
          <a:ln w="9525" algn="ctr">
            <a:noFill/>
            <a:miter lim="800000"/>
            <a:headEnd/>
            <a:tailEnd/>
          </a:ln>
          <a:effectLst/>
        </p:spPr>
        <p:txBody>
          <a:bodyPr wrap="none" lIns="84375" tIns="42188" rIns="84375" bIns="42188" rtlCol="0">
            <a:spAutoFit/>
          </a:bodyPr>
          <a:lstStyle/>
          <a:p>
            <a:pPr algn="ctr"/>
            <a:r>
              <a:rPr lang="ja-JP" altLang="en-US" sz="1662" dirty="0">
                <a:solidFill>
                  <a:srgbClr val="FF0000"/>
                </a:solidFill>
              </a:rPr>
              <a:t>情報交換</a:t>
            </a:r>
            <a:endParaRPr lang="en-US" altLang="ja-JP" sz="1662" dirty="0">
              <a:solidFill>
                <a:srgbClr val="FF0000"/>
              </a:solidFill>
            </a:endParaRPr>
          </a:p>
          <a:p>
            <a:pPr algn="ctr"/>
            <a:r>
              <a:rPr lang="ja-JP" altLang="en-US" sz="1662" dirty="0">
                <a:solidFill>
                  <a:srgbClr val="FF0000"/>
                </a:solidFill>
              </a:rPr>
              <a:t>モデル</a:t>
            </a:r>
            <a:endParaRPr lang="en-US" altLang="ja-JP" sz="1662" dirty="0">
              <a:solidFill>
                <a:srgbClr val="FF0000"/>
              </a:solidFill>
            </a:endParaRPr>
          </a:p>
          <a:p>
            <a:pPr algn="ctr"/>
            <a:r>
              <a:rPr lang="ja-JP" altLang="en-US" sz="1662" dirty="0">
                <a:solidFill>
                  <a:srgbClr val="FF0000"/>
                </a:solidFill>
              </a:rPr>
              <a:t>で交換</a:t>
            </a:r>
          </a:p>
        </p:txBody>
      </p:sp>
      <p:sp>
        <p:nvSpPr>
          <p:cNvPr id="63" name="円/楕円 62"/>
          <p:cNvSpPr/>
          <p:nvPr/>
        </p:nvSpPr>
        <p:spPr>
          <a:xfrm>
            <a:off x="7300411" y="4545310"/>
            <a:ext cx="510202" cy="4441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rgbClr val="00B0F0"/>
                </a:solidFill>
              </a:rPr>
              <a:t>ＩＭＩ</a:t>
            </a:r>
          </a:p>
        </p:txBody>
      </p:sp>
      <p:cxnSp>
        <p:nvCxnSpPr>
          <p:cNvPr id="144" name="直線コネクタ 143"/>
          <p:cNvCxnSpPr>
            <a:stCxn id="63" idx="2"/>
            <a:endCxn id="92" idx="3"/>
          </p:cNvCxnSpPr>
          <p:nvPr/>
        </p:nvCxnSpPr>
        <p:spPr>
          <a:xfrm flipH="1">
            <a:off x="7090533" y="4767369"/>
            <a:ext cx="209878" cy="1295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H="1">
            <a:off x="5498402" y="2485696"/>
            <a:ext cx="30662" cy="425567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2512277" y="2555612"/>
            <a:ext cx="649537" cy="369332"/>
          </a:xfrm>
          <a:prstGeom prst="rect">
            <a:avLst/>
          </a:prstGeom>
          <a:noFill/>
        </p:spPr>
        <p:txBody>
          <a:bodyPr wrap="none" rtlCol="0">
            <a:spAutoFit/>
          </a:bodyPr>
          <a:lstStyle/>
          <a:p>
            <a:r>
              <a:rPr lang="ja-JP" altLang="en-US" sz="1800" dirty="0"/>
              <a:t>従来</a:t>
            </a:r>
          </a:p>
        </p:txBody>
      </p:sp>
      <p:sp>
        <p:nvSpPr>
          <p:cNvPr id="147" name="テキスト ボックス 146"/>
          <p:cNvSpPr txBox="1"/>
          <p:nvPr/>
        </p:nvSpPr>
        <p:spPr>
          <a:xfrm>
            <a:off x="7255791" y="2555612"/>
            <a:ext cx="649537" cy="369332"/>
          </a:xfrm>
          <a:prstGeom prst="rect">
            <a:avLst/>
          </a:prstGeom>
          <a:noFill/>
        </p:spPr>
        <p:txBody>
          <a:bodyPr wrap="none" rtlCol="0">
            <a:spAutoFit/>
          </a:bodyPr>
          <a:lstStyle/>
          <a:p>
            <a:r>
              <a:rPr lang="ja-JP" altLang="en-US" sz="1800" dirty="0"/>
              <a:t>今後</a:t>
            </a:r>
          </a:p>
        </p:txBody>
      </p:sp>
    </p:spTree>
    <p:extLst>
      <p:ext uri="{BB962C8B-B14F-4D97-AF65-F5344CB8AC3E}">
        <p14:creationId xmlns:p14="http://schemas.microsoft.com/office/powerpoint/2010/main" val="1652108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自治体アンケート調査結果</a:t>
            </a:r>
            <a:r>
              <a:rPr lang="ja-JP" altLang="en-US" sz="2700" dirty="0" smtClean="0"/>
              <a:t>（抜粋：データ標準化）</a:t>
            </a:r>
            <a:endParaRPr lang="ja-JP" altLang="en-US" dirty="0"/>
          </a:p>
        </p:txBody>
      </p:sp>
      <p:sp>
        <p:nvSpPr>
          <p:cNvPr id="3" name="コンテンツ プレースホルダー 2"/>
          <p:cNvSpPr>
            <a:spLocks noGrp="1"/>
          </p:cNvSpPr>
          <p:nvPr>
            <p:ph idx="1"/>
          </p:nvPr>
        </p:nvSpPr>
        <p:spPr>
          <a:xfrm>
            <a:off x="0" y="692696"/>
            <a:ext cx="9896016" cy="4351338"/>
          </a:xfrm>
        </p:spPr>
        <p:txBody>
          <a:bodyPr/>
          <a:lstStyle/>
          <a:p>
            <a:pPr>
              <a:spcBef>
                <a:spcPts val="300"/>
              </a:spcBef>
            </a:pPr>
            <a:r>
              <a:rPr lang="ja-JP" altLang="en-US" sz="1100" dirty="0" smtClean="0"/>
              <a:t>都道府県単位でデータを提供されてもビジネスでの活用が難しく、全国統一フォーマットで整理されたデータを</a:t>
            </a:r>
            <a:r>
              <a:rPr lang="en-US" altLang="ja-JP" sz="1100" dirty="0" smtClean="0"/>
              <a:t>API</a:t>
            </a:r>
            <a:r>
              <a:rPr lang="ja-JP" altLang="en-US" sz="1100" dirty="0" err="1" smtClean="0"/>
              <a:t>で提</a:t>
            </a:r>
            <a:r>
              <a:rPr lang="ja-JP" altLang="en-US" sz="1100" dirty="0" smtClean="0"/>
              <a:t>供すべきという 民間事業者が多い </a:t>
            </a:r>
            <a:endParaRPr lang="en-US" altLang="ja-JP" sz="1100" dirty="0" smtClean="0"/>
          </a:p>
          <a:p>
            <a:pPr>
              <a:spcBef>
                <a:spcPts val="300"/>
              </a:spcBef>
            </a:pPr>
            <a:r>
              <a:rPr lang="ja-JP" altLang="en-US" sz="1100" dirty="0" smtClean="0"/>
              <a:t>オープンデータとしての公開に適したデータ形式やデータの作成・公開手順などについて、統一的なルールが現時点ではない。 </a:t>
            </a:r>
            <a:endParaRPr lang="en-US" altLang="ja-JP" sz="1100" dirty="0" smtClean="0"/>
          </a:p>
          <a:p>
            <a:pPr>
              <a:spcBef>
                <a:spcPts val="300"/>
              </a:spcBef>
            </a:pPr>
            <a:r>
              <a:rPr lang="ja-JP" altLang="en-US" sz="1100" dirty="0" smtClean="0"/>
              <a:t>データフォーマット、語彙、公開方法など、オープンデータ推進のための標準化が進んでいない。</a:t>
            </a:r>
            <a:endParaRPr lang="en-US" altLang="ja-JP" sz="1100" dirty="0" smtClean="0"/>
          </a:p>
          <a:p>
            <a:pPr>
              <a:spcBef>
                <a:spcPts val="300"/>
              </a:spcBef>
            </a:pPr>
            <a:r>
              <a:rPr lang="ja-JP" altLang="en-US" sz="1100" dirty="0" smtClean="0"/>
              <a:t>オープンデータの主旨に鑑みれば一定の標準化が必要だと考えるが、現在のところデファクトスタンダードも存在しないため各市町村ごとの 独自仕様にならざるを得ず、得られるメリットが非常に限定的と感じる。</a:t>
            </a:r>
            <a:endParaRPr lang="en-US" altLang="ja-JP" sz="1100" dirty="0" smtClean="0"/>
          </a:p>
          <a:p>
            <a:pPr>
              <a:spcBef>
                <a:spcPts val="300"/>
              </a:spcBef>
            </a:pPr>
            <a:r>
              <a:rPr lang="ja-JP" altLang="en-US" sz="1100" dirty="0" smtClean="0"/>
              <a:t>全国内での比較（ベンチマーキング）が可能となるようなオープンデータであるべきで、公共クラウドシステムのように、全国のデータ形式を 統一化ができていない。県、市単位での取組みだけでは、不十分と考えます。</a:t>
            </a:r>
            <a:endParaRPr lang="en-US" altLang="ja-JP" sz="1100" dirty="0" smtClean="0"/>
          </a:p>
          <a:p>
            <a:pPr>
              <a:spcBef>
                <a:spcPts val="300"/>
              </a:spcBef>
            </a:pPr>
            <a:r>
              <a:rPr lang="ja-JP" altLang="en-US" sz="1100" dirty="0" smtClean="0"/>
              <a:t>データフォーマットやリソース統一のため、全国の自治体が共通で利用できるデータ蓄積・公開基盤を国で構築すべきである</a:t>
            </a:r>
            <a:endParaRPr lang="en-US" altLang="ja-JP" sz="1100" dirty="0" smtClean="0"/>
          </a:p>
          <a:p>
            <a:pPr>
              <a:spcBef>
                <a:spcPts val="300"/>
              </a:spcBef>
            </a:pPr>
            <a:r>
              <a:rPr lang="ja-JP" altLang="en-US" sz="1100" dirty="0" smtClean="0"/>
              <a:t>例えば県単位でのオープンデータクラウド等共同的なサイトがあれば、他自治体との共通的なフォーマットやデータ提供の参考になるのではないか</a:t>
            </a:r>
            <a:endParaRPr lang="en-US" altLang="ja-JP" sz="1100" dirty="0" smtClean="0"/>
          </a:p>
          <a:p>
            <a:pPr>
              <a:spcBef>
                <a:spcPts val="300"/>
              </a:spcBef>
            </a:pPr>
            <a:r>
              <a:rPr lang="ja-JP" altLang="en-US" sz="1100" dirty="0" smtClean="0"/>
              <a:t>ｅ－ｓｔａｔのようなサイトを作って、全国の地方自治体のデータを掲載できるようにすると、国民もデータを見つけやすくて、 いいのではないでしょうか。</a:t>
            </a:r>
            <a:endParaRPr lang="en-US" altLang="ja-JP" sz="1100" dirty="0" smtClean="0"/>
          </a:p>
          <a:p>
            <a:pPr>
              <a:spcBef>
                <a:spcPts val="300"/>
              </a:spcBef>
            </a:pPr>
            <a:r>
              <a:rPr lang="ja-JP" altLang="en-US" sz="1100" dirty="0" smtClean="0"/>
              <a:t>人口規模の大きくない単体の市町村が公開を行っても、費用対効果が高くないと想定されるので、国や県域などの広い行政単位で 作成・公開システムを構築すれば、市町村も活用しやすいと思われる。</a:t>
            </a:r>
            <a:endParaRPr lang="en-US" altLang="ja-JP" sz="1100" dirty="0" smtClean="0"/>
          </a:p>
          <a:p>
            <a:pPr>
              <a:spcBef>
                <a:spcPts val="300"/>
              </a:spcBef>
            </a:pPr>
            <a:r>
              <a:rPr lang="ja-JP" altLang="en-US" sz="1100" dirty="0" smtClean="0"/>
              <a:t>オープンデータを活用するアプリの汎用性を考えたとき、同じアプリから異なる自治体のデータを参照できることが必要と考えます。 こうした共通するフォーマットのデータセットを作成できるよう、標準フォーマットの策定・提供を希望します。</a:t>
            </a:r>
            <a:endParaRPr lang="en-US" altLang="ja-JP" sz="1100" dirty="0" smtClean="0"/>
          </a:p>
          <a:p>
            <a:pPr>
              <a:spcBef>
                <a:spcPts val="300"/>
              </a:spcBef>
            </a:pPr>
            <a:r>
              <a:rPr lang="ja-JP" altLang="en-US" sz="1100" dirty="0" smtClean="0"/>
              <a:t>県、市単位での取組みだけでは、不十分と考えます。日本全国の自治体との比較（ベンチマーキング）が可能となるようなオープンデータと するためにも、データ形式の統一化等について国主導であるべきと考えます。 </a:t>
            </a:r>
            <a:endParaRPr lang="en-US" altLang="ja-JP" sz="1100" dirty="0" smtClean="0"/>
          </a:p>
          <a:p>
            <a:pPr>
              <a:spcBef>
                <a:spcPts val="300"/>
              </a:spcBef>
            </a:pPr>
            <a:r>
              <a:rPr lang="ja-JP" altLang="en-US" sz="1100" dirty="0" smtClean="0"/>
              <a:t>複数の地方公共団体で同じデータを同じ形式で公開するとかなりの効果があるのではないか。特定の種類のデータについて、 国が定めた様式での公開を義務化するのはどうでしょうか。</a:t>
            </a:r>
            <a:endParaRPr lang="en-US" altLang="ja-JP" sz="1100" dirty="0" smtClean="0"/>
          </a:p>
          <a:p>
            <a:pPr>
              <a:spcBef>
                <a:spcPts val="300"/>
              </a:spcBef>
            </a:pPr>
            <a:r>
              <a:rPr lang="ja-JP" altLang="en-US" sz="1100" dirty="0" smtClean="0"/>
              <a:t>団体間で提供データの項目、作成時期、精度に差があるようでは、民間データ活用も進まないので、意味のあるデータ公開を 進めるなら、全国統一基準を定め公開する必要がある</a:t>
            </a:r>
          </a:p>
          <a:p>
            <a:pPr>
              <a:spcBef>
                <a:spcPts val="300"/>
              </a:spcBef>
            </a:pPr>
            <a:r>
              <a:rPr lang="ja-JP" altLang="en-US" sz="1100" dirty="0" smtClean="0"/>
              <a:t>それぞれの市町村によって公開データのフォーマットが統一されていないため本来の意味での活用がされているのか疑問</a:t>
            </a:r>
            <a:endParaRPr lang="en-US" altLang="ja-JP" sz="1100" dirty="0" smtClean="0"/>
          </a:p>
          <a:p>
            <a:pPr>
              <a:spcBef>
                <a:spcPts val="300"/>
              </a:spcBef>
            </a:pPr>
            <a:r>
              <a:rPr lang="ja-JP" altLang="en-US" sz="1100" dirty="0" smtClean="0"/>
              <a:t>データフォーマットの作成 ・国・県が市町村のオープンデータをまとめて公開する等のサービス</a:t>
            </a:r>
            <a:endParaRPr lang="en-US" altLang="ja-JP" sz="1100" dirty="0" smtClean="0"/>
          </a:p>
          <a:p>
            <a:pPr>
              <a:spcBef>
                <a:spcPts val="300"/>
              </a:spcBef>
            </a:pPr>
            <a:r>
              <a:rPr lang="ja-JP" altLang="en-US" sz="1100" dirty="0" smtClean="0"/>
              <a:t>自治体間の語彙の表記・フォーマットの統一が図られていない。</a:t>
            </a:r>
            <a:endParaRPr lang="en-US" altLang="ja-JP" sz="1100" dirty="0" smtClean="0"/>
          </a:p>
          <a:p>
            <a:pPr>
              <a:spcBef>
                <a:spcPts val="300"/>
              </a:spcBef>
            </a:pPr>
            <a:r>
              <a:rPr lang="ja-JP" altLang="en-US" sz="1100" dirty="0" smtClean="0"/>
              <a:t>データ項目の標準化など、国や他自治体との横の連携が必要</a:t>
            </a:r>
            <a:endParaRPr lang="en-US" altLang="ja-JP" sz="1100" dirty="0" smtClean="0"/>
          </a:p>
          <a:p>
            <a:pPr>
              <a:spcBef>
                <a:spcPts val="300"/>
              </a:spcBef>
            </a:pPr>
            <a:r>
              <a:rPr lang="ja-JP" altLang="en-US" sz="1100" dirty="0" smtClean="0"/>
              <a:t>国によるデータフォーマットの統一。</a:t>
            </a:r>
            <a:endParaRPr lang="en-US" altLang="ja-JP" sz="1100" dirty="0" smtClean="0"/>
          </a:p>
          <a:p>
            <a:pPr>
              <a:spcBef>
                <a:spcPts val="300"/>
              </a:spcBef>
            </a:pPr>
            <a:r>
              <a:rPr lang="ja-JP" altLang="en-US" sz="1100" dirty="0" smtClean="0"/>
              <a:t>全国のオープンデータを効率的に活用するための標準レイアウトの整備がなされていない。</a:t>
            </a:r>
            <a:endParaRPr lang="en-US" altLang="ja-JP" sz="1100" dirty="0" smtClean="0"/>
          </a:p>
          <a:p>
            <a:pPr>
              <a:spcBef>
                <a:spcPts val="300"/>
              </a:spcBef>
            </a:pPr>
            <a:r>
              <a:rPr lang="ja-JP" altLang="en-US" sz="1100" dirty="0" smtClean="0"/>
              <a:t>公開するデータの共通フォーマットがない。</a:t>
            </a:r>
          </a:p>
          <a:p>
            <a:pPr>
              <a:spcBef>
                <a:spcPts val="300"/>
              </a:spcBef>
            </a:pPr>
            <a:r>
              <a:rPr lang="ja-JP" altLang="en-US" sz="1100" dirty="0" smtClean="0"/>
              <a:t>共通フォーマットによるデータを利用して無料で使えるアプリ</a:t>
            </a:r>
            <a:endParaRPr lang="en-US" altLang="ja-JP" sz="1100" dirty="0" smtClean="0"/>
          </a:p>
          <a:p>
            <a:pPr>
              <a:spcBef>
                <a:spcPts val="300"/>
              </a:spcBef>
            </a:pPr>
            <a:r>
              <a:rPr lang="ja-JP" altLang="en-US" sz="1100" dirty="0" smtClean="0"/>
              <a:t>データに関する公開の共通化</a:t>
            </a:r>
            <a:endParaRPr lang="en-US" altLang="ja-JP" sz="1100" dirty="0" smtClean="0"/>
          </a:p>
          <a:p>
            <a:pPr>
              <a:spcBef>
                <a:spcPts val="300"/>
              </a:spcBef>
            </a:pPr>
            <a:r>
              <a:rPr lang="ja-JP" altLang="en-US" sz="1100" dirty="0" smtClean="0"/>
              <a:t>語彙の標準化共通化</a:t>
            </a:r>
            <a:endParaRPr lang="en-US" altLang="ja-JP" sz="1100" dirty="0" smtClean="0"/>
          </a:p>
          <a:p>
            <a:pPr>
              <a:spcBef>
                <a:spcPts val="300"/>
              </a:spcBef>
            </a:pPr>
            <a:r>
              <a:rPr lang="ja-JP" altLang="en-US" sz="1100" dirty="0" smtClean="0"/>
              <a:t>全国の自治体が共通フォーマットによるデータ公開 </a:t>
            </a:r>
            <a:endParaRPr lang="en-US" altLang="ja-JP" sz="1100" dirty="0" smtClean="0"/>
          </a:p>
        </p:txBody>
      </p:sp>
      <p:sp>
        <p:nvSpPr>
          <p:cNvPr id="4" name="スライド番号プレースホルダー 3"/>
          <p:cNvSpPr>
            <a:spLocks noGrp="1"/>
          </p:cNvSpPr>
          <p:nvPr>
            <p:ph type="sldNum" sz="quarter" idx="12"/>
          </p:nvPr>
        </p:nvSpPr>
        <p:spPr/>
        <p:txBody>
          <a:bodyPr/>
          <a:lstStyle/>
          <a:p>
            <a:fld id="{10AC68E9-93AC-4EE7-A0E0-E98C161A901A}" type="slidenum">
              <a:rPr lang="ja-JP" altLang="en-US" smtClean="0"/>
              <a:pPr/>
              <a:t>2</a:t>
            </a:fld>
            <a:endParaRPr lang="ja-JP" altLang="en-US" dirty="0"/>
          </a:p>
        </p:txBody>
      </p:sp>
      <p:sp>
        <p:nvSpPr>
          <p:cNvPr id="5" name="正方形/長方形 4"/>
          <p:cNvSpPr/>
          <p:nvPr/>
        </p:nvSpPr>
        <p:spPr>
          <a:xfrm>
            <a:off x="6537176" y="6093296"/>
            <a:ext cx="2880320" cy="707886"/>
          </a:xfrm>
          <a:prstGeom prst="rect">
            <a:avLst/>
          </a:prstGeom>
          <a:ln>
            <a:solidFill>
              <a:schemeClr val="tx1"/>
            </a:solidFill>
          </a:ln>
        </p:spPr>
        <p:txBody>
          <a:bodyPr wrap="square">
            <a:spAutoFit/>
          </a:bodyPr>
          <a:lstStyle/>
          <a:p>
            <a:pPr>
              <a:lnSpc>
                <a:spcPts val="1600"/>
              </a:lnSpc>
              <a:spcBef>
                <a:spcPts val="0"/>
              </a:spcBef>
              <a:spcAft>
                <a:spcPts val="0"/>
              </a:spcAft>
            </a:pPr>
            <a:r>
              <a:rPr lang="ja-JP" altLang="en-US" sz="1100" b="0" dirty="0"/>
              <a:t>データ流通環境整備検討会</a:t>
            </a:r>
            <a:br>
              <a:rPr lang="ja-JP" altLang="en-US" sz="1100" b="0" dirty="0"/>
            </a:br>
            <a:r>
              <a:rPr lang="ja-JP" altLang="en-US" sz="1100" b="0" dirty="0"/>
              <a:t>オープンデータワーキンググループ（第２回）</a:t>
            </a:r>
            <a:br>
              <a:rPr lang="ja-JP" altLang="en-US" sz="1100" b="0" dirty="0"/>
            </a:br>
            <a:r>
              <a:rPr lang="ja-JP" altLang="en-US" sz="1100" b="0" dirty="0" smtClean="0"/>
              <a:t>平成</a:t>
            </a:r>
            <a:r>
              <a:rPr lang="ja-JP" altLang="en-US" sz="1100" b="0" dirty="0"/>
              <a:t>２９年２月</a:t>
            </a:r>
            <a:r>
              <a:rPr lang="ja-JP" altLang="en-US" sz="1100" b="0" dirty="0" smtClean="0"/>
              <a:t>１６日</a:t>
            </a:r>
            <a:endParaRPr lang="ja-JP" altLang="en-US" sz="1100" b="0" dirty="0">
              <a:effectLst/>
            </a:endParaRPr>
          </a:p>
        </p:txBody>
      </p:sp>
    </p:spTree>
    <p:extLst>
      <p:ext uri="{BB962C8B-B14F-4D97-AF65-F5344CB8AC3E}">
        <p14:creationId xmlns:p14="http://schemas.microsoft.com/office/powerpoint/2010/main" val="132221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920263" y="3185714"/>
            <a:ext cx="2636227" cy="259226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latin typeface="ＭＳ Ｐゴシック" pitchFamily="50" charset="-128"/>
              <a:ea typeface="ＭＳ Ｐゴシック" pitchFamily="50" charset="-128"/>
            </a:endParaRPr>
          </a:p>
        </p:txBody>
      </p:sp>
      <p:sp>
        <p:nvSpPr>
          <p:cNvPr id="10243" name="タイトル 1"/>
          <p:cNvSpPr>
            <a:spLocks noGrp="1"/>
          </p:cNvSpPr>
          <p:nvPr>
            <p:ph type="title"/>
          </p:nvPr>
        </p:nvSpPr>
        <p:spPr/>
        <p:txBody>
          <a:bodyPr>
            <a:normAutofit fontScale="90000"/>
          </a:bodyPr>
          <a:lstStyle/>
          <a:p>
            <a:r>
              <a:rPr lang="ja-JP" altLang="en-US" dirty="0" smtClean="0"/>
              <a:t>共通語彙基盤</a:t>
            </a:r>
            <a:r>
              <a:rPr lang="ja-JP" altLang="en-US" sz="1600" dirty="0" smtClean="0"/>
              <a:t>（</a:t>
            </a:r>
            <a:r>
              <a:rPr lang="en-US" altLang="ja-JP" sz="1600" dirty="0" smtClean="0"/>
              <a:t>IMI:</a:t>
            </a:r>
            <a:r>
              <a:rPr lang="ja-JP" altLang="en-US" sz="1600" dirty="0" smtClean="0"/>
              <a:t> </a:t>
            </a:r>
            <a:r>
              <a:rPr lang="en-US" altLang="ja-JP" sz="1600" dirty="0" smtClean="0"/>
              <a:t>Infrastructure for Multi-layer Interoperability</a:t>
            </a:r>
            <a:r>
              <a:rPr lang="ja-JP" altLang="en-US" sz="1600" dirty="0" smtClean="0"/>
              <a:t>）</a:t>
            </a:r>
            <a:r>
              <a:rPr lang="ja-JP" altLang="en-US" dirty="0" smtClean="0"/>
              <a:t>の推進</a:t>
            </a:r>
            <a:endParaRPr lang="ja-JP" altLang="en-US" dirty="0"/>
          </a:p>
        </p:txBody>
      </p:sp>
      <p:sp>
        <p:nvSpPr>
          <p:cNvPr id="10244" name="コンテンツ プレースホルダ 2"/>
          <p:cNvSpPr>
            <a:spLocks noGrp="1"/>
          </p:cNvSpPr>
          <p:nvPr>
            <p:ph idx="1"/>
          </p:nvPr>
        </p:nvSpPr>
        <p:spPr>
          <a:xfrm>
            <a:off x="9986" y="764704"/>
            <a:ext cx="9886030" cy="4351338"/>
          </a:xfrm>
        </p:spPr>
        <p:txBody>
          <a:bodyPr/>
          <a:lstStyle/>
          <a:p>
            <a:r>
              <a:rPr lang="ja-JP" altLang="en-US" dirty="0" smtClean="0"/>
              <a:t>情報を正しく効率的に交換、活用していくためには、人名、住所、物等、データを体系的、かつ、構造的に定義して行く必要がある。</a:t>
            </a:r>
            <a:endParaRPr lang="en-US" altLang="ja-JP" dirty="0" smtClean="0"/>
          </a:p>
        </p:txBody>
      </p:sp>
      <p:sp>
        <p:nvSpPr>
          <p:cNvPr id="2" name="スライド番号プレースホルダー 1"/>
          <p:cNvSpPr>
            <a:spLocks noGrp="1"/>
          </p:cNvSpPr>
          <p:nvPr>
            <p:ph type="sldNum" sz="quarter" idx="12"/>
          </p:nvPr>
        </p:nvSpPr>
        <p:spPr/>
        <p:txBody>
          <a:bodyPr/>
          <a:lstStyle/>
          <a:p>
            <a:fld id="{10AC68E9-93AC-4EE7-A0E0-E98C161A901A}" type="slidenum">
              <a:rPr lang="ja-JP" altLang="en-US" smtClean="0"/>
              <a:pPr/>
              <a:t>3</a:t>
            </a:fld>
            <a:endParaRPr lang="ja-JP" altLang="en-US"/>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467" y="5562567"/>
            <a:ext cx="1129811" cy="84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http://okfn.jp/wp-content/uploads/2013/01/glocom2-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467" y="4045894"/>
            <a:ext cx="1129811" cy="78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テキスト ボックス 14"/>
          <p:cNvSpPr txBox="1">
            <a:spLocks noChangeArrowheads="1"/>
          </p:cNvSpPr>
          <p:nvPr/>
        </p:nvSpPr>
        <p:spPr bwMode="auto">
          <a:xfrm>
            <a:off x="6828694" y="5181568"/>
            <a:ext cx="61106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r>
              <a:rPr lang="ja-JP" altLang="en-US" sz="1662">
                <a:solidFill>
                  <a:srgbClr val="FF0000"/>
                </a:solidFill>
                <a:latin typeface="ＭＳ Ｐゴシック" panose="020B0600070205080204" pitchFamily="50" charset="-128"/>
              </a:rPr>
              <a:t>検索</a:t>
            </a:r>
          </a:p>
        </p:txBody>
      </p:sp>
      <p:sp>
        <p:nvSpPr>
          <p:cNvPr id="10248" name="テキスト ボックス 15"/>
          <p:cNvSpPr txBox="1">
            <a:spLocks noChangeArrowheads="1"/>
          </p:cNvSpPr>
          <p:nvPr/>
        </p:nvSpPr>
        <p:spPr bwMode="auto">
          <a:xfrm>
            <a:off x="6362700" y="3651706"/>
            <a:ext cx="153760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r>
              <a:rPr lang="ja-JP" altLang="en-US" sz="1662">
                <a:solidFill>
                  <a:srgbClr val="FF0000"/>
                </a:solidFill>
                <a:latin typeface="ＭＳ Ｐゴシック" panose="020B0600070205080204" pitchFamily="50" charset="-128"/>
              </a:rPr>
              <a:t>オープンデータ</a:t>
            </a:r>
          </a:p>
        </p:txBody>
      </p:sp>
      <p:sp>
        <p:nvSpPr>
          <p:cNvPr id="10249" name="テキスト ボックス 16"/>
          <p:cNvSpPr txBox="1">
            <a:spLocks noChangeArrowheads="1"/>
          </p:cNvSpPr>
          <p:nvPr/>
        </p:nvSpPr>
        <p:spPr bwMode="auto">
          <a:xfrm>
            <a:off x="6430108" y="1790668"/>
            <a:ext cx="139333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r>
              <a:rPr lang="ja-JP" altLang="en-US" sz="1662">
                <a:solidFill>
                  <a:srgbClr val="FF0000"/>
                </a:solidFill>
                <a:latin typeface="ＭＳ Ｐゴシック" panose="020B0600070205080204" pitchFamily="50" charset="-128"/>
              </a:rPr>
              <a:t>システム連携</a:t>
            </a:r>
          </a:p>
        </p:txBody>
      </p:sp>
      <p:pic>
        <p:nvPicPr>
          <p:cNvPr id="10250"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612" y="4582224"/>
            <a:ext cx="91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613" y="3916941"/>
            <a:ext cx="1861038" cy="55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テキスト ボックス 20"/>
          <p:cNvSpPr txBox="1">
            <a:spLocks noChangeArrowheads="1"/>
          </p:cNvSpPr>
          <p:nvPr/>
        </p:nvSpPr>
        <p:spPr bwMode="auto">
          <a:xfrm>
            <a:off x="920263" y="3385005"/>
            <a:ext cx="1976823"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r>
              <a:rPr lang="ja-JP" altLang="en-US" sz="1292">
                <a:latin typeface="ＭＳ Ｐゴシック" panose="020B0600070205080204" pitchFamily="50" charset="-128"/>
              </a:rPr>
              <a:t>語彙（ボキャブラリ）、</a:t>
            </a:r>
            <a:endParaRPr lang="en-US" altLang="ja-JP" sz="1292">
              <a:latin typeface="ＭＳ Ｐゴシック" panose="020B0600070205080204" pitchFamily="50" charset="-128"/>
            </a:endParaRPr>
          </a:p>
          <a:p>
            <a:r>
              <a:rPr lang="ja-JP" altLang="en-US" sz="1292">
                <a:latin typeface="ＭＳ Ｐゴシック" panose="020B0600070205080204" pitchFamily="50" charset="-128"/>
              </a:rPr>
              <a:t>情報交換パッケージ（</a:t>
            </a:r>
            <a:r>
              <a:rPr lang="en-US" altLang="ja-JP" sz="1292">
                <a:latin typeface="ＭＳ Ｐゴシック" panose="020B0600070205080204" pitchFamily="50" charset="-128"/>
              </a:rPr>
              <a:t>IEP)</a:t>
            </a:r>
            <a:endParaRPr lang="ja-JP" altLang="en-US" sz="1292">
              <a:latin typeface="ＭＳ Ｐゴシック" panose="020B0600070205080204" pitchFamily="50" charset="-128"/>
            </a:endParaRPr>
          </a:p>
        </p:txBody>
      </p:sp>
      <p:pic>
        <p:nvPicPr>
          <p:cNvPr id="10253" name="Picture 15" descr="http://www.city.mitaka.tokyo.jp/c_service/001/images/img_1728_1_1_thum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7129" y="4715575"/>
            <a:ext cx="1063869" cy="79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直線矢印コネクタ 27"/>
          <p:cNvCxnSpPr>
            <a:stCxn id="26" idx="3"/>
          </p:cNvCxnSpPr>
          <p:nvPr/>
        </p:nvCxnSpPr>
        <p:spPr>
          <a:xfrm>
            <a:off x="3556490" y="4482579"/>
            <a:ext cx="2540977" cy="20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6" idx="3"/>
          </p:cNvCxnSpPr>
          <p:nvPr/>
        </p:nvCxnSpPr>
        <p:spPr>
          <a:xfrm flipV="1">
            <a:off x="3556490" y="2621540"/>
            <a:ext cx="2606919" cy="1861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6" idx="3"/>
          </p:cNvCxnSpPr>
          <p:nvPr/>
        </p:nvCxnSpPr>
        <p:spPr>
          <a:xfrm>
            <a:off x="3556490" y="4482578"/>
            <a:ext cx="2540977" cy="1570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5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1774" y="5046751"/>
            <a:ext cx="1027234" cy="101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7767" y="5578686"/>
            <a:ext cx="1129811"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2891" y="3452412"/>
            <a:ext cx="1063869" cy="76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7" descr="国政の重要な機能が集積する霞が関地区"/>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6948" y="1790667"/>
            <a:ext cx="1041889" cy="72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21" descr="http://www.jma.go.jp/jma/kishou/intro/gyomu/img/epo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63409" y="2157014"/>
            <a:ext cx="1063869" cy="79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テキスト ボックス 41"/>
          <p:cNvSpPr txBox="1"/>
          <p:nvPr/>
        </p:nvSpPr>
        <p:spPr>
          <a:xfrm>
            <a:off x="3889131" y="6243971"/>
            <a:ext cx="2208335" cy="539763"/>
          </a:xfrm>
          <a:prstGeom prst="rect">
            <a:avLst/>
          </a:prstGeom>
          <a:noFill/>
        </p:spPr>
        <p:txBody>
          <a:bodyPr wrap="square">
            <a:spAutoFit/>
          </a:bodyPr>
          <a:lstStyle/>
          <a:p>
            <a:pPr>
              <a:defRPr/>
            </a:pPr>
            <a:r>
              <a:rPr lang="en-US" altLang="ja-JP" sz="969" dirty="0">
                <a:latin typeface="ＭＳ Ｐゴシック" pitchFamily="50" charset="-128"/>
              </a:rPr>
              <a:t>Schema.org</a:t>
            </a:r>
          </a:p>
          <a:p>
            <a:pPr>
              <a:defRPr/>
            </a:pPr>
            <a:r>
              <a:rPr lang="ja-JP" altLang="en-US" sz="969" dirty="0">
                <a:latin typeface="ＭＳ Ｐゴシック" pitchFamily="50" charset="-128"/>
              </a:rPr>
              <a:t>検索エンジン大手が整備する</a:t>
            </a:r>
            <a:endParaRPr lang="en-US" altLang="ja-JP" sz="969" dirty="0">
              <a:latin typeface="ＭＳ Ｐゴシック" pitchFamily="50" charset="-128"/>
            </a:endParaRPr>
          </a:p>
          <a:p>
            <a:pPr>
              <a:defRPr/>
            </a:pPr>
            <a:r>
              <a:rPr lang="ja-JP" altLang="en-US" sz="969" dirty="0">
                <a:latin typeface="ＭＳ Ｐゴシック" pitchFamily="50" charset="-128"/>
              </a:rPr>
              <a:t>構造化データマークアップの共通仕様</a:t>
            </a:r>
          </a:p>
        </p:txBody>
      </p:sp>
      <p:sp>
        <p:nvSpPr>
          <p:cNvPr id="10263" name="テキスト ボックス 42"/>
          <p:cNvSpPr txBox="1">
            <a:spLocks noChangeArrowheads="1"/>
          </p:cNvSpPr>
          <p:nvPr/>
        </p:nvSpPr>
        <p:spPr bwMode="auto">
          <a:xfrm>
            <a:off x="7227278" y="2107190"/>
            <a:ext cx="2045677" cy="10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r>
              <a:rPr lang="ja-JP" altLang="en-US" sz="1477" b="0">
                <a:latin typeface="ＭＳ Ｐゴシック" panose="020B0600070205080204" pitchFamily="50" charset="-128"/>
              </a:rPr>
              <a:t>情報交換パッケージにより、システム間を連携</a:t>
            </a:r>
            <a:endParaRPr lang="en-US" altLang="ja-JP" sz="1477" b="0">
              <a:latin typeface="ＭＳ Ｐゴシック" panose="020B0600070205080204" pitchFamily="50" charset="-128"/>
            </a:endParaRPr>
          </a:p>
          <a:p>
            <a:r>
              <a:rPr lang="ja-JP" altLang="en-US" sz="1477" b="0">
                <a:latin typeface="ＭＳ Ｐゴシック" panose="020B0600070205080204" pitchFamily="50" charset="-128"/>
              </a:rPr>
              <a:t>・高速な情報連携</a:t>
            </a:r>
            <a:endParaRPr lang="en-US" altLang="ja-JP" sz="1477" b="0">
              <a:latin typeface="ＭＳ Ｐゴシック" panose="020B0600070205080204" pitchFamily="50" charset="-128"/>
            </a:endParaRPr>
          </a:p>
          <a:p>
            <a:r>
              <a:rPr lang="ja-JP" altLang="en-US" sz="1477" b="0">
                <a:latin typeface="ＭＳ Ｐゴシック" panose="020B0600070205080204" pitchFamily="50" charset="-128"/>
              </a:rPr>
              <a:t>・設計の効率化</a:t>
            </a:r>
          </a:p>
        </p:txBody>
      </p:sp>
      <p:sp>
        <p:nvSpPr>
          <p:cNvPr id="10264" name="テキスト ボックス 43"/>
          <p:cNvSpPr txBox="1">
            <a:spLocks noChangeArrowheads="1"/>
          </p:cNvSpPr>
          <p:nvPr/>
        </p:nvSpPr>
        <p:spPr bwMode="auto">
          <a:xfrm>
            <a:off x="7212625" y="3968229"/>
            <a:ext cx="2312377" cy="12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r>
              <a:rPr lang="ja-JP" altLang="en-US" sz="1477" b="0">
                <a:latin typeface="ＭＳ Ｐゴシック" panose="020B0600070205080204" pitchFamily="50" charset="-128"/>
              </a:rPr>
              <a:t>語彙で意味を確認し、情報交換パッケージから、情報を抽出</a:t>
            </a:r>
            <a:endParaRPr lang="en-US" altLang="ja-JP" sz="1477" b="0">
              <a:latin typeface="ＭＳ Ｐゴシック" panose="020B0600070205080204" pitchFamily="50" charset="-128"/>
            </a:endParaRPr>
          </a:p>
          <a:p>
            <a:r>
              <a:rPr lang="ja-JP" altLang="en-US" sz="1477" b="0">
                <a:latin typeface="ＭＳ Ｐゴシック" panose="020B0600070205080204" pitchFamily="50" charset="-128"/>
              </a:rPr>
              <a:t>・サービス設計の効率化</a:t>
            </a:r>
            <a:endParaRPr lang="en-US" altLang="ja-JP" sz="1477" b="0">
              <a:latin typeface="ＭＳ Ｐゴシック" panose="020B0600070205080204" pitchFamily="50" charset="-128"/>
            </a:endParaRPr>
          </a:p>
          <a:p>
            <a:r>
              <a:rPr lang="ja-JP" altLang="en-US" sz="1477" b="0">
                <a:latin typeface="ＭＳ Ｐゴシック" panose="020B0600070205080204" pitchFamily="50" charset="-128"/>
              </a:rPr>
              <a:t>・安定した情報連携</a:t>
            </a:r>
          </a:p>
        </p:txBody>
      </p:sp>
      <p:sp>
        <p:nvSpPr>
          <p:cNvPr id="10265" name="テキスト ボックス 44"/>
          <p:cNvSpPr txBox="1">
            <a:spLocks noChangeArrowheads="1"/>
          </p:cNvSpPr>
          <p:nvPr/>
        </p:nvSpPr>
        <p:spPr bwMode="auto">
          <a:xfrm>
            <a:off x="7212625" y="5543516"/>
            <a:ext cx="2312377" cy="10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r>
              <a:rPr lang="ja-JP" altLang="en-US" sz="1477" b="0">
                <a:latin typeface="ＭＳ Ｐゴシック" panose="020B0600070205080204" pitchFamily="50" charset="-128"/>
              </a:rPr>
              <a:t>語彙間の整理をしておくことで、検索を効果的に実施</a:t>
            </a:r>
            <a:endParaRPr lang="en-US" altLang="ja-JP" sz="1477" b="0">
              <a:latin typeface="ＭＳ Ｐゴシック" panose="020B0600070205080204" pitchFamily="50" charset="-128"/>
            </a:endParaRPr>
          </a:p>
          <a:p>
            <a:r>
              <a:rPr lang="ja-JP" altLang="en-US" sz="1477" b="0">
                <a:latin typeface="ＭＳ Ｐゴシック" panose="020B0600070205080204" pitchFamily="50" charset="-128"/>
              </a:rPr>
              <a:t>・検索の利便性の向上</a:t>
            </a:r>
            <a:endParaRPr lang="en-US" altLang="ja-JP" sz="1477" b="0">
              <a:latin typeface="ＭＳ Ｐゴシック" panose="020B0600070205080204" pitchFamily="50" charset="-128"/>
            </a:endParaRPr>
          </a:p>
          <a:p>
            <a:r>
              <a:rPr lang="ja-JP" altLang="en-US" sz="1477" b="0">
                <a:latin typeface="ＭＳ Ｐゴシック" panose="020B0600070205080204" pitchFamily="50" charset="-128"/>
              </a:rPr>
              <a:t>・効果的な広報の実施</a:t>
            </a:r>
          </a:p>
        </p:txBody>
      </p:sp>
      <p:sp>
        <p:nvSpPr>
          <p:cNvPr id="10266" name="テキスト ボックス 3"/>
          <p:cNvSpPr txBox="1">
            <a:spLocks noChangeArrowheads="1"/>
          </p:cNvSpPr>
          <p:nvPr/>
        </p:nvSpPr>
        <p:spPr bwMode="auto">
          <a:xfrm>
            <a:off x="433754" y="2079347"/>
            <a:ext cx="4467958" cy="11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r>
              <a:rPr lang="ja-JP" altLang="en-US" sz="1662" b="0"/>
              <a:t>共通語彙基盤は、用語の参照辞書を整備することで、各種データの同一性の確認を容易にし、その結果として、システム間の連携やオープンデータの活用を容易にできるようにする仕組み。</a:t>
            </a:r>
          </a:p>
        </p:txBody>
      </p:sp>
      <p:sp>
        <p:nvSpPr>
          <p:cNvPr id="3" name="正方形/長方形 2"/>
          <p:cNvSpPr/>
          <p:nvPr/>
        </p:nvSpPr>
        <p:spPr>
          <a:xfrm>
            <a:off x="1243148" y="5816079"/>
            <a:ext cx="2643672" cy="348109"/>
          </a:xfrm>
          <a:prstGeom prst="rect">
            <a:avLst/>
          </a:prstGeom>
        </p:spPr>
        <p:txBody>
          <a:bodyPr wrap="none">
            <a:spAutoFit/>
          </a:bodyPr>
          <a:lstStyle/>
          <a:p>
            <a:r>
              <a:rPr lang="ja-JP" altLang="en-US" sz="1662" dirty="0"/>
              <a:t>http://goikiban.ipa.go.jp/</a:t>
            </a:r>
          </a:p>
        </p:txBody>
      </p:sp>
    </p:spTree>
    <p:extLst>
      <p:ext uri="{BB962C8B-B14F-4D97-AF65-F5344CB8AC3E}">
        <p14:creationId xmlns:p14="http://schemas.microsoft.com/office/powerpoint/2010/main" val="366506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ja-JP" altLang="en-US" smtClean="0"/>
              <a:t>共通語彙基盤の構造</a:t>
            </a:r>
            <a:endParaRPr lang="ja-JP" altLang="en-US"/>
          </a:p>
        </p:txBody>
      </p:sp>
      <p:sp>
        <p:nvSpPr>
          <p:cNvPr id="12291" name="コンテンツ プレースホルダ 3"/>
          <p:cNvSpPr>
            <a:spLocks noGrp="1"/>
          </p:cNvSpPr>
          <p:nvPr>
            <p:ph idx="1"/>
          </p:nvPr>
        </p:nvSpPr>
        <p:spPr>
          <a:xfrm>
            <a:off x="200472" y="661838"/>
            <a:ext cx="9561512" cy="4351338"/>
          </a:xfrm>
        </p:spPr>
        <p:txBody>
          <a:bodyPr/>
          <a:lstStyle/>
          <a:p>
            <a:r>
              <a:rPr lang="ja-JP" altLang="en-US" dirty="0" smtClean="0"/>
              <a:t>共通語彙基盤はコア語彙、ドメイン共通語彙及びドメイン固有語彙から成り立つ。</a:t>
            </a:r>
            <a:endParaRPr lang="en-US" altLang="ja-JP" dirty="0"/>
          </a:p>
        </p:txBody>
      </p:sp>
      <p:sp>
        <p:nvSpPr>
          <p:cNvPr id="2" name="スライド番号プレースホルダー 1"/>
          <p:cNvSpPr>
            <a:spLocks noGrp="1"/>
          </p:cNvSpPr>
          <p:nvPr>
            <p:ph type="sldNum" sz="quarter" idx="12"/>
          </p:nvPr>
        </p:nvSpPr>
        <p:spPr/>
        <p:txBody>
          <a:bodyPr/>
          <a:lstStyle/>
          <a:p>
            <a:fld id="{10AC68E9-93AC-4EE7-A0E0-E98C161A901A}" type="slidenum">
              <a:rPr lang="ja-JP" altLang="en-US" smtClean="0"/>
              <a:pPr/>
              <a:t>4</a:t>
            </a:fld>
            <a:endParaRPr lang="ja-JP" altLang="en-US"/>
          </a:p>
        </p:txBody>
      </p:sp>
      <p:sp>
        <p:nvSpPr>
          <p:cNvPr id="30" name="円/楕円 29"/>
          <p:cNvSpPr>
            <a:spLocks noChangeAspect="1"/>
          </p:cNvSpPr>
          <p:nvPr/>
        </p:nvSpPr>
        <p:spPr bwMode="auto">
          <a:xfrm>
            <a:off x="4101612" y="2022828"/>
            <a:ext cx="4548554" cy="4548554"/>
          </a:xfrm>
          <a:prstGeom prst="ellipse">
            <a:avLst/>
          </a:prstGeom>
          <a:ln w="1905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eaLnBrk="1" hangingPunct="1">
              <a:defRPr/>
            </a:pPr>
            <a:endParaRPr lang="ja-JP" altLang="en-US" sz="1662">
              <a:solidFill>
                <a:schemeClr val="tx1"/>
              </a:solidFill>
              <a:latin typeface="ＭＳ Ｐゴシック" pitchFamily="50" charset="-128"/>
              <a:ea typeface="ＭＳ Ｐゴシック" pitchFamily="50" charset="-128"/>
            </a:endParaRPr>
          </a:p>
        </p:txBody>
      </p:sp>
      <p:sp>
        <p:nvSpPr>
          <p:cNvPr id="32" name="パイ 31"/>
          <p:cNvSpPr/>
          <p:nvPr/>
        </p:nvSpPr>
        <p:spPr bwMode="auto">
          <a:xfrm>
            <a:off x="4088423" y="2022828"/>
            <a:ext cx="4548554" cy="4451838"/>
          </a:xfrm>
          <a:prstGeom prst="pie">
            <a:avLst>
              <a:gd name="adj1" fmla="val 16219849"/>
              <a:gd name="adj2" fmla="val 18929551"/>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defRPr/>
            </a:pPr>
            <a:endParaRPr lang="ja-JP" altLang="en-US" sz="1662">
              <a:solidFill>
                <a:schemeClr val="tx1"/>
              </a:solidFill>
              <a:latin typeface="ＭＳ Ｐゴシック" pitchFamily="50" charset="-128"/>
              <a:ea typeface="ＭＳ Ｐゴシック" pitchFamily="50" charset="-128"/>
            </a:endParaRPr>
          </a:p>
        </p:txBody>
      </p:sp>
      <p:sp>
        <p:nvSpPr>
          <p:cNvPr id="33" name="パイ 32"/>
          <p:cNvSpPr/>
          <p:nvPr/>
        </p:nvSpPr>
        <p:spPr bwMode="auto">
          <a:xfrm>
            <a:off x="4088423" y="2022828"/>
            <a:ext cx="4548554" cy="4519246"/>
          </a:xfrm>
          <a:prstGeom prst="pie">
            <a:avLst>
              <a:gd name="adj1" fmla="val 18944010"/>
              <a:gd name="adj2" fmla="val 21578256"/>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1" hangingPunct="1">
              <a:defRPr/>
            </a:pPr>
            <a:endParaRPr lang="ja-JP" altLang="en-US" sz="1662">
              <a:solidFill>
                <a:schemeClr val="tx1"/>
              </a:solidFill>
              <a:latin typeface="ＭＳ Ｐゴシック" pitchFamily="50" charset="-128"/>
              <a:ea typeface="ＭＳ Ｐゴシック" pitchFamily="50" charset="-128"/>
            </a:endParaRPr>
          </a:p>
        </p:txBody>
      </p:sp>
      <p:sp>
        <p:nvSpPr>
          <p:cNvPr id="34" name="パイ 33"/>
          <p:cNvSpPr/>
          <p:nvPr/>
        </p:nvSpPr>
        <p:spPr bwMode="auto">
          <a:xfrm>
            <a:off x="4088423" y="2022828"/>
            <a:ext cx="4548554" cy="4548554"/>
          </a:xfrm>
          <a:prstGeom prst="pie">
            <a:avLst>
              <a:gd name="adj1" fmla="val 23079"/>
              <a:gd name="adj2" fmla="val 2665176"/>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1" hangingPunct="1">
              <a:defRPr/>
            </a:pPr>
            <a:endParaRPr lang="ja-JP" altLang="en-US" sz="1662">
              <a:solidFill>
                <a:schemeClr val="tx1"/>
              </a:solidFill>
              <a:latin typeface="ＭＳ Ｐゴシック" pitchFamily="50" charset="-128"/>
              <a:ea typeface="ＭＳ Ｐゴシック" pitchFamily="50" charset="-128"/>
            </a:endParaRPr>
          </a:p>
        </p:txBody>
      </p:sp>
      <p:sp>
        <p:nvSpPr>
          <p:cNvPr id="35" name="パイ 34"/>
          <p:cNvSpPr/>
          <p:nvPr/>
        </p:nvSpPr>
        <p:spPr bwMode="auto">
          <a:xfrm>
            <a:off x="4088423" y="2022828"/>
            <a:ext cx="4548554" cy="4548554"/>
          </a:xfrm>
          <a:prstGeom prst="pie">
            <a:avLst>
              <a:gd name="adj1" fmla="val 2650924"/>
              <a:gd name="adj2" fmla="val 5377122"/>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endParaRPr lang="ja-JP" altLang="en-US" sz="1662">
              <a:solidFill>
                <a:schemeClr val="tx1"/>
              </a:solidFill>
              <a:latin typeface="ＭＳ Ｐゴシック" pitchFamily="50" charset="-128"/>
              <a:ea typeface="ＭＳ Ｐゴシック" pitchFamily="50" charset="-128"/>
            </a:endParaRPr>
          </a:p>
        </p:txBody>
      </p:sp>
      <p:sp>
        <p:nvSpPr>
          <p:cNvPr id="36" name="円/楕円 35"/>
          <p:cNvSpPr>
            <a:spLocks noChangeAspect="1"/>
          </p:cNvSpPr>
          <p:nvPr/>
        </p:nvSpPr>
        <p:spPr bwMode="auto">
          <a:xfrm>
            <a:off x="4904644" y="2885940"/>
            <a:ext cx="2801815" cy="2801815"/>
          </a:xfrm>
          <a:prstGeom prst="ellipse">
            <a:avLst/>
          </a:prstGeom>
          <a:noFill/>
          <a:ln w="57150">
            <a:prstDash val="sysDash"/>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endParaRPr lang="ja-JP" altLang="en-US" sz="1662" dirty="0">
              <a:solidFill>
                <a:schemeClr val="tx1"/>
              </a:solidFill>
              <a:latin typeface="ＭＳ Ｐゴシック" pitchFamily="50" charset="-128"/>
              <a:ea typeface="ＭＳ Ｐゴシック" pitchFamily="50" charset="-128"/>
            </a:endParaRPr>
          </a:p>
        </p:txBody>
      </p:sp>
      <p:cxnSp>
        <p:nvCxnSpPr>
          <p:cNvPr id="38" name="直線コネクタ 37"/>
          <p:cNvCxnSpPr>
            <a:stCxn id="30" idx="0"/>
            <a:endCxn id="30" idx="4"/>
          </p:cNvCxnSpPr>
          <p:nvPr/>
        </p:nvCxnSpPr>
        <p:spPr bwMode="auto">
          <a:xfrm>
            <a:off x="6375889" y="2022828"/>
            <a:ext cx="0" cy="4548554"/>
          </a:xfrm>
          <a:prstGeom prst="line">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9" name="直線コネクタ 38"/>
          <p:cNvCxnSpPr>
            <a:stCxn id="30" idx="1"/>
            <a:endCxn id="30" idx="5"/>
          </p:cNvCxnSpPr>
          <p:nvPr/>
        </p:nvCxnSpPr>
        <p:spPr bwMode="auto">
          <a:xfrm>
            <a:off x="4766898" y="2688113"/>
            <a:ext cx="3216519" cy="3216519"/>
          </a:xfrm>
          <a:prstGeom prst="line">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0" name="直線コネクタ 39"/>
          <p:cNvCxnSpPr>
            <a:stCxn id="30" idx="2"/>
            <a:endCxn id="30" idx="6"/>
          </p:cNvCxnSpPr>
          <p:nvPr/>
        </p:nvCxnSpPr>
        <p:spPr bwMode="auto">
          <a:xfrm>
            <a:off x="4101612" y="4297105"/>
            <a:ext cx="4548554" cy="0"/>
          </a:xfrm>
          <a:prstGeom prst="line">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1" name="直線コネクタ 40"/>
          <p:cNvCxnSpPr>
            <a:stCxn id="30" idx="3"/>
            <a:endCxn id="30" idx="7"/>
          </p:cNvCxnSpPr>
          <p:nvPr/>
        </p:nvCxnSpPr>
        <p:spPr bwMode="auto">
          <a:xfrm flipV="1">
            <a:off x="4766898" y="2688113"/>
            <a:ext cx="3216519" cy="3216519"/>
          </a:xfrm>
          <a:prstGeom prst="line">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42" name="円/楕円 41"/>
          <p:cNvSpPr/>
          <p:nvPr/>
        </p:nvSpPr>
        <p:spPr bwMode="auto">
          <a:xfrm>
            <a:off x="5757497" y="3876539"/>
            <a:ext cx="1050680" cy="1028700"/>
          </a:xfrm>
          <a:prstGeom prst="ellipse">
            <a:avLst/>
          </a:prstGeom>
          <a:ln w="57150">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defRPr/>
            </a:pPr>
            <a:r>
              <a:rPr lang="ja-JP" altLang="en-US" sz="1846" dirty="0">
                <a:solidFill>
                  <a:schemeClr val="tx1"/>
                </a:solidFill>
                <a:latin typeface="ＭＳ Ｐゴシック" pitchFamily="50" charset="-128"/>
                <a:ea typeface="ＭＳ Ｐゴシック" pitchFamily="50" charset="-128"/>
              </a:rPr>
              <a:t>コア</a:t>
            </a:r>
            <a:endParaRPr lang="en-US" altLang="ja-JP" sz="1846" dirty="0">
              <a:solidFill>
                <a:schemeClr val="tx1"/>
              </a:solidFill>
              <a:latin typeface="ＭＳ Ｐゴシック" pitchFamily="50" charset="-128"/>
              <a:ea typeface="ＭＳ Ｐゴシック" pitchFamily="50" charset="-128"/>
            </a:endParaRPr>
          </a:p>
          <a:p>
            <a:pPr algn="ctr" eaLnBrk="1" hangingPunct="1">
              <a:defRPr/>
            </a:pPr>
            <a:r>
              <a:rPr lang="ja-JP" altLang="en-US" sz="1846" dirty="0">
                <a:solidFill>
                  <a:schemeClr val="tx1"/>
                </a:solidFill>
                <a:latin typeface="ＭＳ Ｐゴシック" pitchFamily="50" charset="-128"/>
                <a:ea typeface="ＭＳ Ｐゴシック" pitchFamily="50" charset="-128"/>
              </a:rPr>
              <a:t>語彙</a:t>
            </a:r>
          </a:p>
        </p:txBody>
      </p:sp>
      <p:sp>
        <p:nvSpPr>
          <p:cNvPr id="43" name="四角形吹き出し 42"/>
          <p:cNvSpPr/>
          <p:nvPr/>
        </p:nvSpPr>
        <p:spPr bwMode="auto">
          <a:xfrm>
            <a:off x="634513" y="5923683"/>
            <a:ext cx="2907323" cy="817685"/>
          </a:xfrm>
          <a:prstGeom prst="wedgeRectCallout">
            <a:avLst>
              <a:gd name="adj1" fmla="val 98085"/>
              <a:gd name="adj2" fmla="val -59491"/>
            </a:avLst>
          </a:prstGeom>
          <a:ln w="9525">
            <a:headEnd/>
            <a:tailEnd/>
          </a:ln>
          <a:effectLst/>
        </p:spPr>
        <p:style>
          <a:lnRef idx="2">
            <a:schemeClr val="accent4"/>
          </a:lnRef>
          <a:fillRef idx="1">
            <a:schemeClr val="lt1"/>
          </a:fillRef>
          <a:effectRef idx="0">
            <a:schemeClr val="accent4"/>
          </a:effectRef>
          <a:fontRef idx="minor">
            <a:schemeClr val="dk1"/>
          </a:fontRef>
        </p:style>
        <p:txBody>
          <a:bodyPr/>
          <a:lstStyle/>
          <a:p>
            <a:pPr algn="ctr" eaLnBrk="1" hangingPunct="1">
              <a:defRPr/>
            </a:pPr>
            <a:r>
              <a:rPr lang="ja-JP" altLang="en-US" sz="1477" u="sng" dirty="0">
                <a:solidFill>
                  <a:schemeClr val="tx1"/>
                </a:solidFill>
                <a:latin typeface="ＭＳ Ｐゴシック" pitchFamily="50" charset="-128"/>
                <a:ea typeface="ＭＳ Ｐゴシック" pitchFamily="50" charset="-128"/>
              </a:rPr>
              <a:t>ドメイン固有語彙</a:t>
            </a:r>
            <a:endParaRPr lang="en-US" altLang="ja-JP" sz="1477" u="sng" dirty="0">
              <a:solidFill>
                <a:schemeClr val="tx1"/>
              </a:solidFill>
              <a:latin typeface="ＭＳ Ｐゴシック" pitchFamily="50" charset="-128"/>
              <a:ea typeface="ＭＳ Ｐゴシック" pitchFamily="50" charset="-128"/>
            </a:endParaRPr>
          </a:p>
          <a:p>
            <a:pPr eaLnBrk="1" hangingPunct="1">
              <a:defRPr/>
            </a:pPr>
            <a:r>
              <a:rPr lang="ja-JP" altLang="en-US" sz="1477" dirty="0">
                <a:solidFill>
                  <a:schemeClr val="tx1"/>
                </a:solidFill>
                <a:latin typeface="ＭＳ Ｐゴシック" pitchFamily="50" charset="-128"/>
                <a:ea typeface="ＭＳ Ｐゴシック" pitchFamily="50" charset="-128"/>
              </a:rPr>
              <a:t>各分野での利用に特化した語彙。</a:t>
            </a:r>
            <a:endParaRPr lang="en-US" altLang="ja-JP" sz="1477" dirty="0">
              <a:solidFill>
                <a:schemeClr val="tx1"/>
              </a:solidFill>
              <a:latin typeface="ＭＳ Ｐゴシック" pitchFamily="50" charset="-128"/>
              <a:ea typeface="ＭＳ Ｐゴシック" pitchFamily="50" charset="-128"/>
            </a:endParaRPr>
          </a:p>
          <a:p>
            <a:pPr eaLnBrk="1" hangingPunct="1">
              <a:defRPr/>
            </a:pPr>
            <a:r>
              <a:rPr lang="ja-JP" altLang="en-US" sz="1477" dirty="0">
                <a:solidFill>
                  <a:schemeClr val="tx1"/>
                </a:solidFill>
                <a:latin typeface="ＭＳ Ｐゴシック" pitchFamily="50" charset="-128"/>
                <a:ea typeface="ＭＳ Ｐゴシック" pitchFamily="50" charset="-128"/>
              </a:rPr>
              <a:t>例）病床数、時刻表　など</a:t>
            </a:r>
            <a:endParaRPr lang="en-US" altLang="ja-JP" sz="1477" dirty="0">
              <a:solidFill>
                <a:schemeClr val="tx1"/>
              </a:solidFill>
              <a:latin typeface="ＭＳ Ｐゴシック" pitchFamily="50" charset="-128"/>
              <a:ea typeface="ＭＳ Ｐゴシック" pitchFamily="50" charset="-128"/>
            </a:endParaRPr>
          </a:p>
        </p:txBody>
      </p:sp>
      <p:sp>
        <p:nvSpPr>
          <p:cNvPr id="44" name="フリーフォーム 43"/>
          <p:cNvSpPr/>
          <p:nvPr/>
        </p:nvSpPr>
        <p:spPr bwMode="auto">
          <a:xfrm>
            <a:off x="6443297" y="2924040"/>
            <a:ext cx="1422888" cy="2102827"/>
          </a:xfrm>
          <a:custGeom>
            <a:avLst/>
            <a:gdLst>
              <a:gd name="connsiteX0" fmla="*/ 784746 w 1562669"/>
              <a:gd name="connsiteY0" fmla="*/ 0 h 2210937"/>
              <a:gd name="connsiteX1" fmla="*/ 129654 w 1562669"/>
              <a:gd name="connsiteY1" fmla="*/ 1514902 h 2210937"/>
              <a:gd name="connsiteX2" fmla="*/ 1562669 w 1562669"/>
              <a:gd name="connsiteY2" fmla="*/ 2210937 h 2210937"/>
            </a:gdLst>
            <a:ahLst/>
            <a:cxnLst>
              <a:cxn ang="0">
                <a:pos x="connsiteX0" y="connsiteY0"/>
              </a:cxn>
              <a:cxn ang="0">
                <a:pos x="connsiteX1" y="connsiteY1"/>
              </a:cxn>
              <a:cxn ang="0">
                <a:pos x="connsiteX2" y="connsiteY2"/>
              </a:cxn>
            </a:cxnLst>
            <a:rect l="l" t="t" r="r" b="b"/>
            <a:pathLst>
              <a:path w="1562669" h="2210937">
                <a:moveTo>
                  <a:pt x="784746" y="0"/>
                </a:moveTo>
                <a:cubicBezTo>
                  <a:pt x="392373" y="573206"/>
                  <a:pt x="0" y="1146413"/>
                  <a:pt x="129654" y="1514902"/>
                </a:cubicBezTo>
                <a:cubicBezTo>
                  <a:pt x="259308" y="1883391"/>
                  <a:pt x="910988" y="2047164"/>
                  <a:pt x="1562669" y="2210937"/>
                </a:cubicBezTo>
              </a:path>
            </a:pathLst>
          </a:custGeom>
          <a:ln w="28575">
            <a:headEnd type="arrow" w="med" len="med"/>
            <a:tailEnd type="arrow" w="med" len="med"/>
          </a:ln>
        </p:spPr>
        <p:style>
          <a:lnRef idx="2">
            <a:schemeClr val="accent4"/>
          </a:lnRef>
          <a:fillRef idx="0">
            <a:schemeClr val="accent4"/>
          </a:fillRef>
          <a:effectRef idx="1">
            <a:schemeClr val="accent4"/>
          </a:effectRef>
          <a:fontRef idx="minor">
            <a:schemeClr val="tx1"/>
          </a:fontRef>
        </p:style>
        <p:txBody>
          <a:bodyPr anchor="ctr"/>
          <a:lstStyle/>
          <a:p>
            <a:pPr algn="ctr" eaLnBrk="1" hangingPunct="1">
              <a:defRPr/>
            </a:pPr>
            <a:endParaRPr lang="ja-JP" altLang="en-US" sz="1662">
              <a:latin typeface="ＭＳ Ｐゴシック" pitchFamily="50" charset="-128"/>
              <a:ea typeface="ＭＳ Ｐゴシック" pitchFamily="50" charset="-128"/>
            </a:endParaRPr>
          </a:p>
        </p:txBody>
      </p:sp>
      <p:sp>
        <p:nvSpPr>
          <p:cNvPr id="48" name="テキスト ボックス 47"/>
          <p:cNvSpPr txBox="1"/>
          <p:nvPr/>
        </p:nvSpPr>
        <p:spPr>
          <a:xfrm>
            <a:off x="6893169" y="4492002"/>
            <a:ext cx="681404" cy="26282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eaLnBrk="1" hangingPunct="1">
              <a:defRPr/>
            </a:pPr>
            <a:r>
              <a:rPr lang="ja-JP" altLang="en-US" sz="1108" dirty="0">
                <a:solidFill>
                  <a:schemeClr val="tx1"/>
                </a:solidFill>
                <a:latin typeface="ＭＳ Ｐゴシック" pitchFamily="50" charset="-128"/>
                <a:ea typeface="ＭＳ Ｐゴシック" pitchFamily="50" charset="-128"/>
              </a:rPr>
              <a:t>避難所</a:t>
            </a:r>
          </a:p>
        </p:txBody>
      </p:sp>
      <p:sp>
        <p:nvSpPr>
          <p:cNvPr id="49" name="テキスト ボックス 48"/>
          <p:cNvSpPr txBox="1"/>
          <p:nvPr/>
        </p:nvSpPr>
        <p:spPr>
          <a:xfrm>
            <a:off x="6178061" y="3826717"/>
            <a:ext cx="517282" cy="2628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eaLnBrk="1" hangingPunct="1">
              <a:defRPr/>
            </a:pPr>
            <a:r>
              <a:rPr lang="ja-JP" altLang="en-US" sz="1108" dirty="0">
                <a:solidFill>
                  <a:schemeClr val="tx1"/>
                </a:solidFill>
                <a:latin typeface="ＭＳ Ｐゴシック" pitchFamily="50" charset="-128"/>
                <a:ea typeface="ＭＳ Ｐゴシック" pitchFamily="50" charset="-128"/>
              </a:rPr>
              <a:t>住所</a:t>
            </a:r>
          </a:p>
        </p:txBody>
      </p:sp>
      <p:sp>
        <p:nvSpPr>
          <p:cNvPr id="50" name="テキスト ボックス 49"/>
          <p:cNvSpPr txBox="1"/>
          <p:nvPr/>
        </p:nvSpPr>
        <p:spPr>
          <a:xfrm>
            <a:off x="6510706" y="3284525"/>
            <a:ext cx="507023" cy="26282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eaLnBrk="1" hangingPunct="1">
              <a:defRPr/>
            </a:pPr>
            <a:r>
              <a:rPr lang="ja-JP" altLang="en-US" sz="1108" dirty="0">
                <a:solidFill>
                  <a:schemeClr val="tx1"/>
                </a:solidFill>
                <a:latin typeface="ＭＳ Ｐゴシック" pitchFamily="50" charset="-128"/>
                <a:ea typeface="ＭＳ Ｐゴシック" pitchFamily="50" charset="-128"/>
              </a:rPr>
              <a:t>病院</a:t>
            </a:r>
          </a:p>
        </p:txBody>
      </p:sp>
      <p:sp>
        <p:nvSpPr>
          <p:cNvPr id="51" name="テキスト ボックス 50"/>
          <p:cNvSpPr txBox="1"/>
          <p:nvPr/>
        </p:nvSpPr>
        <p:spPr>
          <a:xfrm>
            <a:off x="7042640" y="3883868"/>
            <a:ext cx="309197" cy="26282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eaLnBrk="1" hangingPunct="1">
              <a:defRPr/>
            </a:pPr>
            <a:r>
              <a:rPr lang="ja-JP" altLang="en-US" sz="1108" dirty="0">
                <a:solidFill>
                  <a:schemeClr val="tx1"/>
                </a:solidFill>
                <a:latin typeface="ＭＳ Ｐゴシック" pitchFamily="50" charset="-128"/>
                <a:ea typeface="ＭＳ Ｐゴシック" pitchFamily="50" charset="-128"/>
              </a:rPr>
              <a:t>駅</a:t>
            </a:r>
          </a:p>
        </p:txBody>
      </p:sp>
      <p:sp>
        <p:nvSpPr>
          <p:cNvPr id="52" name="テキスト ボックス 51"/>
          <p:cNvSpPr txBox="1"/>
          <p:nvPr/>
        </p:nvSpPr>
        <p:spPr>
          <a:xfrm>
            <a:off x="6431575" y="4985836"/>
            <a:ext cx="611065" cy="433324"/>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ja-JP" altLang="en-US" sz="1108" dirty="0">
                <a:solidFill>
                  <a:schemeClr val="tx1"/>
                </a:solidFill>
                <a:latin typeface="ＭＳ Ｐゴシック" pitchFamily="50" charset="-128"/>
                <a:ea typeface="ＭＳ Ｐゴシック" pitchFamily="50" charset="-128"/>
              </a:rPr>
              <a:t>災害</a:t>
            </a:r>
            <a:endParaRPr lang="en-US" altLang="ja-JP" sz="1108" dirty="0">
              <a:solidFill>
                <a:schemeClr val="tx1"/>
              </a:solidFill>
              <a:latin typeface="ＭＳ Ｐゴシック" pitchFamily="50" charset="-128"/>
              <a:ea typeface="ＭＳ Ｐゴシック" pitchFamily="50" charset="-128"/>
            </a:endParaRPr>
          </a:p>
          <a:p>
            <a:pPr algn="ctr" eaLnBrk="1" hangingPunct="1">
              <a:defRPr/>
            </a:pPr>
            <a:r>
              <a:rPr lang="ja-JP" altLang="en-US" sz="1108" dirty="0">
                <a:solidFill>
                  <a:schemeClr val="tx1"/>
                </a:solidFill>
                <a:latin typeface="ＭＳ Ｐゴシック" pitchFamily="50" charset="-128"/>
                <a:ea typeface="ＭＳ Ｐゴシック" pitchFamily="50" charset="-128"/>
              </a:rPr>
              <a:t>復旧費</a:t>
            </a:r>
          </a:p>
        </p:txBody>
      </p:sp>
      <p:sp>
        <p:nvSpPr>
          <p:cNvPr id="53" name="四角形吹き出し 52"/>
          <p:cNvSpPr/>
          <p:nvPr/>
        </p:nvSpPr>
        <p:spPr bwMode="auto">
          <a:xfrm>
            <a:off x="633047" y="3798874"/>
            <a:ext cx="2907323" cy="1081454"/>
          </a:xfrm>
          <a:prstGeom prst="wedgeRectCallout">
            <a:avLst>
              <a:gd name="adj1" fmla="val 112740"/>
              <a:gd name="adj2" fmla="val 51070"/>
            </a:avLst>
          </a:prstGeom>
          <a:ln w="9525">
            <a:solidFill>
              <a:schemeClr val="accent2"/>
            </a:solidFill>
            <a:headEnd/>
            <a:tailEnd/>
          </a:ln>
          <a:effectLst/>
        </p:spPr>
        <p:style>
          <a:lnRef idx="2">
            <a:schemeClr val="accent1"/>
          </a:lnRef>
          <a:fillRef idx="1">
            <a:schemeClr val="lt1"/>
          </a:fillRef>
          <a:effectRef idx="0">
            <a:schemeClr val="accent1"/>
          </a:effectRef>
          <a:fontRef idx="minor">
            <a:schemeClr val="dk1"/>
          </a:fontRef>
        </p:style>
        <p:txBody>
          <a:bodyPr/>
          <a:lstStyle/>
          <a:p>
            <a:pPr algn="ctr" eaLnBrk="1" hangingPunct="1">
              <a:defRPr/>
            </a:pPr>
            <a:r>
              <a:rPr lang="ja-JP" altLang="en-US" sz="1477" u="sng" dirty="0">
                <a:solidFill>
                  <a:schemeClr val="tx1"/>
                </a:solidFill>
                <a:latin typeface="ＭＳ Ｐゴシック" pitchFamily="50" charset="-128"/>
                <a:ea typeface="ＭＳ Ｐゴシック" pitchFamily="50" charset="-128"/>
              </a:rPr>
              <a:t>ドメイン共通語彙</a:t>
            </a:r>
            <a:endParaRPr lang="en-US" altLang="ja-JP" sz="1477" u="sng" dirty="0">
              <a:solidFill>
                <a:schemeClr val="tx1"/>
              </a:solidFill>
              <a:latin typeface="ＭＳ Ｐゴシック" pitchFamily="50" charset="-128"/>
              <a:ea typeface="ＭＳ Ｐゴシック" pitchFamily="50" charset="-128"/>
            </a:endParaRPr>
          </a:p>
          <a:p>
            <a:pPr eaLnBrk="1" hangingPunct="1">
              <a:defRPr/>
            </a:pPr>
            <a:r>
              <a:rPr lang="ja-JP" altLang="en-US" sz="1477" dirty="0">
                <a:solidFill>
                  <a:schemeClr val="tx1"/>
                </a:solidFill>
                <a:latin typeface="ＭＳ Ｐゴシック" pitchFamily="50" charset="-128"/>
                <a:ea typeface="ＭＳ Ｐゴシック" pitchFamily="50" charset="-128"/>
              </a:rPr>
              <a:t>分野固有の語彙の内、他の分野でも参照する主要な語彙。</a:t>
            </a:r>
            <a:endParaRPr lang="en-US" altLang="ja-JP" sz="1477" dirty="0">
              <a:solidFill>
                <a:schemeClr val="tx1"/>
              </a:solidFill>
              <a:latin typeface="ＭＳ Ｐゴシック" pitchFamily="50" charset="-128"/>
              <a:ea typeface="ＭＳ Ｐゴシック" pitchFamily="50" charset="-128"/>
            </a:endParaRPr>
          </a:p>
          <a:p>
            <a:pPr eaLnBrk="1" hangingPunct="1">
              <a:defRPr/>
            </a:pPr>
            <a:r>
              <a:rPr lang="ja-JP" altLang="en-US" sz="1477" dirty="0">
                <a:solidFill>
                  <a:schemeClr val="tx1"/>
                </a:solidFill>
                <a:latin typeface="ＭＳ Ｐゴシック" pitchFamily="50" charset="-128"/>
                <a:ea typeface="ＭＳ Ｐゴシック" pitchFamily="50" charset="-128"/>
              </a:rPr>
              <a:t>例）病院、駅名、避難所　など</a:t>
            </a:r>
            <a:endParaRPr lang="en-US" altLang="ja-JP" sz="1477" dirty="0">
              <a:solidFill>
                <a:schemeClr val="tx1"/>
              </a:solidFill>
              <a:latin typeface="ＭＳ Ｐゴシック" pitchFamily="50" charset="-128"/>
              <a:ea typeface="ＭＳ Ｐゴシック" pitchFamily="50" charset="-128"/>
            </a:endParaRPr>
          </a:p>
        </p:txBody>
      </p:sp>
      <p:sp>
        <p:nvSpPr>
          <p:cNvPr id="54" name="四角形吹き出し 53"/>
          <p:cNvSpPr/>
          <p:nvPr/>
        </p:nvSpPr>
        <p:spPr bwMode="auto">
          <a:xfrm>
            <a:off x="633048" y="1955421"/>
            <a:ext cx="3455377" cy="792773"/>
          </a:xfrm>
          <a:prstGeom prst="wedgeRectCallout">
            <a:avLst>
              <a:gd name="adj1" fmla="val 105396"/>
              <a:gd name="adj2" fmla="val 224641"/>
            </a:avLst>
          </a:prstGeom>
          <a:ln w="9525">
            <a:headEnd/>
            <a:tailEnd/>
          </a:ln>
          <a:effectLst/>
        </p:spPr>
        <p:style>
          <a:lnRef idx="2">
            <a:schemeClr val="accent2"/>
          </a:lnRef>
          <a:fillRef idx="1">
            <a:schemeClr val="lt1"/>
          </a:fillRef>
          <a:effectRef idx="0">
            <a:schemeClr val="accent2"/>
          </a:effectRef>
          <a:fontRef idx="minor">
            <a:schemeClr val="dk1"/>
          </a:fontRef>
        </p:style>
        <p:txBody>
          <a:bodyPr/>
          <a:lstStyle/>
          <a:p>
            <a:pPr algn="ctr" eaLnBrk="1" hangingPunct="1">
              <a:defRPr/>
            </a:pPr>
            <a:r>
              <a:rPr lang="ja-JP" altLang="en-US" sz="1477" u="sng" dirty="0">
                <a:solidFill>
                  <a:schemeClr val="tx1"/>
                </a:solidFill>
                <a:latin typeface="ＭＳ Ｐゴシック" pitchFamily="50" charset="-128"/>
                <a:ea typeface="ＭＳ Ｐゴシック" pitchFamily="50" charset="-128"/>
              </a:rPr>
              <a:t>コア語彙</a:t>
            </a:r>
            <a:endParaRPr lang="en-US" altLang="ja-JP" sz="1477" u="sng" dirty="0">
              <a:solidFill>
                <a:schemeClr val="tx1"/>
              </a:solidFill>
              <a:latin typeface="ＭＳ Ｐゴシック" pitchFamily="50" charset="-128"/>
              <a:ea typeface="ＭＳ Ｐゴシック" pitchFamily="50" charset="-128"/>
            </a:endParaRPr>
          </a:p>
          <a:p>
            <a:pPr eaLnBrk="1" hangingPunct="1">
              <a:defRPr/>
            </a:pPr>
            <a:r>
              <a:rPr lang="ja-JP" altLang="en-US" sz="1477" dirty="0">
                <a:solidFill>
                  <a:schemeClr val="tx1"/>
                </a:solidFill>
                <a:latin typeface="ＭＳ Ｐゴシック" pitchFamily="50" charset="-128"/>
                <a:ea typeface="ＭＳ Ｐゴシック" pitchFamily="50" charset="-128"/>
              </a:rPr>
              <a:t>どの分野でも利用される普遍的な語彙。</a:t>
            </a:r>
            <a:endParaRPr lang="en-US" altLang="ja-JP" sz="1477" dirty="0">
              <a:solidFill>
                <a:schemeClr val="tx1"/>
              </a:solidFill>
              <a:latin typeface="ＭＳ Ｐゴシック" pitchFamily="50" charset="-128"/>
              <a:ea typeface="ＭＳ Ｐゴシック" pitchFamily="50" charset="-128"/>
            </a:endParaRPr>
          </a:p>
          <a:p>
            <a:pPr eaLnBrk="1" hangingPunct="1">
              <a:defRPr/>
            </a:pPr>
            <a:r>
              <a:rPr lang="ja-JP" altLang="en-US" sz="1477" dirty="0">
                <a:solidFill>
                  <a:schemeClr val="tx1"/>
                </a:solidFill>
                <a:latin typeface="ＭＳ Ｐゴシック" pitchFamily="50" charset="-128"/>
                <a:ea typeface="ＭＳ Ｐゴシック" pitchFamily="50" charset="-128"/>
              </a:rPr>
              <a:t>例）人、物、場所、日付　など</a:t>
            </a:r>
          </a:p>
        </p:txBody>
      </p:sp>
      <p:sp>
        <p:nvSpPr>
          <p:cNvPr id="12313" name="テキスト ボックス 55"/>
          <p:cNvSpPr txBox="1">
            <a:spLocks noChangeArrowheads="1"/>
          </p:cNvSpPr>
          <p:nvPr/>
        </p:nvSpPr>
        <p:spPr bwMode="auto">
          <a:xfrm>
            <a:off x="6213231" y="2374522"/>
            <a:ext cx="984738"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algn="r" eaLnBrk="1" hangingPunct="1"/>
            <a:r>
              <a:rPr lang="ja-JP" altLang="en-US" sz="1477">
                <a:solidFill>
                  <a:schemeClr val="tx1"/>
                </a:solidFill>
                <a:latin typeface="ＭＳ Ｐゴシック" panose="020B0600070205080204" pitchFamily="50" charset="-128"/>
              </a:rPr>
              <a:t>地理空間</a:t>
            </a:r>
            <a:endParaRPr lang="en-US" altLang="ja-JP" sz="1477">
              <a:solidFill>
                <a:schemeClr val="tx1"/>
              </a:solidFill>
              <a:latin typeface="ＭＳ Ｐゴシック" panose="020B0600070205080204" pitchFamily="50" charset="-128"/>
            </a:endParaRPr>
          </a:p>
          <a:p>
            <a:pPr algn="r" eaLnBrk="1" hangingPunct="1"/>
            <a:r>
              <a:rPr lang="ja-JP" altLang="en-US" sz="1477">
                <a:solidFill>
                  <a:schemeClr val="tx1"/>
                </a:solidFill>
                <a:latin typeface="ＭＳ Ｐゴシック" panose="020B0600070205080204" pitchFamily="50" charset="-128"/>
              </a:rPr>
              <a:t>・施設</a:t>
            </a:r>
          </a:p>
        </p:txBody>
      </p:sp>
      <p:sp>
        <p:nvSpPr>
          <p:cNvPr id="12314" name="テキスト ボックス 56"/>
          <p:cNvSpPr txBox="1">
            <a:spLocks noChangeArrowheads="1"/>
          </p:cNvSpPr>
          <p:nvPr/>
        </p:nvSpPr>
        <p:spPr bwMode="auto">
          <a:xfrm>
            <a:off x="7571644" y="3284525"/>
            <a:ext cx="78251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eaLnBrk="1" hangingPunct="1"/>
            <a:r>
              <a:rPr lang="ja-JP" altLang="en-US" sz="1477">
                <a:solidFill>
                  <a:schemeClr val="tx1"/>
                </a:solidFill>
                <a:latin typeface="ＭＳ Ｐゴシック" panose="020B0600070205080204" pitchFamily="50" charset="-128"/>
              </a:rPr>
              <a:t>移動</a:t>
            </a:r>
            <a:endParaRPr lang="en-US" altLang="ja-JP" sz="1477">
              <a:solidFill>
                <a:schemeClr val="tx1"/>
              </a:solidFill>
              <a:latin typeface="ＭＳ Ｐゴシック" panose="020B0600070205080204" pitchFamily="50" charset="-128"/>
            </a:endParaRPr>
          </a:p>
          <a:p>
            <a:pPr eaLnBrk="1" hangingPunct="1"/>
            <a:r>
              <a:rPr lang="ja-JP" altLang="en-US" sz="1477">
                <a:solidFill>
                  <a:schemeClr val="tx1"/>
                </a:solidFill>
                <a:latin typeface="ＭＳ Ｐゴシック" panose="020B0600070205080204" pitchFamily="50" charset="-128"/>
              </a:rPr>
              <a:t>・交通</a:t>
            </a:r>
          </a:p>
        </p:txBody>
      </p:sp>
      <p:sp>
        <p:nvSpPr>
          <p:cNvPr id="12315" name="テキスト ボックス 57"/>
          <p:cNvSpPr txBox="1">
            <a:spLocks noChangeArrowheads="1"/>
          </p:cNvSpPr>
          <p:nvPr/>
        </p:nvSpPr>
        <p:spPr bwMode="auto">
          <a:xfrm>
            <a:off x="7748954" y="4547687"/>
            <a:ext cx="58175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eaLnBrk="1" hangingPunct="1"/>
            <a:r>
              <a:rPr lang="ja-JP" altLang="en-US" sz="1477">
                <a:solidFill>
                  <a:schemeClr val="tx1"/>
                </a:solidFill>
                <a:latin typeface="ＭＳ Ｐゴシック" panose="020B0600070205080204" pitchFamily="50" charset="-128"/>
              </a:rPr>
              <a:t>防災</a:t>
            </a:r>
          </a:p>
        </p:txBody>
      </p:sp>
      <p:sp>
        <p:nvSpPr>
          <p:cNvPr id="12316" name="テキスト ボックス 58"/>
          <p:cNvSpPr txBox="1">
            <a:spLocks noChangeArrowheads="1"/>
          </p:cNvSpPr>
          <p:nvPr/>
        </p:nvSpPr>
        <p:spPr bwMode="auto">
          <a:xfrm>
            <a:off x="6953252" y="5843087"/>
            <a:ext cx="581757"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eaLnBrk="1" hangingPunct="1"/>
            <a:r>
              <a:rPr lang="ja-JP" altLang="en-US" sz="1477">
                <a:solidFill>
                  <a:schemeClr val="tx1"/>
                </a:solidFill>
                <a:latin typeface="ＭＳ Ｐゴシック" panose="020B0600070205080204" pitchFamily="50" charset="-128"/>
              </a:rPr>
              <a:t>財務</a:t>
            </a:r>
          </a:p>
        </p:txBody>
      </p:sp>
      <p:pic>
        <p:nvPicPr>
          <p:cNvPr id="12317" name="図 59" descr="MC900391080.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4524" y="2453652"/>
            <a:ext cx="616927" cy="57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図 60" descr="b2-003.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6281" y="3836975"/>
            <a:ext cx="713642" cy="44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図 61" descr="MP900404896.JPG"/>
          <p:cNvPicPr>
            <a:picLocks noChangeAspect="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7561385" y="4880329"/>
            <a:ext cx="1009650" cy="72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図 62" descr="MC900238701.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0366" y="5999883"/>
            <a:ext cx="631580" cy="39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1" name="テキスト ボックス 30"/>
          <p:cNvSpPr txBox="1">
            <a:spLocks noChangeArrowheads="1"/>
          </p:cNvSpPr>
          <p:nvPr/>
        </p:nvSpPr>
        <p:spPr bwMode="auto">
          <a:xfrm>
            <a:off x="4766898" y="5555871"/>
            <a:ext cx="1315915"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algn="ctr" eaLnBrk="1" hangingPunct="1"/>
            <a:r>
              <a:rPr lang="ja-JP" altLang="en-US" sz="1846">
                <a:solidFill>
                  <a:schemeClr val="tx1"/>
                </a:solidFill>
                <a:latin typeface="ＭＳ Ｐゴシック" panose="020B0600070205080204" pitchFamily="50" charset="-128"/>
              </a:rPr>
              <a:t>ドメイン</a:t>
            </a:r>
            <a:endParaRPr lang="en-US" altLang="ja-JP" sz="1846">
              <a:solidFill>
                <a:schemeClr val="tx1"/>
              </a:solidFill>
              <a:latin typeface="ＭＳ Ｐゴシック" panose="020B0600070205080204" pitchFamily="50" charset="-128"/>
            </a:endParaRPr>
          </a:p>
          <a:p>
            <a:pPr algn="ctr" eaLnBrk="1" hangingPunct="1"/>
            <a:r>
              <a:rPr lang="ja-JP" altLang="en-US" sz="1846">
                <a:solidFill>
                  <a:schemeClr val="tx1"/>
                </a:solidFill>
                <a:latin typeface="ＭＳ Ｐゴシック" panose="020B0600070205080204" pitchFamily="50" charset="-128"/>
              </a:rPr>
              <a:t>固有語彙</a:t>
            </a:r>
          </a:p>
        </p:txBody>
      </p:sp>
      <p:sp>
        <p:nvSpPr>
          <p:cNvPr id="12322" name="テキスト ボックス 36"/>
          <p:cNvSpPr txBox="1">
            <a:spLocks noChangeArrowheads="1"/>
          </p:cNvSpPr>
          <p:nvPr/>
        </p:nvSpPr>
        <p:spPr bwMode="auto">
          <a:xfrm>
            <a:off x="5281247" y="4814386"/>
            <a:ext cx="1200150"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algn="ctr" eaLnBrk="1" hangingPunct="1"/>
            <a:r>
              <a:rPr lang="ja-JP" altLang="en-US" sz="1846" dirty="0" smtClean="0">
                <a:solidFill>
                  <a:schemeClr val="tx1"/>
                </a:solidFill>
                <a:latin typeface="ＭＳ Ｐゴシック" panose="020B0600070205080204" pitchFamily="50" charset="-128"/>
              </a:rPr>
              <a:t>ドメイン</a:t>
            </a:r>
            <a:endParaRPr lang="en-US" altLang="ja-JP" sz="1846" dirty="0" smtClean="0">
              <a:solidFill>
                <a:schemeClr val="tx1"/>
              </a:solidFill>
              <a:latin typeface="ＭＳ Ｐゴシック" panose="020B0600070205080204" pitchFamily="50" charset="-128"/>
            </a:endParaRPr>
          </a:p>
          <a:p>
            <a:pPr algn="ctr" eaLnBrk="1" hangingPunct="1"/>
            <a:r>
              <a:rPr lang="ja-JP" altLang="en-US" sz="1846" dirty="0" smtClean="0">
                <a:solidFill>
                  <a:schemeClr val="tx1"/>
                </a:solidFill>
                <a:latin typeface="ＭＳ Ｐゴシック" panose="020B0600070205080204" pitchFamily="50" charset="-128"/>
              </a:rPr>
              <a:t>共通</a:t>
            </a:r>
            <a:r>
              <a:rPr lang="ja-JP" altLang="en-US" sz="1846" dirty="0">
                <a:solidFill>
                  <a:schemeClr val="tx1"/>
                </a:solidFill>
                <a:latin typeface="ＭＳ Ｐゴシック" panose="020B0600070205080204" pitchFamily="50" charset="-128"/>
              </a:rPr>
              <a:t>語彙</a:t>
            </a:r>
          </a:p>
        </p:txBody>
      </p:sp>
    </p:spTree>
    <p:extLst>
      <p:ext uri="{BB962C8B-B14F-4D97-AF65-F5344CB8AC3E}">
        <p14:creationId xmlns:p14="http://schemas.microsoft.com/office/powerpoint/2010/main" val="9417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情報構造のイメージ</a:t>
            </a:r>
            <a:endParaRPr kumimoji="1" lang="ja-JP" altLang="en-US" dirty="0"/>
          </a:p>
        </p:txBody>
      </p:sp>
      <p:sp>
        <p:nvSpPr>
          <p:cNvPr id="46" name="コンテンツ プレースホルダ 45"/>
          <p:cNvSpPr>
            <a:spLocks noGrp="1"/>
          </p:cNvSpPr>
          <p:nvPr>
            <p:ph idx="1"/>
          </p:nvPr>
        </p:nvSpPr>
        <p:spPr>
          <a:xfrm>
            <a:off x="264541" y="764704"/>
            <a:ext cx="9224963" cy="4351338"/>
          </a:xfrm>
        </p:spPr>
        <p:txBody>
          <a:bodyPr/>
          <a:lstStyle/>
          <a:p>
            <a:r>
              <a:rPr kumimoji="1" lang="ja-JP" altLang="en-US" dirty="0" smtClean="0"/>
              <a:t>施設の情報は、コアのボキャブラリとドメインのボキャブラリ</a:t>
            </a:r>
            <a:r>
              <a:rPr lang="ja-JP" altLang="en-US" dirty="0" smtClean="0"/>
              <a:t>の組み合わせで表す</a:t>
            </a:r>
            <a:r>
              <a:rPr kumimoji="1" lang="ja-JP" altLang="en-US" dirty="0" smtClean="0"/>
              <a:t>。</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98D6E252-BA86-4B90-96DE-94C85918207E}" type="slidenum">
              <a:rPr lang="en-US" altLang="ja-JP" smtClean="0"/>
              <a:pPr>
                <a:defRPr/>
              </a:pPr>
              <a:t>5</a:t>
            </a:fld>
            <a:endParaRPr lang="en-US" altLang="ja-JP" dirty="0"/>
          </a:p>
        </p:txBody>
      </p:sp>
      <p:sp>
        <p:nvSpPr>
          <p:cNvPr id="47" name="角丸四角形 46"/>
          <p:cNvSpPr/>
          <p:nvPr/>
        </p:nvSpPr>
        <p:spPr>
          <a:xfrm>
            <a:off x="836533" y="1966683"/>
            <a:ext cx="1165763" cy="3988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病院</a:t>
            </a:r>
          </a:p>
        </p:txBody>
      </p:sp>
      <p:sp>
        <p:nvSpPr>
          <p:cNvPr id="48" name="角丸四角形 47"/>
          <p:cNvSpPr/>
          <p:nvPr/>
        </p:nvSpPr>
        <p:spPr>
          <a:xfrm>
            <a:off x="1634160" y="2498435"/>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建物</a:t>
            </a:r>
          </a:p>
        </p:txBody>
      </p:sp>
      <p:sp>
        <p:nvSpPr>
          <p:cNvPr id="49" name="角丸四角形 48"/>
          <p:cNvSpPr/>
          <p:nvPr/>
        </p:nvSpPr>
        <p:spPr>
          <a:xfrm>
            <a:off x="1634160" y="4891316"/>
            <a:ext cx="1165763" cy="398814"/>
          </a:xfrm>
          <a:prstGeom prst="roundRect">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診療科</a:t>
            </a:r>
          </a:p>
        </p:txBody>
      </p:sp>
      <p:sp>
        <p:nvSpPr>
          <p:cNvPr id="51" name="角丸四角形 50"/>
          <p:cNvSpPr/>
          <p:nvPr/>
        </p:nvSpPr>
        <p:spPr>
          <a:xfrm>
            <a:off x="2431787" y="2963717"/>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所在（住所）</a:t>
            </a:r>
          </a:p>
        </p:txBody>
      </p:sp>
      <p:sp>
        <p:nvSpPr>
          <p:cNvPr id="53" name="角丸四角形 52"/>
          <p:cNvSpPr/>
          <p:nvPr/>
        </p:nvSpPr>
        <p:spPr>
          <a:xfrm>
            <a:off x="2431787" y="3429000"/>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施設情報</a:t>
            </a:r>
          </a:p>
        </p:txBody>
      </p:sp>
      <p:cxnSp>
        <p:nvCxnSpPr>
          <p:cNvPr id="54" name="図形 53"/>
          <p:cNvCxnSpPr>
            <a:stCxn id="47" idx="2"/>
            <a:endCxn id="48" idx="1"/>
          </p:cNvCxnSpPr>
          <p:nvPr/>
        </p:nvCxnSpPr>
        <p:spPr>
          <a:xfrm rot="16200000" flipH="1">
            <a:off x="1360615" y="2424297"/>
            <a:ext cx="332345"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図形 54"/>
          <p:cNvCxnSpPr>
            <a:stCxn id="47" idx="2"/>
            <a:endCxn id="49" idx="1"/>
          </p:cNvCxnSpPr>
          <p:nvPr/>
        </p:nvCxnSpPr>
        <p:spPr>
          <a:xfrm rot="16200000" flipH="1">
            <a:off x="164174" y="3620738"/>
            <a:ext cx="2725226"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図形 55"/>
          <p:cNvCxnSpPr>
            <a:stCxn id="48" idx="2"/>
            <a:endCxn id="51" idx="1"/>
          </p:cNvCxnSpPr>
          <p:nvPr/>
        </p:nvCxnSpPr>
        <p:spPr>
          <a:xfrm rot="16200000" flipH="1">
            <a:off x="2191476" y="2922814"/>
            <a:ext cx="265876"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図形 59"/>
          <p:cNvCxnSpPr>
            <a:stCxn id="48" idx="2"/>
            <a:endCxn id="53" idx="1"/>
          </p:cNvCxnSpPr>
          <p:nvPr/>
        </p:nvCxnSpPr>
        <p:spPr>
          <a:xfrm rot="16200000" flipH="1">
            <a:off x="1958835" y="3155456"/>
            <a:ext cx="731158"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2431787" y="3894282"/>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建築物情報</a:t>
            </a:r>
          </a:p>
        </p:txBody>
      </p:sp>
      <p:cxnSp>
        <p:nvCxnSpPr>
          <p:cNvPr id="62" name="図形 61"/>
          <p:cNvCxnSpPr>
            <a:stCxn id="48" idx="2"/>
            <a:endCxn id="61" idx="1"/>
          </p:cNvCxnSpPr>
          <p:nvPr/>
        </p:nvCxnSpPr>
        <p:spPr>
          <a:xfrm rot="16200000" flipH="1">
            <a:off x="1726194" y="3388097"/>
            <a:ext cx="1196441"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角丸四角形 62"/>
          <p:cNvSpPr/>
          <p:nvPr/>
        </p:nvSpPr>
        <p:spPr>
          <a:xfrm>
            <a:off x="1634160" y="5356599"/>
            <a:ext cx="1165763" cy="398814"/>
          </a:xfrm>
          <a:prstGeom prst="roundRect">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状況</a:t>
            </a:r>
          </a:p>
        </p:txBody>
      </p:sp>
      <p:sp>
        <p:nvSpPr>
          <p:cNvPr id="64" name="角丸四角形 63"/>
          <p:cNvSpPr/>
          <p:nvPr/>
        </p:nvSpPr>
        <p:spPr>
          <a:xfrm>
            <a:off x="1634160" y="5821881"/>
            <a:ext cx="1165763" cy="398814"/>
          </a:xfrm>
          <a:prstGeom prst="roundRect">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ベッド数</a:t>
            </a:r>
          </a:p>
        </p:txBody>
      </p:sp>
      <p:cxnSp>
        <p:nvCxnSpPr>
          <p:cNvPr id="65" name="図形 64"/>
          <p:cNvCxnSpPr>
            <a:stCxn id="47" idx="2"/>
            <a:endCxn id="63" idx="1"/>
          </p:cNvCxnSpPr>
          <p:nvPr/>
        </p:nvCxnSpPr>
        <p:spPr>
          <a:xfrm rot="16200000" flipH="1">
            <a:off x="-68467" y="3853379"/>
            <a:ext cx="3190508"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図形 65"/>
          <p:cNvCxnSpPr>
            <a:stCxn id="47" idx="2"/>
            <a:endCxn id="64" idx="1"/>
          </p:cNvCxnSpPr>
          <p:nvPr/>
        </p:nvCxnSpPr>
        <p:spPr>
          <a:xfrm rot="16200000" flipH="1">
            <a:off x="-301109" y="4086021"/>
            <a:ext cx="3655791"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角丸四角形 66"/>
          <p:cNvSpPr/>
          <p:nvPr/>
        </p:nvSpPr>
        <p:spPr>
          <a:xfrm>
            <a:off x="3654300" y="1966683"/>
            <a:ext cx="1165763" cy="3988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小学校</a:t>
            </a:r>
          </a:p>
        </p:txBody>
      </p:sp>
      <p:sp>
        <p:nvSpPr>
          <p:cNvPr id="68" name="角丸四角形 67"/>
          <p:cNvSpPr/>
          <p:nvPr/>
        </p:nvSpPr>
        <p:spPr>
          <a:xfrm>
            <a:off x="4451927" y="2498435"/>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建物</a:t>
            </a:r>
          </a:p>
        </p:txBody>
      </p:sp>
      <p:sp>
        <p:nvSpPr>
          <p:cNvPr id="69" name="角丸四角形 68"/>
          <p:cNvSpPr/>
          <p:nvPr/>
        </p:nvSpPr>
        <p:spPr>
          <a:xfrm>
            <a:off x="4451927" y="4891316"/>
            <a:ext cx="1165763" cy="398814"/>
          </a:xfrm>
          <a:prstGeom prst="roundRect">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生徒数</a:t>
            </a:r>
          </a:p>
        </p:txBody>
      </p:sp>
      <p:sp>
        <p:nvSpPr>
          <p:cNvPr id="70" name="角丸四角形 69"/>
          <p:cNvSpPr/>
          <p:nvPr/>
        </p:nvSpPr>
        <p:spPr>
          <a:xfrm>
            <a:off x="5249554" y="2963717"/>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所在（住所）</a:t>
            </a:r>
          </a:p>
        </p:txBody>
      </p:sp>
      <p:sp>
        <p:nvSpPr>
          <p:cNvPr id="71" name="角丸四角形 70"/>
          <p:cNvSpPr/>
          <p:nvPr/>
        </p:nvSpPr>
        <p:spPr>
          <a:xfrm>
            <a:off x="5249554" y="3429000"/>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施設情報</a:t>
            </a:r>
          </a:p>
        </p:txBody>
      </p:sp>
      <p:cxnSp>
        <p:nvCxnSpPr>
          <p:cNvPr id="72" name="図形 71"/>
          <p:cNvCxnSpPr>
            <a:stCxn id="67" idx="2"/>
            <a:endCxn id="68" idx="1"/>
          </p:cNvCxnSpPr>
          <p:nvPr/>
        </p:nvCxnSpPr>
        <p:spPr>
          <a:xfrm rot="16200000" flipH="1">
            <a:off x="4178381" y="2424297"/>
            <a:ext cx="332345"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図形 72"/>
          <p:cNvCxnSpPr>
            <a:stCxn id="67" idx="2"/>
            <a:endCxn id="69" idx="1"/>
          </p:cNvCxnSpPr>
          <p:nvPr/>
        </p:nvCxnSpPr>
        <p:spPr>
          <a:xfrm rot="16200000" flipH="1">
            <a:off x="2981940" y="3620738"/>
            <a:ext cx="2725226"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図形 73"/>
          <p:cNvCxnSpPr>
            <a:stCxn id="68" idx="2"/>
            <a:endCxn id="70" idx="1"/>
          </p:cNvCxnSpPr>
          <p:nvPr/>
        </p:nvCxnSpPr>
        <p:spPr>
          <a:xfrm rot="16200000" flipH="1">
            <a:off x="5009242" y="2922814"/>
            <a:ext cx="265876"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図形 74"/>
          <p:cNvCxnSpPr>
            <a:stCxn id="68" idx="2"/>
            <a:endCxn id="71" idx="1"/>
          </p:cNvCxnSpPr>
          <p:nvPr/>
        </p:nvCxnSpPr>
        <p:spPr>
          <a:xfrm rot="16200000" flipH="1">
            <a:off x="4776601" y="3155456"/>
            <a:ext cx="731158"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角丸四角形 75"/>
          <p:cNvSpPr/>
          <p:nvPr/>
        </p:nvSpPr>
        <p:spPr>
          <a:xfrm>
            <a:off x="5249554" y="3894282"/>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建築物情報</a:t>
            </a:r>
          </a:p>
        </p:txBody>
      </p:sp>
      <p:cxnSp>
        <p:nvCxnSpPr>
          <p:cNvPr id="77" name="図形 76"/>
          <p:cNvCxnSpPr>
            <a:stCxn id="68" idx="2"/>
            <a:endCxn id="76" idx="1"/>
          </p:cNvCxnSpPr>
          <p:nvPr/>
        </p:nvCxnSpPr>
        <p:spPr>
          <a:xfrm rot="16200000" flipH="1">
            <a:off x="4543961" y="3388097"/>
            <a:ext cx="1196441"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角丸四角形 77"/>
          <p:cNvSpPr/>
          <p:nvPr/>
        </p:nvSpPr>
        <p:spPr>
          <a:xfrm>
            <a:off x="5249554" y="4359565"/>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避難所情報</a:t>
            </a:r>
          </a:p>
        </p:txBody>
      </p:sp>
      <p:cxnSp>
        <p:nvCxnSpPr>
          <p:cNvPr id="79" name="図形 78"/>
          <p:cNvCxnSpPr>
            <a:stCxn id="68" idx="2"/>
            <a:endCxn id="78" idx="1"/>
          </p:cNvCxnSpPr>
          <p:nvPr/>
        </p:nvCxnSpPr>
        <p:spPr>
          <a:xfrm rot="16200000" flipH="1">
            <a:off x="4311320" y="3620738"/>
            <a:ext cx="1661723"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831929" y="4824847"/>
            <a:ext cx="6012881"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3025404" y="4357958"/>
            <a:ext cx="1039067" cy="490006"/>
          </a:xfrm>
          <a:prstGeom prst="rect">
            <a:avLst/>
          </a:prstGeom>
          <a:noFill/>
        </p:spPr>
        <p:txBody>
          <a:bodyPr wrap="none" rtlCol="0">
            <a:spAutoFit/>
          </a:bodyPr>
          <a:lstStyle/>
          <a:p>
            <a:r>
              <a:rPr lang="ja-JP" altLang="en-US" sz="1292" dirty="0"/>
              <a:t>コア</a:t>
            </a:r>
            <a:endParaRPr lang="en-US" altLang="ja-JP" sz="1292" dirty="0"/>
          </a:p>
          <a:p>
            <a:r>
              <a:rPr lang="ja-JP" altLang="en-US" sz="1292" dirty="0"/>
              <a:t>ボキャブラリ</a:t>
            </a:r>
          </a:p>
        </p:txBody>
      </p:sp>
      <p:sp>
        <p:nvSpPr>
          <p:cNvPr id="82" name="テキスト ボックス 81"/>
          <p:cNvSpPr txBox="1"/>
          <p:nvPr/>
        </p:nvSpPr>
        <p:spPr>
          <a:xfrm>
            <a:off x="3025404" y="4957785"/>
            <a:ext cx="1039067" cy="490006"/>
          </a:xfrm>
          <a:prstGeom prst="rect">
            <a:avLst/>
          </a:prstGeom>
          <a:noFill/>
        </p:spPr>
        <p:txBody>
          <a:bodyPr wrap="none" rtlCol="0">
            <a:spAutoFit/>
          </a:bodyPr>
          <a:lstStyle/>
          <a:p>
            <a:r>
              <a:rPr lang="ja-JP" altLang="en-US" sz="1292" dirty="0"/>
              <a:t>ドメイン</a:t>
            </a:r>
            <a:endParaRPr lang="en-US" altLang="ja-JP" sz="1292" dirty="0"/>
          </a:p>
          <a:p>
            <a:r>
              <a:rPr lang="ja-JP" altLang="en-US" sz="1292" dirty="0"/>
              <a:t>ボキャブラリ</a:t>
            </a:r>
          </a:p>
        </p:txBody>
      </p:sp>
      <p:sp>
        <p:nvSpPr>
          <p:cNvPr id="83" name="角丸四角形 82"/>
          <p:cNvSpPr/>
          <p:nvPr/>
        </p:nvSpPr>
        <p:spPr>
          <a:xfrm>
            <a:off x="6445997" y="1966683"/>
            <a:ext cx="1165763" cy="3988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イベント</a:t>
            </a:r>
          </a:p>
        </p:txBody>
      </p:sp>
      <p:sp>
        <p:nvSpPr>
          <p:cNvPr id="84" name="角丸四角形 83"/>
          <p:cNvSpPr/>
          <p:nvPr/>
        </p:nvSpPr>
        <p:spPr>
          <a:xfrm>
            <a:off x="7243624" y="2498435"/>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建物</a:t>
            </a:r>
          </a:p>
        </p:txBody>
      </p:sp>
      <p:sp>
        <p:nvSpPr>
          <p:cNvPr id="85" name="角丸四角形 84"/>
          <p:cNvSpPr/>
          <p:nvPr/>
        </p:nvSpPr>
        <p:spPr>
          <a:xfrm>
            <a:off x="7243624" y="4891316"/>
            <a:ext cx="1165763" cy="398814"/>
          </a:xfrm>
          <a:prstGeom prst="round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292" dirty="0">
                <a:solidFill>
                  <a:schemeClr val="tx1"/>
                </a:solidFill>
              </a:rPr>
              <a:t>スケジュール</a:t>
            </a:r>
          </a:p>
        </p:txBody>
      </p:sp>
      <p:sp>
        <p:nvSpPr>
          <p:cNvPr id="86" name="角丸四角形 85"/>
          <p:cNvSpPr/>
          <p:nvPr/>
        </p:nvSpPr>
        <p:spPr>
          <a:xfrm>
            <a:off x="8041251" y="2963717"/>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所在（住所）</a:t>
            </a:r>
          </a:p>
        </p:txBody>
      </p:sp>
      <p:cxnSp>
        <p:nvCxnSpPr>
          <p:cNvPr id="87" name="図形 86"/>
          <p:cNvCxnSpPr>
            <a:stCxn id="83" idx="2"/>
            <a:endCxn id="84" idx="1"/>
          </p:cNvCxnSpPr>
          <p:nvPr/>
        </p:nvCxnSpPr>
        <p:spPr>
          <a:xfrm rot="16200000" flipH="1">
            <a:off x="6970076" y="2424297"/>
            <a:ext cx="332345"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図形 87"/>
          <p:cNvCxnSpPr>
            <a:stCxn id="83" idx="2"/>
            <a:endCxn id="85" idx="1"/>
          </p:cNvCxnSpPr>
          <p:nvPr/>
        </p:nvCxnSpPr>
        <p:spPr>
          <a:xfrm rot="16200000" flipH="1">
            <a:off x="5773635" y="3620738"/>
            <a:ext cx="2725226"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図形 88"/>
          <p:cNvCxnSpPr>
            <a:stCxn id="84" idx="2"/>
            <a:endCxn id="86" idx="1"/>
          </p:cNvCxnSpPr>
          <p:nvPr/>
        </p:nvCxnSpPr>
        <p:spPr>
          <a:xfrm rot="16200000" flipH="1">
            <a:off x="7800937" y="2922814"/>
            <a:ext cx="265876"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角丸四角形 89"/>
          <p:cNvSpPr/>
          <p:nvPr/>
        </p:nvSpPr>
        <p:spPr>
          <a:xfrm>
            <a:off x="7243624" y="5356599"/>
            <a:ext cx="1165763" cy="398814"/>
          </a:xfrm>
          <a:prstGeom prst="round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連絡先</a:t>
            </a:r>
          </a:p>
        </p:txBody>
      </p:sp>
      <p:cxnSp>
        <p:nvCxnSpPr>
          <p:cNvPr id="91" name="図形 90"/>
          <p:cNvCxnSpPr>
            <a:stCxn id="83" idx="2"/>
            <a:endCxn id="90" idx="1"/>
          </p:cNvCxnSpPr>
          <p:nvPr/>
        </p:nvCxnSpPr>
        <p:spPr>
          <a:xfrm rot="16200000" flipH="1">
            <a:off x="5540994" y="3853378"/>
            <a:ext cx="3190508"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6947071" y="5888350"/>
            <a:ext cx="229270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6880599" y="4824848"/>
            <a:ext cx="0" cy="106350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30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幅広いネットワーク</a:t>
            </a:r>
            <a:endParaRPr kumimoji="1" lang="ja-JP" altLang="en-US" dirty="0"/>
          </a:p>
        </p:txBody>
      </p:sp>
      <p:graphicFrame>
        <p:nvGraphicFramePr>
          <p:cNvPr id="6" name="図表 5"/>
          <p:cNvGraphicFramePr/>
          <p:nvPr>
            <p:extLst/>
          </p:nvPr>
        </p:nvGraphicFramePr>
        <p:xfrm>
          <a:off x="1143000" y="934918"/>
          <a:ext cx="7620000" cy="5590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5382903" y="678427"/>
            <a:ext cx="2177199" cy="400110"/>
          </a:xfrm>
          <a:prstGeom prst="rect">
            <a:avLst/>
          </a:prstGeom>
          <a:noFill/>
        </p:spPr>
        <p:txBody>
          <a:bodyPr wrap="none" rtlCol="0">
            <a:spAutoFit/>
          </a:bodyPr>
          <a:lstStyle/>
          <a:p>
            <a:r>
              <a:rPr lang="ja-JP" altLang="en-US" sz="2000" u="sng" dirty="0">
                <a:solidFill>
                  <a:srgbClr val="0000FF"/>
                </a:solidFill>
              </a:rPr>
              <a:t>主要体系との調整</a:t>
            </a:r>
          </a:p>
        </p:txBody>
      </p:sp>
      <p:sp>
        <p:nvSpPr>
          <p:cNvPr id="7" name="テキスト ボックス 6"/>
          <p:cNvSpPr txBox="1"/>
          <p:nvPr/>
        </p:nvSpPr>
        <p:spPr>
          <a:xfrm>
            <a:off x="7301314" y="1797115"/>
            <a:ext cx="2223686" cy="707886"/>
          </a:xfrm>
          <a:prstGeom prst="rect">
            <a:avLst/>
          </a:prstGeom>
          <a:noFill/>
        </p:spPr>
        <p:txBody>
          <a:bodyPr wrap="none" rtlCol="0">
            <a:spAutoFit/>
          </a:bodyPr>
          <a:lstStyle/>
          <a:p>
            <a:r>
              <a:rPr lang="ja-JP" altLang="en-US" sz="2000" u="sng" dirty="0">
                <a:solidFill>
                  <a:srgbClr val="0099CC"/>
                </a:solidFill>
              </a:rPr>
              <a:t>戦略実現の</a:t>
            </a:r>
            <a:endParaRPr lang="en-US" altLang="ja-JP" sz="2000" u="sng" dirty="0">
              <a:solidFill>
                <a:srgbClr val="0099CC"/>
              </a:solidFill>
            </a:endParaRPr>
          </a:p>
          <a:p>
            <a:r>
              <a:rPr lang="ja-JP" altLang="en-US" sz="2000" u="sng" dirty="0">
                <a:solidFill>
                  <a:srgbClr val="0099CC"/>
                </a:solidFill>
              </a:rPr>
              <a:t>キーコンポーネント</a:t>
            </a:r>
            <a:endParaRPr lang="en-US" altLang="ja-JP" sz="2000" u="sng" dirty="0">
              <a:solidFill>
                <a:srgbClr val="0099CC"/>
              </a:solidFill>
            </a:endParaRPr>
          </a:p>
        </p:txBody>
      </p:sp>
      <p:sp>
        <p:nvSpPr>
          <p:cNvPr id="8" name="テキスト ボックス 7"/>
          <p:cNvSpPr txBox="1"/>
          <p:nvPr/>
        </p:nvSpPr>
        <p:spPr>
          <a:xfrm>
            <a:off x="7461831" y="3993608"/>
            <a:ext cx="1819373" cy="707886"/>
          </a:xfrm>
          <a:prstGeom prst="rect">
            <a:avLst/>
          </a:prstGeom>
          <a:noFill/>
        </p:spPr>
        <p:txBody>
          <a:bodyPr wrap="square" rtlCol="0">
            <a:spAutoFit/>
          </a:bodyPr>
          <a:lstStyle/>
          <a:p>
            <a:r>
              <a:rPr lang="ja-JP" altLang="en-US" sz="2000" u="sng" dirty="0">
                <a:solidFill>
                  <a:srgbClr val="00CC99"/>
                </a:solidFill>
              </a:rPr>
              <a:t>広域サービスのコア技術</a:t>
            </a:r>
          </a:p>
        </p:txBody>
      </p:sp>
      <p:sp>
        <p:nvSpPr>
          <p:cNvPr id="9" name="テキスト ボックス 8"/>
          <p:cNvSpPr txBox="1"/>
          <p:nvPr/>
        </p:nvSpPr>
        <p:spPr>
          <a:xfrm>
            <a:off x="5616557" y="5855079"/>
            <a:ext cx="2140406" cy="707886"/>
          </a:xfrm>
          <a:prstGeom prst="rect">
            <a:avLst/>
          </a:prstGeom>
          <a:noFill/>
        </p:spPr>
        <p:txBody>
          <a:bodyPr wrap="square" rtlCol="0">
            <a:spAutoFit/>
          </a:bodyPr>
          <a:lstStyle/>
          <a:p>
            <a:r>
              <a:rPr lang="ja-JP" altLang="en-US" sz="2000" u="sng" dirty="0">
                <a:solidFill>
                  <a:srgbClr val="00CC66"/>
                </a:solidFill>
              </a:rPr>
              <a:t>各種アプリを開発</a:t>
            </a:r>
            <a:endParaRPr lang="en-US" altLang="ja-JP" sz="2000" u="sng" dirty="0">
              <a:solidFill>
                <a:srgbClr val="00CC66"/>
              </a:solidFill>
            </a:endParaRPr>
          </a:p>
          <a:p>
            <a:r>
              <a:rPr lang="ja-JP" altLang="en-US" sz="2000" u="sng" dirty="0">
                <a:solidFill>
                  <a:srgbClr val="00CC66"/>
                </a:solidFill>
              </a:rPr>
              <a:t>横展開</a:t>
            </a:r>
          </a:p>
        </p:txBody>
      </p:sp>
      <p:sp>
        <p:nvSpPr>
          <p:cNvPr id="10" name="テキスト ボックス 9"/>
          <p:cNvSpPr txBox="1"/>
          <p:nvPr/>
        </p:nvSpPr>
        <p:spPr>
          <a:xfrm>
            <a:off x="496500" y="3708930"/>
            <a:ext cx="2464688" cy="707886"/>
          </a:xfrm>
          <a:prstGeom prst="rect">
            <a:avLst/>
          </a:prstGeom>
          <a:noFill/>
        </p:spPr>
        <p:txBody>
          <a:bodyPr wrap="square" rtlCol="0">
            <a:spAutoFit/>
          </a:bodyPr>
          <a:lstStyle/>
          <a:p>
            <a:r>
              <a:rPr lang="ja-JP" altLang="en-US" sz="2000" u="sng" dirty="0">
                <a:solidFill>
                  <a:srgbClr val="00B050"/>
                </a:solidFill>
              </a:rPr>
              <a:t>データンマネジメントの一環で検討</a:t>
            </a:r>
          </a:p>
        </p:txBody>
      </p:sp>
      <p:sp>
        <p:nvSpPr>
          <p:cNvPr id="11" name="テキスト ボックス 10"/>
          <p:cNvSpPr txBox="1"/>
          <p:nvPr/>
        </p:nvSpPr>
        <p:spPr>
          <a:xfrm>
            <a:off x="1602736" y="1207681"/>
            <a:ext cx="1771476" cy="707886"/>
          </a:xfrm>
          <a:prstGeom prst="rect">
            <a:avLst/>
          </a:prstGeom>
          <a:noFill/>
        </p:spPr>
        <p:txBody>
          <a:bodyPr wrap="square" rtlCol="0">
            <a:spAutoFit/>
          </a:bodyPr>
          <a:lstStyle/>
          <a:p>
            <a:r>
              <a:rPr lang="ja-JP" altLang="en-US" sz="2000" u="sng" dirty="0">
                <a:solidFill>
                  <a:schemeClr val="accent6"/>
                </a:solidFill>
              </a:rPr>
              <a:t>開発効率化、高速化に貢献</a:t>
            </a:r>
          </a:p>
        </p:txBody>
      </p:sp>
      <p:sp>
        <p:nvSpPr>
          <p:cNvPr id="12" name="テキスト ボックス 11"/>
          <p:cNvSpPr txBox="1"/>
          <p:nvPr/>
        </p:nvSpPr>
        <p:spPr>
          <a:xfrm>
            <a:off x="496501" y="1953521"/>
            <a:ext cx="2358847" cy="523220"/>
          </a:xfrm>
          <a:prstGeom prst="rect">
            <a:avLst/>
          </a:prstGeom>
          <a:noFill/>
        </p:spPr>
        <p:txBody>
          <a:bodyPr wrap="square" rtlCol="0">
            <a:spAutoFit/>
          </a:bodyPr>
          <a:lstStyle/>
          <a:p>
            <a:r>
              <a:rPr lang="ja-JP" altLang="en-US" i="1" dirty="0">
                <a:solidFill>
                  <a:schemeClr val="accent6"/>
                </a:solidFill>
              </a:rPr>
              <a:t>日本データマネジメント協会（</a:t>
            </a:r>
            <a:r>
              <a:rPr lang="en-US" altLang="ja-JP" i="1" dirty="0">
                <a:solidFill>
                  <a:schemeClr val="accent6"/>
                </a:solidFill>
              </a:rPr>
              <a:t>JDMC</a:t>
            </a:r>
            <a:r>
              <a:rPr lang="ja-JP" altLang="en-US" i="1" dirty="0">
                <a:solidFill>
                  <a:schemeClr val="accent6"/>
                </a:solidFill>
              </a:rPr>
              <a:t>）による表彰</a:t>
            </a:r>
          </a:p>
        </p:txBody>
      </p:sp>
      <p:sp>
        <p:nvSpPr>
          <p:cNvPr id="13" name="テキスト ボックス 12"/>
          <p:cNvSpPr txBox="1"/>
          <p:nvPr/>
        </p:nvSpPr>
        <p:spPr>
          <a:xfrm>
            <a:off x="298811" y="4680395"/>
            <a:ext cx="2250623" cy="738664"/>
          </a:xfrm>
          <a:prstGeom prst="rect">
            <a:avLst/>
          </a:prstGeom>
          <a:noFill/>
        </p:spPr>
        <p:txBody>
          <a:bodyPr wrap="square" rtlCol="0">
            <a:spAutoFit/>
          </a:bodyPr>
          <a:lstStyle/>
          <a:p>
            <a:r>
              <a:rPr lang="ja-JP" altLang="en-US" i="1" dirty="0">
                <a:solidFill>
                  <a:srgbClr val="00B050"/>
                </a:solidFill>
              </a:rPr>
              <a:t>日本情報システム・ユーザー協会（</a:t>
            </a:r>
            <a:r>
              <a:rPr lang="en-US" altLang="ja-JP" i="1" dirty="0">
                <a:solidFill>
                  <a:srgbClr val="00B050"/>
                </a:solidFill>
              </a:rPr>
              <a:t>JUAS</a:t>
            </a:r>
            <a:r>
              <a:rPr lang="ja-JP" altLang="en-US" i="1" dirty="0">
                <a:solidFill>
                  <a:srgbClr val="00B050"/>
                </a:solidFill>
              </a:rPr>
              <a:t>）のデータマネジメント研究会に参加</a:t>
            </a:r>
          </a:p>
        </p:txBody>
      </p:sp>
      <p:sp>
        <p:nvSpPr>
          <p:cNvPr id="14" name="テキスト ボックス 13"/>
          <p:cNvSpPr txBox="1"/>
          <p:nvPr/>
        </p:nvSpPr>
        <p:spPr>
          <a:xfrm>
            <a:off x="3049002" y="6301355"/>
            <a:ext cx="2140406" cy="523220"/>
          </a:xfrm>
          <a:prstGeom prst="rect">
            <a:avLst/>
          </a:prstGeom>
          <a:noFill/>
        </p:spPr>
        <p:txBody>
          <a:bodyPr wrap="square" rtlCol="0">
            <a:spAutoFit/>
          </a:bodyPr>
          <a:lstStyle/>
          <a:p>
            <a:r>
              <a:rPr lang="ja-JP" altLang="en-US" i="1" dirty="0">
                <a:solidFill>
                  <a:srgbClr val="00CC66"/>
                </a:solidFill>
              </a:rPr>
              <a:t>コンテスト等での</a:t>
            </a:r>
            <a:endParaRPr lang="en-US" altLang="ja-JP" i="1" dirty="0">
              <a:solidFill>
                <a:srgbClr val="00CC66"/>
              </a:solidFill>
            </a:endParaRPr>
          </a:p>
          <a:p>
            <a:r>
              <a:rPr lang="ja-JP" altLang="en-US" i="1" dirty="0">
                <a:solidFill>
                  <a:srgbClr val="00CC66"/>
                </a:solidFill>
              </a:rPr>
              <a:t>活用事例が続々登場</a:t>
            </a:r>
          </a:p>
        </p:txBody>
      </p:sp>
      <p:sp>
        <p:nvSpPr>
          <p:cNvPr id="15" name="テキスト ボックス 14"/>
          <p:cNvSpPr txBox="1"/>
          <p:nvPr/>
        </p:nvSpPr>
        <p:spPr>
          <a:xfrm>
            <a:off x="7466783" y="4680394"/>
            <a:ext cx="2140406" cy="523220"/>
          </a:xfrm>
          <a:prstGeom prst="rect">
            <a:avLst/>
          </a:prstGeom>
          <a:noFill/>
        </p:spPr>
        <p:txBody>
          <a:bodyPr wrap="square" rtlCol="0">
            <a:spAutoFit/>
          </a:bodyPr>
          <a:lstStyle/>
          <a:p>
            <a:r>
              <a:rPr lang="ja-JP" altLang="en-US" i="1" dirty="0">
                <a:solidFill>
                  <a:srgbClr val="00CC99"/>
                </a:solidFill>
              </a:rPr>
              <a:t>データカタログサイトや</a:t>
            </a:r>
            <a:endParaRPr lang="en-US" altLang="ja-JP" i="1" dirty="0">
              <a:solidFill>
                <a:srgbClr val="00CC99"/>
              </a:solidFill>
            </a:endParaRPr>
          </a:p>
          <a:p>
            <a:r>
              <a:rPr lang="ja-JP" altLang="en-US" i="1" dirty="0">
                <a:solidFill>
                  <a:srgbClr val="00CC99"/>
                </a:solidFill>
              </a:rPr>
              <a:t>オープンデータで活用</a:t>
            </a:r>
          </a:p>
        </p:txBody>
      </p:sp>
      <p:sp>
        <p:nvSpPr>
          <p:cNvPr id="16" name="テキスト ボックス 15"/>
          <p:cNvSpPr txBox="1"/>
          <p:nvPr/>
        </p:nvSpPr>
        <p:spPr>
          <a:xfrm>
            <a:off x="7461830" y="2543478"/>
            <a:ext cx="2140406" cy="523220"/>
          </a:xfrm>
          <a:prstGeom prst="rect">
            <a:avLst/>
          </a:prstGeom>
          <a:noFill/>
        </p:spPr>
        <p:txBody>
          <a:bodyPr wrap="square" rtlCol="0">
            <a:spAutoFit/>
          </a:bodyPr>
          <a:lstStyle/>
          <a:p>
            <a:r>
              <a:rPr lang="en-US" altLang="ja-JP" i="1" dirty="0">
                <a:solidFill>
                  <a:srgbClr val="0099CC"/>
                </a:solidFill>
              </a:rPr>
              <a:t>IT</a:t>
            </a:r>
            <a:r>
              <a:rPr lang="ja-JP" altLang="en-US" i="1" dirty="0">
                <a:solidFill>
                  <a:srgbClr val="0099CC"/>
                </a:solidFill>
              </a:rPr>
              <a:t>戦略で強力に推進</a:t>
            </a:r>
            <a:endParaRPr lang="en-US" altLang="ja-JP" i="1" dirty="0">
              <a:solidFill>
                <a:srgbClr val="0099CC"/>
              </a:solidFill>
            </a:endParaRPr>
          </a:p>
          <a:p>
            <a:r>
              <a:rPr lang="ja-JP" altLang="en-US" i="1" dirty="0">
                <a:solidFill>
                  <a:srgbClr val="0099CC"/>
                </a:solidFill>
              </a:rPr>
              <a:t>ショーケースの作成</a:t>
            </a:r>
          </a:p>
        </p:txBody>
      </p:sp>
      <p:sp>
        <p:nvSpPr>
          <p:cNvPr id="17" name="テキスト ボックス 16"/>
          <p:cNvSpPr txBox="1"/>
          <p:nvPr/>
        </p:nvSpPr>
        <p:spPr>
          <a:xfrm>
            <a:off x="5678797" y="1067987"/>
            <a:ext cx="2140406" cy="523220"/>
          </a:xfrm>
          <a:prstGeom prst="rect">
            <a:avLst/>
          </a:prstGeom>
          <a:noFill/>
        </p:spPr>
        <p:txBody>
          <a:bodyPr wrap="square" rtlCol="0">
            <a:spAutoFit/>
          </a:bodyPr>
          <a:lstStyle/>
          <a:p>
            <a:r>
              <a:rPr lang="ja-JP" altLang="en-US" i="1" dirty="0">
                <a:solidFill>
                  <a:srgbClr val="0000FF"/>
                </a:solidFill>
              </a:rPr>
              <a:t>米国や欧州とのマッピング等の調整</a:t>
            </a:r>
          </a:p>
        </p:txBody>
      </p:sp>
      <p:sp>
        <p:nvSpPr>
          <p:cNvPr id="3" name="スライド番号プレースホルダー 2"/>
          <p:cNvSpPr>
            <a:spLocks noGrp="1"/>
          </p:cNvSpPr>
          <p:nvPr>
            <p:ph type="sldNum" sz="quarter" idx="12"/>
          </p:nvPr>
        </p:nvSpPr>
        <p:spPr/>
        <p:txBody>
          <a:bodyPr/>
          <a:lstStyle/>
          <a:p>
            <a:fld id="{7E492949-3F4D-45AF-AC4E-65E5BF325F20}" type="slidenum">
              <a:rPr kumimoji="1" lang="ja-JP" altLang="en-US" smtClean="0"/>
              <a:t>6</a:t>
            </a:fld>
            <a:endParaRPr kumimoji="1" lang="ja-JP" altLang="en-US"/>
          </a:p>
        </p:txBody>
      </p:sp>
    </p:spTree>
    <p:extLst>
      <p:ext uri="{BB962C8B-B14F-4D97-AF65-F5344CB8AC3E}">
        <p14:creationId xmlns:p14="http://schemas.microsoft.com/office/powerpoint/2010/main" val="240992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相互運用性に関する検討が盛んに</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105740503"/>
              </p:ext>
            </p:extLst>
          </p:nvPr>
        </p:nvGraphicFramePr>
        <p:xfrm>
          <a:off x="-255661" y="684133"/>
          <a:ext cx="7056784" cy="5978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10AC68E9-93AC-4EE7-A0E0-E98C161A901A}" type="slidenum">
              <a:rPr lang="ja-JP" altLang="en-US" smtClean="0"/>
              <a:pPr>
                <a:defRPr/>
              </a:pPr>
              <a:t>7</a:t>
            </a:fld>
            <a:endParaRPr lang="ja-JP" altLang="en-US"/>
          </a:p>
        </p:txBody>
      </p:sp>
      <p:pic>
        <p:nvPicPr>
          <p:cNvPr id="7" name="図 6"/>
          <p:cNvPicPr>
            <a:picLocks noChangeAspect="1"/>
          </p:cNvPicPr>
          <p:nvPr/>
        </p:nvPicPr>
        <p:blipFill>
          <a:blip r:embed="rId7"/>
          <a:stretch>
            <a:fillRect/>
          </a:stretch>
        </p:blipFill>
        <p:spPr>
          <a:xfrm rot="1037897">
            <a:off x="6278398" y="2583091"/>
            <a:ext cx="3664823" cy="4286418"/>
          </a:xfrm>
          <a:prstGeom prst="rect">
            <a:avLst/>
          </a:prstGeom>
        </p:spPr>
      </p:pic>
      <p:sp>
        <p:nvSpPr>
          <p:cNvPr id="8" name="テキスト ボックス 7"/>
          <p:cNvSpPr txBox="1"/>
          <p:nvPr/>
        </p:nvSpPr>
        <p:spPr bwMode="auto">
          <a:xfrm>
            <a:off x="6465168" y="1268760"/>
            <a:ext cx="1872208" cy="1440160"/>
          </a:xfrm>
          <a:prstGeom prst="rect">
            <a:avLst/>
          </a:prstGeom>
          <a:noFill/>
          <a:ln w="9525" algn="ctr">
            <a:noFill/>
            <a:miter lim="800000"/>
            <a:headEnd/>
            <a:tailEnd/>
          </a:ln>
          <a:effectLst/>
        </p:spPr>
        <p:txBody>
          <a:bodyPr wrap="none" lIns="91406" tIns="45704" rIns="91406" bIns="45704" rtlCol="0">
            <a:prstTxWarp prst="textChevron">
              <a:avLst/>
            </a:prstTxWarp>
            <a:spAutoFit/>
          </a:bodyPr>
          <a:lstStyle/>
          <a:p>
            <a:r>
              <a:rPr kumimoji="1" lang="en-US" altLang="ja-JP" sz="6600" b="0" dirty="0" smtClean="0">
                <a:solidFill>
                  <a:srgbClr val="FF0000"/>
                </a:solidFill>
              </a:rPr>
              <a:t>Wow!!</a:t>
            </a:r>
            <a:endParaRPr kumimoji="1" lang="ja-JP" altLang="en-US" sz="6600" b="0" dirty="0" smtClean="0">
              <a:solidFill>
                <a:srgbClr val="FF0000"/>
              </a:solidFill>
            </a:endParaRPr>
          </a:p>
        </p:txBody>
      </p:sp>
    </p:spTree>
    <p:extLst>
      <p:ext uri="{BB962C8B-B14F-4D97-AF65-F5344CB8AC3E}">
        <p14:creationId xmlns:p14="http://schemas.microsoft.com/office/powerpoint/2010/main" val="103072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取り組みの重点化</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582933799"/>
              </p:ext>
            </p:extLst>
          </p:nvPr>
        </p:nvGraphicFramePr>
        <p:xfrm>
          <a:off x="495300" y="638690"/>
          <a:ext cx="8915400" cy="5855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10AC68E9-93AC-4EE7-A0E0-E98C161A901A}" type="slidenum">
              <a:rPr lang="ja-JP" altLang="en-US" smtClean="0"/>
              <a:pPr>
                <a:defRPr/>
              </a:pPr>
              <a:t>8</a:t>
            </a:fld>
            <a:endParaRPr lang="ja-JP" altLang="en-US"/>
          </a:p>
        </p:txBody>
      </p:sp>
    </p:spTree>
    <p:extLst>
      <p:ext uri="{BB962C8B-B14F-4D97-AF65-F5344CB8AC3E}">
        <p14:creationId xmlns:p14="http://schemas.microsoft.com/office/powerpoint/2010/main" val="1080804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60603共通語彙基盤基調">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170213ＶＬＥＤイベント</Template>
  <TotalTime>936</TotalTime>
  <Words>2270</Words>
  <Application>Microsoft Office PowerPoint</Application>
  <PresentationFormat>A4 210 x 297 mm</PresentationFormat>
  <Paragraphs>456</Paragraphs>
  <Slides>18</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HGP創英角ｺﾞｼｯｸUB</vt:lpstr>
      <vt:lpstr>Meiryo UI</vt:lpstr>
      <vt:lpstr>ＭＳ Ｐゴシック</vt:lpstr>
      <vt:lpstr>ＭＳ Ｐ明朝</vt:lpstr>
      <vt:lpstr>新細明體</vt:lpstr>
      <vt:lpstr>宋体</vt:lpstr>
      <vt:lpstr>Arial</vt:lpstr>
      <vt:lpstr>Calibri</vt:lpstr>
      <vt:lpstr>Calibri Light</vt:lpstr>
      <vt:lpstr>Wingdings</vt:lpstr>
      <vt:lpstr>160603共通語彙基盤基調</vt:lpstr>
      <vt:lpstr>共通語彙基盤（ＩＭＩ）の 政府の取り組み</vt:lpstr>
      <vt:lpstr>データ活用しやすい世界に</vt:lpstr>
      <vt:lpstr>自治体アンケート調査結果（抜粋：データ標準化）</vt:lpstr>
      <vt:lpstr>共通語彙基盤（IMI: Infrastructure for Multi-layer Interoperability）の推進</vt:lpstr>
      <vt:lpstr>共通語彙基盤の構造</vt:lpstr>
      <vt:lpstr>情報構造のイメージ</vt:lpstr>
      <vt:lpstr>幅広いネットワーク</vt:lpstr>
      <vt:lpstr>相互運用性に関する検討が盛んに</vt:lpstr>
      <vt:lpstr>取り組みの重点化</vt:lpstr>
      <vt:lpstr>法人インフォメーション　http://hojin-info.go.jp/</vt:lpstr>
      <vt:lpstr>（参考）法人インフォメーション　～想定利用例～</vt:lpstr>
      <vt:lpstr>法人関連情報語彙の整備</vt:lpstr>
      <vt:lpstr>法人活動分析の基盤としてのデータ整理・集約</vt:lpstr>
      <vt:lpstr>埼玉県オープンデータポータル</vt:lpstr>
      <vt:lpstr>分野横断でデータ項目を共通化</vt:lpstr>
      <vt:lpstr>公開ドラフト（http://imi.go.jp/pd/）</vt:lpstr>
      <vt:lpstr>制度情報等への展開</vt:lpstr>
      <vt:lpstr>Join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オープンデータを巡る最近の話題</dc:title>
  <dc:creator>Kenji Hiramoto</dc:creator>
  <cp:lastModifiedBy>津國　剛</cp:lastModifiedBy>
  <cp:revision>46</cp:revision>
  <cp:lastPrinted>2017-02-22T11:11:24Z</cp:lastPrinted>
  <dcterms:created xsi:type="dcterms:W3CDTF">2017-01-18T10:41:25Z</dcterms:created>
  <dcterms:modified xsi:type="dcterms:W3CDTF">2017-02-22T11:11:34Z</dcterms:modified>
</cp:coreProperties>
</file>