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autoCompressPictures="0">
  <p:sldMasterIdLst>
    <p:sldMasterId id="2147483679" r:id="rId1"/>
    <p:sldMasterId id="2147483994" r:id="rId2"/>
  </p:sldMasterIdLst>
  <p:notesMasterIdLst>
    <p:notesMasterId r:id="rId5"/>
  </p:notesMasterIdLst>
  <p:handoutMasterIdLst>
    <p:handoutMasterId r:id="rId6"/>
  </p:handoutMasterIdLst>
  <p:sldIdLst>
    <p:sldId id="593" r:id="rId3"/>
    <p:sldId id="594"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1" autoAdjust="0"/>
    <p:restoredTop sz="94781" autoAdjust="0"/>
  </p:normalViewPr>
  <p:slideViewPr>
    <p:cSldViewPr snapToGrid="0" showGuides="1">
      <p:cViewPr varScale="1">
        <p:scale>
          <a:sx n="128" d="100"/>
          <a:sy n="128" d="100"/>
        </p:scale>
        <p:origin x="552" y="162"/>
      </p:cViewPr>
      <p:guideLst>
        <p:guide orient="horz" pos="2137"/>
        <p:guide pos="2880"/>
      </p:guideLst>
    </p:cSldViewPr>
  </p:slideViewPr>
  <p:outlineViewPr>
    <p:cViewPr>
      <p:scale>
        <a:sx n="33" d="100"/>
        <a:sy n="33" d="100"/>
      </p:scale>
      <p:origin x="0" y="-258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D3D5CFA-2EDD-4AD6-B846-986C6BDA813F}" type="datetimeFigureOut">
              <a:rPr kumimoji="1" lang="ja-JP" altLang="en-US" smtClean="0"/>
              <a:t>2017/1/13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54E6746-EAC5-4CFF-ACA3-A8B5963C5FB4}" type="slidenum">
              <a:rPr kumimoji="1" lang="ja-JP" altLang="en-US" smtClean="0"/>
              <a:t>‹#›</a:t>
            </a:fld>
            <a:endParaRPr kumimoji="1" lang="ja-JP" altLang="en-US"/>
          </a:p>
        </p:txBody>
      </p:sp>
    </p:spTree>
    <p:extLst>
      <p:ext uri="{BB962C8B-B14F-4D97-AF65-F5344CB8AC3E}">
        <p14:creationId xmlns:p14="http://schemas.microsoft.com/office/powerpoint/2010/main" val="397427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7" tIns="45712" rIns="91427" bIns="45712" rtlCol="0"/>
          <a:lstStyle>
            <a:lvl1pPr algn="r">
              <a:defRPr sz="1200"/>
            </a:lvl1pPr>
          </a:lstStyle>
          <a:p>
            <a:fld id="{C2C0FCEA-6E7B-43F1-AC95-7BEC49869D26}" type="datetimeFigureOut">
              <a:rPr kumimoji="1" lang="ja-JP" altLang="en-US" smtClean="0"/>
              <a:t>2017/1/13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27" tIns="45712" rIns="91427" bIns="45712" rtlCol="0" anchor="ctr"/>
          <a:lstStyle/>
          <a:p>
            <a:endParaRPr lang="ja-JP" altLang="en-US"/>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7" tIns="45712" rIns="91427"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7" tIns="45712" rIns="91427"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7" tIns="45712" rIns="91427" bIns="45712" rtlCol="0" anchor="b"/>
          <a:lstStyle>
            <a:lvl1pPr algn="r">
              <a:defRPr sz="1200"/>
            </a:lvl1pPr>
          </a:lstStyle>
          <a:p>
            <a:fld id="{AD09F5A4-BF3C-4C7D-A329-36CE5C58CD93}" type="slidenum">
              <a:rPr kumimoji="1" lang="ja-JP" altLang="en-US" smtClean="0"/>
              <a:t>‹#›</a:t>
            </a:fld>
            <a:endParaRPr kumimoji="1" lang="ja-JP" altLang="en-US"/>
          </a:p>
        </p:txBody>
      </p:sp>
    </p:spTree>
    <p:extLst>
      <p:ext uri="{BB962C8B-B14F-4D97-AF65-F5344CB8AC3E}">
        <p14:creationId xmlns:p14="http://schemas.microsoft.com/office/powerpoint/2010/main" val="10209898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CC343B-79EE-4C7F-A5B5-444445458AEB}" type="slidenum">
              <a:rPr kumimoji="1" lang="ja-JP" altLang="en-US" smtClean="0"/>
              <a:t>0</a:t>
            </a:fld>
            <a:endParaRPr kumimoji="1" lang="ja-JP" altLang="en-US"/>
          </a:p>
        </p:txBody>
      </p:sp>
    </p:spTree>
    <p:extLst>
      <p:ext uri="{BB962C8B-B14F-4D97-AF65-F5344CB8AC3E}">
        <p14:creationId xmlns:p14="http://schemas.microsoft.com/office/powerpoint/2010/main" val="2254858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CC343B-79EE-4C7F-A5B5-444445458AEB}"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17580503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17989" y="1312863"/>
            <a:ext cx="8508023" cy="2836862"/>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2198" rIns="0" bIns="42198" anchor="ctr"/>
          <a:lstStyle/>
          <a:p>
            <a:pPr algn="ctr" defTabSz="844083" eaLnBrk="0" fontAlgn="base" hangingPunct="0">
              <a:spcBef>
                <a:spcPct val="0"/>
              </a:spcBef>
              <a:spcAft>
                <a:spcPct val="0"/>
              </a:spcAft>
            </a:pPr>
            <a:endParaRPr kumimoji="1" lang="ja-JP" altLang="ja-JP" sz="2954" b="1">
              <a:solidFill>
                <a:srgbClr val="000000"/>
              </a:solidFill>
              <a:latin typeface="HG丸ｺﾞｼｯｸM-PRO" pitchFamily="50" charset="-128"/>
              <a:ea typeface="HG丸ｺﾞｼｯｸM-PRO" pitchFamily="50" charset="-128"/>
            </a:endParaRPr>
          </a:p>
        </p:txBody>
      </p:sp>
      <p:sp>
        <p:nvSpPr>
          <p:cNvPr id="5" name="AutoShape 8"/>
          <p:cNvSpPr>
            <a:spLocks noChangeArrowheads="1"/>
          </p:cNvSpPr>
          <p:nvPr userDrawn="1"/>
        </p:nvSpPr>
        <p:spPr bwMode="auto">
          <a:xfrm>
            <a:off x="716574" y="1841501"/>
            <a:ext cx="7643446" cy="1781175"/>
          </a:xfrm>
          <a:prstGeom prst="roundRect">
            <a:avLst>
              <a:gd name="adj" fmla="val 50000"/>
            </a:avLst>
          </a:prstGeom>
          <a:solidFill>
            <a:srgbClr val="FFFFFF"/>
          </a:solidFill>
          <a:ln>
            <a:noFill/>
          </a:ln>
          <a:extLst/>
        </p:spPr>
        <p:txBody>
          <a:bodyPr lIns="0" tIns="42198" rIns="0" bIns="42198" anchor="ctr"/>
          <a:lstStyle/>
          <a:p>
            <a:pPr algn="ctr" defTabSz="844083" eaLnBrk="0" fontAlgn="base" hangingPunct="0">
              <a:spcBef>
                <a:spcPct val="0"/>
              </a:spcBef>
              <a:spcAft>
                <a:spcPct val="0"/>
              </a:spcAft>
              <a:defRPr/>
            </a:pPr>
            <a:endParaRPr kumimoji="1" lang="ja-JP" altLang="ja-JP" sz="2400" dirty="0">
              <a:solidFill>
                <a:srgbClr val="000099"/>
              </a:solidFill>
              <a:effectLst>
                <a:outerShdw blurRad="38100" dist="38100" dir="2700000" algn="tl">
                  <a:srgbClr val="C0C0C0"/>
                </a:outerShdw>
              </a:effectLst>
              <a:latin typeface="HGS創英角ｺﾞｼｯｸUB" pitchFamily="50" charset="-128"/>
              <a:ea typeface="HGS創英角ｺﾞｼｯｸUB" pitchFamily="50" charset="-128"/>
            </a:endParaRPr>
          </a:p>
        </p:txBody>
      </p:sp>
      <p:pic>
        <p:nvPicPr>
          <p:cNvPr id="6" name="Picture 7" descr="kantei"/>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52047" y="4221164"/>
            <a:ext cx="3099289"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685800" y="1988841"/>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4198112" y="4469606"/>
            <a:ext cx="4627901" cy="1752600"/>
          </a:xfrm>
        </p:spPr>
        <p:txBody>
          <a:bodyPr/>
          <a:lstStyle>
            <a:lvl1pPr marL="0" indent="0" algn="l">
              <a:buNone/>
              <a:defRPr>
                <a:solidFill>
                  <a:schemeClr val="tx1"/>
                </a:solidFill>
              </a:defRPr>
            </a:lvl1pPr>
            <a:lvl2pPr marL="421884" indent="0" algn="ctr">
              <a:buNone/>
              <a:defRPr>
                <a:solidFill>
                  <a:schemeClr val="tx1">
                    <a:tint val="75000"/>
                  </a:schemeClr>
                </a:solidFill>
              </a:defRPr>
            </a:lvl2pPr>
            <a:lvl3pPr marL="843772" indent="0" algn="ctr">
              <a:buNone/>
              <a:defRPr>
                <a:solidFill>
                  <a:schemeClr val="tx1">
                    <a:tint val="75000"/>
                  </a:schemeClr>
                </a:solidFill>
              </a:defRPr>
            </a:lvl3pPr>
            <a:lvl4pPr marL="1265656" indent="0" algn="ctr">
              <a:buNone/>
              <a:defRPr>
                <a:solidFill>
                  <a:schemeClr val="tx1">
                    <a:tint val="75000"/>
                  </a:schemeClr>
                </a:solidFill>
              </a:defRPr>
            </a:lvl4pPr>
            <a:lvl5pPr marL="1687542" indent="0" algn="ctr">
              <a:buNone/>
              <a:defRPr>
                <a:solidFill>
                  <a:schemeClr val="tx1">
                    <a:tint val="75000"/>
                  </a:schemeClr>
                </a:solidFill>
              </a:defRPr>
            </a:lvl5pPr>
            <a:lvl6pPr marL="2109428" indent="0" algn="ctr">
              <a:buNone/>
              <a:defRPr>
                <a:solidFill>
                  <a:schemeClr val="tx1">
                    <a:tint val="75000"/>
                  </a:schemeClr>
                </a:solidFill>
              </a:defRPr>
            </a:lvl6pPr>
            <a:lvl7pPr marL="2531312" indent="0" algn="ctr">
              <a:buNone/>
              <a:defRPr>
                <a:solidFill>
                  <a:schemeClr val="tx1">
                    <a:tint val="75000"/>
                  </a:schemeClr>
                </a:solidFill>
              </a:defRPr>
            </a:lvl7pPr>
            <a:lvl8pPr marL="2953198" indent="0" algn="ctr">
              <a:buNone/>
              <a:defRPr>
                <a:solidFill>
                  <a:schemeClr val="tx1">
                    <a:tint val="75000"/>
                  </a:schemeClr>
                </a:solidFill>
              </a:defRPr>
            </a:lvl8pPr>
            <a:lvl9pPr marL="3375083" indent="0" algn="ctr">
              <a:buNone/>
              <a:defRPr>
                <a:solidFill>
                  <a:schemeClr val="tx1">
                    <a:tint val="75000"/>
                  </a:schemeClr>
                </a:solidFill>
              </a:defRPr>
            </a:lvl9pPr>
          </a:lstStyle>
          <a:p>
            <a:r>
              <a:rPr lang="ja-JP" altLang="en-US" smtClean="0"/>
              <a:t>マスター サブタイトルの書式設定</a:t>
            </a:r>
            <a:endParaRPr lang="ja-JP" altLang="en-US" dirty="0"/>
          </a:p>
        </p:txBody>
      </p:sp>
      <p:sp>
        <p:nvSpPr>
          <p:cNvPr id="7" name="日付プレースホルダ 3"/>
          <p:cNvSpPr>
            <a:spLocks noGrp="1"/>
          </p:cNvSpPr>
          <p:nvPr>
            <p:ph type="dt" sz="half" idx="10"/>
          </p:nvPr>
        </p:nvSpPr>
        <p:spPr>
          <a:xfrm>
            <a:off x="2931" y="6578601"/>
            <a:ext cx="2133600" cy="271463"/>
          </a:xfrm>
          <a:prstGeom prst="rect">
            <a:avLst/>
          </a:prstGeom>
        </p:spPr>
        <p:txBody>
          <a:bodyPr/>
          <a:lstStyle>
            <a:lvl1pPr>
              <a:defRPr b="1"/>
            </a:lvl1pPr>
          </a:lstStyle>
          <a:p>
            <a:pPr defTabSz="844083" fontAlgn="base">
              <a:spcBef>
                <a:spcPct val="0"/>
              </a:spcBef>
              <a:spcAft>
                <a:spcPct val="0"/>
              </a:spcAft>
              <a:defRPr/>
            </a:pPr>
            <a:endParaRPr kumimoji="1" lang="ja-JP" altLang="en-US" sz="1292">
              <a:solidFill>
                <a:prstClr val="black"/>
              </a:solidFill>
              <a:latin typeface="Arial" charset="0"/>
            </a:endParaRPr>
          </a:p>
        </p:txBody>
      </p:sp>
      <p:sp>
        <p:nvSpPr>
          <p:cNvPr id="8" name="フッター プレースホルダ 4"/>
          <p:cNvSpPr>
            <a:spLocks noGrp="1"/>
          </p:cNvSpPr>
          <p:nvPr>
            <p:ph type="ftr" sz="quarter" idx="11"/>
          </p:nvPr>
        </p:nvSpPr>
        <p:spPr>
          <a:xfrm>
            <a:off x="3124200" y="6578601"/>
            <a:ext cx="28956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lang="en-US" altLang="ja-JP" smtClean="0"/>
              <a:pPr algn="r" latinLnBrk="1"/>
              <a:t>‹#›</a:t>
            </a:fld>
            <a:endParaRPr lang="ja-JP" altLang="en-US"/>
          </a:p>
        </p:txBody>
      </p:sp>
    </p:spTree>
    <p:extLst>
      <p:ext uri="{BB962C8B-B14F-4D97-AF65-F5344CB8AC3E}">
        <p14:creationId xmlns:p14="http://schemas.microsoft.com/office/powerpoint/2010/main" val="401013430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7807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7658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1767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52749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82218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21647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smtClean="0"/>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282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717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5217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144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57200" y="-9255"/>
            <a:ext cx="8229600" cy="565674"/>
          </a:xfrm>
        </p:spPr>
        <p:txBody>
          <a:bodyPr/>
          <a:lstStyle>
            <a:lvl1pPr>
              <a:defRPr sz="2954"/>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457200" y="638691"/>
            <a:ext cx="8229600" cy="4525963"/>
          </a:xfrm>
        </p:spPr>
        <p:txBody>
          <a:bodyPr/>
          <a:lstStyle>
            <a:lvl1pPr>
              <a:defRPr sz="2215"/>
            </a:lvl1pPr>
            <a:lvl2pPr>
              <a:defRPr sz="1846"/>
            </a:lvl2pPr>
            <a:lvl3pPr>
              <a:defRPr sz="1662"/>
            </a:lvl3pPr>
            <a:lvl4pPr>
              <a:defRPr sz="1477"/>
            </a:lvl4pPr>
            <a:lvl5pPr>
              <a:defRPr sz="1477"/>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7" name="日付プレースホルダ 3"/>
          <p:cNvSpPr>
            <a:spLocks noGrp="1"/>
          </p:cNvSpPr>
          <p:nvPr>
            <p:ph type="dt" sz="half" idx="10"/>
          </p:nvPr>
        </p:nvSpPr>
        <p:spPr>
          <a:xfrm>
            <a:off x="2931" y="6616701"/>
            <a:ext cx="2133600" cy="233363"/>
          </a:xfrm>
          <a:prstGeom prst="rect">
            <a:avLst/>
          </a:prstGeom>
        </p:spPr>
        <p:txBody>
          <a:bodyPr/>
          <a:lstStyle>
            <a:lvl1pPr>
              <a:defRPr b="1"/>
            </a:lvl1pPr>
          </a:lstStyle>
          <a:p>
            <a:pPr defTabSz="844083" fontAlgn="base">
              <a:spcBef>
                <a:spcPct val="0"/>
              </a:spcBef>
              <a:spcAft>
                <a:spcPct val="0"/>
              </a:spcAft>
              <a:defRPr/>
            </a:pPr>
            <a:endParaRPr kumimoji="1" lang="ja-JP" altLang="en-US" sz="1292">
              <a:solidFill>
                <a:prstClr val="black"/>
              </a:solidFill>
              <a:latin typeface="Arial" charset="0"/>
            </a:endParaRPr>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lang="en-US" altLang="ja-JP" smtClean="0"/>
              <a:pPr algn="r" latinLnBrk="1"/>
              <a:t>‹#›</a:t>
            </a:fld>
            <a:endParaRPr lang="ja-JP" altLang="en-US"/>
          </a:p>
        </p:txBody>
      </p:sp>
    </p:spTree>
    <p:extLst>
      <p:ext uri="{BB962C8B-B14F-4D97-AF65-F5344CB8AC3E}">
        <p14:creationId xmlns:p14="http://schemas.microsoft.com/office/powerpoint/2010/main" val="23674768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5094288"/>
            <a:ext cx="9144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722313" y="4406913"/>
            <a:ext cx="7772400" cy="687273"/>
          </a:xfrm>
        </p:spPr>
        <p:txBody>
          <a:bodyPr anchor="t"/>
          <a:lstStyle>
            <a:lvl1pPr algn="l">
              <a:defRPr sz="3692" b="1" cap="all"/>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1207011" y="5271985"/>
            <a:ext cx="7287702" cy="707870"/>
          </a:xfrm>
        </p:spPr>
        <p:txBody>
          <a:bodyPr/>
          <a:lstStyle>
            <a:lvl1pPr marL="0" indent="0">
              <a:buNone/>
              <a:defRPr sz="1846">
                <a:solidFill>
                  <a:schemeClr val="tx1">
                    <a:tint val="75000"/>
                  </a:schemeClr>
                </a:solidFill>
              </a:defRPr>
            </a:lvl1pPr>
            <a:lvl2pPr marL="421884" indent="0">
              <a:buNone/>
              <a:defRPr sz="1662">
                <a:solidFill>
                  <a:schemeClr val="tx1">
                    <a:tint val="75000"/>
                  </a:schemeClr>
                </a:solidFill>
              </a:defRPr>
            </a:lvl2pPr>
            <a:lvl3pPr marL="843772" indent="0">
              <a:buNone/>
              <a:defRPr sz="1477">
                <a:solidFill>
                  <a:schemeClr val="tx1">
                    <a:tint val="75000"/>
                  </a:schemeClr>
                </a:solidFill>
              </a:defRPr>
            </a:lvl3pPr>
            <a:lvl4pPr marL="1265656" indent="0">
              <a:buNone/>
              <a:defRPr sz="1292">
                <a:solidFill>
                  <a:schemeClr val="tx1">
                    <a:tint val="75000"/>
                  </a:schemeClr>
                </a:solidFill>
              </a:defRPr>
            </a:lvl4pPr>
            <a:lvl5pPr marL="1687542" indent="0">
              <a:buNone/>
              <a:defRPr sz="1292">
                <a:solidFill>
                  <a:schemeClr val="tx1">
                    <a:tint val="75000"/>
                  </a:schemeClr>
                </a:solidFill>
              </a:defRPr>
            </a:lvl5pPr>
            <a:lvl6pPr marL="2109428" indent="0">
              <a:buNone/>
              <a:defRPr sz="1292">
                <a:solidFill>
                  <a:schemeClr val="tx1">
                    <a:tint val="75000"/>
                  </a:schemeClr>
                </a:solidFill>
              </a:defRPr>
            </a:lvl6pPr>
            <a:lvl7pPr marL="2531312" indent="0">
              <a:buNone/>
              <a:defRPr sz="1292">
                <a:solidFill>
                  <a:schemeClr val="tx1">
                    <a:tint val="75000"/>
                  </a:schemeClr>
                </a:solidFill>
              </a:defRPr>
            </a:lvl7pPr>
            <a:lvl8pPr marL="2953198" indent="0">
              <a:buNone/>
              <a:defRPr sz="1292">
                <a:solidFill>
                  <a:schemeClr val="tx1">
                    <a:tint val="75000"/>
                  </a:schemeClr>
                </a:solidFill>
              </a:defRPr>
            </a:lvl8pPr>
            <a:lvl9pPr marL="3375083" indent="0">
              <a:buNone/>
              <a:defRPr sz="1292">
                <a:solidFill>
                  <a:schemeClr val="tx1">
                    <a:tint val="75000"/>
                  </a:schemeClr>
                </a:solidFill>
              </a:defRPr>
            </a:lvl9pPr>
          </a:lstStyle>
          <a:p>
            <a:pPr lvl="0"/>
            <a:r>
              <a:rPr lang="ja-JP" altLang="en-US" smtClean="0"/>
              <a:t>マスター テキストの書式設定</a:t>
            </a:r>
          </a:p>
        </p:txBody>
      </p:sp>
      <p:sp>
        <p:nvSpPr>
          <p:cNvPr id="7" name="日付プレースホルダ 3"/>
          <p:cNvSpPr>
            <a:spLocks noGrp="1"/>
          </p:cNvSpPr>
          <p:nvPr>
            <p:ph type="dt" sz="half" idx="10"/>
          </p:nvPr>
        </p:nvSpPr>
        <p:spPr>
          <a:xfrm>
            <a:off x="2931" y="6616701"/>
            <a:ext cx="2133600" cy="233363"/>
          </a:xfrm>
          <a:prstGeom prst="rect">
            <a:avLst/>
          </a:prstGeom>
        </p:spPr>
        <p:txBody>
          <a:bodyPr/>
          <a:lstStyle>
            <a:lvl1pPr>
              <a:defRPr b="1"/>
            </a:lvl1pPr>
          </a:lstStyle>
          <a:p>
            <a:pPr defTabSz="844083" fontAlgn="base">
              <a:spcBef>
                <a:spcPct val="0"/>
              </a:spcBef>
              <a:spcAft>
                <a:spcPct val="0"/>
              </a:spcAft>
              <a:defRPr/>
            </a:pPr>
            <a:endParaRPr kumimoji="1" lang="ja-JP" altLang="en-US" sz="1292">
              <a:solidFill>
                <a:prstClr val="black"/>
              </a:solidFill>
              <a:latin typeface="Arial" charset="0"/>
            </a:endParaRPr>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lang="en-US" altLang="ja-JP" smtClean="0"/>
              <a:pPr algn="r" latinLnBrk="1"/>
              <a:t>‹#›</a:t>
            </a:fld>
            <a:endParaRPr lang="ja-JP" altLang="en-US"/>
          </a:p>
        </p:txBody>
      </p:sp>
    </p:spTree>
    <p:extLst>
      <p:ext uri="{BB962C8B-B14F-4D97-AF65-F5344CB8AC3E}">
        <p14:creationId xmlns:p14="http://schemas.microsoft.com/office/powerpoint/2010/main" val="19750928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grpSp>
        <p:nvGrpSpPr>
          <p:cNvPr id="5" name="正方形/長方形 5"/>
          <p:cNvGrpSpPr>
            <a:grpSpLocks/>
          </p:cNvGrpSpPr>
          <p:nvPr userDrawn="1"/>
        </p:nvGrpSpPr>
        <p:grpSpPr bwMode="auto">
          <a:xfrm>
            <a:off x="0" y="485775"/>
            <a:ext cx="9144000" cy="177800"/>
            <a:chOff x="-4" y="276"/>
            <a:chExt cx="5764" cy="112"/>
          </a:xfrm>
        </p:grpSpPr>
        <p:pic>
          <p:nvPicPr>
            <p:cNvPr id="6"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57200" y="8620"/>
            <a:ext cx="8229600" cy="521605"/>
          </a:xfrm>
        </p:spPr>
        <p:txBody>
          <a:bodyPr/>
          <a:lstStyle>
            <a:lvl1pPr>
              <a:defRPr sz="2954"/>
            </a:lvl1p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293064" y="613228"/>
            <a:ext cx="4285823" cy="4525963"/>
          </a:xfrm>
        </p:spPr>
        <p:txBody>
          <a:bodyPr/>
          <a:lstStyle>
            <a:lvl1pPr>
              <a:defRPr sz="2215"/>
            </a:lvl1pPr>
            <a:lvl2pPr>
              <a:defRPr sz="1846"/>
            </a:lvl2pPr>
            <a:lvl3pPr>
              <a:defRPr sz="1662"/>
            </a:lvl3pPr>
            <a:lvl4pPr>
              <a:defRPr sz="1477"/>
            </a:lvl4pPr>
            <a:lvl5pPr>
              <a:defRPr sz="1477"/>
            </a:lvl5pPr>
            <a:lvl6pPr>
              <a:defRPr sz="1662"/>
            </a:lvl6pPr>
            <a:lvl7pPr>
              <a:defRPr sz="1662"/>
            </a:lvl7pPr>
            <a:lvl8pPr>
              <a:defRPr sz="1662"/>
            </a:lvl8pPr>
            <a:lvl9pPr>
              <a:defRPr sz="166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648200" y="613228"/>
            <a:ext cx="4285823" cy="4525963"/>
          </a:xfrm>
        </p:spPr>
        <p:txBody>
          <a:bodyPr/>
          <a:lstStyle>
            <a:lvl1pPr>
              <a:defRPr sz="2215"/>
            </a:lvl1pPr>
            <a:lvl2pPr>
              <a:defRPr sz="1846"/>
            </a:lvl2pPr>
            <a:lvl3pPr>
              <a:defRPr sz="1662"/>
            </a:lvl3pPr>
            <a:lvl4pPr>
              <a:defRPr sz="1477"/>
            </a:lvl4pPr>
            <a:lvl5pPr>
              <a:defRPr sz="1477"/>
            </a:lvl5pPr>
            <a:lvl6pPr>
              <a:defRPr sz="1662"/>
            </a:lvl6pPr>
            <a:lvl7pPr>
              <a:defRPr sz="1662"/>
            </a:lvl7pPr>
            <a:lvl8pPr>
              <a:defRPr sz="1662"/>
            </a:lvl8pPr>
            <a:lvl9pPr>
              <a:defRPr sz="166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 3"/>
          <p:cNvSpPr>
            <a:spLocks noGrp="1"/>
          </p:cNvSpPr>
          <p:nvPr>
            <p:ph type="dt" sz="half" idx="10"/>
          </p:nvPr>
        </p:nvSpPr>
        <p:spPr>
          <a:xfrm>
            <a:off x="2931" y="6616701"/>
            <a:ext cx="2133600" cy="233363"/>
          </a:xfrm>
          <a:prstGeom prst="rect">
            <a:avLst/>
          </a:prstGeom>
        </p:spPr>
        <p:txBody>
          <a:bodyPr/>
          <a:lstStyle>
            <a:lvl1pPr>
              <a:defRPr b="1"/>
            </a:lvl1pPr>
          </a:lstStyle>
          <a:p>
            <a:pPr defTabSz="844083" fontAlgn="base">
              <a:spcBef>
                <a:spcPct val="0"/>
              </a:spcBef>
              <a:spcAft>
                <a:spcPct val="0"/>
              </a:spcAft>
              <a:defRPr/>
            </a:pPr>
            <a:endParaRPr kumimoji="1" lang="ja-JP" altLang="en-US" sz="1292">
              <a:solidFill>
                <a:prstClr val="black"/>
              </a:solidFill>
              <a:latin typeface="Arial" charset="0"/>
            </a:endParaRPr>
          </a:p>
        </p:txBody>
      </p:sp>
      <p:sp>
        <p:nvSpPr>
          <p:cNvPr id="9"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1" name="スライド番号プレースホルダ 5"/>
          <p:cNvSpPr>
            <a:spLocks noGrp="1"/>
          </p:cNvSpPr>
          <p:nvPr>
            <p:ph type="sldNum" sz="quarter" idx="12"/>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lang="en-US" altLang="ja-JP" smtClean="0"/>
              <a:pPr algn="r" latinLnBrk="1"/>
              <a:t>‹#›</a:t>
            </a:fld>
            <a:endParaRPr lang="ja-JP" altLang="en-US"/>
          </a:p>
        </p:txBody>
      </p:sp>
    </p:spTree>
    <p:extLst>
      <p:ext uri="{BB962C8B-B14F-4D97-AF65-F5344CB8AC3E}">
        <p14:creationId xmlns:p14="http://schemas.microsoft.com/office/powerpoint/2010/main" val="37200194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144000" cy="177800"/>
            <a:chOff x="-4" y="276"/>
            <a:chExt cx="5764" cy="112"/>
          </a:xfrm>
        </p:grpSpPr>
        <p:pic>
          <p:nvPicPr>
            <p:cNvPr id="4"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57200" y="8621"/>
            <a:ext cx="8229600" cy="521605"/>
          </a:xfrm>
        </p:spPr>
        <p:txBody>
          <a:bodyPr/>
          <a:lstStyle>
            <a:lvl1pPr>
              <a:defRPr sz="2954"/>
            </a:lvl1pPr>
          </a:lstStyle>
          <a:p>
            <a:r>
              <a:rPr lang="ja-JP" altLang="en-US" smtClean="0"/>
              <a:t>マスター タイトルの書式設定</a:t>
            </a:r>
            <a:endParaRPr lang="ja-JP" altLang="en-US" dirty="0"/>
          </a:p>
        </p:txBody>
      </p:sp>
      <p:sp>
        <p:nvSpPr>
          <p:cNvPr id="6" name="日付プレースホルダ 3"/>
          <p:cNvSpPr>
            <a:spLocks noGrp="1"/>
          </p:cNvSpPr>
          <p:nvPr>
            <p:ph type="dt" sz="half" idx="10"/>
          </p:nvPr>
        </p:nvSpPr>
        <p:spPr>
          <a:xfrm>
            <a:off x="2931" y="6616701"/>
            <a:ext cx="2133600" cy="233363"/>
          </a:xfrm>
          <a:prstGeom prst="rect">
            <a:avLst/>
          </a:prstGeom>
        </p:spPr>
        <p:txBody>
          <a:bodyPr/>
          <a:lstStyle>
            <a:lvl1pPr>
              <a:defRPr b="1"/>
            </a:lvl1pPr>
          </a:lstStyle>
          <a:p>
            <a:pPr defTabSz="844083" fontAlgn="base">
              <a:spcBef>
                <a:spcPct val="0"/>
              </a:spcBef>
              <a:spcAft>
                <a:spcPct val="0"/>
              </a:spcAft>
              <a:defRPr/>
            </a:pPr>
            <a:endParaRPr kumimoji="1" lang="ja-JP" altLang="en-US" sz="1292">
              <a:solidFill>
                <a:prstClr val="black"/>
              </a:solidFill>
              <a:latin typeface="Arial" charset="0"/>
            </a:endParaRPr>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lang="en-US" altLang="ja-JP" smtClean="0"/>
              <a:pPr algn="r" latinLnBrk="1"/>
              <a:t>‹#›</a:t>
            </a:fld>
            <a:endParaRPr lang="ja-JP" altLang="en-US"/>
          </a:p>
        </p:txBody>
      </p:sp>
    </p:spTree>
    <p:extLst>
      <p:ext uri="{BB962C8B-B14F-4D97-AF65-F5344CB8AC3E}">
        <p14:creationId xmlns:p14="http://schemas.microsoft.com/office/powerpoint/2010/main" val="601594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xfrm>
            <a:off x="2931" y="6616701"/>
            <a:ext cx="2133600" cy="233363"/>
          </a:xfrm>
          <a:prstGeom prst="rect">
            <a:avLst/>
          </a:prstGeom>
        </p:spPr>
        <p:txBody>
          <a:bodyPr/>
          <a:lstStyle>
            <a:lvl1pPr>
              <a:defRPr b="1"/>
            </a:lvl1pPr>
          </a:lstStyle>
          <a:p>
            <a:pPr defTabSz="844083" fontAlgn="base">
              <a:spcBef>
                <a:spcPct val="0"/>
              </a:spcBef>
              <a:spcAft>
                <a:spcPct val="0"/>
              </a:spcAft>
              <a:defRPr/>
            </a:pPr>
            <a:endParaRPr kumimoji="1" lang="ja-JP" altLang="en-US" sz="1292">
              <a:solidFill>
                <a:prstClr val="black"/>
              </a:solidFill>
              <a:latin typeface="Arial" charset="0"/>
            </a:endParaRPr>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5" name="スライド番号プレースホルダ 5"/>
          <p:cNvSpPr>
            <a:spLocks noGrp="1"/>
          </p:cNvSpPr>
          <p:nvPr>
            <p:ph type="sldNum" sz="quarter" idx="12"/>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lang="en-US" altLang="ja-JP" smtClean="0"/>
              <a:pPr algn="r" latinLnBrk="1"/>
              <a:t>‹#›</a:t>
            </a:fld>
            <a:endParaRPr lang="ja-JP" altLang="en-US"/>
          </a:p>
        </p:txBody>
      </p:sp>
    </p:spTree>
    <p:extLst>
      <p:ext uri="{BB962C8B-B14F-4D97-AF65-F5344CB8AC3E}">
        <p14:creationId xmlns:p14="http://schemas.microsoft.com/office/powerpoint/2010/main" val="281863563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485775"/>
            <a:ext cx="9144000" cy="177800"/>
            <a:chOff x="-4" y="276"/>
            <a:chExt cx="5764" cy="112"/>
          </a:xfrm>
        </p:grpSpPr>
        <p:pic>
          <p:nvPicPr>
            <p:cNvPr id="3"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a:xfrm>
            <a:off x="2931" y="6616701"/>
            <a:ext cx="2133600" cy="233363"/>
          </a:xfrm>
          <a:prstGeom prst="rect">
            <a:avLst/>
          </a:prstGeom>
        </p:spPr>
        <p:txBody>
          <a:bodyPr/>
          <a:lstStyle>
            <a:lvl1pPr>
              <a:defRPr/>
            </a:lvl1pPr>
          </a:lstStyle>
          <a:p>
            <a:pPr defTabSz="844083" fontAlgn="base">
              <a:spcBef>
                <a:spcPct val="0"/>
              </a:spcBef>
              <a:spcAft>
                <a:spcPct val="0"/>
              </a:spcAft>
              <a:defRPr/>
            </a:pPr>
            <a:endParaRPr kumimoji="1" lang="ja-JP" altLang="en-US" sz="1292" b="1">
              <a:solidFill>
                <a:prstClr val="black"/>
              </a:solidFill>
              <a:latin typeface="Arial" charset="0"/>
            </a:endParaRPr>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en-US" altLang="ja-JP" smtClean="0"/>
            </a:lvl1pPr>
          </a:lstStyle>
          <a:p>
            <a:pPr algn="r" latinLnBrk="1"/>
            <a:fld id="{2D445476-B57F-464F-8319-C26E69740EC0}" type="slidenum">
              <a:rPr lang="en-US" altLang="ja-JP" smtClean="0"/>
              <a:pPr algn="r" latinLnBrk="1"/>
              <a:t>‹#›</a:t>
            </a:fld>
            <a:endParaRPr lang="ja-JP" altLang="en-US"/>
          </a:p>
        </p:txBody>
      </p:sp>
    </p:spTree>
    <p:extLst>
      <p:ext uri="{BB962C8B-B14F-4D97-AF65-F5344CB8AC3E}">
        <p14:creationId xmlns:p14="http://schemas.microsoft.com/office/powerpoint/2010/main" val="10108960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3208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476C1FD-1E31-42C8-972C-25039CD24B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664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 name="フッター プレースホルダ 4"/>
          <p:cNvSpPr>
            <a:spLocks noGrp="1"/>
          </p:cNvSpPr>
          <p:nvPr>
            <p:ph type="ftr" sz="quarter" idx="3"/>
          </p:nvPr>
        </p:nvSpPr>
        <p:spPr>
          <a:xfrm>
            <a:off x="3124200" y="6616701"/>
            <a:ext cx="2895600" cy="233363"/>
          </a:xfrm>
          <a:prstGeom prst="rect">
            <a:avLst/>
          </a:prstGeom>
        </p:spPr>
        <p:txBody>
          <a:bodyPr vert="horz" lIns="91406" tIns="45704" rIns="91406" bIns="45704" rtlCol="0" anchor="ctr"/>
          <a:lstStyle>
            <a:lvl1pPr algn="ctr" fontAlgn="auto">
              <a:spcBef>
                <a:spcPts val="0"/>
              </a:spcBef>
              <a:spcAft>
                <a:spcPts val="0"/>
              </a:spcAft>
              <a:defRPr sz="1108" b="0">
                <a:solidFill>
                  <a:prstClr val="black">
                    <a:tint val="75000"/>
                  </a:prstClr>
                </a:solidFill>
                <a:latin typeface="+mn-lt"/>
                <a:ea typeface="+mn-ea"/>
              </a:defRPr>
            </a:lvl1pPr>
          </a:lstStyle>
          <a:p>
            <a:pPr defTabSz="844083">
              <a:defRPr/>
            </a:pPr>
            <a:endParaRPr kumimoji="1" lang="ja-JP" altLang="en-US"/>
          </a:p>
        </p:txBody>
      </p:sp>
      <p:sp>
        <p:nvSpPr>
          <p:cNvPr id="8" name="スライド番号プレースホルダ 5"/>
          <p:cNvSpPr>
            <a:spLocks noGrp="1"/>
          </p:cNvSpPr>
          <p:nvPr>
            <p:ph type="sldNum" sz="quarter" idx="4"/>
          </p:nvPr>
        </p:nvSpPr>
        <p:spPr>
          <a:xfrm>
            <a:off x="7007469" y="6578601"/>
            <a:ext cx="2133600" cy="271463"/>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defRPr lang="ja-JP" altLang="en-US" sz="1015" smtClean="0">
                <a:solidFill>
                  <a:prstClr val="black"/>
                </a:solidFill>
                <a:latin typeface="Arial" charset="0"/>
                <a:ea typeface="Gulim" pitchFamily="34" charset="-127"/>
              </a:defRPr>
            </a:lvl1pPr>
          </a:lstStyle>
          <a:p>
            <a:pPr algn="r" latinLnBrk="1"/>
            <a:fld id="{2D445476-B57F-464F-8319-C26E69740EC0}" type="slidenum">
              <a:rPr lang="en-US" altLang="ja-JP" smtClean="0"/>
              <a:pPr algn="r" latinLnBrk="1"/>
              <a:t>‹#›</a:t>
            </a:fld>
            <a:endParaRPr lang="en-US" altLang="ja-JP"/>
          </a:p>
        </p:txBody>
      </p:sp>
    </p:spTree>
    <p:extLst>
      <p:ext uri="{BB962C8B-B14F-4D97-AF65-F5344CB8AC3E}">
        <p14:creationId xmlns:p14="http://schemas.microsoft.com/office/powerpoint/2010/main" val="1322901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62" kern="1200">
          <a:solidFill>
            <a:schemeClr val="tx1"/>
          </a:solidFill>
          <a:latin typeface="+mj-lt"/>
          <a:ea typeface="+mj-ea"/>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p:titleStyle>
    <p:bodyStyle>
      <a:lvl1pPr marL="315066" indent="-315066" algn="l" rtl="0" eaLnBrk="1" fontAlgn="base" hangingPunct="1">
        <a:spcBef>
          <a:spcPct val="20000"/>
        </a:spcBef>
        <a:spcAft>
          <a:spcPct val="0"/>
        </a:spcAft>
        <a:buFont typeface="Wingdings" pitchFamily="2" charset="2"/>
        <a:buChar char="n"/>
        <a:defRPr kumimoji="1" sz="2954" kern="1200">
          <a:solidFill>
            <a:schemeClr val="tx1"/>
          </a:solidFill>
          <a:latin typeface="+mn-lt"/>
          <a:ea typeface="+mn-ea"/>
          <a:cs typeface="+mn-cs"/>
        </a:defRPr>
      </a:lvl1pPr>
      <a:lvl2pPr marL="684352" indent="-262311" algn="l" rtl="0" eaLnBrk="1" fontAlgn="base" hangingPunct="1">
        <a:spcBef>
          <a:spcPct val="20000"/>
        </a:spcBef>
        <a:spcAft>
          <a:spcPct val="0"/>
        </a:spcAft>
        <a:buFont typeface="Wingdings" pitchFamily="2" charset="2"/>
        <a:buChar char="Ø"/>
        <a:defRPr kumimoji="1" sz="2585" kern="1200">
          <a:solidFill>
            <a:schemeClr val="tx1"/>
          </a:solidFill>
          <a:latin typeface="+mn-lt"/>
          <a:ea typeface="+mn-ea"/>
          <a:cs typeface="+mn-cs"/>
        </a:defRPr>
      </a:lvl2pPr>
      <a:lvl3pPr marL="1053638" indent="-209556" algn="l" rtl="0" eaLnBrk="1" fontAlgn="base" hangingPunct="1">
        <a:spcBef>
          <a:spcPct val="20000"/>
        </a:spcBef>
        <a:spcAft>
          <a:spcPct val="0"/>
        </a:spcAft>
        <a:buFont typeface="Arial" charset="0"/>
        <a:buChar char="•"/>
        <a:defRPr kumimoji="1" sz="2215" kern="1200">
          <a:solidFill>
            <a:schemeClr val="tx1"/>
          </a:solidFill>
          <a:latin typeface="+mn-lt"/>
          <a:ea typeface="+mn-ea"/>
          <a:cs typeface="+mn-cs"/>
        </a:defRPr>
      </a:lvl3pPr>
      <a:lvl4pPr marL="1475680" indent="-209556" algn="l" rtl="0" eaLnBrk="1" fontAlgn="base" hangingPunct="1">
        <a:spcBef>
          <a:spcPct val="20000"/>
        </a:spcBef>
        <a:spcAft>
          <a:spcPct val="0"/>
        </a:spcAft>
        <a:buFont typeface="Arial" charset="0"/>
        <a:buChar char="–"/>
        <a:defRPr kumimoji="1" sz="1846" kern="1200">
          <a:solidFill>
            <a:schemeClr val="tx1"/>
          </a:solidFill>
          <a:latin typeface="+mn-lt"/>
          <a:ea typeface="+mn-ea"/>
          <a:cs typeface="+mn-cs"/>
        </a:defRPr>
      </a:lvl4pPr>
      <a:lvl5pPr marL="1897721" indent="-209556" algn="l" rtl="0" eaLnBrk="1" fontAlgn="base" hangingPunct="1">
        <a:spcBef>
          <a:spcPct val="20000"/>
        </a:spcBef>
        <a:spcAft>
          <a:spcPct val="0"/>
        </a:spcAft>
        <a:buFont typeface="Arial" charset="0"/>
        <a:buChar char="»"/>
        <a:defRPr kumimoji="1" sz="1846" kern="1200">
          <a:solidFill>
            <a:schemeClr val="tx1"/>
          </a:solidFill>
          <a:latin typeface="+mn-lt"/>
          <a:ea typeface="+mn-ea"/>
          <a:cs typeface="+mn-cs"/>
        </a:defRPr>
      </a:lvl5pPr>
      <a:lvl6pPr marL="232037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2255"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414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6026"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772" rtl="0" eaLnBrk="1" latinLnBrk="0" hangingPunct="1">
        <a:defRPr kumimoji="1" sz="1662" kern="1200">
          <a:solidFill>
            <a:schemeClr val="tx1"/>
          </a:solidFill>
          <a:latin typeface="+mn-lt"/>
          <a:ea typeface="+mn-ea"/>
          <a:cs typeface="+mn-cs"/>
        </a:defRPr>
      </a:lvl1pPr>
      <a:lvl2pPr marL="421884" algn="l" defTabSz="843772" rtl="0" eaLnBrk="1" latinLnBrk="0" hangingPunct="1">
        <a:defRPr kumimoji="1" sz="1662" kern="1200">
          <a:solidFill>
            <a:schemeClr val="tx1"/>
          </a:solidFill>
          <a:latin typeface="+mn-lt"/>
          <a:ea typeface="+mn-ea"/>
          <a:cs typeface="+mn-cs"/>
        </a:defRPr>
      </a:lvl2pPr>
      <a:lvl3pPr marL="843772" algn="l" defTabSz="843772" rtl="0" eaLnBrk="1" latinLnBrk="0" hangingPunct="1">
        <a:defRPr kumimoji="1" sz="1662" kern="1200">
          <a:solidFill>
            <a:schemeClr val="tx1"/>
          </a:solidFill>
          <a:latin typeface="+mn-lt"/>
          <a:ea typeface="+mn-ea"/>
          <a:cs typeface="+mn-cs"/>
        </a:defRPr>
      </a:lvl3pPr>
      <a:lvl4pPr marL="1265656" algn="l" defTabSz="843772" rtl="0" eaLnBrk="1" latinLnBrk="0" hangingPunct="1">
        <a:defRPr kumimoji="1" sz="1662" kern="1200">
          <a:solidFill>
            <a:schemeClr val="tx1"/>
          </a:solidFill>
          <a:latin typeface="+mn-lt"/>
          <a:ea typeface="+mn-ea"/>
          <a:cs typeface="+mn-cs"/>
        </a:defRPr>
      </a:lvl4pPr>
      <a:lvl5pPr marL="1687542" algn="l" defTabSz="843772" rtl="0" eaLnBrk="1" latinLnBrk="0" hangingPunct="1">
        <a:defRPr kumimoji="1" sz="1662" kern="1200">
          <a:solidFill>
            <a:schemeClr val="tx1"/>
          </a:solidFill>
          <a:latin typeface="+mn-lt"/>
          <a:ea typeface="+mn-ea"/>
          <a:cs typeface="+mn-cs"/>
        </a:defRPr>
      </a:lvl5pPr>
      <a:lvl6pPr marL="2109428" algn="l" defTabSz="843772" rtl="0" eaLnBrk="1" latinLnBrk="0" hangingPunct="1">
        <a:defRPr kumimoji="1" sz="1662" kern="1200">
          <a:solidFill>
            <a:schemeClr val="tx1"/>
          </a:solidFill>
          <a:latin typeface="+mn-lt"/>
          <a:ea typeface="+mn-ea"/>
          <a:cs typeface="+mn-cs"/>
        </a:defRPr>
      </a:lvl6pPr>
      <a:lvl7pPr marL="2531312" algn="l" defTabSz="843772" rtl="0" eaLnBrk="1" latinLnBrk="0" hangingPunct="1">
        <a:defRPr kumimoji="1" sz="1662" kern="1200">
          <a:solidFill>
            <a:schemeClr val="tx1"/>
          </a:solidFill>
          <a:latin typeface="+mn-lt"/>
          <a:ea typeface="+mn-ea"/>
          <a:cs typeface="+mn-cs"/>
        </a:defRPr>
      </a:lvl7pPr>
      <a:lvl8pPr marL="2953198" algn="l" defTabSz="843772" rtl="0" eaLnBrk="1" latinLnBrk="0" hangingPunct="1">
        <a:defRPr kumimoji="1" sz="1662" kern="1200">
          <a:solidFill>
            <a:schemeClr val="tx1"/>
          </a:solidFill>
          <a:latin typeface="+mn-lt"/>
          <a:ea typeface="+mn-ea"/>
          <a:cs typeface="+mn-cs"/>
        </a:defRPr>
      </a:lvl8pPr>
      <a:lvl9pPr marL="3375083" algn="l" defTabSz="843772"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defTabSz="844083"/>
            <a:endParaRPr kumimoji="1" lang="ja-JP" altLang="en-US">
              <a:solidFill>
                <a:prstClr val="black">
                  <a:tint val="75000"/>
                </a:prstClr>
              </a:solidFill>
            </a:endParaRPr>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pPr defTabSz="844083"/>
            <a:endParaRPr kumimoji="1" lang="ja-JP" altLang="en-US">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pPr defTabSz="844083"/>
            <a:fld id="{9476C1FD-1E31-42C8-972C-25039CD24B2D}" type="slidenum">
              <a:rPr kumimoji="1" lang="ja-JP" altLang="en-US" smtClean="0">
                <a:solidFill>
                  <a:prstClr val="black">
                    <a:tint val="75000"/>
                  </a:prstClr>
                </a:solidFill>
              </a:rPr>
              <a:pPr defTabSz="844083"/>
              <a:t>‹#›</a:t>
            </a:fld>
            <a:endParaRPr kumimoji="1" lang="ja-JP" altLang="en-US">
              <a:solidFill>
                <a:prstClr val="black">
                  <a:tint val="75000"/>
                </a:prstClr>
              </a:solidFill>
            </a:endParaRPr>
          </a:p>
        </p:txBody>
      </p:sp>
    </p:spTree>
    <p:extLst>
      <p:ext uri="{BB962C8B-B14F-4D97-AF65-F5344CB8AC3E}">
        <p14:creationId xmlns:p14="http://schemas.microsoft.com/office/powerpoint/2010/main" val="3799522855"/>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hf hdr="0" ftr="0" dt="0"/>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0" y="562313"/>
            <a:ext cx="9142622" cy="5983594"/>
          </a:xfrm>
          <a:prstGeom prst="roundRect">
            <a:avLst>
              <a:gd name="adj" fmla="val 3471"/>
            </a:avLst>
          </a:prstGeom>
          <a:solidFill>
            <a:srgbClr val="FFFFCC"/>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58730"/>
            <a:ext cx="9144000" cy="461665"/>
          </a:xfrm>
          <a:prstGeom prst="rect">
            <a:avLst/>
          </a:prstGeom>
          <a:noFill/>
          <a:ln w="47625" cmpd="thickThin">
            <a:noFill/>
          </a:ln>
        </p:spPr>
        <p:txBody>
          <a:bodyPr wrap="square" rtlCol="0">
            <a:spAutoFit/>
          </a:bodyPr>
          <a:lstStyle/>
          <a:p>
            <a:pPr algn="ct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官民データ活用推進基本法の</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81576" y="655263"/>
            <a:ext cx="9010118" cy="831174"/>
          </a:xfrm>
          <a:prstGeom prst="roundRect">
            <a:avLst>
              <a:gd name="adj" fmla="val 9284"/>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77"/>
              </a:lnSpc>
            </a:pPr>
            <a:r>
              <a:rPr lang="ja-JP" altLang="en-US"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インターネットその他の高度情報通信ネットワークを通じて流通する多様かつ大量の情報を活用することにより、</a:t>
            </a:r>
            <a:r>
              <a:rPr lang="ja-JP" altLang="ja-JP"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急速な少子高齢化の進展への対応等</a:t>
            </a:r>
            <a:r>
              <a:rPr lang="ja-JP" altLang="en-US"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我が国が直面する課題の解決に資する環境をより一層整備することが重要であることに鑑み、官民データの適正かつ効果的な活用（「官民データ活用」という。）の推進に関し、基本理念を定め、国等の責務を明らかにし、並びに官民データ活用推進基本計画の策定その他施策の基本となる事項を定めるとともに、官民データ活用推進戦略会議を設置することにより、</a:t>
            </a:r>
            <a:r>
              <a:rPr lang="ja-JP" altLang="en-US" sz="1015" u="heavy"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官民データ活用の推進に関する施策を総合的かつ効果的に推進し、もって国民が安全で安心して暮らせる社会及び快適な生活環境の実現に寄与</a:t>
            </a:r>
            <a:r>
              <a:rPr lang="ja-JP" altLang="en-US"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endParaRPr kumimoji="1" lang="ja-JP" altLang="en-US" sz="1015"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4486154" y="2372228"/>
            <a:ext cx="4563655" cy="2293919"/>
          </a:xfrm>
          <a:prstGeom prst="roundRect">
            <a:avLst>
              <a:gd name="adj" fmla="val 4763"/>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flipV="1">
            <a:off x="164810" y="2002306"/>
            <a:ext cx="46206" cy="48289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75083" y="1549716"/>
            <a:ext cx="4306698" cy="4912630"/>
          </a:xfrm>
          <a:prstGeom prst="roundRect">
            <a:avLst>
              <a:gd name="adj" fmla="val 4763"/>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92"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66462" y="1876214"/>
            <a:ext cx="4351126" cy="1246495"/>
          </a:xfrm>
          <a:prstGeom prst="rect">
            <a:avLst/>
          </a:prstGeom>
        </p:spPr>
        <p:txBody>
          <a:bodyPr wrap="square">
            <a:spAutoFit/>
          </a:bodyPr>
          <a:lstStyle/>
          <a:p>
            <a:pPr marL="158265" indent="-158265">
              <a:lnSpc>
                <a:spcPts val="1385"/>
              </a:lnSpc>
              <a:buFont typeface="Wingdings" panose="05000000000000000000" pitchFamily="2" charset="2"/>
              <a:buChar char="u"/>
            </a:pPr>
            <a:r>
              <a:rPr lang="ja-JP" altLang="en-US" sz="969" b="1" dirty="0">
                <a:latin typeface="Meiryo UI" panose="020B0604030504040204" pitchFamily="50" charset="-128"/>
                <a:ea typeface="Meiryo UI" panose="020B0604030504040204" pitchFamily="50" charset="-128"/>
                <a:cs typeface="Meiryo UI" panose="020B0604030504040204" pitchFamily="50" charset="-128"/>
              </a:rPr>
              <a:t>「官民データ」</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とは、電磁的記録</a:t>
            </a:r>
            <a:r>
              <a:rPr lang="ja-JP" altLang="en-US" sz="831" dirty="0">
                <a:latin typeface="Meiryo UI" panose="020B0604030504040204" pitchFamily="50" charset="-128"/>
                <a:ea typeface="Meiryo UI" panose="020B0604030504040204" pitchFamily="50" charset="-128"/>
                <a:cs typeface="Meiryo UI" panose="020B0604030504040204" pitchFamily="50" charset="-128"/>
              </a:rPr>
              <a:t>（</a:t>
            </a:r>
            <a:r>
              <a:rPr lang="en-US" altLang="ja-JP" sz="831" dirty="0">
                <a:latin typeface="Meiryo UI" panose="020B0604030504040204" pitchFamily="50" charset="-128"/>
                <a:ea typeface="Meiryo UI" panose="020B0604030504040204" pitchFamily="50" charset="-128"/>
                <a:cs typeface="Meiryo UI" panose="020B0604030504040204" pitchFamily="50" charset="-128"/>
              </a:rPr>
              <a:t>※1</a:t>
            </a:r>
            <a:r>
              <a:rPr lang="ja-JP" altLang="en-US" sz="8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に記録された情報</a:t>
            </a:r>
            <a:r>
              <a:rPr lang="ja-JP" altLang="en-US" sz="831" dirty="0">
                <a:latin typeface="Meiryo UI" panose="020B0604030504040204" pitchFamily="50" charset="-128"/>
                <a:ea typeface="Meiryo UI" panose="020B0604030504040204" pitchFamily="50" charset="-128"/>
                <a:cs typeface="Meiryo UI" panose="020B0604030504040204" pitchFamily="50" charset="-128"/>
              </a:rPr>
              <a:t>（</a:t>
            </a:r>
            <a:r>
              <a:rPr lang="en-US" altLang="ja-JP" sz="831" dirty="0">
                <a:latin typeface="Meiryo UI" panose="020B0604030504040204" pitchFamily="50" charset="-128"/>
                <a:ea typeface="Meiryo UI" panose="020B0604030504040204" pitchFamily="50" charset="-128"/>
                <a:cs typeface="Meiryo UI" panose="020B0604030504040204" pitchFamily="50" charset="-128"/>
              </a:rPr>
              <a:t>※2</a:t>
            </a:r>
            <a:r>
              <a:rPr lang="ja-JP" altLang="en-US" sz="8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であって、国若しくは地方公共団体又は独立行政法人若しくはその他の事業者により、その事務又は事業の遂行に当たり管理され、利用され、又は提供されるものをいう。（</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2</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335582" lvl="1" indent="-168524">
              <a:lnSpc>
                <a:spcPts val="1200"/>
              </a:lnSpc>
            </a:pPr>
            <a:r>
              <a:rPr lang="en-US" altLang="ja-JP" sz="831" dirty="0">
                <a:latin typeface="Meiryo UI" panose="020B0604030504040204" pitchFamily="50" charset="-128"/>
                <a:ea typeface="Meiryo UI" panose="020B0604030504040204" pitchFamily="50" charset="-128"/>
                <a:cs typeface="Meiryo UI" panose="020B0604030504040204" pitchFamily="50" charset="-128"/>
              </a:rPr>
              <a:t>※1</a:t>
            </a:r>
            <a:r>
              <a:rPr lang="ja-JP" altLang="en-US" sz="831" dirty="0">
                <a:latin typeface="Meiryo UI" panose="020B0604030504040204" pitchFamily="50" charset="-128"/>
                <a:ea typeface="Meiryo UI" panose="020B0604030504040204" pitchFamily="50" charset="-128"/>
                <a:cs typeface="Meiryo UI" panose="020B0604030504040204" pitchFamily="50" charset="-128"/>
              </a:rPr>
              <a:t>　電子的方式、磁気的方式その他人の知覚によっては認識することができない方式で作られる記録をいう。</a:t>
            </a:r>
            <a:endParaRPr lang="en-US" altLang="ja-JP" sz="831" dirty="0">
              <a:latin typeface="Meiryo UI" panose="020B0604030504040204" pitchFamily="50" charset="-128"/>
              <a:ea typeface="Meiryo UI" panose="020B0604030504040204" pitchFamily="50" charset="-128"/>
              <a:cs typeface="Meiryo UI" panose="020B0604030504040204" pitchFamily="50" charset="-128"/>
            </a:endParaRPr>
          </a:p>
          <a:p>
            <a:pPr marL="335582" lvl="1" indent="-168524">
              <a:lnSpc>
                <a:spcPts val="1200"/>
              </a:lnSpc>
            </a:pPr>
            <a:r>
              <a:rPr lang="en-US" altLang="ja-JP" sz="831" dirty="0">
                <a:latin typeface="Meiryo UI" panose="020B0604030504040204" pitchFamily="50" charset="-128"/>
                <a:ea typeface="Meiryo UI" panose="020B0604030504040204" pitchFamily="50" charset="-128"/>
                <a:cs typeface="Meiryo UI" panose="020B0604030504040204" pitchFamily="50" charset="-128"/>
              </a:rPr>
              <a:t>※2</a:t>
            </a:r>
            <a:r>
              <a:rPr lang="ja-JP" altLang="en-US" sz="831" dirty="0">
                <a:latin typeface="Meiryo UI" panose="020B0604030504040204" pitchFamily="50" charset="-128"/>
                <a:ea typeface="Meiryo UI" panose="020B0604030504040204" pitchFamily="50" charset="-128"/>
                <a:cs typeface="Meiryo UI" panose="020B0604030504040204" pitchFamily="50" charset="-128"/>
              </a:rPr>
              <a:t>　国の安全を損ない、公の秩序の維持を妨げ、又は公衆の安全の保護に支障を来すことになるおそれがあるものを除く。</a:t>
            </a:r>
          </a:p>
        </p:txBody>
      </p:sp>
      <p:sp>
        <p:nvSpPr>
          <p:cNvPr id="6" name="角丸四角形 5"/>
          <p:cNvSpPr/>
          <p:nvPr/>
        </p:nvSpPr>
        <p:spPr>
          <a:xfrm>
            <a:off x="163974" y="1586617"/>
            <a:ext cx="1312985" cy="29680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kumimoji="1" lang="ja-JP" altLang="en-US" sz="1292"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第１章　総則</a:t>
            </a:r>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66461" y="3040615"/>
            <a:ext cx="4488731" cy="2964914"/>
          </a:xfrm>
          <a:prstGeom prst="rect">
            <a:avLst/>
          </a:prstGeom>
        </p:spPr>
        <p:txBody>
          <a:bodyPr wrap="square">
            <a:spAutoFit/>
          </a:bodyPr>
          <a:lstStyle/>
          <a:p>
            <a:pPr marL="158265" indent="-158265">
              <a:lnSpc>
                <a:spcPts val="1385"/>
              </a:lnSpc>
              <a:buFont typeface="Wingdings" panose="05000000000000000000" pitchFamily="2" charset="2"/>
              <a:buChar char="u"/>
            </a:pPr>
            <a:r>
              <a:rPr lang="ja-JP" altLang="en-US" sz="969" b="1" dirty="0">
                <a:latin typeface="Meiryo UI" panose="020B0604030504040204" pitchFamily="50" charset="-128"/>
                <a:ea typeface="Meiryo UI" panose="020B0604030504040204" pitchFamily="50" charset="-128"/>
                <a:cs typeface="Meiryo UI" panose="020B0604030504040204" pitchFamily="50" charset="-128"/>
              </a:rPr>
              <a:t>基本理念</a:t>
            </a:r>
            <a:endParaRPr lang="en-US" altLang="ja-JP" sz="969" b="1" dirty="0">
              <a:latin typeface="Meiryo UI" panose="020B0604030504040204" pitchFamily="50" charset="-128"/>
              <a:ea typeface="Meiryo UI" panose="020B0604030504040204" pitchFamily="50" charset="-128"/>
              <a:cs typeface="Meiryo UI" panose="020B0604030504040204" pitchFamily="50" charset="-128"/>
            </a:endParaRPr>
          </a:p>
          <a:p>
            <a:pPr indent="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IT</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基本法等による施策と相まって、情報の円滑な流通の確保を図る（</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indent="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②自立的で個性豊かな地域社会の形成、新事業の創出、国際競争力の強化</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indent="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等を図り、活力ある日本社会の実現に寄与（</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2</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③官民データ活用により得られた情報を根拠とする施策の企画及び立案により、</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効果的かつ効率的な行政の推進に資する（</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④官民データ活用の推進に当たって、</a:t>
            </a: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・安全性及び信頼性の確保、国民の権利利益、国の安全等が害されないよ</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a:t>
            </a:r>
            <a:r>
              <a:rPr lang="ja-JP" altLang="en-US" sz="969" dirty="0" err="1">
                <a:latin typeface="Meiryo UI" panose="020B0604030504040204" pitchFamily="50" charset="-128"/>
                <a:ea typeface="Meiryo UI" panose="020B0604030504040204" pitchFamily="50" charset="-128"/>
                <a:cs typeface="Meiryo UI" panose="020B0604030504040204" pitchFamily="50" charset="-128"/>
              </a:rPr>
              <a:t>うに</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すること（</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4</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・国民の利便性の向上に資する分野及び当該分野以外の行政分野での</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情報通信技術の更なる活用（</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5</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・国民の権利利益を保護しつつ、官民データの適正な活用を図るための</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基盤整備（</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6</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・多様な主体の連携を確保するため、規格の整備、互換性の確保等の</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基盤整備（</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7</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67058">
              <a:lnSpc>
                <a:spcPts val="1385"/>
              </a:lnSpc>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　　・</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AI</a:t>
            </a:r>
            <a:r>
              <a:rPr lang="ja-JP" altLang="en-US" sz="969"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969"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969"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クラウド等の先端技術の活用（</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8</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右矢印 6"/>
          <p:cNvSpPr/>
          <p:nvPr/>
        </p:nvSpPr>
        <p:spPr>
          <a:xfrm>
            <a:off x="4279026" y="2994277"/>
            <a:ext cx="277123" cy="1573425"/>
          </a:xfrm>
          <a:prstGeom prst="rightArrow">
            <a:avLst/>
          </a:prstGeom>
          <a:gradFill>
            <a:gsLst>
              <a:gs pos="5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22" name="角丸四角形 21"/>
          <p:cNvSpPr/>
          <p:nvPr/>
        </p:nvSpPr>
        <p:spPr>
          <a:xfrm>
            <a:off x="4486154" y="1568081"/>
            <a:ext cx="4563655" cy="731109"/>
          </a:xfrm>
          <a:prstGeom prst="roundRect">
            <a:avLst>
              <a:gd name="adj" fmla="val 12738"/>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519385" y="1766086"/>
            <a:ext cx="4466354" cy="565411"/>
          </a:xfrm>
          <a:prstGeom prst="rect">
            <a:avLst/>
          </a:prstGeom>
        </p:spPr>
        <p:txBody>
          <a:bodyPr wrap="square">
            <a:spAutoFit/>
          </a:bodyPr>
          <a:lstStyle/>
          <a:p>
            <a:pPr marL="158265" indent="-158265">
              <a:spcAft>
                <a:spcPts val="92"/>
              </a:spcAft>
              <a:buFont typeface="Wingdings" panose="05000000000000000000" pitchFamily="2" charset="2"/>
              <a:buChar char="u"/>
            </a:pP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政府による官民データ活用推進基本計画の策定（</a:t>
            </a:r>
            <a:r>
              <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都道府県による都道府県官民データ活用推進計画の策定（</a:t>
            </a:r>
            <a:r>
              <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市町村による市町村官民データ活用推進計画の策定（努力義務）（</a:t>
            </a:r>
            <a:r>
              <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条</a:t>
            </a:r>
            <a:r>
              <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項）</a:t>
            </a:r>
          </a:p>
        </p:txBody>
      </p:sp>
      <p:sp>
        <p:nvSpPr>
          <p:cNvPr id="25" name="角丸四角形 24"/>
          <p:cNvSpPr/>
          <p:nvPr/>
        </p:nvSpPr>
        <p:spPr>
          <a:xfrm>
            <a:off x="4486154" y="4724308"/>
            <a:ext cx="4562483" cy="1091510"/>
          </a:xfrm>
          <a:prstGeom prst="roundRect">
            <a:avLst>
              <a:gd name="adj" fmla="val 12738"/>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108" dirty="0"/>
              <a:t>情報利用開発等事業者</a:t>
            </a:r>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519385" y="4949308"/>
            <a:ext cx="4529252" cy="876522"/>
          </a:xfrm>
          <a:prstGeom prst="rect">
            <a:avLst/>
          </a:prstGeom>
        </p:spPr>
        <p:txBody>
          <a:bodyPr wrap="square">
            <a:spAutoFit/>
          </a:bodyPr>
          <a:lstStyle/>
          <a:p>
            <a:pPr marL="158265" indent="-158265">
              <a:spcAft>
                <a:spcPts val="92"/>
              </a:spcAft>
              <a:buFont typeface="Wingdings" panose="05000000000000000000" pitchFamily="2" charset="2"/>
              <a:buChar char="u"/>
            </a:pPr>
            <a:r>
              <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戦略本部の下に官民データ活用推進戦略会議を設置（</a:t>
            </a:r>
            <a:r>
              <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官民データ活用推進戦略会議の組織（議長は内閣総理大臣）（</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22</a:t>
            </a:r>
            <a:r>
              <a:rPr lang="ja-JP" altLang="en-US" sz="969"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23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spc="-18" dirty="0">
                <a:latin typeface="Meiryo UI" panose="020B0604030504040204" pitchFamily="50" charset="-128"/>
                <a:ea typeface="Meiryo UI" panose="020B0604030504040204" pitchFamily="50" charset="-128"/>
                <a:cs typeface="Meiryo UI" panose="020B0604030504040204" pitchFamily="50" charset="-128"/>
              </a:rPr>
              <a:t>計画の案の策定及び計画に基づく施策の実施等に関する体制の整備（議長による重点分野の指定、関係行政機関の長に対する勧告等）（</a:t>
            </a:r>
            <a:r>
              <a:rPr lang="en-US" altLang="ja-JP" sz="969" spc="-18" dirty="0">
                <a:latin typeface="Meiryo UI" panose="020B0604030504040204" pitchFamily="50" charset="-128"/>
                <a:ea typeface="Meiryo UI" panose="020B0604030504040204" pitchFamily="50" charset="-128"/>
                <a:cs typeface="Meiryo UI" panose="020B0604030504040204" pitchFamily="50" charset="-128"/>
              </a:rPr>
              <a:t>20</a:t>
            </a:r>
            <a:r>
              <a:rPr lang="ja-JP" altLang="en-US" sz="969" spc="-18"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969" spc="-18" dirty="0">
                <a:latin typeface="Meiryo UI" panose="020B0604030504040204" pitchFamily="50" charset="-128"/>
                <a:ea typeface="Meiryo UI" panose="020B0604030504040204" pitchFamily="50" charset="-128"/>
                <a:cs typeface="Meiryo UI" panose="020B0604030504040204" pitchFamily="50" charset="-128"/>
              </a:rPr>
              <a:t>28</a:t>
            </a:r>
            <a:r>
              <a:rPr lang="ja-JP" altLang="en-US" sz="969" spc="-18"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spc="-18"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地方公共団体への協力（</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27</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519385" y="2580369"/>
            <a:ext cx="4466354" cy="2108141"/>
          </a:xfrm>
          <a:prstGeom prst="rect">
            <a:avLst/>
          </a:prstGeom>
        </p:spPr>
        <p:txBody>
          <a:bodyPr wrap="square">
            <a:spAutoFit/>
          </a:bodyPr>
          <a:lstStyle/>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行政手続に係るオンライン利用の原則化・民間事業者等の手続に係るオンライン利用の促進（</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10</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国・地方公共団体・事業者による自ら保有する官民データの活用の推進等</a:t>
            </a:r>
            <a:r>
              <a:rPr lang="ja-JP" altLang="en-US" sz="969" u="sng" spc="-9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関連する制度の見直し（コンテンツ流通円滑化を含む）</a:t>
            </a:r>
            <a:r>
              <a:rPr lang="ja-JP" altLang="en-US" sz="969" u="sng" spc="-9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69" u="sng" spc="-9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969" u="sng" spc="-92"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条）</a:t>
            </a:r>
            <a:r>
              <a:rPr lang="ja-JP" altLang="en-US"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69"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官民データの円滑な流通を促進するため、データ流通における個人の関与の仕組みの構築等（</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12</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地理的な制約、年齢その他の要因に基づく情報通信技術の利用機会又は活用に係る格差の是正（</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14</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情報システムに係る規格の整備、互換性の確保、業務の見直し、官民の情報システムの連携を図るための基盤の整備（サービスプラットフォーム）（</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15</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国及び地方公共団体の施策の整合性の確保（</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19</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spcAft>
                <a:spcPts val="92"/>
              </a:spcAft>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その他、マイナンバーカードの利用（</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13</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条）、研究開発の推進等（</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16</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条）、人材の育成及び確保（</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17</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条）、教育及び学習振興、普及啓発等（</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18</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条）</a:t>
            </a:r>
          </a:p>
        </p:txBody>
      </p:sp>
      <p:sp>
        <p:nvSpPr>
          <p:cNvPr id="28" name="角丸四角形 27"/>
          <p:cNvSpPr/>
          <p:nvPr/>
        </p:nvSpPr>
        <p:spPr>
          <a:xfrm>
            <a:off x="4519385" y="4724308"/>
            <a:ext cx="2851323" cy="29680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ja-JP" altLang="en-US" sz="1292"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第４章　官民データ活用推進戦略会議</a:t>
            </a:r>
            <a:endParaRPr lang="en-US" altLang="ja-JP" sz="1108"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4519385" y="1545944"/>
            <a:ext cx="3114212" cy="29680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ja-JP" altLang="en-US" sz="1292"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第２章　官民データ活用推進基本計画等</a:t>
            </a:r>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4519385" y="2354085"/>
            <a:ext cx="1716633" cy="29680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ja-JP" altLang="en-US" sz="1292"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第３章　基本的施策</a:t>
            </a:r>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66462" y="5964360"/>
            <a:ext cx="3206747" cy="400110"/>
          </a:xfrm>
          <a:prstGeom prst="rect">
            <a:avLst/>
          </a:prstGeom>
        </p:spPr>
        <p:txBody>
          <a:bodyPr wrap="square">
            <a:spAutoFit/>
          </a:bodyPr>
          <a:lstStyle/>
          <a:p>
            <a:pPr marL="167058" indent="-167058">
              <a:lnSpc>
                <a:spcPts val="1200"/>
              </a:lnSpc>
              <a:buFont typeface="Wingdings" panose="05000000000000000000" pitchFamily="2" charset="2"/>
              <a:buChar char="u"/>
            </a:pPr>
            <a:r>
              <a:rPr lang="ja-JP" altLang="en-US" sz="1015" b="1" dirty="0">
                <a:latin typeface="Meiryo UI" panose="020B0604030504040204" pitchFamily="50" charset="-128"/>
                <a:ea typeface="Meiryo UI" panose="020B0604030504040204" pitchFamily="50" charset="-128"/>
                <a:cs typeface="Meiryo UI" panose="020B0604030504040204" pitchFamily="50" charset="-128"/>
              </a:rPr>
              <a:t>国、地方公共団体及び事業者の責務（</a:t>
            </a:r>
            <a:r>
              <a:rPr lang="en-US" altLang="ja-JP" sz="1015"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15" b="1" dirty="0">
                <a:latin typeface="Meiryo UI" panose="020B0604030504040204" pitchFamily="50" charset="-128"/>
                <a:ea typeface="Meiryo UI" panose="020B0604030504040204" pitchFamily="50" charset="-128"/>
                <a:cs typeface="Meiryo UI" panose="020B0604030504040204" pitchFamily="50" charset="-128"/>
              </a:rPr>
              <a:t>条～</a:t>
            </a:r>
            <a:r>
              <a:rPr lang="en-US" altLang="ja-JP" sz="1015" b="1"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15" b="1"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1015" b="1" dirty="0">
              <a:latin typeface="Meiryo UI" panose="020B0604030504040204" pitchFamily="50" charset="-128"/>
              <a:ea typeface="Meiryo UI" panose="020B0604030504040204" pitchFamily="50" charset="-128"/>
              <a:cs typeface="Meiryo UI" panose="020B0604030504040204" pitchFamily="50" charset="-128"/>
            </a:endParaRPr>
          </a:p>
          <a:p>
            <a:pPr marL="167058" indent="-167058">
              <a:lnSpc>
                <a:spcPts val="1200"/>
              </a:lnSpc>
              <a:buFont typeface="Wingdings" panose="05000000000000000000" pitchFamily="2" charset="2"/>
              <a:buChar char="u"/>
            </a:pPr>
            <a:r>
              <a:rPr lang="ja-JP" altLang="en-US" sz="1015" b="1" dirty="0">
                <a:latin typeface="Meiryo UI" panose="020B0604030504040204" pitchFamily="50" charset="-128"/>
                <a:ea typeface="Meiryo UI" panose="020B0604030504040204" pitchFamily="50" charset="-128"/>
                <a:cs typeface="Meiryo UI" panose="020B0604030504040204" pitchFamily="50" charset="-128"/>
              </a:rPr>
              <a:t>法制上の措置等（</a:t>
            </a:r>
            <a:r>
              <a:rPr lang="en-US" altLang="ja-JP" sz="1015" b="1"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15" b="1" dirty="0">
                <a:latin typeface="Meiryo UI" panose="020B0604030504040204" pitchFamily="50" charset="-128"/>
                <a:ea typeface="Meiryo UI" panose="020B0604030504040204" pitchFamily="50" charset="-128"/>
                <a:cs typeface="Meiryo UI" panose="020B0604030504040204" pitchFamily="50" charset="-128"/>
              </a:rPr>
              <a:t>条）</a:t>
            </a:r>
            <a:endParaRPr lang="en-US" altLang="ja-JP" sz="969"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角丸四角形 28"/>
          <p:cNvSpPr/>
          <p:nvPr/>
        </p:nvSpPr>
        <p:spPr>
          <a:xfrm>
            <a:off x="185051" y="703775"/>
            <a:ext cx="451516" cy="170351"/>
          </a:xfrm>
          <a:prstGeom prst="roundRect">
            <a:avLst>
              <a:gd name="adj" fmla="val 9284"/>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15"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015"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4486154" y="5877187"/>
            <a:ext cx="4563655" cy="626927"/>
          </a:xfrm>
          <a:prstGeom prst="roundRect">
            <a:avLst>
              <a:gd name="adj" fmla="val 12738"/>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19384" y="6096168"/>
            <a:ext cx="4623237" cy="400110"/>
          </a:xfrm>
          <a:prstGeom prst="rect">
            <a:avLst/>
          </a:prstGeom>
        </p:spPr>
        <p:txBody>
          <a:bodyPr wrap="square">
            <a:spAutoFit/>
          </a:bodyPr>
          <a:lstStyle/>
          <a:p>
            <a:pPr marL="158265" indent="-158265">
              <a:lnSpc>
                <a:spcPts val="1200"/>
              </a:lnSpc>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施行期日は公布日（附則</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1</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endParaRPr lang="en-US" altLang="ja-JP" sz="969" dirty="0">
              <a:latin typeface="Meiryo UI" panose="020B0604030504040204" pitchFamily="50" charset="-128"/>
              <a:ea typeface="Meiryo UI" panose="020B0604030504040204" pitchFamily="50" charset="-128"/>
              <a:cs typeface="Meiryo UI" panose="020B0604030504040204" pitchFamily="50" charset="-128"/>
            </a:endParaRPr>
          </a:p>
          <a:p>
            <a:pPr marL="158265" indent="-158265">
              <a:lnSpc>
                <a:spcPts val="1200"/>
              </a:lnSpc>
              <a:buFont typeface="Wingdings" panose="05000000000000000000" pitchFamily="2" charset="2"/>
              <a:buChar char="u"/>
            </a:pPr>
            <a:r>
              <a:rPr lang="ja-JP" altLang="en-US" sz="969" dirty="0">
                <a:latin typeface="Meiryo UI" panose="020B0604030504040204" pitchFamily="50" charset="-128"/>
                <a:ea typeface="Meiryo UI" panose="020B0604030504040204" pitchFamily="50" charset="-128"/>
                <a:cs typeface="Meiryo UI" panose="020B0604030504040204" pitchFamily="50" charset="-128"/>
              </a:rPr>
              <a:t>本法の円滑な施行に資するための、国による地方公共団体に対する協力（附則</a:t>
            </a:r>
            <a:r>
              <a:rPr lang="en-US" altLang="ja-JP" sz="969" dirty="0">
                <a:latin typeface="Meiryo UI" panose="020B0604030504040204" pitchFamily="50" charset="-128"/>
                <a:ea typeface="Meiryo UI" panose="020B0604030504040204" pitchFamily="50" charset="-128"/>
                <a:cs typeface="Meiryo UI" panose="020B0604030504040204" pitchFamily="50" charset="-128"/>
              </a:rPr>
              <a:t>2</a:t>
            </a:r>
            <a:r>
              <a:rPr lang="ja-JP" altLang="en-US" sz="969" dirty="0">
                <a:latin typeface="Meiryo UI" panose="020B0604030504040204" pitchFamily="50" charset="-128"/>
                <a:ea typeface="Meiryo UI" panose="020B0604030504040204" pitchFamily="50" charset="-128"/>
                <a:cs typeface="Meiryo UI" panose="020B0604030504040204" pitchFamily="50" charset="-128"/>
              </a:rPr>
              <a:t>項）</a:t>
            </a:r>
          </a:p>
        </p:txBody>
      </p:sp>
      <p:sp>
        <p:nvSpPr>
          <p:cNvPr id="37" name="角丸四角形 36"/>
          <p:cNvSpPr/>
          <p:nvPr/>
        </p:nvSpPr>
        <p:spPr>
          <a:xfrm>
            <a:off x="4519385" y="5862663"/>
            <a:ext cx="803871" cy="29680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ja-JP" altLang="en-US" sz="1292"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附則　</a:t>
            </a:r>
            <a:endParaRPr lang="en-US" altLang="ja-JP" sz="1108"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3" name="正方形/長方形 5"/>
          <p:cNvGrpSpPr>
            <a:grpSpLocks/>
          </p:cNvGrpSpPr>
          <p:nvPr/>
        </p:nvGrpSpPr>
        <p:grpSpPr bwMode="auto">
          <a:xfrm>
            <a:off x="2931" y="425815"/>
            <a:ext cx="9144000" cy="200758"/>
            <a:chOff x="-4" y="276"/>
            <a:chExt cx="5764" cy="112"/>
          </a:xfrm>
        </p:grpSpPr>
        <p:pic>
          <p:nvPicPr>
            <p:cNvPr id="34" name="正方形/長方形 5"/>
            <p:cNvPicPr>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8" name="Text Box 5"/>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844083" fontAlgn="base">
                <a:lnSpc>
                  <a:spcPct val="80000"/>
                </a:lnSpc>
                <a:spcBef>
                  <a:spcPct val="0"/>
                </a:spcBef>
                <a:spcAft>
                  <a:spcPct val="0"/>
                </a:spcAft>
                <a:buFont typeface="Wingdings" panose="05000000000000000000" pitchFamily="2" charset="2"/>
                <a:buNone/>
              </a:pPr>
              <a:endParaRPr lang="ja-JP" altLang="en-US" sz="1846">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9" name="テキスト ボックス 38"/>
          <p:cNvSpPr txBox="1"/>
          <p:nvPr/>
        </p:nvSpPr>
        <p:spPr bwMode="auto">
          <a:xfrm>
            <a:off x="8209584" y="29520"/>
            <a:ext cx="877095" cy="369300"/>
          </a:xfrm>
          <a:prstGeom prst="rect">
            <a:avLst/>
          </a:prstGeom>
          <a:noFill/>
          <a:ln w="9525" algn="ctr">
            <a:solidFill>
              <a:schemeClr val="tx1"/>
            </a:solidFill>
            <a:miter lim="800000"/>
            <a:headEnd/>
            <a:tailEnd/>
          </a:ln>
          <a:effectLst/>
        </p:spPr>
        <p:txBody>
          <a:bodyPr wrap="none" lIns="91406" tIns="45704" rIns="91406" bIns="45704" rtlCol="0">
            <a:spAutoFit/>
          </a:bodyPr>
          <a:lstStyle/>
          <a:p>
            <a:pPr algn="ct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資料２</a:t>
            </a:r>
            <a:endPar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938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314735" y="737190"/>
            <a:ext cx="8612712" cy="1277398"/>
          </a:xfrm>
          <a:prstGeom prst="roundRect">
            <a:avLst>
              <a:gd name="adj" fmla="val 12738"/>
            </a:avLst>
          </a:prstGeom>
          <a:solidFill>
            <a:srgbClr val="FFFFCC"/>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844083"/>
            <a:endParaRPr kumimoji="1"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14735" y="86684"/>
            <a:ext cx="8520967" cy="461665"/>
          </a:xfrm>
          <a:prstGeom prst="rect">
            <a:avLst/>
          </a:prstGeom>
          <a:noFill/>
          <a:ln w="47625" cmpd="thickThin">
            <a:noFill/>
          </a:ln>
        </p:spPr>
        <p:txBody>
          <a:bodyPr wrap="square" rtlCol="0">
            <a:spAutoFit/>
          </a:bodyPr>
          <a:lstStyle/>
          <a:p>
            <a:pPr algn="ctr" defTabSz="844083"/>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官民データ活用推進</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基本法の</a:t>
            </a:r>
            <a:r>
              <a:rPr kumimoji="1"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オープンデータに関する規定</a:t>
            </a:r>
            <a:endParaRPr kumimoji="1"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14155" y="1028664"/>
            <a:ext cx="8513291" cy="989886"/>
          </a:xfrm>
          <a:prstGeom prst="rect">
            <a:avLst/>
          </a:prstGeom>
          <a:noFill/>
        </p:spPr>
        <p:txBody>
          <a:bodyPr wrap="square">
            <a:spAutoFit/>
          </a:bodyPr>
          <a:lstStyle/>
          <a:p>
            <a:pPr defTabSz="844083">
              <a:lnSpc>
                <a:spcPts val="1800"/>
              </a:lnSpc>
            </a:pPr>
            <a:r>
              <a:rPr kumimoji="1" lang="ja-JP" altLang="en-US" sz="1477"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国</a:t>
            </a:r>
            <a:r>
              <a:rPr kumimoji="1" lang="ja-JP" altLang="en-US" sz="147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及び地方公共団体は、自らが保有する官民データについて</a:t>
            </a:r>
            <a:r>
              <a:rPr kumimoji="1" lang="ja-JP" altLang="en-US" sz="1477"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a:t>
            </a:r>
            <a:r>
              <a:rPr kumimoji="1" lang="ja-JP" altLang="en-US" sz="147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・法人の権利利益、国の安全等が害されることのないようにしつつ、国民がインターネット等を通じて容易に利用できるよう、必要な措置を講ずるものとする</a:t>
            </a:r>
            <a:r>
              <a:rPr kumimoji="1" lang="ja-JP" altLang="en-US" sz="1477"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844083">
              <a:lnSpc>
                <a:spcPts val="1800"/>
              </a:lnSpc>
            </a:pPr>
            <a:r>
              <a:rPr kumimoji="1" lang="ja-JP" altLang="en-US" sz="1477" dirty="0" smtClean="0">
                <a:solidFill>
                  <a:prstClr val="black"/>
                </a:solidFill>
                <a:latin typeface="ＭＳ 明朝" panose="02020609040205080304" pitchFamily="17" charset="-128"/>
                <a:ea typeface="ＭＳ 明朝" panose="02020609040205080304" pitchFamily="17" charset="-128"/>
                <a:cs typeface="Meiryo UI" panose="020B0604030504040204" pitchFamily="50" charset="-128"/>
              </a:rPr>
              <a:t>（事業者が保有する官民データであって公益の増進に資するものについては、同様の措置を講ずる努力義務が規定されている。）</a:t>
            </a:r>
            <a:endParaRPr kumimoji="1" lang="en-US" altLang="ja-JP" sz="1477" dirty="0">
              <a:solidFill>
                <a:prstClr val="black"/>
              </a:solidFill>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6" name="角丸四角形 5"/>
          <p:cNvSpPr/>
          <p:nvPr/>
        </p:nvSpPr>
        <p:spPr>
          <a:xfrm>
            <a:off x="572244" y="737189"/>
            <a:ext cx="6890332" cy="325822"/>
          </a:xfrm>
          <a:prstGeom prst="roundRect">
            <a:avLst>
              <a:gd name="adj" fmla="val 47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defTabSz="844083"/>
            <a:r>
              <a:rPr kumimoji="1" lang="ja-JP" altLang="en-US" sz="1477"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国及び地方公共</a:t>
            </a:r>
            <a:r>
              <a:rPr kumimoji="1" lang="ja-JP" altLang="en-US" sz="1477"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団体等が</a:t>
            </a:r>
            <a:r>
              <a:rPr kumimoji="1" lang="ja-JP" altLang="en-US" sz="1477"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保有する官民データの容易な利用等（</a:t>
            </a:r>
            <a:r>
              <a:rPr kumimoji="1" lang="ja-JP" altLang="en-US" sz="1477"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第１１条）</a:t>
            </a:r>
            <a:endParaRPr kumimoji="1" lang="en-US" altLang="ja-JP" sz="147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a:spLocks noChangeArrowheads="1"/>
          </p:cNvSpPr>
          <p:nvPr/>
        </p:nvSpPr>
        <p:spPr bwMode="auto">
          <a:xfrm>
            <a:off x="414155" y="2089047"/>
            <a:ext cx="8365281" cy="774251"/>
          </a:xfrm>
          <a:prstGeom prst="rect">
            <a:avLst/>
          </a:prstGeom>
          <a:solidFill>
            <a:srgbClr val="F2DCDB"/>
          </a:solidFill>
          <a:ln w="9525" cmpd="dbl">
            <a:solidFill>
              <a:srgbClr val="1F497D"/>
            </a:solidFill>
            <a:miter lim="800000"/>
            <a:headEnd/>
            <a:tailEnd/>
          </a:ln>
          <a:effectLst>
            <a:outerShdw blurRad="50800" dist="38100" dir="2700000" algn="tl" rotWithShape="0">
              <a:srgbClr val="808080">
                <a:alpha val="39998"/>
              </a:srgbClr>
            </a:outerShdw>
          </a:effectLst>
        </p:spPr>
        <p:txBody>
          <a:bodyPr wrap="square" lIns="66462" rIns="66462" anchor="ctr">
            <a:spAutoFit/>
          </a:bodyPr>
          <a:lstStyle>
            <a:lvl1pPr>
              <a:defRPr kumimoji="1" sz="3600">
                <a:solidFill>
                  <a:schemeClr val="tx1"/>
                </a:solidFill>
                <a:latin typeface="Arial" pitchFamily="34" charset="0"/>
                <a:ea typeface="ＭＳ Ｐゴシック" pitchFamily="50" charset="-128"/>
              </a:defRPr>
            </a:lvl1pPr>
            <a:lvl2pPr marL="742950" indent="-285750">
              <a:defRPr kumimoji="1" sz="3600">
                <a:solidFill>
                  <a:schemeClr val="tx1"/>
                </a:solidFill>
                <a:latin typeface="Arial" pitchFamily="34" charset="0"/>
                <a:ea typeface="ＭＳ Ｐゴシック" pitchFamily="50" charset="-128"/>
              </a:defRPr>
            </a:lvl2pPr>
            <a:lvl3pPr marL="1143000" indent="-228600">
              <a:defRPr kumimoji="1" sz="3600">
                <a:solidFill>
                  <a:schemeClr val="tx1"/>
                </a:solidFill>
                <a:latin typeface="Arial" pitchFamily="34" charset="0"/>
                <a:ea typeface="ＭＳ Ｐゴシック" pitchFamily="50" charset="-128"/>
              </a:defRPr>
            </a:lvl3pPr>
            <a:lvl4pPr marL="1600200" indent="-228600">
              <a:defRPr kumimoji="1" sz="3600">
                <a:solidFill>
                  <a:schemeClr val="tx1"/>
                </a:solidFill>
                <a:latin typeface="Arial" pitchFamily="34" charset="0"/>
                <a:ea typeface="ＭＳ Ｐゴシック" pitchFamily="50" charset="-128"/>
              </a:defRPr>
            </a:lvl4pPr>
            <a:lvl5pPr marL="2057400" indent="-228600">
              <a:defRPr kumimoji="1" sz="36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36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36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36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3600">
                <a:solidFill>
                  <a:schemeClr val="tx1"/>
                </a:solidFill>
                <a:latin typeface="Arial" pitchFamily="34" charset="0"/>
                <a:ea typeface="ＭＳ Ｐゴシック" pitchFamily="50" charset="-128"/>
              </a:defRPr>
            </a:lvl9pPr>
          </a:lstStyle>
          <a:p>
            <a:pPr defTabSz="844083">
              <a:defRPr/>
            </a:pPr>
            <a:r>
              <a:rPr kumimoji="0" lang="ja-JP" altLang="en-US" sz="1477" dirty="0">
                <a:solidFill>
                  <a:srgbClr val="000000"/>
                </a:solidFill>
                <a:latin typeface="メイリオ" pitchFamily="50" charset="-128"/>
                <a:ea typeface="メイリオ" pitchFamily="50" charset="-128"/>
                <a:cs typeface="メイリオ" pitchFamily="50" charset="-128"/>
              </a:rPr>
              <a:t>　</a:t>
            </a:r>
            <a:r>
              <a:rPr kumimoji="0" lang="ja-JP" altLang="en-US" sz="1477" b="1" dirty="0">
                <a:solidFill>
                  <a:srgbClr val="000000"/>
                </a:solidFill>
                <a:latin typeface="メイリオ" pitchFamily="50" charset="-128"/>
                <a:ea typeface="メイリオ" pitchFamily="50" charset="-128"/>
                <a:cs typeface="メイリオ" pitchFamily="50" charset="-128"/>
              </a:rPr>
              <a:t>オープンデータ</a:t>
            </a:r>
            <a:r>
              <a:rPr kumimoji="0" lang="ja-JP" altLang="en-US" sz="1477" dirty="0">
                <a:solidFill>
                  <a:srgbClr val="000000"/>
                </a:solidFill>
                <a:latin typeface="メイリオ" pitchFamily="50" charset="-128"/>
                <a:ea typeface="メイリオ" pitchFamily="50" charset="-128"/>
                <a:cs typeface="メイリオ" pitchFamily="50" charset="-128"/>
              </a:rPr>
              <a:t>とは、政府や地方公共団体などが保有する公共データが、①「二次利用可能なルールの下」で、②「機械判読に適した形」で、公開されること。</a:t>
            </a:r>
            <a:endParaRPr kumimoji="0" lang="en-US" altLang="ja-JP" sz="1477" dirty="0">
              <a:solidFill>
                <a:srgbClr val="000000"/>
              </a:solidFill>
              <a:latin typeface="メイリオ" pitchFamily="50" charset="-128"/>
              <a:ea typeface="メイリオ" pitchFamily="50" charset="-128"/>
              <a:cs typeface="メイリオ" pitchFamily="50" charset="-128"/>
            </a:endParaRPr>
          </a:p>
          <a:p>
            <a:pPr defTabSz="844083">
              <a:defRPr/>
            </a:pPr>
            <a:r>
              <a:rPr kumimoji="0" lang="ja-JP" altLang="en-US" sz="1477" dirty="0">
                <a:solidFill>
                  <a:srgbClr val="000000"/>
                </a:solidFill>
                <a:latin typeface="メイリオ" pitchFamily="50" charset="-128"/>
                <a:ea typeface="メイリオ" pitchFamily="50" charset="-128"/>
                <a:cs typeface="メイリオ" pitchFamily="50" charset="-128"/>
              </a:rPr>
              <a:t>　オープンデータへの取組により、新事業の創出、行政の透明性・信頼性の向上等が期待。</a:t>
            </a:r>
            <a:endParaRPr kumimoji="0" lang="en-US" altLang="ja-JP" sz="1477" dirty="0">
              <a:solidFill>
                <a:srgbClr val="000000"/>
              </a:solidFill>
              <a:latin typeface="メイリオ" pitchFamily="50" charset="-128"/>
              <a:ea typeface="メイリオ" pitchFamily="50" charset="-128"/>
              <a:cs typeface="メイリオ" pitchFamily="50" charset="-128"/>
            </a:endParaRPr>
          </a:p>
        </p:txBody>
      </p:sp>
      <p:sp>
        <p:nvSpPr>
          <p:cNvPr id="41" name="正方形/長方形 40"/>
          <p:cNvSpPr/>
          <p:nvPr/>
        </p:nvSpPr>
        <p:spPr>
          <a:xfrm>
            <a:off x="417173" y="2937492"/>
            <a:ext cx="3382657" cy="348109"/>
          </a:xfrm>
          <a:prstGeom prst="rect">
            <a:avLst/>
          </a:prstGeom>
        </p:spPr>
        <p:txBody>
          <a:bodyPr wrap="none">
            <a:spAutoFit/>
          </a:bodyPr>
          <a:lstStyle/>
          <a:p>
            <a:r>
              <a:rPr lang="ja-JP" altLang="en-US" sz="1662"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１．二次</a:t>
            </a:r>
            <a:r>
              <a:rPr lang="ja-JP" altLang="en-US" sz="166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利用可能なルール</a:t>
            </a:r>
            <a:r>
              <a:rPr lang="ja-JP" altLang="en-US" sz="1662"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6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p>
        </p:txBody>
      </p:sp>
      <p:sp>
        <p:nvSpPr>
          <p:cNvPr id="44" name="正方形/長方形 43"/>
          <p:cNvSpPr/>
          <p:nvPr/>
        </p:nvSpPr>
        <p:spPr>
          <a:xfrm>
            <a:off x="448293" y="3242751"/>
            <a:ext cx="3951917" cy="860394"/>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algn="ctr" defTabSz="844083" fontAlgn="base">
              <a:spcBef>
                <a:spcPct val="0"/>
              </a:spcBef>
              <a:spcAft>
                <a:spcPct val="0"/>
              </a:spcAft>
              <a:defRPr/>
            </a:pPr>
            <a:endParaRPr lang="ja-JP" altLang="en-US" sz="332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4812507" y="3186479"/>
            <a:ext cx="3898638" cy="1015737"/>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algn="ctr" defTabSz="844083" fontAlgn="base">
              <a:spcBef>
                <a:spcPct val="0"/>
              </a:spcBef>
              <a:spcAft>
                <a:spcPct val="0"/>
              </a:spcAft>
              <a:defRPr/>
            </a:pPr>
            <a:endParaRPr lang="ja-JP" altLang="en-US" sz="332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下矢印 46"/>
          <p:cNvSpPr/>
          <p:nvPr/>
        </p:nvSpPr>
        <p:spPr>
          <a:xfrm rot="16200000">
            <a:off x="4189467" y="3518350"/>
            <a:ext cx="833783" cy="299209"/>
          </a:xfrm>
          <a:prstGeom prst="downArrow">
            <a:avLst/>
          </a:prstGeom>
          <a:solidFill>
            <a:srgbClr val="0070C0"/>
          </a:solidFill>
          <a:ln w="28575" cap="flat" cmpd="sng" algn="ctr">
            <a:solidFill>
              <a:sysClr val="windowText" lastClr="000000"/>
            </a:solidFill>
            <a:prstDash val="solid"/>
          </a:ln>
          <a:effectLst/>
        </p:spPr>
        <p:txBody>
          <a:bodyPr anchor="ctr"/>
          <a:lstStyle/>
          <a:p>
            <a:pPr algn="ctr" defTabSz="844083" fontAlgn="base">
              <a:spcBef>
                <a:spcPct val="0"/>
              </a:spcBef>
              <a:spcAft>
                <a:spcPct val="0"/>
              </a:spcAft>
              <a:defRPr/>
            </a:pPr>
            <a:endParaRPr lang="ja-JP" altLang="en-US" sz="3323"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1"/>
          <p:cNvSpPr txBox="1">
            <a:spLocks noChangeArrowheads="1"/>
          </p:cNvSpPr>
          <p:nvPr/>
        </p:nvSpPr>
        <p:spPr bwMode="auto">
          <a:xfrm>
            <a:off x="433429" y="3280349"/>
            <a:ext cx="3966780" cy="838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84375" tIns="42188" rIns="84375" bIns="42188">
            <a:spAutoFit/>
          </a:bodyPr>
          <a:lstStyle>
            <a:lvl1pPr eaLnBrk="0" hangingPunct="0">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eaLnBrk="0" hangingPunct="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844083" eaLnBrk="1" fontAlgn="base" hangingPunct="1">
              <a:spcBef>
                <a:spcPct val="0"/>
              </a:spcBef>
              <a:spcAft>
                <a:spcPct val="0"/>
              </a:spcAft>
              <a:buNone/>
            </a:pPr>
            <a:r>
              <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ルール</a:t>
            </a:r>
            <a:r>
              <a:rPr lang="ja-JP" altLang="en-US" sz="1292"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未適用</a:t>
            </a:r>
            <a:r>
              <a:rPr lang="en-US" altLang="ja-JP" sz="1292"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84994" defTabSz="844083" eaLnBrk="1" fontAlgn="base" hangingPunct="1">
              <a:spcBef>
                <a:spcPct val="0"/>
              </a:spcBef>
              <a:spcAft>
                <a:spcPct val="0"/>
              </a:spcAft>
              <a:buNone/>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●ホームページの情報を利用する際、著作権処理</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84994" defTabSz="844083" eaLnBrk="1" fontAlgn="base" hangingPunct="1">
              <a:spcBef>
                <a:spcPct val="0"/>
              </a:spcBef>
              <a:spcAft>
                <a:spcPct val="0"/>
              </a:spcAft>
              <a:buNone/>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（使用許可等）に手間、時間、費用等がかかる</a:t>
            </a:r>
          </a:p>
          <a:p>
            <a:pPr marL="84994" defTabSz="844083" eaLnBrk="1" fontAlgn="base" hangingPunct="1">
              <a:spcBef>
                <a:spcPct val="0"/>
              </a:spcBef>
              <a:spcAft>
                <a:spcPct val="0"/>
              </a:spcAft>
              <a:buNone/>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●利用に制約があり、自由に編集・加工が出来ない</a:t>
            </a:r>
          </a:p>
        </p:txBody>
      </p:sp>
      <p:sp>
        <p:nvSpPr>
          <p:cNvPr id="49" name="テキスト ボックス 75"/>
          <p:cNvSpPr txBox="1">
            <a:spLocks noChangeArrowheads="1"/>
          </p:cNvSpPr>
          <p:nvPr/>
        </p:nvSpPr>
        <p:spPr bwMode="auto">
          <a:xfrm>
            <a:off x="4693971" y="3213467"/>
            <a:ext cx="4031242" cy="1022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84375" tIns="42188" rIns="84375" bIns="42188">
            <a:spAutoFit/>
          </a:bodyPr>
          <a:lstStyle>
            <a:lvl1pPr eaLnBrk="0" hangingPunct="0">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eaLnBrk="0" hangingPunct="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844083" eaLnBrk="1" fontAlgn="base" hangingPunct="1">
              <a:spcBef>
                <a:spcPct val="0"/>
              </a:spcBef>
              <a:spcAft>
                <a:spcPct val="0"/>
              </a:spcAft>
              <a:buNone/>
            </a:pPr>
            <a:r>
              <a:rPr lang="en-US" altLang="ja-JP" sz="129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9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二次利用可能なルール</a:t>
            </a:r>
            <a:r>
              <a:rPr lang="en-US" altLang="ja-JP" sz="129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marL="253518" indent="-168524" defTabSz="844083" eaLnBrk="1" fontAlgn="base" hangingPunct="1">
              <a:spcBef>
                <a:spcPct val="0"/>
              </a:spcBef>
              <a:spcAft>
                <a:spcPct val="0"/>
              </a:spcAft>
              <a:buNone/>
            </a:pP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●出典を明記すれば、許可を得ずとも自由にホーム ページ情報の二次利用が可能</a:t>
            </a:r>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53518" indent="-168524" defTabSz="844083" eaLnBrk="1" fontAlgn="base" hangingPunct="1">
              <a:spcBef>
                <a:spcPct val="0"/>
              </a:spcBef>
              <a:spcAft>
                <a:spcPct val="0"/>
              </a:spcAft>
              <a:buNone/>
            </a:pP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●自由に編集・加工が出来るため、他のデータとも組み合わせて利用拡大が見込める</a:t>
            </a:r>
          </a:p>
        </p:txBody>
      </p:sp>
      <p:sp>
        <p:nvSpPr>
          <p:cNvPr id="52" name="正方形/長方形 51"/>
          <p:cNvSpPr/>
          <p:nvPr/>
        </p:nvSpPr>
        <p:spPr>
          <a:xfrm>
            <a:off x="439618" y="4700615"/>
            <a:ext cx="3914606" cy="20721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73" fontAlgn="base">
              <a:spcBef>
                <a:spcPct val="0"/>
              </a:spcBef>
              <a:spcAft>
                <a:spcPct val="0"/>
              </a:spcAft>
              <a:defRPr/>
            </a:pPr>
            <a:endParaRPr kumimoji="1" lang="ja-JP" altLang="en-US" sz="119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8"/>
          <p:cNvSpPr>
            <a:spLocks noChangeArrowheads="1"/>
          </p:cNvSpPr>
          <p:nvPr/>
        </p:nvSpPr>
        <p:spPr bwMode="auto">
          <a:xfrm>
            <a:off x="333497" y="4430755"/>
            <a:ext cx="7536518" cy="291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r>
              <a:rPr lang="ja-JP" altLang="en-US" sz="1292"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（例）感染症週報データを地図情報に重ねた「全国感染症マップ」を作成</a:t>
            </a:r>
          </a:p>
        </p:txBody>
      </p:sp>
      <p:sp>
        <p:nvSpPr>
          <p:cNvPr id="54" name="正方形/長方形 53"/>
          <p:cNvSpPr/>
          <p:nvPr/>
        </p:nvSpPr>
        <p:spPr>
          <a:xfrm>
            <a:off x="4814126" y="4700615"/>
            <a:ext cx="3853737" cy="20721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73" fontAlgn="base">
              <a:spcBef>
                <a:spcPct val="0"/>
              </a:spcBef>
              <a:spcAft>
                <a:spcPct val="0"/>
              </a:spcAft>
              <a:defRPr/>
            </a:pPr>
            <a:endParaRPr kumimoji="1" lang="ja-JP" altLang="en-US" sz="119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5" name="Picture 3" descr="C:\Users\CS955382\AppData\Local\Microsoft\Windows\Temporary Internet Files\Content.IE5\YYC0ZHWU\MC900056297[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584350" y="5251690"/>
            <a:ext cx="888700" cy="852177"/>
          </a:xfrm>
          <a:prstGeom prst="rect">
            <a:avLst/>
          </a:prstGeom>
          <a:solidFill>
            <a:schemeClr val="bg1">
              <a:lumMod val="75000"/>
            </a:schemeClr>
          </a:solidFill>
          <a:extLst/>
        </p:spPr>
      </p:pic>
      <p:sp>
        <p:nvSpPr>
          <p:cNvPr id="56" name="テキスト ボックス 17"/>
          <p:cNvSpPr txBox="1">
            <a:spLocks noChangeArrowheads="1"/>
          </p:cNvSpPr>
          <p:nvPr/>
        </p:nvSpPr>
        <p:spPr bwMode="auto">
          <a:xfrm>
            <a:off x="338166" y="4714683"/>
            <a:ext cx="3930838" cy="302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r>
              <a:rPr lang="en-US" altLang="ja-JP"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機械判読性のないデータ（画像等）の場合</a:t>
            </a:r>
            <a:r>
              <a:rPr lang="en-US" altLang="ja-JP"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7" name="グループ化 284"/>
          <p:cNvGrpSpPr>
            <a:grpSpLocks/>
          </p:cNvGrpSpPr>
          <p:nvPr/>
        </p:nvGrpSpPr>
        <p:grpSpPr bwMode="auto">
          <a:xfrm>
            <a:off x="3159822" y="5301738"/>
            <a:ext cx="1151117" cy="737256"/>
            <a:chOff x="6970415" y="5145050"/>
            <a:chExt cx="1150937" cy="696912"/>
          </a:xfrm>
        </p:grpSpPr>
        <p:pic>
          <p:nvPicPr>
            <p:cNvPr id="58" name="Picture 2" descr="C:\Users\Ken\AppData\Local\Microsoft\Windows\Temporary Internet Files\Content.IE5\PNOXGQLJ\MC900431637[1].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970415" y="5200612"/>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9" name="グループ化 93"/>
            <p:cNvGrpSpPr>
              <a:grpSpLocks/>
            </p:cNvGrpSpPr>
            <p:nvPr/>
          </p:nvGrpSpPr>
          <p:grpSpPr bwMode="auto">
            <a:xfrm>
              <a:off x="7402215" y="5145050"/>
              <a:ext cx="719137" cy="696912"/>
              <a:chOff x="2987825" y="3068960"/>
              <a:chExt cx="720080" cy="695672"/>
            </a:xfrm>
          </p:grpSpPr>
          <p:grpSp>
            <p:nvGrpSpPr>
              <p:cNvPr id="60" name="グループ化 84"/>
              <p:cNvGrpSpPr>
                <a:grpSpLocks/>
              </p:cNvGrpSpPr>
              <p:nvPr/>
            </p:nvGrpSpPr>
            <p:grpSpPr bwMode="auto">
              <a:xfrm>
                <a:off x="2987825" y="3068960"/>
                <a:ext cx="720080" cy="695672"/>
                <a:chOff x="3448051" y="5300663"/>
                <a:chExt cx="971550" cy="984249"/>
              </a:xfrm>
            </p:grpSpPr>
            <p:sp>
              <p:nvSpPr>
                <p:cNvPr id="62" name="Freeform 17"/>
                <p:cNvSpPr>
                  <a:spLocks/>
                </p:cNvSpPr>
                <p:nvPr/>
              </p:nvSpPr>
              <p:spPr bwMode="auto">
                <a:xfrm>
                  <a:off x="3448051" y="6111875"/>
                  <a:ext cx="858838" cy="173037"/>
                </a:xfrm>
                <a:custGeom>
                  <a:avLst/>
                  <a:gdLst>
                    <a:gd name="T0" fmla="*/ 2147483646 w 1081"/>
                    <a:gd name="T1" fmla="*/ 0 h 217"/>
                    <a:gd name="T2" fmla="*/ 2147483646 w 1081"/>
                    <a:gd name="T3" fmla="*/ 0 h 217"/>
                    <a:gd name="T4" fmla="*/ 0 w 1081"/>
                    <a:gd name="T5" fmla="*/ 2147483646 h 217"/>
                    <a:gd name="T6" fmla="*/ 0 w 1081"/>
                    <a:gd name="T7" fmla="*/ 2147483646 h 217"/>
                    <a:gd name="T8" fmla="*/ 2147483646 w 1081"/>
                    <a:gd name="T9" fmla="*/ 2147483646 h 217"/>
                    <a:gd name="T10" fmla="*/ 2147483646 w 1081"/>
                    <a:gd name="T11" fmla="*/ 0 h 217"/>
                    <a:gd name="T12" fmla="*/ 0 60000 65536"/>
                    <a:gd name="T13" fmla="*/ 0 60000 65536"/>
                    <a:gd name="T14" fmla="*/ 0 60000 65536"/>
                    <a:gd name="T15" fmla="*/ 0 60000 65536"/>
                    <a:gd name="T16" fmla="*/ 0 60000 65536"/>
                    <a:gd name="T17" fmla="*/ 0 60000 65536"/>
                    <a:gd name="T18" fmla="*/ 0 w 1081"/>
                    <a:gd name="T19" fmla="*/ 0 h 217"/>
                    <a:gd name="T20" fmla="*/ 1081 w 1081"/>
                    <a:gd name="T21" fmla="*/ 217 h 217"/>
                  </a:gdLst>
                  <a:ahLst/>
                  <a:cxnLst>
                    <a:cxn ang="T12">
                      <a:pos x="T0" y="T1"/>
                    </a:cxn>
                    <a:cxn ang="T13">
                      <a:pos x="T2" y="T3"/>
                    </a:cxn>
                    <a:cxn ang="T14">
                      <a:pos x="T4" y="T5"/>
                    </a:cxn>
                    <a:cxn ang="T15">
                      <a:pos x="T6" y="T7"/>
                    </a:cxn>
                    <a:cxn ang="T16">
                      <a:pos x="T8" y="T9"/>
                    </a:cxn>
                    <a:cxn ang="T17">
                      <a:pos x="T10" y="T11"/>
                    </a:cxn>
                  </a:cxnLst>
                  <a:rect l="T18" t="T19" r="T20" b="T21"/>
                  <a:pathLst>
                    <a:path w="1081" h="217">
                      <a:moveTo>
                        <a:pt x="1073" y="0"/>
                      </a:moveTo>
                      <a:lnTo>
                        <a:pt x="153" y="0"/>
                      </a:lnTo>
                      <a:lnTo>
                        <a:pt x="0" y="100"/>
                      </a:lnTo>
                      <a:lnTo>
                        <a:pt x="0" y="217"/>
                      </a:lnTo>
                      <a:lnTo>
                        <a:pt x="1081" y="217"/>
                      </a:lnTo>
                      <a:lnTo>
                        <a:pt x="1073"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63" name="Freeform 23"/>
                <p:cNvSpPr>
                  <a:spLocks/>
                </p:cNvSpPr>
                <p:nvPr/>
              </p:nvSpPr>
              <p:spPr bwMode="auto">
                <a:xfrm>
                  <a:off x="3517901" y="5300663"/>
                  <a:ext cx="901700" cy="827087"/>
                </a:xfrm>
                <a:custGeom>
                  <a:avLst/>
                  <a:gdLst>
                    <a:gd name="T0" fmla="*/ 2147483646 w 1136"/>
                    <a:gd name="T1" fmla="*/ 2147483646 h 1040"/>
                    <a:gd name="T2" fmla="*/ 2147483646 w 1136"/>
                    <a:gd name="T3" fmla="*/ 0 h 1040"/>
                    <a:gd name="T4" fmla="*/ 0 w 1136"/>
                    <a:gd name="T5" fmla="*/ 0 h 1040"/>
                    <a:gd name="T6" fmla="*/ 0 w 1136"/>
                    <a:gd name="T7" fmla="*/ 2147483646 h 1040"/>
                    <a:gd name="T8" fmla="*/ 2147483646 w 1136"/>
                    <a:gd name="T9" fmla="*/ 2147483646 h 1040"/>
                    <a:gd name="T10" fmla="*/ 2147483646 w 1136"/>
                    <a:gd name="T11" fmla="*/ 2147483646 h 1040"/>
                    <a:gd name="T12" fmla="*/ 2147483646 w 1136"/>
                    <a:gd name="T13" fmla="*/ 2147483646 h 1040"/>
                    <a:gd name="T14" fmla="*/ 2147483646 w 1136"/>
                    <a:gd name="T15" fmla="*/ 2147483646 h 1040"/>
                    <a:gd name="T16" fmla="*/ 2147483646 w 1136"/>
                    <a:gd name="T17" fmla="*/ 2147483646 h 1040"/>
                    <a:gd name="T18" fmla="*/ 2147483646 w 1136"/>
                    <a:gd name="T19" fmla="*/ 2147483646 h 1040"/>
                    <a:gd name="T20" fmla="*/ 2147483646 w 1136"/>
                    <a:gd name="T21" fmla="*/ 2147483646 h 1040"/>
                    <a:gd name="T22" fmla="*/ 2147483646 w 1136"/>
                    <a:gd name="T23" fmla="*/ 2147483646 h 1040"/>
                    <a:gd name="T24" fmla="*/ 2147483646 w 1136"/>
                    <a:gd name="T25" fmla="*/ 2147483646 h 10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36"/>
                    <a:gd name="T40" fmla="*/ 0 h 1040"/>
                    <a:gd name="T41" fmla="*/ 1136 w 1136"/>
                    <a:gd name="T42" fmla="*/ 1040 h 10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36" h="1040">
                      <a:moveTo>
                        <a:pt x="1136" y="879"/>
                      </a:moveTo>
                      <a:lnTo>
                        <a:pt x="1136" y="0"/>
                      </a:lnTo>
                      <a:lnTo>
                        <a:pt x="0" y="0"/>
                      </a:lnTo>
                      <a:lnTo>
                        <a:pt x="0" y="879"/>
                      </a:lnTo>
                      <a:lnTo>
                        <a:pt x="135" y="879"/>
                      </a:lnTo>
                      <a:lnTo>
                        <a:pt x="135" y="902"/>
                      </a:lnTo>
                      <a:lnTo>
                        <a:pt x="85" y="902"/>
                      </a:lnTo>
                      <a:lnTo>
                        <a:pt x="85" y="1040"/>
                      </a:lnTo>
                      <a:lnTo>
                        <a:pt x="1021" y="1040"/>
                      </a:lnTo>
                      <a:lnTo>
                        <a:pt x="1021" y="902"/>
                      </a:lnTo>
                      <a:lnTo>
                        <a:pt x="1006" y="902"/>
                      </a:lnTo>
                      <a:lnTo>
                        <a:pt x="1006" y="879"/>
                      </a:lnTo>
                      <a:lnTo>
                        <a:pt x="1136" y="879"/>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64" name="Freeform 24"/>
                <p:cNvSpPr>
                  <a:spLocks/>
                </p:cNvSpPr>
                <p:nvPr/>
              </p:nvSpPr>
              <p:spPr bwMode="auto">
                <a:xfrm>
                  <a:off x="3536951" y="5313363"/>
                  <a:ext cx="868363" cy="639762"/>
                </a:xfrm>
                <a:custGeom>
                  <a:avLst/>
                  <a:gdLst>
                    <a:gd name="T0" fmla="*/ 0 w 1094"/>
                    <a:gd name="T1" fmla="*/ 0 h 806"/>
                    <a:gd name="T2" fmla="*/ 0 w 1094"/>
                    <a:gd name="T3" fmla="*/ 2147483646 h 806"/>
                    <a:gd name="T4" fmla="*/ 2147483646 w 1094"/>
                    <a:gd name="T5" fmla="*/ 2147483646 h 806"/>
                    <a:gd name="T6" fmla="*/ 2147483646 w 1094"/>
                    <a:gd name="T7" fmla="*/ 2147483646 h 806"/>
                    <a:gd name="T8" fmla="*/ 2147483646 w 1094"/>
                    <a:gd name="T9" fmla="*/ 2147483646 h 806"/>
                    <a:gd name="T10" fmla="*/ 2147483646 w 1094"/>
                    <a:gd name="T11" fmla="*/ 2147483646 h 806"/>
                    <a:gd name="T12" fmla="*/ 2147483646 w 1094"/>
                    <a:gd name="T13" fmla="*/ 2147483646 h 806"/>
                    <a:gd name="T14" fmla="*/ 2147483646 w 1094"/>
                    <a:gd name="T15" fmla="*/ 0 h 806"/>
                    <a:gd name="T16" fmla="*/ 0 w 1094"/>
                    <a:gd name="T17" fmla="*/ 0 h 8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4"/>
                    <a:gd name="T28" fmla="*/ 0 h 806"/>
                    <a:gd name="T29" fmla="*/ 1094 w 1094"/>
                    <a:gd name="T30" fmla="*/ 806 h 8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4" h="806">
                      <a:moveTo>
                        <a:pt x="0" y="0"/>
                      </a:moveTo>
                      <a:lnTo>
                        <a:pt x="0" y="806"/>
                      </a:lnTo>
                      <a:lnTo>
                        <a:pt x="31" y="806"/>
                      </a:lnTo>
                      <a:lnTo>
                        <a:pt x="31" y="33"/>
                      </a:lnTo>
                      <a:lnTo>
                        <a:pt x="1063" y="33"/>
                      </a:lnTo>
                      <a:lnTo>
                        <a:pt x="1063" y="806"/>
                      </a:lnTo>
                      <a:lnTo>
                        <a:pt x="1094" y="806"/>
                      </a:lnTo>
                      <a:lnTo>
                        <a:pt x="1094"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65" name="Freeform 25"/>
                <p:cNvSpPr>
                  <a:spLocks/>
                </p:cNvSpPr>
                <p:nvPr/>
              </p:nvSpPr>
              <p:spPr bwMode="auto">
                <a:xfrm>
                  <a:off x="3536951" y="5972175"/>
                  <a:ext cx="868363" cy="133350"/>
                </a:xfrm>
                <a:custGeom>
                  <a:avLst/>
                  <a:gdLst>
                    <a:gd name="T0" fmla="*/ 2147483646 w 1094"/>
                    <a:gd name="T1" fmla="*/ 0 h 169"/>
                    <a:gd name="T2" fmla="*/ 0 w 1094"/>
                    <a:gd name="T3" fmla="*/ 0 h 169"/>
                    <a:gd name="T4" fmla="*/ 0 w 1094"/>
                    <a:gd name="T5" fmla="*/ 2147483646 h 169"/>
                    <a:gd name="T6" fmla="*/ 2147483646 w 1094"/>
                    <a:gd name="T7" fmla="*/ 2147483646 h 169"/>
                    <a:gd name="T8" fmla="*/ 2147483646 w 1094"/>
                    <a:gd name="T9" fmla="*/ 2147483646 h 169"/>
                    <a:gd name="T10" fmla="*/ 2147483646 w 1094"/>
                    <a:gd name="T11" fmla="*/ 2147483646 h 169"/>
                    <a:gd name="T12" fmla="*/ 2147483646 w 1094"/>
                    <a:gd name="T13" fmla="*/ 2147483646 h 169"/>
                    <a:gd name="T14" fmla="*/ 2147483646 w 1094"/>
                    <a:gd name="T15" fmla="*/ 2147483646 h 169"/>
                    <a:gd name="T16" fmla="*/ 2147483646 w 1094"/>
                    <a:gd name="T17" fmla="*/ 2147483646 h 169"/>
                    <a:gd name="T18" fmla="*/ 2147483646 w 1094"/>
                    <a:gd name="T19" fmla="*/ 2147483646 h 169"/>
                    <a:gd name="T20" fmla="*/ 2147483646 w 1094"/>
                    <a:gd name="T21" fmla="*/ 2147483646 h 169"/>
                    <a:gd name="T22" fmla="*/ 2147483646 w 1094"/>
                    <a:gd name="T23" fmla="*/ 2147483646 h 169"/>
                    <a:gd name="T24" fmla="*/ 2147483646 w 1094"/>
                    <a:gd name="T25" fmla="*/ 2147483646 h 169"/>
                    <a:gd name="T26" fmla="*/ 2147483646 w 1094"/>
                    <a:gd name="T27" fmla="*/ 2147483646 h 169"/>
                    <a:gd name="T28" fmla="*/ 2147483646 w 1094"/>
                    <a:gd name="T29" fmla="*/ 2147483646 h 169"/>
                    <a:gd name="T30" fmla="*/ 2147483646 w 1094"/>
                    <a:gd name="T31" fmla="*/ 2147483646 h 169"/>
                    <a:gd name="T32" fmla="*/ 2147483646 w 1094"/>
                    <a:gd name="T33" fmla="*/ 2147483646 h 169"/>
                    <a:gd name="T34" fmla="*/ 2147483646 w 1094"/>
                    <a:gd name="T35" fmla="*/ 2147483646 h 169"/>
                    <a:gd name="T36" fmla="*/ 2147483646 w 1094"/>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4"/>
                    <a:gd name="T58" fmla="*/ 0 h 169"/>
                    <a:gd name="T59" fmla="*/ 1094 w 1094"/>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4" h="169">
                      <a:moveTo>
                        <a:pt x="1094" y="0"/>
                      </a:moveTo>
                      <a:lnTo>
                        <a:pt x="0" y="0"/>
                      </a:lnTo>
                      <a:lnTo>
                        <a:pt x="0" y="23"/>
                      </a:lnTo>
                      <a:lnTo>
                        <a:pt x="115" y="23"/>
                      </a:lnTo>
                      <a:lnTo>
                        <a:pt x="115" y="65"/>
                      </a:lnTo>
                      <a:lnTo>
                        <a:pt x="77" y="65"/>
                      </a:lnTo>
                      <a:lnTo>
                        <a:pt x="77" y="169"/>
                      </a:lnTo>
                      <a:lnTo>
                        <a:pt x="104" y="169"/>
                      </a:lnTo>
                      <a:lnTo>
                        <a:pt x="104" y="93"/>
                      </a:lnTo>
                      <a:lnTo>
                        <a:pt x="933" y="93"/>
                      </a:lnTo>
                      <a:lnTo>
                        <a:pt x="933" y="65"/>
                      </a:lnTo>
                      <a:lnTo>
                        <a:pt x="150" y="65"/>
                      </a:lnTo>
                      <a:lnTo>
                        <a:pt x="150" y="23"/>
                      </a:lnTo>
                      <a:lnTo>
                        <a:pt x="960" y="23"/>
                      </a:lnTo>
                      <a:lnTo>
                        <a:pt x="960" y="97"/>
                      </a:lnTo>
                      <a:lnTo>
                        <a:pt x="994" y="81"/>
                      </a:lnTo>
                      <a:lnTo>
                        <a:pt x="994" y="23"/>
                      </a:lnTo>
                      <a:lnTo>
                        <a:pt x="1094" y="23"/>
                      </a:lnTo>
                      <a:lnTo>
                        <a:pt x="109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66" name="Freeform 26"/>
                <p:cNvSpPr>
                  <a:spLocks/>
                </p:cNvSpPr>
                <p:nvPr/>
              </p:nvSpPr>
              <p:spPr bwMode="auto">
                <a:xfrm>
                  <a:off x="3476626" y="6122988"/>
                  <a:ext cx="765175" cy="144462"/>
                </a:xfrm>
                <a:custGeom>
                  <a:avLst/>
                  <a:gdLst>
                    <a:gd name="T0" fmla="*/ 2147483646 w 964"/>
                    <a:gd name="T1" fmla="*/ 2147483646 h 182"/>
                    <a:gd name="T2" fmla="*/ 2147483646 w 964"/>
                    <a:gd name="T3" fmla="*/ 0 h 182"/>
                    <a:gd name="T4" fmla="*/ 2147483646 w 964"/>
                    <a:gd name="T5" fmla="*/ 0 h 182"/>
                    <a:gd name="T6" fmla="*/ 0 w 964"/>
                    <a:gd name="T7" fmla="*/ 2147483646 h 182"/>
                    <a:gd name="T8" fmla="*/ 0 w 964"/>
                    <a:gd name="T9" fmla="*/ 2147483646 h 182"/>
                    <a:gd name="T10" fmla="*/ 2147483646 w 964"/>
                    <a:gd name="T11" fmla="*/ 2147483646 h 182"/>
                    <a:gd name="T12" fmla="*/ 2147483646 w 964"/>
                    <a:gd name="T13" fmla="*/ 2147483646 h 182"/>
                    <a:gd name="T14" fmla="*/ 2147483646 w 964"/>
                    <a:gd name="T15" fmla="*/ 2147483646 h 182"/>
                    <a:gd name="T16" fmla="*/ 2147483646 w 964"/>
                    <a:gd name="T17" fmla="*/ 2147483646 h 182"/>
                    <a:gd name="T18" fmla="*/ 2147483646 w 964"/>
                    <a:gd name="T19" fmla="*/ 2147483646 h 182"/>
                    <a:gd name="T20" fmla="*/ 2147483646 w 964"/>
                    <a:gd name="T21" fmla="*/ 2147483646 h 182"/>
                    <a:gd name="T22" fmla="*/ 2147483646 w 964"/>
                    <a:gd name="T23" fmla="*/ 2147483646 h 182"/>
                    <a:gd name="T24" fmla="*/ 2147483646 w 964"/>
                    <a:gd name="T25" fmla="*/ 2147483646 h 182"/>
                    <a:gd name="T26" fmla="*/ 2147483646 w 964"/>
                    <a:gd name="T27" fmla="*/ 2147483646 h 18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4"/>
                    <a:gd name="T43" fmla="*/ 0 h 182"/>
                    <a:gd name="T44" fmla="*/ 964 w 964"/>
                    <a:gd name="T45" fmla="*/ 182 h 18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4" h="182">
                      <a:moveTo>
                        <a:pt x="954" y="26"/>
                      </a:moveTo>
                      <a:lnTo>
                        <a:pt x="954" y="0"/>
                      </a:lnTo>
                      <a:lnTo>
                        <a:pt x="130" y="0"/>
                      </a:lnTo>
                      <a:lnTo>
                        <a:pt x="0" y="87"/>
                      </a:lnTo>
                      <a:lnTo>
                        <a:pt x="0" y="182"/>
                      </a:lnTo>
                      <a:lnTo>
                        <a:pt x="925" y="182"/>
                      </a:lnTo>
                      <a:lnTo>
                        <a:pt x="925" y="159"/>
                      </a:lnTo>
                      <a:lnTo>
                        <a:pt x="23" y="159"/>
                      </a:lnTo>
                      <a:lnTo>
                        <a:pt x="23" y="110"/>
                      </a:lnTo>
                      <a:lnTo>
                        <a:pt x="948" y="110"/>
                      </a:lnTo>
                      <a:lnTo>
                        <a:pt x="964" y="87"/>
                      </a:lnTo>
                      <a:lnTo>
                        <a:pt x="48" y="87"/>
                      </a:lnTo>
                      <a:lnTo>
                        <a:pt x="135" y="26"/>
                      </a:lnTo>
                      <a:lnTo>
                        <a:pt x="954"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67" name="Freeform 27"/>
                <p:cNvSpPr>
                  <a:spLocks/>
                </p:cNvSpPr>
                <p:nvPr/>
              </p:nvSpPr>
              <p:spPr bwMode="auto">
                <a:xfrm>
                  <a:off x="3640138" y="5419725"/>
                  <a:ext cx="663575" cy="469900"/>
                </a:xfrm>
                <a:custGeom>
                  <a:avLst/>
                  <a:gdLst>
                    <a:gd name="T0" fmla="*/ 0 w 837"/>
                    <a:gd name="T1" fmla="*/ 0 h 591"/>
                    <a:gd name="T2" fmla="*/ 0 w 837"/>
                    <a:gd name="T3" fmla="*/ 2147483646 h 591"/>
                    <a:gd name="T4" fmla="*/ 2147483646 w 837"/>
                    <a:gd name="T5" fmla="*/ 2147483646 h 591"/>
                    <a:gd name="T6" fmla="*/ 2147483646 w 837"/>
                    <a:gd name="T7" fmla="*/ 2147483646 h 591"/>
                    <a:gd name="T8" fmla="*/ 2147483646 w 837"/>
                    <a:gd name="T9" fmla="*/ 2147483646 h 591"/>
                    <a:gd name="T10" fmla="*/ 2147483646 w 837"/>
                    <a:gd name="T11" fmla="*/ 2147483646 h 591"/>
                    <a:gd name="T12" fmla="*/ 2147483646 w 837"/>
                    <a:gd name="T13" fmla="*/ 2147483646 h 591"/>
                    <a:gd name="T14" fmla="*/ 2147483646 w 837"/>
                    <a:gd name="T15" fmla="*/ 2147483646 h 591"/>
                    <a:gd name="T16" fmla="*/ 2147483646 w 837"/>
                    <a:gd name="T17" fmla="*/ 2147483646 h 591"/>
                    <a:gd name="T18" fmla="*/ 2147483646 w 837"/>
                    <a:gd name="T19" fmla="*/ 0 h 591"/>
                    <a:gd name="T20" fmla="*/ 0 w 837"/>
                    <a:gd name="T21" fmla="*/ 0 h 59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37"/>
                    <a:gd name="T34" fmla="*/ 0 h 591"/>
                    <a:gd name="T35" fmla="*/ 837 w 837"/>
                    <a:gd name="T36" fmla="*/ 591 h 59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37" h="591">
                      <a:moveTo>
                        <a:pt x="0" y="0"/>
                      </a:moveTo>
                      <a:lnTo>
                        <a:pt x="0" y="591"/>
                      </a:lnTo>
                      <a:lnTo>
                        <a:pt x="756" y="591"/>
                      </a:lnTo>
                      <a:lnTo>
                        <a:pt x="756" y="568"/>
                      </a:lnTo>
                      <a:lnTo>
                        <a:pt x="26" y="568"/>
                      </a:lnTo>
                      <a:lnTo>
                        <a:pt x="26" y="26"/>
                      </a:lnTo>
                      <a:lnTo>
                        <a:pt x="810" y="26"/>
                      </a:lnTo>
                      <a:lnTo>
                        <a:pt x="809" y="591"/>
                      </a:lnTo>
                      <a:lnTo>
                        <a:pt x="837" y="591"/>
                      </a:lnTo>
                      <a:lnTo>
                        <a:pt x="837"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68" name="Rectangle 28"/>
                <p:cNvSpPr>
                  <a:spLocks noChangeArrowheads="1"/>
                </p:cNvSpPr>
                <p:nvPr/>
              </p:nvSpPr>
              <p:spPr bwMode="auto">
                <a:xfrm>
                  <a:off x="3670301" y="5451475"/>
                  <a:ext cx="592138" cy="406400"/>
                </a:xfrm>
                <a:prstGeom prst="rect">
                  <a:avLst/>
                </a:prstGeom>
                <a:solidFill>
                  <a:srgbClr val="51BFE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Rectangle 29"/>
                <p:cNvSpPr>
                  <a:spLocks noChangeArrowheads="1"/>
                </p:cNvSpPr>
                <p:nvPr/>
              </p:nvSpPr>
              <p:spPr bwMode="auto">
                <a:xfrm>
                  <a:off x="4116388" y="5481638"/>
                  <a:ext cx="33338" cy="333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Rectangle 30"/>
                <p:cNvSpPr>
                  <a:spLocks noChangeArrowheads="1"/>
                </p:cNvSpPr>
                <p:nvPr/>
              </p:nvSpPr>
              <p:spPr bwMode="auto">
                <a:xfrm>
                  <a:off x="3706813" y="5503863"/>
                  <a:ext cx="373063" cy="25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Rectangle 31"/>
                <p:cNvSpPr>
                  <a:spLocks noChangeArrowheads="1"/>
                </p:cNvSpPr>
                <p:nvPr/>
              </p:nvSpPr>
              <p:spPr bwMode="auto">
                <a:xfrm>
                  <a:off x="3708401" y="5546725"/>
                  <a:ext cx="201613" cy="31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Rectangle 32"/>
                <p:cNvSpPr>
                  <a:spLocks noChangeArrowheads="1"/>
                </p:cNvSpPr>
                <p:nvPr/>
              </p:nvSpPr>
              <p:spPr bwMode="auto">
                <a:xfrm>
                  <a:off x="3706813" y="5619750"/>
                  <a:ext cx="373063" cy="28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Rectangle 33"/>
                <p:cNvSpPr>
                  <a:spLocks noChangeArrowheads="1"/>
                </p:cNvSpPr>
                <p:nvPr/>
              </p:nvSpPr>
              <p:spPr bwMode="auto">
                <a:xfrm>
                  <a:off x="3708401" y="5667375"/>
                  <a:ext cx="201613" cy="30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Rectangle 34"/>
                <p:cNvSpPr>
                  <a:spLocks noChangeArrowheads="1"/>
                </p:cNvSpPr>
                <p:nvPr/>
              </p:nvSpPr>
              <p:spPr bwMode="auto">
                <a:xfrm>
                  <a:off x="3706813" y="5738813"/>
                  <a:ext cx="373063" cy="25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Rectangle 35"/>
                <p:cNvSpPr>
                  <a:spLocks noChangeArrowheads="1"/>
                </p:cNvSpPr>
                <p:nvPr/>
              </p:nvSpPr>
              <p:spPr bwMode="auto">
                <a:xfrm>
                  <a:off x="3708401" y="5781675"/>
                  <a:ext cx="201613" cy="30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Rectangle 36"/>
                <p:cNvSpPr>
                  <a:spLocks noChangeArrowheads="1"/>
                </p:cNvSpPr>
                <p:nvPr/>
              </p:nvSpPr>
              <p:spPr bwMode="auto">
                <a:xfrm>
                  <a:off x="4175126" y="5510213"/>
                  <a:ext cx="53975" cy="381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Rectangle 37"/>
                <p:cNvSpPr>
                  <a:spLocks noChangeArrowheads="1"/>
                </p:cNvSpPr>
                <p:nvPr/>
              </p:nvSpPr>
              <p:spPr bwMode="auto">
                <a:xfrm>
                  <a:off x="4175126" y="5621338"/>
                  <a:ext cx="52388" cy="34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Rectangle 38"/>
                <p:cNvSpPr>
                  <a:spLocks noChangeArrowheads="1"/>
                </p:cNvSpPr>
                <p:nvPr/>
              </p:nvSpPr>
              <p:spPr bwMode="auto">
                <a:xfrm>
                  <a:off x="4176713" y="5738813"/>
                  <a:ext cx="52388" cy="34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1" name="直線コネクタ 95"/>
              <p:cNvCxnSpPr>
                <a:cxnSpLocks noChangeShapeType="1"/>
              </p:cNvCxnSpPr>
              <p:nvPr/>
            </p:nvCxnSpPr>
            <p:spPr bwMode="auto">
              <a:xfrm flipV="1">
                <a:off x="3589642" y="3612154"/>
                <a:ext cx="72008" cy="14401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sp>
        <p:nvSpPr>
          <p:cNvPr id="79" name="テキスト ボックス 40"/>
          <p:cNvSpPr txBox="1">
            <a:spLocks noChangeArrowheads="1"/>
          </p:cNvSpPr>
          <p:nvPr/>
        </p:nvSpPr>
        <p:spPr bwMode="auto">
          <a:xfrm>
            <a:off x="1951475" y="6123492"/>
            <a:ext cx="2227836" cy="643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r>
              <a:rPr lang="ja-JP" altLang="en-US" sz="119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人手によるデータ入力が必要　</a:t>
            </a:r>
            <a:endParaRPr lang="en-US" altLang="ja-JP" sz="119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173" fontAlgn="base">
              <a:spcBef>
                <a:spcPct val="0"/>
              </a:spcBef>
              <a:spcAft>
                <a:spcPct val="0"/>
              </a:spcAft>
              <a:buNone/>
            </a:pPr>
            <a:r>
              <a:rPr lang="ja-JP" altLang="en-US" sz="119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 時間がかかる</a:t>
            </a:r>
            <a:endParaRPr lang="en-US" altLang="ja-JP" sz="119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173" fontAlgn="base">
              <a:spcBef>
                <a:spcPct val="0"/>
              </a:spcBef>
              <a:spcAft>
                <a:spcPct val="0"/>
              </a:spcAft>
              <a:buNone/>
            </a:pPr>
            <a:r>
              <a:rPr lang="ja-JP" altLang="en-US" sz="119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 転記ミスの恐れ</a:t>
            </a:r>
            <a:endParaRPr lang="en-US" altLang="ja-JP" sz="119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1" name="Picture 10" descr="C:\Program Files (x86)\Microsoft Office\MEDIA\CAGCAT10\j0292020.wmf"/>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1934309" y="4972499"/>
            <a:ext cx="687152" cy="650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テキスト ボックス 43"/>
          <p:cNvSpPr txBox="1">
            <a:spLocks noChangeArrowheads="1"/>
          </p:cNvSpPr>
          <p:nvPr/>
        </p:nvSpPr>
        <p:spPr bwMode="auto">
          <a:xfrm>
            <a:off x="569879" y="6128215"/>
            <a:ext cx="841897" cy="407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defTabSz="779173" fontAlgn="base">
              <a:spcBef>
                <a:spcPct val="0"/>
              </a:spcBef>
              <a:spcAft>
                <a:spcPct val="0"/>
              </a:spcAft>
              <a:buNone/>
            </a:pPr>
            <a:r>
              <a:rPr lang="ja-JP" altLang="en-US" sz="1023">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感染症</a:t>
            </a:r>
            <a:endParaRPr lang="en-US" altLang="ja-JP" sz="1023">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79173" fontAlgn="base">
              <a:spcBef>
                <a:spcPct val="0"/>
              </a:spcBef>
              <a:spcAft>
                <a:spcPct val="0"/>
              </a:spcAft>
              <a:buNone/>
            </a:pPr>
            <a:r>
              <a:rPr lang="ja-JP" altLang="en-US" sz="1023">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週報データ</a:t>
            </a:r>
          </a:p>
        </p:txBody>
      </p:sp>
      <p:pic>
        <p:nvPicPr>
          <p:cNvPr id="84" name="Picture 3" descr="C:\Users\CS955382\AppData\Local\Microsoft\Windows\Temporary Internet Files\Content.IE5\YYC0ZHWU\MC900056297[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4967500" y="5216521"/>
            <a:ext cx="888700" cy="852177"/>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85" name="下矢印 84"/>
          <p:cNvSpPr/>
          <p:nvPr/>
        </p:nvSpPr>
        <p:spPr>
          <a:xfrm rot="16200000">
            <a:off x="4074721" y="5583386"/>
            <a:ext cx="1107831" cy="355751"/>
          </a:xfrm>
          <a:prstGeom prst="downArrow">
            <a:avLst/>
          </a:prstGeom>
          <a:solidFill>
            <a:srgbClr val="0070C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73" fontAlgn="base">
              <a:spcBef>
                <a:spcPct val="0"/>
              </a:spcBef>
              <a:spcAft>
                <a:spcPct val="0"/>
              </a:spcAft>
              <a:defRPr/>
            </a:pPr>
            <a:endParaRPr kumimoji="1" lang="ja-JP" altLang="en-US" sz="119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7" name="図 3"/>
          <p:cNvPicPr>
            <a:picLocks noChangeAspect="1"/>
          </p:cNvPicPr>
          <p:nvPr/>
        </p:nvPicPr>
        <p:blipFill>
          <a:blip r:embed="rId6" cstate="print">
            <a:extLst>
              <a:ext uri="{28A0092B-C50C-407E-A947-70E740481C1C}">
                <a14:useLocalDpi xmlns:a14="http://schemas.microsoft.com/office/drawing/2010/main"/>
              </a:ext>
            </a:extLst>
          </a:blip>
          <a:srcRect/>
          <a:stretch>
            <a:fillRect/>
          </a:stretch>
        </p:blipFill>
        <p:spPr bwMode="auto">
          <a:xfrm>
            <a:off x="6494604" y="4869943"/>
            <a:ext cx="1378410" cy="1452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8" name="グループ化 284"/>
          <p:cNvGrpSpPr>
            <a:grpSpLocks/>
          </p:cNvGrpSpPr>
          <p:nvPr/>
        </p:nvGrpSpPr>
        <p:grpSpPr bwMode="auto">
          <a:xfrm>
            <a:off x="7421908" y="5816590"/>
            <a:ext cx="1194402" cy="730438"/>
            <a:chOff x="6970415" y="5145050"/>
            <a:chExt cx="1150937" cy="696912"/>
          </a:xfrm>
        </p:grpSpPr>
        <p:pic>
          <p:nvPicPr>
            <p:cNvPr id="89" name="Picture 2" descr="C:\Users\Ken\AppData\Local\Microsoft\Windows\Temporary Internet Files\Content.IE5\PNOXGQLJ\MC900431637[1].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970415" y="5200612"/>
              <a:ext cx="641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0" name="グループ化 93"/>
            <p:cNvGrpSpPr>
              <a:grpSpLocks/>
            </p:cNvGrpSpPr>
            <p:nvPr/>
          </p:nvGrpSpPr>
          <p:grpSpPr bwMode="auto">
            <a:xfrm>
              <a:off x="7402215" y="5145050"/>
              <a:ext cx="719137" cy="696912"/>
              <a:chOff x="2987825" y="3068960"/>
              <a:chExt cx="720080" cy="695672"/>
            </a:xfrm>
          </p:grpSpPr>
          <p:grpSp>
            <p:nvGrpSpPr>
              <p:cNvPr id="91" name="グループ化 84"/>
              <p:cNvGrpSpPr>
                <a:grpSpLocks/>
              </p:cNvGrpSpPr>
              <p:nvPr/>
            </p:nvGrpSpPr>
            <p:grpSpPr bwMode="auto">
              <a:xfrm>
                <a:off x="2987825" y="3068960"/>
                <a:ext cx="720080" cy="695672"/>
                <a:chOff x="3448051" y="5300663"/>
                <a:chExt cx="971550" cy="984249"/>
              </a:xfrm>
            </p:grpSpPr>
            <p:sp>
              <p:nvSpPr>
                <p:cNvPr id="93" name="Freeform 17"/>
                <p:cNvSpPr>
                  <a:spLocks/>
                </p:cNvSpPr>
                <p:nvPr/>
              </p:nvSpPr>
              <p:spPr bwMode="auto">
                <a:xfrm>
                  <a:off x="3448051" y="6111875"/>
                  <a:ext cx="858838" cy="173037"/>
                </a:xfrm>
                <a:custGeom>
                  <a:avLst/>
                  <a:gdLst>
                    <a:gd name="T0" fmla="*/ 2147483646 w 1081"/>
                    <a:gd name="T1" fmla="*/ 0 h 217"/>
                    <a:gd name="T2" fmla="*/ 2147483646 w 1081"/>
                    <a:gd name="T3" fmla="*/ 0 h 217"/>
                    <a:gd name="T4" fmla="*/ 0 w 1081"/>
                    <a:gd name="T5" fmla="*/ 2147483646 h 217"/>
                    <a:gd name="T6" fmla="*/ 0 w 1081"/>
                    <a:gd name="T7" fmla="*/ 2147483646 h 217"/>
                    <a:gd name="T8" fmla="*/ 2147483646 w 1081"/>
                    <a:gd name="T9" fmla="*/ 2147483646 h 217"/>
                    <a:gd name="T10" fmla="*/ 2147483646 w 1081"/>
                    <a:gd name="T11" fmla="*/ 0 h 217"/>
                    <a:gd name="T12" fmla="*/ 0 60000 65536"/>
                    <a:gd name="T13" fmla="*/ 0 60000 65536"/>
                    <a:gd name="T14" fmla="*/ 0 60000 65536"/>
                    <a:gd name="T15" fmla="*/ 0 60000 65536"/>
                    <a:gd name="T16" fmla="*/ 0 60000 65536"/>
                    <a:gd name="T17" fmla="*/ 0 60000 65536"/>
                    <a:gd name="T18" fmla="*/ 0 w 1081"/>
                    <a:gd name="T19" fmla="*/ 0 h 217"/>
                    <a:gd name="T20" fmla="*/ 1081 w 1081"/>
                    <a:gd name="T21" fmla="*/ 217 h 217"/>
                  </a:gdLst>
                  <a:ahLst/>
                  <a:cxnLst>
                    <a:cxn ang="T12">
                      <a:pos x="T0" y="T1"/>
                    </a:cxn>
                    <a:cxn ang="T13">
                      <a:pos x="T2" y="T3"/>
                    </a:cxn>
                    <a:cxn ang="T14">
                      <a:pos x="T4" y="T5"/>
                    </a:cxn>
                    <a:cxn ang="T15">
                      <a:pos x="T6" y="T7"/>
                    </a:cxn>
                    <a:cxn ang="T16">
                      <a:pos x="T8" y="T9"/>
                    </a:cxn>
                    <a:cxn ang="T17">
                      <a:pos x="T10" y="T11"/>
                    </a:cxn>
                  </a:cxnLst>
                  <a:rect l="T18" t="T19" r="T20" b="T21"/>
                  <a:pathLst>
                    <a:path w="1081" h="217">
                      <a:moveTo>
                        <a:pt x="1073" y="0"/>
                      </a:moveTo>
                      <a:lnTo>
                        <a:pt x="153" y="0"/>
                      </a:lnTo>
                      <a:lnTo>
                        <a:pt x="0" y="100"/>
                      </a:lnTo>
                      <a:lnTo>
                        <a:pt x="0" y="217"/>
                      </a:lnTo>
                      <a:lnTo>
                        <a:pt x="1081" y="217"/>
                      </a:lnTo>
                      <a:lnTo>
                        <a:pt x="1073"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94" name="Freeform 23"/>
                <p:cNvSpPr>
                  <a:spLocks/>
                </p:cNvSpPr>
                <p:nvPr/>
              </p:nvSpPr>
              <p:spPr bwMode="auto">
                <a:xfrm>
                  <a:off x="3517901" y="5300663"/>
                  <a:ext cx="901700" cy="827087"/>
                </a:xfrm>
                <a:custGeom>
                  <a:avLst/>
                  <a:gdLst>
                    <a:gd name="T0" fmla="*/ 2147483646 w 1136"/>
                    <a:gd name="T1" fmla="*/ 2147483646 h 1040"/>
                    <a:gd name="T2" fmla="*/ 2147483646 w 1136"/>
                    <a:gd name="T3" fmla="*/ 0 h 1040"/>
                    <a:gd name="T4" fmla="*/ 0 w 1136"/>
                    <a:gd name="T5" fmla="*/ 0 h 1040"/>
                    <a:gd name="T6" fmla="*/ 0 w 1136"/>
                    <a:gd name="T7" fmla="*/ 2147483646 h 1040"/>
                    <a:gd name="T8" fmla="*/ 2147483646 w 1136"/>
                    <a:gd name="T9" fmla="*/ 2147483646 h 1040"/>
                    <a:gd name="T10" fmla="*/ 2147483646 w 1136"/>
                    <a:gd name="T11" fmla="*/ 2147483646 h 1040"/>
                    <a:gd name="T12" fmla="*/ 2147483646 w 1136"/>
                    <a:gd name="T13" fmla="*/ 2147483646 h 1040"/>
                    <a:gd name="T14" fmla="*/ 2147483646 w 1136"/>
                    <a:gd name="T15" fmla="*/ 2147483646 h 1040"/>
                    <a:gd name="T16" fmla="*/ 2147483646 w 1136"/>
                    <a:gd name="T17" fmla="*/ 2147483646 h 1040"/>
                    <a:gd name="T18" fmla="*/ 2147483646 w 1136"/>
                    <a:gd name="T19" fmla="*/ 2147483646 h 1040"/>
                    <a:gd name="T20" fmla="*/ 2147483646 w 1136"/>
                    <a:gd name="T21" fmla="*/ 2147483646 h 1040"/>
                    <a:gd name="T22" fmla="*/ 2147483646 w 1136"/>
                    <a:gd name="T23" fmla="*/ 2147483646 h 1040"/>
                    <a:gd name="T24" fmla="*/ 2147483646 w 1136"/>
                    <a:gd name="T25" fmla="*/ 2147483646 h 10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36"/>
                    <a:gd name="T40" fmla="*/ 0 h 1040"/>
                    <a:gd name="T41" fmla="*/ 1136 w 1136"/>
                    <a:gd name="T42" fmla="*/ 1040 h 104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36" h="1040">
                      <a:moveTo>
                        <a:pt x="1136" y="879"/>
                      </a:moveTo>
                      <a:lnTo>
                        <a:pt x="1136" y="0"/>
                      </a:lnTo>
                      <a:lnTo>
                        <a:pt x="0" y="0"/>
                      </a:lnTo>
                      <a:lnTo>
                        <a:pt x="0" y="879"/>
                      </a:lnTo>
                      <a:lnTo>
                        <a:pt x="135" y="879"/>
                      </a:lnTo>
                      <a:lnTo>
                        <a:pt x="135" y="902"/>
                      </a:lnTo>
                      <a:lnTo>
                        <a:pt x="85" y="902"/>
                      </a:lnTo>
                      <a:lnTo>
                        <a:pt x="85" y="1040"/>
                      </a:lnTo>
                      <a:lnTo>
                        <a:pt x="1021" y="1040"/>
                      </a:lnTo>
                      <a:lnTo>
                        <a:pt x="1021" y="902"/>
                      </a:lnTo>
                      <a:lnTo>
                        <a:pt x="1006" y="902"/>
                      </a:lnTo>
                      <a:lnTo>
                        <a:pt x="1006" y="879"/>
                      </a:lnTo>
                      <a:lnTo>
                        <a:pt x="1136" y="879"/>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95" name="Freeform 24"/>
                <p:cNvSpPr>
                  <a:spLocks/>
                </p:cNvSpPr>
                <p:nvPr/>
              </p:nvSpPr>
              <p:spPr bwMode="auto">
                <a:xfrm>
                  <a:off x="3536951" y="5313363"/>
                  <a:ext cx="868363" cy="639762"/>
                </a:xfrm>
                <a:custGeom>
                  <a:avLst/>
                  <a:gdLst>
                    <a:gd name="T0" fmla="*/ 0 w 1094"/>
                    <a:gd name="T1" fmla="*/ 0 h 806"/>
                    <a:gd name="T2" fmla="*/ 0 w 1094"/>
                    <a:gd name="T3" fmla="*/ 2147483646 h 806"/>
                    <a:gd name="T4" fmla="*/ 2147483646 w 1094"/>
                    <a:gd name="T5" fmla="*/ 2147483646 h 806"/>
                    <a:gd name="T6" fmla="*/ 2147483646 w 1094"/>
                    <a:gd name="T7" fmla="*/ 2147483646 h 806"/>
                    <a:gd name="T8" fmla="*/ 2147483646 w 1094"/>
                    <a:gd name="T9" fmla="*/ 2147483646 h 806"/>
                    <a:gd name="T10" fmla="*/ 2147483646 w 1094"/>
                    <a:gd name="T11" fmla="*/ 2147483646 h 806"/>
                    <a:gd name="T12" fmla="*/ 2147483646 w 1094"/>
                    <a:gd name="T13" fmla="*/ 2147483646 h 806"/>
                    <a:gd name="T14" fmla="*/ 2147483646 w 1094"/>
                    <a:gd name="T15" fmla="*/ 0 h 806"/>
                    <a:gd name="T16" fmla="*/ 0 w 1094"/>
                    <a:gd name="T17" fmla="*/ 0 h 8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94"/>
                    <a:gd name="T28" fmla="*/ 0 h 806"/>
                    <a:gd name="T29" fmla="*/ 1094 w 1094"/>
                    <a:gd name="T30" fmla="*/ 806 h 8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94" h="806">
                      <a:moveTo>
                        <a:pt x="0" y="0"/>
                      </a:moveTo>
                      <a:lnTo>
                        <a:pt x="0" y="806"/>
                      </a:lnTo>
                      <a:lnTo>
                        <a:pt x="31" y="806"/>
                      </a:lnTo>
                      <a:lnTo>
                        <a:pt x="31" y="33"/>
                      </a:lnTo>
                      <a:lnTo>
                        <a:pt x="1063" y="33"/>
                      </a:lnTo>
                      <a:lnTo>
                        <a:pt x="1063" y="806"/>
                      </a:lnTo>
                      <a:lnTo>
                        <a:pt x="1094" y="806"/>
                      </a:lnTo>
                      <a:lnTo>
                        <a:pt x="1094"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96" name="Freeform 25"/>
                <p:cNvSpPr>
                  <a:spLocks/>
                </p:cNvSpPr>
                <p:nvPr/>
              </p:nvSpPr>
              <p:spPr bwMode="auto">
                <a:xfrm>
                  <a:off x="3536951" y="5972175"/>
                  <a:ext cx="868363" cy="133350"/>
                </a:xfrm>
                <a:custGeom>
                  <a:avLst/>
                  <a:gdLst>
                    <a:gd name="T0" fmla="*/ 2147483646 w 1094"/>
                    <a:gd name="T1" fmla="*/ 0 h 169"/>
                    <a:gd name="T2" fmla="*/ 0 w 1094"/>
                    <a:gd name="T3" fmla="*/ 0 h 169"/>
                    <a:gd name="T4" fmla="*/ 0 w 1094"/>
                    <a:gd name="T5" fmla="*/ 2147483646 h 169"/>
                    <a:gd name="T6" fmla="*/ 2147483646 w 1094"/>
                    <a:gd name="T7" fmla="*/ 2147483646 h 169"/>
                    <a:gd name="T8" fmla="*/ 2147483646 w 1094"/>
                    <a:gd name="T9" fmla="*/ 2147483646 h 169"/>
                    <a:gd name="T10" fmla="*/ 2147483646 w 1094"/>
                    <a:gd name="T11" fmla="*/ 2147483646 h 169"/>
                    <a:gd name="T12" fmla="*/ 2147483646 w 1094"/>
                    <a:gd name="T13" fmla="*/ 2147483646 h 169"/>
                    <a:gd name="T14" fmla="*/ 2147483646 w 1094"/>
                    <a:gd name="T15" fmla="*/ 2147483646 h 169"/>
                    <a:gd name="T16" fmla="*/ 2147483646 w 1094"/>
                    <a:gd name="T17" fmla="*/ 2147483646 h 169"/>
                    <a:gd name="T18" fmla="*/ 2147483646 w 1094"/>
                    <a:gd name="T19" fmla="*/ 2147483646 h 169"/>
                    <a:gd name="T20" fmla="*/ 2147483646 w 1094"/>
                    <a:gd name="T21" fmla="*/ 2147483646 h 169"/>
                    <a:gd name="T22" fmla="*/ 2147483646 w 1094"/>
                    <a:gd name="T23" fmla="*/ 2147483646 h 169"/>
                    <a:gd name="T24" fmla="*/ 2147483646 w 1094"/>
                    <a:gd name="T25" fmla="*/ 2147483646 h 169"/>
                    <a:gd name="T26" fmla="*/ 2147483646 w 1094"/>
                    <a:gd name="T27" fmla="*/ 2147483646 h 169"/>
                    <a:gd name="T28" fmla="*/ 2147483646 w 1094"/>
                    <a:gd name="T29" fmla="*/ 2147483646 h 169"/>
                    <a:gd name="T30" fmla="*/ 2147483646 w 1094"/>
                    <a:gd name="T31" fmla="*/ 2147483646 h 169"/>
                    <a:gd name="T32" fmla="*/ 2147483646 w 1094"/>
                    <a:gd name="T33" fmla="*/ 2147483646 h 169"/>
                    <a:gd name="T34" fmla="*/ 2147483646 w 1094"/>
                    <a:gd name="T35" fmla="*/ 2147483646 h 169"/>
                    <a:gd name="T36" fmla="*/ 2147483646 w 1094"/>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94"/>
                    <a:gd name="T58" fmla="*/ 0 h 169"/>
                    <a:gd name="T59" fmla="*/ 1094 w 1094"/>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94" h="169">
                      <a:moveTo>
                        <a:pt x="1094" y="0"/>
                      </a:moveTo>
                      <a:lnTo>
                        <a:pt x="0" y="0"/>
                      </a:lnTo>
                      <a:lnTo>
                        <a:pt x="0" y="23"/>
                      </a:lnTo>
                      <a:lnTo>
                        <a:pt x="115" y="23"/>
                      </a:lnTo>
                      <a:lnTo>
                        <a:pt x="115" y="65"/>
                      </a:lnTo>
                      <a:lnTo>
                        <a:pt x="77" y="65"/>
                      </a:lnTo>
                      <a:lnTo>
                        <a:pt x="77" y="169"/>
                      </a:lnTo>
                      <a:lnTo>
                        <a:pt x="104" y="169"/>
                      </a:lnTo>
                      <a:lnTo>
                        <a:pt x="104" y="93"/>
                      </a:lnTo>
                      <a:lnTo>
                        <a:pt x="933" y="93"/>
                      </a:lnTo>
                      <a:lnTo>
                        <a:pt x="933" y="65"/>
                      </a:lnTo>
                      <a:lnTo>
                        <a:pt x="150" y="65"/>
                      </a:lnTo>
                      <a:lnTo>
                        <a:pt x="150" y="23"/>
                      </a:lnTo>
                      <a:lnTo>
                        <a:pt x="960" y="23"/>
                      </a:lnTo>
                      <a:lnTo>
                        <a:pt x="960" y="97"/>
                      </a:lnTo>
                      <a:lnTo>
                        <a:pt x="994" y="81"/>
                      </a:lnTo>
                      <a:lnTo>
                        <a:pt x="994" y="23"/>
                      </a:lnTo>
                      <a:lnTo>
                        <a:pt x="1094" y="23"/>
                      </a:lnTo>
                      <a:lnTo>
                        <a:pt x="109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97" name="Freeform 26"/>
                <p:cNvSpPr>
                  <a:spLocks/>
                </p:cNvSpPr>
                <p:nvPr/>
              </p:nvSpPr>
              <p:spPr bwMode="auto">
                <a:xfrm>
                  <a:off x="3476626" y="6122988"/>
                  <a:ext cx="765175" cy="144462"/>
                </a:xfrm>
                <a:custGeom>
                  <a:avLst/>
                  <a:gdLst>
                    <a:gd name="T0" fmla="*/ 2147483646 w 964"/>
                    <a:gd name="T1" fmla="*/ 2147483646 h 182"/>
                    <a:gd name="T2" fmla="*/ 2147483646 w 964"/>
                    <a:gd name="T3" fmla="*/ 0 h 182"/>
                    <a:gd name="T4" fmla="*/ 2147483646 w 964"/>
                    <a:gd name="T5" fmla="*/ 0 h 182"/>
                    <a:gd name="T6" fmla="*/ 0 w 964"/>
                    <a:gd name="T7" fmla="*/ 2147483646 h 182"/>
                    <a:gd name="T8" fmla="*/ 0 w 964"/>
                    <a:gd name="T9" fmla="*/ 2147483646 h 182"/>
                    <a:gd name="T10" fmla="*/ 2147483646 w 964"/>
                    <a:gd name="T11" fmla="*/ 2147483646 h 182"/>
                    <a:gd name="T12" fmla="*/ 2147483646 w 964"/>
                    <a:gd name="T13" fmla="*/ 2147483646 h 182"/>
                    <a:gd name="T14" fmla="*/ 2147483646 w 964"/>
                    <a:gd name="T15" fmla="*/ 2147483646 h 182"/>
                    <a:gd name="T16" fmla="*/ 2147483646 w 964"/>
                    <a:gd name="T17" fmla="*/ 2147483646 h 182"/>
                    <a:gd name="T18" fmla="*/ 2147483646 w 964"/>
                    <a:gd name="T19" fmla="*/ 2147483646 h 182"/>
                    <a:gd name="T20" fmla="*/ 2147483646 w 964"/>
                    <a:gd name="T21" fmla="*/ 2147483646 h 182"/>
                    <a:gd name="T22" fmla="*/ 2147483646 w 964"/>
                    <a:gd name="T23" fmla="*/ 2147483646 h 182"/>
                    <a:gd name="T24" fmla="*/ 2147483646 w 964"/>
                    <a:gd name="T25" fmla="*/ 2147483646 h 182"/>
                    <a:gd name="T26" fmla="*/ 2147483646 w 964"/>
                    <a:gd name="T27" fmla="*/ 2147483646 h 18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4"/>
                    <a:gd name="T43" fmla="*/ 0 h 182"/>
                    <a:gd name="T44" fmla="*/ 964 w 964"/>
                    <a:gd name="T45" fmla="*/ 182 h 18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4" h="182">
                      <a:moveTo>
                        <a:pt x="954" y="26"/>
                      </a:moveTo>
                      <a:lnTo>
                        <a:pt x="954" y="0"/>
                      </a:lnTo>
                      <a:lnTo>
                        <a:pt x="130" y="0"/>
                      </a:lnTo>
                      <a:lnTo>
                        <a:pt x="0" y="87"/>
                      </a:lnTo>
                      <a:lnTo>
                        <a:pt x="0" y="182"/>
                      </a:lnTo>
                      <a:lnTo>
                        <a:pt x="925" y="182"/>
                      </a:lnTo>
                      <a:lnTo>
                        <a:pt x="925" y="159"/>
                      </a:lnTo>
                      <a:lnTo>
                        <a:pt x="23" y="159"/>
                      </a:lnTo>
                      <a:lnTo>
                        <a:pt x="23" y="110"/>
                      </a:lnTo>
                      <a:lnTo>
                        <a:pt x="948" y="110"/>
                      </a:lnTo>
                      <a:lnTo>
                        <a:pt x="964" y="87"/>
                      </a:lnTo>
                      <a:lnTo>
                        <a:pt x="48" y="87"/>
                      </a:lnTo>
                      <a:lnTo>
                        <a:pt x="135" y="26"/>
                      </a:lnTo>
                      <a:lnTo>
                        <a:pt x="954"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98" name="Freeform 27"/>
                <p:cNvSpPr>
                  <a:spLocks/>
                </p:cNvSpPr>
                <p:nvPr/>
              </p:nvSpPr>
              <p:spPr bwMode="auto">
                <a:xfrm>
                  <a:off x="3640138" y="5419725"/>
                  <a:ext cx="663575" cy="469900"/>
                </a:xfrm>
                <a:custGeom>
                  <a:avLst/>
                  <a:gdLst>
                    <a:gd name="T0" fmla="*/ 0 w 837"/>
                    <a:gd name="T1" fmla="*/ 0 h 591"/>
                    <a:gd name="T2" fmla="*/ 0 w 837"/>
                    <a:gd name="T3" fmla="*/ 2147483646 h 591"/>
                    <a:gd name="T4" fmla="*/ 2147483646 w 837"/>
                    <a:gd name="T5" fmla="*/ 2147483646 h 591"/>
                    <a:gd name="T6" fmla="*/ 2147483646 w 837"/>
                    <a:gd name="T7" fmla="*/ 2147483646 h 591"/>
                    <a:gd name="T8" fmla="*/ 2147483646 w 837"/>
                    <a:gd name="T9" fmla="*/ 2147483646 h 591"/>
                    <a:gd name="T10" fmla="*/ 2147483646 w 837"/>
                    <a:gd name="T11" fmla="*/ 2147483646 h 591"/>
                    <a:gd name="T12" fmla="*/ 2147483646 w 837"/>
                    <a:gd name="T13" fmla="*/ 2147483646 h 591"/>
                    <a:gd name="T14" fmla="*/ 2147483646 w 837"/>
                    <a:gd name="T15" fmla="*/ 2147483646 h 591"/>
                    <a:gd name="T16" fmla="*/ 2147483646 w 837"/>
                    <a:gd name="T17" fmla="*/ 2147483646 h 591"/>
                    <a:gd name="T18" fmla="*/ 2147483646 w 837"/>
                    <a:gd name="T19" fmla="*/ 0 h 591"/>
                    <a:gd name="T20" fmla="*/ 0 w 837"/>
                    <a:gd name="T21" fmla="*/ 0 h 59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37"/>
                    <a:gd name="T34" fmla="*/ 0 h 591"/>
                    <a:gd name="T35" fmla="*/ 837 w 837"/>
                    <a:gd name="T36" fmla="*/ 591 h 59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37" h="591">
                      <a:moveTo>
                        <a:pt x="0" y="0"/>
                      </a:moveTo>
                      <a:lnTo>
                        <a:pt x="0" y="591"/>
                      </a:lnTo>
                      <a:lnTo>
                        <a:pt x="756" y="591"/>
                      </a:lnTo>
                      <a:lnTo>
                        <a:pt x="756" y="568"/>
                      </a:lnTo>
                      <a:lnTo>
                        <a:pt x="26" y="568"/>
                      </a:lnTo>
                      <a:lnTo>
                        <a:pt x="26" y="26"/>
                      </a:lnTo>
                      <a:lnTo>
                        <a:pt x="810" y="26"/>
                      </a:lnTo>
                      <a:lnTo>
                        <a:pt x="809" y="591"/>
                      </a:lnTo>
                      <a:lnTo>
                        <a:pt x="837" y="591"/>
                      </a:lnTo>
                      <a:lnTo>
                        <a:pt x="837"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779173" fontAlgn="base">
                    <a:spcBef>
                      <a:spcPct val="0"/>
                    </a:spcBef>
                    <a:spcAft>
                      <a:spcPct val="0"/>
                    </a:spcAft>
                  </a:pPr>
                  <a:endParaRPr kumimoji="1" lang="ja-JP" altLang="en-US" sz="1193">
                    <a:solidFill>
                      <a:prstClr val="black"/>
                    </a:solidFill>
                    <a:latin typeface="Arial" charset="0"/>
                  </a:endParaRPr>
                </a:p>
              </p:txBody>
            </p:sp>
            <p:sp>
              <p:nvSpPr>
                <p:cNvPr id="99" name="Rectangle 28"/>
                <p:cNvSpPr>
                  <a:spLocks noChangeArrowheads="1"/>
                </p:cNvSpPr>
                <p:nvPr/>
              </p:nvSpPr>
              <p:spPr bwMode="auto">
                <a:xfrm>
                  <a:off x="3670301" y="5451475"/>
                  <a:ext cx="592138" cy="406400"/>
                </a:xfrm>
                <a:prstGeom prst="rect">
                  <a:avLst/>
                </a:prstGeom>
                <a:solidFill>
                  <a:srgbClr val="51BFE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Rectangle 29"/>
                <p:cNvSpPr>
                  <a:spLocks noChangeArrowheads="1"/>
                </p:cNvSpPr>
                <p:nvPr/>
              </p:nvSpPr>
              <p:spPr bwMode="auto">
                <a:xfrm>
                  <a:off x="4116388" y="5481638"/>
                  <a:ext cx="33338" cy="333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Rectangle 30"/>
                <p:cNvSpPr>
                  <a:spLocks noChangeArrowheads="1"/>
                </p:cNvSpPr>
                <p:nvPr/>
              </p:nvSpPr>
              <p:spPr bwMode="auto">
                <a:xfrm>
                  <a:off x="3706813" y="5503863"/>
                  <a:ext cx="373063" cy="25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Rectangle 31"/>
                <p:cNvSpPr>
                  <a:spLocks noChangeArrowheads="1"/>
                </p:cNvSpPr>
                <p:nvPr/>
              </p:nvSpPr>
              <p:spPr bwMode="auto">
                <a:xfrm>
                  <a:off x="3708401" y="5546725"/>
                  <a:ext cx="201613" cy="31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32"/>
                <p:cNvSpPr>
                  <a:spLocks noChangeArrowheads="1"/>
                </p:cNvSpPr>
                <p:nvPr/>
              </p:nvSpPr>
              <p:spPr bwMode="auto">
                <a:xfrm>
                  <a:off x="3706813" y="5619750"/>
                  <a:ext cx="373063" cy="28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Rectangle 33"/>
                <p:cNvSpPr>
                  <a:spLocks noChangeArrowheads="1"/>
                </p:cNvSpPr>
                <p:nvPr/>
              </p:nvSpPr>
              <p:spPr bwMode="auto">
                <a:xfrm>
                  <a:off x="3708401" y="5667375"/>
                  <a:ext cx="201613" cy="30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Rectangle 34"/>
                <p:cNvSpPr>
                  <a:spLocks noChangeArrowheads="1"/>
                </p:cNvSpPr>
                <p:nvPr/>
              </p:nvSpPr>
              <p:spPr bwMode="auto">
                <a:xfrm>
                  <a:off x="3706813" y="5738813"/>
                  <a:ext cx="373063" cy="25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Rectangle 35"/>
                <p:cNvSpPr>
                  <a:spLocks noChangeArrowheads="1"/>
                </p:cNvSpPr>
                <p:nvPr/>
              </p:nvSpPr>
              <p:spPr bwMode="auto">
                <a:xfrm>
                  <a:off x="3708401" y="5781675"/>
                  <a:ext cx="201613" cy="30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Rectangle 36"/>
                <p:cNvSpPr>
                  <a:spLocks noChangeArrowheads="1"/>
                </p:cNvSpPr>
                <p:nvPr/>
              </p:nvSpPr>
              <p:spPr bwMode="auto">
                <a:xfrm>
                  <a:off x="4175126" y="5510213"/>
                  <a:ext cx="53975" cy="381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Rectangle 37"/>
                <p:cNvSpPr>
                  <a:spLocks noChangeArrowheads="1"/>
                </p:cNvSpPr>
                <p:nvPr/>
              </p:nvSpPr>
              <p:spPr bwMode="auto">
                <a:xfrm>
                  <a:off x="4175126" y="5621338"/>
                  <a:ext cx="52388" cy="34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Rectangle 38"/>
                <p:cNvSpPr>
                  <a:spLocks noChangeArrowheads="1"/>
                </p:cNvSpPr>
                <p:nvPr/>
              </p:nvSpPr>
              <p:spPr bwMode="auto">
                <a:xfrm>
                  <a:off x="4176713" y="5738813"/>
                  <a:ext cx="52388" cy="34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endParaRPr lang="ja-JP" altLang="en-US" sz="1193">
                    <a:solidFill>
                      <a:srgbClr val="000066"/>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92" name="直線コネクタ 95"/>
              <p:cNvCxnSpPr>
                <a:cxnSpLocks noChangeShapeType="1"/>
              </p:cNvCxnSpPr>
              <p:nvPr/>
            </p:nvCxnSpPr>
            <p:spPr bwMode="auto">
              <a:xfrm flipV="1">
                <a:off x="3589642" y="3612154"/>
                <a:ext cx="72008" cy="14401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sp>
        <p:nvSpPr>
          <p:cNvPr id="110" name="右矢印 109"/>
          <p:cNvSpPr/>
          <p:nvPr/>
        </p:nvSpPr>
        <p:spPr>
          <a:xfrm>
            <a:off x="5924433" y="5279426"/>
            <a:ext cx="706403" cy="622225"/>
          </a:xfrm>
          <a:prstGeom prst="right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73" fontAlgn="base">
              <a:spcBef>
                <a:spcPct val="0"/>
              </a:spcBef>
              <a:spcAft>
                <a:spcPct val="0"/>
              </a:spcAft>
              <a:defRPr/>
            </a:pPr>
            <a:r>
              <a:rPr kumimoji="1" lang="en-US" altLang="ja-JP" sz="1704"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704"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秒</a:t>
            </a:r>
          </a:p>
        </p:txBody>
      </p:sp>
      <p:sp>
        <p:nvSpPr>
          <p:cNvPr id="111" name="正方形/長方形 110"/>
          <p:cNvSpPr/>
          <p:nvPr/>
        </p:nvSpPr>
        <p:spPr>
          <a:xfrm>
            <a:off x="415827" y="4133095"/>
            <a:ext cx="3595856" cy="348109"/>
          </a:xfrm>
          <a:prstGeom prst="rect">
            <a:avLst/>
          </a:prstGeom>
        </p:spPr>
        <p:txBody>
          <a:bodyPr wrap="none">
            <a:spAutoFit/>
          </a:bodyPr>
          <a:lstStyle/>
          <a:p>
            <a:r>
              <a:rPr lang="ja-JP" altLang="en-US" sz="1662"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２．機械判読性のあるデータの価値</a:t>
            </a:r>
          </a:p>
        </p:txBody>
      </p:sp>
      <p:sp>
        <p:nvSpPr>
          <p:cNvPr id="83" name="テキスト ボックス 44"/>
          <p:cNvSpPr txBox="1">
            <a:spLocks noChangeArrowheads="1"/>
          </p:cNvSpPr>
          <p:nvPr/>
        </p:nvSpPr>
        <p:spPr bwMode="auto">
          <a:xfrm>
            <a:off x="4669264" y="4716848"/>
            <a:ext cx="4258182" cy="302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779173" fontAlgn="base">
              <a:spcBef>
                <a:spcPct val="0"/>
              </a:spcBef>
              <a:spcAft>
                <a:spcPct val="0"/>
              </a:spcAft>
              <a:buNone/>
            </a:pPr>
            <a:r>
              <a:rPr lang="en-US" altLang="ja-JP"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機械判読性のあるデータ（</a:t>
            </a:r>
            <a:r>
              <a:rPr lang="en-US" altLang="ja-JP"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csv</a:t>
            </a:r>
            <a:r>
              <a:rPr lang="ja-JP" altLang="en-US"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形式等）の場合</a:t>
            </a:r>
            <a:r>
              <a:rPr lang="en-US" altLang="ja-JP"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363"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右矢印 79"/>
          <p:cNvSpPr/>
          <p:nvPr/>
        </p:nvSpPr>
        <p:spPr>
          <a:xfrm>
            <a:off x="1565032" y="5455943"/>
            <a:ext cx="1606963" cy="620872"/>
          </a:xfrm>
          <a:prstGeom prst="right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173" fontAlgn="base">
              <a:spcBef>
                <a:spcPct val="0"/>
              </a:spcBef>
              <a:spcAft>
                <a:spcPct val="0"/>
              </a:spcAft>
              <a:defRPr/>
            </a:pPr>
            <a:r>
              <a:rPr kumimoji="1" lang="ja-JP" altLang="en-US" sz="1704"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4"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90</a:t>
            </a:r>
            <a:r>
              <a:rPr kumimoji="1" lang="ja-JP" altLang="en-US" sz="1704"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a:t>
            </a:r>
            <a:endParaRPr kumimoji="1" lang="en-US" altLang="ja-JP" sz="1704"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79173" fontAlgn="base">
              <a:spcBef>
                <a:spcPct val="0"/>
              </a:spcBef>
              <a:spcAft>
                <a:spcPct val="0"/>
              </a:spcAft>
              <a:defRPr/>
            </a:pPr>
            <a:r>
              <a:rPr kumimoji="1" lang="ja-JP" altLang="en-US" sz="85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5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85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85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85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r>
              <a:rPr kumimoji="1" lang="en-US" altLang="ja-JP" sz="85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85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p>
        </p:txBody>
      </p:sp>
      <p:sp>
        <p:nvSpPr>
          <p:cNvPr id="86" name="テキスト ボックス 69"/>
          <p:cNvSpPr txBox="1">
            <a:spLocks noChangeArrowheads="1"/>
          </p:cNvSpPr>
          <p:nvPr/>
        </p:nvSpPr>
        <p:spPr bwMode="auto">
          <a:xfrm>
            <a:off x="4770296" y="6206480"/>
            <a:ext cx="2209360" cy="490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168524" indent="-168524" defTabSz="779173" fontAlgn="base">
              <a:spcBef>
                <a:spcPct val="0"/>
              </a:spcBef>
              <a:spcAft>
                <a:spcPct val="0"/>
              </a:spcAft>
              <a:buNone/>
            </a:pPr>
            <a:r>
              <a:rPr lang="ja-JP" altLang="en-US" sz="129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データが自動で連携するため、迅速かつ正確</a:t>
            </a:r>
          </a:p>
        </p:txBody>
      </p:sp>
      <p:grpSp>
        <p:nvGrpSpPr>
          <p:cNvPr id="112" name="正方形/長方形 5"/>
          <p:cNvGrpSpPr>
            <a:grpSpLocks/>
          </p:cNvGrpSpPr>
          <p:nvPr/>
        </p:nvGrpSpPr>
        <p:grpSpPr bwMode="auto">
          <a:xfrm>
            <a:off x="2931" y="480407"/>
            <a:ext cx="9144000" cy="200758"/>
            <a:chOff x="-4" y="276"/>
            <a:chExt cx="5764" cy="112"/>
          </a:xfrm>
        </p:grpSpPr>
        <p:pic>
          <p:nvPicPr>
            <p:cNvPr id="113" name="正方形/長方形 5"/>
            <p:cNvPicPr>
              <a:picLocks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4" name="Text Box 5"/>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spcBef>
                  <a:spcPct val="20000"/>
                </a:spcBef>
                <a:buFont typeface="Wingdings" panose="05000000000000000000" pitchFamily="2" charset="2"/>
                <a:buChar char="n"/>
                <a:defRPr kumimoji="1" sz="3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Wingdings" panose="05000000000000000000" pitchFamily="2" charset="2"/>
                <a:buChar char="Ø"/>
                <a:defRPr kumimoji="1" sz="28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defTabSz="844083" fontAlgn="base">
                <a:lnSpc>
                  <a:spcPct val="80000"/>
                </a:lnSpc>
                <a:spcBef>
                  <a:spcPct val="0"/>
                </a:spcBef>
                <a:spcAft>
                  <a:spcPct val="0"/>
                </a:spcAft>
                <a:buFont typeface="Wingdings" panose="05000000000000000000" pitchFamily="2" charset="2"/>
                <a:buNone/>
              </a:pPr>
              <a:endParaRPr lang="ja-JP" altLang="en-US" sz="1846">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2125899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lgn="ctr">
          <a:noFill/>
          <a:miter lim="800000"/>
          <a:headEnd/>
          <a:tailEnd/>
        </a:ln>
        <a:effectLst/>
      </a:spPr>
      <a:bodyPr wrap="none" lIns="91406" tIns="45704" rIns="91406" bIns="45704" rtlCol="0">
        <a:spAutoFit/>
      </a:bodyPr>
      <a:lstStyle>
        <a:defPPr>
          <a:defRPr kumimoji="1" b="0" dirty="0" smtClean="0"/>
        </a:defPPr>
      </a:lstStyle>
    </a:tx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151023_プレゼンテーションr0</Template>
  <TotalTime>4412</TotalTime>
  <Words>759</Words>
  <Application>Microsoft Office PowerPoint</Application>
  <PresentationFormat>画面に合わせる (4:3)</PresentationFormat>
  <Paragraphs>77</Paragraphs>
  <Slides>2</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2</vt:i4>
      </vt:variant>
    </vt:vector>
  </HeadingPairs>
  <TitlesOfParts>
    <vt:vector size="16" baseType="lpstr">
      <vt:lpstr>Gulim</vt:lpstr>
      <vt:lpstr>HGP創英角ｺﾞｼｯｸUB</vt:lpstr>
      <vt:lpstr>HGS創英角ｺﾞｼｯｸUB</vt:lpstr>
      <vt:lpstr>HG丸ｺﾞｼｯｸM-PRO</vt:lpstr>
      <vt:lpstr>Meiryo UI</vt:lpstr>
      <vt:lpstr>ＭＳ Ｐゴシック</vt:lpstr>
      <vt:lpstr>ＭＳ 明朝</vt:lpstr>
      <vt:lpstr>メイリオ</vt:lpstr>
      <vt:lpstr>Arial</vt:lpstr>
      <vt:lpstr>Calibri</vt:lpstr>
      <vt:lpstr>Calibri Light</vt:lpstr>
      <vt:lpstr>Wingdings</vt:lpstr>
      <vt:lpstr>CIO室テンプレート</vt:lpstr>
      <vt:lpstr>Office テーマ</vt:lpstr>
      <vt:lpstr>PowerPoint プレゼンテーション</vt:lpstr>
      <vt:lpstr>PowerPoint プレゼンテーション</vt:lpstr>
    </vt:vector>
  </TitlesOfParts>
  <Company>内閣府</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信朝 裕行（IT総合戦略室）</dc:creator>
  <cp:lastModifiedBy>津國　剛</cp:lastModifiedBy>
  <cp:revision>284</cp:revision>
  <cp:lastPrinted>2017-01-06T01:45:15Z</cp:lastPrinted>
  <dcterms:created xsi:type="dcterms:W3CDTF">2015-10-25T13:07:57Z</dcterms:created>
  <dcterms:modified xsi:type="dcterms:W3CDTF">2017-01-13T09:43:13Z</dcterms:modified>
</cp:coreProperties>
</file>