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4739" r:id="rId1"/>
  </p:sldMasterIdLst>
  <p:notesMasterIdLst>
    <p:notesMasterId r:id="rId16"/>
  </p:notesMasterIdLst>
  <p:handoutMasterIdLst>
    <p:handoutMasterId r:id="rId17"/>
  </p:handoutMasterIdLst>
  <p:sldIdLst>
    <p:sldId id="484" r:id="rId2"/>
    <p:sldId id="455" r:id="rId3"/>
    <p:sldId id="500" r:id="rId4"/>
    <p:sldId id="431" r:id="rId5"/>
    <p:sldId id="471" r:id="rId6"/>
    <p:sldId id="432" r:id="rId7"/>
    <p:sldId id="466" r:id="rId8"/>
    <p:sldId id="468" r:id="rId9"/>
    <p:sldId id="433" r:id="rId10"/>
    <p:sldId id="470" r:id="rId11"/>
    <p:sldId id="483" r:id="rId12"/>
    <p:sldId id="474" r:id="rId13"/>
    <p:sldId id="472" r:id="rId14"/>
    <p:sldId id="486" r:id="rId15"/>
  </p:sldIdLst>
  <p:sldSz cx="9906000" cy="6858000" type="A4"/>
  <p:notesSz cx="6807200" cy="9939338"/>
  <p:defaultTextStyle>
    <a:defPPr>
      <a:defRPr lang="ja-JP"/>
    </a:defPPr>
    <a:lvl1pPr algn="l" rtl="0" fontAlgn="base">
      <a:spcBef>
        <a:spcPct val="0"/>
      </a:spcBef>
      <a:spcAft>
        <a:spcPct val="0"/>
      </a:spcAft>
      <a:defRPr kumimoji="1" sz="1400" b="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400" b="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400" b="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400" b="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400" b="1" kern="1200">
        <a:solidFill>
          <a:schemeClr val="tx1"/>
        </a:solidFill>
        <a:latin typeface="Arial" charset="0"/>
        <a:ea typeface="ＭＳ Ｐゴシック" charset="-128"/>
        <a:cs typeface="+mn-cs"/>
      </a:defRPr>
    </a:lvl5pPr>
    <a:lvl6pPr marL="2286000" algn="l" defTabSz="914400" rtl="0" eaLnBrk="1" latinLnBrk="0" hangingPunct="1">
      <a:defRPr kumimoji="1" sz="1400" b="1" kern="1200">
        <a:solidFill>
          <a:schemeClr val="tx1"/>
        </a:solidFill>
        <a:latin typeface="Arial" charset="0"/>
        <a:ea typeface="ＭＳ Ｐゴシック" charset="-128"/>
        <a:cs typeface="+mn-cs"/>
      </a:defRPr>
    </a:lvl6pPr>
    <a:lvl7pPr marL="2743200" algn="l" defTabSz="914400" rtl="0" eaLnBrk="1" latinLnBrk="0" hangingPunct="1">
      <a:defRPr kumimoji="1" sz="1400" b="1" kern="1200">
        <a:solidFill>
          <a:schemeClr val="tx1"/>
        </a:solidFill>
        <a:latin typeface="Arial" charset="0"/>
        <a:ea typeface="ＭＳ Ｐゴシック" charset="-128"/>
        <a:cs typeface="+mn-cs"/>
      </a:defRPr>
    </a:lvl7pPr>
    <a:lvl8pPr marL="3200400" algn="l" defTabSz="914400" rtl="0" eaLnBrk="1" latinLnBrk="0" hangingPunct="1">
      <a:defRPr kumimoji="1" sz="1400" b="1" kern="1200">
        <a:solidFill>
          <a:schemeClr val="tx1"/>
        </a:solidFill>
        <a:latin typeface="Arial" charset="0"/>
        <a:ea typeface="ＭＳ Ｐゴシック" charset="-128"/>
        <a:cs typeface="+mn-cs"/>
      </a:defRPr>
    </a:lvl8pPr>
    <a:lvl9pPr marL="3657600" algn="l" defTabSz="914400" rtl="0" eaLnBrk="1" latinLnBrk="0" hangingPunct="1">
      <a:defRPr kumimoji="1" sz="1400" b="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xmlns="">
        <p15:guide id="1" orient="horz" pos="3130"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FF3300"/>
    <a:srgbClr val="FFFF99"/>
    <a:srgbClr val="FFFF66"/>
    <a:srgbClr val="3333CC"/>
    <a:srgbClr val="99FF99"/>
    <a:srgbClr val="9CBB65"/>
    <a:srgbClr val="0000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4" autoAdjust="0"/>
    <p:restoredTop sz="94424" autoAdjust="0"/>
  </p:normalViewPr>
  <p:slideViewPr>
    <p:cSldViewPr snapToGrid="0" snapToObjects="1">
      <p:cViewPr varScale="1">
        <p:scale>
          <a:sx n="98" d="100"/>
          <a:sy n="98" d="100"/>
        </p:scale>
        <p:origin x="-708" y="-10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66" d="100"/>
          <a:sy n="66" d="100"/>
        </p:scale>
        <p:origin x="-1536" y="75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0544151094213E-2"/>
          <c:y val="0.21118789709554336"/>
          <c:w val="0.81919685039370094"/>
          <c:h val="0.69095199548654551"/>
        </c:manualLayout>
      </c:layout>
      <c:lineChart>
        <c:grouping val="standard"/>
        <c:varyColors val="0"/>
        <c:ser>
          <c:idx val="0"/>
          <c:order val="0"/>
          <c:tx>
            <c:strRef>
              <c:f>実施自治体シミュレーション!$B$3</c:f>
              <c:strCache>
                <c:ptCount val="1"/>
                <c:pt idx="0">
                  <c:v>団体数</c:v>
                </c:pt>
              </c:strCache>
            </c:strRef>
          </c:tx>
          <c:spPr>
            <a:ln w="38100" cap="rnd">
              <a:solidFill>
                <a:schemeClr val="accent2"/>
              </a:solidFill>
              <a:round/>
            </a:ln>
            <a:effectLst/>
          </c:spPr>
          <c:marker>
            <c:symbol val="circle"/>
            <c:size val="6"/>
            <c:spPr>
              <a:solidFill>
                <a:schemeClr val="accent2"/>
              </a:solidFill>
              <a:ln w="38100">
                <a:solidFill>
                  <a:schemeClr val="accent2"/>
                </a:solidFill>
              </a:ln>
              <a:effectLst/>
            </c:spPr>
          </c:marker>
          <c:dPt>
            <c:idx val="1"/>
            <c:marker>
              <c:spPr>
                <a:noFill/>
                <a:ln w="38100">
                  <a:noFill/>
                </a:ln>
                <a:effectLst/>
              </c:spPr>
            </c:marker>
            <c:bubble3D val="0"/>
          </c:dPt>
          <c:dPt>
            <c:idx val="3"/>
            <c:marker>
              <c:spPr>
                <a:noFill/>
                <a:ln w="38100">
                  <a:noFill/>
                </a:ln>
                <a:effectLst/>
              </c:spPr>
            </c:marker>
            <c:bubble3D val="0"/>
          </c:dPt>
          <c:dPt>
            <c:idx val="6"/>
            <c:marker>
              <c:spPr>
                <a:noFill/>
                <a:ln w="38100">
                  <a:noFill/>
                </a:ln>
                <a:effectLst/>
              </c:spPr>
            </c:marker>
            <c:bubble3D val="0"/>
          </c:dPt>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実施自治体シミュレーション!$A$4:$A$12</c:f>
              <c:strCache>
                <c:ptCount val="9"/>
                <c:pt idx="0">
                  <c:v>平成25年3月</c:v>
                </c:pt>
                <c:pt idx="2">
                  <c:v>平成26年3月</c:v>
                </c:pt>
                <c:pt idx="4">
                  <c:v>平成27年2月</c:v>
                </c:pt>
                <c:pt idx="5">
                  <c:v>平成27年6月</c:v>
                </c:pt>
                <c:pt idx="7">
                  <c:v>平成28年3月</c:v>
                </c:pt>
                <c:pt idx="8">
                  <c:v>平成28年9月</c:v>
                </c:pt>
              </c:strCache>
            </c:strRef>
          </c:cat>
          <c:val>
            <c:numRef>
              <c:f>実施自治体シミュレーション!$B$4:$B$12</c:f>
              <c:numCache>
                <c:formatCode>#,##0_);[Red]\(#,##0\)</c:formatCode>
                <c:ptCount val="9"/>
                <c:pt idx="0">
                  <c:v>4</c:v>
                </c:pt>
                <c:pt idx="1">
                  <c:v>17</c:v>
                </c:pt>
                <c:pt idx="2">
                  <c:v>30</c:v>
                </c:pt>
                <c:pt idx="3">
                  <c:v>66.5</c:v>
                </c:pt>
                <c:pt idx="4">
                  <c:v>103</c:v>
                </c:pt>
                <c:pt idx="5">
                  <c:v>154</c:v>
                </c:pt>
                <c:pt idx="6">
                  <c:v>179.5</c:v>
                </c:pt>
                <c:pt idx="7">
                  <c:v>205</c:v>
                </c:pt>
                <c:pt idx="8">
                  <c:v>233</c:v>
                </c:pt>
              </c:numCache>
            </c:numRef>
          </c:val>
          <c:smooth val="0"/>
        </c:ser>
        <c:dLbls>
          <c:showLegendKey val="0"/>
          <c:showVal val="0"/>
          <c:showCatName val="0"/>
          <c:showSerName val="0"/>
          <c:showPercent val="0"/>
          <c:showBubbleSize val="0"/>
        </c:dLbls>
        <c:marker val="1"/>
        <c:smooth val="0"/>
        <c:axId val="80149888"/>
        <c:axId val="80823424"/>
      </c:lineChart>
      <c:catAx>
        <c:axId val="8014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80823424"/>
        <c:crosses val="autoZero"/>
        <c:auto val="1"/>
        <c:lblAlgn val="ctr"/>
        <c:lblOffset val="100"/>
        <c:noMultiLvlLbl val="0"/>
      </c:catAx>
      <c:valAx>
        <c:axId val="808234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8014988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0.15</cdr:x>
      <cdr:y>0.13395</cdr:y>
    </cdr:to>
    <cdr:sp macro="" textlink="">
      <cdr:nvSpPr>
        <cdr:cNvPr id="2" name="テキスト ボックス 1"/>
        <cdr:cNvSpPr txBox="1"/>
      </cdr:nvSpPr>
      <cdr:spPr>
        <a:xfrm xmlns:a="http://schemas.openxmlformats.org/drawingml/2006/main">
          <a:off x="-1716238" y="0"/>
          <a:ext cx="1281525" cy="3759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団体数</a:t>
          </a:r>
        </a:p>
      </cdr:txBody>
    </cdr:sp>
  </cdr:relSizeAnchor>
  <cdr:relSizeAnchor xmlns:cdr="http://schemas.openxmlformats.org/drawingml/2006/chartDrawing">
    <cdr:from>
      <cdr:x>0.3794</cdr:x>
      <cdr:y>0.03448</cdr:y>
    </cdr:from>
    <cdr:to>
      <cdr:x>0.65789</cdr:x>
      <cdr:y>0.22388</cdr:y>
    </cdr:to>
    <cdr:sp macro="" textlink="">
      <cdr:nvSpPr>
        <cdr:cNvPr id="5" name="線吹き出し 2 (枠付き) 4"/>
        <cdr:cNvSpPr/>
      </cdr:nvSpPr>
      <cdr:spPr>
        <a:xfrm xmlns:a="http://schemas.openxmlformats.org/drawingml/2006/main">
          <a:off x="2633653" y="117657"/>
          <a:ext cx="1933155" cy="646331"/>
        </a:xfrm>
        <a:prstGeom xmlns:a="http://schemas.openxmlformats.org/drawingml/2006/main" prst="borderCallout2">
          <a:avLst>
            <a:gd name="adj1" fmla="val 98553"/>
            <a:gd name="adj2" fmla="val 26266"/>
            <a:gd name="adj3" fmla="val 210160"/>
            <a:gd name="adj4" fmla="val 26560"/>
            <a:gd name="adj5" fmla="val 254734"/>
            <a:gd name="adj6" fmla="val 41472"/>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anchor="ctr">
          <a:spAutoFit/>
        </a:bodyPr>
        <a:lstStyle xmlns:a="http://schemas.openxmlformats.org/drawingml/2006/main">
          <a:defPPr>
            <a:defRPr lang="ja-JP"/>
          </a:defPPr>
          <a:lvl1pPr algn="l" rtl="0" fontAlgn="base">
            <a:spcBef>
              <a:spcPct val="0"/>
            </a:spcBef>
            <a:spcAft>
              <a:spcPct val="0"/>
            </a:spcAft>
            <a:defRPr kumimoji="1" sz="1400" b="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400" b="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400" b="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400" b="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400" b="1" kern="1200">
              <a:solidFill>
                <a:schemeClr val="tx1"/>
              </a:solidFill>
              <a:latin typeface="Arial" charset="0"/>
              <a:ea typeface="ＭＳ Ｐゴシック" charset="-128"/>
              <a:cs typeface="+mn-cs"/>
            </a:defRPr>
          </a:lvl5pPr>
          <a:lvl6pPr marL="2286000" algn="l" defTabSz="914400" rtl="0" eaLnBrk="1" latinLnBrk="0" hangingPunct="1">
            <a:defRPr kumimoji="1" sz="1400" b="1" kern="1200">
              <a:solidFill>
                <a:schemeClr val="tx1"/>
              </a:solidFill>
              <a:latin typeface="Arial" charset="0"/>
              <a:ea typeface="ＭＳ Ｐゴシック" charset="-128"/>
              <a:cs typeface="+mn-cs"/>
            </a:defRPr>
          </a:lvl6pPr>
          <a:lvl7pPr marL="2743200" algn="l" defTabSz="914400" rtl="0" eaLnBrk="1" latinLnBrk="0" hangingPunct="1">
            <a:defRPr kumimoji="1" sz="1400" b="1" kern="1200">
              <a:solidFill>
                <a:schemeClr val="tx1"/>
              </a:solidFill>
              <a:latin typeface="Arial" charset="0"/>
              <a:ea typeface="ＭＳ Ｐゴシック" charset="-128"/>
              <a:cs typeface="+mn-cs"/>
            </a:defRPr>
          </a:lvl7pPr>
          <a:lvl8pPr marL="3200400" algn="l" defTabSz="914400" rtl="0" eaLnBrk="1" latinLnBrk="0" hangingPunct="1">
            <a:defRPr kumimoji="1" sz="1400" b="1" kern="1200">
              <a:solidFill>
                <a:schemeClr val="tx1"/>
              </a:solidFill>
              <a:latin typeface="Arial" charset="0"/>
              <a:ea typeface="ＭＳ Ｐゴシック" charset="-128"/>
              <a:cs typeface="+mn-cs"/>
            </a:defRPr>
          </a:lvl8pPr>
          <a:lvl9pPr marL="3657600" algn="l" defTabSz="914400" rtl="0" eaLnBrk="1" latinLnBrk="0" hangingPunct="1">
            <a:defRPr kumimoji="1" sz="1400" b="1" kern="1200">
              <a:solidFill>
                <a:schemeClr val="tx1"/>
              </a:solidFill>
              <a:latin typeface="Arial" charset="0"/>
              <a:ea typeface="ＭＳ Ｐゴシック" charset="-128"/>
              <a:cs typeface="+mn-cs"/>
            </a:defRPr>
          </a:lvl9pPr>
        </a:lstStyle>
        <a:p xmlns:a="http://schemas.openxmlformats.org/drawingml/2006/main">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神奈川県藤沢市</a:t>
          </a:r>
          <a:r>
            <a:rPr lang="en-US" altLang="ja-JP" sz="900" b="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424,103</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b="0" dirty="0">
            <a:latin typeface="メイリオ" panose="020B0604030504040204" pitchFamily="50" charset="-128"/>
            <a:ea typeface="メイリオ" panose="020B0604030504040204" pitchFamily="50" charset="-128"/>
            <a:cs typeface="メイリオ" panose="020B0604030504040204" pitchFamily="50" charset="-128"/>
          </a:endParaRPr>
        </a:p>
        <a:p xmlns:a="http://schemas.openxmlformats.org/drawingml/2006/main">
          <a:r>
            <a:rPr lang="ja-JP" altLang="en-US" sz="900" b="0" dirty="0">
              <a:latin typeface="メイリオ" panose="020B0604030504040204" pitchFamily="50" charset="-128"/>
              <a:ea typeface="メイリオ" panose="020B0604030504040204" pitchFamily="50" charset="-128"/>
              <a:cs typeface="メイリオ" panose="020B0604030504040204" pitchFamily="50" charset="-128"/>
            </a:rPr>
            <a:t>埼玉県さいたま</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市</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(1,264,253</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b="0" dirty="0">
            <a:latin typeface="メイリオ" panose="020B0604030504040204" pitchFamily="50" charset="-128"/>
            <a:ea typeface="メイリオ" panose="020B0604030504040204" pitchFamily="50" charset="-128"/>
            <a:cs typeface="メイリオ" panose="020B0604030504040204" pitchFamily="50" charset="-128"/>
          </a:endParaRPr>
        </a:p>
        <a:p xmlns:a="http://schemas.openxmlformats.org/drawingml/2006/main">
          <a:r>
            <a:rPr lang="ja-JP" altLang="en-US" sz="900" b="0" dirty="0">
              <a:latin typeface="メイリオ" panose="020B0604030504040204" pitchFamily="50" charset="-128"/>
              <a:ea typeface="メイリオ" panose="020B0604030504040204" pitchFamily="50" charset="-128"/>
              <a:cs typeface="メイリオ" panose="020B0604030504040204" pitchFamily="50" charset="-128"/>
            </a:rPr>
            <a:t>東京都</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品川区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(386,687</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p>
        <a:p xmlns:a="http://schemas.openxmlformats.org/drawingml/2006/main">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長野県須坂市</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(50,743</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b="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6" y="6"/>
            <a:ext cx="2950375" cy="497367"/>
          </a:xfrm>
          <a:prstGeom prst="rect">
            <a:avLst/>
          </a:prstGeom>
          <a:noFill/>
          <a:ln>
            <a:noFill/>
          </a:ln>
          <a:effectLst/>
          <a:extLst/>
        </p:spPr>
        <p:txBody>
          <a:bodyPr vert="horz" wrap="square" lIns="92122" tIns="46062" rIns="92122" bIns="46062" numCol="1" anchor="t" anchorCtr="0" compatLnSpc="1">
            <a:prstTxWarp prst="textNoShape">
              <a:avLst/>
            </a:prstTxWarp>
          </a:bodyPr>
          <a:lstStyle>
            <a:lvl1pPr defTabSz="921972">
              <a:defRPr sz="1200" b="0">
                <a:latin typeface="Arial" pitchFamily="34" charset="0"/>
                <a:ea typeface="ＭＳ Ｐゴシック" pitchFamily="50" charset="-128"/>
              </a:defRPr>
            </a:lvl1pPr>
          </a:lstStyle>
          <a:p>
            <a:pPr>
              <a:defRPr/>
            </a:pPr>
            <a:endParaRPr lang="en-US" altLang="ja-JP"/>
          </a:p>
        </p:txBody>
      </p:sp>
      <p:sp>
        <p:nvSpPr>
          <p:cNvPr id="11267" name="Rectangle 3"/>
          <p:cNvSpPr>
            <a:spLocks noGrp="1" noChangeArrowheads="1"/>
          </p:cNvSpPr>
          <p:nvPr>
            <p:ph type="dt" sz="quarter" idx="1"/>
          </p:nvPr>
        </p:nvSpPr>
        <p:spPr bwMode="auto">
          <a:xfrm>
            <a:off x="3855221" y="6"/>
            <a:ext cx="2950374" cy="497367"/>
          </a:xfrm>
          <a:prstGeom prst="rect">
            <a:avLst/>
          </a:prstGeom>
          <a:noFill/>
          <a:ln>
            <a:noFill/>
          </a:ln>
          <a:effectLst/>
          <a:extLst/>
        </p:spPr>
        <p:txBody>
          <a:bodyPr vert="horz" wrap="square" lIns="92122" tIns="46062" rIns="92122" bIns="46062" numCol="1" anchor="t" anchorCtr="0" compatLnSpc="1">
            <a:prstTxWarp prst="textNoShape">
              <a:avLst/>
            </a:prstTxWarp>
          </a:bodyPr>
          <a:lstStyle>
            <a:lvl1pPr algn="r" defTabSz="921972">
              <a:defRPr sz="1200" b="0">
                <a:latin typeface="Arial" pitchFamily="34" charset="0"/>
                <a:ea typeface="ＭＳ Ｐゴシック" pitchFamily="50" charset="-128"/>
              </a:defRPr>
            </a:lvl1pPr>
          </a:lstStyle>
          <a:p>
            <a:pPr>
              <a:defRPr/>
            </a:pPr>
            <a:endParaRPr lang="en-US" altLang="ja-JP"/>
          </a:p>
        </p:txBody>
      </p:sp>
      <p:sp>
        <p:nvSpPr>
          <p:cNvPr id="11268" name="Rectangle 4"/>
          <p:cNvSpPr>
            <a:spLocks noGrp="1" noChangeArrowheads="1"/>
          </p:cNvSpPr>
          <p:nvPr>
            <p:ph type="ftr" sz="quarter" idx="2"/>
          </p:nvPr>
        </p:nvSpPr>
        <p:spPr bwMode="auto">
          <a:xfrm>
            <a:off x="6" y="9440372"/>
            <a:ext cx="2950375" cy="497366"/>
          </a:xfrm>
          <a:prstGeom prst="rect">
            <a:avLst/>
          </a:prstGeom>
          <a:noFill/>
          <a:ln>
            <a:noFill/>
          </a:ln>
          <a:effectLst/>
          <a:extLst/>
        </p:spPr>
        <p:txBody>
          <a:bodyPr vert="horz" wrap="square" lIns="92122" tIns="46062" rIns="92122" bIns="46062" numCol="1" anchor="b" anchorCtr="0" compatLnSpc="1">
            <a:prstTxWarp prst="textNoShape">
              <a:avLst/>
            </a:prstTxWarp>
          </a:bodyPr>
          <a:lstStyle>
            <a:lvl1pPr defTabSz="921972">
              <a:defRPr sz="1200" b="0">
                <a:latin typeface="Arial" pitchFamily="34" charset="0"/>
                <a:ea typeface="ＭＳ Ｐゴシック" pitchFamily="50" charset="-128"/>
              </a:defRPr>
            </a:lvl1pPr>
          </a:lstStyle>
          <a:p>
            <a:pPr>
              <a:defRPr/>
            </a:pPr>
            <a:endParaRPr lang="en-US" altLang="ja-JP"/>
          </a:p>
        </p:txBody>
      </p:sp>
      <p:sp>
        <p:nvSpPr>
          <p:cNvPr id="11269" name="Rectangle 5"/>
          <p:cNvSpPr>
            <a:spLocks noGrp="1" noChangeArrowheads="1"/>
          </p:cNvSpPr>
          <p:nvPr>
            <p:ph type="sldNum" sz="quarter" idx="3"/>
          </p:nvPr>
        </p:nvSpPr>
        <p:spPr bwMode="auto">
          <a:xfrm>
            <a:off x="3855221" y="9440372"/>
            <a:ext cx="2950374" cy="497366"/>
          </a:xfrm>
          <a:prstGeom prst="rect">
            <a:avLst/>
          </a:prstGeom>
          <a:noFill/>
          <a:ln>
            <a:noFill/>
          </a:ln>
          <a:effectLst/>
          <a:extLst/>
        </p:spPr>
        <p:txBody>
          <a:bodyPr vert="horz" wrap="square" lIns="92122" tIns="46062" rIns="92122" bIns="46062" numCol="1" anchor="b" anchorCtr="0" compatLnSpc="1">
            <a:prstTxWarp prst="textNoShape">
              <a:avLst/>
            </a:prstTxWarp>
          </a:bodyPr>
          <a:lstStyle>
            <a:lvl1pPr algn="r" defTabSz="921972">
              <a:defRPr sz="1200" b="0">
                <a:latin typeface="Arial" pitchFamily="34" charset="0"/>
                <a:ea typeface="ＭＳ Ｐゴシック" pitchFamily="50" charset="-128"/>
              </a:defRPr>
            </a:lvl1pPr>
          </a:lstStyle>
          <a:p>
            <a:pPr>
              <a:defRPr/>
            </a:pPr>
            <a:fld id="{9C0BA182-B39A-4D16-8F46-130697CDF59B}" type="slidenum">
              <a:rPr lang="en-US" altLang="ja-JP"/>
              <a:pPr>
                <a:defRPr/>
              </a:pPr>
              <a:t>‹#›</a:t>
            </a:fld>
            <a:endParaRPr lang="en-US" altLang="ja-JP"/>
          </a:p>
        </p:txBody>
      </p:sp>
    </p:spTree>
    <p:extLst>
      <p:ext uri="{BB962C8B-B14F-4D97-AF65-F5344CB8AC3E}">
        <p14:creationId xmlns:p14="http://schemas.microsoft.com/office/powerpoint/2010/main" val="1097781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6" y="6"/>
            <a:ext cx="2950375" cy="497367"/>
          </a:xfrm>
          <a:prstGeom prst="rect">
            <a:avLst/>
          </a:prstGeom>
          <a:noFill/>
          <a:ln>
            <a:noFill/>
          </a:ln>
          <a:effectLst/>
          <a:extLst/>
        </p:spPr>
        <p:txBody>
          <a:bodyPr vert="horz" wrap="square" lIns="92122" tIns="46062" rIns="92122" bIns="46062" numCol="1" anchor="t" anchorCtr="0" compatLnSpc="1">
            <a:prstTxWarp prst="textNoShape">
              <a:avLst/>
            </a:prstTxWarp>
          </a:bodyPr>
          <a:lstStyle>
            <a:lvl1pPr defTabSz="921972">
              <a:defRPr sz="1200" b="0">
                <a:latin typeface="Arial" pitchFamily="34" charset="0"/>
                <a:ea typeface="ＭＳ Ｐゴシック" pitchFamily="50" charset="-128"/>
              </a:defRPr>
            </a:lvl1pPr>
          </a:lstStyle>
          <a:p>
            <a:pPr>
              <a:defRPr/>
            </a:pPr>
            <a:endParaRPr lang="en-US" altLang="ja-JP"/>
          </a:p>
        </p:txBody>
      </p:sp>
      <p:sp>
        <p:nvSpPr>
          <p:cNvPr id="24579" name="Rectangle 3"/>
          <p:cNvSpPr>
            <a:spLocks noGrp="1" noChangeArrowheads="1"/>
          </p:cNvSpPr>
          <p:nvPr>
            <p:ph type="dt" idx="1"/>
          </p:nvPr>
        </p:nvSpPr>
        <p:spPr bwMode="auto">
          <a:xfrm>
            <a:off x="3855221" y="6"/>
            <a:ext cx="2950374" cy="497367"/>
          </a:xfrm>
          <a:prstGeom prst="rect">
            <a:avLst/>
          </a:prstGeom>
          <a:noFill/>
          <a:ln>
            <a:noFill/>
          </a:ln>
          <a:effectLst/>
          <a:extLst/>
        </p:spPr>
        <p:txBody>
          <a:bodyPr vert="horz" wrap="square" lIns="92122" tIns="46062" rIns="92122" bIns="46062" numCol="1" anchor="t" anchorCtr="0" compatLnSpc="1">
            <a:prstTxWarp prst="textNoShape">
              <a:avLst/>
            </a:prstTxWarp>
          </a:bodyPr>
          <a:lstStyle>
            <a:lvl1pPr algn="r" defTabSz="921972">
              <a:defRPr sz="1200" b="0">
                <a:latin typeface="Arial" pitchFamily="34" charset="0"/>
                <a:ea typeface="ＭＳ Ｐゴシック" pitchFamily="50" charset="-128"/>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708025" y="744538"/>
            <a:ext cx="5389563"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80240" y="4720985"/>
            <a:ext cx="5446723" cy="4473102"/>
          </a:xfrm>
          <a:prstGeom prst="rect">
            <a:avLst/>
          </a:prstGeom>
          <a:noFill/>
          <a:ln>
            <a:noFill/>
          </a:ln>
          <a:effectLst/>
          <a:extLst/>
        </p:spPr>
        <p:txBody>
          <a:bodyPr vert="horz" wrap="square" lIns="92122" tIns="46062" rIns="92122" bIns="4606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4582" name="Rectangle 6"/>
          <p:cNvSpPr>
            <a:spLocks noGrp="1" noChangeArrowheads="1"/>
          </p:cNvSpPr>
          <p:nvPr>
            <p:ph type="ftr" sz="quarter" idx="4"/>
          </p:nvPr>
        </p:nvSpPr>
        <p:spPr bwMode="auto">
          <a:xfrm>
            <a:off x="6" y="9440372"/>
            <a:ext cx="2950375" cy="497366"/>
          </a:xfrm>
          <a:prstGeom prst="rect">
            <a:avLst/>
          </a:prstGeom>
          <a:noFill/>
          <a:ln>
            <a:noFill/>
          </a:ln>
          <a:effectLst/>
          <a:extLst/>
        </p:spPr>
        <p:txBody>
          <a:bodyPr vert="horz" wrap="square" lIns="92122" tIns="46062" rIns="92122" bIns="46062" numCol="1" anchor="b" anchorCtr="0" compatLnSpc="1">
            <a:prstTxWarp prst="textNoShape">
              <a:avLst/>
            </a:prstTxWarp>
          </a:bodyPr>
          <a:lstStyle>
            <a:lvl1pPr defTabSz="921972">
              <a:defRPr sz="1200" b="0">
                <a:latin typeface="Arial" pitchFamily="34" charset="0"/>
                <a:ea typeface="ＭＳ Ｐゴシック" pitchFamily="50" charset="-128"/>
              </a:defRPr>
            </a:lvl1pPr>
          </a:lstStyle>
          <a:p>
            <a:pPr>
              <a:defRPr/>
            </a:pPr>
            <a:endParaRPr lang="en-US" altLang="ja-JP"/>
          </a:p>
        </p:txBody>
      </p:sp>
      <p:sp>
        <p:nvSpPr>
          <p:cNvPr id="24583" name="Rectangle 7"/>
          <p:cNvSpPr>
            <a:spLocks noGrp="1" noChangeArrowheads="1"/>
          </p:cNvSpPr>
          <p:nvPr>
            <p:ph type="sldNum" sz="quarter" idx="5"/>
          </p:nvPr>
        </p:nvSpPr>
        <p:spPr bwMode="auto">
          <a:xfrm>
            <a:off x="3855221" y="9440372"/>
            <a:ext cx="2950374" cy="497366"/>
          </a:xfrm>
          <a:prstGeom prst="rect">
            <a:avLst/>
          </a:prstGeom>
          <a:noFill/>
          <a:ln>
            <a:noFill/>
          </a:ln>
          <a:effectLst/>
          <a:extLst/>
        </p:spPr>
        <p:txBody>
          <a:bodyPr vert="horz" wrap="square" lIns="92122" tIns="46062" rIns="92122" bIns="46062" numCol="1" anchor="b" anchorCtr="0" compatLnSpc="1">
            <a:prstTxWarp prst="textNoShape">
              <a:avLst/>
            </a:prstTxWarp>
          </a:bodyPr>
          <a:lstStyle>
            <a:lvl1pPr algn="r" defTabSz="921972">
              <a:defRPr sz="1200" b="0">
                <a:latin typeface="Arial" pitchFamily="34" charset="0"/>
                <a:ea typeface="ＭＳ Ｐゴシック" pitchFamily="50" charset="-128"/>
              </a:defRPr>
            </a:lvl1pPr>
          </a:lstStyle>
          <a:p>
            <a:pPr>
              <a:defRPr/>
            </a:pPr>
            <a:fld id="{789282D0-BCBB-4893-9CF8-2A26B667B39C}" type="slidenum">
              <a:rPr lang="en-US" altLang="ja-JP"/>
              <a:pPr>
                <a:defRPr/>
              </a:pPr>
              <a:t>‹#›</a:t>
            </a:fld>
            <a:endParaRPr lang="en-US" altLang="ja-JP"/>
          </a:p>
        </p:txBody>
      </p:sp>
    </p:spTree>
    <p:extLst>
      <p:ext uri="{BB962C8B-B14F-4D97-AF65-F5344CB8AC3E}">
        <p14:creationId xmlns:p14="http://schemas.microsoft.com/office/powerpoint/2010/main" val="36259780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0CACB8-3C2D-4FCA-A52F-382D53AF64D2}" type="slidenum">
              <a:rPr lang="ja-JP" altLang="en-US" smtClean="0">
                <a:solidFill>
                  <a:srgbClr val="000000"/>
                </a:solidFill>
              </a:rPr>
              <a:pPr/>
              <a:t>0</a:t>
            </a:fld>
            <a:endParaRPr lang="ja-JP" altLang="en-US">
              <a:solidFill>
                <a:srgbClr val="000000"/>
              </a:solidFill>
            </a:endParaRPr>
          </a:p>
        </p:txBody>
      </p:sp>
    </p:spTree>
    <p:extLst>
      <p:ext uri="{BB962C8B-B14F-4D97-AF65-F5344CB8AC3E}">
        <p14:creationId xmlns:p14="http://schemas.microsoft.com/office/powerpoint/2010/main" val="181628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89282D0-BCBB-4893-9CF8-2A26B667B39C}" type="slidenum">
              <a:rPr lang="en-US" altLang="ja-JP" smtClean="0"/>
              <a:pPr>
                <a:defRPr/>
              </a:pPr>
              <a:t>1</a:t>
            </a:fld>
            <a:endParaRPr lang="en-US" altLang="ja-JP"/>
          </a:p>
        </p:txBody>
      </p:sp>
    </p:spTree>
    <p:extLst>
      <p:ext uri="{BB962C8B-B14F-4D97-AF65-F5344CB8AC3E}">
        <p14:creationId xmlns:p14="http://schemas.microsoft.com/office/powerpoint/2010/main" val="165188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E5424A3-26B9-46CB-AEA6-D775B55880D5}" type="slidenum">
              <a:rPr lang="en-US" altLang="ja-JP" smtClean="0">
                <a:solidFill>
                  <a:srgbClr val="000000"/>
                </a:solidFill>
              </a:rPr>
              <a:pPr>
                <a:defRPr/>
              </a:pPr>
              <a:t>2</a:t>
            </a:fld>
            <a:endParaRPr lang="en-US" altLang="ja-JP">
              <a:solidFill>
                <a:srgbClr val="000000"/>
              </a:solidFill>
            </a:endParaRPr>
          </a:p>
        </p:txBody>
      </p:sp>
    </p:spTree>
    <p:extLst>
      <p:ext uri="{BB962C8B-B14F-4D97-AF65-F5344CB8AC3E}">
        <p14:creationId xmlns:p14="http://schemas.microsoft.com/office/powerpoint/2010/main" val="139040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89282D0-BCBB-4893-9CF8-2A26B667B39C}" type="slidenum">
              <a:rPr lang="en-US" altLang="ja-JP" smtClean="0"/>
              <a:pPr>
                <a:defRPr/>
              </a:pPr>
              <a:t>4</a:t>
            </a:fld>
            <a:endParaRPr lang="en-US" altLang="ja-JP"/>
          </a:p>
        </p:txBody>
      </p:sp>
    </p:spTree>
    <p:extLst>
      <p:ext uri="{BB962C8B-B14F-4D97-AF65-F5344CB8AC3E}">
        <p14:creationId xmlns:p14="http://schemas.microsoft.com/office/powerpoint/2010/main" val="371518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89282D0-BCBB-4893-9CF8-2A26B667B39C}" type="slidenum">
              <a:rPr lang="en-US" altLang="ja-JP" smtClean="0"/>
              <a:pPr>
                <a:defRPr/>
              </a:pPr>
              <a:t>5</a:t>
            </a:fld>
            <a:endParaRPr lang="en-US" altLang="ja-JP"/>
          </a:p>
        </p:txBody>
      </p:sp>
    </p:spTree>
    <p:extLst>
      <p:ext uri="{BB962C8B-B14F-4D97-AF65-F5344CB8AC3E}">
        <p14:creationId xmlns:p14="http://schemas.microsoft.com/office/powerpoint/2010/main" val="377075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89282D0-BCBB-4893-9CF8-2A26B667B39C}" type="slidenum">
              <a:rPr lang="en-US" altLang="ja-JP" smtClean="0"/>
              <a:pPr>
                <a:defRPr/>
              </a:pPr>
              <a:t>6</a:t>
            </a:fld>
            <a:endParaRPr lang="en-US" altLang="ja-JP"/>
          </a:p>
        </p:txBody>
      </p:sp>
    </p:spTree>
    <p:extLst>
      <p:ext uri="{BB962C8B-B14F-4D97-AF65-F5344CB8AC3E}">
        <p14:creationId xmlns:p14="http://schemas.microsoft.com/office/powerpoint/2010/main" val="366715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89282D0-BCBB-4893-9CF8-2A26B667B39C}" type="slidenum">
              <a:rPr lang="en-US" altLang="ja-JP" smtClean="0"/>
              <a:pPr>
                <a:defRPr/>
              </a:pPr>
              <a:t>7</a:t>
            </a:fld>
            <a:endParaRPr lang="en-US" altLang="ja-JP"/>
          </a:p>
        </p:txBody>
      </p:sp>
    </p:spTree>
    <p:extLst>
      <p:ext uri="{BB962C8B-B14F-4D97-AF65-F5344CB8AC3E}">
        <p14:creationId xmlns:p14="http://schemas.microsoft.com/office/powerpoint/2010/main" val="2323910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89282D0-BCBB-4893-9CF8-2A26B667B39C}" type="slidenum">
              <a:rPr lang="en-US" altLang="ja-JP" smtClean="0"/>
              <a:pPr>
                <a:defRPr/>
              </a:pPr>
              <a:t>13</a:t>
            </a:fld>
            <a:endParaRPr lang="en-US" altLang="ja-JP" dirty="0"/>
          </a:p>
        </p:txBody>
      </p:sp>
    </p:spTree>
    <p:extLst>
      <p:ext uri="{BB962C8B-B14F-4D97-AF65-F5344CB8AC3E}">
        <p14:creationId xmlns:p14="http://schemas.microsoft.com/office/powerpoint/2010/main" val="3853901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547954" y="4469606"/>
            <a:ext cx="5013559" cy="1752600"/>
          </a:xfrm>
        </p:spPr>
        <p:txBody>
          <a:bodyPr/>
          <a:lstStyle>
            <a:lvl1pPr marL="0" indent="0" algn="l">
              <a:buNone/>
              <a:defRPr>
                <a:solidFill>
                  <a:schemeClr val="tx1"/>
                </a:solidFill>
              </a:defRPr>
            </a:lvl1pPr>
            <a:lvl2pPr marL="457030" indent="0" algn="ctr">
              <a:buNone/>
              <a:defRPr>
                <a:solidFill>
                  <a:schemeClr val="tx1">
                    <a:tint val="75000"/>
                  </a:schemeClr>
                </a:solidFill>
              </a:defRPr>
            </a:lvl2pPr>
            <a:lvl3pPr marL="914063" indent="0" algn="ctr">
              <a:buNone/>
              <a:defRPr>
                <a:solidFill>
                  <a:schemeClr val="tx1">
                    <a:tint val="75000"/>
                  </a:schemeClr>
                </a:solidFill>
              </a:defRPr>
            </a:lvl3pPr>
            <a:lvl4pPr marL="1371093" indent="0" algn="ctr">
              <a:buNone/>
              <a:defRPr>
                <a:solidFill>
                  <a:schemeClr val="tx1">
                    <a:tint val="75000"/>
                  </a:schemeClr>
                </a:solidFill>
              </a:defRPr>
            </a:lvl4pPr>
            <a:lvl5pPr marL="1828125" indent="0" algn="ctr">
              <a:buNone/>
              <a:defRPr>
                <a:solidFill>
                  <a:schemeClr val="tx1">
                    <a:tint val="75000"/>
                  </a:schemeClr>
                </a:solidFill>
              </a:defRPr>
            </a:lvl5pPr>
            <a:lvl6pPr marL="2285156" indent="0" algn="ctr">
              <a:buNone/>
              <a:defRPr>
                <a:solidFill>
                  <a:schemeClr val="tx1">
                    <a:tint val="75000"/>
                  </a:schemeClr>
                </a:solidFill>
              </a:defRPr>
            </a:lvl6pPr>
            <a:lvl7pPr marL="2742186" indent="0" algn="ctr">
              <a:buNone/>
              <a:defRPr>
                <a:solidFill>
                  <a:schemeClr val="tx1">
                    <a:tint val="75000"/>
                  </a:schemeClr>
                </a:solidFill>
              </a:defRPr>
            </a:lvl7pPr>
            <a:lvl8pPr marL="3199218" indent="0" algn="ctr">
              <a:buNone/>
              <a:defRPr>
                <a:solidFill>
                  <a:schemeClr val="tx1">
                    <a:tint val="75000"/>
                  </a:schemeClr>
                </a:solidFill>
              </a:defRPr>
            </a:lvl8pPr>
            <a:lvl9pPr marL="3656248" indent="0" algn="ctr">
              <a:buNone/>
              <a:defRPr>
                <a:solidFill>
                  <a:schemeClr val="tx1">
                    <a:tint val="75000"/>
                  </a:schemeClr>
                </a:solidFill>
              </a:defRPr>
            </a:lvl9pPr>
          </a:lstStyle>
          <a:p>
            <a:r>
              <a:rPr lang="ja-JP" altLang="en-US" smtClean="0"/>
              <a:t>マスター サブタイトルの書式設定</a:t>
            </a:r>
            <a:endParaRPr lang="ja-JP" altLang="en-US" dirty="0"/>
          </a:p>
        </p:txBody>
      </p:sp>
      <p:sp>
        <p:nvSpPr>
          <p:cNvPr id="7" name="日付プレースホルダ 3"/>
          <p:cNvSpPr>
            <a:spLocks noGrp="1"/>
          </p:cNvSpPr>
          <p:nvPr>
            <p:ph type="dt" sz="half" idx="10"/>
          </p:nvPr>
        </p:nvSpPr>
        <p:spPr>
          <a:xfrm>
            <a:off x="3175" y="6578600"/>
            <a:ext cx="2311400" cy="271463"/>
          </a:xfrm>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a:xfrm>
            <a:off x="3384550" y="6578600"/>
            <a:ext cx="3136900" cy="271463"/>
          </a:xfrm>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591425" y="6578600"/>
            <a:ext cx="2311400" cy="271463"/>
          </a:xfrm>
          <a:prstGeom prst="rect">
            <a:avLst/>
          </a:prstGeom>
        </p:spPr>
        <p:txBody>
          <a:bodyPr/>
          <a:lstStyle>
            <a:lvl1pPr algn="r">
              <a:defRPr b="1"/>
            </a:lvl1pPr>
          </a:lstStyle>
          <a:p>
            <a:pPr>
              <a:defRPr/>
            </a:pPr>
            <a:fld id="{2D445476-B57F-464F-8319-C26E69740EC0}" type="slidenum">
              <a:rPr lang="ja-JP" altLang="en-US" smtClean="0"/>
              <a:pPr>
                <a:defRPr/>
              </a:pPr>
              <a:t>‹#›</a:t>
            </a:fld>
            <a:endParaRPr lang="ja-JP" altLang="en-US"/>
          </a:p>
        </p:txBody>
      </p:sp>
    </p:spTree>
    <p:extLst>
      <p:ext uri="{BB962C8B-B14F-4D97-AF65-F5344CB8AC3E}">
        <p14:creationId xmlns:p14="http://schemas.microsoft.com/office/powerpoint/2010/main" val="93509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485775"/>
            <a:ext cx="9906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9255"/>
            <a:ext cx="8915400" cy="565674"/>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495300" y="638690"/>
            <a:ext cx="8915400" cy="4525963"/>
          </a:xfrm>
        </p:spPr>
        <p:txBody>
          <a:bodyPr/>
          <a:lstStyle>
            <a:lvl1pPr>
              <a:defRPr sz="2400"/>
            </a:lvl1pPr>
            <a:lvl2pPr>
              <a:defRPr sz="2000"/>
            </a:lvl2pPr>
            <a:lvl3pPr>
              <a:defRPr sz="18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7" name="日付プレースホルダ 3"/>
          <p:cNvSpPr>
            <a:spLocks noGrp="1"/>
          </p:cNvSpPr>
          <p:nvPr>
            <p:ph type="dt" sz="half" idx="10"/>
          </p:nvPr>
        </p:nvSpPr>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591425" y="6578600"/>
            <a:ext cx="2311400" cy="271463"/>
          </a:xfrm>
          <a:prstGeom prst="rect">
            <a:avLst/>
          </a:prstGeom>
        </p:spPr>
        <p:txBody>
          <a:bodyPr/>
          <a:lstStyle>
            <a:lvl1pPr algn="r">
              <a:defRPr b="1"/>
            </a:lvl1pPr>
          </a:lstStyle>
          <a:p>
            <a:pPr>
              <a:defRPr/>
            </a:pPr>
            <a:fld id="{2D445476-B57F-464F-8319-C26E69740EC0}" type="slidenum">
              <a:rPr lang="ja-JP" altLang="en-US" smtClean="0"/>
              <a:pPr>
                <a:defRPr/>
              </a:pPr>
              <a:t>‹#›</a:t>
            </a:fld>
            <a:endParaRPr lang="ja-JP" altLang="en-US"/>
          </a:p>
        </p:txBody>
      </p:sp>
    </p:spTree>
    <p:extLst>
      <p:ext uri="{BB962C8B-B14F-4D97-AF65-F5344CB8AC3E}">
        <p14:creationId xmlns:p14="http://schemas.microsoft.com/office/powerpoint/2010/main" val="287927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5094288"/>
            <a:ext cx="9906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782506" y="4406912"/>
            <a:ext cx="8420100" cy="687273"/>
          </a:xfrm>
        </p:spPr>
        <p:txBody>
          <a:bodyPr anchor="t"/>
          <a:lstStyle>
            <a:lvl1pPr algn="l">
              <a:defRPr sz="4000" b="1" cap="all"/>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1307594" y="5271985"/>
            <a:ext cx="7895011" cy="707870"/>
          </a:xfrm>
        </p:spPr>
        <p:txBody>
          <a:bodyPr/>
          <a:lstStyle>
            <a:lvl1pPr marL="0" indent="0">
              <a:buNone/>
              <a:defRPr sz="2000">
                <a:solidFill>
                  <a:schemeClr val="tx1">
                    <a:tint val="75000"/>
                  </a:schemeClr>
                </a:solidFill>
              </a:defRPr>
            </a:lvl1pPr>
            <a:lvl2pPr marL="457030" indent="0">
              <a:buNone/>
              <a:defRPr sz="1800">
                <a:solidFill>
                  <a:schemeClr val="tx1">
                    <a:tint val="75000"/>
                  </a:schemeClr>
                </a:solidFill>
              </a:defRPr>
            </a:lvl2pPr>
            <a:lvl3pPr marL="914063" indent="0">
              <a:buNone/>
              <a:defRPr sz="1600">
                <a:solidFill>
                  <a:schemeClr val="tx1">
                    <a:tint val="75000"/>
                  </a:schemeClr>
                </a:solidFill>
              </a:defRPr>
            </a:lvl3pPr>
            <a:lvl4pPr marL="1371093" indent="0">
              <a:buNone/>
              <a:defRPr sz="1400">
                <a:solidFill>
                  <a:schemeClr val="tx1">
                    <a:tint val="75000"/>
                  </a:schemeClr>
                </a:solidFill>
              </a:defRPr>
            </a:lvl4pPr>
            <a:lvl5pPr marL="1828125" indent="0">
              <a:buNone/>
              <a:defRPr sz="1400">
                <a:solidFill>
                  <a:schemeClr val="tx1">
                    <a:tint val="75000"/>
                  </a:schemeClr>
                </a:solidFill>
              </a:defRPr>
            </a:lvl5pPr>
            <a:lvl6pPr marL="2285156" indent="0">
              <a:buNone/>
              <a:defRPr sz="1400">
                <a:solidFill>
                  <a:schemeClr val="tx1">
                    <a:tint val="75000"/>
                  </a:schemeClr>
                </a:solidFill>
              </a:defRPr>
            </a:lvl6pPr>
            <a:lvl7pPr marL="2742186" indent="0">
              <a:buNone/>
              <a:defRPr sz="1400">
                <a:solidFill>
                  <a:schemeClr val="tx1">
                    <a:tint val="75000"/>
                  </a:schemeClr>
                </a:solidFill>
              </a:defRPr>
            </a:lvl7pPr>
            <a:lvl8pPr marL="3199218" indent="0">
              <a:buNone/>
              <a:defRPr sz="1400">
                <a:solidFill>
                  <a:schemeClr val="tx1">
                    <a:tint val="75000"/>
                  </a:schemeClr>
                </a:solidFill>
              </a:defRPr>
            </a:lvl8pPr>
            <a:lvl9pPr marL="3656248" indent="0">
              <a:buNone/>
              <a:defRPr sz="1400">
                <a:solidFill>
                  <a:schemeClr val="tx1">
                    <a:tint val="75000"/>
                  </a:schemeClr>
                </a:solidFill>
              </a:defRPr>
            </a:lvl9pPr>
          </a:lstStyle>
          <a:p>
            <a:pPr lvl="0"/>
            <a:r>
              <a:rPr lang="ja-JP" altLang="en-US" smtClean="0"/>
              <a:t>マスター テキストの書式設定</a:t>
            </a:r>
          </a:p>
        </p:txBody>
      </p:sp>
      <p:sp>
        <p:nvSpPr>
          <p:cNvPr id="7" name="日付プレースホルダ 3"/>
          <p:cNvSpPr>
            <a:spLocks noGrp="1"/>
          </p:cNvSpPr>
          <p:nvPr>
            <p:ph type="dt" sz="half" idx="10"/>
          </p:nvPr>
        </p:nvSpPr>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591425" y="6616700"/>
            <a:ext cx="2311400" cy="233363"/>
          </a:xfrm>
          <a:prstGeom prst="rect">
            <a:avLst/>
          </a:prstGeom>
        </p:spPr>
        <p:txBody>
          <a:bodyPr/>
          <a:lstStyle>
            <a:lvl1pPr algn="r">
              <a:defRPr b="1"/>
            </a:lvl1pPr>
          </a:lstStyle>
          <a:p>
            <a:pPr>
              <a:defRPr/>
            </a:pPr>
            <a:fld id="{DBE5BC0F-9075-43EC-BDF5-BA527F928988}" type="slidenum">
              <a:rPr lang="ja-JP" altLang="en-US" smtClean="0"/>
              <a:pPr>
                <a:defRPr/>
              </a:pPr>
              <a:t>‹#›</a:t>
            </a:fld>
            <a:endParaRPr lang="ja-JP" altLang="en-US"/>
          </a:p>
        </p:txBody>
      </p:sp>
    </p:spTree>
    <p:extLst>
      <p:ext uri="{BB962C8B-B14F-4D97-AF65-F5344CB8AC3E}">
        <p14:creationId xmlns:p14="http://schemas.microsoft.com/office/powerpoint/2010/main" val="168860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5" name="正方形/長方形 5"/>
          <p:cNvGrpSpPr>
            <a:grpSpLocks/>
          </p:cNvGrpSpPr>
          <p:nvPr userDrawn="1"/>
        </p:nvGrpSpPr>
        <p:grpSpPr bwMode="auto">
          <a:xfrm>
            <a:off x="0" y="485775"/>
            <a:ext cx="9906000" cy="177800"/>
            <a:chOff x="-4" y="276"/>
            <a:chExt cx="5764" cy="112"/>
          </a:xfrm>
        </p:grpSpPr>
        <p:pic>
          <p:nvPicPr>
            <p:cNvPr id="6"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19"/>
            <a:ext cx="8915400" cy="521605"/>
          </a:xfrm>
        </p:spPr>
        <p:txBody>
          <a:bodyPr/>
          <a:lstStyle>
            <a:lvl1pPr>
              <a:defRPr sz="3200"/>
            </a:lvl1p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17485" y="613227"/>
            <a:ext cx="4642975"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5035549" y="613227"/>
            <a:ext cx="4642975"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8" name="日付プレースホルダ 3"/>
          <p:cNvSpPr>
            <a:spLocks noGrp="1"/>
          </p:cNvSpPr>
          <p:nvPr>
            <p:ph type="dt" sz="half" idx="10"/>
          </p:nvPr>
        </p:nvSpPr>
        <p:spPr/>
        <p:txBody>
          <a:bodyPr/>
          <a:lstStyle>
            <a:lvl1pPr>
              <a:defRPr b="1"/>
            </a:lvl1pPr>
          </a:lstStyle>
          <a:p>
            <a:pPr>
              <a:defRPr/>
            </a:pPr>
            <a:endParaRPr lang="ja-JP" altLang="en-US"/>
          </a:p>
        </p:txBody>
      </p:sp>
      <p:sp>
        <p:nvSpPr>
          <p:cNvPr id="9"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0" name="スライド番号プレースホルダ 5"/>
          <p:cNvSpPr>
            <a:spLocks noGrp="1"/>
          </p:cNvSpPr>
          <p:nvPr>
            <p:ph type="sldNum" sz="quarter" idx="12"/>
          </p:nvPr>
        </p:nvSpPr>
        <p:spPr>
          <a:xfrm>
            <a:off x="7591425" y="6616700"/>
            <a:ext cx="2311400" cy="233363"/>
          </a:xfrm>
          <a:prstGeom prst="rect">
            <a:avLst/>
          </a:prstGeom>
        </p:spPr>
        <p:txBody>
          <a:bodyPr/>
          <a:lstStyle>
            <a:lvl1pPr algn="r">
              <a:defRPr b="1"/>
            </a:lvl1pPr>
          </a:lstStyle>
          <a:p>
            <a:pPr>
              <a:defRPr/>
            </a:pPr>
            <a:fld id="{CAF41D7E-C796-4F52-A3A2-46F66FD8B4E9}" type="slidenum">
              <a:rPr lang="ja-JP" altLang="en-US" smtClean="0"/>
              <a:pPr>
                <a:defRPr/>
              </a:pPr>
              <a:t>‹#›</a:t>
            </a:fld>
            <a:endParaRPr lang="ja-JP" altLang="en-US"/>
          </a:p>
        </p:txBody>
      </p:sp>
    </p:spTree>
    <p:extLst>
      <p:ext uri="{BB962C8B-B14F-4D97-AF65-F5344CB8AC3E}">
        <p14:creationId xmlns:p14="http://schemas.microsoft.com/office/powerpoint/2010/main" val="322294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3" name="正方形/長方形 5"/>
          <p:cNvGrpSpPr>
            <a:grpSpLocks/>
          </p:cNvGrpSpPr>
          <p:nvPr userDrawn="1"/>
        </p:nvGrpSpPr>
        <p:grpSpPr bwMode="auto">
          <a:xfrm>
            <a:off x="0" y="485775"/>
            <a:ext cx="9906000" cy="177800"/>
            <a:chOff x="-4" y="276"/>
            <a:chExt cx="5764" cy="112"/>
          </a:xfrm>
        </p:grpSpPr>
        <p:pic>
          <p:nvPicPr>
            <p:cNvPr id="4"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20"/>
            <a:ext cx="8915400" cy="521605"/>
          </a:xfrm>
        </p:spPr>
        <p:txBody>
          <a:bodyPr/>
          <a:lstStyle>
            <a:lvl1pPr>
              <a:defRPr sz="3200"/>
            </a:lvl1pPr>
          </a:lstStyle>
          <a:p>
            <a:r>
              <a:rPr lang="ja-JP" altLang="en-US" smtClean="0"/>
              <a:t>マスター タイトルの書式設定</a:t>
            </a:r>
            <a:endParaRPr lang="ja-JP" altLang="en-US" dirty="0"/>
          </a:p>
        </p:txBody>
      </p:sp>
      <p:sp>
        <p:nvSpPr>
          <p:cNvPr id="6" name="日付プレースホルダ 3"/>
          <p:cNvSpPr>
            <a:spLocks noGrp="1"/>
          </p:cNvSpPr>
          <p:nvPr>
            <p:ph type="dt" sz="half" idx="10"/>
          </p:nvPr>
        </p:nvSpPr>
        <p:spPr/>
        <p:txBody>
          <a:bodyPr/>
          <a:lstStyle>
            <a:lvl1pPr>
              <a:defRPr b="1"/>
            </a:lvl1pPr>
          </a:lstStyle>
          <a:p>
            <a:pPr>
              <a:defRPr/>
            </a:pPr>
            <a:endParaRPr lang="ja-JP" altLang="en-US"/>
          </a:p>
        </p:txBody>
      </p:sp>
      <p:sp>
        <p:nvSpPr>
          <p:cNvPr id="7"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8" name="スライド番号プレースホルダ 5"/>
          <p:cNvSpPr>
            <a:spLocks noGrp="1"/>
          </p:cNvSpPr>
          <p:nvPr>
            <p:ph type="sldNum" sz="quarter" idx="12"/>
          </p:nvPr>
        </p:nvSpPr>
        <p:spPr>
          <a:xfrm>
            <a:off x="7591425" y="6616700"/>
            <a:ext cx="2311400" cy="233363"/>
          </a:xfrm>
          <a:prstGeom prst="rect">
            <a:avLst/>
          </a:prstGeom>
        </p:spPr>
        <p:txBody>
          <a:bodyPr/>
          <a:lstStyle>
            <a:lvl1pPr algn="r">
              <a:defRPr b="1"/>
            </a:lvl1pPr>
          </a:lstStyle>
          <a:p>
            <a:pPr>
              <a:defRPr/>
            </a:pPr>
            <a:fld id="{067EFC52-C34A-4A1B-879C-F7681BFACCAD}" type="slidenum">
              <a:rPr lang="ja-JP" altLang="en-US" smtClean="0"/>
              <a:pPr>
                <a:defRPr/>
              </a:pPr>
              <a:t>‹#›</a:t>
            </a:fld>
            <a:endParaRPr lang="ja-JP" altLang="en-US"/>
          </a:p>
        </p:txBody>
      </p:sp>
    </p:spTree>
    <p:extLst>
      <p:ext uri="{BB962C8B-B14F-4D97-AF65-F5344CB8AC3E}">
        <p14:creationId xmlns:p14="http://schemas.microsoft.com/office/powerpoint/2010/main" val="407442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a:xfrm>
            <a:off x="7591425" y="6616700"/>
            <a:ext cx="2311400" cy="233363"/>
          </a:xfrm>
          <a:prstGeom prst="rect">
            <a:avLst/>
          </a:prstGeom>
        </p:spPr>
        <p:txBody>
          <a:bodyPr/>
          <a:lstStyle>
            <a:lvl1pPr algn="r">
              <a:defRPr b="1"/>
            </a:lvl1pPr>
          </a:lstStyle>
          <a:p>
            <a:pPr>
              <a:defRPr/>
            </a:pPr>
            <a:fld id="{9BE91C65-3B68-4B3B-A815-6062B9331FB3}" type="slidenum">
              <a:rPr lang="ja-JP" altLang="en-US" smtClean="0"/>
              <a:pPr>
                <a:defRPr/>
              </a:pPr>
              <a:t>‹#›</a:t>
            </a:fld>
            <a:endParaRPr lang="ja-JP" altLang="en-US"/>
          </a:p>
        </p:txBody>
      </p:sp>
    </p:spTree>
    <p:extLst>
      <p:ext uri="{BB962C8B-B14F-4D97-AF65-F5344CB8AC3E}">
        <p14:creationId xmlns:p14="http://schemas.microsoft.com/office/powerpoint/2010/main" val="355071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pSp>
        <p:nvGrpSpPr>
          <p:cNvPr id="2" name="正方形/長方形 5"/>
          <p:cNvGrpSpPr>
            <a:grpSpLocks/>
          </p:cNvGrpSpPr>
          <p:nvPr userDrawn="1"/>
        </p:nvGrpSpPr>
        <p:grpSpPr bwMode="auto">
          <a:xfrm>
            <a:off x="0" y="485775"/>
            <a:ext cx="9906000" cy="177800"/>
            <a:chOff x="-4" y="276"/>
            <a:chExt cx="5764" cy="112"/>
          </a:xfrm>
        </p:grpSpPr>
        <p:pic>
          <p:nvPicPr>
            <p:cNvPr id="3"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4"/>
          <p:cNvSpPr>
            <a:spLocks noGrp="1"/>
          </p:cNvSpPr>
          <p:nvPr>
            <p:ph type="sldNum" sz="quarter" idx="12"/>
          </p:nvPr>
        </p:nvSpPr>
        <p:spPr>
          <a:xfrm>
            <a:off x="7591425" y="6616700"/>
            <a:ext cx="2311400" cy="233363"/>
          </a:xfrm>
          <a:prstGeom prst="rect">
            <a:avLst/>
          </a:prstGeom>
        </p:spPr>
        <p:txBody>
          <a:bodyPr/>
          <a:lstStyle>
            <a:lvl1pPr algn="r">
              <a:defRPr/>
            </a:lvl1pPr>
          </a:lstStyle>
          <a:p>
            <a:pPr>
              <a:defRPr/>
            </a:pPr>
            <a:fld id="{1687948E-1AE4-4E84-BE0C-E2D0D99BBCA7}" type="slidenum">
              <a:rPr lang="ja-JP" altLang="en-US" smtClean="0"/>
              <a:pPr>
                <a:defRPr/>
              </a:pPr>
              <a:t>‹#›</a:t>
            </a:fld>
            <a:endParaRPr lang="ja-JP" altLang="en-US"/>
          </a:p>
        </p:txBody>
      </p:sp>
    </p:spTree>
    <p:extLst>
      <p:ext uri="{BB962C8B-B14F-4D97-AF65-F5344CB8AC3E}">
        <p14:creationId xmlns:p14="http://schemas.microsoft.com/office/powerpoint/2010/main" val="2666927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344488" y="1312863"/>
            <a:ext cx="9217025" cy="2836862"/>
          </a:xfrm>
          <a:prstGeom prst="rect">
            <a:avLst/>
          </a:prstGeom>
          <a:solidFill>
            <a:srgbClr val="000099"/>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45715" rIns="0" bIns="45715" anchor="ctr"/>
          <a:lstStyle/>
          <a:p>
            <a:pPr algn="ctr" eaLnBrk="0" hangingPunct="0"/>
            <a:endParaRPr lang="ja-JP" altLang="ja-JP" sz="2000" dirty="0">
              <a:solidFill>
                <a:srgbClr val="000000"/>
              </a:solidFill>
              <a:latin typeface="メイリオ" panose="020B0604030504040204" pitchFamily="50" charset="-128"/>
              <a:ea typeface="メイリオ" panose="020B0604030504040204" pitchFamily="50" charset="-128"/>
            </a:endParaRPr>
          </a:p>
        </p:txBody>
      </p:sp>
      <p:sp>
        <p:nvSpPr>
          <p:cNvPr id="5" name="AutoShape 8"/>
          <p:cNvSpPr>
            <a:spLocks noChangeArrowheads="1"/>
          </p:cNvSpPr>
          <p:nvPr userDrawn="1"/>
        </p:nvSpPr>
        <p:spPr bwMode="auto">
          <a:xfrm>
            <a:off x="776288" y="1841500"/>
            <a:ext cx="8280400" cy="1781175"/>
          </a:xfrm>
          <a:prstGeom prst="roundRect">
            <a:avLst>
              <a:gd name="adj" fmla="val 50000"/>
            </a:avLst>
          </a:prstGeom>
          <a:solidFill>
            <a:srgbClr val="FFFFFF"/>
          </a:solidFill>
          <a:ln>
            <a:noFill/>
          </a:ln>
          <a:extLst/>
        </p:spPr>
        <p:txBody>
          <a:bodyPr lIns="0" tIns="45715" rIns="0" bIns="45715" anchor="ctr"/>
          <a:lstStyle/>
          <a:p>
            <a:pPr algn="ctr" eaLnBrk="0" hangingPunct="0">
              <a:defRPr/>
            </a:pPr>
            <a:endParaRPr lang="ja-JP" altLang="ja-JP" sz="2600" b="0" dirty="0">
              <a:solidFill>
                <a:srgbClr val="000099"/>
              </a:solidFill>
              <a:effectLst>
                <a:outerShdw blurRad="38100" dist="38100" dir="2700000" algn="tl">
                  <a:srgbClr val="C0C0C0"/>
                </a:outerShdw>
              </a:effectLst>
              <a:latin typeface="メイリオ" panose="020B0604030504040204" pitchFamily="50" charset="-128"/>
              <a:ea typeface="メイリオ" panose="020B0604030504040204" pitchFamily="50" charset="-128"/>
            </a:endParaRPr>
          </a:p>
        </p:txBody>
      </p:sp>
      <p:pic>
        <p:nvPicPr>
          <p:cNvPr id="6" name="Picture 7" descr="kantei"/>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73050" y="4221163"/>
            <a:ext cx="3357563"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742950" y="1988840"/>
            <a:ext cx="8420100" cy="1470025"/>
          </a:xfrm>
        </p:spPr>
        <p:txBody>
          <a:bodyPr/>
          <a:lstStyle>
            <a:lvl1pPr>
              <a:defRPr sz="3600"/>
            </a:lvl1pPr>
          </a:lstStyle>
          <a:p>
            <a:r>
              <a:rPr lang="ja-JP" altLang="en-US" dirty="0" smtClean="0"/>
              <a:t>マスター タイトルの書式設定</a:t>
            </a:r>
            <a:endParaRPr lang="ja-JP" altLang="en-US" dirty="0"/>
          </a:p>
        </p:txBody>
      </p:sp>
      <p:sp>
        <p:nvSpPr>
          <p:cNvPr id="3" name="サブタイトル 2"/>
          <p:cNvSpPr>
            <a:spLocks noGrp="1"/>
          </p:cNvSpPr>
          <p:nvPr>
            <p:ph type="subTitle" idx="1"/>
          </p:nvPr>
        </p:nvSpPr>
        <p:spPr>
          <a:xfrm>
            <a:off x="4547954" y="4469606"/>
            <a:ext cx="5013559" cy="1752600"/>
          </a:xfrm>
        </p:spPr>
        <p:txBody>
          <a:bodyPr/>
          <a:lstStyle>
            <a:lvl1pPr marL="0" indent="0" algn="l">
              <a:buNone/>
              <a:defRPr>
                <a:solidFill>
                  <a:schemeClr val="tx1"/>
                </a:solidFill>
              </a:defRPr>
            </a:lvl1pPr>
            <a:lvl2pPr marL="457030" indent="0" algn="ctr">
              <a:buNone/>
              <a:defRPr>
                <a:solidFill>
                  <a:schemeClr val="tx1">
                    <a:tint val="75000"/>
                  </a:schemeClr>
                </a:solidFill>
              </a:defRPr>
            </a:lvl2pPr>
            <a:lvl3pPr marL="914063" indent="0" algn="ctr">
              <a:buNone/>
              <a:defRPr>
                <a:solidFill>
                  <a:schemeClr val="tx1">
                    <a:tint val="75000"/>
                  </a:schemeClr>
                </a:solidFill>
              </a:defRPr>
            </a:lvl3pPr>
            <a:lvl4pPr marL="1371093" indent="0" algn="ctr">
              <a:buNone/>
              <a:defRPr>
                <a:solidFill>
                  <a:schemeClr val="tx1">
                    <a:tint val="75000"/>
                  </a:schemeClr>
                </a:solidFill>
              </a:defRPr>
            </a:lvl4pPr>
            <a:lvl5pPr marL="1828125" indent="0" algn="ctr">
              <a:buNone/>
              <a:defRPr>
                <a:solidFill>
                  <a:schemeClr val="tx1">
                    <a:tint val="75000"/>
                  </a:schemeClr>
                </a:solidFill>
              </a:defRPr>
            </a:lvl5pPr>
            <a:lvl6pPr marL="2285156" indent="0" algn="ctr">
              <a:buNone/>
              <a:defRPr>
                <a:solidFill>
                  <a:schemeClr val="tx1">
                    <a:tint val="75000"/>
                  </a:schemeClr>
                </a:solidFill>
              </a:defRPr>
            </a:lvl6pPr>
            <a:lvl7pPr marL="2742186" indent="0" algn="ctr">
              <a:buNone/>
              <a:defRPr>
                <a:solidFill>
                  <a:schemeClr val="tx1">
                    <a:tint val="75000"/>
                  </a:schemeClr>
                </a:solidFill>
              </a:defRPr>
            </a:lvl7pPr>
            <a:lvl8pPr marL="3199218" indent="0" algn="ctr">
              <a:buNone/>
              <a:defRPr>
                <a:solidFill>
                  <a:schemeClr val="tx1">
                    <a:tint val="75000"/>
                  </a:schemeClr>
                </a:solidFill>
              </a:defRPr>
            </a:lvl8pPr>
            <a:lvl9pPr marL="3656248" indent="0" algn="ctr">
              <a:buNone/>
              <a:defRPr>
                <a:solidFill>
                  <a:schemeClr val="tx1">
                    <a:tint val="75000"/>
                  </a:schemeClr>
                </a:solidFill>
              </a:defRPr>
            </a:lvl9pPr>
          </a:lstStyle>
          <a:p>
            <a:r>
              <a:rPr lang="ja-JP" altLang="en-US" smtClean="0"/>
              <a:t>マスター サブタイトルの書式設定</a:t>
            </a:r>
            <a:endParaRPr lang="ja-JP" altLang="en-US" dirty="0"/>
          </a:p>
        </p:txBody>
      </p:sp>
      <p:sp>
        <p:nvSpPr>
          <p:cNvPr id="7" name="日付プレースホルダ 3"/>
          <p:cNvSpPr>
            <a:spLocks noGrp="1"/>
          </p:cNvSpPr>
          <p:nvPr>
            <p:ph type="dt" sz="half" idx="10"/>
          </p:nvPr>
        </p:nvSpPr>
        <p:spPr>
          <a:xfrm>
            <a:off x="3175" y="6578600"/>
            <a:ext cx="2311400" cy="271463"/>
          </a:xfrm>
        </p:spPr>
        <p:txBody>
          <a:bodyPr/>
          <a:lstStyle>
            <a:lvl1pPr>
              <a:defRPr b="1"/>
            </a:lvl1pPr>
          </a:lstStyle>
          <a:p>
            <a:pPr>
              <a:defRPr/>
            </a:pPr>
            <a:endParaRPr lang="ja-JP" altLang="en-US"/>
          </a:p>
        </p:txBody>
      </p:sp>
      <p:sp>
        <p:nvSpPr>
          <p:cNvPr id="8" name="フッター プレースホルダ 4"/>
          <p:cNvSpPr>
            <a:spLocks noGrp="1"/>
          </p:cNvSpPr>
          <p:nvPr>
            <p:ph type="ftr" sz="quarter" idx="11"/>
          </p:nvPr>
        </p:nvSpPr>
        <p:spPr>
          <a:xfrm>
            <a:off x="3384550" y="6578600"/>
            <a:ext cx="3136900" cy="271463"/>
          </a:xfrm>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591425" y="6578600"/>
            <a:ext cx="2311400" cy="271463"/>
          </a:xfrm>
          <a:prstGeom prst="rect">
            <a:avLst/>
          </a:prstGeom>
        </p:spPr>
        <p:txBody>
          <a:bodyPr/>
          <a:lstStyle>
            <a:lvl1pPr>
              <a:defRPr b="1"/>
            </a:lvl1pPr>
          </a:lstStyle>
          <a:p>
            <a:pPr>
              <a:defRPr/>
            </a:pPr>
            <a:fld id="{2D445476-B57F-464F-8319-C26E69740EC0}" type="slidenum">
              <a:rPr lang="ja-JP" altLang="en-US"/>
              <a:pPr>
                <a:defRPr/>
              </a:pPr>
              <a:t>‹#›</a:t>
            </a:fld>
            <a:endParaRPr lang="ja-JP" altLang="en-US"/>
          </a:p>
        </p:txBody>
      </p:sp>
    </p:spTree>
    <p:extLst>
      <p:ext uri="{BB962C8B-B14F-4D97-AF65-F5344CB8AC3E}">
        <p14:creationId xmlns:p14="http://schemas.microsoft.com/office/powerpoint/2010/main" val="408904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3175" y="6616700"/>
            <a:ext cx="2311400" cy="233363"/>
          </a:xfrm>
          <a:prstGeom prst="rect">
            <a:avLst/>
          </a:prstGeom>
        </p:spPr>
        <p:txBody>
          <a:bodyPr vert="horz" lIns="91406" tIns="45704" rIns="91406" bIns="45704" rtlCol="0" anchor="ctr"/>
          <a:lstStyle>
            <a:lvl1pPr algn="l" fontAlgn="auto">
              <a:spcBef>
                <a:spcPts val="0"/>
              </a:spcBef>
              <a:spcAft>
                <a:spcPts val="0"/>
              </a:spcAft>
              <a:defRPr sz="1200" b="0">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384550" y="6616700"/>
            <a:ext cx="3136900" cy="233363"/>
          </a:xfrm>
          <a:prstGeom prst="rect">
            <a:avLst/>
          </a:prstGeom>
        </p:spPr>
        <p:txBody>
          <a:bodyPr vert="horz" lIns="91406" tIns="45704" rIns="91406" bIns="45704" rtlCol="0" anchor="ctr"/>
          <a:lstStyle>
            <a:lvl1pPr algn="ctr" fontAlgn="auto">
              <a:spcBef>
                <a:spcPts val="0"/>
              </a:spcBef>
              <a:spcAft>
                <a:spcPts val="0"/>
              </a:spcAft>
              <a:defRPr sz="1200" b="0">
                <a:solidFill>
                  <a:prstClr val="black">
                    <a:tint val="75000"/>
                  </a:prstClr>
                </a:solidFill>
                <a:latin typeface="+mn-lt"/>
                <a:ea typeface="+mn-ea"/>
              </a:defRPr>
            </a:lvl1pPr>
          </a:lstStyle>
          <a:p>
            <a:pPr>
              <a:defRPr/>
            </a:pPr>
            <a:endParaRPr lang="ja-JP" altLang="en-US" dirty="0"/>
          </a:p>
        </p:txBody>
      </p:sp>
    </p:spTree>
    <p:extLst>
      <p:ext uri="{BB962C8B-B14F-4D97-AF65-F5344CB8AC3E}">
        <p14:creationId xmlns:p14="http://schemas.microsoft.com/office/powerpoint/2010/main" val="4228154808"/>
      </p:ext>
    </p:extLst>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743" r:id="rId4"/>
    <p:sldLayoutId id="2147484744" r:id="rId5"/>
    <p:sldLayoutId id="2147484745" r:id="rId6"/>
    <p:sldLayoutId id="2147484746" r:id="rId7"/>
    <p:sldLayoutId id="2147484747" r:id="rId8"/>
  </p:sldLayoutIdLst>
  <p:hf hdr="0" ftr="0" dt="0"/>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03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063"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093"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125"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rtl="0" eaLnBrk="1" fontAlgn="base" hangingPunct="1">
        <a:spcBef>
          <a:spcPct val="20000"/>
        </a:spcBef>
        <a:spcAft>
          <a:spcPct val="0"/>
        </a:spcAft>
        <a:buFont typeface="Wingdings" pitchFamily="2" charset="2"/>
        <a:buChar char="n"/>
        <a:defRPr kumimoji="1" sz="3200" kern="1200">
          <a:solidFill>
            <a:schemeClr val="tx1"/>
          </a:solidFill>
          <a:latin typeface="+mn-lt"/>
          <a:ea typeface="+mn-ea"/>
          <a:cs typeface="+mn-cs"/>
        </a:defRPr>
      </a:lvl1pPr>
      <a:lvl2pPr marL="741363" indent="-284163" algn="l" rtl="0" eaLnBrk="1" fontAlgn="base" hangingPunct="1">
        <a:spcBef>
          <a:spcPct val="20000"/>
        </a:spcBef>
        <a:spcAft>
          <a:spcPct val="0"/>
        </a:spcAft>
        <a:buFont typeface="Wingdings" pitchFamily="2" charset="2"/>
        <a:buChar char="Ø"/>
        <a:defRPr kumimoji="1" sz="2800" kern="1200">
          <a:solidFill>
            <a:schemeClr val="tx1"/>
          </a:solidFill>
          <a:latin typeface="+mn-lt"/>
          <a:ea typeface="+mn-ea"/>
          <a:cs typeface="+mn-cs"/>
        </a:defRPr>
      </a:lvl2pPr>
      <a:lvl3pPr marL="1141413" indent="-227013"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3671"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02"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33"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764" indent="-228516" algn="l" defTabSz="9140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63" rtl="0" eaLnBrk="1" latinLnBrk="0" hangingPunct="1">
        <a:defRPr kumimoji="1" sz="1800" kern="1200">
          <a:solidFill>
            <a:schemeClr val="tx1"/>
          </a:solidFill>
          <a:latin typeface="+mn-lt"/>
          <a:ea typeface="+mn-ea"/>
          <a:cs typeface="+mn-cs"/>
        </a:defRPr>
      </a:lvl1pPr>
      <a:lvl2pPr marL="457030" algn="l" defTabSz="914063" rtl="0" eaLnBrk="1" latinLnBrk="0" hangingPunct="1">
        <a:defRPr kumimoji="1" sz="1800" kern="1200">
          <a:solidFill>
            <a:schemeClr val="tx1"/>
          </a:solidFill>
          <a:latin typeface="+mn-lt"/>
          <a:ea typeface="+mn-ea"/>
          <a:cs typeface="+mn-cs"/>
        </a:defRPr>
      </a:lvl2pPr>
      <a:lvl3pPr marL="914063" algn="l" defTabSz="914063" rtl="0" eaLnBrk="1" latinLnBrk="0" hangingPunct="1">
        <a:defRPr kumimoji="1" sz="1800" kern="1200">
          <a:solidFill>
            <a:schemeClr val="tx1"/>
          </a:solidFill>
          <a:latin typeface="+mn-lt"/>
          <a:ea typeface="+mn-ea"/>
          <a:cs typeface="+mn-cs"/>
        </a:defRPr>
      </a:lvl3pPr>
      <a:lvl4pPr marL="1371093" algn="l" defTabSz="914063" rtl="0" eaLnBrk="1" latinLnBrk="0" hangingPunct="1">
        <a:defRPr kumimoji="1" sz="1800" kern="1200">
          <a:solidFill>
            <a:schemeClr val="tx1"/>
          </a:solidFill>
          <a:latin typeface="+mn-lt"/>
          <a:ea typeface="+mn-ea"/>
          <a:cs typeface="+mn-cs"/>
        </a:defRPr>
      </a:lvl4pPr>
      <a:lvl5pPr marL="1828125" algn="l" defTabSz="914063" rtl="0" eaLnBrk="1" latinLnBrk="0" hangingPunct="1">
        <a:defRPr kumimoji="1" sz="1800" kern="1200">
          <a:solidFill>
            <a:schemeClr val="tx1"/>
          </a:solidFill>
          <a:latin typeface="+mn-lt"/>
          <a:ea typeface="+mn-ea"/>
          <a:cs typeface="+mn-cs"/>
        </a:defRPr>
      </a:lvl5pPr>
      <a:lvl6pPr marL="2285156" algn="l" defTabSz="914063" rtl="0" eaLnBrk="1" latinLnBrk="0" hangingPunct="1">
        <a:defRPr kumimoji="1" sz="1800" kern="1200">
          <a:solidFill>
            <a:schemeClr val="tx1"/>
          </a:solidFill>
          <a:latin typeface="+mn-lt"/>
          <a:ea typeface="+mn-ea"/>
          <a:cs typeface="+mn-cs"/>
        </a:defRPr>
      </a:lvl6pPr>
      <a:lvl7pPr marL="2742186" algn="l" defTabSz="914063" rtl="0" eaLnBrk="1" latinLnBrk="0" hangingPunct="1">
        <a:defRPr kumimoji="1" sz="1800" kern="1200">
          <a:solidFill>
            <a:schemeClr val="tx1"/>
          </a:solidFill>
          <a:latin typeface="+mn-lt"/>
          <a:ea typeface="+mn-ea"/>
          <a:cs typeface="+mn-cs"/>
        </a:defRPr>
      </a:lvl7pPr>
      <a:lvl8pPr marL="3199218" algn="l" defTabSz="914063" rtl="0" eaLnBrk="1" latinLnBrk="0" hangingPunct="1">
        <a:defRPr kumimoji="1" sz="1800" kern="1200">
          <a:solidFill>
            <a:schemeClr val="tx1"/>
          </a:solidFill>
          <a:latin typeface="+mn-lt"/>
          <a:ea typeface="+mn-ea"/>
          <a:cs typeface="+mn-cs"/>
        </a:defRPr>
      </a:lvl8pPr>
      <a:lvl9pPr marL="3656248" algn="l" defTabSz="91406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742950" y="1844825"/>
            <a:ext cx="8420100" cy="1800200"/>
          </a:xfrm>
        </p:spPr>
        <p:txBody>
          <a:bodyPr/>
          <a:lstStyle/>
          <a:p>
            <a:r>
              <a:rPr lang="ja-JP" altLang="en-US" sz="3200" dirty="0" smtClean="0"/>
              <a:t>地方公共</a:t>
            </a:r>
            <a:r>
              <a:rPr lang="ja-JP" altLang="en-US" sz="3200" dirty="0"/>
              <a:t>団体</a:t>
            </a:r>
            <a:r>
              <a:rPr lang="ja-JP" altLang="en-US" sz="3200" dirty="0" smtClean="0"/>
              <a:t>の取組支援策について</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9556503" y="6249858"/>
            <a:ext cx="167440" cy="294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4" name="サブタイトル 5"/>
          <p:cNvSpPr>
            <a:spLocks noGrp="1"/>
          </p:cNvSpPr>
          <p:nvPr>
            <p:ph type="subTitle" idx="1"/>
          </p:nvPr>
        </p:nvSpPr>
        <p:spPr>
          <a:xfrm>
            <a:off x="3656856" y="4484712"/>
            <a:ext cx="5904657" cy="1752600"/>
          </a:xfrm>
        </p:spPr>
        <p:txBody>
          <a:bodyPr anchor="b"/>
          <a:lstStyle/>
          <a:p>
            <a:pPr algn="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内閣官房　情報通信技術（</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IT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）総合戦略室</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龍澤　直樹</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8458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410"/>
            <a:ext cx="9057456" cy="565674"/>
          </a:xfrm>
        </p:spPr>
        <p:txBody>
          <a:bodyPr/>
          <a:lstStyle/>
          <a:p>
            <a:pPr algn="l"/>
            <a:r>
              <a:rPr lang="ja-JP" altLang="en-US" sz="2000"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．ツールの提供（オープンデータ</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の事例①）</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r>
              <a:rPr lang="en-US" altLang="ja-JP" dirty="0"/>
              <a:t>8</a:t>
            </a:r>
            <a:endParaRPr lang="ja-JP" altLang="en-US" dirty="0"/>
          </a:p>
        </p:txBody>
      </p:sp>
      <p:pic>
        <p:nvPicPr>
          <p:cNvPr id="8" name="図 7"/>
          <p:cNvPicPr>
            <a:picLocks noChangeAspect="1"/>
          </p:cNvPicPr>
          <p:nvPr/>
        </p:nvPicPr>
        <p:blipFill>
          <a:blip r:embed="rId2"/>
          <a:stretch>
            <a:fillRect/>
          </a:stretch>
        </p:blipFill>
        <p:spPr>
          <a:xfrm>
            <a:off x="700354" y="4107571"/>
            <a:ext cx="3886965" cy="2690976"/>
          </a:xfrm>
          <a:prstGeom prst="rect">
            <a:avLst/>
          </a:prstGeom>
        </p:spPr>
      </p:pic>
      <p:pic>
        <p:nvPicPr>
          <p:cNvPr id="9" name="図 8"/>
          <p:cNvPicPr>
            <a:picLocks noChangeAspect="1"/>
          </p:cNvPicPr>
          <p:nvPr/>
        </p:nvPicPr>
        <p:blipFill>
          <a:blip r:embed="rId3"/>
          <a:stretch>
            <a:fillRect/>
          </a:stretch>
        </p:blipFill>
        <p:spPr>
          <a:xfrm>
            <a:off x="340754" y="1605437"/>
            <a:ext cx="3991342" cy="2763237"/>
          </a:xfrm>
          <a:prstGeom prst="rect">
            <a:avLst/>
          </a:prstGeom>
          <a:ln>
            <a:solidFill>
              <a:schemeClr val="bg1">
                <a:lumMod val="50000"/>
              </a:schemeClr>
            </a:solidFill>
          </a:ln>
        </p:spPr>
      </p:pic>
      <p:pic>
        <p:nvPicPr>
          <p:cNvPr id="10" name="図 9"/>
          <p:cNvPicPr>
            <a:picLocks noChangeAspect="1"/>
          </p:cNvPicPr>
          <p:nvPr/>
        </p:nvPicPr>
        <p:blipFill>
          <a:blip r:embed="rId4"/>
          <a:stretch>
            <a:fillRect/>
          </a:stretch>
        </p:blipFill>
        <p:spPr>
          <a:xfrm>
            <a:off x="5181354" y="4018063"/>
            <a:ext cx="3997968" cy="2767824"/>
          </a:xfrm>
          <a:prstGeom prst="rect">
            <a:avLst/>
          </a:prstGeom>
          <a:ln>
            <a:solidFill>
              <a:schemeClr val="bg1">
                <a:lumMod val="50000"/>
              </a:schemeClr>
            </a:solidFill>
          </a:ln>
        </p:spPr>
      </p:pic>
      <p:pic>
        <p:nvPicPr>
          <p:cNvPr id="11" name="図 10"/>
          <p:cNvPicPr>
            <a:picLocks noChangeAspect="1"/>
          </p:cNvPicPr>
          <p:nvPr/>
        </p:nvPicPr>
        <p:blipFill>
          <a:blip r:embed="rId5"/>
          <a:stretch>
            <a:fillRect/>
          </a:stretch>
        </p:blipFill>
        <p:spPr>
          <a:xfrm>
            <a:off x="4884432" y="1600982"/>
            <a:ext cx="3997777" cy="2767692"/>
          </a:xfrm>
          <a:prstGeom prst="rect">
            <a:avLst/>
          </a:prstGeom>
          <a:ln>
            <a:solidFill>
              <a:schemeClr val="bg1">
                <a:lumMod val="50000"/>
              </a:schemeClr>
            </a:solidFill>
          </a:ln>
        </p:spPr>
      </p:pic>
      <p:sp>
        <p:nvSpPr>
          <p:cNvPr id="12" name="角丸四角形吹き出し 11"/>
          <p:cNvSpPr/>
          <p:nvPr/>
        </p:nvSpPr>
        <p:spPr>
          <a:xfrm>
            <a:off x="2340318" y="1931372"/>
            <a:ext cx="1867733" cy="638169"/>
          </a:xfrm>
          <a:prstGeom prst="wedgeRoundRectCallout">
            <a:avLst>
              <a:gd name="adj1" fmla="val -38418"/>
              <a:gd name="adj2" fmla="val 78061"/>
              <a:gd name="adj3" fmla="val 16667"/>
            </a:avLst>
          </a:prstGeom>
          <a:gradFill>
            <a:gsLst>
              <a:gs pos="0">
                <a:srgbClr val="FF6600"/>
              </a:gs>
              <a:gs pos="80000">
                <a:srgbClr val="FF9933"/>
              </a:gs>
              <a:gs pos="100000">
                <a:srgbClr val="FF9933"/>
              </a:gs>
            </a:gsLst>
            <a:lin ang="16200000" scaled="0"/>
          </a:grad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アプリ・サービスの概要を整理</a:t>
            </a:r>
          </a:p>
        </p:txBody>
      </p:sp>
      <p:sp>
        <p:nvSpPr>
          <p:cNvPr id="13" name="角丸四角形吹き出し 12"/>
          <p:cNvSpPr/>
          <p:nvPr/>
        </p:nvSpPr>
        <p:spPr>
          <a:xfrm>
            <a:off x="2552157" y="4383296"/>
            <a:ext cx="2451794" cy="638169"/>
          </a:xfrm>
          <a:prstGeom prst="wedgeRoundRectCallout">
            <a:avLst>
              <a:gd name="adj1" fmla="val -38418"/>
              <a:gd name="adj2" fmla="val 78061"/>
              <a:gd name="adj3" fmla="val 16667"/>
            </a:avLst>
          </a:prstGeom>
          <a:gradFill>
            <a:gsLst>
              <a:gs pos="0">
                <a:srgbClr val="FF6600"/>
              </a:gs>
              <a:gs pos="80000">
                <a:srgbClr val="FF9933"/>
              </a:gs>
              <a:gs pos="100000">
                <a:srgbClr val="FF9933"/>
              </a:gs>
            </a:gsLst>
            <a:lin ang="16200000" scaled="0"/>
          </a:grad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開発のきっかけや効果など、関係者の「声」を掲載</a:t>
            </a:r>
          </a:p>
        </p:txBody>
      </p:sp>
      <p:sp>
        <p:nvSpPr>
          <p:cNvPr id="14" name="コンテンツ プレースホルダー 2"/>
          <p:cNvSpPr>
            <a:spLocks noGrp="1"/>
          </p:cNvSpPr>
          <p:nvPr>
            <p:ph idx="1"/>
          </p:nvPr>
        </p:nvSpPr>
        <p:spPr>
          <a:xfrm>
            <a:off x="334319" y="636865"/>
            <a:ext cx="9100226" cy="57979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bodyPr>
          <a:lstStyle/>
          <a:p>
            <a:pPr marL="0" indent="0">
              <a:buNone/>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オープンデータ利活用</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啓発</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に向け</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の利活用事例を課題の類型毎に整理した</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事例集（オープンデータ</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）をとりまとめ、公開。</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コンテンツ プレースホルダー 3"/>
          <p:cNvSpPr txBox="1">
            <a:spLocks/>
          </p:cNvSpPr>
          <p:nvPr/>
        </p:nvSpPr>
        <p:spPr bwMode="auto">
          <a:xfrm>
            <a:off x="180636" y="1283682"/>
            <a:ext cx="3069762" cy="325136"/>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325438" marR="0" lvl="0" indent="-325438" algn="l" defTabSz="971550" rtl="0" eaLnBrk="0" fontAlgn="base" latinLnBrk="0" hangingPunct="0">
              <a:lnSpc>
                <a:spcPct val="100000"/>
              </a:lnSpc>
              <a:spcBef>
                <a:spcPct val="50000"/>
              </a:spcBef>
              <a:spcAft>
                <a:spcPct val="0"/>
              </a:spcAft>
              <a:buClrTx/>
              <a:buSzTx/>
              <a:buFont typeface="Wingdings" panose="05000000000000000000" pitchFamily="2" charset="2"/>
              <a:buChar char="n"/>
              <a:tabLst>
                <a:tab pos="774700" algn="l"/>
              </a:tabLst>
              <a:defRPr/>
            </a:pPr>
            <a:r>
              <a:rPr lang="ja-JP" altLang="en-US" sz="1600" b="0" kern="0" dirty="0" smtClean="0">
                <a:solidFill>
                  <a:prstClr val="black"/>
                </a:solidFill>
              </a:rPr>
              <a:t>オープンデータ</a:t>
            </a:r>
            <a:r>
              <a:rPr lang="en-US" altLang="ja-JP" sz="1600" b="0" kern="0" dirty="0" smtClean="0">
                <a:solidFill>
                  <a:prstClr val="black"/>
                </a:solidFill>
              </a:rPr>
              <a:t>100</a:t>
            </a:r>
            <a:endParaRPr kumimoji="1" lang="ja-JP" altLang="en-US" sz="16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250147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629127" y="3685863"/>
            <a:ext cx="4156790" cy="2892737"/>
          </a:xfrm>
          <a:prstGeom prst="rect">
            <a:avLst/>
          </a:prstGeom>
          <a:ln>
            <a:solidFill>
              <a:schemeClr val="bg1">
                <a:lumMod val="50000"/>
              </a:schemeClr>
            </a:solidFill>
          </a:ln>
        </p:spPr>
      </p:pic>
      <p:pic>
        <p:nvPicPr>
          <p:cNvPr id="16" name="図 15"/>
          <p:cNvPicPr>
            <a:picLocks noChangeAspect="1"/>
          </p:cNvPicPr>
          <p:nvPr/>
        </p:nvPicPr>
        <p:blipFill>
          <a:blip r:embed="rId3"/>
          <a:stretch>
            <a:fillRect/>
          </a:stretch>
        </p:blipFill>
        <p:spPr>
          <a:xfrm>
            <a:off x="340748" y="1282720"/>
            <a:ext cx="4229910" cy="2933149"/>
          </a:xfrm>
          <a:prstGeom prst="rect">
            <a:avLst/>
          </a:prstGeom>
          <a:ln>
            <a:solidFill>
              <a:schemeClr val="bg1">
                <a:lumMod val="50000"/>
              </a:schemeClr>
            </a:solidFill>
          </a:ln>
        </p:spPr>
      </p:pic>
      <p:sp>
        <p:nvSpPr>
          <p:cNvPr id="2" name="タイトル 1"/>
          <p:cNvSpPr>
            <a:spLocks noGrp="1"/>
          </p:cNvSpPr>
          <p:nvPr>
            <p:ph type="title"/>
          </p:nvPr>
        </p:nvSpPr>
        <p:spPr>
          <a:xfrm>
            <a:off x="0" y="8410"/>
            <a:ext cx="9057456" cy="565674"/>
          </a:xfrm>
        </p:spPr>
        <p:txBody>
          <a:bodyPr/>
          <a:lstStyle/>
          <a:p>
            <a:pPr algn="l"/>
            <a:r>
              <a:rPr lang="ja-JP" altLang="en-US" sz="2000"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ツールの提供（オープンデータ</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事例②）</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594600" y="6578600"/>
            <a:ext cx="2311400" cy="271463"/>
          </a:xfrm>
        </p:spPr>
        <p:txBody>
          <a:bodyPr/>
          <a:lstStyle/>
          <a:p>
            <a:pPr>
              <a:defRPr/>
            </a:pPr>
            <a:r>
              <a:rPr lang="en-US" altLang="ja-JP" dirty="0"/>
              <a:t>9</a:t>
            </a:r>
            <a:endParaRPr lang="ja-JP" altLang="en-US" dirty="0"/>
          </a:p>
        </p:txBody>
      </p:sp>
      <p:pic>
        <p:nvPicPr>
          <p:cNvPr id="19" name="図 18"/>
          <p:cNvPicPr>
            <a:picLocks noChangeAspect="1"/>
          </p:cNvPicPr>
          <p:nvPr/>
        </p:nvPicPr>
        <p:blipFill>
          <a:blip r:embed="rId4"/>
          <a:stretch>
            <a:fillRect/>
          </a:stretch>
        </p:blipFill>
        <p:spPr>
          <a:xfrm>
            <a:off x="5336345" y="3645451"/>
            <a:ext cx="4234189" cy="2933149"/>
          </a:xfrm>
          <a:prstGeom prst="rect">
            <a:avLst/>
          </a:prstGeom>
          <a:ln>
            <a:solidFill>
              <a:schemeClr val="bg1">
                <a:lumMod val="50000"/>
              </a:schemeClr>
            </a:solidFill>
          </a:ln>
        </p:spPr>
      </p:pic>
      <p:pic>
        <p:nvPicPr>
          <p:cNvPr id="18" name="図 17"/>
          <p:cNvPicPr>
            <a:picLocks noChangeAspect="1"/>
          </p:cNvPicPr>
          <p:nvPr/>
        </p:nvPicPr>
        <p:blipFill>
          <a:blip r:embed="rId5"/>
          <a:stretch>
            <a:fillRect/>
          </a:stretch>
        </p:blipFill>
        <p:spPr>
          <a:xfrm>
            <a:off x="5124448" y="1282720"/>
            <a:ext cx="4220025" cy="2933149"/>
          </a:xfrm>
          <a:prstGeom prst="rect">
            <a:avLst/>
          </a:prstGeom>
          <a:ln>
            <a:solidFill>
              <a:schemeClr val="bg1">
                <a:lumMod val="50000"/>
              </a:schemeClr>
            </a:solidFill>
          </a:ln>
        </p:spPr>
      </p:pic>
    </p:spTree>
    <p:extLst>
      <p:ext uri="{BB962C8B-B14F-4D97-AF65-F5344CB8AC3E}">
        <p14:creationId xmlns:p14="http://schemas.microsoft.com/office/powerpoint/2010/main" val="3151934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174811" y="583292"/>
            <a:ext cx="10075061" cy="338554"/>
          </a:xfrm>
          <a:prstGeom prst="rect">
            <a:avLst/>
          </a:prstGeom>
        </p:spPr>
        <p:txBody>
          <a:bodyPr wrap="square">
            <a:spAutoFit/>
          </a:bodyPr>
          <a:lstStyle/>
          <a:p>
            <a:r>
              <a:rPr lang="ja-JP" altLang="en-US" sz="16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en-US" altLang="ja-JP" sz="16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100</a:t>
            </a:r>
            <a:r>
              <a:rPr lang="ja-JP" altLang="en-US" sz="16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の公開状況　</a:t>
            </a:r>
            <a:endParaRPr lang="ja-JP" altLang="en-US" sz="1600" b="0" dirty="0">
              <a:solidFill>
                <a:prstClr val="black"/>
              </a:solidFill>
              <a:latin typeface="Times New Roman" pitchFamily="18" charset="0"/>
            </a:endParaRPr>
          </a:p>
        </p:txBody>
      </p:sp>
      <p:graphicFrame>
        <p:nvGraphicFramePr>
          <p:cNvPr id="8" name="表 7"/>
          <p:cNvGraphicFramePr>
            <a:graphicFrameLocks noGrp="1"/>
          </p:cNvGraphicFramePr>
          <p:nvPr>
            <p:extLst/>
          </p:nvPr>
        </p:nvGraphicFramePr>
        <p:xfrm>
          <a:off x="272480" y="908716"/>
          <a:ext cx="4608512" cy="5140272"/>
        </p:xfrm>
        <a:graphic>
          <a:graphicData uri="http://schemas.openxmlformats.org/drawingml/2006/table">
            <a:tbl>
              <a:tblPr firstRow="1" bandRow="1">
                <a:tableStyleId>{5C22544A-7EE6-4342-B048-85BDC9FD1C3A}</a:tableStyleId>
              </a:tblPr>
              <a:tblGrid>
                <a:gridCol w="360040"/>
                <a:gridCol w="2376264"/>
                <a:gridCol w="1872208"/>
              </a:tblGrid>
              <a:tr h="321267">
                <a:tc>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タイトル</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カテゴリー</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1267">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5374(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ゴミナシ</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jp</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防犯・医療・教育</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1267">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Night Street Advisor</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防犯・医療・教育</a:t>
                      </a:r>
                    </a:p>
                  </a:txBody>
                  <a:tcPr anchor="ctr"/>
                </a:tc>
              </a:tr>
              <a:tr h="321267">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Sabota</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つく</a:t>
                      </a:r>
                      <a:r>
                        <a:rPr kumimoji="1"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えなう</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防犯・医療・教育</a:t>
                      </a:r>
                    </a:p>
                  </a:txBody>
                  <a:tcPr anchor="ctr"/>
                </a:tc>
              </a:tr>
              <a:tr h="321267">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家計簿・会計アプリ Z</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aim</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防犯・医療・教育</a:t>
                      </a:r>
                    </a:p>
                  </a:txBody>
                  <a:tcPr anchor="ctr"/>
                </a:tc>
              </a:tr>
              <a:tr h="321267">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アグリノート</a:t>
                      </a:r>
                    </a:p>
                  </a:txBody>
                  <a:tcPr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産業創出</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1267">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カーリル</a:t>
                      </a: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産業創出</a:t>
                      </a:r>
                    </a:p>
                  </a:txBody>
                  <a:tcPr anchor="ctr"/>
                </a:tc>
              </a:tr>
              <a:tr h="321267">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かなざわ</a:t>
                      </a:r>
                      <a:r>
                        <a:rPr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育なび</a:t>
                      </a:r>
                      <a:r>
                        <a:rPr lang="en-US" altLang="ja-JP"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.net</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少子高齢</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1267">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ココゆれ</a:t>
                      </a: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産業創出</a:t>
                      </a:r>
                    </a:p>
                  </a:txBody>
                  <a:tcPr anchor="ctr"/>
                </a:tc>
              </a:tr>
              <a:tr h="321267">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さっぽろ保育園マップ</a:t>
                      </a: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少子高齢</a:t>
                      </a:r>
                    </a:p>
                  </a:txBody>
                  <a:tcPr anchor="ctr"/>
                </a:tc>
              </a:tr>
              <a:tr h="321267">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さばえ</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ぶらり</a:t>
                      </a: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産業創出</a:t>
                      </a:r>
                    </a:p>
                  </a:txBody>
                  <a:tcPr anchor="ctr"/>
                </a:tc>
              </a:tr>
              <a:tr h="321267">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千葉市民協働レポート</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ちばレポ</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防犯・医療・教育</a:t>
                      </a:r>
                    </a:p>
                  </a:txBody>
                  <a:tcPr anchor="ctr"/>
                </a:tc>
              </a:tr>
              <a:tr h="321267">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ミルモ</a:t>
                      </a: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少子高齢</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産業創出</a:t>
                      </a:r>
                    </a:p>
                  </a:txBody>
                  <a:tcPr anchor="ctr"/>
                </a:tc>
              </a:tr>
              <a:tr h="321267">
                <a:tc>
                  <a:txBody>
                    <a:bodyPr/>
                    <a:lstStyle/>
                    <a:p>
                      <a:pPr algn="ct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花粉くん</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防犯・医療・教育</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1267">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福島県</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帰還支援アプリ</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産業創出</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防犯・医療・教育</a:t>
                      </a:r>
                    </a:p>
                  </a:txBody>
                  <a:tcPr anchor="ctr"/>
                </a:tc>
              </a:tr>
              <a:tr h="321267">
                <a:tc>
                  <a:txBody>
                    <a:bodyPr/>
                    <a:lstStyle/>
                    <a:p>
                      <a:pPr algn="ct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鯖江バスモニター</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産業創出</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68548023"/>
              </p:ext>
            </p:extLst>
          </p:nvPr>
        </p:nvGraphicFramePr>
        <p:xfrm>
          <a:off x="5097015" y="908717"/>
          <a:ext cx="4608512" cy="5142510"/>
        </p:xfrm>
        <a:graphic>
          <a:graphicData uri="http://schemas.openxmlformats.org/drawingml/2006/table">
            <a:tbl>
              <a:tblPr firstRow="1" bandRow="1">
                <a:tableStyleId>{5C22544A-7EE6-4342-B048-85BDC9FD1C3A}</a:tableStyleId>
              </a:tblPr>
              <a:tblGrid>
                <a:gridCol w="420410"/>
                <a:gridCol w="2747943"/>
                <a:gridCol w="1440159"/>
              </a:tblGrid>
              <a:tr h="314386">
                <a:tc>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タイトル</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カテゴリー</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24475">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室蘭市</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GIS</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情報の</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オープンデータ化事業</a:t>
                      </a:r>
                    </a:p>
                  </a:txBody>
                  <a:tcPr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産業創出</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14386">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周辺環境スカウター</a:t>
                      </a:r>
                    </a:p>
                  </a:txBody>
                  <a:tcPr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産業創出</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14386">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会津若松市消火栓マップ</a:t>
                      </a: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防災・減災</a:t>
                      </a:r>
                    </a:p>
                  </a:txBody>
                  <a:tcPr anchor="ctr"/>
                </a:tc>
              </a:tr>
              <a:tr h="314386">
                <a:tc>
                  <a:txBody>
                    <a:bodyPr/>
                    <a:lstStyle/>
                    <a:p>
                      <a:pPr algn="ct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全国避難所データベース</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防災・減災</a:t>
                      </a:r>
                    </a:p>
                  </a:txBody>
                  <a:tcPr anchor="ctr"/>
                </a:tc>
              </a:tr>
              <a:tr h="314386">
                <a:tc>
                  <a:txBody>
                    <a:bodyPr/>
                    <a:lstStyle/>
                    <a:p>
                      <a:pPr algn="ct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富岳</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3776</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景</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産業創出</a:t>
                      </a:r>
                    </a:p>
                  </a:txBody>
                  <a:tcPr anchor="ctr"/>
                </a:tc>
              </a:tr>
              <a:tr h="314386">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GEEO</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（作成中）</a:t>
                      </a: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産業創出</a:t>
                      </a:r>
                    </a:p>
                  </a:txBody>
                  <a:tcPr anchor="ctr"/>
                </a:tc>
              </a:tr>
              <a:tr h="314386">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HalexDream</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（作成中）</a:t>
                      </a: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産業創出</a:t>
                      </a:r>
                    </a:p>
                  </a:txBody>
                  <a:tcPr anchor="ctr"/>
                </a:tc>
              </a:tr>
              <a:tr h="314386">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しずみ</a:t>
                      </a:r>
                      <a:r>
                        <a:rPr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ち</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info</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（作成中）</a:t>
                      </a: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産業創出</a:t>
                      </a:r>
                    </a:p>
                  </a:txBody>
                  <a:tcPr anchor="ctr"/>
                </a:tc>
              </a:tr>
              <a:tr h="314386">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マイ広報誌（作成中）</a:t>
                      </a: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防犯・医療・教育</a:t>
                      </a:r>
                    </a:p>
                  </a:txBody>
                  <a:tcPr anchor="ctr"/>
                </a:tc>
              </a:tr>
              <a:tr h="314386">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税金はどこへ行った（作成中）</a:t>
                      </a: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防犯・医療・教育</a:t>
                      </a:r>
                    </a:p>
                  </a:txBody>
                  <a:tcPr anchor="ctr"/>
                </a:tc>
              </a:tr>
              <a:tr h="314386">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台風リアルタイム・ウォッチャー（作成中）</a:t>
                      </a: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防災・減災</a:t>
                      </a:r>
                    </a:p>
                  </a:txBody>
                  <a:tcPr anchor="ctr"/>
                </a:tc>
              </a:tr>
              <a:tr h="314386">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イーグルバス（作成中）</a:t>
                      </a: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産業創出</a:t>
                      </a:r>
                    </a:p>
                  </a:txBody>
                  <a:tcPr anchor="ctr"/>
                </a:tc>
              </a:tr>
              <a:tr h="314386">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道路通行実績マップ（作成中）</a:t>
                      </a: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防災・減災</a:t>
                      </a:r>
                    </a:p>
                  </a:txBody>
                  <a:tcPr anchor="ctr"/>
                </a:tc>
              </a:tr>
              <a:tr h="314386">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佐賀わいわい</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マップ（作成中）</a:t>
                      </a: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産業創出</a:t>
                      </a:r>
                    </a:p>
                  </a:txBody>
                  <a:tcPr anchor="ctr"/>
                </a:tc>
              </a:tr>
              <a:tr h="314386">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天サイ！まなぶくん（</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防災・減災</a:t>
                      </a:r>
                    </a:p>
                  </a:txBody>
                  <a:tcPr anchor="ctr"/>
                </a:tc>
              </a:tr>
            </a:tbl>
          </a:graphicData>
        </a:graphic>
      </p:graphicFrame>
      <p:sp>
        <p:nvSpPr>
          <p:cNvPr id="5" name="スライド番号プレースホルダー 1"/>
          <p:cNvSpPr>
            <a:spLocks noGrp="1"/>
          </p:cNvSpPr>
          <p:nvPr>
            <p:ph type="sldNum" sz="quarter" idx="12"/>
          </p:nvPr>
        </p:nvSpPr>
        <p:spPr>
          <a:xfrm>
            <a:off x="7672107" y="6616844"/>
            <a:ext cx="2311400" cy="233363"/>
          </a:xfrm>
        </p:spPr>
        <p:txBody>
          <a:bodyPr/>
          <a:lstStyle/>
          <a:p>
            <a:pPr>
              <a:defRPr/>
            </a:pPr>
            <a:r>
              <a:rPr lang="en-US" altLang="ja-JP" dirty="0" smtClean="0"/>
              <a:t>10</a:t>
            </a:r>
            <a:endParaRPr lang="ja-JP" altLang="en-US" sz="1400" dirty="0">
              <a:solidFill>
                <a:schemeClr val="tx1"/>
              </a:solidFill>
            </a:endParaRPr>
          </a:p>
        </p:txBody>
      </p:sp>
      <p:sp>
        <p:nvSpPr>
          <p:cNvPr id="6" name="タイトル 1"/>
          <p:cNvSpPr>
            <a:spLocks noGrp="1"/>
          </p:cNvSpPr>
          <p:nvPr>
            <p:ph type="title"/>
          </p:nvPr>
        </p:nvSpPr>
        <p:spPr>
          <a:xfrm>
            <a:off x="0" y="0"/>
            <a:ext cx="9057456" cy="565674"/>
          </a:xfrm>
        </p:spPr>
        <p:txBody>
          <a:bodyPr/>
          <a:lstStyle/>
          <a:p>
            <a:pPr algn="l"/>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５．ツールの提供（</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オープンデータ</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43803" y="6161509"/>
            <a:ext cx="9461723" cy="588915"/>
          </a:xfrm>
          <a:prstGeom prst="roundRect">
            <a:avLst/>
          </a:prstGeom>
          <a:solidFill>
            <a:srgbClr val="FFFF66"/>
          </a:solidFill>
          <a:ln w="25400" cap="flat" cmpd="sng" algn="ctr">
            <a:solidFill>
              <a:srgbClr val="4F81BD">
                <a:shade val="50000"/>
              </a:srgbClr>
            </a:solidFill>
            <a:prstDash val="solid"/>
          </a:ln>
          <a:effectLst/>
        </p:spPr>
        <p:txBody>
          <a:bodyPr rtlCol="0" anchor="ctr"/>
          <a:lstStyle/>
          <a:p>
            <a:pPr fontAlgn="base">
              <a:spcBef>
                <a:spcPct val="0"/>
              </a:spcBef>
              <a:spcAft>
                <a:spcPct val="0"/>
              </a:spcAft>
              <a:defRPr/>
            </a:pPr>
            <a:r>
              <a:rPr kumimoji="0" lang="en-US" altLang="ja-JP" sz="1600" b="0"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9</a:t>
            </a:r>
            <a:r>
              <a:rPr kumimoji="0" lang="ja-JP" altLang="en-US" sz="1600" b="0"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1600" b="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29</a:t>
            </a:r>
            <a:r>
              <a:rPr kumimoji="0" lang="ja-JP" altLang="en-US" sz="1600" b="0"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日に開催したオープンデータ伝道師会において、各伝道師から、上記の事例以外に</a:t>
            </a:r>
            <a:r>
              <a:rPr kumimoji="0" lang="en-US" altLang="ja-JP" sz="1600" b="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44</a:t>
            </a:r>
            <a:r>
              <a:rPr kumimoji="0" lang="ja-JP" altLang="en-US" sz="1600" b="0"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の事例を紹介。</a:t>
            </a:r>
            <a:endParaRPr kumimoji="0" lang="en-US" altLang="ja-JP" sz="1600" b="0"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kumimoji="0" lang="ja-JP" altLang="en-US" sz="1600" b="0"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これらの事例を踏まえ、今後事例の充実を図る予定。</a:t>
            </a:r>
            <a:endParaRPr kumimoji="0" lang="ja-JP" altLang="en-US" sz="1600" b="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4117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nvPr>
        </p:nvGraphicFramePr>
        <p:xfrm>
          <a:off x="1250288" y="3437647"/>
          <a:ext cx="6941593" cy="3412416"/>
        </p:xfrm>
        <a:graphic>
          <a:graphicData uri="http://schemas.openxmlformats.org/drawingml/2006/chart">
            <c:chart xmlns:c="http://schemas.openxmlformats.org/drawingml/2006/chart" xmlns:r="http://schemas.openxmlformats.org/officeDocument/2006/relationships" r:id="rId2"/>
          </a:graphicData>
        </a:graphic>
      </p:graphicFrame>
      <p:sp>
        <p:nvSpPr>
          <p:cNvPr id="17" name="正方形/長方形 16"/>
          <p:cNvSpPr/>
          <p:nvPr/>
        </p:nvSpPr>
        <p:spPr>
          <a:xfrm>
            <a:off x="510496" y="2838060"/>
            <a:ext cx="8474951" cy="261610"/>
          </a:xfrm>
          <a:prstGeom prst="rect">
            <a:avLst/>
          </a:prstGeom>
        </p:spPr>
        <p:txBody>
          <a:bodyPr wrap="square">
            <a:spAutoFit/>
          </a:bodyPr>
          <a:lstStyle/>
          <a:p>
            <a:r>
              <a:rPr lang="en-US" altLang="ja-JP" sz="1050" b="0" dirty="0">
                <a:latin typeface="メイリオ" panose="020B0604030504040204" pitchFamily="50" charset="-128"/>
                <a:ea typeface="メイリオ" panose="020B0604030504040204" pitchFamily="50" charset="-128"/>
                <a:cs typeface="メイリオ" panose="020B0604030504040204" pitchFamily="50" charset="-128"/>
              </a:rPr>
              <a:t>※47</a:t>
            </a:r>
            <a:r>
              <a:rPr lang="ja-JP" altLang="en-US" sz="1050" b="0" dirty="0">
                <a:latin typeface="メイリオ" panose="020B0604030504040204" pitchFamily="50" charset="-128"/>
                <a:ea typeface="メイリオ" panose="020B0604030504040204" pitchFamily="50" charset="-128"/>
                <a:cs typeface="メイリオ" panose="020B0604030504040204" pitchFamily="50" charset="-128"/>
              </a:rPr>
              <a:t>都道府県、</a:t>
            </a:r>
            <a:r>
              <a:rPr lang="en-US" altLang="ja-JP" sz="1050" b="0" dirty="0">
                <a:latin typeface="メイリオ" panose="020B0604030504040204" pitchFamily="50" charset="-128"/>
                <a:ea typeface="メイリオ" panose="020B0604030504040204" pitchFamily="50" charset="-128"/>
                <a:cs typeface="メイリオ" panose="020B0604030504040204" pitchFamily="50" charset="-128"/>
              </a:rPr>
              <a:t>1741</a:t>
            </a:r>
            <a:r>
              <a:rPr lang="ja-JP" altLang="en-US" sz="1050" b="0" dirty="0">
                <a:latin typeface="メイリオ" panose="020B0604030504040204" pitchFamily="50" charset="-128"/>
                <a:ea typeface="メイリオ" panose="020B0604030504040204" pitchFamily="50" charset="-128"/>
                <a:cs typeface="メイリオ" panose="020B0604030504040204" pitchFamily="50" charset="-128"/>
              </a:rPr>
              <a:t>市区町村、計</a:t>
            </a:r>
            <a:r>
              <a:rPr lang="en-US" altLang="ja-JP" sz="1050" b="0" dirty="0">
                <a:latin typeface="メイリオ" panose="020B0604030504040204" pitchFamily="50" charset="-128"/>
                <a:ea typeface="メイリオ" panose="020B0604030504040204" pitchFamily="50" charset="-128"/>
                <a:cs typeface="メイリオ" panose="020B0604030504040204" pitchFamily="50" charset="-128"/>
              </a:rPr>
              <a:t>1788</a:t>
            </a:r>
            <a:r>
              <a:rPr lang="ja-JP" altLang="en-US" sz="1050" b="0" dirty="0">
                <a:latin typeface="メイリオ" panose="020B0604030504040204" pitchFamily="50" charset="-128"/>
                <a:ea typeface="メイリオ" panose="020B0604030504040204" pitchFamily="50" charset="-128"/>
                <a:cs typeface="メイリオ" panose="020B0604030504040204" pitchFamily="50" charset="-128"/>
              </a:rPr>
              <a:t>団体を対象。上記の取組済み基礎自治体の人口カバー率に都道府県は含まない</a:t>
            </a:r>
            <a:endParaRPr lang="en-US" altLang="ja-JP" sz="105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線吹き出し 2 (枠付き) 18"/>
          <p:cNvSpPr/>
          <p:nvPr/>
        </p:nvSpPr>
        <p:spPr>
          <a:xfrm>
            <a:off x="8336035" y="2162106"/>
            <a:ext cx="916801" cy="443552"/>
          </a:xfrm>
          <a:prstGeom prst="borderCallout2">
            <a:avLst>
              <a:gd name="adj1" fmla="val 18750"/>
              <a:gd name="adj2" fmla="val -8333"/>
              <a:gd name="adj3" fmla="val 15267"/>
              <a:gd name="adj4" fmla="val -83398"/>
              <a:gd name="adj5" fmla="val 52781"/>
              <a:gd name="adj6" fmla="val -1275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9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34</a:t>
            </a:r>
            <a:r>
              <a:rPr lang="ja-JP" altLang="en-US" sz="89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a:t>
            </a:r>
            <a:endParaRPr lang="en-US" altLang="ja-JP" sz="89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89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198</a:t>
            </a:r>
            <a:r>
              <a:rPr lang="ja-JP" altLang="en-US" sz="89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市区町村</a:t>
            </a:r>
          </a:p>
        </p:txBody>
      </p:sp>
      <p:graphicFrame>
        <p:nvGraphicFramePr>
          <p:cNvPr id="13" name="表 12"/>
          <p:cNvGraphicFramePr>
            <a:graphicFrameLocks noGrp="1"/>
          </p:cNvGraphicFramePr>
          <p:nvPr>
            <p:extLst/>
          </p:nvPr>
        </p:nvGraphicFramePr>
        <p:xfrm>
          <a:off x="510497" y="781523"/>
          <a:ext cx="8837778" cy="2040816"/>
        </p:xfrm>
        <a:graphic>
          <a:graphicData uri="http://schemas.openxmlformats.org/drawingml/2006/table">
            <a:tbl>
              <a:tblPr firstRow="1" bandRow="1">
                <a:tableStyleId>{5C22544A-7EE6-4342-B048-85BDC9FD1C3A}</a:tableStyleId>
              </a:tblPr>
              <a:tblGrid>
                <a:gridCol w="1507747"/>
                <a:gridCol w="1053766"/>
                <a:gridCol w="1880990"/>
                <a:gridCol w="4395275"/>
              </a:tblGrid>
              <a:tr h="410616">
                <a:tc>
                  <a:txBody>
                    <a:bodyPr/>
                    <a:lstStyle/>
                    <a:p>
                      <a:pPr algn="ctr" fontAlgn="ctr"/>
                      <a:r>
                        <a:rPr lang="ja-JP" altLang="en-US" sz="11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確認時期</a:t>
                      </a:r>
                      <a:endParaRPr lang="ja-JP" altLang="en-US" sz="11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39" marR="7739" marT="7739" marB="0" anchor="ctr"/>
                </a:tc>
                <a:tc>
                  <a:txBody>
                    <a:bodyPr/>
                    <a:lstStyle/>
                    <a:p>
                      <a:pPr algn="ctr" fontAlgn="ctr"/>
                      <a:r>
                        <a:rPr lang="ja-JP" altLang="en-US" sz="11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取組済み団体数</a:t>
                      </a:r>
                      <a:endParaRPr lang="ja-JP" altLang="en-US" sz="11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39" marR="7739" marT="7739" marB="0" anchor="ctr"/>
                </a:tc>
                <a:tc>
                  <a:txBody>
                    <a:bodyPr/>
                    <a:lstStyle/>
                    <a:p>
                      <a:pPr algn="ctr" fontAlgn="ctr"/>
                      <a:r>
                        <a:rPr lang="ja-JP" altLang="en-US" sz="11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取組済み基礎自治体</a:t>
                      </a:r>
                      <a:endParaRPr lang="en-US" altLang="ja-JP" sz="11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1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の合計人口</a:t>
                      </a:r>
                      <a:endParaRPr lang="ja-JP" altLang="en-US" sz="11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39" marR="7739" marT="7739" marB="0" anchor="ctr"/>
                </a:tc>
                <a:tc>
                  <a:txBody>
                    <a:bodyPr/>
                    <a:lstStyle/>
                    <a:p>
                      <a:pPr algn="ctr" fontAlgn="ctr"/>
                      <a:r>
                        <a:rPr lang="ja-JP" altLang="en-US" sz="11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備考</a:t>
                      </a:r>
                      <a:endParaRPr lang="ja-JP" altLang="en-US" sz="11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39" marR="7739" marT="7739" marB="0" anchor="ctr"/>
                </a:tc>
              </a:tr>
              <a:tr h="271700">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a:t>
                      </a:r>
                    </a:p>
                  </a:txBody>
                  <a:tcPr marL="7739" marR="7739" marT="7739"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a:t>
                      </a:r>
                    </a:p>
                  </a:txBody>
                  <a:tcPr marL="7739" marR="7739" marT="7739"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rPr>
                        <a:t>832,649</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39" marR="7739" marT="7739" marB="0" anchor="ct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739" marR="7739" marT="7739" marB="0" anchor="ctr"/>
                </a:tc>
              </a:tr>
              <a:tr h="271700">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a:t>
                      </a:r>
                    </a:p>
                  </a:txBody>
                  <a:tcPr marL="7739" marR="7739" marT="7739" marB="0" anchor="ct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30</a:t>
                      </a:r>
                    </a:p>
                  </a:txBody>
                  <a:tcPr marL="7739" marR="7739" marT="7739"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rPr>
                        <a:t>13,707,356</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39" marR="7739" marT="7739" marB="0" anchor="ct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739" marR="7739" marT="7739" marB="0" anchor="ctr"/>
                </a:tc>
              </a:tr>
              <a:tr h="271700">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a:t>
                      </a:r>
                    </a:p>
                  </a:txBody>
                  <a:tcPr marL="7739" marR="7739" marT="7739" marB="0" anchor="ctr"/>
                </a:tc>
                <a:tc>
                  <a:txBody>
                    <a:bodyPr/>
                    <a:lstStyle/>
                    <a:p>
                      <a:pPr algn="r" fontAlgn="ctr"/>
                      <a:r>
                        <a:rPr lang="en-US" altLang="ja-JP" sz="1100" b="0" i="0" u="none" strike="noStrike"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103</a:t>
                      </a:r>
                      <a:endParaRPr lang="en-US" altLang="ja-JP"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39" marR="7739" marT="7739"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rPr>
                        <a:t>28,630,967</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39" marR="7739" marT="7739" marB="0" anchor="ct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「地方公共団体オープンデータガイドライン」公表</a:t>
                      </a:r>
                    </a:p>
                  </a:txBody>
                  <a:tcPr marL="7739" marR="7739" marT="7739" marB="0" anchor="ctr"/>
                </a:tc>
              </a:tr>
              <a:tr h="271700">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a:t>
                      </a:r>
                    </a:p>
                  </a:txBody>
                  <a:tcPr marL="7739" marR="7739" marT="7739"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154</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39" marR="7739" marT="7739"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rPr>
                        <a:t>37,607,306</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39" marR="7739" marT="7739" marB="0" anchor="ct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「新たなオープンデータの展開に向けて」公表</a:t>
                      </a:r>
                    </a:p>
                  </a:txBody>
                  <a:tcPr marL="7739" marR="7739" marT="7739" marB="0" anchor="ctr"/>
                </a:tc>
              </a:tr>
              <a:tr h="271700">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a:t>
                      </a:r>
                    </a:p>
                  </a:txBody>
                  <a:tcPr marL="7739" marR="7739" marT="7739"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205</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39" marR="7739" marT="7739"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rPr>
                        <a:t>50,859,261</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39" marR="7739" marT="7739" marB="0" anchor="ct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7739" marR="7739" marT="7739" marB="0" anchor="ctr"/>
                </a:tc>
              </a:tr>
              <a:tr h="27170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39" marR="7739" marT="7739"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233</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39" marR="7739" marT="7739" marB="0" anchor="ctr"/>
                </a:tc>
                <a:tc>
                  <a:txBody>
                    <a:bodyPr/>
                    <a:lstStyle/>
                    <a:p>
                      <a:pPr algn="r"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rPr>
                        <a:t>56,069,787</a:t>
                      </a:r>
                    </a:p>
                  </a:txBody>
                  <a:tcPr marL="7739" marR="7739" marT="7739" marB="0" anchor="ctr"/>
                </a:tc>
                <a:tc>
                  <a:txBody>
                    <a:bodyPr/>
                    <a:lstStyle/>
                    <a:p>
                      <a:pPr algn="l" fontAlgn="ct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39" marR="7739" marT="7739" marB="0" anchor="ctr"/>
                </a:tc>
              </a:tr>
            </a:tbl>
          </a:graphicData>
        </a:graphic>
      </p:graphicFrame>
      <p:sp>
        <p:nvSpPr>
          <p:cNvPr id="9" name="正方形/長方形 8"/>
          <p:cNvSpPr/>
          <p:nvPr/>
        </p:nvSpPr>
        <p:spPr>
          <a:xfrm>
            <a:off x="95164" y="64394"/>
            <a:ext cx="9721080" cy="400110"/>
          </a:xfrm>
          <a:prstGeom prst="rect">
            <a:avLst/>
          </a:prstGeom>
        </p:spPr>
        <p:txBody>
          <a:bodyPr wrap="square">
            <a:spAutoFit/>
          </a:bodyPr>
          <a:lstStyle/>
          <a:p>
            <a:r>
              <a:rPr lang="ja-JP" altLang="en-US" sz="2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r>
              <a:rPr lang="en-US" altLang="ja-JP" sz="20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オープンデータに取り組む地方公共団体の推移</a:t>
            </a:r>
            <a:endParaRPr lang="ja-JP" altLang="en-US" sz="2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322636" y="104093"/>
            <a:ext cx="2670924" cy="307777"/>
          </a:xfrm>
          <a:prstGeom prst="rect">
            <a:avLst/>
          </a:prstGeom>
        </p:spPr>
        <p:txBody>
          <a:bodyPr wrap="none">
            <a:spAutoFit/>
          </a:bodyPr>
          <a:lstStyle/>
          <a:p>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（内閣官房</a:t>
            </a:r>
            <a:r>
              <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総合戦略室調べ）</a:t>
            </a:r>
          </a:p>
        </p:txBody>
      </p:sp>
      <p:sp>
        <p:nvSpPr>
          <p:cNvPr id="11" name="テキスト ボックス 10"/>
          <p:cNvSpPr txBox="1"/>
          <p:nvPr/>
        </p:nvSpPr>
        <p:spPr bwMode="auto">
          <a:xfrm>
            <a:off x="2210068" y="3121256"/>
            <a:ext cx="5112568" cy="307744"/>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square" lIns="91406" tIns="45704" rIns="91406" bIns="45704" rtlCol="0">
            <a:spAutoFit/>
          </a:bodyPr>
          <a:lstStyle/>
          <a:p>
            <a:pPr algn="ctr"/>
            <a:r>
              <a:rPr lang="ja-JP" altLang="en-US" b="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各時期における取組開始地方公共団体の例と当該団体の人口</a:t>
            </a:r>
            <a:endParaRPr kumimoji="1" lang="ja-JP" altLang="en-US" b="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2"/>
          <p:cNvSpPr txBox="1"/>
          <p:nvPr/>
        </p:nvSpPr>
        <p:spPr>
          <a:xfrm>
            <a:off x="1640632" y="5143855"/>
            <a:ext cx="1836204" cy="707886"/>
          </a:xfrm>
          <a:prstGeom prst="borderCallout2">
            <a:avLst>
              <a:gd name="adj1" fmla="val 99483"/>
              <a:gd name="adj2" fmla="val 15183"/>
              <a:gd name="adj3" fmla="val 119218"/>
              <a:gd name="adj4" fmla="val 16131"/>
              <a:gd name="adj5" fmla="val 148482"/>
              <a:gd name="adj6" fmla="val 24582"/>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rPr>
              <a:t>福井県</a:t>
            </a:r>
            <a:r>
              <a:rPr kumimoji="1"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鯖江市</a:t>
            </a: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68</a:t>
            </a:r>
            <a:r>
              <a:rPr lang="en-US" altLang="ja-JP" sz="900" b="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337</a:t>
            </a:r>
            <a:r>
              <a:rPr lang="ja-JP" altLang="en-US" sz="900" b="0" dirty="0">
                <a:latin typeface="メイリオ" panose="020B0604030504040204" pitchFamily="50" charset="-128"/>
                <a:ea typeface="メイリオ" panose="020B0604030504040204" pitchFamily="50" charset="-128"/>
                <a:cs typeface="メイリオ" panose="020B0604030504040204" pitchFamily="50" charset="-128"/>
              </a:rPr>
              <a:t>人</a:t>
            </a: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rPr>
              <a:t>福島県</a:t>
            </a:r>
            <a:r>
              <a:rPr kumimoji="1"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会津若松市</a:t>
            </a: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124,085</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rPr>
              <a:t>千葉県</a:t>
            </a:r>
            <a:r>
              <a:rPr kumimoji="1"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流山市</a:t>
            </a: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174,417</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rPr>
              <a:t>石川県</a:t>
            </a:r>
            <a:r>
              <a:rPr kumimoji="1"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金沢市</a:t>
            </a: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465,810</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2"/>
          <p:cNvSpPr txBox="1"/>
          <p:nvPr/>
        </p:nvSpPr>
        <p:spPr>
          <a:xfrm>
            <a:off x="2360712" y="4362441"/>
            <a:ext cx="1800200" cy="714156"/>
          </a:xfrm>
          <a:prstGeom prst="borderCallout2">
            <a:avLst>
              <a:gd name="adj1" fmla="val 100553"/>
              <a:gd name="adj2" fmla="val 81094"/>
              <a:gd name="adj3" fmla="val 166851"/>
              <a:gd name="adj4" fmla="val 80816"/>
              <a:gd name="adj5" fmla="val 224685"/>
              <a:gd name="adj6" fmla="val 64333"/>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zh-TW"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千葉県千葉市</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(972,639</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900" b="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静岡県</a:t>
            </a:r>
            <a:r>
              <a:rPr lang="en-US" altLang="ja-JP" sz="900" b="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3,701,181</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神奈川県横浜市</a:t>
            </a:r>
            <a:r>
              <a:rPr lang="en-US" altLang="ja-JP" sz="900" b="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3,726,167</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福岡県福岡市</a:t>
            </a:r>
            <a:r>
              <a:rPr lang="en-US" altLang="ja-JP" sz="900" b="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1,538,510</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9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線吹き出し 2 (枠付き) 14"/>
          <p:cNvSpPr/>
          <p:nvPr/>
        </p:nvSpPr>
        <p:spPr>
          <a:xfrm>
            <a:off x="4923342" y="5634557"/>
            <a:ext cx="1613834" cy="646331"/>
          </a:xfrm>
          <a:prstGeom prst="borderCallout2">
            <a:avLst>
              <a:gd name="adj1" fmla="val -1184"/>
              <a:gd name="adj2" fmla="val 12506"/>
              <a:gd name="adj3" fmla="val -33066"/>
              <a:gd name="adj4" fmla="val 26081"/>
              <a:gd name="adj5" fmla="val -83040"/>
              <a:gd name="adj6" fmla="val 25751"/>
            </a:avLst>
          </a:prstGeom>
          <a:solidFill>
            <a:schemeClr val="bg1"/>
          </a:solidFill>
          <a:ln>
            <a:solidFill>
              <a:schemeClr val="tx1"/>
            </a:solidFill>
          </a:ln>
        </p:spPr>
        <p:txBody>
          <a:bodyPr wrap="square" anchor="ctr">
            <a:spAutoFit/>
          </a:bodyPr>
          <a:lstStyle/>
          <a:p>
            <a:r>
              <a:rPr lang="ja-JP" altLang="en-US" sz="900" b="0" dirty="0">
                <a:latin typeface="メイリオ" panose="020B0604030504040204" pitchFamily="50" charset="-128"/>
                <a:ea typeface="メイリオ" panose="020B0604030504040204" pitchFamily="50" charset="-128"/>
                <a:cs typeface="メイリオ" panose="020B0604030504040204" pitchFamily="50" charset="-128"/>
              </a:rPr>
              <a:t>青森県</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弘前市</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0" dirty="0" smtClean="0"/>
              <a:t>177,549</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b="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0" dirty="0">
                <a:latin typeface="メイリオ" panose="020B0604030504040204" pitchFamily="50" charset="-128"/>
                <a:ea typeface="メイリオ" panose="020B0604030504040204" pitchFamily="50" charset="-128"/>
                <a:cs typeface="メイリオ" panose="020B0604030504040204" pitchFamily="50" charset="-128"/>
              </a:rPr>
              <a:t>宮城県</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石巻市</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0" dirty="0" smtClean="0"/>
              <a:t>147,236</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b="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0" dirty="0">
                <a:latin typeface="メイリオ" panose="020B0604030504040204" pitchFamily="50" charset="-128"/>
                <a:ea typeface="メイリオ" panose="020B0604030504040204" pitchFamily="50" charset="-128"/>
                <a:cs typeface="メイリオ" panose="020B0604030504040204" pitchFamily="50" charset="-128"/>
              </a:rPr>
              <a:t>東京都</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千代田区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0" dirty="0" smtClean="0"/>
              <a:t>58,344</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b="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0" dirty="0">
                <a:latin typeface="メイリオ" panose="020B0604030504040204" pitchFamily="50" charset="-128"/>
                <a:ea typeface="メイリオ" panose="020B0604030504040204" pitchFamily="50" charset="-128"/>
                <a:cs typeface="メイリオ" panose="020B0604030504040204" pitchFamily="50" charset="-128"/>
              </a:rPr>
              <a:t>愛知県</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小牧市</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0" dirty="0" smtClean="0"/>
              <a:t>149,540</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線吹き出し 2 (枠付き) 15"/>
          <p:cNvSpPr/>
          <p:nvPr/>
        </p:nvSpPr>
        <p:spPr>
          <a:xfrm>
            <a:off x="6730332" y="5272933"/>
            <a:ext cx="1679052" cy="646331"/>
          </a:xfrm>
          <a:prstGeom prst="borderCallout2">
            <a:avLst>
              <a:gd name="adj1" fmla="val -3082"/>
              <a:gd name="adj2" fmla="val 12605"/>
              <a:gd name="adj3" fmla="val -32192"/>
              <a:gd name="adj4" fmla="val -7314"/>
              <a:gd name="adj5" fmla="val -95440"/>
              <a:gd name="adj6" fmla="val -7846"/>
            </a:avLst>
          </a:prstGeom>
          <a:solidFill>
            <a:schemeClr val="bg1"/>
          </a:solidFill>
          <a:ln>
            <a:solidFill>
              <a:schemeClr val="tx1"/>
            </a:solidFill>
          </a:ln>
        </p:spPr>
        <p:txBody>
          <a:bodyPr wrap="square" anchor="ctr">
            <a:spAutoFit/>
          </a:bodyPr>
          <a:lstStyle/>
          <a:p>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北海道旭川市</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(339,797</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b="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0" dirty="0">
                <a:latin typeface="メイリオ" panose="020B0604030504040204" pitchFamily="50" charset="-128"/>
                <a:ea typeface="メイリオ" panose="020B0604030504040204" pitchFamily="50" charset="-128"/>
                <a:cs typeface="メイリオ" panose="020B0604030504040204" pitchFamily="50" charset="-128"/>
              </a:rPr>
              <a:t>神奈川県</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平塚市</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(258,246</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b="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0" dirty="0">
                <a:latin typeface="メイリオ" panose="020B0604030504040204" pitchFamily="50" charset="-128"/>
                <a:ea typeface="メイリオ" panose="020B0604030504040204" pitchFamily="50" charset="-128"/>
                <a:cs typeface="メイリオ" panose="020B0604030504040204" pitchFamily="50" charset="-128"/>
              </a:rPr>
              <a:t>兵庫県</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尼崎市</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(452,571</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b="0" dirty="0">
                <a:latin typeface="メイリオ" panose="020B0604030504040204" pitchFamily="50" charset="-128"/>
                <a:ea typeface="メイリオ" panose="020B0604030504040204" pitchFamily="50" charset="-128"/>
                <a:cs typeface="メイリオ" panose="020B0604030504040204" pitchFamily="50" charset="-128"/>
              </a:rPr>
              <a:t>香川県</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高松市</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(420,943</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線吹き出し 2 (枠付き) 17"/>
          <p:cNvSpPr/>
          <p:nvPr/>
        </p:nvSpPr>
        <p:spPr>
          <a:xfrm>
            <a:off x="7737539" y="4430266"/>
            <a:ext cx="1823973" cy="646331"/>
          </a:xfrm>
          <a:prstGeom prst="borderCallout2">
            <a:avLst>
              <a:gd name="adj1" fmla="val 816"/>
              <a:gd name="adj2" fmla="val 14740"/>
              <a:gd name="adj3" fmla="val -51110"/>
              <a:gd name="adj4" fmla="val 2914"/>
              <a:gd name="adj5" fmla="val -50433"/>
              <a:gd name="adj6" fmla="val -15585"/>
            </a:avLst>
          </a:prstGeom>
          <a:solidFill>
            <a:schemeClr val="bg1"/>
          </a:solidFill>
          <a:ln>
            <a:solidFill>
              <a:schemeClr val="tx1"/>
            </a:solidFill>
          </a:ln>
        </p:spPr>
        <p:txBody>
          <a:bodyPr wrap="square" anchor="ctr">
            <a:spAutoFit/>
          </a:bodyPr>
          <a:lstStyle/>
          <a:p>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青森県八戸市</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(231,379</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宮城県</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(2,334,215</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b="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群馬県</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(1,973,476</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b="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鹿児島県鹿児島市</a:t>
            </a:r>
            <a:r>
              <a:rPr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(600,008</a:t>
            </a:r>
            <a:r>
              <a:rPr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b="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スライド番号プレースホルダー 1"/>
          <p:cNvSpPr>
            <a:spLocks noGrp="1"/>
          </p:cNvSpPr>
          <p:nvPr>
            <p:ph type="sldNum" sz="quarter" idx="12"/>
          </p:nvPr>
        </p:nvSpPr>
        <p:spPr>
          <a:xfrm>
            <a:off x="7610152" y="6616700"/>
            <a:ext cx="2311400" cy="233363"/>
          </a:xfrm>
        </p:spPr>
        <p:txBody>
          <a:bodyPr/>
          <a:lstStyle/>
          <a:p>
            <a:pPr>
              <a:defRPr/>
            </a:pPr>
            <a:r>
              <a:rPr lang="en-US" altLang="ja-JP" dirty="0" smtClean="0"/>
              <a:t>11</a:t>
            </a:r>
          </a:p>
          <a:p>
            <a:pPr>
              <a:defRPr/>
            </a:pPr>
            <a:endParaRPr lang="ja-JP" altLang="en-US" b="1" dirty="0"/>
          </a:p>
        </p:txBody>
      </p:sp>
    </p:spTree>
    <p:extLst>
      <p:ext uri="{BB962C8B-B14F-4D97-AF65-F5344CB8AC3E}">
        <p14:creationId xmlns:p14="http://schemas.microsoft.com/office/powerpoint/2010/main" val="1731378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idx="4294967295"/>
          </p:nvPr>
        </p:nvSpPr>
        <p:spPr>
          <a:xfrm>
            <a:off x="1042148" y="1857842"/>
            <a:ext cx="8420100" cy="1470025"/>
          </a:xfrm>
        </p:spPr>
        <p:txBody>
          <a:bodyPr/>
          <a:lstStyle/>
          <a:p>
            <a:r>
              <a:rPr lang="ja-JP" altLang="en-US" sz="3200" dirty="0" smtClean="0"/>
              <a:t>御清聴頂き、</a:t>
            </a:r>
            <a:r>
              <a:rPr kumimoji="1" lang="ja-JP" altLang="en-US" sz="3200" dirty="0" smtClean="0"/>
              <a:t>ありがとうございました。</a:t>
            </a:r>
            <a:endParaRPr kumimoji="1" lang="ja-JP" altLang="en-US" sz="3200"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141" y="3327867"/>
            <a:ext cx="2832847" cy="2832847"/>
          </a:xfrm>
          <a:prstGeom prst="rect">
            <a:avLst/>
          </a:prstGeom>
        </p:spPr>
      </p:pic>
    </p:spTree>
    <p:extLst>
      <p:ext uri="{BB962C8B-B14F-4D97-AF65-F5344CB8AC3E}">
        <p14:creationId xmlns:p14="http://schemas.microsoft.com/office/powerpoint/2010/main" val="2266156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8936" y="980728"/>
            <a:ext cx="8944544" cy="2973122"/>
          </a:xfrm>
          <a:prstGeom prst="rect">
            <a:avLst/>
          </a:prstGeom>
        </p:spPr>
        <p:txBody>
          <a:bodyPr wrap="square">
            <a:spAutoFit/>
          </a:bodyPr>
          <a:lstStyle/>
          <a:p>
            <a:pPr lvl="1">
              <a:lnSpc>
                <a:spcPct val="130000"/>
              </a:lnSpc>
            </a:pPr>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１．</a:t>
            </a:r>
            <a:r>
              <a:rPr lang="en-US" altLang="ja-JP" sz="24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オープンデータ</a:t>
            </a:r>
            <a:r>
              <a:rPr lang="en-US" altLang="ja-JP" sz="2400" b="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について</a:t>
            </a:r>
            <a:endParaRPr lang="en-US" altLang="ja-JP" sz="2400" b="0" dirty="0" smtClean="0">
              <a:latin typeface="Meiryo UI" panose="020B0604030504040204" pitchFamily="50" charset="-128"/>
              <a:ea typeface="Meiryo UI" panose="020B0604030504040204" pitchFamily="50" charset="-128"/>
              <a:cs typeface="Meiryo UI" panose="020B0604030504040204" pitchFamily="50" charset="-128"/>
            </a:endParaRPr>
          </a:p>
          <a:p>
            <a:pPr lvl="1">
              <a:lnSpc>
                <a:spcPct val="130000"/>
              </a:lnSpc>
            </a:pPr>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2400" b="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地方</a:t>
            </a:r>
            <a:r>
              <a:rPr lang="ja-JP" altLang="en-US" sz="2400" b="0" dirty="0">
                <a:latin typeface="Meiryo UI" panose="020B0604030504040204" pitchFamily="50" charset="-128"/>
                <a:ea typeface="Meiryo UI" panose="020B0604030504040204" pitchFamily="50" charset="-128"/>
                <a:cs typeface="Meiryo UI" panose="020B0604030504040204" pitchFamily="50" charset="-128"/>
              </a:rPr>
              <a:t>公共団体の取組支援</a:t>
            </a:r>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策</a:t>
            </a:r>
            <a:endParaRPr lang="en-US" altLang="ja-JP" sz="2400" b="0" dirty="0" smtClean="0">
              <a:latin typeface="Meiryo UI" panose="020B0604030504040204" pitchFamily="50" charset="-128"/>
              <a:ea typeface="Meiryo UI" panose="020B0604030504040204" pitchFamily="50" charset="-128"/>
              <a:cs typeface="Meiryo UI" panose="020B0604030504040204" pitchFamily="50" charset="-128"/>
            </a:endParaRPr>
          </a:p>
          <a:p>
            <a:pPr lvl="1">
              <a:lnSpc>
                <a:spcPct val="130000"/>
              </a:lnSpc>
            </a:pPr>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2400" b="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政府</a:t>
            </a:r>
            <a:r>
              <a:rPr lang="ja-JP" altLang="en-US" sz="2400" b="0" dirty="0">
                <a:latin typeface="Meiryo UI" panose="020B0604030504040204" pitchFamily="50" charset="-128"/>
                <a:ea typeface="Meiryo UI" panose="020B0604030504040204" pitchFamily="50" charset="-128"/>
                <a:cs typeface="Meiryo UI" panose="020B0604030504040204" pitchFamily="50" charset="-128"/>
              </a:rPr>
              <a:t>ＣＩＯによる地方公共団体への</a:t>
            </a:r>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訪問</a:t>
            </a:r>
            <a:endParaRPr lang="en-US" altLang="ja-JP" sz="2400" b="0" dirty="0">
              <a:latin typeface="Meiryo UI" panose="020B0604030504040204" pitchFamily="50" charset="-128"/>
              <a:ea typeface="Meiryo UI" panose="020B0604030504040204" pitchFamily="50" charset="-128"/>
              <a:cs typeface="Meiryo UI" panose="020B0604030504040204" pitchFamily="50" charset="-128"/>
            </a:endParaRPr>
          </a:p>
          <a:p>
            <a:pPr lvl="1">
              <a:lnSpc>
                <a:spcPct val="130000"/>
              </a:lnSpc>
            </a:pPr>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2400" b="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オープンデータ伝道師</a:t>
            </a:r>
            <a:endParaRPr lang="en-US" altLang="ja-JP" sz="2400" b="0" dirty="0">
              <a:latin typeface="Meiryo UI" panose="020B0604030504040204" pitchFamily="50" charset="-128"/>
              <a:ea typeface="Meiryo UI" panose="020B0604030504040204" pitchFamily="50" charset="-128"/>
              <a:cs typeface="Meiryo UI" panose="020B0604030504040204" pitchFamily="50" charset="-128"/>
            </a:endParaRPr>
          </a:p>
          <a:p>
            <a:pPr lvl="1">
              <a:lnSpc>
                <a:spcPct val="130000"/>
              </a:lnSpc>
            </a:pPr>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2400" b="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ツール</a:t>
            </a:r>
            <a:r>
              <a:rPr lang="ja-JP" altLang="en-US" sz="2400" b="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提供</a:t>
            </a:r>
            <a:endParaRPr lang="en-US" altLang="ja-JP" sz="2400" b="0" dirty="0" smtClean="0">
              <a:latin typeface="Meiryo UI" panose="020B0604030504040204" pitchFamily="50" charset="-128"/>
              <a:ea typeface="Meiryo UI" panose="020B0604030504040204" pitchFamily="50" charset="-128"/>
              <a:cs typeface="Meiryo UI" panose="020B0604030504040204" pitchFamily="50" charset="-128"/>
            </a:endParaRPr>
          </a:p>
          <a:p>
            <a:pPr lvl="1">
              <a:lnSpc>
                <a:spcPct val="130000"/>
              </a:lnSpc>
            </a:pPr>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６</a:t>
            </a:r>
            <a:r>
              <a:rPr lang="ja-JP" altLang="en-US" sz="2400" b="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オープンデータ</a:t>
            </a:r>
            <a:r>
              <a:rPr lang="ja-JP" altLang="en-US" sz="2400" b="0" dirty="0">
                <a:latin typeface="Meiryo UI" panose="020B0604030504040204" pitchFamily="50" charset="-128"/>
                <a:ea typeface="Meiryo UI" panose="020B0604030504040204" pitchFamily="50" charset="-128"/>
                <a:cs typeface="Meiryo UI" panose="020B0604030504040204" pitchFamily="50" charset="-128"/>
              </a:rPr>
              <a:t>に取り組む地方公共団体の</a:t>
            </a:r>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推移</a:t>
            </a:r>
            <a:endParaRPr lang="en-US" altLang="ja-JP" sz="2400" b="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32"/>
          <p:cNvSpPr>
            <a:spLocks noGrp="1"/>
          </p:cNvSpPr>
          <p:nvPr>
            <p:ph type="title"/>
          </p:nvPr>
        </p:nvSpPr>
        <p:spPr>
          <a:xfrm>
            <a:off x="0" y="0"/>
            <a:ext cx="9374696" cy="565674"/>
          </a:xfrm>
        </p:spPr>
        <p:txBody>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目次</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37836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6"/>
          <p:cNvSpPr>
            <a:spLocks noChangeArrowheads="1"/>
          </p:cNvSpPr>
          <p:nvPr/>
        </p:nvSpPr>
        <p:spPr bwMode="auto">
          <a:xfrm>
            <a:off x="70855" y="596864"/>
            <a:ext cx="9774531" cy="6166073"/>
          </a:xfrm>
          <a:prstGeom prst="rect">
            <a:avLst/>
          </a:prstGeom>
          <a:gradFill flip="none" rotWithShape="1">
            <a:gsLst>
              <a:gs pos="0">
                <a:srgbClr val="FFFF99"/>
              </a:gs>
              <a:gs pos="100000">
                <a:schemeClr val="bg1"/>
              </a:gs>
            </a:gsLst>
            <a:lin ang="2700000" scaled="1"/>
            <a:tileRect/>
          </a:gradFill>
          <a:ln>
            <a:solidFill>
              <a:schemeClr val="accent6">
                <a:lumMod val="60000"/>
                <a:lumOff val="40000"/>
              </a:schemeClr>
            </a:solidFill>
            <a:headEnd/>
            <a:tailEnd/>
          </a:ln>
        </p:spPr>
        <p:style>
          <a:lnRef idx="1">
            <a:schemeClr val="accent5"/>
          </a:lnRef>
          <a:fillRef idx="2">
            <a:schemeClr val="accent5"/>
          </a:fillRef>
          <a:effectRef idx="1">
            <a:schemeClr val="accent5"/>
          </a:effectRef>
          <a:fontRef idx="minor">
            <a:schemeClr val="dk1"/>
          </a:fontRef>
        </p:style>
        <p:txBody>
          <a:bodyPr lIns="18000" tIns="72000" rIns="18000" bIns="10800"/>
          <a:lstStyle/>
          <a:p>
            <a:pPr marL="88900" algn="l">
              <a:lnSpc>
                <a:spcPct val="110000"/>
              </a:lnSpc>
              <a:defRPr/>
            </a:pPr>
            <a:endParaRPr lang="en-US" altLang="ja-JP" sz="600" b="1" dirty="0" smtClean="0">
              <a:solidFill>
                <a:srgbClr val="3333CC">
                  <a:lumMod val="75000"/>
                </a:srgbClr>
              </a:solidFill>
              <a:latin typeface="Meiryo UI" pitchFamily="50" charset="-128"/>
              <a:ea typeface="Meiryo UI" pitchFamily="50" charset="-128"/>
              <a:cs typeface="Meiryo UI" pitchFamily="50" charset="-128"/>
            </a:endParaRPr>
          </a:p>
          <a:p>
            <a:pPr marL="88900" algn="l">
              <a:lnSpc>
                <a:spcPct val="110000"/>
              </a:lnSpc>
              <a:defRPr/>
            </a:pPr>
            <a:endParaRPr lang="en-US" altLang="ja-JP" sz="1600" b="1" dirty="0" smtClean="0">
              <a:solidFill>
                <a:srgbClr val="000099"/>
              </a:solidFill>
              <a:latin typeface="Meiryo UI" pitchFamily="50" charset="-128"/>
              <a:ea typeface="Meiryo UI" pitchFamily="50" charset="-128"/>
              <a:cs typeface="Meiryo UI" pitchFamily="50" charset="-128"/>
            </a:endParaRPr>
          </a:p>
          <a:p>
            <a:pPr marL="88900" algn="l">
              <a:lnSpc>
                <a:spcPct val="110000"/>
              </a:lnSpc>
              <a:defRPr/>
            </a:pPr>
            <a:endParaRPr lang="en-US" altLang="ja-JP" sz="1600" b="1" dirty="0" smtClean="0">
              <a:solidFill>
                <a:srgbClr val="000099"/>
              </a:solidFill>
              <a:latin typeface="Meiryo UI" pitchFamily="50" charset="-128"/>
              <a:ea typeface="Meiryo UI" pitchFamily="50" charset="-128"/>
              <a:cs typeface="Meiryo UI" pitchFamily="50" charset="-128"/>
            </a:endParaRPr>
          </a:p>
          <a:p>
            <a:pPr marL="88900" algn="l">
              <a:lnSpc>
                <a:spcPct val="110000"/>
              </a:lnSpc>
              <a:defRPr/>
            </a:pPr>
            <a:endParaRPr lang="en-US" altLang="ja-JP" sz="1600" b="1" dirty="0" smtClean="0">
              <a:solidFill>
                <a:srgbClr val="000099"/>
              </a:solidFill>
              <a:latin typeface="Meiryo UI" pitchFamily="50" charset="-128"/>
              <a:ea typeface="Meiryo UI" pitchFamily="50" charset="-128"/>
              <a:cs typeface="Meiryo UI" pitchFamily="50" charset="-128"/>
            </a:endParaRPr>
          </a:p>
          <a:p>
            <a:pPr marL="88900" algn="l">
              <a:lnSpc>
                <a:spcPct val="110000"/>
              </a:lnSpc>
              <a:defRPr/>
            </a:pPr>
            <a:endParaRPr lang="en-US" altLang="ja-JP" sz="1600" b="1" dirty="0" smtClean="0">
              <a:solidFill>
                <a:srgbClr val="000099"/>
              </a:solidFill>
              <a:latin typeface="Meiryo UI" pitchFamily="50" charset="-128"/>
              <a:ea typeface="Meiryo UI" pitchFamily="50" charset="-128"/>
              <a:cs typeface="Meiryo UI" pitchFamily="50" charset="-128"/>
            </a:endParaRPr>
          </a:p>
          <a:p>
            <a:pPr marL="88900" algn="l">
              <a:lnSpc>
                <a:spcPct val="110000"/>
              </a:lnSpc>
              <a:defRPr/>
            </a:pPr>
            <a:endParaRPr lang="en-US" altLang="ja-JP" sz="1600" b="1" dirty="0" smtClean="0">
              <a:solidFill>
                <a:srgbClr val="000099"/>
              </a:solidFill>
              <a:latin typeface="Meiryo UI" pitchFamily="50" charset="-128"/>
              <a:ea typeface="Meiryo UI" pitchFamily="50" charset="-128"/>
              <a:cs typeface="Meiryo UI" pitchFamily="50" charset="-128"/>
            </a:endParaRPr>
          </a:p>
          <a:p>
            <a:pPr marL="88900" algn="l">
              <a:lnSpc>
                <a:spcPct val="110000"/>
              </a:lnSpc>
              <a:defRPr/>
            </a:pPr>
            <a:endParaRPr lang="en-US" altLang="ja-JP" sz="1600" b="1" dirty="0" smtClean="0">
              <a:solidFill>
                <a:srgbClr val="000099"/>
              </a:solidFill>
              <a:latin typeface="Meiryo UI" pitchFamily="50" charset="-128"/>
              <a:ea typeface="Meiryo UI" pitchFamily="50" charset="-128"/>
              <a:cs typeface="Meiryo UI" pitchFamily="50" charset="-128"/>
            </a:endParaRPr>
          </a:p>
          <a:p>
            <a:pPr marL="88900" algn="l">
              <a:lnSpc>
                <a:spcPct val="110000"/>
              </a:lnSpc>
              <a:defRPr/>
            </a:pPr>
            <a:endParaRPr lang="en-US" altLang="ja-JP" sz="1600" b="1" dirty="0" smtClean="0">
              <a:solidFill>
                <a:srgbClr val="000099"/>
              </a:solidFill>
              <a:latin typeface="Meiryo UI" pitchFamily="50" charset="-128"/>
              <a:ea typeface="Meiryo UI" pitchFamily="50" charset="-128"/>
              <a:cs typeface="Meiryo UI" pitchFamily="50" charset="-128"/>
            </a:endParaRPr>
          </a:p>
          <a:p>
            <a:pPr marL="88900" algn="l">
              <a:lnSpc>
                <a:spcPct val="110000"/>
              </a:lnSpc>
              <a:defRPr/>
            </a:pPr>
            <a:endParaRPr lang="en-US" altLang="ja-JP" sz="1600" b="1" dirty="0">
              <a:solidFill>
                <a:srgbClr val="000099"/>
              </a:solidFill>
              <a:latin typeface="Meiryo UI" pitchFamily="50" charset="-128"/>
              <a:ea typeface="Meiryo UI" pitchFamily="50" charset="-128"/>
              <a:cs typeface="Meiryo UI" pitchFamily="50" charset="-128"/>
            </a:endParaRPr>
          </a:p>
        </p:txBody>
      </p:sp>
      <p:sp>
        <p:nvSpPr>
          <p:cNvPr id="7" name="角丸四角形 6"/>
          <p:cNvSpPr/>
          <p:nvPr/>
        </p:nvSpPr>
        <p:spPr>
          <a:xfrm>
            <a:off x="147178" y="673469"/>
            <a:ext cx="9656774" cy="2458194"/>
          </a:xfrm>
          <a:prstGeom prst="roundRect">
            <a:avLst>
              <a:gd name="adj" fmla="val 7115"/>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marL="174625" lvl="2" indent="-174625"/>
            <a:r>
              <a:rPr lang="ja-JP" altLang="en-US" sz="13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これまで「電子行政オープンデータ戦略」</a:t>
            </a:r>
            <a:r>
              <a:rPr lang="ja-JP" altLang="en-US" sz="13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3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H24.7.4</a:t>
            </a:r>
            <a:r>
              <a:rPr lang="ja-JP" altLang="en-US" sz="13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高度</a:t>
            </a:r>
            <a:r>
              <a:rPr lang="ja-JP" altLang="en-US" sz="13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情報通信ネットワーク社会推進戦略本部決定</a:t>
            </a:r>
            <a:r>
              <a:rPr lang="ja-JP" altLang="en-US" sz="13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（目的：</a:t>
            </a:r>
            <a:r>
              <a:rPr lang="ja-JP" altLang="en-US"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「経済活性化・行政効率化」 </a:t>
            </a:r>
            <a:r>
              <a:rPr lang="ja-JP" altLang="en-US"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透明性・信頼性向上」及び「国民参加・官民協働推進</a:t>
            </a:r>
            <a:r>
              <a:rPr lang="ja-JP" altLang="en-US"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等に</a:t>
            </a:r>
            <a:r>
              <a:rPr lang="ja-JP" altLang="en-US" sz="13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基づき、 </a:t>
            </a:r>
            <a:r>
              <a:rPr lang="ja-JP" altLang="en-US" sz="13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国及び地方公共</a:t>
            </a:r>
            <a:r>
              <a:rPr lang="ja-JP" altLang="en-US" sz="13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団体</a:t>
            </a:r>
            <a:r>
              <a:rPr lang="ja-JP" altLang="en-US" sz="13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において機械判読性の高いデータを二次利用可能な形式で公開する</a:t>
            </a:r>
            <a:r>
              <a:rPr lang="ja-JP" altLang="en-US"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オープンデータを推進（国のデータセット数</a:t>
            </a:r>
            <a:r>
              <a:rPr lang="ja-JP" altLang="en-US" sz="13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は約</a:t>
            </a:r>
            <a:r>
              <a:rPr lang="en-US" altLang="ja-JP"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16,000</a:t>
            </a:r>
            <a:r>
              <a:rPr lang="ja-JP" altLang="en-US" sz="130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取組済の地方公共</a:t>
            </a:r>
            <a:r>
              <a:rPr lang="ja-JP" altLang="en-US" sz="13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r>
              <a:rPr lang="en-US" altLang="ja-JP"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a:t>
            </a:r>
            <a:r>
              <a:rPr lang="ja-JP" altLang="en-US"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r>
              <a:rPr lang="ja-JP" altLang="en-US" sz="13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174625" indent="-174625">
              <a:spcBef>
                <a:spcPts val="600"/>
              </a:spcBef>
            </a:pPr>
            <a:r>
              <a:rPr lang="ja-JP" altLang="en-US" sz="13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今後は、データ公開中心の取組からデータ利活用による諸課題の解決に向け、</a:t>
            </a:r>
            <a:r>
              <a:rPr lang="ja-JP" altLang="en-US" sz="13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3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解決型</a:t>
            </a:r>
            <a:r>
              <a:rPr lang="ja-JP" altLang="en-US" sz="13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オープンデータ」の具体的</a:t>
            </a:r>
            <a:r>
              <a:rPr lang="ja-JP" altLang="en-US" sz="13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な「実現」</a:t>
            </a:r>
            <a:r>
              <a:rPr lang="ja-JP" altLang="en-US" sz="13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目指し、これまでの取組を更に強化</a:t>
            </a:r>
            <a:r>
              <a:rPr lang="ja-JP" altLang="en-US" sz="13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lvl="0" indent="-174625">
              <a:spcBef>
                <a:spcPts val="600"/>
              </a:spcBef>
            </a:pPr>
            <a:r>
              <a:rPr lang="ja-JP" altLang="en-US"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具体的には、</a:t>
            </a:r>
            <a:r>
              <a:rPr lang="en-US" altLang="ja-JP" sz="13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3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年までを集中取組期間</a:t>
            </a:r>
            <a:r>
              <a:rPr lang="ja-JP" altLang="en-US" sz="13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と定め、</a:t>
            </a:r>
            <a:r>
              <a:rPr lang="ja-JP" altLang="en-US"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「一億総活躍社会の実現」、「</a:t>
            </a:r>
            <a:r>
              <a:rPr lang="en-US" altLang="ja-JP"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3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年東京オリンピック・パラリンピック競技大会」</a:t>
            </a:r>
            <a:r>
              <a:rPr lang="ja-JP" altLang="en-US"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a:t>
            </a:r>
            <a:r>
              <a:rPr lang="ja-JP" altLang="en-US" sz="13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政策課題を強化分野として設定</a:t>
            </a:r>
            <a:r>
              <a:rPr lang="ja-JP" altLang="en-US" sz="13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し、オープンデータの更なる深化を図る。（「</a:t>
            </a:r>
            <a:r>
              <a:rPr lang="ja-JP" altLang="en-US" sz="1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オープンデータ</a:t>
            </a:r>
            <a:r>
              <a:rPr lang="en-US" altLang="ja-JP" sz="1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3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」）（これまでの公開中心の取組は「オープンデータ</a:t>
            </a:r>
            <a:r>
              <a:rPr lang="en-US" altLang="ja-JP" sz="13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3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」と位置付け）</a:t>
            </a:r>
            <a:endParaRPr lang="en-US" altLang="ja-JP" sz="13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spcBef>
                <a:spcPts val="600"/>
              </a:spcBef>
            </a:pPr>
            <a:r>
              <a:rPr lang="ja-JP" altLang="en-US" sz="13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なお</a:t>
            </a:r>
            <a:r>
              <a:rPr lang="ja-JP" altLang="en-US" sz="13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、オープンデータの推進に当たっては、オープンデータの利活用に加え、</a:t>
            </a:r>
            <a:r>
              <a:rPr lang="ja-JP" altLang="en-US" sz="13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オープンデータ</a:t>
            </a:r>
            <a:r>
              <a:rPr lang="ja-JP" altLang="en-US" sz="13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と企業が保有するデータ等の組み合わせによる付加価値の高いデータの利活用</a:t>
            </a:r>
            <a:r>
              <a:rPr lang="ja-JP" altLang="en-US" sz="13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が有効であることや</a:t>
            </a:r>
            <a:r>
              <a:rPr lang="ja-JP" altLang="en-US" sz="13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、地方公共団体においては</a:t>
            </a:r>
            <a:r>
              <a:rPr lang="ja-JP" altLang="en-US" sz="13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各地域</a:t>
            </a:r>
            <a:r>
              <a:rPr lang="ja-JP" altLang="en-US" sz="13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の特徴を</a:t>
            </a:r>
            <a:r>
              <a:rPr lang="ja-JP" altLang="en-US" sz="13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踏まえた自主的な対応</a:t>
            </a:r>
            <a:r>
              <a:rPr lang="ja-JP" altLang="en-US" sz="13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を促す</a:t>
            </a:r>
            <a:r>
              <a:rPr lang="ja-JP" altLang="en-US" sz="13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ことが重要であることに留意</a:t>
            </a:r>
            <a:r>
              <a:rPr lang="ja-JP" altLang="en-US"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39764" y="3729717"/>
            <a:ext cx="9614412" cy="1395931"/>
          </a:xfrm>
          <a:prstGeom prst="rect">
            <a:avLst/>
          </a:prstGeom>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74625" lvl="0" indent="-174625">
              <a:lnSpc>
                <a:spcPts val="2000"/>
              </a:lnSpc>
              <a:buFont typeface="+mj-ea"/>
              <a:buAutoNum type="circleNumDbPlain"/>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課題を踏まえた強化</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分野の設定</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（利用者</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課題に気付き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・解決に取り組む中で、別のデータ公開のニーズ等が生まれ、更なるオープンデータ化が</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進む「オープンデータサイクル」を促進）</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lvl="0" indent="-174625">
              <a:lnSpc>
                <a:spcPts val="2000"/>
              </a:lnSpc>
              <a:buFont typeface="+mj-ea"/>
              <a:buAutoNum type="circleNumDbPlain"/>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民間企業等におけるオープンデータ的な取組</a:t>
            </a:r>
            <a:r>
              <a:rPr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についても一定</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の範囲内で</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協力</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を依頼（競争領域ではなく、協調的な領域）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lvl="0" indent="-174625">
              <a:lnSpc>
                <a:spcPts val="2000"/>
              </a:lnSpc>
              <a:buFont typeface="+mj-ea"/>
              <a:buAutoNum type="circleNumDbPlain"/>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地方公共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における取組においては、防災等の</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地域を跨いだ共通的な分野とともに、各々の地域特性に応じた自主的な取組</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も併行して促進</a:t>
            </a:r>
            <a:endPar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42796" y="3444550"/>
            <a:ext cx="1003800" cy="292388"/>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pPr algn="ctr"/>
            <a:r>
              <a:rPr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今後の方針</a:t>
            </a:r>
            <a:endParaRPr lang="en-US" altLang="ja-JP"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下矢印 21"/>
          <p:cNvSpPr/>
          <p:nvPr/>
        </p:nvSpPr>
        <p:spPr>
          <a:xfrm>
            <a:off x="3557389" y="3241767"/>
            <a:ext cx="2531956" cy="35590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ja-JP" altLang="en-US">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bwMode="auto">
          <a:xfrm>
            <a:off x="-27320" y="24007"/>
            <a:ext cx="9950243" cy="615521"/>
          </a:xfrm>
          <a:prstGeom prst="rect">
            <a:avLst/>
          </a:prstGeom>
          <a:noFill/>
          <a:ln w="9525" algn="ctr">
            <a:noFill/>
            <a:miter lim="800000"/>
            <a:headEnd/>
            <a:tailEnd/>
          </a:ln>
          <a:effectLst/>
        </p:spPr>
        <p:txBody>
          <a:bodyPr wrap="square" lIns="91406" tIns="45704" rIns="91406" bIns="45704" rtlCol="0">
            <a:spAutoFit/>
          </a:bodyPr>
          <a:lstStyle/>
          <a:p>
            <a:pPr algn="ctr"/>
            <a:r>
              <a:rPr lang="en-US" altLang="ja-JP" sz="1800" spc="-1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spc="-150" dirty="0">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en-US" altLang="ja-JP" sz="1800" spc="-150" dirty="0">
                <a:latin typeface="メイリオ" panose="020B0604030504040204" pitchFamily="50" charset="-128"/>
                <a:ea typeface="メイリオ" panose="020B0604030504040204" pitchFamily="50" charset="-128"/>
                <a:cs typeface="メイリオ" panose="020B0604030504040204" pitchFamily="50" charset="-128"/>
              </a:rPr>
              <a:t>2.0</a:t>
            </a:r>
            <a:r>
              <a:rPr lang="en-US" altLang="ja-JP" sz="1800" spc="-1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spc="-150" dirty="0" smtClean="0">
                <a:latin typeface="メイリオ" panose="020B0604030504040204" pitchFamily="50" charset="-128"/>
                <a:ea typeface="メイリオ" panose="020B0604030504040204" pitchFamily="50" charset="-128"/>
                <a:cs typeface="メイリオ" panose="020B0604030504040204" pitchFamily="50" charset="-128"/>
              </a:rPr>
              <a:t>官民</a:t>
            </a:r>
            <a:r>
              <a:rPr lang="ja-JP" altLang="en-US" sz="1800" spc="-150" dirty="0">
                <a:latin typeface="メイリオ" panose="020B0604030504040204" pitchFamily="50" charset="-128"/>
                <a:ea typeface="メイリオ" panose="020B0604030504040204" pitchFamily="50" charset="-128"/>
                <a:cs typeface="メイリオ" panose="020B0604030504040204" pitchFamily="50" charset="-128"/>
              </a:rPr>
              <a:t>一体となったデータ流通</a:t>
            </a:r>
            <a:r>
              <a:rPr lang="ja-JP" altLang="en-US" sz="1800" spc="-15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800" spc="-150" smtClean="0">
                <a:latin typeface="メイリオ" panose="020B0604030504040204" pitchFamily="50" charset="-128"/>
                <a:ea typeface="メイリオ" panose="020B0604030504040204" pitchFamily="50" charset="-128"/>
                <a:cs typeface="メイリオ" panose="020B0604030504040204" pitchFamily="50" charset="-128"/>
              </a:rPr>
              <a:t>促進 </a:t>
            </a:r>
            <a:r>
              <a:rPr lang="ja-JP" altLang="en-US" sz="1800" spc="-150" dirty="0" smtClean="0">
                <a:latin typeface="メイリオ" panose="020B0604030504040204" pitchFamily="50" charset="-128"/>
                <a:ea typeface="メイリオ" panose="020B0604030504040204" pitchFamily="50" charset="-128"/>
                <a:cs typeface="メイリオ" panose="020B0604030504040204" pitchFamily="50" charset="-128"/>
              </a:rPr>
              <a:t>概要</a:t>
            </a:r>
            <a:endParaRPr lang="en-US" altLang="ja-JP" sz="1800" spc="-1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0" spc="-1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0" spc="-150" dirty="0">
                <a:latin typeface="メイリオ" panose="020B0604030504040204" pitchFamily="50" charset="-128"/>
                <a:ea typeface="メイリオ" panose="020B0604030504040204" pitchFamily="50" charset="-128"/>
                <a:cs typeface="メイリオ" panose="020B0604030504040204" pitchFamily="50" charset="-128"/>
              </a:rPr>
              <a:t>課題解決のためのオープンデータの「実現」～</a:t>
            </a:r>
            <a:endParaRPr kumimoji="1" lang="ja-JP" altLang="en-US" sz="1800" b="0" dirty="0" smtClean="0"/>
          </a:p>
        </p:txBody>
      </p:sp>
      <p:sp>
        <p:nvSpPr>
          <p:cNvPr id="38" name="正方形/長方形 37"/>
          <p:cNvSpPr/>
          <p:nvPr/>
        </p:nvSpPr>
        <p:spPr>
          <a:xfrm>
            <a:off x="139764" y="5521946"/>
            <a:ext cx="4741228" cy="1119510"/>
          </a:xfrm>
          <a:prstGeom prst="rect">
            <a:avLst/>
          </a:prstGeom>
          <a:solidFill>
            <a:schemeClr val="accent2">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4625" indent="-174625"/>
            <a:r>
              <a:rPr lang="ja-JP" altLang="en-US"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a:t>
            </a:r>
            <a:r>
              <a:rPr lang="ja-JP" altLang="en-US" sz="1200" b="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一億</a:t>
            </a:r>
            <a:r>
              <a:rPr lang="ja-JP" altLang="en-US" sz="12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総活躍社会の</a:t>
            </a:r>
            <a:r>
              <a:rPr lang="ja-JP" altLang="en-US" sz="1200" b="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実現</a:t>
            </a:r>
            <a:r>
              <a:rPr lang="ja-JP" altLang="en-US"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（希望を生み出す強い経済</a:t>
            </a:r>
            <a:r>
              <a:rPr lang="ja-JP" altLang="en-US"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夢をつむぐ子育て支援</a:t>
            </a:r>
            <a:r>
              <a:rPr lang="ja-JP" altLang="en-US"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安心につながる社会保障）</a:t>
            </a:r>
            <a:endParaRPr lang="en-US" altLang="ja-JP"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r>
              <a:rPr lang="ja-JP" altLang="en-US"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　</a:t>
            </a:r>
            <a:r>
              <a:rPr lang="en-US" altLang="ja-JP" sz="1200" b="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2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年東京オリンピック・パラリンピック競技</a:t>
            </a:r>
            <a:r>
              <a:rPr lang="ja-JP" altLang="en-US" sz="1200" b="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大会</a:t>
            </a:r>
            <a:r>
              <a:rPr lang="ja-JP" altLang="en-US"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大会の円滑な準備及び</a:t>
            </a:r>
            <a:r>
              <a:rPr lang="ja-JP" altLang="en-US"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運営、</a:t>
            </a:r>
            <a:r>
              <a:rPr lang="ja-JP" altLang="en-US" sz="1200" b="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大会を通じた新しい日本の</a:t>
            </a:r>
            <a:r>
              <a:rPr lang="ja-JP" altLang="en-US"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創造　等）</a:t>
            </a:r>
            <a:endParaRPr lang="en-US" altLang="ja-JP"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4979167" y="5521946"/>
            <a:ext cx="4775009" cy="1119510"/>
          </a:xfrm>
          <a:prstGeom prst="rect">
            <a:avLst/>
          </a:prstGeom>
          <a:solidFill>
            <a:schemeClr val="accent2">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4625" indent="-174625"/>
            <a:r>
              <a:rPr lang="ja-JP" altLang="en-US"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a:t>
            </a:r>
            <a:r>
              <a:rPr lang="ja-JP" altLang="en-US" sz="1200" b="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地方</a:t>
            </a:r>
            <a:r>
              <a:rPr lang="ja-JP" altLang="en-US"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（政府</a:t>
            </a:r>
            <a:r>
              <a:rPr lang="en-US" altLang="ja-JP"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CIO</a:t>
            </a:r>
            <a:r>
              <a:rPr lang="ja-JP" altLang="en-US"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による首長訪問、人材派遣（オープンデータ伝道師））及び</a:t>
            </a:r>
            <a:r>
              <a:rPr lang="ja-JP" altLang="en-US" sz="1200" b="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海外</a:t>
            </a:r>
            <a:r>
              <a:rPr lang="ja-JP" altLang="en-US" sz="12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（アジア等）</a:t>
            </a:r>
            <a:r>
              <a:rPr lang="ja-JP" altLang="en-US" sz="1200" b="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への横展開</a:t>
            </a:r>
            <a:endParaRPr lang="en-US" altLang="ja-JP" sz="1200" b="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r>
              <a:rPr lang="ja-JP" altLang="en-US"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　</a:t>
            </a:r>
            <a:r>
              <a:rPr lang="ja-JP" altLang="en-US" sz="1200" b="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体制強化</a:t>
            </a:r>
            <a:r>
              <a:rPr lang="ja-JP" altLang="en-US"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（「サイバーセキュリティ・情報化審議官」等を筆頭とした体制整備）</a:t>
            </a:r>
            <a:endParaRPr lang="en-US" altLang="ja-JP" sz="12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データ連携に関する標準化、普及</a:t>
            </a: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啓発・</a:t>
            </a:r>
            <a:r>
              <a:rPr lang="ja-JP" altLang="en-US" sz="12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人材</a:t>
            </a:r>
            <a:r>
              <a:rPr lang="ja-JP" altLang="en-US" sz="12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育成</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147177" y="5244080"/>
            <a:ext cx="1337226" cy="292388"/>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強化分野の設定</a:t>
            </a:r>
            <a:endParaRPr lang="en-US" altLang="ja-JP"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979167" y="5244080"/>
            <a:ext cx="630301" cy="292388"/>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pPr algn="ctr"/>
            <a:r>
              <a:rPr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a:spLocks noGrp="1"/>
          </p:cNvSpPr>
          <p:nvPr>
            <p:ph type="sldNum" sz="quarter" idx="12"/>
          </p:nvPr>
        </p:nvSpPr>
        <p:spPr>
          <a:xfrm>
            <a:off x="7591425" y="6578600"/>
            <a:ext cx="2311400" cy="271463"/>
          </a:xfrm>
        </p:spPr>
        <p:txBody>
          <a:bodyPr/>
          <a:lstStyle/>
          <a:p>
            <a:pPr>
              <a:defRPr/>
            </a:pPr>
            <a:r>
              <a:rPr lang="en-US" altLang="ja-JP" dirty="0"/>
              <a:t>1</a:t>
            </a:r>
            <a:endParaRPr lang="ja-JP" altLang="en-US" dirty="0"/>
          </a:p>
        </p:txBody>
      </p:sp>
    </p:spTree>
    <p:extLst>
      <p:ext uri="{BB962C8B-B14F-4D97-AF65-F5344CB8AC3E}">
        <p14:creationId xmlns:p14="http://schemas.microsoft.com/office/powerpoint/2010/main" val="2943923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円/楕円 35"/>
          <p:cNvSpPr/>
          <p:nvPr/>
        </p:nvSpPr>
        <p:spPr>
          <a:xfrm>
            <a:off x="324390" y="3630181"/>
            <a:ext cx="9210228" cy="298651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72480" y="692696"/>
            <a:ext cx="9289032" cy="75713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20000"/>
              </a:lnSpc>
              <a:spcBef>
                <a:spcPts val="400"/>
              </a:spcBef>
            </a:pPr>
            <a:r>
              <a:rPr lang="ja-JP" altLang="en-US" sz="1800" b="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超少子高齢社会を迎える中で地方公共団体の保有するデータの活用は地域住民へのサービスの向上、地域経済の活性化等を通じ、一億総活躍</a:t>
            </a:r>
            <a:r>
              <a:rPr lang="ja-JP" altLang="en-US" sz="1800" b="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社会</a:t>
            </a:r>
            <a:r>
              <a:rPr lang="ja-JP" altLang="en-US" sz="1800" b="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の実現にも資するもの。</a:t>
            </a:r>
            <a:endParaRPr lang="en-US" altLang="ja-JP" sz="1800" b="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bwMode="auto">
          <a:xfrm>
            <a:off x="2524486" y="1628800"/>
            <a:ext cx="4785021" cy="518957"/>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1406" tIns="45704" rIns="91406" bIns="45704" rtlCol="0" anchor="ctr" anchorCtr="0">
            <a:spAutoFit/>
          </a:bodyPr>
          <a:lstStyle/>
          <a:p>
            <a:pPr algn="ctr"/>
            <a:r>
              <a:rPr kumimoji="1" lang="ja-JP" altLang="en-US" sz="2400" b="0" dirty="0" smtClean="0">
                <a:latin typeface="メイリオ" panose="020B0604030504040204" pitchFamily="50" charset="-128"/>
                <a:ea typeface="メイリオ" panose="020B0604030504040204" pitchFamily="50" charset="-128"/>
                <a:cs typeface="メイリオ" panose="020B0604030504040204" pitchFamily="50" charset="-128"/>
              </a:rPr>
              <a:t>オープンデータの利活用の促進</a:t>
            </a:r>
          </a:p>
        </p:txBody>
      </p:sp>
      <p:sp>
        <p:nvSpPr>
          <p:cNvPr id="8" name="テキスト ボックス 7"/>
          <p:cNvSpPr txBox="1"/>
          <p:nvPr/>
        </p:nvSpPr>
        <p:spPr bwMode="auto">
          <a:xfrm>
            <a:off x="2741987" y="2636912"/>
            <a:ext cx="4350019" cy="783157"/>
          </a:xfrm>
          <a:prstGeom prst="roundRect">
            <a:avLst/>
          </a:prstGeom>
          <a:ln>
            <a:headEnd/>
            <a:tailEnd/>
          </a:ln>
        </p:spPr>
        <p:style>
          <a:lnRef idx="1">
            <a:schemeClr val="accent2"/>
          </a:lnRef>
          <a:fillRef idx="3">
            <a:schemeClr val="accent2"/>
          </a:fillRef>
          <a:effectRef idx="2">
            <a:schemeClr val="accent2"/>
          </a:effectRef>
          <a:fontRef idx="minor">
            <a:schemeClr val="lt1"/>
          </a:fontRef>
        </p:style>
        <p:txBody>
          <a:bodyPr wrap="square" lIns="91406" tIns="45704" rIns="91406" bIns="45704" rtlCol="0" anchor="ctr" anchorCtr="0">
            <a:spAutoFit/>
          </a:bodyPr>
          <a:lstStyle/>
          <a:p>
            <a:pPr algn="ctr"/>
            <a:r>
              <a:rPr kumimoji="1" lang="ja-JP" altLang="en-US" sz="2000" b="0" dirty="0" smtClean="0">
                <a:latin typeface="メイリオ" panose="020B0604030504040204" pitchFamily="50" charset="-128"/>
                <a:ea typeface="メイリオ" panose="020B0604030504040204" pitchFamily="50" charset="-128"/>
                <a:cs typeface="メイリオ" panose="020B0604030504040204" pitchFamily="50" charset="-128"/>
              </a:rPr>
              <a:t>地方公共団体における</a:t>
            </a:r>
            <a:r>
              <a:rPr kumimoji="1" lang="en-US" altLang="ja-JP" sz="2000" b="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2000" b="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0" dirty="0" smtClean="0">
                <a:latin typeface="メイリオ" panose="020B0604030504040204" pitchFamily="50" charset="-128"/>
                <a:ea typeface="メイリオ" panose="020B0604030504040204" pitchFamily="50" charset="-128"/>
                <a:cs typeface="メイリオ" panose="020B0604030504040204" pitchFamily="50" charset="-128"/>
              </a:rPr>
              <a:t>オープンデータの取組促進</a:t>
            </a:r>
            <a:endParaRPr kumimoji="1" lang="ja-JP" altLang="en-US" sz="2000" b="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1898401" y="4074801"/>
            <a:ext cx="2642465" cy="864096"/>
          </a:xfrm>
          <a:prstGeom prst="roundRect">
            <a:avLst/>
          </a:prstGeom>
          <a:solidFill>
            <a:schemeClr val="bg1">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ツールの提供</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5368368" y="4074801"/>
            <a:ext cx="2642465" cy="864096"/>
          </a:xfrm>
          <a:prstGeom prst="roundRect">
            <a:avLst/>
          </a:prstGeom>
          <a:solidFill>
            <a:schemeClr val="bg1">
              <a:lumMod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a:t>
            </a:r>
            <a:r>
              <a:rPr kumimoji="1" lang="ja-JP" altLang="en-US"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の派遣</a:t>
            </a:r>
            <a:r>
              <a:rPr kumimoji="1" lang="en-US" altLang="ja-JP"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6" name="直線矢印コネクタ 15"/>
          <p:cNvCxnSpPr>
            <a:stCxn id="8" idx="0"/>
            <a:endCxn id="3" idx="2"/>
          </p:cNvCxnSpPr>
          <p:nvPr/>
        </p:nvCxnSpPr>
        <p:spPr>
          <a:xfrm flipV="1">
            <a:off x="4916997" y="2147757"/>
            <a:ext cx="0" cy="489155"/>
          </a:xfrm>
          <a:prstGeom prst="straightConnector1">
            <a:avLst/>
          </a:prstGeom>
          <a:ln w="88900">
            <a:solidFill>
              <a:schemeClr val="tx1">
                <a:lumMod val="75000"/>
                <a:lumOff val="25000"/>
              </a:schemeClr>
            </a:solidFill>
            <a:tailEnd type="triangle"/>
          </a:ln>
        </p:spPr>
        <p:style>
          <a:lnRef idx="3">
            <a:schemeClr val="dk1"/>
          </a:lnRef>
          <a:fillRef idx="0">
            <a:schemeClr val="dk1"/>
          </a:fillRef>
          <a:effectRef idx="2">
            <a:schemeClr val="dk1"/>
          </a:effectRef>
          <a:fontRef idx="minor">
            <a:schemeClr val="tx1"/>
          </a:fontRef>
        </p:style>
      </p:cxnSp>
      <p:cxnSp>
        <p:nvCxnSpPr>
          <p:cNvPr id="17" name="直線矢印コネクタ 16"/>
          <p:cNvCxnSpPr>
            <a:stCxn id="14" idx="0"/>
          </p:cNvCxnSpPr>
          <p:nvPr/>
        </p:nvCxnSpPr>
        <p:spPr>
          <a:xfrm flipV="1">
            <a:off x="3219634" y="3453167"/>
            <a:ext cx="731508" cy="621634"/>
          </a:xfrm>
          <a:prstGeom prst="straightConnector1">
            <a:avLst/>
          </a:prstGeom>
          <a:ln w="889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4" name="直線矢印コネクタ 23"/>
          <p:cNvCxnSpPr>
            <a:stCxn id="15" idx="0"/>
          </p:cNvCxnSpPr>
          <p:nvPr/>
        </p:nvCxnSpPr>
        <p:spPr>
          <a:xfrm flipH="1" flipV="1">
            <a:off x="5856578" y="3420069"/>
            <a:ext cx="833023" cy="654732"/>
          </a:xfrm>
          <a:prstGeom prst="straightConnector1">
            <a:avLst/>
          </a:prstGeom>
          <a:ln w="889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29" name="テキスト ボックス 28"/>
          <p:cNvSpPr txBox="1"/>
          <p:nvPr/>
        </p:nvSpPr>
        <p:spPr bwMode="auto">
          <a:xfrm>
            <a:off x="1948578" y="5030617"/>
            <a:ext cx="2518570" cy="307744"/>
          </a:xfrm>
          <a:prstGeom prst="rect">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wrap="none" lIns="91406" tIns="45704" rIns="91406" bIns="45704" rtlCol="0">
            <a:spAutoFit/>
          </a:bodyPr>
          <a:lstStyle/>
          <a:p>
            <a:r>
              <a:rPr kumimoji="1"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地方公共団体向けパッケージ</a:t>
            </a:r>
          </a:p>
        </p:txBody>
      </p:sp>
      <p:sp>
        <p:nvSpPr>
          <p:cNvPr id="30" name="テキスト ボックス 29"/>
          <p:cNvSpPr txBox="1"/>
          <p:nvPr/>
        </p:nvSpPr>
        <p:spPr bwMode="auto">
          <a:xfrm>
            <a:off x="1948578" y="5343613"/>
            <a:ext cx="1800424" cy="307744"/>
          </a:xfrm>
          <a:prstGeom prst="rect">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wrap="none" lIns="91406" tIns="45704" rIns="91406" bIns="45704" rtlCol="0">
            <a:spAutoFit/>
          </a:bodyPr>
          <a:lstStyle/>
          <a:p>
            <a:r>
              <a:rPr kumimoji="1"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フォーマット標準例</a:t>
            </a:r>
          </a:p>
        </p:txBody>
      </p:sp>
      <p:sp>
        <p:nvSpPr>
          <p:cNvPr id="31" name="テキスト ボックス 30"/>
          <p:cNvSpPr txBox="1"/>
          <p:nvPr/>
        </p:nvSpPr>
        <p:spPr bwMode="auto">
          <a:xfrm>
            <a:off x="1948578" y="5657933"/>
            <a:ext cx="1777982" cy="307744"/>
          </a:xfrm>
          <a:prstGeom prst="rect">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wrap="none" lIns="91406" tIns="45704" rIns="91406" bIns="45704" rtlCol="0">
            <a:spAutoFit/>
          </a:bodyPr>
          <a:lstStyle/>
          <a:p>
            <a:r>
              <a:rPr kumimoji="1"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オープンデータ</a:t>
            </a:r>
            <a:r>
              <a:rPr kumimoji="1" lang="en-US" altLang="ja-JP" b="0" dirty="0" smtClean="0">
                <a:latin typeface="メイリオ" panose="020B0604030504040204" pitchFamily="50" charset="-128"/>
                <a:ea typeface="メイリオ" panose="020B0604030504040204" pitchFamily="50" charset="-128"/>
                <a:cs typeface="メイリオ" panose="020B0604030504040204" pitchFamily="50" charset="-128"/>
              </a:rPr>
              <a:t>100</a:t>
            </a:r>
            <a:endParaRPr kumimoji="1" lang="ja-JP" altLang="en-US" b="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bwMode="auto">
          <a:xfrm>
            <a:off x="5860610" y="5011037"/>
            <a:ext cx="1979961" cy="307744"/>
          </a:xfrm>
          <a:prstGeom prst="rect">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wrap="none" lIns="91406" tIns="45704" rIns="91406" bIns="45704" rtlCol="0">
            <a:spAutoFit/>
          </a:bodyPr>
          <a:lstStyle/>
          <a:p>
            <a:r>
              <a:rPr kumimoji="1"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オープンデータ伝道師</a:t>
            </a:r>
          </a:p>
        </p:txBody>
      </p:sp>
      <p:sp>
        <p:nvSpPr>
          <p:cNvPr id="33" name="タイトル 32"/>
          <p:cNvSpPr>
            <a:spLocks noGrp="1"/>
          </p:cNvSpPr>
          <p:nvPr>
            <p:ph type="title"/>
          </p:nvPr>
        </p:nvSpPr>
        <p:spPr>
          <a:xfrm>
            <a:off x="0" y="0"/>
            <a:ext cx="9374696" cy="565674"/>
          </a:xfrm>
        </p:spPr>
        <p:txBody>
          <a:bodyPr/>
          <a:lstStyle/>
          <a:p>
            <a:pPr algn="l"/>
            <a:r>
              <a:rPr lang="ja-JP" altLang="en-US" sz="2000" dirty="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．地方公共団体の取組支援策</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2393225" y="5811805"/>
            <a:ext cx="4698781" cy="84536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20000"/>
              </a:lnSpc>
              <a:spcBef>
                <a:spcPts val="400"/>
              </a:spcBef>
            </a:pPr>
            <a:r>
              <a:rPr lang="ja-JP" altLang="en-US" sz="2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一体的</a:t>
            </a:r>
            <a:r>
              <a:rPr lang="ja-JP" altLang="en-US" sz="2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2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2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spcBef>
                <a:spcPts val="400"/>
              </a:spcBef>
            </a:pPr>
            <a:r>
              <a:rPr lang="ja-JP" altLang="en-US" sz="1800" b="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（地方</a:t>
            </a:r>
            <a:r>
              <a:rPr lang="ja-JP" altLang="en-US" sz="1800" b="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公共団体でワークショップを</a:t>
            </a:r>
            <a:r>
              <a:rPr lang="ja-JP" altLang="en-US" sz="1800" b="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800" b="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円/楕円 44"/>
          <p:cNvSpPr/>
          <p:nvPr/>
        </p:nvSpPr>
        <p:spPr>
          <a:xfrm>
            <a:off x="1496432" y="3996247"/>
            <a:ext cx="701276" cy="65461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2000" b="0" dirty="0" smtClean="0">
                <a:latin typeface="メイリオ" panose="020B0604030504040204" pitchFamily="50" charset="-128"/>
                <a:ea typeface="メイリオ" panose="020B0604030504040204" pitchFamily="50" charset="-128"/>
                <a:cs typeface="メイリオ" panose="020B0604030504040204" pitchFamily="50" charset="-128"/>
              </a:rPr>
              <a:t>モノ</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円/楕円 45"/>
          <p:cNvSpPr/>
          <p:nvPr/>
        </p:nvSpPr>
        <p:spPr>
          <a:xfrm>
            <a:off x="5097016" y="3996247"/>
            <a:ext cx="701276" cy="65461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2000" b="0" dirty="0" smtClean="0">
                <a:latin typeface="メイリオ" panose="020B0604030504040204" pitchFamily="50" charset="-128"/>
                <a:ea typeface="メイリオ" panose="020B0604030504040204" pitchFamily="50" charset="-128"/>
                <a:cs typeface="メイリオ" panose="020B0604030504040204" pitchFamily="50" charset="-128"/>
              </a:rPr>
              <a:t>ヒト</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bwMode="auto">
          <a:xfrm>
            <a:off x="1948578" y="4713017"/>
            <a:ext cx="2592288" cy="307744"/>
          </a:xfrm>
          <a:prstGeom prst="rect">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wrap="square" lIns="91406" tIns="45704" rIns="91406" bIns="45704" rtlCol="0">
            <a:spAutoFit/>
          </a:bodyPr>
          <a:lstStyle/>
          <a:p>
            <a:r>
              <a:rPr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自治体ガイドライン</a:t>
            </a:r>
            <a:r>
              <a:rPr lang="en-US" altLang="ja-JP"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手引書</a:t>
            </a:r>
            <a:r>
              <a:rPr lang="en-US" altLang="ja-JP" b="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6741826" y="5514204"/>
            <a:ext cx="2197489" cy="609398"/>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20000"/>
              </a:lnSpc>
              <a:spcBef>
                <a:spcPts val="400"/>
              </a:spcBef>
            </a:pPr>
            <a:r>
              <a:rPr lang="en-US" altLang="ja-JP" b="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政府</a:t>
            </a:r>
            <a:r>
              <a:rPr lang="en-US" altLang="ja-JP" b="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CIO</a:t>
            </a:r>
            <a:r>
              <a:rPr lang="ja-JP" altLang="en-US" b="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による首長の</a:t>
            </a:r>
            <a:r>
              <a:rPr lang="en-US" altLang="ja-JP" b="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b="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b="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訪問等も実施</a:t>
            </a:r>
            <a:endParaRPr lang="en-US" altLang="ja-JP" b="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r>
              <a:rPr lang="en-US" altLang="ja-JP" dirty="0"/>
              <a:t>2</a:t>
            </a:r>
            <a:endParaRPr lang="ja-JP" altLang="en-US" dirty="0"/>
          </a:p>
        </p:txBody>
      </p:sp>
      <p:sp>
        <p:nvSpPr>
          <p:cNvPr id="4" name="正方形/長方形 3"/>
          <p:cNvSpPr/>
          <p:nvPr/>
        </p:nvSpPr>
        <p:spPr>
          <a:xfrm>
            <a:off x="7840571" y="28310"/>
            <a:ext cx="2037527" cy="4596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0" dirty="0" smtClean="0">
                <a:solidFill>
                  <a:schemeClr val="tx1"/>
                </a:solidFill>
              </a:rPr>
              <a:t>第</a:t>
            </a:r>
            <a:r>
              <a:rPr lang="en-US" altLang="ja-JP" b="0" dirty="0">
                <a:solidFill>
                  <a:schemeClr val="tx1"/>
                </a:solidFill>
              </a:rPr>
              <a:t>12</a:t>
            </a:r>
            <a:r>
              <a:rPr lang="ja-JP" altLang="en-US" b="0" dirty="0" smtClean="0">
                <a:solidFill>
                  <a:schemeClr val="tx1"/>
                </a:solidFill>
              </a:rPr>
              <a:t>回オープンデータ</a:t>
            </a:r>
            <a:endParaRPr lang="en-US" altLang="ja-JP" b="0" dirty="0" smtClean="0">
              <a:solidFill>
                <a:schemeClr val="tx1"/>
              </a:solidFill>
            </a:endParaRPr>
          </a:p>
          <a:p>
            <a:pPr algn="ctr"/>
            <a:r>
              <a:rPr kumimoji="1" lang="ja-JP" altLang="en-US" b="0" dirty="0" smtClean="0">
                <a:solidFill>
                  <a:schemeClr val="tx1"/>
                </a:solidFill>
              </a:rPr>
              <a:t>実務者会議資料抜粋</a:t>
            </a:r>
            <a:endParaRPr kumimoji="1" lang="ja-JP" altLang="en-US" b="0" dirty="0">
              <a:solidFill>
                <a:schemeClr val="tx1"/>
              </a:solidFill>
            </a:endParaRPr>
          </a:p>
        </p:txBody>
      </p:sp>
    </p:spTree>
    <p:extLst>
      <p:ext uri="{BB962C8B-B14F-4D97-AF65-F5344CB8AC3E}">
        <p14:creationId xmlns:p14="http://schemas.microsoft.com/office/powerpoint/2010/main" val="2888925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5552" y="44624"/>
            <a:ext cx="9721080" cy="400110"/>
          </a:xfrm>
          <a:prstGeom prst="rect">
            <a:avLst/>
          </a:prstGeom>
        </p:spPr>
        <p:txBody>
          <a:bodyPr wrap="square">
            <a:spAutoFit/>
          </a:bodyPr>
          <a:lstStyle/>
          <a:p>
            <a:r>
              <a:rPr lang="ja-JP" altLang="en-US" sz="2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sz="2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ＣＩＯによる地方公共団体への</a:t>
            </a:r>
            <a:r>
              <a:rPr lang="ja-JP" altLang="en-US" sz="20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訪問</a:t>
            </a:r>
            <a:endParaRPr lang="ja-JP" altLang="en-US" sz="20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lgn="r">
              <a:defRPr/>
            </a:pPr>
            <a:r>
              <a:rPr lang="en-US" altLang="ja-JP" dirty="0"/>
              <a:t>3</a:t>
            </a:r>
            <a:endParaRPr lang="ja-JP" altLang="en-US" dirty="0"/>
          </a:p>
        </p:txBody>
      </p:sp>
      <p:sp>
        <p:nvSpPr>
          <p:cNvPr id="10" name="Rectangle 16"/>
          <p:cNvSpPr>
            <a:spLocks noChangeArrowheads="1"/>
          </p:cNvSpPr>
          <p:nvPr/>
        </p:nvSpPr>
        <p:spPr bwMode="auto">
          <a:xfrm>
            <a:off x="230925" y="4848868"/>
            <a:ext cx="9474602" cy="436117"/>
          </a:xfrm>
          <a:prstGeom prst="rect">
            <a:avLst/>
          </a:prstGeom>
          <a:solidFill>
            <a:srgbClr val="99FF99"/>
          </a:solidFill>
          <a:ln w="9525" cap="flat" cmpd="sng" algn="ctr">
            <a:solidFill>
              <a:srgbClr val="4F81BD">
                <a:lumMod val="75000"/>
              </a:srgbClr>
            </a:solidFill>
            <a:prstDash val="solid"/>
            <a:headEnd/>
            <a:tailEnd/>
          </a:ln>
          <a:effectLst>
            <a:outerShdw blurRad="40000" dist="20000" dir="5400000" rotWithShape="0">
              <a:srgbClr val="000000">
                <a:alpha val="38000"/>
              </a:srgbClr>
            </a:outerShdw>
          </a:effectLst>
        </p:spPr>
        <p:txBody>
          <a:bodyPr wrap="square" lIns="15337" tIns="61350" rIns="61350" bIns="9202" anchor="ctr">
            <a:noAutofit/>
          </a:bodyPr>
          <a:lstStyle/>
          <a:p>
            <a:pPr lvl="1" fontAlgn="base">
              <a:lnSpc>
                <a:spcPct val="150000"/>
              </a:lnSpc>
              <a:spcBef>
                <a:spcPct val="0"/>
              </a:spcBef>
              <a:spcAft>
                <a:spcPct val="0"/>
              </a:spcAft>
              <a:defRPr/>
            </a:pPr>
            <a:r>
              <a:rPr kumimoji="0" lang="ja-JP" altLang="en-US" sz="18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0" lang="en-US" altLang="ja-JP" sz="18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28</a:t>
            </a:r>
            <a:r>
              <a:rPr kumimoji="0" lang="ja-JP" altLang="en-US" sz="18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ja-JP" sz="18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a:t>
            </a:r>
            <a:r>
              <a:rPr kumimoji="0" lang="ja-JP" altLang="en-US" sz="18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月段階で</a:t>
            </a:r>
            <a:r>
              <a:rPr kumimoji="0" lang="en-US" altLang="ja-JP" sz="18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23</a:t>
            </a:r>
            <a:r>
              <a:rPr kumimoji="0" lang="ja-JP" altLang="en-US" sz="18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自治体に訪問（自治体クラウド推進対象先も含む）。</a:t>
            </a:r>
            <a:endParaRPr kumimoji="0" lang="en-US" altLang="ja-JP" sz="1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243803" y="6175692"/>
            <a:ext cx="9461723" cy="441008"/>
          </a:xfrm>
          <a:prstGeom prst="roundRect">
            <a:avLst/>
          </a:prstGeom>
          <a:solidFill>
            <a:srgbClr val="FFFF66"/>
          </a:solidFill>
          <a:ln w="25400" cap="flat" cmpd="sng" algn="ctr">
            <a:solidFill>
              <a:srgbClr val="4F81BD">
                <a:shade val="50000"/>
              </a:srgbClr>
            </a:solidFill>
            <a:prstDash val="solid"/>
          </a:ln>
          <a:effectLst/>
        </p:spPr>
        <p:txBody>
          <a:bodyPr rtlCol="0" anchor="ctr"/>
          <a:lstStyle/>
          <a:p>
            <a:pPr algn="ctr" fontAlgn="base">
              <a:spcBef>
                <a:spcPct val="0"/>
              </a:spcBef>
              <a:spcAft>
                <a:spcPct val="0"/>
              </a:spcAft>
              <a:defRPr/>
            </a:pPr>
            <a:r>
              <a:rPr kumimoji="0" lang="ja-JP" altLang="en-US" sz="1600" b="0"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今後</a:t>
            </a:r>
            <a:r>
              <a:rPr kumimoji="0" lang="ja-JP" altLang="en-US" sz="1600" b="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も、継続的に訪問した地方公共団体へのフォローを</a:t>
            </a:r>
            <a:r>
              <a:rPr kumimoji="0" lang="ja-JP" altLang="en-US" sz="1600" b="0"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図りつつ、他の地方公共団体への訪問を予定。</a:t>
            </a:r>
            <a:endParaRPr kumimoji="0" lang="ja-JP" altLang="en-US" sz="1600" b="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468631037"/>
              </p:ext>
            </p:extLst>
          </p:nvPr>
        </p:nvGraphicFramePr>
        <p:xfrm>
          <a:off x="258318" y="1598117"/>
          <a:ext cx="9461723" cy="3198817"/>
        </p:xfrm>
        <a:graphic>
          <a:graphicData uri="http://schemas.openxmlformats.org/drawingml/2006/table">
            <a:tbl>
              <a:tblPr firstRow="1" bandRow="1">
                <a:tableStyleId>{2D5ABB26-0587-4C30-8999-92F81FD0307C}</a:tableStyleId>
              </a:tblPr>
              <a:tblGrid>
                <a:gridCol w="1694766"/>
                <a:gridCol w="1422594"/>
                <a:gridCol w="6344363"/>
              </a:tblGrid>
              <a:tr h="2485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訪問年月</a:t>
                      </a:r>
                      <a:endParaRPr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tcPr>
                </a:tc>
                <a:tc gridSpan="2">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訪問団体</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dirty="0" smtClean="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年７月</a:t>
                      </a:r>
                      <a:endParaRPr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（１団体）</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宮崎県日南市役所</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年８月</a:t>
                      </a:r>
                      <a:endParaRPr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（１団体）</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奈良県葛城市役所</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（５団体）</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島根県出雲市役所、太田市役所、奥出雲町役場、安来市役所</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鳥取県倉吉市役所</a:t>
                      </a:r>
                      <a:endPar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4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（５団体）</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山形県尾花沢市役所、村山市役所、寒河江市役所</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福島県新地町役場</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宮城県岩沼市役所</a:t>
                      </a:r>
                      <a:endPar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81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年１月</a:t>
                      </a:r>
                      <a:endParaRPr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（７団体）</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徳島県徳島市役所、徳島県阿波市役所</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香川県庁、香川県高松市役所、小豆島町役場、土庄町役場</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（徳島県庁については、知事が上京時に政府</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CIO</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と意見交換を実施）</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年８月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（４団体）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三重県庁、三重県津市役所、亀山市役所、桑名市役所</a:t>
                      </a:r>
                      <a:endPar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 name="テキスト ボックス 18"/>
          <p:cNvSpPr txBox="1"/>
          <p:nvPr/>
        </p:nvSpPr>
        <p:spPr bwMode="auto">
          <a:xfrm>
            <a:off x="958210" y="5504443"/>
            <a:ext cx="8747316" cy="58474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lIns="91406" tIns="45704" rIns="91406" bIns="45704" rtlCol="0">
            <a:spAutoFit/>
          </a:bodyPr>
          <a:lstStyle/>
          <a:p>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・訪問自治体のうち、パッケージ導入自治体は阿波市など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３自治体。</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月現在、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自治体で導入を検討している状況。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右矢印 19"/>
          <p:cNvSpPr/>
          <p:nvPr/>
        </p:nvSpPr>
        <p:spPr>
          <a:xfrm>
            <a:off x="387319" y="5565178"/>
            <a:ext cx="38059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bwMode="auto">
          <a:xfrm>
            <a:off x="69803" y="626580"/>
            <a:ext cx="9635725" cy="923297"/>
          </a:xfrm>
          <a:prstGeom prst="rect">
            <a:avLst/>
          </a:prstGeom>
          <a:noFill/>
          <a:ln w="9525" algn="ctr">
            <a:noFill/>
            <a:miter lim="800000"/>
            <a:headEnd/>
            <a:tailEnd/>
          </a:ln>
          <a:effectLst/>
        </p:spPr>
        <p:txBody>
          <a:bodyPr wrap="square" lIns="91406" tIns="45704" rIns="91406" bIns="45704" rtlCol="0">
            <a:spAutoFit/>
          </a:bodyPr>
          <a:lstStyle/>
          <a:p>
            <a:pPr fontAlgn="base">
              <a:spcBef>
                <a:spcPct val="0"/>
              </a:spcBef>
              <a:spcAft>
                <a:spcPct val="0"/>
              </a:spcAft>
            </a:pPr>
            <a:r>
              <a:rPr lang="ja-JP" altLang="en-US" sz="18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効率的にオープンデータの取組を進めるうえで、それぞれの特徴を最大限活かせる横断的な体制を</a:t>
            </a:r>
            <a:r>
              <a:rPr lang="ja-JP" altLang="en-US" sz="1800" b="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首長のリーダーシップの下</a:t>
            </a:r>
            <a:r>
              <a:rPr lang="ja-JP" altLang="en-US" sz="18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、構築することが</a:t>
            </a:r>
            <a:r>
              <a:rPr lang="ja-JP" altLang="en-US"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重要という認識から、政府ＣＩＯ自らが地方公共団体の首長を訪問し、オープンデータ伝道師等の国の取組をアピール。</a:t>
            </a:r>
            <a:endParaRPr lang="en-US" altLang="ja-JP"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25492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016" y="2924944"/>
            <a:ext cx="3528392" cy="3528392"/>
          </a:xfrm>
          <a:prstGeom prst="rect">
            <a:avLst/>
          </a:prstGeom>
        </p:spPr>
      </p:pic>
      <p:sp>
        <p:nvSpPr>
          <p:cNvPr id="2" name="タイトル 1"/>
          <p:cNvSpPr>
            <a:spLocks noGrp="1"/>
          </p:cNvSpPr>
          <p:nvPr>
            <p:ph type="title"/>
          </p:nvPr>
        </p:nvSpPr>
        <p:spPr>
          <a:xfrm>
            <a:off x="0" y="-18474"/>
            <a:ext cx="9122668" cy="565674"/>
          </a:xfrm>
        </p:spPr>
        <p:txBody>
          <a:bodyPr/>
          <a:lstStyle/>
          <a:p>
            <a:pPr algn="l"/>
            <a:r>
              <a:rPr lang="ja-JP" altLang="en-US" sz="20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オープンデータ伝道師</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6"/>
          <p:cNvSpPr>
            <a:spLocks noGrp="1"/>
          </p:cNvSpPr>
          <p:nvPr>
            <p:ph idx="1"/>
          </p:nvPr>
        </p:nvSpPr>
        <p:spPr>
          <a:xfrm>
            <a:off x="416496" y="761467"/>
            <a:ext cx="8915400" cy="2091469"/>
          </a:xfrm>
        </p:spPr>
        <p:txBody>
          <a:bodyP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オープンデータに造詣の深い有識者を「オープンデータ伝道師」として任命（</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日に</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名を任命）し、平成</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年度より活動開始</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地方公共団体に派遣</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ツール</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として、国の取組成果をまとめた自治体ガイドライン（手引書含む）の地方への展開や、地方公共団体向けパッケージ（後述）、オープンデータ</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（後述）を携えオープンデータの普及啓発及び立ち上げを支援</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bwMode="auto">
          <a:xfrm>
            <a:off x="7118722" y="5277502"/>
            <a:ext cx="588554" cy="253883"/>
          </a:xfrm>
          <a:prstGeom prst="rect">
            <a:avLst/>
          </a:prstGeom>
          <a:solidFill>
            <a:schemeClr val="bg1">
              <a:lumMod val="95000"/>
            </a:schemeClr>
          </a:solidFill>
          <a:ln w="9525" algn="ctr">
            <a:solidFill>
              <a:schemeClr val="tx1"/>
            </a:solidFill>
            <a:miter lim="800000"/>
            <a:headEnd/>
            <a:tailEnd/>
          </a:ln>
          <a:effectLst/>
        </p:spPr>
        <p:txBody>
          <a:bodyPr wrap="none" lIns="91406" tIns="45704" rIns="91406" bIns="45704" rtlCol="0">
            <a:spAutoFit/>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ツール</a:t>
            </a:r>
          </a:p>
        </p:txBody>
      </p:sp>
      <p:sp>
        <p:nvSpPr>
          <p:cNvPr id="12" name="テキスト ボックス 11"/>
          <p:cNvSpPr txBox="1"/>
          <p:nvPr/>
        </p:nvSpPr>
        <p:spPr bwMode="auto">
          <a:xfrm>
            <a:off x="7113240" y="4941168"/>
            <a:ext cx="1584176" cy="253883"/>
          </a:xfrm>
          <a:prstGeom prst="rect">
            <a:avLst/>
          </a:prstGeom>
          <a:solidFill>
            <a:schemeClr val="bg1">
              <a:lumMod val="95000"/>
            </a:schemeClr>
          </a:solidFill>
          <a:ln w="9525" algn="ctr">
            <a:solidFill>
              <a:schemeClr val="tx1"/>
            </a:solidFill>
            <a:miter lim="800000"/>
            <a:headEnd/>
            <a:tailEnd/>
          </a:ln>
          <a:effectLst/>
        </p:spPr>
        <p:txBody>
          <a:bodyPr wrap="square" lIns="91406" tIns="45704" rIns="91406" bIns="45704" rtlCol="0">
            <a:spAutoFit/>
          </a:bodyPr>
          <a:lstStyle/>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ガイドライン</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手引書</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2144688" y="5083329"/>
            <a:ext cx="2304256" cy="1080120"/>
          </a:xfrm>
          <a:prstGeom prst="roundRect">
            <a:avLst>
              <a:gd name="adj" fmla="val 278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地方公共団体</a:t>
            </a:r>
            <a:endParaRPr kumimoji="1" lang="ja-JP" altLang="en-US" sz="2400" dirty="0"/>
          </a:p>
        </p:txBody>
      </p:sp>
      <p:sp>
        <p:nvSpPr>
          <p:cNvPr id="17" name="角丸四角形 16"/>
          <p:cNvSpPr/>
          <p:nvPr/>
        </p:nvSpPr>
        <p:spPr>
          <a:xfrm>
            <a:off x="1352600" y="4266516"/>
            <a:ext cx="2304256" cy="1080120"/>
          </a:xfrm>
          <a:prstGeom prst="roundRect">
            <a:avLst>
              <a:gd name="adj" fmla="val 278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地方公共団体</a:t>
            </a:r>
            <a:endParaRPr kumimoji="1" lang="ja-JP" altLang="en-US" sz="2400" dirty="0"/>
          </a:p>
        </p:txBody>
      </p:sp>
      <p:sp>
        <p:nvSpPr>
          <p:cNvPr id="18" name="角丸四角形 17"/>
          <p:cNvSpPr/>
          <p:nvPr/>
        </p:nvSpPr>
        <p:spPr>
          <a:xfrm>
            <a:off x="560512" y="3449704"/>
            <a:ext cx="2304256" cy="1080120"/>
          </a:xfrm>
          <a:prstGeom prst="roundRect">
            <a:avLst>
              <a:gd name="adj" fmla="val 278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地方公共団体</a:t>
            </a:r>
            <a:endParaRPr kumimoji="1" lang="ja-JP" altLang="en-US" sz="2400" dirty="0"/>
          </a:p>
        </p:txBody>
      </p:sp>
      <p:sp>
        <p:nvSpPr>
          <p:cNvPr id="19" name="左矢印 18"/>
          <p:cNvSpPr/>
          <p:nvPr/>
        </p:nvSpPr>
        <p:spPr>
          <a:xfrm>
            <a:off x="4478560" y="4327878"/>
            <a:ext cx="1266528" cy="923070"/>
          </a:xfrm>
          <a:prstGeom prst="leftArrow">
            <a:avLst/>
          </a:prstGeom>
          <a:solidFill>
            <a:schemeClr val="bg1">
              <a:lumMod val="5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3" name="円形吹き出し 2"/>
          <p:cNvSpPr/>
          <p:nvPr/>
        </p:nvSpPr>
        <p:spPr>
          <a:xfrm>
            <a:off x="6988771" y="3158497"/>
            <a:ext cx="1348488" cy="541006"/>
          </a:xfrm>
          <a:prstGeom prst="wedgeEllipseCallout">
            <a:avLst>
              <a:gd name="adj1" fmla="val -51967"/>
              <a:gd name="adj2" fmla="val 53338"/>
            </a:avLst>
          </a:prstGeom>
          <a:ln>
            <a:solidFill>
              <a:schemeClr val="accent4">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800" dirty="0" smtClean="0">
                <a:solidFill>
                  <a:schemeClr val="accent4">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伝道師</a:t>
            </a:r>
            <a:endParaRPr kumimoji="1" lang="ja-JP" altLang="en-US" sz="1800" dirty="0">
              <a:solidFill>
                <a:schemeClr val="accent4">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bwMode="auto">
          <a:xfrm>
            <a:off x="7113240" y="5623389"/>
            <a:ext cx="671910" cy="253883"/>
          </a:xfrm>
          <a:prstGeom prst="rect">
            <a:avLst/>
          </a:prstGeom>
          <a:solidFill>
            <a:schemeClr val="bg1">
              <a:lumMod val="95000"/>
            </a:schemeClr>
          </a:solidFill>
          <a:ln w="9525" algn="ctr">
            <a:solidFill>
              <a:schemeClr val="tx1"/>
            </a:solidFill>
            <a:miter lim="800000"/>
            <a:headEnd/>
            <a:tailEnd/>
          </a:ln>
          <a:effectLst/>
        </p:spPr>
        <p:txBody>
          <a:bodyPr wrap="none" lIns="91406" tIns="45704" rIns="91406" bIns="45704" rtlCol="0">
            <a:spAutoFit/>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OD100</a:t>
            </a: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r>
              <a:rPr lang="en-US" altLang="ja-JP" dirty="0"/>
              <a:t>4</a:t>
            </a:r>
            <a:endParaRPr lang="ja-JP" altLang="en-US" dirty="0"/>
          </a:p>
        </p:txBody>
      </p:sp>
      <p:sp>
        <p:nvSpPr>
          <p:cNvPr id="15" name="正方形/長方形 14"/>
          <p:cNvSpPr/>
          <p:nvPr/>
        </p:nvSpPr>
        <p:spPr>
          <a:xfrm>
            <a:off x="7840571" y="28310"/>
            <a:ext cx="2037527" cy="4596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0" dirty="0" smtClean="0">
                <a:solidFill>
                  <a:schemeClr val="tx1"/>
                </a:solidFill>
              </a:rPr>
              <a:t>第</a:t>
            </a:r>
            <a:r>
              <a:rPr lang="en-US" altLang="ja-JP" b="0" dirty="0">
                <a:solidFill>
                  <a:schemeClr val="tx1"/>
                </a:solidFill>
              </a:rPr>
              <a:t>12</a:t>
            </a:r>
            <a:r>
              <a:rPr lang="ja-JP" altLang="en-US" b="0" dirty="0" smtClean="0">
                <a:solidFill>
                  <a:schemeClr val="tx1"/>
                </a:solidFill>
              </a:rPr>
              <a:t>回オープンデータ</a:t>
            </a:r>
            <a:endParaRPr lang="en-US" altLang="ja-JP" b="0" dirty="0" smtClean="0">
              <a:solidFill>
                <a:schemeClr val="tx1"/>
              </a:solidFill>
            </a:endParaRPr>
          </a:p>
          <a:p>
            <a:pPr algn="ctr"/>
            <a:r>
              <a:rPr kumimoji="1" lang="ja-JP" altLang="en-US" b="0" dirty="0" smtClean="0">
                <a:solidFill>
                  <a:schemeClr val="tx1"/>
                </a:solidFill>
              </a:rPr>
              <a:t>実務者会議資料抜粋</a:t>
            </a:r>
            <a:endParaRPr kumimoji="1" lang="ja-JP" altLang="en-US" b="0" dirty="0">
              <a:solidFill>
                <a:schemeClr val="tx1"/>
              </a:solidFill>
            </a:endParaRPr>
          </a:p>
        </p:txBody>
      </p:sp>
    </p:spTree>
    <p:extLst>
      <p:ext uri="{BB962C8B-B14F-4D97-AF65-F5344CB8AC3E}">
        <p14:creationId xmlns:p14="http://schemas.microsoft.com/office/powerpoint/2010/main" val="1912935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464" y="-9255"/>
            <a:ext cx="9282236" cy="56567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pPr algn="l"/>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（参考１）オープンデータ</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伝道師任命者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名</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r>
              <a:rPr lang="en-US" altLang="ja-JP" dirty="0" smtClean="0"/>
              <a:t>5</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751765351"/>
              </p:ext>
            </p:extLst>
          </p:nvPr>
        </p:nvGraphicFramePr>
        <p:xfrm>
          <a:off x="128464" y="692696"/>
          <a:ext cx="9505056" cy="5826928"/>
        </p:xfrm>
        <a:graphic>
          <a:graphicData uri="http://schemas.openxmlformats.org/drawingml/2006/table">
            <a:tbl>
              <a:tblPr firstRow="1" bandRow="1">
                <a:tableStyleId>{5C22544A-7EE6-4342-B048-85BDC9FD1C3A}</a:tableStyleId>
              </a:tblPr>
              <a:tblGrid>
                <a:gridCol w="1512168"/>
                <a:gridCol w="648072"/>
                <a:gridCol w="5976664"/>
                <a:gridCol w="1368152"/>
              </a:tblGrid>
              <a:tr h="278524">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氏　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主な活動地域</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これまでの主な実績等</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所属団体等</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61882">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藤井　靖史</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東北</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Code for AIZU</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を立ち上げ</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、会津若松市と連携して</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を活用した地域課題の解決に貢献</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Code</a:t>
                      </a: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 for AIZU</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61882">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越塚　登</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関東</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政府関係の施策の検討を積極的に推進するとともに、全国各地の</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交通分野のオープンデータ化を積極的に推進</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東京大学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61882">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庄司　昌彦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関東</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室にて作成したカタログサイト＆ダッシュボードパッケージの導入に、</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奥出雲・安来・阿波の</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地域にて全面対応</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OKFJ</a:t>
                      </a:r>
                    </a:p>
                  </a:txBody>
                  <a:tcPr anchor="ctr"/>
                </a:tc>
              </a:tr>
              <a:tr h="1737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　治之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関東</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063"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a:t>
                      </a: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Code for Japan</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代表理事として、東日本大震災に対して「</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sinsai.info</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」を構築・提供するとともに、全国各地で</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オープンデータを活用したアイデアソン・ハッカソンの実行推進</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Code for Japan</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737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村上　文洋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関東</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VLED</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事務局の中心メンバとして、</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政府施策の実行に積極的に貢献</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するとともに、福井県オープンデータビジネス利活用研究会の座長として、</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県内食品営業許可取得施設のオープンデータ化</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等に貢献</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VLED</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5005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新井　イスマイル</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063"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Night Street Advisor</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」をはじめ、オープンデータを活用した地域課題解決のアプリ等を制作・提供</a:t>
                      </a:r>
                    </a:p>
                  </a:txBody>
                  <a:tcPr anchor="ctr"/>
                </a:tc>
                <a:tc>
                  <a:txBody>
                    <a:bodyPr/>
                    <a:lstStyle/>
                    <a:p>
                      <a:pPr marL="0" marR="0" indent="0" algn="l" defTabSz="914063"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国立明石高専</a:t>
                      </a:r>
                    </a:p>
                  </a:txBody>
                  <a:tcPr anchor="ctr"/>
                </a:tc>
              </a:tr>
              <a:tr h="642352">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福野　泰介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北陸</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福井県鯖江市におけるオープンデータの積極活用</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を中心的に支え、それらの事例展開を全国へ積極的に推進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Jig.jp</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72008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牛島　清豪</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九州</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063"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わいわい</a:t>
                      </a:r>
                      <a:r>
                        <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Wi-Fi</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マップ</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」の企画・制作を通じた佐賀県内</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Wi-Fi</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スポットのオープンデータ化等、佐賀のオープンデータによる地域課題解決を推進</a:t>
                      </a:r>
                    </a:p>
                  </a:txBody>
                  <a:tcPr anchor="ctr"/>
                </a:tc>
                <a:tc>
                  <a:txBody>
                    <a:bodyPr/>
                    <a:lstStyle/>
                    <a:p>
                      <a:pPr marL="0" marR="0" indent="0" algn="l" defTabSz="914063"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Code for Saga</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6" name="正方形/長方形 5"/>
          <p:cNvSpPr/>
          <p:nvPr/>
        </p:nvSpPr>
        <p:spPr>
          <a:xfrm>
            <a:off x="7840571" y="28310"/>
            <a:ext cx="2037527" cy="4596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0" dirty="0" smtClean="0">
                <a:solidFill>
                  <a:schemeClr val="tx1"/>
                </a:solidFill>
              </a:rPr>
              <a:t>第</a:t>
            </a:r>
            <a:r>
              <a:rPr lang="en-US" altLang="ja-JP" b="0" dirty="0">
                <a:solidFill>
                  <a:schemeClr val="tx1"/>
                </a:solidFill>
              </a:rPr>
              <a:t>12</a:t>
            </a:r>
            <a:r>
              <a:rPr lang="ja-JP" altLang="en-US" b="0" dirty="0" smtClean="0">
                <a:solidFill>
                  <a:schemeClr val="tx1"/>
                </a:solidFill>
              </a:rPr>
              <a:t>回オープンデータ</a:t>
            </a:r>
            <a:endParaRPr lang="en-US" altLang="ja-JP" b="0" dirty="0" smtClean="0">
              <a:solidFill>
                <a:schemeClr val="tx1"/>
              </a:solidFill>
            </a:endParaRPr>
          </a:p>
          <a:p>
            <a:pPr algn="ctr"/>
            <a:r>
              <a:rPr kumimoji="1" lang="ja-JP" altLang="en-US" b="0" dirty="0" smtClean="0">
                <a:solidFill>
                  <a:schemeClr val="tx1"/>
                </a:solidFill>
              </a:rPr>
              <a:t>実務者会議資料抜粋</a:t>
            </a:r>
            <a:endParaRPr kumimoji="1" lang="ja-JP" altLang="en-US" b="0" dirty="0">
              <a:solidFill>
                <a:schemeClr val="tx1"/>
              </a:solidFill>
            </a:endParaRPr>
          </a:p>
        </p:txBody>
      </p:sp>
    </p:spTree>
    <p:extLst>
      <p:ext uri="{BB962C8B-B14F-4D97-AF65-F5344CB8AC3E}">
        <p14:creationId xmlns:p14="http://schemas.microsoft.com/office/powerpoint/2010/main" val="3952369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464" y="-9255"/>
            <a:ext cx="9282236" cy="56567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pPr algn="l"/>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（参考２）オープンデータ伝道師等派遣実績</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コンテンツ プレースホルダー 4"/>
          <p:cNvGraphicFramePr>
            <a:graphicFrameLocks noGrp="1"/>
          </p:cNvGraphicFramePr>
          <p:nvPr>
            <p:ph idx="1"/>
            <p:extLst>
              <p:ext uri="{D42A27DB-BD31-4B8C-83A1-F6EECF244321}">
                <p14:modId xmlns:p14="http://schemas.microsoft.com/office/powerpoint/2010/main" val="2796963185"/>
              </p:ext>
            </p:extLst>
          </p:nvPr>
        </p:nvGraphicFramePr>
        <p:xfrm>
          <a:off x="261193" y="603159"/>
          <a:ext cx="9444335" cy="5249968"/>
        </p:xfrm>
        <a:graphic>
          <a:graphicData uri="http://schemas.openxmlformats.org/drawingml/2006/table">
            <a:tbl>
              <a:tblPr firstRow="1" bandRow="1">
                <a:tableStyleId>{5C22544A-7EE6-4342-B048-85BDC9FD1C3A}</a:tableStyleId>
              </a:tblPr>
              <a:tblGrid>
                <a:gridCol w="2243535"/>
                <a:gridCol w="1656184"/>
                <a:gridCol w="1637952"/>
                <a:gridCol w="2080508"/>
                <a:gridCol w="1826156"/>
              </a:tblGrid>
              <a:tr h="612829">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派遣時期</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派遣自治体</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派遣伝道師</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派遣目的</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政府ＣＩＯの</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訪問</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5824">
                <a:tc>
                  <a:txBody>
                    <a:bodyPr/>
                    <a:lstStyle/>
                    <a:p>
                      <a:pPr algn="l"/>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島根県奥出雲町</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庄司　昌彦</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パッケージ導入のための</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ワークショップ開催</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800" b="0" dirty="0" smtClean="0">
                          <a:latin typeface="Meiryo UI" panose="020B0604030504040204" pitchFamily="50" charset="-128"/>
                          <a:ea typeface="Meiryo UI" panose="020B0604030504040204" pitchFamily="50" charset="-128"/>
                          <a:cs typeface="Meiryo UI" panose="020B0604030504040204" pitchFamily="50" charset="-128"/>
                        </a:rPr>
                        <a:t>〇</a:t>
                      </a:r>
                      <a:endParaRPr kumimoji="1" lang="en-US" altLang="ja-JP" sz="18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5824">
                <a:tc>
                  <a:txBody>
                    <a:bodyPr/>
                    <a:lstStyle/>
                    <a:p>
                      <a:pPr algn="l"/>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島根県安来市</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庄司　昌彦</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ctr" defTabSz="843772"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パッケージ導入のための</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43772"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ワークショップ開催</a:t>
                      </a:r>
                    </a:p>
                  </a:txBody>
                  <a:tcPr anchor="ctr"/>
                </a:tc>
                <a:tc>
                  <a:txBody>
                    <a:bodyPr/>
                    <a:lstStyle/>
                    <a:p>
                      <a:pPr algn="ctr"/>
                      <a:r>
                        <a:rPr kumimoji="1" lang="ja-JP" altLang="en-US" sz="1800" b="0" dirty="0" smtClean="0">
                          <a:latin typeface="Meiryo UI" panose="020B0604030504040204" pitchFamily="50" charset="-128"/>
                          <a:ea typeface="Meiryo UI" panose="020B0604030504040204" pitchFamily="50" charset="-128"/>
                          <a:cs typeface="Meiryo UI" panose="020B0604030504040204" pitchFamily="50" charset="-128"/>
                        </a:rPr>
                        <a:t>〇</a:t>
                      </a:r>
                      <a:endParaRPr kumimoji="1" lang="ja-JP" altLang="en-US" sz="18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5824">
                <a:tc>
                  <a:txBody>
                    <a:bodyPr/>
                    <a:lstStyle/>
                    <a:p>
                      <a:pPr algn="l"/>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徳島県阿波市</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庄司　昌彦</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ctr" defTabSz="843772"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パッケージ導入のための</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43772"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ワークショップ開催</a:t>
                      </a:r>
                    </a:p>
                  </a:txBody>
                  <a:tcPr anchor="ctr"/>
                </a:tc>
                <a:tc>
                  <a:txBody>
                    <a:bodyPr/>
                    <a:lstStyle/>
                    <a:p>
                      <a:pPr algn="ctr"/>
                      <a:r>
                        <a:rPr kumimoji="1" lang="ja-JP" altLang="en-US" sz="1800" b="0" dirty="0" smtClean="0">
                          <a:latin typeface="Meiryo UI" panose="020B0604030504040204" pitchFamily="50" charset="-128"/>
                          <a:ea typeface="Meiryo UI" panose="020B0604030504040204" pitchFamily="50" charset="-128"/>
                          <a:cs typeface="Meiryo UI" panose="020B0604030504040204" pitchFamily="50" charset="-128"/>
                        </a:rPr>
                        <a:t>〇</a:t>
                      </a:r>
                      <a:endParaRPr kumimoji="1" lang="ja-JP" altLang="en-US" sz="18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5824">
                <a:tc>
                  <a:txBody>
                    <a:bodyPr/>
                    <a:lstStyle/>
                    <a:p>
                      <a:pPr algn="l"/>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奈良県庁</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新井 イスマイル</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オープンデータ取組開始に向けた庁内説明会</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8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8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5824">
                <a:tc>
                  <a:txBody>
                    <a:bodyPr/>
                    <a:lstStyle/>
                    <a:p>
                      <a:pPr algn="l"/>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宮崎県日南市</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牛島　清豪</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オープンデータ取組開始に向けた庁内説明会</a:t>
                      </a:r>
                    </a:p>
                  </a:txBody>
                  <a:tcPr anchor="ctr"/>
                </a:tc>
                <a:tc>
                  <a:txBody>
                    <a:bodyPr/>
                    <a:lstStyle/>
                    <a:p>
                      <a:pPr algn="ctr"/>
                      <a:r>
                        <a:rPr kumimoji="1" lang="ja-JP" altLang="en-US" sz="1800" b="0" dirty="0" smtClean="0">
                          <a:latin typeface="Meiryo UI" panose="020B0604030504040204" pitchFamily="50" charset="-128"/>
                          <a:ea typeface="Meiryo UI" panose="020B0604030504040204" pitchFamily="50" charset="-128"/>
                          <a:cs typeface="Meiryo UI" panose="020B0604030504040204" pitchFamily="50" charset="-128"/>
                        </a:rPr>
                        <a:t>〇</a:t>
                      </a:r>
                      <a:endParaRPr kumimoji="1" lang="ja-JP" altLang="en-US" sz="18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5824">
                <a:tc>
                  <a:txBody>
                    <a:bodyPr/>
                    <a:lstStyle/>
                    <a:p>
                      <a:pPr algn="l"/>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三重県亀山市</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新井 イスマイル</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オープンデータ取組開始に向けた庁内説明会</a:t>
                      </a:r>
                    </a:p>
                  </a:txBody>
                  <a:tcPr anchor="ctr"/>
                </a:tc>
                <a:tc>
                  <a:txBody>
                    <a:bodyPr/>
                    <a:lstStyle/>
                    <a:p>
                      <a:pPr algn="ctr"/>
                      <a:r>
                        <a:rPr kumimoji="1" lang="ja-JP" altLang="en-US" sz="1800" b="0" dirty="0" smtClean="0">
                          <a:latin typeface="Meiryo UI" panose="020B0604030504040204" pitchFamily="50" charset="-128"/>
                          <a:ea typeface="Meiryo UI" panose="020B0604030504040204" pitchFamily="50" charset="-128"/>
                          <a:cs typeface="Meiryo UI" panose="020B0604030504040204" pitchFamily="50" charset="-128"/>
                        </a:rPr>
                        <a:t>〇</a:t>
                      </a:r>
                      <a:endParaRPr kumimoji="1" lang="ja-JP" altLang="en-US" sz="18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5824">
                <a:tc>
                  <a:txBody>
                    <a:bodyPr/>
                    <a:lstStyle/>
                    <a:p>
                      <a:pPr algn="l"/>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島根県庁</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庄司　昌彦</a:t>
                      </a: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オープンデータ取組開始に向けた庁内説明会</a:t>
                      </a:r>
                    </a:p>
                  </a:txBody>
                  <a:tcPr anchor="ctr"/>
                </a:tc>
                <a:tc>
                  <a:txBody>
                    <a:bodyPr/>
                    <a:lstStyle/>
                    <a:p>
                      <a:pPr algn="ctr"/>
                      <a:r>
                        <a:rPr kumimoji="1" lang="en-US" altLang="ja-JP" sz="18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（島根県庁は未訪問も県下を訪問）</a:t>
                      </a:r>
                    </a:p>
                  </a:txBody>
                  <a:tcPr anchor="ctr"/>
                </a:tc>
              </a:tr>
              <a:tr h="575824">
                <a:tc>
                  <a:txBody>
                    <a:bodyPr/>
                    <a:lstStyle/>
                    <a:p>
                      <a:pPr algn="l"/>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三重県桑名市</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福野　泰介</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オープンデータ取組開始に向けた庁内説明会</a:t>
                      </a:r>
                    </a:p>
                  </a:txBody>
                  <a:tcPr anchor="ctr"/>
                </a:tc>
                <a:tc>
                  <a:txBody>
                    <a:bodyPr/>
                    <a:lstStyle/>
                    <a:p>
                      <a:pPr algn="ctr"/>
                      <a:r>
                        <a:rPr kumimoji="1" lang="ja-JP" altLang="en-US" sz="1800" b="0" dirty="0" smtClean="0">
                          <a:latin typeface="Meiryo UI" panose="020B0604030504040204" pitchFamily="50" charset="-128"/>
                          <a:ea typeface="Meiryo UI" panose="020B0604030504040204" pitchFamily="50" charset="-128"/>
                          <a:cs typeface="Meiryo UI" panose="020B0604030504040204" pitchFamily="50" charset="-128"/>
                        </a:rPr>
                        <a:t>〇</a:t>
                      </a:r>
                      <a:endParaRPr kumimoji="1" lang="ja-JP" altLang="en-US" sz="18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5" name="角丸四角形 4"/>
          <p:cNvSpPr/>
          <p:nvPr/>
        </p:nvSpPr>
        <p:spPr>
          <a:xfrm>
            <a:off x="261192" y="5951857"/>
            <a:ext cx="9444335" cy="528013"/>
          </a:xfrm>
          <a:prstGeom prst="roundRect">
            <a:avLst/>
          </a:prstGeom>
          <a:solidFill>
            <a:srgbClr val="FFFF66"/>
          </a:solidFill>
          <a:ln w="25400" cap="flat" cmpd="sng" algn="ctr">
            <a:solidFill>
              <a:srgbClr val="4F81BD">
                <a:shade val="50000"/>
              </a:srgbClr>
            </a:solidFill>
            <a:prstDash val="solid"/>
          </a:ln>
          <a:effectLst/>
        </p:spPr>
        <p:txBody>
          <a:bodyPr rtlCol="0" anchor="ctr"/>
          <a:lstStyle/>
          <a:p>
            <a:pPr>
              <a:defRPr/>
            </a:pPr>
            <a:r>
              <a:rPr lang="en-US" altLang="ja-JP"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日にオープンデータ伝道師会を開催し、活動状況について共有。今後、総務省、経済産業省の地方支部局を通じた、各地域での伝道師の積極的な活用を周知するなど活動を促進する予定。</a:t>
            </a:r>
            <a:endParaRPr lang="en-US" altLang="ja-JP"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618319" y="6578600"/>
            <a:ext cx="2311400" cy="271463"/>
          </a:xfrm>
        </p:spPr>
        <p:txBody>
          <a:bodyPr/>
          <a:lstStyle/>
          <a:p>
            <a:pPr>
              <a:defRPr/>
            </a:pPr>
            <a:r>
              <a:rPr lang="en-US" altLang="ja-JP" dirty="0"/>
              <a:t>6</a:t>
            </a:r>
            <a:endParaRPr lang="ja-JP" altLang="en-US" dirty="0"/>
          </a:p>
        </p:txBody>
      </p:sp>
      <p:sp>
        <p:nvSpPr>
          <p:cNvPr id="7" name="テキスト ボックス 6"/>
          <p:cNvSpPr txBox="1"/>
          <p:nvPr/>
        </p:nvSpPr>
        <p:spPr bwMode="auto">
          <a:xfrm>
            <a:off x="243353" y="6640643"/>
            <a:ext cx="6412280" cy="230800"/>
          </a:xfrm>
          <a:prstGeom prst="rect">
            <a:avLst/>
          </a:prstGeom>
          <a:noFill/>
          <a:ln w="9525" algn="ctr">
            <a:noFill/>
            <a:miter lim="800000"/>
            <a:headEnd/>
            <a:tailEnd/>
          </a:ln>
          <a:effectLst/>
        </p:spPr>
        <p:txBody>
          <a:bodyPr wrap="square" lIns="91406" tIns="45704" rIns="91406" bIns="45704" rtlCol="0">
            <a:spAutoFit/>
          </a:bodyPr>
          <a:lstStyle/>
          <a:p>
            <a:r>
              <a:rPr kumimoji="1" lang="ja-JP" altLang="en-US" sz="900" b="0" dirty="0" smtClean="0"/>
              <a:t>（出典）内閣官房情報通信技術総合戦略室　第１回オープンデータワーキンググループ（</a:t>
            </a:r>
            <a:r>
              <a:rPr kumimoji="1" lang="en-US" altLang="ja-JP" sz="900" b="0" dirty="0" smtClean="0"/>
              <a:t>28.10.14)</a:t>
            </a:r>
            <a:r>
              <a:rPr kumimoji="1" lang="ja-JP" altLang="en-US" sz="900" b="0" dirty="0" smtClean="0"/>
              <a:t>資料より抜粋</a:t>
            </a:r>
          </a:p>
        </p:txBody>
      </p:sp>
    </p:spTree>
    <p:extLst>
      <p:ext uri="{BB962C8B-B14F-4D97-AF65-F5344CB8AC3E}">
        <p14:creationId xmlns:p14="http://schemas.microsoft.com/office/powerpoint/2010/main" val="905435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410"/>
            <a:ext cx="9057456" cy="565674"/>
          </a:xfrm>
        </p:spPr>
        <p:txBody>
          <a:bodyPr/>
          <a:lstStyle/>
          <a:p>
            <a:pPr algn="l"/>
            <a:r>
              <a:rPr lang="ja-JP" altLang="en-US" sz="2000"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．ツールの提供（</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地方公共団体向けパッケージ）</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r>
              <a:rPr lang="en-US" altLang="ja-JP" dirty="0"/>
              <a:t>7</a:t>
            </a:r>
            <a:endParaRPr lang="ja-JP" altLang="en-US" dirty="0"/>
          </a:p>
        </p:txBody>
      </p:sp>
      <p:sp>
        <p:nvSpPr>
          <p:cNvPr id="5" name="正方形/長方形 4"/>
          <p:cNvSpPr/>
          <p:nvPr/>
        </p:nvSpPr>
        <p:spPr>
          <a:xfrm>
            <a:off x="598991" y="4054746"/>
            <a:ext cx="8785777" cy="2264938"/>
          </a:xfrm>
          <a:prstGeom prst="rect">
            <a:avLst/>
          </a:prstGeom>
          <a:solidFill>
            <a:sysClr val="window" lastClr="FFFFFF"/>
          </a:solidFill>
          <a:ln w="55000" cap="flat" cmpd="thickThin" algn="ctr">
            <a:solidFill>
              <a:srgbClr val="1F497D">
                <a:lumMod val="60000"/>
                <a:lumOff val="4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a:ea typeface="ＭＳ Ｐゴシック" panose="020B0600070205080204" pitchFamily="50" charset="-128"/>
              <a:cs typeface="+mn-cs"/>
            </a:endParaRPr>
          </a:p>
        </p:txBody>
      </p:sp>
      <p:sp>
        <p:nvSpPr>
          <p:cNvPr id="6" name="正方形/長方形 5"/>
          <p:cNvSpPr/>
          <p:nvPr/>
        </p:nvSpPr>
        <p:spPr>
          <a:xfrm>
            <a:off x="629176" y="1514688"/>
            <a:ext cx="8784684" cy="2202819"/>
          </a:xfrm>
          <a:prstGeom prst="rect">
            <a:avLst/>
          </a:prstGeom>
          <a:solidFill>
            <a:sysClr val="window" lastClr="FFFFFF"/>
          </a:solidFill>
          <a:ln w="55000" cap="flat" cmpd="thickThin" algn="ctr">
            <a:solidFill>
              <a:srgbClr val="1F497D">
                <a:lumMod val="60000"/>
                <a:lumOff val="4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a:ea typeface="ＭＳ Ｐゴシック" panose="020B0600070205080204" pitchFamily="50" charset="-128"/>
              <a:cs typeface="+mn-cs"/>
            </a:endParaRPr>
          </a:p>
        </p:txBody>
      </p:sp>
      <p:sp>
        <p:nvSpPr>
          <p:cNvPr id="7" name="コンテンツ プレースホルダー 3"/>
          <p:cNvSpPr txBox="1">
            <a:spLocks/>
          </p:cNvSpPr>
          <p:nvPr/>
        </p:nvSpPr>
        <p:spPr bwMode="auto">
          <a:xfrm>
            <a:off x="267720" y="3774809"/>
            <a:ext cx="2173345" cy="325136"/>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325438" marR="0" lvl="0" indent="-325438" algn="l" defTabSz="971550" rtl="0" eaLnBrk="0" fontAlgn="base" latinLnBrk="0" hangingPunct="0">
              <a:lnSpc>
                <a:spcPct val="100000"/>
              </a:lnSpc>
              <a:spcBef>
                <a:spcPct val="50000"/>
              </a:spcBef>
              <a:spcAft>
                <a:spcPct val="0"/>
              </a:spcAft>
              <a:buClrTx/>
              <a:buSzTx/>
              <a:buFont typeface="Wingdings" panose="05000000000000000000" pitchFamily="2" charset="2"/>
              <a:buChar char="n"/>
              <a:tabLst>
                <a:tab pos="774700" algn="l"/>
              </a:tabLst>
              <a:defRPr/>
            </a:pPr>
            <a:r>
              <a:rPr kumimoji="1" lang="ja-JP" altLang="en-US" sz="1600" b="0"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ダッシュボード</a:t>
            </a:r>
            <a:endParaRPr kumimoji="1"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 name="コンテンツ プレースホルダー 3"/>
          <p:cNvSpPr txBox="1">
            <a:spLocks/>
          </p:cNvSpPr>
          <p:nvPr/>
        </p:nvSpPr>
        <p:spPr bwMode="auto">
          <a:xfrm>
            <a:off x="282234" y="1212173"/>
            <a:ext cx="3069762" cy="325136"/>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lvl1pPr marL="325438" indent="-325438" algn="l" defTabSz="971550" rtl="0" eaLnBrk="0" fontAlgn="base" hangingPunct="0">
              <a:spcBef>
                <a:spcPct val="50000"/>
              </a:spcBef>
              <a:spcAft>
                <a:spcPct val="0"/>
              </a:spcAft>
              <a:buClr>
                <a:srgbClr val="00B0F0"/>
              </a:buClr>
              <a:buFont typeface="Wingdings" panose="05000000000000000000" pitchFamily="2" charset="2"/>
              <a:buChar char="n"/>
              <a:tabLst>
                <a:tab pos="774700" algn="l"/>
              </a:tabLst>
              <a:defRPr kumimoji="1" sz="2000">
                <a:solidFill>
                  <a:schemeClr val="bg2"/>
                </a:solidFill>
                <a:latin typeface="メイリオ" pitchFamily="50" charset="-128"/>
                <a:ea typeface="メイリオ" pitchFamily="50" charset="-128"/>
                <a:cs typeface="メイリオ" pitchFamily="50" charset="-128"/>
              </a:defRPr>
            </a:lvl1pPr>
            <a:lvl2pPr marL="533400" indent="-177800" algn="l" defTabSz="971550" rtl="0" eaLnBrk="0" fontAlgn="base" hangingPunct="0">
              <a:spcBef>
                <a:spcPct val="35000"/>
              </a:spcBef>
              <a:spcAft>
                <a:spcPct val="0"/>
              </a:spcAft>
              <a:buClr>
                <a:srgbClr val="00B0F0"/>
              </a:buClr>
              <a:buSzPct val="75000"/>
              <a:buFont typeface="Wingdings" panose="05000000000000000000" pitchFamily="2" charset="2"/>
              <a:buChar char="l"/>
              <a:tabLst>
                <a:tab pos="533400" algn="l"/>
              </a:tabLst>
              <a:defRPr kumimoji="1" sz="1600">
                <a:solidFill>
                  <a:schemeClr val="bg2"/>
                </a:solidFill>
                <a:latin typeface="メイリオ" pitchFamily="50" charset="-128"/>
                <a:ea typeface="メイリオ" pitchFamily="50" charset="-128"/>
                <a:cs typeface="メイリオ" pitchFamily="50" charset="-128"/>
              </a:defRPr>
            </a:lvl2pPr>
            <a:lvl3pPr marL="622300" indent="-88900" algn="l" defTabSz="971550" rtl="0" eaLnBrk="0" fontAlgn="base" hangingPunct="0">
              <a:spcBef>
                <a:spcPct val="20000"/>
              </a:spcBef>
              <a:spcAft>
                <a:spcPct val="0"/>
              </a:spcAft>
              <a:buClr>
                <a:srgbClr val="00B0F0"/>
              </a:buClr>
              <a:buFont typeface="Wingdings" panose="05000000000000000000" pitchFamily="2" charset="2"/>
              <a:buChar char="Ø"/>
              <a:tabLst>
                <a:tab pos="622300" algn="l"/>
              </a:tabLst>
              <a:defRPr kumimoji="1" sz="1500">
                <a:solidFill>
                  <a:schemeClr val="bg2"/>
                </a:solidFill>
                <a:latin typeface="メイリオ" pitchFamily="50" charset="-128"/>
                <a:ea typeface="メイリオ" pitchFamily="50" charset="-128"/>
                <a:cs typeface="メイリオ" pitchFamily="50" charset="-128"/>
              </a:defRPr>
            </a:lvl3pPr>
            <a:lvl4pPr marL="923925" indent="-200025" algn="l" defTabSz="971550" rtl="0" eaLnBrk="0" fontAlgn="base" hangingPunct="0">
              <a:spcBef>
                <a:spcPct val="20000"/>
              </a:spcBef>
              <a:spcAft>
                <a:spcPct val="0"/>
              </a:spcAft>
              <a:buClr>
                <a:srgbClr val="00B0F0"/>
              </a:buClr>
              <a:buFont typeface="Wingdings" panose="05000000000000000000" pitchFamily="2" charset="2"/>
              <a:buChar char="ü"/>
              <a:tabLst>
                <a:tab pos="923925" algn="l"/>
              </a:tabLst>
              <a:defRPr kumimoji="1" sz="1300">
                <a:solidFill>
                  <a:schemeClr val="bg2"/>
                </a:solidFill>
                <a:latin typeface="メイリオ" pitchFamily="50" charset="-128"/>
                <a:ea typeface="メイリオ" pitchFamily="50" charset="-128"/>
                <a:cs typeface="メイリオ" pitchFamily="50" charset="-128"/>
              </a:defRPr>
            </a:lvl4pPr>
            <a:lvl5pPr marL="1160463" indent="-171450" algn="l" defTabSz="971550" rtl="0" eaLnBrk="0" fontAlgn="base" hangingPunct="0">
              <a:spcBef>
                <a:spcPct val="20000"/>
              </a:spcBef>
              <a:spcAft>
                <a:spcPct val="0"/>
              </a:spcAft>
              <a:buClr>
                <a:srgbClr val="00B0F0"/>
              </a:buClr>
              <a:buFont typeface="Arial" panose="020B0604020202020204" pitchFamily="34" charset="0"/>
              <a:buChar char="•"/>
              <a:tabLst>
                <a:tab pos="989013" algn="l"/>
              </a:tabLst>
              <a:defRPr kumimoji="1" sz="1200">
                <a:solidFill>
                  <a:schemeClr val="bg2"/>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325438" marR="0" lvl="0" indent="-325438" algn="l" defTabSz="971550" rtl="0" eaLnBrk="0" fontAlgn="base" latinLnBrk="0" hangingPunct="0">
              <a:lnSpc>
                <a:spcPct val="100000"/>
              </a:lnSpc>
              <a:spcBef>
                <a:spcPct val="50000"/>
              </a:spcBef>
              <a:spcAft>
                <a:spcPct val="0"/>
              </a:spcAft>
              <a:buClrTx/>
              <a:buSzTx/>
              <a:buFont typeface="Wingdings" panose="05000000000000000000" pitchFamily="2" charset="2"/>
              <a:buChar char="n"/>
              <a:tabLst>
                <a:tab pos="774700" algn="l"/>
              </a:tabLst>
              <a:defRPr/>
            </a:pPr>
            <a:r>
              <a:rPr kumimoji="1" lang="ja-JP" altLang="en-US" sz="1600" b="0" i="0" u="none" strike="noStrike" kern="0" cap="none" spc="0" normalizeH="0" baseline="0" noProof="0" dirty="0" smtClean="0">
                <a:ln>
                  <a:noFill/>
                </a:ln>
                <a:solidFill>
                  <a:prstClr val="black"/>
                </a:solidFill>
                <a:effectLst/>
                <a:uLnTx/>
                <a:uFillTx/>
                <a:latin typeface="メイリオ" pitchFamily="50" charset="-128"/>
                <a:ea typeface="メイリオ" pitchFamily="50" charset="-128"/>
                <a:cs typeface="メイリオ" pitchFamily="50" charset="-128"/>
              </a:rPr>
              <a:t>データカタログサイト</a:t>
            </a:r>
            <a:endParaRPr kumimoji="1" lang="ja-JP" altLang="en-US" sz="16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253" y="2116467"/>
            <a:ext cx="2555776" cy="156087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1" name="図 10"/>
          <p:cNvPicPr>
            <a:picLocks noChangeAspect="1"/>
          </p:cNvPicPr>
          <p:nvPr/>
        </p:nvPicPr>
        <p:blipFill>
          <a:blip r:embed="rId3"/>
          <a:stretch>
            <a:fillRect/>
          </a:stretch>
        </p:blipFill>
        <p:spPr>
          <a:xfrm>
            <a:off x="2782284" y="1730569"/>
            <a:ext cx="3693361" cy="1893491"/>
          </a:xfrm>
          <a:prstGeom prst="rect">
            <a:avLst/>
          </a:prstGeom>
          <a:ln>
            <a:solidFill>
              <a:sysClr val="windowText" lastClr="000000"/>
            </a:solidFill>
          </a:ln>
        </p:spPr>
      </p:pic>
      <p:sp>
        <p:nvSpPr>
          <p:cNvPr id="12" name="角丸四角形吹き出し 11"/>
          <p:cNvSpPr/>
          <p:nvPr/>
        </p:nvSpPr>
        <p:spPr>
          <a:xfrm>
            <a:off x="697019" y="1764146"/>
            <a:ext cx="2065031" cy="638169"/>
          </a:xfrm>
          <a:prstGeom prst="wedgeRoundRectCallout">
            <a:avLst>
              <a:gd name="adj1" fmla="val -38418"/>
              <a:gd name="adj2" fmla="val 78061"/>
              <a:gd name="adj3" fmla="val 16667"/>
            </a:avLst>
          </a:prstGeom>
          <a:gradFill>
            <a:gsLst>
              <a:gs pos="0">
                <a:srgbClr val="FF6600"/>
              </a:gs>
              <a:gs pos="80000">
                <a:srgbClr val="FF9933"/>
              </a:gs>
              <a:gs pos="100000">
                <a:srgbClr val="FF9933"/>
              </a:gs>
            </a:gsLst>
            <a:lin ang="16200000" scaled="0"/>
          </a:grad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スマートフォンによる表示にも対応</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p:cNvPicPr>
            <a:picLocks noChangeAspect="1"/>
          </p:cNvPicPr>
          <p:nvPr/>
        </p:nvPicPr>
        <p:blipFill>
          <a:blip r:embed="rId4"/>
          <a:stretch>
            <a:fillRect/>
          </a:stretch>
        </p:blipFill>
        <p:spPr>
          <a:xfrm>
            <a:off x="4850059" y="1588106"/>
            <a:ext cx="4419786" cy="1966119"/>
          </a:xfrm>
          <a:prstGeom prst="rect">
            <a:avLst/>
          </a:prstGeom>
          <a:ln>
            <a:solidFill>
              <a:sysClr val="windowText" lastClr="000000"/>
            </a:solidFill>
          </a:ln>
        </p:spPr>
      </p:pic>
      <p:sp>
        <p:nvSpPr>
          <p:cNvPr id="14" name="角丸四角形吹き出し 13"/>
          <p:cNvSpPr/>
          <p:nvPr/>
        </p:nvSpPr>
        <p:spPr>
          <a:xfrm>
            <a:off x="6523159" y="2784666"/>
            <a:ext cx="2808312" cy="864096"/>
          </a:xfrm>
          <a:prstGeom prst="wedgeRoundRectCallout">
            <a:avLst>
              <a:gd name="adj1" fmla="val -16392"/>
              <a:gd name="adj2" fmla="val -91565"/>
              <a:gd name="adj3" fmla="val 16667"/>
            </a:avLst>
          </a:prstGeom>
          <a:gradFill>
            <a:gsLst>
              <a:gs pos="0">
                <a:srgbClr val="FF6600"/>
              </a:gs>
              <a:gs pos="80000">
                <a:srgbClr val="FF9933"/>
              </a:gs>
              <a:gs pos="100000">
                <a:srgbClr val="FF9933"/>
              </a:gs>
            </a:gsLst>
            <a:lin ang="16200000" scaled="0"/>
          </a:grad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データの内容をプレビュー表示したり、グラフ表示することでデータを分かりやすく表示可能</a:t>
            </a:r>
          </a:p>
        </p:txBody>
      </p:sp>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4396" y="4376145"/>
            <a:ext cx="3580549" cy="182035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6" name="角丸四角形吹き出し 15"/>
          <p:cNvSpPr/>
          <p:nvPr/>
        </p:nvSpPr>
        <p:spPr>
          <a:xfrm>
            <a:off x="5012746" y="4074001"/>
            <a:ext cx="2592288" cy="864096"/>
          </a:xfrm>
          <a:prstGeom prst="wedgeRoundRectCallout">
            <a:avLst>
              <a:gd name="adj1" fmla="val -4421"/>
              <a:gd name="adj2" fmla="val 81174"/>
              <a:gd name="adj3" fmla="val 16667"/>
            </a:avLst>
          </a:prstGeom>
          <a:gradFill>
            <a:gsLst>
              <a:gs pos="0">
                <a:srgbClr val="FF6600"/>
              </a:gs>
              <a:gs pos="80000">
                <a:srgbClr val="FF9933"/>
              </a:gs>
              <a:gs pos="100000">
                <a:srgbClr val="FF9933"/>
              </a:gs>
            </a:gsLst>
            <a:lin ang="16200000" scaled="0"/>
          </a:grad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地図上に避難所や</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AED</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設置場所といったデータを配置し、データを分かり易く表示</a:t>
            </a:r>
          </a:p>
        </p:txBody>
      </p:sp>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901" y="4431129"/>
            <a:ext cx="3466774" cy="176537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8" name="角丸四角形吹き出し 17"/>
          <p:cNvSpPr/>
          <p:nvPr/>
        </p:nvSpPr>
        <p:spPr>
          <a:xfrm>
            <a:off x="1401713" y="4078253"/>
            <a:ext cx="2808312" cy="990366"/>
          </a:xfrm>
          <a:prstGeom prst="wedgeRoundRectCallout">
            <a:avLst>
              <a:gd name="adj1" fmla="val -30756"/>
              <a:gd name="adj2" fmla="val 68328"/>
              <a:gd name="adj3" fmla="val 16667"/>
            </a:avLst>
          </a:prstGeom>
          <a:gradFill>
            <a:gsLst>
              <a:gs pos="0">
                <a:srgbClr val="FF6600"/>
              </a:gs>
              <a:gs pos="80000">
                <a:srgbClr val="FF9933"/>
              </a:gs>
              <a:gs pos="100000">
                <a:srgbClr val="FF9933"/>
              </a:gs>
            </a:gsLst>
            <a:lin ang="16200000" scaled="0"/>
          </a:gradFill>
          <a:ln>
            <a:noFill/>
          </a:ln>
        </p:spPr>
        <p:style>
          <a:lnRef idx="1">
            <a:schemeClr val="accent6"/>
          </a:lnRef>
          <a:fillRef idx="3">
            <a:schemeClr val="accent6"/>
          </a:fillRef>
          <a:effectRef idx="2">
            <a:schemeClr val="accent6"/>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統計情報（町目単位での人口密度等）＋避難所、といった複数データをマッシュアップしたメニューを用意</a:t>
            </a:r>
          </a:p>
        </p:txBody>
      </p:sp>
      <p:sp>
        <p:nvSpPr>
          <p:cNvPr id="19" name="コンテンツ プレースホルダー 2"/>
          <p:cNvSpPr>
            <a:spLocks noGrp="1"/>
          </p:cNvSpPr>
          <p:nvPr>
            <p:ph idx="1"/>
          </p:nvPr>
        </p:nvSpPr>
        <p:spPr>
          <a:xfrm>
            <a:off x="348833" y="641770"/>
            <a:ext cx="8977879" cy="579791"/>
          </a:xfrm>
        </p:spPr>
        <p:txBody>
          <a:bodyPr/>
          <a:lstStyle/>
          <a:p>
            <a:pPr marL="0" inden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地方公共</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団体におけるオープンデータへの取り組みを加速するため、以下の機能をパッケージ化し、提供</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578652" y="6408493"/>
            <a:ext cx="8806115" cy="359353"/>
          </a:xfrm>
          <a:prstGeom prst="roundRect">
            <a:avLst/>
          </a:prstGeom>
          <a:solidFill>
            <a:srgbClr val="FFFF66"/>
          </a:solidFill>
          <a:ln w="25400" cap="flat" cmpd="sng" algn="ctr">
            <a:solidFill>
              <a:srgbClr val="4F81BD">
                <a:shade val="50000"/>
              </a:srgbClr>
            </a:solidFill>
            <a:prstDash val="solid"/>
          </a:ln>
          <a:effectLst/>
        </p:spPr>
        <p:txBody>
          <a:bodyPr rtlCol="0" anchor="ctr"/>
          <a:lstStyle/>
          <a:p>
            <a:pPr algn="ctr">
              <a:defRPr/>
            </a:pPr>
            <a:r>
              <a:rPr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パッケージ</a:t>
            </a:r>
            <a:r>
              <a:rPr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導入自治体は阿波市など３自治体。</a:t>
            </a:r>
            <a:r>
              <a:rPr lang="en-US" altLang="ja-JP"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月現在、</a:t>
            </a:r>
            <a:r>
              <a:rPr lang="en-US" altLang="ja-JP"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自治体で導入を検討している</a:t>
            </a:r>
            <a:r>
              <a:rPr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3013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IO室テンプレート">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75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w="9525" algn="ctr">
          <a:noFill/>
          <a:miter lim="800000"/>
          <a:headEnd/>
          <a:tailEnd/>
        </a:ln>
        <a:effectLst/>
      </a:spPr>
      <a:bodyPr wrap="none" lIns="91406" tIns="45704" rIns="91406" bIns="45704" rtlCol="0">
        <a:spAutoFit/>
      </a:bodyPr>
      <a:lstStyle>
        <a:defPPr>
          <a:defRPr kumimoji="1" b="0" dirty="0" smtClean="0"/>
        </a:defPPr>
      </a:lstStyle>
    </a:tx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CIO室テンプレート</Template>
  <TotalTime>0</TotalTime>
  <Words>1981</Words>
  <Application>Microsoft Office PowerPoint</Application>
  <PresentationFormat>A4 210 x 297 mm</PresentationFormat>
  <Paragraphs>386</Paragraphs>
  <Slides>14</Slides>
  <Notes>8</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2_CIO室テンプレート</vt:lpstr>
      <vt:lpstr>地方公共団体の取組支援策について</vt:lpstr>
      <vt:lpstr>目次</vt:lpstr>
      <vt:lpstr>PowerPoint プレゼンテーション</vt:lpstr>
      <vt:lpstr>２．地方公共団体の取組支援策</vt:lpstr>
      <vt:lpstr>PowerPoint プレゼンテーション</vt:lpstr>
      <vt:lpstr>４．オープンデータ伝道師</vt:lpstr>
      <vt:lpstr>（参考１）オープンデータ伝道師任命者　【8名】</vt:lpstr>
      <vt:lpstr>（参考２）オープンデータ伝道師等派遣実績</vt:lpstr>
      <vt:lpstr>５．ツールの提供（地方公共団体向けパッケージ）</vt:lpstr>
      <vt:lpstr>５．ツールの提供（オープンデータ100の事例①）</vt:lpstr>
      <vt:lpstr>５．ツールの提供（オープンデータ100の事例②）</vt:lpstr>
      <vt:lpstr>５．ツールの提供（オープンデータ100）</vt:lpstr>
      <vt:lpstr>PowerPoint プレゼンテーション</vt:lpstr>
      <vt:lpstr>御清聴頂き、ありがとうございました。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2015-10-22T10:26:25Z</dcterms:created>
  <dcterms:modified xsi:type="dcterms:W3CDTF">2016-11-07T08:39:47Z</dcterms:modified>
</cp:coreProperties>
</file>