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11"/>
  </p:notesMasterIdLst>
  <p:handoutMasterIdLst>
    <p:handoutMasterId r:id="rId12"/>
  </p:handoutMasterIdLst>
  <p:sldIdLst>
    <p:sldId id="268" r:id="rId2"/>
    <p:sldId id="265" r:id="rId3"/>
    <p:sldId id="273" r:id="rId4"/>
    <p:sldId id="266" r:id="rId5"/>
    <p:sldId id="271" r:id="rId6"/>
    <p:sldId id="272" r:id="rId7"/>
    <p:sldId id="269" r:id="rId8"/>
    <p:sldId id="267" r:id="rId9"/>
    <p:sldId id="264" r:id="rId10"/>
  </p:sldIdLst>
  <p:sldSz cx="9906000" cy="6858000" type="A4"/>
  <p:notesSz cx="6807200" cy="9939338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1pPr>
    <a:lvl2pPr marL="33627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2pPr>
    <a:lvl3pPr marL="67254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3pPr>
    <a:lvl4pPr marL="100881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4pPr>
    <a:lvl5pPr marL="134508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5pPr>
    <a:lvl6pPr marL="1681353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6pPr>
    <a:lvl7pPr marL="201762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7pPr>
    <a:lvl8pPr marL="235389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8pPr>
    <a:lvl9pPr marL="2690165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180">
          <p15:clr>
            <a:srgbClr val="A4A3A4"/>
          </p15:clr>
        </p15:guide>
        <p15:guide id="2" pos="5984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225">
          <p15:clr>
            <a:srgbClr val="A4A3A4"/>
          </p15:clr>
        </p15:guide>
        <p15:guide id="2" pos="223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36699"/>
    <a:srgbClr val="E2D9B6"/>
    <a:srgbClr val="EAEAEA"/>
    <a:srgbClr val="003366"/>
    <a:srgbClr val="FF9933"/>
    <a:srgbClr val="DDDDDD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7292A2E-F333-43FB-9621-5CBBE7FDCDCB}" styleName="淡色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淡色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中間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中間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濃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淡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淡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淡色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93D81CF-94F2-401A-BA57-92F5A7B2D0C5}" styleName="中間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淡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中間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淡色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中間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間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29" autoAdjust="0"/>
    <p:restoredTop sz="99566" autoAdjust="0"/>
  </p:normalViewPr>
  <p:slideViewPr>
    <p:cSldViewPr>
      <p:cViewPr>
        <p:scale>
          <a:sx n="100" d="100"/>
          <a:sy n="100" d="100"/>
        </p:scale>
        <p:origin x="-2148" y="-348"/>
      </p:cViewPr>
      <p:guideLst>
        <p:guide orient="horz" pos="4201"/>
        <p:guide pos="5984"/>
      </p:guideLst>
    </p:cSldViewPr>
  </p:slideViewPr>
  <p:outlineViewPr>
    <p:cViewPr>
      <p:scale>
        <a:sx n="33" d="100"/>
        <a:sy n="33" d="100"/>
      </p:scale>
      <p:origin x="0" y="4398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-2772" y="-102"/>
      </p:cViewPr>
      <p:guideLst>
        <p:guide orient="horz" pos="3132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0260" y="9445464"/>
            <a:ext cx="2946945" cy="493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7" tIns="47751" rIns="95497" bIns="47751" numCol="1" anchor="b" anchorCtr="0" compatLnSpc="1">
            <a:prstTxWarp prst="textNoShape">
              <a:avLst/>
            </a:prstTxWarp>
          </a:bodyPr>
          <a:lstStyle>
            <a:lvl1pPr algn="r" defTabSz="955518">
              <a:defRPr kumimoji="1" sz="1100" smtClean="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434E4037-DC3D-481B-8B35-4313454980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56961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2946945" cy="4938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497" tIns="47751" rIns="95497" bIns="47751" numCol="1" anchor="ctr" anchorCtr="0" compatLnSpc="1">
            <a:prstTxWarp prst="textNoShape">
              <a:avLst/>
            </a:prstTxWarp>
          </a:bodyPr>
          <a:lstStyle>
            <a:lvl1pPr algn="l" defTabSz="955518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0260" y="3"/>
            <a:ext cx="2946945" cy="4938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497" tIns="47751" rIns="95497" bIns="47751" numCol="1" anchor="ctr" anchorCtr="0" compatLnSpc="1">
            <a:prstTxWarp prst="textNoShape">
              <a:avLst/>
            </a:prstTxWarp>
          </a:bodyPr>
          <a:lstStyle>
            <a:lvl1pPr algn="r" defTabSz="955518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9613" y="744538"/>
            <a:ext cx="5387975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745" y="4721192"/>
            <a:ext cx="4989714" cy="447424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497" tIns="47751" rIns="95497" bIns="4775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5464"/>
            <a:ext cx="2946945" cy="4938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497" tIns="47751" rIns="95497" bIns="47751" numCol="1" anchor="b" anchorCtr="0" compatLnSpc="1">
            <a:prstTxWarp prst="textNoShape">
              <a:avLst/>
            </a:prstTxWarp>
          </a:bodyPr>
          <a:lstStyle>
            <a:lvl1pPr algn="l" defTabSz="955518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0260" y="9445464"/>
            <a:ext cx="2946945" cy="49388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497" tIns="47751" rIns="95497" bIns="47751" numCol="1" anchor="b" anchorCtr="0" compatLnSpc="1">
            <a:prstTxWarp prst="textNoShape">
              <a:avLst/>
            </a:prstTxWarp>
          </a:bodyPr>
          <a:lstStyle>
            <a:lvl1pPr algn="r" defTabSz="955518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fld id="{7743D88F-1C60-4A18-8316-3E48C67658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26096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1pPr>
    <a:lvl2pPr marL="33627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2pPr>
    <a:lvl3pPr marL="67254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3pPr>
    <a:lvl4pPr marL="100881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4pPr>
    <a:lvl5pPr marL="134508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5pPr>
    <a:lvl6pPr marL="1681353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1762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35389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690165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creativecommons.org/licenses/by/2.1/jp/" TargetMode="Externa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88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92760" y="5134039"/>
            <a:ext cx="6912767" cy="375677"/>
          </a:xfrm>
          <a:ln w="12700" cap="sq">
            <a:headEnd type="none" w="sm" len="sm"/>
            <a:tailEnd type="none" w="sm" len="sm"/>
          </a:ln>
        </p:spPr>
        <p:txBody>
          <a:bodyPr wrap="square" lIns="67245" rIns="67245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ct val="0"/>
              </a:spcBef>
              <a:buFont typeface="平成明朝" pitchFamily="17" charset="-128"/>
              <a:buNone/>
              <a:defRPr sz="200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smtClean="0"/>
              <a:t>マスター サブタイトルの書式設定</a:t>
            </a:r>
            <a:endParaRPr lang="ja-JP" altLang="en-US" dirty="0"/>
          </a:p>
        </p:txBody>
      </p:sp>
      <p:sp>
        <p:nvSpPr>
          <p:cNvPr id="191488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2792760" y="3084681"/>
            <a:ext cx="6912767" cy="560343"/>
          </a:xfrm>
          <a:ln w="12700" cap="sq">
            <a:headEnd type="none" w="sm" len="sm"/>
            <a:tailEnd type="none" w="sm" len="sm"/>
          </a:ln>
        </p:spPr>
        <p:txBody>
          <a:bodyPr wrap="square" lIns="67245" tIns="33622" rIns="67245" bIns="33622" anchor="b">
            <a:spAutoFit/>
          </a:bodyPr>
          <a:lstStyle>
            <a:lvl1pPr algn="l">
              <a:defRPr sz="3200" b="1" i="0">
                <a:solidFill>
                  <a:srgbClr val="404040"/>
                </a:solidFill>
                <a:latin typeface="メイリオ"/>
                <a:ea typeface="メイリオ"/>
                <a:cs typeface="メイリオ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2792760" y="2557264"/>
            <a:ext cx="7113240" cy="369332"/>
          </a:xfrm>
          <a:prstGeom prst="rect">
            <a:avLst/>
          </a:prstGeom>
          <a:solidFill>
            <a:schemeClr val="accent2"/>
          </a:solidFill>
          <a:ln>
            <a:solidFill>
              <a:srgbClr val="1F497D"/>
            </a:solidFill>
          </a:ln>
        </p:spPr>
        <p:txBody>
          <a:bodyPr wrap="square" rtlCol="0">
            <a:spAutoFit/>
          </a:bodyPr>
          <a:lstStyle/>
          <a:p>
            <a:pPr algn="l"/>
            <a:endParaRPr kumimoji="1" lang="ja-JP" altLang="en-US" dirty="0" smtClean="0">
              <a:latin typeface="ヒラギノ角ゴ ProN W6"/>
              <a:ea typeface="ヒラギノ角ゴ ProN W6"/>
              <a:cs typeface="ヒラギノ角ゴ ProN W6"/>
            </a:endParaRPr>
          </a:p>
        </p:txBody>
      </p:sp>
      <p:pic>
        <p:nvPicPr>
          <p:cNvPr id="5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5" y="1968470"/>
            <a:ext cx="2646293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プレースホルダー 6"/>
          <p:cNvSpPr>
            <a:spLocks noGrp="1"/>
          </p:cNvSpPr>
          <p:nvPr>
            <p:ph type="body" sz="quarter" idx="10"/>
          </p:nvPr>
        </p:nvSpPr>
        <p:spPr>
          <a:xfrm>
            <a:off x="2792760" y="2557264"/>
            <a:ext cx="7113240" cy="369332"/>
          </a:xfrm>
        </p:spPr>
        <p:txBody>
          <a:bodyPr anchor="ctr" anchorCtr="0"/>
          <a:lstStyle>
            <a:lvl1pPr marL="0" indent="0">
              <a:buNone/>
              <a:defRPr b="1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" name="Text Box 785"/>
          <p:cNvSpPr txBox="1">
            <a:spLocks noChangeArrowheads="1"/>
          </p:cNvSpPr>
          <p:nvPr userDrawn="1"/>
        </p:nvSpPr>
        <p:spPr bwMode="auto">
          <a:xfrm>
            <a:off x="8985448" y="195513"/>
            <a:ext cx="828675" cy="284163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ja-JP" dirty="0">
              <a:solidFill>
                <a:schemeClr val="bg2"/>
              </a:solidFill>
            </a:endParaRPr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1"/>
          </p:nvPr>
        </p:nvSpPr>
        <p:spPr>
          <a:xfrm>
            <a:off x="8985448" y="188913"/>
            <a:ext cx="828873" cy="2907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2798084" y="5707166"/>
            <a:ext cx="6912767" cy="31412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67245" tIns="33622" rIns="67245" bIns="33622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972616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平成明朝" pitchFamily="17" charset="-128"/>
              <a:buNone/>
              <a:tabLst>
                <a:tab pos="775291" algn="l"/>
              </a:tabLst>
              <a:defRPr kumimoji="1" sz="2400" b="0" i="0" baseline="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defRPr>
            </a:lvl1pPr>
            <a:lvl2pPr marL="533400" indent="-177800" algn="l" defTabSz="972616" rtl="0" eaLnBrk="1" fontAlgn="base" hangingPunct="1">
              <a:spcBef>
                <a:spcPct val="35000"/>
              </a:spcBef>
              <a:spcAft>
                <a:spcPct val="0"/>
              </a:spcAft>
              <a:buClr>
                <a:schemeClr val="bg1"/>
              </a:buClr>
              <a:buSzPct val="75000"/>
              <a:buFont typeface="ヒラギノ角ゴ ProN W3"/>
              <a:buChar char="▶"/>
              <a:tabLst>
                <a:tab pos="533400" algn="l"/>
              </a:tabLst>
              <a:defRPr kumimoji="1" sz="18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2pPr>
            <a:lvl3pPr marL="622300" indent="-8890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"/>
              <a:tabLst>
                <a:tab pos="622300" algn="l"/>
              </a:tabLst>
              <a:defRPr kumimoji="1" sz="15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3pPr>
            <a:lvl4pPr marL="923925" indent="-200025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" charset="2"/>
              <a:buChar char="u"/>
              <a:tabLst>
                <a:tab pos="924744" algn="l"/>
              </a:tabLst>
              <a:defRPr kumimoji="1" sz="13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4pPr>
            <a:lvl5pPr marL="990130" indent="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990130" algn="l"/>
              </a:tabLst>
              <a:defRPr kumimoji="1" sz="12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5pPr>
            <a:lvl6pPr marL="2322369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6pPr>
            <a:lvl7pPr marL="265864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7pPr>
            <a:lvl8pPr marL="299491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8pPr>
            <a:lvl9pPr marL="3331181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9pPr>
          </a:lstStyle>
          <a:p>
            <a:pPr algn="r" latinLnBrk="0"/>
            <a:r>
              <a:rPr lang="ja-JP" altLang="en-US" sz="1600" kern="0" dirty="0" smtClean="0"/>
              <a:t>オープン＆ビッグデータ活用・地方創生推進機構</a:t>
            </a:r>
            <a:r>
              <a:rPr lang="ja-JP" altLang="en-US" sz="1600" kern="0" baseline="0" dirty="0" smtClean="0"/>
              <a:t> 事務局</a:t>
            </a:r>
            <a:endParaRPr lang="ja-JP" altLang="en-US" sz="1600" kern="0" dirty="0" smtClean="0"/>
          </a:p>
        </p:txBody>
      </p:sp>
      <p:sp>
        <p:nvSpPr>
          <p:cNvPr id="12" name="Rectangle 5"/>
          <p:cNvSpPr txBox="1">
            <a:spLocks noChangeArrowheads="1"/>
          </p:cNvSpPr>
          <p:nvPr userDrawn="1"/>
        </p:nvSpPr>
        <p:spPr bwMode="auto">
          <a:xfrm>
            <a:off x="2792759" y="1772816"/>
            <a:ext cx="6912767" cy="43723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  <a:spAutoFit/>
          </a:bodyPr>
          <a:lstStyle>
            <a:lvl1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200" b="1" i="0" baseline="0">
                <a:solidFill>
                  <a:srgbClr val="404040"/>
                </a:solidFill>
                <a:latin typeface="メイリオ"/>
                <a:ea typeface="メイリオ"/>
                <a:cs typeface="メイリオ"/>
              </a:defRPr>
            </a:lvl1pPr>
            <a:lvl2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2pPr>
            <a:lvl3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3pPr>
            <a:lvl4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4pPr>
            <a:lvl5pPr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Franklin Gothic Demi" pitchFamily="34" charset="0"/>
                <a:ea typeface="ＤＦＧ平成ゴシック体W7" pitchFamily="50" charset="-128"/>
              </a:defRPr>
            </a:lvl5pPr>
            <a:lvl6pPr marL="336271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6pPr>
            <a:lvl7pPr marL="672541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7pPr>
            <a:lvl8pPr marL="1008812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8pPr>
            <a:lvl9pPr marL="1345082" algn="l" defTabSz="972616" rtl="0" eaLnBrk="1" fontAlgn="base" hangingPunct="1">
              <a:spcBef>
                <a:spcPct val="0"/>
              </a:spcBef>
              <a:spcAft>
                <a:spcPct val="0"/>
              </a:spcAft>
              <a:defRPr kumimoji="1" sz="3500">
                <a:solidFill>
                  <a:schemeClr val="tx1"/>
                </a:solidFill>
                <a:latin typeface="ＤＦＧ平成ゴシック体W7" pitchFamily="50" charset="-128"/>
                <a:ea typeface="ＤＦＧ平成ゴシック体W7" pitchFamily="50" charset="-128"/>
              </a:defRPr>
            </a:lvl9pPr>
          </a:lstStyle>
          <a:p>
            <a:pPr latinLnBrk="0"/>
            <a:r>
              <a:rPr lang="ja-JP" altLang="en-US" sz="2400" kern="0" dirty="0" smtClean="0"/>
              <a:t>オープン＆ビッグデータ活用・地方創生推進機構</a:t>
            </a:r>
          </a:p>
        </p:txBody>
      </p:sp>
      <p:pic>
        <p:nvPicPr>
          <p:cNvPr id="13" name="Picture 6" descr="http://i.creativecommons.org/l/by/3.0/88x31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997" y="5805264"/>
            <a:ext cx="893968" cy="314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正方形/長方形 13"/>
          <p:cNvSpPr>
            <a:spLocks noChangeArrowheads="1"/>
          </p:cNvSpPr>
          <p:nvPr userDrawn="1"/>
        </p:nvSpPr>
        <p:spPr bwMode="auto">
          <a:xfrm>
            <a:off x="128464" y="6127836"/>
            <a:ext cx="417549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ja-JP" altLang="en-US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作者自らが作成した図表等（出典や</a:t>
            </a:r>
            <a:r>
              <a:rPr lang="en-US" altLang="ja-JP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URL</a:t>
            </a:r>
            <a:r>
              <a:rPr lang="ja-JP" altLang="en-US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の記載のないもの）については</a:t>
            </a:r>
            <a:r>
              <a:rPr lang="ja-JP" altLang="en-US" sz="900" dirty="0" smtClean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、</a:t>
            </a:r>
            <a:endParaRPr lang="en-US" altLang="ja-JP" sz="900" dirty="0" smtClean="0">
              <a:solidFill>
                <a:schemeClr val="bg2"/>
              </a:solidFill>
              <a:latin typeface="+mn-ea"/>
              <a:ea typeface="+mn-ea"/>
              <a:cs typeface="Meiryo UI" pitchFamily="50" charset="-128"/>
            </a:endParaRP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ja-JP" sz="900" dirty="0" smtClean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  <a:hlinkClick r:id="rId4"/>
              </a:rPr>
              <a:t>CC-BY</a:t>
            </a:r>
            <a:r>
              <a:rPr lang="ja-JP" altLang="en-US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  <a:hlinkClick r:id="rId4"/>
              </a:rPr>
              <a:t>（表示</a:t>
            </a:r>
            <a:r>
              <a:rPr lang="en-US" altLang="ja-JP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  <a:hlinkClick r:id="rId4"/>
              </a:rPr>
              <a:t>2.1</a:t>
            </a:r>
            <a:r>
              <a:rPr lang="ja-JP" altLang="en-US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  <a:hlinkClick r:id="rId4"/>
              </a:rPr>
              <a:t>）</a:t>
            </a:r>
            <a:r>
              <a:rPr lang="ja-JP" altLang="en-US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で利用可能です。</a:t>
            </a: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ja-JP" altLang="en-US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出典や</a:t>
            </a:r>
            <a:r>
              <a:rPr lang="en-US" altLang="ja-JP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URL</a:t>
            </a:r>
            <a:r>
              <a:rPr lang="ja-JP" altLang="en-US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の記載がある図表等については</a:t>
            </a:r>
            <a:r>
              <a:rPr lang="ja-JP" altLang="en-US" sz="900" dirty="0" smtClean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、著作権法</a:t>
            </a:r>
            <a:r>
              <a:rPr lang="ja-JP" altLang="en-US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に基づいてご利用ください。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88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92760" y="5134039"/>
            <a:ext cx="6912767" cy="375677"/>
          </a:xfrm>
          <a:ln w="12700" cap="sq">
            <a:headEnd type="none" w="sm" len="sm"/>
            <a:tailEnd type="none" w="sm" len="sm"/>
          </a:ln>
        </p:spPr>
        <p:txBody>
          <a:bodyPr wrap="square" lIns="67245" rIns="67245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ct val="0"/>
              </a:spcBef>
              <a:buFont typeface="平成明朝" pitchFamily="17" charset="-128"/>
              <a:buNone/>
              <a:defRPr sz="200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smtClean="0"/>
              <a:t>マスター サブタイトルの書式設定</a:t>
            </a:r>
            <a:endParaRPr lang="ja-JP" altLang="en-US" dirty="0"/>
          </a:p>
        </p:txBody>
      </p:sp>
      <p:sp>
        <p:nvSpPr>
          <p:cNvPr id="191488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2792760" y="3012673"/>
            <a:ext cx="6912767" cy="560343"/>
          </a:xfrm>
          <a:ln w="12700" cap="sq">
            <a:headEnd type="none" w="sm" len="sm"/>
            <a:tailEnd type="none" w="sm" len="sm"/>
          </a:ln>
        </p:spPr>
        <p:txBody>
          <a:bodyPr wrap="square" lIns="67245" tIns="33622" rIns="67245" bIns="33622" anchor="b">
            <a:spAutoFit/>
          </a:bodyPr>
          <a:lstStyle>
            <a:lvl1pPr algn="l">
              <a:defRPr sz="3200" b="1" i="0">
                <a:solidFill>
                  <a:srgbClr val="404040"/>
                </a:solidFill>
                <a:latin typeface="メイリオ"/>
                <a:ea typeface="メイリオ"/>
                <a:cs typeface="メイリオ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pic>
        <p:nvPicPr>
          <p:cNvPr id="5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5" y="1968470"/>
            <a:ext cx="2646293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1737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2">
                    <a:lumMod val="75000"/>
                    <a:lumOff val="2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anchor="t" anchorCtr="0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200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168A96-8FC6-49A7-AAFF-8891F4FD4FE2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12708" y="2225443"/>
            <a:ext cx="7090465" cy="1913424"/>
          </a:xfrm>
        </p:spPr>
        <p:txBody>
          <a:bodyPr/>
          <a:lstStyle>
            <a:lvl1pPr algn="l">
              <a:defRPr sz="4400" b="1" cap="none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112708" y="4431965"/>
            <a:ext cx="7090465" cy="1501093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336271" indent="0">
              <a:buNone/>
              <a:defRPr sz="1300"/>
            </a:lvl2pPr>
            <a:lvl3pPr marL="672541" indent="0">
              <a:buNone/>
              <a:defRPr sz="1200"/>
            </a:lvl3pPr>
            <a:lvl4pPr marL="1008812" indent="0">
              <a:buNone/>
              <a:defRPr sz="1000"/>
            </a:lvl4pPr>
            <a:lvl5pPr marL="1345082" indent="0">
              <a:buNone/>
              <a:defRPr sz="1000"/>
            </a:lvl5pPr>
            <a:lvl6pPr marL="1681353" indent="0">
              <a:buNone/>
              <a:defRPr sz="1000"/>
            </a:lvl6pPr>
            <a:lvl7pPr marL="2017624" indent="0">
              <a:buNone/>
              <a:defRPr sz="1000"/>
            </a:lvl7pPr>
            <a:lvl8pPr marL="2353894" indent="0">
              <a:buNone/>
              <a:defRPr sz="1000"/>
            </a:lvl8pPr>
            <a:lvl9pPr marL="2690165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7F7E3-2EA5-4E0E-99DF-9D27F789031C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1128884"/>
          </a:xfrm>
          <a:prstGeom prst="rect">
            <a:avLst/>
          </a:prstGeom>
          <a:solidFill>
            <a:srgbClr val="FFFFFF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1" name="正方形/長方形 10"/>
          <p:cNvSpPr/>
          <p:nvPr userDrawn="1"/>
        </p:nvSpPr>
        <p:spPr bwMode="auto">
          <a:xfrm>
            <a:off x="1752600" y="2198705"/>
            <a:ext cx="154210" cy="3744895"/>
          </a:xfrm>
          <a:prstGeom prst="rect">
            <a:avLst/>
          </a:prstGeom>
          <a:solidFill>
            <a:schemeClr val="accent2"/>
          </a:solidFill>
          <a:ln w="38100" cap="sq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322775"/>
            <a:ext cx="4515242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82586" y="1322775"/>
            <a:ext cx="4515243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_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5789" y="1143000"/>
            <a:ext cx="9183247" cy="25146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15789" y="3810001"/>
            <a:ext cx="9182040" cy="26011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9EB0C9-E24B-463D-BB62-FF98DEA61778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D94DB2-09C9-4810-9F23-4FAAE8E978D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最後のペー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pic>
        <p:nvPicPr>
          <p:cNvPr id="4" name="Picture 2" descr="本法人の設立が承認されました。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707" y="2492896"/>
            <a:ext cx="333236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7945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4697" y="169366"/>
            <a:ext cx="9134339" cy="585081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272626"/>
            <a:ext cx="4515242" cy="5138501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982586" y="1272626"/>
            <a:ext cx="4515243" cy="24572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982586" y="3930482"/>
            <a:ext cx="4515243" cy="248064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52962-3989-4FF4-990D-68B87D3CA27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3871" name="Rectangle 15"/>
          <p:cNvSpPr>
            <a:spLocks noChangeArrowheads="1"/>
          </p:cNvSpPr>
          <p:nvPr/>
        </p:nvSpPr>
        <p:spPr bwMode="auto">
          <a:xfrm>
            <a:off x="0" y="1"/>
            <a:ext cx="9906000" cy="22859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67254" tIns="33627" rIns="67254" bIns="33627" anchor="ctr"/>
          <a:lstStyle/>
          <a:p>
            <a:pPr algn="r">
              <a:defRPr/>
            </a:pPr>
            <a:r>
              <a:rPr lang="ja-JP" altLang="en-US" sz="1200" b="1" i="0" dirty="0" smtClean="0">
                <a:latin typeface="メイリオ"/>
                <a:ea typeface="メイリオ"/>
                <a:cs typeface="メイリオ"/>
              </a:rPr>
              <a:t>オープン＆ビッグデータ活用・地方創生推進機構</a:t>
            </a:r>
            <a:endParaRPr lang="en-US" altLang="ja-JP" sz="1200" b="1" i="0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1913859" name="Line 3"/>
          <p:cNvSpPr>
            <a:spLocks noChangeShapeType="1"/>
          </p:cNvSpPr>
          <p:nvPr/>
        </p:nvSpPr>
        <p:spPr bwMode="auto">
          <a:xfrm>
            <a:off x="0" y="6576804"/>
            <a:ext cx="9906000" cy="0"/>
          </a:xfrm>
          <a:prstGeom prst="line">
            <a:avLst/>
          </a:prstGeom>
          <a:noFill/>
          <a:ln w="12700" cap="sq" cmpd="sng" algn="ctr">
            <a:solidFill>
              <a:srgbClr val="40404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414" y="1143000"/>
            <a:ext cx="9146415" cy="5268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3622" rIns="0" bIns="3362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19138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99036" y="6602804"/>
            <a:ext cx="406964" cy="25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 algn="r">
              <a:defRPr kumimoji="1" sz="1100">
                <a:solidFill>
                  <a:srgbClr val="336699"/>
                </a:solidFill>
                <a:latin typeface="Arial" charset="0"/>
                <a:ea typeface="굴림" pitchFamily="34" charset="-127"/>
              </a:defRPr>
            </a:lvl1pPr>
          </a:lstStyle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87642" y="304800"/>
            <a:ext cx="9134339" cy="581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913873" name="Text Box 17"/>
          <p:cNvSpPr txBox="1">
            <a:spLocks noChangeArrowheads="1"/>
          </p:cNvSpPr>
          <p:nvPr/>
        </p:nvSpPr>
        <p:spPr bwMode="auto">
          <a:xfrm>
            <a:off x="252420" y="6638448"/>
            <a:ext cx="5767171" cy="2217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67254" tIns="33627" rIns="67254" bIns="33627">
            <a:spAutoFit/>
          </a:bodyPr>
          <a:lstStyle/>
          <a:p>
            <a:pPr algn="l">
              <a:defRPr/>
            </a:pPr>
            <a:r>
              <a:rPr lang="en-US" altLang="ja-JP" sz="1000" b="1" smtClean="0">
                <a:solidFill>
                  <a:srgbClr val="353535"/>
                </a:solidFill>
                <a:latin typeface="Arial" charset="0"/>
              </a:rPr>
              <a:t>© 2015 </a:t>
            </a: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Vitalizing Local </a:t>
            </a:r>
            <a:r>
              <a:rPr lang="en-US" altLang="ja-JP" sz="1000" b="1" smtClean="0">
                <a:solidFill>
                  <a:srgbClr val="353535"/>
                </a:solidFill>
                <a:latin typeface="Arial" charset="0"/>
              </a:rPr>
              <a:t>Economy organization by open Data &amp; big </a:t>
            </a: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D</a:t>
            </a:r>
            <a:r>
              <a:rPr lang="en-US" altLang="ja-JP" sz="1000" b="1" smtClean="0">
                <a:solidFill>
                  <a:srgbClr val="353535"/>
                </a:solidFill>
                <a:latin typeface="Arial" charset="0"/>
              </a:rPr>
              <a:t>ata</a:t>
            </a:r>
            <a:r>
              <a:rPr lang="en-US" altLang="ja-JP" sz="1000" b="1" baseline="0" dirty="0" smtClean="0">
                <a:solidFill>
                  <a:srgbClr val="353535"/>
                </a:solidFill>
                <a:latin typeface="Arial" charset="0"/>
              </a:rPr>
              <a:t>.</a:t>
            </a: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 </a:t>
            </a:r>
            <a:r>
              <a:rPr lang="en-US" altLang="ja-JP" sz="1000" b="1" dirty="0">
                <a:solidFill>
                  <a:srgbClr val="353535"/>
                </a:solidFill>
                <a:latin typeface="Arial" charset="0"/>
              </a:rPr>
              <a:t>All Rights Reserved.</a:t>
            </a:r>
          </a:p>
        </p:txBody>
      </p:sp>
      <p:sp>
        <p:nvSpPr>
          <p:cNvPr id="9" name="Line 3"/>
          <p:cNvSpPr>
            <a:spLocks noChangeShapeType="1"/>
          </p:cNvSpPr>
          <p:nvPr/>
        </p:nvSpPr>
        <p:spPr bwMode="auto">
          <a:xfrm>
            <a:off x="0" y="990600"/>
            <a:ext cx="9906000" cy="0"/>
          </a:xfrm>
          <a:prstGeom prst="line">
            <a:avLst/>
          </a:prstGeom>
          <a:noFill/>
          <a:ln w="12700" cap="sq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2" r:id="rId2"/>
    <p:sldLayoutId id="2147483673" r:id="rId3"/>
    <p:sldLayoutId id="2147483674" r:id="rId4"/>
    <p:sldLayoutId id="2147483689" r:id="rId5"/>
    <p:sldLayoutId id="2147483676" r:id="rId6"/>
    <p:sldLayoutId id="2147483677" r:id="rId7"/>
    <p:sldLayoutId id="2147483706" r:id="rId8"/>
    <p:sldLayoutId id="2147483684" r:id="rId9"/>
    <p:sldLayoutId id="2147483707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72616" rtl="0" eaLnBrk="1" fontAlgn="base" hangingPunct="1">
        <a:spcBef>
          <a:spcPct val="0"/>
        </a:spcBef>
        <a:spcAft>
          <a:spcPct val="0"/>
        </a:spcAft>
        <a:defRPr kumimoji="1" sz="2600" b="1" baseline="0">
          <a:solidFill>
            <a:schemeClr val="bg2">
              <a:lumMod val="75000"/>
              <a:lumOff val="2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  <a:lvl2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2pPr>
      <a:lvl3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3pPr>
      <a:lvl4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4pPr>
      <a:lvl5pPr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5pPr>
      <a:lvl6pPr marL="33627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6pPr>
      <a:lvl7pPr marL="672541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7pPr>
      <a:lvl8pPr marL="100881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8pPr>
      <a:lvl9pPr marL="1345082" algn="l" defTabSz="972616" rtl="0" eaLnBrk="1" fontAlgn="base" hangingPunct="1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9pPr>
    </p:titleStyle>
    <p:bodyStyle>
      <a:lvl1pPr marL="326930" indent="-326930" algn="l" defTabSz="972616" rtl="0" eaLnBrk="1" fontAlgn="base" hangingPunct="1">
        <a:spcBef>
          <a:spcPct val="50000"/>
        </a:spcBef>
        <a:spcAft>
          <a:spcPct val="0"/>
        </a:spcAft>
        <a:buClr>
          <a:schemeClr val="accent2"/>
        </a:buClr>
        <a:buFont typeface="平成明朝" pitchFamily="17" charset="-128"/>
        <a:buChar char="■"/>
        <a:tabLst>
          <a:tab pos="775291" algn="l"/>
        </a:tabLst>
        <a:defRPr kumimoji="1" sz="2100" b="0" i="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533400" indent="-177800" algn="l" defTabSz="972616" rtl="0" eaLnBrk="1" fontAlgn="base" hangingPunct="1">
        <a:spcBef>
          <a:spcPct val="35000"/>
        </a:spcBef>
        <a:spcAft>
          <a:spcPct val="0"/>
        </a:spcAft>
        <a:buClr>
          <a:schemeClr val="bg1"/>
        </a:buClr>
        <a:buSzPct val="75000"/>
        <a:buFont typeface="ヒラギノ角ゴ ProN W3"/>
        <a:buChar char="▶"/>
        <a:tabLst>
          <a:tab pos="533400" algn="l"/>
        </a:tabLst>
        <a:defRPr kumimoji="1" sz="18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622300" indent="-88900" algn="l" defTabSz="972616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"/>
        <a:tabLst>
          <a:tab pos="622300" algn="l"/>
        </a:tabLst>
        <a:defRPr kumimoji="1" sz="15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923925" indent="-200025" algn="l" defTabSz="972616" rtl="0" eaLnBrk="1" fontAlgn="base" hangingPunct="1">
        <a:spcBef>
          <a:spcPct val="20000"/>
        </a:spcBef>
        <a:spcAft>
          <a:spcPct val="0"/>
        </a:spcAft>
        <a:buClr>
          <a:schemeClr val="accent3"/>
        </a:buClr>
        <a:buFont typeface="Wingdings" charset="2"/>
        <a:buChar char="u"/>
        <a:tabLst>
          <a:tab pos="924744" algn="l"/>
        </a:tabLst>
        <a:defRPr kumimoji="1" sz="13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990130" indent="0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990130" algn="l"/>
        </a:tabLst>
        <a:defRPr kumimoji="1" sz="12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322369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6pPr>
      <a:lvl7pPr marL="265864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7pPr>
      <a:lvl8pPr marL="2994910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8pPr>
      <a:lvl9pPr marL="3331181" indent="-242862" algn="l" defTabSz="972616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9pPr>
    </p:bodyStyle>
    <p:otherStyle>
      <a:defPPr>
        <a:defRPr lang="ja-JP"/>
      </a:defPPr>
      <a:lvl1pPr marL="0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27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254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81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508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1353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1762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389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0165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.xml"/><Relationship Id="rId4" Type="http://schemas.openxmlformats.org/officeDocument/2006/relationships/hyperlink" Target="http://creativecommons.org/licenses/by/2.1/jp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サブタイトル 1"/>
          <p:cNvSpPr>
            <a:spLocks noGrp="1"/>
          </p:cNvSpPr>
          <p:nvPr>
            <p:ph type="subTitle" sz="quarter" idx="1"/>
          </p:nvPr>
        </p:nvSpPr>
        <p:spPr>
          <a:xfrm>
            <a:off x="2792760" y="5134039"/>
            <a:ext cx="6912767" cy="375677"/>
          </a:xfrm>
        </p:spPr>
        <p:txBody>
          <a:bodyPr/>
          <a:lstStyle/>
          <a:p>
            <a:r>
              <a:rPr lang="en-US" altLang="ja-JP" dirty="0" smtClean="0"/>
              <a:t>2016.2.</a:t>
            </a:r>
            <a:r>
              <a:rPr lang="en-US" altLang="ja-JP" dirty="0"/>
              <a:t>2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ctrTitle" sz="quarter"/>
          </p:nvPr>
        </p:nvSpPr>
        <p:spPr>
          <a:xfrm>
            <a:off x="2677278" y="3273371"/>
            <a:ext cx="7170248" cy="560343"/>
          </a:xfrm>
        </p:spPr>
        <p:txBody>
          <a:bodyPr/>
          <a:lstStyle/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勝手表彰について</a:t>
            </a:r>
            <a:endParaRPr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4294967295"/>
          </p:nvPr>
        </p:nvSpPr>
        <p:spPr>
          <a:xfrm>
            <a:off x="8481392" y="188640"/>
            <a:ext cx="1152128" cy="432048"/>
          </a:xfrm>
          <a:ln w="12700">
            <a:solidFill>
              <a:schemeClr val="bg2"/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ja-JP" altLang="en-US" sz="2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資料</a:t>
            </a:r>
            <a:r>
              <a:rPr lang="en-US" altLang="ja-JP" sz="2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2</a:t>
            </a:r>
            <a:endParaRPr kumimoji="1" lang="ja-JP" altLang="en-US" sz="2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pic>
        <p:nvPicPr>
          <p:cNvPr id="1026" name="Picture 2" descr="本法人の設立が承認されました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5" y="1968470"/>
            <a:ext cx="2646293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2836842" y="1783804"/>
            <a:ext cx="40911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kumimoji="1" lang="ja-JP" altLang="en-US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　第</a:t>
            </a:r>
            <a:r>
              <a:rPr kumimoji="1" lang="en-US" altLang="ja-JP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kumimoji="1" lang="ja-JP" altLang="en-US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　利</a:t>
            </a:r>
            <a:r>
              <a:rPr kumimoji="1" lang="ja-JP" altLang="en-US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活用・普及</a:t>
            </a:r>
            <a:r>
              <a:rPr kumimoji="1" lang="ja-JP" altLang="en-US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委員会</a:t>
            </a:r>
            <a:endParaRPr kumimoji="1" lang="ja-JP" altLang="en-US" dirty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792760" y="2392889"/>
            <a:ext cx="7113240" cy="369332"/>
          </a:xfrm>
          <a:prstGeom prst="rect">
            <a:avLst/>
          </a:prstGeom>
          <a:solidFill>
            <a:schemeClr val="accent2"/>
          </a:solidFill>
          <a:ln>
            <a:solidFill>
              <a:srgbClr val="1F497D"/>
            </a:solidFill>
          </a:ln>
        </p:spPr>
        <p:txBody>
          <a:bodyPr wrap="square" rtlCol="0">
            <a:spAutoFit/>
          </a:bodyPr>
          <a:lstStyle/>
          <a:p>
            <a:pPr algn="l"/>
            <a:endParaRPr kumimoji="1" lang="ja-JP" altLang="en-US" dirty="0" smtClean="0">
              <a:latin typeface="ヒラギノ角ゴ ProN W6"/>
              <a:ea typeface="ヒラギノ角ゴ ProN W6"/>
              <a:cs typeface="ヒラギノ角ゴ ProN W6"/>
            </a:endParaRP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2798084" y="5571272"/>
            <a:ext cx="6912767" cy="37567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67245" tIns="33622" rIns="67245" bIns="33622" numCol="1" anchor="t" anchorCtr="0" compatLnSpc="1">
            <a:prstTxWarp prst="textNoShape">
              <a:avLst/>
            </a:prstTxWarp>
            <a:spAutoFit/>
          </a:bodyPr>
          <a:lstStyle>
            <a:lvl1pPr marL="0" indent="0" algn="l" defTabSz="972616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平成明朝" pitchFamily="17" charset="-128"/>
              <a:buNone/>
              <a:tabLst>
                <a:tab pos="775291" algn="l"/>
              </a:tabLst>
              <a:defRPr kumimoji="1" sz="2400" b="0" i="0" baseline="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defRPr>
            </a:lvl1pPr>
            <a:lvl2pPr marL="533400" indent="-177800" algn="l" defTabSz="972616" rtl="0" eaLnBrk="1" fontAlgn="base" hangingPunct="1">
              <a:spcBef>
                <a:spcPct val="35000"/>
              </a:spcBef>
              <a:spcAft>
                <a:spcPct val="0"/>
              </a:spcAft>
              <a:buClr>
                <a:schemeClr val="bg1"/>
              </a:buClr>
              <a:buSzPct val="75000"/>
              <a:buFont typeface="ヒラギノ角ゴ ProN W3"/>
              <a:buChar char="▶"/>
              <a:tabLst>
                <a:tab pos="533400" algn="l"/>
              </a:tabLst>
              <a:defRPr kumimoji="1" sz="18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2pPr>
            <a:lvl3pPr marL="622300" indent="-8890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"/>
              <a:tabLst>
                <a:tab pos="622300" algn="l"/>
              </a:tabLst>
              <a:defRPr kumimoji="1" sz="15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3pPr>
            <a:lvl4pPr marL="923925" indent="-200025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3"/>
              </a:buClr>
              <a:buFont typeface="Wingdings" charset="2"/>
              <a:buChar char="u"/>
              <a:tabLst>
                <a:tab pos="924744" algn="l"/>
              </a:tabLst>
              <a:defRPr kumimoji="1" sz="13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4pPr>
            <a:lvl5pPr marL="990130" indent="0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990130" algn="l"/>
              </a:tabLst>
              <a:defRPr kumimoji="1" sz="1200" baseline="0">
                <a:solidFill>
                  <a:srgbClr val="46464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5pPr>
            <a:lvl6pPr marL="2322369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6pPr>
            <a:lvl7pPr marL="265864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7pPr>
            <a:lvl8pPr marL="2994910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8pPr>
            <a:lvl9pPr marL="3331181" indent="-242862" algn="l" defTabSz="972616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tabLst>
                <a:tab pos="775291" algn="l"/>
              </a:tabLst>
              <a:defRPr kumimoji="1">
                <a:solidFill>
                  <a:srgbClr val="336699"/>
                </a:solidFill>
                <a:latin typeface="+mn-lt"/>
                <a:ea typeface="ＤＦＧ平成ゴシック体W3" pitchFamily="50" charset="-128"/>
              </a:defRPr>
            </a:lvl9pPr>
          </a:lstStyle>
          <a:p>
            <a:pPr latinLnBrk="0"/>
            <a:r>
              <a:rPr lang="en-US" altLang="ja-JP" sz="2000" kern="0" dirty="0" smtClean="0"/>
              <a:t>VLED</a:t>
            </a:r>
            <a:r>
              <a:rPr lang="ja-JP" altLang="en-US" sz="2000" kern="0" baseline="0" dirty="0" smtClean="0"/>
              <a:t>事務局</a:t>
            </a:r>
            <a:endParaRPr lang="ja-JP" altLang="en-US" sz="2000" kern="0" dirty="0" smtClean="0"/>
          </a:p>
        </p:txBody>
      </p:sp>
      <p:pic>
        <p:nvPicPr>
          <p:cNvPr id="11" name="Picture 6" descr="http://i.creativecommons.org/l/by/3.0/88x3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37" y="5755993"/>
            <a:ext cx="893968" cy="314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正方形/長方形 11"/>
          <p:cNvSpPr>
            <a:spLocks noChangeArrowheads="1"/>
          </p:cNvSpPr>
          <p:nvPr/>
        </p:nvSpPr>
        <p:spPr bwMode="auto">
          <a:xfrm>
            <a:off x="157308" y="6127836"/>
            <a:ext cx="7243963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ja-JP" altLang="en-US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作者自らが作成した図表等（出典や</a:t>
            </a:r>
            <a:r>
              <a:rPr lang="en-US" altLang="ja-JP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URL</a:t>
            </a:r>
            <a:r>
              <a:rPr lang="ja-JP" altLang="en-US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の記載のないもの）については</a:t>
            </a:r>
            <a:r>
              <a:rPr lang="ja-JP" altLang="en-US" sz="900" dirty="0" smtClean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、</a:t>
            </a:r>
            <a:endParaRPr lang="en-US" altLang="ja-JP" sz="900" dirty="0" smtClean="0">
              <a:solidFill>
                <a:schemeClr val="bg2"/>
              </a:solidFill>
              <a:latin typeface="+mn-ea"/>
              <a:ea typeface="+mn-ea"/>
              <a:cs typeface="Meiryo UI" pitchFamily="50" charset="-128"/>
            </a:endParaRP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ja-JP" sz="900" dirty="0" smtClean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  <a:hlinkClick r:id="rId4"/>
              </a:rPr>
              <a:t>CC-BY</a:t>
            </a:r>
            <a:r>
              <a:rPr lang="ja-JP" altLang="en-US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  <a:hlinkClick r:id="rId4"/>
              </a:rPr>
              <a:t>（表示</a:t>
            </a:r>
            <a:r>
              <a:rPr lang="en-US" altLang="ja-JP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  <a:hlinkClick r:id="rId4"/>
              </a:rPr>
              <a:t>2.1</a:t>
            </a:r>
            <a:r>
              <a:rPr lang="ja-JP" altLang="en-US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  <a:hlinkClick r:id="rId4"/>
              </a:rPr>
              <a:t>）</a:t>
            </a:r>
            <a:r>
              <a:rPr lang="ja-JP" altLang="en-US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で利用可能です。</a:t>
            </a: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ja-JP" altLang="en-US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出典や</a:t>
            </a:r>
            <a:r>
              <a:rPr lang="en-US" altLang="ja-JP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URL</a:t>
            </a:r>
            <a:r>
              <a:rPr lang="ja-JP" altLang="en-US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の記載がある図表等については</a:t>
            </a:r>
            <a:r>
              <a:rPr lang="ja-JP" altLang="en-US" sz="900" dirty="0" smtClean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、著作権法</a:t>
            </a:r>
            <a:r>
              <a:rPr lang="ja-JP" altLang="en-US" sz="900" dirty="0">
                <a:solidFill>
                  <a:schemeClr val="bg2"/>
                </a:solidFill>
                <a:latin typeface="+mn-ea"/>
                <a:ea typeface="+mn-ea"/>
                <a:cs typeface="Meiryo UI" pitchFamily="50" charset="-128"/>
              </a:rPr>
              <a:t>に基づいてご利用ください。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73310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5260" y="404664"/>
            <a:ext cx="9134339" cy="581715"/>
          </a:xfrm>
        </p:spPr>
        <p:txBody>
          <a:bodyPr>
            <a:normAutofit/>
          </a:bodyPr>
          <a:lstStyle/>
          <a:p>
            <a:r>
              <a:rPr lang="ja-JP" altLang="en-US" sz="2400" dirty="0" smtClean="0">
                <a:latin typeface="+mj-ea"/>
                <a:ea typeface="+mj-ea"/>
              </a:rPr>
              <a:t>１</a:t>
            </a:r>
            <a:r>
              <a:rPr lang="en-US" altLang="ja-JP" sz="2400" dirty="0" smtClean="0">
                <a:latin typeface="+mj-ea"/>
                <a:ea typeface="+mj-ea"/>
              </a:rPr>
              <a:t>.</a:t>
            </a:r>
            <a:r>
              <a:rPr lang="ja-JP" altLang="en-US" sz="2400" dirty="0" smtClean="0">
                <a:latin typeface="+mj-ea"/>
                <a:ea typeface="+mj-ea"/>
              </a:rPr>
              <a:t> 勝手</a:t>
            </a:r>
            <a:r>
              <a:rPr lang="ja-JP" altLang="en-US" sz="2400" dirty="0">
                <a:latin typeface="+mj-ea"/>
                <a:ea typeface="+mj-ea"/>
              </a:rPr>
              <a:t>表彰の概要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2</a:t>
            </a:fld>
            <a:endParaRPr lang="en-US" altLang="ja-JP" dirty="0"/>
          </a:p>
        </p:txBody>
      </p:sp>
      <p:sp>
        <p:nvSpPr>
          <p:cNvPr id="7" name="正方形/長方形 6"/>
          <p:cNvSpPr/>
          <p:nvPr/>
        </p:nvSpPr>
        <p:spPr>
          <a:xfrm>
            <a:off x="238066" y="1143903"/>
            <a:ext cx="9261533" cy="206907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85725" indent="-85725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kumimoji="1"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VLED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の前身であるオープンデータ流通推進コンソーシアム時代から、オープンデータに関する優れた取り組みを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勝手に選んで勝手に表彰する「勝手表彰」を行ってきました。</a:t>
            </a:r>
            <a:r>
              <a:rPr kumimoji="1"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2013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年度から始まり、今年度で</a:t>
            </a:r>
            <a:r>
              <a:rPr kumimoji="1"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回目を迎えます。</a:t>
            </a:r>
            <a:endParaRPr kumimoji="1"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・対象は、当初はオープンデータに関する取り組みとしていましたが、回数を重ねる中で範囲を広げ、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オープンデータに限定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せず、データ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公開・活用に関する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取組み、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また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データを用いた地方創生への取組みなどを対象としています。</a:t>
            </a:r>
            <a:endParaRPr kumimoji="1"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・審査は、</a:t>
            </a:r>
            <a:r>
              <a:rPr kumimoji="1"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VLED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活用・普及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委員会の主査・副主査・委員が行い、年度最後の利活用・普及委員会で表彰いたします。</a:t>
            </a: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469019" y="5585946"/>
            <a:ext cx="337303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400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昨年度</a:t>
            </a:r>
            <a:r>
              <a:rPr lang="ja-JP" altLang="en-US" sz="1400" dirty="0" smtClean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の表彰式の様子</a:t>
            </a:r>
            <a:endParaRPr lang="ja-JP" altLang="en-US" sz="1400" dirty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27" name="Picture 3" descr="\\spb-fs\プロジェクト\9210359 津國剛PL\P029050 (ODPC_H25)平成25年度情報流通連携基盤構築事業にむけたガバナンス検討」と普及に向けた調査・啓発業務\コンソーシアム作業\委員会\利活用・普及委員会\2013年度\第4回\写真\RIMG05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506200" y="-8915400"/>
            <a:ext cx="2880000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\\spb-fs\プロジェクト\9210359 津國剛PL\P029050 (ODPC_H25)平成25年度情報流通連携基盤構築事業にむけたガバナンス検討」と普及に向けた調査・啓発業務\機構作業\委員会\利活用普及委員会\2014年度委員会\150324_勝手表彰\写真\325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293" b="14809"/>
          <a:stretch/>
        </p:blipFill>
        <p:spPr bwMode="auto">
          <a:xfrm>
            <a:off x="2335750" y="3068959"/>
            <a:ext cx="5639574" cy="2406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69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4488" y="404664"/>
            <a:ext cx="9134339" cy="581715"/>
          </a:xfrm>
        </p:spPr>
        <p:txBody>
          <a:bodyPr/>
          <a:lstStyle/>
          <a:p>
            <a:r>
              <a:rPr lang="en-US" altLang="ja-JP" sz="2400" dirty="0">
                <a:latin typeface="+mj-ea"/>
              </a:rPr>
              <a:t>2</a:t>
            </a:r>
            <a:r>
              <a:rPr lang="en-US" altLang="ja-JP" sz="2400" dirty="0" smtClean="0">
                <a:latin typeface="+mj-ea"/>
              </a:rPr>
              <a:t>.</a:t>
            </a:r>
            <a:r>
              <a:rPr lang="ja-JP" altLang="en-US" sz="2400" dirty="0" smtClean="0">
                <a:latin typeface="+mj-ea"/>
              </a:rPr>
              <a:t> これまでの受賞作品・イベント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3</a:t>
            </a:fld>
            <a:endParaRPr lang="en-US" altLang="ja-JP"/>
          </a:p>
        </p:txBody>
      </p:sp>
      <p:sp>
        <p:nvSpPr>
          <p:cNvPr id="13" name="正方形/長方形 12"/>
          <p:cNvSpPr/>
          <p:nvPr/>
        </p:nvSpPr>
        <p:spPr>
          <a:xfrm>
            <a:off x="254556" y="1043444"/>
            <a:ext cx="871296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indent="-88900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・平成</a:t>
            </a:r>
            <a:r>
              <a:rPr kumimoji="1"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24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endParaRPr kumimoji="1"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361667"/>
              </p:ext>
            </p:extLst>
          </p:nvPr>
        </p:nvGraphicFramePr>
        <p:xfrm>
          <a:off x="344488" y="1412776"/>
          <a:ext cx="4079892" cy="3071870"/>
        </p:xfrm>
        <a:graphic>
          <a:graphicData uri="http://schemas.openxmlformats.org/drawingml/2006/table">
            <a:tbl>
              <a:tblPr firstCol="1" bandRow="1"/>
              <a:tblGrid>
                <a:gridCol w="1008112"/>
                <a:gridCol w="3071780"/>
              </a:tblGrid>
              <a:tr h="312502"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200" b="1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賞</a:t>
                      </a:r>
                      <a:endParaRPr kumimoji="1" lang="ja-JP" altLang="en-US" sz="1200" b="1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200" b="1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作品・イベント名</a:t>
                      </a:r>
                      <a:endParaRPr kumimoji="1" lang="ja-JP" altLang="en-US" sz="1200" b="1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</a:tr>
              <a:tr h="341944"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最優秀賞</a:t>
                      </a:r>
                      <a:endParaRPr kumimoji="1" lang="ja-JP" altLang="en-US" sz="1200" b="1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2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データシティ鯖江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1944"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優秀賞</a:t>
                      </a:r>
                      <a:endParaRPr kumimoji="1" lang="ja-JP" altLang="en-US" sz="1200" b="1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en-US" altLang="ja-JP" sz="12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2013 International Open Data Day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1944">
                <a:tc>
                  <a:txBody>
                    <a:bodyPr/>
                    <a:lstStyle/>
                    <a:p>
                      <a:pPr marL="0" marR="0" indent="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優秀賞</a:t>
                      </a:r>
                      <a:endParaRPr kumimoji="1" lang="ja-JP" altLang="en-US" sz="1200" b="1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b="1" kern="100">
                          <a:solidFill>
                            <a:schemeClr val="bg2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図書館横断検索サービス「カーリル」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1944">
                <a:tc>
                  <a:txBody>
                    <a:bodyPr/>
                    <a:lstStyle/>
                    <a:p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優秀賞</a:t>
                      </a:r>
                      <a:endParaRPr kumimoji="1" lang="ja-JP" altLang="en-US" sz="1200" b="1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kern="100">
                          <a:solidFill>
                            <a:schemeClr val="bg2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Where Does My Money Go? </a:t>
                      </a:r>
                      <a:r>
                        <a:rPr lang="ja-JP" sz="1200" b="1" kern="100">
                          <a:solidFill>
                            <a:schemeClr val="bg2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の日本語化と横浜市版の作成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1944">
                <a:tc>
                  <a:txBody>
                    <a:bodyPr/>
                    <a:lstStyle/>
                    <a:p>
                      <a:pPr marL="0" marR="0" indent="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優秀賞</a:t>
                      </a:r>
                      <a:endParaRPr kumimoji="1" lang="ja-JP" altLang="en-US" sz="1200" b="1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solidFill>
                            <a:schemeClr val="bg2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気象庁の一連の取り組み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1944">
                <a:tc>
                  <a:txBody>
                    <a:bodyPr/>
                    <a:lstStyle/>
                    <a:p>
                      <a:pPr marL="0" marR="0" indent="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優秀賞</a:t>
                      </a:r>
                      <a:endParaRPr kumimoji="1" lang="ja-JP" altLang="en-US" sz="1200" b="1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b="1" kern="100">
                          <a:solidFill>
                            <a:schemeClr val="bg2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あおもり映像コンテンツ・プロモーション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1944">
                <a:tc>
                  <a:txBody>
                    <a:bodyPr/>
                    <a:lstStyle/>
                    <a:p>
                      <a:pPr marL="0" marR="0" indent="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優秀賞</a:t>
                      </a:r>
                      <a:endParaRPr kumimoji="1" lang="ja-JP" altLang="en-US" sz="1200" b="1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kern="100">
                          <a:solidFill>
                            <a:schemeClr val="bg2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LOD</a:t>
                      </a:r>
                      <a:r>
                        <a:rPr lang="ja-JP" sz="1200" b="1" kern="100">
                          <a:solidFill>
                            <a:schemeClr val="bg2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チャレンジ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1944">
                <a:tc>
                  <a:txBody>
                    <a:bodyPr/>
                    <a:lstStyle/>
                    <a:p>
                      <a:pPr marL="0" marR="0" indent="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優秀賞</a:t>
                      </a:r>
                      <a:endParaRPr kumimoji="1" lang="ja-JP" altLang="en-US" sz="1200" b="1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solidFill>
                            <a:schemeClr val="bg2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CKAN</a:t>
                      </a:r>
                      <a:r>
                        <a:rPr lang="ja-JP" sz="1200" b="1" kern="100" dirty="0">
                          <a:solidFill>
                            <a:schemeClr val="bg2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を用いたデータカタログサイト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4568389"/>
              </p:ext>
            </p:extLst>
          </p:nvPr>
        </p:nvGraphicFramePr>
        <p:xfrm>
          <a:off x="4520952" y="1412776"/>
          <a:ext cx="5217464" cy="3545552"/>
        </p:xfrm>
        <a:graphic>
          <a:graphicData uri="http://schemas.openxmlformats.org/drawingml/2006/table">
            <a:tbl>
              <a:tblPr firstCol="1" bandRow="1"/>
              <a:tblGrid>
                <a:gridCol w="990918"/>
                <a:gridCol w="1584176"/>
                <a:gridCol w="2642370"/>
              </a:tblGrid>
              <a:tr h="312502">
                <a:tc gridSpan="2"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200" b="1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賞</a:t>
                      </a:r>
                      <a:endParaRPr kumimoji="1" lang="ja-JP" altLang="en-US" sz="1200" b="1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200" b="1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作品・イベント名</a:t>
                      </a:r>
                      <a:endParaRPr kumimoji="1" lang="ja-JP" altLang="en-US" sz="1200" b="1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</a:tr>
              <a:tr h="368839"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endParaRPr kumimoji="1" lang="ja-JP" altLang="en-US" sz="1200" b="1" baseline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solidFill>
                            <a:schemeClr val="bg2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OKFJ</a:t>
                      </a:r>
                      <a:endParaRPr lang="ja-JP" sz="1200" kern="100" dirty="0">
                        <a:solidFill>
                          <a:schemeClr val="bg2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solidFill>
                            <a:schemeClr val="bg2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電脳みやしろ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8839"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endParaRPr kumimoji="1" lang="en-US" altLang="ja-JP" sz="1200" b="1" baseline="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solidFill>
                            <a:schemeClr val="bg2"/>
                          </a:solidFill>
                          <a:latin typeface="+mn-ea"/>
                          <a:ea typeface="+mn-ea"/>
                        </a:rPr>
                        <a:t>Google</a:t>
                      </a:r>
                      <a:r>
                        <a:rPr kumimoji="1" lang="ja-JP" altLang="en-US" sz="1200" dirty="0" smtClean="0">
                          <a:solidFill>
                            <a:schemeClr val="bg2"/>
                          </a:solidFill>
                          <a:latin typeface="+mn-ea"/>
                          <a:ea typeface="+mn-ea"/>
                        </a:rPr>
                        <a:t>株式会社</a:t>
                      </a:r>
                      <a:endParaRPr kumimoji="1" lang="en-US" altLang="ja-JP" sz="1200" dirty="0" smtClean="0">
                        <a:solidFill>
                          <a:schemeClr val="bg2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2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データシティ鯖江</a:t>
                      </a:r>
                      <a:endParaRPr kumimoji="1" lang="en-US" altLang="ja-JP" sz="1200" b="1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200" b="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200" b="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最優秀賞とダブル受賞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8839"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endParaRPr kumimoji="1" lang="ja-JP" altLang="en-US" sz="1200" b="1" baseline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</a:rPr>
                        <a:t>国際大学</a:t>
                      </a:r>
                      <a:r>
                        <a:rPr kumimoji="1" lang="en-US" altLang="ja-JP" sz="120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</a:rPr>
                        <a:t>GLOCOM</a:t>
                      </a:r>
                      <a:endParaRPr kumimoji="1" lang="en-US" altLang="ja-JP" sz="1200" dirty="0" smtClean="0">
                        <a:solidFill>
                          <a:schemeClr val="bg2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indent="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東日本大震災アーカイブほか</a:t>
                      </a:r>
                      <a:r>
                        <a:rPr kumimoji="1" lang="en-US" altLang="ja-JP" sz="12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2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8839">
                <a:tc>
                  <a:txBody>
                    <a:bodyPr/>
                    <a:lstStyle/>
                    <a:p>
                      <a:pPr marL="0" marR="0" indent="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スポンサー賞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chemeClr val="bg2"/>
                          </a:solidFill>
                          <a:latin typeface="+mn-ea"/>
                          <a:ea typeface="+mn-ea"/>
                        </a:rPr>
                        <a:t>ソフトバンクテレコム株式会社</a:t>
                      </a:r>
                      <a:endParaRPr kumimoji="1" lang="en-US" altLang="ja-JP" sz="1200" dirty="0" smtClean="0">
                        <a:solidFill>
                          <a:schemeClr val="bg2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エレクトリカル・ジャパン</a:t>
                      </a:r>
                      <a:endParaRPr kumimoji="1" lang="en-US" altLang="ja-JP" sz="1200" b="1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3692">
                <a:tc>
                  <a:txBody>
                    <a:bodyPr/>
                    <a:lstStyle/>
                    <a:p>
                      <a:endParaRPr kumimoji="1" lang="ja-JP" altLang="en-US" sz="1200" b="0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 smtClean="0">
                          <a:solidFill>
                            <a:schemeClr val="bg2"/>
                          </a:solidFill>
                          <a:latin typeface="+mn-ea"/>
                          <a:ea typeface="+mn-ea"/>
                        </a:rPr>
                        <a:t>全国地質調査業協会連合会</a:t>
                      </a:r>
                      <a:endParaRPr lang="en-US" altLang="ja-JP" sz="1200" dirty="0" smtClean="0">
                        <a:solidFill>
                          <a:schemeClr val="bg2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流山市</a:t>
                      </a:r>
                      <a:r>
                        <a:rPr kumimoji="1" lang="en-US" altLang="ja-JP" sz="12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2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流山市議会の取組み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8839"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endParaRPr kumimoji="1" lang="ja-JP" altLang="en-US" sz="1200" b="0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200" dirty="0" smtClean="0">
                          <a:solidFill>
                            <a:schemeClr val="bg2"/>
                          </a:solidFill>
                        </a:rPr>
                        <a:t>日本</a:t>
                      </a:r>
                      <a:r>
                        <a:rPr lang="en-US" altLang="ja-JP" sz="1200" dirty="0" smtClean="0">
                          <a:solidFill>
                            <a:schemeClr val="bg2"/>
                          </a:solidFill>
                        </a:rPr>
                        <a:t>IBM</a:t>
                      </a:r>
                      <a:r>
                        <a:rPr lang="ja-JP" altLang="en-US" sz="1200" dirty="0" smtClean="0">
                          <a:solidFill>
                            <a:schemeClr val="bg2"/>
                          </a:solidFill>
                        </a:rPr>
                        <a:t>株式会社</a:t>
                      </a:r>
                      <a:endParaRPr kumimoji="1" lang="ja-JP" altLang="en-US" sz="1200" dirty="0" smtClean="0">
                        <a:solidFill>
                          <a:schemeClr val="bg2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en-US" altLang="ja-JP" sz="12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2013 International Open Data Day</a:t>
                      </a:r>
                    </a:p>
                    <a:p>
                      <a:r>
                        <a:rPr kumimoji="1" lang="en-US" altLang="ja-JP" sz="1200" b="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200" b="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優秀賞とダブル受賞</a:t>
                      </a:r>
                      <a:endParaRPr kumimoji="1" lang="en-US" altLang="ja-JP" sz="1200" b="0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8839"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endParaRPr kumimoji="1" lang="ja-JP" altLang="en-US" sz="1200" b="1" baseline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>
                          <a:solidFill>
                            <a:schemeClr val="bg2"/>
                          </a:solidFill>
                        </a:rPr>
                        <a:t>日本マイクロソフト株式会社</a:t>
                      </a:r>
                      <a:endParaRPr lang="en-US" altLang="ja-JP" sz="1200" dirty="0" smtClean="0">
                        <a:solidFill>
                          <a:schemeClr val="bg2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2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横浜オープンデータソリューション発展</a:t>
                      </a:r>
                      <a:endParaRPr kumimoji="1" lang="en-US" altLang="ja-JP" sz="1200" b="1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委員会の活動</a:t>
                      </a:r>
                      <a:endParaRPr kumimoji="1" lang="ja-JP" altLang="en-US" sz="1200" b="0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454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4488" y="404664"/>
            <a:ext cx="9134339" cy="581715"/>
          </a:xfrm>
        </p:spPr>
        <p:txBody>
          <a:bodyPr/>
          <a:lstStyle/>
          <a:p>
            <a:r>
              <a:rPr lang="en-US" altLang="ja-JP" sz="2400" dirty="0">
                <a:latin typeface="+mj-ea"/>
              </a:rPr>
              <a:t>2</a:t>
            </a:r>
            <a:r>
              <a:rPr lang="en-US" altLang="ja-JP" sz="2400" dirty="0" smtClean="0">
                <a:latin typeface="+mj-ea"/>
              </a:rPr>
              <a:t>.</a:t>
            </a:r>
            <a:r>
              <a:rPr lang="ja-JP" altLang="en-US" sz="2400" dirty="0" smtClean="0">
                <a:latin typeface="+mj-ea"/>
              </a:rPr>
              <a:t> これまで</a:t>
            </a:r>
            <a:r>
              <a:rPr lang="ja-JP" altLang="en-US" sz="2400" dirty="0">
                <a:latin typeface="+mj-ea"/>
              </a:rPr>
              <a:t>の受賞作品・イベント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4</a:t>
            </a:fld>
            <a:endParaRPr lang="en-US" altLang="ja-JP"/>
          </a:p>
        </p:txBody>
      </p:sp>
      <p:sp>
        <p:nvSpPr>
          <p:cNvPr id="13" name="正方形/長方形 12"/>
          <p:cNvSpPr/>
          <p:nvPr/>
        </p:nvSpPr>
        <p:spPr>
          <a:xfrm>
            <a:off x="254556" y="1043444"/>
            <a:ext cx="871296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indent="-88900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・平成</a:t>
            </a:r>
            <a:r>
              <a:rPr kumimoji="1"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25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endParaRPr kumimoji="1"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002691"/>
              </p:ext>
            </p:extLst>
          </p:nvPr>
        </p:nvGraphicFramePr>
        <p:xfrm>
          <a:off x="538586" y="1412776"/>
          <a:ext cx="8950918" cy="4757746"/>
        </p:xfrm>
        <a:graphic>
          <a:graphicData uri="http://schemas.openxmlformats.org/drawingml/2006/table">
            <a:tbl>
              <a:tblPr firstCol="1" bandRow="1"/>
              <a:tblGrid>
                <a:gridCol w="669998"/>
                <a:gridCol w="1584176"/>
                <a:gridCol w="3256683"/>
                <a:gridCol w="3440061"/>
              </a:tblGrid>
              <a:tr h="312502">
                <a:tc gridSpan="2"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200" b="1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賞</a:t>
                      </a:r>
                      <a:endParaRPr kumimoji="1" lang="ja-JP" altLang="en-US" sz="1200" b="1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200" b="1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作品・イベント名</a:t>
                      </a:r>
                      <a:endParaRPr kumimoji="1" lang="ja-JP" altLang="en-US" sz="1200" b="1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200" b="1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製作・実施主体</a:t>
                      </a:r>
                      <a:endParaRPr kumimoji="1" lang="ja-JP" altLang="en-US" sz="1200" b="1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</a:tr>
              <a:tr h="341944">
                <a:tc gridSpan="2">
                  <a:txBody>
                    <a:bodyPr/>
                    <a:lstStyle/>
                    <a:p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最優秀賞</a:t>
                      </a:r>
                      <a:endParaRPr kumimoji="1" lang="ja-JP" altLang="en-US" sz="1200" b="1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インターナショナルオープンデータデイ</a:t>
                      </a:r>
                      <a:r>
                        <a:rPr kumimoji="1" lang="en-US" altLang="ja-JP" sz="12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2014</a:t>
                      </a:r>
                      <a:endParaRPr kumimoji="1" lang="ja-JP" altLang="en-US" sz="1200" b="1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OKFJ</a:t>
                      </a:r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および全国の開催地域</a:t>
                      </a:r>
                      <a:endParaRPr kumimoji="1" lang="ja-JP" altLang="en-US" sz="1200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1944">
                <a:tc gridSpan="2">
                  <a:txBody>
                    <a:bodyPr/>
                    <a:lstStyle/>
                    <a:p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優秀賞</a:t>
                      </a:r>
                      <a:endParaRPr kumimoji="1" lang="ja-JP" altLang="en-US" sz="1200" b="1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データカタログサイト試行版</a:t>
                      </a:r>
                      <a:endParaRPr kumimoji="1" lang="ja-JP" altLang="en-US" sz="1200" b="1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日本政府（内閣官房 </a:t>
                      </a:r>
                      <a:r>
                        <a:rPr kumimoji="1" lang="en-US" altLang="ja-JP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IT</a:t>
                      </a:r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総合戦略室）</a:t>
                      </a:r>
                      <a:endParaRPr kumimoji="1" lang="ja-JP" altLang="en-US" sz="1200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8839">
                <a:tc gridSpan="2">
                  <a:txBody>
                    <a:bodyPr/>
                    <a:lstStyle/>
                    <a:p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優秀賞</a:t>
                      </a:r>
                      <a:endParaRPr kumimoji="1" lang="ja-JP" altLang="en-US" sz="1200" b="1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5374</a:t>
                      </a:r>
                      <a:r>
                        <a:rPr kumimoji="1" lang="ja-JP" altLang="en-US" sz="12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（ゴミナシ）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一般社団法人コード・フォー・カナザワ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8839">
                <a:tc gridSpan="2">
                  <a:txBody>
                    <a:bodyPr/>
                    <a:lstStyle/>
                    <a:p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優秀賞</a:t>
                      </a:r>
                      <a:endParaRPr kumimoji="1" lang="ja-JP" altLang="en-US" sz="1200" b="1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富岳</a:t>
                      </a:r>
                      <a:r>
                        <a:rPr kumimoji="1" lang="en-US" altLang="ja-JP" sz="12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3776</a:t>
                      </a:r>
                      <a:r>
                        <a:rPr kumimoji="1" lang="ja-JP" altLang="en-US" sz="12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景</a:t>
                      </a:r>
                      <a:endParaRPr kumimoji="1" lang="ja-JP" altLang="en-US" sz="1200" b="1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静岡県、山梨県</a:t>
                      </a:r>
                      <a:endParaRPr kumimoji="1" lang="ja-JP" altLang="en-US" sz="1200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8839">
                <a:tc>
                  <a:txBody>
                    <a:bodyPr/>
                    <a:lstStyle/>
                    <a:p>
                      <a:endParaRPr kumimoji="1" lang="ja-JP" altLang="en-US" sz="1200" b="1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インディゴ株式会社</a:t>
                      </a:r>
                      <a:endParaRPr kumimoji="1" lang="ja-JP" altLang="en-US" sz="1200" b="1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自分で計算してみる日本の予算</a:t>
                      </a:r>
                      <a:r>
                        <a:rPr kumimoji="1" lang="en-US" altLang="ja-JP" sz="12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2013</a:t>
                      </a:r>
                      <a:endParaRPr kumimoji="1" lang="ja-JP" altLang="en-US" sz="1200" b="1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think tonight Inc.</a:t>
                      </a:r>
                      <a:endParaRPr kumimoji="1" lang="ja-JP" altLang="en-US" sz="1200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8839">
                <a:tc>
                  <a:txBody>
                    <a:bodyPr/>
                    <a:lstStyle/>
                    <a:p>
                      <a:endParaRPr kumimoji="1" lang="en-US" altLang="ja-JP" sz="1200" b="1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OKFJ</a:t>
                      </a:r>
                      <a:endParaRPr kumimoji="1" lang="en-US" altLang="ja-JP" sz="1200" b="1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5374</a:t>
                      </a:r>
                      <a:r>
                        <a:rPr kumimoji="1" lang="ja-JP" altLang="en-US" sz="12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（ゴミナシ）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一般社団法人コード・フォー・カナザワ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0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国際大学</a:t>
                      </a:r>
                      <a:r>
                        <a:rPr kumimoji="1" lang="en-US" altLang="ja-JP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GLOCOM</a:t>
                      </a:r>
                      <a:endParaRPr kumimoji="1" lang="ja-JP" altLang="en-US" sz="1200" b="1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LinkData.org</a:t>
                      </a:r>
                      <a:endParaRPr kumimoji="1" lang="ja-JP" altLang="en-US" sz="1200" b="1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zh-TW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理研豊田研究室</a:t>
                      </a:r>
                      <a:endParaRPr kumimoji="1" lang="ja-JP" altLang="en-US" sz="1200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indent="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スポンサー賞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株式会社</a:t>
                      </a:r>
                      <a:r>
                        <a:rPr kumimoji="1" lang="en-US" altLang="ja-JP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jig.jp</a:t>
                      </a:r>
                      <a:endParaRPr kumimoji="1" lang="ja-JP" altLang="en-US" sz="1200" b="1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Code for KOSEN </a:t>
                      </a:r>
                      <a:endParaRPr kumimoji="1" lang="ja-JP" altLang="en-US" sz="1200" b="1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Code for KOSEN</a:t>
                      </a:r>
                      <a:endParaRPr kumimoji="1" lang="ja-JP" altLang="en-US" sz="1200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kumimoji="1" lang="ja-JP" altLang="en-US" sz="1200" b="1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zh-TW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有限責任監査法人</a:t>
                      </a:r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トーマツ</a:t>
                      </a:r>
                      <a:endParaRPr kumimoji="1" lang="ja-JP" altLang="en-US" sz="1200" b="1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アグリノート</a:t>
                      </a:r>
                      <a:endParaRPr kumimoji="1" lang="ja-JP" altLang="en-US" sz="1200" b="1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ウォーターセル株式会社 </a:t>
                      </a:r>
                      <a:endParaRPr kumimoji="1" lang="ja-JP" altLang="en-US" sz="1200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kumimoji="1" lang="ja-JP" altLang="en-US" sz="1200" b="1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日本</a:t>
                      </a:r>
                      <a:r>
                        <a:rPr kumimoji="1" lang="en-US" altLang="ja-JP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IBM</a:t>
                      </a:r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株式会社</a:t>
                      </a:r>
                      <a:endParaRPr kumimoji="1" lang="ja-JP" altLang="en-US" sz="1200" b="1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ちばレポ</a:t>
                      </a:r>
                      <a:endParaRPr kumimoji="1" lang="ja-JP" altLang="en-US" sz="1200" b="1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ちば市民協働レポート実証実験運営事務局</a:t>
                      </a:r>
                    </a:p>
                    <a:p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千葉市広聴課</a:t>
                      </a:r>
                      <a:endParaRPr kumimoji="1" lang="ja-JP" altLang="en-US" sz="1200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endParaRPr kumimoji="1" lang="ja-JP" altLang="en-US" sz="1200" b="1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日本マイクロソフト株式会社</a:t>
                      </a:r>
                      <a:endParaRPr kumimoji="1" lang="ja-JP" altLang="en-US" sz="1200" b="1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Fukuoka Facts</a:t>
                      </a:r>
                      <a:endParaRPr kumimoji="1" lang="ja-JP" altLang="en-US" sz="1200" b="1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zh-TW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福岡市</a:t>
                      </a:r>
                      <a:r>
                        <a:rPr kumimoji="1" lang="en-US" altLang="zh-TW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zh-TW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市長室 広報戦略室 広報戦略課</a:t>
                      </a:r>
                      <a:r>
                        <a:rPr kumimoji="1" lang="en-US" altLang="zh-TW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  <a:p>
                      <a:r>
                        <a:rPr kumimoji="1" lang="zh-TW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製作：</a:t>
                      </a:r>
                      <a:r>
                        <a:rPr kumimoji="1" lang="en-US" altLang="zh-TW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COUPS Inc.</a:t>
                      </a:r>
                      <a:r>
                        <a:rPr kumimoji="1" lang="zh-TW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kumimoji="1" lang="ja-JP" altLang="en-US" sz="1200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288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4488" y="404664"/>
            <a:ext cx="9134339" cy="581715"/>
          </a:xfrm>
        </p:spPr>
        <p:txBody>
          <a:bodyPr/>
          <a:lstStyle/>
          <a:p>
            <a:r>
              <a:rPr lang="en-US" altLang="ja-JP" sz="2400" dirty="0">
                <a:latin typeface="+mj-ea"/>
              </a:rPr>
              <a:t>2</a:t>
            </a:r>
            <a:r>
              <a:rPr lang="en-US" altLang="ja-JP" sz="2400" dirty="0" smtClean="0">
                <a:latin typeface="+mj-ea"/>
              </a:rPr>
              <a:t>.</a:t>
            </a:r>
            <a:r>
              <a:rPr lang="ja-JP" altLang="en-US" sz="2400" dirty="0" smtClean="0">
                <a:latin typeface="+mj-ea"/>
              </a:rPr>
              <a:t> これまで</a:t>
            </a:r>
            <a:r>
              <a:rPr lang="ja-JP" altLang="en-US" sz="2400" dirty="0">
                <a:latin typeface="+mj-ea"/>
              </a:rPr>
              <a:t>の受賞作品・イベント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5</a:t>
            </a:fld>
            <a:endParaRPr lang="en-US" altLang="ja-JP"/>
          </a:p>
        </p:txBody>
      </p:sp>
      <p:sp>
        <p:nvSpPr>
          <p:cNvPr id="13" name="正方形/長方形 12"/>
          <p:cNvSpPr/>
          <p:nvPr/>
        </p:nvSpPr>
        <p:spPr>
          <a:xfrm>
            <a:off x="254556" y="1043444"/>
            <a:ext cx="871296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indent="-88900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・平成</a:t>
            </a:r>
            <a:r>
              <a:rPr kumimoji="1"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endParaRPr kumimoji="1"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945215"/>
              </p:ext>
            </p:extLst>
          </p:nvPr>
        </p:nvGraphicFramePr>
        <p:xfrm>
          <a:off x="538586" y="1412776"/>
          <a:ext cx="8950918" cy="4020068"/>
        </p:xfrm>
        <a:graphic>
          <a:graphicData uri="http://schemas.openxmlformats.org/drawingml/2006/table">
            <a:tbl>
              <a:tblPr firstCol="1" bandRow="1"/>
              <a:tblGrid>
                <a:gridCol w="669998"/>
                <a:gridCol w="1584176"/>
                <a:gridCol w="3256683"/>
                <a:gridCol w="3440061"/>
              </a:tblGrid>
              <a:tr h="312502">
                <a:tc gridSpan="2"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200" b="1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賞</a:t>
                      </a:r>
                      <a:endParaRPr kumimoji="1" lang="ja-JP" altLang="en-US" sz="1200" b="1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200" b="1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作品・イベント名</a:t>
                      </a:r>
                      <a:endParaRPr kumimoji="1" lang="ja-JP" altLang="en-US" sz="1200" b="1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200" b="1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製作・実施主体</a:t>
                      </a:r>
                      <a:endParaRPr kumimoji="1" lang="ja-JP" altLang="en-US" sz="1200" b="1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</a:tr>
              <a:tr h="341944">
                <a:tc gridSpan="2"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最優秀賞</a:t>
                      </a:r>
                      <a:endParaRPr kumimoji="1" lang="ja-JP" altLang="en-US" sz="1200" b="1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2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東京メトロ「オープンデータコンテスト」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東京地下鉄株式会社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1944">
                <a:tc gridSpan="2"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優秀賞</a:t>
                      </a:r>
                      <a:endParaRPr kumimoji="1" lang="ja-JP" altLang="en-US" sz="1200" b="1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en-US" altLang="ja-JP" sz="12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Code for Japan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en-US" altLang="ja-JP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Code for Japan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8839"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endParaRPr kumimoji="1" lang="ja-JP" altLang="en-US" sz="1200" b="1" baseline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>
                          <a:solidFill>
                            <a:schemeClr val="bg2"/>
                          </a:solidFill>
                          <a:latin typeface="+mn-ea"/>
                          <a:ea typeface="+mn-ea"/>
                        </a:rPr>
                        <a:t>株式会社アパハウ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en-US" altLang="ja-JP" sz="12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GEEO</a:t>
                      </a:r>
                      <a:endParaRPr kumimoji="1" lang="ja-JP" altLang="en-US" sz="1200" b="1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株式会社おたに</a:t>
                      </a:r>
                      <a:endParaRPr kumimoji="1" lang="ja-JP" altLang="en-US" sz="1200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8839"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endParaRPr kumimoji="1" lang="en-US" altLang="ja-JP" sz="1200" b="1" baseline="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zh-TW" altLang="en-US" sz="1200" dirty="0" smtClean="0">
                          <a:solidFill>
                            <a:schemeClr val="bg2"/>
                          </a:solidFill>
                          <a:latin typeface="+mn-ea"/>
                          <a:ea typeface="+mn-ea"/>
                        </a:rPr>
                        <a:t>一般社団法人</a:t>
                      </a:r>
                      <a:r>
                        <a:rPr kumimoji="1" lang="en-US" altLang="zh-TW" sz="1200" dirty="0" err="1" smtClean="0">
                          <a:solidFill>
                            <a:schemeClr val="bg2"/>
                          </a:solidFill>
                          <a:latin typeface="+mn-ea"/>
                          <a:ea typeface="+mn-ea"/>
                        </a:rPr>
                        <a:t>CiP</a:t>
                      </a:r>
                      <a:r>
                        <a:rPr kumimoji="1" lang="zh-TW" altLang="en-US" sz="1200" dirty="0" smtClean="0">
                          <a:solidFill>
                            <a:schemeClr val="bg2"/>
                          </a:solidFill>
                          <a:latin typeface="+mn-ea"/>
                          <a:ea typeface="+mn-ea"/>
                        </a:rPr>
                        <a:t>協議会</a:t>
                      </a:r>
                      <a:endParaRPr kumimoji="1" lang="en-US" altLang="ja-JP" sz="1200" dirty="0" smtClean="0">
                        <a:solidFill>
                          <a:schemeClr val="bg2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家計簿・会計アプリ「</a:t>
                      </a:r>
                      <a:r>
                        <a:rPr kumimoji="1" lang="en-US" altLang="ja-JP" sz="1200" b="1" baseline="0" dirty="0" err="1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Zaim</a:t>
                      </a:r>
                      <a:r>
                        <a:rPr kumimoji="1" lang="ja-JP" altLang="en-US" sz="12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」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株式会社</a:t>
                      </a:r>
                      <a:r>
                        <a:rPr kumimoji="1" lang="en-US" altLang="ja-JP" sz="1200" baseline="0" dirty="0" err="1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Zaim</a:t>
                      </a:r>
                      <a:endParaRPr kumimoji="1" lang="ja-JP" altLang="en-US" sz="1200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8839"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endParaRPr kumimoji="1" lang="ja-JP" altLang="en-US" sz="1200" b="1" baseline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2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株式会社</a:t>
                      </a:r>
                      <a:r>
                        <a:rPr lang="en-US" altLang="ja-JP" sz="120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jig.jp</a:t>
                      </a:r>
                      <a:endParaRPr kumimoji="1" lang="en-US" altLang="ja-JP" sz="120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marL="0" marR="0" indent="0" algn="l" defTabSz="6725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株式会社</a:t>
                      </a:r>
                      <a:r>
                        <a:rPr kumimoji="1" lang="en-US" altLang="ja-JP" sz="12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CCL </a:t>
                      </a:r>
                      <a:r>
                        <a:rPr kumimoji="1" lang="ja-JP" altLang="en-US" sz="12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オープンデータ事業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zh-TW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理研豊田研究室</a:t>
                      </a:r>
                      <a:endParaRPr kumimoji="1" lang="ja-JP" altLang="en-US" sz="1200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8839"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200" b="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スポンサー賞</a:t>
                      </a:r>
                      <a:endParaRPr kumimoji="1" lang="ja-JP" altLang="en-US" sz="1200" b="0" baseline="0" dirty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200" dirty="0" smtClean="0">
                          <a:solidFill>
                            <a:schemeClr val="bg2"/>
                          </a:solidFill>
                        </a:rPr>
                        <a:t>日本</a:t>
                      </a:r>
                      <a:r>
                        <a:rPr lang="en-US" altLang="ja-JP" sz="1200" dirty="0" smtClean="0">
                          <a:solidFill>
                            <a:schemeClr val="bg2"/>
                          </a:solidFill>
                        </a:rPr>
                        <a:t>IBM</a:t>
                      </a:r>
                      <a:r>
                        <a:rPr lang="ja-JP" altLang="en-US" sz="1200" dirty="0" smtClean="0">
                          <a:solidFill>
                            <a:schemeClr val="bg2"/>
                          </a:solidFill>
                        </a:rPr>
                        <a:t>株式会社</a:t>
                      </a:r>
                      <a:endParaRPr kumimoji="1" lang="ja-JP" altLang="en-US" sz="1200" dirty="0" smtClean="0">
                        <a:solidFill>
                          <a:schemeClr val="bg2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2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横浜ユースフォーラム</a:t>
                      </a:r>
                      <a:endParaRPr kumimoji="1" lang="en-US" altLang="ja-JP" sz="1200" b="1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2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〜</a:t>
                      </a:r>
                      <a:r>
                        <a:rPr kumimoji="1" lang="ja-JP" altLang="en-US" sz="12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若者が起こす横浜のオープンイノベーション</a:t>
                      </a:r>
                      <a:r>
                        <a:rPr kumimoji="1" lang="en-US" altLang="ja-JP" sz="12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〜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横浜市・横浜オープンデータソリューション発展委員会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8839"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endParaRPr kumimoji="1" lang="ja-JP" altLang="en-US" sz="1200" b="1" baseline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>
                          <a:solidFill>
                            <a:schemeClr val="bg2"/>
                          </a:solidFill>
                        </a:rPr>
                        <a:t>日本マイクロソフト株式会社</a:t>
                      </a:r>
                      <a:endParaRPr lang="en-US" altLang="ja-JP" sz="1200" dirty="0" smtClean="0">
                        <a:solidFill>
                          <a:schemeClr val="bg2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2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東京メトロ「オープンデータコンテスト」</a:t>
                      </a:r>
                      <a:endParaRPr kumimoji="1" lang="en-US" altLang="ja-JP" sz="1200" b="1" baseline="0" dirty="0" smtClean="0">
                        <a:solidFill>
                          <a:schemeClr val="bg2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200" b="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200" b="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最優秀賞とダブル受賞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東京地下鉄株式会社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endParaRPr kumimoji="1" lang="ja-JP" altLang="en-US" sz="1200" b="1" baseline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200" dirty="0" smtClean="0">
                          <a:solidFill>
                            <a:schemeClr val="bg2"/>
                          </a:solidFill>
                        </a:rPr>
                        <a:t>一般社団法人ニューメディアリスク協会</a:t>
                      </a:r>
                      <a:endParaRPr lang="ja-JP" altLang="en-US" sz="1200" dirty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2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病院データグラフィカ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病院データグラフィカ運営局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endParaRPr kumimoji="1" lang="ja-JP" altLang="en-US" sz="1200" b="1" baseline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200" dirty="0" smtClean="0">
                          <a:solidFill>
                            <a:schemeClr val="bg2"/>
                          </a:solidFill>
                        </a:rPr>
                        <a:t>融合研究所</a:t>
                      </a:r>
                      <a:endParaRPr lang="ja-JP" altLang="en-US" sz="1200" dirty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ja-JP" altLang="en-US" sz="1200" b="1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東寺百合文書オープンデータ化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33627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672541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00881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345082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1681353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01762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2353894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2690165" algn="l" defTabSz="672541" rtl="0" eaLnBrk="1" latinLnBrk="0" hangingPunct="1">
                        <a:defRPr kumimoji="1" sz="130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r>
                        <a:rPr kumimoji="1" lang="zh-TW" altLang="en-US" sz="1200" baseline="0" dirty="0" smtClean="0">
                          <a:solidFill>
                            <a:schemeClr val="bg2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京都府立総合資料館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635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492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2480" y="404664"/>
            <a:ext cx="9134339" cy="581715"/>
          </a:xfrm>
        </p:spPr>
        <p:txBody>
          <a:bodyPr>
            <a:normAutofit/>
          </a:bodyPr>
          <a:lstStyle/>
          <a:p>
            <a:r>
              <a:rPr lang="ja-JP" altLang="en-US" sz="2400" dirty="0" smtClean="0">
                <a:latin typeface="+mj-ea"/>
                <a:ea typeface="+mj-ea"/>
              </a:rPr>
              <a:t>３</a:t>
            </a:r>
            <a:r>
              <a:rPr lang="en-US" altLang="ja-JP" sz="2400" dirty="0" smtClean="0">
                <a:latin typeface="+mj-ea"/>
                <a:ea typeface="+mj-ea"/>
              </a:rPr>
              <a:t>.</a:t>
            </a:r>
            <a:r>
              <a:rPr lang="ja-JP" altLang="en-US" sz="2400" dirty="0" smtClean="0">
                <a:latin typeface="+mj-ea"/>
                <a:ea typeface="+mj-ea"/>
              </a:rPr>
              <a:t> 今年度</a:t>
            </a:r>
            <a:r>
              <a:rPr lang="ja-JP" altLang="en-US" sz="2400" dirty="0">
                <a:latin typeface="+mj-ea"/>
                <a:ea typeface="+mj-ea"/>
              </a:rPr>
              <a:t>の</a:t>
            </a:r>
            <a:r>
              <a:rPr lang="ja-JP" altLang="en-US" sz="2400" dirty="0" smtClean="0">
                <a:latin typeface="+mj-ea"/>
                <a:ea typeface="+mj-ea"/>
              </a:rPr>
              <a:t>勝手表彰について（案）</a:t>
            </a:r>
            <a:endParaRPr lang="ja-JP" altLang="en-US" sz="2400" dirty="0">
              <a:latin typeface="+mj-ea"/>
              <a:ea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6</a:t>
            </a:fld>
            <a:endParaRPr lang="en-US" altLang="ja-JP"/>
          </a:p>
        </p:txBody>
      </p:sp>
      <p:sp>
        <p:nvSpPr>
          <p:cNvPr id="7" name="正方形/長方形 6"/>
          <p:cNvSpPr/>
          <p:nvPr/>
        </p:nvSpPr>
        <p:spPr>
          <a:xfrm>
            <a:off x="238066" y="1143903"/>
            <a:ext cx="926153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indent="-85725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・昨年度と同様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に、オープンデータに限定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せず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データ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公開・活用に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関する優れた取組みや、地方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創生に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向けた顕著な取組みを表彰します。</a:t>
            </a:r>
            <a:endParaRPr kumimoji="1"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・さらには、データを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ビジネスに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活用しやすくする</a:t>
            </a:r>
            <a:r>
              <a:rPr kumimoji="1"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ためには、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町村ごとに異なるデータ形式、内容で公開するのではなく、できるだけ同じ形式、内容で公開することが望まれます。今年度は、このような活動を促進すべく、複数の自治体が連携してデータの標準化などに取り組んでいる事例についても表彰します。</a:t>
            </a:r>
            <a:endParaRPr kumimoji="1"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・賞および副賞</a:t>
            </a:r>
            <a:endParaRPr kumimoji="1"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 algn="l" fontAlgn="auto" latinLnBrk="0">
              <a:spcBef>
                <a:spcPts val="0"/>
              </a:spcBef>
              <a:spcAft>
                <a:spcPts val="0"/>
              </a:spcAft>
            </a:pPr>
            <a:endParaRPr kumimoji="1"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5725" indent="-85725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232892"/>
              </p:ext>
            </p:extLst>
          </p:nvPr>
        </p:nvGraphicFramePr>
        <p:xfrm>
          <a:off x="416496" y="2144707"/>
          <a:ext cx="4536504" cy="130752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2520280"/>
                <a:gridCol w="2016224"/>
              </a:tblGrid>
              <a:tr h="324036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最優秀</a:t>
                      </a:r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賞（１点）</a:t>
                      </a:r>
                      <a:endParaRPr lang="ja-JP" altLang="en-US" sz="12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72000" marB="7200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賞状と</a:t>
                      </a:r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副賞</a:t>
                      </a:r>
                      <a:endParaRPr lang="ja-JP" altLang="en-US" sz="12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72000" marB="72000" anchor="ctr"/>
                </a:tc>
              </a:tr>
              <a:tr h="324036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優秀</a:t>
                      </a:r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賞</a:t>
                      </a:r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点程度）</a:t>
                      </a:r>
                      <a:endParaRPr lang="ja-JP" altLang="en-US" sz="12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72000" marB="7200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賞状と</a:t>
                      </a:r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副賞</a:t>
                      </a:r>
                      <a:endParaRPr lang="ja-JP" altLang="en-US" sz="12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72000" marB="72000" anchor="ctr"/>
                </a:tc>
              </a:tr>
              <a:tr h="324036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広域データ賞（１点）</a:t>
                      </a:r>
                      <a:endParaRPr lang="ja-JP" altLang="en-US" sz="12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72000" marB="7200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賞状と副賞</a:t>
                      </a:r>
                      <a:endParaRPr lang="ja-JP" altLang="en-US" sz="12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72000" marB="72000" anchor="ctr"/>
                </a:tc>
              </a:tr>
              <a:tr h="324036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スポンサー賞（募集中）</a:t>
                      </a:r>
                      <a:endParaRPr lang="ja-JP" altLang="en-US" sz="12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72000" marB="7200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賞状と</a:t>
                      </a:r>
                      <a:r>
                        <a:rPr lang="ja-JP" altLang="en-US" sz="12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副賞</a:t>
                      </a:r>
                      <a:endParaRPr lang="ja-JP" altLang="en-US" sz="12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72000" marB="72000" anchor="ctr"/>
                </a:tc>
              </a:tr>
            </a:tbl>
          </a:graphicData>
        </a:graphic>
      </p:graphicFrame>
      <p:pic>
        <p:nvPicPr>
          <p:cNvPr id="1027" name="Picture 3" descr="\\spb-fs\プロジェクト\9210359 津國剛PL\P029050 (ODPC_H25)平成25年度情報流通連携基盤構築事業にむけたガバナンス検討」と普及に向けた調査・啓発業務\コンソーシアム作業\委員会\利活用・普及委員会\2013年度\第4回\写真\RIMG05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506200" y="-8915400"/>
            <a:ext cx="2880000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026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2480" y="404664"/>
            <a:ext cx="9134339" cy="581715"/>
          </a:xfrm>
        </p:spPr>
        <p:txBody>
          <a:bodyPr>
            <a:normAutofit/>
          </a:bodyPr>
          <a:lstStyle/>
          <a:p>
            <a:r>
              <a:rPr lang="ja-JP" altLang="en-US" sz="2400" dirty="0" smtClean="0">
                <a:latin typeface="+mj-ea"/>
                <a:ea typeface="+mj-ea"/>
              </a:rPr>
              <a:t>４</a:t>
            </a:r>
            <a:r>
              <a:rPr lang="en-US" altLang="ja-JP" sz="2400" dirty="0" smtClean="0">
                <a:latin typeface="+mj-ea"/>
                <a:ea typeface="+mj-ea"/>
              </a:rPr>
              <a:t>.</a:t>
            </a:r>
            <a:r>
              <a:rPr lang="ja-JP" altLang="en-US" sz="2400" dirty="0" smtClean="0">
                <a:latin typeface="+mj-ea"/>
                <a:ea typeface="+mj-ea"/>
              </a:rPr>
              <a:t> スケジュール</a:t>
            </a:r>
            <a:endParaRPr lang="ja-JP" altLang="en-US" sz="2400" dirty="0">
              <a:latin typeface="+mj-ea"/>
              <a:ea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7</a:t>
            </a:fld>
            <a:endParaRPr lang="en-US" altLang="ja-JP"/>
          </a:p>
        </p:txBody>
      </p:sp>
      <p:pic>
        <p:nvPicPr>
          <p:cNvPr id="1027" name="Picture 3" descr="\\spb-fs\プロジェクト\9210359 津國剛PL\P029050 (ODPC_H25)平成25年度情報流通連携基盤構築事業にむけたガバナンス検討」と普及に向けた調査・啓発業務\コンソーシアム作業\委員会\利活用・普及委員会\2013年度\第4回\写真\RIMG05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506200" y="-8915400"/>
            <a:ext cx="2880000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3841803"/>
              </p:ext>
            </p:extLst>
          </p:nvPr>
        </p:nvGraphicFramePr>
        <p:xfrm>
          <a:off x="416496" y="1340768"/>
          <a:ext cx="9104064" cy="293268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3693369"/>
                <a:gridCol w="5410695"/>
              </a:tblGrid>
              <a:tr h="42125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期間</a:t>
                      </a:r>
                      <a:endParaRPr lang="ja-JP" altLang="en-US" sz="12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内容</a:t>
                      </a:r>
                      <a:endParaRPr lang="ja-JP" altLang="en-US" sz="12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72000" marB="72000" anchor="ctr"/>
                </a:tc>
              </a:tr>
              <a:tr h="421253">
                <a:tc>
                  <a:txBody>
                    <a:bodyPr/>
                    <a:lstStyle/>
                    <a:p>
                      <a:pPr marL="0" marR="0" indent="0" algn="l" defTabSz="672541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u="none" strike="noStrike" dirty="0" smtClean="0">
                          <a:effectLst/>
                        </a:rPr>
                        <a:t>- 2016.01.19 (</a:t>
                      </a:r>
                      <a:r>
                        <a:rPr lang="ja-JP" altLang="en-US" sz="1200" u="none" strike="noStrike" dirty="0" smtClean="0">
                          <a:effectLst/>
                        </a:rPr>
                        <a:t>火</a:t>
                      </a:r>
                      <a:r>
                        <a:rPr lang="en-US" altLang="ja-JP" sz="1200" u="none" strike="noStrike" dirty="0" smtClean="0">
                          <a:effectLst/>
                        </a:rPr>
                        <a:t>)</a:t>
                      </a:r>
                      <a:endParaRPr lang="ja-JP" altLang="en-US" sz="1200" b="0" i="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72000" marB="72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候補の収集（済）</a:t>
                      </a:r>
                      <a:endParaRPr lang="ja-JP" altLang="en-US" sz="12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72000" marB="72000" anchor="ctr"/>
                </a:tc>
              </a:tr>
              <a:tr h="42125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u="none" strike="noStrike" dirty="0" smtClean="0">
                          <a:effectLst/>
                        </a:rPr>
                        <a:t>2016.01.20</a:t>
                      </a:r>
                      <a:r>
                        <a:rPr lang="ja-JP" altLang="en-US" sz="1200" u="none" strike="noStrike" dirty="0" smtClean="0">
                          <a:effectLst/>
                        </a:rPr>
                        <a:t>（水）</a:t>
                      </a:r>
                      <a:r>
                        <a:rPr lang="en-US" altLang="ja-JP" sz="1200" u="none" strike="noStrike" dirty="0" smtClean="0">
                          <a:effectLst/>
                        </a:rPr>
                        <a:t> -</a:t>
                      </a:r>
                      <a:r>
                        <a:rPr lang="ja-JP" altLang="en-US" sz="1200" u="none" strike="noStrike" dirty="0" smtClean="0">
                          <a:effectLst/>
                        </a:rPr>
                        <a:t>　</a:t>
                      </a:r>
                      <a:r>
                        <a:rPr lang="en-US" altLang="ja-JP" sz="1200" u="none" strike="noStrike" dirty="0" smtClean="0">
                          <a:effectLst/>
                        </a:rPr>
                        <a:t>01.29 </a:t>
                      </a:r>
                      <a:r>
                        <a:rPr lang="ja-JP" altLang="en-US" sz="1200" u="none" strike="noStrike" dirty="0" smtClean="0">
                          <a:effectLst/>
                        </a:rPr>
                        <a:t>（金）</a:t>
                      </a:r>
                      <a:r>
                        <a:rPr lang="en-US" altLang="ja-JP" sz="1200" u="none" strike="noStrike" dirty="0" smtClean="0">
                          <a:effectLst/>
                        </a:rPr>
                        <a:t>17:00</a:t>
                      </a:r>
                      <a:endParaRPr lang="ja-JP" altLang="en-US" sz="12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72000" marB="72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主査、委員、社員企業からの追加候補募集（済）</a:t>
                      </a:r>
                      <a:endParaRPr lang="ja-JP" altLang="en-US" sz="12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72000" marB="72000" anchor="ctr"/>
                </a:tc>
              </a:tr>
              <a:tr h="361986">
                <a:tc>
                  <a:txBody>
                    <a:bodyPr/>
                    <a:lstStyle/>
                    <a:p>
                      <a:pPr marL="0" marR="0" indent="0" algn="l" defTabSz="672541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u="none" strike="noStrike" dirty="0" smtClean="0">
                          <a:effectLst/>
                        </a:rPr>
                        <a:t>2016.01.20</a:t>
                      </a:r>
                      <a:r>
                        <a:rPr lang="ja-JP" altLang="en-US" sz="1200" u="none" strike="noStrike" dirty="0" smtClean="0">
                          <a:effectLst/>
                        </a:rPr>
                        <a:t>（水）</a:t>
                      </a:r>
                      <a:r>
                        <a:rPr lang="en-US" altLang="ja-JP" sz="1200" u="none" strike="noStrike" dirty="0" smtClean="0">
                          <a:effectLst/>
                        </a:rPr>
                        <a:t> -</a:t>
                      </a:r>
                      <a:r>
                        <a:rPr lang="ja-JP" altLang="en-US" sz="1200" u="none" strike="noStrike" dirty="0" smtClean="0">
                          <a:effectLst/>
                        </a:rPr>
                        <a:t>　</a:t>
                      </a:r>
                      <a:r>
                        <a:rPr lang="en-US" altLang="ja-JP" sz="1200" u="none" strike="noStrike" dirty="0" smtClean="0">
                          <a:effectLst/>
                        </a:rPr>
                        <a:t>02.08 </a:t>
                      </a:r>
                      <a:r>
                        <a:rPr lang="ja-JP" altLang="en-US" sz="1200" u="none" strike="noStrike" dirty="0" smtClean="0">
                          <a:effectLst/>
                        </a:rPr>
                        <a:t>（月）</a:t>
                      </a:r>
                      <a:r>
                        <a:rPr lang="en-US" altLang="ja-JP" sz="1200" u="none" strike="noStrike" dirty="0" smtClean="0">
                          <a:effectLst/>
                        </a:rPr>
                        <a:t>17:00</a:t>
                      </a:r>
                      <a:endParaRPr lang="ja-JP" altLang="en-US" sz="1200" b="0" i="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72000" marB="72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スポンサー賞の募集</a:t>
                      </a:r>
                      <a:endParaRPr lang="ja-JP" altLang="en-US" sz="12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72000" marB="72000" anchor="ctr"/>
                </a:tc>
              </a:tr>
              <a:tr h="36198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u="none" strike="noStrike" dirty="0" smtClean="0">
                          <a:effectLst/>
                        </a:rPr>
                        <a:t>2016.02.02</a:t>
                      </a:r>
                      <a:r>
                        <a:rPr lang="ja-JP" altLang="en-US" sz="1200" u="none" strike="noStrike" dirty="0" smtClean="0">
                          <a:effectLst/>
                        </a:rPr>
                        <a:t>（火）</a:t>
                      </a:r>
                      <a:r>
                        <a:rPr lang="en-US" altLang="ja-JP" sz="1200" u="none" strike="noStrike" dirty="0" smtClean="0">
                          <a:effectLst/>
                        </a:rPr>
                        <a:t>-</a:t>
                      </a:r>
                      <a:r>
                        <a:rPr lang="ja-JP" altLang="en-US" sz="1200" u="none" strike="noStrike" dirty="0" smtClean="0">
                          <a:effectLst/>
                        </a:rPr>
                        <a:t>　</a:t>
                      </a:r>
                      <a:r>
                        <a:rPr lang="en-US" altLang="ja-JP" sz="1200" u="none" strike="noStrike" dirty="0" smtClean="0">
                          <a:effectLst/>
                        </a:rPr>
                        <a:t>02.10</a:t>
                      </a:r>
                      <a:r>
                        <a:rPr lang="ja-JP" altLang="en-US" sz="1200" u="none" strike="noStrike" dirty="0" smtClean="0">
                          <a:effectLst/>
                        </a:rPr>
                        <a:t>（水）</a:t>
                      </a:r>
                      <a:r>
                        <a:rPr lang="en-US" altLang="ja-JP" sz="1200" u="none" strike="noStrike" dirty="0" smtClean="0">
                          <a:effectLst/>
                        </a:rPr>
                        <a:t>12:00</a:t>
                      </a:r>
                      <a:endParaRPr lang="ja-JP" altLang="en-US" sz="12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72000" marB="72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 smtClean="0">
                          <a:effectLst/>
                        </a:rPr>
                        <a:t>審査期間</a:t>
                      </a:r>
                      <a:endParaRPr lang="ja-JP" altLang="en-US" sz="12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72000" marB="72000" anchor="ctr"/>
                </a:tc>
              </a:tr>
              <a:tr h="44057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u="none" strike="noStrike" dirty="0" smtClean="0">
                          <a:effectLst/>
                        </a:rPr>
                        <a:t>2016.02.15</a:t>
                      </a:r>
                      <a:r>
                        <a:rPr lang="ja-JP" altLang="en-US" sz="1200" u="none" strike="noStrike" dirty="0" smtClean="0">
                          <a:effectLst/>
                        </a:rPr>
                        <a:t>（月）</a:t>
                      </a:r>
                      <a:endParaRPr lang="ja-JP" altLang="en-US" sz="12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72000" marB="72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 smtClean="0">
                          <a:effectLst/>
                        </a:rPr>
                        <a:t>受賞者決定、受賞者への連絡・表彰式への参加依頼</a:t>
                      </a:r>
                      <a:endParaRPr lang="ja-JP" altLang="en-US" sz="12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72000" marB="72000" anchor="ctr"/>
                </a:tc>
              </a:tr>
              <a:tr h="50438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u="none" strike="noStrike" dirty="0" smtClean="0">
                          <a:effectLst/>
                        </a:rPr>
                        <a:t>2016.03.11</a:t>
                      </a:r>
                      <a:r>
                        <a:rPr lang="ja-JP" altLang="en-US" sz="1200" u="none" strike="noStrike" dirty="0" smtClean="0">
                          <a:effectLst/>
                        </a:rPr>
                        <a:t>（金）</a:t>
                      </a:r>
                      <a:r>
                        <a:rPr lang="en-US" altLang="ja-JP" sz="1200" u="none" strike="noStrike" dirty="0" smtClean="0">
                          <a:effectLst/>
                        </a:rPr>
                        <a:t>13:30</a:t>
                      </a:r>
                      <a:r>
                        <a:rPr lang="ja-JP" altLang="en-US" sz="1200" u="none" strike="noStrike" dirty="0" smtClean="0">
                          <a:effectLst/>
                        </a:rPr>
                        <a:t>　</a:t>
                      </a:r>
                      <a:r>
                        <a:rPr lang="en-US" altLang="ja-JP" sz="1200" u="none" strike="noStrike" dirty="0" smtClean="0">
                          <a:effectLst/>
                        </a:rPr>
                        <a:t>-</a:t>
                      </a:r>
                      <a:r>
                        <a:rPr lang="ja-JP" altLang="en-US" sz="1200" u="none" strike="noStrike" dirty="0" smtClean="0">
                          <a:effectLst/>
                        </a:rPr>
                        <a:t>　</a:t>
                      </a:r>
                      <a:r>
                        <a:rPr lang="en-US" altLang="ja-JP" sz="1200" u="none" strike="noStrike" dirty="0" smtClean="0">
                          <a:effectLst/>
                        </a:rPr>
                        <a:t>15:30</a:t>
                      </a:r>
                    </a:p>
                  </a:txBody>
                  <a:tcPr marL="72000" marR="72000" marT="72000" marB="72000" anchor="ctr"/>
                </a:tc>
                <a:tc>
                  <a:txBody>
                    <a:bodyPr/>
                    <a:lstStyle/>
                    <a:p>
                      <a:pPr marL="0" marR="0" indent="0" algn="l" defTabSz="672541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 smtClean="0">
                          <a:effectLst/>
                        </a:rPr>
                        <a:t>表彰式（第</a:t>
                      </a:r>
                      <a:r>
                        <a:rPr lang="en-US" altLang="ja-JP" sz="1200" u="none" strike="noStrike" dirty="0" smtClean="0">
                          <a:effectLst/>
                        </a:rPr>
                        <a:t>4</a:t>
                      </a:r>
                      <a:r>
                        <a:rPr lang="ja-JP" altLang="en-US" sz="1200" u="none" strike="noStrike" dirty="0" smtClean="0">
                          <a:effectLst/>
                        </a:rPr>
                        <a:t>回利活用・普及委員会にて）</a:t>
                      </a:r>
                      <a:endParaRPr lang="ja-JP" altLang="en-US" sz="1200" b="0" i="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72000" marT="72000" marB="72000" anchor="ctr"/>
                </a:tc>
              </a:tr>
            </a:tbl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254556" y="1043444"/>
            <a:ext cx="871296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indent="-88900" algn="l" fontAlgn="auto" latinLnBrk="0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・スケジュール</a:t>
            </a:r>
            <a:endParaRPr kumimoji="1"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8853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4488" y="404664"/>
            <a:ext cx="9134339" cy="581715"/>
          </a:xfrm>
        </p:spPr>
        <p:txBody>
          <a:bodyPr>
            <a:normAutofit/>
          </a:bodyPr>
          <a:lstStyle/>
          <a:p>
            <a:pPr lvl="0" defTabSz="91440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2400" dirty="0" smtClean="0">
                <a:latin typeface="+mj-ea"/>
              </a:rPr>
              <a:t>５</a:t>
            </a:r>
            <a:r>
              <a:rPr lang="en-US" altLang="ja-JP" sz="2400" dirty="0" smtClean="0">
                <a:latin typeface="+mj-ea"/>
              </a:rPr>
              <a:t>.</a:t>
            </a:r>
            <a:r>
              <a:rPr lang="ja-JP" altLang="en-US" sz="2400" dirty="0" smtClean="0">
                <a:latin typeface="+mj-ea"/>
              </a:rPr>
              <a:t> スポンサー募集中</a:t>
            </a:r>
            <a:endParaRPr kumimoji="1" lang="ja-JP" altLang="en-US" sz="2000" dirty="0">
              <a:latin typeface="+mn-ea"/>
              <a:ea typeface="+mn-ea"/>
              <a:cs typeface="Meiryo UI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1414" y="1143001"/>
            <a:ext cx="9146415" cy="43742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1200" dirty="0" smtClean="0">
                <a:solidFill>
                  <a:schemeClr val="bg2"/>
                </a:solidFill>
                <a:latin typeface="+mn-ea"/>
                <a:ea typeface="+mn-ea"/>
              </a:rPr>
              <a:t>・</a:t>
            </a:r>
            <a:r>
              <a:rPr lang="ja-JP" altLang="en-US" sz="1200" dirty="0">
                <a:solidFill>
                  <a:schemeClr val="bg2"/>
                </a:solidFill>
                <a:latin typeface="+mn-ea"/>
                <a:ea typeface="+mn-ea"/>
              </a:rPr>
              <a:t>スポンサーには、以下の事項をお願い</a:t>
            </a:r>
            <a:r>
              <a:rPr lang="ja-JP" altLang="en-US" sz="1200" dirty="0" smtClean="0">
                <a:solidFill>
                  <a:schemeClr val="bg2"/>
                </a:solidFill>
                <a:latin typeface="+mn-ea"/>
                <a:ea typeface="+mn-ea"/>
              </a:rPr>
              <a:t>いたします。</a:t>
            </a:r>
            <a:endParaRPr lang="en-US" altLang="ja-JP" sz="1200" dirty="0" smtClean="0">
              <a:solidFill>
                <a:schemeClr val="bg2"/>
              </a:solidFill>
              <a:latin typeface="+mn-ea"/>
              <a:ea typeface="+mn-ea"/>
            </a:endParaRPr>
          </a:p>
          <a:p>
            <a:pPr marL="0" indent="0">
              <a:buNone/>
            </a:pPr>
            <a:endParaRPr lang="en-US" altLang="ja-JP" sz="1200" dirty="0">
              <a:solidFill>
                <a:schemeClr val="bg2"/>
              </a:solidFill>
              <a:latin typeface="+mn-ea"/>
              <a:ea typeface="+mn-ea"/>
            </a:endParaRPr>
          </a:p>
          <a:p>
            <a:pPr marL="0" indent="0">
              <a:buNone/>
            </a:pPr>
            <a:r>
              <a:rPr lang="ja-JP" altLang="en-US" sz="1200" dirty="0">
                <a:solidFill>
                  <a:schemeClr val="bg2"/>
                </a:solidFill>
                <a:latin typeface="+mn-ea"/>
                <a:ea typeface="+mn-ea"/>
              </a:rPr>
              <a:t>　１）受賞者の</a:t>
            </a:r>
            <a:r>
              <a:rPr lang="ja-JP" altLang="en-US" sz="1200" dirty="0" smtClean="0">
                <a:solidFill>
                  <a:schemeClr val="bg2"/>
                </a:solidFill>
                <a:latin typeface="+mn-ea"/>
                <a:ea typeface="+mn-ea"/>
              </a:rPr>
              <a:t>選定</a:t>
            </a:r>
            <a:endParaRPr lang="en-US" altLang="ja-JP" sz="1200" dirty="0">
              <a:solidFill>
                <a:schemeClr val="bg2"/>
              </a:solidFill>
              <a:latin typeface="+mn-ea"/>
              <a:ea typeface="+mn-ea"/>
            </a:endParaRPr>
          </a:p>
          <a:p>
            <a:pPr marL="0" indent="0">
              <a:buNone/>
            </a:pPr>
            <a:r>
              <a:rPr lang="ja-JP" altLang="en-US" sz="1200" dirty="0">
                <a:solidFill>
                  <a:schemeClr val="bg2"/>
                </a:solidFill>
                <a:latin typeface="+mn-ea"/>
                <a:ea typeface="+mn-ea"/>
              </a:rPr>
              <a:t>　２）副賞の</a:t>
            </a:r>
            <a:r>
              <a:rPr lang="ja-JP" altLang="en-US" sz="1200" dirty="0" smtClean="0">
                <a:solidFill>
                  <a:schemeClr val="bg2"/>
                </a:solidFill>
                <a:latin typeface="+mn-ea"/>
                <a:ea typeface="+mn-ea"/>
              </a:rPr>
              <a:t>用意</a:t>
            </a:r>
            <a:endParaRPr lang="en-US" altLang="ja-JP" sz="1200" dirty="0" smtClean="0">
              <a:solidFill>
                <a:schemeClr val="bg2"/>
              </a:solidFill>
              <a:latin typeface="+mn-ea"/>
              <a:ea typeface="+mn-ea"/>
            </a:endParaRPr>
          </a:p>
          <a:p>
            <a:pPr marL="0" indent="0">
              <a:buNone/>
            </a:pPr>
            <a:r>
              <a:rPr lang="ja-JP" altLang="en-US" sz="1200" dirty="0">
                <a:solidFill>
                  <a:schemeClr val="bg2"/>
                </a:solidFill>
                <a:latin typeface="+mn-ea"/>
                <a:ea typeface="+mn-ea"/>
              </a:rPr>
              <a:t>　</a:t>
            </a:r>
            <a:r>
              <a:rPr lang="ja-JP" altLang="en-US" sz="1200" dirty="0" smtClean="0">
                <a:solidFill>
                  <a:schemeClr val="bg2"/>
                </a:solidFill>
                <a:latin typeface="+mn-ea"/>
                <a:ea typeface="+mn-ea"/>
              </a:rPr>
              <a:t>　・表彰状は事務局で用意します。副賞を各社でご用意ください。ノベルティでも結構です。</a:t>
            </a:r>
            <a:endParaRPr lang="en-US" altLang="ja-JP" sz="1200" dirty="0" smtClean="0">
              <a:solidFill>
                <a:schemeClr val="bg2"/>
              </a:solidFill>
              <a:latin typeface="+mn-ea"/>
              <a:ea typeface="+mn-ea"/>
            </a:endParaRPr>
          </a:p>
          <a:p>
            <a:pPr marL="0" indent="0">
              <a:buNone/>
            </a:pPr>
            <a:r>
              <a:rPr lang="ja-JP" altLang="en-US" sz="1200" dirty="0" smtClean="0">
                <a:solidFill>
                  <a:schemeClr val="bg2"/>
                </a:solidFill>
                <a:latin typeface="+mn-ea"/>
                <a:ea typeface="+mn-ea"/>
              </a:rPr>
              <a:t>　３）表彰式での授与</a:t>
            </a:r>
            <a:endParaRPr lang="en-US" altLang="ja-JP" sz="1200" dirty="0" smtClean="0">
              <a:solidFill>
                <a:schemeClr val="bg2"/>
              </a:solidFill>
              <a:latin typeface="+mn-ea"/>
              <a:ea typeface="+mn-ea"/>
            </a:endParaRPr>
          </a:p>
          <a:p>
            <a:pPr marL="0" indent="0">
              <a:buNone/>
            </a:pPr>
            <a:r>
              <a:rPr lang="ja-JP" altLang="en-US" sz="1200" dirty="0" smtClean="0">
                <a:solidFill>
                  <a:schemeClr val="bg2"/>
                </a:solidFill>
                <a:latin typeface="+mn-ea"/>
                <a:ea typeface="+mn-ea"/>
              </a:rPr>
              <a:t>　　・</a:t>
            </a:r>
            <a:r>
              <a:rPr lang="en-US" altLang="ja-JP" sz="1200" dirty="0" smtClean="0">
                <a:solidFill>
                  <a:schemeClr val="bg2"/>
                </a:solidFill>
                <a:latin typeface="+mn-ea"/>
                <a:ea typeface="+mn-ea"/>
              </a:rPr>
              <a:t>2016.03.11</a:t>
            </a:r>
            <a:r>
              <a:rPr lang="ja-JP" altLang="en-US" sz="1200" dirty="0" smtClean="0">
                <a:solidFill>
                  <a:schemeClr val="bg2"/>
                </a:solidFill>
                <a:latin typeface="+mn-ea"/>
                <a:ea typeface="+mn-ea"/>
              </a:rPr>
              <a:t>（金）</a:t>
            </a:r>
            <a:r>
              <a:rPr lang="en-US" altLang="ja-JP" sz="1200" dirty="0" smtClean="0">
                <a:solidFill>
                  <a:schemeClr val="bg2"/>
                </a:solidFill>
                <a:latin typeface="+mn-ea"/>
                <a:ea typeface="+mn-ea"/>
              </a:rPr>
              <a:t>13:30-15:30</a:t>
            </a:r>
            <a:r>
              <a:rPr lang="ja-JP" altLang="en-US" sz="1200" dirty="0" smtClean="0">
                <a:solidFill>
                  <a:schemeClr val="bg2"/>
                </a:solidFill>
                <a:latin typeface="+mn-ea"/>
                <a:ea typeface="+mn-ea"/>
              </a:rPr>
              <a:t> 第</a:t>
            </a:r>
            <a:r>
              <a:rPr lang="en-US" altLang="ja-JP" sz="1200" dirty="0" smtClean="0">
                <a:solidFill>
                  <a:schemeClr val="bg2"/>
                </a:solidFill>
                <a:latin typeface="+mn-ea"/>
                <a:ea typeface="+mn-ea"/>
              </a:rPr>
              <a:t>4</a:t>
            </a:r>
            <a:r>
              <a:rPr lang="ja-JP" altLang="en-US" sz="1200" dirty="0">
                <a:solidFill>
                  <a:schemeClr val="bg2"/>
                </a:solidFill>
                <a:latin typeface="+mn-ea"/>
                <a:ea typeface="+mn-ea"/>
              </a:rPr>
              <a:t>回利活用・普及</a:t>
            </a:r>
            <a:r>
              <a:rPr lang="ja-JP" altLang="en-US" sz="1200" dirty="0" smtClean="0">
                <a:solidFill>
                  <a:schemeClr val="bg2"/>
                </a:solidFill>
                <a:latin typeface="+mn-ea"/>
                <a:ea typeface="+mn-ea"/>
              </a:rPr>
              <a:t>委員会にて</a:t>
            </a:r>
            <a:endParaRPr lang="en-US" altLang="ja-JP" sz="1200" dirty="0" smtClean="0">
              <a:solidFill>
                <a:schemeClr val="bg2"/>
              </a:solidFill>
              <a:latin typeface="+mn-ea"/>
              <a:ea typeface="+mn-ea"/>
            </a:endParaRPr>
          </a:p>
          <a:p>
            <a:pPr marL="0" indent="0">
              <a:buNone/>
            </a:pPr>
            <a:r>
              <a:rPr lang="ja-JP" altLang="en-US" sz="1200" dirty="0" smtClean="0">
                <a:solidFill>
                  <a:schemeClr val="bg2"/>
                </a:solidFill>
                <a:latin typeface="+mn-ea"/>
                <a:ea typeface="+mn-ea"/>
              </a:rPr>
              <a:t>　</a:t>
            </a:r>
            <a:endParaRPr lang="en-US" altLang="ja-JP" sz="1200" dirty="0">
              <a:solidFill>
                <a:schemeClr val="bg2"/>
              </a:solidFill>
              <a:latin typeface="+mn-ea"/>
              <a:ea typeface="+mn-ea"/>
            </a:endParaRPr>
          </a:p>
          <a:p>
            <a:pPr marL="0" indent="0">
              <a:buNone/>
            </a:pPr>
            <a:r>
              <a:rPr lang="ja-JP" altLang="en-US" sz="1050" dirty="0" smtClean="0">
                <a:solidFill>
                  <a:schemeClr val="bg2"/>
                </a:solidFill>
                <a:latin typeface="+mn-ea"/>
                <a:ea typeface="+mn-ea"/>
              </a:rPr>
              <a:t>　（その他確認点）</a:t>
            </a:r>
            <a:endParaRPr lang="en-US" altLang="ja-JP" sz="1050" dirty="0" smtClean="0">
              <a:solidFill>
                <a:schemeClr val="bg2"/>
              </a:solidFill>
              <a:latin typeface="+mn-ea"/>
              <a:ea typeface="+mn-ea"/>
            </a:endParaRPr>
          </a:p>
          <a:p>
            <a:pPr marL="0" indent="0">
              <a:buNone/>
            </a:pPr>
            <a:r>
              <a:rPr lang="ja-JP" altLang="en-US" sz="1050" dirty="0" smtClean="0">
                <a:solidFill>
                  <a:schemeClr val="bg2"/>
                </a:solidFill>
                <a:latin typeface="+mn-ea"/>
                <a:ea typeface="+mn-ea"/>
              </a:rPr>
              <a:t>　　・表彰式にて、表彰者（スポンサー）から表彰状と副賞を授与して頂きます。</a:t>
            </a:r>
            <a:r>
              <a:rPr lang="ja-JP" altLang="en-US" sz="1050" dirty="0">
                <a:solidFill>
                  <a:schemeClr val="bg2"/>
                </a:solidFill>
                <a:latin typeface="+mn-ea"/>
                <a:ea typeface="+mn-ea"/>
              </a:rPr>
              <a:t>　</a:t>
            </a:r>
            <a:r>
              <a:rPr lang="ja-JP" altLang="en-US" sz="1050" dirty="0" smtClean="0">
                <a:solidFill>
                  <a:schemeClr val="bg2"/>
                </a:solidFill>
                <a:latin typeface="+mn-ea"/>
                <a:ea typeface="+mn-ea"/>
              </a:rPr>
              <a:t>　</a:t>
            </a:r>
            <a:endParaRPr lang="en-US" altLang="ja-JP" sz="1050" dirty="0" smtClean="0">
              <a:solidFill>
                <a:schemeClr val="bg2"/>
              </a:solidFill>
              <a:latin typeface="+mn-ea"/>
              <a:ea typeface="+mn-ea"/>
            </a:endParaRPr>
          </a:p>
          <a:p>
            <a:pPr marL="0" indent="0">
              <a:buNone/>
            </a:pPr>
            <a:r>
              <a:rPr lang="ja-JP" altLang="en-US" sz="1050" dirty="0" smtClean="0">
                <a:solidFill>
                  <a:schemeClr val="bg2"/>
                </a:solidFill>
                <a:latin typeface="+mn-ea"/>
                <a:ea typeface="+mn-ea"/>
              </a:rPr>
              <a:t>　　・</a:t>
            </a:r>
            <a:r>
              <a:rPr lang="ja-JP" altLang="en-US" sz="1050" dirty="0">
                <a:solidFill>
                  <a:schemeClr val="bg2"/>
                </a:solidFill>
                <a:latin typeface="+mn-ea"/>
              </a:rPr>
              <a:t>受賞者の参加は必須です。但し、やむを得ず欠席される場合は、受賞者より許可を受け、事務局などが代理で対応致します</a:t>
            </a:r>
            <a:r>
              <a:rPr lang="ja-JP" altLang="en-US" sz="1050" dirty="0" smtClean="0">
                <a:solidFill>
                  <a:schemeClr val="bg2"/>
                </a:solidFill>
                <a:latin typeface="+mn-ea"/>
              </a:rPr>
              <a:t>。</a:t>
            </a:r>
            <a:endParaRPr lang="en-US" altLang="ja-JP" sz="1050" dirty="0" smtClean="0">
              <a:solidFill>
                <a:schemeClr val="bg2"/>
              </a:solidFill>
              <a:latin typeface="+mn-ea"/>
            </a:endParaRPr>
          </a:p>
          <a:p>
            <a:pPr marL="0" indent="0">
              <a:buNone/>
            </a:pPr>
            <a:r>
              <a:rPr lang="ja-JP" altLang="en-US" sz="1050" dirty="0" smtClean="0">
                <a:solidFill>
                  <a:schemeClr val="bg2"/>
                </a:solidFill>
                <a:latin typeface="+mn-ea"/>
                <a:ea typeface="+mn-ea"/>
              </a:rPr>
              <a:t>　　　また、受賞者は</a:t>
            </a:r>
            <a:r>
              <a:rPr lang="en-US" altLang="ja-JP" sz="1050" dirty="0" smtClean="0">
                <a:solidFill>
                  <a:schemeClr val="bg2"/>
                </a:solidFill>
                <a:latin typeface="+mn-ea"/>
                <a:ea typeface="+mn-ea"/>
              </a:rPr>
              <a:t>1</a:t>
            </a:r>
            <a:r>
              <a:rPr lang="ja-JP" altLang="en-US" sz="1050" dirty="0" smtClean="0">
                <a:solidFill>
                  <a:schemeClr val="bg2"/>
                </a:solidFill>
                <a:latin typeface="+mn-ea"/>
                <a:ea typeface="+mn-ea"/>
              </a:rPr>
              <a:t>名分のみ、</a:t>
            </a:r>
            <a:r>
              <a:rPr lang="en-US" altLang="ja-JP" sz="1050" dirty="0" smtClean="0">
                <a:solidFill>
                  <a:schemeClr val="bg2"/>
                </a:solidFill>
                <a:latin typeface="+mn-ea"/>
                <a:ea typeface="+mn-ea"/>
              </a:rPr>
              <a:t>VLED</a:t>
            </a:r>
            <a:r>
              <a:rPr lang="ja-JP" altLang="en-US" sz="1050" dirty="0" smtClean="0">
                <a:solidFill>
                  <a:schemeClr val="bg2"/>
                </a:solidFill>
                <a:latin typeface="+mn-ea"/>
                <a:ea typeface="+mn-ea"/>
              </a:rPr>
              <a:t>から交通費を支給します。</a:t>
            </a:r>
            <a:endParaRPr lang="en-US" altLang="ja-JP" sz="1050" dirty="0" smtClean="0">
              <a:solidFill>
                <a:schemeClr val="bg2"/>
              </a:solidFill>
              <a:latin typeface="+mn-ea"/>
              <a:ea typeface="+mn-ea"/>
            </a:endParaRPr>
          </a:p>
          <a:p>
            <a:pPr marL="0" indent="0">
              <a:buNone/>
            </a:pPr>
            <a:r>
              <a:rPr lang="ja-JP" altLang="en-US" sz="1050" dirty="0" smtClean="0">
                <a:solidFill>
                  <a:schemeClr val="bg2"/>
                </a:solidFill>
                <a:latin typeface="+mn-ea"/>
                <a:ea typeface="+mn-ea"/>
              </a:rPr>
              <a:t>　　・事務局側より取組紹介の資料を配布するため、受賞者によるプレゼン等の時間は取らない予定です。</a:t>
            </a:r>
            <a:endParaRPr lang="en-US" altLang="ja-JP" sz="1050" dirty="0" smtClean="0">
              <a:solidFill>
                <a:schemeClr val="bg2"/>
              </a:solidFill>
              <a:latin typeface="+mn-ea"/>
              <a:ea typeface="+mn-ea"/>
            </a:endParaRPr>
          </a:p>
          <a:p>
            <a:pPr marL="0" indent="0">
              <a:buNone/>
            </a:pPr>
            <a:endParaRPr lang="en-US" altLang="ja-JP" sz="1200" dirty="0" smtClean="0">
              <a:solidFill>
                <a:schemeClr val="bg2"/>
              </a:solidFill>
              <a:latin typeface="+mn-ea"/>
              <a:ea typeface="+mn-ea"/>
            </a:endParaRPr>
          </a:p>
          <a:p>
            <a:pPr marL="0" indent="0">
              <a:buNone/>
            </a:pPr>
            <a:endParaRPr lang="en-US" altLang="ja-JP" sz="1200" dirty="0" smtClean="0">
              <a:solidFill>
                <a:schemeClr val="bg2"/>
              </a:solidFill>
              <a:latin typeface="+mn-ea"/>
              <a:ea typeface="+mn-ea"/>
            </a:endParaRPr>
          </a:p>
          <a:p>
            <a:pPr marL="0" indent="0">
              <a:buNone/>
            </a:pPr>
            <a:r>
              <a:rPr lang="ja-JP" altLang="en-US" sz="1200" dirty="0">
                <a:solidFill>
                  <a:schemeClr val="bg2"/>
                </a:solidFill>
                <a:latin typeface="+mn-ea"/>
                <a:ea typeface="+mn-ea"/>
              </a:rPr>
              <a:t>　</a:t>
            </a:r>
            <a:r>
              <a:rPr lang="ja-JP" altLang="en-US" sz="1200" b="1" dirty="0" smtClean="0">
                <a:solidFill>
                  <a:schemeClr val="bg2"/>
                </a:solidFill>
                <a:latin typeface="+mn-ea"/>
                <a:ea typeface="+mn-ea"/>
              </a:rPr>
              <a:t>今年もご協力、よろしく</a:t>
            </a:r>
            <a:r>
              <a:rPr lang="ja-JP" altLang="en-US" sz="1200" b="1" dirty="0">
                <a:solidFill>
                  <a:schemeClr val="bg2"/>
                </a:solidFill>
                <a:latin typeface="+mn-ea"/>
                <a:ea typeface="+mn-ea"/>
              </a:rPr>
              <a:t>お願いいたします</a:t>
            </a:r>
            <a:r>
              <a:rPr lang="ja-JP" altLang="en-US" sz="1200" b="1" dirty="0" smtClean="0">
                <a:solidFill>
                  <a:schemeClr val="bg2"/>
                </a:solidFill>
                <a:latin typeface="+mn-ea"/>
                <a:ea typeface="+mn-ea"/>
              </a:rPr>
              <a:t>。</a:t>
            </a:r>
            <a:endParaRPr kumimoji="1" lang="ja-JP" altLang="en-US" sz="1200" dirty="0">
              <a:solidFill>
                <a:schemeClr val="bg2"/>
              </a:solidFill>
              <a:latin typeface="+mn-ea"/>
              <a:ea typeface="+mn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706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本法人の設立が承認されました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707" y="2492896"/>
            <a:ext cx="3332369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LEDパワポ基本テンプレー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Helvetica Neue Medium"/>
        <a:ea typeface="メイリオ"/>
        <a:cs typeface="ＤＦＧ平成ゴシック体W7"/>
      </a:majorFont>
      <a:minorFont>
        <a:latin typeface="Arial"/>
        <a:ea typeface="メイリオ"/>
        <a:cs typeface="ＤＦＧ平成ゴシック体W7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kumimoji="1" dirty="0" smtClean="0">
            <a:solidFill>
              <a:schemeClr val="bg2"/>
            </a:solidFill>
            <a:latin typeface="ヒラギノ角ゴ ProN W6"/>
            <a:ea typeface="ヒラギノ角ゴ ProN W6"/>
            <a:cs typeface="ヒラギノ角ゴ ProN W6"/>
          </a:defRPr>
        </a:defPPr>
      </a:lstStyle>
    </a:txDef>
  </a:objectDefaults>
  <a:extraClrSchemeLst>
    <a:extraClrScheme>
      <a:clrScheme name="SUPERP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PERP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PERP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プレゼンテーション1" id="{DE00921D-40F7-43B6-BD6D-305108E5D07E}" vid="{133BE196-5EE9-4F4C-B01D-66311A1AA8D5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VLEDパワポ基本テンプレート</Template>
  <TotalTime>0</TotalTime>
  <Words>906</Words>
  <Application>Microsoft Office PowerPoint</Application>
  <PresentationFormat>A4 210 x 297 mm</PresentationFormat>
  <Paragraphs>190</Paragraphs>
  <Slides>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VLEDパワポ基本テンプレート</vt:lpstr>
      <vt:lpstr>勝手表彰について</vt:lpstr>
      <vt:lpstr>１. 勝手表彰の概要</vt:lpstr>
      <vt:lpstr>2. これまでの受賞作品・イベント</vt:lpstr>
      <vt:lpstr>2. これまでの受賞作品・イベント</vt:lpstr>
      <vt:lpstr>2. これまでの受賞作品・イベント</vt:lpstr>
      <vt:lpstr>３. 今年度の勝手表彰について（案）</vt:lpstr>
      <vt:lpstr>４. スケジュール</vt:lpstr>
      <vt:lpstr>５. スポンサー募集中</vt:lpstr>
      <vt:lpstr>PowerPoint プレゼンテーション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2014-12-17T06:37:59Z</dcterms:created>
  <dcterms:modified xsi:type="dcterms:W3CDTF">2016-02-01T10:09:30Z</dcterms:modified>
</cp:coreProperties>
</file>