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283"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CFADFA-3594-4771-8CE7-DA6CB07F3FBA}" type="datetimeFigureOut">
              <a:rPr kumimoji="1" lang="ja-JP" altLang="en-US" smtClean="0"/>
              <a:t>2015/12/4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DB67F4-9319-4526-B796-1A5986F4C5F0}" type="slidenum">
              <a:rPr kumimoji="1" lang="ja-JP" altLang="en-US" smtClean="0"/>
              <a:t>‹#›</a:t>
            </a:fld>
            <a:endParaRPr kumimoji="1" lang="ja-JP" altLang="en-US"/>
          </a:p>
        </p:txBody>
      </p:sp>
    </p:spTree>
    <p:extLst>
      <p:ext uri="{BB962C8B-B14F-4D97-AF65-F5344CB8AC3E}">
        <p14:creationId xmlns:p14="http://schemas.microsoft.com/office/powerpoint/2010/main" val="35922051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C5B858-81C4-4D46-BBEE-CA4C309483AF}" type="datetime1">
              <a:rPr kumimoji="1" lang="ja-JP" altLang="en-US" smtClean="0"/>
              <a:t>2015/12/4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10400" y="6492875"/>
            <a:ext cx="2133600" cy="365125"/>
          </a:xfrm>
        </p:spPr>
        <p:txBody>
          <a:bodyPr/>
          <a:lstStyle>
            <a:lvl1pPr>
              <a:defRPr sz="1600">
                <a:latin typeface="Meiryo UI" panose="020B0604030504040204" pitchFamily="50" charset="-128"/>
                <a:ea typeface="Meiryo UI" panose="020B0604030504040204" pitchFamily="50" charset="-128"/>
                <a:cs typeface="Meiryo UI" panose="020B0604030504040204" pitchFamily="50" charset="-128"/>
              </a:defRPr>
            </a:lvl1pPr>
          </a:lstStyle>
          <a:p>
            <a:fld id="{D9418381-113A-479A-A9CC-A8F15A2D82EC}" type="slidenum">
              <a:rPr lang="ja-JP" altLang="en-US" smtClean="0"/>
              <a:pPr/>
              <a:t>‹#›</a:t>
            </a:fld>
            <a:endParaRPr lang="ja-JP" altLang="en-US" dirty="0"/>
          </a:p>
        </p:txBody>
      </p:sp>
    </p:spTree>
    <p:extLst>
      <p:ext uri="{BB962C8B-B14F-4D97-AF65-F5344CB8AC3E}">
        <p14:creationId xmlns:p14="http://schemas.microsoft.com/office/powerpoint/2010/main" val="78441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BCE94F0-07D5-4712-A392-E82715CCB922}" type="datetime1">
              <a:rPr kumimoji="1" lang="ja-JP" altLang="en-US" smtClean="0"/>
              <a:t>2015/12/4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418381-113A-479A-A9CC-A8F15A2D82EC}" type="slidenum">
              <a:rPr kumimoji="1" lang="ja-JP" altLang="en-US" smtClean="0"/>
              <a:t>‹#›</a:t>
            </a:fld>
            <a:endParaRPr kumimoji="1" lang="ja-JP" altLang="en-US"/>
          </a:p>
        </p:txBody>
      </p:sp>
    </p:spTree>
    <p:extLst>
      <p:ext uri="{BB962C8B-B14F-4D97-AF65-F5344CB8AC3E}">
        <p14:creationId xmlns:p14="http://schemas.microsoft.com/office/powerpoint/2010/main" val="557100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1DC46A5-212C-45F7-A810-7BF1E54E0D49}" type="datetime1">
              <a:rPr kumimoji="1" lang="ja-JP" altLang="en-US" smtClean="0"/>
              <a:t>2015/12/4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418381-113A-479A-A9CC-A8F15A2D82EC}" type="slidenum">
              <a:rPr kumimoji="1" lang="ja-JP" altLang="en-US" smtClean="0"/>
              <a:t>‹#›</a:t>
            </a:fld>
            <a:endParaRPr kumimoji="1" lang="ja-JP" altLang="en-US"/>
          </a:p>
        </p:txBody>
      </p:sp>
    </p:spTree>
    <p:extLst>
      <p:ext uri="{BB962C8B-B14F-4D97-AF65-F5344CB8AC3E}">
        <p14:creationId xmlns:p14="http://schemas.microsoft.com/office/powerpoint/2010/main" val="174547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8B0A7EF-A53A-40D0-AF0E-0CF07FC1F2B1}" type="datetime1">
              <a:rPr kumimoji="1" lang="ja-JP" altLang="en-US" smtClean="0"/>
              <a:t>2015/12/4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418381-113A-479A-A9CC-A8F15A2D82EC}" type="slidenum">
              <a:rPr kumimoji="1" lang="ja-JP" altLang="en-US" smtClean="0"/>
              <a:t>‹#›</a:t>
            </a:fld>
            <a:endParaRPr kumimoji="1" lang="ja-JP" altLang="en-US"/>
          </a:p>
        </p:txBody>
      </p:sp>
    </p:spTree>
    <p:extLst>
      <p:ext uri="{BB962C8B-B14F-4D97-AF65-F5344CB8AC3E}">
        <p14:creationId xmlns:p14="http://schemas.microsoft.com/office/powerpoint/2010/main" val="3984145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AE7FF1-1AEC-4A64-AB82-7BC4E8AFFCBF}" type="datetime1">
              <a:rPr kumimoji="1" lang="ja-JP" altLang="en-US" smtClean="0"/>
              <a:t>2015/12/4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418381-113A-479A-A9CC-A8F15A2D82EC}" type="slidenum">
              <a:rPr kumimoji="1" lang="ja-JP" altLang="en-US" smtClean="0"/>
              <a:t>‹#›</a:t>
            </a:fld>
            <a:endParaRPr kumimoji="1" lang="ja-JP" altLang="en-US"/>
          </a:p>
        </p:txBody>
      </p:sp>
    </p:spTree>
    <p:extLst>
      <p:ext uri="{BB962C8B-B14F-4D97-AF65-F5344CB8AC3E}">
        <p14:creationId xmlns:p14="http://schemas.microsoft.com/office/powerpoint/2010/main" val="1122127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0AB4E9F-9BD3-4792-AE1B-4B8F8E5211CA}" type="datetime1">
              <a:rPr kumimoji="1" lang="ja-JP" altLang="en-US" smtClean="0"/>
              <a:t>2015/12/4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418381-113A-479A-A9CC-A8F15A2D82EC}" type="slidenum">
              <a:rPr kumimoji="1" lang="ja-JP" altLang="en-US" smtClean="0"/>
              <a:t>‹#›</a:t>
            </a:fld>
            <a:endParaRPr kumimoji="1" lang="ja-JP" altLang="en-US"/>
          </a:p>
        </p:txBody>
      </p:sp>
    </p:spTree>
    <p:extLst>
      <p:ext uri="{BB962C8B-B14F-4D97-AF65-F5344CB8AC3E}">
        <p14:creationId xmlns:p14="http://schemas.microsoft.com/office/powerpoint/2010/main" val="3169938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13A4F2B-541C-4632-89B6-7287C3700D2D}" type="datetime1">
              <a:rPr kumimoji="1" lang="ja-JP" altLang="en-US" smtClean="0"/>
              <a:t>2015/12/4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9418381-113A-479A-A9CC-A8F15A2D82EC}" type="slidenum">
              <a:rPr kumimoji="1" lang="ja-JP" altLang="en-US" smtClean="0"/>
              <a:t>‹#›</a:t>
            </a:fld>
            <a:endParaRPr kumimoji="1" lang="ja-JP" altLang="en-US"/>
          </a:p>
        </p:txBody>
      </p:sp>
    </p:spTree>
    <p:extLst>
      <p:ext uri="{BB962C8B-B14F-4D97-AF65-F5344CB8AC3E}">
        <p14:creationId xmlns:p14="http://schemas.microsoft.com/office/powerpoint/2010/main" val="1569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C7D37FA-052A-4F98-82AE-96E1447F0531}" type="datetime1">
              <a:rPr kumimoji="1" lang="ja-JP" altLang="en-US" smtClean="0"/>
              <a:t>2015/12/4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418381-113A-479A-A9CC-A8F15A2D82EC}" type="slidenum">
              <a:rPr kumimoji="1" lang="ja-JP" altLang="en-US" smtClean="0"/>
              <a:t>‹#›</a:t>
            </a:fld>
            <a:endParaRPr kumimoji="1" lang="ja-JP" altLang="en-US"/>
          </a:p>
        </p:txBody>
      </p:sp>
    </p:spTree>
    <p:extLst>
      <p:ext uri="{BB962C8B-B14F-4D97-AF65-F5344CB8AC3E}">
        <p14:creationId xmlns:p14="http://schemas.microsoft.com/office/powerpoint/2010/main" val="3785677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1B7B8D9-6627-405A-A6DE-6CCB14828EBF}" type="datetime1">
              <a:rPr kumimoji="1" lang="ja-JP" altLang="en-US" smtClean="0"/>
              <a:t>2015/12/4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9418381-113A-479A-A9CC-A8F15A2D82EC}" type="slidenum">
              <a:rPr kumimoji="1" lang="ja-JP" altLang="en-US" smtClean="0"/>
              <a:t>‹#›</a:t>
            </a:fld>
            <a:endParaRPr kumimoji="1" lang="ja-JP" altLang="en-US"/>
          </a:p>
        </p:txBody>
      </p:sp>
    </p:spTree>
    <p:extLst>
      <p:ext uri="{BB962C8B-B14F-4D97-AF65-F5344CB8AC3E}">
        <p14:creationId xmlns:p14="http://schemas.microsoft.com/office/powerpoint/2010/main" val="2150111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225DD36-BFD9-4F6A-8925-63ED0D5DBBA3}" type="datetime1">
              <a:rPr kumimoji="1" lang="ja-JP" altLang="en-US" smtClean="0"/>
              <a:t>2015/12/4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418381-113A-479A-A9CC-A8F15A2D82EC}" type="slidenum">
              <a:rPr kumimoji="1" lang="ja-JP" altLang="en-US" smtClean="0"/>
              <a:t>‹#›</a:t>
            </a:fld>
            <a:endParaRPr kumimoji="1" lang="ja-JP" altLang="en-US"/>
          </a:p>
        </p:txBody>
      </p:sp>
    </p:spTree>
    <p:extLst>
      <p:ext uri="{BB962C8B-B14F-4D97-AF65-F5344CB8AC3E}">
        <p14:creationId xmlns:p14="http://schemas.microsoft.com/office/powerpoint/2010/main" val="640321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AC3F079-667B-4F5B-8FAD-A8080D294140}" type="datetime1">
              <a:rPr kumimoji="1" lang="ja-JP" altLang="en-US" smtClean="0"/>
              <a:t>2015/12/4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418381-113A-479A-A9CC-A8F15A2D82EC}" type="slidenum">
              <a:rPr kumimoji="1" lang="ja-JP" altLang="en-US" smtClean="0"/>
              <a:t>‹#›</a:t>
            </a:fld>
            <a:endParaRPr kumimoji="1" lang="ja-JP" altLang="en-US"/>
          </a:p>
        </p:txBody>
      </p:sp>
    </p:spTree>
    <p:extLst>
      <p:ext uri="{BB962C8B-B14F-4D97-AF65-F5344CB8AC3E}">
        <p14:creationId xmlns:p14="http://schemas.microsoft.com/office/powerpoint/2010/main" val="1018876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38826-0B7F-4A36-983E-8E19E3B69F23}" type="datetime1">
              <a:rPr kumimoji="1" lang="ja-JP" altLang="en-US" smtClean="0"/>
              <a:t>2015/12/4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418381-113A-479A-A9CC-A8F15A2D82EC}" type="slidenum">
              <a:rPr kumimoji="1" lang="ja-JP" altLang="en-US" smtClean="0"/>
              <a:t>‹#›</a:t>
            </a:fld>
            <a:endParaRPr kumimoji="1" lang="ja-JP" altLang="en-US"/>
          </a:p>
        </p:txBody>
      </p:sp>
    </p:spTree>
    <p:extLst>
      <p:ext uri="{BB962C8B-B14F-4D97-AF65-F5344CB8AC3E}">
        <p14:creationId xmlns:p14="http://schemas.microsoft.com/office/powerpoint/2010/main" val="2881526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154691"/>
            <a:ext cx="3671198" cy="338554"/>
          </a:xfrm>
          <a:prstGeom prst="rect">
            <a:avLst/>
          </a:prstGeom>
          <a:noFill/>
        </p:spPr>
        <p:txBody>
          <a:bodyPr wrap="none" rtlCol="0">
            <a:spAutoFit/>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オープンデータ活用ビジネス事例集の概要</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508470412"/>
              </p:ext>
            </p:extLst>
          </p:nvPr>
        </p:nvGraphicFramePr>
        <p:xfrm>
          <a:off x="323528" y="980728"/>
          <a:ext cx="8496944" cy="5184576"/>
        </p:xfrm>
        <a:graphic>
          <a:graphicData uri="http://schemas.openxmlformats.org/drawingml/2006/table">
            <a:tbl>
              <a:tblPr firstRow="1" firstCol="1" bandRow="1">
                <a:tableStyleId>{5C22544A-7EE6-4342-B048-85BDC9FD1C3A}</a:tableStyleId>
              </a:tblPr>
              <a:tblGrid>
                <a:gridCol w="1440160"/>
                <a:gridCol w="4176464"/>
                <a:gridCol w="1080120"/>
                <a:gridCol w="1800200"/>
              </a:tblGrid>
              <a:tr h="360040">
                <a:tc>
                  <a:txBody>
                    <a:bodyPr/>
                    <a:lstStyle/>
                    <a:p>
                      <a:pPr indent="133350"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タイプ</a:t>
                      </a:r>
                    </a:p>
                  </a:txBody>
                  <a:tcPr marL="68580" marR="68580" marT="0" marB="0" anchor="ctr"/>
                </a:tc>
                <a:tc>
                  <a:txBody>
                    <a:bodyPr/>
                    <a:lstStyle/>
                    <a:p>
                      <a:pPr indent="133350"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特徴</a:t>
                      </a:r>
                    </a:p>
                  </a:txBody>
                  <a:tcPr marL="68580" marR="68580" marT="0" marB="0" anchor="ctr"/>
                </a:tc>
                <a:tc>
                  <a:txBody>
                    <a:bodyPr/>
                    <a:lstStyle/>
                    <a:p>
                      <a:pPr indent="133350"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主な企業</a:t>
                      </a:r>
                    </a:p>
                  </a:txBody>
                  <a:tcPr marL="68580" marR="68580" marT="0" marB="0" anchor="ctr"/>
                </a:tc>
                <a:tc>
                  <a:txBody>
                    <a:bodyPr/>
                    <a:lstStyle/>
                    <a:p>
                      <a:pPr indent="133350" algn="ctr">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今回とりあげた事例</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1473304">
                <a:tc>
                  <a:txBody>
                    <a:bodyPr/>
                    <a:lstStyle/>
                    <a:p>
                      <a:pPr indent="133350"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付加価値型</a:t>
                      </a:r>
                    </a:p>
                  </a:txBody>
                  <a:tcPr marL="68580" marR="68580" marT="0" marB="0" anchor="ctr"/>
                </a:tc>
                <a:tc>
                  <a:txBody>
                    <a:bodyPr/>
                    <a:lstStyle/>
                    <a:p>
                      <a:pPr marL="92075" lvl="0" indent="-92075" algn="l">
                        <a:lnSpc>
                          <a:spcPts val="1400"/>
                        </a:lnSpc>
                        <a:spcAft>
                          <a:spcPts val="0"/>
                        </a:spcAft>
                        <a:buFont typeface="Symbol"/>
                        <a:buNone/>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既存</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ビジネスの価値を高めるためにオープンデータを利用する</a:t>
                      </a:r>
                    </a:p>
                    <a:p>
                      <a:pPr marL="92075" lvl="0" indent="-92075" algn="l">
                        <a:lnSpc>
                          <a:spcPts val="1400"/>
                        </a:lnSpc>
                        <a:spcAft>
                          <a:spcPts val="0"/>
                        </a:spcAft>
                        <a:buFont typeface="Symbol"/>
                        <a:buNone/>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データ</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の加工は可視化などが主であり複雑な処理はしない</a:t>
                      </a:r>
                    </a:p>
                    <a:p>
                      <a:pPr marL="92075" lvl="0" indent="-92075" algn="l">
                        <a:lnSpc>
                          <a:spcPts val="1400"/>
                        </a:lnSpc>
                        <a:spcAft>
                          <a:spcPts val="0"/>
                        </a:spcAft>
                        <a:buFont typeface="Symbol"/>
                        <a:buNone/>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競合</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相手もオープンデータを自由に利用できるため、既存ビジネスの優劣を極端に変えることはない</a:t>
                      </a:r>
                    </a:p>
                  </a:txBody>
                  <a:tcPr marL="68580" marR="68580" marT="0" marB="0" anchor="ctr"/>
                </a:tc>
                <a:tc>
                  <a:txBody>
                    <a:bodyPr/>
                    <a:lstStyle/>
                    <a:p>
                      <a:pPr marL="0" indent="0"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市場のリーダー</a:t>
                      </a:r>
                    </a:p>
                  </a:txBody>
                  <a:tcPr marL="68580" marR="68580" marT="0" marB="0" anchor="ctr"/>
                </a:tc>
                <a:tc>
                  <a:txBody>
                    <a:bodyPr/>
                    <a:lstStyle/>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Yelp</a:t>
                      </a: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MRIS</a:t>
                      </a: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err="1" smtClean="0">
                          <a:effectLst/>
                          <a:latin typeface="Meiryo UI" panose="020B0604030504040204" pitchFamily="50" charset="-128"/>
                          <a:ea typeface="Meiryo UI" panose="020B0604030504040204" pitchFamily="50" charset="-128"/>
                          <a:cs typeface="Meiryo UI" panose="020B0604030504040204" pitchFamily="50" charset="-128"/>
                        </a:rPr>
                        <a:t>Zaim</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・ナビタイムジャパン</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・サンゼロミニッツ</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KDDI</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1767056">
                <a:tc>
                  <a:txBody>
                    <a:bodyPr/>
                    <a:lstStyle/>
                    <a:p>
                      <a:pPr indent="133350" algn="ctr">
                        <a:spcAft>
                          <a:spcPts val="0"/>
                        </a:spcAft>
                      </a:pPr>
                      <a:r>
                        <a:rPr lang="ja-JP" sz="1200" kern="100">
                          <a:effectLst/>
                          <a:latin typeface="Meiryo UI" panose="020B0604030504040204" pitchFamily="50" charset="-128"/>
                          <a:ea typeface="Meiryo UI" panose="020B0604030504040204" pitchFamily="50" charset="-128"/>
                          <a:cs typeface="Meiryo UI" panose="020B0604030504040204" pitchFamily="50" charset="-128"/>
                        </a:rPr>
                        <a:t>新価値創造型</a:t>
                      </a:r>
                    </a:p>
                  </a:txBody>
                  <a:tcPr marL="68580" marR="68580" marT="0" marB="0" anchor="ctr"/>
                </a:tc>
                <a:tc>
                  <a:txBody>
                    <a:bodyPr/>
                    <a:lstStyle/>
                    <a:p>
                      <a:pPr marL="92075" lvl="0" indent="-92075" algn="l">
                        <a:lnSpc>
                          <a:spcPts val="1400"/>
                        </a:lnSpc>
                        <a:spcAft>
                          <a:spcPts val="0"/>
                        </a:spcAft>
                        <a:buFont typeface="Symbol"/>
                        <a:buNone/>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オープンデータ</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を含む多様なデータをかけ合わせ、高度な分析によって未来を予測する</a:t>
                      </a:r>
                    </a:p>
                    <a:p>
                      <a:pPr marL="92075" lvl="0" indent="-92075" algn="l">
                        <a:lnSpc>
                          <a:spcPts val="1400"/>
                        </a:lnSpc>
                        <a:spcAft>
                          <a:spcPts val="0"/>
                        </a:spcAft>
                        <a:buFont typeface="Symbol"/>
                        <a:buNone/>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価値</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を生み出す源泉は新しく開発したアルゴリズムや分析モデル</a:t>
                      </a:r>
                    </a:p>
                    <a:p>
                      <a:pPr marL="92075" lvl="0" indent="-92075" algn="l">
                        <a:lnSpc>
                          <a:spcPts val="1400"/>
                        </a:lnSpc>
                        <a:spcAft>
                          <a:spcPts val="0"/>
                        </a:spcAft>
                        <a:buFont typeface="Symbol"/>
                        <a:buNone/>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オープンデータ</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はアルゴリズムや分析モデルを開発する際にも利用される</a:t>
                      </a:r>
                    </a:p>
                  </a:txBody>
                  <a:tcPr marL="68580" marR="68580" marT="0" marB="0" anchor="ctr"/>
                </a:tc>
                <a:tc>
                  <a:txBody>
                    <a:bodyPr/>
                    <a:lstStyle/>
                    <a:p>
                      <a:pPr marL="0" indent="0"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スタートアップ</a:t>
                      </a:r>
                    </a:p>
                  </a:txBody>
                  <a:tcPr marL="68580" marR="68580" marT="0" marB="0" anchor="ctr"/>
                </a:tc>
                <a:tc>
                  <a:txBody>
                    <a:bodyPr/>
                    <a:lstStyle/>
                    <a:p>
                      <a:pPr marL="92075" indent="-92075"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The Climate Corporation</a:t>
                      </a: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err="1" smtClean="0">
                          <a:effectLst/>
                          <a:latin typeface="Meiryo UI" panose="020B0604030504040204" pitchFamily="50" charset="-128"/>
                          <a:ea typeface="Meiryo UI" panose="020B0604030504040204" pitchFamily="50" charset="-128"/>
                          <a:cs typeface="Meiryo UI" panose="020B0604030504040204" pitchFamily="50" charset="-128"/>
                        </a:rPr>
                        <a:t>PredPol</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err="1" smtClean="0">
                          <a:effectLst/>
                          <a:latin typeface="Meiryo UI" panose="020B0604030504040204" pitchFamily="50" charset="-128"/>
                          <a:ea typeface="Meiryo UI" panose="020B0604030504040204" pitchFamily="50" charset="-128"/>
                          <a:cs typeface="Meiryo UI" panose="020B0604030504040204" pitchFamily="50" charset="-128"/>
                        </a:rPr>
                        <a:t>BillGuard</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Zillow</a:t>
                      </a: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err="1" smtClean="0">
                          <a:effectLst/>
                          <a:latin typeface="Meiryo UI" panose="020B0604030504040204" pitchFamily="50" charset="-128"/>
                          <a:ea typeface="Meiryo UI" panose="020B0604030504040204" pitchFamily="50" charset="-128"/>
                          <a:cs typeface="Meiryo UI" panose="020B0604030504040204" pitchFamily="50" charset="-128"/>
                        </a:rPr>
                        <a:t>Opower</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err="1" smtClean="0">
                          <a:effectLst/>
                          <a:latin typeface="Meiryo UI" panose="020B0604030504040204" pitchFamily="50" charset="-128"/>
                          <a:ea typeface="Meiryo UI" panose="020B0604030504040204" pitchFamily="50" charset="-128"/>
                          <a:cs typeface="Meiryo UI" panose="020B0604030504040204" pitchFamily="50" charset="-128"/>
                        </a:rPr>
                        <a:t>WellBiome</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err="1" smtClean="0">
                          <a:effectLst/>
                          <a:latin typeface="Meiryo UI" panose="020B0604030504040204" pitchFamily="50" charset="-128"/>
                          <a:ea typeface="Meiryo UI" panose="020B0604030504040204" pitchFamily="50" charset="-128"/>
                          <a:cs typeface="Meiryo UI" panose="020B0604030504040204" pitchFamily="50" charset="-128"/>
                        </a:rPr>
                        <a:t>Descrates</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 Labs</a:t>
                      </a: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GEEO</a:t>
                      </a:r>
                    </a:p>
                  </a:txBody>
                  <a:tcPr marL="68580" marR="68580" marT="0" marB="0" anchor="ctr"/>
                </a:tc>
              </a:tr>
              <a:tr h="1584176">
                <a:tc>
                  <a:txBody>
                    <a:bodyPr/>
                    <a:lstStyle/>
                    <a:p>
                      <a:pPr indent="133350" algn="ctr">
                        <a:spcAft>
                          <a:spcPts val="0"/>
                        </a:spcAft>
                      </a:pPr>
                      <a:r>
                        <a:rPr lang="ja-JP" sz="1200" kern="100">
                          <a:effectLst/>
                          <a:latin typeface="Meiryo UI" panose="020B0604030504040204" pitchFamily="50" charset="-128"/>
                          <a:ea typeface="Meiryo UI" panose="020B0604030504040204" pitchFamily="50" charset="-128"/>
                          <a:cs typeface="Meiryo UI" panose="020B0604030504040204" pitchFamily="50" charset="-128"/>
                        </a:rPr>
                        <a:t>プラットフォーム型</a:t>
                      </a:r>
                    </a:p>
                  </a:txBody>
                  <a:tcPr marL="68580" marR="68580" marT="0" marB="0" anchor="ctr"/>
                </a:tc>
                <a:tc>
                  <a:txBody>
                    <a:bodyPr/>
                    <a:lstStyle/>
                    <a:p>
                      <a:pPr marL="92075" lvl="0" indent="-92075" algn="l">
                        <a:lnSpc>
                          <a:spcPts val="1400"/>
                        </a:lnSpc>
                        <a:spcAft>
                          <a:spcPts val="0"/>
                        </a:spcAft>
                        <a:buFont typeface="Symbol"/>
                        <a:buNone/>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特定</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の領域のデータを大量に集め、プラットフォーム化する</a:t>
                      </a:r>
                    </a:p>
                    <a:p>
                      <a:pPr marL="92075" lvl="0" indent="-92075" algn="l">
                        <a:lnSpc>
                          <a:spcPts val="1400"/>
                        </a:lnSpc>
                        <a:spcAft>
                          <a:spcPts val="0"/>
                        </a:spcAft>
                        <a:buFont typeface="Symbol"/>
                        <a:buNone/>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集めた</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データを利用しやすく提供することで最初の価値を生み出す</a:t>
                      </a:r>
                    </a:p>
                    <a:p>
                      <a:pPr marL="92075" lvl="0" indent="-92075" algn="l">
                        <a:lnSpc>
                          <a:spcPts val="1400"/>
                        </a:lnSpc>
                        <a:spcAft>
                          <a:spcPts val="0"/>
                        </a:spcAft>
                        <a:buFont typeface="Symbol"/>
                        <a:buNone/>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データ</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の利用状況や利用者の状況を分析することで、さらに新しい価値を生み出していく</a:t>
                      </a:r>
                    </a:p>
                  </a:txBody>
                  <a:tcPr marL="68580" marR="68580" marT="0" marB="0" anchor="ctr"/>
                </a:tc>
                <a:tc>
                  <a:txBody>
                    <a:bodyPr/>
                    <a:lstStyle/>
                    <a:p>
                      <a:pPr marL="0" indent="0"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スタートアップ</a:t>
                      </a:r>
                    </a:p>
                  </a:txBody>
                  <a:tcPr marL="68580" marR="68580" marT="0" marB="0" anchor="ctr"/>
                </a:tc>
                <a:tc>
                  <a:txBody>
                    <a:bodyPr/>
                    <a:lstStyle/>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err="1" smtClean="0">
                          <a:effectLst/>
                          <a:latin typeface="Meiryo UI" panose="020B0604030504040204" pitchFamily="50" charset="-128"/>
                          <a:ea typeface="Meiryo UI" panose="020B0604030504040204" pitchFamily="50" charset="-128"/>
                          <a:cs typeface="Meiryo UI" panose="020B0604030504040204" pitchFamily="50" charset="-128"/>
                        </a:rPr>
                        <a:t>OpenGov</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err="1" smtClean="0">
                          <a:effectLst/>
                          <a:latin typeface="Meiryo UI" panose="020B0604030504040204" pitchFamily="50" charset="-128"/>
                          <a:ea typeface="Meiryo UI" panose="020B0604030504040204" pitchFamily="50" charset="-128"/>
                          <a:cs typeface="Meiryo UI" panose="020B0604030504040204" pitchFamily="50" charset="-128"/>
                        </a:rPr>
                        <a:t>Socrata</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err="1" smtClean="0">
                          <a:effectLst/>
                          <a:latin typeface="Meiryo UI" panose="020B0604030504040204" pitchFamily="50" charset="-128"/>
                          <a:ea typeface="Meiryo UI" panose="020B0604030504040204" pitchFamily="50" charset="-128"/>
                          <a:cs typeface="Meiryo UI" panose="020B0604030504040204" pitchFamily="50" charset="-128"/>
                        </a:rPr>
                        <a:t>Thingful</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・カーリル</a:t>
                      </a: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・ウェルモ</a:t>
                      </a: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・マイ広報紙</a:t>
                      </a:r>
                    </a:p>
                    <a:p>
                      <a:pPr marL="0" indent="0"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err="1" smtClean="0">
                          <a:effectLst/>
                          <a:latin typeface="Meiryo UI" panose="020B0604030504040204" pitchFamily="50" charset="-128"/>
                          <a:ea typeface="Meiryo UI" panose="020B0604030504040204" pitchFamily="50" charset="-128"/>
                          <a:cs typeface="Meiryo UI" panose="020B0604030504040204" pitchFamily="50" charset="-128"/>
                        </a:rPr>
                        <a:t>OpenGov</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bl>
          </a:graphicData>
        </a:graphic>
      </p:graphicFrame>
      <p:sp>
        <p:nvSpPr>
          <p:cNvPr id="6" name="テキスト ボックス 5"/>
          <p:cNvSpPr txBox="1"/>
          <p:nvPr/>
        </p:nvSpPr>
        <p:spPr>
          <a:xfrm>
            <a:off x="8172400" y="153201"/>
            <a:ext cx="800219" cy="338554"/>
          </a:xfrm>
          <a:prstGeom prst="rect">
            <a:avLst/>
          </a:prstGeom>
          <a:noFill/>
        </p:spPr>
        <p:txBody>
          <a:bodyPr wrap="none" rtlCol="0">
            <a:spAutoFit/>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資料４</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61703" y="548680"/>
            <a:ext cx="3813865" cy="307777"/>
          </a:xfrm>
          <a:prstGeom prst="rect">
            <a:avLst/>
          </a:prstGeom>
          <a:noFill/>
        </p:spPr>
        <p:txBody>
          <a:bodyPr wrap="none" rtlCol="0">
            <a:spAutoFit/>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（１）オープンデータ活用ビジネスの３つのタイプ</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スライド番号プレースホルダー 7"/>
          <p:cNvSpPr>
            <a:spLocks noGrp="1"/>
          </p:cNvSpPr>
          <p:nvPr>
            <p:ph type="sldNum" sz="quarter" idx="12"/>
          </p:nvPr>
        </p:nvSpPr>
        <p:spPr/>
        <p:txBody>
          <a:bodyPr/>
          <a:lstStyle/>
          <a:p>
            <a:fld id="{D9418381-113A-479A-A9CC-A8F15A2D82EC}" type="slidenum">
              <a:rPr kumimoji="1" lang="ja-JP" altLang="en-US" smtClean="0"/>
              <a:t>1</a:t>
            </a:fld>
            <a:endParaRPr kumimoji="1" lang="ja-JP" altLang="en-US"/>
          </a:p>
        </p:txBody>
      </p:sp>
      <p:sp>
        <p:nvSpPr>
          <p:cNvPr id="10" name="正方形/長方形 9"/>
          <p:cNvSpPr/>
          <p:nvPr/>
        </p:nvSpPr>
        <p:spPr>
          <a:xfrm>
            <a:off x="323528" y="6334780"/>
            <a:ext cx="8496944" cy="523220"/>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「オープンデータ活用ビジネス事例集」は、下記の総務省サイトからダウンロードしてください。</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http://www.soumu.go.jp/menu_seisaku/ictseisaku/ictriyou/opendata/opendata03.html</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25777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596622428"/>
              </p:ext>
            </p:extLst>
          </p:nvPr>
        </p:nvGraphicFramePr>
        <p:xfrm>
          <a:off x="307757" y="1027529"/>
          <a:ext cx="8512715" cy="4896544"/>
        </p:xfrm>
        <a:graphic>
          <a:graphicData uri="http://schemas.openxmlformats.org/drawingml/2006/table">
            <a:tbl>
              <a:tblPr firstRow="1" firstCol="1" bandRow="1">
                <a:tableStyleId>{5C22544A-7EE6-4342-B048-85BDC9FD1C3A}</a:tableStyleId>
              </a:tblPr>
              <a:tblGrid>
                <a:gridCol w="1743963"/>
                <a:gridCol w="2448272"/>
                <a:gridCol w="2520280"/>
                <a:gridCol w="1800200"/>
              </a:tblGrid>
              <a:tr h="360040">
                <a:tc>
                  <a:txBody>
                    <a:bodyPr/>
                    <a:lstStyle/>
                    <a:p>
                      <a:pPr marL="0" indent="0" algn="ctr">
                        <a:lnSpc>
                          <a:spcPts val="1400"/>
                        </a:lnSpc>
                        <a:spcAft>
                          <a:spcPts val="0"/>
                        </a:spcAft>
                      </a:pPr>
                      <a:r>
                        <a:rPr lang="ja-JP" altLang="en-US" sz="12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事例</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ctr">
                        <a:lnSpc>
                          <a:spcPts val="1400"/>
                        </a:lnSpc>
                        <a:spcAft>
                          <a:spcPts val="0"/>
                        </a:spcAft>
                      </a:pPr>
                      <a:r>
                        <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サービス内容</a:t>
                      </a:r>
                    </a:p>
                  </a:txBody>
                  <a:tcPr marL="68580" marR="68580" marT="0" marB="0" anchor="ctr"/>
                </a:tc>
                <a:tc>
                  <a:txBody>
                    <a:bodyPr/>
                    <a:lstStyle/>
                    <a:p>
                      <a:pPr marL="0" indent="0" algn="ctr">
                        <a:lnSpc>
                          <a:spcPts val="1400"/>
                        </a:lnSpc>
                        <a:spcAft>
                          <a:spcPts val="0"/>
                        </a:spcAft>
                      </a:pPr>
                      <a:r>
                        <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オープンデータの活用方法</a:t>
                      </a:r>
                    </a:p>
                  </a:txBody>
                  <a:tcPr marL="68580" marR="68580" marT="0" marB="0" anchor="ctr"/>
                </a:tc>
                <a:tc>
                  <a:txBody>
                    <a:bodyPr/>
                    <a:lstStyle/>
                    <a:p>
                      <a:pPr marL="0" indent="0" algn="ctr">
                        <a:lnSpc>
                          <a:spcPts val="1400"/>
                        </a:lnSpc>
                        <a:spcAft>
                          <a:spcPts val="0"/>
                        </a:spcAft>
                      </a:pPr>
                      <a:r>
                        <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目的</a:t>
                      </a:r>
                    </a:p>
                  </a:txBody>
                  <a:tcPr marL="68580" marR="68580" marT="0" marB="0" anchor="ctr"/>
                </a:tc>
              </a:tr>
              <a:tr h="936104">
                <a:tc>
                  <a:txBody>
                    <a:bodyPr/>
                    <a:lstStyle/>
                    <a:p>
                      <a:pPr marL="0" indent="0" algn="ctr">
                        <a:lnSpc>
                          <a:spcPts val="1400"/>
                        </a:lnSpc>
                        <a:spcAft>
                          <a:spcPts val="0"/>
                        </a:spcAft>
                      </a:pPr>
                      <a:r>
                        <a:rPr lang="en-US"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Yelp</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世界最大級のローカルビジネスレビューサイト、月間平均訪問者数</a:t>
                      </a: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万人</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レストランガイドに保険衛生検査結果に基づくスコアを表示、病院や介護施設ガイドに緊急治療室での平均待ち時間等を表示</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ユーザー増による企業の広告出稿増</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864096">
                <a:tc>
                  <a:txBody>
                    <a:bodyPr/>
                    <a:lstStyle/>
                    <a:p>
                      <a:pPr marL="0" indent="0" algn="ctr">
                        <a:lnSpc>
                          <a:spcPts val="1400"/>
                        </a:lnSpc>
                        <a:spcAft>
                          <a:spcPts val="0"/>
                        </a:spcAft>
                      </a:pPr>
                      <a:r>
                        <a:rPr lang="en-US"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MRIS</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米国最大規模の</a:t>
                      </a: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Multiple Listing Service</a:t>
                      </a:r>
                      <a:r>
                        <a:rPr lang="ja-JP" sz="1200" kern="100" dirty="0" err="1">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登録ユーザー数は</a:t>
                      </a: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46,000</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人、総物件数は</a:t>
                      </a: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213,000</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件</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物件ごとに近隣の犯罪発生率、学区の小学校一覧、大気や水など環境品質に関するデータ等を表示</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登録ユーザー増</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648072">
                <a:tc>
                  <a:txBody>
                    <a:bodyPr/>
                    <a:lstStyle/>
                    <a:p>
                      <a:pPr marL="0" indent="0" algn="ctr">
                        <a:lnSpc>
                          <a:spcPts val="1400"/>
                        </a:lnSpc>
                        <a:spcAft>
                          <a:spcPts val="0"/>
                        </a:spcAft>
                      </a:pPr>
                      <a:r>
                        <a:rPr lang="en-US" sz="1200" kern="100" dirty="0" err="1">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Zaim</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日本で最大級のオンライン家計簿、</a:t>
                      </a: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400</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万ダウンロード</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申請可能な給付金や手当・控除を表示</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有料のプレミアム会員増</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648072">
                <a:tc>
                  <a:txBody>
                    <a:bodyPr/>
                    <a:lstStyle/>
                    <a:p>
                      <a:pPr marL="0" indent="0" algn="ctr">
                        <a:lnSpc>
                          <a:spcPts val="1400"/>
                        </a:lnSpc>
                        <a:spcAft>
                          <a:spcPts val="0"/>
                        </a:spcAft>
                      </a:pPr>
                      <a:r>
                        <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ナビタイムジャパン</a:t>
                      </a: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日本で最大級のナビゲーションサービス、月間ユーザー数</a:t>
                      </a: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2,600</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万人</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検索結果に自治体の避難場所情報を追加</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有料ユーザー増</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20080">
                <a:tc>
                  <a:txBody>
                    <a:bodyPr/>
                    <a:lstStyle/>
                    <a:p>
                      <a:pPr marL="0" indent="0" algn="ctr">
                        <a:lnSpc>
                          <a:spcPts val="1400"/>
                        </a:lnSpc>
                        <a:spcAft>
                          <a:spcPts val="0"/>
                        </a:spcAft>
                      </a:pPr>
                      <a:r>
                        <a:rPr lang="ja-JP" sz="12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サンゼロミニッツ</a:t>
                      </a:r>
                      <a:endParaRPr lang="en-US" altLang="ja-JP" sz="12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ctr">
                        <a:lnSpc>
                          <a:spcPts val="1400"/>
                        </a:lnSpc>
                        <a:spcAft>
                          <a:spcPts val="0"/>
                        </a:spcAft>
                      </a:pPr>
                      <a:r>
                        <a:rPr lang="ja-JP" sz="12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イード）</a:t>
                      </a: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日本で最大級のタウン情報紙、月間利用者数</a:t>
                      </a: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370</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万人、月間ページビュー数</a:t>
                      </a: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1,200</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万</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保育園の待機児童数と定員数などを利用して住みやすさをスコアで表示</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エリア広告と送客アフィリエイト増</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20080">
                <a:tc>
                  <a:txBody>
                    <a:bodyPr/>
                    <a:lstStyle/>
                    <a:p>
                      <a:pPr marL="0" indent="0" algn="ctr">
                        <a:lnSpc>
                          <a:spcPts val="1400"/>
                        </a:lnSpc>
                        <a:spcAft>
                          <a:spcPts val="0"/>
                        </a:spcAft>
                      </a:pPr>
                      <a:r>
                        <a:rPr lang="en-US"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KDDI</a:t>
                      </a:r>
                      <a:r>
                        <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au</a:t>
                      </a:r>
                      <a:r>
                        <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契約者数</a:t>
                      </a: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4,470</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万人を超える日本第</a:t>
                      </a: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位の携帯電話事業者</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地域ごとの天気予報から降水確率のデータを取得し、傘立ての</a:t>
                      </a: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LED</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で傘の必要性を表示</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au WALLET Market</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による顧客囲い込み</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bl>
          </a:graphicData>
        </a:graphic>
      </p:graphicFrame>
      <p:sp>
        <p:nvSpPr>
          <p:cNvPr id="7" name="テキスト ボックス 6"/>
          <p:cNvSpPr txBox="1"/>
          <p:nvPr/>
        </p:nvSpPr>
        <p:spPr>
          <a:xfrm>
            <a:off x="93916" y="295083"/>
            <a:ext cx="3070071" cy="307777"/>
          </a:xfrm>
          <a:prstGeom prst="rect">
            <a:avLst/>
          </a:prstGeom>
          <a:noFill/>
        </p:spPr>
        <p:txBody>
          <a:bodyPr wrap="none" rtlCol="0">
            <a:spAutoFit/>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（２）オープンデータ活用ビジネス事例</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307756" y="692696"/>
            <a:ext cx="1321196" cy="307777"/>
          </a:xfrm>
          <a:prstGeom prst="rect">
            <a:avLst/>
          </a:prstGeom>
          <a:noFill/>
        </p:spPr>
        <p:txBody>
          <a:bodyPr wrap="none" rtlCol="0">
            <a:spAutoFit/>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①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付加価値型</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9418381-113A-479A-A9CC-A8F15A2D82EC}" type="slidenum">
              <a:rPr kumimoji="1" lang="ja-JP" altLang="en-US" smtClean="0"/>
              <a:t>2</a:t>
            </a:fld>
            <a:endParaRPr kumimoji="1" lang="ja-JP" altLang="en-US"/>
          </a:p>
        </p:txBody>
      </p:sp>
    </p:spTree>
    <p:extLst>
      <p:ext uri="{BB962C8B-B14F-4D97-AF65-F5344CB8AC3E}">
        <p14:creationId xmlns:p14="http://schemas.microsoft.com/office/powerpoint/2010/main" val="1227939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387176539"/>
              </p:ext>
            </p:extLst>
          </p:nvPr>
        </p:nvGraphicFramePr>
        <p:xfrm>
          <a:off x="307757" y="595481"/>
          <a:ext cx="8512715" cy="6001871"/>
        </p:xfrm>
        <a:graphic>
          <a:graphicData uri="http://schemas.openxmlformats.org/drawingml/2006/table">
            <a:tbl>
              <a:tblPr firstRow="1" firstCol="1" bandRow="1">
                <a:tableStyleId>{5C22544A-7EE6-4342-B048-85BDC9FD1C3A}</a:tableStyleId>
              </a:tblPr>
              <a:tblGrid>
                <a:gridCol w="1743963"/>
                <a:gridCol w="2448272"/>
                <a:gridCol w="2520280"/>
                <a:gridCol w="1800200"/>
              </a:tblGrid>
              <a:tr h="360040">
                <a:tc>
                  <a:txBody>
                    <a:bodyPr/>
                    <a:lstStyle/>
                    <a:p>
                      <a:pPr marL="0" indent="0" algn="ctr">
                        <a:lnSpc>
                          <a:spcPts val="1400"/>
                        </a:lnSpc>
                        <a:spcAft>
                          <a:spcPts val="0"/>
                        </a:spcAft>
                      </a:pPr>
                      <a:r>
                        <a:rPr lang="ja-JP" altLang="en-US" sz="12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事例</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ctr">
                        <a:lnSpc>
                          <a:spcPts val="1400"/>
                        </a:lnSpc>
                        <a:spcAft>
                          <a:spcPts val="0"/>
                        </a:spcAft>
                      </a:pPr>
                      <a:r>
                        <a:rPr lang="ja-JP" altLang="en-US" sz="12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新価値の内容</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ctr">
                        <a:lnSpc>
                          <a:spcPts val="1400"/>
                        </a:lnSpc>
                        <a:spcAft>
                          <a:spcPts val="0"/>
                        </a:spcAft>
                      </a:pPr>
                      <a:r>
                        <a:rPr lang="ja-JP" altLang="en-US" sz="12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オープンデータの活用方法</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ctr">
                        <a:lnSpc>
                          <a:spcPts val="1400"/>
                        </a:lnSpc>
                        <a:spcAft>
                          <a:spcPts val="0"/>
                        </a:spcAft>
                      </a:pPr>
                      <a:r>
                        <a:rPr lang="ja-JP" altLang="en-US" sz="12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強み</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45287">
                <a:tc>
                  <a:txBody>
                    <a:bodyPr/>
                    <a:lstStyle/>
                    <a:p>
                      <a:pPr marL="0" indent="0" algn="ctr">
                        <a:lnSpc>
                          <a:spcPts val="1400"/>
                        </a:lnSpc>
                        <a:spcAft>
                          <a:spcPts val="0"/>
                        </a:spcAft>
                      </a:pPr>
                      <a:r>
                        <a:rPr lang="en-US"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The Climate Corporation</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作物や農地ごとに最適な収入補償保険の提供、作物の生育状態やストレス状態を監視して問題発生を防止</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気象データ、土壌データ、収穫量データ、各種センサーのデータをかけあわせて利用</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兆を超えるシミュレーションポイントによってリスク分析を行う独自のアルゴリズム</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92088">
                <a:tc>
                  <a:txBody>
                    <a:bodyPr/>
                    <a:lstStyle/>
                    <a:p>
                      <a:pPr marL="0" indent="0" algn="ctr">
                        <a:lnSpc>
                          <a:spcPts val="1400"/>
                        </a:lnSpc>
                        <a:spcAft>
                          <a:spcPts val="0"/>
                        </a:spcAft>
                      </a:pPr>
                      <a:r>
                        <a:rPr lang="en-US" sz="1200" kern="100" dirty="0" err="1">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PredPol</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リアルタイムで犯罪発生を予測し、犯罪種別、場所、時間帯を割り出して警察に情報提供</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米国の犯罪に関するデータが一元管理されている</a:t>
                      </a: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The National Data Exchange</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をデータマイニングして予測モデル開発に利用</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地震の余震予測モデルを活用した犯罪予測モデル</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92088">
                <a:tc>
                  <a:txBody>
                    <a:bodyPr/>
                    <a:lstStyle/>
                    <a:p>
                      <a:pPr marL="0" indent="0" algn="ctr">
                        <a:lnSpc>
                          <a:spcPts val="1400"/>
                        </a:lnSpc>
                        <a:spcAft>
                          <a:spcPts val="0"/>
                        </a:spcAft>
                      </a:pPr>
                      <a:r>
                        <a:rPr lang="en-US" sz="1200" kern="100" dirty="0" err="1">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BillGuard</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クレジットカードの不正使用を監視して顧客に警告</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米消費者金融保護局のクレジットカードに関する苦情データベースから不正使用に関するデータを取得し、顧客の使用履歴をチェック</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不正や誤り、詐欺的な行為をチェックする</a:t>
                      </a: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100</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種類以上のロジック</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648072">
                <a:tc>
                  <a:txBody>
                    <a:bodyPr/>
                    <a:lstStyle/>
                    <a:p>
                      <a:pPr marL="0" indent="0" algn="ctr">
                        <a:lnSpc>
                          <a:spcPts val="1400"/>
                        </a:lnSpc>
                        <a:spcAft>
                          <a:spcPts val="0"/>
                        </a:spcAft>
                      </a:pPr>
                      <a:r>
                        <a:rPr lang="en-US"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Zillow</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従来の不動産価格査定方法とは異なる、透明性と納得性の高い査定モデルで不動産価格を査定</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固定資産税の情報と実際に支払った額、税の特例措置、租税査定人の記録などを査定に利用</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en-US" sz="1200" kern="100" dirty="0" err="1">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Zestimate</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というオープンデータを活用した独自の不動産価格査定モデル</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20080">
                <a:tc>
                  <a:txBody>
                    <a:bodyPr/>
                    <a:lstStyle/>
                    <a:p>
                      <a:pPr marL="0" indent="0" algn="ctr">
                        <a:lnSpc>
                          <a:spcPts val="1400"/>
                        </a:lnSpc>
                        <a:spcAft>
                          <a:spcPts val="0"/>
                        </a:spcAft>
                      </a:pPr>
                      <a:r>
                        <a:rPr lang="en-US" sz="1200" kern="100" dirty="0" err="1">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Opower</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家庭ごとに最適化された省エネ対策アドバイスをエネルギー事業者に代わって提供</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住宅エネルギー消費調査から機器の効率性能、冷暖房システムやエネルギー源などの消費データを取得</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家庭ごとにカスタマイズされた有効な省エネ対策を発見するアルゴリズム</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648072">
                <a:tc>
                  <a:txBody>
                    <a:bodyPr/>
                    <a:lstStyle/>
                    <a:p>
                      <a:pPr marL="0" indent="0" algn="ctr">
                        <a:lnSpc>
                          <a:spcPts val="1400"/>
                        </a:lnSpc>
                        <a:spcAft>
                          <a:spcPts val="0"/>
                        </a:spcAft>
                      </a:pPr>
                      <a:r>
                        <a:rPr lang="en-US" sz="1200" kern="100" dirty="0" err="1">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WellBiome</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腸内バクテリアの</a:t>
                      </a: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DNA</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解析に基づき、完全にパーソナライズされた栄養指導を提供</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100 </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種類にも上る最新の科学研究成果と臨床試験のデータをもとに分析アルゴリズムを開発</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腸内バクテリアを分析する独自のアルゴリズム</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648072">
                <a:tc>
                  <a:txBody>
                    <a:bodyPr/>
                    <a:lstStyle/>
                    <a:p>
                      <a:pPr marL="0" indent="0" algn="ctr">
                        <a:lnSpc>
                          <a:spcPts val="1400"/>
                        </a:lnSpc>
                        <a:spcAft>
                          <a:spcPts val="0"/>
                        </a:spcAft>
                      </a:pPr>
                      <a:r>
                        <a:rPr lang="en-US" sz="1200" kern="100" dirty="0" err="1">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Descrates</a:t>
                      </a:r>
                      <a:r>
                        <a:rPr lang="en-US"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Labs</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赤外線画像を利用して農作物の収穫量を予測</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en-US"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NASA</a:t>
                      </a: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がオープンデータとして公開している大量の画像データを分析して独自の地図に変換</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大量のデータを処理するデータパイプライン、画像認識とパターン認識技術</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648072">
                <a:tc>
                  <a:txBody>
                    <a:bodyPr/>
                    <a:lstStyle/>
                    <a:p>
                      <a:pPr marL="0" indent="0" algn="ctr">
                        <a:lnSpc>
                          <a:spcPts val="1400"/>
                        </a:lnSpc>
                        <a:spcAft>
                          <a:spcPts val="0"/>
                        </a:spcAft>
                      </a:pPr>
                      <a:r>
                        <a:rPr lang="en-US"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GEEO</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不動産販売価格を予測し、不動産取引における売主と買主との情報の非対称性を解消</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次世代統計利用システムの統計データから路線価、国勢調査、住宅・土地統計調査などを予測に活用</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独自開発した地理空間分析用の予測型エンジン</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bl>
          </a:graphicData>
        </a:graphic>
      </p:graphicFrame>
      <p:sp>
        <p:nvSpPr>
          <p:cNvPr id="8" name="テキスト ボックス 7"/>
          <p:cNvSpPr txBox="1"/>
          <p:nvPr/>
        </p:nvSpPr>
        <p:spPr>
          <a:xfrm>
            <a:off x="307756" y="260648"/>
            <a:ext cx="1500732" cy="307777"/>
          </a:xfrm>
          <a:prstGeom prst="rect">
            <a:avLst/>
          </a:prstGeom>
          <a:noFill/>
        </p:spPr>
        <p:txBody>
          <a:bodyPr wrap="non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②</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新</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価値創造型</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9418381-113A-479A-A9CC-A8F15A2D82EC}" type="slidenum">
              <a:rPr kumimoji="1" lang="ja-JP" altLang="en-US" smtClean="0"/>
              <a:t>3</a:t>
            </a:fld>
            <a:endParaRPr kumimoji="1" lang="ja-JP" altLang="en-US"/>
          </a:p>
        </p:txBody>
      </p:sp>
    </p:spTree>
    <p:extLst>
      <p:ext uri="{BB962C8B-B14F-4D97-AF65-F5344CB8AC3E}">
        <p14:creationId xmlns:p14="http://schemas.microsoft.com/office/powerpoint/2010/main" val="2907257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756689558"/>
              </p:ext>
            </p:extLst>
          </p:nvPr>
        </p:nvGraphicFramePr>
        <p:xfrm>
          <a:off x="307757" y="595481"/>
          <a:ext cx="8512713" cy="5641831"/>
        </p:xfrm>
        <a:graphic>
          <a:graphicData uri="http://schemas.openxmlformats.org/drawingml/2006/table">
            <a:tbl>
              <a:tblPr firstRow="1" firstCol="1" bandRow="1">
                <a:tableStyleId>{5C22544A-7EE6-4342-B048-85BDC9FD1C3A}</a:tableStyleId>
              </a:tblPr>
              <a:tblGrid>
                <a:gridCol w="1345587"/>
                <a:gridCol w="1838536"/>
                <a:gridCol w="1800200"/>
                <a:gridCol w="1728192"/>
                <a:gridCol w="1800198"/>
              </a:tblGrid>
              <a:tr h="360040">
                <a:tc rowSpan="2">
                  <a:txBody>
                    <a:bodyPr/>
                    <a:lstStyle/>
                    <a:p>
                      <a:pPr marL="0" indent="0" algn="ctr">
                        <a:lnSpc>
                          <a:spcPts val="1400"/>
                        </a:lnSpc>
                        <a:spcAft>
                          <a:spcPts val="0"/>
                        </a:spcAft>
                      </a:pPr>
                      <a:r>
                        <a:rPr lang="ja-JP" altLang="en-US" sz="12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事例</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gridSpan="2">
                  <a:txBody>
                    <a:bodyPr/>
                    <a:lstStyle/>
                    <a:p>
                      <a:pPr marL="0" indent="0" algn="ctr">
                        <a:lnSpc>
                          <a:spcPts val="1400"/>
                        </a:lnSpc>
                        <a:spcAft>
                          <a:spcPts val="0"/>
                        </a:spcAft>
                      </a:pPr>
                      <a:r>
                        <a:rPr lang="ja-JP" altLang="en-US" sz="12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第１段階</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hMerge="1">
                  <a:txBody>
                    <a:bodyPr/>
                    <a:lstStyle/>
                    <a:p>
                      <a:pPr marL="0" indent="0" algn="ctr">
                        <a:lnSpc>
                          <a:spcPts val="1400"/>
                        </a:lnSpc>
                        <a:spcAft>
                          <a:spcPts val="0"/>
                        </a:spcAft>
                      </a:pP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gridSpan="2">
                  <a:txBody>
                    <a:bodyPr/>
                    <a:lstStyle/>
                    <a:p>
                      <a:pPr marL="0" indent="0" algn="ctr">
                        <a:lnSpc>
                          <a:spcPts val="1400"/>
                        </a:lnSpc>
                        <a:spcAft>
                          <a:spcPts val="0"/>
                        </a:spcAft>
                      </a:pPr>
                      <a:r>
                        <a:rPr lang="ja-JP" altLang="en-US" sz="12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第２段階</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hMerge="1">
                  <a:txBody>
                    <a:bodyPr/>
                    <a:lstStyle/>
                    <a:p>
                      <a:pPr marL="0" indent="0" algn="ctr">
                        <a:lnSpc>
                          <a:spcPts val="1400"/>
                        </a:lnSpc>
                        <a:spcAft>
                          <a:spcPts val="0"/>
                        </a:spcAft>
                      </a:pP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385247">
                <a:tc vMerge="1">
                  <a:txBody>
                    <a:bodyPr/>
                    <a:lstStyle/>
                    <a:p>
                      <a:pPr marL="0" indent="0" algn="ctr">
                        <a:lnSpc>
                          <a:spcPts val="1400"/>
                        </a:lnSpc>
                        <a:spcAft>
                          <a:spcPts val="0"/>
                        </a:spcAft>
                      </a:pP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ctr">
                        <a:lnSpc>
                          <a:spcPts val="1400"/>
                        </a:lnSpc>
                        <a:spcAft>
                          <a:spcPts val="0"/>
                        </a:spcAft>
                      </a:pPr>
                      <a:r>
                        <a:rPr lang="ja-JP" altLang="en-US" sz="12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データ</a:t>
                      </a:r>
                      <a:endParaRPr lang="ja-JP" sz="12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solidFill>
                      <a:schemeClr val="accent1"/>
                    </a:solidFill>
                  </a:tcPr>
                </a:tc>
                <a:tc>
                  <a:txBody>
                    <a:bodyPr/>
                    <a:lstStyle/>
                    <a:p>
                      <a:pPr marL="0" indent="0" algn="ctr">
                        <a:lnSpc>
                          <a:spcPts val="1400"/>
                        </a:lnSpc>
                        <a:spcAft>
                          <a:spcPts val="0"/>
                        </a:spcAft>
                      </a:pPr>
                      <a:r>
                        <a:rPr lang="ja-JP" altLang="en-US" sz="12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サービス</a:t>
                      </a:r>
                      <a:endParaRPr lang="ja-JP" sz="12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solidFill>
                      <a:schemeClr val="accent1"/>
                    </a:solidFill>
                  </a:tcPr>
                </a:tc>
                <a:tc>
                  <a:txBody>
                    <a:bodyPr/>
                    <a:lstStyle/>
                    <a:p>
                      <a:pPr marL="0" indent="0" algn="ctr">
                        <a:lnSpc>
                          <a:spcPts val="1400"/>
                        </a:lnSpc>
                        <a:spcAft>
                          <a:spcPts val="0"/>
                        </a:spcAft>
                      </a:pPr>
                      <a:r>
                        <a:rPr lang="ja-JP" altLang="en-US" sz="12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データ</a:t>
                      </a:r>
                      <a:endParaRPr lang="ja-JP" sz="12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solidFill>
                      <a:schemeClr val="accent1"/>
                    </a:solidFill>
                  </a:tcPr>
                </a:tc>
                <a:tc>
                  <a:txBody>
                    <a:bodyPr/>
                    <a:lstStyle/>
                    <a:p>
                      <a:pPr marL="0" indent="0" algn="ctr">
                        <a:lnSpc>
                          <a:spcPts val="1400"/>
                        </a:lnSpc>
                        <a:spcAft>
                          <a:spcPts val="0"/>
                        </a:spcAft>
                      </a:pPr>
                      <a:r>
                        <a:rPr lang="ja-JP" altLang="en-US" sz="12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サービス</a:t>
                      </a:r>
                      <a:endParaRPr lang="ja-JP" sz="12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solidFill>
                      <a:schemeClr val="accent1"/>
                    </a:solidFill>
                  </a:tcPr>
                </a:tc>
              </a:tr>
              <a:tr h="792088">
                <a:tc>
                  <a:txBody>
                    <a:bodyPr/>
                    <a:lstStyle/>
                    <a:p>
                      <a:pPr marL="0" indent="0" algn="ctr">
                        <a:lnSpc>
                          <a:spcPts val="1400"/>
                        </a:lnSpc>
                        <a:spcAft>
                          <a:spcPts val="0"/>
                        </a:spcAft>
                      </a:pPr>
                      <a:r>
                        <a:rPr lang="en-US" sz="1200" kern="100" dirty="0" err="1">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OpenGov</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地方自治体の予算や支出などの財務データ</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財務データの可視化と分析</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財務データに政府の業務で扱う様々なデータを追加</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各種分析レポートなどによって政府職員による意思決定を支援</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92088">
                <a:tc>
                  <a:txBody>
                    <a:bodyPr/>
                    <a:lstStyle/>
                    <a:p>
                      <a:pPr marL="0" indent="0" algn="ctr">
                        <a:lnSpc>
                          <a:spcPts val="1400"/>
                        </a:lnSpc>
                        <a:spcAft>
                          <a:spcPts val="0"/>
                        </a:spcAft>
                      </a:pPr>
                      <a:r>
                        <a:rPr lang="en-US" sz="1200" kern="100" dirty="0" err="1">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Socrata</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さまざまなオープンデータ</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データを公開する場所としてのオープンデータポータル</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政府の予算や支出などの財務データ</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財務データの可視化と分析</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648072">
                <a:tc>
                  <a:txBody>
                    <a:bodyPr/>
                    <a:lstStyle/>
                    <a:p>
                      <a:pPr marL="0" indent="0" algn="ctr">
                        <a:lnSpc>
                          <a:spcPts val="1400"/>
                        </a:lnSpc>
                        <a:spcAft>
                          <a:spcPts val="0"/>
                        </a:spcAft>
                      </a:pPr>
                      <a:r>
                        <a:rPr lang="en-US" sz="1200" kern="100" dirty="0" err="1">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Thingful</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世界中のセンサーとセンサーデータ</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センサーやセンサーデータの検索</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民間企業が保有する私的なセンサーデータ</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私的なセンサーデータを特定の相手と共有できるプラットフォーム</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20080">
                <a:tc>
                  <a:txBody>
                    <a:bodyPr/>
                    <a:lstStyle/>
                    <a:p>
                      <a:pPr marL="0" indent="0" algn="ctr">
                        <a:lnSpc>
                          <a:spcPts val="1400"/>
                        </a:lnSpc>
                        <a:spcAft>
                          <a:spcPts val="0"/>
                        </a:spcAft>
                      </a:pPr>
                      <a:r>
                        <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カーリル</a:t>
                      </a: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図書館の蔵書情報と貸し出し状況</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図書館の横断検索サービス</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利用者情報、貸し出し情報</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企業や図書館向けのリアルタイム解析サービス</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648072">
                <a:tc>
                  <a:txBody>
                    <a:bodyPr/>
                    <a:lstStyle/>
                    <a:p>
                      <a:pPr marL="0" indent="0" algn="ctr">
                        <a:lnSpc>
                          <a:spcPts val="1400"/>
                        </a:lnSpc>
                        <a:spcAft>
                          <a:spcPts val="0"/>
                        </a:spcAft>
                      </a:pPr>
                      <a:r>
                        <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ウェルモ</a:t>
                      </a: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全国の介護事業者情報</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介護支援専門員向け介護事業所検索サービス</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介護事業所の利用実績、利用者の評判</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企業・医療法人・行政に対する与信などのデータ提供サービス</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648072">
                <a:tc>
                  <a:txBody>
                    <a:bodyPr/>
                    <a:lstStyle/>
                    <a:p>
                      <a:pPr marL="0" indent="0" algn="ctr">
                        <a:lnSpc>
                          <a:spcPts val="1400"/>
                        </a:lnSpc>
                        <a:spcAft>
                          <a:spcPts val="0"/>
                        </a:spcAft>
                      </a:pPr>
                      <a:r>
                        <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マイ広報紙</a:t>
                      </a: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自治体の広報紙</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記事単位のネット配信サービス</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記事の購読率、到達率、利用者属性</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アクセス解析など広報効果の測定</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648072">
                <a:tc>
                  <a:txBody>
                    <a:bodyPr/>
                    <a:lstStyle/>
                    <a:p>
                      <a:pPr marL="0" indent="0" algn="ctr">
                        <a:lnSpc>
                          <a:spcPts val="1400"/>
                        </a:lnSpc>
                        <a:spcAft>
                          <a:spcPts val="0"/>
                        </a:spcAft>
                      </a:pPr>
                      <a:r>
                        <a:rPr lang="en-US" sz="1200" kern="100" dirty="0" err="1">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OpenGov</a:t>
                      </a:r>
                      <a:endParaRPr lang="ja-JP" sz="12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地方自治体の予算や支出などの財務データ</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財務データの可視化と分析</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財務データに政府の業務で扱う様々なデータを追加</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indent="0" algn="l">
                        <a:lnSpc>
                          <a:spcPts val="1400"/>
                        </a:lnSpc>
                        <a:spcAft>
                          <a:spcPts val="0"/>
                        </a:spcAft>
                      </a:pPr>
                      <a:r>
                        <a:rPr lang="ja-JP" sz="12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各種分析レポートなどによって政府職員による意思決定を支援</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bl>
          </a:graphicData>
        </a:graphic>
      </p:graphicFrame>
      <p:sp>
        <p:nvSpPr>
          <p:cNvPr id="8" name="テキスト ボックス 7"/>
          <p:cNvSpPr txBox="1"/>
          <p:nvPr/>
        </p:nvSpPr>
        <p:spPr>
          <a:xfrm>
            <a:off x="307756" y="260648"/>
            <a:ext cx="1715534" cy="307777"/>
          </a:xfrm>
          <a:prstGeom prst="rect">
            <a:avLst/>
          </a:prstGeom>
          <a:noFill/>
        </p:spPr>
        <p:txBody>
          <a:bodyPr wrap="none" rtlCol="0">
            <a:spAutoFit/>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③ プラットフォーム</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型</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9418381-113A-479A-A9CC-A8F15A2D82EC}" type="slidenum">
              <a:rPr kumimoji="1" lang="ja-JP" altLang="en-US" smtClean="0"/>
              <a:t>4</a:t>
            </a:fld>
            <a:endParaRPr kumimoji="1" lang="ja-JP" altLang="en-US"/>
          </a:p>
        </p:txBody>
      </p:sp>
    </p:spTree>
    <p:extLst>
      <p:ext uri="{BB962C8B-B14F-4D97-AF65-F5344CB8AC3E}">
        <p14:creationId xmlns:p14="http://schemas.microsoft.com/office/powerpoint/2010/main" val="5605091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1185</Words>
  <Application>Microsoft Office PowerPoint</Application>
  <PresentationFormat>画面に合わせる (4:3)</PresentationFormat>
  <Paragraphs>160</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ＭＳ Ｐゴシック</vt:lpstr>
      <vt:lpstr>Arial</vt:lpstr>
      <vt:lpstr>Calibri</vt:lpstr>
      <vt:lpstr>Symbol</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村上　文洋</dc:creator>
  <cp:lastModifiedBy>福島　直央</cp:lastModifiedBy>
  <cp:revision>7</cp:revision>
  <dcterms:created xsi:type="dcterms:W3CDTF">2015-12-02T06:56:45Z</dcterms:created>
  <dcterms:modified xsi:type="dcterms:W3CDTF">2015-12-04T04:04:58Z</dcterms:modified>
</cp:coreProperties>
</file>