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53" r:id="rId1"/>
  </p:sldMasterIdLst>
  <p:notesMasterIdLst>
    <p:notesMasterId r:id="rId9"/>
  </p:notesMasterIdLst>
  <p:handoutMasterIdLst>
    <p:handoutMasterId r:id="rId10"/>
  </p:handoutMasterIdLst>
  <p:sldIdLst>
    <p:sldId id="257" r:id="rId2"/>
    <p:sldId id="289" r:id="rId3"/>
    <p:sldId id="290" r:id="rId4"/>
    <p:sldId id="294" r:id="rId5"/>
    <p:sldId id="295" r:id="rId6"/>
    <p:sldId id="296" r:id="rId7"/>
    <p:sldId id="264" r:id="rId8"/>
  </p:sldIdLst>
  <p:sldSz cx="9906000" cy="6858000" type="A4"/>
  <p:notesSz cx="6807200" cy="9939338"/>
  <p:defaultTextStyle>
    <a:defPPr>
      <a:defRPr lang="ko-KR"/>
    </a:defPPr>
    <a:lvl1pPr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1pPr>
    <a:lvl2pPr marL="336271"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2pPr>
    <a:lvl3pPr marL="672541"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3pPr>
    <a:lvl4pPr marL="1008812"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4pPr>
    <a:lvl5pPr marL="1345082"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5pPr>
    <a:lvl6pPr marL="1681353"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6pPr>
    <a:lvl7pPr marL="2017624"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7pPr>
    <a:lvl8pPr marL="2353894"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8pPr>
    <a:lvl9pPr marL="2690165"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9pPr>
  </p:defaultTextStyle>
  <p:extLst>
    <p:ext uri="{EFAFB233-063F-42B5-8137-9DF3F51BA10A}">
      <p15:sldGuideLst xmlns:p15="http://schemas.microsoft.com/office/powerpoint/2012/main" xmlns="">
        <p15:guide id="1" orient="horz" pos="4180">
          <p15:clr>
            <a:srgbClr val="A4A3A4"/>
          </p15:clr>
        </p15:guide>
        <p15:guide id="2" pos="5984">
          <p15:clr>
            <a:srgbClr val="A4A3A4"/>
          </p15:clr>
        </p15:guide>
      </p15:sldGuideLst>
    </p:ext>
    <p:ext uri="{2D200454-40CA-4A62-9FC3-DE9A4176ACB9}">
      <p15:notesGuideLst xmlns:p15="http://schemas.microsoft.com/office/powerpoint/2012/main" xmlns="">
        <p15:guide id="1" orient="horz" pos="3225">
          <p15:clr>
            <a:srgbClr val="A4A3A4"/>
          </p15:clr>
        </p15:guide>
        <p15:guide id="2" pos="2234">
          <p15:clr>
            <a:srgbClr val="A4A3A4"/>
          </p15:clr>
        </p15:guide>
        <p15:guide id="3" orient="horz" pos="3132">
          <p15:clr>
            <a:srgbClr val="A4A3A4"/>
          </p15:clr>
        </p15:guide>
        <p15:guide id="4"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6699"/>
    <a:srgbClr val="E2D9B6"/>
    <a:srgbClr val="EAEAEA"/>
    <a:srgbClr val="003366"/>
    <a:srgbClr val="FF9933"/>
    <a:srgbClr val="DDDDDD"/>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7292A2E-F333-43FB-9621-5CBBE7FDCDCB}" styleName="淡色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淡色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93D81CF-94F2-401A-BA57-92F5A7B2D0C5}" styleName="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中間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淡色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中間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中間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6" autoAdjust="0"/>
    <p:restoredTop sz="99566" autoAdjust="0"/>
  </p:normalViewPr>
  <p:slideViewPr>
    <p:cSldViewPr>
      <p:cViewPr varScale="1">
        <p:scale>
          <a:sx n="71" d="100"/>
          <a:sy n="71" d="100"/>
        </p:scale>
        <p:origin x="-1236" y="-96"/>
      </p:cViewPr>
      <p:guideLst>
        <p:guide orient="horz" pos="4180"/>
        <p:guide pos="5984"/>
      </p:guideLst>
    </p:cSldViewPr>
  </p:slideViewPr>
  <p:outlineViewPr>
    <p:cViewPr>
      <p:scale>
        <a:sx n="33" d="100"/>
        <a:sy n="33" d="100"/>
      </p:scale>
      <p:origin x="0" y="43987"/>
    </p:cViewPr>
  </p:outlineViewPr>
  <p:notesTextViewPr>
    <p:cViewPr>
      <p:scale>
        <a:sx n="100" d="100"/>
        <a:sy n="100" d="100"/>
      </p:scale>
      <p:origin x="0" y="0"/>
    </p:cViewPr>
  </p:notesTextViewPr>
  <p:sorterViewPr>
    <p:cViewPr>
      <p:scale>
        <a:sx n="200" d="100"/>
        <a:sy n="200" d="100"/>
      </p:scale>
      <p:origin x="0" y="61400"/>
    </p:cViewPr>
  </p:sorterViewPr>
  <p:notesViewPr>
    <p:cSldViewPr>
      <p:cViewPr varScale="1">
        <p:scale>
          <a:sx n="91" d="100"/>
          <a:sy n="91" d="100"/>
        </p:scale>
        <p:origin x="-2772" y="-102"/>
      </p:cViewPr>
      <p:guideLst>
        <p:guide orient="horz" pos="3225"/>
        <p:guide orient="horz" pos="3132"/>
        <p:guide pos="2234"/>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1" name="Rectangle 5"/>
          <p:cNvSpPr>
            <a:spLocks noGrp="1" noChangeArrowheads="1"/>
          </p:cNvSpPr>
          <p:nvPr>
            <p:ph type="sldNum" sz="quarter" idx="3"/>
          </p:nvPr>
        </p:nvSpPr>
        <p:spPr bwMode="auto">
          <a:xfrm>
            <a:off x="3860260" y="9445464"/>
            <a:ext cx="2946945" cy="493880"/>
          </a:xfrm>
          <a:prstGeom prst="rect">
            <a:avLst/>
          </a:prstGeom>
          <a:noFill/>
          <a:ln w="9525">
            <a:noFill/>
            <a:miter lim="800000"/>
            <a:headEnd/>
            <a:tailEnd/>
          </a:ln>
          <a:effectLst/>
        </p:spPr>
        <p:txBody>
          <a:bodyPr vert="horz" wrap="square" lIns="95497" tIns="47751" rIns="95497" bIns="47751" numCol="1" anchor="b" anchorCtr="0" compatLnSpc="1">
            <a:prstTxWarp prst="textNoShape">
              <a:avLst/>
            </a:prstTxWarp>
          </a:bodyPr>
          <a:lstStyle>
            <a:lvl1pPr algn="r" defTabSz="955518">
              <a:defRPr kumimoji="1" sz="1100" smtClean="0">
                <a:latin typeface="ＭＳ Ｐゴシック" pitchFamily="50" charset="-128"/>
                <a:ea typeface="ＭＳ Ｐゴシック" pitchFamily="50" charset="-128"/>
              </a:defRPr>
            </a:lvl1pPr>
          </a:lstStyle>
          <a:p>
            <a:pPr>
              <a:defRPr/>
            </a:pPr>
            <a:fld id="{434E4037-DC3D-481B-8B35-431345498003}" type="slidenum">
              <a:rPr lang="en-US" altLang="ko-KR"/>
              <a:pPr>
                <a:defRPr/>
              </a:pPr>
              <a:t>‹#›</a:t>
            </a:fld>
            <a:endParaRPr lang="en-US" altLang="ko-KR"/>
          </a:p>
        </p:txBody>
      </p:sp>
    </p:spTree>
    <p:extLst>
      <p:ext uri="{BB962C8B-B14F-4D97-AF65-F5344CB8AC3E}">
        <p14:creationId xmlns:p14="http://schemas.microsoft.com/office/powerpoint/2010/main" val="27356961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3"/>
            <a:ext cx="2946945" cy="493880"/>
          </a:xfrm>
          <a:prstGeom prst="rect">
            <a:avLst/>
          </a:prstGeom>
          <a:noFill/>
          <a:ln w="12700" cap="sq">
            <a:noFill/>
            <a:miter lim="800000"/>
            <a:headEnd type="none" w="sm" len="sm"/>
            <a:tailEnd type="none" w="sm" len="sm"/>
          </a:ln>
          <a:effectLst/>
        </p:spPr>
        <p:txBody>
          <a:bodyPr vert="horz" wrap="none" lIns="95497" tIns="47751" rIns="95497" bIns="47751" numCol="1" anchor="ctr" anchorCtr="0" compatLnSpc="1">
            <a:prstTxWarp prst="textNoShape">
              <a:avLst/>
            </a:prstTxWarp>
          </a:bodyPr>
          <a:lstStyle>
            <a:lvl1pPr algn="l" defTabSz="955518">
              <a:defRPr kumimoji="1" sz="1100" smtClean="0">
                <a:latin typeface="ＭＳ Ｐ明朝" pitchFamily="18" charset="-128"/>
                <a:ea typeface="ＭＳ Ｐ明朝" pitchFamily="18" charset="-128"/>
              </a:defRPr>
            </a:lvl1pPr>
          </a:lstStyle>
          <a:p>
            <a:pPr>
              <a:defRPr/>
            </a:pPr>
            <a:endParaRPr lang="ja-JP" altLang="en-US"/>
          </a:p>
        </p:txBody>
      </p:sp>
      <p:sp>
        <p:nvSpPr>
          <p:cNvPr id="58371" name="Rectangle 3"/>
          <p:cNvSpPr>
            <a:spLocks noGrp="1" noChangeArrowheads="1"/>
          </p:cNvSpPr>
          <p:nvPr>
            <p:ph type="dt" idx="1"/>
          </p:nvPr>
        </p:nvSpPr>
        <p:spPr bwMode="auto">
          <a:xfrm>
            <a:off x="3860260" y="3"/>
            <a:ext cx="2946945" cy="493880"/>
          </a:xfrm>
          <a:prstGeom prst="rect">
            <a:avLst/>
          </a:prstGeom>
          <a:noFill/>
          <a:ln w="12700" cap="sq">
            <a:noFill/>
            <a:miter lim="800000"/>
            <a:headEnd type="none" w="sm" len="sm"/>
            <a:tailEnd type="none" w="sm" len="sm"/>
          </a:ln>
          <a:effectLst/>
        </p:spPr>
        <p:txBody>
          <a:bodyPr vert="horz" wrap="none" lIns="95497" tIns="47751" rIns="95497" bIns="47751" numCol="1" anchor="ctr" anchorCtr="0" compatLnSpc="1">
            <a:prstTxWarp prst="textNoShape">
              <a:avLst/>
            </a:prstTxWarp>
          </a:bodyPr>
          <a:lstStyle>
            <a:lvl1pPr algn="r" defTabSz="955518">
              <a:defRPr kumimoji="1" sz="1100" smtClean="0">
                <a:latin typeface="ＭＳ Ｐ明朝" pitchFamily="18" charset="-128"/>
                <a:ea typeface="ＭＳ Ｐ明朝" pitchFamily="18" charset="-128"/>
              </a:defRPr>
            </a:lvl1pPr>
          </a:lstStyle>
          <a:p>
            <a:pPr>
              <a:defRPr/>
            </a:pPr>
            <a:endParaRPr lang="en-US" altLang="ja-JP"/>
          </a:p>
        </p:txBody>
      </p:sp>
      <p:sp>
        <p:nvSpPr>
          <p:cNvPr id="87044" name="Rectangle 4"/>
          <p:cNvSpPr>
            <a:spLocks noGrp="1" noRot="1" noChangeAspect="1" noChangeArrowheads="1" noTextEdit="1"/>
          </p:cNvSpPr>
          <p:nvPr>
            <p:ph type="sldImg" idx="2"/>
          </p:nvPr>
        </p:nvSpPr>
        <p:spPr bwMode="auto">
          <a:xfrm>
            <a:off x="709613" y="744538"/>
            <a:ext cx="5387975" cy="3730625"/>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908745" y="4721192"/>
            <a:ext cx="4989714" cy="4474246"/>
          </a:xfrm>
          <a:prstGeom prst="rect">
            <a:avLst/>
          </a:prstGeom>
          <a:noFill/>
          <a:ln w="12700" cap="sq">
            <a:noFill/>
            <a:miter lim="800000"/>
            <a:headEnd type="none" w="sm" len="sm"/>
            <a:tailEnd type="none" w="sm" len="sm"/>
          </a:ln>
          <a:effectLst/>
        </p:spPr>
        <p:txBody>
          <a:bodyPr vert="horz" wrap="none" lIns="95497" tIns="47751" rIns="95497" bIns="47751" numCol="1" anchor="ctr" anchorCtr="0" compatLnSpc="1">
            <a:prstTxWarp prst="textNoShape">
              <a:avLst/>
            </a:prstTxWarp>
          </a:bodyPr>
          <a:lstStyle/>
          <a:p>
            <a:pPr lvl="0"/>
            <a:r>
              <a:rPr lang="ja-JP" altLang="en-US" noProof="0" smtClean="0"/>
              <a:t>マスター 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58374" name="Rectangle 6"/>
          <p:cNvSpPr>
            <a:spLocks noGrp="1" noChangeArrowheads="1"/>
          </p:cNvSpPr>
          <p:nvPr>
            <p:ph type="ftr" sz="quarter" idx="4"/>
          </p:nvPr>
        </p:nvSpPr>
        <p:spPr bwMode="auto">
          <a:xfrm>
            <a:off x="1" y="9445464"/>
            <a:ext cx="2946945" cy="493880"/>
          </a:xfrm>
          <a:prstGeom prst="rect">
            <a:avLst/>
          </a:prstGeom>
          <a:noFill/>
          <a:ln w="12700" cap="sq">
            <a:noFill/>
            <a:miter lim="800000"/>
            <a:headEnd type="none" w="sm" len="sm"/>
            <a:tailEnd type="none" w="sm" len="sm"/>
          </a:ln>
          <a:effectLst/>
        </p:spPr>
        <p:txBody>
          <a:bodyPr vert="horz" wrap="none" lIns="95497" tIns="47751" rIns="95497" bIns="47751" numCol="1" anchor="b" anchorCtr="0" compatLnSpc="1">
            <a:prstTxWarp prst="textNoShape">
              <a:avLst/>
            </a:prstTxWarp>
          </a:bodyPr>
          <a:lstStyle>
            <a:lvl1pPr algn="l" defTabSz="955518">
              <a:defRPr kumimoji="1" sz="1100" smtClean="0">
                <a:latin typeface="ＭＳ Ｐ明朝" pitchFamily="18" charset="-128"/>
                <a:ea typeface="ＭＳ Ｐ明朝" pitchFamily="18" charset="-128"/>
              </a:defRPr>
            </a:lvl1pPr>
          </a:lstStyle>
          <a:p>
            <a:pPr>
              <a:defRPr/>
            </a:pPr>
            <a:endParaRPr lang="ja-JP" altLang="en-US"/>
          </a:p>
        </p:txBody>
      </p:sp>
      <p:sp>
        <p:nvSpPr>
          <p:cNvPr id="58375" name="Rectangle 7"/>
          <p:cNvSpPr>
            <a:spLocks noGrp="1" noChangeArrowheads="1"/>
          </p:cNvSpPr>
          <p:nvPr>
            <p:ph type="sldNum" sz="quarter" idx="5"/>
          </p:nvPr>
        </p:nvSpPr>
        <p:spPr bwMode="auto">
          <a:xfrm>
            <a:off x="3860260" y="9445464"/>
            <a:ext cx="2946945" cy="493880"/>
          </a:xfrm>
          <a:prstGeom prst="rect">
            <a:avLst/>
          </a:prstGeom>
          <a:noFill/>
          <a:ln w="12700" cap="sq">
            <a:noFill/>
            <a:miter lim="800000"/>
            <a:headEnd type="none" w="sm" len="sm"/>
            <a:tailEnd type="none" w="sm" len="sm"/>
          </a:ln>
          <a:effectLst/>
        </p:spPr>
        <p:txBody>
          <a:bodyPr vert="horz" wrap="none" lIns="95497" tIns="47751" rIns="95497" bIns="47751" numCol="1" anchor="b" anchorCtr="0" compatLnSpc="1">
            <a:prstTxWarp prst="textNoShape">
              <a:avLst/>
            </a:prstTxWarp>
          </a:bodyPr>
          <a:lstStyle>
            <a:lvl1pPr algn="r" defTabSz="955518">
              <a:defRPr kumimoji="1" sz="1100" smtClean="0">
                <a:latin typeface="ＭＳ Ｐ明朝" pitchFamily="18" charset="-128"/>
                <a:ea typeface="ＭＳ Ｐ明朝" pitchFamily="18" charset="-128"/>
              </a:defRPr>
            </a:lvl1pPr>
          </a:lstStyle>
          <a:p>
            <a:pPr>
              <a:defRPr/>
            </a:pPr>
            <a:fld id="{7743D88F-1C60-4A18-8316-3E48C6765859}" type="slidenum">
              <a:rPr lang="en-US" altLang="ja-JP"/>
              <a:pPr>
                <a:defRPr/>
              </a:pPr>
              <a:t>‹#›</a:t>
            </a:fld>
            <a:endParaRPr lang="en-US" altLang="ja-JP"/>
          </a:p>
        </p:txBody>
      </p:sp>
    </p:spTree>
    <p:extLst>
      <p:ext uri="{BB962C8B-B14F-4D97-AF65-F5344CB8AC3E}">
        <p14:creationId xmlns:p14="http://schemas.microsoft.com/office/powerpoint/2010/main" val="442609636"/>
      </p:ext>
    </p:extLst>
  </p:cSld>
  <p:clrMap bg1="lt1" tx1="dk1" bg2="lt2" tx2="dk2" accent1="accent1" accent2="accent2" accent3="accent3" accent4="accent4" accent5="accent5" accent6="accent6" hlink="hlink" folHlink="folHlink"/>
  <p:hf hdr="0" ftr="0" dt="0"/>
  <p:notesStyle>
    <a:lvl1pPr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1pPr>
    <a:lvl2pPr marL="336271"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2pPr>
    <a:lvl3pPr marL="672541"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3pPr>
    <a:lvl4pPr marL="1008812"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4pPr>
    <a:lvl5pPr marL="1345082"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5pPr>
    <a:lvl6pPr marL="1681353" algn="l" defTabSz="672541" rtl="0" eaLnBrk="1" latinLnBrk="0" hangingPunct="1">
      <a:defRPr kumimoji="1" sz="900" kern="1200">
        <a:solidFill>
          <a:schemeClr val="tx1"/>
        </a:solidFill>
        <a:latin typeface="+mn-lt"/>
        <a:ea typeface="+mn-ea"/>
        <a:cs typeface="+mn-cs"/>
      </a:defRPr>
    </a:lvl6pPr>
    <a:lvl7pPr marL="2017624" algn="l" defTabSz="672541" rtl="0" eaLnBrk="1" latinLnBrk="0" hangingPunct="1">
      <a:defRPr kumimoji="1" sz="900" kern="1200">
        <a:solidFill>
          <a:schemeClr val="tx1"/>
        </a:solidFill>
        <a:latin typeface="+mn-lt"/>
        <a:ea typeface="+mn-ea"/>
        <a:cs typeface="+mn-cs"/>
      </a:defRPr>
    </a:lvl7pPr>
    <a:lvl8pPr marL="2353894" algn="l" defTabSz="672541" rtl="0" eaLnBrk="1" latinLnBrk="0" hangingPunct="1">
      <a:defRPr kumimoji="1" sz="900" kern="1200">
        <a:solidFill>
          <a:schemeClr val="tx1"/>
        </a:solidFill>
        <a:latin typeface="+mn-lt"/>
        <a:ea typeface="+mn-ea"/>
        <a:cs typeface="+mn-cs"/>
      </a:defRPr>
    </a:lvl8pPr>
    <a:lvl9pPr marL="2690165" algn="l" defTabSz="672541" rtl="0" eaLnBrk="1" latinLnBrk="0" hangingPunct="1">
      <a:defRPr kumimoji="1"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1914886" name="Rectangle 6"/>
          <p:cNvSpPr>
            <a:spLocks noGrp="1" noChangeArrowheads="1"/>
          </p:cNvSpPr>
          <p:nvPr>
            <p:ph type="subTitle" sz="quarter" idx="1"/>
          </p:nvPr>
        </p:nvSpPr>
        <p:spPr>
          <a:xfrm>
            <a:off x="2792760" y="5134039"/>
            <a:ext cx="6912767" cy="375677"/>
          </a:xfrm>
          <a:ln w="12700" cap="sq">
            <a:headEnd type="none" w="sm" len="sm"/>
            <a:tailEnd type="none" w="sm" len="sm"/>
          </a:ln>
        </p:spPr>
        <p:txBody>
          <a:bodyPr wrap="square" lIns="67245" rIns="67245" anchorCtr="0">
            <a:spAutoFit/>
          </a:bodyPr>
          <a:lstStyle>
            <a:lvl1pPr marL="0" indent="0" algn="l">
              <a:lnSpc>
                <a:spcPct val="100000"/>
              </a:lnSpc>
              <a:spcBef>
                <a:spcPct val="0"/>
              </a:spcBef>
              <a:buFont typeface="平成明朝" pitchFamily="17" charset="-128"/>
              <a:buNone/>
              <a:defRPr sz="2000">
                <a:solidFill>
                  <a:schemeClr val="bg2">
                    <a:lumMod val="50000"/>
                    <a:lumOff val="50000"/>
                  </a:schemeClr>
                </a:solidFill>
                <a:latin typeface="メイリオ" panose="020B0604030504040204" pitchFamily="50" charset="-128"/>
                <a:ea typeface="メイリオ" panose="020B0604030504040204" pitchFamily="50" charset="-128"/>
              </a:defRPr>
            </a:lvl1pPr>
          </a:lstStyle>
          <a:p>
            <a:r>
              <a:rPr lang="ja-JP" altLang="en-US" smtClean="0"/>
              <a:t>マスター サブタイトルの書式設定</a:t>
            </a:r>
            <a:endParaRPr lang="ja-JP" altLang="en-US" dirty="0"/>
          </a:p>
        </p:txBody>
      </p:sp>
      <p:sp>
        <p:nvSpPr>
          <p:cNvPr id="1914885" name="Rectangle 5"/>
          <p:cNvSpPr>
            <a:spLocks noGrp="1" noChangeArrowheads="1"/>
          </p:cNvSpPr>
          <p:nvPr>
            <p:ph type="ctrTitle" sz="quarter"/>
          </p:nvPr>
        </p:nvSpPr>
        <p:spPr>
          <a:xfrm>
            <a:off x="2792760" y="3012673"/>
            <a:ext cx="6912767" cy="560343"/>
          </a:xfrm>
          <a:ln w="12700" cap="sq">
            <a:headEnd type="none" w="sm" len="sm"/>
            <a:tailEnd type="none" w="sm" len="sm"/>
          </a:ln>
        </p:spPr>
        <p:txBody>
          <a:bodyPr wrap="square" lIns="67245" tIns="33622" rIns="67245" bIns="33622" anchor="b">
            <a:spAutoFit/>
          </a:bodyPr>
          <a:lstStyle>
            <a:lvl1pPr algn="l">
              <a:defRPr sz="3200" b="1" i="0">
                <a:solidFill>
                  <a:srgbClr val="404040"/>
                </a:solidFill>
                <a:latin typeface="メイリオ"/>
                <a:ea typeface="メイリオ"/>
                <a:cs typeface="メイリオ"/>
              </a:defRPr>
            </a:lvl1pPr>
          </a:lstStyle>
          <a:p>
            <a:r>
              <a:rPr lang="ja-JP" altLang="en-US" smtClean="0"/>
              <a:t>マスター タイトルの書式設定</a:t>
            </a:r>
            <a:endParaRPr lang="ja-JP" altLang="en-US" dirty="0"/>
          </a:p>
        </p:txBody>
      </p:sp>
      <p:sp>
        <p:nvSpPr>
          <p:cNvPr id="4" name="テキスト ボックス 3"/>
          <p:cNvSpPr txBox="1"/>
          <p:nvPr userDrawn="1"/>
        </p:nvSpPr>
        <p:spPr>
          <a:xfrm>
            <a:off x="2815275" y="2326354"/>
            <a:ext cx="7113240" cy="369332"/>
          </a:xfrm>
          <a:prstGeom prst="rect">
            <a:avLst/>
          </a:prstGeom>
          <a:solidFill>
            <a:schemeClr val="accent2"/>
          </a:solidFill>
          <a:ln>
            <a:solidFill>
              <a:srgbClr val="1F497D"/>
            </a:solidFill>
          </a:ln>
        </p:spPr>
        <p:txBody>
          <a:bodyPr wrap="square" rtlCol="0">
            <a:spAutoFit/>
          </a:bodyPr>
          <a:lstStyle/>
          <a:p>
            <a:pPr algn="l"/>
            <a:endParaRPr kumimoji="1" lang="ja-JP" altLang="en-US" dirty="0" smtClean="0">
              <a:latin typeface="ヒラギノ角ゴ ProN W6"/>
              <a:ea typeface="ヒラギノ角ゴ ProN W6"/>
              <a:cs typeface="ヒラギノ角ゴ ProN W6"/>
            </a:endParaRPr>
          </a:p>
        </p:txBody>
      </p:sp>
      <p:pic>
        <p:nvPicPr>
          <p:cNvPr id="5" name="Picture 2" descr="本法人の設立が承認されました。"/>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985" y="1968470"/>
            <a:ext cx="2646293" cy="19442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aseline="0">
                <a:solidFill>
                  <a:schemeClr val="bg2">
                    <a:lumMod val="75000"/>
                    <a:lumOff val="25000"/>
                  </a:schemeClr>
                </a:solidFill>
                <a:latin typeface="Calibri" pitchFamily="34" charset="0"/>
              </a:defRPr>
            </a:lvl1pPr>
          </a:lstStyle>
          <a:p>
            <a:r>
              <a:rPr lang="ja-JP" altLang="en-US" smtClean="0"/>
              <a:t>マスター タイトルの書式設定</a:t>
            </a:r>
            <a:endParaRPr lang="ja-JP" altLang="en-US" dirty="0"/>
          </a:p>
        </p:txBody>
      </p:sp>
      <p:sp>
        <p:nvSpPr>
          <p:cNvPr id="3" name="コンテンツ プレースホルダ 2"/>
          <p:cNvSpPr>
            <a:spLocks noGrp="1"/>
          </p:cNvSpPr>
          <p:nvPr>
            <p:ph idx="1"/>
          </p:nvPr>
        </p:nvSpPr>
        <p:spPr/>
        <p:txBody>
          <a:bodyPr anchor="t" anchorCtr="0"/>
          <a:lstStyle>
            <a:lvl1pPr>
              <a:defRPr sz="2100"/>
            </a:lvl1pPr>
            <a:lvl2pPr>
              <a:defRPr sz="1800"/>
            </a:lvl2pPr>
            <a:lvl3pPr>
              <a:defRPr sz="1500"/>
            </a:lvl3pPr>
            <a:lvl4pPr>
              <a:defRPr sz="1300"/>
            </a:lvl4pPr>
            <a:lvl5pPr>
              <a:defRPr sz="12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Rectangle 5"/>
          <p:cNvSpPr>
            <a:spLocks noGrp="1" noChangeArrowheads="1"/>
          </p:cNvSpPr>
          <p:nvPr>
            <p:ph type="sldNum" sz="quarter" idx="10"/>
          </p:nvPr>
        </p:nvSpPr>
        <p:spPr>
          <a:ln/>
        </p:spPr>
        <p:txBody>
          <a:bodyPr/>
          <a:lstStyle>
            <a:lvl1pPr>
              <a:defRPr/>
            </a:lvl1pPr>
          </a:lstStyle>
          <a:p>
            <a:fld id="{19168A96-8FC6-49A7-AAFF-8891F4FD4FE2}"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112708" y="2225443"/>
            <a:ext cx="7090465" cy="1913424"/>
          </a:xfrm>
        </p:spPr>
        <p:txBody>
          <a:bodyPr/>
          <a:lstStyle>
            <a:lvl1pPr algn="l">
              <a:defRPr sz="4400" b="1" cap="none">
                <a:solidFill>
                  <a:schemeClr val="bg2">
                    <a:lumMod val="75000"/>
                    <a:lumOff val="25000"/>
                  </a:schemeClr>
                </a:solidFill>
                <a:latin typeface="メイリオ" panose="020B0604030504040204" pitchFamily="50" charset="-128"/>
                <a:ea typeface="メイリオ" panose="020B0604030504040204" pitchFamily="50" charset="-128"/>
              </a:defRPr>
            </a:lvl1pPr>
          </a:lstStyle>
          <a:p>
            <a:r>
              <a:rPr lang="ja-JP" altLang="en-US" smtClean="0"/>
              <a:t>マスター タイトルの書式設定</a:t>
            </a:r>
            <a:endParaRPr lang="ja-JP" altLang="en-US" dirty="0"/>
          </a:p>
        </p:txBody>
      </p:sp>
      <p:sp>
        <p:nvSpPr>
          <p:cNvPr id="3" name="テキスト プレースホルダ 2"/>
          <p:cNvSpPr>
            <a:spLocks noGrp="1"/>
          </p:cNvSpPr>
          <p:nvPr>
            <p:ph type="body" idx="1"/>
          </p:nvPr>
        </p:nvSpPr>
        <p:spPr>
          <a:xfrm>
            <a:off x="2112708" y="4431965"/>
            <a:ext cx="7090465" cy="1501093"/>
          </a:xfrm>
        </p:spPr>
        <p:txBody>
          <a:bodyPr/>
          <a:lstStyle>
            <a:lvl1pPr marL="0" indent="0" algn="l">
              <a:buNone/>
              <a:defRPr sz="2600">
                <a:solidFill>
                  <a:schemeClr val="bg2">
                    <a:lumMod val="75000"/>
                    <a:lumOff val="25000"/>
                  </a:schemeClr>
                </a:solidFill>
                <a:latin typeface="メイリオ" panose="020B0604030504040204" pitchFamily="50" charset="-128"/>
                <a:ea typeface="メイリオ" panose="020B0604030504040204" pitchFamily="50" charset="-128"/>
              </a:defRPr>
            </a:lvl1pPr>
            <a:lvl2pPr marL="336271" indent="0">
              <a:buNone/>
              <a:defRPr sz="1300"/>
            </a:lvl2pPr>
            <a:lvl3pPr marL="672541" indent="0">
              <a:buNone/>
              <a:defRPr sz="1200"/>
            </a:lvl3pPr>
            <a:lvl4pPr marL="1008812" indent="0">
              <a:buNone/>
              <a:defRPr sz="1000"/>
            </a:lvl4pPr>
            <a:lvl5pPr marL="1345082" indent="0">
              <a:buNone/>
              <a:defRPr sz="1000"/>
            </a:lvl5pPr>
            <a:lvl6pPr marL="1681353" indent="0">
              <a:buNone/>
              <a:defRPr sz="1000"/>
            </a:lvl6pPr>
            <a:lvl7pPr marL="2017624" indent="0">
              <a:buNone/>
              <a:defRPr sz="1000"/>
            </a:lvl7pPr>
            <a:lvl8pPr marL="2353894" indent="0">
              <a:buNone/>
              <a:defRPr sz="1000"/>
            </a:lvl8pPr>
            <a:lvl9pPr marL="2690165" indent="0">
              <a:buNone/>
              <a:defRPr sz="1000"/>
            </a:lvl9pPr>
          </a:lstStyle>
          <a:p>
            <a:pPr lvl="0"/>
            <a:r>
              <a:rPr lang="ja-JP" altLang="en-US" smtClean="0"/>
              <a:t>マスター テキストの書式設定</a:t>
            </a:r>
          </a:p>
        </p:txBody>
      </p:sp>
      <p:sp>
        <p:nvSpPr>
          <p:cNvPr id="4" name="Rectangle 5"/>
          <p:cNvSpPr>
            <a:spLocks noGrp="1" noChangeArrowheads="1"/>
          </p:cNvSpPr>
          <p:nvPr>
            <p:ph type="sldNum" sz="quarter" idx="10"/>
          </p:nvPr>
        </p:nvSpPr>
        <p:spPr>
          <a:ln/>
        </p:spPr>
        <p:txBody>
          <a:bodyPr/>
          <a:lstStyle>
            <a:lvl1pPr>
              <a:defRPr/>
            </a:lvl1pPr>
          </a:lstStyle>
          <a:p>
            <a:fld id="{32A7F7E3-2EA5-4E0E-99DF-9D27F789031C}" type="slidenum">
              <a:rPr lang="ja-JP" altLang="en-US"/>
              <a:pPr/>
              <a:t>‹#›</a:t>
            </a:fld>
            <a:endParaRPr lang="en-US" altLang="ja-JP"/>
          </a:p>
        </p:txBody>
      </p:sp>
      <p:sp>
        <p:nvSpPr>
          <p:cNvPr id="5" name="正方形/長方形 4"/>
          <p:cNvSpPr/>
          <p:nvPr userDrawn="1"/>
        </p:nvSpPr>
        <p:spPr bwMode="auto">
          <a:xfrm>
            <a:off x="0" y="0"/>
            <a:ext cx="9906000" cy="1128884"/>
          </a:xfrm>
          <a:prstGeom prst="rect">
            <a:avLst/>
          </a:prstGeom>
          <a:solidFill>
            <a:srgbClr val="FFFFFF"/>
          </a:solidFill>
          <a:ln w="38100" cap="sq" cmpd="sng" algn="ctr">
            <a:solidFill>
              <a:schemeClr val="tx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marL="0" marR="0" indent="0" algn="ctr" defTabSz="672541" rtl="0" eaLnBrk="1" fontAlgn="base" latinLnBrk="1"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1" name="正方形/長方形 10"/>
          <p:cNvSpPr/>
          <p:nvPr userDrawn="1"/>
        </p:nvSpPr>
        <p:spPr bwMode="auto">
          <a:xfrm>
            <a:off x="1752600" y="2198705"/>
            <a:ext cx="154210" cy="3744895"/>
          </a:xfrm>
          <a:prstGeom prst="rect">
            <a:avLst/>
          </a:prstGeom>
          <a:solidFill>
            <a:schemeClr val="accent2"/>
          </a:solidFill>
          <a:ln w="38100" cap="sq" cmpd="sng" algn="ctr">
            <a:solidFill>
              <a:schemeClr val="accent2"/>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marL="0" marR="0" indent="0" algn="ctr" defTabSz="672541" rtl="0" eaLnBrk="1" fontAlgn="base" latinLnBrk="1"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_横">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dirty="0"/>
          </a:p>
        </p:txBody>
      </p:sp>
      <p:sp>
        <p:nvSpPr>
          <p:cNvPr id="3" name="コンテンツ プレースホルダ 2"/>
          <p:cNvSpPr>
            <a:spLocks noGrp="1"/>
          </p:cNvSpPr>
          <p:nvPr>
            <p:ph sz="half" idx="1"/>
          </p:nvPr>
        </p:nvSpPr>
        <p:spPr>
          <a:xfrm>
            <a:off x="351414" y="1322775"/>
            <a:ext cx="4515242" cy="508835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コンテンツ プレースホルダ 3"/>
          <p:cNvSpPr>
            <a:spLocks noGrp="1"/>
          </p:cNvSpPr>
          <p:nvPr>
            <p:ph sz="half" idx="2"/>
          </p:nvPr>
        </p:nvSpPr>
        <p:spPr>
          <a:xfrm>
            <a:off x="4982586" y="1322775"/>
            <a:ext cx="4515243" cy="508835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_縦">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dirty="0"/>
          </a:p>
        </p:txBody>
      </p:sp>
      <p:sp>
        <p:nvSpPr>
          <p:cNvPr id="3" name="コンテンツ プレースホルダ 2"/>
          <p:cNvSpPr>
            <a:spLocks noGrp="1"/>
          </p:cNvSpPr>
          <p:nvPr>
            <p:ph sz="half" idx="1"/>
          </p:nvPr>
        </p:nvSpPr>
        <p:spPr>
          <a:xfrm>
            <a:off x="315789" y="1143000"/>
            <a:ext cx="9183247" cy="2514600"/>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15789" y="3810001"/>
            <a:ext cx="9182040" cy="2601128"/>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sz="quarter" idx="10"/>
          </p:nvPr>
        </p:nvSpPr>
        <p:spPr>
          <a:ln/>
        </p:spPr>
        <p:txBody>
          <a:bodyPr/>
          <a:lstStyle>
            <a:lvl1pPr>
              <a:defRPr/>
            </a:lvl1pPr>
          </a:lstStyle>
          <a:p>
            <a:fld id="{889EB0C9-E24B-463D-BB62-FF98DEA61778}"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93D94DB2-09C9-4810-9F23-4FAAE8E978D7}"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最後のページ">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4AB2DD74-10E0-4AB2-B6D0-27B412D7252C}" type="slidenum">
              <a:rPr lang="ja-JP" altLang="en-US" smtClean="0"/>
              <a:pPr/>
              <a:t>‹#›</a:t>
            </a:fld>
            <a:endParaRPr lang="en-US" altLang="ja-JP"/>
          </a:p>
        </p:txBody>
      </p:sp>
      <p:pic>
        <p:nvPicPr>
          <p:cNvPr id="4" name="Picture 2" descr="本法人の設立が承認されました。"/>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49707" y="2492896"/>
            <a:ext cx="3332369"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9453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4697" y="169366"/>
            <a:ext cx="9134339" cy="585081"/>
          </a:xfrm>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351414" y="1272626"/>
            <a:ext cx="4515242" cy="5138501"/>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982586" y="1272626"/>
            <a:ext cx="4515243" cy="24572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82586" y="3930482"/>
            <a:ext cx="4515243" cy="248064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5"/>
          <p:cNvSpPr>
            <a:spLocks noGrp="1" noChangeArrowheads="1"/>
          </p:cNvSpPr>
          <p:nvPr>
            <p:ph type="sldNum" sz="quarter" idx="10"/>
          </p:nvPr>
        </p:nvSpPr>
        <p:spPr>
          <a:ln/>
        </p:spPr>
        <p:txBody>
          <a:bodyPr/>
          <a:lstStyle>
            <a:lvl1pPr>
              <a:defRPr/>
            </a:lvl1pPr>
          </a:lstStyle>
          <a:p>
            <a:fld id="{A6652962-3989-4FF4-990D-68B87D3CA273}"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13871" name="Rectangle 15"/>
          <p:cNvSpPr>
            <a:spLocks noChangeArrowheads="1"/>
          </p:cNvSpPr>
          <p:nvPr/>
        </p:nvSpPr>
        <p:spPr bwMode="auto">
          <a:xfrm>
            <a:off x="0" y="1"/>
            <a:ext cx="9906000" cy="228599"/>
          </a:xfrm>
          <a:prstGeom prst="rect">
            <a:avLst/>
          </a:prstGeom>
          <a:solidFill>
            <a:schemeClr val="accent2"/>
          </a:solidFill>
          <a:ln>
            <a:solidFill>
              <a:schemeClr val="accent2"/>
            </a:solidFill>
            <a:headEnd type="none" w="sm" len="sm"/>
            <a:tailEnd type="none" w="sm" len="sm"/>
          </a:ln>
          <a:effectLst/>
        </p:spPr>
        <p:style>
          <a:lnRef idx="1">
            <a:schemeClr val="accent3"/>
          </a:lnRef>
          <a:fillRef idx="3">
            <a:schemeClr val="accent3"/>
          </a:fillRef>
          <a:effectRef idx="2">
            <a:schemeClr val="accent3"/>
          </a:effectRef>
          <a:fontRef idx="minor">
            <a:schemeClr val="lt1"/>
          </a:fontRef>
        </p:style>
        <p:txBody>
          <a:bodyPr wrap="none" lIns="67254" tIns="33627" rIns="67254" bIns="33627" anchor="ctr"/>
          <a:lstStyle/>
          <a:p>
            <a:pPr algn="r">
              <a:defRPr/>
            </a:pPr>
            <a:r>
              <a:rPr lang="ja-JP" altLang="en-US" sz="1200" b="1" i="0" dirty="0" smtClean="0">
                <a:latin typeface="メイリオ"/>
                <a:ea typeface="メイリオ"/>
                <a:cs typeface="メイリオ"/>
              </a:rPr>
              <a:t>オープン＆ビッグデータ活用・地方創生推進機構</a:t>
            </a:r>
            <a:endParaRPr lang="en-US" altLang="ja-JP" sz="1200" b="1" i="0" dirty="0">
              <a:latin typeface="メイリオ"/>
              <a:ea typeface="メイリオ"/>
              <a:cs typeface="メイリオ"/>
            </a:endParaRPr>
          </a:p>
        </p:txBody>
      </p:sp>
      <p:sp>
        <p:nvSpPr>
          <p:cNvPr id="1913859" name="Line 3"/>
          <p:cNvSpPr>
            <a:spLocks noChangeShapeType="1"/>
          </p:cNvSpPr>
          <p:nvPr/>
        </p:nvSpPr>
        <p:spPr bwMode="auto">
          <a:xfrm>
            <a:off x="0" y="6576804"/>
            <a:ext cx="9906000" cy="0"/>
          </a:xfrm>
          <a:prstGeom prst="line">
            <a:avLst/>
          </a:prstGeom>
          <a:noFill/>
          <a:ln w="12700" cap="sq" cmpd="sng" algn="ctr">
            <a:solidFill>
              <a:srgbClr val="404040"/>
            </a:solidFill>
            <a:prstDash val="solid"/>
            <a:round/>
            <a:headEnd type="none" w="sm" len="sm"/>
            <a:tailEnd type="none" w="sm" len="sm"/>
          </a:ln>
          <a:effectLst/>
        </p:spPr>
        <p:txBody>
          <a:bodyPr wrap="none" lIns="67254" tIns="33627" rIns="67254" bIns="33627" anchor="ctr"/>
          <a:lstStyle/>
          <a:p>
            <a:pPr>
              <a:defRPr/>
            </a:pPr>
            <a:endParaRPr lang="ja-JP" altLang="en-US"/>
          </a:p>
        </p:txBody>
      </p:sp>
      <p:sp>
        <p:nvSpPr>
          <p:cNvPr id="1028" name="Rectangle 4"/>
          <p:cNvSpPr>
            <a:spLocks noGrp="1" noChangeArrowheads="1"/>
          </p:cNvSpPr>
          <p:nvPr>
            <p:ph type="body" idx="1"/>
          </p:nvPr>
        </p:nvSpPr>
        <p:spPr bwMode="auto">
          <a:xfrm>
            <a:off x="351414" y="1143000"/>
            <a:ext cx="9146415" cy="5268127"/>
          </a:xfrm>
          <a:prstGeom prst="rect">
            <a:avLst/>
          </a:prstGeom>
          <a:noFill/>
          <a:ln w="9525">
            <a:noFill/>
            <a:miter lim="800000"/>
            <a:headEnd/>
            <a:tailEnd/>
          </a:ln>
        </p:spPr>
        <p:txBody>
          <a:bodyPr vert="horz" wrap="square" lIns="0" tIns="33622" rIns="0" bIns="33622" numCol="1" anchor="t" anchorCtr="0" compatLnSpc="1">
            <a:prstTxWarp prst="textNoShape">
              <a:avLst/>
            </a:prstTxWarp>
            <a:normAutofit/>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913861" name="Rectangle 5"/>
          <p:cNvSpPr>
            <a:spLocks noGrp="1" noChangeArrowheads="1"/>
          </p:cNvSpPr>
          <p:nvPr>
            <p:ph type="sldNum" sz="quarter" idx="4"/>
          </p:nvPr>
        </p:nvSpPr>
        <p:spPr bwMode="auto">
          <a:xfrm>
            <a:off x="9499036" y="6602804"/>
            <a:ext cx="406964" cy="255197"/>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lgn="r">
              <a:defRPr kumimoji="1" sz="1100">
                <a:solidFill>
                  <a:srgbClr val="336699"/>
                </a:solidFill>
                <a:latin typeface="Arial" charset="0"/>
                <a:ea typeface="굴림" pitchFamily="34" charset="-127"/>
              </a:defRPr>
            </a:lvl1pPr>
          </a:lstStyle>
          <a:p>
            <a:fld id="{4AB2DD74-10E0-4AB2-B6D0-27B412D7252C}" type="slidenum">
              <a:rPr lang="ja-JP" altLang="en-US" smtClean="0"/>
              <a:pPr/>
              <a:t>‹#›</a:t>
            </a:fld>
            <a:endParaRPr lang="en-US" altLang="ja-JP"/>
          </a:p>
        </p:txBody>
      </p:sp>
      <p:sp>
        <p:nvSpPr>
          <p:cNvPr id="1030" name="Rectangle 6"/>
          <p:cNvSpPr>
            <a:spLocks noGrp="1" noChangeArrowheads="1"/>
          </p:cNvSpPr>
          <p:nvPr>
            <p:ph type="title"/>
          </p:nvPr>
        </p:nvSpPr>
        <p:spPr bwMode="auto">
          <a:xfrm>
            <a:off x="387642" y="304800"/>
            <a:ext cx="9134339" cy="581715"/>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ja-JP" altLang="en-US" dirty="0" smtClean="0"/>
              <a:t>マスタ タイトルの書式設定</a:t>
            </a:r>
          </a:p>
        </p:txBody>
      </p:sp>
      <p:sp>
        <p:nvSpPr>
          <p:cNvPr id="1913873" name="Text Box 17"/>
          <p:cNvSpPr txBox="1">
            <a:spLocks noChangeArrowheads="1"/>
          </p:cNvSpPr>
          <p:nvPr/>
        </p:nvSpPr>
        <p:spPr bwMode="auto">
          <a:xfrm>
            <a:off x="252420" y="6638448"/>
            <a:ext cx="5767171" cy="221799"/>
          </a:xfrm>
          <a:prstGeom prst="rect">
            <a:avLst/>
          </a:prstGeom>
          <a:noFill/>
          <a:ln w="12700" cap="sq">
            <a:noFill/>
            <a:miter lim="800000"/>
            <a:headEnd type="none" w="sm" len="sm"/>
            <a:tailEnd type="none" w="sm" len="sm"/>
          </a:ln>
          <a:effectLst/>
        </p:spPr>
        <p:txBody>
          <a:bodyPr wrap="none" lIns="67254" tIns="33627" rIns="67254" bIns="33627">
            <a:spAutoFit/>
          </a:bodyPr>
          <a:lstStyle/>
          <a:p>
            <a:pPr algn="l">
              <a:defRPr/>
            </a:pPr>
            <a:r>
              <a:rPr lang="en-US" altLang="ja-JP" sz="1000" b="1" dirty="0" smtClean="0">
                <a:solidFill>
                  <a:srgbClr val="353535"/>
                </a:solidFill>
                <a:latin typeface="Arial" charset="0"/>
              </a:rPr>
              <a:t>© 2015 Vitalizing Local Economy Organization by Open data &amp; Big data</a:t>
            </a:r>
            <a:r>
              <a:rPr lang="en-US" altLang="ja-JP" sz="1000" b="1" baseline="0" dirty="0" smtClean="0">
                <a:solidFill>
                  <a:srgbClr val="353535"/>
                </a:solidFill>
                <a:latin typeface="Arial" charset="0"/>
              </a:rPr>
              <a:t>.</a:t>
            </a:r>
            <a:r>
              <a:rPr lang="en-US" altLang="ja-JP" sz="1000" b="1" dirty="0" smtClean="0">
                <a:solidFill>
                  <a:srgbClr val="353535"/>
                </a:solidFill>
                <a:latin typeface="Arial" charset="0"/>
              </a:rPr>
              <a:t> </a:t>
            </a:r>
            <a:r>
              <a:rPr lang="en-US" altLang="ja-JP" sz="1000" b="1" dirty="0">
                <a:solidFill>
                  <a:srgbClr val="353535"/>
                </a:solidFill>
                <a:latin typeface="Arial" charset="0"/>
              </a:rPr>
              <a:t>All Rights Reserved.</a:t>
            </a:r>
          </a:p>
        </p:txBody>
      </p:sp>
      <p:sp>
        <p:nvSpPr>
          <p:cNvPr id="9" name="Line 3"/>
          <p:cNvSpPr>
            <a:spLocks noChangeShapeType="1"/>
          </p:cNvSpPr>
          <p:nvPr/>
        </p:nvSpPr>
        <p:spPr bwMode="auto">
          <a:xfrm>
            <a:off x="0" y="990600"/>
            <a:ext cx="9906000" cy="0"/>
          </a:xfrm>
          <a:prstGeom prst="line">
            <a:avLst/>
          </a:prstGeom>
          <a:noFill/>
          <a:ln w="12700" cap="sq" cmpd="sng" algn="ctr">
            <a:solidFill>
              <a:schemeClr val="bg2">
                <a:lumMod val="75000"/>
                <a:lumOff val="25000"/>
              </a:schemeClr>
            </a:solidFill>
            <a:prstDash val="solid"/>
            <a:round/>
            <a:headEnd type="none" w="sm" len="sm"/>
            <a:tailEnd type="none" w="sm" len="sm"/>
          </a:ln>
          <a:effectLst/>
        </p:spPr>
        <p:txBody>
          <a:bodyPr wrap="none" lIns="67254" tIns="33627" rIns="67254" bIns="33627" anchor="ctr"/>
          <a:lstStyle/>
          <a:p>
            <a:pPr>
              <a:defRPr/>
            </a:pPr>
            <a:endParaRPr lang="ja-JP" altLang="en-US"/>
          </a:p>
        </p:txBody>
      </p:sp>
    </p:spTree>
  </p:cSld>
  <p:clrMap bg1="dk2" tx1="lt1" bg2="dk1" tx2="lt2" accent1="accent1" accent2="accent2" accent3="accent3" accent4="accent4" accent5="accent5" accent6="accent6" hlink="hlink" folHlink="folHlink"/>
  <p:sldLayoutIdLst>
    <p:sldLayoutId id="2147483688" r:id="rId1"/>
    <p:sldLayoutId id="2147483672" r:id="rId2"/>
    <p:sldLayoutId id="2147483673" r:id="rId3"/>
    <p:sldLayoutId id="2147483674" r:id="rId4"/>
    <p:sldLayoutId id="2147483689" r:id="rId5"/>
    <p:sldLayoutId id="2147483676" r:id="rId6"/>
    <p:sldLayoutId id="2147483677" r:id="rId7"/>
    <p:sldLayoutId id="2147483706" r:id="rId8"/>
    <p:sldLayoutId id="2147483684" r:id="rId9"/>
  </p:sldLayoutIdLst>
  <p:timing>
    <p:tnLst>
      <p:par>
        <p:cTn id="1" dur="indefinite" restart="never" nodeType="tmRoot"/>
      </p:par>
    </p:tnLst>
  </p:timing>
  <p:hf hdr="0" ftr="0" dt="0"/>
  <p:txStyles>
    <p:titleStyle>
      <a:lvl1pPr algn="l" defTabSz="972616" rtl="0" eaLnBrk="1" fontAlgn="base" hangingPunct="1">
        <a:spcBef>
          <a:spcPct val="0"/>
        </a:spcBef>
        <a:spcAft>
          <a:spcPct val="0"/>
        </a:spcAft>
        <a:defRPr kumimoji="1" sz="2600" b="1" baseline="0">
          <a:solidFill>
            <a:schemeClr val="bg2">
              <a:lumMod val="75000"/>
              <a:lumOff val="25000"/>
            </a:schemeClr>
          </a:solidFill>
          <a:latin typeface="メイリオ" panose="020B0604030504040204" pitchFamily="50" charset="-128"/>
          <a:ea typeface="メイリオ" panose="020B0604030504040204" pitchFamily="50" charset="-128"/>
          <a:cs typeface="+mj-cs"/>
        </a:defRPr>
      </a:lvl1pPr>
      <a:lvl2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2pPr>
      <a:lvl3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3pPr>
      <a:lvl4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4pPr>
      <a:lvl5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5pPr>
      <a:lvl6pPr marL="33627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p:titleStyle>
    <p:bodyStyle>
      <a:lvl1pPr marL="326930" indent="-326930" algn="l" defTabSz="972616" rtl="0" eaLnBrk="1" fontAlgn="base" hangingPunct="1">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メイリオ" pitchFamily="50" charset="-128"/>
          <a:ea typeface="メイリオ"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p:bodyStyle>
    <p:otherStyle>
      <a:defPPr>
        <a:defRPr lang="ja-JP"/>
      </a:defPPr>
      <a:lvl1pPr marL="0" algn="l" defTabSz="672541" rtl="0" eaLnBrk="1" latinLnBrk="0" hangingPunct="1">
        <a:defRPr kumimoji="1" sz="1300" kern="1200">
          <a:solidFill>
            <a:schemeClr val="tx1"/>
          </a:solidFill>
          <a:latin typeface="+mn-lt"/>
          <a:ea typeface="+mn-ea"/>
          <a:cs typeface="+mn-cs"/>
        </a:defRPr>
      </a:lvl1pPr>
      <a:lvl2pPr marL="336271" algn="l" defTabSz="672541" rtl="0" eaLnBrk="1" latinLnBrk="0" hangingPunct="1">
        <a:defRPr kumimoji="1" sz="1300" kern="1200">
          <a:solidFill>
            <a:schemeClr val="tx1"/>
          </a:solidFill>
          <a:latin typeface="+mn-lt"/>
          <a:ea typeface="+mn-ea"/>
          <a:cs typeface="+mn-cs"/>
        </a:defRPr>
      </a:lvl2pPr>
      <a:lvl3pPr marL="672541" algn="l" defTabSz="672541" rtl="0" eaLnBrk="1" latinLnBrk="0" hangingPunct="1">
        <a:defRPr kumimoji="1" sz="1300" kern="1200">
          <a:solidFill>
            <a:schemeClr val="tx1"/>
          </a:solidFill>
          <a:latin typeface="+mn-lt"/>
          <a:ea typeface="+mn-ea"/>
          <a:cs typeface="+mn-cs"/>
        </a:defRPr>
      </a:lvl3pPr>
      <a:lvl4pPr marL="1008812" algn="l" defTabSz="672541" rtl="0" eaLnBrk="1" latinLnBrk="0" hangingPunct="1">
        <a:defRPr kumimoji="1" sz="1300" kern="1200">
          <a:solidFill>
            <a:schemeClr val="tx1"/>
          </a:solidFill>
          <a:latin typeface="+mn-lt"/>
          <a:ea typeface="+mn-ea"/>
          <a:cs typeface="+mn-cs"/>
        </a:defRPr>
      </a:lvl4pPr>
      <a:lvl5pPr marL="1345082" algn="l" defTabSz="672541" rtl="0" eaLnBrk="1" latinLnBrk="0" hangingPunct="1">
        <a:defRPr kumimoji="1" sz="1300" kern="1200">
          <a:solidFill>
            <a:schemeClr val="tx1"/>
          </a:solidFill>
          <a:latin typeface="+mn-lt"/>
          <a:ea typeface="+mn-ea"/>
          <a:cs typeface="+mn-cs"/>
        </a:defRPr>
      </a:lvl5pPr>
      <a:lvl6pPr marL="1681353" algn="l" defTabSz="672541" rtl="0" eaLnBrk="1" latinLnBrk="0" hangingPunct="1">
        <a:defRPr kumimoji="1" sz="1300" kern="1200">
          <a:solidFill>
            <a:schemeClr val="tx1"/>
          </a:solidFill>
          <a:latin typeface="+mn-lt"/>
          <a:ea typeface="+mn-ea"/>
          <a:cs typeface="+mn-cs"/>
        </a:defRPr>
      </a:lvl6pPr>
      <a:lvl7pPr marL="2017624" algn="l" defTabSz="672541" rtl="0" eaLnBrk="1" latinLnBrk="0" hangingPunct="1">
        <a:defRPr kumimoji="1" sz="1300" kern="1200">
          <a:solidFill>
            <a:schemeClr val="tx1"/>
          </a:solidFill>
          <a:latin typeface="+mn-lt"/>
          <a:ea typeface="+mn-ea"/>
          <a:cs typeface="+mn-cs"/>
        </a:defRPr>
      </a:lvl7pPr>
      <a:lvl8pPr marL="2353894" algn="l" defTabSz="672541" rtl="0" eaLnBrk="1" latinLnBrk="0" hangingPunct="1">
        <a:defRPr kumimoji="1" sz="1300" kern="1200">
          <a:solidFill>
            <a:schemeClr val="tx1"/>
          </a:solidFill>
          <a:latin typeface="+mn-lt"/>
          <a:ea typeface="+mn-ea"/>
          <a:cs typeface="+mn-cs"/>
        </a:defRPr>
      </a:lvl8pPr>
      <a:lvl9pPr marL="2690165" algn="l" defTabSz="672541" rtl="0" eaLnBrk="1" latinLnBrk="0" hangingPunct="1">
        <a:defRPr kumimoji="1"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creativecommons.org/licenses/by/2.1/j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1"/>
          <p:cNvSpPr>
            <a:spLocks noGrp="1"/>
          </p:cNvSpPr>
          <p:nvPr>
            <p:ph type="subTitle" sz="quarter" idx="1"/>
          </p:nvPr>
        </p:nvSpPr>
        <p:spPr>
          <a:xfrm>
            <a:off x="2865182" y="4581128"/>
            <a:ext cx="6912767" cy="375677"/>
          </a:xfrm>
        </p:spPr>
        <p:txBody>
          <a:bodyPr/>
          <a:lstStyle/>
          <a:p>
            <a:r>
              <a:rPr lang="en-US" altLang="ja-JP" dirty="0" smtClean="0"/>
              <a:t>2015.12.</a:t>
            </a:r>
            <a:r>
              <a:rPr lang="ja-JP" altLang="en-US" dirty="0" smtClean="0"/>
              <a:t>８</a:t>
            </a:r>
            <a:endParaRPr lang="en-US" altLang="ja-JP" dirty="0"/>
          </a:p>
        </p:txBody>
      </p:sp>
      <p:sp>
        <p:nvSpPr>
          <p:cNvPr id="3" name="タイトル 2"/>
          <p:cNvSpPr>
            <a:spLocks noGrp="1"/>
          </p:cNvSpPr>
          <p:nvPr>
            <p:ph type="ctrTitle" sz="quarter"/>
          </p:nvPr>
        </p:nvSpPr>
        <p:spPr>
          <a:xfrm>
            <a:off x="2798084" y="2964265"/>
            <a:ext cx="6912767" cy="560343"/>
          </a:xfrm>
        </p:spPr>
        <p:txBody>
          <a:bodyPr/>
          <a:lstStyle/>
          <a:p>
            <a:r>
              <a:rPr lang="en-US" altLang="ja-JP" dirty="0" smtClean="0">
                <a:latin typeface="メイリオ" pitchFamily="50" charset="-128"/>
                <a:ea typeface="メイリオ" pitchFamily="50" charset="-128"/>
                <a:cs typeface="メイリオ" pitchFamily="50" charset="-128"/>
              </a:rPr>
              <a:t>Mashup Awards 11 </a:t>
            </a:r>
            <a:r>
              <a:rPr lang="ja-JP" altLang="en-US" dirty="0" smtClean="0">
                <a:latin typeface="メイリオ" pitchFamily="50" charset="-128"/>
                <a:ea typeface="メイリオ" pitchFamily="50" charset="-128"/>
                <a:cs typeface="メイリオ" pitchFamily="50" charset="-128"/>
              </a:rPr>
              <a:t>結果報告</a:t>
            </a:r>
            <a:endParaRPr lang="ja-JP" altLang="en-US" dirty="0">
              <a:latin typeface="メイリオ" pitchFamily="50" charset="-128"/>
              <a:ea typeface="メイリオ" pitchFamily="50" charset="-128"/>
              <a:cs typeface="メイリオ" pitchFamily="50" charset="-128"/>
            </a:endParaRPr>
          </a:p>
        </p:txBody>
      </p:sp>
      <p:sp>
        <p:nvSpPr>
          <p:cNvPr id="8" name="テキスト プレースホルダー 7"/>
          <p:cNvSpPr>
            <a:spLocks noGrp="1"/>
          </p:cNvSpPr>
          <p:nvPr>
            <p:ph type="body" sz="quarter" idx="4294967295"/>
          </p:nvPr>
        </p:nvSpPr>
        <p:spPr>
          <a:xfrm>
            <a:off x="8553400" y="260648"/>
            <a:ext cx="1044897" cy="288032"/>
          </a:xfrm>
          <a:ln>
            <a:solidFill>
              <a:schemeClr val="bg2"/>
            </a:solidFill>
          </a:ln>
        </p:spPr>
        <p:txBody>
          <a:bodyPr>
            <a:noAutofit/>
          </a:bodyPr>
          <a:lstStyle/>
          <a:p>
            <a:pPr marL="0" indent="0" algn="ctr">
              <a:buNone/>
            </a:pPr>
            <a:r>
              <a:rPr kumimoji="1" lang="ja-JP" altLang="en-US" sz="2000" dirty="0" smtClean="0"/>
              <a:t>資料</a:t>
            </a:r>
            <a:r>
              <a:rPr lang="en-US" altLang="ja-JP" sz="2000" dirty="0"/>
              <a:t>3</a:t>
            </a:r>
            <a:endParaRPr kumimoji="1" lang="ja-JP" altLang="en-US" sz="2000" dirty="0"/>
          </a:p>
        </p:txBody>
      </p:sp>
      <p:pic>
        <p:nvPicPr>
          <p:cNvPr id="1026" name="Picture 2" descr="本法人の設立が承認されまし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85" y="1968470"/>
            <a:ext cx="2646293" cy="1944216"/>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2845372" y="1783804"/>
            <a:ext cx="4706738" cy="369332"/>
          </a:xfrm>
          <a:prstGeom prst="rect">
            <a:avLst/>
          </a:prstGeom>
        </p:spPr>
        <p:txBody>
          <a:bodyPr wrap="none">
            <a:spAutoFit/>
          </a:bodyPr>
          <a:lstStyle/>
          <a:p>
            <a:r>
              <a:rPr kumimoji="1" lang="en-US" altLang="ja-JP"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年度</a:t>
            </a:r>
            <a:r>
              <a:rPr kumimoji="1" lang="ja-JP" altLang="en-US"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　利活用・普及委員会　</a:t>
            </a:r>
            <a:r>
              <a:rPr lang="ja-JP" altLang="en-US"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回</a:t>
            </a:r>
            <a:r>
              <a:rPr kumimoji="1" lang="ja-JP" altLang="en-US"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　資料</a:t>
            </a:r>
          </a:p>
        </p:txBody>
      </p:sp>
      <p:sp>
        <p:nvSpPr>
          <p:cNvPr id="9" name="Rectangle 6"/>
          <p:cNvSpPr txBox="1">
            <a:spLocks noChangeArrowheads="1"/>
          </p:cNvSpPr>
          <p:nvPr/>
        </p:nvSpPr>
        <p:spPr bwMode="auto">
          <a:xfrm>
            <a:off x="2798084" y="5013176"/>
            <a:ext cx="6912767" cy="375677"/>
          </a:xfrm>
          <a:prstGeom prst="rect">
            <a:avLst/>
          </a:prstGeom>
          <a:noFill/>
          <a:ln w="12700" cap="sq">
            <a:noFill/>
            <a:miter lim="800000"/>
            <a:headEnd type="none" w="sm" len="sm"/>
            <a:tailEnd type="none" w="sm" len="sm"/>
          </a:ln>
        </p:spPr>
        <p:txBody>
          <a:bodyPr vert="horz" wrap="square" lIns="67245" tIns="33622" rIns="67245" bIns="33622" numCol="1" anchor="t" anchorCtr="0" compatLnSpc="1">
            <a:prstTxWarp prst="textNoShape">
              <a:avLst/>
            </a:prstTxWarp>
            <a:spAutoFit/>
          </a:bodyPr>
          <a:lstStyle>
            <a:lvl1pPr marL="0" indent="0" algn="l" defTabSz="972616" rtl="0" eaLnBrk="1" fontAlgn="base" hangingPunct="1">
              <a:lnSpc>
                <a:spcPct val="100000"/>
              </a:lnSpc>
              <a:spcBef>
                <a:spcPct val="0"/>
              </a:spcBef>
              <a:spcAft>
                <a:spcPct val="0"/>
              </a:spcAft>
              <a:buClr>
                <a:schemeClr val="accent2"/>
              </a:buClr>
              <a:buFont typeface="平成明朝" pitchFamily="17" charset="-128"/>
              <a:buNone/>
              <a:tabLst>
                <a:tab pos="775291" algn="l"/>
              </a:tabLst>
              <a:defRPr kumimoji="1" sz="2400" b="0" i="0" baseline="0">
                <a:solidFill>
                  <a:schemeClr val="bg2">
                    <a:lumMod val="50000"/>
                    <a:lumOff val="50000"/>
                  </a:schemeClr>
                </a:solidFill>
                <a:latin typeface="メイリオ" panose="020B0604030504040204" pitchFamily="50" charset="-128"/>
                <a:ea typeface="メイリオ" panose="020B0604030504040204"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latinLnBrk="0"/>
            <a:r>
              <a:rPr lang="en-US" altLang="ja-JP" sz="2000" kern="0" dirty="0" smtClean="0"/>
              <a:t>VLED</a:t>
            </a:r>
            <a:r>
              <a:rPr lang="ja-JP" altLang="en-US" sz="2000" kern="0" baseline="0" dirty="0" smtClean="0"/>
              <a:t>事務局</a:t>
            </a:r>
            <a:endParaRPr lang="ja-JP" altLang="en-US" sz="2000" kern="0" dirty="0" smtClean="0"/>
          </a:p>
        </p:txBody>
      </p:sp>
      <p:pic>
        <p:nvPicPr>
          <p:cNvPr id="10" name="Picture 6" descr="http://i.creativecommons.org/l/by/3.0/88x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37" y="5755993"/>
            <a:ext cx="893968" cy="31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正方形/長方形 10"/>
          <p:cNvSpPr>
            <a:spLocks noChangeArrowheads="1"/>
          </p:cNvSpPr>
          <p:nvPr/>
        </p:nvSpPr>
        <p:spPr bwMode="auto">
          <a:xfrm>
            <a:off x="157308" y="6127836"/>
            <a:ext cx="72439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l" eaLnBrk="1" hangingPunct="1">
              <a:spcBef>
                <a:spcPct val="0"/>
              </a:spcBef>
              <a:buFontTx/>
              <a:buNone/>
            </a:pPr>
            <a:r>
              <a:rPr lang="ja-JP" altLang="en-US" sz="900" dirty="0">
                <a:solidFill>
                  <a:schemeClr val="bg2"/>
                </a:solidFill>
                <a:latin typeface="+mn-ea"/>
                <a:ea typeface="+mn-ea"/>
                <a:cs typeface="Meiryo UI" pitchFamily="50" charset="-128"/>
              </a:rPr>
              <a:t>作者自らが作成した図表等（出典や</a:t>
            </a:r>
            <a:r>
              <a:rPr lang="en-US" altLang="ja-JP" sz="900" dirty="0">
                <a:solidFill>
                  <a:schemeClr val="bg2"/>
                </a:solidFill>
                <a:latin typeface="+mn-ea"/>
                <a:ea typeface="+mn-ea"/>
                <a:cs typeface="Meiryo UI" pitchFamily="50" charset="-128"/>
              </a:rPr>
              <a:t>URL</a:t>
            </a:r>
            <a:r>
              <a:rPr lang="ja-JP" altLang="en-US" sz="900" dirty="0">
                <a:solidFill>
                  <a:schemeClr val="bg2"/>
                </a:solidFill>
                <a:latin typeface="+mn-ea"/>
                <a:ea typeface="+mn-ea"/>
                <a:cs typeface="Meiryo UI" pitchFamily="50" charset="-128"/>
              </a:rPr>
              <a:t>の記載のないもの）については</a:t>
            </a:r>
            <a:r>
              <a:rPr lang="ja-JP" altLang="en-US" sz="900" dirty="0" smtClean="0">
                <a:solidFill>
                  <a:schemeClr val="bg2"/>
                </a:solidFill>
                <a:latin typeface="+mn-ea"/>
                <a:ea typeface="+mn-ea"/>
                <a:cs typeface="Meiryo UI" pitchFamily="50" charset="-128"/>
              </a:rPr>
              <a:t>、</a:t>
            </a:r>
            <a:endParaRPr lang="en-US" altLang="ja-JP" sz="900" dirty="0" smtClean="0">
              <a:solidFill>
                <a:schemeClr val="bg2"/>
              </a:solidFill>
              <a:latin typeface="+mn-ea"/>
              <a:ea typeface="+mn-ea"/>
              <a:cs typeface="Meiryo UI" pitchFamily="50" charset="-128"/>
            </a:endParaRPr>
          </a:p>
          <a:p>
            <a:pPr algn="l" eaLnBrk="1" hangingPunct="1">
              <a:spcBef>
                <a:spcPct val="0"/>
              </a:spcBef>
              <a:buFontTx/>
              <a:buNone/>
            </a:pPr>
            <a:r>
              <a:rPr lang="en-US" altLang="ja-JP" sz="900" dirty="0" smtClean="0">
                <a:solidFill>
                  <a:schemeClr val="bg2"/>
                </a:solidFill>
                <a:latin typeface="+mn-ea"/>
                <a:ea typeface="+mn-ea"/>
                <a:cs typeface="Meiryo UI" pitchFamily="50" charset="-128"/>
                <a:hlinkClick r:id="rId4"/>
              </a:rPr>
              <a:t>CC-BY</a:t>
            </a:r>
            <a:r>
              <a:rPr lang="ja-JP" altLang="en-US" sz="900" dirty="0">
                <a:solidFill>
                  <a:schemeClr val="bg2"/>
                </a:solidFill>
                <a:latin typeface="+mn-ea"/>
                <a:ea typeface="+mn-ea"/>
                <a:cs typeface="Meiryo UI" pitchFamily="50" charset="-128"/>
                <a:hlinkClick r:id="rId4"/>
              </a:rPr>
              <a:t>（表示</a:t>
            </a:r>
            <a:r>
              <a:rPr lang="en-US" altLang="ja-JP" sz="900" dirty="0">
                <a:solidFill>
                  <a:schemeClr val="bg2"/>
                </a:solidFill>
                <a:latin typeface="+mn-ea"/>
                <a:ea typeface="+mn-ea"/>
                <a:cs typeface="Meiryo UI" pitchFamily="50" charset="-128"/>
                <a:hlinkClick r:id="rId4"/>
              </a:rPr>
              <a:t>2.1</a:t>
            </a:r>
            <a:r>
              <a:rPr lang="ja-JP" altLang="en-US" sz="900" dirty="0">
                <a:solidFill>
                  <a:schemeClr val="bg2"/>
                </a:solidFill>
                <a:latin typeface="+mn-ea"/>
                <a:ea typeface="+mn-ea"/>
                <a:cs typeface="Meiryo UI" pitchFamily="50" charset="-128"/>
                <a:hlinkClick r:id="rId4"/>
              </a:rPr>
              <a:t>）</a:t>
            </a:r>
            <a:r>
              <a:rPr lang="ja-JP" altLang="en-US" sz="900" dirty="0">
                <a:solidFill>
                  <a:schemeClr val="bg2"/>
                </a:solidFill>
                <a:latin typeface="+mn-ea"/>
                <a:ea typeface="+mn-ea"/>
                <a:cs typeface="Meiryo UI" pitchFamily="50" charset="-128"/>
              </a:rPr>
              <a:t>で利用可能です。</a:t>
            </a:r>
          </a:p>
          <a:p>
            <a:pPr algn="l" eaLnBrk="1" hangingPunct="1">
              <a:spcBef>
                <a:spcPct val="0"/>
              </a:spcBef>
              <a:buFontTx/>
              <a:buNone/>
            </a:pPr>
            <a:r>
              <a:rPr lang="ja-JP" altLang="en-US" sz="900" dirty="0">
                <a:solidFill>
                  <a:schemeClr val="bg2"/>
                </a:solidFill>
                <a:latin typeface="+mn-ea"/>
                <a:ea typeface="+mn-ea"/>
                <a:cs typeface="Meiryo UI" pitchFamily="50" charset="-128"/>
              </a:rPr>
              <a:t>出典や</a:t>
            </a:r>
            <a:r>
              <a:rPr lang="en-US" altLang="ja-JP" sz="900" dirty="0">
                <a:solidFill>
                  <a:schemeClr val="bg2"/>
                </a:solidFill>
                <a:latin typeface="+mn-ea"/>
                <a:ea typeface="+mn-ea"/>
                <a:cs typeface="Meiryo UI" pitchFamily="50" charset="-128"/>
              </a:rPr>
              <a:t>URL</a:t>
            </a:r>
            <a:r>
              <a:rPr lang="ja-JP" altLang="en-US" sz="900" dirty="0">
                <a:solidFill>
                  <a:schemeClr val="bg2"/>
                </a:solidFill>
                <a:latin typeface="+mn-ea"/>
                <a:ea typeface="+mn-ea"/>
                <a:cs typeface="Meiryo UI" pitchFamily="50" charset="-128"/>
              </a:rPr>
              <a:t>の記載がある図表等については</a:t>
            </a:r>
            <a:r>
              <a:rPr lang="ja-JP" altLang="en-US" sz="900" dirty="0" smtClean="0">
                <a:solidFill>
                  <a:schemeClr val="bg2"/>
                </a:solidFill>
                <a:latin typeface="+mn-ea"/>
                <a:ea typeface="+mn-ea"/>
                <a:cs typeface="Meiryo UI" pitchFamily="50" charset="-128"/>
              </a:rPr>
              <a:t>、著作権法</a:t>
            </a:r>
            <a:r>
              <a:rPr lang="ja-JP" altLang="en-US" sz="900" dirty="0">
                <a:solidFill>
                  <a:schemeClr val="bg2"/>
                </a:solidFill>
                <a:latin typeface="+mn-ea"/>
                <a:ea typeface="+mn-ea"/>
                <a:cs typeface="Meiryo UI" pitchFamily="50" charset="-128"/>
              </a:rPr>
              <a:t>に基づいてご利用ください。</a:t>
            </a:r>
          </a:p>
        </p:txBody>
      </p:sp>
    </p:spTree>
    <p:extLst>
      <p:ext uri="{BB962C8B-B14F-4D97-AF65-F5344CB8AC3E}">
        <p14:creationId xmlns:p14="http://schemas.microsoft.com/office/powerpoint/2010/main" val="2616960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7642" y="304800"/>
            <a:ext cx="9518358" cy="581715"/>
          </a:xfrm>
        </p:spPr>
        <p:txBody>
          <a:bodyPr>
            <a:normAutofit/>
          </a:bodyPr>
          <a:lstStyle/>
          <a:p>
            <a:pPr marL="171450" indent="-171450"/>
            <a:r>
              <a:rPr lang="ja-JP" altLang="en-US" sz="2400" dirty="0">
                <a:latin typeface="+mn-ea"/>
                <a:ea typeface="+mn-ea"/>
              </a:rPr>
              <a:t>１</a:t>
            </a:r>
            <a:r>
              <a:rPr lang="en-US" altLang="ja-JP" sz="2400" dirty="0" smtClean="0">
                <a:latin typeface="+mn-ea"/>
                <a:ea typeface="+mn-ea"/>
              </a:rPr>
              <a:t>.</a:t>
            </a:r>
            <a:r>
              <a:rPr lang="en-US" altLang="ja-JP" sz="2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dirty="0" err="1">
                <a:solidFill>
                  <a:schemeClr val="bg2"/>
                </a:solidFill>
                <a:latin typeface="Meiryo UI" panose="020B0604030504040204" pitchFamily="50" charset="-128"/>
                <a:ea typeface="Meiryo UI" panose="020B0604030504040204" pitchFamily="50" charset="-128"/>
                <a:cs typeface="Meiryo UI" panose="020B0604030504040204" pitchFamily="50" charset="-128"/>
              </a:rPr>
              <a:t>Mashup</a:t>
            </a:r>
            <a:r>
              <a:rPr lang="en-US" altLang="ja-JP" sz="2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Awards CIVIC TECH</a:t>
            </a:r>
            <a:r>
              <a:rPr lang="ja-JP" altLang="en-US" sz="2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部門の開催報告</a:t>
            </a:r>
            <a:endParaRPr lang="en-US" altLang="ja-JP" sz="24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a:xfrm>
            <a:off x="9499036" y="6677571"/>
            <a:ext cx="406964" cy="255197"/>
          </a:xfrm>
        </p:spPr>
        <p:txBody>
          <a:bodyPr/>
          <a:lstStyle/>
          <a:p>
            <a:fld id="{19168A96-8FC6-49A7-AAFF-8891F4FD4FE2}" type="slidenum">
              <a:rPr lang="ja-JP" altLang="en-US" smtClean="0"/>
              <a:pPr/>
              <a:t>1</a:t>
            </a:fld>
            <a:endParaRPr lang="en-US" altLang="ja-JP"/>
          </a:p>
        </p:txBody>
      </p:sp>
      <p:sp>
        <p:nvSpPr>
          <p:cNvPr id="5" name="テキスト ボックス 4"/>
          <p:cNvSpPr txBox="1"/>
          <p:nvPr/>
        </p:nvSpPr>
        <p:spPr>
          <a:xfrm>
            <a:off x="56456" y="1052736"/>
            <a:ext cx="2134464" cy="276999"/>
          </a:xfrm>
          <a:prstGeom prst="rect">
            <a:avLst/>
          </a:prstGeom>
          <a:noFill/>
        </p:spPr>
        <p:txBody>
          <a:bodyPr wrap="square" rtlCol="0">
            <a:spAutoFit/>
          </a:bodyPr>
          <a:lstStyle/>
          <a:p>
            <a:r>
              <a:rPr kumimoji="1" lang="en-US" altLang="ja-JP"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開催概要</a:t>
            </a:r>
            <a:endParaRPr lang="en-US" altLang="ja-JP" sz="1200" b="1"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881430" y="1314634"/>
            <a:ext cx="8392050" cy="1754326"/>
          </a:xfrm>
          <a:prstGeom prst="rect">
            <a:avLst/>
          </a:prstGeom>
          <a:noFill/>
        </p:spPr>
        <p:txBody>
          <a:bodyPr wrap="square" rtlCol="0">
            <a:spAutoFit/>
          </a:bodyPr>
          <a:lstStyle/>
          <a:p>
            <a:pPr marL="285750" indent="-285750" algn="just">
              <a:buClr>
                <a:schemeClr val="accent2"/>
              </a:buClr>
              <a:buFont typeface="Wingdings" panose="05000000000000000000" pitchFamily="2" charset="2"/>
              <a:buChar char="n"/>
            </a:pPr>
            <a:r>
              <a:rPr lang="en-US" altLang="ja-JP"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VLED</a:t>
            </a:r>
            <a:r>
              <a:rPr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では、昨年度に引続き、</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アプリコンテスト「</a:t>
            </a:r>
            <a:r>
              <a:rPr lang="en-US" altLang="ja-JP" sz="1200" dirty="0" err="1"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Mashup</a:t>
            </a:r>
            <a:r>
              <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Awards11</a:t>
            </a:r>
            <a:r>
              <a:rPr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の運営パートナーと</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して</a:t>
            </a:r>
            <a:r>
              <a:rPr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参加</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し、今年度</a:t>
            </a:r>
            <a:r>
              <a:rPr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は</a:t>
            </a:r>
            <a:r>
              <a:rPr lang="ja-JP" altLang="ja-JP"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CIVIC</a:t>
            </a:r>
            <a:r>
              <a:rPr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TECH</a:t>
            </a:r>
            <a:r>
              <a:rPr lang="ja-JP" altLang="ja-JP"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部門」</a:t>
            </a:r>
            <a:r>
              <a:rPr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と「オープンデータ部門」を</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統合</a:t>
            </a:r>
            <a:r>
              <a:rPr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した</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CIVIC</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TECH</a:t>
            </a:r>
            <a:r>
              <a:rPr lang="ja-JP" altLang="ja-JP"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部門</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」に、</a:t>
            </a:r>
            <a:r>
              <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Code for Japan</a:t>
            </a:r>
            <a:r>
              <a:rPr lang="ja-JP" altLang="en-US" sz="1200" dirty="0" err="1">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総務省とともに運営パートナーを</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務めた。</a:t>
            </a:r>
            <a:endPar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Clr>
                <a:schemeClr val="accent2"/>
              </a:buClr>
              <a:buFont typeface="Wingdings" panose="05000000000000000000" pitchFamily="2" charset="2"/>
              <a:buChar char="n"/>
            </a:pPr>
            <a:r>
              <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VLED</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CIVIC TECH</a:t>
            </a:r>
            <a:r>
              <a:rPr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部門</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」のカテゴリ賞である</a:t>
            </a:r>
            <a:r>
              <a:rPr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「オープンデータ賞</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」と「オープンデータパートナー賞」を、応募</a:t>
            </a:r>
            <a:r>
              <a:rPr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作品の中</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からそれぞれ</a:t>
            </a:r>
            <a:r>
              <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作品選出</a:t>
            </a:r>
            <a:r>
              <a:rPr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した</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Clr>
                <a:schemeClr val="accent2"/>
              </a:buClr>
              <a:buFont typeface="Wingdings" panose="05000000000000000000" pitchFamily="2" charset="2"/>
              <a:buChar char="n"/>
            </a:pPr>
            <a:r>
              <a:rPr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審査基準</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テクノロジーを通し市民の抱える</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課題を解決</a:t>
            </a:r>
            <a:r>
              <a:rPr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するアプリやサービスの中から、自治体等から提供されるオープンデータを有効に活用して</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いる作品とした。オープンデータパートナー賞については、オープンデータパートナーとなった自治体の提供データを使用していることが条件となっている。</a:t>
            </a:r>
            <a:endPar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Clr>
                <a:schemeClr val="accent2"/>
              </a:buClr>
              <a:buFont typeface="Wingdings" panose="05000000000000000000" pitchFamily="2" charset="2"/>
              <a:buChar char="n"/>
            </a:pP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カテゴリ賞の</a:t>
            </a:r>
            <a:r>
              <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作品の中</a:t>
            </a:r>
            <a:r>
              <a:rPr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から、 「</a:t>
            </a:r>
            <a:r>
              <a:rPr lang="en-US" altLang="ja-JP"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CIVIC TECH</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部門賞」</a:t>
            </a:r>
            <a:r>
              <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作品が選出され、</a:t>
            </a:r>
            <a:r>
              <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err="1">
                <a:solidFill>
                  <a:schemeClr val="bg2"/>
                </a:solidFill>
                <a:latin typeface="Meiryo UI" panose="020B0604030504040204" pitchFamily="50" charset="-128"/>
                <a:ea typeface="Meiryo UI" panose="020B0604030504040204" pitchFamily="50" charset="-128"/>
                <a:cs typeface="Meiryo UI" panose="020B0604030504040204" pitchFamily="50" charset="-128"/>
              </a:rPr>
              <a:t>Mashup</a:t>
            </a:r>
            <a:r>
              <a:rPr lang="en-US" altLang="ja-JP"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Awards</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最優秀賞を決める</a:t>
            </a:r>
            <a:r>
              <a:rPr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ファイナルステージ</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の参加権利を獲得する。</a:t>
            </a:r>
            <a:endPar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595438646"/>
              </p:ext>
            </p:extLst>
          </p:nvPr>
        </p:nvGraphicFramePr>
        <p:xfrm>
          <a:off x="560512" y="3318120"/>
          <a:ext cx="8928992" cy="3207224"/>
        </p:xfrm>
        <a:graphic>
          <a:graphicData uri="http://schemas.openxmlformats.org/drawingml/2006/table">
            <a:tbl>
              <a:tblPr>
                <a:tableStyleId>{D7AC3CCA-C797-4891-BE02-D94E43425B78}</a:tableStyleId>
              </a:tblPr>
              <a:tblGrid>
                <a:gridCol w="864096"/>
                <a:gridCol w="2664296"/>
                <a:gridCol w="5400600"/>
              </a:tblGrid>
              <a:tr h="141352">
                <a:tc gridSpan="2">
                  <a:txBody>
                    <a:bodyPr/>
                    <a:lstStyle/>
                    <a:p>
                      <a:pPr algn="ctr">
                        <a:spcAft>
                          <a:spcPts val="0"/>
                        </a:spcAft>
                      </a:pPr>
                      <a:r>
                        <a:rPr lang="ja-JP" sz="1200" b="1" kern="100" dirty="0">
                          <a:solidFill>
                            <a:schemeClr val="tx1"/>
                          </a:solidFill>
                          <a:effectLst/>
                        </a:rPr>
                        <a:t>賞</a:t>
                      </a:r>
                      <a:endParaRPr lang="ja-JP" sz="1200" b="1" kern="100" dirty="0">
                        <a:solidFill>
                          <a:schemeClr val="tx1"/>
                        </a:solidFill>
                        <a:effectLst/>
                        <a:latin typeface="Century"/>
                        <a:ea typeface="ＭＳ 明朝"/>
                        <a:cs typeface="Times New Roman"/>
                      </a:endParaRPr>
                    </a:p>
                  </a:txBody>
                  <a:tcPr>
                    <a:solidFill>
                      <a:schemeClr val="accent2"/>
                    </a:solidFill>
                  </a:tcPr>
                </a:tc>
                <a:tc hMerge="1">
                  <a:txBody>
                    <a:bodyPr/>
                    <a:lstStyle/>
                    <a:p>
                      <a:endParaRPr kumimoji="1" lang="ja-JP" altLang="en-US"/>
                    </a:p>
                  </a:txBody>
                  <a:tcPr/>
                </a:tc>
                <a:tc>
                  <a:txBody>
                    <a:bodyPr/>
                    <a:lstStyle/>
                    <a:p>
                      <a:pPr algn="ctr">
                        <a:spcAft>
                          <a:spcPts val="0"/>
                        </a:spcAft>
                      </a:pPr>
                      <a:r>
                        <a:rPr lang="ja-JP" sz="1200" b="1" kern="100" dirty="0">
                          <a:solidFill>
                            <a:schemeClr val="tx1"/>
                          </a:solidFill>
                          <a:effectLst/>
                        </a:rPr>
                        <a:t>概要</a:t>
                      </a:r>
                      <a:endParaRPr lang="ja-JP" sz="1200" b="1" kern="100" dirty="0">
                        <a:solidFill>
                          <a:schemeClr val="tx1"/>
                        </a:solidFill>
                        <a:effectLst/>
                        <a:latin typeface="Century"/>
                        <a:ea typeface="ＭＳ 明朝"/>
                        <a:cs typeface="Times New Roman"/>
                      </a:endParaRPr>
                    </a:p>
                  </a:txBody>
                  <a:tcPr>
                    <a:solidFill>
                      <a:schemeClr val="accent2"/>
                    </a:solidFill>
                  </a:tcPr>
                </a:tc>
              </a:tr>
              <a:tr h="390916">
                <a:tc gridSpan="2">
                  <a:txBody>
                    <a:bodyPr/>
                    <a:lstStyle/>
                    <a:p>
                      <a:pPr algn="just">
                        <a:spcAft>
                          <a:spcPts val="0"/>
                        </a:spcAft>
                      </a:pPr>
                      <a:r>
                        <a:rPr lang="en-US" sz="1200" kern="100" dirty="0" smtClean="0">
                          <a:effectLst/>
                        </a:rPr>
                        <a:t>CIVIC TECH</a:t>
                      </a:r>
                      <a:r>
                        <a:rPr lang="ja-JP" sz="1200" kern="100" dirty="0">
                          <a:effectLst/>
                        </a:rPr>
                        <a:t>部門賞</a:t>
                      </a:r>
                      <a:r>
                        <a:rPr lang="ja-JP" sz="1200" kern="100" dirty="0" smtClean="0">
                          <a:effectLst/>
                        </a:rPr>
                        <a:t>（</a:t>
                      </a:r>
                      <a:r>
                        <a:rPr lang="en-US" altLang="ja-JP" sz="1200" kern="100" dirty="0" smtClean="0">
                          <a:effectLst/>
                        </a:rPr>
                        <a:t>1</a:t>
                      </a:r>
                      <a:r>
                        <a:rPr lang="ja-JP" sz="1200" kern="100" dirty="0" smtClean="0">
                          <a:effectLst/>
                        </a:rPr>
                        <a:t>作品</a:t>
                      </a:r>
                      <a:r>
                        <a:rPr lang="ja-JP" sz="1200" kern="100" dirty="0">
                          <a:effectLst/>
                        </a:rPr>
                        <a:t>）</a:t>
                      </a:r>
                    </a:p>
                    <a:p>
                      <a:pPr algn="just">
                        <a:spcAft>
                          <a:spcPts val="0"/>
                        </a:spcAft>
                      </a:pPr>
                      <a:r>
                        <a:rPr lang="ja-JP" altLang="en-US" sz="1200" kern="100" baseline="0" dirty="0" smtClean="0">
                          <a:effectLst/>
                        </a:rPr>
                        <a:t> </a:t>
                      </a:r>
                      <a:r>
                        <a:rPr lang="ja-JP" sz="1200" kern="100" dirty="0" smtClean="0">
                          <a:effectLst/>
                        </a:rPr>
                        <a:t>→</a:t>
                      </a:r>
                      <a:r>
                        <a:rPr lang="en-US" altLang="ja-JP" sz="1200" kern="100" dirty="0" smtClean="0">
                          <a:effectLst/>
                        </a:rPr>
                        <a:t>MA</a:t>
                      </a:r>
                      <a:r>
                        <a:rPr lang="ja-JP" sz="1200" kern="100" dirty="0" smtClean="0">
                          <a:effectLst/>
                        </a:rPr>
                        <a:t>ファイナルステージ</a:t>
                      </a:r>
                      <a:r>
                        <a:rPr lang="ja-JP" sz="1200" kern="100" dirty="0">
                          <a:effectLst/>
                        </a:rPr>
                        <a:t>に進出</a:t>
                      </a:r>
                      <a:endParaRPr lang="ja-JP" sz="1200" kern="100" dirty="0">
                        <a:effectLst/>
                        <a:latin typeface="Century"/>
                        <a:ea typeface="ＭＳ 明朝"/>
                        <a:cs typeface="Times New Roman"/>
                      </a:endParaRPr>
                    </a:p>
                  </a:txBody>
                  <a:tcPr>
                    <a:solidFill>
                      <a:schemeClr val="accent2">
                        <a:lumMod val="20000"/>
                        <a:lumOff val="80000"/>
                      </a:schemeClr>
                    </a:solidFill>
                  </a:tcPr>
                </a:tc>
                <a:tc hMerge="1">
                  <a:txBody>
                    <a:bodyPr/>
                    <a:lstStyle/>
                    <a:p>
                      <a:endParaRPr kumimoji="1" lang="ja-JP" altLang="en-US"/>
                    </a:p>
                  </a:txBody>
                  <a:tcPr/>
                </a:tc>
                <a:tc>
                  <a:txBody>
                    <a:bodyPr/>
                    <a:lstStyle/>
                    <a:p>
                      <a:pPr algn="just">
                        <a:spcAft>
                          <a:spcPts val="0"/>
                        </a:spcAft>
                      </a:pPr>
                      <a:r>
                        <a:rPr lang="ja-JP" sz="1200" kern="100" dirty="0">
                          <a:effectLst/>
                        </a:rPr>
                        <a:t>下記の</a:t>
                      </a:r>
                      <a:r>
                        <a:rPr lang="en-US" sz="1200" kern="100" dirty="0">
                          <a:effectLst/>
                        </a:rPr>
                        <a:t>10</a:t>
                      </a:r>
                      <a:r>
                        <a:rPr lang="ja-JP" sz="1200" kern="100" dirty="0">
                          <a:effectLst/>
                        </a:rPr>
                        <a:t>作品が、</a:t>
                      </a:r>
                      <a:r>
                        <a:rPr lang="en-US" sz="1200" kern="100" dirty="0">
                          <a:effectLst/>
                        </a:rPr>
                        <a:t>11/8</a:t>
                      </a:r>
                      <a:r>
                        <a:rPr lang="ja-JP" sz="1200" kern="100" dirty="0">
                          <a:effectLst/>
                        </a:rPr>
                        <a:t>（日</a:t>
                      </a:r>
                      <a:r>
                        <a:rPr lang="ja-JP" sz="1200" kern="100" dirty="0" smtClean="0">
                          <a:effectLst/>
                        </a:rPr>
                        <a:t>）東京都</a:t>
                      </a:r>
                      <a:r>
                        <a:rPr lang="ja-JP" sz="1200" kern="100" dirty="0">
                          <a:effectLst/>
                        </a:rPr>
                        <a:t>豊島区で開催する</a:t>
                      </a:r>
                      <a:r>
                        <a:rPr lang="en-US" sz="1200" kern="100" dirty="0">
                          <a:effectLst/>
                        </a:rPr>
                        <a:t>Code for Japan Summit</a:t>
                      </a:r>
                      <a:r>
                        <a:rPr lang="ja-JP" sz="1200" kern="100" dirty="0">
                          <a:effectLst/>
                        </a:rPr>
                        <a:t>で</a:t>
                      </a:r>
                      <a:r>
                        <a:rPr lang="en-US" sz="1200" kern="100" dirty="0">
                          <a:effectLst/>
                        </a:rPr>
                        <a:t>5</a:t>
                      </a:r>
                      <a:r>
                        <a:rPr lang="ja-JP" sz="1200" kern="100" dirty="0">
                          <a:effectLst/>
                        </a:rPr>
                        <a:t>分間のプレゼンテーションを行い、</a:t>
                      </a:r>
                      <a:r>
                        <a:rPr lang="en-US" sz="1200" kern="100" dirty="0">
                          <a:effectLst/>
                        </a:rPr>
                        <a:t>CIVICTECH</a:t>
                      </a:r>
                      <a:r>
                        <a:rPr lang="ja-JP" sz="1200" kern="100" dirty="0">
                          <a:effectLst/>
                        </a:rPr>
                        <a:t>部門賞を決定。</a:t>
                      </a:r>
                      <a:endParaRPr lang="ja-JP" sz="1200" kern="100" dirty="0">
                        <a:effectLst/>
                        <a:latin typeface="Century"/>
                        <a:ea typeface="ＭＳ 明朝"/>
                        <a:cs typeface="Times New Roman"/>
                      </a:endParaRPr>
                    </a:p>
                  </a:txBody>
                  <a:tcPr anchor="ctr">
                    <a:noFill/>
                  </a:tcPr>
                </a:tc>
              </a:tr>
              <a:tr h="477808">
                <a:tc rowSpan="4">
                  <a:txBody>
                    <a:bodyPr/>
                    <a:lstStyle/>
                    <a:p>
                      <a:pPr algn="just">
                        <a:spcAft>
                          <a:spcPts val="0"/>
                        </a:spcAft>
                      </a:pPr>
                      <a:r>
                        <a:rPr lang="ja-JP" sz="1200" kern="100" dirty="0">
                          <a:effectLst/>
                        </a:rPr>
                        <a:t>カテゴリ賞</a:t>
                      </a:r>
                    </a:p>
                    <a:p>
                      <a:pPr algn="just">
                        <a:spcAft>
                          <a:spcPts val="0"/>
                        </a:spcAft>
                      </a:pPr>
                      <a:r>
                        <a:rPr lang="ja-JP" sz="1200" kern="100" dirty="0" smtClean="0">
                          <a:effectLst/>
                        </a:rPr>
                        <a:t>（</a:t>
                      </a:r>
                      <a:r>
                        <a:rPr lang="en-US" altLang="ja-JP" sz="1200" kern="100" dirty="0" smtClean="0">
                          <a:effectLst/>
                        </a:rPr>
                        <a:t>4</a:t>
                      </a:r>
                      <a:r>
                        <a:rPr lang="ja-JP" sz="1200" kern="100" dirty="0" smtClean="0">
                          <a:effectLst/>
                        </a:rPr>
                        <a:t>作品</a:t>
                      </a:r>
                      <a:r>
                        <a:rPr lang="ja-JP" sz="1200" kern="100" dirty="0">
                          <a:effectLst/>
                        </a:rPr>
                        <a:t>）</a:t>
                      </a:r>
                      <a:endParaRPr lang="ja-JP" sz="1200" kern="100" dirty="0">
                        <a:effectLst/>
                        <a:latin typeface="Century"/>
                        <a:ea typeface="ＭＳ 明朝"/>
                        <a:cs typeface="Times New Roman"/>
                      </a:endParaRPr>
                    </a:p>
                  </a:txBody>
                  <a:tcPr marL="50724" marR="50724" marT="0" marB="0" anchor="ctr">
                    <a:solidFill>
                      <a:schemeClr val="accent2">
                        <a:lumMod val="20000"/>
                        <a:lumOff val="80000"/>
                      </a:schemeClr>
                    </a:solidFill>
                  </a:tcPr>
                </a:tc>
                <a:tc>
                  <a:txBody>
                    <a:bodyPr/>
                    <a:lstStyle/>
                    <a:p>
                      <a:pPr algn="just">
                        <a:spcAft>
                          <a:spcPts val="0"/>
                        </a:spcAft>
                      </a:pPr>
                      <a:r>
                        <a:rPr lang="ja-JP" sz="1200" b="1" kern="100" dirty="0">
                          <a:solidFill>
                            <a:schemeClr val="bg2"/>
                          </a:solidFill>
                          <a:effectLst/>
                        </a:rPr>
                        <a:t>オープンデータ賞</a:t>
                      </a:r>
                      <a:r>
                        <a:rPr lang="ja-JP" sz="1200" b="1" kern="100" dirty="0" smtClean="0">
                          <a:solidFill>
                            <a:schemeClr val="bg2"/>
                          </a:solidFill>
                          <a:effectLst/>
                        </a:rPr>
                        <a:t>（</a:t>
                      </a:r>
                      <a:r>
                        <a:rPr lang="en-US" altLang="ja-JP" sz="1200" b="1" kern="100" dirty="0" smtClean="0">
                          <a:solidFill>
                            <a:schemeClr val="bg2"/>
                          </a:solidFill>
                          <a:effectLst/>
                        </a:rPr>
                        <a:t>1</a:t>
                      </a:r>
                      <a:r>
                        <a:rPr lang="ja-JP" sz="1200" b="1" kern="100" dirty="0" smtClean="0">
                          <a:solidFill>
                            <a:schemeClr val="bg2"/>
                          </a:solidFill>
                          <a:effectLst/>
                        </a:rPr>
                        <a:t>作品）</a:t>
                      </a:r>
                      <a:endParaRPr lang="ja-JP" sz="1200" b="1" kern="100" dirty="0">
                        <a:solidFill>
                          <a:schemeClr val="bg2"/>
                        </a:solidFill>
                        <a:effectLst/>
                      </a:endParaRPr>
                    </a:p>
                  </a:txBody>
                  <a:tcPr>
                    <a:solidFill>
                      <a:schemeClr val="accent2">
                        <a:lumMod val="20000"/>
                        <a:lumOff val="80000"/>
                      </a:schemeClr>
                    </a:solidFill>
                  </a:tcPr>
                </a:tc>
                <a:tc>
                  <a:txBody>
                    <a:bodyPr/>
                    <a:lstStyle/>
                    <a:p>
                      <a:pPr algn="just">
                        <a:spcAft>
                          <a:spcPts val="0"/>
                        </a:spcAft>
                      </a:pPr>
                      <a:r>
                        <a:rPr lang="en-US" sz="1200" b="1" kern="100" dirty="0" smtClean="0">
                          <a:solidFill>
                            <a:schemeClr val="bg2"/>
                          </a:solidFill>
                          <a:effectLst/>
                        </a:rPr>
                        <a:t>CIVIC TECH</a:t>
                      </a:r>
                      <a:r>
                        <a:rPr lang="ja-JP" sz="1200" b="1" kern="100" dirty="0">
                          <a:solidFill>
                            <a:schemeClr val="bg2"/>
                          </a:solidFill>
                          <a:effectLst/>
                        </a:rPr>
                        <a:t>部門</a:t>
                      </a:r>
                      <a:r>
                        <a:rPr lang="ja-JP" sz="1200" b="1" kern="100" dirty="0" smtClean="0">
                          <a:solidFill>
                            <a:schemeClr val="bg2"/>
                          </a:solidFill>
                          <a:effectLst/>
                        </a:rPr>
                        <a:t>応募</a:t>
                      </a:r>
                      <a:r>
                        <a:rPr lang="ja-JP" altLang="en-US" sz="1200" b="1" kern="100" dirty="0" smtClean="0">
                          <a:solidFill>
                            <a:schemeClr val="bg2"/>
                          </a:solidFill>
                          <a:effectLst/>
                        </a:rPr>
                        <a:t>作品</a:t>
                      </a:r>
                      <a:r>
                        <a:rPr lang="ja-JP" sz="1200" b="1" kern="100" dirty="0" smtClean="0">
                          <a:solidFill>
                            <a:schemeClr val="bg2"/>
                          </a:solidFill>
                          <a:effectLst/>
                        </a:rPr>
                        <a:t>の</a:t>
                      </a:r>
                      <a:r>
                        <a:rPr lang="ja-JP" sz="1200" b="1" kern="100" dirty="0">
                          <a:solidFill>
                            <a:schemeClr val="bg2"/>
                          </a:solidFill>
                          <a:effectLst/>
                        </a:rPr>
                        <a:t>うち、オープンデータを活用したものを対象</a:t>
                      </a:r>
                      <a:r>
                        <a:rPr lang="ja-JP" sz="1200" b="1" kern="100" dirty="0" smtClean="0">
                          <a:solidFill>
                            <a:schemeClr val="bg2"/>
                          </a:solidFill>
                          <a:effectLst/>
                        </a:rPr>
                        <a:t>に</a:t>
                      </a:r>
                      <a:r>
                        <a:rPr lang="ja-JP" altLang="en-US" sz="1200" b="1" kern="100" dirty="0" smtClean="0">
                          <a:solidFill>
                            <a:schemeClr val="bg2"/>
                          </a:solidFill>
                          <a:effectLst/>
                        </a:rPr>
                        <a:t>、</a:t>
                      </a:r>
                      <a:r>
                        <a:rPr lang="en-US" sz="1200" b="1" u="sng" kern="100" dirty="0" smtClean="0">
                          <a:solidFill>
                            <a:schemeClr val="bg2"/>
                          </a:solidFill>
                          <a:effectLst/>
                        </a:rPr>
                        <a:t>VLED</a:t>
                      </a:r>
                      <a:r>
                        <a:rPr lang="ja-JP" sz="1200" b="1" u="sng" kern="100" dirty="0">
                          <a:solidFill>
                            <a:schemeClr val="bg2"/>
                          </a:solidFill>
                          <a:effectLst/>
                        </a:rPr>
                        <a:t>利活用・普及委員会</a:t>
                      </a:r>
                      <a:r>
                        <a:rPr lang="ja-JP" sz="1200" b="1" u="sng" kern="100" dirty="0" smtClean="0">
                          <a:solidFill>
                            <a:schemeClr val="bg2"/>
                          </a:solidFill>
                          <a:effectLst/>
                        </a:rPr>
                        <a:t>委員</a:t>
                      </a:r>
                      <a:r>
                        <a:rPr lang="ja-JP" sz="1200" b="1" kern="100" dirty="0" smtClean="0">
                          <a:solidFill>
                            <a:schemeClr val="bg2"/>
                          </a:solidFill>
                          <a:effectLst/>
                        </a:rPr>
                        <a:t>に</a:t>
                      </a:r>
                      <a:r>
                        <a:rPr lang="ja-JP" sz="1200" b="1" kern="100" dirty="0">
                          <a:solidFill>
                            <a:schemeClr val="bg2"/>
                          </a:solidFill>
                          <a:effectLst/>
                        </a:rPr>
                        <a:t>より選定。</a:t>
                      </a:r>
                      <a:endParaRPr lang="ja-JP" sz="1200" b="1" kern="100" dirty="0">
                        <a:solidFill>
                          <a:schemeClr val="bg2"/>
                        </a:solidFill>
                        <a:effectLst/>
                        <a:latin typeface="Century"/>
                        <a:ea typeface="ＭＳ 明朝"/>
                        <a:cs typeface="Times New Roman"/>
                      </a:endParaRPr>
                    </a:p>
                  </a:txBody>
                  <a:tcPr anchor="ctr">
                    <a:noFill/>
                  </a:tcPr>
                </a:tc>
              </a:tr>
              <a:tr h="480000">
                <a:tc vMerge="1">
                  <a:txBody>
                    <a:bodyPr/>
                    <a:lstStyle/>
                    <a:p>
                      <a:endParaRPr kumimoji="1" lang="ja-JP" altLang="en-US"/>
                    </a:p>
                  </a:txBody>
                  <a:tcPr/>
                </a:tc>
                <a:tc>
                  <a:txBody>
                    <a:bodyPr/>
                    <a:lstStyle/>
                    <a:p>
                      <a:pPr algn="just">
                        <a:spcAft>
                          <a:spcPts val="0"/>
                        </a:spcAft>
                      </a:pPr>
                      <a:r>
                        <a:rPr lang="ja-JP" sz="1200" b="1" kern="100" dirty="0">
                          <a:solidFill>
                            <a:schemeClr val="bg2"/>
                          </a:solidFill>
                          <a:effectLst/>
                        </a:rPr>
                        <a:t>オープンデータパートナー</a:t>
                      </a:r>
                      <a:r>
                        <a:rPr lang="ja-JP" sz="1200" b="1" kern="100" dirty="0" smtClean="0">
                          <a:solidFill>
                            <a:schemeClr val="bg2"/>
                          </a:solidFill>
                          <a:effectLst/>
                        </a:rPr>
                        <a:t>賞</a:t>
                      </a:r>
                      <a:endParaRPr lang="en-US" altLang="ja-JP" sz="1200" b="1" kern="100" dirty="0" smtClean="0">
                        <a:solidFill>
                          <a:schemeClr val="bg2"/>
                        </a:solidFill>
                        <a:effectLst/>
                      </a:endParaRPr>
                    </a:p>
                    <a:p>
                      <a:pPr algn="just">
                        <a:spcAft>
                          <a:spcPts val="0"/>
                        </a:spcAft>
                      </a:pPr>
                      <a:r>
                        <a:rPr lang="ja-JP" sz="1200" b="1" kern="100" dirty="0" smtClean="0">
                          <a:solidFill>
                            <a:schemeClr val="bg2"/>
                          </a:solidFill>
                          <a:effectLst/>
                        </a:rPr>
                        <a:t>（</a:t>
                      </a:r>
                      <a:r>
                        <a:rPr lang="en-US" altLang="ja-JP" sz="1200" b="1" kern="100" dirty="0" smtClean="0">
                          <a:solidFill>
                            <a:schemeClr val="bg2"/>
                          </a:solidFill>
                          <a:effectLst/>
                        </a:rPr>
                        <a:t>1</a:t>
                      </a:r>
                      <a:r>
                        <a:rPr lang="ja-JP" sz="1200" b="1" kern="100" dirty="0" smtClean="0">
                          <a:solidFill>
                            <a:schemeClr val="bg2"/>
                          </a:solidFill>
                          <a:effectLst/>
                        </a:rPr>
                        <a:t>作品）</a:t>
                      </a:r>
                      <a:endParaRPr lang="ja-JP" sz="1200" b="1" kern="100" dirty="0">
                        <a:solidFill>
                          <a:schemeClr val="bg2"/>
                        </a:solidFill>
                        <a:effectLst/>
                      </a:endParaRPr>
                    </a:p>
                  </a:txBody>
                  <a:tcPr>
                    <a:solidFill>
                      <a:schemeClr val="accent2">
                        <a:lumMod val="20000"/>
                        <a:lumOff val="80000"/>
                      </a:schemeClr>
                    </a:solidFill>
                  </a:tcPr>
                </a:tc>
                <a:tc>
                  <a:txBody>
                    <a:bodyPr/>
                    <a:lstStyle/>
                    <a:p>
                      <a:pPr algn="just">
                        <a:spcAft>
                          <a:spcPts val="0"/>
                        </a:spcAft>
                      </a:pPr>
                      <a:r>
                        <a:rPr lang="en-US" sz="1200" b="1" kern="100" dirty="0" smtClean="0">
                          <a:solidFill>
                            <a:schemeClr val="bg2"/>
                          </a:solidFill>
                          <a:effectLst/>
                        </a:rPr>
                        <a:t>CIVIC TECH</a:t>
                      </a:r>
                      <a:r>
                        <a:rPr lang="ja-JP" sz="1200" b="1" kern="100" dirty="0">
                          <a:solidFill>
                            <a:schemeClr val="bg2"/>
                          </a:solidFill>
                          <a:effectLst/>
                        </a:rPr>
                        <a:t>部門応募アプリのうち、オープンデータを活用したものを対象に、</a:t>
                      </a:r>
                      <a:r>
                        <a:rPr lang="ja-JP" sz="1200" b="1" i="0" u="sng" kern="100" dirty="0">
                          <a:solidFill>
                            <a:schemeClr val="bg2"/>
                          </a:solidFill>
                          <a:effectLst/>
                        </a:rPr>
                        <a:t>オープンデータパートナー</a:t>
                      </a:r>
                      <a:r>
                        <a:rPr lang="ja-JP" sz="1200" b="1" kern="100" dirty="0">
                          <a:solidFill>
                            <a:schemeClr val="bg2"/>
                          </a:solidFill>
                          <a:effectLst/>
                        </a:rPr>
                        <a:t>が投票を行い、その結果をもとに選定。</a:t>
                      </a:r>
                      <a:endParaRPr lang="ja-JP" sz="1200" b="1" kern="100" dirty="0">
                        <a:solidFill>
                          <a:schemeClr val="bg2"/>
                        </a:solidFill>
                        <a:effectLst/>
                        <a:latin typeface="Century"/>
                        <a:ea typeface="ＭＳ 明朝"/>
                        <a:cs typeface="Times New Roman"/>
                      </a:endParaRPr>
                    </a:p>
                  </a:txBody>
                  <a:tcPr anchor="ctr">
                    <a:noFill/>
                  </a:tcPr>
                </a:tc>
              </a:tr>
              <a:tr h="301748">
                <a:tc vMerge="1">
                  <a:txBody>
                    <a:bodyPr/>
                    <a:lstStyle/>
                    <a:p>
                      <a:endParaRPr kumimoji="1" lang="ja-JP" altLang="en-US"/>
                    </a:p>
                  </a:txBody>
                  <a:tcPr/>
                </a:tc>
                <a:tc>
                  <a:txBody>
                    <a:bodyPr/>
                    <a:lstStyle/>
                    <a:p>
                      <a:pPr algn="just">
                        <a:spcAft>
                          <a:spcPts val="0"/>
                        </a:spcAft>
                      </a:pPr>
                      <a:r>
                        <a:rPr lang="en-US" sz="1200" kern="100" dirty="0">
                          <a:effectLst/>
                        </a:rPr>
                        <a:t>CIVICTECH for Business</a:t>
                      </a:r>
                      <a:r>
                        <a:rPr lang="ja-JP" sz="1200" kern="100" dirty="0" smtClean="0">
                          <a:effectLst/>
                        </a:rPr>
                        <a:t>賞</a:t>
                      </a:r>
                      <a:endParaRPr lang="en-US" altLang="ja-JP" sz="1200" kern="100" dirty="0" smtClean="0">
                        <a:effectLst/>
                      </a:endParaRPr>
                    </a:p>
                    <a:p>
                      <a:pPr algn="just">
                        <a:spcAft>
                          <a:spcPts val="0"/>
                        </a:spcAft>
                      </a:pPr>
                      <a:r>
                        <a:rPr lang="ja-JP" sz="1200" kern="100" dirty="0" smtClean="0">
                          <a:effectLst/>
                        </a:rPr>
                        <a:t>（</a:t>
                      </a:r>
                      <a:r>
                        <a:rPr lang="en-US" altLang="ja-JP" sz="1200" kern="100" dirty="0" smtClean="0">
                          <a:effectLst/>
                        </a:rPr>
                        <a:t>1</a:t>
                      </a:r>
                      <a:r>
                        <a:rPr lang="ja-JP" sz="1200" kern="100" dirty="0" smtClean="0">
                          <a:effectLst/>
                        </a:rPr>
                        <a:t>作品）</a:t>
                      </a:r>
                      <a:endParaRPr lang="ja-JP" sz="1200" kern="100" dirty="0">
                        <a:effectLst/>
                      </a:endParaRPr>
                    </a:p>
                  </a:txBody>
                  <a:tcPr>
                    <a:solidFill>
                      <a:schemeClr val="accent2">
                        <a:lumMod val="20000"/>
                        <a:lumOff val="80000"/>
                      </a:schemeClr>
                    </a:solidFill>
                  </a:tcPr>
                </a:tc>
                <a:tc>
                  <a:txBody>
                    <a:bodyPr/>
                    <a:lstStyle/>
                    <a:p>
                      <a:pPr algn="just">
                        <a:spcAft>
                          <a:spcPts val="0"/>
                        </a:spcAft>
                      </a:pPr>
                      <a:r>
                        <a:rPr lang="en-US" sz="1200" kern="100" dirty="0" smtClean="0">
                          <a:effectLst/>
                        </a:rPr>
                        <a:t>CIVIC TECH</a:t>
                      </a:r>
                      <a:r>
                        <a:rPr lang="ja-JP" sz="1200" kern="100" dirty="0">
                          <a:effectLst/>
                        </a:rPr>
                        <a:t>プロダクトのビジネス性を評価し選出。</a:t>
                      </a:r>
                      <a:endParaRPr lang="ja-JP" sz="1200" kern="100" dirty="0">
                        <a:effectLst/>
                        <a:latin typeface="Century"/>
                        <a:ea typeface="ＭＳ 明朝"/>
                        <a:cs typeface="Times New Roman"/>
                      </a:endParaRPr>
                    </a:p>
                  </a:txBody>
                  <a:tcPr anchor="ctr">
                    <a:noFill/>
                  </a:tcPr>
                </a:tc>
              </a:tr>
              <a:tr h="301748">
                <a:tc vMerge="1">
                  <a:txBody>
                    <a:bodyPr/>
                    <a:lstStyle/>
                    <a:p>
                      <a:endParaRPr kumimoji="1" lang="ja-JP" altLang="en-US"/>
                    </a:p>
                  </a:txBody>
                  <a:tcPr/>
                </a:tc>
                <a:tc>
                  <a:txBody>
                    <a:bodyPr/>
                    <a:lstStyle/>
                    <a:p>
                      <a:pPr algn="just">
                        <a:spcAft>
                          <a:spcPts val="0"/>
                        </a:spcAft>
                      </a:pPr>
                      <a:r>
                        <a:rPr lang="en-US" sz="1200" kern="100" dirty="0" smtClean="0">
                          <a:effectLst/>
                        </a:rPr>
                        <a:t>CIVIC TECH for </a:t>
                      </a:r>
                      <a:r>
                        <a:rPr lang="en-US" sz="1200" kern="100" dirty="0">
                          <a:effectLst/>
                        </a:rPr>
                        <a:t>Citizen</a:t>
                      </a:r>
                      <a:r>
                        <a:rPr lang="ja-JP" sz="1200" kern="100" dirty="0">
                          <a:effectLst/>
                        </a:rPr>
                        <a:t>賞</a:t>
                      </a:r>
                      <a:r>
                        <a:rPr lang="ja-JP" sz="1200" kern="100" dirty="0" smtClean="0">
                          <a:effectLst/>
                        </a:rPr>
                        <a:t>（</a:t>
                      </a:r>
                      <a:r>
                        <a:rPr lang="en-US" altLang="ja-JP" sz="1200" kern="100" dirty="0" smtClean="0">
                          <a:effectLst/>
                        </a:rPr>
                        <a:t>1</a:t>
                      </a:r>
                      <a:r>
                        <a:rPr lang="ja-JP" sz="1200" kern="100" dirty="0" smtClean="0">
                          <a:effectLst/>
                        </a:rPr>
                        <a:t>作品）</a:t>
                      </a:r>
                      <a:endParaRPr lang="ja-JP" sz="1200" kern="100" dirty="0">
                        <a:effectLst/>
                      </a:endParaRPr>
                    </a:p>
                  </a:txBody>
                  <a:tcPr>
                    <a:solidFill>
                      <a:schemeClr val="accent2">
                        <a:lumMod val="20000"/>
                        <a:lumOff val="80000"/>
                      </a:schemeClr>
                    </a:solidFill>
                  </a:tcPr>
                </a:tc>
                <a:tc>
                  <a:txBody>
                    <a:bodyPr/>
                    <a:lstStyle/>
                    <a:p>
                      <a:pPr algn="just">
                        <a:spcAft>
                          <a:spcPts val="0"/>
                        </a:spcAft>
                      </a:pPr>
                      <a:r>
                        <a:rPr lang="en-US" sz="1200" kern="100" dirty="0" smtClean="0">
                          <a:effectLst/>
                        </a:rPr>
                        <a:t>CIVIC TECH</a:t>
                      </a:r>
                      <a:r>
                        <a:rPr lang="ja-JP" sz="1200" kern="100" dirty="0">
                          <a:effectLst/>
                        </a:rPr>
                        <a:t>の市民に向けた取組を評価し選出。</a:t>
                      </a:r>
                      <a:endParaRPr lang="ja-JP" sz="1200" kern="100" dirty="0">
                        <a:effectLst/>
                        <a:latin typeface="Century"/>
                        <a:ea typeface="ＭＳ 明朝"/>
                        <a:cs typeface="Times New Roman"/>
                      </a:endParaRPr>
                    </a:p>
                  </a:txBody>
                  <a:tcPr anchor="ctr">
                    <a:noFill/>
                  </a:tcPr>
                </a:tc>
              </a:tr>
              <a:tr h="301748">
                <a:tc gridSpan="2">
                  <a:txBody>
                    <a:bodyPr/>
                    <a:lstStyle/>
                    <a:p>
                      <a:pPr algn="just">
                        <a:spcAft>
                          <a:spcPts val="0"/>
                        </a:spcAft>
                      </a:pPr>
                      <a:r>
                        <a:rPr lang="ja-JP" sz="1200" kern="100" dirty="0">
                          <a:effectLst/>
                        </a:rPr>
                        <a:t>オンライン選考</a:t>
                      </a:r>
                      <a:r>
                        <a:rPr lang="ja-JP" sz="1200" kern="100" dirty="0" smtClean="0">
                          <a:effectLst/>
                        </a:rPr>
                        <a:t>（</a:t>
                      </a:r>
                      <a:r>
                        <a:rPr lang="en-US" altLang="ja-JP" sz="1200" kern="100" dirty="0" smtClean="0">
                          <a:effectLst/>
                        </a:rPr>
                        <a:t>3</a:t>
                      </a:r>
                      <a:r>
                        <a:rPr lang="ja-JP" sz="1200" kern="100" dirty="0" smtClean="0">
                          <a:effectLst/>
                        </a:rPr>
                        <a:t>作品</a:t>
                      </a:r>
                      <a:r>
                        <a:rPr lang="ja-JP" sz="1200" kern="100" dirty="0">
                          <a:effectLst/>
                        </a:rPr>
                        <a:t>）</a:t>
                      </a:r>
                      <a:endParaRPr lang="ja-JP" sz="1200" kern="100" dirty="0">
                        <a:effectLst/>
                        <a:latin typeface="Century"/>
                        <a:ea typeface="ＭＳ 明朝"/>
                        <a:cs typeface="Times New Roman"/>
                      </a:endParaRPr>
                    </a:p>
                  </a:txBody>
                  <a:tcPr anchor="ctr">
                    <a:solidFill>
                      <a:schemeClr val="accent2">
                        <a:lumMod val="20000"/>
                        <a:lumOff val="80000"/>
                      </a:schemeClr>
                    </a:solidFill>
                  </a:tcPr>
                </a:tc>
                <a:tc hMerge="1">
                  <a:txBody>
                    <a:bodyPr/>
                    <a:lstStyle/>
                    <a:p>
                      <a:endParaRPr kumimoji="1" lang="ja-JP" altLang="en-US"/>
                    </a:p>
                  </a:txBody>
                  <a:tcPr/>
                </a:tc>
                <a:tc>
                  <a:txBody>
                    <a:bodyPr/>
                    <a:lstStyle/>
                    <a:p>
                      <a:pPr algn="just">
                        <a:spcAft>
                          <a:spcPts val="0"/>
                        </a:spcAft>
                      </a:pPr>
                      <a:r>
                        <a:rPr lang="ja-JP" sz="1200" kern="100" dirty="0">
                          <a:effectLst/>
                        </a:rPr>
                        <a:t>オンライン審査はパートナーと共同で</a:t>
                      </a:r>
                      <a:r>
                        <a:rPr lang="en-US" sz="1200" kern="100" dirty="0" err="1">
                          <a:effectLst/>
                        </a:rPr>
                        <a:t>Mashup</a:t>
                      </a:r>
                      <a:r>
                        <a:rPr lang="en-US" sz="1200" kern="100" dirty="0">
                          <a:effectLst/>
                        </a:rPr>
                        <a:t> Awards</a:t>
                      </a:r>
                      <a:r>
                        <a:rPr lang="ja-JP" sz="1200" kern="100" dirty="0">
                          <a:effectLst/>
                        </a:rPr>
                        <a:t>運営事務局が行う。</a:t>
                      </a:r>
                      <a:endParaRPr lang="ja-JP" sz="1200" kern="100" dirty="0">
                        <a:effectLst/>
                        <a:latin typeface="Century"/>
                        <a:ea typeface="ＭＳ 明朝"/>
                        <a:cs typeface="Times New Roman"/>
                      </a:endParaRPr>
                    </a:p>
                  </a:txBody>
                  <a:tcPr anchor="ctr">
                    <a:noFill/>
                  </a:tcPr>
                </a:tc>
              </a:tr>
              <a:tr h="229740">
                <a:tc gridSpan="2">
                  <a:txBody>
                    <a:bodyPr/>
                    <a:lstStyle/>
                    <a:p>
                      <a:pPr algn="just">
                        <a:spcAft>
                          <a:spcPts val="0"/>
                        </a:spcAft>
                      </a:pPr>
                      <a:r>
                        <a:rPr lang="en-US" sz="1200" kern="100" dirty="0" smtClean="0">
                          <a:effectLst/>
                        </a:rPr>
                        <a:t>CIVIC TECH</a:t>
                      </a:r>
                      <a:r>
                        <a:rPr lang="ja-JP" sz="1200" kern="100" dirty="0">
                          <a:effectLst/>
                        </a:rPr>
                        <a:t>賞作品（</a:t>
                      </a:r>
                      <a:r>
                        <a:rPr lang="en-US" sz="1200" kern="100" dirty="0">
                          <a:effectLst/>
                        </a:rPr>
                        <a:t>3</a:t>
                      </a:r>
                      <a:r>
                        <a:rPr lang="ja-JP" sz="1200" kern="100" dirty="0">
                          <a:effectLst/>
                        </a:rPr>
                        <a:t>作品）</a:t>
                      </a:r>
                      <a:endParaRPr lang="ja-JP" sz="1200" kern="100" dirty="0">
                        <a:effectLst/>
                        <a:latin typeface="Century"/>
                        <a:ea typeface="ＭＳ 明朝"/>
                        <a:cs typeface="Times New Roman"/>
                      </a:endParaRPr>
                    </a:p>
                  </a:txBody>
                  <a:tcPr anchor="ctr">
                    <a:solidFill>
                      <a:schemeClr val="accent2">
                        <a:lumMod val="20000"/>
                        <a:lumOff val="80000"/>
                      </a:schemeClr>
                    </a:solidFill>
                  </a:tcPr>
                </a:tc>
                <a:tc hMerge="1">
                  <a:txBody>
                    <a:bodyPr/>
                    <a:lstStyle/>
                    <a:p>
                      <a:endParaRPr kumimoji="1" lang="ja-JP" altLang="en-US"/>
                    </a:p>
                  </a:txBody>
                  <a:tcPr/>
                </a:tc>
                <a:tc>
                  <a:txBody>
                    <a:bodyPr/>
                    <a:lstStyle/>
                    <a:p>
                      <a:pPr algn="just">
                        <a:spcAft>
                          <a:spcPts val="0"/>
                        </a:spcAft>
                      </a:pPr>
                      <a:r>
                        <a:rPr lang="en-US" sz="1200" kern="100" dirty="0" smtClean="0">
                          <a:effectLst/>
                        </a:rPr>
                        <a:t>CIVIC TECH</a:t>
                      </a:r>
                      <a:r>
                        <a:rPr lang="ja-JP" sz="1200" kern="100" dirty="0">
                          <a:effectLst/>
                        </a:rPr>
                        <a:t>ハッカソン（北陸、生駒、会津）で</a:t>
                      </a:r>
                      <a:r>
                        <a:rPr lang="en-US" sz="1200" kern="100" dirty="0" smtClean="0">
                          <a:effectLst/>
                        </a:rPr>
                        <a:t>CIVIC TECH</a:t>
                      </a:r>
                      <a:r>
                        <a:rPr lang="ja-JP" sz="1200" kern="100" dirty="0">
                          <a:effectLst/>
                        </a:rPr>
                        <a:t>賞を受賞した作品。</a:t>
                      </a:r>
                      <a:endParaRPr lang="ja-JP" sz="1200" kern="100" dirty="0">
                        <a:effectLst/>
                        <a:latin typeface="Century"/>
                        <a:ea typeface="ＭＳ 明朝"/>
                        <a:cs typeface="Times New Roman"/>
                      </a:endParaRPr>
                    </a:p>
                  </a:txBody>
                  <a:tcPr anchor="ctr">
                    <a:noFill/>
                  </a:tcPr>
                </a:tc>
              </a:tr>
            </a:tbl>
          </a:graphicData>
        </a:graphic>
      </p:graphicFrame>
      <p:sp>
        <p:nvSpPr>
          <p:cNvPr id="9" name="テキスト プレースホルダー 2"/>
          <p:cNvSpPr txBox="1">
            <a:spLocks/>
          </p:cNvSpPr>
          <p:nvPr/>
        </p:nvSpPr>
        <p:spPr>
          <a:xfrm>
            <a:off x="488504" y="3069540"/>
            <a:ext cx="9086400" cy="21544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ct val="20000"/>
              </a:spcBef>
              <a:buFont typeface="Arial" pitchFamily="34" charset="0"/>
              <a:buNone/>
              <a:defRPr kumimoji="1" lang="ja-JP" altLang="en-US" sz="2800" kern="1200" baseline="0" dirty="0" smtClean="0">
                <a:solidFill>
                  <a:schemeClr val="tx1"/>
                </a:solidFill>
                <a:latin typeface="+mn-lt"/>
                <a:ea typeface="+mn-ea"/>
                <a:cs typeface="+mn-cs"/>
              </a:defRPr>
            </a:lvl1pPr>
            <a:lvl2pPr marL="381000" indent="-381000" algn="l" defTabSz="914400" rtl="0" eaLnBrk="1" latinLnBrk="0" hangingPunct="1">
              <a:spcBef>
                <a:spcPct val="20000"/>
              </a:spcBef>
              <a:buClr>
                <a:srgbClr val="3E5E84"/>
              </a:buClr>
              <a:buFont typeface="Wingdings" pitchFamily="2" charset="2"/>
              <a:buChar char="n"/>
              <a:defRPr kumimoji="1" lang="ja-JP" altLang="en-US" sz="2800" kern="1200" baseline="0" dirty="0" smtClean="0">
                <a:solidFill>
                  <a:schemeClr val="tx1"/>
                </a:solidFill>
                <a:latin typeface="+mn-lt"/>
                <a:ea typeface="+mn-ea"/>
                <a:cs typeface="+mn-cs"/>
              </a:defRPr>
            </a:lvl2pPr>
            <a:lvl3pPr marL="762000" indent="-254000" algn="l" defTabSz="914400" rtl="0" eaLnBrk="1" latinLnBrk="0" hangingPunct="1">
              <a:spcBef>
                <a:spcPct val="20000"/>
              </a:spcBef>
              <a:buClr>
                <a:srgbClr val="808080"/>
              </a:buClr>
              <a:buFont typeface="Wingdings" pitchFamily="2" charset="2"/>
              <a:buChar char="n"/>
              <a:defRPr kumimoji="1" lang="ja-JP" altLang="en-US" sz="2400" kern="1200" baseline="0" dirty="0" smtClean="0">
                <a:solidFill>
                  <a:schemeClr val="tx1"/>
                </a:solidFill>
                <a:latin typeface="+mn-lt"/>
                <a:ea typeface="+mn-ea"/>
                <a:cs typeface="+mn-cs"/>
              </a:defRPr>
            </a:lvl3pPr>
            <a:lvl4pPr marL="1079500" indent="-254000" algn="l" defTabSz="914400" rtl="0" eaLnBrk="1" latinLnBrk="0" hangingPunct="1">
              <a:spcBef>
                <a:spcPct val="20000"/>
              </a:spcBef>
              <a:buClr>
                <a:srgbClr val="558C99"/>
              </a:buClr>
              <a:buFont typeface="Wingdings" pitchFamily="2" charset="2"/>
              <a:buChar char="l"/>
              <a:defRPr kumimoji="1" lang="ja-JP" altLang="en-US" sz="2000" kern="1200" baseline="0" dirty="0" smtClean="0">
                <a:solidFill>
                  <a:schemeClr val="tx1"/>
                </a:solidFill>
                <a:latin typeface="+mn-lt"/>
                <a:ea typeface="+mn-ea"/>
                <a:cs typeface="+mn-cs"/>
              </a:defRPr>
            </a:lvl4pPr>
            <a:lvl5pPr marL="1397000" indent="-254000" algn="l" defTabSz="914400" rtl="0" eaLnBrk="1" latinLnBrk="0" hangingPunct="1">
              <a:spcBef>
                <a:spcPct val="20000"/>
              </a:spcBef>
              <a:buClr>
                <a:srgbClr val="C0C0C0"/>
              </a:buClr>
              <a:buFont typeface="Wingdings" pitchFamily="2" charset="2"/>
              <a:buChar char="l"/>
              <a:defRPr kumimoji="1" lang="ja-JP" altLang="en-US" sz="20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14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表　</a:t>
            </a:r>
            <a:r>
              <a:rPr lang="en-US" altLang="ja-JP" sz="14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CIVIC TECH</a:t>
            </a:r>
            <a:r>
              <a:rPr lang="ja-JP" altLang="en-US" sz="14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部門賞の概要</a:t>
            </a:r>
          </a:p>
        </p:txBody>
      </p:sp>
    </p:spTree>
    <p:extLst>
      <p:ext uri="{BB962C8B-B14F-4D97-AF65-F5344CB8AC3E}">
        <p14:creationId xmlns:p14="http://schemas.microsoft.com/office/powerpoint/2010/main" val="1057810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7642" y="304800"/>
            <a:ext cx="9518358" cy="581715"/>
          </a:xfrm>
        </p:spPr>
        <p:txBody>
          <a:bodyPr>
            <a:normAutofit/>
          </a:bodyPr>
          <a:lstStyle/>
          <a:p>
            <a:pPr marL="171450" indent="-171450"/>
            <a:r>
              <a:rPr lang="ja-JP" altLang="en-US" sz="2400" dirty="0">
                <a:latin typeface="+mn-ea"/>
                <a:ea typeface="+mn-ea"/>
              </a:rPr>
              <a:t>１</a:t>
            </a:r>
            <a:r>
              <a:rPr lang="en-US" altLang="ja-JP" sz="2400" dirty="0" smtClean="0">
                <a:latin typeface="+mn-ea"/>
                <a:ea typeface="+mn-ea"/>
              </a:rPr>
              <a:t>.</a:t>
            </a:r>
            <a:r>
              <a:rPr lang="en-US" altLang="ja-JP" sz="2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dirty="0" err="1">
                <a:solidFill>
                  <a:schemeClr val="bg2"/>
                </a:solidFill>
                <a:latin typeface="Meiryo UI" panose="020B0604030504040204" pitchFamily="50" charset="-128"/>
                <a:ea typeface="Meiryo UI" panose="020B0604030504040204" pitchFamily="50" charset="-128"/>
                <a:cs typeface="Meiryo UI" panose="020B0604030504040204" pitchFamily="50" charset="-128"/>
              </a:rPr>
              <a:t>Mashup</a:t>
            </a:r>
            <a:r>
              <a:rPr lang="en-US" altLang="ja-JP" sz="2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Awards CIVIC TECH</a:t>
            </a:r>
            <a:r>
              <a:rPr lang="ja-JP" altLang="en-US" sz="2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部門賞の開催報告</a:t>
            </a:r>
            <a:endParaRPr lang="en-US" altLang="ja-JP" sz="24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a:xfrm>
            <a:off x="9499036" y="6677571"/>
            <a:ext cx="406964" cy="255197"/>
          </a:xfrm>
        </p:spPr>
        <p:txBody>
          <a:bodyPr/>
          <a:lstStyle/>
          <a:p>
            <a:fld id="{19168A96-8FC6-49A7-AAFF-8891F4FD4FE2}" type="slidenum">
              <a:rPr lang="ja-JP" altLang="en-US" smtClean="0"/>
              <a:pPr/>
              <a:t>2</a:t>
            </a:fld>
            <a:endParaRPr lang="en-US" altLang="ja-JP"/>
          </a:p>
        </p:txBody>
      </p:sp>
      <p:sp>
        <p:nvSpPr>
          <p:cNvPr id="5" name="テキスト ボックス 4"/>
          <p:cNvSpPr txBox="1"/>
          <p:nvPr/>
        </p:nvSpPr>
        <p:spPr>
          <a:xfrm>
            <a:off x="55070" y="1049365"/>
            <a:ext cx="3744416" cy="276999"/>
          </a:xfrm>
          <a:prstGeom prst="rect">
            <a:avLst/>
          </a:prstGeom>
          <a:noFill/>
        </p:spPr>
        <p:txBody>
          <a:bodyPr wrap="square" rtlCol="0">
            <a:spAutoFit/>
          </a:bodyPr>
          <a:lstStyle/>
          <a:p>
            <a:r>
              <a:rPr kumimoji="1" lang="en-US" altLang="ja-JP"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２</a:t>
            </a:r>
            <a:r>
              <a:rPr kumimoji="1" lang="en-US" altLang="ja-JP"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VLED</a:t>
            </a:r>
            <a:r>
              <a:rPr kumimoji="1" lang="ja-JP" altLang="en-US"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が選出した受賞作品の紹介</a:t>
            </a:r>
            <a:endParaRPr lang="en-US" altLang="ja-JP" sz="1200" b="1"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940791155"/>
              </p:ext>
            </p:extLst>
          </p:nvPr>
        </p:nvGraphicFramePr>
        <p:xfrm>
          <a:off x="920552" y="1369872"/>
          <a:ext cx="8208912" cy="5227480"/>
        </p:xfrm>
        <a:graphic>
          <a:graphicData uri="http://schemas.openxmlformats.org/drawingml/2006/table">
            <a:tbl>
              <a:tblPr firstRow="1" bandRow="1"/>
              <a:tblGrid>
                <a:gridCol w="689464"/>
                <a:gridCol w="3708168"/>
                <a:gridCol w="3811280"/>
              </a:tblGrid>
              <a:tr h="310318">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algn="ctr"/>
                      <a:r>
                        <a:rPr kumimoji="1" lang="ja-JP" altLang="en-US" sz="1200" b="1" baseline="0" dirty="0" smtClean="0">
                          <a:solidFill>
                            <a:schemeClr val="tx1"/>
                          </a:solidFill>
                          <a:latin typeface="Arial" panose="020B0604020202020204" pitchFamily="34" charset="0"/>
                          <a:ea typeface="ＭＳ Ｐゴシック" panose="020B0600070205080204" pitchFamily="50" charset="-128"/>
                        </a:rPr>
                        <a:t>賞</a:t>
                      </a:r>
                      <a:endParaRPr kumimoji="1" lang="ja-JP" altLang="en-US" sz="1200" b="1" baseline="0" dirty="0">
                        <a:solidFill>
                          <a:schemeClr val="tx1"/>
                        </a:solidFill>
                        <a:latin typeface="Arial" panose="020B0604020202020204" pitchFamily="34" charset="0"/>
                        <a:ea typeface="ＭＳ Ｐゴシック" panose="020B060007020508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algn="ctr"/>
                      <a:r>
                        <a:rPr kumimoji="1" lang="ja-JP" altLang="en-US" sz="1200" b="1" baseline="0" dirty="0" smtClean="0">
                          <a:solidFill>
                            <a:schemeClr val="tx1"/>
                          </a:solidFill>
                          <a:latin typeface="Arial" panose="020B0604020202020204" pitchFamily="34" charset="0"/>
                          <a:ea typeface="ＭＳ Ｐゴシック" panose="020B0600070205080204" pitchFamily="50" charset="-128"/>
                        </a:rPr>
                        <a:t>オープンデータ賞</a:t>
                      </a:r>
                      <a:endParaRPr kumimoji="1" lang="ja-JP" altLang="en-US" sz="1200" b="1" baseline="0" dirty="0">
                        <a:solidFill>
                          <a:schemeClr val="tx1"/>
                        </a:solidFill>
                        <a:latin typeface="Arial" panose="020B0604020202020204" pitchFamily="34" charset="0"/>
                        <a:ea typeface="ＭＳ Ｐゴシック" panose="020B060007020508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algn="ctr"/>
                      <a:r>
                        <a:rPr kumimoji="1" lang="ja-JP" altLang="en-US" sz="1200" b="1" baseline="0" dirty="0" smtClean="0">
                          <a:solidFill>
                            <a:schemeClr val="tx1"/>
                          </a:solidFill>
                          <a:latin typeface="Arial" panose="020B0604020202020204" pitchFamily="34" charset="0"/>
                          <a:ea typeface="ＭＳ Ｐゴシック" panose="020B0600070205080204" pitchFamily="50" charset="-128"/>
                        </a:rPr>
                        <a:t>オープンデータパートナー賞</a:t>
                      </a:r>
                      <a:endParaRPr kumimoji="1" lang="ja-JP" altLang="en-US" sz="1200" b="1" baseline="0" dirty="0">
                        <a:solidFill>
                          <a:schemeClr val="tx1"/>
                        </a:solidFill>
                        <a:latin typeface="Arial" panose="020B0604020202020204" pitchFamily="34" charset="0"/>
                        <a:ea typeface="ＭＳ Ｐゴシック" panose="020B060007020508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362683">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rPr>
                        <a:t>作品名</a:t>
                      </a:r>
                      <a:endParaRPr lang="ja-JP" altLang="ja-JP" sz="12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200" b="1" dirty="0" err="1" smtClean="0">
                          <a:solidFill>
                            <a:schemeClr val="bg2"/>
                          </a:solidFill>
                        </a:rPr>
                        <a:t>Spaada</a:t>
                      </a:r>
                      <a:r>
                        <a:rPr lang="ja-JP" altLang="en-US" sz="1200" b="1" dirty="0" smtClean="0">
                          <a:solidFill>
                            <a:schemeClr val="bg2"/>
                          </a:solidFill>
                        </a:rPr>
                        <a:t>（スパーダ）</a:t>
                      </a:r>
                      <a:r>
                        <a:rPr lang="en-US" altLang="ja-JP" sz="1200" b="1" dirty="0" smtClean="0">
                          <a:solidFill>
                            <a:schemeClr val="bg2"/>
                          </a:solidFill>
                        </a:rPr>
                        <a:t>- </a:t>
                      </a:r>
                      <a:r>
                        <a:rPr lang="ja-JP" altLang="en-US" sz="1200" b="1" dirty="0" smtClean="0">
                          <a:solidFill>
                            <a:schemeClr val="bg2"/>
                          </a:solidFill>
                        </a:rPr>
                        <a:t>日本全国の地域を診る</a:t>
                      </a:r>
                      <a:endParaRPr lang="ja-JP" altLang="en-US" sz="1200" b="1"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bg2"/>
                          </a:solidFill>
                        </a:rPr>
                        <a:t>ふむふむ </a:t>
                      </a:r>
                      <a:r>
                        <a:rPr lang="en-US" altLang="ja-JP" sz="1200" b="1" dirty="0" smtClean="0">
                          <a:solidFill>
                            <a:schemeClr val="bg2"/>
                          </a:solidFill>
                        </a:rPr>
                        <a:t>by </a:t>
                      </a:r>
                      <a:r>
                        <a:rPr lang="ja-JP" altLang="en-US" sz="1200" b="1" dirty="0" smtClean="0">
                          <a:solidFill>
                            <a:schemeClr val="bg2"/>
                          </a:solidFill>
                        </a:rPr>
                        <a:t>市川電産</a:t>
                      </a:r>
                      <a:endParaRPr lang="ja-JP" altLang="en-US" sz="1200" b="1"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355135">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rPr>
                        <a:t>受賞者</a:t>
                      </a:r>
                      <a:endParaRPr lang="ja-JP" altLang="ja-JP" sz="12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200" b="1" kern="100" baseline="0" dirty="0" err="1"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microbas</a:t>
                      </a:r>
                      <a:endParaRPr lang="ja-JP" altLang="en-US" sz="1200" b="1"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b="1"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市川電産</a:t>
                      </a: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2736304">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rPr>
                        <a:t>概要</a:t>
                      </a:r>
                      <a:endParaRPr lang="ja-JP" altLang="ja-JP" sz="12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「見たい場所」の「見たい情報」を即座にわかりやすく確認することができる、高精度エリアレポーティングサービス。</a:t>
                      </a:r>
                      <a:endParaRPr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0" indent="0">
                        <a:buClr>
                          <a:schemeClr val="tx1"/>
                        </a:buClr>
                        <a:buFont typeface="Arial" panose="020B0604020202020204" pitchFamily="34" charset="0"/>
                        <a:buNone/>
                        <a:defRPr/>
                      </a:pPr>
                      <a:r>
                        <a:rPr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e-Stat</a:t>
                      </a:r>
                      <a:r>
                        <a:rPr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を活用した地理情報データ（人口統計等）を用いており、独自のアルゴリズムにより、ミクロなスケールの地理情報データを推定。容易に日本全国のエリアレポートを作成・分析することが可能。</a:t>
                      </a:r>
                      <a:endParaRPr lang="en-US" altLang="ja-JP" sz="1050" i="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indent="0">
                        <a:buClr>
                          <a:schemeClr val="tx1"/>
                        </a:buClr>
                        <a:buFont typeface="Arial" panose="020B0604020202020204" pitchFamily="34" charset="0"/>
                        <a:buNone/>
                        <a:defRPr/>
                      </a:pPr>
                      <a:r>
                        <a:rPr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街の伝統・歴史物をみんなで音声ガイド化するシステム。自分の街で残したい伝統を、ボタンひとつで簡単に音声登録することが可能。伝統・施設の登録は、緯度経度と紐づいた</a:t>
                      </a:r>
                      <a:r>
                        <a:rPr lang="en-US" altLang="ja-JP" sz="1050" dirty="0" err="1"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iBeacon</a:t>
                      </a:r>
                      <a:r>
                        <a:rPr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と連携し、登録情報を連結。オープンデータを用いて、施設情報をマップ上に登録しており、登録された情報は、オープンデータとして提供することが可能。</a:t>
                      </a:r>
                      <a:endParaRPr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r>
              <a:tr h="312976">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b="1"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掲載サイト</a:t>
                      </a:r>
                      <a:endParaRPr kumimoji="1" lang="ja-JP" altLang="ja-JP" sz="1200" b="1"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i="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https://www.spaada.co/</a:t>
                      </a: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http://www.slideshare.net/Hiroyuki_Ichikawa/by-54072256</a:t>
                      </a:r>
                      <a:endParaRPr lang="ja-JP" altLang="en-US" sz="1050"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r>
              <a:tr h="954608">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algn="ctr"/>
                      <a:r>
                        <a:rPr kumimoji="1" lang="ja-JP" altLang="en-US" sz="1200" b="1" baseline="0" dirty="0" smtClean="0">
                          <a:solidFill>
                            <a:schemeClr val="bg2"/>
                          </a:solidFill>
                          <a:latin typeface="Arial" panose="020B0604020202020204" pitchFamily="34" charset="0"/>
                          <a:ea typeface="ＭＳ Ｐゴシック" panose="020B0600070205080204" pitchFamily="50" charset="-128"/>
                        </a:rPr>
                        <a:t>講評</a:t>
                      </a:r>
                      <a:endParaRPr kumimoji="1" lang="ja-JP" altLang="en-US" sz="1200" b="1" baseline="0"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r>
                        <a:rPr lang="ja-JP" altLang="en-US"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・コンセプトがすばらしい。オープンデータを最大限に活かすサービス。</a:t>
                      </a:r>
                      <a:endParaRPr lang="en-US" altLang="ja-JP"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・マイクロな地域情報を可視化するプラットフォームとして優れている。独自の分析ツールを充実し、普及されるよう期待したい。</a:t>
                      </a:r>
                      <a:endParaRPr lang="en-US" altLang="ja-JP"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・データの作成方法等について興味をそそる作品。オープンデータを有効的に活用している。</a:t>
                      </a:r>
                    </a:p>
                    <a:p>
                      <a:r>
                        <a:rPr lang="ja-JP" altLang="en-US"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・データを地域ごとに細かく見ることができるのは実用的である。</a:t>
                      </a:r>
                      <a:endParaRPr lang="en-US" altLang="ja-JP"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r>
                        <a:rPr lang="ja-JP" altLang="en-US"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・完成度がかなり高い。簡単に利用できることが想定できる。</a:t>
                      </a:r>
                      <a:endParaRPr lang="en-US" altLang="ja-JP"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・音声データのオープンデータ化が斬新。地域の観光振興や伝統文化の保存に寄与すると考えられる</a:t>
                      </a:r>
                      <a:endParaRPr lang="en-US" altLang="ja-JP"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・どこの地域でも活用可能な点がよい、実用化して採用したい</a:t>
                      </a:r>
                      <a:endParaRPr lang="en-US" altLang="ja-JP"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・いかに情報を登録してもらうかが課題となりがちであるが、容易に登録できる音声に着目した解決策を評価</a:t>
                      </a:r>
                      <a:endParaRPr lang="en-US" altLang="ja-JP"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r>
            </a:tbl>
          </a:graphicData>
        </a:graphic>
      </p:graphicFrame>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0666" y="3314873"/>
            <a:ext cx="2314302" cy="1770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9064" y="3356992"/>
            <a:ext cx="2261329" cy="1698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7336" y="3429001"/>
            <a:ext cx="1000542" cy="1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5927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7642" y="304800"/>
            <a:ext cx="9518358" cy="581715"/>
          </a:xfrm>
        </p:spPr>
        <p:txBody>
          <a:bodyPr>
            <a:normAutofit/>
          </a:bodyPr>
          <a:lstStyle/>
          <a:p>
            <a:pPr marL="171450" indent="-171450"/>
            <a:r>
              <a:rPr lang="ja-JP" altLang="en-US" sz="2400" dirty="0">
                <a:latin typeface="+mn-ea"/>
                <a:ea typeface="+mn-ea"/>
              </a:rPr>
              <a:t>１</a:t>
            </a:r>
            <a:r>
              <a:rPr lang="en-US" altLang="ja-JP" sz="2400" dirty="0" smtClean="0">
                <a:latin typeface="+mn-ea"/>
                <a:ea typeface="+mn-ea"/>
              </a:rPr>
              <a:t>.</a:t>
            </a:r>
            <a:r>
              <a:rPr lang="en-US" altLang="ja-JP" sz="2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dirty="0" err="1">
                <a:solidFill>
                  <a:schemeClr val="bg2"/>
                </a:solidFill>
                <a:latin typeface="Meiryo UI" panose="020B0604030504040204" pitchFamily="50" charset="-128"/>
                <a:ea typeface="Meiryo UI" panose="020B0604030504040204" pitchFamily="50" charset="-128"/>
                <a:cs typeface="Meiryo UI" panose="020B0604030504040204" pitchFamily="50" charset="-128"/>
              </a:rPr>
              <a:t>Mashup</a:t>
            </a:r>
            <a:r>
              <a:rPr lang="en-US" altLang="ja-JP" sz="2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Awards CIVIC TECH</a:t>
            </a:r>
            <a:r>
              <a:rPr lang="ja-JP" altLang="en-US" sz="2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部門賞の開催報告</a:t>
            </a:r>
            <a:endParaRPr lang="en-US" altLang="ja-JP" sz="24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a:xfrm>
            <a:off x="9499036" y="6677571"/>
            <a:ext cx="406964" cy="255197"/>
          </a:xfrm>
        </p:spPr>
        <p:txBody>
          <a:bodyPr/>
          <a:lstStyle/>
          <a:p>
            <a:fld id="{19168A96-8FC6-49A7-AAFF-8891F4FD4FE2}" type="slidenum">
              <a:rPr lang="ja-JP" altLang="en-US" smtClean="0"/>
              <a:pPr/>
              <a:t>3</a:t>
            </a:fld>
            <a:endParaRPr lang="en-US" altLang="ja-JP"/>
          </a:p>
        </p:txBody>
      </p:sp>
      <p:sp>
        <p:nvSpPr>
          <p:cNvPr id="5" name="テキスト ボックス 4"/>
          <p:cNvSpPr txBox="1"/>
          <p:nvPr/>
        </p:nvSpPr>
        <p:spPr>
          <a:xfrm>
            <a:off x="-231576" y="1049365"/>
            <a:ext cx="3744416" cy="276999"/>
          </a:xfrm>
          <a:prstGeom prst="rect">
            <a:avLst/>
          </a:prstGeom>
          <a:noFill/>
        </p:spPr>
        <p:txBody>
          <a:bodyPr wrap="square" rtlCol="0">
            <a:spAutoFit/>
          </a:bodyPr>
          <a:lstStyle/>
          <a:p>
            <a:r>
              <a:rPr kumimoji="1" lang="en-US" altLang="ja-JP"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３</a:t>
            </a:r>
            <a:r>
              <a:rPr kumimoji="1" lang="en-US" altLang="ja-JP"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CIVIC TECH</a:t>
            </a:r>
            <a:r>
              <a:rPr kumimoji="1" lang="ja-JP" altLang="en-US"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部門賞</a:t>
            </a:r>
            <a:endParaRPr lang="en-US" altLang="ja-JP" sz="1200" b="1"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881430" y="1268760"/>
            <a:ext cx="8392050" cy="1200329"/>
          </a:xfrm>
          <a:prstGeom prst="rect">
            <a:avLst/>
          </a:prstGeom>
          <a:noFill/>
        </p:spPr>
        <p:txBody>
          <a:bodyPr wrap="square" rtlCol="0">
            <a:spAutoFit/>
          </a:bodyPr>
          <a:lstStyle/>
          <a:p>
            <a:pPr marL="285750" indent="-285750" algn="just">
              <a:buClr>
                <a:schemeClr val="accent2"/>
              </a:buClr>
              <a:buFont typeface="Wingdings" panose="05000000000000000000" pitchFamily="2" charset="2"/>
              <a:buChar char="n"/>
            </a:pPr>
            <a:r>
              <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Code for Japan Summit</a:t>
            </a:r>
            <a:r>
              <a:rPr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にて</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CIVIC TECH</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部門賞を決定する決勝戦を実施し、作品を選出した。審査は、以下の</a:t>
            </a:r>
            <a:r>
              <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err="1"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視点に基づき実施された。</a:t>
            </a:r>
            <a:endParaRPr lang="en-US" altLang="ja-JP"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622021" lvl="1" indent="-285750" algn="just">
              <a:buClr>
                <a:schemeClr val="accent2"/>
              </a:buClr>
              <a:buFont typeface="Arial" panose="020B0604020202020204" pitchFamily="34" charset="0"/>
              <a:buChar char="•"/>
            </a:pP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アイデア</a:t>
            </a:r>
            <a:r>
              <a:rPr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（独自性、新規性、優れた着眼点、発展可能性</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622021" lvl="1" indent="-285750" algn="just">
              <a:buClr>
                <a:schemeClr val="accent2"/>
              </a:buClr>
              <a:buFont typeface="Arial" panose="020B0604020202020204" pitchFamily="34" charset="0"/>
              <a:buChar char="•"/>
            </a:pP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完成度</a:t>
            </a:r>
            <a:r>
              <a:rPr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（実用性、ユーザビリティ、エンタテイメント性</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622021" lvl="1" indent="-285750" algn="just">
              <a:buClr>
                <a:schemeClr val="accent2"/>
              </a:buClr>
              <a:buFont typeface="Arial" panose="020B0604020202020204" pitchFamily="34" charset="0"/>
              <a:buChar char="•"/>
            </a:pP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デザイン</a:t>
            </a:r>
            <a:r>
              <a:rPr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（芸術性、優れた表現技法</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622021" lvl="1" indent="-285750" algn="just">
              <a:buClr>
                <a:schemeClr val="accent2"/>
              </a:buClr>
              <a:buFont typeface="Arial" panose="020B0604020202020204" pitchFamily="34" charset="0"/>
              <a:buChar char="•"/>
            </a:pPr>
            <a:r>
              <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CIVICTECH</a:t>
            </a:r>
            <a:r>
              <a:rPr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度（市民の課題を</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解決、</a:t>
            </a:r>
            <a:r>
              <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CIVICTECH</a:t>
            </a:r>
            <a:r>
              <a:rPr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の概念</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を普及、地域</a:t>
            </a:r>
            <a:r>
              <a:rPr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でエンジニアの活躍するフィールドを創りだす</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1458641921"/>
              </p:ext>
            </p:extLst>
          </p:nvPr>
        </p:nvGraphicFramePr>
        <p:xfrm>
          <a:off x="1064568" y="2779697"/>
          <a:ext cx="7704856" cy="3745647"/>
        </p:xfrm>
        <a:graphic>
          <a:graphicData uri="http://schemas.openxmlformats.org/drawingml/2006/table">
            <a:tbl>
              <a:tblPr firstRow="1" bandRow="1">
                <a:tableStyleId>{5940675A-B579-460E-94D1-54222C63F5DA}</a:tableStyleId>
              </a:tblPr>
              <a:tblGrid>
                <a:gridCol w="864096"/>
                <a:gridCol w="1872208"/>
                <a:gridCol w="4968552"/>
              </a:tblGrid>
              <a:tr h="251811">
                <a:tc>
                  <a:txBody>
                    <a:bodyP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カテゴリ</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solidFill>
                  </a:tcPr>
                </a:tc>
                <a:tc>
                  <a:txBody>
                    <a:bodyP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作品名</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solidFill>
                  </a:tcPr>
                </a:tc>
                <a:tc>
                  <a:txBody>
                    <a:bodyP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solidFill>
                  </a:tcPr>
                </a:tc>
              </a:tr>
              <a:tr h="302975">
                <a:tc>
                  <a:txBody>
                    <a:bodyPr/>
                    <a:lstStyle/>
                    <a:p>
                      <a:pPr algn="ctr"/>
                      <a:r>
                        <a:rPr kumimoji="1"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オンライン審査</a:t>
                      </a:r>
                      <a:endParaRPr kumimoji="1" lang="ja-JP" altLang="en-US" sz="105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Code for </a:t>
                      </a:r>
                      <a:r>
                        <a:rPr kumimoji="1"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阿波踊り</a:t>
                      </a:r>
                    </a:p>
                  </a:txBody>
                  <a:tcPr marL="36000" marR="360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252000" indent="-171450" algn="just">
                        <a:buFont typeface="Arial" panose="020B0604020202020204" pitchFamily="34" charset="0"/>
                        <a:buChar char="•"/>
                      </a:pPr>
                      <a:r>
                        <a:rPr lang="ja-JP" altLang="en-US" sz="105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阿波おどりで連（おどりグループ）の位置がリアルタイムで分かるアプリ</a:t>
                      </a:r>
                      <a:endParaRPr kumimoji="1" lang="en-US" altLang="ja-JP" sz="105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252000" indent="-171450" algn="just">
                        <a:buFont typeface="Arial" panose="020B0604020202020204" pitchFamily="34" charset="0"/>
                        <a:buChar char="•"/>
                      </a:pPr>
                      <a:r>
                        <a:rPr lang="ja-JP" altLang="en-US" sz="1050" dirty="0" smtClean="0">
                          <a:solidFill>
                            <a:schemeClr val="bg2"/>
                          </a:solidFill>
                        </a:rPr>
                        <a:t>ビーコン機器を街に設置し、踊りグループの位置情報を入手し、送信する</a:t>
                      </a:r>
                      <a:endParaRPr kumimoji="1"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r>
              <a:tr h="395551">
                <a:tc>
                  <a:txBody>
                    <a:bodyPr/>
                    <a:lstStyle/>
                    <a:p>
                      <a:pPr algn="ctr"/>
                      <a:r>
                        <a:rPr kumimoji="1"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オンライン審査</a:t>
                      </a:r>
                      <a:endParaRPr kumimoji="1" lang="ja-JP" altLang="en-US" sz="105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鎌倉今昔写真</a:t>
                      </a:r>
                    </a:p>
                  </a:txBody>
                  <a:tcPr marL="36000" marR="360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252000" indent="-171450" algn="just">
                        <a:buFont typeface="Arial" panose="020B0604020202020204" pitchFamily="34" charset="0"/>
                        <a:buChar char="•"/>
                      </a:pPr>
                      <a:r>
                        <a:rPr lang="ja-JP" altLang="en-US" sz="105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昔と今の街の風景を同じ構図で比較できるアプリ</a:t>
                      </a:r>
                      <a:endParaRPr kumimoji="1" lang="en-US" altLang="ja-JP" sz="105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252000" indent="-171450" algn="just">
                        <a:buFont typeface="Arial" panose="020B0604020202020204" pitchFamily="34" charset="0"/>
                        <a:buChar char="•"/>
                      </a:pPr>
                      <a:r>
                        <a:rPr lang="ja-JP" altLang="en-US" sz="1050" dirty="0" smtClean="0">
                          <a:solidFill>
                            <a:schemeClr val="bg2"/>
                          </a:solidFill>
                        </a:rPr>
                        <a:t>写真を誰でも投稿・共有することが可能で、世代間の交流を促す</a:t>
                      </a:r>
                      <a:endParaRPr kumimoji="1"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r>
              <a:tr h="416119">
                <a:tc>
                  <a:txBody>
                    <a:bodyPr/>
                    <a:lstStyle/>
                    <a:p>
                      <a:pPr algn="ctr"/>
                      <a:r>
                        <a:rPr kumimoji="1"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生駒ハッカソン</a:t>
                      </a:r>
                      <a:endParaRPr kumimoji="1"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代表作品</a:t>
                      </a:r>
                      <a:endParaRPr kumimoji="1" lang="ja-JP" altLang="en-US" sz="105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50" b="0" dirty="0" smtClean="0">
                          <a:solidFill>
                            <a:schemeClr val="bg2"/>
                          </a:solidFill>
                        </a:rPr>
                        <a:t>おもカジ </a:t>
                      </a:r>
                      <a:r>
                        <a:rPr lang="en-US" altLang="ja-JP" sz="1050" b="0" dirty="0" smtClean="0">
                          <a:solidFill>
                            <a:schemeClr val="bg2"/>
                          </a:solidFill>
                        </a:rPr>
                        <a:t>by </a:t>
                      </a:r>
                      <a:r>
                        <a:rPr lang="ja-JP" altLang="en-US" sz="1050" b="0" dirty="0" smtClean="0">
                          <a:solidFill>
                            <a:schemeClr val="bg2"/>
                          </a:solidFill>
                        </a:rPr>
                        <a:t>ものぐさ６</a:t>
                      </a:r>
                      <a:endParaRPr kumimoji="1" lang="ja-JP" altLang="en-US" sz="105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252000" indent="-171450" algn="just">
                        <a:buFont typeface="Arial" panose="020B0604020202020204" pitchFamily="34" charset="0"/>
                        <a:buChar char="•"/>
                      </a:pPr>
                      <a:r>
                        <a:rPr kumimoji="1" lang="ja-JP" altLang="en-US" sz="105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センサーやネットワーク情報を用いて、</a:t>
                      </a:r>
                      <a:r>
                        <a:rPr kumimoji="1" lang="en-US" altLang="ja-JP" sz="1050" b="0" dirty="0" err="1"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Peppar</a:t>
                      </a:r>
                      <a:r>
                        <a:rPr kumimoji="1" lang="ja-JP" altLang="en-US" sz="105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が鍵を行うタイミングを知らせる</a:t>
                      </a:r>
                      <a:endParaRPr kumimoji="1" lang="en-US" altLang="ja-JP" sz="105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252000" indent="-171450" algn="just">
                        <a:buFont typeface="Arial" panose="020B0604020202020204" pitchFamily="34" charset="0"/>
                        <a:buChar char="•"/>
                      </a:pPr>
                      <a:r>
                        <a:rPr kumimoji="1" lang="ja-JP" altLang="en-US" sz="1050" b="0" dirty="0" smtClean="0">
                          <a:solidFill>
                            <a:schemeClr val="bg2"/>
                          </a:solidFill>
                          <a:latin typeface="+mn-lt"/>
                          <a:ea typeface="+mn-ea"/>
                          <a:cs typeface="+mn-cs"/>
                        </a:rPr>
                        <a:t>レシピ情報や天気予報、商品の購入案内等を実施する。</a:t>
                      </a:r>
                      <a:endParaRPr kumimoji="1" lang="en-US" altLang="ja-JP" sz="105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r>
              <a:tr h="354222">
                <a:tc>
                  <a:txBody>
                    <a:bodyPr/>
                    <a:lstStyle/>
                    <a:p>
                      <a:pPr algn="ctr"/>
                      <a:r>
                        <a:rPr lang="en-US" altLang="ja-JP" sz="1050" dirty="0" smtClean="0">
                          <a:solidFill>
                            <a:schemeClr val="bg2"/>
                          </a:solidFill>
                        </a:rPr>
                        <a:t>Citizen</a:t>
                      </a:r>
                      <a:r>
                        <a:rPr lang="ja-JP" altLang="en-US" sz="1050" dirty="0" smtClean="0">
                          <a:solidFill>
                            <a:schemeClr val="bg2"/>
                          </a:solidFill>
                        </a:rPr>
                        <a:t>賞</a:t>
                      </a:r>
                      <a:endParaRPr kumimoji="1" lang="ja-JP" altLang="en-US" sz="105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ja-JP" altLang="en-US" sz="1050" b="0" dirty="0" smtClean="0">
                          <a:solidFill>
                            <a:schemeClr val="bg2"/>
                          </a:solidFill>
                        </a:rPr>
                        <a:t>千葉市お祭りデータセンター </a:t>
                      </a:r>
                      <a:endParaRPr kumimoji="1" lang="ja-JP" altLang="en-US" sz="1050" b="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250825"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050" b="0" dirty="0" smtClean="0">
                          <a:solidFill>
                            <a:schemeClr val="bg2"/>
                          </a:solidFill>
                        </a:rPr>
                        <a:t>千葉市で、いつ、どこで、どんなお祭りが行われているのかを１クリックで簡単に探すことのできるサービス</a:t>
                      </a:r>
                      <a:endParaRPr kumimoji="1" lang="en-US" altLang="ja-JP" sz="105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r>
              <a:tr h="493945">
                <a:tc>
                  <a:txBody>
                    <a:bodyPr/>
                    <a:lstStyle/>
                    <a:p>
                      <a:pPr algn="ctr"/>
                      <a:r>
                        <a:rPr lang="en-US" altLang="ja-JP" sz="1050" b="0" dirty="0" smtClean="0">
                          <a:solidFill>
                            <a:schemeClr val="bg2"/>
                          </a:solidFill>
                        </a:rPr>
                        <a:t>Business</a:t>
                      </a:r>
                      <a:r>
                        <a:rPr lang="ja-JP" altLang="en-US" sz="1050" b="0" dirty="0" smtClean="0">
                          <a:solidFill>
                            <a:schemeClr val="bg2"/>
                          </a:solidFill>
                        </a:rPr>
                        <a:t>賞</a:t>
                      </a:r>
                      <a:endParaRPr kumimoji="1" lang="ja-JP" altLang="en-US" sz="1050" b="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ja-JP" altLang="en-US" sz="1050" b="0" dirty="0" smtClean="0">
                          <a:solidFill>
                            <a:schemeClr val="bg2"/>
                          </a:solidFill>
                        </a:rPr>
                        <a:t>簡単にモバイルスタンプラリーをつくれる「</a:t>
                      </a:r>
                      <a:r>
                        <a:rPr lang="en-US" altLang="ja-JP" sz="1050" b="0" dirty="0" smtClean="0">
                          <a:solidFill>
                            <a:schemeClr val="bg2"/>
                          </a:solidFill>
                        </a:rPr>
                        <a:t>RALLY</a:t>
                      </a:r>
                      <a:r>
                        <a:rPr lang="ja-JP" altLang="en-US" sz="1050" b="0" dirty="0" smtClean="0">
                          <a:solidFill>
                            <a:schemeClr val="bg2"/>
                          </a:solidFill>
                        </a:rPr>
                        <a:t>」</a:t>
                      </a:r>
                      <a:endParaRPr kumimoji="1" lang="ja-JP" altLang="en-US" sz="1050" b="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250825"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050" b="0" dirty="0" smtClean="0">
                          <a:solidFill>
                            <a:schemeClr val="bg2"/>
                          </a:solidFill>
                        </a:rPr>
                        <a:t>観光情報等を基にスタンプラリーを無料で簡単に作れ、データ集計も行えるサービス</a:t>
                      </a:r>
                      <a:endParaRPr lang="en-US" altLang="ja-JP" sz="1050" b="0" dirty="0" smtClean="0">
                        <a:solidFill>
                          <a:schemeClr val="bg2"/>
                        </a:solidFill>
                      </a:endParaRPr>
                    </a:p>
                    <a:p>
                      <a:pPr marL="250825"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050" dirty="0" smtClean="0">
                          <a:solidFill>
                            <a:schemeClr val="bg2"/>
                          </a:solidFill>
                        </a:rPr>
                        <a:t>ローカルアイドルを活用した商店街活性化イベントに利用された実績あり</a:t>
                      </a:r>
                      <a:endParaRPr kumimoji="1" lang="en-US" altLang="ja-JP" sz="105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r>
              <a:tr h="385172">
                <a:tc>
                  <a:txBody>
                    <a:bodyPr/>
                    <a:lstStyle/>
                    <a:p>
                      <a:pPr algn="ctr"/>
                      <a:r>
                        <a:rPr kumimoji="1"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北陸ハッカソン</a:t>
                      </a:r>
                      <a:endParaRPr kumimoji="1"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代表作品</a:t>
                      </a:r>
                      <a:endParaRPr kumimoji="1" lang="ja-JP" altLang="en-US" sz="105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ja-JP" altLang="en-US" sz="1050" b="0" dirty="0" smtClean="0">
                          <a:solidFill>
                            <a:schemeClr val="bg2"/>
                          </a:solidFill>
                        </a:rPr>
                        <a:t>飯テロ金沢 </a:t>
                      </a:r>
                      <a:endParaRPr kumimoji="1" lang="ja-JP" altLang="en-US" sz="1050" b="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250825"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050" b="0" dirty="0" smtClean="0">
                          <a:solidFill>
                            <a:schemeClr val="bg2"/>
                          </a:solidFill>
                        </a:rPr>
                        <a:t>金沢の食の魅力をツイートしまくる飯テロ</a:t>
                      </a:r>
                      <a:r>
                        <a:rPr lang="en-US" altLang="ja-JP" sz="1050" b="0" dirty="0" smtClean="0">
                          <a:solidFill>
                            <a:schemeClr val="bg2"/>
                          </a:solidFill>
                        </a:rPr>
                        <a:t>bot</a:t>
                      </a:r>
                    </a:p>
                    <a:p>
                      <a:pPr marL="250825"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050" dirty="0" smtClean="0">
                          <a:solidFill>
                            <a:schemeClr val="bg2"/>
                          </a:solidFill>
                        </a:rPr>
                        <a:t>写真はぐるなびの口コミ</a:t>
                      </a:r>
                      <a:r>
                        <a:rPr lang="en-US" altLang="ja-JP" sz="1050" dirty="0" smtClean="0">
                          <a:solidFill>
                            <a:schemeClr val="bg2"/>
                          </a:solidFill>
                        </a:rPr>
                        <a:t>API</a:t>
                      </a:r>
                      <a:r>
                        <a:rPr lang="ja-JP" altLang="en-US" sz="1050" dirty="0" smtClean="0">
                          <a:solidFill>
                            <a:schemeClr val="bg2"/>
                          </a:solidFill>
                        </a:rPr>
                        <a:t>を利用</a:t>
                      </a:r>
                      <a:endParaRPr kumimoji="1" lang="en-US" altLang="ja-JP" sz="105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r>
              <a:tr h="405740">
                <a:tc>
                  <a:txBody>
                    <a:bodyPr/>
                    <a:lstStyle/>
                    <a:p>
                      <a:pPr marL="0" marR="0" indent="0" algn="ctr" defTabSz="672541"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オンライン審査</a:t>
                      </a:r>
                    </a:p>
                  </a:txBody>
                  <a:tcPr marL="36000" marR="360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ja-JP" altLang="en-US" sz="1050" b="0" dirty="0" smtClean="0">
                          <a:solidFill>
                            <a:schemeClr val="bg2"/>
                          </a:solidFill>
                        </a:rPr>
                        <a:t>まったりセンサー</a:t>
                      </a:r>
                      <a:endParaRPr kumimoji="1" lang="ja-JP" altLang="en-US" sz="1050" b="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250825"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050" b="0" dirty="0" smtClean="0">
                          <a:solidFill>
                            <a:schemeClr val="bg2"/>
                          </a:solidFill>
                        </a:rPr>
                        <a:t>公共施設の雰囲気について音量と</a:t>
                      </a:r>
                      <a:r>
                        <a:rPr lang="en-US" altLang="ja-JP" sz="1050" b="0" dirty="0" smtClean="0">
                          <a:solidFill>
                            <a:schemeClr val="bg2"/>
                          </a:solidFill>
                        </a:rPr>
                        <a:t>Wi-Fi</a:t>
                      </a:r>
                      <a:r>
                        <a:rPr lang="ja-JP" altLang="en-US" sz="1050" b="0" dirty="0" smtClean="0">
                          <a:solidFill>
                            <a:schemeClr val="bg2"/>
                          </a:solidFill>
                        </a:rPr>
                        <a:t>の揺らぎを活用して見える</a:t>
                      </a:r>
                      <a:r>
                        <a:rPr lang="ja-JP" altLang="en-US" sz="1050" b="0" dirty="0" err="1" smtClean="0">
                          <a:solidFill>
                            <a:schemeClr val="bg2"/>
                          </a:solidFill>
                        </a:rPr>
                        <a:t>化する</a:t>
                      </a:r>
                      <a:r>
                        <a:rPr lang="ja-JP" altLang="en-US" sz="1050" b="0" dirty="0" smtClean="0">
                          <a:solidFill>
                            <a:schemeClr val="bg2"/>
                          </a:solidFill>
                        </a:rPr>
                        <a:t>アプリ</a:t>
                      </a:r>
                      <a:endParaRPr kumimoji="1" lang="en-US" altLang="ja-JP" sz="105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r>
              <a:tr h="426308">
                <a:tc>
                  <a:txBody>
                    <a:bodyPr/>
                    <a:lstStyle/>
                    <a:p>
                      <a:pPr algn="ctr"/>
                      <a:r>
                        <a:rPr kumimoji="1"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会津ハッカソン</a:t>
                      </a:r>
                      <a:endParaRPr kumimoji="1"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代表作品</a:t>
                      </a:r>
                    </a:p>
                  </a:txBody>
                  <a:tcPr marL="36000" marR="360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en-US" altLang="ja-JP" sz="1050" b="0" dirty="0" smtClean="0">
                          <a:solidFill>
                            <a:schemeClr val="bg2"/>
                          </a:solidFill>
                        </a:rPr>
                        <a:t>One button </a:t>
                      </a:r>
                      <a:endParaRPr kumimoji="1" lang="ja-JP" altLang="en-US" sz="1050" b="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250825"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050" b="0" dirty="0" smtClean="0">
                          <a:solidFill>
                            <a:schemeClr val="bg2"/>
                          </a:solidFill>
                        </a:rPr>
                        <a:t>ボタンを押すと、コミュニティバスを呼ぶアプリケーション</a:t>
                      </a:r>
                      <a:endParaRPr lang="en-US" altLang="ja-JP" sz="1050" b="0" dirty="0" smtClean="0">
                        <a:solidFill>
                          <a:schemeClr val="bg2"/>
                        </a:solidFill>
                      </a:endParaRPr>
                    </a:p>
                    <a:p>
                      <a:pPr marL="250825"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050" b="0" dirty="0" smtClean="0">
                          <a:solidFill>
                            <a:schemeClr val="bg2"/>
                          </a:solidFill>
                        </a:rPr>
                        <a:t>反応がない場合は、近所の手助けタクシー等の代替手段につなぐことが可能</a:t>
                      </a:r>
                      <a:endParaRPr kumimoji="1" lang="en-US" altLang="ja-JP" sz="105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r>
            </a:tbl>
          </a:graphicData>
        </a:graphic>
      </p:graphicFrame>
      <p:sp>
        <p:nvSpPr>
          <p:cNvPr id="12" name="テキスト プレースホルダー 2"/>
          <p:cNvSpPr txBox="1">
            <a:spLocks/>
          </p:cNvSpPr>
          <p:nvPr/>
        </p:nvSpPr>
        <p:spPr>
          <a:xfrm>
            <a:off x="704528" y="2565484"/>
            <a:ext cx="9086400" cy="21544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ct val="20000"/>
              </a:spcBef>
              <a:buFont typeface="Arial" pitchFamily="34" charset="0"/>
              <a:buNone/>
              <a:defRPr kumimoji="1" lang="ja-JP" altLang="en-US" sz="2800" kern="1200" baseline="0" dirty="0" smtClean="0">
                <a:solidFill>
                  <a:schemeClr val="tx1"/>
                </a:solidFill>
                <a:latin typeface="+mn-lt"/>
                <a:ea typeface="+mn-ea"/>
                <a:cs typeface="+mn-cs"/>
              </a:defRPr>
            </a:lvl1pPr>
            <a:lvl2pPr marL="381000" indent="-381000" algn="l" defTabSz="914400" rtl="0" eaLnBrk="1" latinLnBrk="0" hangingPunct="1">
              <a:spcBef>
                <a:spcPct val="20000"/>
              </a:spcBef>
              <a:buClr>
                <a:srgbClr val="3E5E84"/>
              </a:buClr>
              <a:buFont typeface="Wingdings" pitchFamily="2" charset="2"/>
              <a:buChar char="n"/>
              <a:defRPr kumimoji="1" lang="ja-JP" altLang="en-US" sz="2800" kern="1200" baseline="0" dirty="0" smtClean="0">
                <a:solidFill>
                  <a:schemeClr val="tx1"/>
                </a:solidFill>
                <a:latin typeface="+mn-lt"/>
                <a:ea typeface="+mn-ea"/>
                <a:cs typeface="+mn-cs"/>
              </a:defRPr>
            </a:lvl2pPr>
            <a:lvl3pPr marL="762000" indent="-254000" algn="l" defTabSz="914400" rtl="0" eaLnBrk="1" latinLnBrk="0" hangingPunct="1">
              <a:spcBef>
                <a:spcPct val="20000"/>
              </a:spcBef>
              <a:buClr>
                <a:srgbClr val="808080"/>
              </a:buClr>
              <a:buFont typeface="Wingdings" pitchFamily="2" charset="2"/>
              <a:buChar char="n"/>
              <a:defRPr kumimoji="1" lang="ja-JP" altLang="en-US" sz="2400" kern="1200" baseline="0" dirty="0" smtClean="0">
                <a:solidFill>
                  <a:schemeClr val="tx1"/>
                </a:solidFill>
                <a:latin typeface="+mn-lt"/>
                <a:ea typeface="+mn-ea"/>
                <a:cs typeface="+mn-cs"/>
              </a:defRPr>
            </a:lvl3pPr>
            <a:lvl4pPr marL="1079500" indent="-254000" algn="l" defTabSz="914400" rtl="0" eaLnBrk="1" latinLnBrk="0" hangingPunct="1">
              <a:spcBef>
                <a:spcPct val="20000"/>
              </a:spcBef>
              <a:buClr>
                <a:srgbClr val="558C99"/>
              </a:buClr>
              <a:buFont typeface="Wingdings" pitchFamily="2" charset="2"/>
              <a:buChar char="l"/>
              <a:defRPr kumimoji="1" lang="ja-JP" altLang="en-US" sz="2000" kern="1200" baseline="0" dirty="0" smtClean="0">
                <a:solidFill>
                  <a:schemeClr val="tx1"/>
                </a:solidFill>
                <a:latin typeface="+mn-lt"/>
                <a:ea typeface="+mn-ea"/>
                <a:cs typeface="+mn-cs"/>
              </a:defRPr>
            </a:lvl4pPr>
            <a:lvl5pPr marL="1397000" indent="-254000" algn="l" defTabSz="914400" rtl="0" eaLnBrk="1" latinLnBrk="0" hangingPunct="1">
              <a:spcBef>
                <a:spcPct val="20000"/>
              </a:spcBef>
              <a:buClr>
                <a:srgbClr val="C0C0C0"/>
              </a:buClr>
              <a:buFont typeface="Wingdings" pitchFamily="2" charset="2"/>
              <a:buChar char="l"/>
              <a:defRPr kumimoji="1" lang="ja-JP" altLang="en-US" sz="20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14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表　他の</a:t>
            </a:r>
            <a:r>
              <a:rPr lang="en-US" altLang="ja-JP" sz="14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CIVIC TECH</a:t>
            </a:r>
            <a:r>
              <a:rPr lang="ja-JP" altLang="en-US" sz="14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部門賞候補作品の概要</a:t>
            </a:r>
          </a:p>
        </p:txBody>
      </p:sp>
    </p:spTree>
    <p:extLst>
      <p:ext uri="{BB962C8B-B14F-4D97-AF65-F5344CB8AC3E}">
        <p14:creationId xmlns:p14="http://schemas.microsoft.com/office/powerpoint/2010/main" val="3572943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7642" y="304800"/>
            <a:ext cx="9518358" cy="581715"/>
          </a:xfrm>
        </p:spPr>
        <p:txBody>
          <a:bodyPr>
            <a:normAutofit/>
          </a:bodyPr>
          <a:lstStyle/>
          <a:p>
            <a:pPr marL="171450" indent="-171450"/>
            <a:r>
              <a:rPr lang="ja-JP" altLang="en-US" sz="2400" dirty="0">
                <a:latin typeface="+mn-ea"/>
                <a:ea typeface="+mn-ea"/>
              </a:rPr>
              <a:t>１</a:t>
            </a:r>
            <a:r>
              <a:rPr lang="en-US" altLang="ja-JP" sz="2400" dirty="0" smtClean="0">
                <a:latin typeface="+mn-ea"/>
                <a:ea typeface="+mn-ea"/>
              </a:rPr>
              <a:t>.</a:t>
            </a:r>
            <a:r>
              <a:rPr lang="en-US" altLang="ja-JP" sz="2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dirty="0" err="1">
                <a:solidFill>
                  <a:schemeClr val="bg2"/>
                </a:solidFill>
                <a:latin typeface="Meiryo UI" panose="020B0604030504040204" pitchFamily="50" charset="-128"/>
                <a:ea typeface="Meiryo UI" panose="020B0604030504040204" pitchFamily="50" charset="-128"/>
                <a:cs typeface="Meiryo UI" panose="020B0604030504040204" pitchFamily="50" charset="-128"/>
              </a:rPr>
              <a:t>Mashup</a:t>
            </a:r>
            <a:r>
              <a:rPr lang="en-US" altLang="ja-JP" sz="2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Awards CIVIC TECH</a:t>
            </a:r>
            <a:r>
              <a:rPr lang="ja-JP" altLang="en-US" sz="2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部門賞の開催報告</a:t>
            </a:r>
            <a:endParaRPr lang="en-US" altLang="ja-JP" sz="24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a:xfrm>
            <a:off x="9499036" y="6677571"/>
            <a:ext cx="406964" cy="255197"/>
          </a:xfrm>
        </p:spPr>
        <p:txBody>
          <a:bodyPr/>
          <a:lstStyle/>
          <a:p>
            <a:fld id="{19168A96-8FC6-49A7-AAFF-8891F4FD4FE2}" type="slidenum">
              <a:rPr lang="ja-JP" altLang="en-US" smtClean="0"/>
              <a:pPr/>
              <a:t>4</a:t>
            </a:fld>
            <a:endParaRPr lang="en-US" altLang="ja-JP"/>
          </a:p>
        </p:txBody>
      </p:sp>
      <p:sp>
        <p:nvSpPr>
          <p:cNvPr id="5" name="テキスト ボックス 4"/>
          <p:cNvSpPr txBox="1"/>
          <p:nvPr/>
        </p:nvSpPr>
        <p:spPr>
          <a:xfrm>
            <a:off x="-231576" y="1049365"/>
            <a:ext cx="3744416" cy="276999"/>
          </a:xfrm>
          <a:prstGeom prst="rect">
            <a:avLst/>
          </a:prstGeom>
          <a:noFill/>
        </p:spPr>
        <p:txBody>
          <a:bodyPr wrap="square" rtlCol="0">
            <a:spAutoFit/>
          </a:bodyPr>
          <a:lstStyle/>
          <a:p>
            <a:r>
              <a:rPr kumimoji="1" lang="en-US" altLang="ja-JP"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３</a:t>
            </a:r>
            <a:r>
              <a:rPr kumimoji="1" lang="en-US" altLang="ja-JP"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CIVIC TECH</a:t>
            </a:r>
            <a:r>
              <a:rPr kumimoji="1" lang="ja-JP" altLang="en-US"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部門賞</a:t>
            </a:r>
            <a:endParaRPr lang="en-US" altLang="ja-JP" sz="1200" b="1"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881430" y="1268760"/>
            <a:ext cx="8392050" cy="276999"/>
          </a:xfrm>
          <a:prstGeom prst="rect">
            <a:avLst/>
          </a:prstGeom>
          <a:noFill/>
        </p:spPr>
        <p:txBody>
          <a:bodyPr wrap="square" rtlCol="0">
            <a:spAutoFit/>
          </a:bodyPr>
          <a:lstStyle/>
          <a:p>
            <a:pPr algn="just">
              <a:buClr>
                <a:schemeClr val="accent2"/>
              </a:buClr>
            </a:pP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プレゼン審査の結果、「千葉市お祭りデータセンター」が</a:t>
            </a:r>
            <a:r>
              <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CIVIC</a:t>
            </a:r>
            <a:r>
              <a:rPr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TECH</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部門賞に選出された。</a:t>
            </a:r>
            <a:endPar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039286706"/>
              </p:ext>
            </p:extLst>
          </p:nvPr>
        </p:nvGraphicFramePr>
        <p:xfrm>
          <a:off x="1352600" y="1545758"/>
          <a:ext cx="6408712" cy="4955395"/>
        </p:xfrm>
        <a:graphic>
          <a:graphicData uri="http://schemas.openxmlformats.org/drawingml/2006/table">
            <a:tbl>
              <a:tblPr firstRow="1" bandRow="1"/>
              <a:tblGrid>
                <a:gridCol w="937026"/>
                <a:gridCol w="5471686"/>
              </a:tblGrid>
              <a:tr h="319762">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algn="ctr"/>
                      <a:r>
                        <a:rPr kumimoji="1" lang="ja-JP" altLang="en-US" sz="1400" b="1" baseline="0" dirty="0" smtClean="0">
                          <a:solidFill>
                            <a:schemeClr val="tx1"/>
                          </a:solidFill>
                          <a:latin typeface="Arial" panose="020B0604020202020204" pitchFamily="34" charset="0"/>
                          <a:ea typeface="ＭＳ Ｐゴシック" panose="020B0600070205080204" pitchFamily="50" charset="-128"/>
                        </a:rPr>
                        <a:t>賞</a:t>
                      </a:r>
                      <a:endParaRPr kumimoji="1" lang="ja-JP" altLang="en-US" sz="1400" b="1" baseline="0" dirty="0">
                        <a:solidFill>
                          <a:schemeClr val="tx1"/>
                        </a:solidFill>
                        <a:latin typeface="Arial" panose="020B0604020202020204" pitchFamily="34" charset="0"/>
                        <a:ea typeface="ＭＳ Ｐゴシック" panose="020B060007020508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algn="ct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CIVIC</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TECH</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部門賞</a:t>
                      </a:r>
                      <a:endParaRPr kumimoji="1" lang="ja-JP" altLang="en-US" sz="1400" b="1" baseline="0" dirty="0">
                        <a:solidFill>
                          <a:schemeClr val="tx1"/>
                        </a:solidFill>
                        <a:latin typeface="Arial" panose="020B0604020202020204" pitchFamily="34" charset="0"/>
                        <a:ea typeface="ＭＳ Ｐゴシック" panose="020B060007020508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483360">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4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rPr>
                        <a:t>作品名</a:t>
                      </a:r>
                      <a:endParaRPr lang="ja-JP" altLang="ja-JP" sz="14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algn="ctr"/>
                      <a:r>
                        <a:rPr lang="ja-JP" altLang="en-US" sz="140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千葉市お祭りデータセンター </a:t>
                      </a:r>
                      <a:endParaRPr kumimoji="1" lang="ja-JP" altLang="en-US" sz="1400" b="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372568">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4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rPr>
                        <a:t>受賞者</a:t>
                      </a:r>
                      <a:endParaRPr lang="ja-JP" altLang="ja-JP" sz="14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Code for Chiba</a:t>
                      </a:r>
                      <a:endParaRPr lang="ja-JP" altLang="en-US" sz="1400" b="0"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2779864">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4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rPr>
                        <a:t>概要</a:t>
                      </a:r>
                      <a:endParaRPr lang="ja-JP" altLang="ja-JP" sz="14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千葉市で、いつ、どこで、どんなお祭りが行われているのかを１クリックで簡単に探すことのできるサービス</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。自分の住んでいる地域のお祭りを把握することができる。</a:t>
                      </a:r>
                      <a:endPar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本サービスの企画段階から、千葉市の自治体職員と協働し、町内会のお祭り情報をオープンデータとして作成。</a:t>
                      </a:r>
                      <a:r>
                        <a:rPr lang="ja-JP" altLang="en-US" sz="1200" i="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他の自治体等への横展開を想定し、オープンソース化を検討</a:t>
                      </a:r>
                      <a:r>
                        <a:rPr lang="ja-JP" altLang="en-US" sz="1100" i="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i="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r>
              <a:tr h="328340">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400" b="1"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掲載サイト</a:t>
                      </a:r>
                      <a:endParaRPr kumimoji="1" lang="ja-JP" altLang="ja-JP" sz="1400" b="1"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i="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http://festival.code4chiba.org/</a:t>
                      </a: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r>
              <a:tr h="671501">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algn="ctr"/>
                      <a:r>
                        <a:rPr kumimoji="1" lang="ja-JP" altLang="en-US" sz="1400" b="1" baseline="0" dirty="0" smtClean="0">
                          <a:solidFill>
                            <a:schemeClr val="bg2"/>
                          </a:solidFill>
                          <a:latin typeface="Arial" panose="020B0604020202020204" pitchFamily="34" charset="0"/>
                          <a:ea typeface="ＭＳ Ｐゴシック" panose="020B0600070205080204" pitchFamily="50" charset="-128"/>
                        </a:rPr>
                        <a:t>講評</a:t>
                      </a:r>
                      <a:endParaRPr kumimoji="1" lang="ja-JP" altLang="en-US" sz="1400" b="1" baseline="0"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r>
                        <a:rPr lang="ja-JP" altLang="en-US" sz="110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完成度が高いため、データが揃えばすぐに利用することが可能なサービス。</a:t>
                      </a:r>
                      <a:endParaRPr lang="en-US" altLang="ja-JP" sz="120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・様々なステークホルダーを巻き込んでおり、</a:t>
                      </a:r>
                      <a:r>
                        <a:rPr lang="en-US" altLang="ja-JP" sz="120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CIVIC TECH</a:t>
                      </a:r>
                      <a:r>
                        <a:rPr lang="ja-JP" altLang="en-US" sz="1200" dirty="0" err="1"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らしさが</a:t>
                      </a:r>
                      <a:r>
                        <a:rPr lang="ja-JP" altLang="en-US" sz="120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最も感じられる作品。</a:t>
                      </a:r>
                      <a:endParaRPr lang="en-US" altLang="ja-JP" sz="120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・オープンソース化を想定しているため、様々な自治体で利用されることが期待できる。</a:t>
                      </a:r>
                      <a:endParaRPr lang="en-US" altLang="ja-JP" sz="120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r>
            </a:tbl>
          </a:graphicData>
        </a:graphic>
      </p:graphicFrame>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4944" y="3535600"/>
            <a:ext cx="1214890" cy="1807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13445"/>
          <a:stretch/>
        </p:blipFill>
        <p:spPr bwMode="auto">
          <a:xfrm>
            <a:off x="2802616" y="3618466"/>
            <a:ext cx="2669282" cy="1538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3120" y="1916832"/>
            <a:ext cx="822948"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0800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7642" y="304800"/>
            <a:ext cx="9518358" cy="581715"/>
          </a:xfrm>
        </p:spPr>
        <p:txBody>
          <a:bodyPr>
            <a:normAutofit/>
          </a:bodyPr>
          <a:lstStyle/>
          <a:p>
            <a:pPr marL="171450" indent="-171450"/>
            <a:r>
              <a:rPr lang="ja-JP" altLang="en-US" sz="2400" dirty="0">
                <a:latin typeface="+mn-ea"/>
                <a:ea typeface="+mn-ea"/>
              </a:rPr>
              <a:t>２</a:t>
            </a:r>
            <a:r>
              <a:rPr lang="en-US" altLang="ja-JP" sz="2400" dirty="0" smtClean="0">
                <a:latin typeface="+mn-ea"/>
                <a:ea typeface="+mn-ea"/>
              </a:rPr>
              <a:t>.</a:t>
            </a:r>
            <a:r>
              <a:rPr lang="en-US" altLang="ja-JP" sz="2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Mashup </a:t>
            </a:r>
            <a:r>
              <a:rPr lang="en-US" altLang="ja-JP" sz="2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Awards Final Stage</a:t>
            </a:r>
            <a:endParaRPr lang="en-US" altLang="ja-JP" sz="24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a:xfrm>
            <a:off x="9499036" y="6677571"/>
            <a:ext cx="406964" cy="255197"/>
          </a:xfrm>
        </p:spPr>
        <p:txBody>
          <a:bodyPr/>
          <a:lstStyle/>
          <a:p>
            <a:fld id="{19168A96-8FC6-49A7-AAFF-8891F4FD4FE2}" type="slidenum">
              <a:rPr lang="ja-JP" altLang="en-US" smtClean="0"/>
              <a:pPr/>
              <a:t>5</a:t>
            </a:fld>
            <a:endParaRPr lang="en-US" altLang="ja-JP"/>
          </a:p>
        </p:txBody>
      </p:sp>
      <p:sp>
        <p:nvSpPr>
          <p:cNvPr id="5" name="テキスト ボックス 4"/>
          <p:cNvSpPr txBox="1"/>
          <p:nvPr/>
        </p:nvSpPr>
        <p:spPr>
          <a:xfrm>
            <a:off x="-87560" y="1049365"/>
            <a:ext cx="3744416" cy="276999"/>
          </a:xfrm>
          <a:prstGeom prst="rect">
            <a:avLst/>
          </a:prstGeom>
          <a:noFill/>
        </p:spPr>
        <p:txBody>
          <a:bodyPr wrap="square" rtlCol="0">
            <a:spAutoFit/>
          </a:bodyPr>
          <a:lstStyle/>
          <a:p>
            <a:r>
              <a:rPr kumimoji="1" lang="en-US" altLang="ja-JP"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MA11</a:t>
            </a:r>
            <a:r>
              <a:rPr kumimoji="1" lang="ja-JP" altLang="en-US"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最優秀賞作品の紹介</a:t>
            </a:r>
            <a:endParaRPr lang="en-US" altLang="ja-JP" sz="1200" b="1"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881430" y="1268760"/>
            <a:ext cx="8392050" cy="461665"/>
          </a:xfrm>
          <a:prstGeom prst="rect">
            <a:avLst/>
          </a:prstGeom>
          <a:noFill/>
        </p:spPr>
        <p:txBody>
          <a:bodyPr wrap="square" rtlCol="0">
            <a:spAutoFit/>
          </a:bodyPr>
          <a:lstStyle/>
          <a:p>
            <a:pPr marL="285750" indent="-285750" algn="just">
              <a:buClr>
                <a:schemeClr val="accent2"/>
              </a:buClr>
              <a:buFont typeface="Wingdings" panose="05000000000000000000" pitchFamily="2" charset="2"/>
              <a:buChar char="n"/>
            </a:pP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各部門賞受賞作品が集まった</a:t>
            </a:r>
            <a:r>
              <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Final</a:t>
            </a:r>
            <a:r>
              <a:rPr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Stage</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の結果、下記の作品が、</a:t>
            </a:r>
            <a:r>
              <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Mashup Awards </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最優秀賞作品に選出された。</a:t>
            </a:r>
            <a:endPar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Clr>
                <a:schemeClr val="accent2"/>
              </a:buClr>
              <a:buFont typeface="Wingdings" panose="05000000000000000000" pitchFamily="2" charset="2"/>
              <a:buChar char="n"/>
            </a:pP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今年度の</a:t>
            </a:r>
            <a:r>
              <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Mashup Awards</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は、モノと連携させた</a:t>
            </a:r>
            <a:r>
              <a:rPr lang="en-US" altLang="ja-JP" sz="1200" dirty="0" err="1"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関連</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作品が多い傾向があった。</a:t>
            </a:r>
            <a:endPar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744552768"/>
              </p:ext>
            </p:extLst>
          </p:nvPr>
        </p:nvGraphicFramePr>
        <p:xfrm>
          <a:off x="1640632" y="1844824"/>
          <a:ext cx="6408712" cy="4216772"/>
        </p:xfrm>
        <a:graphic>
          <a:graphicData uri="http://schemas.openxmlformats.org/drawingml/2006/table">
            <a:tbl>
              <a:tblPr firstRow="1" bandRow="1"/>
              <a:tblGrid>
                <a:gridCol w="937026"/>
                <a:gridCol w="5471686"/>
              </a:tblGrid>
              <a:tr h="319762">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algn="ctr"/>
                      <a:r>
                        <a:rPr kumimoji="1" lang="ja-JP" altLang="en-US" sz="1400" b="1" baseline="0" dirty="0" smtClean="0">
                          <a:solidFill>
                            <a:schemeClr val="tx1"/>
                          </a:solidFill>
                          <a:latin typeface="Arial" panose="020B0604020202020204" pitchFamily="34" charset="0"/>
                          <a:ea typeface="ＭＳ Ｐゴシック" panose="020B0600070205080204" pitchFamily="50" charset="-128"/>
                        </a:rPr>
                        <a:t>賞</a:t>
                      </a:r>
                      <a:endParaRPr kumimoji="1" lang="ja-JP" altLang="en-US" sz="1400" b="1" baseline="0" dirty="0">
                        <a:solidFill>
                          <a:schemeClr val="tx1"/>
                        </a:solidFill>
                        <a:latin typeface="Arial" panose="020B0604020202020204" pitchFamily="34" charset="0"/>
                        <a:ea typeface="ＭＳ Ｐゴシック" panose="020B060007020508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algn="ct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最優秀賞</a:t>
                      </a:r>
                      <a:endParaRPr kumimoji="1" lang="ja-JP" altLang="en-US" sz="1400" b="1" baseline="0" dirty="0">
                        <a:solidFill>
                          <a:schemeClr val="tx1"/>
                        </a:solidFill>
                        <a:latin typeface="Arial" panose="020B0604020202020204" pitchFamily="34" charset="0"/>
                        <a:ea typeface="ＭＳ Ｐゴシック" panose="020B060007020508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163628">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4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rPr>
                        <a:t>作品名</a:t>
                      </a:r>
                      <a:endParaRPr lang="ja-JP" altLang="ja-JP" sz="14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algn="ctr"/>
                      <a:r>
                        <a:rPr kumimoji="1" lang="ja-JP" altLang="en-US" sz="140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参式電子弓</a:t>
                      </a:r>
                      <a:endParaRPr kumimoji="1" lang="ja-JP" altLang="en-US" sz="1400" b="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218868">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4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rPr>
                        <a:t>受賞者</a:t>
                      </a:r>
                      <a:endParaRPr lang="ja-JP" altLang="ja-JP" sz="14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b="0" kern="1200" baseline="0" dirty="0" err="1"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Masasuke</a:t>
                      </a:r>
                      <a:r>
                        <a:rPr lang="en-US" altLang="ja-JP" sz="1400" b="0" kern="12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400" b="0" kern="1200" baseline="0" dirty="0" err="1"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Yasumoto</a:t>
                      </a:r>
                      <a:endParaRPr lang="ja-JP" altLang="en-US" sz="1400" b="0"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2959070">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4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rPr>
                        <a:t>概要</a:t>
                      </a:r>
                      <a:endParaRPr lang="ja-JP" altLang="ja-JP" sz="14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本物のアーチェリーの弓に、コンピュータ・バッテリー・プロジェクタ・センサーが入っており、全方位対応の全方位</a:t>
                      </a:r>
                      <a:r>
                        <a:rPr lang="en-US" altLang="ja-JP"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AR</a:t>
                      </a:r>
                      <a:r>
                        <a:rPr lang="ja-JP" altLang="en-US"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システム。１台で</a:t>
                      </a:r>
                      <a:r>
                        <a:rPr lang="en-US" altLang="ja-JP"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360</a:t>
                      </a:r>
                      <a:r>
                        <a:rPr lang="ja-JP" altLang="en-US"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度の周囲全てを</a:t>
                      </a:r>
                      <a:r>
                        <a:rPr lang="en-US" altLang="ja-JP"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AR</a:t>
                      </a:r>
                      <a:r>
                        <a:rPr lang="ja-JP" altLang="en-US"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空間とすることが可能。</a:t>
                      </a:r>
                      <a:endParaRPr lang="en-US" altLang="ja-JP"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弦を引いて矢を放つ動作をすると、仮想世界に対して矢が飛んでき、実際の弓を扱っているのと同じ感触でゲームをプレイすることができる。</a:t>
                      </a:r>
                      <a:endParaRPr lang="en-US" altLang="ja-JP" sz="1200" i="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r>
              <a:tr h="328340">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400" b="1"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掲載サイト</a:t>
                      </a:r>
                      <a:endParaRPr kumimoji="1" lang="ja-JP" altLang="ja-JP" sz="1400" b="1"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i="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https://vimeo.com/110554842</a:t>
                      </a: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1056" y="4005064"/>
            <a:ext cx="2256795" cy="150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8095" y="4005064"/>
            <a:ext cx="2122921" cy="1460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9718" t="19194" r="8288" b="10454"/>
          <a:stretch/>
        </p:blipFill>
        <p:spPr bwMode="auto">
          <a:xfrm>
            <a:off x="8121352" y="4982872"/>
            <a:ext cx="1728192" cy="1050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6859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本法人の設立が承認されまし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9707" y="2492896"/>
            <a:ext cx="3332369" cy="24482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VLEDパワポ基本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Helvetica Neue Medium"/>
        <a:ea typeface="メイリオ"/>
        <a:cs typeface="ＤＦＧ平成ゴシック体W7"/>
      </a:majorFont>
      <a:minorFont>
        <a:latin typeface="Arial"/>
        <a:ea typeface="メイリオ"/>
        <a:cs typeface="ＤＦＧ平成ゴシック体W7"/>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lnDef>
    <a:txDef>
      <a:spPr>
        <a:noFill/>
      </a:spPr>
      <a:bodyPr wrap="square" rtlCol="0">
        <a:spAutoFit/>
      </a:bodyPr>
      <a:lstStyle>
        <a:defPPr algn="l">
          <a:defRPr kumimoji="1" dirty="0" smtClean="0">
            <a:solidFill>
              <a:schemeClr val="bg2"/>
            </a:solidFill>
            <a:latin typeface="ヒラギノ角ゴ ProN W6"/>
            <a:ea typeface="ヒラギノ角ゴ ProN W6"/>
            <a:cs typeface="ヒラギノ角ゴ ProN W6"/>
          </a:defRPr>
        </a:defPPr>
      </a:lstStyle>
    </a:txDef>
  </a:objectDefaults>
  <a:extraClrSchemeLst>
    <a:extraClrScheme>
      <a:clrScheme name="SUPERP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UPERP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UPERP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プレゼンテーション1" id="{DE00921D-40F7-43B6-BD6D-305108E5D07E}" vid="{133BE196-5EE9-4F4C-B01D-66311A1AA8D5}"/>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VLEDパワポ基本テンプレート</Template>
  <TotalTime>0</TotalTime>
  <Words>1558</Words>
  <Application>Microsoft Office PowerPoint</Application>
  <PresentationFormat>A4 210 x 297 mm</PresentationFormat>
  <Paragraphs>145</Paragraphs>
  <Slides>7</Slides>
  <Notes>0</Notes>
  <HiddenSlides>0</HiddenSlides>
  <MMClips>0</MMClips>
  <ScaleCrop>false</ScaleCrop>
  <HeadingPairs>
    <vt:vector size="4" baseType="variant">
      <vt:variant>
        <vt:lpstr>テーマ</vt:lpstr>
      </vt:variant>
      <vt:variant>
        <vt:i4>1</vt:i4>
      </vt:variant>
      <vt:variant>
        <vt:lpstr>スライド タイトル</vt:lpstr>
      </vt:variant>
      <vt:variant>
        <vt:i4>7</vt:i4>
      </vt:variant>
    </vt:vector>
  </HeadingPairs>
  <TitlesOfParts>
    <vt:vector size="8" baseType="lpstr">
      <vt:lpstr>VLEDパワポ基本テンプレート</vt:lpstr>
      <vt:lpstr>Mashup Awards 11 結果報告</vt:lpstr>
      <vt:lpstr>１. Mashup Awards CIVIC TECH部門の開催報告</vt:lpstr>
      <vt:lpstr>１. Mashup Awards CIVIC TECH部門賞の開催報告</vt:lpstr>
      <vt:lpstr>１. Mashup Awards CIVIC TECH部門賞の開催報告</vt:lpstr>
      <vt:lpstr>１. Mashup Awards CIVIC TECH部門賞の開催報告</vt:lpstr>
      <vt:lpstr>２. Mashup Awards Final Stage</vt:lpstr>
      <vt:lpstr>PowerPoint プレゼンテーション</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2014-12-17T06:37:59Z</dcterms:created>
  <dcterms:modified xsi:type="dcterms:W3CDTF">2015-12-07T01:58:07Z</dcterms:modified>
</cp:coreProperties>
</file>