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3" r:id="rId1"/>
  </p:sldMasterIdLst>
  <p:notesMasterIdLst>
    <p:notesMasterId r:id="rId11"/>
  </p:notesMasterIdLst>
  <p:handoutMasterIdLst>
    <p:handoutMasterId r:id="rId12"/>
  </p:handoutMasterIdLst>
  <p:sldIdLst>
    <p:sldId id="307" r:id="rId2"/>
    <p:sldId id="295" r:id="rId3"/>
    <p:sldId id="311" r:id="rId4"/>
    <p:sldId id="308" r:id="rId5"/>
    <p:sldId id="302" r:id="rId6"/>
    <p:sldId id="306" r:id="rId7"/>
    <p:sldId id="309" r:id="rId8"/>
    <p:sldId id="310" r:id="rId9"/>
    <p:sldId id="264" r:id="rId10"/>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 xmlns:p15="http://schemas.microsoft.com/office/powerpoint/2012/main">
        <p15:guide id="1" orient="horz" pos="4180">
          <p15:clr>
            <a:srgbClr val="A4A3A4"/>
          </p15:clr>
        </p15:guide>
        <p15:guide id="2" pos="5984">
          <p15:clr>
            <a:srgbClr val="A4A3A4"/>
          </p15:clr>
        </p15:guide>
      </p15:sldGuideLst>
    </p:ext>
    <p:ext uri="{2D200454-40CA-4A62-9FC3-DE9A4176ACB9}">
      <p15:notesGuideLst xmlns="" xmlns:p15="http://schemas.microsoft.com/office/powerpoint/2012/main">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56" d="100"/>
          <a:sy n="56" d="100"/>
        </p:scale>
        <p:origin x="-1066" y="-7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65" d="100"/>
          <a:sy n="65" d="100"/>
        </p:scale>
        <p:origin x="-3216" y="-67"/>
      </p:cViewPr>
      <p:guideLst>
        <p:guide orient="horz" pos="3225"/>
        <p:guide orient="horz" pos="3132"/>
        <p:guide pos="2234"/>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743D88F-1C60-4A18-8316-3E48C6765859}" type="slidenum">
              <a:rPr lang="en-US" altLang="ja-JP" smtClean="0"/>
              <a:pPr>
                <a:defRPr/>
              </a:pPr>
              <a:t>4</a:t>
            </a:fld>
            <a:endParaRPr lang="en-US" altLang="ja-JP"/>
          </a:p>
        </p:txBody>
      </p:sp>
    </p:spTree>
    <p:extLst>
      <p:ext uri="{BB962C8B-B14F-4D97-AF65-F5344CB8AC3E}">
        <p14:creationId xmlns:p14="http://schemas.microsoft.com/office/powerpoint/2010/main" val="34916378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12673"/>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1981200"/>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1981200"/>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571272"/>
            <a:ext cx="6912767" cy="375677"/>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latinLnBrk="0"/>
            <a:r>
              <a:rPr lang="ja-JP" altLang="en-US" sz="2000" kern="0" dirty="0" smtClean="0"/>
              <a:t>オープン＆ビッグデータ活用・地方創生推進機構</a:t>
            </a:r>
            <a:r>
              <a:rPr lang="ja-JP" altLang="en-US" sz="2000" kern="0" baseline="0" dirty="0" smtClean="0"/>
              <a:t> 事務局</a:t>
            </a:r>
            <a:endParaRPr lang="ja-JP" altLang="en-US" sz="2000" kern="0" dirty="0" smtClean="0"/>
          </a:p>
        </p:txBody>
      </p:sp>
      <p:sp>
        <p:nvSpPr>
          <p:cNvPr id="12" name="Rectangle 5"/>
          <p:cNvSpPr txBox="1">
            <a:spLocks noChangeArrowheads="1"/>
          </p:cNvSpPr>
          <p:nvPr userDrawn="1"/>
        </p:nvSpPr>
        <p:spPr bwMode="auto">
          <a:xfrm>
            <a:off x="2792759" y="2636912"/>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8637" y="5755993"/>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57308" y="6127836"/>
            <a:ext cx="724396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n-ea"/>
                <a:ea typeface="+mn-ea"/>
                <a:cs typeface="Meiryo UI" pitchFamily="50" charset="-128"/>
              </a:rPr>
              <a:t>作者自らが作成した図表等（出典や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の記載のないもの）については</a:t>
            </a:r>
            <a:r>
              <a:rPr lang="ja-JP" altLang="en-US" sz="900" dirty="0" smtClean="0">
                <a:solidFill>
                  <a:schemeClr val="bg2"/>
                </a:solidFill>
                <a:latin typeface="+mn-ea"/>
                <a:ea typeface="+mn-ea"/>
                <a:cs typeface="Meiryo UI" pitchFamily="50" charset="-128"/>
              </a:rPr>
              <a:t>、</a:t>
            </a:r>
            <a:endParaRPr lang="en-US" altLang="ja-JP" sz="900" dirty="0" smtClean="0">
              <a:solidFill>
                <a:schemeClr val="bg2"/>
              </a:solidFill>
              <a:latin typeface="+mn-ea"/>
              <a:ea typeface="+mn-ea"/>
              <a:cs typeface="Meiryo UI" pitchFamily="50" charset="-128"/>
            </a:endParaRPr>
          </a:p>
          <a:p>
            <a:pPr algn="l" eaLnBrk="1" hangingPunct="1">
              <a:spcBef>
                <a:spcPct val="0"/>
              </a:spcBef>
              <a:buFontTx/>
              <a:buNone/>
            </a:pPr>
            <a:r>
              <a:rPr lang="en-US" altLang="ja-JP" sz="900" dirty="0" smtClean="0">
                <a:solidFill>
                  <a:schemeClr val="bg2"/>
                </a:solidFill>
                <a:latin typeface="+mn-ea"/>
                <a:ea typeface="+mn-ea"/>
                <a:cs typeface="Meiryo UI" pitchFamily="50" charset="-128"/>
                <a:hlinkClick r:id="rId4"/>
              </a:rPr>
              <a:t>CC-BY</a:t>
            </a:r>
            <a:r>
              <a:rPr lang="ja-JP" altLang="en-US" sz="900" dirty="0">
                <a:solidFill>
                  <a:schemeClr val="bg2"/>
                </a:solidFill>
                <a:latin typeface="+mn-ea"/>
                <a:ea typeface="+mn-ea"/>
                <a:cs typeface="Meiryo UI" pitchFamily="50" charset="-128"/>
                <a:hlinkClick r:id="rId4"/>
              </a:rPr>
              <a:t>（表示</a:t>
            </a:r>
            <a:r>
              <a:rPr lang="en-US" altLang="ja-JP" sz="900" dirty="0">
                <a:solidFill>
                  <a:schemeClr val="bg2"/>
                </a:solidFill>
                <a:latin typeface="+mn-ea"/>
                <a:ea typeface="+mn-ea"/>
                <a:cs typeface="Meiryo UI" pitchFamily="50" charset="-128"/>
                <a:hlinkClick r:id="rId4"/>
              </a:rPr>
              <a:t>2.1</a:t>
            </a:r>
            <a:r>
              <a:rPr lang="ja-JP" altLang="en-US" sz="900" dirty="0">
                <a:solidFill>
                  <a:schemeClr val="bg2"/>
                </a:solidFill>
                <a:latin typeface="+mn-ea"/>
                <a:ea typeface="+mn-ea"/>
                <a:cs typeface="Meiryo UI" pitchFamily="50" charset="-128"/>
                <a:hlinkClick r:id="rId4"/>
              </a:rPr>
              <a:t>）</a:t>
            </a:r>
            <a:r>
              <a:rPr lang="ja-JP" altLang="en-US" sz="900" dirty="0">
                <a:solidFill>
                  <a:schemeClr val="bg2"/>
                </a:solidFill>
                <a:latin typeface="+mn-ea"/>
                <a:ea typeface="+mn-ea"/>
                <a:cs typeface="Meiryo UI" pitchFamily="50" charset="-128"/>
              </a:rPr>
              <a:t>で利用可能です。</a:t>
            </a:r>
          </a:p>
          <a:p>
            <a:pPr algn="l" eaLnBrk="1" hangingPunct="1">
              <a:spcBef>
                <a:spcPct val="0"/>
              </a:spcBef>
              <a:buFontTx/>
              <a:buNone/>
            </a:pPr>
            <a:r>
              <a:rPr lang="ja-JP" altLang="en-US" sz="900" dirty="0">
                <a:solidFill>
                  <a:schemeClr val="bg2"/>
                </a:solidFill>
                <a:latin typeface="+mn-ea"/>
                <a:ea typeface="+mn-ea"/>
                <a:cs typeface="Meiryo UI" pitchFamily="50" charset="-128"/>
              </a:rPr>
              <a:t>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の記載がある図表等については</a:t>
            </a:r>
            <a:r>
              <a:rPr lang="ja-JP" altLang="en-US" sz="900" dirty="0" smtClean="0">
                <a:solidFill>
                  <a:schemeClr val="bg2"/>
                </a:solidFill>
                <a:latin typeface="+mn-ea"/>
                <a:ea typeface="+mn-ea"/>
                <a:cs typeface="Meiryo UI" pitchFamily="50" charset="-128"/>
              </a:rPr>
              <a:t>、著作権法</a:t>
            </a:r>
            <a:r>
              <a:rPr lang="ja-JP" altLang="en-US" sz="900" dirty="0">
                <a:solidFill>
                  <a:schemeClr val="bg2"/>
                </a:solidFill>
                <a:latin typeface="+mn-ea"/>
                <a:ea typeface="+mn-ea"/>
                <a:cs typeface="Meiryo UI" pitchFamily="50" charset="-128"/>
              </a:rPr>
              <a:t>に基づいてご利用ください。</a:t>
            </a:r>
          </a:p>
        </p:txBody>
      </p:sp>
    </p:spTree>
    <p:extLst>
      <p:ext uri="{BB962C8B-B14F-4D97-AF65-F5344CB8AC3E}">
        <p14:creationId xmlns:p14="http://schemas.microsoft.com/office/powerpoint/2010/main" val="1696339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 id="2147483707" r:id="rId10"/>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4149080"/>
            <a:ext cx="6912767" cy="375677"/>
          </a:xfrm>
        </p:spPr>
        <p:txBody>
          <a:bodyPr/>
          <a:lstStyle/>
          <a:p>
            <a:r>
              <a:rPr lang="en-US" altLang="ja-JP" dirty="0" smtClean="0"/>
              <a:t>2015.12.8</a:t>
            </a:r>
            <a:endParaRPr lang="en-US" altLang="ja-JP" dirty="0"/>
          </a:p>
        </p:txBody>
      </p:sp>
      <p:sp>
        <p:nvSpPr>
          <p:cNvPr id="3" name="タイトル 2"/>
          <p:cNvSpPr>
            <a:spLocks noGrp="1"/>
          </p:cNvSpPr>
          <p:nvPr>
            <p:ph type="ctrTitle" sz="quarter"/>
          </p:nvPr>
        </p:nvSpPr>
        <p:spPr>
          <a:xfrm>
            <a:off x="2708823" y="3140968"/>
            <a:ext cx="6912767" cy="560343"/>
          </a:xfrm>
        </p:spPr>
        <p:txBody>
          <a:bodyPr/>
          <a:lstStyle/>
          <a:p>
            <a:r>
              <a:rPr lang="ja-JP" altLang="en-US" dirty="0" smtClean="0">
                <a:latin typeface="メイリオ" pitchFamily="50" charset="-128"/>
                <a:ea typeface="メイリオ" pitchFamily="50" charset="-128"/>
                <a:cs typeface="メイリオ" pitchFamily="50" charset="-128"/>
              </a:rPr>
              <a:t>自治体職員向け研修実施報告</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tIns="72000">
            <a:normAutofit fontScale="92500" lnSpcReduction="10000"/>
          </a:bodyPr>
          <a:lstStyle/>
          <a:p>
            <a:endParaRPr lang="ja-JP" altLang="en-US" dirty="0"/>
          </a:p>
        </p:txBody>
      </p:sp>
      <p:sp>
        <p:nvSpPr>
          <p:cNvPr id="8" name="テキスト プレースホルダー 7"/>
          <p:cNvSpPr>
            <a:spLocks noGrp="1"/>
          </p:cNvSpPr>
          <p:nvPr>
            <p:ph type="body" sz="quarter" idx="11"/>
          </p:nvPr>
        </p:nvSpPr>
        <p:spPr/>
        <p:txBody>
          <a:bodyPr/>
          <a:lstStyle/>
          <a:p>
            <a:r>
              <a:rPr lang="ja-JP" altLang="ja-JP" kern="100" dirty="0" smtClean="0">
                <a:solidFill>
                  <a:schemeClr val="bg2"/>
                </a:solidFill>
                <a:latin typeface="Century"/>
                <a:ea typeface="Meiryo UI"/>
                <a:cs typeface="Times New Roman"/>
              </a:rPr>
              <a:t>資料</a:t>
            </a:r>
            <a:r>
              <a:rPr lang="ja-JP" altLang="en-US" kern="100" dirty="0">
                <a:solidFill>
                  <a:schemeClr val="bg2"/>
                </a:solidFill>
                <a:latin typeface="Century"/>
                <a:ea typeface="Meiryo UI"/>
                <a:cs typeface="Times New Roman"/>
              </a:rPr>
              <a:t>２</a:t>
            </a:r>
            <a:endParaRPr lang="ja-JP" altLang="ja-JP" sz="1000" kern="100" dirty="0">
              <a:solidFill>
                <a:schemeClr val="bg2"/>
              </a:solidFill>
              <a:latin typeface="Century"/>
              <a:ea typeface="ＭＳ 明朝"/>
              <a:cs typeface="Times New Roman"/>
            </a:endParaRPr>
          </a:p>
          <a:p>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2792760" y="1968470"/>
            <a:ext cx="3842719" cy="369332"/>
          </a:xfrm>
          <a:prstGeom prst="rect">
            <a:avLst/>
          </a:prstGeom>
        </p:spPr>
        <p:txBody>
          <a:bodyPr wrap="none">
            <a:spAutoFit/>
          </a:bodyPr>
          <a:lstStyle/>
          <a:p>
            <a:r>
              <a:rPr lang="en-US" altLang="ja-JP" b="1" dirty="0" smtClean="0">
                <a:solidFill>
                  <a:schemeClr val="bg2"/>
                </a:solidFill>
              </a:rPr>
              <a:t>2015</a:t>
            </a:r>
            <a:r>
              <a:rPr lang="ja-JP" altLang="en-US" b="1" dirty="0" smtClean="0">
                <a:solidFill>
                  <a:schemeClr val="bg2"/>
                </a:solidFill>
              </a:rPr>
              <a:t>年度　第２回利</a:t>
            </a:r>
            <a:r>
              <a:rPr lang="ja-JP" altLang="en-US" b="1" dirty="0">
                <a:solidFill>
                  <a:schemeClr val="bg2"/>
                </a:solidFill>
              </a:rPr>
              <a:t>活用・普及</a:t>
            </a:r>
            <a:r>
              <a:rPr lang="ja-JP" altLang="en-US" b="1" dirty="0" smtClean="0">
                <a:solidFill>
                  <a:schemeClr val="bg2"/>
                </a:solidFill>
              </a:rPr>
              <a:t>委員会</a:t>
            </a:r>
            <a:endParaRPr lang="ja-JP" altLang="en-US" b="1" dirty="0">
              <a:solidFill>
                <a:schemeClr val="bg2"/>
              </a:solidFill>
            </a:endParaRPr>
          </a:p>
        </p:txBody>
      </p:sp>
      <p:sp>
        <p:nvSpPr>
          <p:cNvPr id="9" name="Rectangle 6"/>
          <p:cNvSpPr txBox="1">
            <a:spLocks noChangeArrowheads="1"/>
          </p:cNvSpPr>
          <p:nvPr/>
        </p:nvSpPr>
        <p:spPr bwMode="auto">
          <a:xfrm>
            <a:off x="2792760" y="465313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latinLnBrk="0"/>
            <a:r>
              <a:rPr lang="en-US" altLang="ja-JP" sz="1600" kern="0" dirty="0" smtClean="0"/>
              <a:t>VLED</a:t>
            </a:r>
            <a:r>
              <a:rPr lang="ja-JP" altLang="en-US" sz="1600" kern="0" baseline="0" dirty="0" smtClean="0"/>
              <a:t>事務局</a:t>
            </a:r>
            <a:endParaRPr lang="ja-JP" altLang="en-US" sz="1600" kern="0" dirty="0" smtClean="0"/>
          </a:p>
        </p:txBody>
      </p:sp>
    </p:spTree>
    <p:extLst>
      <p:ext uri="{BB962C8B-B14F-4D97-AF65-F5344CB8AC3E}">
        <p14:creationId xmlns:p14="http://schemas.microsoft.com/office/powerpoint/2010/main" val="216646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en-US" altLang="ja-JP" sz="2400" dirty="0" smtClean="0">
                <a:latin typeface="+mn-ea"/>
                <a:ea typeface="+mn-ea"/>
              </a:rPr>
              <a:t>1.</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自治体職員向け研修の</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1</a:t>
            </a:fld>
            <a:endParaRPr lang="en-US" altLang="ja-JP"/>
          </a:p>
        </p:txBody>
      </p:sp>
      <p:sp>
        <p:nvSpPr>
          <p:cNvPr id="6" name="テキスト ボックス 5"/>
          <p:cNvSpPr txBox="1"/>
          <p:nvPr/>
        </p:nvSpPr>
        <p:spPr>
          <a:xfrm>
            <a:off x="1025446" y="1345411"/>
            <a:ext cx="8392050" cy="261610"/>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endParaRPr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819820983"/>
              </p:ext>
            </p:extLst>
          </p:nvPr>
        </p:nvGraphicFramePr>
        <p:xfrm>
          <a:off x="1025446" y="1366847"/>
          <a:ext cx="8352928" cy="4135950"/>
        </p:xfrm>
        <a:graphic>
          <a:graphicData uri="http://schemas.openxmlformats.org/drawingml/2006/table">
            <a:tbl>
              <a:tblPr firstRow="1" firstCol="1" bandRow="1">
                <a:tableStyleId>{21E4AEA4-8DFA-4A89-87EB-49C32662AFE0}</a:tableStyleId>
              </a:tblPr>
              <a:tblGrid>
                <a:gridCol w="1002351"/>
                <a:gridCol w="668234"/>
                <a:gridCol w="6682343"/>
              </a:tblGrid>
              <a:tr h="567811">
                <a:tc gridSpan="3">
                  <a:txBody>
                    <a:bodyPr/>
                    <a:lstStyle/>
                    <a:p>
                      <a:pPr algn="ctr"/>
                      <a:r>
                        <a:rPr kumimoji="1" lang="ja-JP" altLang="en-US" sz="1400" dirty="0" smtClean="0"/>
                        <a:t>自治体職員向け研修</a:t>
                      </a:r>
                      <a:endParaRPr kumimoji="1" lang="en-US" altLang="ja-JP" sz="1400" dirty="0" smtClean="0"/>
                    </a:p>
                  </a:txBody>
                  <a:tcPr anchor="ctr"/>
                </a:tc>
                <a:tc hMerge="1">
                  <a:txBody>
                    <a:bodyPr/>
                    <a:lstStyle/>
                    <a:p>
                      <a:endParaRPr kumimoji="1" lang="ja-JP" altLang="en-US"/>
                    </a:p>
                  </a:txBody>
                  <a:tcPr/>
                </a:tc>
                <a:tc hMerge="1">
                  <a:txBody>
                    <a:bodyPr/>
                    <a:lstStyle/>
                    <a:p>
                      <a:endParaRPr kumimoji="1" lang="ja-JP" altLang="en-US" dirty="0"/>
                    </a:p>
                  </a:txBody>
                  <a:tcPr/>
                </a:tc>
              </a:tr>
              <a:tr h="348027">
                <a:tc grid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開催日時</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2"/>
                    </a:solidFill>
                  </a:tcPr>
                </a:tc>
                <a:tc>
                  <a:txBody>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日（月・祝）</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12:00 〜 24</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日（火）</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12:00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04368">
                <a:tc grid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会場</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2"/>
                    </a:solidFill>
                  </a:tcPr>
                </a:tc>
                <a:tc>
                  <a:txBody>
                    <a:bodyPr/>
                    <a:lstStyle/>
                    <a:p>
                      <a:r>
                        <a:rPr kumimoji="1" lang="ja-JP" altLang="en-US" sz="1100" dirty="0" smtClean="0"/>
                        <a:t>セントラルホテルフクオカ</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2492">
                <a:tc row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主催者</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共催</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及び後援</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主催</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一般社団法人オープン</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&amp;</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ビッグデータ活用・地方創生推進機構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2492">
                <a:tc vMerge="1">
                  <a:txBody>
                    <a:bodyPr/>
                    <a:lstStyle/>
                    <a:p>
                      <a:endParaRPr kumimoji="1" lang="en-US" altLang="ja-JP" dirty="0" smtClean="0"/>
                    </a:p>
                  </a:txBody>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協力</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solidFill>
                  </a:tcPr>
                </a:tc>
                <a:tc>
                  <a:txBody>
                    <a:bodyPr/>
                    <a:lstStyle/>
                    <a:p>
                      <a:r>
                        <a:rPr lang="ja-JP" altLang="en-US" sz="1100" dirty="0" smtClean="0"/>
                        <a:t>くまもと</a:t>
                      </a:r>
                      <a:r>
                        <a:rPr lang="en-US" altLang="ja-JP" sz="1100" dirty="0" smtClean="0"/>
                        <a:t>SMILE</a:t>
                      </a:r>
                      <a:r>
                        <a:rPr lang="ja-JP" altLang="en-US" sz="1100" dirty="0" smtClean="0"/>
                        <a:t>ネット、福岡市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46571">
                <a:tc grid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参加者</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2"/>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内訳：</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・自治体職員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会員</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名、非会員</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・自治体職員以外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名（社員企業や大学関係者など）</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・事務局（</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MRI</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名</a:t>
                      </a: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参加自治体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自治体</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日のみ参加を含む。</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音順で表記。非会員には自治体名語尾に●を記載。）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・石垣市	・大分県●	・大阪市　　・掛川市	・鎌倉市	・九重町● ・佐賀県	・四條畷市●・静岡市</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・島田市●	・世田谷区	・玉名市●　　・千葉市	・栃木県	・南国市　　・函館市	・弘前市	　・福井県</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・福岡市	・益田市●	・水戸市　　・箕面市	・宮崎県	・室蘭市　　・茂原市	・横須賀市	　・横浜市</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7" name="テキスト ボックス 6"/>
          <p:cNvSpPr txBox="1"/>
          <p:nvPr/>
        </p:nvSpPr>
        <p:spPr>
          <a:xfrm>
            <a:off x="56456" y="1052736"/>
            <a:ext cx="273630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実施概要</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41251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en-US" altLang="ja-JP" sz="2400" dirty="0" smtClean="0">
                <a:latin typeface="+mn-ea"/>
                <a:ea typeface="+mn-ea"/>
              </a:rPr>
              <a:t>1.</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自治体職員向け研修の</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2</a:t>
            </a:fld>
            <a:endParaRPr lang="en-US" altLang="ja-JP"/>
          </a:p>
        </p:txBody>
      </p:sp>
      <p:sp>
        <p:nvSpPr>
          <p:cNvPr id="6" name="テキスト ボックス 5"/>
          <p:cNvSpPr txBox="1"/>
          <p:nvPr/>
        </p:nvSpPr>
        <p:spPr>
          <a:xfrm>
            <a:off x="1025446" y="1345411"/>
            <a:ext cx="8392050" cy="261610"/>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endParaRPr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213065222"/>
              </p:ext>
            </p:extLst>
          </p:nvPr>
        </p:nvGraphicFramePr>
        <p:xfrm>
          <a:off x="900991" y="1340768"/>
          <a:ext cx="8228473" cy="2417572"/>
        </p:xfrm>
        <a:graphic>
          <a:graphicData uri="http://schemas.openxmlformats.org/drawingml/2006/table">
            <a:tbl>
              <a:tblPr firstRow="1" firstCol="1" bandRow="1">
                <a:tableStyleId>{21E4AEA4-8DFA-4A89-87EB-49C32662AFE0}</a:tableStyleId>
              </a:tblPr>
              <a:tblGrid>
                <a:gridCol w="1138611"/>
                <a:gridCol w="1138611"/>
                <a:gridCol w="649904"/>
                <a:gridCol w="5301347"/>
              </a:tblGrid>
              <a:tr h="338051">
                <a:tc>
                  <a:txBody>
                    <a:bodyPr/>
                    <a:lstStyle/>
                    <a:p>
                      <a:pPr algn="ctr"/>
                      <a:endParaRPr kumimoji="1" lang="en-US" altLang="ja-JP" sz="1200" dirty="0" smtClean="0"/>
                    </a:p>
                  </a:txBody>
                  <a:tcPr anchor="ctr"/>
                </a:tc>
                <a:tc>
                  <a:txBody>
                    <a:bodyPr/>
                    <a:lstStyle/>
                    <a:p>
                      <a:pPr algn="ctr"/>
                      <a:r>
                        <a:rPr kumimoji="1" lang="ja-JP" altLang="en-US" sz="1200" dirty="0" smtClean="0"/>
                        <a:t>時刻</a:t>
                      </a:r>
                      <a:endParaRPr kumimoji="1" lang="en-US" altLang="ja-JP" sz="1200" dirty="0" smtClean="0"/>
                    </a:p>
                  </a:txBody>
                  <a:tcPr anchor="ctr"/>
                </a:tc>
                <a:tc>
                  <a:txBody>
                    <a:bodyPr/>
                    <a:lstStyle/>
                    <a:p>
                      <a:pPr algn="ctr"/>
                      <a:r>
                        <a:rPr kumimoji="1" lang="ja-JP" altLang="en-US" sz="1200" dirty="0" smtClean="0"/>
                        <a:t>時間</a:t>
                      </a:r>
                      <a:endParaRPr kumimoji="1" lang="en-US" altLang="ja-JP" sz="1200" dirty="0" smtClean="0"/>
                    </a:p>
                  </a:txBody>
                  <a:tcPr anchor="ctr"/>
                </a:tc>
                <a:tc>
                  <a:txBody>
                    <a:bodyPr/>
                    <a:lstStyle/>
                    <a:p>
                      <a:pPr algn="ctr"/>
                      <a:r>
                        <a:rPr kumimoji="1" lang="ja-JP" altLang="en-US" sz="1200" dirty="0" smtClean="0"/>
                        <a:t>内容</a:t>
                      </a:r>
                      <a:endParaRPr kumimoji="1" lang="en-US" altLang="ja-JP" sz="1200" dirty="0" smtClean="0"/>
                    </a:p>
                  </a:txBody>
                  <a:tcPr anchor="ctr"/>
                </a:tc>
              </a:tr>
              <a:tr h="579711">
                <a:tc rowSpan="6">
                  <a:txBody>
                    <a:bodyPr/>
                    <a:lstStyle/>
                    <a:p>
                      <a:pPr marL="0" marR="0" indent="0" algn="ctr" defTabSz="672541" rtl="0" eaLnBrk="1" fontAlgn="auto" latinLnBrk="0" hangingPunct="1">
                        <a:lnSpc>
                          <a:spcPct val="100000"/>
                        </a:lnSpc>
                        <a:spcBef>
                          <a:spcPts val="0"/>
                        </a:spcBef>
                        <a:spcAft>
                          <a:spcPts val="0"/>
                        </a:spcAft>
                        <a:buClrTx/>
                        <a:buSzTx/>
                        <a:buFontTx/>
                        <a:buNone/>
                        <a:tabLst/>
                        <a:defRPr/>
                      </a:pPr>
                      <a:r>
                        <a:rPr kumimoji="1" lang="en-US" altLang="ja-JP" sz="1200" dirty="0" smtClean="0"/>
                        <a:t>1</a:t>
                      </a:r>
                      <a:r>
                        <a:rPr kumimoji="1" lang="ja-JP" altLang="en-US" sz="1200" dirty="0" smtClean="0"/>
                        <a:t>日目</a:t>
                      </a:r>
                      <a:endParaRPr kumimoji="1" lang="en-US" altLang="ja-JP" sz="1200" dirty="0" smtClean="0"/>
                    </a:p>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solidFill>
                  </a:tcPr>
                </a:tc>
                <a:tc>
                  <a:txBody>
                    <a:bodyPr/>
                    <a:lstStyle/>
                    <a:p>
                      <a:pPr algn="ctr"/>
                      <a:r>
                        <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12:00</a:t>
                      </a:r>
                    </a:p>
                  </a:txBody>
                  <a:tcPr marL="60960" marR="60960" marT="60960" marB="60960" anchor="ctr">
                    <a:solidFill>
                      <a:schemeClr val="accent2">
                        <a:lumMod val="20000"/>
                        <a:lumOff val="80000"/>
                      </a:schemeClr>
                    </a:solidFill>
                  </a:tcPr>
                </a:tc>
                <a:tc>
                  <a:txBody>
                    <a:bodyPr/>
                    <a:lstStyle/>
                    <a:p>
                      <a:pPr algn="ctr"/>
                      <a:endPar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開場・受付開始</a:t>
                      </a:r>
                      <a:b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11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ロールプレイ</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を効果的にするため、</a:t>
                      </a:r>
                      <a:r>
                        <a:rPr lang="en-US" altLang="ja-JP"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日目終了まで参加者同士での名刺交換を</a:t>
                      </a:r>
                      <a:r>
                        <a:rPr lang="ja-JP" altLang="en-US" sz="1100" dirty="0" smtClean="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おこなわない</a:t>
                      </a:r>
                      <a:endPar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12:30</a:t>
                      </a:r>
                    </a:p>
                  </a:txBody>
                  <a:tcPr marL="60960" marR="60960" marT="60960" marB="60960" anchor="ctr">
                    <a:solidFill>
                      <a:schemeClr val="accent2">
                        <a:lumMod val="20000"/>
                        <a:lumOff val="80000"/>
                      </a:schemeClr>
                    </a:solidFill>
                  </a:tcPr>
                </a:tc>
                <a:tc>
                  <a:txBody>
                    <a:bodyPr/>
                    <a:lstStyle/>
                    <a:p>
                      <a:pPr algn="ctr"/>
                      <a:endPar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研修開始</a:t>
                      </a: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12:30-17:30</a:t>
                      </a:r>
                    </a:p>
                  </a:txBody>
                  <a:tcPr marL="60960" marR="60960" marT="60960" marB="60960" anchor="ctr">
                    <a:solidFill>
                      <a:schemeClr val="accent2">
                        <a:lumMod val="20000"/>
                        <a:lumOff val="80000"/>
                      </a:schemeClr>
                    </a:solidFill>
                  </a:tcPr>
                </a:tc>
                <a:tc>
                  <a:txBody>
                    <a:bodyPr/>
                    <a:lstStyle/>
                    <a:p>
                      <a:pPr algn="ctr"/>
                      <a:r>
                        <a:rPr lang="en-US" altLang="ja-JP"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分</a:t>
                      </a:r>
                    </a:p>
                  </a:txBody>
                  <a:tcPr marL="60960" marR="60960" marT="60960" marB="60960" anchor="ctr">
                    <a:solidFill>
                      <a:schemeClr val="accent2">
                        <a:lumMod val="20000"/>
                        <a:lumOff val="80000"/>
                      </a:schemeClr>
                    </a:solidFill>
                  </a:tcPr>
                </a:tc>
                <a:tc>
                  <a:txBody>
                    <a:bodyPr/>
                    <a:lstStyle/>
                    <a:p>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研修プログラム「</a:t>
                      </a:r>
                      <a:r>
                        <a:rPr lang="en-US" altLang="ja-JP"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SIM </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熊本 </a:t>
                      </a:r>
                      <a:r>
                        <a:rPr lang="en-US" altLang="ja-JP"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2030 in </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福岡」</a:t>
                      </a: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17:30-18:00</a:t>
                      </a:r>
                    </a:p>
                  </a:txBody>
                  <a:tcPr marL="60960" marR="60960" marT="60960" marB="60960" anchor="ctr">
                    <a:solidFill>
                      <a:schemeClr val="accent2">
                        <a:lumMod val="20000"/>
                        <a:lumOff val="80000"/>
                      </a:schemeClr>
                    </a:solidFill>
                  </a:tcPr>
                </a:tc>
                <a:tc>
                  <a:txBody>
                    <a:bodyPr/>
                    <a:lstStyle/>
                    <a:p>
                      <a:pPr algn="ctr"/>
                      <a:r>
                        <a:rPr lang="en-US" altLang="ja-JP"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分</a:t>
                      </a:r>
                    </a:p>
                  </a:txBody>
                  <a:tcPr marL="60960" marR="60960" marT="60960" marB="60960" anchor="ctr">
                    <a:solidFill>
                      <a:schemeClr val="accent2">
                        <a:lumMod val="20000"/>
                        <a:lumOff val="80000"/>
                      </a:schemeClr>
                    </a:solidFill>
                  </a:tcPr>
                </a:tc>
                <a:tc>
                  <a:txBody>
                    <a:bodyPr/>
                    <a:lstStyle/>
                    <a:p>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チェックイン、交流会会場準備</a:t>
                      </a: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18:00-20:00</a:t>
                      </a:r>
                    </a:p>
                  </a:txBody>
                  <a:tcPr marL="60960" marR="60960" marT="60960" marB="60960" anchor="ctr">
                    <a:solidFill>
                      <a:schemeClr val="accent2">
                        <a:lumMod val="20000"/>
                        <a:lumOff val="80000"/>
                      </a:schemeClr>
                    </a:solidFill>
                  </a:tcPr>
                </a:tc>
                <a:tc>
                  <a:txBody>
                    <a:bodyPr/>
                    <a:lstStyle/>
                    <a:p>
                      <a:pPr algn="ctr"/>
                      <a:r>
                        <a:rPr lang="en-US" altLang="ja-JP"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分</a:t>
                      </a:r>
                    </a:p>
                  </a:txBody>
                  <a:tcPr marL="60960" marR="60960" marT="60960" marB="60960" anchor="ctr">
                    <a:solidFill>
                      <a:schemeClr val="accent2">
                        <a:lumMod val="20000"/>
                        <a:lumOff val="80000"/>
                      </a:schemeClr>
                    </a:solidFill>
                  </a:tcPr>
                </a:tc>
                <a:tc>
                  <a:txBody>
                    <a:bodyPr/>
                    <a:lstStyle/>
                    <a:p>
                      <a:r>
                        <a:rPr lang="zh-CN"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交流会（夕食）</a:t>
                      </a:r>
                    </a:p>
                  </a:txBody>
                  <a:tcPr marL="60960" marR="60960" marT="60960" marB="60960" anchor="ctr">
                    <a:solidFill>
                      <a:schemeClr val="accent2">
                        <a:lumMod val="20000"/>
                        <a:lumOff val="80000"/>
                      </a:schemeClr>
                    </a:solidFill>
                  </a:tcPr>
                </a:tc>
              </a:tr>
              <a:tr h="299962">
                <a:tc vMerge="1">
                  <a:txBody>
                    <a:bodyPr/>
                    <a:lstStyle/>
                    <a:p>
                      <a:pPr algn="ctr"/>
                      <a:endParaRPr lang="ja-JP" altLang="en-US"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ja-JP" altLang="en-US"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宿泊</a:t>
                      </a:r>
                    </a:p>
                  </a:txBody>
                  <a:tcPr marL="60960" marR="60960" marT="60960" marB="60960" anchor="ctr">
                    <a:solidFill>
                      <a:schemeClr val="accent2">
                        <a:lumMod val="20000"/>
                        <a:lumOff val="80000"/>
                      </a:schemeClr>
                    </a:solidFill>
                  </a:tcPr>
                </a:tc>
                <a:tc>
                  <a:txBody>
                    <a:bodyPr/>
                    <a:lstStyle/>
                    <a:p>
                      <a:pPr algn="ctr"/>
                      <a:endParaRPr lang="ja-JP" altLang="en-US" sz="110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研修施設に宿泊</a:t>
                      </a:r>
                    </a:p>
                  </a:txBody>
                  <a:tcPr marL="60960" marR="60960" marT="60960" marB="60960" anchor="ctr">
                    <a:solidFill>
                      <a:schemeClr val="accent2">
                        <a:lumMod val="20000"/>
                        <a:lumOff val="80000"/>
                      </a:schemeClr>
                    </a:solidFill>
                  </a:tcPr>
                </a:tc>
              </a:tr>
            </a:tbl>
          </a:graphicData>
        </a:graphic>
      </p:graphicFrame>
      <p:sp>
        <p:nvSpPr>
          <p:cNvPr id="7" name="テキスト ボックス 6"/>
          <p:cNvSpPr txBox="1"/>
          <p:nvPr/>
        </p:nvSpPr>
        <p:spPr>
          <a:xfrm>
            <a:off x="56456" y="1052736"/>
            <a:ext cx="273630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プログラム概要</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55561960"/>
              </p:ext>
            </p:extLst>
          </p:nvPr>
        </p:nvGraphicFramePr>
        <p:xfrm>
          <a:off x="900991" y="3933056"/>
          <a:ext cx="8228473" cy="2172798"/>
        </p:xfrm>
        <a:graphic>
          <a:graphicData uri="http://schemas.openxmlformats.org/drawingml/2006/table">
            <a:tbl>
              <a:tblPr firstRow="1" firstCol="1" bandRow="1">
                <a:tableStyleId>{21E4AEA4-8DFA-4A89-87EB-49C32662AFE0}</a:tableStyleId>
              </a:tblPr>
              <a:tblGrid>
                <a:gridCol w="1138611"/>
                <a:gridCol w="1138611"/>
                <a:gridCol w="649904"/>
                <a:gridCol w="5301347"/>
              </a:tblGrid>
              <a:tr h="338051">
                <a:tc>
                  <a:txBody>
                    <a:bodyPr/>
                    <a:lstStyle/>
                    <a:p>
                      <a:pPr algn="ctr"/>
                      <a:endParaRPr kumimoji="1" lang="en-US" altLang="ja-JP" sz="1400" dirty="0" smtClean="0"/>
                    </a:p>
                  </a:txBody>
                  <a:tcPr anchor="ctr"/>
                </a:tc>
                <a:tc>
                  <a:txBody>
                    <a:bodyPr/>
                    <a:lstStyle/>
                    <a:p>
                      <a:pPr algn="ctr"/>
                      <a:r>
                        <a:rPr kumimoji="1" lang="ja-JP" altLang="en-US" sz="1200" dirty="0" smtClean="0"/>
                        <a:t>時刻</a:t>
                      </a:r>
                      <a:endParaRPr kumimoji="1" lang="en-US" altLang="ja-JP" sz="1200" dirty="0" smtClean="0"/>
                    </a:p>
                  </a:txBody>
                  <a:tcPr anchor="ctr"/>
                </a:tc>
                <a:tc>
                  <a:txBody>
                    <a:bodyPr/>
                    <a:lstStyle/>
                    <a:p>
                      <a:pPr algn="ctr"/>
                      <a:r>
                        <a:rPr kumimoji="1" lang="ja-JP" altLang="en-US" sz="1200" dirty="0" smtClean="0"/>
                        <a:t>時間</a:t>
                      </a:r>
                      <a:endParaRPr kumimoji="1" lang="en-US" altLang="ja-JP" sz="1200" dirty="0" smtClean="0"/>
                    </a:p>
                  </a:txBody>
                  <a:tcPr anchor="ctr"/>
                </a:tc>
                <a:tc>
                  <a:txBody>
                    <a:bodyPr/>
                    <a:lstStyle/>
                    <a:p>
                      <a:pPr algn="ctr"/>
                      <a:r>
                        <a:rPr kumimoji="1" lang="ja-JP" altLang="en-US" sz="1200" dirty="0" smtClean="0"/>
                        <a:t>内容</a:t>
                      </a:r>
                      <a:endParaRPr kumimoji="1" lang="en-US" altLang="ja-JP" sz="1200" dirty="0" smtClean="0"/>
                    </a:p>
                  </a:txBody>
                  <a:tcPr anchor="ctr"/>
                </a:tc>
              </a:tr>
              <a:tr h="310021">
                <a:tc rowSpan="5">
                  <a:txBody>
                    <a:bodyPr/>
                    <a:lstStyle/>
                    <a:p>
                      <a:pPr marL="0" marR="0" indent="0" algn="ctr" defTabSz="672541" rtl="0" eaLnBrk="1" fontAlgn="auto" latinLnBrk="0" hangingPunct="1">
                        <a:lnSpc>
                          <a:spcPct val="100000"/>
                        </a:lnSpc>
                        <a:spcBef>
                          <a:spcPts val="0"/>
                        </a:spcBef>
                        <a:spcAft>
                          <a:spcPts val="0"/>
                        </a:spcAft>
                        <a:buClrTx/>
                        <a:buSzTx/>
                        <a:buFontTx/>
                        <a:buNone/>
                        <a:tabLst/>
                        <a:defRPr/>
                      </a:pPr>
                      <a:r>
                        <a:rPr kumimoji="1" lang="en-US" altLang="ja-JP" sz="1200" dirty="0" smtClean="0"/>
                        <a:t>2</a:t>
                      </a:r>
                      <a:r>
                        <a:rPr kumimoji="1" lang="ja-JP" altLang="en-US" sz="1200" dirty="0" smtClean="0"/>
                        <a:t>日目</a:t>
                      </a:r>
                      <a:endParaRPr kumimoji="1" lang="en-US" altLang="ja-JP" sz="1200" dirty="0" smtClean="0"/>
                    </a:p>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solidFill>
                  </a:tcPr>
                </a:tc>
                <a:tc>
                  <a:txBody>
                    <a:bodyPr/>
                    <a:lstStyle/>
                    <a:p>
                      <a:pPr algn="ctr"/>
                      <a:endParaRPr lang="ja-JP" altLang="en-US"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endParaRPr lang="ja-JP" altLang="en-US"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a:effectLst/>
                          <a:latin typeface="Meiryo UI" panose="020B0604030504040204" pitchFamily="50" charset="-128"/>
                          <a:ea typeface="Meiryo UI" panose="020B0604030504040204" pitchFamily="50" charset="-128"/>
                          <a:cs typeface="Meiryo UI" panose="020B0604030504040204" pitchFamily="50" charset="-128"/>
                        </a:rPr>
                        <a:t>起床・朝食</a:t>
                      </a: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dirty="0" smtClean="0">
                          <a:effectLst/>
                          <a:latin typeface="Meiryo UI" panose="020B0604030504040204" pitchFamily="50" charset="-128"/>
                          <a:ea typeface="Meiryo UI" panose="020B0604030504040204" pitchFamily="50" charset="-128"/>
                          <a:cs typeface="Meiryo UI" panose="020B0604030504040204" pitchFamily="50" charset="-128"/>
                        </a:rPr>
                        <a:t>10:00-12:00</a:t>
                      </a:r>
                      <a:endParaRPr lang="en-US" altLang="ja-JP"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dirty="0" smtClean="0">
                          <a:effectLst/>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分</a:t>
                      </a:r>
                      <a:endParaRPr lang="ja-JP" altLang="en-US"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各自治体における取り組みの発表、意見交換</a:t>
                      </a: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（意見交換には、自治体の取り組みに加えて、１日目</a:t>
                      </a: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のワークショップに参加した感想、自治体の人材育成に関する</a:t>
                      </a: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課題なども議論）</a:t>
                      </a:r>
                      <a:endParaRPr lang="en-US" altLang="ja-JP" sz="1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en-US" altLang="ja-JP" sz="1100">
                          <a:effectLst/>
                          <a:latin typeface="Meiryo UI" panose="020B0604030504040204" pitchFamily="50" charset="-128"/>
                          <a:ea typeface="Meiryo UI" panose="020B0604030504040204" pitchFamily="50" charset="-128"/>
                          <a:cs typeface="Meiryo UI" panose="020B0604030504040204" pitchFamily="50" charset="-128"/>
                        </a:rPr>
                        <a:t>12:00</a:t>
                      </a:r>
                    </a:p>
                  </a:txBody>
                  <a:tcPr marL="60960" marR="60960" marT="60960" marB="60960" anchor="ctr">
                    <a:solidFill>
                      <a:schemeClr val="accent2">
                        <a:lumMod val="20000"/>
                        <a:lumOff val="80000"/>
                      </a:schemeClr>
                    </a:solidFill>
                  </a:tcPr>
                </a:tc>
                <a:tc>
                  <a:txBody>
                    <a:bodyPr/>
                    <a:lstStyle/>
                    <a:p>
                      <a:pPr algn="ctr"/>
                      <a:endParaRPr lang="ja-JP" altLang="en-US" sz="110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解散</a:t>
                      </a:r>
                    </a:p>
                  </a:txBody>
                  <a:tcPr marL="60960" marR="60960" marT="60960" marB="60960" anchor="ctr">
                    <a:solidFill>
                      <a:schemeClr val="accent2">
                        <a:lumMod val="20000"/>
                        <a:lumOff val="80000"/>
                      </a:schemeClr>
                    </a:solidFill>
                  </a:tcPr>
                </a:tc>
              </a:tr>
              <a:tr h="299962">
                <a:tc vMerge="1">
                  <a:txBody>
                    <a:bodyPr/>
                    <a:lstStyle/>
                    <a:p>
                      <a:pPr algn="ctr"/>
                      <a:endParaRPr lang="en-US" altLang="ja-JP"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ja-JP" altLang="en-US" sz="1100">
                          <a:effectLst/>
                          <a:latin typeface="Meiryo UI" panose="020B0604030504040204" pitchFamily="50" charset="-128"/>
                          <a:ea typeface="Meiryo UI" panose="020B0604030504040204" pitchFamily="50" charset="-128"/>
                          <a:cs typeface="Meiryo UI" panose="020B0604030504040204" pitchFamily="50" charset="-128"/>
                        </a:rPr>
                        <a:t>午後</a:t>
                      </a:r>
                    </a:p>
                  </a:txBody>
                  <a:tcPr marL="60960" marR="60960" marT="60960" marB="60960" anchor="ctr">
                    <a:solidFill>
                      <a:schemeClr val="accent2">
                        <a:lumMod val="20000"/>
                        <a:lumOff val="80000"/>
                      </a:schemeClr>
                    </a:solidFill>
                  </a:tcPr>
                </a:tc>
                <a:tc>
                  <a:txBody>
                    <a:bodyPr/>
                    <a:lstStyle/>
                    <a:p>
                      <a:pPr algn="ctr"/>
                      <a:endParaRPr lang="ja-JP" altLang="en-US" sz="110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自由</a:t>
                      </a: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行動</a:t>
                      </a:r>
                      <a:endParaRPr lang="ja-JP" altLang="en-US"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r>
              <a:tr h="299962">
                <a:tc vMerge="1">
                  <a:txBody>
                    <a:bodyPr/>
                    <a:lstStyle/>
                    <a:p>
                      <a:pPr algn="ctr"/>
                      <a:endParaRPr lang="ja-JP" altLang="en-US" sz="1100" b="0" dirty="0">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pPr algn="ctr"/>
                      <a:r>
                        <a:rPr lang="ja-JP" altLang="en-US" sz="1100">
                          <a:effectLst/>
                          <a:latin typeface="Meiryo UI" panose="020B0604030504040204" pitchFamily="50" charset="-128"/>
                          <a:ea typeface="Meiryo UI" panose="020B0604030504040204" pitchFamily="50" charset="-128"/>
                          <a:cs typeface="Meiryo UI" panose="020B0604030504040204" pitchFamily="50" charset="-128"/>
                        </a:rPr>
                        <a:t>宿泊</a:t>
                      </a:r>
                    </a:p>
                  </a:txBody>
                  <a:tcPr marL="60960" marR="60960" marT="60960" marB="60960" anchor="ctr">
                    <a:solidFill>
                      <a:schemeClr val="accent2">
                        <a:lumMod val="20000"/>
                        <a:lumOff val="80000"/>
                      </a:schemeClr>
                    </a:solidFill>
                  </a:tcPr>
                </a:tc>
                <a:tc>
                  <a:txBody>
                    <a:bodyPr/>
                    <a:lstStyle/>
                    <a:p>
                      <a:pPr algn="ctr"/>
                      <a:endParaRPr lang="ja-JP" altLang="en-US" sz="1100">
                        <a:effectLst/>
                        <a:latin typeface="Meiryo UI" panose="020B0604030504040204" pitchFamily="50" charset="-128"/>
                        <a:ea typeface="Meiryo UI" panose="020B0604030504040204" pitchFamily="50" charset="-128"/>
                        <a:cs typeface="Meiryo UI" panose="020B0604030504040204" pitchFamily="50" charset="-128"/>
                      </a:endParaRPr>
                    </a:p>
                  </a:txBody>
                  <a:tcPr marL="60960" marR="60960" marT="60960" marB="60960" anchor="ctr">
                    <a:solidFill>
                      <a:schemeClr val="accent2">
                        <a:lumMod val="20000"/>
                        <a:lumOff val="80000"/>
                      </a:schemeClr>
                    </a:solidFill>
                  </a:tcPr>
                </a:tc>
                <a:tc>
                  <a:txBody>
                    <a:bodyPr/>
                    <a:lstStyle/>
                    <a:p>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翌日のシンポジウムに参加する人は同じ宿に宿泊</a:t>
                      </a:r>
                    </a:p>
                  </a:txBody>
                  <a:tcPr marL="60960" marR="60960" marT="60960" marB="60960"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3298168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en-US" altLang="ja-JP" sz="2400" dirty="0" smtClean="0">
                <a:latin typeface="+mn-ea"/>
                <a:ea typeface="+mn-ea"/>
              </a:rPr>
              <a:t>2.SIM</a:t>
            </a:r>
            <a:r>
              <a:rPr lang="ja-JP" altLang="en-US" sz="2400" dirty="0" smtClean="0">
                <a:latin typeface="+mn-ea"/>
                <a:ea typeface="+mn-ea"/>
              </a:rPr>
              <a:t>熊本</a:t>
            </a:r>
            <a:r>
              <a:rPr lang="en-US" altLang="ja-JP" sz="2400" dirty="0" smtClean="0">
                <a:latin typeface="+mn-ea"/>
                <a:ea typeface="+mn-ea"/>
              </a:rPr>
              <a:t>2030</a:t>
            </a:r>
            <a:r>
              <a:rPr lang="ja-JP" altLang="en-US" sz="2400" dirty="0" smtClean="0">
                <a:latin typeface="+mn-ea"/>
                <a:ea typeface="+mn-ea"/>
              </a:rPr>
              <a:t>の実施報告</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3</a:t>
            </a:fld>
            <a:endParaRPr lang="en-US" altLang="ja-JP"/>
          </a:p>
        </p:txBody>
      </p:sp>
      <p:sp>
        <p:nvSpPr>
          <p:cNvPr id="5" name="テキスト ボックス 4"/>
          <p:cNvSpPr txBox="1"/>
          <p:nvPr/>
        </p:nvSpPr>
        <p:spPr>
          <a:xfrm>
            <a:off x="344488" y="1052736"/>
            <a:ext cx="273630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の概要</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025446" y="1345411"/>
            <a:ext cx="8392050" cy="261610"/>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endParaRPr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C:\Users\2140232\Desktop\自治体研修・シンポジウム写真\自治体研修\CIMG427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0776" y="4497122"/>
            <a:ext cx="1867537" cy="1400653"/>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1025446" y="1345411"/>
            <a:ext cx="8392050" cy="830997"/>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熊本県庁職員の自主活動グループ 「くまもと</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SMILE</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ネット」が自主開発した、</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年問題を体感する「対話型自治体経営シミュレーションゲーム」</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起こりうる地域の課題をシミュレーションし、何が起きるかを体感しながら、選択の過程で生じる対立を対話により乗り越える体験を「ゲーミフィケーション（＝ゲーム化）」することで、これらの現状（隘路）を解決し、様々な世代、様々な地域、多様な立場が一体となったまちづくりを行う“場”を</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創り上げるもの。</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50" name="Picture 2" descr="C:\Users\2140232\Desktop\自治体研修・シンポジウム写真\自治体研修\CIMG428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501" y="4521402"/>
            <a:ext cx="1799396" cy="134954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2140232\Desktop\自治体研修・シンポジウム写真\自治体研修\CIMG4327.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4537" y="3887186"/>
            <a:ext cx="1927003" cy="144525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2140232\Desktop\自治体研修・シンポジウム写真\自治体研修\CIMG433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15015" y="4467512"/>
            <a:ext cx="1946497" cy="145987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2140232\Desktop\自治体研修・シンポジウム写真\自治体研修\CIMG4406.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46625" y="4869943"/>
            <a:ext cx="1798663" cy="1348997"/>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p:cNvSpPr txBox="1"/>
          <p:nvPr/>
        </p:nvSpPr>
        <p:spPr>
          <a:xfrm>
            <a:off x="1287598" y="6265772"/>
            <a:ext cx="1433892" cy="276999"/>
          </a:xfrm>
          <a:prstGeom prst="rect">
            <a:avLst/>
          </a:prstGeom>
          <a:noFill/>
        </p:spPr>
        <p:txBody>
          <a:bodyPr wrap="square" rtlCol="0">
            <a:spAutoFit/>
          </a:bodyPr>
          <a:lstStyle/>
          <a:p>
            <a:pPr algn="just">
              <a:buClr>
                <a:schemeClr val="accent2"/>
              </a:buClr>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部長職 辞令交付</a:t>
            </a:r>
            <a:endParaRPr kumimoji="1" lang="en-US" altLang="ja-JP" sz="1100" b="1" dirty="0" smtClean="0">
              <a:solidFill>
                <a:schemeClr val="bg2"/>
              </a:solidFill>
              <a:latin typeface="+mn-ea"/>
              <a:ea typeface="+mn-ea"/>
              <a:cs typeface="Meiryo UI" panose="020B0604030504040204" pitchFamily="50" charset="-128"/>
            </a:endParaRPr>
          </a:p>
        </p:txBody>
      </p:sp>
      <p:sp>
        <p:nvSpPr>
          <p:cNvPr id="15" name="テキスト ボックス 14"/>
          <p:cNvSpPr txBox="1"/>
          <p:nvPr/>
        </p:nvSpPr>
        <p:spPr>
          <a:xfrm>
            <a:off x="3259468" y="6326747"/>
            <a:ext cx="1433892" cy="261610"/>
          </a:xfrm>
          <a:prstGeom prst="rect">
            <a:avLst/>
          </a:prstGeom>
          <a:noFill/>
        </p:spPr>
        <p:txBody>
          <a:bodyPr wrap="square" rtlCol="0">
            <a:spAutoFit/>
          </a:bodyPr>
          <a:lstStyle/>
          <a:p>
            <a:pPr>
              <a:buClr>
                <a:schemeClr val="accent2"/>
              </a:buClr>
            </a:pPr>
            <a:r>
              <a:rPr kumimoji="1" lang="ja-JP" altLang="en-US" sz="1100" dirty="0" smtClean="0">
                <a:solidFill>
                  <a:schemeClr val="bg2"/>
                </a:solidFill>
                <a:latin typeface="+mn-ea"/>
                <a:ea typeface="+mn-ea"/>
                <a:cs typeface="Meiryo UI" panose="020B0604030504040204" pitchFamily="50" charset="-128"/>
              </a:rPr>
              <a:t>市長訓示</a:t>
            </a:r>
            <a:endParaRPr kumimoji="1" lang="en-US" altLang="ja-JP" sz="1100" dirty="0" smtClean="0">
              <a:solidFill>
                <a:schemeClr val="bg2"/>
              </a:solidFill>
              <a:latin typeface="+mn-ea"/>
              <a:ea typeface="+mn-ea"/>
              <a:cs typeface="Meiryo UI" panose="020B0604030504040204" pitchFamily="50" charset="-128"/>
            </a:endParaRPr>
          </a:p>
        </p:txBody>
      </p:sp>
      <p:sp>
        <p:nvSpPr>
          <p:cNvPr id="16" name="テキスト ボックス 15"/>
          <p:cNvSpPr txBox="1"/>
          <p:nvPr/>
        </p:nvSpPr>
        <p:spPr>
          <a:xfrm>
            <a:off x="5352020" y="6326747"/>
            <a:ext cx="1728192" cy="261610"/>
          </a:xfrm>
          <a:prstGeom prst="rect">
            <a:avLst/>
          </a:prstGeom>
          <a:noFill/>
        </p:spPr>
        <p:txBody>
          <a:bodyPr wrap="square" rtlCol="0">
            <a:spAutoFit/>
          </a:bodyPr>
          <a:lstStyle/>
          <a:p>
            <a:pPr>
              <a:buClr>
                <a:schemeClr val="accent2"/>
              </a:buClr>
            </a:pPr>
            <a:r>
              <a:rPr kumimoji="1" lang="ja-JP" altLang="en-US" sz="1100" dirty="0" smtClean="0">
                <a:solidFill>
                  <a:schemeClr val="bg2"/>
                </a:solidFill>
                <a:latin typeface="+mn-ea"/>
                <a:ea typeface="+mn-ea"/>
                <a:cs typeface="Meiryo UI" panose="020B0604030504040204" pitchFamily="50" charset="-128"/>
              </a:rPr>
              <a:t>グループ討議の様子</a:t>
            </a:r>
            <a:endParaRPr kumimoji="1" lang="en-US" altLang="ja-JP" sz="1100" dirty="0" smtClean="0">
              <a:solidFill>
                <a:schemeClr val="bg2"/>
              </a:solidFill>
              <a:latin typeface="+mn-ea"/>
              <a:ea typeface="+mn-ea"/>
              <a:cs typeface="Meiryo UI" panose="020B0604030504040204" pitchFamily="50" charset="-128"/>
            </a:endParaRPr>
          </a:p>
        </p:txBody>
      </p:sp>
      <p:sp>
        <p:nvSpPr>
          <p:cNvPr id="17" name="テキスト ボックス 16"/>
          <p:cNvSpPr txBox="1"/>
          <p:nvPr/>
        </p:nvSpPr>
        <p:spPr>
          <a:xfrm>
            <a:off x="7761312" y="6335742"/>
            <a:ext cx="1728192" cy="261610"/>
          </a:xfrm>
          <a:prstGeom prst="rect">
            <a:avLst/>
          </a:prstGeom>
          <a:noFill/>
        </p:spPr>
        <p:txBody>
          <a:bodyPr wrap="square" rtlCol="0">
            <a:spAutoFit/>
          </a:bodyPr>
          <a:lstStyle/>
          <a:p>
            <a:pPr>
              <a:buClr>
                <a:schemeClr val="accent2"/>
              </a:buClr>
            </a:pPr>
            <a:r>
              <a:rPr kumimoji="1" lang="ja-JP" altLang="en-US" sz="1100" dirty="0" smtClean="0">
                <a:solidFill>
                  <a:schemeClr val="bg2"/>
                </a:solidFill>
                <a:latin typeface="+mn-ea"/>
                <a:ea typeface="+mn-ea"/>
                <a:cs typeface="Meiryo UI" panose="020B0604030504040204" pitchFamily="50" charset="-128"/>
              </a:rPr>
              <a:t>監査へ削減事業の説明</a:t>
            </a:r>
            <a:endParaRPr kumimoji="1" lang="en-US" altLang="ja-JP" sz="1100" dirty="0" smtClean="0">
              <a:solidFill>
                <a:schemeClr val="bg2"/>
              </a:solidFill>
              <a:latin typeface="+mn-ea"/>
              <a:ea typeface="+mn-ea"/>
              <a:cs typeface="Meiryo UI" panose="020B0604030504040204" pitchFamily="50" charset="-128"/>
            </a:endParaRPr>
          </a:p>
        </p:txBody>
      </p:sp>
      <p:sp>
        <p:nvSpPr>
          <p:cNvPr id="18" name="テキスト ボックス 17"/>
          <p:cNvSpPr txBox="1"/>
          <p:nvPr/>
        </p:nvSpPr>
        <p:spPr>
          <a:xfrm>
            <a:off x="992560" y="2204864"/>
            <a:ext cx="8392050" cy="138499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ゲーム</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は、１チーム</a:t>
            </a:r>
            <a:r>
              <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人で構成され、それぞれが架空の市の部長に任命されることから始まります</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今後、自治体が直面することとなる人口減少による税収減と高齢化の進展による社会保障費の増大やその時々に起こる問題に対応していくため、事業の削減を迫られます。 </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セッションで構成され、各セッションでは様々な選択が求められ、</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それに応じた支出</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削減（＝事業削減）を決定していくことになります。やみくも</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廃止する事業を選択することは許されず、各部長が限られた時間の中で話し合い、議会や市民に対し、削減する事業の影響からその対応策についてまで、丁寧に説明することが求められます。納得して頂くことができなければ、公債を発行することとなり、積み重なれば財政破綻になって</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しまいます。市民の幸福を第</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に考え、より良い街を作るため、チームで議論し意思決定していくゲームです。</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5457056" y="3501008"/>
            <a:ext cx="3888432" cy="261610"/>
          </a:xfrm>
          <a:prstGeom prst="rect">
            <a:avLst/>
          </a:prstGeom>
          <a:noFill/>
        </p:spPr>
        <p:txBody>
          <a:bodyPr wrap="square" rtlCol="0">
            <a:spAutoFit/>
          </a:bodyPr>
          <a:lstStyle/>
          <a:p>
            <a:pPr algn="r">
              <a:buClr>
                <a:schemeClr val="accent2"/>
              </a:buClr>
            </a:pPr>
            <a:r>
              <a:rPr kumimoji="1" lang="ja-JP" altLang="en-US" sz="1100" dirty="0" smtClean="0">
                <a:solidFill>
                  <a:schemeClr val="bg2"/>
                </a:solidFill>
                <a:latin typeface="+mn-ea"/>
                <a:ea typeface="+mn-ea"/>
                <a:cs typeface="Meiryo UI" panose="020B0604030504040204" pitchFamily="50" charset="-128"/>
              </a:rPr>
              <a:t>詳細は、参考</a:t>
            </a:r>
            <a:r>
              <a:rPr kumimoji="1" lang="en-US" altLang="ja-JP" sz="1100" dirty="0" smtClean="0">
                <a:solidFill>
                  <a:schemeClr val="bg2"/>
                </a:solidFill>
                <a:latin typeface="+mn-ea"/>
                <a:ea typeface="+mn-ea"/>
                <a:cs typeface="Meiryo UI" panose="020B0604030504040204" pitchFamily="50" charset="-128"/>
              </a:rPr>
              <a:t>1</a:t>
            </a:r>
            <a:r>
              <a:rPr kumimoji="1" lang="ja-JP" altLang="en-US" sz="1100" dirty="0" smtClean="0">
                <a:solidFill>
                  <a:schemeClr val="bg2"/>
                </a:solidFill>
                <a:latin typeface="+mn-ea"/>
                <a:ea typeface="+mn-ea"/>
                <a:cs typeface="Meiryo UI" panose="020B0604030504040204" pitchFamily="50" charset="-128"/>
              </a:rPr>
              <a:t>「</a:t>
            </a:r>
            <a:r>
              <a:rPr kumimoji="1" lang="en-US" altLang="ja-JP" sz="1100" dirty="0" smtClean="0">
                <a:solidFill>
                  <a:schemeClr val="bg2"/>
                </a:solidFill>
                <a:latin typeface="+mn-ea"/>
                <a:ea typeface="+mn-ea"/>
                <a:cs typeface="Meiryo UI" panose="020B0604030504040204" pitchFamily="50" charset="-128"/>
              </a:rPr>
              <a:t>SIM</a:t>
            </a:r>
            <a:r>
              <a:rPr kumimoji="1" lang="ja-JP" altLang="en-US" sz="1100" dirty="0" smtClean="0">
                <a:solidFill>
                  <a:schemeClr val="bg2"/>
                </a:solidFill>
                <a:latin typeface="+mn-ea"/>
                <a:ea typeface="+mn-ea"/>
                <a:cs typeface="Meiryo UI" panose="020B0604030504040204" pitchFamily="50" charset="-128"/>
              </a:rPr>
              <a:t>熊本</a:t>
            </a:r>
            <a:r>
              <a:rPr kumimoji="1" lang="en-US" altLang="ja-JP" sz="1100" dirty="0" smtClean="0">
                <a:solidFill>
                  <a:schemeClr val="bg2"/>
                </a:solidFill>
                <a:latin typeface="+mn-ea"/>
                <a:ea typeface="+mn-ea"/>
                <a:cs typeface="Meiryo UI" panose="020B0604030504040204" pitchFamily="50" charset="-128"/>
              </a:rPr>
              <a:t>2030</a:t>
            </a:r>
            <a:r>
              <a:rPr kumimoji="1" lang="ja-JP" altLang="en-US" sz="1100" dirty="0" smtClean="0">
                <a:solidFill>
                  <a:schemeClr val="bg2"/>
                </a:solidFill>
                <a:latin typeface="+mn-ea"/>
                <a:ea typeface="+mn-ea"/>
                <a:cs typeface="Meiryo UI" panose="020B0604030504040204" pitchFamily="50" charset="-128"/>
              </a:rPr>
              <a:t>とは」をご参照ください。</a:t>
            </a:r>
            <a:endParaRPr kumimoji="1" lang="en-US" altLang="ja-JP" sz="1100" dirty="0" smtClean="0">
              <a:solidFill>
                <a:schemeClr val="bg2"/>
              </a:solidFill>
              <a:latin typeface="+mn-ea"/>
              <a:ea typeface="+mn-ea"/>
              <a:cs typeface="Meiryo UI" panose="020B0604030504040204" pitchFamily="50" charset="-128"/>
            </a:endParaRPr>
          </a:p>
        </p:txBody>
      </p:sp>
    </p:spTree>
    <p:extLst>
      <p:ext uri="{BB962C8B-B14F-4D97-AF65-F5344CB8AC3E}">
        <p14:creationId xmlns:p14="http://schemas.microsoft.com/office/powerpoint/2010/main" val="3775733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ja-JP" altLang="en-US" sz="2400" dirty="0" smtClean="0">
                <a:latin typeface="+mn-ea"/>
                <a:ea typeface="+mn-ea"/>
              </a:rPr>
              <a:t>３</a:t>
            </a:r>
            <a:r>
              <a:rPr lang="en-US" altLang="ja-JP" sz="2400" dirty="0" smtClean="0">
                <a:latin typeface="+mn-ea"/>
                <a:ea typeface="+mn-ea"/>
              </a:rPr>
              <a:t>.</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研修後のアンケート結果</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4</a:t>
            </a:fld>
            <a:endParaRPr lang="en-US" altLang="ja-JP"/>
          </a:p>
        </p:txBody>
      </p:sp>
      <p:sp>
        <p:nvSpPr>
          <p:cNvPr id="5" name="テキスト ボックス 4"/>
          <p:cNvSpPr txBox="1"/>
          <p:nvPr/>
        </p:nvSpPr>
        <p:spPr>
          <a:xfrm>
            <a:off x="416496" y="2564904"/>
            <a:ext cx="213446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研修満足度</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025446" y="2852936"/>
            <a:ext cx="8392050" cy="46166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研修全体に対する満足度では、無回答を除き、</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名以外の方が「大変満足した」「やや満足した」と回答。</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Clr>
                <a:schemeClr val="accent2"/>
              </a:buClr>
              <a:buFont typeface="Wingdings" panose="05000000000000000000" pitchFamily="2" charset="2"/>
              <a:buChar char="n"/>
            </a:pPr>
            <a:r>
              <a:rPr kumimoji="1" lang="ja-JP" altLang="en-US" sz="1100" dirty="0" smtClean="0">
                <a:solidFill>
                  <a:schemeClr val="bg2"/>
                </a:solidFill>
                <a:latin typeface="+mn-ea"/>
                <a:ea typeface="+mn-ea"/>
                <a:cs typeface="Meiryo UI" panose="020B0604030504040204" pitchFamily="50" charset="-128"/>
              </a:rPr>
              <a:t>今回のような研修を自分の自治体でも行ってみたいと、参加した自治体職員全員（既に実施中も含む）が回答。</a:t>
            </a:r>
            <a:endParaRPr kumimoji="1" lang="en-US" altLang="ja-JP" sz="1100" dirty="0" smtClean="0">
              <a:solidFill>
                <a:schemeClr val="bg2"/>
              </a:solidFill>
              <a:latin typeface="+mn-ea"/>
              <a:ea typeface="+mn-ea"/>
              <a:cs typeface="Meiryo UI" panose="020B0604030504040204" pitchFamily="50" charset="-128"/>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2760" y="3368689"/>
            <a:ext cx="4111724" cy="2823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テキスト ボックス 15"/>
          <p:cNvSpPr txBox="1"/>
          <p:nvPr/>
        </p:nvSpPr>
        <p:spPr>
          <a:xfrm>
            <a:off x="488504" y="1124744"/>
            <a:ext cx="213446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アンケート概要</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992560" y="1484784"/>
            <a:ext cx="8392050" cy="1015663"/>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参加した自治体職員のうち、</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名が回答。</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参加の動機、</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自治体財政に対する理解度、役所</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全体で施策</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・事業の優先</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順位を考える方法、研修で学んだこと、自分の自治体における</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の実施、今後実施してほしい研修などについて質問。</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問で構成。</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Clr>
                <a:schemeClr val="accent2"/>
              </a:buClr>
              <a:buFont typeface="Wingdings" panose="05000000000000000000" pitchFamily="2" charset="2"/>
              <a:buChar char="n"/>
            </a:pP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日間の研修が全て終了した後に実施。</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会場でアンケート用紙にご回答いただいた場合と、後日電子ファイルでご提出いただいた場合がある。</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232920" y="6263734"/>
            <a:ext cx="5151690" cy="261610"/>
          </a:xfrm>
          <a:prstGeom prst="rect">
            <a:avLst/>
          </a:prstGeom>
          <a:noFill/>
        </p:spPr>
        <p:txBody>
          <a:bodyPr wrap="square" rtlCol="0">
            <a:spAutoFit/>
          </a:bodyPr>
          <a:lstStyle/>
          <a:p>
            <a:pPr algn="r">
              <a:buClr>
                <a:schemeClr val="accent2"/>
              </a:buClr>
            </a:pPr>
            <a:r>
              <a:rPr kumimoji="1" lang="ja-JP" altLang="en-US" sz="1100" dirty="0" smtClean="0">
                <a:solidFill>
                  <a:schemeClr val="bg2"/>
                </a:solidFill>
                <a:latin typeface="+mn-ea"/>
                <a:ea typeface="+mn-ea"/>
                <a:cs typeface="Meiryo UI" panose="020B0604030504040204" pitchFamily="50" charset="-128"/>
              </a:rPr>
              <a:t>注意：研修満足度の設問のみ、自治体職員以外の回答者も含め、</a:t>
            </a:r>
            <a:r>
              <a:rPr kumimoji="1" lang="en-US" altLang="ja-JP" sz="1100" dirty="0" smtClean="0">
                <a:solidFill>
                  <a:schemeClr val="bg2"/>
                </a:solidFill>
                <a:latin typeface="+mn-ea"/>
                <a:ea typeface="+mn-ea"/>
                <a:cs typeface="Meiryo UI" panose="020B0604030504040204" pitchFamily="50" charset="-128"/>
              </a:rPr>
              <a:t>42</a:t>
            </a:r>
            <a:r>
              <a:rPr kumimoji="1" lang="ja-JP" altLang="en-US" sz="1100" dirty="0" smtClean="0">
                <a:solidFill>
                  <a:schemeClr val="bg2"/>
                </a:solidFill>
                <a:latin typeface="+mn-ea"/>
                <a:ea typeface="+mn-ea"/>
                <a:cs typeface="Meiryo UI" panose="020B0604030504040204" pitchFamily="50" charset="-128"/>
              </a:rPr>
              <a:t>名が回答。</a:t>
            </a:r>
            <a:endParaRPr kumimoji="1" lang="en-US" altLang="ja-JP" sz="1100" dirty="0" smtClean="0">
              <a:solidFill>
                <a:schemeClr val="bg2"/>
              </a:solidFill>
              <a:latin typeface="+mn-ea"/>
              <a:ea typeface="+mn-ea"/>
              <a:cs typeface="Meiryo UI" panose="020B0604030504040204" pitchFamily="50" charset="-128"/>
            </a:endParaRPr>
          </a:p>
        </p:txBody>
      </p:sp>
    </p:spTree>
    <p:extLst>
      <p:ext uri="{BB962C8B-B14F-4D97-AF65-F5344CB8AC3E}">
        <p14:creationId xmlns:p14="http://schemas.microsoft.com/office/powerpoint/2010/main" val="851102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研修後のアンケート結果</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5</a:t>
            </a:fld>
            <a:endParaRPr lang="en-US" altLang="ja-JP"/>
          </a:p>
        </p:txBody>
      </p:sp>
      <p:sp>
        <p:nvSpPr>
          <p:cNvPr id="5" name="テキスト ボックス 4"/>
          <p:cNvSpPr txBox="1"/>
          <p:nvPr/>
        </p:nvSpPr>
        <p:spPr>
          <a:xfrm>
            <a:off x="200472" y="1052736"/>
            <a:ext cx="237626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参加の動機</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025446" y="1345411"/>
            <a:ext cx="8647590" cy="46166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自体</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に対する興味で参加された方はもちろん、俯瞰的視点の習得、選択と集中の実践を学ぶツールとしての魅力を動機としている参加者もいた。他には、他自治体の取組事例の調査、自治体職員間でのネットワーク作りを目的としている参加者もいた。</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156459031"/>
              </p:ext>
            </p:extLst>
          </p:nvPr>
        </p:nvGraphicFramePr>
        <p:xfrm>
          <a:off x="848544" y="1844824"/>
          <a:ext cx="8424936" cy="1512168"/>
        </p:xfrm>
        <a:graphic>
          <a:graphicData uri="http://schemas.openxmlformats.org/drawingml/2006/table">
            <a:tbl>
              <a:tblPr firstRow="1" bandRow="1">
                <a:tableStyleId>{5940675A-B579-460E-94D1-54222C63F5DA}</a:tableStyleId>
              </a:tblPr>
              <a:tblGrid>
                <a:gridCol w="1142856"/>
                <a:gridCol w="7282080"/>
              </a:tblGrid>
              <a:tr h="1512168">
                <a:tc>
                  <a:txBody>
                    <a:bodyPr/>
                    <a:lstStyle/>
                    <a:p>
                      <a:pPr algn="ct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参加の動機・本研修に期待していたこと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marL="252000" indent="-171450" algn="l">
                        <a:buFont typeface="Arial" panose="020B0604020202020204" pitchFamily="34" charset="0"/>
                        <a:buChar char="•"/>
                      </a:pP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を既に知っており、体験してみたかった。（多数）</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視野を広げ、目の前の業務だけでなく行政経営を俯瞰的に捉える視点を身に付けたかったため。現在、担当している市町村職員向け研修の参考としたかったため。（入庁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年、研修研究部）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予算編成にあたって財政不足を痛感しており、事業のスクラップの必要性、選択と集中の実践を職員に体験してもらうツールとして大変興味がありました。（入庁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年、行政経営部）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オープンデータに関する他自治体の取組事例などを学ぶため。（多数）</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自治体職員間のネットワークを形成するため。（多数）</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6856" y="4241602"/>
            <a:ext cx="2724736" cy="2274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9183" y="4241602"/>
            <a:ext cx="3063853" cy="2283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テキスト ボックス 20"/>
          <p:cNvSpPr txBox="1"/>
          <p:nvPr/>
        </p:nvSpPr>
        <p:spPr>
          <a:xfrm>
            <a:off x="776536" y="3512041"/>
            <a:ext cx="237626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4</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自治体財政に対する理解度</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1025446" y="3759423"/>
            <a:ext cx="8392050" cy="46166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自治体財政の現状について知らないと回答した方が</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以上、将来の</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状況について考えたことがないと回答した方が</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程度いた。また、所属部署以外の施策・事業の必要性を</a:t>
            </a:r>
            <a:r>
              <a:rPr lang="ja-JP" altLang="en-US" sz="120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考えたことがない方は、</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以上いた。</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901" y="4221088"/>
            <a:ext cx="2954452" cy="222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円/楕円 7"/>
          <p:cNvSpPr/>
          <p:nvPr/>
        </p:nvSpPr>
        <p:spPr bwMode="auto">
          <a:xfrm>
            <a:off x="2216696" y="5017624"/>
            <a:ext cx="936104" cy="1512168"/>
          </a:xfrm>
          <a:prstGeom prst="ellipse">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6" name="円/楕円 15"/>
          <p:cNvSpPr/>
          <p:nvPr/>
        </p:nvSpPr>
        <p:spPr bwMode="auto">
          <a:xfrm>
            <a:off x="5221471" y="5013176"/>
            <a:ext cx="936104" cy="1512168"/>
          </a:xfrm>
          <a:prstGeom prst="ellipse">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7" name="円/楕円 16"/>
          <p:cNvSpPr/>
          <p:nvPr/>
        </p:nvSpPr>
        <p:spPr bwMode="auto">
          <a:xfrm>
            <a:off x="8423032" y="5057888"/>
            <a:ext cx="936104" cy="1512168"/>
          </a:xfrm>
          <a:prstGeom prst="ellipse">
            <a:avLst/>
          </a:prstGeom>
          <a:noFill/>
          <a:ln w="381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180424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研修後のアンケート結果</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6</a:t>
            </a:fld>
            <a:endParaRPr lang="en-US" altLang="ja-JP"/>
          </a:p>
        </p:txBody>
      </p:sp>
      <p:sp>
        <p:nvSpPr>
          <p:cNvPr id="5" name="テキスト ボックス 4"/>
          <p:cNvSpPr txBox="1"/>
          <p:nvPr/>
        </p:nvSpPr>
        <p:spPr>
          <a:xfrm>
            <a:off x="618059" y="1073398"/>
            <a:ext cx="3744416"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役所全体で施策・事業の優先順位を考える方法</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025446" y="1345411"/>
            <a:ext cx="8392050" cy="46166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データを元にした判断、情報の公開・共有の重要性を指摘する意見が多数。具体的な方法として、データ分析結果の活用、縦割り組織の解消、事業・施策の</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設定、組織ビジョンの共有、外部人材の交流などが挙げられた。</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438830980"/>
              </p:ext>
            </p:extLst>
          </p:nvPr>
        </p:nvGraphicFramePr>
        <p:xfrm>
          <a:off x="848544" y="1844824"/>
          <a:ext cx="8424936" cy="1512168"/>
        </p:xfrm>
        <a:graphic>
          <a:graphicData uri="http://schemas.openxmlformats.org/drawingml/2006/table">
            <a:tbl>
              <a:tblPr firstRow="1" bandRow="1">
                <a:tableStyleId>{5940675A-B579-460E-94D1-54222C63F5DA}</a:tableStyleId>
              </a:tblPr>
              <a:tblGrid>
                <a:gridCol w="1142856"/>
                <a:gridCol w="7282080"/>
              </a:tblGrid>
              <a:tr h="1512168">
                <a:tc>
                  <a:txBody>
                    <a:bodyPr/>
                    <a:lstStyle/>
                    <a:p>
                      <a:pPr algn="ct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役所全体で</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施策・事業の優先順位を考える方法</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客観的なデータによる他自治体との比較検証によって自らの強み、弱みを知る。（入庁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年、行政経営部）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marR="0" indent="-1714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設定のもと、</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サイクルによる検証（入庁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年、企画調整課）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縦割りを解消し、横断的に事業を実施できる組織風土づくり。（入庁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年、研修研究部）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ビジョンを幹部から末端まで明確に共有する。（入庁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年、総務部）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CIO/CMO/COO</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などへの外部人材登用。職員の積極的な自治体間の人事交流。（入庁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年、統括本部）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marR="0" indent="-1714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部局ごとの予算配分をなくし、プロジェクトごとの予算配分を行う。（入庁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年、情報管理課）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
        <p:nvSpPr>
          <p:cNvPr id="21" name="テキスト ボックス 20"/>
          <p:cNvSpPr txBox="1"/>
          <p:nvPr/>
        </p:nvSpPr>
        <p:spPr>
          <a:xfrm>
            <a:off x="632520" y="3584049"/>
            <a:ext cx="2692817"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研修で学んだこと・気づいたこと</a:t>
            </a:r>
            <a:endParaRPr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893262" y="3903439"/>
            <a:ext cx="8668250" cy="46166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施策・事業の検討における、裏付けデータの重要性を学んだという意見が比較的多かった。また、職員自身のデータ活用の必要性を学んだという意見や通常業務においても活かしたいという意見があった。他には、目的理解、対話、縦割り改善などの重要性に関する意見もあった。</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781540878"/>
              </p:ext>
            </p:extLst>
          </p:nvPr>
        </p:nvGraphicFramePr>
        <p:xfrm>
          <a:off x="893263" y="4461088"/>
          <a:ext cx="8424936" cy="1992248"/>
        </p:xfrm>
        <a:graphic>
          <a:graphicData uri="http://schemas.openxmlformats.org/drawingml/2006/table">
            <a:tbl>
              <a:tblPr firstRow="1" bandRow="1">
                <a:tableStyleId>{5940675A-B579-460E-94D1-54222C63F5DA}</a:tableStyleId>
              </a:tblPr>
              <a:tblGrid>
                <a:gridCol w="1142856"/>
                <a:gridCol w="7282080"/>
              </a:tblGrid>
              <a:tr h="1992248">
                <a:tc>
                  <a:txBody>
                    <a:bodyPr/>
                    <a:lstStyle/>
                    <a:p>
                      <a:pPr algn="ct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研修で学んだこと・気づいたこと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データを活用してもらうためにオープンデータという意識だったが、職員こそデータを活用すべきだということに気付いた。（入庁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政策課）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施策の選択には、裏付けとなるデータがないと説明できないこと。データの重要性を再認識した。（入庁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年、企画財政部）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タイムリミットが刻々と迫る中で半ば無理矢理に選択した答えが、その後のまちの姿を大きく変えてしまうこと。それはゲームだけでなく行政の現場でも十分に起こり得ることだと思い、少し怖くなりまし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年、研修研究部）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「対話（説明能力）」と「誰のためという視点」との重要性を強く感じました。（入庁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年、総務部）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今の計画がいかに縦割り型かということ。（入庁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年、情報政策課）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特に若い職員に体験してもらいたいと感じた。（入庁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年、市長公室情報政策課）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通常業務でも活かしていきたいと思う。（入庁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年、総務部）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26524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pPr marL="171450" indent="-171450"/>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研修後のアンケート結果</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7</a:t>
            </a:fld>
            <a:endParaRPr lang="en-US" altLang="ja-JP"/>
          </a:p>
        </p:txBody>
      </p:sp>
      <p:sp>
        <p:nvSpPr>
          <p:cNvPr id="5" name="テキスト ボックス 4"/>
          <p:cNvSpPr txBox="1"/>
          <p:nvPr/>
        </p:nvSpPr>
        <p:spPr>
          <a:xfrm>
            <a:off x="-87560" y="1052736"/>
            <a:ext cx="3744416"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７</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今後、実施してほしい研修</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025446" y="1345411"/>
            <a:ext cx="8392050" cy="461665"/>
          </a:xfrm>
          <a:prstGeom prst="rect">
            <a:avLst/>
          </a:prstGeom>
          <a:noFill/>
        </p:spPr>
        <p:txBody>
          <a:bodyPr wrap="square" rtlCol="0">
            <a:spAutoFit/>
          </a:bodyPr>
          <a:lstStyle/>
          <a:p>
            <a:pPr marL="285750" indent="-285750" algn="just">
              <a:buClr>
                <a:schemeClr val="accent2"/>
              </a:buClr>
              <a:buFont typeface="Wingdings" panose="05000000000000000000" pitchFamily="2" charset="2"/>
              <a:buChar char="n"/>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データの活用方法を学べる</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研修、自治体</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職員やオープンデータ関係者との</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交流が持てる</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研修を期待する声が比較</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的</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多かった。他には、体験型研修（座学など講義型でない研修）、</a:t>
            </a:r>
            <a:r>
              <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会員メンバーによるアイディアソン・ハッカソンなども挙げられた。</a:t>
            </a:r>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05256155"/>
              </p:ext>
            </p:extLst>
          </p:nvPr>
        </p:nvGraphicFramePr>
        <p:xfrm>
          <a:off x="848544" y="1844824"/>
          <a:ext cx="8424936" cy="2304256"/>
        </p:xfrm>
        <a:graphic>
          <a:graphicData uri="http://schemas.openxmlformats.org/drawingml/2006/table">
            <a:tbl>
              <a:tblPr firstRow="1" bandRow="1">
                <a:tableStyleId>{5940675A-B579-460E-94D1-54222C63F5DA}</a:tableStyleId>
              </a:tblPr>
              <a:tblGrid>
                <a:gridCol w="1142856"/>
                <a:gridCol w="7282080"/>
              </a:tblGrid>
              <a:tr h="2304256">
                <a:tc>
                  <a:txBody>
                    <a:bodyPr/>
                    <a:lstStyle/>
                    <a:p>
                      <a:pPr algn="ct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今後、実施してほしい研修</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実際のデータ活用法について、職員のスキルアップが必要と感じています。ぜひ。ご検討ください。（入庁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年、市長公室情報政策課）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オープンデータで地域課題を解決する仕組みを考える研修。（入庁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年、情報政策課）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データを対話に活用するようなもの。（入庁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政策課）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今後も、全国の自治体職員の方々と積極的に交流が持てるプログラムを期待しています。（入庁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年、研修研究部）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ワークショップ、ゲーム等の形で没頭して取り組むと、身を以て体験することができるため、非常に有意義な体験を感じました。（入庁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年、政策創造課）</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gn="l">
                        <a:buFont typeface="Arial" panose="020B0604020202020204" pitchFamily="34" charset="0"/>
                        <a:buChar char="•"/>
                      </a:pP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会員メンバーによる、アイディアソン、ハッカソン。また、その運営ノウハウを習得するような研修。（入庁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年、都市建設部）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252000" marR="0" indent="-1714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今回の</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日間はそのままパッケージで展開されると良いと思いました。（入庁</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年、統括本部）</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92223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1809</Words>
  <Application>Microsoft Office PowerPoint</Application>
  <PresentationFormat>A4 210 x 297 mm</PresentationFormat>
  <Paragraphs>137</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VLEDパワポ基本テンプレート</vt:lpstr>
      <vt:lpstr>自治体職員向け研修実施報告</vt:lpstr>
      <vt:lpstr>1.自治体職員向け研修の概要</vt:lpstr>
      <vt:lpstr>1.自治体職員向け研修の概要</vt:lpstr>
      <vt:lpstr>2.SIM熊本2030の実施報告</vt:lpstr>
      <vt:lpstr>３.研修後のアンケート結果</vt:lpstr>
      <vt:lpstr>３.研修後のアンケート結果</vt:lpstr>
      <vt:lpstr>３.研修後のアンケート結果</vt:lpstr>
      <vt:lpstr>３.研修後のアンケート結果</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2015-12-04T03:40:49Z</dcterms:modified>
</cp:coreProperties>
</file>