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53" r:id="rId1"/>
  </p:sldMasterIdLst>
  <p:notesMasterIdLst>
    <p:notesMasterId r:id="rId9"/>
  </p:notesMasterIdLst>
  <p:handoutMasterIdLst>
    <p:handoutMasterId r:id="rId10"/>
  </p:handoutMasterIdLst>
  <p:sldIdLst>
    <p:sldId id="257" r:id="rId2"/>
    <p:sldId id="284" r:id="rId3"/>
    <p:sldId id="289" r:id="rId4"/>
    <p:sldId id="285" r:id="rId5"/>
    <p:sldId id="286" r:id="rId6"/>
    <p:sldId id="288" r:id="rId7"/>
    <p:sldId id="264" r:id="rId8"/>
  </p:sldIdLst>
  <p:sldSz cx="9906000" cy="6858000" type="A4"/>
  <p:notesSz cx="6807200" cy="99393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>
          <p15:clr>
            <a:srgbClr val="A4A3A4"/>
          </p15:clr>
        </p15:guide>
        <p15:guide id="2" pos="2234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6" autoAdjust="0"/>
    <p:restoredTop sz="99566" autoAdjust="0"/>
  </p:normalViewPr>
  <p:slideViewPr>
    <p:cSldViewPr>
      <p:cViewPr varScale="1">
        <p:scale>
          <a:sx n="78" d="100"/>
          <a:sy n="78" d="100"/>
        </p:scale>
        <p:origin x="86" y="154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pos="2234"/>
        <p:guide orient="horz" pos="313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260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879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45" y="4721192"/>
            <a:ext cx="4989714" cy="4474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43D88F-1C60-4A18-8316-3E48C6765859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1637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12673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2014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/2.1/jp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</p:spPr>
        <p:txBody>
          <a:bodyPr/>
          <a:lstStyle/>
          <a:p>
            <a:r>
              <a:rPr lang="en-US" altLang="ja-JP" dirty="0" smtClean="0"/>
              <a:t>2015.12.</a:t>
            </a:r>
            <a:r>
              <a:rPr lang="ja-JP" altLang="en-US" dirty="0" smtClean="0"/>
              <a:t>８</a:t>
            </a:r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677278" y="2780928"/>
            <a:ext cx="7170248" cy="1052786"/>
          </a:xfrm>
        </p:spPr>
        <p:txBody>
          <a:bodyPr/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オープンデータシンポジウム開催報告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4294967295"/>
          </p:nvPr>
        </p:nvSpPr>
        <p:spPr>
          <a:xfrm>
            <a:off x="8553400" y="260648"/>
            <a:ext cx="1044897" cy="288032"/>
          </a:xfrm>
          <a:ln>
            <a:solidFill>
              <a:schemeClr val="bg2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2000" dirty="0" smtClean="0"/>
              <a:t>資料</a:t>
            </a:r>
            <a:r>
              <a:rPr lang="ja-JP" altLang="en-US" sz="2000" dirty="0"/>
              <a:t>１</a:t>
            </a:r>
            <a:endParaRPr kumimoji="1" lang="ja-JP" altLang="en-US" sz="2000" dirty="0"/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2792760" y="1783804"/>
            <a:ext cx="4179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kumimoji="1" lang="ja-JP" altLang="en-US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第２回　利</a:t>
            </a:r>
            <a:r>
              <a:rPr kumimoji="1" lang="ja-JP" altLang="en-US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活用・普及</a:t>
            </a:r>
            <a:r>
              <a:rPr kumimoji="1" lang="ja-JP" altLang="en-US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</a:t>
            </a:r>
            <a:endParaRPr kumimoji="1" lang="ja-JP" altLang="en-US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92760" y="2392889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2798084" y="5571272"/>
            <a:ext cx="6912767" cy="3756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latinLnBrk="0"/>
            <a:r>
              <a:rPr lang="en-US" altLang="ja-JP" sz="2000" kern="0" dirty="0" smtClean="0"/>
              <a:t>VLED</a:t>
            </a:r>
            <a:r>
              <a:rPr lang="ja-JP" altLang="en-US" sz="2000" kern="0" baseline="0" dirty="0" smtClean="0"/>
              <a:t>事務局</a:t>
            </a:r>
            <a:endParaRPr lang="ja-JP" altLang="en-US" sz="2000" kern="0" dirty="0" smtClean="0"/>
          </a:p>
        </p:txBody>
      </p:sp>
      <p:pic>
        <p:nvPicPr>
          <p:cNvPr id="11" name="Picture 6" descr="http://i.creativecommons.org/l/by/3.0/88x3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37" y="5755993"/>
            <a:ext cx="893968" cy="31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正方形/長方形 11"/>
          <p:cNvSpPr>
            <a:spLocks noChangeArrowheads="1"/>
          </p:cNvSpPr>
          <p:nvPr/>
        </p:nvSpPr>
        <p:spPr bwMode="auto">
          <a:xfrm>
            <a:off x="157308" y="6127836"/>
            <a:ext cx="724396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作者自らが作成した図表等（出典や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の記載のないもの）については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、</a:t>
            </a:r>
            <a:endParaRPr lang="en-US" altLang="ja-JP" sz="900" dirty="0" smtClean="0">
              <a:solidFill>
                <a:schemeClr val="bg2"/>
              </a:solidFill>
              <a:latin typeface="+mn-ea"/>
              <a:ea typeface="+mn-ea"/>
              <a:cs typeface="Meiryo UI" pitchFamily="50" charset="-128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ja-JP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CC-BY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（表示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2.1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）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で利用可能です。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出典や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の記載がある図表等については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、著作権法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に基づいてご利用ください。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7642" y="304800"/>
            <a:ext cx="9518358" cy="581715"/>
          </a:xfrm>
        </p:spPr>
        <p:txBody>
          <a:bodyPr>
            <a:normAutofit/>
          </a:bodyPr>
          <a:lstStyle/>
          <a:p>
            <a:pPr marL="171450" indent="-171450"/>
            <a:r>
              <a:rPr lang="ja-JP" altLang="en-US" sz="2400" dirty="0">
                <a:latin typeface="+mn-ea"/>
                <a:ea typeface="+mn-ea"/>
              </a:rPr>
              <a:t>１</a:t>
            </a:r>
            <a:r>
              <a:rPr lang="en-US" altLang="ja-JP" sz="2400" dirty="0" smtClean="0">
                <a:latin typeface="+mn-ea"/>
                <a:ea typeface="+mn-ea"/>
              </a:rPr>
              <a:t>.</a:t>
            </a:r>
            <a:r>
              <a:rPr lang="ja-JP" altLang="en-US" sz="24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オープンデータシンポジウム</a:t>
            </a:r>
            <a:r>
              <a:rPr lang="en-US" altLang="ja-JP" sz="2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2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の開催報告</a:t>
            </a:r>
            <a:endParaRPr lang="en-US" altLang="ja-JP" sz="24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9499036" y="6677571"/>
            <a:ext cx="406964" cy="255197"/>
          </a:xfrm>
        </p:spPr>
        <p:txBody>
          <a:bodyPr/>
          <a:lstStyle/>
          <a:p>
            <a:fld id="{19168A96-8FC6-49A7-AAFF-8891F4FD4FE2}" type="slidenum">
              <a:rPr lang="ja-JP" altLang="en-US" smtClean="0"/>
              <a:pPr/>
              <a:t>1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4488" y="1052736"/>
            <a:ext cx="2134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4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en-US" altLang="ja-JP" sz="14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sz="14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40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シンポジウム</a:t>
            </a:r>
            <a:r>
              <a:rPr kumimoji="1" lang="ja-JP" altLang="en-US" sz="14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  <a:endParaRPr lang="en-US" altLang="ja-JP" sz="1400" b="1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25446" y="1345411"/>
            <a:ext cx="8392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n"/>
            </a:pPr>
            <a:endParaRPr lang="en-US" altLang="ja-JP" sz="11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401828"/>
              </p:ext>
            </p:extLst>
          </p:nvPr>
        </p:nvGraphicFramePr>
        <p:xfrm>
          <a:off x="992560" y="1329736"/>
          <a:ext cx="8352928" cy="512673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02351"/>
                <a:gridCol w="668234"/>
                <a:gridCol w="6682343"/>
              </a:tblGrid>
              <a:tr h="542571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オープンデータシンポジウム</a:t>
                      </a:r>
                      <a:r>
                        <a:rPr kumimoji="1" lang="en-US" altLang="ja-JP" sz="1400" dirty="0" smtClean="0"/>
                        <a:t>2015</a:t>
                      </a:r>
                    </a:p>
                    <a:p>
                      <a:pPr algn="ctr"/>
                      <a:r>
                        <a:rPr kumimoji="1" lang="ja-JP" altLang="en-US" sz="1400" dirty="0" smtClean="0"/>
                        <a:t>公開から活用へ</a:t>
                      </a:r>
                      <a:r>
                        <a:rPr kumimoji="1" lang="en-US" altLang="ja-JP" sz="1400" dirty="0" smtClean="0"/>
                        <a:t>―</a:t>
                      </a:r>
                      <a:r>
                        <a:rPr kumimoji="1" lang="ja-JP" altLang="en-US" sz="1400" dirty="0" smtClean="0"/>
                        <a:t>オープンデータを地方創生にいかに活かすか</a:t>
                      </a:r>
                      <a:r>
                        <a:rPr kumimoji="1" lang="en-US" altLang="ja-JP" sz="1400" dirty="0" smtClean="0"/>
                        <a:t>―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3255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開催日時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日（水）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10:30~17:00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9083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アクロス福岡　国際会議場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6160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主催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及び後援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主催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一般社団法人オープン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&amp;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ビッグデータ活用・地方創生推進機構、総務省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671694">
                <a:tc vMerge="1">
                  <a:txBody>
                    <a:bodyPr/>
                    <a:lstStyle/>
                    <a:p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後援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福岡市、株式会社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ATR Creative</a:t>
                      </a:r>
                      <a:r>
                        <a:rPr kumimoji="1"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大阪イノベーションハブ、一般社団法人オープン・コーポレイツ・ジャパン、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Open Data 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Institute 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Osaka</a:t>
                      </a:r>
                      <a:r>
                        <a:rPr kumimoji="1"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一般社団法人オープン・ナレッジ・ファウンデーション・ジャパン、公共交通オープンデータ協議会、一般社団法人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Code</a:t>
                      </a:r>
                      <a:r>
                        <a:rPr kumimoji="1" lang="en-US" altLang="ja-JP" sz="1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for Japan</a:t>
                      </a:r>
                      <a:r>
                        <a:rPr kumimoji="1" lang="ja-JP" altLang="en-US" sz="1100" baseline="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ビッグデータ</a:t>
                      </a:r>
                      <a:r>
                        <a:rPr kumimoji="1" lang="en-US" altLang="ja-JP" sz="1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&amp;</a:t>
                      </a:r>
                      <a:r>
                        <a:rPr kumimoji="1" lang="ja-JP" altLang="en-US" sz="1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オープンデータ研究会</a:t>
                      </a:r>
                      <a:r>
                        <a:rPr kumimoji="1" lang="en-US" altLang="ja-JP" sz="1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in</a:t>
                      </a:r>
                      <a:r>
                        <a:rPr kumimoji="1" lang="ja-JP" altLang="en-US" sz="1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九州（</a:t>
                      </a:r>
                      <a:r>
                        <a:rPr kumimoji="1" lang="en-US" altLang="ja-JP" sz="1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BODIK</a:t>
                      </a:r>
                      <a:r>
                        <a:rPr kumimoji="1" lang="ja-JP" altLang="en-US" sz="1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）、特定非営利活動法人リンクト・オープンデータ・イニシアティブ</a:t>
                      </a:r>
                    </a:p>
                  </a:txBody>
                  <a:tcPr anchor="ctr"/>
                </a:tc>
              </a:tr>
              <a:tr h="257399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プログラム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開会あいさつ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特別鼎談 「地方創生と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活用」　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100" b="0" dirty="0" smtClean="0"/>
                        <a:t>福岡市長 髙島 宗一郎</a:t>
                      </a:r>
                      <a:r>
                        <a:rPr lang="ja-JP" altLang="en-US" sz="1100" b="0" dirty="0" err="1" smtClean="0"/>
                        <a:t>、</a:t>
                      </a:r>
                      <a:r>
                        <a:rPr lang="en-US" altLang="zh-TW" sz="1100" b="0" dirty="0" smtClean="0"/>
                        <a:t>VLED</a:t>
                      </a:r>
                      <a:r>
                        <a:rPr lang="zh-TW" altLang="en-US" sz="1100" b="0" dirty="0" smtClean="0"/>
                        <a:t>理事長坂村 健 </a:t>
                      </a:r>
                      <a:r>
                        <a:rPr lang="ja-JP" altLang="en-US" sz="1100" b="0" dirty="0" err="1" smtClean="0"/>
                        <a:t>、</a:t>
                      </a:r>
                      <a:r>
                        <a:rPr lang="zh-TW" altLang="en-US" sz="1100" b="0" dirty="0" smtClean="0"/>
                        <a:t>総務省政策統括官</a:t>
                      </a:r>
                      <a:r>
                        <a:rPr lang="ja-JP" altLang="en-US" sz="1100" b="0" baseline="0" dirty="0" smtClean="0"/>
                        <a:t> </a:t>
                      </a:r>
                      <a:r>
                        <a:rPr lang="ja-JP" altLang="en-US" sz="1100" b="0" dirty="0" smtClean="0"/>
                        <a:t>南</a:t>
                      </a:r>
                      <a:r>
                        <a:rPr lang="zh-TW" altLang="en-US" sz="1100" b="0" dirty="0" smtClean="0"/>
                        <a:t>俊行 </a:t>
                      </a:r>
                      <a:r>
                        <a:rPr lang="ja-JP" altLang="en-US" sz="1100" b="0" dirty="0" smtClean="0"/>
                        <a:t>）</a:t>
                      </a:r>
                      <a:endParaRPr lang="en-US" altLang="ja-JP" sz="1100" b="0" dirty="0" smtClean="0"/>
                    </a:p>
                    <a:p>
                      <a:pPr marL="228600" indent="-228600">
                        <a:buFont typeface="+mj-lt"/>
                        <a:buAutoNum type="arabicPeriod" startAt="3"/>
                      </a:pPr>
                      <a:r>
                        <a:rPr lang="ja-JP" altLang="en-US" sz="1100" b="0" dirty="0" smtClean="0"/>
                        <a:t>オープンデータ活用ビジネスの可能性と課題</a:t>
                      </a:r>
                      <a:endParaRPr lang="en-US" altLang="ja-JP" sz="1100" b="0" dirty="0" smtClean="0"/>
                    </a:p>
                    <a:p>
                      <a:pPr marL="228600" indent="-228600">
                        <a:buFont typeface="+mj-lt"/>
                        <a:buAutoNum type="arabicPeriod" startAt="3"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オープンデータサミット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36317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参加者数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89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名（登壇者含めると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106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9" name="Picture 5" descr="\\Mfs\プロジェクト1\P101670 H27度オープンデータ・ビッグデータの利活用推進に向けた調査研究\07_work\研修及びシンポジウム\報告資料\シンポジウム\写真\マルクス（デジタル）\CIMG456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038"/>
          <a:stretch/>
        </p:blipFill>
        <p:spPr bwMode="auto">
          <a:xfrm>
            <a:off x="2887602" y="4581128"/>
            <a:ext cx="235343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\\Mfs\プロジェクト1\P101670 H27度オープンデータ・ビッグデータの利活用推進に向けた調査研究\07_work\研修及びシンポジウム\報告資料\シンポジウム\写真\マルクス（デジタル）\CIMG457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8" t="9925" r="6937" b="19399"/>
          <a:stretch/>
        </p:blipFill>
        <p:spPr bwMode="auto">
          <a:xfrm>
            <a:off x="5801879" y="4319288"/>
            <a:ext cx="1383369" cy="824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Mfs\プロジェクト1\P101670 H27度オープンデータ・ビッグデータの利活用推進に向けた調査研究\07_work\研修及びシンポジウム\報告資料\シンポジウム\写真\富永スマホ（シンポジウム）\IMG_1129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8" t="7564" b="9677"/>
          <a:stretch/>
        </p:blipFill>
        <p:spPr bwMode="auto">
          <a:xfrm>
            <a:off x="7473280" y="4293096"/>
            <a:ext cx="1443745" cy="850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\\Mfs\プロジェクト1\P101670 H27度オープンデータ・ビッグデータの利活用推進に向けた調査研究\07_work\研修及びシンポジウム\報告資料\シンポジウム\写真\富永スマホ（シンポジウム）\IMG_1134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5" t="52755" r="3387" b="20112"/>
          <a:stretch/>
        </p:blipFill>
        <p:spPr bwMode="auto">
          <a:xfrm>
            <a:off x="5588228" y="5229200"/>
            <a:ext cx="3469228" cy="750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5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7642" y="304800"/>
            <a:ext cx="9518358" cy="581715"/>
          </a:xfrm>
        </p:spPr>
        <p:txBody>
          <a:bodyPr>
            <a:normAutofit/>
          </a:bodyPr>
          <a:lstStyle/>
          <a:p>
            <a:pPr marL="171450" indent="-171450"/>
            <a:r>
              <a:rPr lang="ja-JP" altLang="en-US" sz="2400" dirty="0">
                <a:latin typeface="+mn-ea"/>
                <a:ea typeface="+mn-ea"/>
              </a:rPr>
              <a:t>１</a:t>
            </a:r>
            <a:r>
              <a:rPr lang="en-US" altLang="ja-JP" sz="2400" dirty="0" smtClean="0">
                <a:latin typeface="+mn-ea"/>
                <a:ea typeface="+mn-ea"/>
              </a:rPr>
              <a:t>.</a:t>
            </a:r>
            <a:r>
              <a:rPr lang="ja-JP" altLang="en-US" sz="24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オープンデータシンポジウム</a:t>
            </a:r>
            <a:r>
              <a:rPr lang="en-US" altLang="ja-JP" sz="2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2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の開催報告</a:t>
            </a:r>
            <a:endParaRPr lang="en-US" altLang="ja-JP" sz="24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9499036" y="6677571"/>
            <a:ext cx="406964" cy="255197"/>
          </a:xfrm>
        </p:spPr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4488" y="980728"/>
            <a:ext cx="2134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(2)</a:t>
            </a:r>
            <a:r>
              <a:rPr kumimoji="1" lang="ja-JP" altLang="en-US" sz="12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40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プログラム</a:t>
            </a:r>
            <a:r>
              <a:rPr kumimoji="1" lang="ja-JP" altLang="en-US" sz="12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  <a:endParaRPr lang="en-US" altLang="ja-JP" sz="1200" b="1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25446" y="1345411"/>
            <a:ext cx="8392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n"/>
            </a:pPr>
            <a:endParaRPr lang="en-US" altLang="ja-JP" sz="11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476260"/>
              </p:ext>
            </p:extLst>
          </p:nvPr>
        </p:nvGraphicFramePr>
        <p:xfrm>
          <a:off x="776538" y="1268760"/>
          <a:ext cx="8496942" cy="5279533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864094"/>
                <a:gridCol w="1584176"/>
                <a:gridCol w="2952328"/>
                <a:gridCol w="3096344"/>
              </a:tblGrid>
              <a:tr h="129173">
                <a:tc>
                  <a:txBody>
                    <a:bodyPr/>
                    <a:lstStyle/>
                    <a:p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時刻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内容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登壇者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</a:rPr>
                        <a:t>概要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29173">
                <a:tc>
                  <a:txBody>
                    <a:bodyPr/>
                    <a:lstStyle/>
                    <a:p>
                      <a:r>
                        <a:rPr lang="en-US" altLang="ja-JP" sz="1050" dirty="0">
                          <a:solidFill>
                            <a:sysClr val="windowText" lastClr="000000"/>
                          </a:solidFill>
                        </a:rPr>
                        <a:t>10:30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>
                          <a:solidFill>
                            <a:sysClr val="windowText" lastClr="000000"/>
                          </a:solidFill>
                        </a:rPr>
                        <a:t>開会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err="1" smtClean="0">
                          <a:solidFill>
                            <a:sysClr val="windowText" lastClr="000000"/>
                          </a:solidFill>
                        </a:rPr>
                        <a:t>ー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err="1" smtClean="0">
                          <a:solidFill>
                            <a:sysClr val="windowText" lastClr="000000"/>
                          </a:solidFill>
                        </a:rPr>
                        <a:t>ー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73">
                <a:tc>
                  <a:txBody>
                    <a:bodyPr/>
                    <a:lstStyle/>
                    <a:p>
                      <a:r>
                        <a:rPr lang="en-US" altLang="ja-JP" sz="1050">
                          <a:solidFill>
                            <a:sysClr val="windowText" lastClr="000000"/>
                          </a:solidFill>
                        </a:rPr>
                        <a:t>10:30-10:35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>
                          <a:solidFill>
                            <a:sysClr val="windowText" lastClr="000000"/>
                          </a:solidFill>
                        </a:rPr>
                        <a:t>開会挨拶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総務省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err="1" smtClean="0">
                          <a:solidFill>
                            <a:sysClr val="windowText" lastClr="000000"/>
                          </a:solidFill>
                        </a:rPr>
                        <a:t>ー</a:t>
                      </a:r>
                      <a:endParaRPr lang="ja-JP" altLang="en-US" sz="105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840">
                <a:tc>
                  <a:txBody>
                    <a:bodyPr/>
                    <a:lstStyle/>
                    <a:p>
                      <a:r>
                        <a:rPr lang="en-US" altLang="ja-JP" sz="1050">
                          <a:solidFill>
                            <a:sysClr val="windowText" lastClr="000000"/>
                          </a:solidFill>
                        </a:rPr>
                        <a:t>10:35-12:00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特別鼎談 </a:t>
                      </a:r>
                      <a:endParaRPr lang="en-US" altLang="ja-JP" sz="105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「</a:t>
                      </a: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地方創生と</a:t>
                      </a:r>
                      <a:r>
                        <a:rPr lang="en-US" altLang="ja-JP" sz="1050" dirty="0">
                          <a:solidFill>
                            <a:sysClr val="windowText" lastClr="000000"/>
                          </a:solidFill>
                        </a:rPr>
                        <a:t>ICT</a:t>
                      </a: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活用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」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solidFill>
                            <a:sysClr val="windowText" lastClr="000000"/>
                          </a:solidFill>
                        </a:rPr>
                        <a:t>福岡市長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　</a:t>
                      </a:r>
                      <a:r>
                        <a:rPr lang="zh-TW" altLang="en-US" sz="1050" dirty="0" smtClean="0">
                          <a:solidFill>
                            <a:sysClr val="windowText" lastClr="000000"/>
                          </a:solidFill>
                        </a:rPr>
                        <a:t>髙</a:t>
                      </a:r>
                      <a:r>
                        <a:rPr lang="zh-TW" altLang="en-US" sz="1050" dirty="0">
                          <a:solidFill>
                            <a:sysClr val="windowText" lastClr="000000"/>
                          </a:solidFill>
                        </a:rPr>
                        <a:t>島 </a:t>
                      </a:r>
                      <a:r>
                        <a:rPr lang="zh-TW" altLang="en-US" sz="1050" dirty="0" smtClean="0">
                          <a:solidFill>
                            <a:sysClr val="windowText" lastClr="000000"/>
                          </a:solidFill>
                        </a:rPr>
                        <a:t>宗一郎</a:t>
                      </a:r>
                      <a:r>
                        <a:rPr lang="zh-TW" altLang="en-US" sz="105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zh-TW" altLang="en-US" sz="1050" dirty="0" smtClean="0">
                          <a:solidFill>
                            <a:sysClr val="windowText" lastClr="000000"/>
                          </a:solidFill>
                        </a:rPr>
                        <a:t>氏</a:t>
                      </a:r>
                      <a:endParaRPr lang="zh-TW" altLang="en-US" sz="1050" dirty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en-US" altLang="zh-TW" sz="1050" dirty="0">
                          <a:solidFill>
                            <a:sysClr val="windowText" lastClr="000000"/>
                          </a:solidFill>
                        </a:rPr>
                        <a:t>VLED</a:t>
                      </a:r>
                      <a:r>
                        <a:rPr lang="zh-TW" altLang="en-US" sz="1050" dirty="0">
                          <a:solidFill>
                            <a:sysClr val="windowText" lastClr="000000"/>
                          </a:solidFill>
                        </a:rPr>
                        <a:t>理事長（東京大学大学院教授</a:t>
                      </a:r>
                      <a:r>
                        <a:rPr lang="zh-TW" altLang="en-US" sz="1050" dirty="0" smtClean="0">
                          <a:solidFill>
                            <a:sysClr val="windowText" lastClr="000000"/>
                          </a:solidFill>
                        </a:rPr>
                        <a:t>）坂村 </a:t>
                      </a:r>
                      <a:r>
                        <a:rPr lang="zh-TW" altLang="en-US" sz="1050" dirty="0">
                          <a:solidFill>
                            <a:sysClr val="windowText" lastClr="000000"/>
                          </a:solidFill>
                        </a:rPr>
                        <a:t>健 氏</a:t>
                      </a:r>
                    </a:p>
                    <a:p>
                      <a:r>
                        <a:rPr lang="zh-TW" altLang="en-US" sz="1050" dirty="0">
                          <a:solidFill>
                            <a:sysClr val="windowText" lastClr="000000"/>
                          </a:solidFill>
                        </a:rPr>
                        <a:t>総務省政策</a:t>
                      </a:r>
                      <a:r>
                        <a:rPr lang="zh-TW" altLang="en-US" sz="1050" dirty="0" smtClean="0">
                          <a:solidFill>
                            <a:sysClr val="windowText" lastClr="000000"/>
                          </a:solidFill>
                        </a:rPr>
                        <a:t>統括官南 </a:t>
                      </a:r>
                      <a:r>
                        <a:rPr lang="zh-TW" altLang="en-US" sz="1050" dirty="0">
                          <a:solidFill>
                            <a:sysClr val="windowText" lastClr="000000"/>
                          </a:solidFill>
                        </a:rPr>
                        <a:t>俊行 氏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福岡市等の国・地方公共団体におけるオープンデータの取組状況を踏まえ、</a:t>
                      </a:r>
                      <a:r>
                        <a:rPr lang="en-US" altLang="ja-JP" sz="1050" b="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ICT</a:t>
                      </a:r>
                      <a:r>
                        <a:rPr lang="ja-JP" altLang="en-US" sz="1050" b="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を用いた地方創生に向けた課題と今後の取組について議論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31">
                <a:tc rowSpan="6">
                  <a:txBody>
                    <a:bodyPr/>
                    <a:lstStyle/>
                    <a:p>
                      <a:r>
                        <a:rPr lang="en-US" altLang="ja-JP" sz="1050" dirty="0">
                          <a:solidFill>
                            <a:sysClr val="windowText" lastClr="000000"/>
                          </a:solidFill>
                        </a:rPr>
                        <a:t>13:00-14:30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オープンデータ活用ビジネスの可能性と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課題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株式会社リクルートコミュニケーションズ </a:t>
                      </a:r>
                      <a:b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竹内 誠一氏・榎本 淳子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氏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データを活用した都市の魅力向上プロジェクトを紹介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株式会社ウェルモ　鹿野 佑介 氏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福岡市内のオープンデータを活用した介護事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業者向け情報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サービスを紹介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4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株式会社</a:t>
                      </a:r>
                      <a:r>
                        <a:rPr lang="en-US" altLang="ja-JP" sz="1050" dirty="0" err="1" smtClean="0">
                          <a:solidFill>
                            <a:sysClr val="windowText" lastClr="000000"/>
                          </a:solidFill>
                        </a:rPr>
                        <a:t>Zaim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　閑歳 孝子氏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家計簿アプリ「</a:t>
                      </a:r>
                      <a:r>
                        <a:rPr lang="en-US" altLang="ja-JP" sz="1050" dirty="0" err="1" smtClean="0">
                          <a:solidFill>
                            <a:sysClr val="windowText" lastClr="000000"/>
                          </a:solidFill>
                        </a:rPr>
                        <a:t>Zaim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」に全国自治体の補助・控除情報を搭載したサービス・取組を紹介</a:t>
                      </a:r>
                      <a:endParaRPr lang="en-US" altLang="ja-JP" sz="105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9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株式会社おたに</a:t>
                      </a:r>
                      <a:r>
                        <a:rPr lang="ja-JP" altLang="en-US" sz="1050" baseline="0" dirty="0" smtClean="0">
                          <a:solidFill>
                            <a:sysClr val="windowText" lastClr="000000"/>
                          </a:solidFill>
                        </a:rPr>
                        <a:t>　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小谷 祐一朗</a:t>
                      </a:r>
                      <a:r>
                        <a:rPr lang="ja-JP" altLang="en-US" sz="105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氏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オープンデータを活用した不動産価値予測サービス「</a:t>
                      </a:r>
                      <a:r>
                        <a:rPr lang="en-US" altLang="ja-JP" sz="1050" dirty="0" smtClean="0">
                          <a:solidFill>
                            <a:sysClr val="windowText" lastClr="000000"/>
                          </a:solidFill>
                        </a:rPr>
                        <a:t>GEEO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」を紹介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1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株式会社パブリカ　東 富彦 氏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広報紙のデータを用いた自治体広報支援プラットフォーム「マイ広報紙」を紹介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株式会社富士通研究所 　塩田 哲義 氏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オープンデータを活用した地域特性見える化ツール「</a:t>
                      </a:r>
                      <a:r>
                        <a:rPr lang="en-US" altLang="ja-JP" sz="1050" dirty="0" err="1" smtClean="0">
                          <a:solidFill>
                            <a:sysClr val="windowText" lastClr="000000"/>
                          </a:solidFill>
                        </a:rPr>
                        <a:t>EvaCva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」を紹介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803">
                <a:tc>
                  <a:txBody>
                    <a:bodyPr/>
                    <a:lstStyle/>
                    <a:p>
                      <a:r>
                        <a:rPr lang="en-US" altLang="ja-JP" sz="1050" dirty="0">
                          <a:solidFill>
                            <a:sysClr val="windowText" lastClr="000000"/>
                          </a:solidFill>
                        </a:rPr>
                        <a:t>14:45-17:00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オープンデータサミット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50" dirty="0">
                          <a:solidFill>
                            <a:sysClr val="windowText" lastClr="000000"/>
                          </a:solidFill>
                        </a:rPr>
                        <a:t>Code for Japan </a:t>
                      </a:r>
                      <a:r>
                        <a:rPr lang="en-US" altLang="ja-JP" sz="1050" baseline="0" dirty="0" smtClean="0">
                          <a:solidFill>
                            <a:sysClr val="windowText" lastClr="000000"/>
                          </a:solidFill>
                        </a:rPr>
                        <a:t>  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関 </a:t>
                      </a: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治之 氏</a:t>
                      </a:r>
                    </a:p>
                    <a:p>
                      <a:r>
                        <a:rPr lang="en-US" altLang="ja-JP" sz="1050" dirty="0" smtClean="0">
                          <a:solidFill>
                            <a:sysClr val="windowText" lastClr="000000"/>
                          </a:solidFill>
                        </a:rPr>
                        <a:t>OKFJ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　川島 宏一 氏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en-US" altLang="ja-JP" sz="1050" dirty="0">
                          <a:solidFill>
                            <a:sysClr val="windowText" lastClr="000000"/>
                          </a:solidFill>
                        </a:rPr>
                        <a:t>ODI Osaka/</a:t>
                      </a: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大阪イノベーションハブ</a:t>
                      </a:r>
                      <a:r>
                        <a:rPr lang="en-US" altLang="ja-JP" sz="1050" dirty="0" smtClean="0">
                          <a:solidFill>
                            <a:sysClr val="windowText" lastClr="000000"/>
                          </a:solidFill>
                        </a:rPr>
                        <a:t>/ATR </a:t>
                      </a:r>
                      <a:r>
                        <a:rPr lang="en-US" altLang="ja-JP" sz="1050" dirty="0">
                          <a:solidFill>
                            <a:sysClr val="windowText" lastClr="000000"/>
                          </a:solidFill>
                        </a:rPr>
                        <a:t>Creative </a:t>
                      </a:r>
                      <a:r>
                        <a:rPr lang="ja-JP" altLang="en-US" sz="1050" baseline="0" dirty="0" smtClean="0">
                          <a:solidFill>
                            <a:sysClr val="windowText" lastClr="000000"/>
                          </a:solidFill>
                        </a:rPr>
                        <a:t>  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高橋 </a:t>
                      </a: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真知 氏</a:t>
                      </a:r>
                    </a:p>
                    <a:p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公共交通オープンデータ協議会 </a:t>
                      </a:r>
                      <a:r>
                        <a:rPr lang="ja-JP" altLang="en-US" sz="1050" baseline="0" dirty="0" smtClean="0">
                          <a:solidFill>
                            <a:sysClr val="windowText" lastClr="000000"/>
                          </a:solidFill>
                        </a:rPr>
                        <a:t>  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越塚 </a:t>
                      </a: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登 氏</a:t>
                      </a:r>
                    </a:p>
                    <a:p>
                      <a:r>
                        <a:rPr lang="en-US" altLang="ja-JP" sz="1050" dirty="0">
                          <a:solidFill>
                            <a:sysClr val="windowText" lastClr="000000"/>
                          </a:solidFill>
                        </a:rPr>
                        <a:t>Linked Open Data Initiative </a:t>
                      </a:r>
                      <a:r>
                        <a:rPr lang="en-US" altLang="ja-JP" sz="1050" baseline="0" dirty="0" smtClean="0">
                          <a:solidFill>
                            <a:sysClr val="windowText" lastClr="000000"/>
                          </a:solidFill>
                        </a:rPr>
                        <a:t>  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小林 </a:t>
                      </a: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巌生 氏</a:t>
                      </a:r>
                    </a:p>
                    <a:p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オープンコーポレイツジャパン </a:t>
                      </a:r>
                      <a:r>
                        <a:rPr lang="ja-JP" altLang="en-US" sz="1050" baseline="0" dirty="0" smtClean="0">
                          <a:solidFill>
                            <a:sysClr val="windowText" lastClr="000000"/>
                          </a:solidFill>
                        </a:rPr>
                        <a:t>  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東 </a:t>
                      </a: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富彦 氏</a:t>
                      </a:r>
                    </a:p>
                    <a:p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ビッグデータ</a:t>
                      </a:r>
                      <a:r>
                        <a:rPr lang="en-US" altLang="ja-JP" sz="1050" dirty="0">
                          <a:solidFill>
                            <a:sysClr val="windowText" lastClr="000000"/>
                          </a:solidFill>
                        </a:rPr>
                        <a:t>&amp;</a:t>
                      </a: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オープンデータ研究会</a:t>
                      </a:r>
                      <a:r>
                        <a:rPr lang="en-US" altLang="ja-JP" sz="1050" dirty="0">
                          <a:solidFill>
                            <a:sysClr val="windowText" lastClr="000000"/>
                          </a:solidFill>
                        </a:rPr>
                        <a:t>in</a:t>
                      </a: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九州（</a:t>
                      </a:r>
                      <a:r>
                        <a:rPr lang="en-US" altLang="ja-JP" sz="1050" dirty="0">
                          <a:solidFill>
                            <a:sysClr val="windowText" lastClr="000000"/>
                          </a:solidFill>
                        </a:rPr>
                        <a:t>BODIK</a:t>
                      </a: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） </a:t>
                      </a:r>
                      <a:r>
                        <a:rPr lang="ja-JP" altLang="en-US" sz="105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村上 和彰 氏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en-US" altLang="ja-JP" sz="1050" dirty="0">
                          <a:solidFill>
                            <a:sysClr val="windowText" lastClr="000000"/>
                          </a:solidFill>
                        </a:rPr>
                        <a:t>VLED </a:t>
                      </a:r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　村上 </a:t>
                      </a:r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文洋 氏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国内オープンデータ関連団体の取組概要を紹介</a:t>
                      </a:r>
                      <a:endParaRPr lang="en-US" altLang="ja-JP" sz="105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ja-JP" altLang="en-US" sz="1050" dirty="0" smtClean="0">
                          <a:solidFill>
                            <a:sysClr val="windowText" lastClr="000000"/>
                          </a:solidFill>
                        </a:rPr>
                        <a:t>地方創生や地域の課題解決に向けたデータ利活　用における現場レベルの課題やその対応策、又　オープンデータをはじめとしたデータ利活用によってもたらされる具体的な効果等について議論</a:t>
                      </a:r>
                      <a:endParaRPr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73">
                <a:tc>
                  <a:txBody>
                    <a:bodyPr/>
                    <a:lstStyle/>
                    <a:p>
                      <a:r>
                        <a:rPr lang="en-US" altLang="ja-JP" sz="1050">
                          <a:solidFill>
                            <a:sysClr val="windowText" lastClr="000000"/>
                          </a:solidFill>
                        </a:rPr>
                        <a:t>17:00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>
                          <a:solidFill>
                            <a:sysClr val="windowText" lastClr="000000"/>
                          </a:solidFill>
                        </a:rPr>
                        <a:t>閉会</a:t>
                      </a:r>
                    </a:p>
                  </a:txBody>
                  <a:tcPr marL="40792" marR="40792" marT="20396" marB="2039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0792" marR="40792" marT="20396" marB="2039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38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7642" y="304800"/>
            <a:ext cx="9518358" cy="581715"/>
          </a:xfrm>
        </p:spPr>
        <p:txBody>
          <a:bodyPr>
            <a:normAutofit/>
          </a:bodyPr>
          <a:lstStyle/>
          <a:p>
            <a:pPr marL="171450" indent="-171450"/>
            <a:r>
              <a:rPr lang="ja-JP" altLang="en-US" sz="2400" dirty="0">
                <a:latin typeface="+mn-ea"/>
                <a:ea typeface="+mn-ea"/>
              </a:rPr>
              <a:t>１</a:t>
            </a:r>
            <a:r>
              <a:rPr lang="en-US" altLang="ja-JP" sz="2400" dirty="0" smtClean="0">
                <a:latin typeface="+mn-ea"/>
                <a:ea typeface="+mn-ea"/>
              </a:rPr>
              <a:t>.</a:t>
            </a:r>
            <a:r>
              <a:rPr lang="ja-JP" altLang="en-US" sz="24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オープンデータシンポジウム</a:t>
            </a:r>
            <a:r>
              <a:rPr lang="en-US" altLang="ja-JP" sz="2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2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の開催報告</a:t>
            </a:r>
            <a:endParaRPr lang="en-US" altLang="ja-JP" sz="24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9499036" y="6677571"/>
            <a:ext cx="406964" cy="255197"/>
          </a:xfrm>
        </p:spPr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4488" y="1052736"/>
            <a:ext cx="2134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4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en-US" altLang="ja-JP" sz="14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sz="14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アンケート結果</a:t>
            </a:r>
            <a:endParaRPr lang="en-US" altLang="ja-JP" sz="1400" b="1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25446" y="1345411"/>
            <a:ext cx="8392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n"/>
            </a:pP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イベント全般を振り返って、どの程度役に立ったかという問いに対し、「とても参考になった」「参考になった」と回答した人が全体の</a:t>
            </a:r>
            <a:r>
              <a:rPr lang="en-US" altLang="ja-JP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割を超えており、全体として高い満足度を得ることとなった。</a:t>
            </a:r>
            <a:endParaRPr lang="en-US" altLang="ja-JP" sz="14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n"/>
            </a:pPr>
            <a:endParaRPr lang="en-US" altLang="ja-JP" sz="14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n"/>
            </a:pPr>
            <a:r>
              <a:rPr lang="ja-JP" altLang="en-US" sz="14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参考になった情報として、オープンデータとして公開することの重要性、データ公開における障害といったオープンデータ化への取組やビジネス面からみたオープンデータの有用性が挙げられた。また、もっと詳しく知りたかったこととして、オープンデータ化やオープンデータの利活用の際における、自治体職員レベルでの取組概要などが主に挙げられた。</a:t>
            </a:r>
            <a:endParaRPr kumimoji="1" lang="en-US" altLang="ja-JP" sz="1200" b="1" dirty="0" smtClean="0">
              <a:solidFill>
                <a:schemeClr val="bg2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802571"/>
              </p:ext>
            </p:extLst>
          </p:nvPr>
        </p:nvGraphicFramePr>
        <p:xfrm>
          <a:off x="5673080" y="2954640"/>
          <a:ext cx="3888432" cy="357070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936104"/>
                <a:gridCol w="2952328"/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参考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になった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情報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オープンデータ活用事例の具体的な説明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活用イメージの共有）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福岡市のオープンデータへの取組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（地方自治体におけるデータ活用事例）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オープンデータを出すメリットを考える前に、まずは出すことの重要性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ウェルモや</a:t>
                      </a:r>
                      <a:r>
                        <a:rPr kumimoji="1" lang="en-US" altLang="ja-JP" sz="1200" b="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Zaim</a:t>
                      </a: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等のビジネスからみた有意義なオープンデータの利活用方法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オープンデータを公開するときの障害について（福岡市による説明）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詳しく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知りたかった内容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ビジネスで良く利活用されるオープンデータの具体例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オープンデータの受益者となる自治体側の話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オープンデータに取り組んでいる自治体職員レベルの苦労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政令市等の大規模氏以外の人口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万人以下の市町におけるオープンデータの取組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 bwMode="auto">
          <a:xfrm>
            <a:off x="7041232" y="2708920"/>
            <a:ext cx="1440160" cy="288032"/>
          </a:xfrm>
          <a:prstGeom prst="rect">
            <a:avLst/>
          </a:prstGeom>
          <a:noFill/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主なコメント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40" y="3002433"/>
            <a:ext cx="4597400" cy="309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994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7642" y="304800"/>
            <a:ext cx="9518358" cy="581715"/>
          </a:xfrm>
        </p:spPr>
        <p:txBody>
          <a:bodyPr>
            <a:normAutofit/>
          </a:bodyPr>
          <a:lstStyle/>
          <a:p>
            <a:pPr marL="171450" indent="-171450"/>
            <a:r>
              <a:rPr lang="en-US" altLang="ja-JP" sz="2400" dirty="0" smtClean="0">
                <a:latin typeface="+mn-ea"/>
                <a:ea typeface="+mn-ea"/>
              </a:rPr>
              <a:t>1.</a:t>
            </a:r>
            <a:r>
              <a:rPr lang="ja-JP" altLang="en-US" sz="2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オープンデータシンポジウム</a:t>
            </a:r>
            <a:r>
              <a:rPr lang="en-US" altLang="ja-JP" sz="2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2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の開催報告</a:t>
            </a:r>
            <a:endParaRPr lang="en-US" altLang="ja-JP" sz="24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9499036" y="6677571"/>
            <a:ext cx="406964" cy="255197"/>
          </a:xfrm>
        </p:spPr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4488" y="1052736"/>
            <a:ext cx="2134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40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en-US" altLang="ja-JP" sz="14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sz="14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アンケート結果</a:t>
            </a:r>
            <a:endParaRPr lang="en-US" altLang="ja-JP" sz="1400" b="1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25446" y="1345411"/>
            <a:ext cx="8392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n"/>
            </a:pP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オープンデータの利用意向を調査した結果、オープンデータを「すでに利用している」参加者の割合は、過去のシンポジウム同様、約</a:t>
            </a:r>
            <a:r>
              <a:rPr lang="en-US" altLang="ja-JP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20%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なっている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n"/>
            </a:pPr>
            <a:endParaRPr lang="en-US" altLang="ja-JP" sz="14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n"/>
            </a:pP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オープンデータを既に利用している人に、ビジネス</a:t>
            </a:r>
            <a:r>
              <a:rPr lang="ja-JP" altLang="en-US" sz="14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としてオープンデータを活用した、又はビジネス化を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検討した際の課題について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調査したところ、オープンデータのみを利活用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するだけでは限界があることや、オープンデータ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を利活用したサービスが無料と取られやすい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点等が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挙げられた。</a:t>
            </a:r>
            <a:endParaRPr lang="en-US" altLang="ja-JP" sz="14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 bwMode="auto">
          <a:xfrm flipV="1">
            <a:off x="2151945" y="3068960"/>
            <a:ext cx="1576919" cy="413912"/>
          </a:xfrm>
          <a:prstGeom prst="straightConnector1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ysDash"/>
            <a:round/>
            <a:headEnd type="none" w="sm" len="sm"/>
            <a:tailEnd type="arrow"/>
          </a:ln>
          <a:effectLst/>
        </p:spPr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322" y="2774368"/>
            <a:ext cx="3289662" cy="3822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20591"/>
              </p:ext>
            </p:extLst>
          </p:nvPr>
        </p:nvGraphicFramePr>
        <p:xfrm>
          <a:off x="5221471" y="3051408"/>
          <a:ext cx="4196025" cy="325791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196025"/>
              </a:tblGrid>
              <a:tr h="52160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ビジネスとしてオープンデータを活用するときの課題</a:t>
                      </a:r>
                      <a:endParaRPr kumimoji="1" lang="en-US" altLang="ja-JP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025664">
                <a:tc>
                  <a:txBody>
                    <a:bodyPr/>
                    <a:lstStyle/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=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無料というイメージ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オープンデータだけでは具体的な施策まで作れないこと</a:t>
                      </a:r>
                      <a:endParaRPr kumimoji="1" lang="en-US" altLang="ja-JP" sz="14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marR="0" indent="-17780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企業などが持っている個別データのオープンデータ化</a:t>
                      </a:r>
                      <a:endParaRPr kumimoji="1" lang="en-US" altLang="ja-JP" sz="14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（ビジネスでは企業の保有データに価値がある）</a:t>
                      </a:r>
                      <a:endParaRPr kumimoji="1" lang="en-US" altLang="ja-JP" sz="14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オープンデータを活用する際の課題</a:t>
                      </a:r>
                      <a:endParaRPr kumimoji="1" lang="en-US" altLang="ja-JP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06584">
                <a:tc>
                  <a:txBody>
                    <a:bodyPr/>
                    <a:lstStyle/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どのようなデータがあるのか探すことが難しい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オープンデータか否かをすぐに判別できない点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オープンデータのプライバシー性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（プライバシーに影響があるかもしれないデータは、利用価値が高い傾向がある）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 bwMode="auto">
          <a:xfrm>
            <a:off x="6609184" y="2636912"/>
            <a:ext cx="1440160" cy="288032"/>
          </a:xfrm>
          <a:prstGeom prst="rect">
            <a:avLst/>
          </a:prstGeom>
          <a:noFill/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ビジネス化に向けた具体的な課題</a:t>
            </a:r>
          </a:p>
        </p:txBody>
      </p:sp>
    </p:spTree>
    <p:extLst>
      <p:ext uri="{BB962C8B-B14F-4D97-AF65-F5344CB8AC3E}">
        <p14:creationId xmlns:p14="http://schemas.microsoft.com/office/powerpoint/2010/main" val="86553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9499036" y="6677571"/>
            <a:ext cx="406964" cy="255197"/>
          </a:xfrm>
        </p:spPr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45394"/>
              </p:ext>
            </p:extLst>
          </p:nvPr>
        </p:nvGraphicFramePr>
        <p:xfrm>
          <a:off x="776536" y="1393612"/>
          <a:ext cx="8352928" cy="216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7128792"/>
              </a:tblGrid>
              <a:tr h="1224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活用事例の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紹介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200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Civic Tech</a:t>
                      </a: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としての活用事例や行政事務</a:t>
                      </a: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効率化に関する活用</a:t>
                      </a: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事例の紹介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5200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中小規模自治体でのオープンデータ化事例の紹介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5200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自治体でのオープンデータ活用事例とそれに至った経緯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5200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今後も事例紹介を継続して欲しい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5200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IoT</a:t>
                      </a: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やロボットと連携させたオープンデータ活用事例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の取組に対する継続性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200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オープンデータ先進自治体における課題</a:t>
                      </a:r>
                      <a:r>
                        <a:rPr kumimoji="1" lang="en-US" altLang="ja-JP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</a:t>
                      </a: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したけど</a:t>
                      </a: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行き詰っているような問題</a:t>
                      </a:r>
                      <a:r>
                        <a:rPr kumimoji="1" lang="en-US" altLang="ja-JP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とその対応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5200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自治体におけるオープンデータの取組に対する継続性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5200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データを公開した後の取組方針やデータ活用事例が生まれるまでの経緯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32520" y="1085835"/>
            <a:ext cx="5724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n"/>
            </a:pPr>
            <a:r>
              <a:rPr kumimoji="1"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今後の講演で取り上げて欲しいテーマ</a:t>
            </a:r>
            <a:endParaRPr kumimoji="1" lang="en-US" altLang="ja-JP" sz="14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>
                <a:latin typeface="+mn-ea"/>
              </a:rPr>
              <a:t>1</a:t>
            </a:r>
            <a:r>
              <a:rPr lang="en-US" altLang="ja-JP" sz="2400" dirty="0" smtClean="0">
                <a:latin typeface="+mn-ea"/>
              </a:rPr>
              <a:t>.</a:t>
            </a:r>
            <a:r>
              <a:rPr lang="ja-JP" altLang="en-US" sz="24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オープンデータシンポジウム</a:t>
            </a:r>
            <a:r>
              <a:rPr lang="en-US" altLang="ja-JP" sz="2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2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4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開催報告</a:t>
            </a:r>
            <a:endParaRPr kumimoji="1" lang="ja-JP" altLang="en-US" sz="2400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499289"/>
              </p:ext>
            </p:extLst>
          </p:nvPr>
        </p:nvGraphicFramePr>
        <p:xfrm>
          <a:off x="776536" y="4786119"/>
          <a:ext cx="8352928" cy="1224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3088"/>
                <a:gridCol w="7219840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VLED</a:t>
                      </a: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への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意見・要望</a:t>
                      </a:r>
                      <a:endParaRPr kumimoji="1" lang="ja-JP" altLang="en-US" sz="14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地方では</a:t>
                      </a:r>
                      <a:r>
                        <a:rPr kumimoji="1" lang="en-US" altLang="ja-JP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VLED</a:t>
                      </a: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主催の事業に参加することが難しく、なかなか周囲に理解が広がらないため、各地で積極的に周知に取り組んでほしい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5200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地方自治体はオープンデータの前に情報リテラシーも低い。情報リテラシー向上に対する取組もおこなってほしい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5200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今後の地方での活動にも期待したい、中国地方での開催を希望</a:t>
                      </a:r>
                      <a:endParaRPr kumimoji="1" lang="en-US" altLang="ja-JP" sz="14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064568" y="3534107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/>
              </a:buClr>
            </a:pP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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今後も</a:t>
            </a:r>
            <a:r>
              <a:rPr lang="ja-JP" altLang="en-US" sz="1600" u="sng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継続的にオープンデータ活用事例を紹介すること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に対する需要がある。さらにデータの公開</a:t>
            </a:r>
            <a:endParaRPr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buClr>
                <a:schemeClr val="accent2"/>
              </a:buClr>
            </a:pP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に留まらず、</a:t>
            </a:r>
            <a:r>
              <a:rPr lang="ja-JP" altLang="en-US" sz="1600" u="sng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公開後のオープンデータに対する継続的な</a:t>
            </a:r>
            <a:r>
              <a:rPr lang="ja-JP" altLang="en-US" sz="1600" u="sng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ついて高い関心を得ていること</a:t>
            </a:r>
            <a:endParaRPr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buClr>
                <a:schemeClr val="accent2"/>
              </a:buClr>
            </a:pP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がわかる。</a:t>
            </a:r>
            <a:endParaRPr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2520" y="4437112"/>
            <a:ext cx="8392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bg2"/>
              </a:buClr>
              <a:buFont typeface="Wingdings" panose="05000000000000000000" pitchFamily="2" charset="2"/>
              <a:buChar char="n"/>
            </a:pPr>
            <a:r>
              <a:rPr lang="en-US" altLang="ja-JP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  <a:r>
              <a:rPr lang="ja-JP" altLang="en-US" sz="1400" dirty="0" err="1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要望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36576" y="604277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/>
              </a:buClr>
            </a:pP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地方でのシンポジウム開催に対して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、高い評価を得ている。今後も地方における取組が期待さ</a:t>
            </a:r>
            <a:endParaRPr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buClr>
                <a:schemeClr val="accent2"/>
              </a:buClr>
            </a:pP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れている。</a:t>
            </a:r>
            <a:endParaRPr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301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1155</Words>
  <Application>Microsoft Office PowerPoint</Application>
  <PresentationFormat>A4 210 x 297 mm</PresentationFormat>
  <Paragraphs>147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23" baseType="lpstr">
      <vt:lpstr>ＤＦＧ華康ゴシック体W5</vt:lpstr>
      <vt:lpstr>ＤＦＧ平成ゴシック体W3</vt:lpstr>
      <vt:lpstr>ＤＦＧ平成ゴシック体W7</vt:lpstr>
      <vt:lpstr>굴림</vt:lpstr>
      <vt:lpstr>Meiryo UI</vt:lpstr>
      <vt:lpstr>ＭＳ Ｐゴシック</vt:lpstr>
      <vt:lpstr>ＭＳ Ｐ明朝</vt:lpstr>
      <vt:lpstr>ヒラギノ角ゴ ProN W3</vt:lpstr>
      <vt:lpstr>ヒラギノ角ゴ ProN W6</vt:lpstr>
      <vt:lpstr>メイリオ</vt:lpstr>
      <vt:lpstr>平成明朝</vt:lpstr>
      <vt:lpstr>Arial</vt:lpstr>
      <vt:lpstr>Calibri</vt:lpstr>
      <vt:lpstr>Franklin Gothic Demi</vt:lpstr>
      <vt:lpstr>Wingdings</vt:lpstr>
      <vt:lpstr>VLEDパワポ基本テンプレート</vt:lpstr>
      <vt:lpstr>オープンデータシンポジウム開催報告</vt:lpstr>
      <vt:lpstr>１.オープンデータシンポジウム2015の開催報告</vt:lpstr>
      <vt:lpstr>１.オープンデータシンポジウム2015の開催報告</vt:lpstr>
      <vt:lpstr>１.オープンデータシンポジウム2015の開催報告</vt:lpstr>
      <vt:lpstr>1.オープンデータシンポジウム2015の開催報告</vt:lpstr>
      <vt:lpstr>1.オープンデータシンポジウム2015の開催報告</vt:lpstr>
      <vt:lpstr>PowerPoint プレゼンテーション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2015-12-04T00:57:17Z</dcterms:modified>
</cp:coreProperties>
</file>