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6"/>
  </p:notesMasterIdLst>
  <p:handoutMasterIdLst>
    <p:handoutMasterId r:id="rId7"/>
  </p:handoutMasterIdLst>
  <p:sldIdLst>
    <p:sldId id="276" r:id="rId2"/>
    <p:sldId id="297" r:id="rId3"/>
    <p:sldId id="299" r:id="rId4"/>
    <p:sldId id="300" r:id="rId5"/>
  </p:sldIdLst>
  <p:sldSz cx="9906000" cy="6858000" type="A4"/>
  <p:notesSz cx="6807200" cy="993933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xmlns="">
        <p15:guide id="1" orient="horz" pos="4180">
          <p15:clr>
            <a:srgbClr val="A4A3A4"/>
          </p15:clr>
        </p15:guide>
        <p15:guide id="2" pos="5984">
          <p15:clr>
            <a:srgbClr val="A4A3A4"/>
          </p15:clr>
        </p15:guide>
      </p15:sldGuideLst>
    </p:ext>
    <p:ext uri="{2D200454-40CA-4A62-9FC3-DE9A4176ACB9}">
      <p15:notesGuideLst xmlns:p15="http://schemas.microsoft.com/office/powerpoint/2012/main" xmlns="">
        <p15:guide id="1" orient="horz" pos="3225">
          <p15:clr>
            <a:srgbClr val="A4A3A4"/>
          </p15:clr>
        </p15:guide>
        <p15:guide id="2" pos="2234">
          <p15:clr>
            <a:srgbClr val="A4A3A4"/>
          </p15:clr>
        </p15:guide>
        <p15:guide id="3" orient="horz" pos="3132">
          <p15:clr>
            <a:srgbClr val="A4A3A4"/>
          </p15:clr>
        </p15:guide>
        <p15:guide id="4"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9" autoAdjust="0"/>
    <p:restoredTop sz="99566" autoAdjust="0"/>
  </p:normalViewPr>
  <p:slideViewPr>
    <p:cSldViewPr>
      <p:cViewPr varScale="1">
        <p:scale>
          <a:sx n="86" d="100"/>
          <a:sy n="86" d="100"/>
        </p:scale>
        <p:origin x="-84" y="-192"/>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225"/>
        <p:guide orient="horz" pos="3132"/>
        <p:guide pos="2234"/>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0" y="9445464"/>
            <a:ext cx="2946945" cy="493880"/>
          </a:xfrm>
          <a:prstGeom prst="rect">
            <a:avLst/>
          </a:prstGeom>
          <a:noFill/>
          <a:ln w="9525">
            <a:noFill/>
            <a:miter lim="800000"/>
            <a:headEnd/>
            <a:tailEnd/>
          </a:ln>
          <a:effectLst/>
        </p:spPr>
        <p:txBody>
          <a:bodyPr vert="horz" wrap="square" lIns="95497" tIns="47751" rIns="95497" bIns="47751" numCol="1" anchor="b" anchorCtr="0" compatLnSpc="1">
            <a:prstTxWarp prst="textNoShape">
              <a:avLst/>
            </a:prstTxWarp>
          </a:bodyPr>
          <a:lstStyle>
            <a:lvl1pPr algn="r" defTabSz="955518">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0"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9613" y="744538"/>
            <a:ext cx="5387975" cy="3730625"/>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5" y="4721192"/>
            <a:ext cx="4989714" cy="4474246"/>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0"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no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noAutofit/>
          </a:bodyPr>
          <a:lstStyle>
            <a:lvl1pPr algn="l">
              <a:defRPr sz="3200" b="1" i="0">
                <a:solidFill>
                  <a:srgbClr val="404040"/>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07777"/>
          </a:xfrm>
          <a:prstGeom prst="rect">
            <a:avLst/>
          </a:prstGeom>
          <a:solidFill>
            <a:schemeClr val="accent2"/>
          </a:solidFill>
          <a:ln>
            <a:solidFill>
              <a:srgbClr val="1F497D"/>
            </a:solidFill>
          </a:ln>
        </p:spPr>
        <p:txBody>
          <a:bodyPr wrap="square" rtlCol="0">
            <a:spAutoFit/>
          </a:bodyPr>
          <a:lstStyle/>
          <a:p>
            <a:pPr algn="l"/>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83314"/>
          </a:xfrm>
        </p:spPr>
        <p:txBody>
          <a:bodyPr anchor="ctr" anchorCtr="0">
            <a:noAutofit/>
          </a:bodyPr>
          <a:lstStyle>
            <a:lvl1pPr marL="0" indent="0">
              <a:buNone/>
              <a:defRPr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no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一般社団法人オープン＆ビッグデータ活用・地方創生推進機構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1"/>
            <a:ext cx="9134339" cy="459903"/>
          </a:xfrm>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1600" b="1"/>
            </a:lvl1pPr>
            <a:lvl2pPr>
              <a:defRPr sz="1400"/>
            </a:lvl2pPr>
            <a:lvl3pPr>
              <a:defRPr sz="1200"/>
            </a:lvl3pPr>
            <a:lvl4pPr>
              <a:defRPr sz="1200"/>
            </a:lvl4pPr>
            <a:lvl5pPr>
              <a:defRPr sz="12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normAutofit/>
          </a:bodyPr>
          <a:lstStyle>
            <a:lvl1pPr algn="l">
              <a:defRPr sz="3200" b="1" cap="none">
                <a:solidFill>
                  <a:schemeClr val="bg2">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mtClean="0"/>
              <a:t>マスター タイトルの書式設定</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1"/>
            <a:ext cx="9134339" cy="459903"/>
          </a:xfrm>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052736"/>
            <a:ext cx="4515242" cy="5358393"/>
          </a:xfrm>
        </p:spPr>
        <p:txBody>
          <a:bodyPr/>
          <a:lstStyle>
            <a:lvl1pPr>
              <a:defRPr sz="1600" b="1">
                <a:latin typeface="Meiryo UI" panose="020B0604030504040204" pitchFamily="50" charset="-128"/>
                <a:ea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vl3pPr>
              <a:defRPr sz="1200"/>
            </a:lvl3pPr>
            <a:lvl4pPr>
              <a:defRPr sz="1200"/>
            </a:lvl4pPr>
            <a:lvl5pPr>
              <a:defRPr sz="1200"/>
            </a:lvl5pPr>
            <a:lvl6pPr>
              <a:defRPr sz="1300"/>
            </a:lvl6pPr>
            <a:lvl7pPr>
              <a:defRPr sz="1300"/>
            </a:lvl7pPr>
            <a:lvl8pPr>
              <a:defRPr sz="1300"/>
            </a:lvl8pPr>
            <a:lvl9pPr>
              <a:defRPr sz="13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 3"/>
          <p:cNvSpPr>
            <a:spLocks noGrp="1"/>
          </p:cNvSpPr>
          <p:nvPr>
            <p:ph sz="half" idx="2"/>
          </p:nvPr>
        </p:nvSpPr>
        <p:spPr>
          <a:xfrm>
            <a:off x="4982586" y="1052736"/>
            <a:ext cx="4515243" cy="5358393"/>
          </a:xfrm>
        </p:spPr>
        <p:txBody>
          <a:bodyPr/>
          <a:lstStyle>
            <a:lvl1pPr>
              <a:defRPr sz="1600" b="1"/>
            </a:lvl1pPr>
            <a:lvl2pPr>
              <a:defRPr sz="1400"/>
            </a:lvl2pPr>
            <a:lvl3pPr>
              <a:defRPr sz="1200"/>
            </a:lvl3pPr>
            <a:lvl4pPr>
              <a:defRPr sz="1200"/>
            </a:lvl4pPr>
            <a:lvl5pPr>
              <a:defRPr sz="1200"/>
            </a:lvl5pPr>
            <a:lvl6pPr>
              <a:defRPr sz="1300"/>
            </a:lvl6pPr>
            <a:lvl7pPr>
              <a:defRPr sz="1300"/>
            </a:lvl7pPr>
            <a:lvl8pPr>
              <a:defRPr sz="1300"/>
            </a:lvl8pPr>
            <a:lvl9pPr>
              <a:defRPr sz="13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1"/>
            <a:ext cx="9134339" cy="459903"/>
          </a:xfrm>
        </p:spPr>
        <p:txBody>
          <a:bodyPr/>
          <a:lstStyle/>
          <a:p>
            <a:r>
              <a:rPr lang="ja-JP" altLang="en-US" dirty="0" smtClean="0"/>
              <a:t>マスター タイトルの書式設定</a:t>
            </a:r>
            <a:endParaRPr lang="ja-JP" altLang="en-US" dirty="0"/>
          </a:p>
        </p:txBody>
      </p:sp>
      <p:sp>
        <p:nvSpPr>
          <p:cNvPr id="3" name="コンテンツ プレースホルダ 2"/>
          <p:cNvSpPr>
            <a:spLocks noGrp="1"/>
          </p:cNvSpPr>
          <p:nvPr>
            <p:ph sz="half" idx="1"/>
          </p:nvPr>
        </p:nvSpPr>
        <p:spPr>
          <a:xfrm>
            <a:off x="315789" y="980728"/>
            <a:ext cx="9183247" cy="2676872"/>
          </a:xfrm>
        </p:spPr>
        <p:txBody>
          <a:bodyPr/>
          <a:lstStyle>
            <a:lvl1pPr>
              <a:defRPr sz="1600" b="1"/>
            </a:lvl1pPr>
            <a:lvl2pPr>
              <a:defRPr sz="1400"/>
            </a:lvl2pPr>
            <a:lvl3pPr>
              <a:defRPr sz="1200"/>
            </a:lvl3pPr>
            <a:lvl4pPr>
              <a:defRPr sz="1200"/>
            </a:lvl4pPr>
            <a:lvl5pPr>
              <a:defRPr sz="1200"/>
            </a:lvl5pPr>
            <a:lvl6pPr>
              <a:defRPr sz="1300"/>
            </a:lvl6pPr>
            <a:lvl7pPr>
              <a:defRPr sz="1300"/>
            </a:lvl7pPr>
            <a:lvl8pPr>
              <a:defRPr sz="1300"/>
            </a:lvl8pPr>
            <a:lvl9pPr>
              <a:defRPr sz="13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 3"/>
          <p:cNvSpPr>
            <a:spLocks noGrp="1"/>
          </p:cNvSpPr>
          <p:nvPr>
            <p:ph sz="half" idx="2"/>
          </p:nvPr>
        </p:nvSpPr>
        <p:spPr>
          <a:xfrm>
            <a:off x="315789" y="3810001"/>
            <a:ext cx="9182040" cy="2601128"/>
          </a:xfrm>
        </p:spPr>
        <p:txBody>
          <a:bodyPr/>
          <a:lstStyle>
            <a:lvl1pPr>
              <a:defRPr sz="1600" b="1"/>
            </a:lvl1pPr>
            <a:lvl2pPr>
              <a:defRPr sz="1400"/>
            </a:lvl2pPr>
            <a:lvl3pPr>
              <a:defRPr sz="1200"/>
            </a:lvl3pPr>
            <a:lvl4pPr>
              <a:defRPr sz="1200"/>
            </a:lvl4pPr>
            <a:lvl5pPr>
              <a:defRPr sz="1200"/>
            </a:lvl5pPr>
            <a:lvl6pPr>
              <a:defRPr sz="1300"/>
            </a:lvl6pPr>
            <a:lvl7pPr>
              <a:defRPr sz="1300"/>
            </a:lvl7pPr>
            <a:lvl8pPr>
              <a:defRPr sz="1300"/>
            </a:lvl8pPr>
            <a:lvl9pPr>
              <a:defRPr sz="13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Meiryo UI" panose="020B0604030504040204" pitchFamily="50" charset="-128"/>
                <a:ea typeface="Meiryo UI" panose="020B0604030504040204" pitchFamily="50" charset="-128"/>
                <a:cs typeface="Meiryo UI" panose="020B0604030504040204" pitchFamily="50" charset="-128"/>
              </a:rPr>
              <a:t>オープン＆ビッグデータ活用・地方創生推進機構（</a:t>
            </a:r>
            <a:r>
              <a:rPr lang="en-US" altLang="ja-JP" sz="1200" b="1" i="0" dirty="0" smtClean="0">
                <a:latin typeface="Meiryo UI" panose="020B0604030504040204" pitchFamily="50" charset="-128"/>
                <a:ea typeface="Meiryo UI" panose="020B0604030504040204" pitchFamily="50" charset="-128"/>
                <a:cs typeface="Meiryo UI" panose="020B0604030504040204" pitchFamily="50" charset="-128"/>
              </a:rPr>
              <a:t>VLED</a:t>
            </a:r>
            <a:r>
              <a:rPr lang="ja-JP" altLang="en-US" sz="1200" b="1" i="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i="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13859" name="Line 3"/>
          <p:cNvSpPr>
            <a:spLocks noChangeShapeType="1"/>
          </p:cNvSpPr>
          <p:nvPr/>
        </p:nvSpPr>
        <p:spPr bwMode="auto">
          <a:xfrm>
            <a:off x="0" y="6597352"/>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980728"/>
            <a:ext cx="9146415" cy="5430399"/>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1"/>
            <a:ext cx="9134339" cy="531912"/>
          </a:xfrm>
          <a:prstGeom prst="rect">
            <a:avLst/>
          </a:prstGeom>
          <a:noFill/>
          <a:ln w="9525">
            <a:noFill/>
            <a:miter lim="800000"/>
            <a:headEnd/>
            <a:tailEnd/>
          </a:ln>
        </p:spPr>
        <p:txBody>
          <a:bodyPr vert="horz" wrap="square" lIns="0" tIns="0" rIns="0" bIns="0" numCol="1" anchor="ctr" anchorCtr="0" compatLnSpc="1">
            <a:prstTxWarp prst="textNoShape">
              <a:avLst/>
            </a:prstTxWarp>
            <a:noAutofit/>
          </a:bodyPr>
          <a:lstStyle/>
          <a:p>
            <a:pPr lvl="0"/>
            <a:r>
              <a:rPr lang="ja-JP" altLang="en-US" dirty="0" smtClean="0"/>
              <a:t>マスタ タイトルの書式設定</a:t>
            </a:r>
          </a:p>
        </p:txBody>
      </p:sp>
      <p:sp>
        <p:nvSpPr>
          <p:cNvPr id="9" name="Line 3"/>
          <p:cNvSpPr>
            <a:spLocks noChangeShapeType="1"/>
          </p:cNvSpPr>
          <p:nvPr/>
        </p:nvSpPr>
        <p:spPr bwMode="auto">
          <a:xfrm>
            <a:off x="0" y="836712"/>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pic>
        <p:nvPicPr>
          <p:cNvPr id="1027" name="Picture 3"/>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28464" y="6237312"/>
            <a:ext cx="551905" cy="515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14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4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2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2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792760" y="5134039"/>
            <a:ext cx="6912767" cy="375677"/>
          </a:xfrm>
        </p:spPr>
        <p:txBody>
          <a:bodyPr/>
          <a:lstStyle/>
          <a:p>
            <a:pPr algn="r"/>
            <a:r>
              <a:rPr lang="en-US" altLang="ja-JP" smtClean="0">
                <a:latin typeface="Meiryo UI" panose="020B0604030504040204" pitchFamily="50" charset="-128"/>
                <a:ea typeface="Meiryo UI" panose="020B0604030504040204" pitchFamily="50" charset="-128"/>
                <a:cs typeface="Meiryo UI" panose="020B0604030504040204" pitchFamily="50" charset="-128"/>
              </a:rPr>
              <a:t>2015.10.9</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タイトル 2"/>
          <p:cNvSpPr>
            <a:spLocks noGrp="1"/>
          </p:cNvSpPr>
          <p:nvPr>
            <p:ph type="ctrTitle" sz="quarter"/>
          </p:nvPr>
        </p:nvSpPr>
        <p:spPr>
          <a:xfrm>
            <a:off x="2792760" y="3002220"/>
            <a:ext cx="6912767" cy="498788"/>
          </a:xfrm>
        </p:spPr>
        <p:txBody>
          <a:bodyPr/>
          <a:lstStyle/>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オープンデータ公開ガイドの項目整理</a:t>
            </a: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プレースホルダー 3"/>
          <p:cNvSpPr>
            <a:spLocks noGrp="1"/>
          </p:cNvSpPr>
          <p:nvPr>
            <p:ph type="body" sz="quarter" idx="10"/>
          </p:nvPr>
        </p:nvSpPr>
        <p:spPr>
          <a:xfrm>
            <a:off x="2792760" y="2557264"/>
            <a:ext cx="7113240" cy="383314"/>
          </a:xfrm>
        </p:spPr>
        <p:txBody>
          <a:bodyPr>
            <a:norm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2015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　データガバナンス委員会　第１回</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6" name="正方形/長方形 5"/>
          <p:cNvSpPr/>
          <p:nvPr/>
        </p:nvSpPr>
        <p:spPr bwMode="auto">
          <a:xfrm>
            <a:off x="8481392" y="341040"/>
            <a:ext cx="1008112" cy="432048"/>
          </a:xfrm>
          <a:prstGeom prst="rect">
            <a:avLst/>
          </a:prstGeom>
          <a:solidFill>
            <a:schemeClr val="tx1"/>
          </a:solid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資料</a:t>
            </a:r>
            <a:r>
              <a:rPr kumimoji="0" lang="ja-JP" altLang="en-US" sz="1400" b="0" i="0" u="none" strike="noStrike" cap="none" normalizeH="0" baseline="0" dirty="0" smtClean="0">
                <a:ln>
                  <a:noFill/>
                </a:ln>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１</a:t>
            </a:r>
            <a:r>
              <a:rPr kumimoji="0" lang="en-US" altLang="ja-JP" sz="1400" b="0" i="0" u="none" strike="noStrike" cap="none" normalizeH="0" baseline="0" dirty="0" smtClean="0">
                <a:ln>
                  <a:noFill/>
                </a:ln>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400" b="0" i="0" u="none" strike="noStrike" cap="none" normalizeH="0" dirty="0" smtClean="0">
                <a:ln>
                  <a:noFill/>
                </a:ln>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400" b="0" i="0" u="none" strike="noStrike" cap="none" normalizeH="0" baseline="0" dirty="0" smtClean="0">
                <a:ln>
                  <a:noFill/>
                </a:ln>
                <a:solidFill>
                  <a:schemeClr val="bg2"/>
                </a:solidFill>
                <a:effectLst/>
                <a:latin typeface="Meiryo UI" panose="020B0604030504040204" pitchFamily="50" charset="-128"/>
                <a:ea typeface="Meiryo UI" panose="020B0604030504040204" pitchFamily="50" charset="-128"/>
                <a:cs typeface="Meiryo UI" panose="020B0604030504040204" pitchFamily="50" charset="-128"/>
              </a:rPr>
              <a:t>5</a:t>
            </a:r>
            <a:endParaRPr kumimoji="0" lang="ja-JP" altLang="en-US" sz="1400" b="0" i="0" u="none" strike="noStrike" cap="none" normalizeH="0" baseline="0" dirty="0" smtClean="0">
              <a:ln>
                <a:noFill/>
              </a:ln>
              <a:solidFill>
                <a:schemeClr val="bg2"/>
              </a:solidFill>
              <a:effectLst/>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50039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04800"/>
            <a:ext cx="9393517" cy="581715"/>
          </a:xfrm>
        </p:spPr>
        <p:txBody>
          <a:bodyPr>
            <a:normAutofit fontScale="90000"/>
          </a:bodyPr>
          <a:lstStyle/>
          <a:p>
            <a:r>
              <a:rPr lang="ja-JP" altLang="en-US" sz="2800" dirty="0" smtClean="0"/>
              <a:t>１．「地方</a:t>
            </a:r>
            <a:r>
              <a:rPr lang="ja-JP" altLang="en-US" sz="2800" dirty="0"/>
              <a:t>公共団体のための最初の</a:t>
            </a:r>
            <a:r>
              <a:rPr lang="ja-JP" altLang="en-US" sz="2800" dirty="0" smtClean="0"/>
              <a:t>手引書」と当機構ガイドの調整</a:t>
            </a:r>
            <a:endParaRPr lang="ja-JP" altLang="en-US" sz="28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157720823"/>
              </p:ext>
            </p:extLst>
          </p:nvPr>
        </p:nvGraphicFramePr>
        <p:xfrm>
          <a:off x="344488" y="1196752"/>
          <a:ext cx="9289032" cy="5256584"/>
        </p:xfrm>
        <a:graphic>
          <a:graphicData uri="http://schemas.openxmlformats.org/drawingml/2006/table">
            <a:tbl>
              <a:tblPr firstRow="1" bandRow="1">
                <a:tableStyleId>{21E4AEA4-8DFA-4A89-87EB-49C32662AFE0}</a:tableStyleId>
              </a:tblPr>
              <a:tblGrid>
                <a:gridCol w="1709182"/>
                <a:gridCol w="5573419"/>
                <a:gridCol w="2006431"/>
              </a:tblGrid>
              <a:tr h="391285">
                <a:tc>
                  <a:txBody>
                    <a:bodyPr/>
                    <a:lstStyle/>
                    <a:p>
                      <a:r>
                        <a:rPr kumimoji="1" lang="ja-JP" altLang="en-US" sz="1400" dirty="0" smtClean="0"/>
                        <a:t>ガイドの項目</a:t>
                      </a:r>
                      <a:endParaRPr kumimoji="1" lang="ja-JP" altLang="en-US" sz="1400" dirty="0"/>
                    </a:p>
                  </a:txBody>
                  <a:tcPr anchor="ctr"/>
                </a:tc>
                <a:tc>
                  <a:txBody>
                    <a:bodyPr/>
                    <a:lstStyle/>
                    <a:p>
                      <a:r>
                        <a:rPr kumimoji="1" lang="ja-JP" altLang="en-US" sz="1400" dirty="0" smtClean="0"/>
                        <a:t>手引書との対応</a:t>
                      </a:r>
                      <a:endParaRPr kumimoji="1" lang="ja-JP" altLang="en-US" sz="1400" dirty="0"/>
                    </a:p>
                  </a:txBody>
                  <a:tcPr anchor="ctr"/>
                </a:tc>
                <a:tc>
                  <a:txBody>
                    <a:bodyPr/>
                    <a:lstStyle/>
                    <a:p>
                      <a:r>
                        <a:rPr kumimoji="1" lang="ja-JP" altLang="en-US" sz="1400" dirty="0" smtClean="0"/>
                        <a:t>対応について</a:t>
                      </a:r>
                      <a:endParaRPr kumimoji="1" lang="ja-JP" altLang="en-US" sz="1400" dirty="0"/>
                    </a:p>
                  </a:txBody>
                  <a:tcPr anchor="ctr"/>
                </a:tc>
              </a:tr>
              <a:tr h="1011843">
                <a:tc>
                  <a:txBody>
                    <a:bodyPr/>
                    <a:lstStyle/>
                    <a:p>
                      <a:r>
                        <a:rPr kumimoji="1" lang="ja-JP" altLang="en-US" sz="1400" dirty="0" smtClean="0"/>
                        <a:t>第</a:t>
                      </a:r>
                      <a:r>
                        <a:rPr kumimoji="1" lang="en-US" altLang="ja-JP" sz="1400" dirty="0" smtClean="0"/>
                        <a:t>2</a:t>
                      </a:r>
                      <a:r>
                        <a:rPr kumimoji="1" lang="ja-JP" altLang="en-US" sz="1400" dirty="0" smtClean="0"/>
                        <a:t>章</a:t>
                      </a:r>
                      <a:endParaRPr kumimoji="1" lang="en-US" altLang="ja-JP" sz="1400" dirty="0" smtClean="0"/>
                    </a:p>
                    <a:p>
                      <a:r>
                        <a:rPr kumimoji="1" lang="en-US" altLang="ja-JP" sz="1400" dirty="0" smtClean="0"/>
                        <a:t>2.1 </a:t>
                      </a:r>
                      <a:r>
                        <a:rPr kumimoji="1" lang="ja-JP" altLang="en-US" sz="1400" dirty="0" smtClean="0"/>
                        <a:t>オープンデータに関する主な動向</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日本国内の動向について、手引書</a:t>
                      </a:r>
                      <a:r>
                        <a:rPr kumimoji="1" lang="en-US" altLang="ja-JP" sz="1400" dirty="0" smtClean="0"/>
                        <a:t>6</a:t>
                      </a:r>
                      <a:r>
                        <a:rPr kumimoji="1" lang="ja-JP" altLang="en-US" sz="1400" dirty="0" smtClean="0"/>
                        <a:t>～</a:t>
                      </a:r>
                      <a:r>
                        <a:rPr kumimoji="1" lang="en-US" altLang="ja-JP" sz="1400" dirty="0" smtClean="0"/>
                        <a:t>7</a:t>
                      </a:r>
                      <a:r>
                        <a:rPr kumimoji="1" lang="ja-JP" altLang="en-US" sz="1400" dirty="0" smtClean="0"/>
                        <a:t>ページに記載</a:t>
                      </a:r>
                      <a:endParaRPr kumimoji="1" lang="en-US" altLang="ja-JP" sz="1400" dirty="0" smtClean="0"/>
                    </a:p>
                    <a:p>
                      <a:pPr marL="285750" indent="-285750">
                        <a:buFont typeface="Arial" panose="020B0604020202020204" pitchFamily="34" charset="0"/>
                        <a:buChar char="•"/>
                      </a:pPr>
                      <a:r>
                        <a:rPr kumimoji="1" lang="ja-JP" altLang="en-US" sz="1400" dirty="0" smtClean="0"/>
                        <a:t>自治体の動向について、手引書「付録：参考情報」に記載</a:t>
                      </a:r>
                      <a:endParaRPr kumimoji="1" lang="en-US" altLang="ja-JP" sz="1400" dirty="0" smtClean="0"/>
                    </a:p>
                    <a:p>
                      <a:pPr marL="285750" indent="-285750">
                        <a:buFont typeface="Arial" panose="020B0604020202020204" pitchFamily="34" charset="0"/>
                        <a:buChar char="•"/>
                      </a:pPr>
                      <a:r>
                        <a:rPr kumimoji="1" lang="ja-JP" altLang="en-US" sz="1400" dirty="0" smtClean="0"/>
                        <a:t>国際動向について、手引書</a:t>
                      </a:r>
                      <a:r>
                        <a:rPr kumimoji="1" lang="en-US" altLang="ja-JP" sz="1400" dirty="0" smtClean="0"/>
                        <a:t>7</a:t>
                      </a:r>
                      <a:r>
                        <a:rPr kumimoji="1" lang="ja-JP" altLang="en-US" sz="1400" dirty="0" smtClean="0"/>
                        <a:t>ページに記載</a:t>
                      </a:r>
                      <a:endParaRPr kumimoji="1" lang="en-US" altLang="ja-JP" sz="1400" dirty="0" smtClean="0"/>
                    </a:p>
                  </a:txBody>
                  <a:tcPr anchor="ctr"/>
                </a:tc>
                <a:tc>
                  <a:txBody>
                    <a:bodyPr/>
                    <a:lstStyle/>
                    <a:p>
                      <a:pPr marL="285750" indent="-285750">
                        <a:buFont typeface="Arial" panose="020B0604020202020204" pitchFamily="34" charset="0"/>
                        <a:buChar char="•"/>
                      </a:pPr>
                      <a:r>
                        <a:rPr kumimoji="1" lang="ja-JP" altLang="en-US" sz="1400" dirty="0" smtClean="0"/>
                        <a:t>「ガイド」の記述を削除</a:t>
                      </a:r>
                      <a:endParaRPr kumimoji="1" lang="en-US" altLang="ja-JP" sz="1400" dirty="0" smtClean="0"/>
                    </a:p>
                    <a:p>
                      <a:pPr marL="285750" indent="-285750">
                        <a:buFont typeface="Arial" panose="020B0604020202020204" pitchFamily="34" charset="0"/>
                        <a:buChar char="•"/>
                      </a:pPr>
                      <a:r>
                        <a:rPr kumimoji="1" lang="ja-JP" altLang="en-US" sz="1400" dirty="0" smtClean="0"/>
                        <a:t>必要な事項を「手引書」に記載</a:t>
                      </a:r>
                      <a:endParaRPr kumimoji="1" lang="en-US" altLang="ja-JP" sz="1400" dirty="0" smtClean="0"/>
                    </a:p>
                  </a:txBody>
                  <a:tcPr anchor="ctr"/>
                </a:tc>
              </a:tr>
              <a:tr h="914885">
                <a:tc>
                  <a:txBody>
                    <a:bodyPr/>
                    <a:lstStyle/>
                    <a:p>
                      <a:r>
                        <a:rPr kumimoji="1" lang="en-US" altLang="ja-JP" sz="1400" dirty="0" smtClean="0"/>
                        <a:t>2.2 </a:t>
                      </a:r>
                      <a:r>
                        <a:rPr kumimoji="1" lang="ja-JP" altLang="en-US" sz="1400" dirty="0" smtClean="0"/>
                        <a:t>オープンデータの意義</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手引書「第１章：自治体にとってのオープンデータとは」に記載</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「ガイド」の記述を削除</a:t>
                      </a:r>
                      <a:endParaRPr kumimoji="1" lang="ja-JP" altLang="en-US" sz="1400" dirty="0"/>
                    </a:p>
                  </a:txBody>
                  <a:tcPr anchor="ctr"/>
                </a:tc>
              </a:tr>
              <a:tr h="914885">
                <a:tc>
                  <a:txBody>
                    <a:bodyPr/>
                    <a:lstStyle/>
                    <a:p>
                      <a:r>
                        <a:rPr kumimoji="1" lang="ja-JP" altLang="en-US" sz="1400" dirty="0" smtClean="0"/>
                        <a:t>第</a:t>
                      </a:r>
                      <a:r>
                        <a:rPr kumimoji="1" lang="en-US" altLang="ja-JP" sz="1400" dirty="0" smtClean="0"/>
                        <a:t>3</a:t>
                      </a:r>
                      <a:r>
                        <a:rPr kumimoji="1" lang="ja-JP" altLang="en-US" sz="1400" dirty="0" smtClean="0"/>
                        <a:t>章 </a:t>
                      </a:r>
                      <a:endParaRPr kumimoji="1" lang="en-US" altLang="ja-JP" sz="1400" dirty="0" smtClean="0"/>
                    </a:p>
                    <a:p>
                      <a:r>
                        <a:rPr kumimoji="1" lang="ja-JP" altLang="en-US" sz="1400" dirty="0" smtClean="0"/>
                        <a:t>オープンデータの整備・掲載手順</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手引書「第２章：データをオープンデータにしよう」に記載</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「ガイド」の記述を削除</a:t>
                      </a:r>
                      <a:endParaRPr kumimoji="1" lang="ja-JP" altLang="en-US" sz="1400" dirty="0"/>
                    </a:p>
                  </a:txBody>
                  <a:tcPr anchor="ctr"/>
                </a:tc>
              </a:tr>
              <a:tr h="1011843">
                <a:tc>
                  <a:txBody>
                    <a:bodyPr/>
                    <a:lstStyle/>
                    <a:p>
                      <a:r>
                        <a:rPr kumimoji="1" lang="ja-JP" altLang="en-US" sz="1400" dirty="0" smtClean="0"/>
                        <a:t>（新規追加予定）</a:t>
                      </a:r>
                      <a:endParaRPr kumimoji="1" lang="en-US" altLang="ja-JP" sz="1400" dirty="0" smtClean="0"/>
                    </a:p>
                    <a:p>
                      <a:r>
                        <a:rPr kumimoji="1" lang="ja-JP" altLang="en-US" sz="1400" dirty="0" smtClean="0"/>
                        <a:t>自治体向けの決定等</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手引書に記載なし</a:t>
                      </a:r>
                      <a:endParaRPr kumimoji="1" lang="en-US" altLang="ja-JP" sz="1400" dirty="0" smtClean="0"/>
                    </a:p>
                    <a:p>
                      <a:pPr marL="285750" indent="-285750">
                        <a:buFont typeface="Arial" panose="020B0604020202020204" pitchFamily="34" charset="0"/>
                        <a:buChar char="•"/>
                      </a:pPr>
                      <a:r>
                        <a:rPr kumimoji="1" lang="ja-JP" altLang="en-US" sz="1400" dirty="0" smtClean="0"/>
                        <a:t>オープンデータに関する政府の決定、ガイドライン等の内、自治体に関連するものの抜粋</a:t>
                      </a:r>
                      <a:endParaRPr kumimoji="1" lang="en-US" altLang="ja-JP" sz="1400" dirty="0" smtClean="0"/>
                    </a:p>
                    <a:p>
                      <a:pPr marL="0" indent="0">
                        <a:buFont typeface="Arial" panose="020B0604020202020204" pitchFamily="34" charset="0"/>
                        <a:buNone/>
                      </a:pPr>
                      <a:r>
                        <a:rPr kumimoji="1" lang="ja-JP" altLang="en-US" sz="1400" dirty="0" smtClean="0"/>
                        <a:t>　（自治体からまとめて見られる文書が欲しいという依頼有り）</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「手引書」に記載を依頼</a:t>
                      </a:r>
                      <a:endParaRPr kumimoji="1" lang="en-US" altLang="ja-JP" sz="1400" dirty="0" smtClean="0"/>
                    </a:p>
                    <a:p>
                      <a:pPr marL="285750" indent="-285750">
                        <a:buFont typeface="Arial" panose="020B0604020202020204" pitchFamily="34" charset="0"/>
                        <a:buChar char="•"/>
                      </a:pPr>
                      <a:r>
                        <a:rPr kumimoji="1" lang="ja-JP" altLang="en-US" sz="1400" dirty="0" smtClean="0"/>
                        <a:t>困難な場合は「ガイド」に記載</a:t>
                      </a:r>
                      <a:endParaRPr kumimoji="1" lang="ja-JP" altLang="en-US" sz="1400" dirty="0"/>
                    </a:p>
                  </a:txBody>
                  <a:tcPr anchor="ctr"/>
                </a:tc>
              </a:tr>
              <a:tr h="1011843">
                <a:tc>
                  <a:txBody>
                    <a:bodyPr/>
                    <a:lstStyle/>
                    <a:p>
                      <a:r>
                        <a:rPr kumimoji="1" lang="ja-JP" altLang="en-US" sz="1400" dirty="0" smtClean="0"/>
                        <a:t>（新規追加予定）</a:t>
                      </a:r>
                      <a:endParaRPr kumimoji="1" lang="en-US" altLang="ja-JP" sz="1400" dirty="0" smtClean="0"/>
                    </a:p>
                    <a:p>
                      <a:r>
                        <a:rPr kumimoji="1" lang="ja-JP" altLang="en-US" sz="1400" dirty="0" smtClean="0"/>
                        <a:t>オープンデータの経済効果</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手引書に記載なし</a:t>
                      </a:r>
                      <a:endParaRPr kumimoji="1" lang="en-US" altLang="ja-JP" sz="1400" dirty="0" smtClean="0"/>
                    </a:p>
                    <a:p>
                      <a:pPr marL="285750" indent="-285750">
                        <a:buFont typeface="Arial" panose="020B0604020202020204" pitchFamily="34" charset="0"/>
                        <a:buChar char="•"/>
                      </a:pPr>
                      <a:r>
                        <a:rPr kumimoji="1" lang="ja-JP" altLang="en-US" sz="1400" dirty="0" smtClean="0"/>
                        <a:t>データを無償で二次利用を可能にすることによる経済効果について記載を予定　（</a:t>
                      </a:r>
                      <a:r>
                        <a:rPr kumimoji="1" lang="en-US" altLang="ja-JP" sz="1400" dirty="0" smtClean="0"/>
                        <a:t>EU</a:t>
                      </a:r>
                      <a:r>
                        <a:rPr kumimoji="1" lang="ja-JP" altLang="en-US" sz="1400" dirty="0" smtClean="0"/>
                        <a:t>の論文等）</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「ガイド」に記載予定</a:t>
                      </a:r>
                      <a:endParaRPr kumimoji="1" lang="en-US" altLang="ja-JP" sz="1400" dirty="0" smtClean="0"/>
                    </a:p>
                    <a:p>
                      <a:pPr marL="285750" indent="-285750">
                        <a:buFont typeface="Arial" panose="020B0604020202020204" pitchFamily="34" charset="0"/>
                        <a:buChar char="•"/>
                      </a:pPr>
                      <a:r>
                        <a:rPr kumimoji="1" lang="ja-JP" altLang="en-US" sz="1400" dirty="0" smtClean="0"/>
                        <a:t>「手引書」に記載予定があれば調整</a:t>
                      </a:r>
                      <a:endParaRPr kumimoji="1" lang="ja-JP" altLang="en-US" sz="1400" dirty="0"/>
                    </a:p>
                  </a:txBody>
                  <a:tcPr anchor="ctr"/>
                </a:tc>
              </a:tr>
            </a:tbl>
          </a:graphicData>
        </a:graphic>
      </p:graphicFrame>
    </p:spTree>
    <p:extLst>
      <p:ext uri="{BB962C8B-B14F-4D97-AF65-F5344CB8AC3E}">
        <p14:creationId xmlns:p14="http://schemas.microsoft.com/office/powerpoint/2010/main" val="1753221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04800"/>
            <a:ext cx="9393517" cy="581715"/>
          </a:xfrm>
        </p:spPr>
        <p:txBody>
          <a:bodyPr>
            <a:normAutofit fontScale="90000"/>
          </a:bodyPr>
          <a:lstStyle/>
          <a:p>
            <a:r>
              <a:rPr lang="ja-JP" altLang="en-US" sz="2800" dirty="0" smtClean="0"/>
              <a:t>参考：「地方</a:t>
            </a:r>
            <a:r>
              <a:rPr lang="ja-JP" altLang="en-US" sz="2800" dirty="0"/>
              <a:t>公共団体のための最初の</a:t>
            </a:r>
            <a:r>
              <a:rPr lang="ja-JP" altLang="en-US" sz="2800" dirty="0" smtClean="0"/>
              <a:t>手引書」と当機構ガイドの関係</a:t>
            </a:r>
            <a:endParaRPr lang="ja-JP" altLang="en-US" sz="28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319407619"/>
              </p:ext>
            </p:extLst>
          </p:nvPr>
        </p:nvGraphicFramePr>
        <p:xfrm>
          <a:off x="498036" y="1196753"/>
          <a:ext cx="9001000" cy="5338517"/>
        </p:xfrm>
        <a:graphic>
          <a:graphicData uri="http://schemas.openxmlformats.org/drawingml/2006/table">
            <a:tbl>
              <a:tblPr firstRow="1" bandRow="1">
                <a:tableStyleId>{21E4AEA4-8DFA-4A89-87EB-49C32662AFE0}</a:tableStyleId>
              </a:tblPr>
              <a:tblGrid>
                <a:gridCol w="3086812"/>
                <a:gridCol w="3456384"/>
                <a:gridCol w="2457804"/>
              </a:tblGrid>
              <a:tr h="266722">
                <a:tc>
                  <a:txBody>
                    <a:bodyPr/>
                    <a:lstStyle/>
                    <a:p>
                      <a:r>
                        <a:rPr kumimoji="1" lang="ja-JP" altLang="en-US" sz="1200" dirty="0" smtClean="0"/>
                        <a:t>手引書項目</a:t>
                      </a:r>
                      <a:endParaRPr kumimoji="1" lang="ja-JP" altLang="en-US" sz="1200" dirty="0"/>
                    </a:p>
                  </a:txBody>
                  <a:tcPr anchor="ctr"/>
                </a:tc>
                <a:tc>
                  <a:txBody>
                    <a:bodyPr/>
                    <a:lstStyle/>
                    <a:p>
                      <a:r>
                        <a:rPr kumimoji="1" lang="ja-JP" altLang="en-US" sz="1200" dirty="0" smtClean="0"/>
                        <a:t>オープンデータガイド（現状）</a:t>
                      </a:r>
                      <a:endParaRPr kumimoji="1" lang="ja-JP" altLang="en-US" sz="1200" dirty="0"/>
                    </a:p>
                  </a:txBody>
                  <a:tcPr anchor="ctr"/>
                </a:tc>
                <a:tc>
                  <a:txBody>
                    <a:bodyPr/>
                    <a:lstStyle/>
                    <a:p>
                      <a:r>
                        <a:rPr kumimoji="1" lang="ja-JP" altLang="en-US" sz="1200" dirty="0" smtClean="0"/>
                        <a:t>オープンデータガイド改訂案</a:t>
                      </a:r>
                      <a:endParaRPr kumimoji="1" lang="ja-JP" altLang="en-US" sz="1200" dirty="0"/>
                    </a:p>
                  </a:txBody>
                  <a:tcPr anchor="ctr"/>
                </a:tc>
              </a:tr>
              <a:tr h="444537">
                <a:tc>
                  <a:txBody>
                    <a:bodyPr/>
                    <a:lstStyle/>
                    <a:p>
                      <a:r>
                        <a:rPr kumimoji="1" lang="ja-JP" altLang="en-US" sz="1200" dirty="0" smtClean="0"/>
                        <a:t>オープンデータに関する既存の取組と本書の位置づけ</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第</a:t>
                      </a:r>
                      <a:r>
                        <a:rPr kumimoji="1" lang="en-US" altLang="ja-JP" sz="1200" dirty="0" smtClean="0"/>
                        <a:t>1</a:t>
                      </a:r>
                      <a:r>
                        <a:rPr kumimoji="1" lang="ja-JP" altLang="en-US" sz="1200" dirty="0" smtClean="0"/>
                        <a:t>章　</a:t>
                      </a:r>
                      <a:r>
                        <a:rPr kumimoji="1" lang="en-US" altLang="ja-JP" sz="1200" dirty="0" smtClean="0"/>
                        <a:t>1.3</a:t>
                      </a:r>
                      <a:r>
                        <a:rPr kumimoji="1" lang="ja-JP" altLang="en-US" sz="1200" dirty="0" smtClean="0"/>
                        <a:t>本書の位置づけ</a:t>
                      </a:r>
                      <a:endParaRPr kumimoji="1" lang="en-US" altLang="ja-JP" sz="1200" dirty="0" smtClean="0"/>
                    </a:p>
                  </a:txBody>
                  <a:tcPr anchor="ctr"/>
                </a:tc>
                <a:tc>
                  <a:txBody>
                    <a:bodyPr/>
                    <a:lstStyle/>
                    <a:p>
                      <a:pPr marL="285750" indent="-285750">
                        <a:buFont typeface="Arial" panose="020B0604020202020204" pitchFamily="34" charset="0"/>
                        <a:buChar char="•"/>
                      </a:pPr>
                      <a:endParaRPr kumimoji="1" lang="en-US" altLang="ja-JP" sz="1200" dirty="0" smtClean="0"/>
                    </a:p>
                  </a:txBody>
                  <a:tcPr anchor="ctr"/>
                </a:tc>
              </a:tr>
              <a:tr h="301173">
                <a:tc>
                  <a:txBody>
                    <a:bodyPr/>
                    <a:lstStyle/>
                    <a:p>
                      <a:r>
                        <a:rPr kumimoji="1" lang="ja-JP" altLang="en-US" sz="1200" dirty="0" smtClean="0"/>
                        <a:t>オープンデータに関する主な取組時期</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第</a:t>
                      </a:r>
                      <a:r>
                        <a:rPr kumimoji="1" lang="en-US" altLang="ja-JP" sz="1200" dirty="0" smtClean="0"/>
                        <a:t>2</a:t>
                      </a:r>
                      <a:r>
                        <a:rPr kumimoji="1" lang="ja-JP" altLang="en-US" sz="1200" dirty="0" smtClean="0"/>
                        <a:t>章　</a:t>
                      </a:r>
                      <a:r>
                        <a:rPr kumimoji="1" lang="en-US" altLang="ja-JP" sz="1200" dirty="0" smtClean="0"/>
                        <a:t>2.1 </a:t>
                      </a:r>
                      <a:r>
                        <a:rPr kumimoji="1" lang="ja-JP" altLang="en-US" sz="1200" dirty="0" smtClean="0"/>
                        <a:t>オープンデータに関する主な動向</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手引書に集約</a:t>
                      </a:r>
                      <a:endParaRPr kumimoji="1" lang="ja-JP" altLang="en-US" sz="1200" dirty="0"/>
                    </a:p>
                  </a:txBody>
                  <a:tcPr anchor="ctr"/>
                </a:tc>
              </a:tr>
              <a:tr h="530957">
                <a:tc>
                  <a:txBody>
                    <a:bodyPr/>
                    <a:lstStyle/>
                    <a:p>
                      <a:r>
                        <a:rPr kumimoji="1" lang="ja-JP" altLang="en-US" sz="1200" dirty="0" smtClean="0"/>
                        <a:t>第</a:t>
                      </a:r>
                      <a:r>
                        <a:rPr kumimoji="1" lang="en-US" altLang="ja-JP" sz="1200" dirty="0" smtClean="0"/>
                        <a:t>1</a:t>
                      </a:r>
                      <a:r>
                        <a:rPr kumimoji="1" lang="ja-JP" altLang="en-US" sz="1200" dirty="0" smtClean="0"/>
                        <a:t>章</a:t>
                      </a:r>
                      <a:endParaRPr kumimoji="1" lang="en-US" altLang="ja-JP" sz="1200" dirty="0" smtClean="0"/>
                    </a:p>
                    <a:p>
                      <a:r>
                        <a:rPr kumimoji="1" lang="en-US" altLang="ja-JP" sz="1200" dirty="0" smtClean="0"/>
                        <a:t>1.</a:t>
                      </a:r>
                      <a:r>
                        <a:rPr kumimoji="1" lang="ja-JP" altLang="en-US" sz="1200" dirty="0" smtClean="0"/>
                        <a:t>オープンデータとは</a:t>
                      </a:r>
                      <a:endParaRPr kumimoji="1" lang="ja-JP" altLang="en-US" sz="1200" dirty="0"/>
                    </a:p>
                  </a:txBody>
                  <a:tcPr anchor="ctr"/>
                </a:tc>
                <a:tc>
                  <a:txBody>
                    <a:bodyPr/>
                    <a:lstStyle/>
                    <a:p>
                      <a:pPr marL="0" indent="0">
                        <a:buFont typeface="Arial" panose="020B0604020202020204" pitchFamily="34" charset="0"/>
                        <a:buNone/>
                      </a:pPr>
                      <a:r>
                        <a:rPr kumimoji="1" lang="en-US" altLang="ja-JP" sz="1200" dirty="0" smtClean="0"/>
                        <a:t>2.2</a:t>
                      </a:r>
                      <a:r>
                        <a:rPr kumimoji="1" lang="ja-JP" altLang="en-US" sz="1200" dirty="0" smtClean="0"/>
                        <a:t>　オープンデータの意義</a:t>
                      </a:r>
                      <a:endParaRPr kumimoji="1" lang="en-US" altLang="ja-JP" sz="1200" dirty="0" smtClean="0"/>
                    </a:p>
                    <a:p>
                      <a:pPr marL="0" indent="0">
                        <a:buFont typeface="Arial" panose="020B0604020202020204" pitchFamily="34" charset="0"/>
                        <a:buNone/>
                      </a:pPr>
                      <a:r>
                        <a:rPr kumimoji="1" lang="en-US" altLang="ja-JP" sz="1200" dirty="0" smtClean="0"/>
                        <a:t>2.3</a:t>
                      </a:r>
                      <a:r>
                        <a:rPr kumimoji="1" lang="ja-JP" altLang="en-US" sz="1200" dirty="0" smtClean="0"/>
                        <a:t>　本書におけるオープンデータの定義</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手引書に集約</a:t>
                      </a:r>
                      <a:endParaRPr kumimoji="1" lang="ja-JP" altLang="en-US" sz="1200" dirty="0"/>
                    </a:p>
                  </a:txBody>
                  <a:tcPr anchor="ctr"/>
                </a:tc>
              </a:tr>
              <a:tr h="343456">
                <a:tc>
                  <a:txBody>
                    <a:bodyPr/>
                    <a:lstStyle/>
                    <a:p>
                      <a:r>
                        <a:rPr kumimoji="1" lang="en-US" altLang="ja-JP" sz="1200" dirty="0" smtClean="0"/>
                        <a:t>2.</a:t>
                      </a:r>
                      <a:r>
                        <a:rPr kumimoji="1" lang="ja-JP" altLang="en-US" sz="1200" dirty="0" smtClean="0"/>
                        <a:t>自治体にとってのオープンデータの意義</a:t>
                      </a:r>
                      <a:endParaRPr kumimoji="1" lang="ja-JP" altLang="en-US" sz="1200" dirty="0"/>
                    </a:p>
                  </a:txBody>
                  <a:tcPr anchor="ctr"/>
                </a:tc>
                <a:tc>
                  <a:txBody>
                    <a:bodyPr/>
                    <a:lstStyle/>
                    <a:p>
                      <a:pPr marL="0" indent="0">
                        <a:buFont typeface="Arial" panose="020B0604020202020204" pitchFamily="34" charset="0"/>
                        <a:buNone/>
                      </a:pPr>
                      <a:r>
                        <a:rPr kumimoji="1" lang="en-US" altLang="ja-JP" sz="1200" dirty="0" smtClean="0"/>
                        <a:t>2.2</a:t>
                      </a:r>
                      <a:r>
                        <a:rPr kumimoji="1" lang="ja-JP" altLang="en-US" sz="1200" dirty="0" smtClean="0"/>
                        <a:t>　オープンデータの意義</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手引書に集約</a:t>
                      </a:r>
                      <a:endParaRPr kumimoji="1" lang="ja-JP" altLang="en-US" sz="1200" dirty="0"/>
                    </a:p>
                  </a:txBody>
                  <a:tcPr anchor="ctr"/>
                </a:tc>
              </a:tr>
              <a:tr h="622352">
                <a:tc>
                  <a:txBody>
                    <a:bodyPr/>
                    <a:lstStyle/>
                    <a:p>
                      <a:r>
                        <a:rPr kumimoji="1" lang="ja-JP" altLang="en-US" sz="1200" dirty="0" smtClean="0"/>
                        <a:t>第</a:t>
                      </a:r>
                      <a:r>
                        <a:rPr kumimoji="1" lang="en-US" altLang="ja-JP" sz="1200" dirty="0" smtClean="0"/>
                        <a:t>2</a:t>
                      </a:r>
                      <a:r>
                        <a:rPr kumimoji="1" lang="ja-JP" altLang="en-US" sz="1200" dirty="0" smtClean="0"/>
                        <a:t>章</a:t>
                      </a:r>
                      <a:endParaRPr kumimoji="1" lang="en-US" altLang="ja-JP" sz="1200" dirty="0" smtClean="0"/>
                    </a:p>
                    <a:p>
                      <a:r>
                        <a:rPr kumimoji="1" lang="ja-JP" altLang="en-US" sz="1200" dirty="0" smtClean="0"/>
                        <a:t>オープンデータに向けた</a:t>
                      </a:r>
                      <a:r>
                        <a:rPr kumimoji="1" lang="en-US" altLang="ja-JP" sz="1200" dirty="0" smtClean="0"/>
                        <a:t>6</a:t>
                      </a:r>
                      <a:r>
                        <a:rPr kumimoji="1" lang="ja-JP" altLang="en-US" sz="1200" dirty="0" err="1" smtClean="0"/>
                        <a:t>つの</a:t>
                      </a:r>
                      <a:r>
                        <a:rPr kumimoji="1" lang="ja-JP" altLang="en-US" sz="1200" dirty="0" smtClean="0"/>
                        <a:t>ステップ</a:t>
                      </a:r>
                      <a:endParaRPr kumimoji="1" lang="en-US" altLang="ja-JP" sz="1200" dirty="0" smtClean="0"/>
                    </a:p>
                    <a:p>
                      <a:r>
                        <a:rPr kumimoji="1" lang="ja-JP" altLang="en-US" sz="1200" dirty="0" smtClean="0"/>
                        <a:t>＜ステップ１＞～＜ステップ２＞</a:t>
                      </a:r>
                      <a:endParaRPr kumimoji="1" lang="en-US" altLang="ja-JP" sz="1200" dirty="0" smtClean="0"/>
                    </a:p>
                  </a:txBody>
                  <a:tcPr anchor="ctr"/>
                </a:tc>
                <a:tc>
                  <a:txBody>
                    <a:bodyPr/>
                    <a:lstStyle/>
                    <a:p>
                      <a:pPr marL="0" indent="0">
                        <a:buFont typeface="Arial" panose="020B0604020202020204" pitchFamily="34" charset="0"/>
                        <a:buNone/>
                      </a:pPr>
                      <a:r>
                        <a:rPr kumimoji="1" lang="ja-JP" altLang="en-US" sz="1200" dirty="0" smtClean="0"/>
                        <a:t>第</a:t>
                      </a:r>
                      <a:r>
                        <a:rPr kumimoji="1" lang="en-US" altLang="ja-JP" sz="1200" dirty="0" smtClean="0"/>
                        <a:t>3</a:t>
                      </a:r>
                      <a:r>
                        <a:rPr kumimoji="1" lang="ja-JP" altLang="en-US" sz="1200" dirty="0" smtClean="0"/>
                        <a:t>章　オープンデータの整備・掲載手順</a:t>
                      </a:r>
                    </a:p>
                  </a:txBody>
                  <a:tcPr anchor="ctr"/>
                </a:tc>
                <a:tc>
                  <a:txBody>
                    <a:bodyPr/>
                    <a:lstStyle/>
                    <a:p>
                      <a:pPr marL="0" indent="0">
                        <a:buFont typeface="Arial" panose="020B0604020202020204" pitchFamily="34" charset="0"/>
                        <a:buNone/>
                      </a:pPr>
                      <a:r>
                        <a:rPr kumimoji="1" lang="ja-JP" altLang="en-US" sz="1200" dirty="0" smtClean="0"/>
                        <a:t>手引書に集約</a:t>
                      </a:r>
                      <a:endParaRPr kumimoji="1" lang="ja-JP" altLang="en-US" sz="1200" dirty="0"/>
                    </a:p>
                  </a:txBody>
                  <a:tcPr anchor="ctr"/>
                </a:tc>
              </a:tr>
              <a:tr h="800167">
                <a:tc>
                  <a:txBody>
                    <a:bodyPr/>
                    <a:lstStyle/>
                    <a:p>
                      <a:r>
                        <a:rPr kumimoji="1" lang="ja-JP" altLang="en-US" sz="1200" dirty="0" smtClean="0"/>
                        <a:t>＜ステップ３＞</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第</a:t>
                      </a:r>
                      <a:r>
                        <a:rPr kumimoji="1" lang="en-US" altLang="ja-JP" sz="1200" dirty="0" smtClean="0"/>
                        <a:t>8</a:t>
                      </a:r>
                      <a:r>
                        <a:rPr kumimoji="1" lang="ja-JP" altLang="en-US" sz="1200" dirty="0" smtClean="0"/>
                        <a:t>章～第</a:t>
                      </a:r>
                      <a:r>
                        <a:rPr kumimoji="1" lang="en-US" altLang="ja-JP" sz="1200" dirty="0" smtClean="0"/>
                        <a:t>9</a:t>
                      </a:r>
                      <a:r>
                        <a:rPr kumimoji="1" lang="ja-JP" altLang="en-US" sz="1200" dirty="0" smtClean="0"/>
                        <a:t>章</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ステップ</a:t>
                      </a:r>
                      <a:r>
                        <a:rPr kumimoji="1" lang="en-US" altLang="ja-JP" sz="1200" dirty="0" smtClean="0"/>
                        <a:t>3</a:t>
                      </a:r>
                      <a:r>
                        <a:rPr kumimoji="1" lang="ja-JP" altLang="en-US" sz="1200" dirty="0" smtClean="0"/>
                        <a:t>に関連して、公開データの選定、データの作成、メタデータの作成について</a:t>
                      </a:r>
                      <a:endParaRPr kumimoji="1" lang="en-US" altLang="ja-JP" sz="1200" dirty="0" smtClean="0"/>
                    </a:p>
                    <a:p>
                      <a:pPr marL="0" indent="0">
                        <a:buFont typeface="Arial" panose="020B0604020202020204" pitchFamily="34" charset="0"/>
                        <a:buNone/>
                      </a:pPr>
                      <a:r>
                        <a:rPr kumimoji="1" lang="ja-JP" altLang="en-US" sz="1200" dirty="0" smtClean="0"/>
                        <a:t>ガイドで詳細を説明</a:t>
                      </a:r>
                      <a:endParaRPr kumimoji="1" lang="ja-JP" altLang="en-US" sz="1200" dirty="0"/>
                    </a:p>
                  </a:txBody>
                  <a:tcPr anchor="ctr"/>
                </a:tc>
              </a:tr>
              <a:tr h="622352">
                <a:tc>
                  <a:txBody>
                    <a:bodyPr/>
                    <a:lstStyle/>
                    <a:p>
                      <a:r>
                        <a:rPr kumimoji="1" lang="ja-JP" altLang="en-US" sz="1200" dirty="0" smtClean="0"/>
                        <a:t>＜ステップ４＞</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第</a:t>
                      </a:r>
                      <a:r>
                        <a:rPr kumimoji="1" lang="en-US" altLang="ja-JP" sz="1200" dirty="0" smtClean="0"/>
                        <a:t>4</a:t>
                      </a:r>
                      <a:r>
                        <a:rPr kumimoji="1" lang="ja-JP" altLang="en-US" sz="1200" dirty="0" smtClean="0"/>
                        <a:t>章～第</a:t>
                      </a:r>
                      <a:r>
                        <a:rPr kumimoji="1" lang="en-US" altLang="ja-JP" sz="1200" dirty="0" smtClean="0"/>
                        <a:t>7</a:t>
                      </a:r>
                      <a:r>
                        <a:rPr kumimoji="1" lang="ja-JP" altLang="en-US" sz="1200" dirty="0" smtClean="0"/>
                        <a:t>章</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ステップ</a:t>
                      </a:r>
                      <a:r>
                        <a:rPr kumimoji="1" lang="en-US" altLang="ja-JP" sz="1200" dirty="0" smtClean="0"/>
                        <a:t>4</a:t>
                      </a:r>
                      <a:r>
                        <a:rPr kumimoji="1" lang="ja-JP" altLang="en-US" sz="1200" dirty="0" smtClean="0"/>
                        <a:t>に関連して、利用ルール部分についてガイドで詳細を説明</a:t>
                      </a:r>
                      <a:endParaRPr kumimoji="1" lang="ja-JP" altLang="en-US" sz="1200" dirty="0"/>
                    </a:p>
                  </a:txBody>
                  <a:tcPr anchor="ctr"/>
                </a:tc>
              </a:tr>
              <a:tr h="340134">
                <a:tc>
                  <a:txBody>
                    <a:bodyPr/>
                    <a:lstStyle/>
                    <a:p>
                      <a:r>
                        <a:rPr kumimoji="1" lang="ja-JP" altLang="en-US" sz="1200" dirty="0" smtClean="0"/>
                        <a:t>＜ステップ５＞～＜ステップ</a:t>
                      </a:r>
                      <a:r>
                        <a:rPr kumimoji="1" lang="en-US" altLang="ja-JP" sz="1200" dirty="0" smtClean="0"/>
                        <a:t>6</a:t>
                      </a:r>
                      <a:r>
                        <a:rPr kumimoji="1" lang="ja-JP" altLang="en-US" sz="1200" dirty="0" smtClean="0"/>
                        <a:t>＞</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なし</a:t>
                      </a:r>
                      <a:endParaRPr kumimoji="1" lang="ja-JP" altLang="en-US" sz="1200" dirty="0"/>
                    </a:p>
                  </a:txBody>
                  <a:tcPr anchor="ctr"/>
                </a:tc>
                <a:tc>
                  <a:txBody>
                    <a:bodyPr/>
                    <a:lstStyle/>
                    <a:p>
                      <a:pPr marL="0" indent="0">
                        <a:buFont typeface="Arial" panose="020B0604020202020204" pitchFamily="34" charset="0"/>
                        <a:buNone/>
                      </a:pPr>
                      <a:endParaRPr kumimoji="1" lang="ja-JP" altLang="en-US" sz="1200" dirty="0"/>
                    </a:p>
                  </a:txBody>
                  <a:tcPr anchor="ctr"/>
                </a:tc>
              </a:tr>
              <a:tr h="530957">
                <a:tc>
                  <a:txBody>
                    <a:bodyPr/>
                    <a:lstStyle/>
                    <a:p>
                      <a:r>
                        <a:rPr kumimoji="1" lang="ja-JP" altLang="en-US" sz="1200" dirty="0" smtClean="0"/>
                        <a:t>付録：参考情報</a:t>
                      </a:r>
                      <a:endParaRPr kumimoji="1" lang="ja-JP" altLang="en-US" sz="1200" dirty="0"/>
                    </a:p>
                  </a:txBody>
                  <a:tcPr anchor="ctr"/>
                </a:tc>
                <a:tc>
                  <a:txBody>
                    <a:bodyPr/>
                    <a:lstStyle/>
                    <a:p>
                      <a:pPr marL="0" marR="0" indent="0" algn="l" defTabSz="672541"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dirty="0" smtClean="0"/>
                        <a:t>2.1</a:t>
                      </a:r>
                      <a:r>
                        <a:rPr kumimoji="1" lang="ja-JP" altLang="en-US" sz="1200" dirty="0" smtClean="0"/>
                        <a:t>オープンデータに関する主な動向</a:t>
                      </a:r>
                    </a:p>
                  </a:txBody>
                  <a:tcPr anchor="ctr"/>
                </a:tc>
                <a:tc>
                  <a:txBody>
                    <a:bodyPr/>
                    <a:lstStyle/>
                    <a:p>
                      <a:pPr marL="0" indent="0">
                        <a:buFont typeface="Arial" panose="020B0604020202020204" pitchFamily="34" charset="0"/>
                        <a:buNone/>
                      </a:pPr>
                      <a:r>
                        <a:rPr kumimoji="1" lang="ja-JP" altLang="en-US" sz="1200" dirty="0" smtClean="0"/>
                        <a:t>手引書に集約</a:t>
                      </a:r>
                      <a:endParaRPr kumimoji="1" lang="ja-JP" altLang="en-US" sz="1200" dirty="0"/>
                    </a:p>
                  </a:txBody>
                  <a:tcPr anchor="ctr"/>
                </a:tc>
              </a:tr>
              <a:tr h="453774">
                <a:tc>
                  <a:txBody>
                    <a:bodyPr/>
                    <a:lstStyle/>
                    <a:p>
                      <a:r>
                        <a:rPr kumimoji="1" lang="ja-JP" altLang="en-US" sz="1200" dirty="0" smtClean="0"/>
                        <a:t>なし</a:t>
                      </a:r>
                      <a:endParaRPr kumimoji="1" lang="ja-JP" altLang="en-US" sz="1200" dirty="0"/>
                    </a:p>
                  </a:txBody>
                  <a:tcPr anchor="ctr"/>
                </a:tc>
                <a:tc>
                  <a:txBody>
                    <a:bodyPr/>
                    <a:lstStyle/>
                    <a:p>
                      <a:pPr marL="0" marR="0" indent="0" algn="l" defTabSz="672541"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smtClean="0"/>
                        <a:t>なし</a:t>
                      </a:r>
                    </a:p>
                  </a:txBody>
                  <a:tcPr anchor="ctr"/>
                </a:tc>
                <a:tc>
                  <a:txBody>
                    <a:bodyPr/>
                    <a:lstStyle/>
                    <a:p>
                      <a:pPr marL="0" indent="0">
                        <a:buFont typeface="Arial" panose="020B0604020202020204" pitchFamily="34" charset="0"/>
                        <a:buNone/>
                      </a:pPr>
                      <a:r>
                        <a:rPr kumimoji="1" lang="ja-JP" altLang="en-US" sz="1200" dirty="0" smtClean="0"/>
                        <a:t>オープンデータの経済効果について新規追加</a:t>
                      </a:r>
                      <a:endParaRPr kumimoji="1" lang="ja-JP" altLang="en-US" sz="1200" dirty="0"/>
                    </a:p>
                  </a:txBody>
                  <a:tcPr anchor="ctr"/>
                </a:tc>
              </a:tr>
            </a:tbl>
          </a:graphicData>
        </a:graphic>
      </p:graphicFrame>
    </p:spTree>
    <p:extLst>
      <p:ext uri="{BB962C8B-B14F-4D97-AF65-F5344CB8AC3E}">
        <p14:creationId xmlns:p14="http://schemas.microsoft.com/office/powerpoint/2010/main" val="3838014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04800"/>
            <a:ext cx="9393517" cy="581715"/>
          </a:xfrm>
        </p:spPr>
        <p:txBody>
          <a:bodyPr>
            <a:normAutofit/>
          </a:bodyPr>
          <a:lstStyle/>
          <a:p>
            <a:r>
              <a:rPr lang="ja-JP" altLang="en-US" sz="2800" dirty="0" smtClean="0"/>
              <a:t>２．オープンデータ公開ガイドの目次案</a:t>
            </a:r>
            <a:endParaRPr lang="ja-JP" altLang="en-US" sz="28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636668262"/>
              </p:ext>
            </p:extLst>
          </p:nvPr>
        </p:nvGraphicFramePr>
        <p:xfrm>
          <a:off x="498036" y="1196753"/>
          <a:ext cx="9001000" cy="5094926"/>
        </p:xfrm>
        <a:graphic>
          <a:graphicData uri="http://schemas.openxmlformats.org/drawingml/2006/table">
            <a:tbl>
              <a:tblPr firstRow="1" bandRow="1">
                <a:tableStyleId>{21E4AEA4-8DFA-4A89-87EB-49C32662AFE0}</a:tableStyleId>
              </a:tblPr>
              <a:tblGrid>
                <a:gridCol w="3302836"/>
                <a:gridCol w="5698164"/>
              </a:tblGrid>
              <a:tr h="266722">
                <a:tc>
                  <a:txBody>
                    <a:bodyPr/>
                    <a:lstStyle/>
                    <a:p>
                      <a:r>
                        <a:rPr kumimoji="1" lang="ja-JP" altLang="en-US" sz="1400" dirty="0" smtClean="0"/>
                        <a:t>オープンデータガイド　目次</a:t>
                      </a:r>
                      <a:endParaRPr kumimoji="1" lang="ja-JP" altLang="en-US" sz="1400" dirty="0"/>
                    </a:p>
                  </a:txBody>
                  <a:tcPr anchor="ctr"/>
                </a:tc>
                <a:tc>
                  <a:txBody>
                    <a:bodyPr/>
                    <a:lstStyle/>
                    <a:p>
                      <a:r>
                        <a:rPr kumimoji="1" lang="ja-JP" altLang="en-US" sz="1400" dirty="0" smtClean="0"/>
                        <a:t>内容</a:t>
                      </a:r>
                      <a:endParaRPr kumimoji="1" lang="ja-JP" altLang="en-US" sz="1400" dirty="0"/>
                    </a:p>
                  </a:txBody>
                  <a:tcPr anchor="ctr"/>
                </a:tc>
              </a:tr>
              <a:tr h="444537">
                <a:tc>
                  <a:txBody>
                    <a:bodyPr/>
                    <a:lstStyle/>
                    <a:p>
                      <a:r>
                        <a:rPr kumimoji="1" lang="ja-JP" altLang="en-US" sz="1400" dirty="0" smtClean="0"/>
                        <a:t>第１章　</a:t>
                      </a:r>
                      <a:endParaRPr kumimoji="1" lang="en-US" altLang="ja-JP" sz="1400" dirty="0" smtClean="0"/>
                    </a:p>
                    <a:p>
                      <a:r>
                        <a:rPr kumimoji="1" lang="ja-JP" altLang="en-US" sz="1400" dirty="0" smtClean="0"/>
                        <a:t>はじめに</a:t>
                      </a:r>
                      <a:endParaRPr kumimoji="1" lang="ja-JP" altLang="en-US" sz="1400" dirty="0"/>
                    </a:p>
                  </a:txBody>
                  <a:tcPr anchor="ctr"/>
                </a:tc>
                <a:tc>
                  <a:txBody>
                    <a:bodyPr/>
                    <a:lstStyle/>
                    <a:p>
                      <a:pPr marL="0" indent="0">
                        <a:buFont typeface="Arial" panose="020B0604020202020204" pitchFamily="34" charset="0"/>
                        <a:buNone/>
                      </a:pPr>
                      <a:r>
                        <a:rPr kumimoji="1" lang="ja-JP" altLang="en-US" sz="1400" dirty="0" smtClean="0"/>
                        <a:t>本書の目的、対象読者、位置づけを記載</a:t>
                      </a:r>
                      <a:endParaRPr kumimoji="1" lang="en-US" altLang="ja-JP" sz="1400" dirty="0" smtClean="0"/>
                    </a:p>
                    <a:p>
                      <a:pPr marL="0" indent="0">
                        <a:buFont typeface="Arial" panose="020B0604020202020204" pitchFamily="34" charset="0"/>
                        <a:buNone/>
                      </a:pPr>
                      <a:r>
                        <a:rPr kumimoji="1" lang="ja-JP" altLang="en-US" sz="1400" dirty="0" smtClean="0"/>
                        <a:t>特に、内閣官房のガイド等との関係性について、最初に読むべきは手引書であるという整理する</a:t>
                      </a:r>
                      <a:endParaRPr kumimoji="1" lang="en-US" altLang="ja-JP" sz="1400" dirty="0" smtClean="0"/>
                    </a:p>
                    <a:p>
                      <a:pPr marL="0" indent="0">
                        <a:buFont typeface="Arial" panose="020B0604020202020204" pitchFamily="34" charset="0"/>
                        <a:buNone/>
                      </a:pPr>
                      <a:r>
                        <a:rPr kumimoji="1" lang="ja-JP" altLang="en-US" sz="1400" dirty="0" smtClean="0"/>
                        <a:t>従来の第２章の情報の一部を記載。（定義など）</a:t>
                      </a:r>
                      <a:endParaRPr kumimoji="1" lang="en-US" altLang="ja-JP" sz="1400" dirty="0" smtClean="0"/>
                    </a:p>
                  </a:txBody>
                  <a:tcPr anchor="ctr"/>
                </a:tc>
              </a:tr>
              <a:tr h="702919">
                <a:tc>
                  <a:txBody>
                    <a:bodyPr/>
                    <a:lstStyle/>
                    <a:p>
                      <a:r>
                        <a:rPr kumimoji="1" lang="ja-JP" altLang="en-US" sz="1400" dirty="0" smtClean="0"/>
                        <a:t>第２章　</a:t>
                      </a:r>
                      <a:endParaRPr kumimoji="1" lang="en-US" altLang="ja-JP" sz="1400" dirty="0" smtClean="0"/>
                    </a:p>
                    <a:p>
                      <a:r>
                        <a:rPr kumimoji="1" lang="ja-JP" altLang="en-US" sz="1400" dirty="0" smtClean="0"/>
                        <a:t>オープンデータ利用ルールの比較</a:t>
                      </a:r>
                      <a:endParaRPr kumimoji="1" lang="ja-JP" altLang="en-US" sz="1400" dirty="0"/>
                    </a:p>
                  </a:txBody>
                  <a:tcPr anchor="ctr"/>
                </a:tc>
                <a:tc>
                  <a:txBody>
                    <a:bodyPr/>
                    <a:lstStyle/>
                    <a:p>
                      <a:pPr marL="0" indent="0">
                        <a:buFont typeface="Arial" panose="020B0604020202020204" pitchFamily="34" charset="0"/>
                        <a:buNone/>
                      </a:pPr>
                      <a:r>
                        <a:rPr kumimoji="1" lang="ja-JP" altLang="en-US" sz="1400" dirty="0" smtClean="0"/>
                        <a:t>オープンデータにおける利用ルールの必要性</a:t>
                      </a:r>
                      <a:endParaRPr kumimoji="1" lang="en-US" altLang="ja-JP" sz="1400" dirty="0" smtClean="0"/>
                    </a:p>
                    <a:p>
                      <a:pPr marL="0" indent="0">
                        <a:buFont typeface="Arial" panose="020B0604020202020204" pitchFamily="34" charset="0"/>
                        <a:buNone/>
                      </a:pPr>
                      <a:r>
                        <a:rPr kumimoji="1" lang="ja-JP" altLang="en-US" sz="1400" dirty="0" smtClean="0"/>
                        <a:t>オープンデータ利用ルールの概要（</a:t>
                      </a:r>
                      <a:r>
                        <a:rPr kumimoji="1" lang="en-US" altLang="ja-JP" sz="1400" dirty="0" smtClean="0"/>
                        <a:t>CC-BY</a:t>
                      </a:r>
                      <a:r>
                        <a:rPr kumimoji="1" lang="ja-JP" altLang="en-US" sz="1400" dirty="0" err="1" smtClean="0"/>
                        <a:t>、</a:t>
                      </a:r>
                      <a:r>
                        <a:rPr kumimoji="1" lang="en-US" altLang="ja-JP" sz="1400" dirty="0" smtClean="0"/>
                        <a:t>CC0</a:t>
                      </a:r>
                      <a:r>
                        <a:rPr kumimoji="1" lang="ja-JP" altLang="en-US" sz="1400" dirty="0" err="1" smtClean="0"/>
                        <a:t>、</a:t>
                      </a:r>
                      <a:r>
                        <a:rPr kumimoji="1" lang="ja-JP" altLang="en-US" sz="1400" dirty="0" smtClean="0"/>
                        <a:t>政府標準利用規約の紹介）</a:t>
                      </a:r>
                      <a:endParaRPr kumimoji="1" lang="en-US" altLang="ja-JP" sz="1400" dirty="0" smtClean="0"/>
                    </a:p>
                    <a:p>
                      <a:pPr marL="0" indent="0">
                        <a:buFont typeface="Arial" panose="020B0604020202020204" pitchFamily="34" charset="0"/>
                        <a:buNone/>
                      </a:pPr>
                      <a:r>
                        <a:rPr kumimoji="1" lang="ja-JP" altLang="en-US" sz="1400" dirty="0" smtClean="0"/>
                        <a:t>利用ルールの比較</a:t>
                      </a:r>
                      <a:endParaRPr kumimoji="1" lang="en-US" altLang="ja-JP" sz="1400" dirty="0" smtClean="0"/>
                    </a:p>
                  </a:txBody>
                  <a:tcPr anchor="ctr"/>
                </a:tc>
              </a:tr>
              <a:tr h="901783">
                <a:tc>
                  <a:txBody>
                    <a:bodyPr/>
                    <a:lstStyle/>
                    <a:p>
                      <a:r>
                        <a:rPr kumimoji="1" lang="ja-JP" altLang="en-US" sz="1400" dirty="0" smtClean="0"/>
                        <a:t>第３章　</a:t>
                      </a:r>
                      <a:endParaRPr kumimoji="1" lang="en-US" altLang="ja-JP" sz="1400" dirty="0" smtClean="0"/>
                    </a:p>
                    <a:p>
                      <a:r>
                        <a:rPr kumimoji="1" lang="ja-JP" altLang="en-US" sz="1400" dirty="0" smtClean="0"/>
                        <a:t>オープンデータ利用ルールの使い方</a:t>
                      </a:r>
                      <a:endParaRPr kumimoji="1" lang="ja-JP" altLang="en-US" sz="1400" dirty="0"/>
                    </a:p>
                  </a:txBody>
                  <a:tcPr anchor="ctr"/>
                </a:tc>
                <a:tc>
                  <a:txBody>
                    <a:bodyPr/>
                    <a:lstStyle/>
                    <a:p>
                      <a:pPr marL="0" marR="0" indent="0" algn="l" defTabSz="672541"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dirty="0" smtClean="0"/>
                        <a:t>どの目的であればどの利用ルールを利用すると良いのかの整理</a:t>
                      </a:r>
                      <a:endParaRPr kumimoji="1" lang="en-US" altLang="ja-JP" sz="1400" dirty="0" smtClean="0"/>
                    </a:p>
                    <a:p>
                      <a:pPr marL="0" indent="0">
                        <a:buFont typeface="Arial" panose="020B0604020202020204" pitchFamily="34" charset="0"/>
                        <a:buNone/>
                      </a:pPr>
                      <a:r>
                        <a:rPr kumimoji="1" lang="ja-JP" altLang="en-US" sz="1400" dirty="0" smtClean="0"/>
                        <a:t>各利用ルールの具体的な利用方法</a:t>
                      </a:r>
                      <a:endParaRPr kumimoji="1" lang="en-US" altLang="ja-JP" sz="1400" dirty="0" smtClean="0"/>
                    </a:p>
                    <a:p>
                      <a:pPr marL="0" indent="0">
                        <a:buFont typeface="Arial" panose="020B0604020202020204" pitchFamily="34" charset="0"/>
                        <a:buNone/>
                      </a:pPr>
                      <a:r>
                        <a:rPr kumimoji="1" lang="ja-JP" altLang="en-US" sz="1400" dirty="0" smtClean="0"/>
                        <a:t>ケーススタディ</a:t>
                      </a:r>
                      <a:endParaRPr kumimoji="1" lang="ja-JP" altLang="en-US" sz="1400" dirty="0"/>
                    </a:p>
                  </a:txBody>
                  <a:tcPr anchor="ctr"/>
                </a:tc>
              </a:tr>
              <a:tr h="576064">
                <a:tc>
                  <a:txBody>
                    <a:bodyPr/>
                    <a:lstStyle/>
                    <a:p>
                      <a:r>
                        <a:rPr kumimoji="1" lang="ja-JP" altLang="en-US" sz="1400" dirty="0" smtClean="0"/>
                        <a:t>第４章</a:t>
                      </a:r>
                      <a:endParaRPr kumimoji="1" lang="en-US" altLang="ja-JP" sz="1400" dirty="0" smtClean="0"/>
                    </a:p>
                    <a:p>
                      <a:r>
                        <a:rPr kumimoji="1" lang="ja-JP" altLang="en-US" sz="1400" dirty="0" smtClean="0"/>
                        <a:t>オープンデータの技術レベル</a:t>
                      </a:r>
                      <a:endParaRPr kumimoji="1" lang="ja-JP" altLang="en-US" sz="1400" dirty="0"/>
                    </a:p>
                  </a:txBody>
                  <a:tcPr anchor="ctr"/>
                </a:tc>
                <a:tc>
                  <a:txBody>
                    <a:bodyPr/>
                    <a:lstStyle/>
                    <a:p>
                      <a:pPr marL="0" indent="0">
                        <a:buFont typeface="Arial" panose="020B0604020202020204" pitchFamily="34" charset="0"/>
                        <a:buNone/>
                      </a:pPr>
                      <a:r>
                        <a:rPr kumimoji="1" lang="ja-JP" altLang="en-US" sz="1400" dirty="0" smtClean="0"/>
                        <a:t>従来と同様の記載</a:t>
                      </a:r>
                      <a:endParaRPr kumimoji="1" lang="en-US" altLang="ja-JP" sz="1400" dirty="0" smtClean="0"/>
                    </a:p>
                    <a:p>
                      <a:pPr marL="0" indent="0">
                        <a:buFont typeface="Arial" panose="020B0604020202020204" pitchFamily="34" charset="0"/>
                        <a:buNone/>
                      </a:pPr>
                      <a:r>
                        <a:rPr kumimoji="1" lang="ja-JP" altLang="en-US" sz="1400" dirty="0" smtClean="0"/>
                        <a:t>ガイドとの関係性が見えるように修正　（技術委員会で検討）</a:t>
                      </a:r>
                      <a:endParaRPr kumimoji="1" lang="ja-JP" altLang="en-US" sz="1400" dirty="0"/>
                    </a:p>
                  </a:txBody>
                  <a:tcPr anchor="ctr"/>
                </a:tc>
              </a:tr>
              <a:tr h="622352">
                <a:tc>
                  <a:txBody>
                    <a:bodyPr/>
                    <a:lstStyle/>
                    <a:p>
                      <a:r>
                        <a:rPr kumimoji="1" lang="ja-JP" altLang="en-US" sz="1400" dirty="0" smtClean="0"/>
                        <a:t>第５章</a:t>
                      </a:r>
                      <a:endParaRPr kumimoji="1" lang="en-US" altLang="ja-JP" sz="1400" dirty="0" smtClean="0"/>
                    </a:p>
                    <a:p>
                      <a:r>
                        <a:rPr kumimoji="1" lang="ja-JP" altLang="en-US" sz="1400" dirty="0" smtClean="0"/>
                        <a:t>オープンデータのための技術的指針</a:t>
                      </a:r>
                      <a:endParaRPr kumimoji="1" lang="en-US" altLang="ja-JP" sz="1400" dirty="0" smtClean="0"/>
                    </a:p>
                  </a:txBody>
                  <a:tcPr anchor="ctr"/>
                </a:tc>
                <a:tc>
                  <a:txBody>
                    <a:bodyPr/>
                    <a:lstStyle/>
                    <a:p>
                      <a:pPr marL="0" indent="0">
                        <a:buFont typeface="Arial" panose="020B0604020202020204" pitchFamily="34" charset="0"/>
                        <a:buNone/>
                      </a:pPr>
                      <a:r>
                        <a:rPr kumimoji="1" lang="ja-JP" altLang="en-US" sz="1400" dirty="0" smtClean="0"/>
                        <a:t>従来と同様の記載</a:t>
                      </a:r>
                      <a:endParaRPr kumimoji="1" lang="en-US" altLang="ja-JP" sz="1400" dirty="0" smtClean="0"/>
                    </a:p>
                    <a:p>
                      <a:pPr marL="0" indent="0">
                        <a:buFont typeface="Arial" panose="020B0604020202020204" pitchFamily="34" charset="0"/>
                        <a:buNone/>
                      </a:pPr>
                      <a:r>
                        <a:rPr kumimoji="1" lang="ja-JP" altLang="en-US" sz="1400" dirty="0" smtClean="0"/>
                        <a:t>ガイドとの関係性が見えるように修正　（技術委員会で検討）</a:t>
                      </a:r>
                    </a:p>
                  </a:txBody>
                  <a:tcPr anchor="ctr"/>
                </a:tc>
              </a:tr>
              <a:tr h="800167">
                <a:tc>
                  <a:txBody>
                    <a:bodyPr/>
                    <a:lstStyle/>
                    <a:p>
                      <a:r>
                        <a:rPr kumimoji="1" lang="ja-JP" altLang="en-US" sz="1400" dirty="0" smtClean="0"/>
                        <a:t>付録</a:t>
                      </a:r>
                      <a:endParaRPr kumimoji="1" lang="en-US" altLang="ja-JP" sz="1400" dirty="0" smtClean="0"/>
                    </a:p>
                    <a:p>
                      <a:r>
                        <a:rPr kumimoji="1" lang="ja-JP" altLang="en-US" sz="1400" dirty="0" smtClean="0"/>
                        <a:t>オープンデータに関する規格・ツール</a:t>
                      </a:r>
                      <a:endParaRPr kumimoji="1" lang="en-US" altLang="ja-JP" sz="1400" dirty="0" smtClean="0"/>
                    </a:p>
                    <a:p>
                      <a:r>
                        <a:rPr kumimoji="1" lang="ja-JP" altLang="en-US" sz="1400" dirty="0" smtClean="0"/>
                        <a:t>データカタログシステム</a:t>
                      </a:r>
                      <a:r>
                        <a:rPr kumimoji="1" lang="en-US" altLang="ja-JP" sz="1400" dirty="0" smtClean="0"/>
                        <a:t>CKAN</a:t>
                      </a:r>
                      <a:endParaRPr kumimoji="1" lang="ja-JP" altLang="en-US" sz="1400" dirty="0"/>
                    </a:p>
                  </a:txBody>
                  <a:tcPr anchor="ctr"/>
                </a:tc>
                <a:tc>
                  <a:txBody>
                    <a:bodyPr/>
                    <a:lstStyle/>
                    <a:p>
                      <a:pPr marL="0" indent="0">
                        <a:buFont typeface="Arial" panose="020B0604020202020204" pitchFamily="34" charset="0"/>
                        <a:buNone/>
                      </a:pPr>
                      <a:r>
                        <a:rPr kumimoji="1" lang="ja-JP" altLang="en-US" sz="1400" dirty="0" smtClean="0"/>
                        <a:t>従来と同様の記載　（技術委員会で検討）</a:t>
                      </a:r>
                      <a:endParaRPr kumimoji="1" lang="ja-JP" altLang="en-US" sz="1400" dirty="0"/>
                    </a:p>
                  </a:txBody>
                  <a:tcPr anchor="ctr"/>
                </a:tc>
              </a:tr>
            </a:tbl>
          </a:graphicData>
        </a:graphic>
      </p:graphicFrame>
    </p:spTree>
    <p:extLst>
      <p:ext uri="{BB962C8B-B14F-4D97-AF65-F5344CB8AC3E}">
        <p14:creationId xmlns:p14="http://schemas.microsoft.com/office/powerpoint/2010/main" val="2094346427"/>
      </p:ext>
    </p:extLst>
  </p:cSld>
  <p:clrMapOvr>
    <a:masterClrMapping/>
  </p:clrMapOvr>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613</Words>
  <Application>Microsoft Office PowerPoint</Application>
  <PresentationFormat>A4 210 x 297 mm</PresentationFormat>
  <Paragraphs>105</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VLEDパワポ基本テンプレート</vt:lpstr>
      <vt:lpstr>オープンデータ公開ガイドの項目整理</vt:lpstr>
      <vt:lpstr>１．「地方公共団体のための最初の手引書」と当機構ガイドの調整</vt:lpstr>
      <vt:lpstr>参考：「地方公共団体のための最初の手引書」と当機構ガイドの関係</vt:lpstr>
      <vt:lpstr>２．オープンデータ公開ガイドの目次案</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2014-12-17T06:37:59Z</dcterms:created>
  <dcterms:modified xsi:type="dcterms:W3CDTF">2015-10-08T10:21:46Z</dcterms:modified>
</cp:coreProperties>
</file>