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13"/>
  </p:notesMasterIdLst>
  <p:handoutMasterIdLst>
    <p:handoutMasterId r:id="rId14"/>
  </p:handoutMasterIdLst>
  <p:sldIdLst>
    <p:sldId id="276" r:id="rId2"/>
    <p:sldId id="296" r:id="rId3"/>
    <p:sldId id="295" r:id="rId4"/>
    <p:sldId id="297" r:id="rId5"/>
    <p:sldId id="299" r:id="rId6"/>
    <p:sldId id="303" r:id="rId7"/>
    <p:sldId id="300" r:id="rId8"/>
    <p:sldId id="301" r:id="rId9"/>
    <p:sldId id="302" r:id="rId10"/>
    <p:sldId id="305" r:id="rId11"/>
    <p:sldId id="282" r:id="rId12"/>
  </p:sldIdLst>
  <p:sldSz cx="9906000" cy="6858000" type="A4"/>
  <p:notesSz cx="6807200" cy="9939338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1pPr>
    <a:lvl2pPr marL="33627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2pPr>
    <a:lvl3pPr marL="67254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3pPr>
    <a:lvl4pPr marL="100881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4pPr>
    <a:lvl5pPr marL="134508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5pPr>
    <a:lvl6pPr marL="1681353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6pPr>
    <a:lvl7pPr marL="201762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7pPr>
    <a:lvl8pPr marL="235389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8pPr>
    <a:lvl9pPr marL="2690165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180">
          <p15:clr>
            <a:srgbClr val="A4A3A4"/>
          </p15:clr>
        </p15:guide>
        <p15:guide id="2" pos="59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5">
          <p15:clr>
            <a:srgbClr val="A4A3A4"/>
          </p15:clr>
        </p15:guide>
        <p15:guide id="2" pos="2234">
          <p15:clr>
            <a:srgbClr val="A4A3A4"/>
          </p15:clr>
        </p15:guide>
        <p15:guide id="3" orient="horz" pos="3132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36699"/>
    <a:srgbClr val="E2D9B6"/>
    <a:srgbClr val="EAEAEA"/>
    <a:srgbClr val="003366"/>
    <a:srgbClr val="FF9933"/>
    <a:srgbClr val="DDDDDD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淡色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淡色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中間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中間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濃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淡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淡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淡色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中間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淡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中間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淡色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中間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6" autoAdjust="0"/>
    <p:restoredTop sz="99566" autoAdjust="0"/>
  </p:normalViewPr>
  <p:slideViewPr>
    <p:cSldViewPr>
      <p:cViewPr varScale="1">
        <p:scale>
          <a:sx n="87" d="100"/>
          <a:sy n="87" d="100"/>
        </p:scale>
        <p:origin x="-78" y="-168"/>
      </p:cViewPr>
      <p:guideLst>
        <p:guide orient="horz" pos="4180"/>
        <p:guide pos="5984"/>
      </p:guideLst>
    </p:cSldViewPr>
  </p:slideViewPr>
  <p:outlineViewPr>
    <p:cViewPr>
      <p:scale>
        <a:sx n="33" d="100"/>
        <a:sy n="33" d="100"/>
      </p:scale>
      <p:origin x="0" y="4398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61400"/>
    </p:cViewPr>
  </p:sorterViewPr>
  <p:notesViewPr>
    <p:cSldViewPr>
      <p:cViewPr varScale="1">
        <p:scale>
          <a:sx n="91" d="100"/>
          <a:sy n="91" d="100"/>
        </p:scale>
        <p:origin x="-2772" y="-102"/>
      </p:cViewPr>
      <p:guideLst>
        <p:guide orient="horz" pos="3225"/>
        <p:guide orient="horz" pos="3132"/>
        <p:guide pos="2234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0260" y="9445464"/>
            <a:ext cx="2946945" cy="493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7" tIns="47751" rIns="95497" bIns="47751" numCol="1" anchor="b" anchorCtr="0" compatLnSpc="1">
            <a:prstTxWarp prst="textNoShape">
              <a:avLst/>
            </a:prstTxWarp>
          </a:bodyPr>
          <a:lstStyle>
            <a:lvl1pPr algn="r" defTabSz="955518">
              <a:defRPr kumimoji="1" sz="1100" smtClean="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434E4037-DC3D-481B-8B35-4313454980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5696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46945" cy="4938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97" tIns="47751" rIns="95497" bIns="47751" numCol="1" anchor="ctr" anchorCtr="0" compatLnSpc="1">
            <a:prstTxWarp prst="textNoShape">
              <a:avLst/>
            </a:prstTxWarp>
          </a:bodyPr>
          <a:lstStyle>
            <a:lvl1pPr algn="l" defTabSz="955518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0260" y="3"/>
            <a:ext cx="2946945" cy="4938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97" tIns="47751" rIns="95497" bIns="47751" numCol="1" anchor="ctr" anchorCtr="0" compatLnSpc="1">
            <a:prstTxWarp prst="textNoShape">
              <a:avLst/>
            </a:prstTxWarp>
          </a:bodyPr>
          <a:lstStyle>
            <a:lvl1pPr algn="r" defTabSz="955518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9613" y="744538"/>
            <a:ext cx="5387975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745" y="4721192"/>
            <a:ext cx="4989714" cy="447424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97" tIns="47751" rIns="95497" bIns="4775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5464"/>
            <a:ext cx="2946945" cy="4938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97" tIns="47751" rIns="95497" bIns="47751" numCol="1" anchor="b" anchorCtr="0" compatLnSpc="1">
            <a:prstTxWarp prst="textNoShape">
              <a:avLst/>
            </a:prstTxWarp>
          </a:bodyPr>
          <a:lstStyle>
            <a:lvl1pPr algn="l" defTabSz="955518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0260" y="9445464"/>
            <a:ext cx="2946945" cy="4938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97" tIns="47751" rIns="95497" bIns="47751" numCol="1" anchor="b" anchorCtr="0" compatLnSpc="1">
            <a:prstTxWarp prst="textNoShape">
              <a:avLst/>
            </a:prstTxWarp>
          </a:bodyPr>
          <a:lstStyle>
            <a:lvl1pPr algn="r" defTabSz="955518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fld id="{7743D88F-1C60-4A18-8316-3E48C67658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6096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33627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67254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00881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34508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1681353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1762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5389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690165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8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92760" y="5134039"/>
            <a:ext cx="6912767" cy="375677"/>
          </a:xfrm>
          <a:ln w="12700" cap="sq">
            <a:headEnd type="none" w="sm" len="sm"/>
            <a:tailEnd type="none" w="sm" len="sm"/>
          </a:ln>
        </p:spPr>
        <p:txBody>
          <a:bodyPr wrap="square" lIns="67245" rIns="67245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ct val="0"/>
              </a:spcBef>
              <a:buFont typeface="平成明朝" pitchFamily="17" charset="-128"/>
              <a:buNone/>
              <a:defRPr sz="2000">
                <a:solidFill>
                  <a:schemeClr val="bg2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ja-JP" altLang="en-US" smtClean="0"/>
              <a:t>マスター サブタイトルの書式設定</a:t>
            </a:r>
            <a:endParaRPr lang="ja-JP" altLang="en-US" dirty="0"/>
          </a:p>
        </p:txBody>
      </p:sp>
      <p:sp>
        <p:nvSpPr>
          <p:cNvPr id="191488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2792760" y="3084681"/>
            <a:ext cx="6912767" cy="560343"/>
          </a:xfrm>
          <a:ln w="12700" cap="sq">
            <a:headEnd type="none" w="sm" len="sm"/>
            <a:tailEnd type="none" w="sm" len="sm"/>
          </a:ln>
        </p:spPr>
        <p:txBody>
          <a:bodyPr wrap="square" lIns="67245" tIns="33622" rIns="67245" bIns="33622" anchor="b">
            <a:noAutofit/>
          </a:bodyPr>
          <a:lstStyle>
            <a:lvl1pPr algn="l">
              <a:defRPr sz="3200" b="1" i="0">
                <a:solidFill>
                  <a:srgbClr val="40404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2792760" y="2557264"/>
            <a:ext cx="7113240" cy="307777"/>
          </a:xfrm>
          <a:prstGeom prst="rect">
            <a:avLst/>
          </a:prstGeom>
          <a:solidFill>
            <a:schemeClr val="accent2"/>
          </a:solidFill>
          <a:ln>
            <a:solidFill>
              <a:srgbClr val="1F497D"/>
            </a:solidFill>
          </a:ln>
        </p:spPr>
        <p:txBody>
          <a:bodyPr wrap="square" rtlCol="0">
            <a:spAutoFit/>
          </a:bodyPr>
          <a:lstStyle/>
          <a:p>
            <a:pPr algn="l"/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5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5" y="1968470"/>
            <a:ext cx="264629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プレースホルダー 6"/>
          <p:cNvSpPr>
            <a:spLocks noGrp="1"/>
          </p:cNvSpPr>
          <p:nvPr>
            <p:ph type="body" sz="quarter" idx="10"/>
          </p:nvPr>
        </p:nvSpPr>
        <p:spPr>
          <a:xfrm>
            <a:off x="2792760" y="2557264"/>
            <a:ext cx="7113240" cy="383314"/>
          </a:xfrm>
        </p:spPr>
        <p:txBody>
          <a:bodyPr anchor="ctr" anchorCtr="0">
            <a:noAutofit/>
          </a:bodyPr>
          <a:lstStyle>
            <a:lvl1pPr marL="0" indent="0">
              <a:buNone/>
              <a:defRPr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2798084" y="5707166"/>
            <a:ext cx="6912767" cy="31412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67245" tIns="33622" rIns="67245" bIns="33622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972616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平成明朝" pitchFamily="17" charset="-128"/>
              <a:buNone/>
              <a:tabLst>
                <a:tab pos="775291" algn="l"/>
              </a:tabLst>
              <a:defRPr kumimoji="1" sz="2400" b="0" i="0" baseline="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defRPr>
            </a:lvl1pPr>
            <a:lvl2pPr marL="533400" indent="-177800" algn="l" defTabSz="972616" rtl="0" eaLnBrk="1" fontAlgn="base" hangingPunct="1">
              <a:spcBef>
                <a:spcPct val="35000"/>
              </a:spcBef>
              <a:spcAft>
                <a:spcPct val="0"/>
              </a:spcAft>
              <a:buClr>
                <a:schemeClr val="bg1"/>
              </a:buClr>
              <a:buSzPct val="75000"/>
              <a:buFont typeface="ヒラギノ角ゴ ProN W3"/>
              <a:buChar char="▶"/>
              <a:tabLst>
                <a:tab pos="533400" algn="l"/>
              </a:tabLst>
              <a:defRPr kumimoji="1" sz="18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2pPr>
            <a:lvl3pPr marL="622300" indent="-8890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"/>
              <a:tabLst>
                <a:tab pos="622300" algn="l"/>
              </a:tabLst>
              <a:defRPr kumimoji="1" sz="15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3pPr>
            <a:lvl4pPr marL="923925" indent="-200025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" charset="2"/>
              <a:buChar char="u"/>
              <a:tabLst>
                <a:tab pos="924744" algn="l"/>
              </a:tabLst>
              <a:defRPr kumimoji="1" sz="13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4pPr>
            <a:lvl5pPr marL="990130" indent="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990130" algn="l"/>
              </a:tabLst>
              <a:defRPr kumimoji="1" sz="12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5pPr>
            <a:lvl6pPr marL="2322369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6pPr>
            <a:lvl7pPr marL="265864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7pPr>
            <a:lvl8pPr marL="299491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8pPr>
            <a:lvl9pPr marL="3331181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9pPr>
          </a:lstStyle>
          <a:p>
            <a:pPr algn="r" latinLnBrk="0"/>
            <a:r>
              <a:rPr lang="ja-JP" altLang="en-US" sz="16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一般社団法人オープン＆ビッグデータ活用・地方創生推進機構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7642" y="304801"/>
            <a:ext cx="9134339" cy="459903"/>
          </a:xfrm>
        </p:spPr>
        <p:txBody>
          <a:bodyPr/>
          <a:lstStyle>
            <a:lvl1pPr>
              <a:defRPr baseline="0">
                <a:solidFill>
                  <a:schemeClr val="bg2">
                    <a:lumMod val="75000"/>
                    <a:lumOff val="2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t" anchorCtr="0"/>
          <a:lstStyle>
            <a:lvl1pPr>
              <a:defRPr sz="1600" b="1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168A96-8FC6-49A7-AAFF-8891F4FD4FE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12708" y="2225443"/>
            <a:ext cx="7090465" cy="1913424"/>
          </a:xfrm>
        </p:spPr>
        <p:txBody>
          <a:bodyPr>
            <a:normAutofit/>
          </a:bodyPr>
          <a:lstStyle>
            <a:lvl1pPr algn="l">
              <a:defRPr sz="3200" b="1" cap="none">
                <a:solidFill>
                  <a:schemeClr val="bg2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1" name="正方形/長方形 10"/>
          <p:cNvSpPr/>
          <p:nvPr userDrawn="1"/>
        </p:nvSpPr>
        <p:spPr bwMode="auto">
          <a:xfrm>
            <a:off x="1752600" y="2198705"/>
            <a:ext cx="154210" cy="3744895"/>
          </a:xfrm>
          <a:prstGeom prst="rect">
            <a:avLst/>
          </a:prstGeom>
          <a:solidFill>
            <a:schemeClr val="accent2"/>
          </a:solidFill>
          <a:ln w="38100" cap="sq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7642" y="304801"/>
            <a:ext cx="9134339" cy="45990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052736"/>
            <a:ext cx="4515242" cy="5358393"/>
          </a:xfrm>
        </p:spPr>
        <p:txBody>
          <a:bodyPr/>
          <a:lstStyle>
            <a:lvl1pPr>
              <a:defRPr sz="16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82586" y="1052736"/>
            <a:ext cx="4515243" cy="5358393"/>
          </a:xfrm>
        </p:spPr>
        <p:txBody>
          <a:bodyPr/>
          <a:lstStyle>
            <a:lvl1pPr>
              <a:defRPr sz="1600" b="1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7642" y="304801"/>
            <a:ext cx="9134339" cy="459903"/>
          </a:xfrm>
        </p:spPr>
        <p:txBody>
          <a:bodyPr/>
          <a:lstStyle/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980728"/>
            <a:ext cx="9183247" cy="2676872"/>
          </a:xfrm>
        </p:spPr>
        <p:txBody>
          <a:bodyPr/>
          <a:lstStyle>
            <a:lvl1pPr>
              <a:defRPr sz="1600" b="1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3810001"/>
            <a:ext cx="9182040" cy="2601128"/>
          </a:xfrm>
        </p:spPr>
        <p:txBody>
          <a:bodyPr/>
          <a:lstStyle>
            <a:lvl1pPr>
              <a:defRPr sz="1600" b="1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9EB0C9-E24B-463D-BB62-FF98DEA61778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D94DB2-09C9-4810-9F23-4FAAE8E978D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後の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pic>
        <p:nvPicPr>
          <p:cNvPr id="4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07" y="2492896"/>
            <a:ext cx="333236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7945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4697" y="169366"/>
            <a:ext cx="9134339" cy="58508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272626"/>
            <a:ext cx="4515242" cy="513850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982586" y="1272626"/>
            <a:ext cx="4515243" cy="24572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982586" y="3930482"/>
            <a:ext cx="4515243" cy="248064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52962-3989-4FF4-990D-68B87D3CA27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3871" name="Rectangle 15"/>
          <p:cNvSpPr>
            <a:spLocks noChangeArrowheads="1"/>
          </p:cNvSpPr>
          <p:nvPr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オープン＆ビッグデータ活用・地方創生推進機構（</a:t>
            </a:r>
            <a:r>
              <a:rPr lang="en-US" altLang="ja-JP" sz="1200" b="1" i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VLED</a:t>
            </a:r>
            <a:r>
              <a:rPr lang="ja-JP" altLang="en-US" sz="1200" b="1" i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200" b="1" i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13859" name="Line 3"/>
          <p:cNvSpPr>
            <a:spLocks noChangeShapeType="1"/>
          </p:cNvSpPr>
          <p:nvPr/>
        </p:nvSpPr>
        <p:spPr bwMode="auto">
          <a:xfrm>
            <a:off x="0" y="6597352"/>
            <a:ext cx="9906000" cy="0"/>
          </a:xfrm>
          <a:prstGeom prst="line">
            <a:avLst/>
          </a:prstGeom>
          <a:noFill/>
          <a:ln w="12700" cap="sq" cmpd="sng" algn="ctr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414" y="980728"/>
            <a:ext cx="9146415" cy="5430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3622" rIns="0" bIns="3362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9138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99036" y="6602804"/>
            <a:ext cx="406964" cy="25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 algn="r">
              <a:defRPr kumimoji="1" sz="1100">
                <a:solidFill>
                  <a:srgbClr val="336699"/>
                </a:solidFill>
                <a:latin typeface="Arial" charset="0"/>
                <a:ea typeface="굴림" pitchFamily="34" charset="-127"/>
              </a:defRPr>
            </a:lvl1pPr>
          </a:lstStyle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87642" y="304801"/>
            <a:ext cx="9134339" cy="53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9" name="Line 3"/>
          <p:cNvSpPr>
            <a:spLocks noChangeShapeType="1"/>
          </p:cNvSpPr>
          <p:nvPr/>
        </p:nvSpPr>
        <p:spPr bwMode="auto">
          <a:xfrm>
            <a:off x="0" y="836712"/>
            <a:ext cx="9906000" cy="0"/>
          </a:xfrm>
          <a:prstGeom prst="line">
            <a:avLst/>
          </a:prstGeom>
          <a:noFill/>
          <a:ln w="12700" cap="sq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64" y="6237312"/>
            <a:ext cx="551905" cy="515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2" r:id="rId2"/>
    <p:sldLayoutId id="2147483673" r:id="rId3"/>
    <p:sldLayoutId id="2147483674" r:id="rId4"/>
    <p:sldLayoutId id="2147483689" r:id="rId5"/>
    <p:sldLayoutId id="2147483676" r:id="rId6"/>
    <p:sldLayoutId id="2147483677" r:id="rId7"/>
    <p:sldLayoutId id="2147483706" r:id="rId8"/>
    <p:sldLayoutId id="2147483684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72616" rtl="0" eaLnBrk="1" fontAlgn="base" hangingPunct="1">
        <a:spcBef>
          <a:spcPct val="0"/>
        </a:spcBef>
        <a:spcAft>
          <a:spcPct val="0"/>
        </a:spcAft>
        <a:defRPr kumimoji="1" sz="2600" b="1" baseline="0">
          <a:solidFill>
            <a:schemeClr val="bg2">
              <a:lumMod val="75000"/>
              <a:lumOff val="25000"/>
            </a:schemeClr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2pPr>
      <a:lvl3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3pPr>
      <a:lvl4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4pPr>
      <a:lvl5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5pPr>
      <a:lvl6pPr marL="33627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6pPr>
      <a:lvl7pPr marL="67254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7pPr>
      <a:lvl8pPr marL="100881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8pPr>
      <a:lvl9pPr marL="134508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9pPr>
    </p:titleStyle>
    <p:bodyStyle>
      <a:lvl1pPr marL="326930" indent="-326930" algn="l" defTabSz="972616" rtl="0" eaLnBrk="1" fontAlgn="base" hangingPunct="1">
        <a:spcBef>
          <a:spcPct val="50000"/>
        </a:spcBef>
        <a:spcAft>
          <a:spcPct val="0"/>
        </a:spcAft>
        <a:buClr>
          <a:schemeClr val="accent2"/>
        </a:buClr>
        <a:buFont typeface="平成明朝" pitchFamily="17" charset="-128"/>
        <a:buChar char="■"/>
        <a:tabLst>
          <a:tab pos="775291" algn="l"/>
        </a:tabLst>
        <a:defRPr kumimoji="1" sz="1400" b="0" i="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533400" indent="-177800" algn="l" defTabSz="972616" rtl="0" eaLnBrk="1" fontAlgn="base" hangingPunct="1">
        <a:spcBef>
          <a:spcPct val="35000"/>
        </a:spcBef>
        <a:spcAft>
          <a:spcPct val="0"/>
        </a:spcAft>
        <a:buClr>
          <a:schemeClr val="bg1"/>
        </a:buClr>
        <a:buSzPct val="75000"/>
        <a:buFont typeface="ヒラギノ角ゴ ProN W3"/>
        <a:buChar char="▶"/>
        <a:tabLst>
          <a:tab pos="533400" algn="l"/>
        </a:tabLst>
        <a:defRPr kumimoji="1" sz="14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622300" indent="-88900" algn="l" defTabSz="972616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"/>
        <a:tabLst>
          <a:tab pos="622300" algn="l"/>
        </a:tabLst>
        <a:defRPr kumimoji="1" sz="12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923925" indent="-200025" algn="l" defTabSz="972616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Font typeface="Wingdings" charset="2"/>
        <a:buChar char="u"/>
        <a:tabLst>
          <a:tab pos="924744" algn="l"/>
        </a:tabLst>
        <a:defRPr kumimoji="1" sz="12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990130" indent="0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990130" algn="l"/>
        </a:tabLst>
        <a:defRPr kumimoji="1" sz="12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322369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6pPr>
      <a:lvl7pPr marL="265864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7pPr>
      <a:lvl8pPr marL="299491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8pPr>
      <a:lvl9pPr marL="3331181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9pPr>
    </p:bodyStyle>
    <p:otherStyle>
      <a:defPPr>
        <a:defRPr lang="ja-JP"/>
      </a:defPPr>
      <a:lvl1pPr marL="0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27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254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81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508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1353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1762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389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0165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サブタイトル 1"/>
          <p:cNvSpPr>
            <a:spLocks noGrp="1"/>
          </p:cNvSpPr>
          <p:nvPr>
            <p:ph type="subTitle" sz="quarter" idx="1"/>
          </p:nvPr>
        </p:nvSpPr>
        <p:spPr>
          <a:xfrm>
            <a:off x="2792760" y="5134039"/>
            <a:ext cx="6912767" cy="375677"/>
          </a:xfrm>
        </p:spPr>
        <p:txBody>
          <a:bodyPr/>
          <a:lstStyle/>
          <a:p>
            <a:pPr algn="r"/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2015.10.9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ctrTitle" sz="quarter"/>
          </p:nvPr>
        </p:nvSpPr>
        <p:spPr>
          <a:xfrm>
            <a:off x="2792760" y="3002220"/>
            <a:ext cx="6912767" cy="498788"/>
          </a:xfrm>
        </p:spPr>
        <p:txBody>
          <a:bodyPr/>
          <a:lstStyle/>
          <a:p>
            <a:r>
              <a:rPr lang="en-US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年度の検討事項について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0"/>
          </p:nvPr>
        </p:nvSpPr>
        <p:spPr>
          <a:xfrm>
            <a:off x="2792760" y="2557264"/>
            <a:ext cx="7113240" cy="383314"/>
          </a:xfrm>
        </p:spPr>
        <p:txBody>
          <a:bodyPr>
            <a:norm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　データガバナンス委員会　第１回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26" name="Picture 2" descr="本法人の設立が承認されました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5" y="1968470"/>
            <a:ext cx="264629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正方形/長方形 4"/>
          <p:cNvSpPr/>
          <p:nvPr/>
        </p:nvSpPr>
        <p:spPr bwMode="auto">
          <a:xfrm>
            <a:off x="8450155" y="404664"/>
            <a:ext cx="1008112" cy="432048"/>
          </a:xfrm>
          <a:prstGeom prst="rect">
            <a:avLst/>
          </a:prstGeom>
          <a:solidFill>
            <a:schemeClr val="tx1"/>
          </a:solidFill>
          <a:ln w="12700" cap="sq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en-US" altLang="ja-JP" sz="14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 </a:t>
            </a: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003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10</a:t>
            </a:fld>
            <a:endParaRPr lang="en-US" altLang="ja-JP"/>
          </a:p>
        </p:txBody>
      </p:sp>
      <p:sp>
        <p:nvSpPr>
          <p:cNvPr id="59" name="タイトル 1"/>
          <p:cNvSpPr>
            <a:spLocks noGrp="1"/>
          </p:cNvSpPr>
          <p:nvPr>
            <p:ph type="title"/>
          </p:nvPr>
        </p:nvSpPr>
        <p:spPr>
          <a:xfrm>
            <a:off x="128464" y="304800"/>
            <a:ext cx="9393517" cy="581715"/>
          </a:xfrm>
        </p:spPr>
        <p:txBody>
          <a:bodyPr>
            <a:normAutofit/>
          </a:bodyPr>
          <a:lstStyle/>
          <a:p>
            <a:r>
              <a:rPr lang="en-US" altLang="ja-JP" sz="2800" dirty="0" smtClean="0"/>
              <a:t>2.2. </a:t>
            </a:r>
            <a:r>
              <a:rPr lang="ja-JP" altLang="en-US" sz="2800" dirty="0" smtClean="0"/>
              <a:t>各回の検討事項</a:t>
            </a:r>
            <a:endParaRPr lang="ja-JP" altLang="en-US" sz="2800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78062"/>
              </p:ext>
            </p:extLst>
          </p:nvPr>
        </p:nvGraphicFramePr>
        <p:xfrm>
          <a:off x="920552" y="1196752"/>
          <a:ext cx="8601428" cy="511256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84474"/>
                <a:gridCol w="1532846"/>
                <a:gridCol w="5884108"/>
              </a:tblGrid>
              <a:tr h="393274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回数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時期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開催内容</a:t>
                      </a:r>
                      <a:endParaRPr kumimoji="1" lang="ja-JP" altLang="en-US" sz="1600" dirty="0"/>
                    </a:p>
                  </a:txBody>
                  <a:tcPr anchor="ctr"/>
                </a:tc>
              </a:tr>
              <a:tr h="943859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第１回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2015</a:t>
                      </a:r>
                      <a:r>
                        <a:rPr kumimoji="1" lang="ja-JP" altLang="en-US" sz="1600" dirty="0" smtClean="0"/>
                        <a:t>年</a:t>
                      </a:r>
                      <a:r>
                        <a:rPr kumimoji="1" lang="en-US" altLang="ja-JP" sz="1600" dirty="0" smtClean="0"/>
                        <a:t>10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dirty="0" smtClean="0"/>
                        <a:t>公開ガイドの項目についての確定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dirty="0" smtClean="0"/>
                        <a:t>活用ガイドの</a:t>
                      </a:r>
                      <a:r>
                        <a:rPr kumimoji="1" lang="ja-JP" altLang="en-US" sz="1600" smtClean="0"/>
                        <a:t>イメージの議論</a:t>
                      </a:r>
                      <a:endParaRPr kumimoji="1" lang="en-US" altLang="ja-JP" sz="1600" dirty="0" smtClean="0"/>
                    </a:p>
                  </a:txBody>
                  <a:tcPr anchor="ctr"/>
                </a:tc>
              </a:tr>
              <a:tr h="943859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第２回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2015</a:t>
                      </a:r>
                      <a:r>
                        <a:rPr kumimoji="1" lang="ja-JP" altLang="en-US" sz="1600" dirty="0" smtClean="0"/>
                        <a:t>年</a:t>
                      </a:r>
                      <a:r>
                        <a:rPr kumimoji="1" lang="en-US" altLang="ja-JP" sz="1600" smtClean="0"/>
                        <a:t>12</a:t>
                      </a:r>
                      <a:r>
                        <a:rPr kumimoji="1" lang="ja-JP" altLang="en-US" sz="1600" smtClean="0"/>
                        <a:t>月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dirty="0" smtClean="0"/>
                        <a:t>公開ガイド素案について検討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dirty="0" smtClean="0"/>
                        <a:t>活用ガイドのシナリオについて検討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600" dirty="0" smtClean="0"/>
                        <a:t>FAQ</a:t>
                      </a:r>
                      <a:r>
                        <a:rPr kumimoji="1" lang="ja-JP" altLang="en-US" sz="1600" dirty="0" smtClean="0"/>
                        <a:t>に来た質問に関する議論</a:t>
                      </a:r>
                    </a:p>
                  </a:txBody>
                  <a:tcPr anchor="ctr"/>
                </a:tc>
              </a:tr>
              <a:tr h="943859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第３回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2015</a:t>
                      </a:r>
                      <a:r>
                        <a:rPr kumimoji="1" lang="ja-JP" altLang="en-US" sz="1600" dirty="0" smtClean="0"/>
                        <a:t>年</a:t>
                      </a:r>
                      <a:r>
                        <a:rPr kumimoji="1" lang="en-US" altLang="ja-JP" sz="1600" dirty="0" smtClean="0"/>
                        <a:t>1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dirty="0" smtClean="0"/>
                        <a:t>公開ガイドの確定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dirty="0" smtClean="0"/>
                        <a:t>活用ガイドの素案について検討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600" dirty="0" smtClean="0"/>
                        <a:t>FAQ</a:t>
                      </a:r>
                      <a:r>
                        <a:rPr kumimoji="1" lang="ja-JP" altLang="en-US" sz="1600" dirty="0" smtClean="0"/>
                        <a:t>に来た質問に関する議論</a:t>
                      </a:r>
                      <a:endParaRPr kumimoji="1" lang="ja-JP" altLang="en-US" sz="1600" dirty="0"/>
                    </a:p>
                  </a:txBody>
                  <a:tcPr anchor="ctr"/>
                </a:tc>
              </a:tr>
              <a:tr h="943859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第４回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2016</a:t>
                      </a:r>
                      <a:r>
                        <a:rPr kumimoji="1" lang="ja-JP" altLang="en-US" sz="1600" dirty="0" smtClean="0"/>
                        <a:t>年</a:t>
                      </a:r>
                      <a:r>
                        <a:rPr kumimoji="1" lang="en-US" altLang="ja-JP" sz="1600" dirty="0" smtClean="0"/>
                        <a:t>2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dirty="0" smtClean="0"/>
                        <a:t>活用ガイドの確定</a:t>
                      </a:r>
                      <a:endParaRPr kumimoji="1" lang="en-US" altLang="ja-JP" sz="16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600" dirty="0" smtClean="0"/>
                        <a:t>FAQ</a:t>
                      </a:r>
                      <a:r>
                        <a:rPr kumimoji="1" lang="ja-JP" altLang="en-US" sz="1600" dirty="0" smtClean="0"/>
                        <a:t>の公開</a:t>
                      </a:r>
                      <a:endParaRPr kumimoji="1" lang="ja-JP" altLang="en-US" sz="1600" dirty="0"/>
                    </a:p>
                  </a:txBody>
                  <a:tcPr anchor="ctr"/>
                </a:tc>
              </a:tr>
              <a:tr h="943859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第５回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（予備）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2016</a:t>
                      </a:r>
                      <a:r>
                        <a:rPr kumimoji="1" lang="ja-JP" altLang="en-US" sz="1600" dirty="0" smtClean="0"/>
                        <a:t>年</a:t>
                      </a:r>
                      <a:r>
                        <a:rPr kumimoji="1" lang="en-US" altLang="ja-JP" sz="1600" dirty="0" smtClean="0"/>
                        <a:t>3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dirty="0" smtClean="0"/>
                        <a:t>活用ガイドの議論予備回</a:t>
                      </a:r>
                      <a:endParaRPr kumimoji="1" lang="ja-JP" altLang="en-US" sz="16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6844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本法人の設立が承認されました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07" y="2492896"/>
            <a:ext cx="333236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090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1. </a:t>
            </a:r>
            <a:r>
              <a:rPr lang="ja-JP" altLang="en-US" dirty="0" smtClean="0"/>
              <a:t>実施事項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4294967295"/>
          </p:nvPr>
        </p:nvSpPr>
        <p:spPr>
          <a:xfrm>
            <a:off x="2112708" y="4431965"/>
            <a:ext cx="7090465" cy="1501093"/>
          </a:xfrm>
        </p:spPr>
        <p:txBody>
          <a:bodyPr/>
          <a:lstStyle/>
          <a:p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1554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04800"/>
            <a:ext cx="9393517" cy="581715"/>
          </a:xfrm>
        </p:spPr>
        <p:txBody>
          <a:bodyPr>
            <a:normAutofit/>
          </a:bodyPr>
          <a:lstStyle/>
          <a:p>
            <a:r>
              <a:rPr lang="en-US" altLang="ja-JP" sz="2800" dirty="0" smtClean="0"/>
              <a:t>1.1. </a:t>
            </a:r>
            <a:r>
              <a:rPr lang="ja-JP" altLang="en-US" sz="2800" dirty="0" smtClean="0"/>
              <a:t>実施事項一覧</a:t>
            </a:r>
            <a:endParaRPr kumimoji="1" lang="ja-JP" altLang="en-US" sz="2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1414" y="1143001"/>
            <a:ext cx="9146415" cy="5310335"/>
          </a:xfrm>
        </p:spPr>
        <p:txBody>
          <a:bodyPr>
            <a:normAutofit/>
          </a:bodyPr>
          <a:lstStyle/>
          <a:p>
            <a:pPr marL="474300" indent="-457200">
              <a:spcBef>
                <a:spcPts val="600"/>
              </a:spcBef>
              <a:buFont typeface="+mj-lt"/>
              <a:buAutoNum type="arabicPeriod"/>
            </a:pPr>
            <a:r>
              <a:rPr lang="ja-JP" altLang="en-US" sz="2000" dirty="0" smtClean="0">
                <a:solidFill>
                  <a:schemeClr val="bg2"/>
                </a:solidFill>
              </a:rPr>
              <a:t>オープンデータ公開ガイド（ルール編）の改訂</a:t>
            </a:r>
            <a:endParaRPr lang="en-US" altLang="ja-JP" sz="2000" dirty="0" smtClean="0">
              <a:solidFill>
                <a:schemeClr val="bg2"/>
              </a:solidFill>
            </a:endParaRPr>
          </a:p>
          <a:p>
            <a:pPr marL="474300" indent="-457200">
              <a:spcBef>
                <a:spcPts val="600"/>
              </a:spcBef>
              <a:buFont typeface="+mj-lt"/>
              <a:buAutoNum type="arabicPeriod"/>
            </a:pPr>
            <a:endParaRPr lang="en-US" altLang="ja-JP" sz="2000" dirty="0" smtClean="0">
              <a:solidFill>
                <a:schemeClr val="bg2"/>
              </a:solidFill>
            </a:endParaRPr>
          </a:p>
          <a:p>
            <a:pPr marL="474300" indent="-457200">
              <a:spcBef>
                <a:spcPts val="600"/>
              </a:spcBef>
              <a:buFont typeface="+mj-lt"/>
              <a:buAutoNum type="arabicPeriod"/>
            </a:pPr>
            <a:r>
              <a:rPr lang="ja-JP" altLang="en-US" sz="2000" dirty="0" smtClean="0">
                <a:solidFill>
                  <a:schemeClr val="bg2"/>
                </a:solidFill>
              </a:rPr>
              <a:t>オープンデータ活用ガイド（ルール編）の作成</a:t>
            </a:r>
            <a:endParaRPr lang="en-US" altLang="ja-JP" sz="2000" dirty="0" smtClean="0">
              <a:solidFill>
                <a:schemeClr val="bg2"/>
              </a:solidFill>
            </a:endParaRPr>
          </a:p>
          <a:p>
            <a:pPr marL="474300" indent="-457200">
              <a:spcBef>
                <a:spcPts val="600"/>
              </a:spcBef>
              <a:buFont typeface="+mj-lt"/>
              <a:buAutoNum type="arabicPeriod"/>
            </a:pPr>
            <a:endParaRPr lang="en-US" altLang="ja-JP" sz="2000" dirty="0" smtClean="0">
              <a:solidFill>
                <a:schemeClr val="bg2"/>
              </a:solidFill>
            </a:endParaRPr>
          </a:p>
          <a:p>
            <a:pPr marL="474300" indent="-457200">
              <a:spcBef>
                <a:spcPts val="600"/>
              </a:spcBef>
              <a:buFont typeface="+mj-lt"/>
              <a:buAutoNum type="arabicPeriod"/>
            </a:pPr>
            <a:r>
              <a:rPr lang="en-US" altLang="ja-JP" sz="2000" dirty="0" smtClean="0">
                <a:solidFill>
                  <a:schemeClr val="bg2"/>
                </a:solidFill>
              </a:rPr>
              <a:t>FAQ</a:t>
            </a:r>
            <a:r>
              <a:rPr lang="ja-JP" altLang="en-US" sz="2000" dirty="0" smtClean="0">
                <a:solidFill>
                  <a:schemeClr val="bg2"/>
                </a:solidFill>
              </a:rPr>
              <a:t>の作成</a:t>
            </a:r>
            <a:endParaRPr lang="en-US" altLang="ja-JP" sz="2000" dirty="0" smtClean="0">
              <a:solidFill>
                <a:schemeClr val="bg2"/>
              </a:solidFill>
            </a:endParaRPr>
          </a:p>
          <a:p>
            <a:pPr marL="474300" indent="-457200">
              <a:spcBef>
                <a:spcPts val="600"/>
              </a:spcBef>
              <a:buFont typeface="+mj-lt"/>
              <a:buAutoNum type="arabicPeriod"/>
            </a:pPr>
            <a:endParaRPr lang="en-US" altLang="ja-JP" sz="2000" dirty="0">
              <a:solidFill>
                <a:schemeClr val="bg2"/>
              </a:solidFill>
            </a:endParaRPr>
          </a:p>
          <a:p>
            <a:pPr marL="474300" indent="-457200">
              <a:spcBef>
                <a:spcPts val="600"/>
              </a:spcBef>
              <a:buFont typeface="+mj-lt"/>
              <a:buAutoNum type="arabicPeriod"/>
            </a:pPr>
            <a:r>
              <a:rPr lang="ja-JP" altLang="en-US" sz="2000" dirty="0" smtClean="0">
                <a:solidFill>
                  <a:schemeClr val="bg2"/>
                </a:solidFill>
              </a:rPr>
              <a:t>政府標準利用規約の改訂支援</a:t>
            </a:r>
            <a:endParaRPr lang="en-US" altLang="ja-JP" sz="2000" dirty="0">
              <a:solidFill>
                <a:schemeClr val="bg2"/>
              </a:solidFill>
            </a:endParaRPr>
          </a:p>
          <a:p>
            <a:pPr marL="360000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ja-JP" dirty="0" smtClean="0">
              <a:solidFill>
                <a:schemeClr val="bg2"/>
              </a:solidFill>
            </a:endParaRPr>
          </a:p>
          <a:p>
            <a:pPr marL="360000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ja-JP" dirty="0" smtClean="0">
              <a:solidFill>
                <a:schemeClr val="bg2"/>
              </a:solidFill>
            </a:endParaRPr>
          </a:p>
          <a:p>
            <a:pPr marL="360000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ja-JP" dirty="0">
              <a:solidFill>
                <a:schemeClr val="bg2"/>
              </a:solidFill>
            </a:endParaRPr>
          </a:p>
          <a:p>
            <a:pPr marL="360000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ja-JP" dirty="0" smtClean="0">
              <a:solidFill>
                <a:schemeClr val="bg2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0760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04800"/>
            <a:ext cx="9393517" cy="581715"/>
          </a:xfrm>
        </p:spPr>
        <p:txBody>
          <a:bodyPr>
            <a:normAutofit/>
          </a:bodyPr>
          <a:lstStyle/>
          <a:p>
            <a:r>
              <a:rPr lang="en-US" altLang="ja-JP" sz="2800" dirty="0" smtClean="0"/>
              <a:t>1.2. </a:t>
            </a:r>
            <a:r>
              <a:rPr lang="ja-JP" altLang="en-US" sz="2800" dirty="0" smtClean="0"/>
              <a:t>オープンデータ</a:t>
            </a:r>
            <a:r>
              <a:rPr lang="ja-JP" altLang="en-US" sz="2800" dirty="0"/>
              <a:t>公開ガイド（ルール編）の改訂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1414" y="1143001"/>
            <a:ext cx="9146415" cy="5310335"/>
          </a:xfrm>
        </p:spPr>
        <p:txBody>
          <a:bodyPr>
            <a:normAutofit/>
          </a:bodyPr>
          <a:lstStyle/>
          <a:p>
            <a:pPr marL="474300" indent="-457200"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lang="ja-JP" altLang="en-US" sz="1800" dirty="0" smtClean="0">
                <a:solidFill>
                  <a:schemeClr val="bg2"/>
                </a:solidFill>
              </a:rPr>
              <a:t>検討テーマ</a:t>
            </a:r>
            <a:endParaRPr lang="en-US" altLang="ja-JP" sz="1800" dirty="0" smtClean="0">
              <a:solidFill>
                <a:schemeClr val="bg2"/>
              </a:solidFill>
            </a:endParaRPr>
          </a:p>
          <a:p>
            <a:pPr marL="680770" lvl="1" indent="-457200"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lang="en-US" altLang="ja-JP" sz="1600" dirty="0">
                <a:solidFill>
                  <a:schemeClr val="bg2"/>
                </a:solidFill>
              </a:rPr>
              <a:t>VLED</a:t>
            </a:r>
            <a:r>
              <a:rPr lang="ja-JP" altLang="en-US" sz="1600" dirty="0">
                <a:solidFill>
                  <a:schemeClr val="bg2"/>
                </a:solidFill>
              </a:rPr>
              <a:t>が公開している「オープンデータガイド」について、データ公開者の視点からの整理を行い「オープンデータガイド　改定版（オープンデータ公開ガイド）」として整理を</a:t>
            </a:r>
            <a:r>
              <a:rPr lang="ja-JP" altLang="en-US" sz="1600" dirty="0" smtClean="0">
                <a:solidFill>
                  <a:schemeClr val="bg2"/>
                </a:solidFill>
              </a:rPr>
              <a:t>行う</a:t>
            </a:r>
            <a:endParaRPr lang="en-US" altLang="ja-JP" sz="1600" dirty="0" smtClean="0">
              <a:solidFill>
                <a:schemeClr val="bg2"/>
              </a:solidFill>
            </a:endParaRPr>
          </a:p>
          <a:p>
            <a:pPr marL="680770" lvl="1" indent="-457200">
              <a:spcBef>
                <a:spcPts val="600"/>
              </a:spcBef>
              <a:buFont typeface="Wingdings" panose="05000000000000000000" pitchFamily="2" charset="2"/>
              <a:buChar char="n"/>
            </a:pPr>
            <a:endParaRPr lang="en-US" altLang="ja-JP" sz="1600" dirty="0" smtClean="0">
              <a:solidFill>
                <a:schemeClr val="bg2"/>
              </a:solidFill>
            </a:endParaRPr>
          </a:p>
          <a:p>
            <a:pPr marL="474300" indent="-457200"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lang="ja-JP" altLang="en-US" sz="1800" dirty="0" smtClean="0">
                <a:solidFill>
                  <a:schemeClr val="bg2"/>
                </a:solidFill>
              </a:rPr>
              <a:t>具体的な検討内容</a:t>
            </a:r>
            <a:endParaRPr lang="en-US" altLang="ja-JP" sz="1800" dirty="0" smtClean="0">
              <a:solidFill>
                <a:schemeClr val="bg2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4</a:t>
            </a:fld>
            <a:endParaRPr lang="en-US" altLang="ja-JP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0755999"/>
              </p:ext>
            </p:extLst>
          </p:nvPr>
        </p:nvGraphicFramePr>
        <p:xfrm>
          <a:off x="848543" y="2765256"/>
          <a:ext cx="8673437" cy="35440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05111"/>
                <a:gridCol w="6468326"/>
              </a:tblGrid>
              <a:tr h="385987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項目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内容</a:t>
                      </a:r>
                      <a:endParaRPr kumimoji="1" lang="ja-JP" altLang="en-US" sz="1600" dirty="0"/>
                    </a:p>
                  </a:txBody>
                  <a:tcPr anchor="ctr"/>
                </a:tc>
              </a:tr>
              <a:tr h="1087782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重複部分の削除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 smtClean="0"/>
                        <a:t>現在のオープンデータガイド第</a:t>
                      </a:r>
                      <a:r>
                        <a:rPr kumimoji="1" lang="en-US" altLang="ja-JP" sz="1400" dirty="0" smtClean="0"/>
                        <a:t>2</a:t>
                      </a:r>
                      <a:r>
                        <a:rPr kumimoji="1" lang="ja-JP" altLang="en-US" sz="1400" dirty="0" smtClean="0"/>
                        <a:t>版では、</a:t>
                      </a:r>
                      <a:r>
                        <a:rPr kumimoji="1" lang="en-US" altLang="ja-JP" sz="1400" dirty="0" smtClean="0"/>
                        <a:t>IT</a:t>
                      </a:r>
                      <a:r>
                        <a:rPr kumimoji="1" lang="ja-JP" altLang="en-US" sz="1400" dirty="0" smtClean="0"/>
                        <a:t>室のガイドとの重複事項が多くあり、重複部分の削除を検討。</a:t>
                      </a:r>
                      <a:endParaRPr kumimoji="1" lang="en-US" altLang="ja-JP" sz="1400" dirty="0" smtClean="0"/>
                    </a:p>
                    <a:p>
                      <a:pPr marL="622021" lvl="1" indent="-285750"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400" dirty="0" smtClean="0"/>
                        <a:t>国際動向、国内動向の紹介部分</a:t>
                      </a:r>
                      <a:endParaRPr kumimoji="1" lang="en-US" altLang="ja-JP" sz="1400" dirty="0" smtClean="0"/>
                    </a:p>
                    <a:p>
                      <a:pPr marL="622021" lvl="1" indent="-285750"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400" dirty="0" smtClean="0"/>
                        <a:t>オープンデータの整備・掲載手順</a:t>
                      </a:r>
                    </a:p>
                  </a:txBody>
                  <a:tcPr anchor="ctr"/>
                </a:tc>
              </a:tr>
              <a:tr h="2070295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追加する必要がある項目の整理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 smtClean="0"/>
                        <a:t>法律上グレーな領域にあるものの公開に関する議論</a:t>
                      </a:r>
                      <a:endParaRPr kumimoji="1" lang="en-US" altLang="ja-JP" sz="1400" dirty="0" smtClean="0"/>
                    </a:p>
                    <a:p>
                      <a:pPr marL="622021" lvl="1" indent="-285750"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400" dirty="0" smtClean="0"/>
                        <a:t>公開の方針が定められるものについて記載</a:t>
                      </a:r>
                      <a:endParaRPr kumimoji="1" lang="en-US" altLang="ja-JP" sz="1400" dirty="0" smtClean="0"/>
                    </a:p>
                    <a:p>
                      <a:pPr marL="622021" lvl="1" indent="-285750">
                        <a:buFont typeface="Wingdings" panose="05000000000000000000" pitchFamily="2" charset="2"/>
                        <a:buChar char="Ø"/>
                      </a:pPr>
                      <a:r>
                        <a:rPr kumimoji="1" lang="en-US" altLang="ja-JP" sz="1400" dirty="0" smtClean="0"/>
                        <a:t>IT</a:t>
                      </a:r>
                      <a:r>
                        <a:rPr kumimoji="1" lang="ja-JP" altLang="en-US" sz="1400" dirty="0" smtClean="0"/>
                        <a:t>総合戦略室のガイドに掲載されるのであればここでは記載しない</a:t>
                      </a:r>
                      <a:endParaRPr kumimoji="1" lang="en-US" altLang="ja-JP" sz="1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 smtClean="0"/>
                        <a:t>対価を無償にすることによる経済効果に関する議論</a:t>
                      </a:r>
                      <a:endParaRPr kumimoji="1" lang="en-US" altLang="ja-JP" sz="1400" dirty="0" smtClean="0"/>
                    </a:p>
                    <a:p>
                      <a:pPr marL="622021" lvl="1" indent="-285750"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400" dirty="0" smtClean="0"/>
                        <a:t>諸外国の論文等をもとに整理し、無償公開を促す方向で記載</a:t>
                      </a:r>
                      <a:endParaRPr kumimoji="1" lang="en-US" altLang="ja-JP" sz="1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 smtClean="0"/>
                        <a:t>日本の政策において自治体に関連する重要な事項の整理</a:t>
                      </a:r>
                      <a:endParaRPr kumimoji="1" lang="en-US" altLang="ja-JP" sz="1400" dirty="0" smtClean="0"/>
                    </a:p>
                    <a:p>
                      <a:pPr marL="622021" lvl="1" indent="-285750"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400" dirty="0" smtClean="0"/>
                        <a:t>自治体が動向を把握しやすいように今までに出された政府の決定、ガイドライン等の整理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3221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04800"/>
            <a:ext cx="9393517" cy="581715"/>
          </a:xfrm>
        </p:spPr>
        <p:txBody>
          <a:bodyPr>
            <a:normAutofit/>
          </a:bodyPr>
          <a:lstStyle/>
          <a:p>
            <a:r>
              <a:rPr lang="en-US" altLang="ja-JP" sz="2800" dirty="0" smtClean="0"/>
              <a:t>1.3. </a:t>
            </a:r>
            <a:r>
              <a:rPr lang="ja-JP" altLang="en-US" sz="2800" dirty="0" smtClean="0"/>
              <a:t>オープンデータ活用ガイド（ルール編）の作成</a:t>
            </a:r>
            <a:endParaRPr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1414" y="1143001"/>
            <a:ext cx="9146415" cy="5310335"/>
          </a:xfrm>
        </p:spPr>
        <p:txBody>
          <a:bodyPr>
            <a:normAutofit/>
          </a:bodyPr>
          <a:lstStyle/>
          <a:p>
            <a:pPr marL="474300" indent="-457200"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lang="ja-JP" altLang="en-US" sz="1800" dirty="0" smtClean="0">
                <a:solidFill>
                  <a:schemeClr val="bg2"/>
                </a:solidFill>
              </a:rPr>
              <a:t>検討テーマ</a:t>
            </a:r>
            <a:endParaRPr lang="en-US" altLang="ja-JP" sz="1800" dirty="0" smtClean="0">
              <a:solidFill>
                <a:schemeClr val="bg2"/>
              </a:solidFill>
            </a:endParaRPr>
          </a:p>
          <a:p>
            <a:pPr marL="680770" lvl="1" indent="-457200"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lang="ja-JP" altLang="en-US" sz="1600" dirty="0" smtClean="0">
                <a:solidFill>
                  <a:schemeClr val="bg2"/>
                </a:solidFill>
              </a:rPr>
              <a:t>既存のオープンデータガイドがデータを公開する者に向けたガイドであることから、データ利活用者に視点を当てたガイドを作成する。</a:t>
            </a:r>
            <a:endParaRPr lang="en-US" altLang="ja-JP" sz="1600" dirty="0" smtClean="0">
              <a:solidFill>
                <a:schemeClr val="bg2"/>
              </a:solidFill>
            </a:endParaRPr>
          </a:p>
          <a:p>
            <a:pPr marL="680770" lvl="1" indent="-457200"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lang="ja-JP" altLang="en-US" sz="1600" dirty="0" smtClean="0">
                <a:solidFill>
                  <a:schemeClr val="bg2"/>
                </a:solidFill>
              </a:rPr>
              <a:t>データ利活用者が具体的に課題としている事項を整理して、解決策を提示する。</a:t>
            </a:r>
            <a:endParaRPr lang="en-US" altLang="ja-JP" sz="1600" dirty="0" smtClean="0">
              <a:solidFill>
                <a:schemeClr val="bg2"/>
              </a:solidFill>
            </a:endParaRPr>
          </a:p>
          <a:p>
            <a:pPr marL="680770" lvl="1" indent="-457200">
              <a:spcBef>
                <a:spcPts val="600"/>
              </a:spcBef>
              <a:buFont typeface="Wingdings" panose="05000000000000000000" pitchFamily="2" charset="2"/>
              <a:buChar char="n"/>
            </a:pPr>
            <a:endParaRPr lang="en-US" altLang="ja-JP" sz="1600" dirty="0" smtClean="0">
              <a:solidFill>
                <a:schemeClr val="bg2"/>
              </a:solidFill>
            </a:endParaRPr>
          </a:p>
          <a:p>
            <a:pPr marL="474300" indent="-457200"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lang="ja-JP" altLang="en-US" sz="1800" dirty="0" smtClean="0">
                <a:solidFill>
                  <a:schemeClr val="bg2"/>
                </a:solidFill>
              </a:rPr>
              <a:t>具体的な検討内容</a:t>
            </a:r>
            <a:endParaRPr lang="en-US" altLang="ja-JP" sz="1800" dirty="0" smtClean="0">
              <a:solidFill>
                <a:schemeClr val="bg2"/>
              </a:solidFill>
            </a:endParaRPr>
          </a:p>
          <a:p>
            <a:pPr marL="680770" lvl="1" indent="-457200">
              <a:spcBef>
                <a:spcPts val="600"/>
              </a:spcBef>
              <a:buFont typeface="Wingdings" panose="05000000000000000000" pitchFamily="2" charset="2"/>
              <a:buChar char="n"/>
            </a:pPr>
            <a:endParaRPr lang="en-US" altLang="ja-JP" sz="1600" dirty="0" smtClean="0">
              <a:solidFill>
                <a:schemeClr val="bg2"/>
              </a:solidFill>
            </a:endParaRPr>
          </a:p>
          <a:p>
            <a:pPr marL="680770" lvl="1" indent="-457200">
              <a:spcBef>
                <a:spcPts val="600"/>
              </a:spcBef>
              <a:buFont typeface="Wingdings" panose="05000000000000000000" pitchFamily="2" charset="2"/>
              <a:buChar char="n"/>
            </a:pPr>
            <a:endParaRPr lang="en-US" altLang="ja-JP" sz="1600" dirty="0" smtClean="0">
              <a:solidFill>
                <a:schemeClr val="bg2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5</a:t>
            </a:fld>
            <a:endParaRPr lang="en-US" altLang="ja-JP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668036"/>
              </p:ext>
            </p:extLst>
          </p:nvPr>
        </p:nvGraphicFramePr>
        <p:xfrm>
          <a:off x="920551" y="3140968"/>
          <a:ext cx="8601429" cy="331236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95259"/>
                <a:gridCol w="6006170"/>
              </a:tblGrid>
              <a:tr h="373303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項目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内容</a:t>
                      </a:r>
                      <a:endParaRPr kumimoji="1" lang="ja-JP" altLang="en-US" sz="1600" dirty="0"/>
                    </a:p>
                  </a:txBody>
                  <a:tcPr/>
                </a:tc>
              </a:tr>
              <a:tr h="1643348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活用ガイドのイメージの整理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 smtClean="0"/>
                        <a:t>誰向けの資料とするか：自治体、企業、市民</a:t>
                      </a:r>
                      <a:endParaRPr kumimoji="1" lang="en-US" altLang="ja-JP" sz="1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 smtClean="0"/>
                        <a:t>何を目的とした資料か、何に利用するか</a:t>
                      </a:r>
                      <a:endParaRPr kumimoji="1" lang="en-US" altLang="ja-JP" sz="1400" dirty="0" smtClean="0"/>
                    </a:p>
                    <a:p>
                      <a:pPr marL="622021" lvl="1" indent="-285750"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400" dirty="0" smtClean="0"/>
                        <a:t>自治体：政策評価・策定への活用</a:t>
                      </a:r>
                      <a:endParaRPr kumimoji="1" lang="en-US" altLang="ja-JP" sz="1400" dirty="0" smtClean="0"/>
                    </a:p>
                    <a:p>
                      <a:pPr marL="622021" lvl="1" indent="-285750"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400" dirty="0" smtClean="0"/>
                        <a:t>企業：企業内における分析、新たなサービス開発</a:t>
                      </a:r>
                      <a:endParaRPr kumimoji="1" lang="en-US" altLang="ja-JP" sz="1400" dirty="0" smtClean="0"/>
                    </a:p>
                    <a:p>
                      <a:pPr marL="622021" lvl="1" indent="-285750"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400" dirty="0" smtClean="0"/>
                        <a:t>市民：地域活動の活性化、政治の透明化</a:t>
                      </a:r>
                      <a:endParaRPr kumimoji="1" lang="en-US" altLang="ja-JP" sz="1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 smtClean="0"/>
                        <a:t>どのような課題を解決するか</a:t>
                      </a:r>
                      <a:endParaRPr kumimoji="1" lang="en-US" altLang="ja-JP" sz="1400" dirty="0" smtClean="0"/>
                    </a:p>
                    <a:p>
                      <a:pPr marL="622021" lvl="1" indent="-285750"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400" dirty="0" smtClean="0"/>
                        <a:t>対象とする主体のどのような課題を解決するか</a:t>
                      </a:r>
                    </a:p>
                  </a:txBody>
                  <a:tcPr anchor="ctr"/>
                </a:tc>
              </a:tr>
              <a:tr h="537248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シナリオ案の作成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 smtClean="0"/>
                        <a:t>対象者と目的に即したシナリオ案を作成</a:t>
                      </a:r>
                      <a:endParaRPr kumimoji="1" lang="en-US" altLang="ja-JP" sz="1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 smtClean="0"/>
                        <a:t>シナリオに基づいて検討を実施</a:t>
                      </a:r>
                    </a:p>
                  </a:txBody>
                  <a:tcPr anchor="ctr"/>
                </a:tc>
              </a:tr>
              <a:tr h="758468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活用ガイドの記載事項と記載内容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 smtClean="0"/>
                        <a:t>活用ガイドに記載すべき事項の洗い出しと記載</a:t>
                      </a:r>
                      <a:endParaRPr kumimoji="1" lang="en-US" altLang="ja-JP" sz="1400" dirty="0" smtClean="0"/>
                    </a:p>
                    <a:p>
                      <a:pPr marL="622021" lvl="1" indent="-285750"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400" dirty="0" smtClean="0"/>
                        <a:t>法的な対応、利用規約等の対応</a:t>
                      </a:r>
                      <a:endParaRPr kumimoji="1" lang="en-US" altLang="ja-JP" sz="1400" dirty="0" smtClean="0"/>
                    </a:p>
                    <a:p>
                      <a:pPr marL="622021" lvl="1" indent="-285750"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400" dirty="0" smtClean="0"/>
                        <a:t>データ管理、ガバナンスの視点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245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04800"/>
            <a:ext cx="9393517" cy="581715"/>
          </a:xfrm>
        </p:spPr>
        <p:txBody>
          <a:bodyPr>
            <a:normAutofit/>
          </a:bodyPr>
          <a:lstStyle/>
          <a:p>
            <a:r>
              <a:rPr lang="en-US" altLang="ja-JP" sz="2800" dirty="0" smtClean="0"/>
              <a:t>1.4. FAQ</a:t>
            </a:r>
            <a:r>
              <a:rPr lang="ja-JP" altLang="en-US" sz="2800" dirty="0" smtClean="0"/>
              <a:t>の作成</a:t>
            </a:r>
            <a:endParaRPr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1414" y="1143001"/>
            <a:ext cx="9146415" cy="5310335"/>
          </a:xfrm>
        </p:spPr>
        <p:txBody>
          <a:bodyPr>
            <a:normAutofit/>
          </a:bodyPr>
          <a:lstStyle/>
          <a:p>
            <a:pPr marL="474300" indent="-457200"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lang="ja-JP" altLang="en-US" sz="1800" dirty="0" smtClean="0">
                <a:solidFill>
                  <a:schemeClr val="bg2"/>
                </a:solidFill>
              </a:rPr>
              <a:t>検討テーマ</a:t>
            </a:r>
            <a:endParaRPr lang="en-US" altLang="ja-JP" sz="1800" dirty="0" smtClean="0">
              <a:solidFill>
                <a:schemeClr val="bg2"/>
              </a:solidFill>
            </a:endParaRPr>
          </a:p>
          <a:p>
            <a:pPr marL="680770" lvl="1" indent="-457200"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lang="ja-JP" altLang="en-US" sz="1600" dirty="0" smtClean="0">
                <a:solidFill>
                  <a:schemeClr val="bg2"/>
                </a:solidFill>
              </a:rPr>
              <a:t>オープンデータの公開・利用について、自治体及びデータ利用者を始めとした一般からの質問を受け付けるとともに、よくある質問と回答を</a:t>
            </a:r>
            <a:r>
              <a:rPr lang="en-US" altLang="ja-JP" sz="1600" dirty="0" smtClean="0">
                <a:solidFill>
                  <a:schemeClr val="bg2"/>
                </a:solidFill>
              </a:rPr>
              <a:t>FAQ</a:t>
            </a:r>
            <a:r>
              <a:rPr lang="ja-JP" altLang="en-US" sz="1600" dirty="0" smtClean="0">
                <a:solidFill>
                  <a:schemeClr val="bg2"/>
                </a:solidFill>
              </a:rPr>
              <a:t>としてとりまとめて、ウェブサイトに公開する。</a:t>
            </a:r>
            <a:endParaRPr lang="en-US" altLang="ja-JP" sz="1600" dirty="0" smtClean="0">
              <a:solidFill>
                <a:schemeClr val="bg2"/>
              </a:solidFill>
            </a:endParaRPr>
          </a:p>
          <a:p>
            <a:pPr marL="680770" lvl="1" indent="-457200">
              <a:spcBef>
                <a:spcPts val="600"/>
              </a:spcBef>
              <a:buFont typeface="Wingdings" panose="05000000000000000000" pitchFamily="2" charset="2"/>
              <a:buChar char="n"/>
            </a:pPr>
            <a:endParaRPr lang="en-US" altLang="ja-JP" sz="1600" dirty="0" smtClean="0">
              <a:solidFill>
                <a:schemeClr val="bg2"/>
              </a:solidFill>
            </a:endParaRPr>
          </a:p>
          <a:p>
            <a:pPr marL="474300" indent="-457200"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lang="ja-JP" altLang="en-US" sz="1800" dirty="0" smtClean="0">
                <a:solidFill>
                  <a:schemeClr val="bg2"/>
                </a:solidFill>
              </a:rPr>
              <a:t>具体的な検討内容</a:t>
            </a:r>
            <a:endParaRPr lang="en-US" altLang="ja-JP" sz="1800" dirty="0" smtClean="0">
              <a:solidFill>
                <a:schemeClr val="bg2"/>
              </a:solidFill>
            </a:endParaRPr>
          </a:p>
          <a:p>
            <a:pPr marL="680770" lvl="1" indent="-457200">
              <a:spcBef>
                <a:spcPts val="600"/>
              </a:spcBef>
              <a:buFont typeface="Wingdings" panose="05000000000000000000" pitchFamily="2" charset="2"/>
              <a:buChar char="n"/>
            </a:pPr>
            <a:endParaRPr lang="en-US" altLang="ja-JP" sz="1600" dirty="0" smtClean="0">
              <a:solidFill>
                <a:schemeClr val="bg2"/>
              </a:solidFill>
            </a:endParaRPr>
          </a:p>
          <a:p>
            <a:pPr marL="680770" lvl="1" indent="-457200">
              <a:spcBef>
                <a:spcPts val="600"/>
              </a:spcBef>
              <a:buFont typeface="Wingdings" panose="05000000000000000000" pitchFamily="2" charset="2"/>
              <a:buChar char="n"/>
            </a:pPr>
            <a:endParaRPr lang="en-US" altLang="ja-JP" sz="1600" dirty="0" smtClean="0">
              <a:solidFill>
                <a:schemeClr val="bg2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6</a:t>
            </a:fld>
            <a:endParaRPr lang="en-US" altLang="ja-JP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073847"/>
              </p:ext>
            </p:extLst>
          </p:nvPr>
        </p:nvGraphicFramePr>
        <p:xfrm>
          <a:off x="920552" y="2996951"/>
          <a:ext cx="8601429" cy="33843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95259"/>
                <a:gridCol w="6006170"/>
              </a:tblGrid>
              <a:tr h="382919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項目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内容</a:t>
                      </a:r>
                      <a:endParaRPr kumimoji="1" lang="ja-JP" altLang="en-US" sz="1600" dirty="0"/>
                    </a:p>
                  </a:txBody>
                  <a:tcPr/>
                </a:tc>
              </a:tr>
              <a:tr h="750364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自治体等からの質問受付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400" dirty="0" smtClean="0"/>
                        <a:t>VLED</a:t>
                      </a:r>
                      <a:r>
                        <a:rPr kumimoji="1" lang="ja-JP" altLang="en-US" sz="1400" dirty="0" smtClean="0"/>
                        <a:t>のウェブサイトに質問受け付けフォームを設ける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 smtClean="0"/>
                        <a:t>自治体会員に対して、データ公開／活用における課題についてヒアリングを実施</a:t>
                      </a:r>
                    </a:p>
                  </a:txBody>
                  <a:tcPr anchor="ctr"/>
                </a:tc>
              </a:tr>
              <a:tr h="750364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社員・賛助会員等からの質問受付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 smtClean="0"/>
                        <a:t>上記と同様にウェブサイトに質問受付フォームを設ける</a:t>
                      </a:r>
                      <a:endParaRPr kumimoji="1" lang="en-US" altLang="ja-JP" sz="1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 smtClean="0"/>
                        <a:t>社員及び、賛助会員に対して、データの利活用における課題についてヒアリングを実施</a:t>
                      </a:r>
                    </a:p>
                  </a:txBody>
                  <a:tcPr anchor="ctr"/>
                </a:tc>
              </a:tr>
              <a:tr h="969221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回答の作成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 smtClean="0"/>
                        <a:t>事務局で質問と回答案を一次整理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 smtClean="0"/>
                        <a:t>質問内容によって各委員会に投げかけ、回答案を作成・承認・公開するプロセスを作成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 smtClean="0"/>
                        <a:t>実際に質問に対する回答作成を実施</a:t>
                      </a:r>
                    </a:p>
                  </a:txBody>
                  <a:tcPr anchor="ctr"/>
                </a:tc>
              </a:tr>
              <a:tr h="531507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回答の公開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400" dirty="0" smtClean="0"/>
                        <a:t>VLED</a:t>
                      </a:r>
                      <a:r>
                        <a:rPr kumimoji="1" lang="ja-JP" altLang="en-US" sz="1400" dirty="0" smtClean="0"/>
                        <a:t>ウェブサイトに</a:t>
                      </a:r>
                      <a:r>
                        <a:rPr kumimoji="1" lang="en-US" altLang="ja-JP" sz="1400" dirty="0" smtClean="0"/>
                        <a:t>FAQ</a:t>
                      </a:r>
                      <a:r>
                        <a:rPr kumimoji="1" lang="ja-JP" altLang="en-US" sz="1400" dirty="0" smtClean="0"/>
                        <a:t>ページを作成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 smtClean="0"/>
                        <a:t>質問を対象ごと等で分類し、ウェブサイトに掲載する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8890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04800"/>
            <a:ext cx="9393517" cy="581715"/>
          </a:xfrm>
        </p:spPr>
        <p:txBody>
          <a:bodyPr>
            <a:normAutofit/>
          </a:bodyPr>
          <a:lstStyle/>
          <a:p>
            <a:r>
              <a:rPr lang="en-US" altLang="ja-JP" sz="2800" dirty="0" smtClean="0"/>
              <a:t>1.5. </a:t>
            </a:r>
            <a:r>
              <a:rPr lang="ja-JP" altLang="en-US" sz="2800" dirty="0" smtClean="0"/>
              <a:t>政府標準利用規約の改訂支援</a:t>
            </a:r>
            <a:endParaRPr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1414" y="1143001"/>
            <a:ext cx="9146415" cy="5310335"/>
          </a:xfrm>
        </p:spPr>
        <p:txBody>
          <a:bodyPr>
            <a:normAutofit/>
          </a:bodyPr>
          <a:lstStyle/>
          <a:p>
            <a:pPr marL="474300" indent="-457200"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lang="ja-JP" altLang="en-US" sz="1800" dirty="0" smtClean="0">
                <a:solidFill>
                  <a:schemeClr val="bg2"/>
                </a:solidFill>
              </a:rPr>
              <a:t>検討テーマ</a:t>
            </a:r>
            <a:endParaRPr lang="en-US" altLang="ja-JP" sz="1800" dirty="0" smtClean="0">
              <a:solidFill>
                <a:schemeClr val="bg2"/>
              </a:solidFill>
            </a:endParaRPr>
          </a:p>
          <a:p>
            <a:pPr marL="680770" lvl="1" indent="-457200"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lang="ja-JP" altLang="en-US" sz="1600" dirty="0" smtClean="0">
                <a:solidFill>
                  <a:schemeClr val="bg2"/>
                </a:solidFill>
              </a:rPr>
              <a:t>平成</a:t>
            </a:r>
            <a:r>
              <a:rPr lang="en-US" altLang="ja-JP" sz="1600" dirty="0">
                <a:solidFill>
                  <a:schemeClr val="bg2"/>
                </a:solidFill>
              </a:rPr>
              <a:t>27</a:t>
            </a:r>
            <a:r>
              <a:rPr lang="ja-JP" altLang="en-US" sz="1600" dirty="0">
                <a:solidFill>
                  <a:schemeClr val="bg2"/>
                </a:solidFill>
              </a:rPr>
              <a:t>年度</a:t>
            </a:r>
            <a:r>
              <a:rPr lang="ja-JP" altLang="en-US" sz="1600" dirty="0" smtClean="0">
                <a:solidFill>
                  <a:schemeClr val="bg2"/>
                </a:solidFill>
              </a:rPr>
              <a:t>に政府</a:t>
            </a:r>
            <a:r>
              <a:rPr lang="ja-JP" altLang="en-US" sz="1600" dirty="0">
                <a:solidFill>
                  <a:schemeClr val="bg2"/>
                </a:solidFill>
              </a:rPr>
              <a:t>標準利用規約（第</a:t>
            </a:r>
            <a:r>
              <a:rPr lang="en-US" altLang="ja-JP" sz="1600" dirty="0">
                <a:solidFill>
                  <a:schemeClr val="bg2"/>
                </a:solidFill>
              </a:rPr>
              <a:t>1.0</a:t>
            </a:r>
            <a:r>
              <a:rPr lang="ja-JP" altLang="en-US" sz="1600" dirty="0">
                <a:solidFill>
                  <a:schemeClr val="bg2"/>
                </a:solidFill>
              </a:rPr>
              <a:t>版）の見直しの検討</a:t>
            </a:r>
            <a:r>
              <a:rPr lang="ja-JP" altLang="en-US" sz="1600" dirty="0" smtClean="0">
                <a:solidFill>
                  <a:schemeClr val="bg2"/>
                </a:solidFill>
              </a:rPr>
              <a:t>を行うことが予定されている。</a:t>
            </a:r>
            <a:endParaRPr lang="en-US" altLang="ja-JP" sz="1600" dirty="0" smtClean="0">
              <a:solidFill>
                <a:schemeClr val="bg2"/>
              </a:solidFill>
            </a:endParaRPr>
          </a:p>
          <a:p>
            <a:pPr marL="680770" lvl="1" indent="-457200"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lang="ja-JP" altLang="en-US" sz="1600" dirty="0" smtClean="0">
                <a:solidFill>
                  <a:schemeClr val="bg2"/>
                </a:solidFill>
              </a:rPr>
              <a:t>内閣官房情報通信技術（</a:t>
            </a:r>
            <a:r>
              <a:rPr lang="en-US" altLang="ja-JP" sz="1600" dirty="0" smtClean="0">
                <a:solidFill>
                  <a:schemeClr val="bg2"/>
                </a:solidFill>
              </a:rPr>
              <a:t>IT</a:t>
            </a:r>
            <a:r>
              <a:rPr lang="ja-JP" altLang="en-US" sz="1600" dirty="0" smtClean="0">
                <a:solidFill>
                  <a:schemeClr val="bg2"/>
                </a:solidFill>
              </a:rPr>
              <a:t>）総合戦略室から、改訂への支援依頼をいただいている。</a:t>
            </a:r>
            <a:endParaRPr lang="en-US" altLang="ja-JP" sz="1600" dirty="0" smtClean="0">
              <a:solidFill>
                <a:schemeClr val="bg2"/>
              </a:solidFill>
            </a:endParaRPr>
          </a:p>
          <a:p>
            <a:pPr marL="680770" lvl="1" indent="-457200">
              <a:spcBef>
                <a:spcPts val="600"/>
              </a:spcBef>
              <a:buFont typeface="Wingdings" panose="05000000000000000000" pitchFamily="2" charset="2"/>
              <a:buChar char="n"/>
            </a:pPr>
            <a:endParaRPr lang="en-US" altLang="ja-JP" sz="1600" dirty="0" smtClean="0">
              <a:solidFill>
                <a:schemeClr val="bg2"/>
              </a:solidFill>
            </a:endParaRPr>
          </a:p>
          <a:p>
            <a:pPr marL="474300" indent="-457200"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lang="ja-JP" altLang="en-US" sz="1800" dirty="0" smtClean="0">
                <a:solidFill>
                  <a:schemeClr val="bg2"/>
                </a:solidFill>
              </a:rPr>
              <a:t>具体的な検討内容</a:t>
            </a:r>
            <a:endParaRPr lang="en-US" altLang="ja-JP" sz="1800" dirty="0" smtClean="0">
              <a:solidFill>
                <a:schemeClr val="bg2"/>
              </a:solidFill>
            </a:endParaRPr>
          </a:p>
          <a:p>
            <a:pPr marL="680770" lvl="1" indent="-457200"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lang="ja-JP" altLang="en-US" sz="1600" dirty="0" smtClean="0">
                <a:solidFill>
                  <a:schemeClr val="bg2"/>
                </a:solidFill>
              </a:rPr>
              <a:t>内閣官房</a:t>
            </a:r>
            <a:r>
              <a:rPr lang="en-US" altLang="ja-JP" sz="1600" dirty="0" smtClean="0">
                <a:solidFill>
                  <a:schemeClr val="bg2"/>
                </a:solidFill>
              </a:rPr>
              <a:t>IT</a:t>
            </a:r>
            <a:r>
              <a:rPr lang="ja-JP" altLang="en-US" sz="1600" dirty="0" smtClean="0">
                <a:solidFill>
                  <a:schemeClr val="bg2"/>
                </a:solidFill>
              </a:rPr>
              <a:t>総合戦略室で素案を作成</a:t>
            </a:r>
            <a:endParaRPr lang="en-US" altLang="ja-JP" sz="1600" dirty="0" smtClean="0">
              <a:solidFill>
                <a:schemeClr val="bg2"/>
              </a:solidFill>
            </a:endParaRPr>
          </a:p>
          <a:p>
            <a:pPr marL="680770" lvl="1" indent="-457200"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lang="ja-JP" altLang="en-US" sz="1600" dirty="0" smtClean="0">
                <a:solidFill>
                  <a:schemeClr val="bg2"/>
                </a:solidFill>
              </a:rPr>
              <a:t>素案について、委員会において議論し、修正した方が良い事項を</a:t>
            </a:r>
            <a:r>
              <a:rPr lang="en-US" altLang="ja-JP" sz="1600" dirty="0" smtClean="0">
                <a:solidFill>
                  <a:schemeClr val="bg2"/>
                </a:solidFill>
              </a:rPr>
              <a:t>IT</a:t>
            </a:r>
            <a:r>
              <a:rPr lang="ja-JP" altLang="en-US" sz="1600" dirty="0" smtClean="0">
                <a:solidFill>
                  <a:schemeClr val="bg2"/>
                </a:solidFill>
              </a:rPr>
              <a:t>総合戦略室に提出</a:t>
            </a:r>
            <a:endParaRPr lang="en-US" altLang="ja-JP" sz="1600" dirty="0" smtClean="0">
              <a:solidFill>
                <a:schemeClr val="bg2"/>
              </a:solidFill>
            </a:endParaRPr>
          </a:p>
          <a:p>
            <a:pPr marL="223570" lvl="1" indent="0">
              <a:spcBef>
                <a:spcPts val="600"/>
              </a:spcBef>
              <a:buNone/>
            </a:pPr>
            <a:r>
              <a:rPr lang="en-US" altLang="ja-JP" sz="1600" dirty="0">
                <a:solidFill>
                  <a:schemeClr val="bg2"/>
                </a:solidFill>
              </a:rPr>
              <a:t>	</a:t>
            </a:r>
            <a:r>
              <a:rPr lang="ja-JP" altLang="en-US" sz="1600" dirty="0" smtClean="0">
                <a:solidFill>
                  <a:schemeClr val="bg2"/>
                </a:solidFill>
              </a:rPr>
              <a:t>⇒ </a:t>
            </a:r>
            <a:r>
              <a:rPr lang="en-US" altLang="ja-JP" sz="1600" dirty="0" smtClean="0">
                <a:solidFill>
                  <a:schemeClr val="bg2"/>
                </a:solidFill>
              </a:rPr>
              <a:t>2015</a:t>
            </a:r>
            <a:r>
              <a:rPr lang="ja-JP" altLang="en-US" sz="1600" dirty="0" smtClean="0">
                <a:solidFill>
                  <a:schemeClr val="bg2"/>
                </a:solidFill>
              </a:rPr>
              <a:t>年</a:t>
            </a:r>
            <a:r>
              <a:rPr lang="en-US" altLang="ja-JP" sz="1600" dirty="0" smtClean="0">
                <a:solidFill>
                  <a:schemeClr val="bg2"/>
                </a:solidFill>
              </a:rPr>
              <a:t>8</a:t>
            </a:r>
            <a:r>
              <a:rPr lang="ja-JP" altLang="en-US" sz="1600" dirty="0" smtClean="0">
                <a:solidFill>
                  <a:schemeClr val="bg2"/>
                </a:solidFill>
              </a:rPr>
              <a:t>月に実施済み</a:t>
            </a:r>
            <a:endParaRPr lang="en-US" altLang="ja-JP" sz="1600" dirty="0" smtClean="0">
              <a:solidFill>
                <a:schemeClr val="bg2"/>
              </a:solidFill>
            </a:endParaRPr>
          </a:p>
          <a:p>
            <a:pPr marL="223570" lvl="1" indent="0">
              <a:spcBef>
                <a:spcPts val="600"/>
              </a:spcBef>
              <a:buNone/>
            </a:pPr>
            <a:r>
              <a:rPr lang="en-US" altLang="ja-JP" sz="1600" dirty="0">
                <a:solidFill>
                  <a:schemeClr val="bg2"/>
                </a:solidFill>
              </a:rPr>
              <a:t>	</a:t>
            </a:r>
            <a:r>
              <a:rPr lang="ja-JP" altLang="en-US" sz="1600" dirty="0" smtClean="0">
                <a:solidFill>
                  <a:schemeClr val="bg2"/>
                </a:solidFill>
              </a:rPr>
              <a:t>⇒ 今後、作業依頼があった場合は、随時対応</a:t>
            </a:r>
            <a:endParaRPr lang="en-US" altLang="ja-JP" sz="1600" dirty="0" smtClean="0">
              <a:solidFill>
                <a:schemeClr val="bg2"/>
              </a:solidFill>
            </a:endParaRPr>
          </a:p>
          <a:p>
            <a:pPr marL="680770" lvl="1" indent="-457200">
              <a:spcBef>
                <a:spcPts val="600"/>
              </a:spcBef>
              <a:buFont typeface="Wingdings" panose="05000000000000000000" pitchFamily="2" charset="2"/>
              <a:buChar char="n"/>
            </a:pPr>
            <a:endParaRPr lang="en-US" altLang="ja-JP" sz="1600" dirty="0" smtClean="0">
              <a:solidFill>
                <a:schemeClr val="bg2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3172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2</a:t>
            </a:r>
            <a:r>
              <a:rPr lang="en-US" altLang="ja-JP" dirty="0" smtClean="0"/>
              <a:t>. </a:t>
            </a:r>
            <a:r>
              <a:rPr lang="ja-JP" altLang="en-US" dirty="0" smtClean="0"/>
              <a:t>スケジュール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4294967295"/>
          </p:nvPr>
        </p:nvSpPr>
        <p:spPr>
          <a:xfrm>
            <a:off x="2112708" y="4431965"/>
            <a:ext cx="7090465" cy="1501093"/>
          </a:xfrm>
        </p:spPr>
        <p:txBody>
          <a:bodyPr/>
          <a:lstStyle/>
          <a:p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8380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9</a:t>
            </a:fld>
            <a:endParaRPr lang="en-US" altLang="ja-JP"/>
          </a:p>
        </p:txBody>
      </p:sp>
      <p:graphicFrame>
        <p:nvGraphicFramePr>
          <p:cNvPr id="6" name="コンテンツ プレースホルダー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8258927"/>
              </p:ext>
            </p:extLst>
          </p:nvPr>
        </p:nvGraphicFramePr>
        <p:xfrm>
          <a:off x="344487" y="1275288"/>
          <a:ext cx="9289033" cy="489001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20281"/>
                <a:gridCol w="1152128"/>
                <a:gridCol w="1224136"/>
                <a:gridCol w="1152128"/>
                <a:gridCol w="1080120"/>
                <a:gridCol w="1080120"/>
                <a:gridCol w="1080120"/>
              </a:tblGrid>
              <a:tr h="627942"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 smtClean="0"/>
                    </a:p>
                    <a:p>
                      <a:pPr algn="ctr"/>
                      <a:r>
                        <a:rPr kumimoji="1" lang="en-US" altLang="ja-JP" sz="1200" dirty="0" smtClean="0"/>
                        <a:t>10</a:t>
                      </a:r>
                      <a:r>
                        <a:rPr kumimoji="1" lang="ja-JP" altLang="en-US" sz="1200" dirty="0" smtClean="0"/>
                        <a:t>月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 smtClean="0"/>
                    </a:p>
                    <a:p>
                      <a:pPr algn="ctr"/>
                      <a:r>
                        <a:rPr kumimoji="1" lang="en-US" altLang="ja-JP" sz="1200" dirty="0" smtClean="0"/>
                        <a:t>11</a:t>
                      </a:r>
                      <a:r>
                        <a:rPr kumimoji="1" lang="ja-JP" altLang="en-US" sz="1200" dirty="0" smtClean="0"/>
                        <a:t>月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 smtClean="0"/>
                    </a:p>
                    <a:p>
                      <a:pPr algn="ctr"/>
                      <a:r>
                        <a:rPr kumimoji="1" lang="en-US" altLang="ja-JP" sz="1200" dirty="0" smtClean="0"/>
                        <a:t>12</a:t>
                      </a:r>
                      <a:r>
                        <a:rPr kumimoji="1" lang="ja-JP" altLang="en-US" sz="1200" dirty="0" smtClean="0"/>
                        <a:t>月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2016</a:t>
                      </a:r>
                      <a:r>
                        <a:rPr kumimoji="1" lang="ja-JP" altLang="en-US" sz="1200" dirty="0" smtClean="0"/>
                        <a:t>年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en-US" altLang="ja-JP" sz="1200" dirty="0" smtClean="0"/>
                        <a:t>1</a:t>
                      </a:r>
                      <a:r>
                        <a:rPr kumimoji="1" lang="ja-JP" altLang="en-US" sz="1200" dirty="0" smtClean="0"/>
                        <a:t>月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 smtClean="0"/>
                    </a:p>
                    <a:p>
                      <a:pPr algn="ctr"/>
                      <a:r>
                        <a:rPr kumimoji="1" lang="en-US" altLang="ja-JP" sz="1200" dirty="0" smtClean="0"/>
                        <a:t>2</a:t>
                      </a:r>
                      <a:r>
                        <a:rPr kumimoji="1" lang="ja-JP" altLang="en-US" sz="1200" dirty="0" smtClean="0"/>
                        <a:t>月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 smtClean="0"/>
                    </a:p>
                    <a:p>
                      <a:pPr algn="ctr"/>
                      <a:r>
                        <a:rPr kumimoji="1" lang="en-US" altLang="ja-JP" sz="1200" dirty="0" smtClean="0"/>
                        <a:t>3</a:t>
                      </a:r>
                      <a:r>
                        <a:rPr kumimoji="1" lang="ja-JP" altLang="en-US" sz="1200" dirty="0" smtClean="0"/>
                        <a:t>月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</a:tr>
              <a:tr h="1111757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オープンデータ公開ガイドの検討</a:t>
                      </a:r>
                      <a:endParaRPr kumimoji="1" lang="ja-JP" altLang="en-US" sz="13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</a:tr>
              <a:tr h="1111757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オープンデータ活用ガイドの検討</a:t>
                      </a:r>
                      <a:endParaRPr kumimoji="1" lang="ja-JP" altLang="en-US" sz="13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</a:tr>
              <a:tr h="1111757">
                <a:tc>
                  <a:txBody>
                    <a:bodyPr/>
                    <a:lstStyle/>
                    <a:p>
                      <a:r>
                        <a:rPr kumimoji="1" lang="en-US" altLang="ja-JP" sz="1300" dirty="0" smtClean="0"/>
                        <a:t>FAQ</a:t>
                      </a:r>
                      <a:r>
                        <a:rPr kumimoji="1" lang="ja-JP" altLang="en-US" sz="1300" dirty="0" smtClean="0"/>
                        <a:t>の作成</a:t>
                      </a:r>
                      <a:endParaRPr kumimoji="1" lang="en-US" altLang="ja-JP" sz="13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</a:tr>
              <a:tr h="926804">
                <a:tc>
                  <a:txBody>
                    <a:bodyPr/>
                    <a:lstStyle/>
                    <a:p>
                      <a:pPr marL="0" marR="0" indent="0" algn="l" defTabSz="67224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dirty="0" smtClean="0"/>
                        <a:t>ガバナンス検討会</a:t>
                      </a:r>
                      <a:endParaRPr kumimoji="1" lang="ja-JP" altLang="en-US" sz="1300" dirty="0" smtClean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3029252" y="5582713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▲</a:t>
            </a:r>
            <a:endParaRPr kumimoji="1" lang="en-US" altLang="ja-JP" sz="1200" dirty="0" smtClean="0">
              <a:solidFill>
                <a:schemeClr val="bg2"/>
              </a:solidFill>
              <a:latin typeface="ヒラギノ角ゴ ProN W6"/>
              <a:ea typeface="ヒラギノ角ゴ ProN W6"/>
              <a:cs typeface="ヒラギノ角ゴ ProN W6"/>
            </a:endParaRPr>
          </a:p>
          <a:p>
            <a:pPr algn="l"/>
            <a:r>
              <a:rPr kumimoji="1" lang="ja-JP" altLang="en-US" sz="12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第</a:t>
            </a:r>
            <a:r>
              <a:rPr kumimoji="1" lang="en-US" altLang="ja-JP" sz="12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1</a:t>
            </a:r>
            <a:r>
              <a:rPr kumimoji="1" lang="ja-JP" altLang="en-US" sz="12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回検討会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020813" y="5586112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▲</a:t>
            </a:r>
            <a:endParaRPr kumimoji="1" lang="en-US" altLang="ja-JP" sz="1200" dirty="0" smtClean="0">
              <a:solidFill>
                <a:schemeClr val="bg2"/>
              </a:solidFill>
              <a:latin typeface="ヒラギノ角ゴ ProN W6"/>
              <a:ea typeface="ヒラギノ角ゴ ProN W6"/>
              <a:cs typeface="ヒラギノ角ゴ ProN W6"/>
            </a:endParaRPr>
          </a:p>
          <a:p>
            <a:pPr algn="l"/>
            <a:r>
              <a:rPr kumimoji="1" lang="ja-JP" altLang="en-US" sz="12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第</a:t>
            </a:r>
            <a:r>
              <a:rPr kumimoji="1" lang="en-US" altLang="ja-JP" sz="12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2</a:t>
            </a:r>
            <a:r>
              <a:rPr kumimoji="1" lang="ja-JP" altLang="en-US" sz="12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回検討会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041232" y="5517232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▲</a:t>
            </a:r>
            <a:endParaRPr kumimoji="1" lang="en-US" altLang="ja-JP" sz="1200" dirty="0" smtClean="0">
              <a:solidFill>
                <a:schemeClr val="bg2"/>
              </a:solidFill>
              <a:latin typeface="ヒラギノ角ゴ ProN W6"/>
              <a:ea typeface="ヒラギノ角ゴ ProN W6"/>
              <a:cs typeface="ヒラギノ角ゴ ProN W6"/>
            </a:endParaRPr>
          </a:p>
          <a:p>
            <a:pPr algn="l"/>
            <a:r>
              <a:rPr kumimoji="1" lang="ja-JP" altLang="en-US" sz="12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第</a:t>
            </a:r>
            <a:r>
              <a:rPr kumimoji="1" lang="en-US" altLang="ja-JP" sz="12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3</a:t>
            </a:r>
            <a:r>
              <a:rPr kumimoji="1" lang="ja-JP" altLang="en-US" sz="12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回検討会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221103" y="5529706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▲</a:t>
            </a:r>
            <a:endParaRPr kumimoji="1" lang="en-US" altLang="ja-JP" sz="1200" dirty="0" smtClean="0">
              <a:solidFill>
                <a:schemeClr val="bg2"/>
              </a:solidFill>
              <a:latin typeface="ヒラギノ角ゴ ProN W6"/>
              <a:ea typeface="ヒラギノ角ゴ ProN W6"/>
              <a:cs typeface="ヒラギノ角ゴ ProN W6"/>
            </a:endParaRPr>
          </a:p>
          <a:p>
            <a:pPr algn="l"/>
            <a:r>
              <a:rPr kumimoji="1" lang="ja-JP" altLang="en-US" sz="12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第</a:t>
            </a:r>
            <a:r>
              <a:rPr kumimoji="1" lang="en-US" altLang="ja-JP" sz="12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4</a:t>
            </a:r>
            <a:r>
              <a:rPr kumimoji="1" lang="ja-JP" altLang="en-US" sz="12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回検討会</a:t>
            </a:r>
          </a:p>
        </p:txBody>
      </p:sp>
      <p:cxnSp>
        <p:nvCxnSpPr>
          <p:cNvPr id="12" name="直線矢印コネクタ 11"/>
          <p:cNvCxnSpPr/>
          <p:nvPr/>
        </p:nvCxnSpPr>
        <p:spPr bwMode="auto">
          <a:xfrm>
            <a:off x="3881517" y="4365104"/>
            <a:ext cx="2151603" cy="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直線矢印コネクタ 13"/>
          <p:cNvCxnSpPr/>
          <p:nvPr/>
        </p:nvCxnSpPr>
        <p:spPr bwMode="auto">
          <a:xfrm flipV="1">
            <a:off x="4910285" y="4868569"/>
            <a:ext cx="2315915" cy="6107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直線矢印コネクタ 17"/>
          <p:cNvCxnSpPr/>
          <p:nvPr/>
        </p:nvCxnSpPr>
        <p:spPr bwMode="auto">
          <a:xfrm>
            <a:off x="7352203" y="4868569"/>
            <a:ext cx="1440160" cy="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" name="直線矢印コネクタ 19"/>
          <p:cNvCxnSpPr/>
          <p:nvPr/>
        </p:nvCxnSpPr>
        <p:spPr bwMode="auto">
          <a:xfrm flipV="1">
            <a:off x="6091558" y="4355085"/>
            <a:ext cx="2487067" cy="10021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22" name="直線矢印コネクタ 21"/>
          <p:cNvCxnSpPr/>
          <p:nvPr/>
        </p:nvCxnSpPr>
        <p:spPr bwMode="auto">
          <a:xfrm>
            <a:off x="2856637" y="3429000"/>
            <a:ext cx="1376283" cy="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3" name="直線矢印コネクタ 22"/>
          <p:cNvCxnSpPr/>
          <p:nvPr/>
        </p:nvCxnSpPr>
        <p:spPr bwMode="auto">
          <a:xfrm>
            <a:off x="3730553" y="3815588"/>
            <a:ext cx="1512168" cy="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直線矢印コネクタ 23"/>
          <p:cNvCxnSpPr/>
          <p:nvPr/>
        </p:nvCxnSpPr>
        <p:spPr bwMode="auto">
          <a:xfrm>
            <a:off x="4232920" y="2602119"/>
            <a:ext cx="1014466" cy="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直線矢印コネクタ 24"/>
          <p:cNvCxnSpPr/>
          <p:nvPr/>
        </p:nvCxnSpPr>
        <p:spPr bwMode="auto">
          <a:xfrm>
            <a:off x="2863117" y="2204864"/>
            <a:ext cx="1272389" cy="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直線矢印コネクタ 25"/>
          <p:cNvCxnSpPr/>
          <p:nvPr/>
        </p:nvCxnSpPr>
        <p:spPr bwMode="auto">
          <a:xfrm>
            <a:off x="5250917" y="3356992"/>
            <a:ext cx="1975283" cy="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7" name="直線矢印コネクタ 26"/>
          <p:cNvCxnSpPr/>
          <p:nvPr/>
        </p:nvCxnSpPr>
        <p:spPr bwMode="auto">
          <a:xfrm>
            <a:off x="5250917" y="2204864"/>
            <a:ext cx="3337582" cy="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8" name="直線矢印コネクタ 27"/>
          <p:cNvCxnSpPr/>
          <p:nvPr/>
        </p:nvCxnSpPr>
        <p:spPr bwMode="auto">
          <a:xfrm flipV="1">
            <a:off x="7306011" y="3507395"/>
            <a:ext cx="1272614" cy="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0" name="直線矢印コネクタ 29"/>
          <p:cNvCxnSpPr/>
          <p:nvPr/>
        </p:nvCxnSpPr>
        <p:spPr bwMode="auto">
          <a:xfrm>
            <a:off x="8625408" y="2348880"/>
            <a:ext cx="873628" cy="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2" name="直線矢印コネクタ 31"/>
          <p:cNvCxnSpPr/>
          <p:nvPr/>
        </p:nvCxnSpPr>
        <p:spPr bwMode="auto">
          <a:xfrm>
            <a:off x="8625408" y="3429000"/>
            <a:ext cx="873628" cy="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3" name="直線矢印コネクタ 32"/>
          <p:cNvCxnSpPr/>
          <p:nvPr/>
        </p:nvCxnSpPr>
        <p:spPr bwMode="auto">
          <a:xfrm>
            <a:off x="8671316" y="4437112"/>
            <a:ext cx="873628" cy="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5" name="テキスト ボックス 34"/>
          <p:cNvSpPr txBox="1"/>
          <p:nvPr/>
        </p:nvSpPr>
        <p:spPr>
          <a:xfrm>
            <a:off x="2856637" y="3507395"/>
            <a:ext cx="10150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イメージ作成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863117" y="2293378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検討項目</a:t>
            </a:r>
            <a:endParaRPr kumimoji="1" lang="en-US" altLang="ja-JP" sz="1200" dirty="0" smtClean="0">
              <a:solidFill>
                <a:schemeClr val="bg2"/>
              </a:solidFill>
              <a:latin typeface="ヒラギノ角ゴ ProN W6"/>
              <a:ea typeface="ヒラギノ角ゴ ProN W6"/>
              <a:cs typeface="ヒラギノ角ゴ ProN W6"/>
            </a:endParaRPr>
          </a:p>
          <a:p>
            <a:pPr algn="l"/>
            <a:r>
              <a:rPr kumimoji="1" lang="ja-JP" altLang="en-US" sz="12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作成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918947" y="2710564"/>
            <a:ext cx="18261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骨子作成、記載内容作成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730566" y="3830560"/>
            <a:ext cx="14189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シナリオ作成・検討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401344" y="4929304"/>
            <a:ext cx="15183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回答案の作成、検討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674776" y="3429948"/>
            <a:ext cx="16530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・検討を受けた修正</a:t>
            </a:r>
            <a:endParaRPr kumimoji="1" lang="en-US" altLang="ja-JP" sz="1200" dirty="0" smtClean="0">
              <a:solidFill>
                <a:schemeClr val="bg2"/>
              </a:solidFill>
              <a:latin typeface="ヒラギノ角ゴ ProN W6"/>
              <a:ea typeface="ヒラギノ角ゴ ProN W6"/>
              <a:cs typeface="ヒラギノ角ゴ ProN W6"/>
            </a:endParaRPr>
          </a:p>
          <a:p>
            <a:pPr algn="l"/>
            <a:r>
              <a:rPr kumimoji="1" lang="ja-JP" altLang="en-US" sz="12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・自治体からの課題を</a:t>
            </a:r>
            <a:endParaRPr kumimoji="1" lang="en-US" altLang="ja-JP" sz="1200" dirty="0" smtClean="0">
              <a:solidFill>
                <a:schemeClr val="bg2"/>
              </a:solidFill>
              <a:latin typeface="ヒラギノ角ゴ ProN W6"/>
              <a:ea typeface="ヒラギノ角ゴ ProN W6"/>
              <a:cs typeface="ヒラギノ角ゴ ProN W6"/>
            </a:endParaRPr>
          </a:p>
          <a:p>
            <a:pPr algn="l"/>
            <a:r>
              <a:rPr kumimoji="1" lang="ja-JP" altLang="en-US" sz="12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　受けた記載内容作成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445690" y="2208500"/>
            <a:ext cx="13740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検討を受けた修正</a:t>
            </a:r>
            <a:endParaRPr kumimoji="1" lang="en-US" altLang="ja-JP" sz="1200" dirty="0" smtClean="0">
              <a:solidFill>
                <a:schemeClr val="bg2"/>
              </a:solidFill>
              <a:latin typeface="ヒラギノ角ゴ ProN W6"/>
              <a:ea typeface="ヒラギノ角ゴ ProN W6"/>
              <a:cs typeface="ヒラギノ角ゴ ProN W6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288614" y="4430724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質問の受付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333940" y="4881088"/>
            <a:ext cx="1476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・検討を受けた修正</a:t>
            </a:r>
            <a:endParaRPr kumimoji="1" lang="en-US" altLang="ja-JP" sz="1200" dirty="0" smtClean="0">
              <a:solidFill>
                <a:schemeClr val="bg2"/>
              </a:solidFill>
              <a:latin typeface="ヒラギノ角ゴ ProN W6"/>
              <a:ea typeface="ヒラギノ角ゴ ProN W6"/>
              <a:cs typeface="ヒラギノ角ゴ ProN W6"/>
            </a:endParaRPr>
          </a:p>
          <a:p>
            <a:pPr algn="l"/>
            <a:r>
              <a:rPr kumimoji="1" lang="ja-JP" altLang="en-US" sz="12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・</a:t>
            </a:r>
            <a:r>
              <a:rPr kumimoji="1" lang="en-US" altLang="ja-JP" sz="12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FAQ</a:t>
            </a:r>
            <a:r>
              <a:rPr kumimoji="1" lang="ja-JP" altLang="en-US" sz="12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形式への変換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342788" y="3564391"/>
            <a:ext cx="10663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検討を受けた</a:t>
            </a:r>
            <a:endParaRPr kumimoji="1" lang="en-US" altLang="ja-JP" sz="1200" dirty="0" smtClean="0">
              <a:solidFill>
                <a:schemeClr val="bg2"/>
              </a:solidFill>
              <a:latin typeface="ヒラギノ角ゴ ProN W6"/>
              <a:ea typeface="ヒラギノ角ゴ ProN W6"/>
              <a:cs typeface="ヒラギノ角ゴ ProN W6"/>
            </a:endParaRPr>
          </a:p>
          <a:p>
            <a:pPr algn="l"/>
            <a:r>
              <a:rPr kumimoji="1" lang="ja-JP" altLang="en-US" sz="12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修正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8578625" y="2463620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公開作業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588499" y="3599727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公開作業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8642470" y="4544073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公開作業</a:t>
            </a: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6442654" y="4417136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（随時受付）</a:t>
            </a:r>
          </a:p>
        </p:txBody>
      </p:sp>
      <p:sp>
        <p:nvSpPr>
          <p:cNvPr id="59" name="タイトル 1"/>
          <p:cNvSpPr>
            <a:spLocks noGrp="1"/>
          </p:cNvSpPr>
          <p:nvPr>
            <p:ph type="title"/>
          </p:nvPr>
        </p:nvSpPr>
        <p:spPr>
          <a:xfrm>
            <a:off x="128464" y="304800"/>
            <a:ext cx="9393517" cy="581715"/>
          </a:xfrm>
        </p:spPr>
        <p:txBody>
          <a:bodyPr>
            <a:normAutofit/>
          </a:bodyPr>
          <a:lstStyle/>
          <a:p>
            <a:r>
              <a:rPr lang="en-US" altLang="ja-JP" sz="2800" dirty="0" smtClean="0"/>
              <a:t>2.1. </a:t>
            </a:r>
            <a:r>
              <a:rPr lang="ja-JP" altLang="en-US" sz="2800" dirty="0" smtClean="0"/>
              <a:t>スケジュール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675978247"/>
      </p:ext>
    </p:extLst>
  </p:cSld>
  <p:clrMapOvr>
    <a:masterClrMapping/>
  </p:clrMapOvr>
</p:sld>
</file>

<file path=ppt/theme/theme1.xml><?xml version="1.0" encoding="utf-8"?>
<a:theme xmlns:a="http://schemas.openxmlformats.org/drawingml/2006/main" name="VLEDパワポ基本テンプレー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Helvetica Neue Medium"/>
        <a:ea typeface="メイリオ"/>
        <a:cs typeface="ＤＦＧ平成ゴシック体W7"/>
      </a:majorFont>
      <a:minorFont>
        <a:latin typeface="Arial"/>
        <a:ea typeface="メイリオ"/>
        <a:cs typeface="ＤＦＧ平成ゴシック体W7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kumimoji="1" dirty="0" smtClean="0">
            <a:solidFill>
              <a:schemeClr val="bg2"/>
            </a:solidFill>
            <a:latin typeface="ヒラギノ角ゴ ProN W6"/>
            <a:ea typeface="ヒラギノ角ゴ ProN W6"/>
            <a:cs typeface="ヒラギノ角ゴ ProN W6"/>
          </a:defRPr>
        </a:defPPr>
      </a:lstStyle>
    </a:txDef>
  </a:objectDefaults>
  <a:extraClrSchemeLst>
    <a:extraClrScheme>
      <a:clrScheme name="SUPERP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PERP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PERP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プレゼンテーション1" id="{DE00921D-40F7-43B6-BD6D-305108E5D07E}" vid="{133BE196-5EE9-4F4C-B01D-66311A1AA8D5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VLEDパワポ基本テンプレート</Template>
  <TotalTime>0</TotalTime>
  <Words>949</Words>
  <Application>Microsoft Office PowerPoint</Application>
  <PresentationFormat>A4 210 x 297 mm</PresentationFormat>
  <Paragraphs>167</Paragraphs>
  <Slides>11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VLEDパワポ基本テンプレート</vt:lpstr>
      <vt:lpstr>2015年度の検討事項について</vt:lpstr>
      <vt:lpstr>1. 実施事項</vt:lpstr>
      <vt:lpstr>1.1. 実施事項一覧</vt:lpstr>
      <vt:lpstr>1.2. オープンデータ公開ガイド（ルール編）の改訂</vt:lpstr>
      <vt:lpstr>1.3. オープンデータ活用ガイド（ルール編）の作成</vt:lpstr>
      <vt:lpstr>1.4. FAQの作成</vt:lpstr>
      <vt:lpstr>1.5. 政府標準利用規約の改訂支援</vt:lpstr>
      <vt:lpstr>2. スケジュール</vt:lpstr>
      <vt:lpstr>2.1. スケジュール</vt:lpstr>
      <vt:lpstr>2.2. 各回の検討事項</vt:lpstr>
      <vt:lpstr>PowerPoint プレゼンテーション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2014-12-17T06:37:59Z</dcterms:created>
  <dcterms:modified xsi:type="dcterms:W3CDTF">2015-10-08T10:21:42Z</dcterms:modified>
</cp:coreProperties>
</file>