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3" r:id="rId1"/>
  </p:sldMasterIdLst>
  <p:notesMasterIdLst>
    <p:notesMasterId r:id="rId7"/>
  </p:notesMasterIdLst>
  <p:handoutMasterIdLst>
    <p:handoutMasterId r:id="rId8"/>
  </p:handoutMasterIdLst>
  <p:sldIdLst>
    <p:sldId id="298" r:id="rId2"/>
    <p:sldId id="303" r:id="rId3"/>
    <p:sldId id="301" r:id="rId4"/>
    <p:sldId id="300" r:id="rId5"/>
    <p:sldId id="264" r:id="rId6"/>
  </p:sldIdLst>
  <p:sldSz cx="9906000" cy="6858000" type="A4"/>
  <p:notesSz cx="6807200" cy="99393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xmlns="">
        <p15:guide id="1" orient="horz" pos="4180">
          <p15:clr>
            <a:srgbClr val="A4A3A4"/>
          </p15:clr>
        </p15:guide>
        <p15:guide id="2" pos="5984">
          <p15:clr>
            <a:srgbClr val="A4A3A4"/>
          </p15:clr>
        </p15:guide>
      </p15:sldGuideLst>
    </p:ext>
    <p:ext uri="{2D200454-40CA-4A62-9FC3-DE9A4176ACB9}">
      <p15:notesGuideLst xmlns:p15="http://schemas.microsoft.com/office/powerpoint/2012/main" xmlns="">
        <p15:guide id="1" orient="horz" pos="3225">
          <p15:clr>
            <a:srgbClr val="A4A3A4"/>
          </p15:clr>
        </p15:guide>
        <p15:guide id="2" pos="22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6" autoAdjust="0"/>
    <p:restoredTop sz="99566" autoAdjust="0"/>
  </p:normalViewPr>
  <p:slideViewPr>
    <p:cSldViewPr>
      <p:cViewPr>
        <p:scale>
          <a:sx n="80" d="100"/>
          <a:sy n="80" d="100"/>
        </p:scale>
        <p:origin x="-576" y="-444"/>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32"/>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0" y="9445464"/>
            <a:ext cx="2946945" cy="493880"/>
          </a:xfrm>
          <a:prstGeom prst="rect">
            <a:avLst/>
          </a:prstGeom>
          <a:noFill/>
          <a:ln w="9525">
            <a:noFill/>
            <a:miter lim="800000"/>
            <a:headEnd/>
            <a:tailEnd/>
          </a:ln>
          <a:effectLst/>
        </p:spPr>
        <p:txBody>
          <a:bodyPr vert="horz" wrap="square" lIns="95497" tIns="47751" rIns="95497" bIns="47751" numCol="1" anchor="b" anchorCtr="0" compatLnSpc="1">
            <a:prstTxWarp prst="textNoShape">
              <a:avLst/>
            </a:prstTxWarp>
          </a:bodyPr>
          <a:lstStyle>
            <a:lvl1pPr algn="r" defTabSz="955518">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0"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9613" y="744538"/>
            <a:ext cx="5387975" cy="37306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1192"/>
            <a:ext cx="4989714" cy="4474246"/>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0"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7743D88F-1C60-4A18-8316-3E48C6765859}" type="slidenum">
              <a:rPr lang="en-US" altLang="ja-JP" smtClean="0"/>
              <a:pPr>
                <a:defRPr/>
              </a:pPr>
              <a:t>2</a:t>
            </a:fld>
            <a:endParaRPr lang="en-US" altLang="ja-JP"/>
          </a:p>
        </p:txBody>
      </p:sp>
    </p:spTree>
    <p:extLst>
      <p:ext uri="{BB962C8B-B14F-4D97-AF65-F5344CB8AC3E}">
        <p14:creationId xmlns:p14="http://schemas.microsoft.com/office/powerpoint/2010/main" val="18640476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hyperlink" Target="http://creativecommons.org/licenses/by/2.1/jp/" TargetMode="Externa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12673"/>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1981200"/>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1981200"/>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571272"/>
            <a:ext cx="6912767" cy="375677"/>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latinLnBrk="0"/>
            <a:r>
              <a:rPr lang="ja-JP" altLang="en-US" sz="2000" kern="0" dirty="0" smtClean="0"/>
              <a:t>オープン＆ビッグデータ活用・地方創生推進機構</a:t>
            </a:r>
            <a:r>
              <a:rPr lang="ja-JP" altLang="en-US" sz="2000" kern="0" baseline="0" dirty="0" smtClean="0"/>
              <a:t> 事務局</a:t>
            </a:r>
            <a:endParaRPr lang="ja-JP" altLang="en-US" sz="2000" kern="0" dirty="0" smtClean="0"/>
          </a:p>
        </p:txBody>
      </p:sp>
      <p:sp>
        <p:nvSpPr>
          <p:cNvPr id="12" name="Rectangle 5"/>
          <p:cNvSpPr txBox="1">
            <a:spLocks noChangeArrowheads="1"/>
          </p:cNvSpPr>
          <p:nvPr userDrawn="1"/>
        </p:nvSpPr>
        <p:spPr bwMode="auto">
          <a:xfrm>
            <a:off x="2792759" y="2636912"/>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pic>
        <p:nvPicPr>
          <p:cNvPr id="13" name="Picture 6" descr="http://i.creativecommons.org/l/by/3.0/88x31.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3997" y="5805264"/>
            <a:ext cx="893968" cy="314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正方形/長方形 13"/>
          <p:cNvSpPr>
            <a:spLocks noChangeArrowheads="1"/>
          </p:cNvSpPr>
          <p:nvPr userDrawn="1"/>
        </p:nvSpPr>
        <p:spPr bwMode="auto">
          <a:xfrm>
            <a:off x="128464" y="6127836"/>
            <a:ext cx="417549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sz="900" dirty="0">
                <a:solidFill>
                  <a:schemeClr val="bg2"/>
                </a:solidFill>
                <a:latin typeface="+mn-ea"/>
                <a:ea typeface="+mn-ea"/>
                <a:cs typeface="Meiryo UI" pitchFamily="50" charset="-128"/>
              </a:rPr>
              <a:t>作者自らが作成した図表等（出典や</a:t>
            </a:r>
            <a:r>
              <a:rPr lang="en-US" altLang="ja-JP" sz="900" dirty="0">
                <a:solidFill>
                  <a:schemeClr val="bg2"/>
                </a:solidFill>
                <a:latin typeface="+mn-ea"/>
                <a:ea typeface="+mn-ea"/>
                <a:cs typeface="Meiryo UI" pitchFamily="50" charset="-128"/>
              </a:rPr>
              <a:t>URL</a:t>
            </a:r>
            <a:r>
              <a:rPr lang="ja-JP" altLang="en-US" sz="900" dirty="0">
                <a:solidFill>
                  <a:schemeClr val="bg2"/>
                </a:solidFill>
                <a:latin typeface="+mn-ea"/>
                <a:ea typeface="+mn-ea"/>
                <a:cs typeface="Meiryo UI" pitchFamily="50" charset="-128"/>
              </a:rPr>
              <a:t>の記載のないもの）については</a:t>
            </a:r>
            <a:r>
              <a:rPr lang="ja-JP" altLang="en-US" sz="900" dirty="0" smtClean="0">
                <a:solidFill>
                  <a:schemeClr val="bg2"/>
                </a:solidFill>
                <a:latin typeface="+mn-ea"/>
                <a:ea typeface="+mn-ea"/>
                <a:cs typeface="Meiryo UI" pitchFamily="50" charset="-128"/>
              </a:rPr>
              <a:t>、</a:t>
            </a:r>
            <a:endParaRPr lang="en-US" altLang="ja-JP" sz="900" dirty="0" smtClean="0">
              <a:solidFill>
                <a:schemeClr val="bg2"/>
              </a:solidFill>
              <a:latin typeface="+mn-ea"/>
              <a:ea typeface="+mn-ea"/>
              <a:cs typeface="Meiryo UI" pitchFamily="50" charset="-128"/>
            </a:endParaRPr>
          </a:p>
          <a:p>
            <a:pPr algn="l" eaLnBrk="1" hangingPunct="1">
              <a:spcBef>
                <a:spcPct val="0"/>
              </a:spcBef>
              <a:buFontTx/>
              <a:buNone/>
            </a:pPr>
            <a:r>
              <a:rPr lang="en-US" altLang="ja-JP" sz="900" dirty="0" smtClean="0">
                <a:solidFill>
                  <a:schemeClr val="bg2"/>
                </a:solidFill>
                <a:latin typeface="+mn-ea"/>
                <a:ea typeface="+mn-ea"/>
                <a:cs typeface="Meiryo UI" pitchFamily="50" charset="-128"/>
                <a:hlinkClick r:id="rId4"/>
              </a:rPr>
              <a:t>CC-BY</a:t>
            </a:r>
            <a:r>
              <a:rPr lang="ja-JP" altLang="en-US" sz="900" dirty="0">
                <a:solidFill>
                  <a:schemeClr val="bg2"/>
                </a:solidFill>
                <a:latin typeface="+mn-ea"/>
                <a:ea typeface="+mn-ea"/>
                <a:cs typeface="Meiryo UI" pitchFamily="50" charset="-128"/>
                <a:hlinkClick r:id="rId4"/>
              </a:rPr>
              <a:t>（表示</a:t>
            </a:r>
            <a:r>
              <a:rPr lang="en-US" altLang="ja-JP" sz="900" dirty="0">
                <a:solidFill>
                  <a:schemeClr val="bg2"/>
                </a:solidFill>
                <a:latin typeface="+mn-ea"/>
                <a:ea typeface="+mn-ea"/>
                <a:cs typeface="Meiryo UI" pitchFamily="50" charset="-128"/>
                <a:hlinkClick r:id="rId4"/>
              </a:rPr>
              <a:t>2.1</a:t>
            </a:r>
            <a:r>
              <a:rPr lang="ja-JP" altLang="en-US" sz="900" dirty="0">
                <a:solidFill>
                  <a:schemeClr val="bg2"/>
                </a:solidFill>
                <a:latin typeface="+mn-ea"/>
                <a:ea typeface="+mn-ea"/>
                <a:cs typeface="Meiryo UI" pitchFamily="50" charset="-128"/>
                <a:hlinkClick r:id="rId4"/>
              </a:rPr>
              <a:t>）</a:t>
            </a:r>
            <a:r>
              <a:rPr lang="ja-JP" altLang="en-US" sz="900" dirty="0">
                <a:solidFill>
                  <a:schemeClr val="bg2"/>
                </a:solidFill>
                <a:latin typeface="+mn-ea"/>
                <a:ea typeface="+mn-ea"/>
                <a:cs typeface="Meiryo UI" pitchFamily="50" charset="-128"/>
              </a:rPr>
              <a:t>で利用可能です。</a:t>
            </a:r>
          </a:p>
          <a:p>
            <a:pPr algn="l" eaLnBrk="1" hangingPunct="1">
              <a:spcBef>
                <a:spcPct val="0"/>
              </a:spcBef>
              <a:buFontTx/>
              <a:buNone/>
            </a:pPr>
            <a:r>
              <a:rPr lang="ja-JP" altLang="en-US" sz="900" dirty="0">
                <a:solidFill>
                  <a:schemeClr val="bg2"/>
                </a:solidFill>
                <a:latin typeface="+mn-ea"/>
                <a:ea typeface="+mn-ea"/>
                <a:cs typeface="Meiryo UI" pitchFamily="50" charset="-128"/>
              </a:rPr>
              <a:t>出典や</a:t>
            </a:r>
            <a:r>
              <a:rPr lang="en-US" altLang="ja-JP" sz="900" dirty="0">
                <a:solidFill>
                  <a:schemeClr val="bg2"/>
                </a:solidFill>
                <a:latin typeface="+mn-ea"/>
                <a:ea typeface="+mn-ea"/>
                <a:cs typeface="Meiryo UI" pitchFamily="50" charset="-128"/>
              </a:rPr>
              <a:t>URL</a:t>
            </a:r>
            <a:r>
              <a:rPr lang="ja-JP" altLang="en-US" sz="900" dirty="0">
                <a:solidFill>
                  <a:schemeClr val="bg2"/>
                </a:solidFill>
                <a:latin typeface="+mn-ea"/>
                <a:ea typeface="+mn-ea"/>
                <a:cs typeface="Meiryo UI" pitchFamily="50" charset="-128"/>
              </a:rPr>
              <a:t>の記載がある図表等については</a:t>
            </a:r>
            <a:r>
              <a:rPr lang="ja-JP" altLang="en-US" sz="900" dirty="0" smtClean="0">
                <a:solidFill>
                  <a:schemeClr val="bg2"/>
                </a:solidFill>
                <a:latin typeface="+mn-ea"/>
                <a:ea typeface="+mn-ea"/>
                <a:cs typeface="Meiryo UI" pitchFamily="50" charset="-128"/>
              </a:rPr>
              <a:t>、著作権法</a:t>
            </a:r>
            <a:r>
              <a:rPr lang="ja-JP" altLang="en-US" sz="900" dirty="0">
                <a:solidFill>
                  <a:schemeClr val="bg2"/>
                </a:solidFill>
                <a:latin typeface="+mn-ea"/>
                <a:ea typeface="+mn-ea"/>
                <a:cs typeface="Meiryo UI" pitchFamily="50" charset="-128"/>
              </a:rPr>
              <a:t>に基づいてご利用ください。</a:t>
            </a:r>
          </a:p>
        </p:txBody>
      </p:sp>
    </p:spTree>
    <p:extLst>
      <p:ext uri="{BB962C8B-B14F-4D97-AF65-F5344CB8AC3E}">
        <p14:creationId xmlns:p14="http://schemas.microsoft.com/office/powerpoint/2010/main" val="27772579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fld id="{41B2A56D-3EC1-4E5C-A41C-5A2A34597C0E}"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a:xfrm>
            <a:off x="3384550" y="6356351"/>
            <a:ext cx="31369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83218B-689A-4362-B708-7D0D08E62E4E}" type="slidenum">
              <a:rPr kumimoji="1" lang="ja-JP" altLang="en-US" smtClean="0"/>
              <a:t>‹#›</a:t>
            </a:fld>
            <a:endParaRPr kumimoji="1" lang="ja-JP" altLang="en-US"/>
          </a:p>
        </p:txBody>
      </p:sp>
    </p:spTree>
    <p:extLst>
      <p:ext uri="{BB962C8B-B14F-4D97-AF65-F5344CB8AC3E}">
        <p14:creationId xmlns:p14="http://schemas.microsoft.com/office/powerpoint/2010/main" val="2043316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2014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 id="2147483707" r:id="rId10"/>
    <p:sldLayoutId id="2147483708" r:id="rId11"/>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5134039"/>
            <a:ext cx="6912767" cy="375677"/>
          </a:xfrm>
        </p:spPr>
        <p:txBody>
          <a:bodyPr/>
          <a:lstStyle/>
          <a:p>
            <a:r>
              <a:rPr lang="en-US" altLang="ja-JP" dirty="0" smtClean="0"/>
              <a:t>2015.3.24</a:t>
            </a:r>
            <a:endParaRPr lang="en-US" altLang="ja-JP" dirty="0"/>
          </a:p>
        </p:txBody>
      </p:sp>
      <p:sp>
        <p:nvSpPr>
          <p:cNvPr id="3" name="タイトル 2"/>
          <p:cNvSpPr>
            <a:spLocks noGrp="1"/>
          </p:cNvSpPr>
          <p:nvPr>
            <p:ph type="ctrTitle" sz="quarter"/>
          </p:nvPr>
        </p:nvSpPr>
        <p:spPr>
          <a:xfrm>
            <a:off x="2792760" y="2996952"/>
            <a:ext cx="6912767" cy="1052786"/>
          </a:xfrm>
        </p:spPr>
        <p:txBody>
          <a:bodyPr/>
          <a:lstStyle/>
          <a:p>
            <a:r>
              <a:rPr lang="ja-JP" altLang="ja-JP" dirty="0"/>
              <a:t>海外への輸出促進方策の検討に関する報告</a:t>
            </a:r>
            <a:endParaRPr lang="ja-JP" altLang="en-US"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tIns="72000">
            <a:normAutofit fontScale="92500" lnSpcReduction="10000"/>
          </a:bodyPr>
          <a:lstStyle/>
          <a:p>
            <a:r>
              <a:rPr lang="ja-JP" altLang="en-US" dirty="0"/>
              <a:t>平成</a:t>
            </a:r>
            <a:r>
              <a:rPr lang="en-US" altLang="ja-JP" dirty="0"/>
              <a:t>26</a:t>
            </a:r>
            <a:r>
              <a:rPr lang="ja-JP" altLang="en-US" dirty="0"/>
              <a:t>年度　利活用・普及委員会　</a:t>
            </a:r>
            <a:r>
              <a:rPr lang="ja-JP" altLang="en-US" dirty="0" smtClean="0"/>
              <a:t>第</a:t>
            </a:r>
            <a:r>
              <a:rPr lang="en-US" altLang="ja-JP" dirty="0" smtClean="0"/>
              <a:t>3</a:t>
            </a:r>
            <a:r>
              <a:rPr lang="ja-JP" altLang="en-US" dirty="0" smtClean="0"/>
              <a:t>回</a:t>
            </a:r>
            <a:r>
              <a:rPr lang="ja-JP" altLang="en-US" dirty="0"/>
              <a:t>　</a:t>
            </a:r>
            <a:r>
              <a:rPr lang="ja-JP" altLang="en-US" dirty="0" smtClean="0"/>
              <a:t>資料</a:t>
            </a:r>
            <a:endParaRPr lang="ja-JP" altLang="en-US" dirty="0"/>
          </a:p>
        </p:txBody>
      </p:sp>
      <p:sp>
        <p:nvSpPr>
          <p:cNvPr id="8" name="テキスト プレースホルダー 7"/>
          <p:cNvSpPr>
            <a:spLocks noGrp="1"/>
          </p:cNvSpPr>
          <p:nvPr>
            <p:ph type="body" sz="quarter" idx="11"/>
          </p:nvPr>
        </p:nvSpPr>
        <p:spPr/>
        <p:txBody>
          <a:bodyPr tIns="72000"/>
          <a:lstStyle/>
          <a:p>
            <a:r>
              <a:rPr kumimoji="1" lang="ja-JP" altLang="en-US" dirty="0" smtClean="0"/>
              <a:t>資料</a:t>
            </a:r>
            <a:r>
              <a:rPr kumimoji="1" lang="en-US" altLang="ja-JP" dirty="0" smtClean="0"/>
              <a:t>3</a:t>
            </a:r>
            <a:r>
              <a:rPr kumimoji="1" lang="ja-JP" altLang="en-US" dirty="0" smtClean="0"/>
              <a:t>－</a:t>
            </a:r>
            <a:r>
              <a:rPr kumimoji="1" lang="en-US" altLang="ja-JP" dirty="0" smtClean="0"/>
              <a:t>3 </a:t>
            </a:r>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9212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a:latin typeface="+mn-ea"/>
              </a:rPr>
              <a:t>１</a:t>
            </a:r>
            <a:r>
              <a:rPr lang="en-US" altLang="ja-JP" sz="2400" dirty="0">
                <a:latin typeface="+mn-ea"/>
              </a:rPr>
              <a:t>. </a:t>
            </a:r>
            <a:r>
              <a:rPr lang="ja-JP" altLang="en-US" sz="2400" dirty="0" smtClean="0">
                <a:latin typeface="+mn-ea"/>
              </a:rPr>
              <a:t>検討目的</a:t>
            </a:r>
            <a:r>
              <a:rPr lang="zh-TW" altLang="en-US" sz="2400" dirty="0"/>
              <a:t>　</a:t>
            </a:r>
            <a:endParaRPr kumimoji="1" lang="ja-JP" altLang="en-US" sz="2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a:t>
            </a:fld>
            <a:endParaRPr lang="en-US" altLang="ja-JP" dirty="0"/>
          </a:p>
        </p:txBody>
      </p:sp>
      <p:sp>
        <p:nvSpPr>
          <p:cNvPr id="5" name="正方形/長方形 4"/>
          <p:cNvSpPr/>
          <p:nvPr/>
        </p:nvSpPr>
        <p:spPr>
          <a:xfrm>
            <a:off x="913489" y="1484904"/>
            <a:ext cx="7927943" cy="1152008"/>
          </a:xfrm>
          <a:prstGeom prst="rect">
            <a:avLst/>
          </a:prstGeom>
          <a:solidFill>
            <a:schemeClr val="accent2">
              <a:lumMod val="20000"/>
              <a:lumOff val="80000"/>
            </a:schemeClr>
          </a:solidFill>
          <a:ln w="19050">
            <a:noFill/>
          </a:ln>
        </p:spPr>
        <p:style>
          <a:lnRef idx="1">
            <a:schemeClr val="accent4"/>
          </a:lnRef>
          <a:fillRef idx="2">
            <a:schemeClr val="accent4"/>
          </a:fillRef>
          <a:effectRef idx="1">
            <a:schemeClr val="accent4"/>
          </a:effectRef>
          <a:fontRef idx="minor">
            <a:schemeClr val="dk1"/>
          </a:fontRef>
        </p:style>
        <p:txBody>
          <a:bodyPr rtlCol="0" anchor="ctr"/>
          <a:lstStyle/>
          <a:p>
            <a:pPr marL="285750" indent="-285750" algn="just">
              <a:buClr>
                <a:schemeClr val="accent2"/>
              </a:buClr>
              <a:buFont typeface="Wingdings" panose="05000000000000000000" pitchFamily="2" charset="2"/>
              <a:buChar char="n"/>
            </a:pPr>
            <a:r>
              <a:rPr lang="ja-JP" altLang="en-US"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地方創生には、地方の企業の活性化・雇用創出が必要である。</a:t>
            </a:r>
          </a:p>
          <a:p>
            <a:pPr marL="285750" indent="-285750" algn="just">
              <a:buClr>
                <a:schemeClr val="accent2"/>
              </a:buClr>
              <a:buFont typeface="Wingdings" panose="05000000000000000000" pitchFamily="2" charset="2"/>
              <a:buChar char="n"/>
            </a:pPr>
            <a:r>
              <a:rPr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、縮小する国内市場で、限られたパイを奪い合うより、</a:t>
            </a:r>
            <a:r>
              <a:rPr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a:t>
            </a:r>
            <a:r>
              <a:rPr lang="ja-JP" altLang="en-US"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輸出</a:t>
            </a:r>
            <a:r>
              <a:rPr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海外からの観光客誘致を積極的に進めるべきである。</a:t>
            </a:r>
          </a:p>
          <a:p>
            <a:pPr marL="285750" indent="-285750" algn="just">
              <a:buClr>
                <a:schemeClr val="accent2"/>
              </a:buClr>
              <a:buFont typeface="Wingdings" panose="05000000000000000000" pitchFamily="2" charset="2"/>
              <a:buChar char="n"/>
            </a:pPr>
            <a:r>
              <a:rPr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そこ</a:t>
            </a:r>
            <a:r>
              <a:rPr lang="ja-JP" altLang="en-US"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で、地方における企業及び自治体</a:t>
            </a:r>
            <a:r>
              <a:rPr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の輸出促進や</a:t>
            </a:r>
            <a:r>
              <a:rPr lang="ja-JP" altLang="en-US"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、海外からの観光客誘致を円滑に進めるために必要な施策を</a:t>
            </a:r>
            <a:r>
              <a:rPr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検討する</a:t>
            </a:r>
            <a:r>
              <a:rPr lang="ja-JP" altLang="en-US"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6" name="テキスト ボックス 5"/>
          <p:cNvSpPr txBox="1"/>
          <p:nvPr/>
        </p:nvSpPr>
        <p:spPr>
          <a:xfrm>
            <a:off x="128464" y="1052736"/>
            <a:ext cx="2134464" cy="307777"/>
          </a:xfrm>
          <a:prstGeom prst="rect">
            <a:avLst/>
          </a:prstGeom>
          <a:noFill/>
        </p:spPr>
        <p:txBody>
          <a:bodyPr wrap="square" rtlCol="0">
            <a:spAutoFit/>
          </a:bodyPr>
          <a:lstStyle/>
          <a:p>
            <a:r>
              <a:rPr kumimoji="1" lang="en-US" altLang="ja-JP"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検討目的</a:t>
            </a:r>
            <a:endParaRPr kumimoji="1" lang="ja-JP" altLang="en-US" sz="14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704528" y="3370637"/>
            <a:ext cx="8640960" cy="1600438"/>
          </a:xfrm>
          <a:prstGeom prst="rect">
            <a:avLst/>
          </a:prstGeom>
          <a:noFill/>
        </p:spPr>
        <p:txBody>
          <a:bodyPr wrap="square" rtlCol="0">
            <a:spAutoFit/>
          </a:bodyPr>
          <a:lstStyle/>
          <a:p>
            <a:pPr algn="l"/>
            <a:r>
              <a:rPr kumimoji="1" lang="ja-JP" altLang="en-US"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①　文献</a:t>
            </a:r>
            <a:r>
              <a:rPr kumimoji="1" lang="ja-JP" altLang="en-US" sz="14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・ウェブ等による</a:t>
            </a:r>
            <a:r>
              <a:rPr kumimoji="1" lang="ja-JP" altLang="en-US"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調査</a:t>
            </a:r>
            <a:endParaRPr kumimoji="1" lang="en-US" altLang="ja-JP"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171450" indent="9525" algn="l">
              <a:buFont typeface="Arial" panose="020B0604020202020204" pitchFamily="34" charset="0"/>
              <a:buChar char="•"/>
            </a:pPr>
            <a:r>
              <a:rPr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前項</a:t>
            </a:r>
            <a:r>
              <a:rPr lang="ja-JP" altLang="en-US"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で挙げたオープンデータ化及び活用が考えられる情報の現状を調査・把握</a:t>
            </a:r>
            <a:r>
              <a:rPr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l"/>
            <a:endParaRPr lang="en-US" altLang="ja-JP"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4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②　</a:t>
            </a:r>
            <a:r>
              <a:rPr kumimoji="1" lang="ja-JP" altLang="en-US"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関係者ヒアリング</a:t>
            </a:r>
            <a:endParaRPr kumimoji="1" lang="en-US" altLang="ja-JP"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171450" indent="9525" algn="l">
              <a:buFont typeface="Arial" panose="020B0604020202020204" pitchFamily="34" charset="0"/>
              <a:buChar char="•"/>
            </a:pPr>
            <a:r>
              <a:rPr kumimoji="1" lang="ja-JP" altLang="en-US"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　文献調査の結果などを踏まえ、地方で積極的に海外進出している企業や支援している企業・団体、自治体など</a:t>
            </a:r>
            <a:r>
              <a:rPr kumimoji="1"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に</a:t>
            </a:r>
            <a:endParaRPr kumimoji="1" lang="en-US" altLang="ja-JP"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171450" algn="l"/>
            <a:r>
              <a:rPr kumimoji="1" lang="ja-JP" altLang="en-US"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ヒアリング</a:t>
            </a:r>
            <a:r>
              <a:rPr kumimoji="1" lang="ja-JP" altLang="en-US"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p>
          <a:p>
            <a:pPr marL="171450" indent="9525" algn="l">
              <a:buFont typeface="Arial" panose="020B0604020202020204" pitchFamily="34" charset="0"/>
              <a:buChar char="•"/>
            </a:pPr>
            <a:r>
              <a:rPr kumimoji="1"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同じく</a:t>
            </a:r>
            <a:r>
              <a:rPr kumimoji="1" lang="ja-JP" altLang="en-US"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海外からの観光客誘致に取り組んでいる企業・団体等にヒアリング</a:t>
            </a:r>
            <a:r>
              <a:rPr kumimoji="1"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28464" y="2996952"/>
            <a:ext cx="2134464" cy="307777"/>
          </a:xfrm>
          <a:prstGeom prst="rect">
            <a:avLst/>
          </a:prstGeom>
          <a:noFill/>
        </p:spPr>
        <p:txBody>
          <a:bodyPr wrap="square" rtlCol="0">
            <a:spAutoFit/>
          </a:bodyPr>
          <a:lstStyle/>
          <a:p>
            <a:r>
              <a:rPr kumimoji="1" lang="en-US" altLang="ja-JP"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検討方法</a:t>
            </a:r>
            <a:endParaRPr kumimoji="1" lang="ja-JP" altLang="en-US" sz="14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409756" y="5032340"/>
            <a:ext cx="7580792" cy="484892"/>
          </a:xfrm>
          <a:prstGeom prst="rect">
            <a:avLst/>
          </a:prstGeom>
          <a:noFill/>
          <a:ln w="19050">
            <a:noFill/>
          </a:ln>
        </p:spPr>
        <p:style>
          <a:lnRef idx="1">
            <a:schemeClr val="accent4"/>
          </a:lnRef>
          <a:fillRef idx="2">
            <a:schemeClr val="accent4"/>
          </a:fillRef>
          <a:effectRef idx="1">
            <a:schemeClr val="accent4"/>
          </a:effectRef>
          <a:fontRef idx="minor">
            <a:schemeClr val="dk1"/>
          </a:fontRef>
        </p:style>
        <p:txBody>
          <a:bodyPr rtlCol="0" anchor="ctr"/>
          <a:lstStyle/>
          <a:p>
            <a:pPr>
              <a:buClr>
                <a:schemeClr val="accent2"/>
              </a:buClr>
            </a:pPr>
            <a:r>
              <a:rPr lang="ja-JP" altLang="en-US" sz="1400" i="1" u="sng"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a:t>
            </a:r>
            <a:r>
              <a:rPr lang="ja-JP" altLang="en-US" sz="1400" i="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への輸出促進の現状と課題などを把握するため、関連団体である</a:t>
            </a:r>
            <a:r>
              <a:rPr lang="en-US" altLang="ja-JP" sz="1400" i="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JETRO</a:t>
            </a:r>
            <a:r>
              <a:rPr lang="ja-JP" altLang="en-US" sz="1400" i="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1400" i="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CLAIR</a:t>
            </a:r>
            <a:r>
              <a:rPr lang="ja-JP" altLang="en-US" sz="1400" i="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i="1" u="sng"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ヒアリング実施</a:t>
            </a:r>
            <a:endParaRPr lang="ja-JP" altLang="en-US" sz="1400" i="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右矢印 2"/>
          <p:cNvSpPr/>
          <p:nvPr/>
        </p:nvSpPr>
        <p:spPr bwMode="auto">
          <a:xfrm>
            <a:off x="920552" y="5022758"/>
            <a:ext cx="489204" cy="494474"/>
          </a:xfrm>
          <a:prstGeom prst="rightArrow">
            <a:avLst/>
          </a:prstGeom>
          <a:solidFill>
            <a:schemeClr val="accent2">
              <a:lumMod val="60000"/>
              <a:lumOff val="40000"/>
            </a:schemeClr>
          </a:solidFill>
          <a:ln w="12700" cap="sq"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extLst>
      <p:ext uri="{BB962C8B-B14F-4D97-AF65-F5344CB8AC3E}">
        <p14:creationId xmlns:p14="http://schemas.microsoft.com/office/powerpoint/2010/main" val="263718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2 .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海外</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への輸出促進方策の</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検討 </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関連</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団体ヒアリング結果の</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概要 </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2400" dirty="0"/>
          </a:p>
        </p:txBody>
      </p:sp>
      <p:graphicFrame>
        <p:nvGraphicFramePr>
          <p:cNvPr id="6" name="表 5"/>
          <p:cNvGraphicFramePr>
            <a:graphicFrameLocks noGrp="1"/>
          </p:cNvGraphicFramePr>
          <p:nvPr>
            <p:extLst>
              <p:ext uri="{D42A27DB-BD31-4B8C-83A1-F6EECF244321}">
                <p14:modId xmlns:p14="http://schemas.microsoft.com/office/powerpoint/2010/main" val="3622951899"/>
              </p:ext>
            </p:extLst>
          </p:nvPr>
        </p:nvGraphicFramePr>
        <p:xfrm>
          <a:off x="348445" y="1267346"/>
          <a:ext cx="4464496" cy="5113982"/>
        </p:xfrm>
        <a:graphic>
          <a:graphicData uri="http://schemas.openxmlformats.org/drawingml/2006/table">
            <a:tbl>
              <a:tblPr firstRow="1" bandRow="1">
                <a:tableStyleId>{5C22544A-7EE6-4342-B048-85BDC9FD1C3A}</a:tableStyleId>
              </a:tblPr>
              <a:tblGrid>
                <a:gridCol w="4464496"/>
              </a:tblGrid>
              <a:tr h="366342">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JETRO</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（ジェトロ：</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独立行政法人日本貿易振興機構</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75000"/>
                      </a:schemeClr>
                    </a:solidFill>
                  </a:tcPr>
                </a:tc>
              </a:tr>
              <a:tr h="4747640">
                <a:tc>
                  <a:txBody>
                    <a:bodyPr/>
                    <a:lstStyle/>
                    <a:p>
                      <a:pPr marL="85725" indent="-85725"/>
                      <a:r>
                        <a:rPr kumimoji="1" lang="en-US" altLang="ja-JP" sz="105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取組内容</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p>
                    <a:p>
                      <a:pPr marL="85725" indent="-85725"/>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J</a:t>
                      </a:r>
                      <a:r>
                        <a:rPr kumimoji="1" lang="en-US"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ETRO</a:t>
                      </a:r>
                      <a:r>
                        <a:rPr kumimoji="1" lang="ja-JP"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としては、ミッション派遣、有力者招聘、展示会など様々なツールを使って日本企業の海外展開を支援。海外の有力見本市におけるジャパン</a:t>
                      </a:r>
                      <a:r>
                        <a:rPr kumimoji="1" lang="ja-JP" altLang="en-US"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パビリオン</a:t>
                      </a:r>
                      <a:r>
                        <a:rPr kumimoji="1" lang="ja-JP"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の設置などを通じて日本製品の魅力を発信</a:t>
                      </a:r>
                      <a:r>
                        <a:rPr kumimoji="1" lang="ja-JP" altLang="en-US"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ja-JP" altLang="en-US"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・産業別のイベント情報や国・地域別の貿易制度、マーケティング情報、市場調査結果などを発信。</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課題</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p>
                    <a:p>
                      <a:pPr marL="85725" indent="-85725"/>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・農産物の輸出は、検疫や規制、賞味期限対応など他の工業製品にはない難しさがある。</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・海外展開における</a:t>
                      </a:r>
                      <a:r>
                        <a:rPr kumimoji="1" lang="ja-JP"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日本企業が直面する課題</a:t>
                      </a:r>
                      <a:r>
                        <a:rPr kumimoji="1" lang="ja-JP" altLang="en-US"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をブレイクダウンすると</a:t>
                      </a:r>
                      <a:r>
                        <a:rPr kumimoji="1" lang="ja-JP"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企業レベルの個別の問題</a:t>
                      </a:r>
                      <a:r>
                        <a:rPr kumimoji="1" lang="ja-JP" altLang="en-US"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とな</a:t>
                      </a:r>
                      <a:r>
                        <a:rPr kumimoji="1" lang="ja-JP"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企業の戦略に関わる情報が多</a:t>
                      </a:r>
                      <a:r>
                        <a:rPr kumimoji="1" lang="ja-JP" altLang="en-US"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くなり</a:t>
                      </a:r>
                      <a:r>
                        <a:rPr kumimoji="1" lang="ja-JP"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、オープン化が</a:t>
                      </a:r>
                      <a:r>
                        <a:rPr kumimoji="1" lang="ja-JP" altLang="en-US"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困難。</a:t>
                      </a:r>
                      <a:endParaRPr kumimoji="1" lang="en-US"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ja-JP" altLang="en-US"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海外輸出促進のためには、</a:t>
                      </a:r>
                      <a:r>
                        <a:rPr kumimoji="1" lang="ja-JP" altLang="en-US"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言葉や手続きに精通した専任の輸出担当者の配置などしっかりした体制を構築することが必要。</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今後にむけて</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p>
                    <a:p>
                      <a:pPr marL="85725" indent="-85725"/>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日本企業から、海外の具体的な生の情報（マーケティング情報）が欲しいという</a:t>
                      </a:r>
                      <a:r>
                        <a:rPr kumimoji="1" lang="ja-JP" altLang="en-US"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意見が多い。</a:t>
                      </a:r>
                      <a:r>
                        <a:rPr kumimoji="1" lang="ja-JP"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海外の情報</a:t>
                      </a:r>
                      <a:r>
                        <a:rPr kumimoji="1" lang="ja-JP" altLang="en-US"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を収集・提供することがより必要となる。</a:t>
                      </a:r>
                      <a:endParaRPr kumimoji="1" lang="en-US"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・輸出促進は、</a:t>
                      </a:r>
                      <a:r>
                        <a:rPr kumimoji="1" lang="ja-JP"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オールジャパン</a:t>
                      </a:r>
                      <a:r>
                        <a:rPr kumimoji="1" lang="ja-JP" altLang="en-US"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などの体制を確立して推進すべき</a:t>
                      </a:r>
                      <a:r>
                        <a:rPr kumimoji="1" lang="ja-JP"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2">
                        <a:lumMod val="20000"/>
                        <a:lumOff val="80000"/>
                      </a:schemeClr>
                    </a:solid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488522540"/>
              </p:ext>
            </p:extLst>
          </p:nvPr>
        </p:nvGraphicFramePr>
        <p:xfrm>
          <a:off x="5097016" y="1249324"/>
          <a:ext cx="4476292" cy="5132004"/>
        </p:xfrm>
        <a:graphic>
          <a:graphicData uri="http://schemas.openxmlformats.org/drawingml/2006/table">
            <a:tbl>
              <a:tblPr firstRow="1" bandRow="1">
                <a:tableStyleId>{5C22544A-7EE6-4342-B048-85BDC9FD1C3A}</a:tableStyleId>
              </a:tblPr>
              <a:tblGrid>
                <a:gridCol w="4476292"/>
              </a:tblGrid>
              <a:tr h="402199">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CLAIR</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（クレア：</a:t>
                      </a:r>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一般財団法人自治体国際化協会</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75000"/>
                      </a:schemeClr>
                    </a:solidFill>
                  </a:tcPr>
                </a:tc>
              </a:tr>
              <a:tr h="4729805">
                <a:tc>
                  <a:txBody>
                    <a:bodyPr/>
                    <a:lstStyle/>
                    <a:p>
                      <a:pPr marL="85725" indent="-85725"/>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取組内容</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marL="85725" indent="-85725"/>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・自治体の海外経済活動支援（海外での物産展や海外経済セミナーの開催など）、多文化共生のまちづくり支援（多言語情報ツールの提供など）、</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JET</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プログラム（語学指導等を行う外国青年招致事業＝草の根交流や次世代グローバル人材育成など）などを</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実施</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p>
                    <a:p>
                      <a:pPr marL="85725" indent="-85725"/>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・観光インバウンドに関する支援としてインバウンドセミナー、外国人目線での観光パンフレットの作成などを</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実施</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課題</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marL="85725" indent="-8572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各事業の実施結果を報告書などに</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取りまとめ</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、ウェブサイトで公開している</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が、</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資料をオープンデータとして自由に二次利用可にするためには、出展者など関係者の事前承諾が必要</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・資料や自治体向けの観光パンフレットを外国人目線で作成しなければ、訴求力のあるものとならない。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今後にむけて</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marL="85725" indent="-8572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JETRO</a:t>
                      </a:r>
                      <a:r>
                        <a:rPr kumimoji="1"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JNTO</a:t>
                      </a:r>
                      <a:r>
                        <a:rPr kumimoji="1"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JICA</a:t>
                      </a:r>
                      <a:r>
                        <a:rPr kumimoji="1"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国際交流基金などとの更なる連携が</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今後より重要となる。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相手（外国人）の立場に立ってモノを見ることが大切</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JET</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プログラムの</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国際交流員（外国人目線）など</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を通じて</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地域の魅力を発見・発信</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するように心がけている。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2">
                        <a:lumMod val="20000"/>
                        <a:lumOff val="80000"/>
                      </a:schemeClr>
                    </a:solidFill>
                  </a:tcPr>
                </a:tc>
              </a:tr>
            </a:tbl>
          </a:graphicData>
        </a:graphic>
      </p:graphicFrame>
      <p:pic>
        <p:nvPicPr>
          <p:cNvPr id="8" name="Picture 2" descr="鶴岡市の英語版観光パンフレット"/>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25112" y="2996951"/>
            <a:ext cx="1368152" cy="96530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70802" y="2996951"/>
            <a:ext cx="1359910" cy="9653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正方形/長方形 9"/>
          <p:cNvSpPr/>
          <p:nvPr/>
        </p:nvSpPr>
        <p:spPr>
          <a:xfrm>
            <a:off x="6465168" y="4034266"/>
            <a:ext cx="3168352" cy="144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solidFill>
                  <a:schemeClr val="bg2"/>
                </a:solidFill>
              </a:rPr>
              <a:t>出所</a:t>
            </a:r>
            <a:r>
              <a:rPr lang="en-US" altLang="ja-JP" sz="800" dirty="0" smtClean="0">
                <a:solidFill>
                  <a:schemeClr val="bg2"/>
                </a:solidFill>
                <a:sym typeface="Wingdings" panose="05000000000000000000" pitchFamily="2" charset="2"/>
              </a:rPr>
              <a:t>:</a:t>
            </a:r>
            <a:r>
              <a:rPr lang="ja-JP" altLang="en-US" sz="800" dirty="0" smtClean="0">
                <a:solidFill>
                  <a:schemeClr val="bg2"/>
                </a:solidFill>
                <a:sym typeface="Wingdings" panose="05000000000000000000" pitchFamily="2" charset="2"/>
              </a:rPr>
              <a:t>「</a:t>
            </a:r>
            <a:r>
              <a:rPr kumimoji="1" lang="en-US" altLang="ja-JP" sz="800" dirty="0" smtClean="0">
                <a:solidFill>
                  <a:schemeClr val="bg2"/>
                </a:solidFill>
              </a:rPr>
              <a:t>Clair </a:t>
            </a:r>
            <a:r>
              <a:rPr lang="ja-JP" altLang="en-US" sz="800" dirty="0" smtClean="0">
                <a:solidFill>
                  <a:schemeClr val="bg2"/>
                </a:solidFill>
              </a:rPr>
              <a:t> </a:t>
            </a:r>
            <a:r>
              <a:rPr lang="en-US" altLang="ja-JP" sz="800" dirty="0">
                <a:solidFill>
                  <a:schemeClr val="bg2"/>
                </a:solidFill>
              </a:rPr>
              <a:t>Inbound </a:t>
            </a:r>
            <a:r>
              <a:rPr lang="en-US" altLang="ja-JP" sz="800" dirty="0" smtClean="0">
                <a:solidFill>
                  <a:schemeClr val="bg2"/>
                </a:solidFill>
              </a:rPr>
              <a:t>Library</a:t>
            </a:r>
            <a:r>
              <a:rPr lang="ja-JP" altLang="en-US" sz="800" dirty="0" smtClean="0">
                <a:solidFill>
                  <a:schemeClr val="bg2"/>
                </a:solidFill>
              </a:rPr>
              <a:t>」</a:t>
            </a:r>
            <a:r>
              <a:rPr lang="en-US" altLang="ja-JP" sz="800" dirty="0" smtClean="0">
                <a:solidFill>
                  <a:schemeClr val="bg2"/>
                </a:solidFill>
              </a:rPr>
              <a:t>  </a:t>
            </a:r>
            <a:r>
              <a:rPr lang="en-US" altLang="ja-JP" sz="800" dirty="0">
                <a:solidFill>
                  <a:schemeClr val="bg2"/>
                </a:solidFill>
              </a:rPr>
              <a:t>http://clair-inbound.net/inbound</a:t>
            </a:r>
            <a:r>
              <a:rPr lang="en-US" altLang="ja-JP" sz="800" dirty="0" smtClean="0">
                <a:solidFill>
                  <a:schemeClr val="bg2"/>
                </a:solidFill>
              </a:rPr>
              <a:t>/\</a:t>
            </a:r>
            <a:endParaRPr kumimoji="1" lang="ja-JP" altLang="en-US" sz="800" dirty="0">
              <a:solidFill>
                <a:schemeClr val="bg2"/>
              </a:solidFill>
            </a:endParaRPr>
          </a:p>
        </p:txBody>
      </p:sp>
      <p:pic>
        <p:nvPicPr>
          <p:cNvPr id="1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8219" y="2852935"/>
            <a:ext cx="1283653" cy="9653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5" descr="https://www.jetro.go.jp/jetro/topics/images/1403/topics2-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57536" y="2863354"/>
            <a:ext cx="1283653" cy="965307"/>
          </a:xfrm>
          <a:prstGeom prst="rect">
            <a:avLst/>
          </a:prstGeom>
          <a:noFill/>
          <a:extLst>
            <a:ext uri="{909E8E84-426E-40DD-AFC4-6F175D3DCCD1}">
              <a14:hiddenFill xmlns:a14="http://schemas.microsoft.com/office/drawing/2010/main">
                <a:solidFill>
                  <a:srgbClr val="FFFFFF"/>
                </a:solidFill>
              </a14:hiddenFill>
            </a:ext>
          </a:extLst>
        </p:spPr>
      </p:pic>
      <p:sp>
        <p:nvSpPr>
          <p:cNvPr id="13" name="正方形/長方形 12"/>
          <p:cNvSpPr/>
          <p:nvPr/>
        </p:nvSpPr>
        <p:spPr>
          <a:xfrm>
            <a:off x="1301552" y="3890250"/>
            <a:ext cx="3528392" cy="1235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solidFill>
                  <a:schemeClr val="bg2"/>
                </a:solidFill>
              </a:rPr>
              <a:t>出所</a:t>
            </a:r>
            <a:r>
              <a:rPr lang="en-US" altLang="ja-JP" sz="800" dirty="0" smtClean="0">
                <a:solidFill>
                  <a:schemeClr val="bg2"/>
                </a:solidFill>
                <a:sym typeface="Wingdings" panose="05000000000000000000" pitchFamily="2" charset="2"/>
              </a:rPr>
              <a:t>:</a:t>
            </a:r>
            <a:r>
              <a:rPr lang="ja-JP" altLang="en-US" sz="800" dirty="0" smtClean="0">
                <a:solidFill>
                  <a:schemeClr val="bg2"/>
                </a:solidFill>
                <a:sym typeface="Wingdings" panose="05000000000000000000" pitchFamily="2" charset="2"/>
              </a:rPr>
              <a:t>「</a:t>
            </a:r>
            <a:r>
              <a:rPr lang="en-US" altLang="ja-JP" sz="800" dirty="0">
                <a:solidFill>
                  <a:schemeClr val="bg2"/>
                </a:solidFill>
                <a:sym typeface="Wingdings" panose="05000000000000000000" pitchFamily="2" charset="2"/>
              </a:rPr>
              <a:t>JETRO</a:t>
            </a:r>
            <a:r>
              <a:rPr lang="ja-JP" altLang="en-US" sz="800" dirty="0" smtClean="0">
                <a:solidFill>
                  <a:schemeClr val="bg2"/>
                </a:solidFill>
              </a:rPr>
              <a:t>」</a:t>
            </a:r>
            <a:r>
              <a:rPr lang="en-US" altLang="ja-JP" sz="800" dirty="0" smtClean="0">
                <a:solidFill>
                  <a:schemeClr val="bg2"/>
                </a:solidFill>
              </a:rPr>
              <a:t>  SAKE</a:t>
            </a:r>
            <a:r>
              <a:rPr lang="ja-JP" altLang="en-US" sz="800" dirty="0" smtClean="0">
                <a:solidFill>
                  <a:schemeClr val="bg2"/>
                </a:solidFill>
              </a:rPr>
              <a:t>シンポジウム、</a:t>
            </a:r>
            <a:r>
              <a:rPr lang="en-US" altLang="ja-JP" sz="800" dirty="0" smtClean="0">
                <a:solidFill>
                  <a:schemeClr val="bg2"/>
                </a:solidFill>
              </a:rPr>
              <a:t>Green Innovations from Japan</a:t>
            </a:r>
          </a:p>
        </p:txBody>
      </p:sp>
      <p:sp>
        <p:nvSpPr>
          <p:cNvPr id="14" name="スライド番号プレースホルダー 3"/>
          <p:cNvSpPr>
            <a:spLocks noGrp="1"/>
          </p:cNvSpPr>
          <p:nvPr>
            <p:ph type="sldNum" sz="quarter" idx="10"/>
          </p:nvPr>
        </p:nvSpPr>
        <p:spPr>
          <a:xfrm>
            <a:off x="9499036" y="6602804"/>
            <a:ext cx="406964" cy="255197"/>
          </a:xfrm>
        </p:spPr>
        <p:txBody>
          <a:bodyPr/>
          <a:lstStyle/>
          <a:p>
            <a:fld id="{19168A96-8FC6-49A7-AAFF-8891F4FD4FE2}" type="slidenum">
              <a:rPr lang="ja-JP" altLang="en-US" smtClean="0"/>
              <a:pPr/>
              <a:t>2</a:t>
            </a:fld>
            <a:endParaRPr lang="en-US" altLang="ja-JP" dirty="0"/>
          </a:p>
        </p:txBody>
      </p:sp>
    </p:spTree>
    <p:extLst>
      <p:ext uri="{BB962C8B-B14F-4D97-AF65-F5344CB8AC3E}">
        <p14:creationId xmlns:p14="http://schemas.microsoft.com/office/powerpoint/2010/main" val="2674498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11716" y="1052736"/>
            <a:ext cx="9377821" cy="2862322"/>
          </a:xfrm>
          <a:prstGeom prst="rect">
            <a:avLst/>
          </a:prstGeom>
        </p:spPr>
        <p:txBody>
          <a:bodyPr wrap="square">
            <a:spAutoFit/>
          </a:bodyPr>
          <a:lstStyle/>
          <a:p>
            <a:pPr marL="85725" indent="-85725" algn="l"/>
            <a:r>
              <a:rPr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関連団体へのヒアリング結果などをもとに、具体的プロジェクトを検討</a:t>
            </a:r>
            <a:r>
              <a:rPr lang="ja-JP" altLang="en-US"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（第４回</a:t>
            </a:r>
            <a:r>
              <a:rPr lang="en-US" altLang="ja-JP"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オープンデータシティ推進委員会で実証テーマ案のひとつとして紹介）</a:t>
            </a:r>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lang="ja-JP" altLang="en-US"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■現在の課題</a:t>
            </a:r>
            <a:endParaRPr lang="en-US" altLang="ja-JP"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・訪日観光客増や、農産物・食品の輸出促進のためには、和食や日本の生活文化に関する情報発信のさらなる強化や発信する情報の相互連携などが必要。</a:t>
            </a:r>
            <a:endParaRPr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lang="ja-JP" altLang="en-US"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■オープンデータの活用可能性</a:t>
            </a:r>
            <a:endParaRPr lang="en-US" altLang="ja-JP"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・オープンデータの持つ情報拡散性をうまく活用して、海外への和食や日本文化の</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PR</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を加速・拡大させることができないか。</a:t>
            </a:r>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・コンテンツに魅力があることが重要。魅力がなければ、オープンデータにしても拡散されない。</a:t>
            </a:r>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・相手に合わせて必要な情報を取捨選択・編集して届ける。</a:t>
            </a:r>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・個々の素材がオープンデータであることはもちろん、編集した情報もオープンデータとして提供されることが望ましい。（各国語に翻訳されて拡散できる。）</a:t>
            </a:r>
            <a:endParaRPr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lang="ja-JP" altLang="en-US"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■プロジェクト例</a:t>
            </a:r>
            <a:endParaRPr lang="en-US" altLang="ja-JP"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・和食や日本文化に関する情報のうち、オープンデータで公開可能なものを収集し、わかりやすく提供。新たな素材も作成。</a:t>
            </a:r>
          </a:p>
          <a:p>
            <a:pPr marL="85725" indent="-85725" algn="l"/>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・これらを活用した「和食と日本文化を伝えるコンテスト」（仮称）を開催。海外からの参加も募る。</a:t>
            </a:r>
            <a:endParaRPr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lang="ja-JP" altLang="en-US" sz="14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■イメージ図（例）</a:t>
            </a:r>
            <a:endParaRPr lang="ja-JP" altLang="en-US" sz="14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6776" y="3789040"/>
            <a:ext cx="4176464" cy="27435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タイトル 1"/>
          <p:cNvSpPr txBox="1">
            <a:spLocks/>
          </p:cNvSpPr>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fontScale="97500"/>
          </a:bodyPr>
          <a:lst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r>
              <a:rPr lang="en-US" altLang="ja-JP"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a:t>
            </a:r>
            <a:r>
              <a:rPr lang="ja-JP" altLang="en-US"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への和食や食文化の</a:t>
            </a:r>
            <a:r>
              <a:rPr lang="en-US" altLang="ja-JP"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PR</a:t>
            </a:r>
            <a:r>
              <a:rPr lang="ja-JP" altLang="en-US"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　プロジェクト例</a:t>
            </a:r>
            <a:endParaRPr lang="en-US" altLang="ja-JP"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3"/>
          <p:cNvSpPr>
            <a:spLocks noGrp="1"/>
          </p:cNvSpPr>
          <p:nvPr>
            <p:ph type="sldNum" sz="quarter" idx="10"/>
          </p:nvPr>
        </p:nvSpPr>
        <p:spPr>
          <a:xfrm>
            <a:off x="9499036" y="6602804"/>
            <a:ext cx="406964" cy="255197"/>
          </a:xfrm>
        </p:spPr>
        <p:txBody>
          <a:bodyPr/>
          <a:lstStyle/>
          <a:p>
            <a:pPr algn="r"/>
            <a:r>
              <a:rPr lang="en-US" altLang="ja-JP" sz="1100" dirty="0">
                <a:solidFill>
                  <a:schemeClr val="bg2"/>
                </a:solidFill>
                <a:latin typeface="Gulim" panose="020B0600000101010101" pitchFamily="34" charset="-127"/>
                <a:ea typeface="Gulim" panose="020B0600000101010101" pitchFamily="34" charset="-127"/>
              </a:rPr>
              <a:t>3</a:t>
            </a:r>
          </a:p>
        </p:txBody>
      </p:sp>
    </p:spTree>
    <p:extLst>
      <p:ext uri="{BB962C8B-B14F-4D97-AF65-F5344CB8AC3E}">
        <p14:creationId xmlns:p14="http://schemas.microsoft.com/office/powerpoint/2010/main" val="530411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873</Words>
  <Application>Microsoft Office PowerPoint</Application>
  <PresentationFormat>A4 210 x 297 mm</PresentationFormat>
  <Paragraphs>73</Paragraphs>
  <Slides>5</Slides>
  <Notes>1</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VLEDパワポ基本テンプレート</vt:lpstr>
      <vt:lpstr>海外への輸出促進方策の検討に関する報告</vt:lpstr>
      <vt:lpstr>１. 検討目的　</vt:lpstr>
      <vt:lpstr>2 .海外への輸出促進方策の検討 - 関連団体ヒアリング結果の概要 - </vt:lpstr>
      <vt:lpstr>PowerPoint プレゼンテーション</vt:lpstr>
      <vt:lpstr>PowerPoint プレゼンテーション</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2015-03-23T09:17:19Z</dcterms:modified>
</cp:coreProperties>
</file>