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Lst>
  <p:notesMasterIdLst>
    <p:notesMasterId r:id="rId16"/>
  </p:notesMasterIdLst>
  <p:sldIdLst>
    <p:sldId id="256" r:id="rId4"/>
    <p:sldId id="261" r:id="rId5"/>
    <p:sldId id="259" r:id="rId6"/>
    <p:sldId id="278" r:id="rId7"/>
    <p:sldId id="267" r:id="rId8"/>
    <p:sldId id="268" r:id="rId9"/>
    <p:sldId id="269" r:id="rId10"/>
    <p:sldId id="270" r:id="rId11"/>
    <p:sldId id="273" r:id="rId12"/>
    <p:sldId id="271" r:id="rId13"/>
    <p:sldId id="272" r:id="rId14"/>
    <p:sldId id="260" r:id="rId15"/>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81" d="100"/>
          <a:sy n="81" d="100"/>
        </p:scale>
        <p:origin x="-858"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BECE8F17-D7B9-4C22-9A2B-11F6F1E4BAC8}" type="datetimeFigureOut">
              <a:rPr kumimoji="1" lang="ja-JP" altLang="en-US" smtClean="0"/>
              <a:pPr/>
              <a:t>2015/3/23</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6270B7E9-CA7B-4145-AF0E-664D739C865D}" type="slidenum">
              <a:rPr kumimoji="1" lang="ja-JP" altLang="en-US" smtClean="0"/>
              <a:pPr/>
              <a:t>‹#›</a:t>
            </a:fld>
            <a:endParaRPr kumimoji="1" lang="ja-JP" altLang="en-US"/>
          </a:p>
        </p:txBody>
      </p:sp>
    </p:spTree>
    <p:extLst>
      <p:ext uri="{BB962C8B-B14F-4D97-AF65-F5344CB8AC3E}">
        <p14:creationId xmlns:p14="http://schemas.microsoft.com/office/powerpoint/2010/main" val="21650122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4" name="フッター プレースホルダー 4"/>
          <p:cNvSpPr>
            <a:spLocks noGrp="1"/>
          </p:cNvSpPr>
          <p:nvPr>
            <p:ph type="ftr" sz="quarter" idx="3"/>
          </p:nvPr>
        </p:nvSpPr>
        <p:spPr>
          <a:xfrm>
            <a:off x="5134894" y="6559069"/>
            <a:ext cx="3108326" cy="240165"/>
          </a:xfrm>
          <a:prstGeom prst="rect">
            <a:avLst/>
          </a:prstGeom>
        </p:spPr>
        <p:txBody>
          <a:bodyPr vert="horz" lIns="91440" tIns="45720" rIns="91440" bIns="45720" rtlCol="0" anchor="t"/>
          <a:lstStyle>
            <a:lvl1pPr marL="0" marR="0" indent="0" algn="r" defTabSz="457200" rtl="0" eaLnBrk="1" fontAlgn="auto" latinLnBrk="0" hangingPunct="1">
              <a:lnSpc>
                <a:spcPct val="100000"/>
              </a:lnSpc>
              <a:spcBef>
                <a:spcPts val="0"/>
              </a:spcBef>
              <a:spcAft>
                <a:spcPts val="0"/>
              </a:spcAft>
              <a:buClrTx/>
              <a:buSzTx/>
              <a:buFontTx/>
              <a:buNone/>
              <a:tabLst/>
              <a:defRPr sz="900">
                <a:solidFill>
                  <a:srgbClr val="000000"/>
                </a:solidFill>
                <a:latin typeface="Avenir Book"/>
                <a:cs typeface="Avenir Book"/>
              </a:defRPr>
            </a:lvl1pPr>
          </a:lstStyle>
          <a:p>
            <a:endParaRPr kumimoji="1" lang="ja-JP" altLang="en-US"/>
          </a:p>
        </p:txBody>
      </p:sp>
      <p:sp>
        <p:nvSpPr>
          <p:cNvPr id="15" name="スライド番号プレースホルダー 5"/>
          <p:cNvSpPr>
            <a:spLocks noGrp="1"/>
          </p:cNvSpPr>
          <p:nvPr>
            <p:ph type="sldNum" sz="quarter" idx="4"/>
          </p:nvPr>
        </p:nvSpPr>
        <p:spPr>
          <a:xfrm>
            <a:off x="8431760" y="6559069"/>
            <a:ext cx="571482" cy="250243"/>
          </a:xfrm>
          <a:prstGeom prst="rect">
            <a:avLst/>
          </a:prstGeom>
          <a:ln>
            <a:solidFill>
              <a:schemeClr val="bg1">
                <a:lumMod val="50000"/>
              </a:schemeClr>
            </a:solidFill>
          </a:ln>
        </p:spPr>
        <p:txBody>
          <a:bodyPr vert="horz" lIns="91440" tIns="45720" rIns="91440" bIns="45720" rtlCol="0" anchor="ctr"/>
          <a:lstStyle>
            <a:lvl1pPr algn="r">
              <a:defRPr sz="1200">
                <a:ln>
                  <a:solidFill>
                    <a:schemeClr val="bg1">
                      <a:lumMod val="50000"/>
                    </a:schemeClr>
                  </a:solidFill>
                </a:ln>
                <a:solidFill>
                  <a:srgbClr val="898989"/>
                </a:solidFill>
              </a:defRPr>
            </a:lvl1pPr>
          </a:lstStyle>
          <a:p>
            <a:fld id="{0DA997D1-0E8F-4E22-BAD1-5315C8830C39}" type="slidenum">
              <a:rPr kumimoji="1" lang="ja-JP" altLang="en-US" smtClean="0"/>
              <a:pPr/>
              <a:t>‹#›</a:t>
            </a:fld>
            <a:endParaRPr kumimoji="1" lang="ja-JP" altLang="en-US"/>
          </a:p>
        </p:txBody>
      </p:sp>
      <p:sp>
        <p:nvSpPr>
          <p:cNvPr id="16" name="日付プレースホルダ 11"/>
          <p:cNvSpPr>
            <a:spLocks noGrp="1"/>
          </p:cNvSpPr>
          <p:nvPr>
            <p:ph type="dt" sz="half" idx="2"/>
          </p:nvPr>
        </p:nvSpPr>
        <p:spPr>
          <a:xfrm>
            <a:off x="280613" y="6562150"/>
            <a:ext cx="2133600" cy="241200"/>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924DB3A-2C56-48F4-86A5-EC507BA70901}" type="datetimeFigureOut">
              <a:rPr kumimoji="1" lang="ja-JP" altLang="en-US" smtClean="0"/>
              <a:pPr/>
              <a:t>2015/3/23</a:t>
            </a:fld>
            <a:endParaRPr kumimoji="1" lang="ja-JP" altLang="en-US"/>
          </a:p>
        </p:txBody>
      </p:sp>
    </p:spTree>
    <p:extLst>
      <p:ext uri="{BB962C8B-B14F-4D97-AF65-F5344CB8AC3E}">
        <p14:creationId xmlns:p14="http://schemas.microsoft.com/office/powerpoint/2010/main" val="103622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76433"/>
            <a:ext cx="7772400" cy="790575"/>
          </a:xfrm>
        </p:spPr>
        <p:txBody>
          <a:bodyPr/>
          <a:lstStyle>
            <a:lvl1pPr algn="ctr">
              <a:defRPr/>
            </a:lvl1p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282699" y="2669125"/>
            <a:ext cx="6400800" cy="61171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8" name="正方形/長方形 7"/>
          <p:cNvSpPr/>
          <p:nvPr/>
        </p:nvSpPr>
        <p:spPr>
          <a:xfrm>
            <a:off x="3153844" y="5000252"/>
            <a:ext cx="2296583" cy="4693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 </a:t>
            </a:r>
            <a:endParaRPr kumimoji="1" lang="ja-JP" altLang="en-US" sz="1050" b="0" i="1" u="none" strike="noStrike" kern="1200" cap="none" spc="0" normalizeH="0" baseline="0" noProof="0" dirty="0">
              <a:ln>
                <a:noFill/>
              </a:ln>
              <a:solidFill>
                <a:prstClr val="black"/>
              </a:solidFill>
              <a:effectLst/>
              <a:uLnTx/>
              <a:uFillTx/>
              <a:latin typeface="Avenir Black"/>
              <a:ea typeface="+mn-ea"/>
              <a:cs typeface="Avenir Black"/>
            </a:endParaRPr>
          </a:p>
        </p:txBody>
      </p:sp>
      <p:pic>
        <p:nvPicPr>
          <p:cNvPr id="10" name="図 9"/>
          <p:cNvPicPr>
            <a:picLocks noChangeAspect="1"/>
          </p:cNvPicPr>
          <p:nvPr/>
        </p:nvPicPr>
        <p:blipFill>
          <a:blip r:embed="rId2" cstate="email"/>
          <a:stretch>
            <a:fillRect/>
          </a:stretch>
        </p:blipFill>
        <p:spPr>
          <a:xfrm>
            <a:off x="4042832" y="4405225"/>
            <a:ext cx="537633" cy="575733"/>
          </a:xfrm>
          <a:prstGeom prst="rect">
            <a:avLst/>
          </a:prstGeom>
          <a:ln w="28575" cmpd="sng">
            <a:solidFill>
              <a:schemeClr val="tx1"/>
            </a:solidFill>
          </a:ln>
        </p:spPr>
      </p:pic>
      <p:sp>
        <p:nvSpPr>
          <p:cNvPr id="11" name="直角三角形 10"/>
          <p:cNvSpPr/>
          <p:nvPr/>
        </p:nvSpPr>
        <p:spPr>
          <a:xfrm flipV="1">
            <a:off x="-1" y="1576895"/>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直角三角形 11"/>
          <p:cNvSpPr/>
          <p:nvPr/>
        </p:nvSpPr>
        <p:spPr>
          <a:xfrm flipH="1" flipV="1">
            <a:off x="74083" y="3517881"/>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2351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38161" y="2318807"/>
            <a:ext cx="7772400" cy="500028"/>
          </a:xfrm>
        </p:spPr>
        <p:txBody>
          <a:bodyPr anchor="t"/>
          <a:lstStyle>
            <a:lvl1pPr algn="l">
              <a:defRPr sz="2400" b="1" cap="all"/>
            </a:lvl1pPr>
          </a:lstStyle>
          <a:p>
            <a:r>
              <a:rPr kumimoji="1" lang="ja-JP" altLang="en-US" smtClean="0"/>
              <a:t>マスタ タイトルの書式設定</a:t>
            </a:r>
            <a:endParaRPr kumimoji="1" lang="ja-JP" altLang="en-US" dirty="0"/>
          </a:p>
        </p:txBody>
      </p:sp>
      <p:sp>
        <p:nvSpPr>
          <p:cNvPr id="3" name="テキスト プレースホルダー 2"/>
          <p:cNvSpPr>
            <a:spLocks noGrp="1"/>
          </p:cNvSpPr>
          <p:nvPr>
            <p:ph type="body" idx="1"/>
          </p:nvPr>
        </p:nvSpPr>
        <p:spPr>
          <a:xfrm>
            <a:off x="858284" y="2996260"/>
            <a:ext cx="7772400" cy="46969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6" name="スライド番号プレースホルダー 5"/>
          <p:cNvSpPr>
            <a:spLocks noGrp="1"/>
          </p:cNvSpPr>
          <p:nvPr>
            <p:ph type="sldNum" sz="quarter" idx="12"/>
          </p:nvPr>
        </p:nvSpPr>
        <p:spPr/>
        <p:txBody>
          <a:bodyPr/>
          <a:lstStyle/>
          <a:p>
            <a:fld id="{03C31CAC-7082-8844-AD02-9405672F2DDA}" type="slidenum">
              <a:rPr kumimoji="1" lang="ja-JP" altLang="en-US" smtClean="0"/>
              <a:pPr/>
              <a:t>‹#›</a:t>
            </a:fld>
            <a:endParaRPr kumimoji="1" lang="ja-JP" altLang="en-US"/>
          </a:p>
        </p:txBody>
      </p:sp>
      <p:sp>
        <p:nvSpPr>
          <p:cNvPr id="10" name="直角三角形 9"/>
          <p:cNvSpPr/>
          <p:nvPr/>
        </p:nvSpPr>
        <p:spPr>
          <a:xfrm flipV="1">
            <a:off x="74083" y="2818835"/>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直角三角形 10"/>
          <p:cNvSpPr/>
          <p:nvPr/>
        </p:nvSpPr>
        <p:spPr>
          <a:xfrm flipH="1" flipV="1">
            <a:off x="74083" y="2957541"/>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53844" y="5000252"/>
            <a:ext cx="2296583" cy="4693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 </a:t>
            </a:r>
            <a:endParaRPr kumimoji="1" lang="ja-JP" altLang="en-US" sz="1050" b="0" i="1" u="none" strike="noStrike" kern="1200" cap="none" spc="0" normalizeH="0" baseline="0" noProof="0" dirty="0">
              <a:ln>
                <a:noFill/>
              </a:ln>
              <a:solidFill>
                <a:prstClr val="black"/>
              </a:solidFill>
              <a:effectLst/>
              <a:uLnTx/>
              <a:uFillTx/>
              <a:latin typeface="Avenir Black"/>
              <a:ea typeface="+mn-ea"/>
              <a:cs typeface="Avenir Black"/>
            </a:endParaRPr>
          </a:p>
        </p:txBody>
      </p:sp>
      <p:pic>
        <p:nvPicPr>
          <p:cNvPr id="13" name="図 12"/>
          <p:cNvPicPr>
            <a:picLocks noChangeAspect="1"/>
          </p:cNvPicPr>
          <p:nvPr/>
        </p:nvPicPr>
        <p:blipFill>
          <a:blip r:embed="rId2" cstate="email"/>
          <a:stretch>
            <a:fillRect/>
          </a:stretch>
        </p:blipFill>
        <p:spPr>
          <a:xfrm>
            <a:off x="4042832" y="4405225"/>
            <a:ext cx="537633" cy="575733"/>
          </a:xfrm>
          <a:prstGeom prst="rect">
            <a:avLst/>
          </a:prstGeom>
          <a:ln w="28575" cmpd="sng">
            <a:solidFill>
              <a:schemeClr val="tx1"/>
            </a:solidFill>
          </a:ln>
        </p:spPr>
      </p:pic>
    </p:spTree>
    <p:extLst>
      <p:ext uri="{BB962C8B-B14F-4D97-AF65-F5344CB8AC3E}">
        <p14:creationId xmlns:p14="http://schemas.microsoft.com/office/powerpoint/2010/main" val="427433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白紙">
    <p:spTree>
      <p:nvGrpSpPr>
        <p:cNvPr id="1" name=""/>
        <p:cNvGrpSpPr/>
        <p:nvPr/>
      </p:nvGrpSpPr>
      <p:grpSpPr>
        <a:xfrm>
          <a:off x="0" y="0"/>
          <a:ext cx="0" cy="0"/>
          <a:chOff x="0" y="0"/>
          <a:chExt cx="0" cy="0"/>
        </a:xfrm>
      </p:grpSpPr>
      <p:grpSp>
        <p:nvGrpSpPr>
          <p:cNvPr id="2" name="図形グループ 4"/>
          <p:cNvGrpSpPr/>
          <p:nvPr/>
        </p:nvGrpSpPr>
        <p:grpSpPr>
          <a:xfrm>
            <a:off x="3355913" y="2704945"/>
            <a:ext cx="2296583" cy="1129759"/>
            <a:chOff x="3153844" y="1196602"/>
            <a:chExt cx="2296583" cy="1129759"/>
          </a:xfrm>
        </p:grpSpPr>
        <p:sp>
          <p:nvSpPr>
            <p:cNvPr id="6" name="正方形/長方形 5"/>
            <p:cNvSpPr/>
            <p:nvPr userDrawn="1"/>
          </p:nvSpPr>
          <p:spPr>
            <a:xfrm>
              <a:off x="3153844" y="1857002"/>
              <a:ext cx="2296583" cy="4693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a:t>
              </a:r>
              <a:r>
                <a:rPr kumimoji="1" lang="en-US" altLang="ja-JP" sz="1050" b="0" i="0" u="none" strike="noStrike" kern="1200" cap="none" spc="0" normalizeH="0" baseline="0" noProof="0" dirty="0" smtClean="0">
                  <a:ln>
                    <a:noFill/>
                  </a:ln>
                  <a:solidFill>
                    <a:prstClr val="black"/>
                  </a:solidFill>
                  <a:effectLst/>
                  <a:uLnTx/>
                  <a:uFillTx/>
                  <a:latin typeface="Avenir Black"/>
                  <a:ea typeface="+mn-ea"/>
                  <a:cs typeface="Avenir Black"/>
                </a:rPr>
                <a:t>. </a:t>
              </a:r>
              <a:endParaRPr kumimoji="1" lang="ja-JP" altLang="en-US" sz="1050" b="0" i="0" u="none" strike="noStrike" kern="1200" cap="none" spc="0" normalizeH="0" baseline="0" noProof="0" dirty="0">
                <a:ln>
                  <a:noFill/>
                </a:ln>
                <a:solidFill>
                  <a:prstClr val="black"/>
                </a:solidFill>
                <a:effectLst/>
                <a:uLnTx/>
                <a:uFillTx/>
                <a:latin typeface="Avenir Black"/>
                <a:ea typeface="+mn-ea"/>
                <a:cs typeface="Avenir Black"/>
              </a:endParaRPr>
            </a:p>
          </p:txBody>
        </p:sp>
        <p:pic>
          <p:nvPicPr>
            <p:cNvPr id="7" name="図 6"/>
            <p:cNvPicPr>
              <a:picLocks noChangeAspect="1"/>
            </p:cNvPicPr>
            <p:nvPr userDrawn="1"/>
          </p:nvPicPr>
          <p:blipFill>
            <a:blip r:embed="rId2" cstate="email"/>
            <a:stretch>
              <a:fillRect/>
            </a:stretch>
          </p:blipFill>
          <p:spPr>
            <a:xfrm>
              <a:off x="4042832" y="1196602"/>
              <a:ext cx="537633" cy="575733"/>
            </a:xfrm>
            <a:prstGeom prst="rect">
              <a:avLst/>
            </a:prstGeom>
            <a:ln w="28575" cmpd="sng">
              <a:solidFill>
                <a:schemeClr val="tx1"/>
              </a:solidFill>
            </a:ln>
          </p:spPr>
        </p:pic>
      </p:grpSp>
      <p:sp>
        <p:nvSpPr>
          <p:cNvPr id="8" name="直角三角形 7"/>
          <p:cNvSpPr/>
          <p:nvPr/>
        </p:nvSpPr>
        <p:spPr>
          <a:xfrm flipV="1">
            <a:off x="74083" y="2466824"/>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H="1" flipV="1">
            <a:off x="74083" y="4015309"/>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プレースホルダー 9"/>
          <p:cNvSpPr>
            <a:spLocks noGrp="1"/>
          </p:cNvSpPr>
          <p:nvPr>
            <p:ph type="body" sz="quarter" idx="13"/>
          </p:nvPr>
        </p:nvSpPr>
        <p:spPr>
          <a:xfrm>
            <a:off x="5652496" y="4235017"/>
            <a:ext cx="3350746" cy="2046610"/>
          </a:xfrm>
        </p:spPr>
        <p:txBody>
          <a:bodyPr>
            <a:normAutofit/>
          </a:bodyPr>
          <a:lstStyle>
            <a:lvl1pPr marL="0" indent="0">
              <a:buFontTx/>
              <a:buNone/>
              <a:defRPr sz="1200" cap="none" baseline="0">
                <a:latin typeface="HGP創英角ｺﾞｼｯｸUB" pitchFamily="50" charset="-128"/>
                <a:ea typeface="HGP創英角ｺﾞｼｯｸUB" pitchFamily="50" charset="-128"/>
              </a:defRPr>
            </a:lvl1pPr>
            <a:lvl2pPr>
              <a:defRPr sz="1200"/>
            </a:lvl2pPr>
            <a:lvl3pPr>
              <a:defRPr sz="1200"/>
            </a:lvl3pPr>
            <a:lvl4pPr>
              <a:defRPr sz="1200"/>
            </a:lvl4pPr>
            <a:lvl5pPr>
              <a:defRPr sz="1200"/>
            </a:lvl5pPr>
          </a:lstStyle>
          <a:p>
            <a:pPr lvl="0"/>
            <a:r>
              <a:rPr kumimoji="1" lang="ja-JP" altLang="en-US" smtClean="0"/>
              <a:t>マスタ テキストの書式設定</a:t>
            </a:r>
          </a:p>
        </p:txBody>
      </p:sp>
    </p:spTree>
    <p:extLst>
      <p:ext uri="{BB962C8B-B14F-4D97-AF65-F5344CB8AC3E}">
        <p14:creationId xmlns:p14="http://schemas.microsoft.com/office/powerpoint/2010/main" val="1270632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03C31CAC-7082-8844-AD02-9405672F2DDA}" type="slidenum">
              <a:rPr kumimoji="1" lang="ja-JP" altLang="en-US" smtClean="0"/>
              <a:pPr/>
              <a:t>‹#›</a:t>
            </a:fld>
            <a:endParaRPr kumimoji="1" lang="ja-JP" altLang="en-US"/>
          </a:p>
        </p:txBody>
      </p:sp>
      <p:sp>
        <p:nvSpPr>
          <p:cNvPr id="7" name="日付プレースホルダ 11"/>
          <p:cNvSpPr>
            <a:spLocks noGrp="1"/>
          </p:cNvSpPr>
          <p:nvPr>
            <p:ph type="dt" sz="half" idx="2"/>
          </p:nvPr>
        </p:nvSpPr>
        <p:spPr>
          <a:xfrm>
            <a:off x="6201694" y="6562150"/>
            <a:ext cx="21336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2014/5/7</a:t>
            </a:r>
            <a:endParaRPr lang="ja-JP" altLang="en-US"/>
          </a:p>
        </p:txBody>
      </p:sp>
    </p:spTree>
    <p:extLst>
      <p:ext uri="{BB962C8B-B14F-4D97-AF65-F5344CB8AC3E}">
        <p14:creationId xmlns:p14="http://schemas.microsoft.com/office/powerpoint/2010/main" val="103622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03C31CAC-7082-8844-AD02-9405672F2DDA}" type="slidenum">
              <a:rPr kumimoji="1" lang="ja-JP" altLang="en-US" smtClean="0"/>
              <a:pPr/>
              <a:t>‹#›</a:t>
            </a:fld>
            <a:endParaRPr kumimoji="1" lang="ja-JP" altLang="en-US"/>
          </a:p>
        </p:txBody>
      </p:sp>
      <p:sp>
        <p:nvSpPr>
          <p:cNvPr id="6" name="日付プレースホルダ 11"/>
          <p:cNvSpPr>
            <a:spLocks noGrp="1"/>
          </p:cNvSpPr>
          <p:nvPr>
            <p:ph type="dt" sz="half" idx="2"/>
          </p:nvPr>
        </p:nvSpPr>
        <p:spPr>
          <a:xfrm>
            <a:off x="6201694" y="6562150"/>
            <a:ext cx="21336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2014/5/7</a:t>
            </a:r>
            <a:endParaRPr lang="ja-JP" altLang="en-US"/>
          </a:p>
        </p:txBody>
      </p:sp>
    </p:spTree>
    <p:extLst>
      <p:ext uri="{BB962C8B-B14F-4D97-AF65-F5344CB8AC3E}">
        <p14:creationId xmlns:p14="http://schemas.microsoft.com/office/powerpoint/2010/main" val="65489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3C31CAC-7082-8844-AD02-9405672F2DDA}" type="slidenum">
              <a:rPr kumimoji="1" lang="ja-JP" altLang="en-US" smtClean="0"/>
              <a:pPr/>
              <a:t>‹#›</a:t>
            </a:fld>
            <a:endParaRPr kumimoji="1" lang="ja-JP" altLang="en-US"/>
          </a:p>
        </p:txBody>
      </p:sp>
      <p:sp>
        <p:nvSpPr>
          <p:cNvPr id="5" name="日付プレースホルダ 11"/>
          <p:cNvSpPr>
            <a:spLocks noGrp="1"/>
          </p:cNvSpPr>
          <p:nvPr>
            <p:ph type="dt" sz="half" idx="2"/>
          </p:nvPr>
        </p:nvSpPr>
        <p:spPr>
          <a:xfrm>
            <a:off x="6201694" y="6562150"/>
            <a:ext cx="21336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2014/5/7</a:t>
            </a:r>
            <a:endParaRPr lang="ja-JP" altLang="en-US"/>
          </a:p>
        </p:txBody>
      </p:sp>
    </p:spTree>
    <p:extLst>
      <p:ext uri="{BB962C8B-B14F-4D97-AF65-F5344CB8AC3E}">
        <p14:creationId xmlns:p14="http://schemas.microsoft.com/office/powerpoint/2010/main" val="139926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76433"/>
            <a:ext cx="7772400" cy="790575"/>
          </a:xfrm>
        </p:spPr>
        <p:txBody>
          <a:bodyPr/>
          <a:lstStyle>
            <a:lvl1pPr algn="ctr">
              <a:defRPr/>
            </a:lvl1p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282699" y="2669125"/>
            <a:ext cx="6400800" cy="61171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8" name="正方形/長方形 7"/>
          <p:cNvSpPr/>
          <p:nvPr/>
        </p:nvSpPr>
        <p:spPr>
          <a:xfrm>
            <a:off x="3153844" y="5000252"/>
            <a:ext cx="2296583" cy="4693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 </a:t>
            </a:r>
            <a:endParaRPr kumimoji="1" lang="ja-JP" altLang="en-US" sz="1050" b="0" i="1" u="none" strike="noStrike" kern="1200" cap="none" spc="0" normalizeH="0" baseline="0" noProof="0" dirty="0">
              <a:ln>
                <a:noFill/>
              </a:ln>
              <a:solidFill>
                <a:prstClr val="black"/>
              </a:solidFill>
              <a:effectLst/>
              <a:uLnTx/>
              <a:uFillTx/>
              <a:latin typeface="Avenir Black"/>
              <a:ea typeface="+mn-ea"/>
              <a:cs typeface="Avenir Black"/>
            </a:endParaRPr>
          </a:p>
        </p:txBody>
      </p:sp>
      <p:pic>
        <p:nvPicPr>
          <p:cNvPr id="10" name="図 9"/>
          <p:cNvPicPr>
            <a:picLocks noChangeAspect="1"/>
          </p:cNvPicPr>
          <p:nvPr/>
        </p:nvPicPr>
        <p:blipFill>
          <a:blip r:embed="rId2" cstate="email"/>
          <a:stretch>
            <a:fillRect/>
          </a:stretch>
        </p:blipFill>
        <p:spPr>
          <a:xfrm>
            <a:off x="4042832" y="4405225"/>
            <a:ext cx="537633" cy="575733"/>
          </a:xfrm>
          <a:prstGeom prst="rect">
            <a:avLst/>
          </a:prstGeom>
          <a:ln w="28575" cmpd="sng">
            <a:solidFill>
              <a:schemeClr val="tx1"/>
            </a:solidFill>
          </a:ln>
        </p:spPr>
      </p:pic>
      <p:sp>
        <p:nvSpPr>
          <p:cNvPr id="11" name="直角三角形 10"/>
          <p:cNvSpPr/>
          <p:nvPr/>
        </p:nvSpPr>
        <p:spPr>
          <a:xfrm flipV="1">
            <a:off x="-1" y="1576895"/>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直角三角形 11"/>
          <p:cNvSpPr/>
          <p:nvPr/>
        </p:nvSpPr>
        <p:spPr>
          <a:xfrm flipH="1" flipV="1">
            <a:off x="74083" y="3517881"/>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23517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38161" y="2318807"/>
            <a:ext cx="7772400" cy="500028"/>
          </a:xfrm>
        </p:spPr>
        <p:txBody>
          <a:bodyPr anchor="t"/>
          <a:lstStyle>
            <a:lvl1pPr algn="l">
              <a:defRPr sz="2400" b="1" cap="all"/>
            </a:lvl1pPr>
          </a:lstStyle>
          <a:p>
            <a:r>
              <a:rPr kumimoji="1" lang="ja-JP" altLang="en-US" smtClean="0"/>
              <a:t>マスタ タイトルの書式設定</a:t>
            </a:r>
            <a:endParaRPr kumimoji="1" lang="ja-JP" altLang="en-US" dirty="0"/>
          </a:p>
        </p:txBody>
      </p:sp>
      <p:sp>
        <p:nvSpPr>
          <p:cNvPr id="3" name="テキスト プレースホルダー 2"/>
          <p:cNvSpPr>
            <a:spLocks noGrp="1"/>
          </p:cNvSpPr>
          <p:nvPr>
            <p:ph type="body" idx="1"/>
          </p:nvPr>
        </p:nvSpPr>
        <p:spPr>
          <a:xfrm>
            <a:off x="858284" y="2996260"/>
            <a:ext cx="7772400" cy="46969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6" name="スライド番号プレースホルダー 5"/>
          <p:cNvSpPr>
            <a:spLocks noGrp="1"/>
          </p:cNvSpPr>
          <p:nvPr>
            <p:ph type="sldNum" sz="quarter" idx="12"/>
          </p:nvPr>
        </p:nvSpPr>
        <p:spPr/>
        <p:txBody>
          <a:bodyPr/>
          <a:lstStyle/>
          <a:p>
            <a:fld id="{03C31CAC-7082-8844-AD02-9405672F2DDA}" type="slidenum">
              <a:rPr kumimoji="1" lang="ja-JP" altLang="en-US" smtClean="0"/>
              <a:pPr/>
              <a:t>‹#›</a:t>
            </a:fld>
            <a:endParaRPr kumimoji="1" lang="ja-JP" altLang="en-US"/>
          </a:p>
        </p:txBody>
      </p:sp>
      <p:sp>
        <p:nvSpPr>
          <p:cNvPr id="10" name="直角三角形 9"/>
          <p:cNvSpPr/>
          <p:nvPr/>
        </p:nvSpPr>
        <p:spPr>
          <a:xfrm flipV="1">
            <a:off x="74083" y="2818835"/>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直角三角形 10"/>
          <p:cNvSpPr/>
          <p:nvPr/>
        </p:nvSpPr>
        <p:spPr>
          <a:xfrm flipH="1" flipV="1">
            <a:off x="74083" y="2957541"/>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53844" y="5000252"/>
            <a:ext cx="2296583" cy="4693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 </a:t>
            </a:r>
            <a:endParaRPr kumimoji="1" lang="ja-JP" altLang="en-US" sz="1050" b="0" i="1" u="none" strike="noStrike" kern="1200" cap="none" spc="0" normalizeH="0" baseline="0" noProof="0" dirty="0">
              <a:ln>
                <a:noFill/>
              </a:ln>
              <a:solidFill>
                <a:prstClr val="black"/>
              </a:solidFill>
              <a:effectLst/>
              <a:uLnTx/>
              <a:uFillTx/>
              <a:latin typeface="Avenir Black"/>
              <a:ea typeface="+mn-ea"/>
              <a:cs typeface="Avenir Black"/>
            </a:endParaRPr>
          </a:p>
        </p:txBody>
      </p:sp>
      <p:pic>
        <p:nvPicPr>
          <p:cNvPr id="13" name="図 12"/>
          <p:cNvPicPr>
            <a:picLocks noChangeAspect="1"/>
          </p:cNvPicPr>
          <p:nvPr/>
        </p:nvPicPr>
        <p:blipFill>
          <a:blip r:embed="rId2" cstate="email"/>
          <a:stretch>
            <a:fillRect/>
          </a:stretch>
        </p:blipFill>
        <p:spPr>
          <a:xfrm>
            <a:off x="4042832" y="4405225"/>
            <a:ext cx="537633" cy="575733"/>
          </a:xfrm>
          <a:prstGeom prst="rect">
            <a:avLst/>
          </a:prstGeom>
          <a:ln w="28575" cmpd="sng">
            <a:solidFill>
              <a:schemeClr val="tx1"/>
            </a:solidFill>
          </a:ln>
        </p:spPr>
      </p:pic>
    </p:spTree>
    <p:extLst>
      <p:ext uri="{BB962C8B-B14F-4D97-AF65-F5344CB8AC3E}">
        <p14:creationId xmlns:p14="http://schemas.microsoft.com/office/powerpoint/2010/main" val="4274337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白紙">
    <p:spTree>
      <p:nvGrpSpPr>
        <p:cNvPr id="1" name=""/>
        <p:cNvGrpSpPr/>
        <p:nvPr/>
      </p:nvGrpSpPr>
      <p:grpSpPr>
        <a:xfrm>
          <a:off x="0" y="0"/>
          <a:ext cx="0" cy="0"/>
          <a:chOff x="0" y="0"/>
          <a:chExt cx="0" cy="0"/>
        </a:xfrm>
      </p:grpSpPr>
      <p:grpSp>
        <p:nvGrpSpPr>
          <p:cNvPr id="2" name="図形グループ 4"/>
          <p:cNvGrpSpPr/>
          <p:nvPr/>
        </p:nvGrpSpPr>
        <p:grpSpPr>
          <a:xfrm>
            <a:off x="3355913" y="2704945"/>
            <a:ext cx="2296583" cy="1129759"/>
            <a:chOff x="3153844" y="1196602"/>
            <a:chExt cx="2296583" cy="1129759"/>
          </a:xfrm>
        </p:grpSpPr>
        <p:sp>
          <p:nvSpPr>
            <p:cNvPr id="6" name="正方形/長方形 5"/>
            <p:cNvSpPr/>
            <p:nvPr userDrawn="1"/>
          </p:nvSpPr>
          <p:spPr>
            <a:xfrm>
              <a:off x="3153844" y="1857002"/>
              <a:ext cx="2296583" cy="4693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a:t>
              </a:r>
              <a:r>
                <a:rPr kumimoji="1" lang="en-US" altLang="ja-JP" sz="1050" b="0" i="0" u="none" strike="noStrike" kern="1200" cap="none" spc="0" normalizeH="0" baseline="0" noProof="0" dirty="0" smtClean="0">
                  <a:ln>
                    <a:noFill/>
                  </a:ln>
                  <a:solidFill>
                    <a:prstClr val="black"/>
                  </a:solidFill>
                  <a:effectLst/>
                  <a:uLnTx/>
                  <a:uFillTx/>
                  <a:latin typeface="Avenir Black"/>
                  <a:ea typeface="+mn-ea"/>
                  <a:cs typeface="Avenir Black"/>
                </a:rPr>
                <a:t>. </a:t>
              </a:r>
              <a:endParaRPr kumimoji="1" lang="ja-JP" altLang="en-US" sz="1050" b="0" i="0" u="none" strike="noStrike" kern="1200" cap="none" spc="0" normalizeH="0" baseline="0" noProof="0" dirty="0">
                <a:ln>
                  <a:noFill/>
                </a:ln>
                <a:solidFill>
                  <a:prstClr val="black"/>
                </a:solidFill>
                <a:effectLst/>
                <a:uLnTx/>
                <a:uFillTx/>
                <a:latin typeface="Avenir Black"/>
                <a:ea typeface="+mn-ea"/>
                <a:cs typeface="Avenir Black"/>
              </a:endParaRPr>
            </a:p>
          </p:txBody>
        </p:sp>
        <p:pic>
          <p:nvPicPr>
            <p:cNvPr id="7" name="図 6"/>
            <p:cNvPicPr>
              <a:picLocks noChangeAspect="1"/>
            </p:cNvPicPr>
            <p:nvPr userDrawn="1"/>
          </p:nvPicPr>
          <p:blipFill>
            <a:blip r:embed="rId2" cstate="email"/>
            <a:stretch>
              <a:fillRect/>
            </a:stretch>
          </p:blipFill>
          <p:spPr>
            <a:xfrm>
              <a:off x="4042832" y="1196602"/>
              <a:ext cx="537633" cy="575733"/>
            </a:xfrm>
            <a:prstGeom prst="rect">
              <a:avLst/>
            </a:prstGeom>
            <a:ln w="28575" cmpd="sng">
              <a:solidFill>
                <a:schemeClr val="tx1"/>
              </a:solidFill>
            </a:ln>
          </p:spPr>
        </p:pic>
      </p:grpSp>
      <p:sp>
        <p:nvSpPr>
          <p:cNvPr id="8" name="直角三角形 7"/>
          <p:cNvSpPr/>
          <p:nvPr/>
        </p:nvSpPr>
        <p:spPr>
          <a:xfrm flipV="1">
            <a:off x="74083" y="2466824"/>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H="1" flipV="1">
            <a:off x="74083" y="4015309"/>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プレースホルダー 9"/>
          <p:cNvSpPr>
            <a:spLocks noGrp="1"/>
          </p:cNvSpPr>
          <p:nvPr>
            <p:ph type="body" sz="quarter" idx="13"/>
          </p:nvPr>
        </p:nvSpPr>
        <p:spPr>
          <a:xfrm>
            <a:off x="5652496" y="4235017"/>
            <a:ext cx="3350746" cy="2046610"/>
          </a:xfrm>
        </p:spPr>
        <p:txBody>
          <a:bodyPr>
            <a:normAutofit/>
          </a:bodyPr>
          <a:lstStyle>
            <a:lvl1pPr marL="0" indent="0">
              <a:buFontTx/>
              <a:buNone/>
              <a:defRPr sz="1200" cap="none" baseline="0">
                <a:latin typeface="HGP創英角ｺﾞｼｯｸUB" pitchFamily="50" charset="-128"/>
                <a:ea typeface="HGP創英角ｺﾞｼｯｸUB" pitchFamily="50" charset="-128"/>
              </a:defRPr>
            </a:lvl1pPr>
            <a:lvl2pPr>
              <a:defRPr sz="1200"/>
            </a:lvl2pPr>
            <a:lvl3pPr>
              <a:defRPr sz="1200"/>
            </a:lvl3pPr>
            <a:lvl4pPr>
              <a:defRPr sz="1200"/>
            </a:lvl4pPr>
            <a:lvl5pPr>
              <a:defRPr sz="1200"/>
            </a:lvl5pPr>
          </a:lstStyle>
          <a:p>
            <a:pPr lvl="0"/>
            <a:r>
              <a:rPr kumimoji="1" lang="ja-JP" altLang="en-US" smtClean="0"/>
              <a:t>マスタ テキストの書式設定</a:t>
            </a:r>
          </a:p>
        </p:txBody>
      </p:sp>
    </p:spTree>
    <p:extLst>
      <p:ext uri="{BB962C8B-B14F-4D97-AF65-F5344CB8AC3E}">
        <p14:creationId xmlns:p14="http://schemas.microsoft.com/office/powerpoint/2010/main" val="127063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0" name="フッター プレースホルダー 4"/>
          <p:cNvSpPr>
            <a:spLocks noGrp="1"/>
          </p:cNvSpPr>
          <p:nvPr>
            <p:ph type="ftr" sz="quarter" idx="3"/>
          </p:nvPr>
        </p:nvSpPr>
        <p:spPr>
          <a:xfrm>
            <a:off x="5134894" y="6559069"/>
            <a:ext cx="3108326" cy="240165"/>
          </a:xfrm>
          <a:prstGeom prst="rect">
            <a:avLst/>
          </a:prstGeom>
        </p:spPr>
        <p:txBody>
          <a:bodyPr vert="horz" lIns="91440" tIns="45720" rIns="91440" bIns="45720" rtlCol="0" anchor="t"/>
          <a:lstStyle>
            <a:lvl1pPr marL="0" marR="0" indent="0" algn="r" defTabSz="457200" rtl="0" eaLnBrk="1" fontAlgn="auto" latinLnBrk="0" hangingPunct="1">
              <a:lnSpc>
                <a:spcPct val="100000"/>
              </a:lnSpc>
              <a:spcBef>
                <a:spcPts val="0"/>
              </a:spcBef>
              <a:spcAft>
                <a:spcPts val="0"/>
              </a:spcAft>
              <a:buClrTx/>
              <a:buSzTx/>
              <a:buFontTx/>
              <a:buNone/>
              <a:tabLst/>
              <a:defRPr sz="900">
                <a:solidFill>
                  <a:srgbClr val="000000"/>
                </a:solidFill>
                <a:latin typeface="Avenir Book"/>
                <a:cs typeface="Avenir Book"/>
              </a:defRPr>
            </a:lvl1pPr>
          </a:lstStyle>
          <a:p>
            <a:endParaRPr kumimoji="1" lang="ja-JP" altLang="en-US"/>
          </a:p>
        </p:txBody>
      </p:sp>
      <p:sp>
        <p:nvSpPr>
          <p:cNvPr id="11" name="スライド番号プレースホルダー 5"/>
          <p:cNvSpPr>
            <a:spLocks noGrp="1"/>
          </p:cNvSpPr>
          <p:nvPr>
            <p:ph type="sldNum" sz="quarter" idx="4"/>
          </p:nvPr>
        </p:nvSpPr>
        <p:spPr>
          <a:xfrm>
            <a:off x="8431760" y="6559069"/>
            <a:ext cx="571482" cy="250243"/>
          </a:xfrm>
          <a:prstGeom prst="rect">
            <a:avLst/>
          </a:prstGeom>
          <a:ln>
            <a:solidFill>
              <a:schemeClr val="bg1">
                <a:lumMod val="50000"/>
              </a:schemeClr>
            </a:solidFill>
          </a:ln>
        </p:spPr>
        <p:txBody>
          <a:bodyPr vert="horz" lIns="91440" tIns="45720" rIns="91440" bIns="45720" rtlCol="0" anchor="ctr"/>
          <a:lstStyle>
            <a:lvl1pPr algn="r">
              <a:defRPr sz="1200">
                <a:ln>
                  <a:solidFill>
                    <a:schemeClr val="bg1">
                      <a:lumMod val="50000"/>
                    </a:schemeClr>
                  </a:solidFill>
                </a:ln>
                <a:solidFill>
                  <a:srgbClr val="898989"/>
                </a:solidFill>
              </a:defRPr>
            </a:lvl1pPr>
          </a:lstStyle>
          <a:p>
            <a:fld id="{0DA997D1-0E8F-4E22-BAD1-5315C8830C39}" type="slidenum">
              <a:rPr kumimoji="1" lang="ja-JP" altLang="en-US" smtClean="0"/>
              <a:pPr/>
              <a:t>‹#›</a:t>
            </a:fld>
            <a:endParaRPr kumimoji="1" lang="ja-JP" altLang="en-US"/>
          </a:p>
        </p:txBody>
      </p:sp>
      <p:sp>
        <p:nvSpPr>
          <p:cNvPr id="12" name="日付プレースホルダ 11"/>
          <p:cNvSpPr>
            <a:spLocks noGrp="1"/>
          </p:cNvSpPr>
          <p:nvPr>
            <p:ph type="dt" sz="half" idx="2"/>
          </p:nvPr>
        </p:nvSpPr>
        <p:spPr>
          <a:xfrm>
            <a:off x="280613" y="6562150"/>
            <a:ext cx="2133600" cy="241200"/>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924DB3A-2C56-48F4-86A5-EC507BA70901}" type="datetimeFigureOut">
              <a:rPr kumimoji="1" lang="ja-JP" altLang="en-US" smtClean="0"/>
              <a:pPr/>
              <a:t>2015/3/23</a:t>
            </a:fld>
            <a:endParaRPr kumimoji="1" lang="ja-JP" altLang="en-US"/>
          </a:p>
        </p:txBody>
      </p:sp>
    </p:spTree>
    <p:extLst>
      <p:ext uri="{BB962C8B-B14F-4D97-AF65-F5344CB8AC3E}">
        <p14:creationId xmlns:p14="http://schemas.microsoft.com/office/powerpoint/2010/main" val="65489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9" name="フッター プレースホルダー 4"/>
          <p:cNvSpPr>
            <a:spLocks noGrp="1"/>
          </p:cNvSpPr>
          <p:nvPr>
            <p:ph type="ftr" sz="quarter" idx="3"/>
          </p:nvPr>
        </p:nvSpPr>
        <p:spPr>
          <a:xfrm>
            <a:off x="5134894" y="6559069"/>
            <a:ext cx="3108326" cy="240165"/>
          </a:xfrm>
          <a:prstGeom prst="rect">
            <a:avLst/>
          </a:prstGeom>
        </p:spPr>
        <p:txBody>
          <a:bodyPr vert="horz" lIns="91440" tIns="45720" rIns="91440" bIns="45720" rtlCol="0" anchor="t"/>
          <a:lstStyle>
            <a:lvl1pPr marL="0" marR="0" indent="0" algn="r" defTabSz="457200" rtl="0" eaLnBrk="1" fontAlgn="auto" latinLnBrk="0" hangingPunct="1">
              <a:lnSpc>
                <a:spcPct val="100000"/>
              </a:lnSpc>
              <a:spcBef>
                <a:spcPts val="0"/>
              </a:spcBef>
              <a:spcAft>
                <a:spcPts val="0"/>
              </a:spcAft>
              <a:buClrTx/>
              <a:buSzTx/>
              <a:buFontTx/>
              <a:buNone/>
              <a:tabLst/>
              <a:defRPr sz="900">
                <a:solidFill>
                  <a:srgbClr val="000000"/>
                </a:solidFill>
                <a:latin typeface="Avenir Book"/>
                <a:cs typeface="Avenir Book"/>
              </a:defRPr>
            </a:lvl1pPr>
          </a:lstStyle>
          <a:p>
            <a:endParaRPr kumimoji="1" lang="ja-JP" altLang="en-US"/>
          </a:p>
        </p:txBody>
      </p:sp>
      <p:sp>
        <p:nvSpPr>
          <p:cNvPr id="10" name="スライド番号プレースホルダー 5"/>
          <p:cNvSpPr>
            <a:spLocks noGrp="1"/>
          </p:cNvSpPr>
          <p:nvPr>
            <p:ph type="sldNum" sz="quarter" idx="4"/>
          </p:nvPr>
        </p:nvSpPr>
        <p:spPr>
          <a:xfrm>
            <a:off x="8431760" y="6559069"/>
            <a:ext cx="571482" cy="250243"/>
          </a:xfrm>
          <a:prstGeom prst="rect">
            <a:avLst/>
          </a:prstGeom>
          <a:ln>
            <a:solidFill>
              <a:schemeClr val="bg1">
                <a:lumMod val="50000"/>
              </a:schemeClr>
            </a:solidFill>
          </a:ln>
        </p:spPr>
        <p:txBody>
          <a:bodyPr vert="horz" lIns="91440" tIns="45720" rIns="91440" bIns="45720" rtlCol="0" anchor="ctr"/>
          <a:lstStyle>
            <a:lvl1pPr algn="r">
              <a:defRPr sz="1200">
                <a:ln>
                  <a:solidFill>
                    <a:schemeClr val="bg1">
                      <a:lumMod val="50000"/>
                    </a:schemeClr>
                  </a:solidFill>
                </a:ln>
                <a:solidFill>
                  <a:srgbClr val="898989"/>
                </a:solidFill>
              </a:defRPr>
            </a:lvl1pPr>
          </a:lstStyle>
          <a:p>
            <a:fld id="{0DA997D1-0E8F-4E22-BAD1-5315C8830C39}" type="slidenum">
              <a:rPr kumimoji="1" lang="ja-JP" altLang="en-US" smtClean="0"/>
              <a:pPr/>
              <a:t>‹#›</a:t>
            </a:fld>
            <a:endParaRPr kumimoji="1" lang="ja-JP" altLang="en-US"/>
          </a:p>
        </p:txBody>
      </p:sp>
      <p:sp>
        <p:nvSpPr>
          <p:cNvPr id="11" name="日付プレースホルダ 11"/>
          <p:cNvSpPr>
            <a:spLocks noGrp="1"/>
          </p:cNvSpPr>
          <p:nvPr>
            <p:ph type="dt" sz="half" idx="2"/>
          </p:nvPr>
        </p:nvSpPr>
        <p:spPr>
          <a:xfrm>
            <a:off x="280613" y="6562150"/>
            <a:ext cx="2133600" cy="241200"/>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924DB3A-2C56-48F4-86A5-EC507BA70901}" type="datetimeFigureOut">
              <a:rPr kumimoji="1" lang="ja-JP" altLang="en-US" smtClean="0"/>
              <a:pPr/>
              <a:t>2015/3/23</a:t>
            </a:fld>
            <a:endParaRPr kumimoji="1" lang="ja-JP" altLang="en-US"/>
          </a:p>
        </p:txBody>
      </p:sp>
    </p:spTree>
    <p:extLst>
      <p:ext uri="{BB962C8B-B14F-4D97-AF65-F5344CB8AC3E}">
        <p14:creationId xmlns:p14="http://schemas.microsoft.com/office/powerpoint/2010/main" val="139926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76433"/>
            <a:ext cx="7772400" cy="790575"/>
          </a:xfrm>
        </p:spPr>
        <p:txBody>
          <a:bodyPr/>
          <a:lstStyle>
            <a:lvl1pPr algn="ctr">
              <a:defRPr/>
            </a:lvl1p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2669125"/>
            <a:ext cx="6400800" cy="61171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8" name="正方形/長方形 7"/>
          <p:cNvSpPr/>
          <p:nvPr/>
        </p:nvSpPr>
        <p:spPr>
          <a:xfrm>
            <a:off x="3423709" y="5000252"/>
            <a:ext cx="2296583" cy="4693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 </a:t>
            </a:r>
            <a:endParaRPr kumimoji="1" lang="ja-JP" altLang="en-US" sz="1050" b="0" i="1" u="none" strike="noStrike" kern="1200" cap="none" spc="0" normalizeH="0" baseline="0" noProof="0" dirty="0">
              <a:ln>
                <a:noFill/>
              </a:ln>
              <a:solidFill>
                <a:prstClr val="black"/>
              </a:solidFill>
              <a:effectLst/>
              <a:uLnTx/>
              <a:uFillTx/>
              <a:latin typeface="Avenir Black"/>
              <a:ea typeface="+mn-ea"/>
              <a:cs typeface="Avenir Black"/>
            </a:endParaRPr>
          </a:p>
        </p:txBody>
      </p:sp>
      <p:pic>
        <p:nvPicPr>
          <p:cNvPr id="10" name="図 9"/>
          <p:cNvPicPr>
            <a:picLocks noChangeAspect="1"/>
          </p:cNvPicPr>
          <p:nvPr/>
        </p:nvPicPr>
        <p:blipFill>
          <a:blip r:embed="rId2" cstate="email"/>
          <a:stretch>
            <a:fillRect/>
          </a:stretch>
        </p:blipFill>
        <p:spPr>
          <a:xfrm>
            <a:off x="4303184" y="4405225"/>
            <a:ext cx="537633" cy="575733"/>
          </a:xfrm>
          <a:prstGeom prst="rect">
            <a:avLst/>
          </a:prstGeom>
          <a:ln w="28575" cmpd="sng">
            <a:solidFill>
              <a:schemeClr val="tx1"/>
            </a:solidFill>
          </a:ln>
        </p:spPr>
      </p:pic>
      <p:sp>
        <p:nvSpPr>
          <p:cNvPr id="11" name="直角三角形 10"/>
          <p:cNvSpPr/>
          <p:nvPr/>
        </p:nvSpPr>
        <p:spPr>
          <a:xfrm flipV="1">
            <a:off x="-1" y="1576895"/>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直角三角形 11"/>
          <p:cNvSpPr/>
          <p:nvPr/>
        </p:nvSpPr>
        <p:spPr>
          <a:xfrm flipH="1" flipV="1">
            <a:off x="74083" y="3517881"/>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フッター プレースホルダー 4"/>
          <p:cNvSpPr>
            <a:spLocks noGrp="1"/>
          </p:cNvSpPr>
          <p:nvPr>
            <p:ph type="ftr" sz="quarter" idx="3"/>
          </p:nvPr>
        </p:nvSpPr>
        <p:spPr>
          <a:xfrm>
            <a:off x="5134894" y="6559069"/>
            <a:ext cx="3108326" cy="240165"/>
          </a:xfrm>
          <a:prstGeom prst="rect">
            <a:avLst/>
          </a:prstGeom>
        </p:spPr>
        <p:txBody>
          <a:bodyPr vert="horz" lIns="91440" tIns="45720" rIns="91440" bIns="45720" rtlCol="0" anchor="t"/>
          <a:lstStyle>
            <a:lvl1pPr marL="0" marR="0" indent="0" algn="r" defTabSz="457200" rtl="0" eaLnBrk="1" fontAlgn="auto" latinLnBrk="0" hangingPunct="1">
              <a:lnSpc>
                <a:spcPct val="100000"/>
              </a:lnSpc>
              <a:spcBef>
                <a:spcPts val="0"/>
              </a:spcBef>
              <a:spcAft>
                <a:spcPts val="0"/>
              </a:spcAft>
              <a:buClrTx/>
              <a:buSzTx/>
              <a:buFontTx/>
              <a:buNone/>
              <a:tabLst/>
              <a:defRPr sz="900">
                <a:solidFill>
                  <a:srgbClr val="000000"/>
                </a:solidFill>
                <a:latin typeface="Avenir Book"/>
                <a:cs typeface="Avenir Book"/>
              </a:defRPr>
            </a:lvl1pPr>
          </a:lstStyle>
          <a:p>
            <a:endParaRPr kumimoji="1" lang="ja-JP" altLang="en-US"/>
          </a:p>
        </p:txBody>
      </p:sp>
    </p:spTree>
    <p:extLst>
      <p:ext uri="{BB962C8B-B14F-4D97-AF65-F5344CB8AC3E}">
        <p14:creationId xmlns:p14="http://schemas.microsoft.com/office/powerpoint/2010/main" val="342351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38161" y="2318807"/>
            <a:ext cx="7772400" cy="500028"/>
          </a:xfrm>
        </p:spPr>
        <p:txBody>
          <a:bodyPr anchor="t"/>
          <a:lstStyle>
            <a:lvl1pPr algn="l">
              <a:defRPr sz="2400" b="1" cap="all"/>
            </a:lvl1pPr>
          </a:lstStyle>
          <a:p>
            <a:r>
              <a:rPr kumimoji="1" lang="ja-JP" altLang="en-US" smtClean="0"/>
              <a:t>マスタ タイトルの書式設定</a:t>
            </a:r>
            <a:endParaRPr kumimoji="1" lang="ja-JP" altLang="en-US" dirty="0"/>
          </a:p>
        </p:txBody>
      </p:sp>
      <p:sp>
        <p:nvSpPr>
          <p:cNvPr id="3" name="テキスト プレースホルダー 2"/>
          <p:cNvSpPr>
            <a:spLocks noGrp="1"/>
          </p:cNvSpPr>
          <p:nvPr>
            <p:ph type="body" idx="1"/>
          </p:nvPr>
        </p:nvSpPr>
        <p:spPr>
          <a:xfrm>
            <a:off x="858284" y="2996260"/>
            <a:ext cx="7772400" cy="46969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10" name="直角三角形 9"/>
          <p:cNvSpPr/>
          <p:nvPr/>
        </p:nvSpPr>
        <p:spPr>
          <a:xfrm flipV="1">
            <a:off x="74083" y="2818835"/>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直角三角形 10"/>
          <p:cNvSpPr/>
          <p:nvPr/>
        </p:nvSpPr>
        <p:spPr>
          <a:xfrm flipH="1" flipV="1">
            <a:off x="74083" y="2957541"/>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53844" y="5000252"/>
            <a:ext cx="2296583" cy="4693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 </a:t>
            </a:r>
            <a:endParaRPr kumimoji="1" lang="ja-JP" altLang="en-US" sz="1050" b="0" i="1" u="none" strike="noStrike" kern="1200" cap="none" spc="0" normalizeH="0" baseline="0" noProof="0" dirty="0">
              <a:ln>
                <a:noFill/>
              </a:ln>
              <a:solidFill>
                <a:prstClr val="black"/>
              </a:solidFill>
              <a:effectLst/>
              <a:uLnTx/>
              <a:uFillTx/>
              <a:latin typeface="Avenir Black"/>
              <a:ea typeface="+mn-ea"/>
              <a:cs typeface="Avenir Black"/>
            </a:endParaRPr>
          </a:p>
        </p:txBody>
      </p:sp>
      <p:pic>
        <p:nvPicPr>
          <p:cNvPr id="13" name="図 12"/>
          <p:cNvPicPr>
            <a:picLocks noChangeAspect="1"/>
          </p:cNvPicPr>
          <p:nvPr/>
        </p:nvPicPr>
        <p:blipFill>
          <a:blip r:embed="rId2" cstate="email"/>
          <a:stretch>
            <a:fillRect/>
          </a:stretch>
        </p:blipFill>
        <p:spPr>
          <a:xfrm>
            <a:off x="4042832" y="4405225"/>
            <a:ext cx="537633" cy="575733"/>
          </a:xfrm>
          <a:prstGeom prst="rect">
            <a:avLst/>
          </a:prstGeom>
          <a:ln w="28575" cmpd="sng">
            <a:solidFill>
              <a:schemeClr val="tx1"/>
            </a:solidFill>
          </a:ln>
        </p:spPr>
      </p:pic>
      <p:sp>
        <p:nvSpPr>
          <p:cNvPr id="17" name="フッター プレースホルダー 4"/>
          <p:cNvSpPr>
            <a:spLocks noGrp="1"/>
          </p:cNvSpPr>
          <p:nvPr>
            <p:ph type="ftr" sz="quarter" idx="3"/>
          </p:nvPr>
        </p:nvSpPr>
        <p:spPr>
          <a:xfrm>
            <a:off x="5134894" y="6559069"/>
            <a:ext cx="3108326" cy="240165"/>
          </a:xfrm>
          <a:prstGeom prst="rect">
            <a:avLst/>
          </a:prstGeom>
        </p:spPr>
        <p:txBody>
          <a:bodyPr vert="horz" lIns="91440" tIns="45720" rIns="91440" bIns="45720" rtlCol="0" anchor="t"/>
          <a:lstStyle>
            <a:lvl1pPr marL="0" marR="0" indent="0" algn="r" defTabSz="457200" rtl="0" eaLnBrk="1" fontAlgn="auto" latinLnBrk="0" hangingPunct="1">
              <a:lnSpc>
                <a:spcPct val="100000"/>
              </a:lnSpc>
              <a:spcBef>
                <a:spcPts val="0"/>
              </a:spcBef>
              <a:spcAft>
                <a:spcPts val="0"/>
              </a:spcAft>
              <a:buClrTx/>
              <a:buSzTx/>
              <a:buFontTx/>
              <a:buNone/>
              <a:tabLst/>
              <a:defRPr sz="900">
                <a:solidFill>
                  <a:srgbClr val="000000"/>
                </a:solidFill>
                <a:latin typeface="Avenir Book"/>
                <a:cs typeface="Avenir Book"/>
              </a:defRPr>
            </a:lvl1pPr>
          </a:lstStyle>
          <a:p>
            <a:endParaRPr kumimoji="1" lang="ja-JP" altLang="en-US"/>
          </a:p>
        </p:txBody>
      </p:sp>
      <p:sp>
        <p:nvSpPr>
          <p:cNvPr id="18" name="スライド番号プレースホルダー 5"/>
          <p:cNvSpPr>
            <a:spLocks noGrp="1"/>
          </p:cNvSpPr>
          <p:nvPr>
            <p:ph type="sldNum" sz="quarter" idx="4"/>
          </p:nvPr>
        </p:nvSpPr>
        <p:spPr>
          <a:xfrm>
            <a:off x="8431760" y="6559069"/>
            <a:ext cx="571482" cy="250243"/>
          </a:xfrm>
          <a:prstGeom prst="rect">
            <a:avLst/>
          </a:prstGeom>
          <a:ln>
            <a:solidFill>
              <a:schemeClr val="bg1">
                <a:lumMod val="50000"/>
              </a:schemeClr>
            </a:solidFill>
          </a:ln>
        </p:spPr>
        <p:txBody>
          <a:bodyPr vert="horz" lIns="91440" tIns="45720" rIns="91440" bIns="45720" rtlCol="0" anchor="ctr"/>
          <a:lstStyle>
            <a:lvl1pPr algn="r">
              <a:defRPr sz="1200">
                <a:ln>
                  <a:solidFill>
                    <a:schemeClr val="bg1">
                      <a:lumMod val="50000"/>
                    </a:schemeClr>
                  </a:solidFill>
                </a:ln>
                <a:solidFill>
                  <a:srgbClr val="898989"/>
                </a:solidFill>
              </a:defRPr>
            </a:lvl1pPr>
          </a:lstStyle>
          <a:p>
            <a:fld id="{0DA997D1-0E8F-4E22-BAD1-5315C8830C39}" type="slidenum">
              <a:rPr kumimoji="1" lang="ja-JP" altLang="en-US" smtClean="0"/>
              <a:pPr/>
              <a:t>‹#›</a:t>
            </a:fld>
            <a:endParaRPr kumimoji="1" lang="ja-JP" altLang="en-US"/>
          </a:p>
        </p:txBody>
      </p:sp>
      <p:sp>
        <p:nvSpPr>
          <p:cNvPr id="19" name="日付プレースホルダ 11"/>
          <p:cNvSpPr>
            <a:spLocks noGrp="1"/>
          </p:cNvSpPr>
          <p:nvPr>
            <p:ph type="dt" sz="half" idx="2"/>
          </p:nvPr>
        </p:nvSpPr>
        <p:spPr>
          <a:xfrm>
            <a:off x="280613" y="6562150"/>
            <a:ext cx="2133600" cy="241200"/>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924DB3A-2C56-48F4-86A5-EC507BA70901}" type="datetimeFigureOut">
              <a:rPr kumimoji="1" lang="ja-JP" altLang="en-US" smtClean="0"/>
              <a:pPr/>
              <a:t>2015/3/23</a:t>
            </a:fld>
            <a:endParaRPr kumimoji="1" lang="ja-JP" altLang="en-US"/>
          </a:p>
        </p:txBody>
      </p:sp>
    </p:spTree>
    <p:extLst>
      <p:ext uri="{BB962C8B-B14F-4D97-AF65-F5344CB8AC3E}">
        <p14:creationId xmlns:p14="http://schemas.microsoft.com/office/powerpoint/2010/main" val="427433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白紙">
    <p:spTree>
      <p:nvGrpSpPr>
        <p:cNvPr id="1" name=""/>
        <p:cNvGrpSpPr/>
        <p:nvPr/>
      </p:nvGrpSpPr>
      <p:grpSpPr>
        <a:xfrm>
          <a:off x="0" y="0"/>
          <a:ext cx="0" cy="0"/>
          <a:chOff x="0" y="0"/>
          <a:chExt cx="0" cy="0"/>
        </a:xfrm>
      </p:grpSpPr>
      <p:grpSp>
        <p:nvGrpSpPr>
          <p:cNvPr id="2" name="図形グループ 4"/>
          <p:cNvGrpSpPr/>
          <p:nvPr/>
        </p:nvGrpSpPr>
        <p:grpSpPr>
          <a:xfrm>
            <a:off x="3423709" y="2704945"/>
            <a:ext cx="2296583" cy="1129759"/>
            <a:chOff x="3153844" y="1196602"/>
            <a:chExt cx="2296583" cy="1129759"/>
          </a:xfrm>
        </p:grpSpPr>
        <p:sp>
          <p:nvSpPr>
            <p:cNvPr id="6" name="正方形/長方形 5"/>
            <p:cNvSpPr/>
            <p:nvPr userDrawn="1"/>
          </p:nvSpPr>
          <p:spPr>
            <a:xfrm>
              <a:off x="3153844" y="1857002"/>
              <a:ext cx="2296583" cy="4693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a:t>
              </a:r>
              <a:r>
                <a:rPr kumimoji="1" lang="en-US" altLang="ja-JP" sz="1050" b="0" i="0" u="none" strike="noStrike" kern="1200" cap="none" spc="0" normalizeH="0" baseline="0" noProof="0" dirty="0" smtClean="0">
                  <a:ln>
                    <a:noFill/>
                  </a:ln>
                  <a:solidFill>
                    <a:prstClr val="black"/>
                  </a:solidFill>
                  <a:effectLst/>
                  <a:uLnTx/>
                  <a:uFillTx/>
                  <a:latin typeface="Avenir Black"/>
                  <a:ea typeface="+mn-ea"/>
                  <a:cs typeface="Avenir Black"/>
                </a:rPr>
                <a:t>. </a:t>
              </a:r>
              <a:endParaRPr kumimoji="1" lang="ja-JP" altLang="en-US" sz="1050" b="0" i="0" u="none" strike="noStrike" kern="1200" cap="none" spc="0" normalizeH="0" baseline="0" noProof="0" dirty="0">
                <a:ln>
                  <a:noFill/>
                </a:ln>
                <a:solidFill>
                  <a:prstClr val="black"/>
                </a:solidFill>
                <a:effectLst/>
                <a:uLnTx/>
                <a:uFillTx/>
                <a:latin typeface="Avenir Black"/>
                <a:ea typeface="+mn-ea"/>
                <a:cs typeface="Avenir Black"/>
              </a:endParaRPr>
            </a:p>
          </p:txBody>
        </p:sp>
        <p:pic>
          <p:nvPicPr>
            <p:cNvPr id="7" name="図 6"/>
            <p:cNvPicPr>
              <a:picLocks noChangeAspect="1"/>
            </p:cNvPicPr>
            <p:nvPr userDrawn="1"/>
          </p:nvPicPr>
          <p:blipFill>
            <a:blip r:embed="rId2" cstate="email"/>
            <a:stretch>
              <a:fillRect/>
            </a:stretch>
          </p:blipFill>
          <p:spPr>
            <a:xfrm>
              <a:off x="4042832" y="1196602"/>
              <a:ext cx="537633" cy="575733"/>
            </a:xfrm>
            <a:prstGeom prst="rect">
              <a:avLst/>
            </a:prstGeom>
            <a:ln w="28575" cmpd="sng">
              <a:solidFill>
                <a:schemeClr val="tx1"/>
              </a:solidFill>
            </a:ln>
          </p:spPr>
        </p:pic>
      </p:grpSp>
      <p:sp>
        <p:nvSpPr>
          <p:cNvPr id="8" name="直角三角形 7"/>
          <p:cNvSpPr/>
          <p:nvPr/>
        </p:nvSpPr>
        <p:spPr>
          <a:xfrm flipV="1">
            <a:off x="74083" y="2466824"/>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H="1" flipV="1">
            <a:off x="74083" y="4015309"/>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プレースホルダー 9"/>
          <p:cNvSpPr>
            <a:spLocks noGrp="1"/>
          </p:cNvSpPr>
          <p:nvPr>
            <p:ph type="body" sz="quarter" idx="13"/>
          </p:nvPr>
        </p:nvSpPr>
        <p:spPr>
          <a:xfrm>
            <a:off x="5652496" y="4235017"/>
            <a:ext cx="3350746" cy="2046610"/>
          </a:xfrm>
        </p:spPr>
        <p:txBody>
          <a:bodyPr>
            <a:normAutofit/>
          </a:bodyPr>
          <a:lstStyle>
            <a:lvl1pPr marL="0" indent="0">
              <a:buFontTx/>
              <a:buNone/>
              <a:defRPr sz="1200" cap="none" baseline="0">
                <a:latin typeface="HGP創英角ｺﾞｼｯｸUB" pitchFamily="50" charset="-128"/>
                <a:ea typeface="HGP創英角ｺﾞｼｯｸUB" pitchFamily="50" charset="-128"/>
              </a:defRPr>
            </a:lvl1pPr>
            <a:lvl2pPr>
              <a:defRPr sz="1200"/>
            </a:lvl2pPr>
            <a:lvl3pPr>
              <a:defRPr sz="1200"/>
            </a:lvl3pPr>
            <a:lvl4pPr>
              <a:defRPr sz="1200"/>
            </a:lvl4pPr>
            <a:lvl5pPr>
              <a:defRPr sz="1200"/>
            </a:lvl5pPr>
          </a:lstStyle>
          <a:p>
            <a:pPr lvl="0"/>
            <a:r>
              <a:rPr kumimoji="1" lang="ja-JP" altLang="en-US" smtClean="0"/>
              <a:t>マスタ テキストの書式設定</a:t>
            </a:r>
          </a:p>
        </p:txBody>
      </p:sp>
      <p:sp>
        <p:nvSpPr>
          <p:cNvPr id="11" name="フッター プレースホルダー 4"/>
          <p:cNvSpPr>
            <a:spLocks noGrp="1"/>
          </p:cNvSpPr>
          <p:nvPr>
            <p:ph type="ftr" sz="quarter" idx="3"/>
          </p:nvPr>
        </p:nvSpPr>
        <p:spPr>
          <a:xfrm>
            <a:off x="5134894" y="6559069"/>
            <a:ext cx="3108326" cy="240165"/>
          </a:xfrm>
          <a:prstGeom prst="rect">
            <a:avLst/>
          </a:prstGeom>
        </p:spPr>
        <p:txBody>
          <a:bodyPr vert="horz" lIns="91440" tIns="45720" rIns="91440" bIns="45720" rtlCol="0" anchor="t"/>
          <a:lstStyle>
            <a:lvl1pPr marL="0" marR="0" indent="0" algn="r" defTabSz="457200" rtl="0" eaLnBrk="1" fontAlgn="auto" latinLnBrk="0" hangingPunct="1">
              <a:lnSpc>
                <a:spcPct val="100000"/>
              </a:lnSpc>
              <a:spcBef>
                <a:spcPts val="0"/>
              </a:spcBef>
              <a:spcAft>
                <a:spcPts val="0"/>
              </a:spcAft>
              <a:buClrTx/>
              <a:buSzTx/>
              <a:buFontTx/>
              <a:buNone/>
              <a:tabLst/>
              <a:defRPr sz="900">
                <a:solidFill>
                  <a:srgbClr val="000000"/>
                </a:solidFill>
                <a:latin typeface="Avenir Book"/>
                <a:cs typeface="Avenir Book"/>
              </a:defRPr>
            </a:lvl1pPr>
          </a:lstStyle>
          <a:p>
            <a:endParaRPr kumimoji="1" lang="ja-JP" altLang="en-US"/>
          </a:p>
        </p:txBody>
      </p:sp>
    </p:spTree>
    <p:extLst>
      <p:ext uri="{BB962C8B-B14F-4D97-AF65-F5344CB8AC3E}">
        <p14:creationId xmlns:p14="http://schemas.microsoft.com/office/powerpoint/2010/main" val="127063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03C31CAC-7082-8844-AD02-9405672F2DDA}" type="slidenum">
              <a:rPr kumimoji="1" lang="ja-JP" altLang="en-US" smtClean="0"/>
              <a:pPr/>
              <a:t>‹#›</a:t>
            </a:fld>
            <a:endParaRPr kumimoji="1" lang="ja-JP" altLang="en-US"/>
          </a:p>
        </p:txBody>
      </p:sp>
      <p:sp>
        <p:nvSpPr>
          <p:cNvPr id="7" name="日付プレースホルダ 11"/>
          <p:cNvSpPr>
            <a:spLocks noGrp="1"/>
          </p:cNvSpPr>
          <p:nvPr>
            <p:ph type="dt" sz="half" idx="2"/>
          </p:nvPr>
        </p:nvSpPr>
        <p:spPr>
          <a:xfrm>
            <a:off x="6201694" y="6562150"/>
            <a:ext cx="21336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2014/5/7</a:t>
            </a:r>
            <a:endParaRPr lang="ja-JP" altLang="en-US"/>
          </a:p>
        </p:txBody>
      </p:sp>
    </p:spTree>
    <p:extLst>
      <p:ext uri="{BB962C8B-B14F-4D97-AF65-F5344CB8AC3E}">
        <p14:creationId xmlns:p14="http://schemas.microsoft.com/office/powerpoint/2010/main" val="103622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03C31CAC-7082-8844-AD02-9405672F2DDA}" type="slidenum">
              <a:rPr kumimoji="1" lang="ja-JP" altLang="en-US" smtClean="0"/>
              <a:pPr/>
              <a:t>‹#›</a:t>
            </a:fld>
            <a:endParaRPr kumimoji="1" lang="ja-JP" altLang="en-US"/>
          </a:p>
        </p:txBody>
      </p:sp>
      <p:sp>
        <p:nvSpPr>
          <p:cNvPr id="6" name="日付プレースホルダ 11"/>
          <p:cNvSpPr>
            <a:spLocks noGrp="1"/>
          </p:cNvSpPr>
          <p:nvPr>
            <p:ph type="dt" sz="half" idx="2"/>
          </p:nvPr>
        </p:nvSpPr>
        <p:spPr>
          <a:xfrm>
            <a:off x="6201694" y="6562150"/>
            <a:ext cx="21336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2014/5/7</a:t>
            </a:r>
            <a:endParaRPr lang="ja-JP" altLang="en-US"/>
          </a:p>
        </p:txBody>
      </p:sp>
    </p:spTree>
    <p:extLst>
      <p:ext uri="{BB962C8B-B14F-4D97-AF65-F5344CB8AC3E}">
        <p14:creationId xmlns:p14="http://schemas.microsoft.com/office/powerpoint/2010/main" val="65489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3C31CAC-7082-8844-AD02-9405672F2DDA}" type="slidenum">
              <a:rPr kumimoji="1" lang="ja-JP" altLang="en-US" smtClean="0"/>
              <a:pPr/>
              <a:t>‹#›</a:t>
            </a:fld>
            <a:endParaRPr kumimoji="1" lang="ja-JP" altLang="en-US"/>
          </a:p>
        </p:txBody>
      </p:sp>
      <p:sp>
        <p:nvSpPr>
          <p:cNvPr id="5" name="日付プレースホルダ 11"/>
          <p:cNvSpPr>
            <a:spLocks noGrp="1"/>
          </p:cNvSpPr>
          <p:nvPr>
            <p:ph type="dt" sz="half" idx="2"/>
          </p:nvPr>
        </p:nvSpPr>
        <p:spPr>
          <a:xfrm>
            <a:off x="6201694" y="6562150"/>
            <a:ext cx="21336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2014/5/7</a:t>
            </a:r>
            <a:endParaRPr lang="ja-JP" altLang="en-US"/>
          </a:p>
        </p:txBody>
      </p:sp>
    </p:spTree>
    <p:extLst>
      <p:ext uri="{BB962C8B-B14F-4D97-AF65-F5344CB8AC3E}">
        <p14:creationId xmlns:p14="http://schemas.microsoft.com/office/powerpoint/2010/main" val="1399269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80612" y="126474"/>
            <a:ext cx="8722629" cy="392112"/>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80613" y="790688"/>
            <a:ext cx="8722629" cy="560860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3"/>
          </p:nvPr>
        </p:nvSpPr>
        <p:spPr>
          <a:xfrm>
            <a:off x="5134894" y="6559069"/>
            <a:ext cx="3108326" cy="240165"/>
          </a:xfrm>
          <a:prstGeom prst="rect">
            <a:avLst/>
          </a:prstGeom>
        </p:spPr>
        <p:txBody>
          <a:bodyPr vert="horz" lIns="91440" tIns="45720" rIns="91440" bIns="45720" rtlCol="0" anchor="t"/>
          <a:lstStyle>
            <a:lvl1pPr marL="0" marR="0" indent="0" algn="r" defTabSz="457200" rtl="0" eaLnBrk="1" fontAlgn="auto" latinLnBrk="0" hangingPunct="1">
              <a:lnSpc>
                <a:spcPct val="100000"/>
              </a:lnSpc>
              <a:spcBef>
                <a:spcPts val="0"/>
              </a:spcBef>
              <a:spcAft>
                <a:spcPts val="0"/>
              </a:spcAft>
              <a:buClrTx/>
              <a:buSzTx/>
              <a:buFontTx/>
              <a:buNone/>
              <a:tabLst/>
              <a:defRPr sz="900">
                <a:solidFill>
                  <a:srgbClr val="000000"/>
                </a:solidFill>
                <a:latin typeface="Avenir Book"/>
                <a:cs typeface="Avenir Book"/>
              </a:defRPr>
            </a:lvl1pPr>
          </a:lstStyle>
          <a:p>
            <a:endParaRPr kumimoji="1" lang="ja-JP" altLang="en-US"/>
          </a:p>
        </p:txBody>
      </p:sp>
      <p:sp>
        <p:nvSpPr>
          <p:cNvPr id="6" name="スライド番号プレースホルダー 5"/>
          <p:cNvSpPr>
            <a:spLocks noGrp="1"/>
          </p:cNvSpPr>
          <p:nvPr>
            <p:ph type="sldNum" sz="quarter" idx="4"/>
          </p:nvPr>
        </p:nvSpPr>
        <p:spPr>
          <a:xfrm>
            <a:off x="8431760" y="6559069"/>
            <a:ext cx="571482" cy="250243"/>
          </a:xfrm>
          <a:prstGeom prst="rect">
            <a:avLst/>
          </a:prstGeom>
          <a:ln>
            <a:solidFill>
              <a:schemeClr val="bg1">
                <a:lumMod val="50000"/>
              </a:schemeClr>
            </a:solidFill>
          </a:ln>
        </p:spPr>
        <p:txBody>
          <a:bodyPr vert="horz" lIns="91440" tIns="45720" rIns="91440" bIns="45720" rtlCol="0" anchor="ctr"/>
          <a:lstStyle>
            <a:lvl1pPr algn="r">
              <a:defRPr sz="1200">
                <a:ln>
                  <a:solidFill>
                    <a:schemeClr val="bg1">
                      <a:lumMod val="50000"/>
                    </a:schemeClr>
                  </a:solidFill>
                </a:ln>
                <a:solidFill>
                  <a:srgbClr val="898989"/>
                </a:solidFill>
              </a:defRPr>
            </a:lvl1pPr>
          </a:lstStyle>
          <a:p>
            <a:fld id="{0DA997D1-0E8F-4E22-BAD1-5315C8830C39}" type="slidenum">
              <a:rPr kumimoji="1" lang="ja-JP" altLang="en-US" smtClean="0"/>
              <a:pPr/>
              <a:t>‹#›</a:t>
            </a:fld>
            <a:endParaRPr kumimoji="1" lang="ja-JP" altLang="en-US"/>
          </a:p>
        </p:txBody>
      </p:sp>
      <p:sp>
        <p:nvSpPr>
          <p:cNvPr id="7" name="直角三角形 6"/>
          <p:cNvSpPr/>
          <p:nvPr/>
        </p:nvSpPr>
        <p:spPr>
          <a:xfrm flipV="1">
            <a:off x="-1" y="603251"/>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H="1">
            <a:off x="99484" y="6370703"/>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日付プレースホルダ 11"/>
          <p:cNvSpPr>
            <a:spLocks noGrp="1"/>
          </p:cNvSpPr>
          <p:nvPr>
            <p:ph type="dt" sz="half" idx="2"/>
          </p:nvPr>
        </p:nvSpPr>
        <p:spPr>
          <a:xfrm>
            <a:off x="280613" y="6562150"/>
            <a:ext cx="2133600" cy="241200"/>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924DB3A-2C56-48F4-86A5-EC507BA70901}" type="datetimeFigureOut">
              <a:rPr kumimoji="1" lang="ja-JP" altLang="en-US" smtClean="0"/>
              <a:pPr/>
              <a:t>2015/3/23</a:t>
            </a:fld>
            <a:endParaRPr kumimoji="1" lang="ja-JP" altLang="en-US"/>
          </a:p>
        </p:txBody>
      </p:sp>
      <p:sp>
        <p:nvSpPr>
          <p:cNvPr id="10" name="テキスト ボックス 9"/>
          <p:cNvSpPr txBox="1"/>
          <p:nvPr/>
        </p:nvSpPr>
        <p:spPr>
          <a:xfrm>
            <a:off x="6585819" y="6352379"/>
            <a:ext cx="253787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bg1"/>
                </a:solidFill>
              </a:rPr>
              <a:t>MAMEZOU</a:t>
            </a:r>
            <a:r>
              <a:rPr kumimoji="1" lang="ja-JP" altLang="en-US" sz="900" dirty="0" smtClean="0">
                <a:solidFill>
                  <a:schemeClr val="bg1"/>
                </a:solidFill>
              </a:rPr>
              <a:t>　</a:t>
            </a:r>
            <a:r>
              <a:rPr kumimoji="1" lang="en-US" altLang="ja-JP" sz="900" b="0" i="1" u="none" strike="noStrike" kern="1200" cap="none" spc="0" normalizeH="0" baseline="0" noProof="0" dirty="0" smtClean="0">
                <a:ln>
                  <a:noFill/>
                </a:ln>
                <a:solidFill>
                  <a:schemeClr val="bg1"/>
                </a:solidFill>
                <a:effectLst/>
                <a:uLnTx/>
                <a:uFillTx/>
                <a:latin typeface="Avenir Black"/>
                <a:ea typeface="+mn-ea"/>
                <a:cs typeface="Avenir Black"/>
              </a:rPr>
              <a:t>Your intelligence, We embody. </a:t>
            </a:r>
            <a:endParaRPr kumimoji="1" lang="ja-JP" altLang="en-US" sz="900" b="0" i="1" u="none" strike="noStrike" kern="1200" cap="none" spc="0" normalizeH="0" baseline="0" noProof="0" dirty="0" smtClean="0">
              <a:ln>
                <a:noFill/>
              </a:ln>
              <a:solidFill>
                <a:schemeClr val="bg1"/>
              </a:solidFill>
              <a:effectLst/>
              <a:uLnTx/>
              <a:uFillTx/>
              <a:latin typeface="Avenir Black"/>
              <a:ea typeface="+mn-ea"/>
              <a:cs typeface="Avenir Black"/>
            </a:endParaRPr>
          </a:p>
        </p:txBody>
      </p:sp>
    </p:spTree>
    <p:extLst>
      <p:ext uri="{BB962C8B-B14F-4D97-AF65-F5344CB8AC3E}">
        <p14:creationId xmlns:p14="http://schemas.microsoft.com/office/powerpoint/2010/main" val="1518261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latinLnBrk="0" hangingPunct="1">
        <a:spcBef>
          <a:spcPct val="0"/>
        </a:spcBef>
        <a:buNone/>
        <a:defRPr kumimoji="1" sz="2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80612" y="126474"/>
            <a:ext cx="7874559" cy="392112"/>
          </a:xfrm>
          <a:prstGeom prst="rect">
            <a:avLst/>
          </a:prstGeom>
        </p:spPr>
        <p:txBody>
          <a:bodyPr vert="horz" lIns="91440" tIns="45720" rIns="91440" bIns="45720" rtlCol="0" anchor="ctr">
            <a:no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280613" y="790688"/>
            <a:ext cx="8722629" cy="560860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4"/>
          </p:nvPr>
        </p:nvSpPr>
        <p:spPr>
          <a:xfrm>
            <a:off x="8431760" y="6559069"/>
            <a:ext cx="571482" cy="250243"/>
          </a:xfrm>
          <a:prstGeom prst="rect">
            <a:avLst/>
          </a:prstGeom>
          <a:ln>
            <a:solidFill>
              <a:schemeClr val="bg1">
                <a:lumMod val="50000"/>
              </a:schemeClr>
            </a:solidFill>
          </a:ln>
        </p:spPr>
        <p:txBody>
          <a:bodyPr vert="horz" lIns="91440" tIns="45720" rIns="91440" bIns="45720" rtlCol="0" anchor="ctr"/>
          <a:lstStyle>
            <a:lvl1pPr algn="r">
              <a:defRPr sz="1200">
                <a:ln>
                  <a:solidFill>
                    <a:schemeClr val="bg1">
                      <a:lumMod val="50000"/>
                    </a:schemeClr>
                  </a:solidFill>
                </a:ln>
                <a:solidFill>
                  <a:schemeClr val="tx1">
                    <a:tint val="75000"/>
                  </a:schemeClr>
                </a:solidFill>
              </a:defRPr>
            </a:lvl1pPr>
          </a:lstStyle>
          <a:p>
            <a:fld id="{03C31CAC-7082-8844-AD02-9405672F2DDA}" type="slidenum">
              <a:rPr kumimoji="1" lang="ja-JP" altLang="en-US" smtClean="0"/>
              <a:pPr/>
              <a:t>‹#›</a:t>
            </a:fld>
            <a:endParaRPr kumimoji="1" lang="ja-JP" altLang="en-US"/>
          </a:p>
        </p:txBody>
      </p:sp>
      <p:sp>
        <p:nvSpPr>
          <p:cNvPr id="7" name="直角三角形 6"/>
          <p:cNvSpPr/>
          <p:nvPr/>
        </p:nvSpPr>
        <p:spPr>
          <a:xfrm flipV="1">
            <a:off x="-1" y="603251"/>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H="1">
            <a:off x="99484" y="6370703"/>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8" cstate="email"/>
          <a:stretch>
            <a:fillRect/>
          </a:stretch>
        </p:blipFill>
        <p:spPr>
          <a:xfrm>
            <a:off x="8431760" y="197002"/>
            <a:ext cx="446581" cy="478228"/>
          </a:xfrm>
          <a:prstGeom prst="rect">
            <a:avLst/>
          </a:prstGeom>
          <a:solidFill>
            <a:schemeClr val="bg1"/>
          </a:solidFill>
          <a:ln w="28575" cmpd="sng">
            <a:solidFill>
              <a:schemeClr val="tx1"/>
            </a:solidFill>
          </a:ln>
          <a:effectLst>
            <a:outerShdw blurRad="63500" sx="102000" sy="102000" algn="ctr" rotWithShape="0">
              <a:prstClr val="black">
                <a:alpha val="40000"/>
              </a:prstClr>
            </a:outerShdw>
          </a:effectLst>
        </p:spPr>
      </p:pic>
      <p:sp>
        <p:nvSpPr>
          <p:cNvPr id="11" name="正方形/長方形 10"/>
          <p:cNvSpPr/>
          <p:nvPr/>
        </p:nvSpPr>
        <p:spPr>
          <a:xfrm>
            <a:off x="280613" y="6498109"/>
            <a:ext cx="4454110"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    </a:t>
            </a: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r>
              <a:rPr kumimoji="1" lang="ja-JP" altLang="en-US" sz="1050" b="0" i="1" u="none" strike="noStrike" kern="1200" cap="none" spc="0" normalizeH="0" baseline="0" noProof="0" dirty="0" smtClean="0">
                <a:ln>
                  <a:noFill/>
                </a:ln>
                <a:solidFill>
                  <a:prstClr val="black"/>
                </a:solidFill>
                <a:effectLst/>
                <a:uLnTx/>
                <a:uFillTx/>
                <a:latin typeface="Avenir Black"/>
                <a:ea typeface="+mn-ea"/>
                <a:cs typeface="Avenir Black"/>
              </a:rPr>
              <a:t>　　</a:t>
            </a: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 </a:t>
            </a:r>
            <a:endParaRPr kumimoji="1" lang="ja-JP" altLang="en-US" sz="1050" b="0" i="1" u="none" strike="noStrike" kern="1200" cap="none" spc="0" normalizeH="0" baseline="0" noProof="0" dirty="0">
              <a:ln>
                <a:noFill/>
              </a:ln>
              <a:solidFill>
                <a:prstClr val="black"/>
              </a:solidFill>
              <a:effectLst/>
              <a:uLnTx/>
              <a:uFillTx/>
              <a:latin typeface="Avenir Black"/>
              <a:ea typeface="+mn-ea"/>
              <a:cs typeface="Avenir Black"/>
            </a:endParaRPr>
          </a:p>
        </p:txBody>
      </p:sp>
      <p:sp>
        <p:nvSpPr>
          <p:cNvPr id="12" name="日付プレースホルダ 11"/>
          <p:cNvSpPr>
            <a:spLocks noGrp="1"/>
          </p:cNvSpPr>
          <p:nvPr>
            <p:ph type="dt" sz="half" idx="2"/>
          </p:nvPr>
        </p:nvSpPr>
        <p:spPr>
          <a:xfrm>
            <a:off x="6201694" y="6562150"/>
            <a:ext cx="21336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2014/5/7</a:t>
            </a:r>
            <a:endParaRPr lang="ja-JP" altLang="en-US"/>
          </a:p>
        </p:txBody>
      </p:sp>
    </p:spTree>
    <p:extLst>
      <p:ext uri="{BB962C8B-B14F-4D97-AF65-F5344CB8AC3E}">
        <p14:creationId xmlns:p14="http://schemas.microsoft.com/office/powerpoint/2010/main" val="151826132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p:txStyles>
    <p:titleStyle>
      <a:lvl1pPr algn="l" defTabSz="4572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80612" y="126474"/>
            <a:ext cx="7874559" cy="392112"/>
          </a:xfrm>
          <a:prstGeom prst="rect">
            <a:avLst/>
          </a:prstGeom>
        </p:spPr>
        <p:txBody>
          <a:bodyPr vert="horz" lIns="91440" tIns="45720" rIns="91440" bIns="45720" rtlCol="0" anchor="ctr">
            <a:no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280613" y="790688"/>
            <a:ext cx="8722629" cy="560860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4"/>
          </p:nvPr>
        </p:nvSpPr>
        <p:spPr>
          <a:xfrm>
            <a:off x="8431760" y="6559069"/>
            <a:ext cx="571482" cy="250243"/>
          </a:xfrm>
          <a:prstGeom prst="rect">
            <a:avLst/>
          </a:prstGeom>
          <a:ln>
            <a:solidFill>
              <a:schemeClr val="bg1">
                <a:lumMod val="50000"/>
              </a:schemeClr>
            </a:solidFill>
          </a:ln>
        </p:spPr>
        <p:txBody>
          <a:bodyPr vert="horz" lIns="91440" tIns="45720" rIns="91440" bIns="45720" rtlCol="0" anchor="ctr"/>
          <a:lstStyle>
            <a:lvl1pPr algn="r">
              <a:defRPr sz="1200">
                <a:ln>
                  <a:solidFill>
                    <a:schemeClr val="bg1">
                      <a:lumMod val="50000"/>
                    </a:schemeClr>
                  </a:solidFill>
                </a:ln>
                <a:solidFill>
                  <a:schemeClr val="tx1">
                    <a:tint val="75000"/>
                  </a:schemeClr>
                </a:solidFill>
              </a:defRPr>
            </a:lvl1pPr>
          </a:lstStyle>
          <a:p>
            <a:fld id="{03C31CAC-7082-8844-AD02-9405672F2DDA}" type="slidenum">
              <a:rPr kumimoji="1" lang="ja-JP" altLang="en-US" smtClean="0"/>
              <a:pPr/>
              <a:t>‹#›</a:t>
            </a:fld>
            <a:endParaRPr kumimoji="1" lang="ja-JP" altLang="en-US"/>
          </a:p>
        </p:txBody>
      </p:sp>
      <p:sp>
        <p:nvSpPr>
          <p:cNvPr id="7" name="直角三角形 6"/>
          <p:cNvSpPr/>
          <p:nvPr/>
        </p:nvSpPr>
        <p:spPr>
          <a:xfrm flipV="1">
            <a:off x="-1" y="603251"/>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H="1">
            <a:off x="99484" y="6370703"/>
            <a:ext cx="9069917" cy="158747"/>
          </a:xfrm>
          <a:prstGeom prst="rtTriangle">
            <a:avLst/>
          </a:prstGeom>
          <a:gradFill>
            <a:gsLst>
              <a:gs pos="0">
                <a:schemeClr val="accent4">
                  <a:lumMod val="50000"/>
                </a:schemeClr>
              </a:gs>
              <a:gs pos="100000">
                <a:schemeClr val="accent1">
                  <a:tint val="50000"/>
                  <a:shade val="100000"/>
                  <a:satMod val="350000"/>
                  <a:alpha val="0"/>
                </a:schemeClr>
              </a:gs>
            </a:gsLs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8" cstate="email"/>
          <a:stretch>
            <a:fillRect/>
          </a:stretch>
        </p:blipFill>
        <p:spPr>
          <a:xfrm>
            <a:off x="8431760" y="197002"/>
            <a:ext cx="446581" cy="478228"/>
          </a:xfrm>
          <a:prstGeom prst="rect">
            <a:avLst/>
          </a:prstGeom>
          <a:solidFill>
            <a:schemeClr val="bg1"/>
          </a:solidFill>
          <a:ln w="28575" cmpd="sng">
            <a:solidFill>
              <a:schemeClr val="tx1"/>
            </a:solidFill>
          </a:ln>
          <a:effectLst>
            <a:outerShdw blurRad="63500" sx="102000" sy="102000" algn="ctr" rotWithShape="0">
              <a:prstClr val="black">
                <a:alpha val="40000"/>
              </a:prstClr>
            </a:outerShdw>
          </a:effectLst>
        </p:spPr>
      </p:pic>
      <p:sp>
        <p:nvSpPr>
          <p:cNvPr id="11" name="正方形/長方形 10"/>
          <p:cNvSpPr/>
          <p:nvPr/>
        </p:nvSpPr>
        <p:spPr>
          <a:xfrm>
            <a:off x="280613" y="6498109"/>
            <a:ext cx="4454110"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Your intelligence, We embody.    </a:t>
            </a:r>
            <a:r>
              <a:rPr kumimoji="1" lang="en-US" altLang="ja-JP" sz="1400" b="0" i="0" u="none" strike="noStrike" kern="1200" cap="none" spc="0" normalizeH="0" baseline="0" noProof="0" dirty="0" smtClean="0">
                <a:ln>
                  <a:noFill/>
                </a:ln>
                <a:solidFill>
                  <a:prstClr val="black"/>
                </a:solidFill>
                <a:effectLst/>
                <a:uLnTx/>
                <a:uFillTx/>
                <a:latin typeface="Avenir Black"/>
                <a:ea typeface="+mn-ea"/>
                <a:cs typeface="Avenir Black"/>
              </a:rPr>
              <a:t>MAMEZOU</a:t>
            </a:r>
            <a:r>
              <a:rPr kumimoji="1" lang="ja-JP" altLang="en-US" sz="1050" b="0" i="1" u="none" strike="noStrike" kern="1200" cap="none" spc="0" normalizeH="0" baseline="0" noProof="0" dirty="0" smtClean="0">
                <a:ln>
                  <a:noFill/>
                </a:ln>
                <a:solidFill>
                  <a:prstClr val="black"/>
                </a:solidFill>
                <a:effectLst/>
                <a:uLnTx/>
                <a:uFillTx/>
                <a:latin typeface="Avenir Black"/>
                <a:ea typeface="+mn-ea"/>
                <a:cs typeface="Avenir Black"/>
              </a:rPr>
              <a:t>　　</a:t>
            </a:r>
            <a:r>
              <a:rPr kumimoji="1" lang="en-US" altLang="ja-JP" sz="1050" b="0" i="1" u="none" strike="noStrike" kern="1200" cap="none" spc="0" normalizeH="0" baseline="0" noProof="0" dirty="0" smtClean="0">
                <a:ln>
                  <a:noFill/>
                </a:ln>
                <a:solidFill>
                  <a:prstClr val="black"/>
                </a:solidFill>
                <a:effectLst/>
                <a:uLnTx/>
                <a:uFillTx/>
                <a:latin typeface="Avenir Black"/>
                <a:ea typeface="+mn-ea"/>
                <a:cs typeface="Avenir Black"/>
              </a:rPr>
              <a:t> </a:t>
            </a:r>
            <a:endParaRPr kumimoji="1" lang="ja-JP" altLang="en-US" sz="1050" b="0" i="1" u="none" strike="noStrike" kern="1200" cap="none" spc="0" normalizeH="0" baseline="0" noProof="0" dirty="0">
              <a:ln>
                <a:noFill/>
              </a:ln>
              <a:solidFill>
                <a:prstClr val="black"/>
              </a:solidFill>
              <a:effectLst/>
              <a:uLnTx/>
              <a:uFillTx/>
              <a:latin typeface="Avenir Black"/>
              <a:ea typeface="+mn-ea"/>
              <a:cs typeface="Avenir Black"/>
            </a:endParaRPr>
          </a:p>
        </p:txBody>
      </p:sp>
      <p:sp>
        <p:nvSpPr>
          <p:cNvPr id="12" name="日付プレースホルダ 11"/>
          <p:cNvSpPr>
            <a:spLocks noGrp="1"/>
          </p:cNvSpPr>
          <p:nvPr>
            <p:ph type="dt" sz="half" idx="2"/>
          </p:nvPr>
        </p:nvSpPr>
        <p:spPr>
          <a:xfrm>
            <a:off x="6201694" y="6562150"/>
            <a:ext cx="21336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2014/5/7</a:t>
            </a:r>
            <a:endParaRPr lang="ja-JP" altLang="en-US"/>
          </a:p>
        </p:txBody>
      </p:sp>
    </p:spTree>
    <p:extLst>
      <p:ext uri="{BB962C8B-B14F-4D97-AF65-F5344CB8AC3E}">
        <p14:creationId xmlns:p14="http://schemas.microsoft.com/office/powerpoint/2010/main" val="1518261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p:txStyles>
    <p:titleStyle>
      <a:lvl1pPr algn="l" defTabSz="4572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emf"/></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60.jpe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15.wmf"/><Relationship Id="rId26" Type="http://schemas.openxmlformats.org/officeDocument/2006/relationships/image" Target="../media/image22.wmf"/><Relationship Id="rId3" Type="http://schemas.openxmlformats.org/officeDocument/2006/relationships/image" Target="../media/image5.png"/><Relationship Id="rId21" Type="http://schemas.microsoft.com/office/2007/relationships/hdphoto" Target="../media/hdphoto6.wdp"/><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4.png"/><Relationship Id="rId25" Type="http://schemas.openxmlformats.org/officeDocument/2006/relationships/image" Target="../media/image21.wmf"/><Relationship Id="rId2" Type="http://schemas.openxmlformats.org/officeDocument/2006/relationships/image" Target="../media/image4.wmf"/><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9.png"/><Relationship Id="rId24"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12.png"/><Relationship Id="rId23" Type="http://schemas.openxmlformats.org/officeDocument/2006/relationships/image" Target="../media/image19.wmf"/><Relationship Id="rId10" Type="http://schemas.microsoft.com/office/2007/relationships/hdphoto" Target="../media/hdphoto4.wdp"/><Relationship Id="rId19" Type="http://schemas.openxmlformats.org/officeDocument/2006/relationships/image" Target="../media/image16.emf"/><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5.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7.png"/><Relationship Id="rId5" Type="http://schemas.microsoft.com/office/2007/relationships/hdphoto" Target="../media/hdphoto2.wdp"/><Relationship Id="rId15" Type="http://schemas.openxmlformats.org/officeDocument/2006/relationships/image" Target="../media/image9.png"/><Relationship Id="rId10" Type="http://schemas.openxmlformats.org/officeDocument/2006/relationships/image" Target="../media/image16.emf"/><Relationship Id="rId4" Type="http://schemas.openxmlformats.org/officeDocument/2006/relationships/image" Target="../media/image24.png"/><Relationship Id="rId9" Type="http://schemas.microsoft.com/office/2007/relationships/hdphoto" Target="../media/hdphoto4.wdp"/><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image" Target="../media/image44.png"/><Relationship Id="rId4" Type="http://schemas.microsoft.com/office/2007/relationships/hdphoto" Target="../media/hdphoto5.wdp"/><Relationship Id="rId9" Type="http://schemas.openxmlformats.org/officeDocument/2006/relationships/image" Target="../media/image4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76432"/>
            <a:ext cx="7772400" cy="1268549"/>
          </a:xfrm>
        </p:spPr>
        <p:txBody>
          <a:bodyPr/>
          <a:lstStyle/>
          <a:p>
            <a:r>
              <a:rPr lang="en-US" altLang="ja-JP" sz="2800" dirty="0" smtClean="0"/>
              <a:t>2014</a:t>
            </a:r>
            <a:r>
              <a:rPr lang="ja-JP" altLang="en-US" sz="2800" dirty="0" smtClean="0"/>
              <a:t>年度オープンデータ実証実験 </a:t>
            </a:r>
            <a:r>
              <a:rPr lang="en-US" altLang="ja-JP" sz="2800" dirty="0" smtClean="0"/>
              <a:t/>
            </a:r>
            <a:br>
              <a:rPr lang="en-US" altLang="ja-JP" sz="2800" dirty="0" smtClean="0"/>
            </a:br>
            <a:r>
              <a:rPr lang="ja-JP" altLang="en-US" sz="2800" dirty="0" smtClean="0"/>
              <a:t>「公共施設等情報実証」</a:t>
            </a:r>
            <a:endParaRPr kumimoji="1" lang="ja-JP" altLang="en-US" sz="2800" dirty="0"/>
          </a:p>
        </p:txBody>
      </p:sp>
      <p:sp>
        <p:nvSpPr>
          <p:cNvPr id="3" name="サブタイトル 2"/>
          <p:cNvSpPr>
            <a:spLocks noGrp="1"/>
          </p:cNvSpPr>
          <p:nvPr>
            <p:ph type="subTitle" idx="1"/>
          </p:nvPr>
        </p:nvSpPr>
        <p:spPr>
          <a:xfrm>
            <a:off x="1371600" y="5595119"/>
            <a:ext cx="6400800" cy="819536"/>
          </a:xfrm>
        </p:spPr>
        <p:txBody>
          <a:bodyPr>
            <a:noAutofit/>
          </a:bodyPr>
          <a:lstStyle/>
          <a:p>
            <a:r>
              <a:rPr kumimoji="1" lang="en-US" altLang="ja-JP" sz="2200" dirty="0" smtClean="0">
                <a:solidFill>
                  <a:schemeClr val="tx1">
                    <a:lumMod val="75000"/>
                    <a:lumOff val="25000"/>
                  </a:schemeClr>
                </a:solidFill>
              </a:rPr>
              <a:t>2015</a:t>
            </a:r>
            <a:r>
              <a:rPr lang="ja-JP" altLang="en-US" sz="2200" dirty="0" smtClean="0">
                <a:solidFill>
                  <a:schemeClr val="tx1">
                    <a:lumMod val="75000"/>
                    <a:lumOff val="25000"/>
                  </a:schemeClr>
                </a:solidFill>
              </a:rPr>
              <a:t>年</a:t>
            </a:r>
            <a:r>
              <a:rPr lang="en-US" altLang="ja-JP" sz="2200" dirty="0" smtClean="0">
                <a:solidFill>
                  <a:schemeClr val="tx1">
                    <a:lumMod val="75000"/>
                    <a:lumOff val="25000"/>
                  </a:schemeClr>
                </a:solidFill>
              </a:rPr>
              <a:t>3</a:t>
            </a:r>
            <a:r>
              <a:rPr lang="ja-JP" altLang="en-US" sz="2200" dirty="0" smtClean="0">
                <a:solidFill>
                  <a:schemeClr val="tx1">
                    <a:lumMod val="75000"/>
                    <a:lumOff val="25000"/>
                  </a:schemeClr>
                </a:solidFill>
              </a:rPr>
              <a:t>月</a:t>
            </a:r>
            <a:r>
              <a:rPr lang="en-US" altLang="ja-JP" sz="2200" dirty="0" smtClean="0">
                <a:solidFill>
                  <a:schemeClr val="tx1">
                    <a:lumMod val="75000"/>
                    <a:lumOff val="25000"/>
                  </a:schemeClr>
                </a:solidFill>
              </a:rPr>
              <a:t>24</a:t>
            </a:r>
            <a:r>
              <a:rPr lang="ja-JP" altLang="en-US" sz="2200" dirty="0" smtClean="0">
                <a:solidFill>
                  <a:schemeClr val="tx1">
                    <a:lumMod val="75000"/>
                    <a:lumOff val="25000"/>
                  </a:schemeClr>
                </a:solidFill>
              </a:rPr>
              <a:t>日</a:t>
            </a:r>
            <a:endParaRPr lang="en-US" altLang="ja-JP" sz="2200" dirty="0" smtClean="0">
              <a:solidFill>
                <a:schemeClr val="tx1">
                  <a:lumMod val="75000"/>
                  <a:lumOff val="25000"/>
                </a:schemeClr>
              </a:solidFill>
            </a:endParaRPr>
          </a:p>
          <a:p>
            <a:r>
              <a:rPr kumimoji="1" lang="ja-JP" altLang="en-US" sz="2200" dirty="0" smtClean="0">
                <a:solidFill>
                  <a:schemeClr val="tx1">
                    <a:lumMod val="75000"/>
                    <a:lumOff val="25000"/>
                  </a:schemeClr>
                </a:solidFill>
              </a:rPr>
              <a:t>株式会社豆蔵</a:t>
            </a:r>
            <a:endParaRPr kumimoji="1" lang="ja-JP" altLang="en-US" sz="2200" dirty="0">
              <a:solidFill>
                <a:schemeClr val="tx1">
                  <a:lumMod val="75000"/>
                  <a:lumOff val="25000"/>
                </a:schemeClr>
              </a:solidFill>
            </a:endParaRPr>
          </a:p>
        </p:txBody>
      </p:sp>
      <p:sp>
        <p:nvSpPr>
          <p:cNvPr id="4" name="テキスト プレースホルダー 7"/>
          <p:cNvSpPr txBox="1">
            <a:spLocks/>
          </p:cNvSpPr>
          <p:nvPr/>
        </p:nvSpPr>
        <p:spPr>
          <a:xfrm>
            <a:off x="8340683" y="165467"/>
            <a:ext cx="697809" cy="290763"/>
          </a:xfrm>
          <a:prstGeom prst="rect">
            <a:avLst/>
          </a:prstGeom>
        </p:spPr>
        <p:txBody>
          <a:bodyPr tIns="72000"/>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1100" dirty="0" smtClean="0"/>
              <a:t>資料</a:t>
            </a:r>
            <a:r>
              <a:rPr lang="en-US" altLang="ja-JP" sz="1100" dirty="0" smtClean="0"/>
              <a:t>3</a:t>
            </a:r>
            <a:r>
              <a:rPr lang="en-US" altLang="ja-JP" sz="1100" dirty="0"/>
              <a:t>-</a:t>
            </a:r>
            <a:r>
              <a:rPr lang="en-US" altLang="ja-JP" sz="1100" dirty="0" smtClean="0"/>
              <a:t>1 </a:t>
            </a:r>
            <a:endParaRPr lang="en-US" altLang="ja-JP" sz="11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利活用例</a:t>
            </a:r>
            <a:r>
              <a:rPr lang="en-US" altLang="ja-JP" smtClean="0"/>
              <a:t>5</a:t>
            </a:r>
            <a:r>
              <a:rPr lang="ja-JP" altLang="en-US" smtClean="0"/>
              <a:t>：一般公募によるアプリ開発（オープンデータ・コンテスト）</a:t>
            </a:r>
            <a:endParaRPr lang="ja-JP" altLang="en-US" dirty="0"/>
          </a:p>
        </p:txBody>
      </p:sp>
      <p:sp>
        <p:nvSpPr>
          <p:cNvPr id="24" name="スライド番号プレースホルダ 23"/>
          <p:cNvSpPr>
            <a:spLocks noGrp="1"/>
          </p:cNvSpPr>
          <p:nvPr>
            <p:ph type="sldNum" sz="quarter" idx="4"/>
          </p:nvPr>
        </p:nvSpPr>
        <p:spPr/>
        <p:txBody>
          <a:bodyPr/>
          <a:lstStyle/>
          <a:p>
            <a:fld id="{582DF298-D7A2-4B20-BEC1-6098A5F3190C}" type="slidenum">
              <a:rPr lang="ja-JP" altLang="en-US" smtClean="0"/>
              <a:pPr/>
              <a:t>10</a:t>
            </a:fld>
            <a:endParaRPr lang="ja-JP" altLang="en-US"/>
          </a:p>
        </p:txBody>
      </p:sp>
      <p:pic>
        <p:nvPicPr>
          <p:cNvPr id="27" name="図 26"/>
          <p:cNvPicPr/>
          <p:nvPr/>
        </p:nvPicPr>
        <p:blipFill>
          <a:blip r:embed="rId2" cstate="email"/>
          <a:srcRect/>
          <a:stretch>
            <a:fillRect/>
          </a:stretch>
        </p:blipFill>
        <p:spPr bwMode="auto">
          <a:xfrm>
            <a:off x="293842" y="2516355"/>
            <a:ext cx="3138820" cy="1312095"/>
          </a:xfrm>
          <a:prstGeom prst="rect">
            <a:avLst/>
          </a:prstGeom>
          <a:noFill/>
          <a:ln w="9525">
            <a:noFill/>
            <a:miter lim="800000"/>
            <a:headEnd/>
            <a:tailEnd/>
          </a:ln>
        </p:spPr>
      </p:pic>
      <p:pic>
        <p:nvPicPr>
          <p:cNvPr id="28" name="図 27"/>
          <p:cNvPicPr/>
          <p:nvPr/>
        </p:nvPicPr>
        <p:blipFill>
          <a:blip r:embed="rId3" cstate="email"/>
          <a:srcRect/>
          <a:stretch>
            <a:fillRect/>
          </a:stretch>
        </p:blipFill>
        <p:spPr bwMode="auto">
          <a:xfrm>
            <a:off x="293842" y="3931482"/>
            <a:ext cx="4300824" cy="2239062"/>
          </a:xfrm>
          <a:prstGeom prst="rect">
            <a:avLst/>
          </a:prstGeom>
          <a:noFill/>
          <a:ln w="9525">
            <a:noFill/>
            <a:miter lim="800000"/>
            <a:headEnd/>
            <a:tailEnd/>
          </a:ln>
        </p:spPr>
      </p:pic>
      <p:sp>
        <p:nvSpPr>
          <p:cNvPr id="29" name="正方形/長方形 28"/>
          <p:cNvSpPr/>
          <p:nvPr/>
        </p:nvSpPr>
        <p:spPr>
          <a:xfrm>
            <a:off x="138984" y="1367758"/>
            <a:ext cx="4329985" cy="1077218"/>
          </a:xfrm>
          <a:prstGeom prst="rect">
            <a:avLst/>
          </a:prstGeom>
        </p:spPr>
        <p:txBody>
          <a:bodyPr wrap="square">
            <a:spAutoFit/>
          </a:bodyPr>
          <a:lstStyle/>
          <a:p>
            <a:r>
              <a:rPr lang="ja-JP" altLang="en-US" sz="1400" dirty="0" smtClean="0">
                <a:latin typeface="+mn-ea"/>
              </a:rPr>
              <a:t>アプリケーション部門：最優秀</a:t>
            </a:r>
            <a:r>
              <a:rPr lang="ja-JP" altLang="en-US" sz="1400" dirty="0">
                <a:latin typeface="+mn-ea"/>
              </a:rPr>
              <a:t>賞「</a:t>
            </a:r>
            <a:r>
              <a:rPr lang="en-US" altLang="ja-JP" sz="1400" dirty="0" err="1">
                <a:latin typeface="+mn-ea"/>
              </a:rPr>
              <a:t>Open</a:t>
            </a:r>
            <a:r>
              <a:rPr lang="en-US" altLang="ja-JP" sz="1400" dirty="0" err="1" smtClean="0">
                <a:latin typeface="+mn-ea"/>
              </a:rPr>
              <a:t>Port</a:t>
            </a:r>
            <a:r>
              <a:rPr lang="ja-JP" altLang="en-US" sz="1400" dirty="0" smtClean="0">
                <a:latin typeface="+mn-ea"/>
              </a:rPr>
              <a:t>」</a:t>
            </a:r>
            <a:r>
              <a:rPr lang="en-US" altLang="ja-JP" sz="1400" dirty="0" smtClean="0">
                <a:latin typeface="+mn-ea"/>
              </a:rPr>
              <a:t/>
            </a:r>
            <a:br>
              <a:rPr lang="en-US" altLang="ja-JP" sz="1400" dirty="0" smtClean="0">
                <a:latin typeface="+mn-ea"/>
              </a:rPr>
            </a:br>
            <a:r>
              <a:rPr lang="ja-JP" altLang="en-US" sz="1200" dirty="0" smtClean="0">
                <a:latin typeface="+mn-ea"/>
              </a:rPr>
              <a:t>概要：　公共施設、犯罪情報、大気汚染測量データ等を数値化し、自分が住みたいと思う条件に合ったエリアを検索できるサービス。</a:t>
            </a:r>
            <a:endParaRPr lang="en-US" altLang="ja-JP" sz="1200" dirty="0" smtClean="0">
              <a:latin typeface="+mn-ea"/>
            </a:endParaRPr>
          </a:p>
          <a:p>
            <a:r>
              <a:rPr lang="ja-JP" altLang="en-US" sz="1200" dirty="0" smtClean="0">
                <a:latin typeface="+mn-ea"/>
              </a:rPr>
              <a:t>データセット：</a:t>
            </a:r>
            <a:r>
              <a:rPr lang="ja-JP" altLang="en-US" sz="1200" dirty="0">
                <a:latin typeface="+mn-ea"/>
              </a:rPr>
              <a:t>　</a:t>
            </a:r>
            <a:r>
              <a:rPr lang="ja-JP" altLang="ja-JP" sz="1200" dirty="0" smtClean="0">
                <a:latin typeface="+mn-ea"/>
              </a:rPr>
              <a:t>各種</a:t>
            </a:r>
            <a:r>
              <a:rPr lang="ja-JP" altLang="ja-JP" sz="1200" dirty="0">
                <a:latin typeface="+mn-ea"/>
              </a:rPr>
              <a:t>施設（学校・学童・病院・文化施設・公園など）、犯罪発生データ、大気汚染物質測量データ</a:t>
            </a:r>
            <a:endParaRPr lang="ja-JP" altLang="ja-JP" sz="1200" dirty="0" smtClean="0">
              <a:latin typeface="+mn-ea"/>
            </a:endParaRPr>
          </a:p>
        </p:txBody>
      </p:sp>
      <p:sp>
        <p:nvSpPr>
          <p:cNvPr id="30" name="正方形/長方形 29"/>
          <p:cNvSpPr/>
          <p:nvPr/>
        </p:nvSpPr>
        <p:spPr>
          <a:xfrm>
            <a:off x="4904167" y="1367758"/>
            <a:ext cx="4099074" cy="2215991"/>
          </a:xfrm>
          <a:prstGeom prst="rect">
            <a:avLst/>
          </a:prstGeom>
        </p:spPr>
        <p:txBody>
          <a:bodyPr wrap="square">
            <a:spAutoFit/>
          </a:bodyPr>
          <a:lstStyle/>
          <a:p>
            <a:r>
              <a:rPr lang="ja-JP" altLang="en-US" sz="1400" dirty="0" smtClean="0">
                <a:latin typeface="+mn-ea"/>
              </a:rPr>
              <a:t>アイデア部門：最優秀賞</a:t>
            </a:r>
            <a:endParaRPr lang="en-US" altLang="ja-JP" sz="1400" dirty="0" smtClean="0">
              <a:latin typeface="+mn-ea"/>
            </a:endParaRPr>
          </a:p>
          <a:p>
            <a:r>
              <a:rPr lang="ja-JP" altLang="en-US" sz="1400" dirty="0" smtClean="0">
                <a:latin typeface="+mn-ea"/>
              </a:rPr>
              <a:t>「</a:t>
            </a:r>
            <a:r>
              <a:rPr lang="ja-JP" altLang="ja-JP" sz="1400" dirty="0">
                <a:latin typeface="+mn-ea"/>
              </a:rPr>
              <a:t>家族を見守るための、施設周辺の犯罪・事故・災害を通知する</a:t>
            </a:r>
            <a:r>
              <a:rPr lang="ja-JP" altLang="ja-JP" sz="1400" dirty="0" smtClean="0">
                <a:latin typeface="+mn-ea"/>
              </a:rPr>
              <a:t>アプリ</a:t>
            </a:r>
            <a:r>
              <a:rPr lang="ja-JP" altLang="en-US" sz="1400" dirty="0" smtClean="0">
                <a:latin typeface="+mn-ea"/>
              </a:rPr>
              <a:t>」</a:t>
            </a:r>
            <a:endParaRPr lang="en-US" altLang="ja-JP" sz="1400" dirty="0" smtClean="0">
              <a:latin typeface="+mn-ea"/>
            </a:endParaRPr>
          </a:p>
          <a:p>
            <a:r>
              <a:rPr lang="ja-JP" altLang="en-US" sz="1200" dirty="0" smtClean="0">
                <a:latin typeface="+mn-ea"/>
              </a:rPr>
              <a:t>概要：　</a:t>
            </a:r>
            <a:r>
              <a:rPr lang="ja-JP" altLang="ja-JP" sz="1200" dirty="0" smtClean="0">
                <a:latin typeface="+mn-ea"/>
              </a:rPr>
              <a:t>自宅</a:t>
            </a:r>
            <a:r>
              <a:rPr lang="ja-JP" altLang="ja-JP" sz="1200" dirty="0">
                <a:latin typeface="+mn-ea"/>
              </a:rPr>
              <a:t>や勤め先から離れた所にある施設（託児所、幼稚園や学校、介護施設</a:t>
            </a:r>
            <a:r>
              <a:rPr lang="en-US" altLang="ja-JP" sz="1200" dirty="0">
                <a:latin typeface="+mn-ea"/>
              </a:rPr>
              <a:t> etc… </a:t>
            </a:r>
            <a:r>
              <a:rPr lang="ja-JP" altLang="ja-JP" sz="1200" dirty="0">
                <a:latin typeface="+mn-ea"/>
              </a:rPr>
              <a:t>）に家族や親族が通ったり預けている場合に、 アプリを使って施設の位置を指定しておくことで、施設付近（数百</a:t>
            </a:r>
            <a:r>
              <a:rPr lang="en-US" altLang="ja-JP" sz="1200" dirty="0" smtClean="0">
                <a:latin typeface="+mn-ea"/>
              </a:rPr>
              <a:t>m</a:t>
            </a:r>
            <a:r>
              <a:rPr lang="ja-JP" altLang="en-US" sz="1200" dirty="0" smtClean="0">
                <a:latin typeface="+mn-ea"/>
              </a:rPr>
              <a:t>～</a:t>
            </a:r>
            <a:r>
              <a:rPr lang="ja-JP" altLang="ja-JP" sz="1200" dirty="0" smtClean="0">
                <a:latin typeface="+mn-ea"/>
              </a:rPr>
              <a:t>数</a:t>
            </a:r>
            <a:r>
              <a:rPr lang="en-US" altLang="ja-JP" sz="1200" dirty="0" smtClean="0">
                <a:latin typeface="+mn-ea"/>
              </a:rPr>
              <a:t>km</a:t>
            </a:r>
            <a:r>
              <a:rPr lang="ja-JP" altLang="ja-JP" sz="1200" dirty="0">
                <a:latin typeface="+mn-ea"/>
              </a:rPr>
              <a:t>）で事件・事故・災害などが起こったとき、スマホに情報を通知してくれる</a:t>
            </a:r>
            <a:r>
              <a:rPr lang="ja-JP" altLang="ja-JP" sz="1200" dirty="0" smtClean="0">
                <a:latin typeface="+mn-ea"/>
              </a:rPr>
              <a:t>アプリ。</a:t>
            </a:r>
            <a:endParaRPr lang="en-US" altLang="ja-JP" sz="1200" dirty="0">
              <a:latin typeface="+mn-ea"/>
            </a:endParaRPr>
          </a:p>
          <a:p>
            <a:r>
              <a:rPr lang="ja-JP" altLang="en-US" sz="1200" dirty="0" smtClean="0">
                <a:latin typeface="+mn-ea"/>
              </a:rPr>
              <a:t>データセット：　</a:t>
            </a:r>
            <a:r>
              <a:rPr lang="ja-JP" altLang="ja-JP" sz="1200" dirty="0" smtClean="0">
                <a:latin typeface="+mn-ea"/>
              </a:rPr>
              <a:t>「</a:t>
            </a:r>
            <a:r>
              <a:rPr lang="ja-JP" altLang="ja-JP" sz="1200" dirty="0">
                <a:latin typeface="+mn-ea"/>
              </a:rPr>
              <a:t>公共施設等情報」、福岡市オープンデータ「</a:t>
            </a:r>
            <a:r>
              <a:rPr lang="ja-JP" altLang="ja-JP" sz="1200" dirty="0" err="1">
                <a:latin typeface="+mn-ea"/>
              </a:rPr>
              <a:t>ふっけい</a:t>
            </a:r>
            <a:r>
              <a:rPr lang="ja-JP" altLang="ja-JP" sz="1200" dirty="0">
                <a:latin typeface="+mn-ea"/>
              </a:rPr>
              <a:t>安心メール</a:t>
            </a:r>
            <a:r>
              <a:rPr lang="en-US" altLang="ja-JP" sz="1200" dirty="0">
                <a:latin typeface="+mn-ea"/>
              </a:rPr>
              <a:t>(</a:t>
            </a:r>
            <a:r>
              <a:rPr lang="en-US" altLang="ja-JP" sz="1200" dirty="0" err="1">
                <a:latin typeface="+mn-ea"/>
              </a:rPr>
              <a:t>csv</a:t>
            </a:r>
            <a:r>
              <a:rPr lang="en-US" altLang="ja-JP" sz="1200" dirty="0">
                <a:latin typeface="+mn-ea"/>
              </a:rPr>
              <a:t>)</a:t>
            </a:r>
            <a:r>
              <a:rPr lang="ja-JP" altLang="ja-JP" sz="1200" dirty="0">
                <a:latin typeface="+mn-ea"/>
              </a:rPr>
              <a:t>」、福岡市オープンデータ「福岡市消防情報メール</a:t>
            </a:r>
            <a:r>
              <a:rPr lang="en-US" altLang="ja-JP" sz="1200" dirty="0">
                <a:latin typeface="+mn-ea"/>
              </a:rPr>
              <a:t>(</a:t>
            </a:r>
            <a:r>
              <a:rPr lang="en-US" altLang="ja-JP" sz="1200" dirty="0" err="1">
                <a:latin typeface="+mn-ea"/>
              </a:rPr>
              <a:t>csv</a:t>
            </a:r>
            <a:r>
              <a:rPr lang="en-US" altLang="ja-JP" sz="1200" dirty="0">
                <a:latin typeface="+mn-ea"/>
              </a:rPr>
              <a:t>)</a:t>
            </a:r>
            <a:r>
              <a:rPr lang="ja-JP" altLang="ja-JP" sz="1200" dirty="0">
                <a:latin typeface="+mn-ea"/>
              </a:rPr>
              <a:t>」</a:t>
            </a:r>
            <a:endParaRPr lang="ja-JP" altLang="ja-JP" sz="1200" dirty="0" smtClean="0">
              <a:latin typeface="+mn-ea"/>
            </a:endParaRPr>
          </a:p>
        </p:txBody>
      </p:sp>
      <p:pic>
        <p:nvPicPr>
          <p:cNvPr id="31" name="図 30" descr="koyanagi.png"/>
          <p:cNvPicPr/>
          <p:nvPr/>
        </p:nvPicPr>
        <p:blipFill>
          <a:blip r:embed="rId4" cstate="email"/>
          <a:stretch>
            <a:fillRect/>
          </a:stretch>
        </p:blipFill>
        <p:spPr>
          <a:xfrm>
            <a:off x="5228365" y="3721058"/>
            <a:ext cx="3299675" cy="2468782"/>
          </a:xfrm>
          <a:prstGeom prst="rect">
            <a:avLst/>
          </a:prstGeom>
          <a:ln>
            <a:solidFill>
              <a:schemeClr val="tx1">
                <a:lumMod val="50000"/>
                <a:lumOff val="50000"/>
              </a:schemeClr>
            </a:solidFill>
          </a:ln>
        </p:spPr>
      </p:pic>
      <p:sp>
        <p:nvSpPr>
          <p:cNvPr id="11" name="テキスト ボックス 10"/>
          <p:cNvSpPr txBox="1"/>
          <p:nvPr/>
        </p:nvSpPr>
        <p:spPr>
          <a:xfrm>
            <a:off x="248244" y="809336"/>
            <a:ext cx="8676000" cy="523220"/>
          </a:xfrm>
          <a:prstGeom prst="rect">
            <a:avLst/>
          </a:prstGeom>
          <a:noFill/>
          <a:ln w="19050">
            <a:solidFill>
              <a:schemeClr val="accent1">
                <a:lumMod val="40000"/>
                <a:lumOff val="60000"/>
              </a:schemeClr>
            </a:solidFill>
          </a:ln>
        </p:spPr>
        <p:txBody>
          <a:bodyPr wrap="square" rtlCol="0">
            <a:spAutoFit/>
          </a:bodyPr>
          <a:lstStyle/>
          <a:p>
            <a:pPr marL="0" lvl="1"/>
            <a:r>
              <a:rPr lang="ja-JP" altLang="en-US" sz="1400" dirty="0" smtClean="0"/>
              <a:t>利活用促進の普及活動として、公共施設等情報を活用したオープンデータ・コンテストを開催した。</a:t>
            </a:r>
            <a:r>
              <a:rPr lang="ja-JP" altLang="en-US" sz="1400" dirty="0" smtClean="0">
                <a:latin typeface="+mn-ea"/>
              </a:rPr>
              <a:t>アプリケーション部門</a:t>
            </a:r>
            <a:r>
              <a:rPr lang="en-US" altLang="ja-JP" sz="1400" dirty="0" smtClean="0">
                <a:latin typeface="+mn-ea"/>
              </a:rPr>
              <a:t>24</a:t>
            </a:r>
            <a:r>
              <a:rPr lang="ja-JP" altLang="en-US" sz="1400" dirty="0" smtClean="0">
                <a:latin typeface="+mn-ea"/>
              </a:rPr>
              <a:t>件、アイデア部門</a:t>
            </a:r>
            <a:r>
              <a:rPr lang="en-US" altLang="ja-JP" sz="1400" dirty="0" smtClean="0">
                <a:latin typeface="+mn-ea"/>
              </a:rPr>
              <a:t>47</a:t>
            </a:r>
            <a:r>
              <a:rPr lang="ja-JP" altLang="en-US" sz="1400" dirty="0" smtClean="0">
                <a:latin typeface="+mn-ea"/>
              </a:rPr>
              <a:t>件の応募があった。各部門の最優秀賞は以下の通り。</a:t>
            </a:r>
            <a:endParaRPr lang="en-US" altLang="ja-JP" sz="1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円/楕円 25"/>
          <p:cNvSpPr/>
          <p:nvPr/>
        </p:nvSpPr>
        <p:spPr>
          <a:xfrm>
            <a:off x="6762750" y="1540226"/>
            <a:ext cx="2093912" cy="1314450"/>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9856" y="1813558"/>
            <a:ext cx="6181419" cy="121733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269875" indent="-269875"/>
            <a:r>
              <a:rPr lang="ja-JP" altLang="en-US" sz="1400" dirty="0" smtClean="0">
                <a:solidFill>
                  <a:schemeClr val="tx1"/>
                </a:solidFill>
                <a:latin typeface="+mj-ea"/>
                <a:ea typeface="+mj-ea"/>
              </a:rPr>
              <a:t>（</a:t>
            </a:r>
            <a:r>
              <a:rPr lang="en-US" altLang="ja-JP" sz="1400" dirty="0" smtClean="0">
                <a:solidFill>
                  <a:schemeClr val="tx1"/>
                </a:solidFill>
                <a:latin typeface="+mj-ea"/>
                <a:ea typeface="+mj-ea"/>
              </a:rPr>
              <a:t>1</a:t>
            </a:r>
            <a:r>
              <a:rPr lang="ja-JP" altLang="en-US" sz="1400" dirty="0" smtClean="0">
                <a:solidFill>
                  <a:schemeClr val="tx1"/>
                </a:solidFill>
                <a:latin typeface="+mj-ea"/>
                <a:ea typeface="+mj-ea"/>
              </a:rPr>
              <a:t>）住民・民間企業と自治体が住みやすい街づくりを協働できる</a:t>
            </a:r>
          </a:p>
          <a:p>
            <a:pPr marL="269875" indent="-269875"/>
            <a:r>
              <a:rPr lang="ja-JP" altLang="en-US" sz="1400" dirty="0" smtClean="0">
                <a:solidFill>
                  <a:schemeClr val="tx1"/>
                </a:solidFill>
                <a:latin typeface="+mj-ea"/>
                <a:ea typeface="+mj-ea"/>
              </a:rPr>
              <a:t>（</a:t>
            </a:r>
            <a:r>
              <a:rPr lang="en-US" altLang="ja-JP" sz="1400" dirty="0" smtClean="0">
                <a:solidFill>
                  <a:schemeClr val="tx1"/>
                </a:solidFill>
                <a:latin typeface="+mj-ea"/>
                <a:ea typeface="+mj-ea"/>
              </a:rPr>
              <a:t>2</a:t>
            </a:r>
            <a:r>
              <a:rPr lang="ja-JP" altLang="en-US" sz="1400" dirty="0" smtClean="0">
                <a:solidFill>
                  <a:schemeClr val="tx1"/>
                </a:solidFill>
                <a:latin typeface="+mj-ea"/>
                <a:ea typeface="+mj-ea"/>
              </a:rPr>
              <a:t>）自治体が適切な公共施設マネジメントの検討ができる</a:t>
            </a:r>
          </a:p>
          <a:p>
            <a:pPr marL="269875" indent="-269875"/>
            <a:r>
              <a:rPr lang="ja-JP" altLang="en-US" sz="1400" dirty="0" smtClean="0">
                <a:solidFill>
                  <a:schemeClr val="tx1"/>
                </a:solidFill>
                <a:latin typeface="+mj-ea"/>
                <a:ea typeface="+mj-ea"/>
              </a:rPr>
              <a:t>（</a:t>
            </a:r>
            <a:r>
              <a:rPr lang="en-US" altLang="ja-JP" sz="1400" dirty="0" smtClean="0">
                <a:solidFill>
                  <a:schemeClr val="tx1"/>
                </a:solidFill>
                <a:latin typeface="+mj-ea"/>
                <a:ea typeface="+mj-ea"/>
              </a:rPr>
              <a:t>3</a:t>
            </a:r>
            <a:r>
              <a:rPr lang="ja-JP" altLang="en-US" sz="1400" dirty="0" smtClean="0">
                <a:solidFill>
                  <a:schemeClr val="tx1"/>
                </a:solidFill>
                <a:latin typeface="+mj-ea"/>
                <a:ea typeface="+mj-ea"/>
              </a:rPr>
              <a:t>）不動産会社がお客様のニーズにあった住宅を提案できる</a:t>
            </a:r>
          </a:p>
          <a:p>
            <a:pPr marL="269875" indent="-269875"/>
            <a:r>
              <a:rPr lang="ja-JP" altLang="en-US" sz="1400" dirty="0" smtClean="0">
                <a:solidFill>
                  <a:schemeClr val="tx1"/>
                </a:solidFill>
                <a:latin typeface="+mj-ea"/>
                <a:ea typeface="+mj-ea"/>
              </a:rPr>
              <a:t>（</a:t>
            </a:r>
            <a:r>
              <a:rPr lang="en-US" altLang="ja-JP" sz="1400" dirty="0" smtClean="0">
                <a:solidFill>
                  <a:schemeClr val="tx1"/>
                </a:solidFill>
                <a:latin typeface="+mj-ea"/>
                <a:ea typeface="+mj-ea"/>
              </a:rPr>
              <a:t>4</a:t>
            </a:r>
            <a:r>
              <a:rPr lang="ja-JP" altLang="en-US" sz="1400" dirty="0" smtClean="0">
                <a:solidFill>
                  <a:schemeClr val="tx1"/>
                </a:solidFill>
                <a:latin typeface="+mj-ea"/>
                <a:ea typeface="+mj-ea"/>
              </a:rPr>
              <a:t>）様々なステークホルダー</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自治体、不動産会社、</a:t>
            </a:r>
            <a:r>
              <a:rPr lang="en-US" altLang="ja-JP" sz="1400" dirty="0" smtClean="0">
                <a:solidFill>
                  <a:schemeClr val="tx1"/>
                </a:solidFill>
                <a:latin typeface="+mj-ea"/>
                <a:ea typeface="+mj-ea"/>
              </a:rPr>
              <a:t>PPP/PFI</a:t>
            </a:r>
            <a:r>
              <a:rPr lang="ja-JP" altLang="en-US" sz="1400" dirty="0" smtClean="0">
                <a:solidFill>
                  <a:schemeClr val="tx1"/>
                </a:solidFill>
                <a:latin typeface="+mj-ea"/>
                <a:ea typeface="+mj-ea"/>
              </a:rPr>
              <a:t>事業者</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の業務効率が向上する</a:t>
            </a:r>
            <a:endParaRPr kumimoji="1" lang="ja-JP" altLang="en-US" sz="1400" dirty="0">
              <a:solidFill>
                <a:schemeClr val="tx1"/>
              </a:solidFill>
              <a:latin typeface="+mj-ea"/>
              <a:ea typeface="+mj-ea"/>
            </a:endParaRPr>
          </a:p>
        </p:txBody>
      </p:sp>
      <p:sp>
        <p:nvSpPr>
          <p:cNvPr id="2" name="タイトル 1"/>
          <p:cNvSpPr>
            <a:spLocks noGrp="1"/>
          </p:cNvSpPr>
          <p:nvPr>
            <p:ph type="title"/>
          </p:nvPr>
        </p:nvSpPr>
        <p:spPr/>
        <p:txBody>
          <a:bodyPr/>
          <a:lstStyle/>
          <a:p>
            <a:r>
              <a:rPr lang="ja-JP" altLang="en-US" smtClean="0"/>
              <a:t>総括</a:t>
            </a:r>
            <a:endParaRPr lang="ja-JP" altLang="en-US" dirty="0"/>
          </a:p>
        </p:txBody>
      </p:sp>
      <p:sp>
        <p:nvSpPr>
          <p:cNvPr id="19" name="スライド番号プレースホルダ 18"/>
          <p:cNvSpPr>
            <a:spLocks noGrp="1"/>
          </p:cNvSpPr>
          <p:nvPr>
            <p:ph type="sldNum" sz="quarter" idx="4"/>
          </p:nvPr>
        </p:nvSpPr>
        <p:spPr/>
        <p:txBody>
          <a:bodyPr/>
          <a:lstStyle/>
          <a:p>
            <a:fld id="{582DF298-D7A2-4B20-BEC1-6098A5F3190C}" type="slidenum">
              <a:rPr lang="ja-JP" altLang="en-US" smtClean="0"/>
              <a:pPr/>
              <a:t>11</a:t>
            </a:fld>
            <a:endParaRPr lang="ja-JP" altLang="en-US"/>
          </a:p>
        </p:txBody>
      </p:sp>
      <p:sp>
        <p:nvSpPr>
          <p:cNvPr id="4" name="テキスト ボックス 3"/>
          <p:cNvSpPr txBox="1"/>
          <p:nvPr/>
        </p:nvSpPr>
        <p:spPr>
          <a:xfrm>
            <a:off x="209856" y="1444226"/>
            <a:ext cx="6181419" cy="307777"/>
          </a:xfrm>
          <a:prstGeom prst="rect">
            <a:avLst/>
          </a:prstGeom>
          <a:solidFill>
            <a:schemeClr val="accent1">
              <a:lumMod val="40000"/>
              <a:lumOff val="60000"/>
            </a:schemeClr>
          </a:solidFill>
        </p:spPr>
        <p:txBody>
          <a:bodyPr wrap="square" rtlCol="0">
            <a:spAutoFit/>
          </a:bodyPr>
          <a:lstStyle/>
          <a:p>
            <a:pPr indent="-342900" algn="ctr"/>
            <a:r>
              <a:rPr lang="ja-JP" altLang="ja-JP" sz="1400" dirty="0" smtClean="0">
                <a:solidFill>
                  <a:prstClr val="black"/>
                </a:solidFill>
              </a:rPr>
              <a:t>公共施設情報等のオープンデータ化と情報サービスの効果</a:t>
            </a:r>
          </a:p>
        </p:txBody>
      </p:sp>
      <p:sp>
        <p:nvSpPr>
          <p:cNvPr id="13" name="テキスト ボックス 12"/>
          <p:cNvSpPr txBox="1"/>
          <p:nvPr/>
        </p:nvSpPr>
        <p:spPr>
          <a:xfrm>
            <a:off x="248244" y="809336"/>
            <a:ext cx="8676000" cy="523220"/>
          </a:xfrm>
          <a:prstGeom prst="rect">
            <a:avLst/>
          </a:prstGeom>
          <a:noFill/>
          <a:ln w="19050">
            <a:solidFill>
              <a:schemeClr val="accent1">
                <a:lumMod val="40000"/>
                <a:lumOff val="60000"/>
              </a:schemeClr>
            </a:solidFill>
          </a:ln>
        </p:spPr>
        <p:txBody>
          <a:bodyPr wrap="square" rtlCol="0">
            <a:spAutoFit/>
          </a:bodyPr>
          <a:lstStyle/>
          <a:p>
            <a:r>
              <a:rPr kumimoji="1" lang="ja-JP" altLang="en-US" sz="1400" dirty="0" smtClean="0"/>
              <a:t>本実証実験を通して、</a:t>
            </a:r>
            <a:r>
              <a:rPr lang="ja-JP" altLang="ja-JP" sz="1400" dirty="0" smtClean="0"/>
              <a:t>公共施設情報等をオープンデータ化し、アプリケーションを提供することによって、</a:t>
            </a:r>
            <a:r>
              <a:rPr lang="ja-JP" altLang="en-US" sz="1400" dirty="0" smtClean="0"/>
              <a:t>検証できた項目を以下に示します。</a:t>
            </a:r>
            <a:endParaRPr kumimoji="1" lang="en-US" altLang="ja-JP" sz="1400" dirty="0" smtClean="0"/>
          </a:p>
        </p:txBody>
      </p:sp>
      <p:sp>
        <p:nvSpPr>
          <p:cNvPr id="15" name="Rectangle 6"/>
          <p:cNvSpPr>
            <a:spLocks noChangeArrowheads="1"/>
          </p:cNvSpPr>
          <p:nvPr/>
        </p:nvSpPr>
        <p:spPr bwMode="auto">
          <a:xfrm>
            <a:off x="7578724" y="3005490"/>
            <a:ext cx="244475"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地域住民</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40"/>
          <p:cNvSpPr>
            <a:spLocks noChangeArrowheads="1"/>
          </p:cNvSpPr>
          <p:nvPr/>
        </p:nvSpPr>
        <p:spPr bwMode="auto">
          <a:xfrm>
            <a:off x="6762750" y="1929957"/>
            <a:ext cx="347663"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自治体</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2" name="Picture 19"/>
          <p:cNvPicPr>
            <a:picLocks noChangeAspect="1" noChangeArrowheads="1"/>
          </p:cNvPicPr>
          <p:nvPr/>
        </p:nvPicPr>
        <p:blipFill>
          <a:blip r:embed="rId2" cstate="email"/>
          <a:srcRect/>
          <a:stretch>
            <a:fillRect/>
          </a:stretch>
        </p:blipFill>
        <p:spPr bwMode="auto">
          <a:xfrm>
            <a:off x="8350249" y="1364013"/>
            <a:ext cx="506413" cy="657225"/>
          </a:xfrm>
          <a:prstGeom prst="rect">
            <a:avLst/>
          </a:prstGeom>
          <a:noFill/>
          <a:ln w="9525">
            <a:noFill/>
            <a:miter lim="800000"/>
            <a:headEnd/>
            <a:tailEnd/>
          </a:ln>
        </p:spPr>
      </p:pic>
      <p:sp>
        <p:nvSpPr>
          <p:cNvPr id="23" name="Rectangle 20"/>
          <p:cNvSpPr>
            <a:spLocks noChangeArrowheads="1"/>
          </p:cNvSpPr>
          <p:nvPr/>
        </p:nvSpPr>
        <p:spPr bwMode="auto">
          <a:xfrm>
            <a:off x="8497589" y="2037907"/>
            <a:ext cx="359073"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民間企業</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5" name="Picture 7"/>
          <p:cNvPicPr>
            <a:picLocks noChangeAspect="1" noChangeArrowheads="1"/>
          </p:cNvPicPr>
          <p:nvPr/>
        </p:nvPicPr>
        <p:blipFill>
          <a:blip r:embed="rId3" cstate="email"/>
          <a:srcRect/>
          <a:stretch>
            <a:fillRect/>
          </a:stretch>
        </p:blipFill>
        <p:spPr bwMode="auto">
          <a:xfrm>
            <a:off x="7294563" y="1742120"/>
            <a:ext cx="990602" cy="724923"/>
          </a:xfrm>
          <a:prstGeom prst="rect">
            <a:avLst/>
          </a:prstGeom>
          <a:noFill/>
          <a:ln w="9525">
            <a:noFill/>
            <a:miter lim="800000"/>
            <a:headEnd/>
            <a:tailEnd/>
          </a:ln>
        </p:spPr>
      </p:pic>
      <p:pic>
        <p:nvPicPr>
          <p:cNvPr id="14" name="Picture 5"/>
          <p:cNvPicPr>
            <a:picLocks noChangeAspect="1" noChangeArrowheads="1"/>
          </p:cNvPicPr>
          <p:nvPr/>
        </p:nvPicPr>
        <p:blipFill>
          <a:blip r:embed="rId4" cstate="email"/>
          <a:srcRect/>
          <a:stretch>
            <a:fillRect/>
          </a:stretch>
        </p:blipFill>
        <p:spPr bwMode="auto">
          <a:xfrm>
            <a:off x="7515224" y="2484790"/>
            <a:ext cx="512763" cy="485775"/>
          </a:xfrm>
          <a:prstGeom prst="rect">
            <a:avLst/>
          </a:prstGeom>
          <a:noFill/>
          <a:ln w="9525">
            <a:noFill/>
            <a:miter lim="800000"/>
            <a:headEnd/>
            <a:tailEnd/>
          </a:ln>
        </p:spPr>
      </p:pic>
      <p:pic>
        <p:nvPicPr>
          <p:cNvPr id="20" name="Picture 38"/>
          <p:cNvPicPr>
            <a:picLocks noChangeAspect="1" noChangeArrowheads="1"/>
          </p:cNvPicPr>
          <p:nvPr/>
        </p:nvPicPr>
        <p:blipFill>
          <a:blip r:embed="rId5" cstate="email"/>
          <a:srcRect/>
          <a:stretch>
            <a:fillRect/>
          </a:stretch>
        </p:blipFill>
        <p:spPr bwMode="auto">
          <a:xfrm>
            <a:off x="6640513" y="1407440"/>
            <a:ext cx="511175" cy="449263"/>
          </a:xfrm>
          <a:prstGeom prst="rect">
            <a:avLst/>
          </a:prstGeom>
          <a:noFill/>
          <a:ln w="9525">
            <a:noFill/>
            <a:miter lim="800000"/>
            <a:headEnd/>
            <a:tailEnd/>
          </a:ln>
        </p:spPr>
      </p:pic>
      <p:sp>
        <p:nvSpPr>
          <p:cNvPr id="27" name="テキスト ボックス 26"/>
          <p:cNvSpPr txBox="1"/>
          <p:nvPr/>
        </p:nvSpPr>
        <p:spPr>
          <a:xfrm>
            <a:off x="6802966" y="2177013"/>
            <a:ext cx="2040466" cy="307777"/>
          </a:xfrm>
          <a:prstGeom prst="rect">
            <a:avLst/>
          </a:prstGeom>
          <a:solidFill>
            <a:schemeClr val="bg1"/>
          </a:solidFill>
          <a:effectLst>
            <a:softEdge rad="63500"/>
          </a:effectLst>
        </p:spPr>
        <p:txBody>
          <a:bodyPr wrap="square" rtlCol="0">
            <a:spAutoFit/>
          </a:bodyPr>
          <a:lstStyle/>
          <a:p>
            <a:r>
              <a:rPr kumimoji="1" lang="ja-JP" altLang="en-US" sz="1400" b="1" dirty="0" smtClean="0"/>
              <a:t>オープンデータで繋がる</a:t>
            </a:r>
            <a:endParaRPr kumimoji="1" lang="ja-JP" altLang="en-US" sz="1400" b="1" dirty="0"/>
          </a:p>
        </p:txBody>
      </p:sp>
      <p:sp>
        <p:nvSpPr>
          <p:cNvPr id="29" name="正方形/長方形 28"/>
          <p:cNvSpPr/>
          <p:nvPr/>
        </p:nvSpPr>
        <p:spPr>
          <a:xfrm>
            <a:off x="209856" y="3163425"/>
            <a:ext cx="4230653" cy="307777"/>
          </a:xfrm>
          <a:prstGeom prst="rect">
            <a:avLst/>
          </a:prstGeom>
          <a:solidFill>
            <a:schemeClr val="accent1">
              <a:lumMod val="40000"/>
              <a:lumOff val="60000"/>
            </a:schemeClr>
          </a:solidFill>
        </p:spPr>
        <p:txBody>
          <a:bodyPr wrap="square" rtlCol="0">
            <a:spAutoFit/>
          </a:bodyPr>
          <a:lstStyle/>
          <a:p>
            <a:pPr marL="0" lvl="1" indent="-342900" algn="ctr"/>
            <a:r>
              <a:rPr lang="ja-JP" altLang="ja-JP" sz="1400" dirty="0" smtClean="0">
                <a:solidFill>
                  <a:prstClr val="black"/>
                </a:solidFill>
              </a:rPr>
              <a:t>オープンデータ化における課題と対応</a:t>
            </a:r>
          </a:p>
        </p:txBody>
      </p:sp>
      <p:graphicFrame>
        <p:nvGraphicFramePr>
          <p:cNvPr id="30" name="表 29"/>
          <p:cNvGraphicFramePr>
            <a:graphicFrameLocks noGrp="1"/>
          </p:cNvGraphicFramePr>
          <p:nvPr/>
        </p:nvGraphicFramePr>
        <p:xfrm>
          <a:off x="209856" y="3560795"/>
          <a:ext cx="4230652" cy="2330208"/>
        </p:xfrm>
        <a:graphic>
          <a:graphicData uri="http://schemas.openxmlformats.org/drawingml/2006/table">
            <a:tbl>
              <a:tblPr/>
              <a:tblGrid>
                <a:gridCol w="764708"/>
                <a:gridCol w="1817188"/>
                <a:gridCol w="1648756"/>
              </a:tblGrid>
              <a:tr h="210042">
                <a:tc>
                  <a:txBody>
                    <a:bodyPr/>
                    <a:lstStyle/>
                    <a:p>
                      <a:pPr marL="0" marR="0" algn="ctr">
                        <a:spcBef>
                          <a:spcPts val="0"/>
                        </a:spcBef>
                        <a:spcAft>
                          <a:spcPts val="0"/>
                        </a:spcAft>
                      </a:pPr>
                      <a:r>
                        <a:rPr lang="ja-JP" sz="1000" b="0" kern="100" dirty="0">
                          <a:solidFill>
                            <a:schemeClr val="tx1"/>
                          </a:solidFill>
                          <a:latin typeface="ＭＳ 明朝"/>
                          <a:cs typeface="Times New Roman"/>
                        </a:rPr>
                        <a:t>プロセス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ja-JP" sz="1000" b="0" kern="100" dirty="0">
                          <a:solidFill>
                            <a:schemeClr val="tx1"/>
                          </a:solidFill>
                          <a:latin typeface="ＭＳ 明朝"/>
                          <a:cs typeface="Times New Roman"/>
                        </a:rPr>
                        <a:t>課題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ja-JP" sz="1000" b="0" kern="100" dirty="0">
                          <a:solidFill>
                            <a:schemeClr val="tx1"/>
                          </a:solidFill>
                          <a:latin typeface="ＭＳ 明朝"/>
                          <a:cs typeface="Times New Roman"/>
                        </a:rPr>
                        <a:t>対応策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646076">
                <a:tc>
                  <a:txBody>
                    <a:bodyPr/>
                    <a:lstStyle/>
                    <a:p>
                      <a:pPr marL="0" marR="0" algn="just">
                        <a:spcBef>
                          <a:spcPts val="0"/>
                        </a:spcBef>
                        <a:spcAft>
                          <a:spcPts val="0"/>
                        </a:spcAft>
                      </a:pPr>
                      <a:r>
                        <a:rPr lang="ja-JP" sz="1000" b="0" kern="100" dirty="0">
                          <a:solidFill>
                            <a:schemeClr val="tx1"/>
                          </a:solidFill>
                          <a:latin typeface="ＭＳ 明朝"/>
                          <a:cs typeface="Times New Roman"/>
                        </a:rPr>
                        <a:t>データ収集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ja-JP" sz="1000" b="0" kern="100" dirty="0">
                          <a:solidFill>
                            <a:schemeClr val="tx1"/>
                          </a:solidFill>
                          <a:latin typeface="ＭＳ 明朝"/>
                          <a:cs typeface="Times New Roman"/>
                        </a:rPr>
                        <a:t>自治体で、既存のデータをオープンデータ化するまでに調整する労力がかかる場合がある</a:t>
                      </a:r>
                      <a:r>
                        <a:rPr lang="ja-JP" sz="1000" b="0" kern="100" dirty="0" smtClean="0">
                          <a:solidFill>
                            <a:schemeClr val="tx1"/>
                          </a:solidFill>
                          <a:latin typeface="ＭＳ 明朝"/>
                          <a:cs typeface="Times New Roman"/>
                        </a:rPr>
                        <a:t>。</a:t>
                      </a:r>
                      <a:endParaRPr lang="ja-JP" sz="1000" b="0" kern="100" dirty="0">
                        <a:solidFill>
                          <a:schemeClr val="tx1"/>
                        </a:solidFill>
                        <a:latin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ja-JP" sz="1000" b="0" kern="100" dirty="0">
                          <a:solidFill>
                            <a:schemeClr val="tx1"/>
                          </a:solidFill>
                          <a:latin typeface="ＭＳ 明朝"/>
                          <a:cs typeface="Times New Roman"/>
                        </a:rPr>
                        <a:t>自治体職員への教育</a:t>
                      </a:r>
                      <a:r>
                        <a:rPr lang="ja-JP" sz="1000" b="0" kern="100" dirty="0" smtClean="0">
                          <a:solidFill>
                            <a:schemeClr val="tx1"/>
                          </a:solidFill>
                          <a:latin typeface="ＭＳ 明朝"/>
                          <a:cs typeface="Times New Roman"/>
                        </a:rPr>
                        <a:t>・</a:t>
                      </a:r>
                      <a:r>
                        <a:rPr lang="ja-JP" altLang="en-US" sz="1000" b="0" kern="100" dirty="0" smtClean="0">
                          <a:solidFill>
                            <a:schemeClr val="tx1"/>
                          </a:solidFill>
                          <a:latin typeface="ＭＳ 明朝"/>
                          <a:cs typeface="Times New Roman"/>
                        </a:rPr>
                        <a:t>啓発</a:t>
                      </a:r>
                      <a:r>
                        <a:rPr lang="ja-JP" sz="1000" b="0" kern="100" dirty="0" smtClean="0">
                          <a:solidFill>
                            <a:schemeClr val="tx1"/>
                          </a:solidFill>
                          <a:latin typeface="ＭＳ 明朝"/>
                          <a:cs typeface="Times New Roman"/>
                        </a:rPr>
                        <a:t>活動</a:t>
                      </a:r>
                      <a:r>
                        <a:rPr lang="ja-JP" sz="1000" b="0" kern="100" dirty="0">
                          <a:solidFill>
                            <a:schemeClr val="tx1"/>
                          </a:solidFill>
                          <a:latin typeface="ＭＳ 明朝"/>
                          <a:cs typeface="Times New Roman"/>
                        </a:rPr>
                        <a:t>や、何らかの国や県、首長からの指示が必要と</a:t>
                      </a:r>
                      <a:r>
                        <a:rPr lang="ja-JP" sz="1000" b="0" kern="100" dirty="0" smtClean="0">
                          <a:solidFill>
                            <a:schemeClr val="tx1"/>
                          </a:solidFill>
                          <a:latin typeface="ＭＳ 明朝"/>
                          <a:cs typeface="Times New Roman"/>
                        </a:rPr>
                        <a:t>考える</a:t>
                      </a:r>
                      <a:endParaRPr lang="ja-JP" sz="1000" b="0" kern="100" dirty="0">
                        <a:solidFill>
                          <a:schemeClr val="tx1"/>
                        </a:solidFill>
                        <a:latin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4191">
                <a:tc>
                  <a:txBody>
                    <a:bodyPr/>
                    <a:lstStyle/>
                    <a:p>
                      <a:pPr marL="0" marR="0" algn="just">
                        <a:spcBef>
                          <a:spcPts val="0"/>
                        </a:spcBef>
                        <a:spcAft>
                          <a:spcPts val="0"/>
                        </a:spcAft>
                      </a:pPr>
                      <a:r>
                        <a:rPr lang="ja-JP" sz="1000" b="0" kern="100" dirty="0">
                          <a:solidFill>
                            <a:schemeClr val="tx1"/>
                          </a:solidFill>
                          <a:latin typeface="ＭＳ 明朝"/>
                          <a:cs typeface="Times New Roman"/>
                        </a:rPr>
                        <a:t>データ変換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ja-JP" sz="1000" b="0" kern="100" dirty="0">
                          <a:solidFill>
                            <a:schemeClr val="tx1"/>
                          </a:solidFill>
                          <a:latin typeface="ＭＳ 明朝"/>
                          <a:cs typeface="Times New Roman"/>
                        </a:rPr>
                        <a:t>自治体で管理しているデータを、機械判読に適し、二次利用が可能な形でオープンデータ化をするための作業の低コスト化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ja-JP" sz="1000" b="0" kern="100" dirty="0">
                          <a:solidFill>
                            <a:schemeClr val="tx1"/>
                          </a:solidFill>
                          <a:latin typeface="ＭＳ 明朝"/>
                          <a:cs typeface="Times New Roman"/>
                        </a:rPr>
                        <a:t>クラウドソーシングなどの手法を活用するなど、新たな仕組みが必要だと</a:t>
                      </a:r>
                      <a:r>
                        <a:rPr lang="ja-JP" sz="1000" b="0" kern="100" dirty="0" smtClean="0">
                          <a:solidFill>
                            <a:schemeClr val="tx1"/>
                          </a:solidFill>
                          <a:latin typeface="ＭＳ 明朝"/>
                          <a:cs typeface="Times New Roman"/>
                        </a:rPr>
                        <a:t>考える</a:t>
                      </a:r>
                      <a:endParaRPr lang="ja-JP" sz="1000" b="0" kern="100" dirty="0">
                        <a:solidFill>
                          <a:schemeClr val="tx1"/>
                        </a:solidFill>
                        <a:latin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9899">
                <a:tc>
                  <a:txBody>
                    <a:bodyPr/>
                    <a:lstStyle/>
                    <a:p>
                      <a:pPr marL="0" marR="0" algn="just">
                        <a:spcBef>
                          <a:spcPts val="0"/>
                        </a:spcBef>
                        <a:spcAft>
                          <a:spcPts val="0"/>
                        </a:spcAft>
                      </a:pPr>
                      <a:r>
                        <a:rPr lang="ja-JP" sz="1000" b="0" kern="100" dirty="0">
                          <a:solidFill>
                            <a:schemeClr val="tx1"/>
                          </a:solidFill>
                          <a:latin typeface="ＭＳ 明朝"/>
                          <a:cs typeface="Times New Roman"/>
                        </a:rPr>
                        <a:t>データ更新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ja-JP" sz="1000" b="0" kern="100" dirty="0">
                          <a:solidFill>
                            <a:schemeClr val="tx1"/>
                          </a:solidFill>
                          <a:latin typeface="ＭＳ 明朝"/>
                          <a:cs typeface="Times New Roman"/>
                        </a:rPr>
                        <a:t>自治体側のデータ更新がされたタイミングで、共通基盤システムのオープンデータも更新できる仕組み（運用や実装）の構築が課題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ja-JP" sz="1000" b="0" kern="100" dirty="0">
                          <a:solidFill>
                            <a:schemeClr val="tx1"/>
                          </a:solidFill>
                          <a:latin typeface="ＭＳ 明朝"/>
                          <a:cs typeface="Times New Roman"/>
                        </a:rPr>
                        <a:t>各自治体と運用ルールについて取り決めていく必要があると考える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1" name="正方形/長方形 30"/>
          <p:cNvSpPr/>
          <p:nvPr/>
        </p:nvSpPr>
        <p:spPr>
          <a:xfrm>
            <a:off x="4525186" y="3163425"/>
            <a:ext cx="4230653" cy="307777"/>
          </a:xfrm>
          <a:prstGeom prst="rect">
            <a:avLst/>
          </a:prstGeom>
          <a:solidFill>
            <a:schemeClr val="accent1">
              <a:lumMod val="40000"/>
              <a:lumOff val="60000"/>
            </a:schemeClr>
          </a:solidFill>
        </p:spPr>
        <p:txBody>
          <a:bodyPr wrap="square" rtlCol="0">
            <a:spAutoFit/>
          </a:bodyPr>
          <a:lstStyle/>
          <a:p>
            <a:pPr indent="-342900" algn="ctr"/>
            <a:r>
              <a:rPr lang="ja-JP" altLang="ja-JP" sz="1400" dirty="0" smtClean="0">
                <a:solidFill>
                  <a:prstClr val="black"/>
                </a:solidFill>
              </a:rPr>
              <a:t>利活用サービスにおける課題</a:t>
            </a:r>
          </a:p>
        </p:txBody>
      </p:sp>
      <p:graphicFrame>
        <p:nvGraphicFramePr>
          <p:cNvPr id="32" name="表 31"/>
          <p:cNvGraphicFramePr>
            <a:graphicFrameLocks noGrp="1"/>
          </p:cNvGraphicFramePr>
          <p:nvPr/>
        </p:nvGraphicFramePr>
        <p:xfrm>
          <a:off x="4525186" y="3560795"/>
          <a:ext cx="4230652" cy="1963739"/>
        </p:xfrm>
        <a:graphic>
          <a:graphicData uri="http://schemas.openxmlformats.org/drawingml/2006/table">
            <a:tbl>
              <a:tblPr/>
              <a:tblGrid>
                <a:gridCol w="896820"/>
                <a:gridCol w="1674830"/>
                <a:gridCol w="1659002"/>
              </a:tblGrid>
              <a:tr h="153908">
                <a:tc>
                  <a:txBody>
                    <a:bodyPr/>
                    <a:lstStyle/>
                    <a:p>
                      <a:pPr marL="0" marR="0" algn="ctr">
                        <a:spcBef>
                          <a:spcPts val="0"/>
                        </a:spcBef>
                        <a:spcAft>
                          <a:spcPts val="0"/>
                        </a:spcAft>
                      </a:pPr>
                      <a:r>
                        <a:rPr lang="ja-JP" altLang="en-US" sz="1000" b="0" kern="100" dirty="0" smtClean="0">
                          <a:solidFill>
                            <a:schemeClr val="tx1"/>
                          </a:solidFill>
                          <a:latin typeface="ＭＳ 明朝"/>
                          <a:cs typeface="Times New Roman"/>
                        </a:rPr>
                        <a:t>カテゴリ</a:t>
                      </a:r>
                      <a:endParaRPr lang="ja-JP" sz="1000" b="0" kern="100" dirty="0">
                        <a:solidFill>
                          <a:schemeClr val="tx1"/>
                        </a:solidFill>
                        <a:latin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ja-JP" sz="1000" b="0" kern="100" dirty="0">
                          <a:solidFill>
                            <a:schemeClr val="tx1"/>
                          </a:solidFill>
                          <a:latin typeface="ＭＳ 明朝"/>
                          <a:cs typeface="Times New Roman"/>
                        </a:rPr>
                        <a:t>課題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ja-JP" sz="1000" b="0" kern="100" dirty="0">
                          <a:solidFill>
                            <a:schemeClr val="tx1"/>
                          </a:solidFill>
                          <a:latin typeface="ＭＳ 明朝"/>
                          <a:cs typeface="Times New Roman"/>
                        </a:rPr>
                        <a:t>対応策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078894">
                <a:tc>
                  <a:txBody>
                    <a:bodyPr/>
                    <a:lstStyle/>
                    <a:p>
                      <a:pPr marL="0" marR="0" algn="just">
                        <a:spcBef>
                          <a:spcPts val="0"/>
                        </a:spcBef>
                        <a:spcAft>
                          <a:spcPts val="0"/>
                        </a:spcAft>
                      </a:pPr>
                      <a:r>
                        <a:rPr lang="ja-JP" altLang="en-US" sz="1000" b="0" kern="100" dirty="0" smtClean="0">
                          <a:solidFill>
                            <a:schemeClr val="tx1"/>
                          </a:solidFill>
                          <a:latin typeface="ＭＳ 明朝"/>
                          <a:cs typeface="Times New Roman"/>
                        </a:rPr>
                        <a:t>アプリケーション開発</a:t>
                      </a:r>
                      <a:endParaRPr lang="ja-JP" sz="1000" b="0" kern="100" dirty="0">
                        <a:solidFill>
                          <a:schemeClr val="tx1"/>
                        </a:solidFill>
                        <a:latin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kumimoji="1" lang="ja-JP" altLang="ja-JP" sz="1000" kern="1200" dirty="0" smtClean="0">
                          <a:solidFill>
                            <a:schemeClr val="tx1"/>
                          </a:solidFill>
                          <a:latin typeface="+mn-lt"/>
                          <a:ea typeface="+mn-ea"/>
                          <a:cs typeface="+mn-cs"/>
                        </a:rPr>
                        <a:t>民間企業や自治体で活用してもらうためには、</a:t>
                      </a:r>
                      <a:r>
                        <a:rPr kumimoji="1" lang="ja-JP" altLang="en-US" sz="1000" kern="1200" dirty="0" smtClean="0">
                          <a:solidFill>
                            <a:schemeClr val="tx1"/>
                          </a:solidFill>
                          <a:latin typeface="+mn-lt"/>
                          <a:ea typeface="+mn-ea"/>
                          <a:cs typeface="+mn-cs"/>
                        </a:rPr>
                        <a:t>アプリケーション開発の拡充が必要、</a:t>
                      </a:r>
                      <a:r>
                        <a:rPr kumimoji="1" lang="ja-JP" altLang="ja-JP" sz="1000" kern="1200" dirty="0" smtClean="0">
                          <a:solidFill>
                            <a:schemeClr val="tx1"/>
                          </a:solidFill>
                          <a:latin typeface="+mn-lt"/>
                          <a:ea typeface="+mn-ea"/>
                          <a:cs typeface="+mn-cs"/>
                        </a:rPr>
                        <a:t>開発費用</a:t>
                      </a:r>
                      <a:r>
                        <a:rPr kumimoji="1" lang="ja-JP" altLang="en-US" sz="1000" kern="1200" dirty="0" smtClean="0">
                          <a:solidFill>
                            <a:schemeClr val="tx1"/>
                          </a:solidFill>
                          <a:latin typeface="+mn-lt"/>
                          <a:ea typeface="+mn-ea"/>
                          <a:cs typeface="+mn-cs"/>
                        </a:rPr>
                        <a:t>等の負担が課題となる</a:t>
                      </a:r>
                      <a:endParaRPr lang="ja-JP" sz="1000" b="0" kern="100" dirty="0">
                        <a:solidFill>
                          <a:schemeClr val="tx1"/>
                        </a:solidFill>
                        <a:latin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kumimoji="1" lang="ja-JP" altLang="ja-JP" sz="1000" kern="1200" dirty="0" smtClean="0">
                          <a:solidFill>
                            <a:schemeClr val="tx1"/>
                          </a:solidFill>
                          <a:latin typeface="+mn-lt"/>
                          <a:ea typeface="+mn-ea"/>
                          <a:cs typeface="+mn-cs"/>
                        </a:rPr>
                        <a:t>アプリコンテストの開催や、国からの助成、開発したアプリケーションで開発者が課金収集できる</a:t>
                      </a:r>
                      <a:r>
                        <a:rPr kumimoji="1" lang="en-US" altLang="ja-JP" sz="1000" kern="1200" dirty="0" smtClean="0">
                          <a:solidFill>
                            <a:schemeClr val="tx1"/>
                          </a:solidFill>
                          <a:latin typeface="+mn-lt"/>
                          <a:ea typeface="+mn-ea"/>
                          <a:cs typeface="+mn-cs"/>
                        </a:rPr>
                        <a:t>API</a:t>
                      </a:r>
                      <a:r>
                        <a:rPr kumimoji="1" lang="ja-JP" altLang="ja-JP" sz="1000" kern="1200" dirty="0" smtClean="0">
                          <a:solidFill>
                            <a:schemeClr val="tx1"/>
                          </a:solidFill>
                          <a:latin typeface="+mn-lt"/>
                          <a:ea typeface="+mn-ea"/>
                          <a:cs typeface="+mn-cs"/>
                        </a:rPr>
                        <a:t>マーケット、</a:t>
                      </a:r>
                      <a:r>
                        <a:rPr kumimoji="1" lang="en-US" altLang="ja-JP" sz="1000" kern="1200" dirty="0" smtClean="0">
                          <a:solidFill>
                            <a:schemeClr val="tx1"/>
                          </a:solidFill>
                          <a:latin typeface="+mn-lt"/>
                          <a:ea typeface="+mn-ea"/>
                          <a:cs typeface="+mn-cs"/>
                        </a:rPr>
                        <a:t>API</a:t>
                      </a:r>
                      <a:r>
                        <a:rPr kumimoji="1" lang="ja-JP" altLang="ja-JP" sz="1000" kern="1200" dirty="0" smtClean="0">
                          <a:solidFill>
                            <a:schemeClr val="tx1"/>
                          </a:solidFill>
                          <a:latin typeface="+mn-lt"/>
                          <a:ea typeface="+mn-ea"/>
                          <a:cs typeface="+mn-cs"/>
                        </a:rPr>
                        <a:t>プラットフォームなどの仕組みを構築</a:t>
                      </a:r>
                      <a:r>
                        <a:rPr kumimoji="1" lang="ja-JP" altLang="en-US" sz="1000" b="0" kern="100" dirty="0" smtClean="0">
                          <a:solidFill>
                            <a:schemeClr val="tx1"/>
                          </a:solidFill>
                          <a:latin typeface="ＭＳ 明朝"/>
                          <a:ea typeface="+mn-ea"/>
                          <a:cs typeface="Times New Roman"/>
                        </a:rPr>
                        <a:t>の検討</a:t>
                      </a:r>
                      <a:endParaRPr lang="ja-JP" sz="1000" b="0" kern="100" dirty="0">
                        <a:solidFill>
                          <a:schemeClr val="tx1"/>
                        </a:solidFill>
                        <a:latin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0937">
                <a:tc>
                  <a:txBody>
                    <a:bodyPr/>
                    <a:lstStyle/>
                    <a:p>
                      <a:pPr marL="0" marR="0" algn="just">
                        <a:spcBef>
                          <a:spcPts val="0"/>
                        </a:spcBef>
                        <a:spcAft>
                          <a:spcPts val="0"/>
                        </a:spcAft>
                      </a:pPr>
                      <a:r>
                        <a:rPr lang="ja-JP" altLang="en-US" sz="1000" b="0" kern="100" dirty="0" smtClean="0">
                          <a:solidFill>
                            <a:schemeClr val="tx1"/>
                          </a:solidFill>
                          <a:latin typeface="ＭＳ 明朝"/>
                          <a:cs typeface="Times New Roman"/>
                        </a:rPr>
                        <a:t>データ網羅性</a:t>
                      </a:r>
                      <a:endParaRPr lang="ja-JP" sz="1000" b="0" kern="100" dirty="0">
                        <a:solidFill>
                          <a:schemeClr val="tx1"/>
                        </a:solidFill>
                        <a:latin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ja-JP" altLang="en-US" sz="1000" b="0" kern="100" dirty="0" smtClean="0">
                          <a:solidFill>
                            <a:schemeClr val="tx1"/>
                          </a:solidFill>
                          <a:latin typeface="ＭＳ 明朝"/>
                          <a:cs typeface="Times New Roman"/>
                        </a:rPr>
                        <a:t>現時点では、自治体の各箇所によって公共施設情報の管理項目が異なっており、データの網羅性が低い</a:t>
                      </a:r>
                      <a:endParaRPr lang="ja-JP" sz="1000" b="0" kern="100" dirty="0">
                        <a:solidFill>
                          <a:schemeClr val="tx1"/>
                        </a:solidFill>
                        <a:latin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ja-JP" altLang="en-US" sz="1000" b="0" kern="100" dirty="0" smtClean="0">
                          <a:solidFill>
                            <a:schemeClr val="tx1"/>
                          </a:solidFill>
                          <a:latin typeface="ＭＳ 明朝"/>
                          <a:cs typeface="Times New Roman"/>
                        </a:rPr>
                        <a:t>総務省の固定資産台帳の整備、オープンデータ化の施策</a:t>
                      </a:r>
                      <a:endParaRPr lang="ja-JP" sz="1000" b="0" kern="100" dirty="0">
                        <a:solidFill>
                          <a:schemeClr val="tx1"/>
                        </a:solidFill>
                        <a:latin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4" name="テキスト ボックス 23"/>
          <p:cNvSpPr txBox="1"/>
          <p:nvPr/>
        </p:nvSpPr>
        <p:spPr>
          <a:xfrm>
            <a:off x="209856" y="5923371"/>
            <a:ext cx="8676000" cy="523220"/>
          </a:xfrm>
          <a:prstGeom prst="rect">
            <a:avLst/>
          </a:prstGeom>
          <a:noFill/>
          <a:ln w="19050">
            <a:noFill/>
          </a:ln>
        </p:spPr>
        <p:txBody>
          <a:bodyPr wrap="square" rtlCol="0">
            <a:spAutoFit/>
          </a:bodyPr>
          <a:lstStyle/>
          <a:p>
            <a:r>
              <a:rPr kumimoji="1" lang="ja-JP" altLang="en-US" sz="1400" b="1" dirty="0" smtClean="0">
                <a:solidFill>
                  <a:schemeClr val="tx2"/>
                </a:solidFill>
              </a:rPr>
              <a:t>公共施設等情報流通連携基盤システムは、</a:t>
            </a:r>
            <a:r>
              <a:rPr kumimoji="1" lang="en-US" altLang="ja-JP" sz="1400" b="1" dirty="0" smtClean="0">
                <a:solidFill>
                  <a:schemeClr val="tx2"/>
                </a:solidFill>
              </a:rPr>
              <a:t>BODIK.org</a:t>
            </a:r>
            <a:r>
              <a:rPr lang="ja-JP" altLang="en-US" sz="1400" b="1" dirty="0" smtClean="0">
                <a:solidFill>
                  <a:schemeClr val="tx2"/>
                </a:solidFill>
              </a:rPr>
              <a:t>で継続運用します。既設のオープンデータカタログサイトからデータを収集し</a:t>
            </a:r>
            <a:r>
              <a:rPr lang="en-US" altLang="ja-JP" sz="1400" b="1" dirty="0" smtClean="0">
                <a:solidFill>
                  <a:schemeClr val="tx2"/>
                </a:solidFill>
              </a:rPr>
              <a:t>LOD</a:t>
            </a:r>
            <a:r>
              <a:rPr lang="ja-JP" altLang="en-US" sz="1400" b="1" dirty="0" smtClean="0">
                <a:solidFill>
                  <a:schemeClr val="tx2"/>
                </a:solidFill>
              </a:rPr>
              <a:t>の網羅性を向上させ、</a:t>
            </a:r>
            <a:r>
              <a:rPr lang="en-US" altLang="ja-JP" sz="1400" b="1" dirty="0" smtClean="0">
                <a:solidFill>
                  <a:schemeClr val="tx2"/>
                </a:solidFill>
              </a:rPr>
              <a:t>LOD</a:t>
            </a:r>
            <a:r>
              <a:rPr lang="ja-JP" altLang="en-US" sz="1400" b="1" dirty="0" smtClean="0">
                <a:solidFill>
                  <a:schemeClr val="tx2"/>
                </a:solidFill>
              </a:rPr>
              <a:t>連動型ビジネスモデルを構築・実践することを目指します。</a:t>
            </a:r>
            <a:endParaRPr kumimoji="1" lang="en-US" altLang="ja-JP" sz="1400" b="1" dirty="0"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p:cNvSpPr/>
          <p:nvPr/>
        </p:nvSpPr>
        <p:spPr>
          <a:xfrm>
            <a:off x="6725060" y="4059464"/>
            <a:ext cx="2376000" cy="2700000"/>
          </a:xfrm>
          <a:prstGeom prst="rect">
            <a:avLst/>
          </a:prstGeom>
          <a:solidFill>
            <a:schemeClr val="bg1"/>
          </a:solidFill>
          <a:ln w="76200">
            <a:solidFill>
              <a:schemeClr val="accent1">
                <a:lumMod val="40000"/>
                <a:lumOff val="60000"/>
              </a:schemeClr>
            </a:solidFill>
          </a:ln>
        </p:spPr>
        <p:txBody>
          <a:bodyPr wrap="square" lIns="0" rIns="0">
            <a:noAutofit/>
          </a:bodyPr>
          <a:lstStyle/>
          <a:p>
            <a:pPr algn="ctr" fontAlgn="auto">
              <a:spcBef>
                <a:spcPts val="0"/>
              </a:spcBef>
              <a:spcAft>
                <a:spcPts val="0"/>
              </a:spcAft>
            </a:pPr>
            <a:endParaRPr lang="en-US" altLang="ja-JP" sz="1050" b="1" dirty="0" smtClean="0">
              <a:solidFill>
                <a:prstClr val="black"/>
              </a:solidFill>
              <a:latin typeface="Calibri"/>
              <a:ea typeface="ＭＳ Ｐゴシック"/>
            </a:endParaRPr>
          </a:p>
        </p:txBody>
      </p:sp>
      <p:sp>
        <p:nvSpPr>
          <p:cNvPr id="3" name="タイトル 1"/>
          <p:cNvSpPr txBox="1">
            <a:spLocks/>
          </p:cNvSpPr>
          <p:nvPr/>
        </p:nvSpPr>
        <p:spPr>
          <a:xfrm>
            <a:off x="18507" y="-1626"/>
            <a:ext cx="9125494" cy="392112"/>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smtClean="0">
                <a:ln>
                  <a:noFill/>
                </a:ln>
                <a:solidFill>
                  <a:schemeClr val="tx1"/>
                </a:solidFill>
                <a:effectLst/>
                <a:uLnTx/>
                <a:uFillTx/>
                <a:latin typeface="+mn-ea"/>
                <a:ea typeface="+mn-ea"/>
                <a:cs typeface="+mj-cs"/>
              </a:rPr>
              <a:t>【</a:t>
            </a:r>
            <a:r>
              <a:rPr kumimoji="1" lang="ja-JP" altLang="en-US" sz="2000" b="0" i="0" u="none" strike="noStrike" kern="1200" cap="none" spc="0" normalizeH="0" baseline="0" noProof="0" dirty="0" smtClean="0">
                <a:ln>
                  <a:noFill/>
                </a:ln>
                <a:solidFill>
                  <a:schemeClr val="tx1"/>
                </a:solidFill>
                <a:effectLst/>
                <a:uLnTx/>
                <a:uFillTx/>
                <a:latin typeface="+mn-ea"/>
                <a:ea typeface="+mn-ea"/>
                <a:cs typeface="+mj-cs"/>
              </a:rPr>
              <a:t>参考</a:t>
            </a:r>
            <a:r>
              <a:rPr lang="en-US" altLang="ja-JP" sz="2000" noProof="0" dirty="0" smtClean="0">
                <a:latin typeface="+mn-ea"/>
                <a:cs typeface="+mj-cs"/>
              </a:rPr>
              <a:t>】</a:t>
            </a:r>
            <a:r>
              <a:rPr kumimoji="1" lang="ja-JP" altLang="en-US" sz="2000" b="0" i="0" u="none" strike="noStrike" kern="1200" cap="none" spc="0" normalizeH="0" baseline="0" noProof="0" dirty="0" smtClean="0">
                <a:ln>
                  <a:noFill/>
                </a:ln>
                <a:solidFill>
                  <a:schemeClr val="tx1"/>
                </a:solidFill>
                <a:effectLst/>
                <a:uLnTx/>
                <a:uFillTx/>
                <a:latin typeface="+mn-ea"/>
                <a:ea typeface="+mn-ea"/>
                <a:cs typeface="+mj-cs"/>
              </a:rPr>
              <a:t>平成</a:t>
            </a:r>
            <a:r>
              <a:rPr kumimoji="1" lang="en-US" altLang="ja-JP" sz="2000" b="0" i="0" u="none" strike="noStrike" kern="1200" cap="none" spc="0" normalizeH="0" baseline="0" noProof="0" dirty="0" smtClean="0">
                <a:ln>
                  <a:noFill/>
                </a:ln>
                <a:solidFill>
                  <a:schemeClr val="tx1"/>
                </a:solidFill>
                <a:effectLst/>
                <a:uLnTx/>
                <a:uFillTx/>
                <a:latin typeface="+mn-ea"/>
                <a:ea typeface="+mn-ea"/>
                <a:cs typeface="+mj-cs"/>
              </a:rPr>
              <a:t>26</a:t>
            </a:r>
            <a:r>
              <a:rPr kumimoji="1" lang="ja-JP" altLang="en-US" sz="2000" b="0" i="0" u="none" strike="noStrike" kern="1200" cap="none" spc="0" normalizeH="0" baseline="0" noProof="0" dirty="0" smtClean="0">
                <a:ln>
                  <a:noFill/>
                </a:ln>
                <a:solidFill>
                  <a:schemeClr val="tx1"/>
                </a:solidFill>
                <a:effectLst/>
                <a:uLnTx/>
                <a:uFillTx/>
                <a:latin typeface="+mn-ea"/>
                <a:ea typeface="+mn-ea"/>
                <a:cs typeface="+mj-cs"/>
              </a:rPr>
              <a:t>年度オープンデータ実証実験　公共施設等情報（成果）</a:t>
            </a:r>
            <a:endParaRPr kumimoji="1" lang="ja-JP" altLang="en-US" sz="2000" b="0" i="0" u="none" strike="noStrike" kern="1200" cap="none" spc="0" normalizeH="0" baseline="0" noProof="0" dirty="0">
              <a:ln>
                <a:noFill/>
              </a:ln>
              <a:solidFill>
                <a:schemeClr val="tx1"/>
              </a:solidFill>
              <a:effectLst/>
              <a:uLnTx/>
              <a:uFillTx/>
              <a:latin typeface="+mn-ea"/>
              <a:ea typeface="+mn-ea"/>
              <a:cs typeface="+mj-cs"/>
            </a:endParaRPr>
          </a:p>
        </p:txBody>
      </p:sp>
      <p:sp>
        <p:nvSpPr>
          <p:cNvPr id="4" name="正方形/長方形 3"/>
          <p:cNvSpPr/>
          <p:nvPr/>
        </p:nvSpPr>
        <p:spPr bwMode="auto">
          <a:xfrm>
            <a:off x="125398" y="508202"/>
            <a:ext cx="8928000" cy="176867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lIns="46800" rIns="46800" anchor="t"/>
          <a:lstStyle/>
          <a:p>
            <a:pPr marL="177800" indent="-177800" fontAlgn="auto">
              <a:spcBef>
                <a:spcPts val="0"/>
              </a:spcBef>
              <a:spcAft>
                <a:spcPts val="0"/>
              </a:spcAft>
              <a:defRPr/>
            </a:pPr>
            <a:r>
              <a:rPr kumimoji="0" lang="ja-JP" altLang="en-US" sz="1200" kern="0" dirty="0" smtClean="0">
                <a:solidFill>
                  <a:sysClr val="windowText" lastClr="000000"/>
                </a:solidFill>
                <a:latin typeface="ＭＳ Ｐゴシック" panose="020B0600070205080204" pitchFamily="50" charset="-128"/>
                <a:cs typeface="メイリオ" pitchFamily="50" charset="-128"/>
              </a:rPr>
              <a:t>○</a:t>
            </a:r>
            <a:r>
              <a:rPr kumimoji="0" lang="en-US" altLang="ja-JP" sz="1200" kern="0" dirty="0" smtClean="0">
                <a:solidFill>
                  <a:sysClr val="windowText" lastClr="000000"/>
                </a:solidFill>
                <a:latin typeface="ＭＳ Ｐゴシック" panose="020B0600070205080204" pitchFamily="50" charset="-128"/>
                <a:cs typeface="メイリオ" pitchFamily="50" charset="-128"/>
              </a:rPr>
              <a:t>	</a:t>
            </a:r>
            <a:r>
              <a:rPr kumimoji="0" lang="ja-JP" altLang="en-US" sz="1200" kern="0" dirty="0" smtClean="0">
                <a:solidFill>
                  <a:sysClr val="windowText" lastClr="000000"/>
                </a:solidFill>
                <a:latin typeface="ＭＳ Ｐゴシック" panose="020B0600070205080204" pitchFamily="50" charset="-128"/>
                <a:cs typeface="メイリオ" pitchFamily="50" charset="-128"/>
              </a:rPr>
              <a:t>福岡県、福岡市、糸島市が保有する公共施設等情報を用いて、公共施設情報による住民の利便性の向上や社会的な課題の解決におけるオープンデータ活用の有効性を実証</a:t>
            </a:r>
            <a:r>
              <a:rPr lang="ja-JP" altLang="en-US" sz="1200" dirty="0" smtClean="0">
                <a:solidFill>
                  <a:prstClr val="black"/>
                </a:solidFill>
                <a:latin typeface="ＭＳ Ｐゴシック" panose="020B0600070205080204" pitchFamily="50" charset="-128"/>
              </a:rPr>
              <a:t>。</a:t>
            </a:r>
            <a:r>
              <a:rPr kumimoji="0" lang="ja-JP" altLang="en-US" sz="1200" kern="0" dirty="0" smtClean="0">
                <a:solidFill>
                  <a:sysClr val="windowText" lastClr="000000"/>
                </a:solidFill>
                <a:latin typeface="ＭＳ Ｐゴシック" panose="020B0600070205080204" pitchFamily="50" charset="-128"/>
                <a:cs typeface="メイリオ" pitchFamily="50" charset="-128"/>
              </a:rPr>
              <a:t>具体的には、①公共施設情報提供サービス、②公共施設白書情報提供公開サービス、③公共施設運営市民参加支援サービスの３つのユースケースで実証するとともに、民間企業による既存システムでの二次利用、一般公募による情報サービスの開発を実施した。また、固定資産台帳情報の活用のユースケースを調査した。</a:t>
            </a:r>
            <a:endParaRPr kumimoji="0" lang="en-US" altLang="ja-JP" sz="1200" kern="0" dirty="0" smtClean="0">
              <a:solidFill>
                <a:sysClr val="windowText" lastClr="000000"/>
              </a:solidFill>
              <a:latin typeface="ＭＳ Ｐゴシック" panose="020B0600070205080204" pitchFamily="50" charset="-128"/>
              <a:cs typeface="メイリオ" pitchFamily="50" charset="-128"/>
            </a:endParaRPr>
          </a:p>
          <a:p>
            <a:pPr marL="177800" indent="-177800" fontAlgn="auto">
              <a:spcBef>
                <a:spcPts val="0"/>
              </a:spcBef>
              <a:spcAft>
                <a:spcPts val="0"/>
              </a:spcAft>
              <a:defRPr/>
            </a:pPr>
            <a:r>
              <a:rPr kumimoji="0" lang="ja-JP" altLang="en-US" sz="1200" kern="0" dirty="0" smtClean="0">
                <a:solidFill>
                  <a:sysClr val="windowText" lastClr="000000"/>
                </a:solidFill>
                <a:latin typeface="ＭＳ Ｐゴシック" panose="020B0600070205080204" pitchFamily="50" charset="-128"/>
                <a:cs typeface="メイリオ" pitchFamily="50" charset="-128"/>
              </a:rPr>
              <a:t>○実証の結果、自治体が活用することで、民間企業や住民と連携した最適な公共施設マネジメントの検討を支援することが確認できた。また不動産事業者が活用することで業務効率化や住まいを探す住民の利便性向上に繋がった、</a:t>
            </a:r>
            <a:r>
              <a:rPr kumimoji="0" lang="en-US" altLang="ja-JP" sz="1200" kern="0" dirty="0" smtClean="0">
                <a:solidFill>
                  <a:sysClr val="windowText" lastClr="000000"/>
                </a:solidFill>
                <a:latin typeface="ＭＳ Ｐゴシック" panose="020B0600070205080204" pitchFamily="50" charset="-128"/>
                <a:cs typeface="メイリオ" pitchFamily="50" charset="-128"/>
              </a:rPr>
              <a:t> PPP/PFI</a:t>
            </a:r>
            <a:r>
              <a:rPr kumimoji="0" lang="ja-JP" altLang="en-US" sz="1200" kern="0" dirty="0" smtClean="0">
                <a:solidFill>
                  <a:sysClr val="windowText" lastClr="000000"/>
                </a:solidFill>
                <a:latin typeface="ＭＳ Ｐゴシック" panose="020B0600070205080204" pitchFamily="50" charset="-128"/>
                <a:cs typeface="メイリオ" pitchFamily="50" charset="-128"/>
              </a:rPr>
              <a:t>事業者等の民間企業が活用することで公共施設整備・運営への民間提案増加に寄与する可能性が確認できた。一方、公共施設等情報流通連携基盤の活用を促進するには、より多くの自治体の公共施設情報等のオープンデータ化、公共施設の位置情報の整備、施設の経費・利用状況・営繕履歴等に関する統一されたデータ形式、広義の公共施設（民間移転した施設、交通系施設等）の情報収集が課題となる。</a:t>
            </a:r>
            <a:endParaRPr kumimoji="0" lang="en-US" altLang="ja-JP" sz="1200" kern="0" dirty="0" smtClean="0">
              <a:solidFill>
                <a:sysClr val="windowText" lastClr="000000"/>
              </a:solidFill>
              <a:latin typeface="ＭＳ Ｐゴシック" panose="020B0600070205080204" pitchFamily="50" charset="-128"/>
              <a:cs typeface="メイリオ" pitchFamily="50" charset="-128"/>
            </a:endParaRPr>
          </a:p>
          <a:p>
            <a:pPr marL="177800" indent="-177800" fontAlgn="auto">
              <a:spcBef>
                <a:spcPts val="0"/>
              </a:spcBef>
              <a:spcAft>
                <a:spcPts val="0"/>
              </a:spcAft>
              <a:defRPr/>
            </a:pPr>
            <a:endParaRPr kumimoji="0" lang="en-US" altLang="ja-JP" sz="1200" kern="0" dirty="0" smtClean="0">
              <a:solidFill>
                <a:sysClr val="windowText" lastClr="000000"/>
              </a:solidFill>
              <a:latin typeface="ＭＳ Ｐゴシック" panose="020B0600070205080204" pitchFamily="50" charset="-128"/>
              <a:cs typeface="メイリオ" pitchFamily="50" charset="-128"/>
            </a:endParaRPr>
          </a:p>
        </p:txBody>
      </p:sp>
      <p:cxnSp>
        <p:nvCxnSpPr>
          <p:cNvPr id="5" name="直線コネクタ 4"/>
          <p:cNvCxnSpPr>
            <a:cxnSpLocks noChangeShapeType="1"/>
          </p:cNvCxnSpPr>
          <p:nvPr/>
        </p:nvCxnSpPr>
        <p:spPr bwMode="auto">
          <a:xfrm>
            <a:off x="0" y="404664"/>
            <a:ext cx="9144000" cy="0"/>
          </a:xfrm>
          <a:prstGeom prst="line">
            <a:avLst/>
          </a:prstGeom>
          <a:noFill/>
          <a:ln w="63500" cmpd="sng" algn="ctr">
            <a:solidFill>
              <a:srgbClr val="FF9900"/>
            </a:solidFill>
            <a:round/>
            <a:headEnd/>
            <a:tailEnd/>
          </a:ln>
        </p:spPr>
      </p:cxnSp>
      <p:sp>
        <p:nvSpPr>
          <p:cNvPr id="6" name="正方形/長方形 5"/>
          <p:cNvSpPr/>
          <p:nvPr/>
        </p:nvSpPr>
        <p:spPr>
          <a:xfrm>
            <a:off x="2656" y="2348880"/>
            <a:ext cx="2196000" cy="253916"/>
          </a:xfrm>
          <a:prstGeom prst="rect">
            <a:avLst/>
          </a:prstGeom>
          <a:solidFill>
            <a:schemeClr val="accent1">
              <a:lumMod val="40000"/>
              <a:lumOff val="60000"/>
            </a:schemeClr>
          </a:solidFill>
        </p:spPr>
        <p:txBody>
          <a:bodyPr wrap="square" lIns="0" rIns="0">
            <a:spAutoFit/>
          </a:bodyPr>
          <a:lstStyle/>
          <a:p>
            <a:pPr algn="ctr" fontAlgn="auto">
              <a:spcBef>
                <a:spcPts val="0"/>
              </a:spcBef>
              <a:spcAft>
                <a:spcPts val="0"/>
              </a:spcAft>
            </a:pPr>
            <a:r>
              <a:rPr kumimoji="0" lang="ja-JP" altLang="en-US" sz="1050" b="1" kern="0" dirty="0" smtClean="0">
                <a:solidFill>
                  <a:sysClr val="windowText" lastClr="000000"/>
                </a:solidFill>
                <a:latin typeface="ＭＳ Ｐゴシック" panose="020B0600070205080204" pitchFamily="50" charset="-128"/>
                <a:cs typeface="メイリオ" pitchFamily="50" charset="-128"/>
              </a:rPr>
              <a:t>①公共施設情報提供サービス</a:t>
            </a:r>
            <a:endParaRPr lang="en-US" altLang="ja-JP" sz="1050" b="1" dirty="0" smtClean="0">
              <a:solidFill>
                <a:prstClr val="black"/>
              </a:solidFill>
              <a:latin typeface="Calibri"/>
              <a:ea typeface="ＭＳ Ｐゴシック"/>
            </a:endParaRPr>
          </a:p>
        </p:txBody>
      </p:sp>
      <p:sp>
        <p:nvSpPr>
          <p:cNvPr id="7" name="正方形/長方形 6"/>
          <p:cNvSpPr/>
          <p:nvPr/>
        </p:nvSpPr>
        <p:spPr>
          <a:xfrm>
            <a:off x="2224564" y="2348880"/>
            <a:ext cx="2196000" cy="253916"/>
          </a:xfrm>
          <a:prstGeom prst="rect">
            <a:avLst/>
          </a:prstGeom>
          <a:solidFill>
            <a:schemeClr val="accent1">
              <a:lumMod val="40000"/>
              <a:lumOff val="60000"/>
            </a:schemeClr>
          </a:solidFill>
        </p:spPr>
        <p:txBody>
          <a:bodyPr wrap="square" lIns="0" rIns="0">
            <a:spAutoFit/>
          </a:bodyPr>
          <a:lstStyle/>
          <a:p>
            <a:pPr algn="ctr" fontAlgn="auto">
              <a:spcBef>
                <a:spcPts val="0"/>
              </a:spcBef>
              <a:spcAft>
                <a:spcPts val="0"/>
              </a:spcAft>
            </a:pPr>
            <a:r>
              <a:rPr kumimoji="0" lang="ja-JP" altLang="en-US" sz="1050" b="1" kern="0" dirty="0" smtClean="0">
                <a:solidFill>
                  <a:sysClr val="windowText" lastClr="000000"/>
                </a:solidFill>
                <a:latin typeface="ＭＳ Ｐゴシック" panose="020B0600070205080204" pitchFamily="50" charset="-128"/>
                <a:cs typeface="メイリオ" pitchFamily="50" charset="-128"/>
              </a:rPr>
              <a:t>②公共施設白書情報公開サービス</a:t>
            </a:r>
            <a:endParaRPr lang="en-US" altLang="ja-JP" sz="1050" b="1" dirty="0" smtClean="0">
              <a:solidFill>
                <a:prstClr val="black"/>
              </a:solidFill>
              <a:latin typeface="Calibri"/>
              <a:ea typeface="ＭＳ Ｐゴシック"/>
            </a:endParaRPr>
          </a:p>
        </p:txBody>
      </p:sp>
      <p:sp>
        <p:nvSpPr>
          <p:cNvPr id="8" name="正方形/長方形 7"/>
          <p:cNvSpPr/>
          <p:nvPr/>
        </p:nvSpPr>
        <p:spPr>
          <a:xfrm>
            <a:off x="4447447" y="2348880"/>
            <a:ext cx="2196000" cy="253916"/>
          </a:xfrm>
          <a:prstGeom prst="rect">
            <a:avLst/>
          </a:prstGeom>
          <a:solidFill>
            <a:schemeClr val="accent1">
              <a:lumMod val="40000"/>
              <a:lumOff val="60000"/>
            </a:schemeClr>
          </a:solidFill>
        </p:spPr>
        <p:txBody>
          <a:bodyPr wrap="square" lIns="0" rIns="0">
            <a:spAutoFit/>
          </a:bodyPr>
          <a:lstStyle/>
          <a:p>
            <a:pPr algn="ctr" fontAlgn="auto">
              <a:spcBef>
                <a:spcPts val="0"/>
              </a:spcBef>
              <a:spcAft>
                <a:spcPts val="0"/>
              </a:spcAft>
            </a:pPr>
            <a:r>
              <a:rPr kumimoji="0" lang="ja-JP" altLang="en-US" sz="1050" b="1" kern="0" spc="-20" dirty="0" smtClean="0">
                <a:solidFill>
                  <a:sysClr val="windowText" lastClr="000000"/>
                </a:solidFill>
                <a:latin typeface="ＭＳ Ｐゴシック" panose="020B0600070205080204" pitchFamily="50" charset="-128"/>
                <a:cs typeface="メイリオ" pitchFamily="50" charset="-128"/>
              </a:rPr>
              <a:t>③公共施設運営市民参加支援サービス</a:t>
            </a:r>
            <a:endParaRPr lang="en-US" altLang="ja-JP" sz="1050" b="1" spc="-20" dirty="0" smtClean="0">
              <a:solidFill>
                <a:prstClr val="black"/>
              </a:solidFill>
              <a:latin typeface="Calibri"/>
              <a:ea typeface="ＭＳ Ｐゴシック"/>
            </a:endParaRPr>
          </a:p>
        </p:txBody>
      </p:sp>
      <p:pic>
        <p:nvPicPr>
          <p:cNvPr id="9" name="図 8"/>
          <p:cNvPicPr/>
          <p:nvPr/>
        </p:nvPicPr>
        <p:blipFill>
          <a:blip r:embed="rId2" cstate="email"/>
          <a:srcRect/>
          <a:stretch>
            <a:fillRect/>
          </a:stretch>
        </p:blipFill>
        <p:spPr>
          <a:xfrm>
            <a:off x="6803995" y="4150522"/>
            <a:ext cx="2206698" cy="648073"/>
          </a:xfrm>
          <a:prstGeom prst="rect">
            <a:avLst/>
          </a:prstGeom>
          <a:ln>
            <a:solidFill>
              <a:schemeClr val="bg1">
                <a:lumMod val="85000"/>
              </a:schemeClr>
            </a:solidFill>
          </a:ln>
        </p:spPr>
      </p:pic>
      <p:sp>
        <p:nvSpPr>
          <p:cNvPr id="10" name="正方形/長方形 9"/>
          <p:cNvSpPr/>
          <p:nvPr/>
        </p:nvSpPr>
        <p:spPr>
          <a:xfrm>
            <a:off x="2656" y="5635435"/>
            <a:ext cx="2196000" cy="253916"/>
          </a:xfrm>
          <a:prstGeom prst="rect">
            <a:avLst/>
          </a:prstGeom>
          <a:solidFill>
            <a:schemeClr val="accent1"/>
          </a:solidFill>
        </p:spPr>
        <p:txBody>
          <a:bodyPr wrap="square" lIns="0" rIns="0">
            <a:spAutoFit/>
          </a:bodyPr>
          <a:lstStyle/>
          <a:p>
            <a:pPr algn="ctr" fontAlgn="auto">
              <a:spcBef>
                <a:spcPts val="0"/>
              </a:spcBef>
              <a:spcAft>
                <a:spcPts val="0"/>
              </a:spcAft>
            </a:pPr>
            <a:r>
              <a:rPr lang="ja-JP" altLang="en-US" sz="1050" b="1" dirty="0" smtClean="0">
                <a:solidFill>
                  <a:schemeClr val="bg1"/>
                </a:solidFill>
                <a:latin typeface="Calibri"/>
                <a:ea typeface="ＭＳ Ｐゴシック"/>
              </a:rPr>
              <a:t>効果</a:t>
            </a:r>
            <a:endParaRPr lang="en-US" altLang="ja-JP" sz="1050" b="1" dirty="0" smtClean="0">
              <a:solidFill>
                <a:schemeClr val="bg1"/>
              </a:solidFill>
              <a:latin typeface="Calibri"/>
              <a:ea typeface="ＭＳ Ｐゴシック"/>
            </a:endParaRPr>
          </a:p>
        </p:txBody>
      </p:sp>
      <p:sp>
        <p:nvSpPr>
          <p:cNvPr id="11" name="正方形/長方形 10"/>
          <p:cNvSpPr/>
          <p:nvPr/>
        </p:nvSpPr>
        <p:spPr>
          <a:xfrm>
            <a:off x="2224564" y="5635435"/>
            <a:ext cx="2196000" cy="253916"/>
          </a:xfrm>
          <a:prstGeom prst="rect">
            <a:avLst/>
          </a:prstGeom>
          <a:solidFill>
            <a:schemeClr val="accent1"/>
          </a:solidFill>
        </p:spPr>
        <p:txBody>
          <a:bodyPr wrap="square" lIns="0" rIns="0">
            <a:spAutoFit/>
          </a:bodyPr>
          <a:lstStyle/>
          <a:p>
            <a:pPr algn="ctr" fontAlgn="auto">
              <a:spcBef>
                <a:spcPts val="0"/>
              </a:spcBef>
              <a:spcAft>
                <a:spcPts val="0"/>
              </a:spcAft>
            </a:pPr>
            <a:r>
              <a:rPr lang="ja-JP" altLang="en-US" sz="1050" b="1" dirty="0" smtClean="0">
                <a:solidFill>
                  <a:schemeClr val="bg1"/>
                </a:solidFill>
                <a:latin typeface="Calibri"/>
                <a:ea typeface="ＭＳ Ｐゴシック"/>
              </a:rPr>
              <a:t>効果</a:t>
            </a:r>
            <a:endParaRPr lang="en-US" altLang="ja-JP" sz="1050" b="1" dirty="0" smtClean="0">
              <a:solidFill>
                <a:schemeClr val="bg1"/>
              </a:solidFill>
              <a:latin typeface="Calibri"/>
              <a:ea typeface="ＭＳ Ｐゴシック"/>
            </a:endParaRPr>
          </a:p>
        </p:txBody>
      </p:sp>
      <p:sp>
        <p:nvSpPr>
          <p:cNvPr id="12" name="正方形/長方形 11"/>
          <p:cNvSpPr/>
          <p:nvPr/>
        </p:nvSpPr>
        <p:spPr>
          <a:xfrm>
            <a:off x="4447447" y="5635435"/>
            <a:ext cx="2196000" cy="253916"/>
          </a:xfrm>
          <a:prstGeom prst="rect">
            <a:avLst/>
          </a:prstGeom>
          <a:solidFill>
            <a:schemeClr val="accent1"/>
          </a:solidFill>
        </p:spPr>
        <p:txBody>
          <a:bodyPr wrap="square" lIns="0" rIns="0">
            <a:spAutoFit/>
          </a:bodyPr>
          <a:lstStyle/>
          <a:p>
            <a:pPr algn="ctr" fontAlgn="auto">
              <a:spcBef>
                <a:spcPts val="0"/>
              </a:spcBef>
              <a:spcAft>
                <a:spcPts val="0"/>
              </a:spcAft>
            </a:pPr>
            <a:r>
              <a:rPr lang="ja-JP" altLang="en-US" sz="1050" b="1" dirty="0" smtClean="0">
                <a:solidFill>
                  <a:schemeClr val="bg1"/>
                </a:solidFill>
                <a:latin typeface="Calibri"/>
                <a:ea typeface="ＭＳ Ｐゴシック"/>
              </a:rPr>
              <a:t>効果</a:t>
            </a:r>
            <a:endParaRPr lang="en-US" altLang="ja-JP" sz="1050" b="1" dirty="0" smtClean="0">
              <a:solidFill>
                <a:schemeClr val="bg1"/>
              </a:solidFill>
              <a:latin typeface="Calibri"/>
              <a:ea typeface="ＭＳ Ｐゴシック"/>
            </a:endParaRPr>
          </a:p>
        </p:txBody>
      </p:sp>
      <p:sp>
        <p:nvSpPr>
          <p:cNvPr id="13" name="正方形/長方形 12"/>
          <p:cNvSpPr/>
          <p:nvPr/>
        </p:nvSpPr>
        <p:spPr>
          <a:xfrm>
            <a:off x="4451292" y="2564604"/>
            <a:ext cx="2196000" cy="707886"/>
          </a:xfrm>
          <a:prstGeom prst="rect">
            <a:avLst/>
          </a:prstGeom>
        </p:spPr>
        <p:txBody>
          <a:bodyPr wrap="square">
            <a:spAutoFit/>
          </a:bodyPr>
          <a:lstStyle/>
          <a:p>
            <a:r>
              <a:rPr lang="ja-JP" altLang="ja-JP" sz="1000" dirty="0" smtClean="0"/>
              <a:t>公共施設</a:t>
            </a:r>
            <a:r>
              <a:rPr lang="ja-JP" altLang="en-US" sz="1000" dirty="0" smtClean="0"/>
              <a:t>に登録された</a:t>
            </a:r>
            <a:r>
              <a:rPr lang="ja-JP" altLang="ja-JP" sz="1000" dirty="0" smtClean="0"/>
              <a:t>イベント</a:t>
            </a:r>
            <a:r>
              <a:rPr lang="ja-JP" altLang="en-US" sz="1000" dirty="0" smtClean="0"/>
              <a:t>・</a:t>
            </a:r>
            <a:r>
              <a:rPr lang="ja-JP" altLang="ja-JP" sz="1000" dirty="0" smtClean="0"/>
              <a:t>コメント</a:t>
            </a:r>
            <a:r>
              <a:rPr lang="ja-JP" altLang="en-US" sz="1000" dirty="0" smtClean="0"/>
              <a:t>を</a:t>
            </a:r>
            <a:r>
              <a:rPr lang="ja-JP" altLang="ja-JP" sz="1000" dirty="0" smtClean="0"/>
              <a:t>地図上</a:t>
            </a:r>
            <a:r>
              <a:rPr lang="ja-JP" altLang="en-US" sz="1000" dirty="0" smtClean="0"/>
              <a:t>で表示する。イベントには公園の清掃等の市民活動や、自治体が行う催しもの等を登録する。</a:t>
            </a:r>
          </a:p>
        </p:txBody>
      </p:sp>
      <p:sp>
        <p:nvSpPr>
          <p:cNvPr id="14" name="テキスト ボックス 13"/>
          <p:cNvSpPr txBox="1"/>
          <p:nvPr/>
        </p:nvSpPr>
        <p:spPr>
          <a:xfrm>
            <a:off x="6502" y="5889351"/>
            <a:ext cx="2196000" cy="842145"/>
          </a:xfrm>
          <a:prstGeom prst="rect">
            <a:avLst/>
          </a:prstGeom>
          <a:noFill/>
        </p:spPr>
        <p:txBody>
          <a:bodyPr wrap="square" lIns="36000" tIns="36000" rIns="36000" bIns="36000" rtlCol="0">
            <a:spAutoFit/>
          </a:bodyPr>
          <a:lstStyle/>
          <a:p>
            <a:r>
              <a:rPr lang="ja-JP" altLang="en-US" sz="1000" dirty="0" smtClean="0">
                <a:latin typeface="+mn-ea"/>
                <a:ea typeface="+mn-ea"/>
              </a:rPr>
              <a:t>複数の自治体の公共施設について、その配置や施設の詳細情報を確認することで、最適な公共施設の検討が可能になった。不動産会社や</a:t>
            </a:r>
            <a:r>
              <a:rPr lang="en-US" altLang="ja-JP" sz="1000" dirty="0" smtClean="0">
                <a:latin typeface="+mn-ea"/>
                <a:ea typeface="+mn-ea"/>
              </a:rPr>
              <a:t>PPP/PFI</a:t>
            </a:r>
            <a:r>
              <a:rPr lang="ja-JP" altLang="en-US" sz="1000" dirty="0" smtClean="0">
                <a:latin typeface="+mn-ea"/>
                <a:ea typeface="+mn-ea"/>
              </a:rPr>
              <a:t>事業者も有効活用ができ、地域経済の活性化に繋がる。</a:t>
            </a:r>
            <a:endParaRPr kumimoji="1" lang="ja-JP" altLang="en-US" sz="1000" dirty="0">
              <a:latin typeface="+mn-ea"/>
              <a:ea typeface="+mn-ea"/>
            </a:endParaRPr>
          </a:p>
        </p:txBody>
      </p:sp>
      <p:sp>
        <p:nvSpPr>
          <p:cNvPr id="15" name="テキスト ボックス 14"/>
          <p:cNvSpPr txBox="1"/>
          <p:nvPr/>
        </p:nvSpPr>
        <p:spPr>
          <a:xfrm>
            <a:off x="2228409" y="5889351"/>
            <a:ext cx="2196000" cy="842145"/>
          </a:xfrm>
          <a:prstGeom prst="rect">
            <a:avLst/>
          </a:prstGeom>
          <a:noFill/>
        </p:spPr>
        <p:txBody>
          <a:bodyPr wrap="square" lIns="36000" tIns="36000" rIns="0" bIns="36000" rtlCol="0">
            <a:spAutoFit/>
          </a:bodyPr>
          <a:lstStyle/>
          <a:p>
            <a:r>
              <a:rPr lang="ja-JP" altLang="en-US" sz="1000" dirty="0" smtClean="0"/>
              <a:t>グラフが簡単に作成でき、地域住民に分かり易く公共施設の状況が伝わる。固定資産台帳が整備されオープンデータ化されると、全国の自治体の公共施設の状況が比較で、より効果的な維持管理が可能に。</a:t>
            </a:r>
            <a:endParaRPr kumimoji="1" lang="ja-JP" altLang="en-US" sz="1000" dirty="0"/>
          </a:p>
        </p:txBody>
      </p:sp>
      <p:sp>
        <p:nvSpPr>
          <p:cNvPr id="16" name="テキスト ボックス 15"/>
          <p:cNvSpPr txBox="1"/>
          <p:nvPr/>
        </p:nvSpPr>
        <p:spPr>
          <a:xfrm>
            <a:off x="4451292" y="5889351"/>
            <a:ext cx="2196000" cy="996033"/>
          </a:xfrm>
          <a:prstGeom prst="rect">
            <a:avLst/>
          </a:prstGeom>
          <a:noFill/>
        </p:spPr>
        <p:txBody>
          <a:bodyPr wrap="square" lIns="36000" tIns="36000" rIns="0" bIns="36000" rtlCol="0">
            <a:spAutoFit/>
          </a:bodyPr>
          <a:lstStyle/>
          <a:p>
            <a:r>
              <a:rPr lang="ja-JP" altLang="en-US" sz="1000" dirty="0" smtClean="0"/>
              <a:t>公共施設で開催されるイベント等を登録</a:t>
            </a:r>
            <a:r>
              <a:rPr lang="en-US" altLang="ja-JP" sz="1000" dirty="0" smtClean="0"/>
              <a:t/>
            </a:r>
            <a:br>
              <a:rPr lang="en-US" altLang="ja-JP" sz="1000" dirty="0" smtClean="0"/>
            </a:br>
            <a:r>
              <a:rPr lang="ja-JP" altLang="en-US" sz="1000" dirty="0" smtClean="0"/>
              <a:t>することで、</a:t>
            </a:r>
            <a:r>
              <a:rPr kumimoji="1" lang="ja-JP" altLang="en-US" sz="1000" dirty="0" smtClean="0"/>
              <a:t>地域</a:t>
            </a:r>
            <a:r>
              <a:rPr lang="ja-JP" altLang="en-US" sz="1000" dirty="0" smtClean="0"/>
              <a:t>住民の利便性向上や</a:t>
            </a:r>
            <a:r>
              <a:rPr lang="en-US" altLang="ja-JP" sz="1000" dirty="0" smtClean="0"/>
              <a:t/>
            </a:r>
            <a:br>
              <a:rPr lang="en-US" altLang="ja-JP" sz="1000" dirty="0" smtClean="0"/>
            </a:br>
            <a:r>
              <a:rPr lang="ja-JP" altLang="en-US" sz="1000" dirty="0" smtClean="0"/>
              <a:t>地域</a:t>
            </a:r>
            <a:r>
              <a:rPr kumimoji="1" lang="ja-JP" altLang="en-US" sz="1000" dirty="0" smtClean="0"/>
              <a:t>のコミュニティ形成に寄与する。また</a:t>
            </a:r>
            <a:r>
              <a:rPr lang="ja-JP" altLang="en-US" sz="1000" dirty="0" smtClean="0"/>
              <a:t>市民と自治体が双方向でコミュニケーション</a:t>
            </a:r>
            <a:r>
              <a:rPr kumimoji="1" lang="ja-JP" altLang="en-US" sz="1000" dirty="0" smtClean="0"/>
              <a:t>が取れるツールとして期待ができる。</a:t>
            </a:r>
            <a:endParaRPr kumimoji="1" lang="ja-JP" altLang="en-US" sz="1000" dirty="0"/>
          </a:p>
        </p:txBody>
      </p:sp>
      <p:sp>
        <p:nvSpPr>
          <p:cNvPr id="17" name="テキスト ボックス 16"/>
          <p:cNvSpPr txBox="1"/>
          <p:nvPr/>
        </p:nvSpPr>
        <p:spPr>
          <a:xfrm>
            <a:off x="6827344" y="4793261"/>
            <a:ext cx="2160000" cy="749812"/>
          </a:xfrm>
          <a:prstGeom prst="rect">
            <a:avLst/>
          </a:prstGeom>
          <a:noFill/>
        </p:spPr>
        <p:txBody>
          <a:bodyPr wrap="square" lIns="36000" tIns="36000" rIns="36000" bIns="36000" rtlCol="0">
            <a:spAutoFit/>
          </a:bodyPr>
          <a:lstStyle/>
          <a:p>
            <a:r>
              <a:rPr kumimoji="1" lang="ja-JP" altLang="en-US" sz="1000" dirty="0" smtClean="0"/>
              <a:t>＜公共施設情報の活用例＞</a:t>
            </a:r>
            <a:endParaRPr kumimoji="1" lang="en-US" altLang="ja-JP" sz="1000" dirty="0" smtClean="0"/>
          </a:p>
          <a:p>
            <a:r>
              <a:rPr kumimoji="1" lang="ja-JP" altLang="en-US" sz="1000" dirty="0" smtClean="0"/>
              <a:t>最優秀賞「</a:t>
            </a:r>
            <a:r>
              <a:rPr kumimoji="1" lang="en-US" altLang="ja-JP" sz="1000" dirty="0" err="1" smtClean="0"/>
              <a:t>Open</a:t>
            </a:r>
            <a:r>
              <a:rPr lang="en-US" altLang="ja-JP" sz="1000" dirty="0" err="1" smtClean="0"/>
              <a:t>Port</a:t>
            </a:r>
            <a:r>
              <a:rPr lang="ja-JP" altLang="en-US" sz="1000" dirty="0" smtClean="0"/>
              <a:t>」</a:t>
            </a:r>
            <a:r>
              <a:rPr lang="en-US" altLang="ja-JP" sz="1000" dirty="0" smtClean="0"/>
              <a:t/>
            </a:r>
            <a:br>
              <a:rPr lang="en-US" altLang="ja-JP" sz="1000" dirty="0" smtClean="0"/>
            </a:br>
            <a:r>
              <a:rPr lang="ja-JP" altLang="en-US" sz="800" dirty="0" smtClean="0"/>
              <a:t>公共施設、犯罪情報、大気汚染測量データ等を数値化し、自分が住みたいと思う条件に合ったエリアを検索できるサービス。</a:t>
            </a:r>
            <a:endParaRPr lang="ja-JP" altLang="ja-JP" sz="800" dirty="0" smtClean="0"/>
          </a:p>
        </p:txBody>
      </p:sp>
      <p:sp>
        <p:nvSpPr>
          <p:cNvPr id="18" name="正方形/長方形 17"/>
          <p:cNvSpPr/>
          <p:nvPr/>
        </p:nvSpPr>
        <p:spPr>
          <a:xfrm>
            <a:off x="6725060" y="2369372"/>
            <a:ext cx="2376000" cy="1584176"/>
          </a:xfrm>
          <a:prstGeom prst="rect">
            <a:avLst/>
          </a:prstGeom>
          <a:solidFill>
            <a:schemeClr val="bg1"/>
          </a:solidFill>
          <a:ln w="76200">
            <a:solidFill>
              <a:schemeClr val="accent1">
                <a:lumMod val="40000"/>
                <a:lumOff val="60000"/>
              </a:schemeClr>
            </a:solidFill>
          </a:ln>
        </p:spPr>
        <p:txBody>
          <a:bodyPr wrap="square" lIns="0" rIns="0">
            <a:noAutofit/>
          </a:bodyPr>
          <a:lstStyle/>
          <a:p>
            <a:pPr algn="ctr" fontAlgn="auto">
              <a:spcBef>
                <a:spcPts val="0"/>
              </a:spcBef>
              <a:spcAft>
                <a:spcPts val="0"/>
              </a:spcAft>
            </a:pPr>
            <a:endParaRPr lang="en-US" altLang="ja-JP" sz="1050" b="1" dirty="0" smtClean="0">
              <a:solidFill>
                <a:prstClr val="black"/>
              </a:solidFill>
              <a:latin typeface="Calibri"/>
              <a:ea typeface="ＭＳ Ｐゴシック"/>
            </a:endParaRPr>
          </a:p>
        </p:txBody>
      </p:sp>
      <p:sp>
        <p:nvSpPr>
          <p:cNvPr id="19" name="正方形/長方形 18"/>
          <p:cNvSpPr/>
          <p:nvPr/>
        </p:nvSpPr>
        <p:spPr>
          <a:xfrm>
            <a:off x="6749443" y="2351949"/>
            <a:ext cx="2351881" cy="430887"/>
          </a:xfrm>
          <a:prstGeom prst="rect">
            <a:avLst/>
          </a:prstGeom>
        </p:spPr>
        <p:txBody>
          <a:bodyPr wrap="square">
            <a:spAutoFit/>
          </a:bodyPr>
          <a:lstStyle/>
          <a:p>
            <a:r>
              <a:rPr lang="ja-JP" altLang="ja-JP" sz="1050" b="1" dirty="0" smtClean="0"/>
              <a:t>未利用地の活用促進のための地図上での情報公開とアイデア募集</a:t>
            </a:r>
            <a:endParaRPr lang="ja-JP" altLang="en-US" sz="1050" b="1" dirty="0"/>
          </a:p>
        </p:txBody>
      </p:sp>
      <p:sp>
        <p:nvSpPr>
          <p:cNvPr id="20" name="正方形/長方形 19"/>
          <p:cNvSpPr/>
          <p:nvPr/>
        </p:nvSpPr>
        <p:spPr>
          <a:xfrm>
            <a:off x="6725061" y="2783997"/>
            <a:ext cx="2376263" cy="1169551"/>
          </a:xfrm>
          <a:prstGeom prst="rect">
            <a:avLst/>
          </a:prstGeom>
        </p:spPr>
        <p:txBody>
          <a:bodyPr wrap="square">
            <a:spAutoFit/>
          </a:bodyPr>
          <a:lstStyle/>
          <a:p>
            <a:pPr marL="180975" indent="-180975">
              <a:tabLst>
                <a:tab pos="180975" algn="l"/>
              </a:tabLst>
            </a:pPr>
            <a:r>
              <a:rPr lang="ja-JP" altLang="en-US" sz="1000" dirty="0" smtClean="0"/>
              <a:t>＜固定資産台帳の情報の活用例＞</a:t>
            </a:r>
            <a:endParaRPr lang="en-US" altLang="ja-JP" sz="1000" dirty="0" smtClean="0"/>
          </a:p>
          <a:p>
            <a:pPr marL="180975" indent="-180975">
              <a:tabLst>
                <a:tab pos="180975" algn="l"/>
              </a:tabLst>
            </a:pPr>
            <a:r>
              <a:rPr lang="ja-JP" altLang="en-US" sz="1000" dirty="0" smtClean="0"/>
              <a:t>固定資産台帳の情報をもとに、</a:t>
            </a:r>
            <a:endParaRPr lang="en-US" altLang="ja-JP" sz="1000" dirty="0" smtClean="0"/>
          </a:p>
          <a:p>
            <a:pPr marL="180975" indent="-180975">
              <a:tabLst>
                <a:tab pos="180975" algn="l"/>
              </a:tabLst>
            </a:pPr>
            <a:r>
              <a:rPr lang="ja-JP" altLang="en-US" sz="1000" dirty="0" smtClean="0"/>
              <a:t>１）公共施設と未利用地のデータを地図上に表示</a:t>
            </a:r>
            <a:endParaRPr lang="en-US" altLang="ja-JP" sz="1000" dirty="0" smtClean="0"/>
          </a:p>
          <a:p>
            <a:pPr marL="180975" indent="-180975">
              <a:tabLst>
                <a:tab pos="180975" algn="l"/>
              </a:tabLst>
            </a:pPr>
            <a:r>
              <a:rPr lang="ja-JP" altLang="en-US" sz="1000" dirty="0" smtClean="0"/>
              <a:t>２）未利用地の活用アイデアを募集</a:t>
            </a:r>
            <a:endParaRPr lang="en-US" altLang="ja-JP" sz="1000" dirty="0" smtClean="0"/>
          </a:p>
          <a:p>
            <a:pPr>
              <a:tabLst>
                <a:tab pos="0" algn="l"/>
              </a:tabLst>
            </a:pPr>
            <a:r>
              <a:rPr lang="ja-JP" altLang="en-US" sz="1000" dirty="0" smtClean="0"/>
              <a:t>民間企業の創意工夫やノウハウを活用した、未利用地の有効活用が可能に</a:t>
            </a:r>
          </a:p>
        </p:txBody>
      </p:sp>
      <p:sp>
        <p:nvSpPr>
          <p:cNvPr id="22" name="正方形/長方形 21"/>
          <p:cNvSpPr/>
          <p:nvPr/>
        </p:nvSpPr>
        <p:spPr>
          <a:xfrm>
            <a:off x="2226486" y="2564604"/>
            <a:ext cx="2196000" cy="553998"/>
          </a:xfrm>
          <a:prstGeom prst="rect">
            <a:avLst/>
          </a:prstGeom>
        </p:spPr>
        <p:txBody>
          <a:bodyPr wrap="square">
            <a:spAutoFit/>
          </a:bodyPr>
          <a:lstStyle/>
          <a:p>
            <a:r>
              <a:rPr lang="ja-JP" altLang="en-US" sz="1000" dirty="0" smtClean="0"/>
              <a:t>年度別・地域別・種類別で、公共施設の状況をグラフに表示し、施設の老朽化状況などが確認できる。</a:t>
            </a:r>
            <a:endParaRPr lang="en-US" altLang="ja-JP" sz="1000" dirty="0" smtClean="0"/>
          </a:p>
        </p:txBody>
      </p:sp>
      <p:sp>
        <p:nvSpPr>
          <p:cNvPr id="23" name="正方形/長方形 22"/>
          <p:cNvSpPr/>
          <p:nvPr/>
        </p:nvSpPr>
        <p:spPr>
          <a:xfrm>
            <a:off x="6502" y="2564604"/>
            <a:ext cx="2196000" cy="553998"/>
          </a:xfrm>
          <a:prstGeom prst="rect">
            <a:avLst/>
          </a:prstGeom>
        </p:spPr>
        <p:txBody>
          <a:bodyPr wrap="square">
            <a:spAutoFit/>
          </a:bodyPr>
          <a:lstStyle/>
          <a:p>
            <a:pPr marL="0" lvl="1"/>
            <a:r>
              <a:rPr lang="ja-JP" altLang="en-US" sz="1000" dirty="0" smtClean="0"/>
              <a:t>公共施設を検索し地図上に表示するほか、対象の公共施設の一覧表、施設詳細を表示する。</a:t>
            </a:r>
            <a:endParaRPr lang="ja-JP" altLang="en-US" sz="1000" dirty="0">
              <a:solidFill>
                <a:srgbClr val="FF0000"/>
              </a:solidFill>
            </a:endParaRPr>
          </a:p>
        </p:txBody>
      </p:sp>
      <p:grpSp>
        <p:nvGrpSpPr>
          <p:cNvPr id="24" name="グループ化 23"/>
          <p:cNvGrpSpPr/>
          <p:nvPr/>
        </p:nvGrpSpPr>
        <p:grpSpPr>
          <a:xfrm>
            <a:off x="49676" y="4653135"/>
            <a:ext cx="981526" cy="576065"/>
            <a:chOff x="2936776" y="3861048"/>
            <a:chExt cx="1728192" cy="1014289"/>
          </a:xfrm>
        </p:grpSpPr>
        <p:pic>
          <p:nvPicPr>
            <p:cNvPr id="25" name="図 2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36776" y="3861048"/>
              <a:ext cx="1728192" cy="1014289"/>
            </a:xfrm>
            <a:prstGeom prst="rect">
              <a:avLst/>
            </a:prstGeom>
            <a:ln>
              <a:solidFill>
                <a:schemeClr val="tx1">
                  <a:lumMod val="95000"/>
                  <a:lumOff val="5000"/>
                </a:schemeClr>
              </a:solidFill>
            </a:ln>
          </p:spPr>
        </p:pic>
        <p:pic>
          <p:nvPicPr>
            <p:cNvPr id="26" name="図 2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08784" y="3933056"/>
              <a:ext cx="1611506" cy="876849"/>
            </a:xfrm>
            <a:prstGeom prst="rect">
              <a:avLst/>
            </a:prstGeom>
          </p:spPr>
        </p:pic>
      </p:grpSp>
      <p:sp>
        <p:nvSpPr>
          <p:cNvPr id="27" name="正方形/長方形 26"/>
          <p:cNvSpPr/>
          <p:nvPr/>
        </p:nvSpPr>
        <p:spPr>
          <a:xfrm>
            <a:off x="167106" y="4755340"/>
            <a:ext cx="746666" cy="400110"/>
          </a:xfrm>
          <a:prstGeom prst="rect">
            <a:avLst/>
          </a:prstGeom>
          <a:solidFill>
            <a:schemeClr val="bg1"/>
          </a:solidFill>
          <a:effectLst>
            <a:softEdge rad="63500"/>
          </a:effectLst>
        </p:spPr>
        <p:txBody>
          <a:bodyPr wrap="square">
            <a:spAutoFit/>
          </a:bodyPr>
          <a:lstStyle/>
          <a:p>
            <a:pPr algn="ctr"/>
            <a:r>
              <a:rPr lang="ja-JP" altLang="en-US" sz="1000" dirty="0" smtClean="0"/>
              <a:t>施設の</a:t>
            </a:r>
            <a:endParaRPr lang="en-US" altLang="ja-JP" sz="1000" dirty="0" smtClean="0"/>
          </a:p>
          <a:p>
            <a:pPr algn="ctr"/>
            <a:r>
              <a:rPr lang="ja-JP" altLang="en-US" sz="1000" dirty="0" smtClean="0"/>
              <a:t>一覧表示</a:t>
            </a:r>
            <a:endParaRPr lang="en-US" altLang="ja-JP" sz="1000" dirty="0" smtClean="0"/>
          </a:p>
        </p:txBody>
      </p:sp>
      <p:grpSp>
        <p:nvGrpSpPr>
          <p:cNvPr id="28" name="グループ化 27"/>
          <p:cNvGrpSpPr/>
          <p:nvPr/>
        </p:nvGrpSpPr>
        <p:grpSpPr>
          <a:xfrm>
            <a:off x="1200618" y="4653136"/>
            <a:ext cx="810825" cy="936104"/>
            <a:chOff x="3779912" y="1100420"/>
            <a:chExt cx="4511792" cy="5208900"/>
          </a:xfrm>
        </p:grpSpPr>
        <p:sp>
          <p:nvSpPr>
            <p:cNvPr id="29" name="正方形/長方形 28"/>
            <p:cNvSpPr/>
            <p:nvPr/>
          </p:nvSpPr>
          <p:spPr>
            <a:xfrm>
              <a:off x="3779912" y="1100420"/>
              <a:ext cx="4511792" cy="52089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51920" y="1155699"/>
              <a:ext cx="4368594" cy="4937597"/>
            </a:xfrm>
            <a:prstGeom prst="rect">
              <a:avLst/>
            </a:prstGeom>
          </p:spPr>
        </p:pic>
      </p:grpSp>
      <p:pic>
        <p:nvPicPr>
          <p:cNvPr id="31" name="Picture 6"/>
          <p:cNvPicPr>
            <a:picLocks noChangeAspect="1" noChangeArrowheads="1"/>
          </p:cNvPicPr>
          <p:nvPr/>
        </p:nvPicPr>
        <p:blipFill>
          <a:blip r:embed="rId6" cstate="email"/>
          <a:srcRect/>
          <a:stretch>
            <a:fillRect/>
          </a:stretch>
        </p:blipFill>
        <p:spPr bwMode="auto">
          <a:xfrm>
            <a:off x="2277300" y="3284684"/>
            <a:ext cx="2039342" cy="1133386"/>
          </a:xfrm>
          <a:prstGeom prst="rect">
            <a:avLst/>
          </a:prstGeom>
          <a:noFill/>
          <a:ln w="9525">
            <a:solidFill>
              <a:schemeClr val="tx1"/>
            </a:solidFill>
            <a:miter lim="800000"/>
            <a:headEnd/>
            <a:tailEnd/>
          </a:ln>
          <a:effectLst/>
        </p:spPr>
      </p:pic>
      <p:sp>
        <p:nvSpPr>
          <p:cNvPr id="32" name="正方形/長方形 31"/>
          <p:cNvSpPr/>
          <p:nvPr/>
        </p:nvSpPr>
        <p:spPr>
          <a:xfrm>
            <a:off x="1103210" y="4901098"/>
            <a:ext cx="1080120" cy="400110"/>
          </a:xfrm>
          <a:prstGeom prst="rect">
            <a:avLst/>
          </a:prstGeom>
          <a:solidFill>
            <a:schemeClr val="bg1"/>
          </a:solidFill>
          <a:effectLst>
            <a:softEdge rad="127000"/>
          </a:effectLst>
        </p:spPr>
        <p:txBody>
          <a:bodyPr wrap="square">
            <a:spAutoFit/>
          </a:bodyPr>
          <a:lstStyle/>
          <a:p>
            <a:pPr algn="ctr"/>
            <a:r>
              <a:rPr lang="ja-JP" altLang="en-US" sz="1000" dirty="0" smtClean="0"/>
              <a:t>施設詳細表示（比較ができる）</a:t>
            </a:r>
            <a:endParaRPr lang="en-US" altLang="ja-JP" sz="1000" dirty="0" smtClean="0"/>
          </a:p>
        </p:txBody>
      </p:sp>
      <p:pic>
        <p:nvPicPr>
          <p:cNvPr id="33" name="図 32" descr="図1.png"/>
          <p:cNvPicPr>
            <a:picLocks noChangeAspect="1"/>
          </p:cNvPicPr>
          <p:nvPr/>
        </p:nvPicPr>
        <p:blipFill>
          <a:blip r:embed="rId7" cstate="email"/>
          <a:stretch>
            <a:fillRect/>
          </a:stretch>
        </p:blipFill>
        <p:spPr>
          <a:xfrm>
            <a:off x="4539903" y="3284684"/>
            <a:ext cx="1999621" cy="1152893"/>
          </a:xfrm>
          <a:prstGeom prst="rect">
            <a:avLst/>
          </a:prstGeom>
          <a:ln>
            <a:solidFill>
              <a:schemeClr val="tx1"/>
            </a:solidFill>
          </a:ln>
        </p:spPr>
      </p:pic>
      <p:pic>
        <p:nvPicPr>
          <p:cNvPr id="34" name="図 33"/>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5747436" y="4653136"/>
            <a:ext cx="792088" cy="889854"/>
          </a:xfrm>
          <a:prstGeom prst="rect">
            <a:avLst/>
          </a:prstGeom>
          <a:ln>
            <a:solidFill>
              <a:schemeClr val="tx1"/>
            </a:solidFill>
          </a:ln>
        </p:spPr>
      </p:pic>
      <p:sp>
        <p:nvSpPr>
          <p:cNvPr id="35" name="正方形/長方形 34"/>
          <p:cNvSpPr/>
          <p:nvPr/>
        </p:nvSpPr>
        <p:spPr>
          <a:xfrm>
            <a:off x="4595308" y="4580828"/>
            <a:ext cx="1152128" cy="400110"/>
          </a:xfrm>
          <a:prstGeom prst="rect">
            <a:avLst/>
          </a:prstGeom>
          <a:solidFill>
            <a:schemeClr val="bg1"/>
          </a:solidFill>
          <a:effectLst>
            <a:softEdge rad="63500"/>
          </a:effectLst>
        </p:spPr>
        <p:txBody>
          <a:bodyPr wrap="square">
            <a:spAutoFit/>
          </a:bodyPr>
          <a:lstStyle/>
          <a:p>
            <a:pPr algn="r"/>
            <a:r>
              <a:rPr lang="ja-JP" altLang="en-US" sz="1000" dirty="0" smtClean="0"/>
              <a:t>施設にイベントを</a:t>
            </a:r>
            <a:r>
              <a:rPr lang="en-US" altLang="ja-JP" sz="1000" dirty="0" smtClean="0"/>
              <a:t/>
            </a:r>
            <a:br>
              <a:rPr lang="en-US" altLang="ja-JP" sz="1000" dirty="0" smtClean="0"/>
            </a:br>
            <a:r>
              <a:rPr lang="ja-JP" altLang="en-US" sz="1000" dirty="0" smtClean="0"/>
              <a:t>登録＆閲覧</a:t>
            </a:r>
            <a:endParaRPr lang="en-US" altLang="ja-JP" sz="1000" dirty="0" smtClean="0"/>
          </a:p>
        </p:txBody>
      </p:sp>
      <p:pic>
        <p:nvPicPr>
          <p:cNvPr id="36" name="Picture 3"/>
          <p:cNvPicPr>
            <a:picLocks noChangeAspect="1" noChangeArrowheads="1"/>
          </p:cNvPicPr>
          <p:nvPr/>
        </p:nvPicPr>
        <p:blipFill>
          <a:blip r:embed="rId9" cstate="email"/>
          <a:srcRect/>
          <a:stretch>
            <a:fillRect/>
          </a:stretch>
        </p:blipFill>
        <p:spPr bwMode="auto">
          <a:xfrm>
            <a:off x="2408553" y="4581128"/>
            <a:ext cx="1933184" cy="576064"/>
          </a:xfrm>
          <a:prstGeom prst="rect">
            <a:avLst/>
          </a:prstGeom>
          <a:noFill/>
          <a:ln w="9525">
            <a:solidFill>
              <a:schemeClr val="tx1"/>
            </a:solidFill>
            <a:miter lim="800000"/>
            <a:headEnd/>
            <a:tailEnd/>
          </a:ln>
        </p:spPr>
      </p:pic>
      <p:sp>
        <p:nvSpPr>
          <p:cNvPr id="37" name="正方形/長方形 36"/>
          <p:cNvSpPr/>
          <p:nvPr/>
        </p:nvSpPr>
        <p:spPr>
          <a:xfrm>
            <a:off x="2444433" y="5157192"/>
            <a:ext cx="1872208" cy="400110"/>
          </a:xfrm>
          <a:prstGeom prst="rect">
            <a:avLst/>
          </a:prstGeom>
          <a:solidFill>
            <a:schemeClr val="bg1"/>
          </a:solidFill>
          <a:effectLst>
            <a:softEdge rad="63500"/>
          </a:effectLst>
        </p:spPr>
        <p:txBody>
          <a:bodyPr wrap="square">
            <a:spAutoFit/>
          </a:bodyPr>
          <a:lstStyle/>
          <a:p>
            <a:pPr algn="ctr"/>
            <a:r>
              <a:rPr lang="ja-JP" altLang="en-US" sz="1000" dirty="0" smtClean="0"/>
              <a:t>データの明細</a:t>
            </a:r>
            <a:endParaRPr lang="en-US" altLang="ja-JP" sz="1000" dirty="0" smtClean="0"/>
          </a:p>
          <a:p>
            <a:pPr algn="ctr"/>
            <a:r>
              <a:rPr lang="ja-JP" altLang="en-US" sz="1000" dirty="0" smtClean="0"/>
              <a:t>（</a:t>
            </a:r>
            <a:r>
              <a:rPr lang="en-US" altLang="ja-JP" sz="1000" dirty="0" smtClean="0"/>
              <a:t>1</a:t>
            </a:r>
            <a:r>
              <a:rPr lang="ja-JP" altLang="en-US" sz="1000" dirty="0" smtClean="0"/>
              <a:t>件ずつの施設が確認できる）</a:t>
            </a:r>
            <a:endParaRPr lang="en-US" altLang="ja-JP" sz="1000" dirty="0" smtClean="0"/>
          </a:p>
        </p:txBody>
      </p:sp>
      <p:grpSp>
        <p:nvGrpSpPr>
          <p:cNvPr id="53" name="グループ化 52"/>
          <p:cNvGrpSpPr/>
          <p:nvPr/>
        </p:nvGrpSpPr>
        <p:grpSpPr>
          <a:xfrm>
            <a:off x="11796" y="3284684"/>
            <a:ext cx="2150860" cy="1212482"/>
            <a:chOff x="11796" y="3284684"/>
            <a:chExt cx="2171534" cy="1224136"/>
          </a:xfrm>
        </p:grpSpPr>
        <p:pic>
          <p:nvPicPr>
            <p:cNvPr id="21" name="図 20" descr="図2.png"/>
            <p:cNvPicPr>
              <a:picLocks noChangeAspect="1"/>
            </p:cNvPicPr>
            <p:nvPr/>
          </p:nvPicPr>
          <p:blipFill>
            <a:blip r:embed="rId10" cstate="email"/>
            <a:srcRect/>
            <a:stretch>
              <a:fillRect/>
            </a:stretch>
          </p:blipFill>
          <p:spPr>
            <a:xfrm>
              <a:off x="11796" y="3284684"/>
              <a:ext cx="2171534" cy="1224136"/>
            </a:xfrm>
            <a:prstGeom prst="rect">
              <a:avLst/>
            </a:prstGeom>
            <a:ln>
              <a:solidFill>
                <a:schemeClr val="tx1"/>
              </a:solidFill>
            </a:ln>
          </p:spPr>
        </p:pic>
        <p:pic>
          <p:nvPicPr>
            <p:cNvPr id="38" name="図 37"/>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a:xfrm>
              <a:off x="743170" y="3284684"/>
              <a:ext cx="1440160" cy="1224136"/>
            </a:xfrm>
            <a:prstGeom prst="rect">
              <a:avLst/>
            </a:prstGeom>
          </p:spPr>
        </p:pic>
      </p:grpSp>
      <p:sp>
        <p:nvSpPr>
          <p:cNvPr id="39" name="円/楕円 38"/>
          <p:cNvSpPr/>
          <p:nvPr/>
        </p:nvSpPr>
        <p:spPr>
          <a:xfrm>
            <a:off x="1391242" y="4076772"/>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p:cNvCxnSpPr>
            <a:stCxn id="39" idx="4"/>
          </p:cNvCxnSpPr>
          <p:nvPr/>
        </p:nvCxnSpPr>
        <p:spPr>
          <a:xfrm>
            <a:off x="1499254" y="4292796"/>
            <a:ext cx="36004" cy="648072"/>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44" idx="4"/>
          </p:cNvCxnSpPr>
          <p:nvPr/>
        </p:nvCxnSpPr>
        <p:spPr>
          <a:xfrm flipH="1">
            <a:off x="1751282" y="4148780"/>
            <a:ext cx="36004" cy="792088"/>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43" idx="3"/>
          </p:cNvCxnSpPr>
          <p:nvPr/>
        </p:nvCxnSpPr>
        <p:spPr>
          <a:xfrm>
            <a:off x="1350870" y="4045136"/>
            <a:ext cx="40372" cy="895732"/>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3" name="円/楕円 42"/>
          <p:cNvSpPr/>
          <p:nvPr/>
        </p:nvSpPr>
        <p:spPr>
          <a:xfrm>
            <a:off x="1319234" y="3860748"/>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1679274" y="3932756"/>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3164513" y="3788740"/>
            <a:ext cx="144016" cy="360040"/>
          </a:xfrm>
          <a:prstGeom prst="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矢印コネクタ 45"/>
          <p:cNvCxnSpPr>
            <a:stCxn id="45" idx="2"/>
          </p:cNvCxnSpPr>
          <p:nvPr/>
        </p:nvCxnSpPr>
        <p:spPr>
          <a:xfrm>
            <a:off x="3236521" y="4148780"/>
            <a:ext cx="0" cy="792088"/>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5747436" y="3682824"/>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a:stCxn id="49" idx="2"/>
          </p:cNvCxnSpPr>
          <p:nvPr/>
        </p:nvCxnSpPr>
        <p:spPr>
          <a:xfrm>
            <a:off x="5861349" y="3898268"/>
            <a:ext cx="102111" cy="898584"/>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717720" y="3682824"/>
            <a:ext cx="287258" cy="215444"/>
          </a:xfrm>
          <a:prstGeom prst="rect">
            <a:avLst/>
          </a:prstGeom>
          <a:noFill/>
        </p:spPr>
        <p:txBody>
          <a:bodyPr wrap="none" rtlCol="0">
            <a:spAutoFit/>
          </a:bodyPr>
          <a:lstStyle/>
          <a:p>
            <a:r>
              <a:rPr kumimoji="1" lang="ja-JP" altLang="en-US" sz="800" dirty="0" smtClean="0">
                <a:solidFill>
                  <a:schemeClr val="accent4">
                    <a:lumMod val="75000"/>
                  </a:schemeClr>
                </a:solidFill>
              </a:rPr>
              <a:t>★</a:t>
            </a:r>
            <a:endParaRPr kumimoji="1" lang="ja-JP" altLang="en-US" sz="800" dirty="0">
              <a:solidFill>
                <a:schemeClr val="accent4">
                  <a:lumMod val="75000"/>
                </a:schemeClr>
              </a:solidFill>
            </a:endParaRPr>
          </a:p>
        </p:txBody>
      </p:sp>
      <p:pic>
        <p:nvPicPr>
          <p:cNvPr id="50" name="Picture 2"/>
          <p:cNvPicPr>
            <a:picLocks noChangeAspect="1" noChangeArrowheads="1"/>
          </p:cNvPicPr>
          <p:nvPr/>
        </p:nvPicPr>
        <p:blipFill>
          <a:blip r:embed="rId12" cstate="email"/>
          <a:srcRect/>
          <a:stretch>
            <a:fillRect/>
          </a:stretch>
        </p:blipFill>
        <p:spPr bwMode="auto">
          <a:xfrm>
            <a:off x="6821557" y="5517253"/>
            <a:ext cx="2196000" cy="1144077"/>
          </a:xfrm>
          <a:prstGeom prst="rect">
            <a:avLst/>
          </a:prstGeom>
          <a:noFill/>
          <a:ln w="9525">
            <a:noFill/>
            <a:miter lim="800000"/>
            <a:headEnd/>
            <a:tailEnd/>
          </a:ln>
        </p:spPr>
      </p:pic>
      <p:sp>
        <p:nvSpPr>
          <p:cNvPr id="51" name="下矢印 50"/>
          <p:cNvSpPr/>
          <p:nvPr/>
        </p:nvSpPr>
        <p:spPr>
          <a:xfrm>
            <a:off x="383130" y="4437112"/>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a:t>
            </a:r>
            <a:r>
              <a:rPr lang="ja-JP" altLang="en-US" dirty="0" smtClean="0"/>
              <a:t>・目的</a:t>
            </a:r>
            <a:endParaRPr kumimoji="1" lang="ja-JP" altLang="en-US" dirty="0"/>
          </a:p>
        </p:txBody>
      </p:sp>
      <p:sp>
        <p:nvSpPr>
          <p:cNvPr id="3" name="正方形/長方形 2"/>
          <p:cNvSpPr/>
          <p:nvPr/>
        </p:nvSpPr>
        <p:spPr>
          <a:xfrm>
            <a:off x="156372" y="767604"/>
            <a:ext cx="8820000" cy="3600000"/>
          </a:xfrm>
          <a:prstGeom prst="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lt1"/>
              </a:solidFill>
            </a:endParaRPr>
          </a:p>
        </p:txBody>
      </p:sp>
      <p:sp>
        <p:nvSpPr>
          <p:cNvPr id="4" name="正方形/長方形 3"/>
          <p:cNvSpPr/>
          <p:nvPr/>
        </p:nvSpPr>
        <p:spPr>
          <a:xfrm>
            <a:off x="930370" y="857416"/>
            <a:ext cx="3724145" cy="3431660"/>
          </a:xfrm>
          <a:prstGeom prst="rect">
            <a:avLst/>
          </a:prstGeom>
          <a:solidFill>
            <a:schemeClr val="bg1"/>
          </a:solidFill>
          <a:effectLst/>
        </p:spPr>
        <p:style>
          <a:lnRef idx="1">
            <a:schemeClr val="accent1"/>
          </a:lnRef>
          <a:fillRef idx="2">
            <a:schemeClr val="accent1"/>
          </a:fillRef>
          <a:effectRef idx="1">
            <a:schemeClr val="accent1"/>
          </a:effectRef>
          <a:fontRef idx="minor">
            <a:schemeClr val="dk1"/>
          </a:fontRef>
        </p:style>
        <p:txBody>
          <a:bodyPr wrap="square">
            <a:noAutofit/>
          </a:bodyPr>
          <a:lstStyle/>
          <a:p>
            <a:pPr marL="228600" indent="-228600"/>
            <a:r>
              <a:rPr lang="en-US" altLang="ja-JP" sz="1200" dirty="0" smtClean="0">
                <a:latin typeface="+mn-ea"/>
              </a:rPr>
              <a:t>【</a:t>
            </a:r>
            <a:r>
              <a:rPr lang="ja-JP" altLang="en-US" sz="1200" dirty="0">
                <a:latin typeface="+mn-ea"/>
              </a:rPr>
              <a:t>電子行政オープンデータ</a:t>
            </a:r>
            <a:r>
              <a:rPr lang="ja-JP" altLang="en-US" sz="1200" dirty="0" smtClean="0">
                <a:latin typeface="+mn-ea"/>
              </a:rPr>
              <a:t>戦略（</a:t>
            </a:r>
            <a:r>
              <a:rPr lang="en-US" altLang="ja-JP" sz="1200" dirty="0" smtClean="0">
                <a:latin typeface="+mn-ea"/>
              </a:rPr>
              <a:t>H24.7</a:t>
            </a:r>
            <a:r>
              <a:rPr lang="ja-JP" altLang="en-US" sz="1200" dirty="0" smtClean="0">
                <a:latin typeface="+mn-ea"/>
              </a:rPr>
              <a:t>）</a:t>
            </a:r>
            <a:r>
              <a:rPr lang="en-US" altLang="ja-JP" sz="1200" dirty="0" smtClean="0">
                <a:latin typeface="+mn-ea"/>
              </a:rPr>
              <a:t>】</a:t>
            </a:r>
          </a:p>
          <a:p>
            <a:pPr marL="228600" indent="-228600">
              <a:buFont typeface="Arial" pitchFamily="34" charset="0"/>
              <a:buChar char="•"/>
            </a:pPr>
            <a:r>
              <a:rPr lang="ja-JP" altLang="en-US" sz="1200" dirty="0" smtClean="0">
                <a:latin typeface="+mn-ea"/>
              </a:rPr>
              <a:t>公共データを社会全体で効率的に活用促進するための基本戦略</a:t>
            </a:r>
            <a:endParaRPr lang="en-US" altLang="ja-JP" sz="1200" dirty="0" smtClean="0">
              <a:latin typeface="+mn-ea"/>
            </a:endParaRPr>
          </a:p>
          <a:p>
            <a:pPr marL="228600" indent="-228600">
              <a:buFont typeface="Arial" pitchFamily="34" charset="0"/>
              <a:buChar char="•"/>
            </a:pPr>
            <a:r>
              <a:rPr lang="ja-JP" altLang="en-US" sz="1200" dirty="0" smtClean="0">
                <a:latin typeface="+mn-ea"/>
              </a:rPr>
              <a:t>総務省では、情報流通連基盤の構築と、実証実験によるモデルケースの取り纏めを進めてきた。</a:t>
            </a:r>
            <a:r>
              <a:rPr lang="en-US" altLang="ja-JP" sz="1200" dirty="0" smtClean="0">
                <a:latin typeface="+mn-ea"/>
              </a:rPr>
              <a:t/>
            </a:r>
            <a:br>
              <a:rPr lang="en-US" altLang="ja-JP" sz="1200" dirty="0" smtClean="0">
                <a:latin typeface="+mn-ea"/>
              </a:rPr>
            </a:br>
            <a:r>
              <a:rPr lang="ja-JP" altLang="en-US" sz="1200" dirty="0" smtClean="0">
                <a:latin typeface="+mn-ea"/>
              </a:rPr>
              <a:t>（</a:t>
            </a:r>
            <a:r>
              <a:rPr lang="en-US" altLang="ja-JP" sz="1200" dirty="0" smtClean="0">
                <a:latin typeface="+mn-ea"/>
              </a:rPr>
              <a:t>H24</a:t>
            </a:r>
            <a:r>
              <a:rPr lang="ja-JP" altLang="en-US" sz="1200" dirty="0" smtClean="0">
                <a:latin typeface="+mn-ea"/>
              </a:rPr>
              <a:t>年度５テーマ、</a:t>
            </a:r>
            <a:r>
              <a:rPr lang="en-US" altLang="ja-JP" sz="1200" dirty="0" smtClean="0">
                <a:latin typeface="+mn-ea"/>
              </a:rPr>
              <a:t>H25</a:t>
            </a:r>
            <a:r>
              <a:rPr lang="ja-JP" altLang="en-US" sz="1200" dirty="0" smtClean="0">
                <a:latin typeface="+mn-ea"/>
              </a:rPr>
              <a:t>年度６テーマ、</a:t>
            </a:r>
            <a:r>
              <a:rPr lang="en-US" altLang="ja-JP" sz="1200" dirty="0" smtClean="0">
                <a:latin typeface="+mn-ea"/>
              </a:rPr>
              <a:t>H26</a:t>
            </a:r>
            <a:r>
              <a:rPr lang="ja-JP" altLang="en-US" sz="1200" dirty="0" smtClean="0">
                <a:latin typeface="+mn-ea"/>
              </a:rPr>
              <a:t>年度１テーマ）</a:t>
            </a:r>
            <a:endParaRPr lang="en-US" altLang="ja-JP" sz="1200" dirty="0" smtClean="0">
              <a:latin typeface="+mn-ea"/>
            </a:endParaRPr>
          </a:p>
        </p:txBody>
      </p:sp>
      <p:sp>
        <p:nvSpPr>
          <p:cNvPr id="5" name="正方形/長方形 4"/>
          <p:cNvSpPr/>
          <p:nvPr/>
        </p:nvSpPr>
        <p:spPr>
          <a:xfrm>
            <a:off x="280613" y="857415"/>
            <a:ext cx="543739" cy="307777"/>
          </a:xfrm>
          <a:prstGeom prst="rect">
            <a:avLst/>
          </a:prstGeom>
          <a:effectLst/>
        </p:spPr>
        <p:txBody>
          <a:bodyPr wrap="none">
            <a:spAutoFit/>
          </a:bodyPr>
          <a:lstStyle/>
          <a:p>
            <a:r>
              <a:rPr lang="ja-JP" altLang="en-US" sz="1400" dirty="0" smtClean="0"/>
              <a:t>背景</a:t>
            </a:r>
            <a:endParaRPr lang="ja-JP" altLang="en-US" sz="1400" dirty="0"/>
          </a:p>
        </p:txBody>
      </p:sp>
      <p:sp>
        <p:nvSpPr>
          <p:cNvPr id="6" name="正方形/長方形 5"/>
          <p:cNvSpPr/>
          <p:nvPr/>
        </p:nvSpPr>
        <p:spPr>
          <a:xfrm>
            <a:off x="4781550" y="857415"/>
            <a:ext cx="4104000" cy="3431662"/>
          </a:xfrm>
          <a:prstGeom prst="rect">
            <a:avLst/>
          </a:prstGeom>
          <a:solidFill>
            <a:schemeClr val="bg1"/>
          </a:solidFill>
          <a:effectLst/>
        </p:spPr>
        <p:style>
          <a:lnRef idx="1">
            <a:schemeClr val="accent1"/>
          </a:lnRef>
          <a:fillRef idx="2">
            <a:schemeClr val="accent1"/>
          </a:fillRef>
          <a:effectRef idx="1">
            <a:schemeClr val="accent1"/>
          </a:effectRef>
          <a:fontRef idx="minor">
            <a:schemeClr val="dk1"/>
          </a:fontRef>
        </p:style>
        <p:txBody>
          <a:bodyPr wrap="square">
            <a:noAutofit/>
          </a:bodyPr>
          <a:lstStyle/>
          <a:p>
            <a:pPr marL="228600" lvl="1" indent="-228600"/>
            <a:r>
              <a:rPr lang="en-US" altLang="ja-JP" sz="1200" dirty="0" smtClean="0">
                <a:latin typeface="+mn-ea"/>
              </a:rPr>
              <a:t>【</a:t>
            </a:r>
            <a:r>
              <a:rPr lang="ja-JP" altLang="en-US" sz="1200" dirty="0" smtClean="0">
                <a:latin typeface="+mn-ea"/>
              </a:rPr>
              <a:t>「公共施設等総合管理計画」の策定要請（</a:t>
            </a:r>
            <a:r>
              <a:rPr lang="en-US" altLang="ja-JP" sz="1200" dirty="0" smtClean="0">
                <a:latin typeface="+mn-ea"/>
              </a:rPr>
              <a:t>H26.4.22</a:t>
            </a:r>
            <a:r>
              <a:rPr lang="ja-JP" altLang="en-US" sz="1200" dirty="0" smtClean="0">
                <a:latin typeface="+mn-ea"/>
              </a:rPr>
              <a:t>）</a:t>
            </a:r>
            <a:r>
              <a:rPr lang="en-US" altLang="ja-JP" sz="1200" dirty="0" smtClean="0">
                <a:latin typeface="+mn-ea"/>
              </a:rPr>
              <a:t>】</a:t>
            </a:r>
            <a:endParaRPr lang="en-US" altLang="ja-JP" sz="1200" dirty="0">
              <a:latin typeface="+mn-ea"/>
            </a:endParaRPr>
          </a:p>
          <a:p>
            <a:pPr marL="180975" lvl="1" indent="-95250">
              <a:buFont typeface="Arial"/>
              <a:buChar char="•"/>
            </a:pPr>
            <a:r>
              <a:rPr lang="ja-JP" altLang="en-US" sz="1200" dirty="0" smtClean="0">
                <a:latin typeface="+mn-ea"/>
              </a:rPr>
              <a:t>民間活力の活用のため、公共施設等に関する情報については、積極的な公開に努める</a:t>
            </a:r>
            <a:endParaRPr lang="en-US" altLang="ja-JP" sz="1200" dirty="0" smtClean="0">
              <a:latin typeface="+mn-ea"/>
            </a:endParaRPr>
          </a:p>
          <a:p>
            <a:pPr marL="180975" lvl="1" indent="-95250">
              <a:buFont typeface="Arial"/>
              <a:buChar char="•"/>
            </a:pPr>
            <a:r>
              <a:rPr lang="en-US" altLang="ja-JP" sz="1200" dirty="0" smtClean="0">
                <a:latin typeface="+mn-ea"/>
              </a:rPr>
              <a:t>PPP</a:t>
            </a:r>
            <a:r>
              <a:rPr lang="ja-JP" altLang="en-US" sz="1200" baseline="30000" dirty="0" smtClean="0">
                <a:latin typeface="+mn-ea"/>
              </a:rPr>
              <a:t>*</a:t>
            </a:r>
            <a:r>
              <a:rPr lang="en-US" altLang="ja-JP" sz="1200" baseline="30000" dirty="0" smtClean="0">
                <a:latin typeface="+mn-ea"/>
              </a:rPr>
              <a:t>1</a:t>
            </a:r>
            <a:r>
              <a:rPr lang="en-US" altLang="ja-JP" sz="1200" dirty="0" smtClean="0">
                <a:latin typeface="+mn-ea"/>
              </a:rPr>
              <a:t>/PFI</a:t>
            </a:r>
            <a:r>
              <a:rPr lang="ja-JP" altLang="en-US" sz="1200" baseline="30000" dirty="0" smtClean="0">
                <a:latin typeface="+mn-ea"/>
              </a:rPr>
              <a:t>*</a:t>
            </a:r>
            <a:r>
              <a:rPr lang="en-US" altLang="ja-JP" sz="1200" baseline="30000" dirty="0" smtClean="0">
                <a:latin typeface="+mn-ea"/>
              </a:rPr>
              <a:t>2</a:t>
            </a:r>
            <a:r>
              <a:rPr lang="ja-JP" altLang="en-US" sz="1200" dirty="0" smtClean="0">
                <a:latin typeface="+mn-ea"/>
              </a:rPr>
              <a:t>の積極的な活用を検討</a:t>
            </a:r>
            <a:endParaRPr lang="en-US" altLang="ja-JP" sz="1200" dirty="0" smtClean="0">
              <a:latin typeface="+mn-ea"/>
            </a:endParaRPr>
          </a:p>
          <a:p>
            <a:pPr marL="228600" indent="-228600"/>
            <a:r>
              <a:rPr lang="en-US" altLang="ja-JP" sz="1200" dirty="0" smtClean="0">
                <a:latin typeface="+mn-ea"/>
              </a:rPr>
              <a:t>【</a:t>
            </a:r>
            <a:r>
              <a:rPr lang="ja-JP" altLang="en-US" sz="1200" dirty="0" smtClean="0">
                <a:latin typeface="+mn-ea"/>
              </a:rPr>
              <a:t>今後の地方公会計の整備促進について（</a:t>
            </a:r>
            <a:r>
              <a:rPr lang="en-US" altLang="ja-JP" sz="1200" dirty="0" smtClean="0">
                <a:latin typeface="+mn-ea"/>
              </a:rPr>
              <a:t>H26.5.23</a:t>
            </a:r>
            <a:r>
              <a:rPr lang="ja-JP" altLang="en-US" sz="1200" dirty="0" smtClean="0">
                <a:latin typeface="+mn-ea"/>
              </a:rPr>
              <a:t>）</a:t>
            </a:r>
            <a:r>
              <a:rPr lang="en-US" altLang="ja-JP" sz="1200" dirty="0" smtClean="0">
                <a:latin typeface="+mn-ea"/>
              </a:rPr>
              <a:t>】</a:t>
            </a:r>
          </a:p>
          <a:p>
            <a:pPr marL="180975" lvl="1" indent="-95250">
              <a:buFont typeface="Arial"/>
              <a:buChar char="•"/>
            </a:pPr>
            <a:r>
              <a:rPr lang="ja-JP" altLang="en-US" sz="1200" dirty="0" smtClean="0">
                <a:latin typeface="+mn-ea"/>
              </a:rPr>
              <a:t>固定資産台帳整備の準備（資産の棚卸等）を要請</a:t>
            </a:r>
            <a:endParaRPr lang="en-US" altLang="ja-JP" sz="1200" dirty="0" smtClean="0">
              <a:latin typeface="+mn-ea"/>
            </a:endParaRPr>
          </a:p>
          <a:p>
            <a:pPr marL="228600" lvl="1" indent="-228600"/>
            <a:r>
              <a:rPr lang="en-US" altLang="ja-JP" sz="1200" dirty="0" smtClean="0">
                <a:latin typeface="+mn-ea"/>
              </a:rPr>
              <a:t>【</a:t>
            </a:r>
            <a:r>
              <a:rPr lang="ja-JP" altLang="en-US" sz="1200" dirty="0" smtClean="0">
                <a:latin typeface="+mn-ea"/>
              </a:rPr>
              <a:t>「財務書類作成要領」及び「資産評価及び固定資産台帳整備の手引き」の公表について（</a:t>
            </a:r>
            <a:r>
              <a:rPr lang="en-US" altLang="ja-JP" sz="1200" dirty="0" smtClean="0">
                <a:latin typeface="+mn-ea"/>
              </a:rPr>
              <a:t>H26.9.30</a:t>
            </a:r>
            <a:r>
              <a:rPr lang="ja-JP" altLang="en-US" sz="1200" dirty="0" smtClean="0">
                <a:latin typeface="+mn-ea"/>
              </a:rPr>
              <a:t>）</a:t>
            </a:r>
            <a:r>
              <a:rPr lang="en-US" altLang="ja-JP" sz="1200" dirty="0" smtClean="0">
                <a:latin typeface="+mn-ea"/>
              </a:rPr>
              <a:t>】</a:t>
            </a:r>
          </a:p>
          <a:p>
            <a:pPr marL="180975" lvl="1" indent="-95250">
              <a:buFont typeface="Arial"/>
              <a:buChar char="•"/>
            </a:pPr>
            <a:r>
              <a:rPr lang="ja-JP" altLang="en-US" sz="1200" dirty="0" smtClean="0">
                <a:latin typeface="+mn-ea"/>
              </a:rPr>
              <a:t>固定資産台帳については、公表を前提とすることとする</a:t>
            </a:r>
            <a:endParaRPr lang="en-US" altLang="ja-JP" sz="1200" dirty="0" smtClean="0">
              <a:latin typeface="+mn-ea"/>
            </a:endParaRPr>
          </a:p>
          <a:p>
            <a:pPr marL="228600" lvl="1" indent="-228600"/>
            <a:r>
              <a:rPr lang="en-US" altLang="ja-JP" sz="1200" dirty="0" smtClean="0">
                <a:latin typeface="+mn-ea"/>
              </a:rPr>
              <a:t>【</a:t>
            </a:r>
            <a:r>
              <a:rPr lang="ja-JP" altLang="en-US" sz="1200" dirty="0" smtClean="0">
                <a:latin typeface="+mn-ea"/>
              </a:rPr>
              <a:t>統一的な基準による地方公会計の整備促進について（</a:t>
            </a:r>
            <a:r>
              <a:rPr lang="en-US" altLang="ja-JP" sz="1200" dirty="0" smtClean="0">
                <a:latin typeface="+mn-ea"/>
              </a:rPr>
              <a:t>H27.1.23</a:t>
            </a:r>
            <a:r>
              <a:rPr lang="ja-JP" altLang="en-US" sz="1200" dirty="0" smtClean="0">
                <a:latin typeface="+mn-ea"/>
              </a:rPr>
              <a:t>）</a:t>
            </a:r>
            <a:r>
              <a:rPr lang="en-US" altLang="ja-JP" sz="1200" dirty="0" smtClean="0">
                <a:latin typeface="+mn-ea"/>
              </a:rPr>
              <a:t>】</a:t>
            </a:r>
          </a:p>
          <a:p>
            <a:pPr marL="180975" lvl="1" indent="-95250">
              <a:buFont typeface="Arial"/>
              <a:buChar char="•"/>
            </a:pPr>
            <a:r>
              <a:rPr lang="ja-JP" altLang="en-US" sz="1200" dirty="0" smtClean="0">
                <a:latin typeface="+mn-ea"/>
              </a:rPr>
              <a:t>「統一的な基準による地方公会計マニュアル」を取りまとめた</a:t>
            </a:r>
            <a:endParaRPr lang="en-US" altLang="ja-JP" sz="1200" dirty="0" smtClean="0">
              <a:latin typeface="+mn-ea"/>
            </a:endParaRPr>
          </a:p>
          <a:p>
            <a:pPr marL="180975" lvl="1" indent="-95250">
              <a:buFont typeface="Arial"/>
              <a:buChar char="•"/>
            </a:pPr>
            <a:r>
              <a:rPr lang="ja-JP" altLang="en-US" sz="1200" dirty="0" smtClean="0">
                <a:latin typeface="+mn-ea"/>
              </a:rPr>
              <a:t>公共施設等の老朽化対策にも活用可能である固定資産台帳が未整備である地方公共団体においては、早期に同台帳を整備することが望まれる</a:t>
            </a:r>
            <a:endParaRPr lang="en-US" altLang="ja-JP" sz="1200" dirty="0" smtClean="0">
              <a:latin typeface="+mn-ea"/>
            </a:endParaRPr>
          </a:p>
          <a:p>
            <a:pPr marL="228600" lvl="1" indent="-228600">
              <a:buFont typeface="Arial"/>
              <a:buChar char="•"/>
            </a:pPr>
            <a:endParaRPr lang="en-US" altLang="ja-JP" sz="1200" dirty="0" smtClean="0">
              <a:latin typeface="+mn-ea"/>
            </a:endParaRPr>
          </a:p>
          <a:p>
            <a:pPr marL="228600" lvl="1" indent="-228600"/>
            <a:endParaRPr lang="en-US" altLang="ja-JP" sz="1200" dirty="0" smtClean="0">
              <a:latin typeface="+mn-ea"/>
            </a:endParaRPr>
          </a:p>
        </p:txBody>
      </p:sp>
      <p:pic>
        <p:nvPicPr>
          <p:cNvPr id="7" name="Picture 2"/>
          <p:cNvPicPr>
            <a:picLocks noChangeAspect="1" noChangeArrowheads="1"/>
          </p:cNvPicPr>
          <p:nvPr/>
        </p:nvPicPr>
        <p:blipFill>
          <a:blip r:embed="rId2" cstate="email"/>
          <a:srcRect/>
          <a:stretch>
            <a:fillRect/>
          </a:stretch>
        </p:blipFill>
        <p:spPr bwMode="auto">
          <a:xfrm>
            <a:off x="1091579" y="2145904"/>
            <a:ext cx="3410315" cy="2078776"/>
          </a:xfrm>
          <a:prstGeom prst="rect">
            <a:avLst/>
          </a:prstGeom>
          <a:noFill/>
          <a:ln w="9525">
            <a:noFill/>
            <a:miter lim="800000"/>
            <a:headEnd/>
            <a:tailEnd/>
          </a:ln>
          <a:effectLst/>
        </p:spPr>
      </p:pic>
      <p:sp>
        <p:nvSpPr>
          <p:cNvPr id="8" name="正方形/長方形 7"/>
          <p:cNvSpPr/>
          <p:nvPr/>
        </p:nvSpPr>
        <p:spPr>
          <a:xfrm>
            <a:off x="156372" y="4420621"/>
            <a:ext cx="8820000" cy="1656000"/>
          </a:xfrm>
          <a:prstGeom prst="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80613" y="4571560"/>
            <a:ext cx="543739" cy="307777"/>
          </a:xfrm>
          <a:prstGeom prst="rect">
            <a:avLst/>
          </a:prstGeom>
          <a:effectLst/>
        </p:spPr>
        <p:txBody>
          <a:bodyPr wrap="none">
            <a:spAutoFit/>
          </a:bodyPr>
          <a:lstStyle/>
          <a:p>
            <a:r>
              <a:rPr lang="ja-JP" altLang="en-US" sz="1400" dirty="0" smtClean="0"/>
              <a:t>目的</a:t>
            </a:r>
            <a:endParaRPr lang="ja-JP" altLang="en-US" sz="1400" dirty="0"/>
          </a:p>
        </p:txBody>
      </p:sp>
      <p:sp>
        <p:nvSpPr>
          <p:cNvPr id="10" name="正方形/長方形 9"/>
          <p:cNvSpPr/>
          <p:nvPr/>
        </p:nvSpPr>
        <p:spPr>
          <a:xfrm>
            <a:off x="930370" y="4993913"/>
            <a:ext cx="7955180" cy="504000"/>
          </a:xfrm>
          <a:prstGeom prst="rect">
            <a:avLst/>
          </a:prstGeom>
          <a:solidFill>
            <a:schemeClr val="bg1"/>
          </a:solidFill>
          <a:effectLst/>
        </p:spPr>
        <p:style>
          <a:lnRef idx="1">
            <a:schemeClr val="accent1"/>
          </a:lnRef>
          <a:fillRef idx="2">
            <a:schemeClr val="accent1"/>
          </a:fillRef>
          <a:effectRef idx="1">
            <a:schemeClr val="accent1"/>
          </a:effectRef>
          <a:fontRef idx="minor">
            <a:schemeClr val="dk1"/>
          </a:fontRef>
        </p:style>
        <p:txBody>
          <a:bodyPr wrap="square">
            <a:spAutoFit/>
          </a:bodyPr>
          <a:lstStyle/>
          <a:p>
            <a:pPr marL="228600" indent="-228600"/>
            <a:r>
              <a:rPr lang="ja-JP" altLang="en-US" sz="1200" dirty="0" smtClean="0"/>
              <a:t>②</a:t>
            </a:r>
            <a:r>
              <a:rPr lang="en-US" altLang="ja-JP" sz="1200" dirty="0" smtClean="0"/>
              <a:t>	</a:t>
            </a:r>
            <a:r>
              <a:rPr lang="ja-JP" altLang="en-US" sz="1200" dirty="0" smtClean="0"/>
              <a:t>社会</a:t>
            </a:r>
            <a:r>
              <a:rPr lang="ja-JP" altLang="en-US" sz="1200" dirty="0"/>
              <a:t>に散在している大量の公共施設等情報を収集・加工し付加価値をつけて国民に提供する</a:t>
            </a:r>
            <a:r>
              <a:rPr lang="ja-JP" altLang="en-US" sz="1200" u="sng" dirty="0"/>
              <a:t>公益的サービスモデルを構築し普及させることで、公共</a:t>
            </a:r>
            <a:r>
              <a:rPr lang="ja-JP" altLang="en-US" sz="1200" u="sng" dirty="0" smtClean="0"/>
              <a:t>施設等情報の利活用による効用の最大化に貢献する</a:t>
            </a:r>
            <a:endParaRPr lang="en-US" altLang="ja-JP" sz="1200" u="sng" dirty="0" smtClean="0"/>
          </a:p>
        </p:txBody>
      </p:sp>
      <p:sp>
        <p:nvSpPr>
          <p:cNvPr id="11" name="正方形/長方形 10"/>
          <p:cNvSpPr/>
          <p:nvPr/>
        </p:nvSpPr>
        <p:spPr>
          <a:xfrm>
            <a:off x="930370" y="5522104"/>
            <a:ext cx="7955180" cy="504000"/>
          </a:xfrm>
          <a:prstGeom prst="rect">
            <a:avLst/>
          </a:prstGeom>
          <a:solidFill>
            <a:schemeClr val="bg1"/>
          </a:solidFill>
          <a:effectLst/>
        </p:spPr>
        <p:style>
          <a:lnRef idx="1">
            <a:schemeClr val="accent1"/>
          </a:lnRef>
          <a:fillRef idx="2">
            <a:schemeClr val="accent1"/>
          </a:fillRef>
          <a:effectRef idx="1">
            <a:schemeClr val="accent1"/>
          </a:effectRef>
          <a:fontRef idx="minor">
            <a:schemeClr val="dk1"/>
          </a:fontRef>
        </p:style>
        <p:txBody>
          <a:bodyPr wrap="square">
            <a:spAutoFit/>
          </a:bodyPr>
          <a:lstStyle/>
          <a:p>
            <a:pPr marL="228600" indent="-228600"/>
            <a:r>
              <a:rPr lang="ja-JP" altLang="en-US" sz="1200" dirty="0" smtClean="0"/>
              <a:t>③</a:t>
            </a:r>
            <a:r>
              <a:rPr lang="en-US" altLang="ja-JP" sz="1200" dirty="0" smtClean="0"/>
              <a:t>	</a:t>
            </a:r>
            <a:r>
              <a:rPr lang="ja-JP" altLang="en-US" sz="1200" dirty="0" smtClean="0"/>
              <a:t>公共</a:t>
            </a:r>
            <a:r>
              <a:rPr lang="ja-JP" altLang="en-US" sz="1200" dirty="0"/>
              <a:t>施設等情報以外の情報と公共施設等情報を組み合わせることに</a:t>
            </a:r>
            <a:r>
              <a:rPr lang="ja-JP" altLang="en-US" sz="1200" dirty="0" smtClean="0"/>
              <a:t>より、公共施設等の整備に係る社会的な課題解決に貢献できる有益な新たな情報の価値を創造し、情報流通</a:t>
            </a:r>
            <a:r>
              <a:rPr lang="ja-JP" altLang="en-US" sz="1200" dirty="0"/>
              <a:t>連携基盤を普及させるための課題を抽出</a:t>
            </a:r>
            <a:r>
              <a:rPr lang="ja-JP" altLang="en-US" sz="1200" dirty="0" smtClean="0"/>
              <a:t>する</a:t>
            </a:r>
            <a:endParaRPr lang="en-US" altLang="ja-JP" sz="1200" dirty="0" smtClean="0"/>
          </a:p>
        </p:txBody>
      </p:sp>
      <p:sp>
        <p:nvSpPr>
          <p:cNvPr id="12" name="正方形/長方形 11"/>
          <p:cNvSpPr/>
          <p:nvPr/>
        </p:nvSpPr>
        <p:spPr>
          <a:xfrm>
            <a:off x="930370" y="4466245"/>
            <a:ext cx="7955180" cy="504000"/>
          </a:xfrm>
          <a:prstGeom prst="rect">
            <a:avLst/>
          </a:prstGeom>
          <a:solidFill>
            <a:schemeClr val="bg1"/>
          </a:solidFill>
          <a:effectLst/>
        </p:spPr>
        <p:style>
          <a:lnRef idx="1">
            <a:schemeClr val="accent1"/>
          </a:lnRef>
          <a:fillRef idx="2">
            <a:schemeClr val="accent1"/>
          </a:fillRef>
          <a:effectRef idx="1">
            <a:schemeClr val="accent1"/>
          </a:effectRef>
          <a:fontRef idx="minor">
            <a:schemeClr val="dk1"/>
          </a:fontRef>
        </p:style>
        <p:txBody>
          <a:bodyPr wrap="square">
            <a:spAutoFit/>
          </a:bodyPr>
          <a:lstStyle/>
          <a:p>
            <a:pPr marL="228600" indent="-228600"/>
            <a:r>
              <a:rPr lang="ja-JP" altLang="en-US" sz="1200" dirty="0" smtClean="0"/>
              <a:t>①</a:t>
            </a:r>
            <a:r>
              <a:rPr lang="en-US" altLang="ja-JP" sz="1200" dirty="0" smtClean="0"/>
              <a:t>	</a:t>
            </a:r>
            <a:r>
              <a:rPr lang="ja-JP" altLang="en-US" sz="1200" dirty="0"/>
              <a:t>公共施設 等情報のデータ規格を検討</a:t>
            </a:r>
            <a:r>
              <a:rPr lang="ja-JP" altLang="en-US" sz="1200" dirty="0" smtClean="0"/>
              <a:t>し定義</a:t>
            </a:r>
            <a:r>
              <a:rPr lang="ja-JP" altLang="en-US" sz="1200" dirty="0"/>
              <a:t>する</a:t>
            </a:r>
            <a:r>
              <a:rPr lang="ja-JP" altLang="en-US" sz="1200" dirty="0" smtClean="0"/>
              <a:t>ことで、 情報流通連携基盤の公共施設等情報における適用性を実証する</a:t>
            </a:r>
            <a:endParaRPr lang="ja-JP" altLang="en-US" sz="1200" dirty="0"/>
          </a:p>
        </p:txBody>
      </p:sp>
      <p:sp>
        <p:nvSpPr>
          <p:cNvPr id="13" name="正方形/長方形 12"/>
          <p:cNvSpPr/>
          <p:nvPr/>
        </p:nvSpPr>
        <p:spPr>
          <a:xfrm>
            <a:off x="156372" y="6095781"/>
            <a:ext cx="8469738" cy="338554"/>
          </a:xfrm>
          <a:prstGeom prst="rect">
            <a:avLst/>
          </a:prstGeom>
        </p:spPr>
        <p:txBody>
          <a:bodyPr wrap="square">
            <a:spAutoFit/>
          </a:bodyPr>
          <a:lstStyle/>
          <a:p>
            <a:pPr marL="177800" indent="-177800"/>
            <a:r>
              <a:rPr lang="ja-JP" altLang="en-US" sz="800" dirty="0" smtClean="0"/>
              <a:t>*</a:t>
            </a:r>
            <a:r>
              <a:rPr lang="en-US" altLang="ja-JP" sz="800" dirty="0" smtClean="0"/>
              <a:t>1	Public Private Partnership </a:t>
            </a:r>
            <a:r>
              <a:rPr lang="en-US" altLang="ja-JP" sz="800" dirty="0" err="1" smtClean="0"/>
              <a:t>の略</a:t>
            </a:r>
            <a:r>
              <a:rPr lang="en-US" altLang="ja-JP" sz="800" dirty="0" smtClean="0"/>
              <a:t>。公共サービスの提供に民間が参画する手法を幅広く捉えた概念で、民間資本や民間のノウハウを利用し、効率化や公共サービスの向上を目指すもの。</a:t>
            </a:r>
          </a:p>
          <a:p>
            <a:pPr marL="177800" indent="-177800"/>
            <a:r>
              <a:rPr lang="ja-JP" altLang="en-US" sz="800" dirty="0" smtClean="0"/>
              <a:t>*</a:t>
            </a:r>
            <a:r>
              <a:rPr lang="en-US" altLang="ja-JP" sz="800" dirty="0" smtClean="0"/>
              <a:t>2	Public Finance Initiative </a:t>
            </a:r>
            <a:r>
              <a:rPr lang="ja-JP" altLang="ja-JP" sz="800" dirty="0" smtClean="0"/>
              <a:t>の略。公共施設等の建設、維持管理、運営等を民間の資金、経営能力及び技術的能力を活用することで、効率化やサービス向上を図る公共事業の手法をいう。</a:t>
            </a:r>
            <a:endParaRPr lang="ja-JP" altLang="en-US" sz="800" dirty="0" smtClean="0">
              <a:latin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スライド番号プレースホルダ 11"/>
          <p:cNvSpPr>
            <a:spLocks noGrp="1"/>
          </p:cNvSpPr>
          <p:nvPr>
            <p:ph type="sldNum" sz="quarter" idx="4"/>
          </p:nvPr>
        </p:nvSpPr>
        <p:spPr>
          <a:prstGeom prst="rect">
            <a:avLst/>
          </a:prstGeom>
          <a:noFill/>
          <a:ln w="0">
            <a:noFill/>
          </a:ln>
        </p:spPr>
        <p:txBody>
          <a:bodyPr/>
          <a:lstStyle/>
          <a:p>
            <a:pPr algn="r">
              <a:defRPr/>
            </a:pPr>
            <a:fld id="{B7465055-439F-4391-840E-CC8A179C19DE}" type="slidenum">
              <a:rPr lang="ja-JP" altLang="en-US" sz="1600" smtClean="0">
                <a:solidFill>
                  <a:schemeClr val="tx1"/>
                </a:solidFill>
              </a:rPr>
              <a:pPr algn="r">
                <a:defRPr/>
              </a:pPr>
              <a:t>3</a:t>
            </a:fld>
            <a:endParaRPr lang="ja-JP" altLang="en-US" sz="1600" dirty="0">
              <a:solidFill>
                <a:schemeClr val="tx1"/>
              </a:solidFill>
            </a:endParaRPr>
          </a:p>
        </p:txBody>
      </p:sp>
      <p:pic>
        <p:nvPicPr>
          <p:cNvPr id="3" name="Picture 21" descr="C:\Users\nakayama\AppData\Local\Microsoft\Windows\Temporary Internet Files\Content.IE5\OYZBD981\MC900398019[1].wmf"/>
          <p:cNvPicPr>
            <a:picLocks noChangeAspect="1" noChangeArrowheads="1"/>
          </p:cNvPicPr>
          <p:nvPr/>
        </p:nvPicPr>
        <p:blipFill>
          <a:blip r:embed="rId2" cstate="email"/>
          <a:srcRect/>
          <a:stretch>
            <a:fillRect/>
          </a:stretch>
        </p:blipFill>
        <p:spPr bwMode="auto">
          <a:xfrm>
            <a:off x="8049819" y="2875879"/>
            <a:ext cx="462006" cy="466937"/>
          </a:xfrm>
          <a:prstGeom prst="rect">
            <a:avLst/>
          </a:prstGeom>
          <a:noFill/>
        </p:spPr>
      </p:pic>
      <p:sp>
        <p:nvSpPr>
          <p:cNvPr id="4" name="正方形/長方形 3"/>
          <p:cNvSpPr/>
          <p:nvPr/>
        </p:nvSpPr>
        <p:spPr>
          <a:xfrm>
            <a:off x="4427661" y="5708820"/>
            <a:ext cx="1476000" cy="112233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5" name="正方形/長方形 4"/>
          <p:cNvSpPr/>
          <p:nvPr/>
        </p:nvSpPr>
        <p:spPr>
          <a:xfrm>
            <a:off x="4411153" y="1671685"/>
            <a:ext cx="1476000" cy="177484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6" name="タイトル 1"/>
          <p:cNvSpPr txBox="1">
            <a:spLocks/>
          </p:cNvSpPr>
          <p:nvPr/>
        </p:nvSpPr>
        <p:spPr>
          <a:xfrm>
            <a:off x="280615" y="20967"/>
            <a:ext cx="8722629" cy="392112"/>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0" i="0" u="none" strike="noStrike" kern="1200" cap="none" spc="0" normalizeH="0" baseline="0" noProof="0" dirty="0" smtClean="0">
                <a:ln>
                  <a:noFill/>
                </a:ln>
                <a:solidFill>
                  <a:schemeClr val="tx1"/>
                </a:solidFill>
                <a:effectLst/>
                <a:uLnTx/>
                <a:uFillTx/>
                <a:latin typeface="+mj-lt"/>
                <a:ea typeface="+mj-ea"/>
                <a:cs typeface="+mj-cs"/>
              </a:rPr>
              <a:t>2014</a:t>
            </a:r>
            <a:r>
              <a:rPr kumimoji="1" lang="ja-JP" altLang="en-US" sz="2100" b="0" i="0" u="none" strike="noStrike" kern="1200" cap="none" spc="0" normalizeH="0" baseline="0" noProof="0" dirty="0" smtClean="0">
                <a:ln>
                  <a:noFill/>
                </a:ln>
                <a:solidFill>
                  <a:schemeClr val="tx1"/>
                </a:solidFill>
                <a:effectLst/>
                <a:uLnTx/>
                <a:uFillTx/>
                <a:latin typeface="+mj-lt"/>
                <a:ea typeface="+mj-ea"/>
                <a:cs typeface="+mj-cs"/>
              </a:rPr>
              <a:t>年度オープンデータ実証実験 「公共施設等情報実証」</a:t>
            </a:r>
            <a:endParaRPr kumimoji="1" lang="ja-JP" altLang="en-US" sz="21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正方形/長方形 6"/>
          <p:cNvSpPr/>
          <p:nvPr/>
        </p:nvSpPr>
        <p:spPr>
          <a:xfrm>
            <a:off x="1289383" y="1686134"/>
            <a:ext cx="2916000" cy="507395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pic>
        <p:nvPicPr>
          <p:cNvPr id="8" name="図 7"/>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0356" y="2855312"/>
            <a:ext cx="843637" cy="591805"/>
          </a:xfrm>
          <a:prstGeom prst="rect">
            <a:avLst/>
          </a:prstGeom>
          <a:ln>
            <a:noFill/>
          </a:ln>
          <a:effectLst>
            <a:outerShdw blurRad="292100" dist="139700" dir="2700000" algn="tl" rotWithShape="0">
              <a:srgbClr val="333333">
                <a:alpha val="65000"/>
              </a:srgbClr>
            </a:outerShdw>
          </a:effectLst>
        </p:spPr>
      </p:pic>
      <p:pic>
        <p:nvPicPr>
          <p:cNvPr id="9" name="図 8"/>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78973" y="3446522"/>
            <a:ext cx="706403" cy="500038"/>
          </a:xfrm>
          <a:prstGeom prst="rect">
            <a:avLst/>
          </a:prstGeom>
          <a:ln>
            <a:noFill/>
          </a:ln>
          <a:effectLst>
            <a:outerShdw blurRad="292100" dist="139700" dir="2700000" algn="tl" rotWithShape="0">
              <a:srgbClr val="333333">
                <a:alpha val="65000"/>
              </a:srgbClr>
            </a:outerShdw>
          </a:effectLst>
        </p:spPr>
      </p:pic>
      <p:pic>
        <p:nvPicPr>
          <p:cNvPr id="10" name="図 9"/>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94544" y="1603013"/>
            <a:ext cx="675261" cy="675261"/>
          </a:xfrm>
          <a:prstGeom prst="rect">
            <a:avLst/>
          </a:prstGeom>
          <a:ln>
            <a:noFill/>
          </a:ln>
          <a:effectLst>
            <a:outerShdw blurRad="292100" dist="139700" dir="2700000" algn="tl" rotWithShape="0">
              <a:srgbClr val="333333">
                <a:alpha val="65000"/>
              </a:srgbClr>
            </a:outerShdw>
          </a:effectLst>
        </p:spPr>
      </p:pic>
      <p:pic>
        <p:nvPicPr>
          <p:cNvPr id="11" name="図 10"/>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18835" y="2294137"/>
            <a:ext cx="826672" cy="579905"/>
          </a:xfrm>
          <a:prstGeom prst="rect">
            <a:avLst/>
          </a:prstGeom>
          <a:ln>
            <a:noFill/>
          </a:ln>
          <a:effectLst>
            <a:outerShdw blurRad="292100" dist="139700" dir="2700000" algn="tl" rotWithShape="0">
              <a:srgbClr val="333333">
                <a:alpha val="65000"/>
              </a:srgbClr>
            </a:outerShdw>
          </a:effectLst>
        </p:spPr>
      </p:pic>
      <p:pic>
        <p:nvPicPr>
          <p:cNvPr id="12" name="図 11"/>
          <p:cNvPicPr>
            <a:picLocks noChangeAspect="1"/>
          </p:cNvPicPr>
          <p:nvPr/>
        </p:nvPicPr>
        <p:blipFill>
          <a:blip r:embed="rId11" cstate="email"/>
          <a:stretch>
            <a:fillRect/>
          </a:stretch>
        </p:blipFill>
        <p:spPr>
          <a:xfrm>
            <a:off x="4605854" y="2370808"/>
            <a:ext cx="583040" cy="468000"/>
          </a:xfrm>
          <a:prstGeom prst="rect">
            <a:avLst/>
          </a:prstGeom>
          <a:ln>
            <a:noFill/>
          </a:ln>
          <a:effectLst>
            <a:outerShdw blurRad="292100" dist="139700" dir="2700000" algn="tl" rotWithShape="0">
              <a:srgbClr val="333333">
                <a:alpha val="65000"/>
              </a:srgbClr>
            </a:outerShdw>
          </a:effectLst>
        </p:spPr>
      </p:pic>
      <p:sp>
        <p:nvSpPr>
          <p:cNvPr id="13" name="テキスト ボックス 12"/>
          <p:cNvSpPr txBox="1"/>
          <p:nvPr/>
        </p:nvSpPr>
        <p:spPr>
          <a:xfrm>
            <a:off x="151301" y="1891334"/>
            <a:ext cx="761747"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庁舎・役場</a:t>
            </a:r>
            <a:endParaRPr lang="ja-JP" altLang="en-US" sz="1000" dirty="0">
              <a:solidFill>
                <a:prstClr val="black"/>
              </a:solidFill>
              <a:latin typeface="Calibri"/>
              <a:ea typeface="ＭＳ Ｐゴシック"/>
            </a:endParaRPr>
          </a:p>
        </p:txBody>
      </p:sp>
      <p:sp>
        <p:nvSpPr>
          <p:cNvPr id="14" name="テキスト ボックス 13"/>
          <p:cNvSpPr txBox="1"/>
          <p:nvPr/>
        </p:nvSpPr>
        <p:spPr>
          <a:xfrm>
            <a:off x="311598" y="2539875"/>
            <a:ext cx="441146"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学校</a:t>
            </a:r>
            <a:endParaRPr lang="ja-JP" altLang="en-US" sz="1000" dirty="0">
              <a:solidFill>
                <a:prstClr val="black"/>
              </a:solidFill>
              <a:latin typeface="Calibri"/>
              <a:ea typeface="ＭＳ Ｐゴシック"/>
            </a:endParaRPr>
          </a:p>
        </p:txBody>
      </p:sp>
      <p:sp>
        <p:nvSpPr>
          <p:cNvPr id="15" name="テキスト ボックス 14"/>
          <p:cNvSpPr txBox="1"/>
          <p:nvPr/>
        </p:nvSpPr>
        <p:spPr>
          <a:xfrm>
            <a:off x="311598" y="3063106"/>
            <a:ext cx="441146"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病院</a:t>
            </a:r>
            <a:endParaRPr lang="ja-JP" altLang="en-US" sz="1000" dirty="0">
              <a:solidFill>
                <a:prstClr val="black"/>
              </a:solidFill>
              <a:latin typeface="Calibri"/>
              <a:ea typeface="ＭＳ Ｐゴシック"/>
            </a:endParaRPr>
          </a:p>
        </p:txBody>
      </p:sp>
      <p:sp>
        <p:nvSpPr>
          <p:cNvPr id="16" name="テキスト ボックス 15"/>
          <p:cNvSpPr txBox="1"/>
          <p:nvPr/>
        </p:nvSpPr>
        <p:spPr>
          <a:xfrm>
            <a:off x="247481" y="3739661"/>
            <a:ext cx="569387"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公民館</a:t>
            </a:r>
            <a:endParaRPr lang="ja-JP" altLang="en-US" sz="1000" dirty="0">
              <a:solidFill>
                <a:prstClr val="black"/>
              </a:solidFill>
              <a:latin typeface="Calibri"/>
              <a:ea typeface="ＭＳ Ｐゴシック"/>
            </a:endParaRPr>
          </a:p>
        </p:txBody>
      </p:sp>
      <p:pic>
        <p:nvPicPr>
          <p:cNvPr id="17" name="図 16"/>
          <p:cNvPicPr>
            <a:picLocks noChangeAspect="1"/>
          </p:cNvPicPr>
          <p:nvPr/>
        </p:nvPicPr>
        <p:blipFill>
          <a:blip r:embed="rId12" cstate="email">
            <a:extLst>
              <a:ext uri="{BEBA8EAE-BF5A-486C-A8C5-ECC9F3942E4B}">
                <a14:imgProps xmlns:a14="http://schemas.microsoft.com/office/drawing/2010/main">
                  <a14:imgLayer r:embed="rId13">
                    <a14:imgEffect>
                      <a14:backgroundRemoval t="9524" b="100000" l="9524" r="89881"/>
                    </a14:imgEffect>
                  </a14:imgLayer>
                </a14:imgProps>
              </a:ext>
            </a:extLst>
          </a:blip>
          <a:stretch>
            <a:fillRect/>
          </a:stretch>
        </p:blipFill>
        <p:spPr>
          <a:xfrm>
            <a:off x="1828096" y="2591695"/>
            <a:ext cx="1157657" cy="1119789"/>
          </a:xfrm>
          <a:prstGeom prst="rect">
            <a:avLst/>
          </a:prstGeom>
          <a:ln>
            <a:noFill/>
          </a:ln>
          <a:effectLst>
            <a:outerShdw blurRad="292100" dist="139700" dir="2700000" algn="tl" rotWithShape="0">
              <a:srgbClr val="333333">
                <a:alpha val="65000"/>
              </a:srgbClr>
            </a:outerShdw>
          </a:effectLst>
        </p:spPr>
      </p:pic>
      <p:pic>
        <p:nvPicPr>
          <p:cNvPr id="18" name="図 17"/>
          <p:cNvPicPr>
            <a:picLocks noChangeAspect="1"/>
          </p:cNvPicPr>
          <p:nvPr/>
        </p:nvPicPr>
        <p:blipFill>
          <a:blip r:embed="rId14" cstate="email"/>
          <a:stretch>
            <a:fillRect/>
          </a:stretch>
        </p:blipFill>
        <p:spPr>
          <a:xfrm>
            <a:off x="2181610" y="3208533"/>
            <a:ext cx="562827" cy="596069"/>
          </a:xfrm>
          <a:prstGeom prst="rect">
            <a:avLst/>
          </a:prstGeom>
          <a:ln>
            <a:noFill/>
          </a:ln>
          <a:effectLst>
            <a:outerShdw blurRad="292100" dist="139700" dir="2700000" algn="tl" rotWithShape="0">
              <a:srgbClr val="333333">
                <a:alpha val="65000"/>
              </a:srgbClr>
            </a:outerShdw>
          </a:effectLst>
        </p:spPr>
      </p:pic>
      <p:sp>
        <p:nvSpPr>
          <p:cNvPr id="19" name="テキスト ボックス 18"/>
          <p:cNvSpPr txBox="1"/>
          <p:nvPr/>
        </p:nvSpPr>
        <p:spPr>
          <a:xfrm>
            <a:off x="203127" y="4085355"/>
            <a:ext cx="697627" cy="400110"/>
          </a:xfrm>
          <a:prstGeom prst="rect">
            <a:avLst/>
          </a:prstGeom>
          <a:noFill/>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その他の</a:t>
            </a:r>
            <a:endParaRPr lang="en-US" altLang="ja-JP" sz="1000" dirty="0" smtClean="0">
              <a:solidFill>
                <a:prstClr val="black"/>
              </a:solidFill>
              <a:latin typeface="Calibri"/>
              <a:ea typeface="ＭＳ Ｐゴシック"/>
            </a:endParaRPr>
          </a:p>
          <a:p>
            <a:pPr fontAlgn="auto">
              <a:spcBef>
                <a:spcPts val="0"/>
              </a:spcBef>
              <a:spcAft>
                <a:spcPts val="0"/>
              </a:spcAft>
            </a:pPr>
            <a:r>
              <a:rPr lang="ja-JP" altLang="en-US" sz="1000" dirty="0" smtClean="0">
                <a:solidFill>
                  <a:prstClr val="black"/>
                </a:solidFill>
                <a:latin typeface="Calibri"/>
                <a:ea typeface="ＭＳ Ｐゴシック"/>
              </a:rPr>
              <a:t>公共施設</a:t>
            </a:r>
            <a:endParaRPr lang="ja-JP" altLang="en-US" sz="1000" dirty="0">
              <a:solidFill>
                <a:prstClr val="black"/>
              </a:solidFill>
              <a:latin typeface="Calibri"/>
              <a:ea typeface="ＭＳ Ｐゴシック"/>
            </a:endParaRPr>
          </a:p>
        </p:txBody>
      </p:sp>
      <p:graphicFrame>
        <p:nvGraphicFramePr>
          <p:cNvPr id="20" name="表 19"/>
          <p:cNvGraphicFramePr>
            <a:graphicFrameLocks noGrp="1"/>
          </p:cNvGraphicFramePr>
          <p:nvPr>
            <p:extLst>
              <p:ext uri="{D42A27DB-BD31-4B8C-83A1-F6EECF244321}">
                <p14:modId xmlns:p14="http://schemas.microsoft.com/office/powerpoint/2010/main" val="2542943883"/>
              </p:ext>
            </p:extLst>
          </p:nvPr>
        </p:nvGraphicFramePr>
        <p:xfrm>
          <a:off x="1387645" y="4205734"/>
          <a:ext cx="2695775" cy="1385280"/>
        </p:xfrm>
        <a:graphic>
          <a:graphicData uri="http://schemas.openxmlformats.org/drawingml/2006/table">
            <a:tbl>
              <a:tblPr firstRow="1" bandRow="1">
                <a:tableStyleId>{5940675A-B579-460E-94D1-54222C63F5DA}</a:tableStyleId>
              </a:tblPr>
              <a:tblGrid>
                <a:gridCol w="944884"/>
                <a:gridCol w="1750891"/>
              </a:tblGrid>
              <a:tr h="2112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smtClean="0"/>
                        <a:t>施設基本情報</a:t>
                      </a:r>
                    </a:p>
                  </a:txBody>
                  <a:tcPr marL="36000" marR="36000" marT="36000" marB="36000" anchor="ctr">
                    <a:solidFill>
                      <a:schemeClr val="bg1"/>
                    </a:solidFill>
                  </a:tcPr>
                </a:tc>
                <a:tc>
                  <a:txBody>
                    <a:bodyPr/>
                    <a:lstStyle/>
                    <a:p>
                      <a:r>
                        <a:rPr kumimoji="1" lang="ja-JP" altLang="en-US" sz="900" dirty="0" smtClean="0"/>
                        <a:t>名称・用途概要・管理者・所在地・面積など</a:t>
                      </a:r>
                      <a:endParaRPr kumimoji="1" lang="ja-JP" altLang="en-US" sz="900" dirty="0"/>
                    </a:p>
                  </a:txBody>
                  <a:tcPr marL="36000" marR="36000" marT="36000" marB="36000" anchor="ctr">
                    <a:solidFill>
                      <a:schemeClr val="bg1"/>
                    </a:solidFill>
                  </a:tcPr>
                </a:tc>
              </a:tr>
              <a:tr h="200792">
                <a:tc>
                  <a:txBody>
                    <a:bodyPr/>
                    <a:lstStyle/>
                    <a:p>
                      <a:r>
                        <a:rPr kumimoji="1" lang="ja-JP" altLang="en-US" sz="900" dirty="0" smtClean="0"/>
                        <a:t>建物性能情報</a:t>
                      </a:r>
                      <a:endParaRPr kumimoji="1" lang="ja-JP" altLang="en-US" sz="900" dirty="0"/>
                    </a:p>
                  </a:txBody>
                  <a:tcPr marL="36000" marR="36000" marT="36000" marB="36000" anchor="ctr">
                    <a:solidFill>
                      <a:schemeClr val="bg1"/>
                    </a:solidFill>
                  </a:tcPr>
                </a:tc>
                <a:tc>
                  <a:txBody>
                    <a:bodyPr/>
                    <a:lstStyle/>
                    <a:p>
                      <a:r>
                        <a:rPr kumimoji="1" lang="ja-JP" altLang="en-US" sz="900" dirty="0" smtClean="0"/>
                        <a:t>基本利用状況・性能・耐震性能・劣化情報など</a:t>
                      </a:r>
                      <a:endParaRPr kumimoji="1" lang="ja-JP" altLang="en-US" sz="900" dirty="0"/>
                    </a:p>
                  </a:txBody>
                  <a:tcPr marL="36000" marR="36000" marT="36000" marB="36000" anchor="ctr">
                    <a:solidFill>
                      <a:schemeClr val="bg1"/>
                    </a:solidFill>
                  </a:tcPr>
                </a:tc>
              </a:tr>
              <a:tr h="200792">
                <a:tc>
                  <a:txBody>
                    <a:bodyPr/>
                    <a:lstStyle/>
                    <a:p>
                      <a:r>
                        <a:rPr kumimoji="1" lang="ja-JP" altLang="en-US" sz="900" dirty="0" smtClean="0"/>
                        <a:t>施設機能情報</a:t>
                      </a:r>
                      <a:endParaRPr kumimoji="1" lang="ja-JP" altLang="en-US" sz="900" dirty="0"/>
                    </a:p>
                  </a:txBody>
                  <a:tcPr marL="36000" marR="36000" marT="36000" marB="36000" anchor="ctr">
                    <a:solidFill>
                      <a:schemeClr val="bg1"/>
                    </a:solidFill>
                  </a:tcPr>
                </a:tc>
                <a:tc>
                  <a:txBody>
                    <a:bodyPr/>
                    <a:lstStyle/>
                    <a:p>
                      <a:r>
                        <a:rPr kumimoji="1" lang="ja-JP" altLang="en-US" sz="900" dirty="0" smtClean="0"/>
                        <a:t>建物の機能情報・経費・維持管理状況など</a:t>
                      </a:r>
                      <a:endParaRPr kumimoji="1" lang="ja-JP" altLang="en-US" sz="900" dirty="0"/>
                    </a:p>
                  </a:txBody>
                  <a:tcPr marL="36000" marR="36000" marT="36000" marB="36000" anchor="ctr">
                    <a:solidFill>
                      <a:schemeClr val="bg1"/>
                    </a:solidFill>
                  </a:tcPr>
                </a:tc>
              </a:tr>
              <a:tr h="200792">
                <a:tc>
                  <a:txBody>
                    <a:bodyPr/>
                    <a:lstStyle/>
                    <a:p>
                      <a:r>
                        <a:rPr kumimoji="1" lang="ja-JP" altLang="en-US" sz="900" dirty="0" smtClean="0"/>
                        <a:t>固定資産情報</a:t>
                      </a:r>
                      <a:endParaRPr kumimoji="1" lang="ja-JP" altLang="en-US" sz="900" dirty="0"/>
                    </a:p>
                  </a:txBody>
                  <a:tcPr marL="36000" marR="36000" marT="36000" marB="36000" anchor="ctr">
                    <a:solidFill>
                      <a:schemeClr val="bg1"/>
                    </a:solidFill>
                  </a:tcPr>
                </a:tc>
                <a:tc>
                  <a:txBody>
                    <a:bodyPr/>
                    <a:lstStyle/>
                    <a:p>
                      <a:r>
                        <a:rPr kumimoji="1" lang="ja-JP" altLang="en-US" sz="900" dirty="0" smtClean="0"/>
                        <a:t>耐用年数、リース区分、評価額など</a:t>
                      </a:r>
                      <a:endParaRPr kumimoji="1" lang="ja-JP" altLang="en-US" sz="900" dirty="0"/>
                    </a:p>
                  </a:txBody>
                  <a:tcPr marL="36000" marR="36000" marT="36000" marB="36000" anchor="ctr">
                    <a:solidFill>
                      <a:schemeClr val="bg1"/>
                    </a:solidFill>
                  </a:tcPr>
                </a:tc>
              </a:tr>
            </a:tbl>
          </a:graphicData>
        </a:graphic>
      </p:graphicFrame>
      <p:sp>
        <p:nvSpPr>
          <p:cNvPr id="21" name="角丸四角形 20"/>
          <p:cNvSpPr/>
          <p:nvPr/>
        </p:nvSpPr>
        <p:spPr>
          <a:xfrm>
            <a:off x="3276486" y="2501511"/>
            <a:ext cx="431974" cy="1308636"/>
          </a:xfrm>
          <a:prstGeom prst="roundRect">
            <a:avLst>
              <a:gd name="adj" fmla="val 39923"/>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vert="eaVert" rtlCol="0" anchor="ctr"/>
          <a:lstStyle/>
          <a:p>
            <a:pPr algn="ctr" fontAlgn="auto">
              <a:spcBef>
                <a:spcPts val="0"/>
              </a:spcBef>
              <a:spcAft>
                <a:spcPts val="0"/>
              </a:spcAft>
            </a:pPr>
            <a:r>
              <a:rPr lang="ja-JP" altLang="en-US" sz="1100" dirty="0">
                <a:solidFill>
                  <a:srgbClr val="000000"/>
                </a:solidFill>
              </a:rPr>
              <a:t>公共施設等</a:t>
            </a:r>
            <a:r>
              <a:rPr lang="ja-JP" altLang="en-US" sz="1100" dirty="0" smtClean="0">
                <a:solidFill>
                  <a:srgbClr val="000000"/>
                </a:solidFill>
              </a:rPr>
              <a:t>情報</a:t>
            </a:r>
            <a:r>
              <a:rPr lang="en-US" altLang="ja-JP" sz="1100" dirty="0" smtClean="0">
                <a:solidFill>
                  <a:srgbClr val="000000"/>
                </a:solidFill>
              </a:rPr>
              <a:t>API</a:t>
            </a:r>
            <a:endParaRPr lang="ja-JP" altLang="en-US" sz="1100" dirty="0">
              <a:solidFill>
                <a:srgbClr val="000000"/>
              </a:solidFill>
            </a:endParaRPr>
          </a:p>
        </p:txBody>
      </p:sp>
      <p:sp>
        <p:nvSpPr>
          <p:cNvPr id="22" name="正方形/長方形 21"/>
          <p:cNvSpPr/>
          <p:nvPr/>
        </p:nvSpPr>
        <p:spPr>
          <a:xfrm>
            <a:off x="1767810" y="3975353"/>
            <a:ext cx="2025070" cy="261610"/>
          </a:xfrm>
          <a:prstGeom prst="rect">
            <a:avLst/>
          </a:prstGeom>
        </p:spPr>
        <p:txBody>
          <a:bodyPr wrap="square">
            <a:spAutoFit/>
          </a:bodyPr>
          <a:lstStyle/>
          <a:p>
            <a:pPr algn="ctr" fontAlgn="auto">
              <a:spcBef>
                <a:spcPts val="0"/>
              </a:spcBef>
              <a:spcAft>
                <a:spcPts val="0"/>
              </a:spcAft>
            </a:pPr>
            <a:r>
              <a:rPr lang="ja-JP" altLang="en-US" sz="1100" dirty="0">
                <a:solidFill>
                  <a:prstClr val="black"/>
                </a:solidFill>
                <a:latin typeface="Calibri"/>
                <a:ea typeface="ＭＳ Ｐゴシック"/>
              </a:rPr>
              <a:t>公共施設等</a:t>
            </a:r>
            <a:r>
              <a:rPr lang="ja-JP" altLang="en-US" sz="1100" dirty="0" smtClean="0">
                <a:solidFill>
                  <a:prstClr val="black"/>
                </a:solidFill>
                <a:latin typeface="Calibri"/>
                <a:ea typeface="ＭＳ Ｐゴシック"/>
              </a:rPr>
              <a:t>情報</a:t>
            </a:r>
            <a:endParaRPr lang="ja-JP" altLang="en-US" sz="1100" dirty="0">
              <a:solidFill>
                <a:prstClr val="black"/>
              </a:solidFill>
              <a:latin typeface="Calibri"/>
              <a:ea typeface="ＭＳ Ｐゴシック"/>
            </a:endParaRPr>
          </a:p>
        </p:txBody>
      </p:sp>
      <p:cxnSp>
        <p:nvCxnSpPr>
          <p:cNvPr id="23" name="カギ線コネクタ 22"/>
          <p:cNvCxnSpPr>
            <a:stCxn id="21" idx="3"/>
            <a:endCxn id="12" idx="1"/>
          </p:cNvCxnSpPr>
          <p:nvPr/>
        </p:nvCxnSpPr>
        <p:spPr>
          <a:xfrm flipV="1">
            <a:off x="3708460" y="2604814"/>
            <a:ext cx="897394" cy="551021"/>
          </a:xfrm>
          <a:prstGeom prst="bentConnector3">
            <a:avLst>
              <a:gd name="adj1" fmla="val 6592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bwMode="auto">
          <a:xfrm>
            <a:off x="115752" y="508202"/>
            <a:ext cx="8912502" cy="873044"/>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lIns="46800" rIns="46800" anchor="t"/>
          <a:lstStyle/>
          <a:p>
            <a:pPr marL="177800" indent="-177800" fontAlgn="auto">
              <a:spcBef>
                <a:spcPts val="0"/>
              </a:spcBef>
              <a:spcAft>
                <a:spcPts val="0"/>
              </a:spcAft>
              <a:defRPr/>
            </a:pPr>
            <a:r>
              <a:rPr kumimoji="0" lang="ja-JP" altLang="en-US" sz="1300" kern="0" dirty="0" smtClean="0">
                <a:solidFill>
                  <a:sysClr val="windowText" lastClr="000000"/>
                </a:solidFill>
                <a:latin typeface="ＭＳ Ｐゴシック" panose="020B0600070205080204" pitchFamily="50" charset="-128"/>
                <a:cs typeface="メイリオ" pitchFamily="50" charset="-128"/>
              </a:rPr>
              <a:t>○</a:t>
            </a:r>
            <a:r>
              <a:rPr kumimoji="0" lang="en-US" altLang="ja-JP" sz="1300" kern="0" dirty="0" smtClean="0">
                <a:solidFill>
                  <a:sysClr val="windowText" lastClr="000000"/>
                </a:solidFill>
                <a:latin typeface="ＭＳ Ｐゴシック" panose="020B0600070205080204" pitchFamily="50" charset="-128"/>
                <a:cs typeface="メイリオ" pitchFamily="50" charset="-128"/>
              </a:rPr>
              <a:t>	</a:t>
            </a:r>
            <a:r>
              <a:rPr kumimoji="0" lang="ja-JP" altLang="en-US" sz="1300" kern="0" dirty="0" smtClean="0">
                <a:solidFill>
                  <a:sysClr val="windowText" lastClr="000000"/>
                </a:solidFill>
                <a:latin typeface="ＭＳ Ｐゴシック" panose="020B0600070205080204" pitchFamily="50" charset="-128"/>
                <a:cs typeface="メイリオ" pitchFamily="50" charset="-128"/>
              </a:rPr>
              <a:t>総務省は、</a:t>
            </a:r>
            <a:r>
              <a:rPr lang="ja-JP" altLang="en-US" sz="1300" dirty="0" smtClean="0">
                <a:latin typeface="ＭＳ Ｐゴシック" panose="020B0600070205080204" pitchFamily="50" charset="-128"/>
              </a:rPr>
              <a:t>地方</a:t>
            </a:r>
            <a:r>
              <a:rPr lang="ja-JP" altLang="en-US" sz="1300" dirty="0">
                <a:latin typeface="ＭＳ Ｐゴシック" panose="020B0600070205080204" pitchFamily="50" charset="-128"/>
              </a:rPr>
              <a:t>自治体が所有する道路や公園、学校、公民館などについて、更新時期や更新に必要な金額を把握するための固定資産台帳の作成を義務付ける</a:t>
            </a:r>
            <a:r>
              <a:rPr lang="ja-JP" altLang="en-US" sz="1300" dirty="0" smtClean="0">
                <a:latin typeface="ＭＳ Ｐゴシック" panose="020B0600070205080204" pitchFamily="50" charset="-128"/>
              </a:rPr>
              <a:t>方針を決定。</a:t>
            </a:r>
            <a:endParaRPr lang="en-US" altLang="ja-JP" sz="1300" dirty="0" smtClean="0">
              <a:latin typeface="ＭＳ Ｐゴシック" panose="020B0600070205080204" pitchFamily="50" charset="-128"/>
            </a:endParaRPr>
          </a:p>
          <a:p>
            <a:pPr marL="177800" indent="-177800" fontAlgn="auto">
              <a:spcBef>
                <a:spcPts val="0"/>
              </a:spcBef>
              <a:spcAft>
                <a:spcPts val="0"/>
              </a:spcAft>
              <a:defRPr/>
            </a:pPr>
            <a:r>
              <a:rPr kumimoji="0" lang="ja-JP" altLang="en-US" sz="1300" kern="0" dirty="0" smtClean="0">
                <a:solidFill>
                  <a:sysClr val="windowText" lastClr="000000"/>
                </a:solidFill>
                <a:latin typeface="ＭＳ Ｐゴシック" panose="020B0600070205080204" pitchFamily="50" charset="-128"/>
                <a:cs typeface="メイリオ" pitchFamily="50" charset="-128"/>
              </a:rPr>
              <a:t>○これに合わせ、公共施設等に係る情報を二次利用が可能な形式で広く国民にオープンにし、住民の利便性の向上や社会的な課題の解決などに貢献できる可能性について実証する。</a:t>
            </a:r>
          </a:p>
        </p:txBody>
      </p:sp>
      <p:cxnSp>
        <p:nvCxnSpPr>
          <p:cNvPr id="25" name="直線コネクタ 24"/>
          <p:cNvCxnSpPr>
            <a:cxnSpLocks noChangeShapeType="1"/>
          </p:cNvCxnSpPr>
          <p:nvPr/>
        </p:nvCxnSpPr>
        <p:spPr bwMode="auto">
          <a:xfrm>
            <a:off x="0" y="404664"/>
            <a:ext cx="9144000" cy="0"/>
          </a:xfrm>
          <a:prstGeom prst="line">
            <a:avLst/>
          </a:prstGeom>
          <a:noFill/>
          <a:ln w="63500" cmpd="sng" algn="ctr">
            <a:solidFill>
              <a:srgbClr val="FF9900"/>
            </a:solidFill>
            <a:round/>
            <a:headEnd/>
            <a:tailEnd/>
          </a:ln>
        </p:spPr>
      </p:cxnSp>
      <p:pic>
        <p:nvPicPr>
          <p:cNvPr id="26" name="図 25"/>
          <p:cNvPicPr>
            <a:picLocks noChangeAspect="1"/>
          </p:cNvPicPr>
          <p:nvPr/>
        </p:nvPicPr>
        <p:blipFill>
          <a:blip r:embed="rId15" cstate="email"/>
          <a:stretch>
            <a:fillRect/>
          </a:stretch>
        </p:blipFill>
        <p:spPr>
          <a:xfrm>
            <a:off x="4538968" y="6138996"/>
            <a:ext cx="583040" cy="468000"/>
          </a:xfrm>
          <a:prstGeom prst="rect">
            <a:avLst/>
          </a:prstGeom>
          <a:ln>
            <a:noFill/>
          </a:ln>
          <a:effectLst>
            <a:outerShdw blurRad="292100" dist="139700" dir="2700000" algn="tl" rotWithShape="0">
              <a:srgbClr val="333333">
                <a:alpha val="65000"/>
              </a:srgbClr>
            </a:outerShdw>
          </a:effectLst>
        </p:spPr>
      </p:pic>
      <p:sp>
        <p:nvSpPr>
          <p:cNvPr id="27" name="正方形/長方形 26"/>
          <p:cNvSpPr/>
          <p:nvPr/>
        </p:nvSpPr>
        <p:spPr>
          <a:xfrm>
            <a:off x="4392006" y="5679493"/>
            <a:ext cx="1500369" cy="415498"/>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一般公募による情報サービスの開発</a:t>
            </a:r>
            <a:endParaRPr lang="en-US" altLang="ja-JP" sz="1050" dirty="0" smtClean="0">
              <a:solidFill>
                <a:prstClr val="black"/>
              </a:solidFill>
              <a:latin typeface="Calibri"/>
              <a:ea typeface="ＭＳ Ｐゴシック"/>
            </a:endParaRPr>
          </a:p>
        </p:txBody>
      </p:sp>
      <p:cxnSp>
        <p:nvCxnSpPr>
          <p:cNvPr id="28" name="直線矢印コネクタ 27"/>
          <p:cNvCxnSpPr>
            <a:endCxn id="21" idx="1"/>
          </p:cNvCxnSpPr>
          <p:nvPr/>
        </p:nvCxnSpPr>
        <p:spPr>
          <a:xfrm>
            <a:off x="2879905" y="3155829"/>
            <a:ext cx="3965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9" name="表 28"/>
          <p:cNvGraphicFramePr>
            <a:graphicFrameLocks noGrp="1"/>
          </p:cNvGraphicFramePr>
          <p:nvPr>
            <p:extLst>
              <p:ext uri="{D42A27DB-BD31-4B8C-83A1-F6EECF244321}">
                <p14:modId xmlns:p14="http://schemas.microsoft.com/office/powerpoint/2010/main" val="3512979272"/>
              </p:ext>
            </p:extLst>
          </p:nvPr>
        </p:nvGraphicFramePr>
        <p:xfrm>
          <a:off x="1387645" y="5886075"/>
          <a:ext cx="2695775" cy="764640"/>
        </p:xfrm>
        <a:graphic>
          <a:graphicData uri="http://schemas.openxmlformats.org/drawingml/2006/table">
            <a:tbl>
              <a:tblPr firstRow="1" bandRow="1">
                <a:tableStyleId>{5940675A-B579-460E-94D1-54222C63F5DA}</a:tableStyleId>
              </a:tblPr>
              <a:tblGrid>
                <a:gridCol w="944884"/>
                <a:gridCol w="1750891"/>
              </a:tblGrid>
              <a:tr h="123564">
                <a:tc>
                  <a:txBody>
                    <a:bodyPr/>
                    <a:lstStyle/>
                    <a:p>
                      <a:r>
                        <a:rPr kumimoji="1" lang="ja-JP" altLang="en-US" sz="900" dirty="0" smtClean="0"/>
                        <a:t>行政情報</a:t>
                      </a:r>
                      <a:endParaRPr kumimoji="1" lang="ja-JP" altLang="en-US" sz="900" dirty="0"/>
                    </a:p>
                  </a:txBody>
                  <a:tcPr marL="36000" marR="36000" marT="36000" marB="36000" anchor="ctr">
                    <a:solidFill>
                      <a:schemeClr val="bg1"/>
                    </a:solidFill>
                  </a:tcPr>
                </a:tc>
                <a:tc>
                  <a:txBody>
                    <a:bodyPr/>
                    <a:lstStyle/>
                    <a:p>
                      <a:r>
                        <a:rPr kumimoji="1" lang="ja-JP" altLang="en-US" sz="900" dirty="0" smtClean="0"/>
                        <a:t>人口統計、財政状況、都市計画等</a:t>
                      </a:r>
                      <a:endParaRPr kumimoji="1" lang="ja-JP" altLang="en-US" sz="900" dirty="0"/>
                    </a:p>
                  </a:txBody>
                  <a:tcPr marL="36000" marR="36000" marT="36000" marB="36000" anchor="ctr">
                    <a:solidFill>
                      <a:schemeClr val="bg1"/>
                    </a:solidFill>
                  </a:tcPr>
                </a:tc>
              </a:tr>
              <a:tr h="123564">
                <a:tc>
                  <a:txBody>
                    <a:bodyPr/>
                    <a:lstStyle/>
                    <a:p>
                      <a:r>
                        <a:rPr kumimoji="1" lang="ja-JP" altLang="en-US" sz="900" dirty="0" smtClean="0"/>
                        <a:t>公共料金情報</a:t>
                      </a:r>
                      <a:endParaRPr kumimoji="1" lang="ja-JP" altLang="en-US" sz="900" dirty="0"/>
                    </a:p>
                  </a:txBody>
                  <a:tcPr marL="36000" marR="36000" marT="36000" marB="36000" anchor="ctr">
                    <a:solidFill>
                      <a:schemeClr val="bg1"/>
                    </a:solidFill>
                  </a:tcPr>
                </a:tc>
                <a:tc>
                  <a:txBody>
                    <a:bodyPr/>
                    <a:lstStyle/>
                    <a:p>
                      <a:r>
                        <a:rPr kumimoji="1" lang="ja-JP" altLang="en-US" sz="900" dirty="0" smtClean="0"/>
                        <a:t>上下水道・公立学校授業料など</a:t>
                      </a:r>
                      <a:endParaRPr kumimoji="1" lang="ja-JP" altLang="en-US" sz="900" dirty="0"/>
                    </a:p>
                  </a:txBody>
                  <a:tcPr marL="36000" marR="36000" marT="36000" marB="36000" anchor="ctr">
                    <a:solidFill>
                      <a:schemeClr val="bg1"/>
                    </a:solidFill>
                  </a:tcPr>
                </a:tc>
              </a:tr>
              <a:tr h="213519">
                <a:tc>
                  <a:txBody>
                    <a:bodyPr/>
                    <a:lstStyle/>
                    <a:p>
                      <a:r>
                        <a:rPr kumimoji="1" lang="ja-JP" altLang="en-US" sz="900" dirty="0" smtClean="0"/>
                        <a:t>子育て・教育情報</a:t>
                      </a:r>
                      <a:endParaRPr kumimoji="1" lang="ja-JP" altLang="en-US" sz="900" dirty="0"/>
                    </a:p>
                  </a:txBody>
                  <a:tcPr marL="36000" marR="36000" marT="36000" marB="36000" anchor="ctr">
                    <a:solidFill>
                      <a:schemeClr val="bg1"/>
                    </a:solidFill>
                  </a:tcPr>
                </a:tc>
                <a:tc>
                  <a:txBody>
                    <a:bodyPr/>
                    <a:lstStyle/>
                    <a:p>
                      <a:r>
                        <a:rPr kumimoji="1" lang="ja-JP" altLang="en-US" sz="900" dirty="0" smtClean="0"/>
                        <a:t>子育てに関する保育料・延長保育・待ち状況・学童クラブなどの情報</a:t>
                      </a:r>
                      <a:endParaRPr kumimoji="1" lang="ja-JP" altLang="en-US" sz="900" dirty="0"/>
                    </a:p>
                  </a:txBody>
                  <a:tcPr marL="36000" marR="36000" marT="36000" marB="36000" anchor="ctr">
                    <a:solidFill>
                      <a:schemeClr val="bg1"/>
                    </a:solidFill>
                  </a:tcPr>
                </a:tc>
              </a:tr>
            </a:tbl>
          </a:graphicData>
        </a:graphic>
      </p:graphicFrame>
      <p:sp>
        <p:nvSpPr>
          <p:cNvPr id="30" name="正方形/長方形 29"/>
          <p:cNvSpPr/>
          <p:nvPr/>
        </p:nvSpPr>
        <p:spPr>
          <a:xfrm>
            <a:off x="1767810" y="5654030"/>
            <a:ext cx="2025070" cy="261610"/>
          </a:xfrm>
          <a:prstGeom prst="rect">
            <a:avLst/>
          </a:prstGeom>
        </p:spPr>
        <p:txBody>
          <a:bodyPr wrap="square">
            <a:spAutoFit/>
          </a:bodyPr>
          <a:lstStyle/>
          <a:p>
            <a:pPr algn="ctr" fontAlgn="auto">
              <a:spcBef>
                <a:spcPts val="0"/>
              </a:spcBef>
              <a:spcAft>
                <a:spcPts val="0"/>
              </a:spcAft>
            </a:pPr>
            <a:r>
              <a:rPr lang="ja-JP" altLang="en-US" sz="1100" dirty="0" smtClean="0">
                <a:solidFill>
                  <a:prstClr val="black"/>
                </a:solidFill>
                <a:latin typeface="Calibri"/>
                <a:ea typeface="ＭＳ Ｐゴシック"/>
              </a:rPr>
              <a:t>公共</a:t>
            </a:r>
            <a:r>
              <a:rPr lang="ja-JP" altLang="en-US" sz="1100" dirty="0">
                <a:solidFill>
                  <a:prstClr val="black"/>
                </a:solidFill>
                <a:latin typeface="Calibri"/>
                <a:ea typeface="ＭＳ Ｐゴシック"/>
              </a:rPr>
              <a:t>施設等</a:t>
            </a:r>
            <a:r>
              <a:rPr lang="ja-JP" altLang="en-US" sz="1100" dirty="0" smtClean="0">
                <a:solidFill>
                  <a:prstClr val="black"/>
                </a:solidFill>
                <a:latin typeface="Calibri"/>
                <a:ea typeface="ＭＳ Ｐゴシック"/>
              </a:rPr>
              <a:t>情報以外の情報</a:t>
            </a:r>
            <a:endParaRPr lang="ja-JP" altLang="en-US" sz="1100" dirty="0">
              <a:solidFill>
                <a:prstClr val="black"/>
              </a:solidFill>
              <a:latin typeface="Calibri"/>
              <a:ea typeface="ＭＳ Ｐゴシック"/>
            </a:endParaRPr>
          </a:p>
        </p:txBody>
      </p:sp>
      <p:sp>
        <p:nvSpPr>
          <p:cNvPr id="31" name="正方形/長方形 30"/>
          <p:cNvSpPr/>
          <p:nvPr/>
        </p:nvSpPr>
        <p:spPr>
          <a:xfrm>
            <a:off x="1387643" y="1760079"/>
            <a:ext cx="2785406" cy="261610"/>
          </a:xfrm>
          <a:prstGeom prst="rect">
            <a:avLst/>
          </a:prstGeom>
        </p:spPr>
        <p:txBody>
          <a:bodyPr wrap="square">
            <a:spAutoFit/>
          </a:bodyPr>
          <a:lstStyle/>
          <a:p>
            <a:pPr algn="ctr" fontAlgn="auto">
              <a:spcBef>
                <a:spcPts val="0"/>
              </a:spcBef>
              <a:spcAft>
                <a:spcPts val="0"/>
              </a:spcAft>
            </a:pPr>
            <a:r>
              <a:rPr lang="ja-JP" altLang="en-US" sz="1100" b="1" dirty="0">
                <a:solidFill>
                  <a:prstClr val="black"/>
                </a:solidFill>
                <a:latin typeface="Calibri"/>
                <a:ea typeface="ＭＳ Ｐゴシック"/>
              </a:rPr>
              <a:t>公共施設等</a:t>
            </a:r>
            <a:r>
              <a:rPr lang="ja-JP" altLang="en-US" sz="1100" b="1" dirty="0" smtClean="0">
                <a:solidFill>
                  <a:prstClr val="black"/>
                </a:solidFill>
                <a:latin typeface="Calibri"/>
                <a:ea typeface="ＭＳ Ｐゴシック"/>
              </a:rPr>
              <a:t>情報流通連携基盤システム</a:t>
            </a:r>
            <a:endParaRPr lang="ja-JP" altLang="en-US" sz="1100" b="1" dirty="0">
              <a:solidFill>
                <a:prstClr val="black"/>
              </a:solidFill>
              <a:latin typeface="Calibri"/>
              <a:ea typeface="ＭＳ Ｐゴシック"/>
            </a:endParaRPr>
          </a:p>
        </p:txBody>
      </p:sp>
      <p:pic>
        <p:nvPicPr>
          <p:cNvPr id="32" name="Picture 2" descr="C:\Users\nakayama\AppData\Local\Microsoft\Windows\Temporary Internet Files\Content.IE5\OYZBD981\MC900432645[1].png"/>
          <p:cNvPicPr>
            <a:picLocks noChangeAspect="1" noChangeArrowheads="1"/>
          </p:cNvPicPr>
          <p:nvPr/>
        </p:nvPicPr>
        <p:blipFill>
          <a:blip r:embed="rId16" cstate="email"/>
          <a:srcRect/>
          <a:stretch>
            <a:fillRect/>
          </a:stretch>
        </p:blipFill>
        <p:spPr bwMode="auto">
          <a:xfrm>
            <a:off x="283104" y="4890245"/>
            <a:ext cx="564386" cy="564386"/>
          </a:xfrm>
          <a:prstGeom prst="rect">
            <a:avLst/>
          </a:prstGeom>
          <a:ln>
            <a:noFill/>
          </a:ln>
          <a:effectLst>
            <a:outerShdw blurRad="292100" dist="139700" dir="2700000" algn="tl" rotWithShape="0">
              <a:srgbClr val="333333">
                <a:alpha val="65000"/>
              </a:srgbClr>
            </a:outerShdw>
          </a:effectLst>
        </p:spPr>
      </p:pic>
      <p:sp>
        <p:nvSpPr>
          <p:cNvPr id="33" name="テキスト ボックス 32"/>
          <p:cNvSpPr txBox="1"/>
          <p:nvPr/>
        </p:nvSpPr>
        <p:spPr>
          <a:xfrm>
            <a:off x="318728" y="5020557"/>
            <a:ext cx="441146"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白書</a:t>
            </a:r>
            <a:endParaRPr lang="ja-JP" altLang="en-US" sz="1000" dirty="0">
              <a:solidFill>
                <a:prstClr val="black"/>
              </a:solidFill>
              <a:latin typeface="Calibri"/>
              <a:ea typeface="ＭＳ Ｐゴシック"/>
            </a:endParaRPr>
          </a:p>
        </p:txBody>
      </p:sp>
      <p:pic>
        <p:nvPicPr>
          <p:cNvPr id="34" name="Picture 12" descr="C:\Users\nakayama\AppData\Local\Microsoft\Windows\Temporary Internet Files\Content.IE5\GYVC481N\MC900441753[1].png"/>
          <p:cNvPicPr>
            <a:picLocks noChangeAspect="1" noChangeArrowheads="1"/>
          </p:cNvPicPr>
          <p:nvPr/>
        </p:nvPicPr>
        <p:blipFill>
          <a:blip r:embed="rId17" cstate="email"/>
          <a:srcRect/>
          <a:stretch>
            <a:fillRect/>
          </a:stretch>
        </p:blipFill>
        <p:spPr bwMode="auto">
          <a:xfrm>
            <a:off x="227259" y="5507298"/>
            <a:ext cx="561110" cy="561110"/>
          </a:xfrm>
          <a:prstGeom prst="rect">
            <a:avLst/>
          </a:prstGeom>
          <a:ln>
            <a:noFill/>
          </a:ln>
          <a:effectLst>
            <a:outerShdw blurRad="292100" dist="139700" dir="2700000" algn="tl" rotWithShape="0">
              <a:srgbClr val="333333">
                <a:alpha val="65000"/>
              </a:srgbClr>
            </a:outerShdw>
          </a:effectLst>
        </p:spPr>
      </p:pic>
      <p:sp>
        <p:nvSpPr>
          <p:cNvPr id="35" name="テキスト ボックス 34"/>
          <p:cNvSpPr txBox="1"/>
          <p:nvPr/>
        </p:nvSpPr>
        <p:spPr>
          <a:xfrm>
            <a:off x="206419" y="5585710"/>
            <a:ext cx="697627"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公共料金</a:t>
            </a:r>
            <a:endParaRPr lang="ja-JP" altLang="en-US" sz="1000" dirty="0">
              <a:solidFill>
                <a:prstClr val="black"/>
              </a:solidFill>
              <a:latin typeface="Calibri"/>
              <a:ea typeface="ＭＳ Ｐゴシック"/>
            </a:endParaRPr>
          </a:p>
        </p:txBody>
      </p:sp>
      <p:pic>
        <p:nvPicPr>
          <p:cNvPr id="36" name="Picture 15" descr="C:\Users\nakayama\AppData\Local\Microsoft\Windows\Temporary Internet Files\Content.IE5\OYZBD981\MC900309874[1].wmf"/>
          <p:cNvPicPr>
            <a:picLocks noChangeAspect="1" noChangeArrowheads="1"/>
          </p:cNvPicPr>
          <p:nvPr/>
        </p:nvPicPr>
        <p:blipFill>
          <a:blip r:embed="rId18" cstate="email"/>
          <a:srcRect/>
          <a:stretch>
            <a:fillRect/>
          </a:stretch>
        </p:blipFill>
        <p:spPr bwMode="auto">
          <a:xfrm>
            <a:off x="359100" y="6127431"/>
            <a:ext cx="417396" cy="567385"/>
          </a:xfrm>
          <a:prstGeom prst="rect">
            <a:avLst/>
          </a:prstGeom>
          <a:ln>
            <a:noFill/>
          </a:ln>
          <a:effectLst>
            <a:outerShdw blurRad="292100" dist="139700" dir="2700000" algn="tl" rotWithShape="0">
              <a:srgbClr val="333333">
                <a:alpha val="65000"/>
              </a:srgbClr>
            </a:outerShdw>
          </a:effectLst>
        </p:spPr>
      </p:pic>
      <p:sp>
        <p:nvSpPr>
          <p:cNvPr id="37" name="テキスト ボックス 36"/>
          <p:cNvSpPr txBox="1"/>
          <p:nvPr/>
        </p:nvSpPr>
        <p:spPr>
          <a:xfrm>
            <a:off x="53911" y="6309510"/>
            <a:ext cx="877163"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子育て・教育</a:t>
            </a:r>
            <a:endParaRPr lang="ja-JP" altLang="en-US" sz="1000" dirty="0">
              <a:solidFill>
                <a:prstClr val="black"/>
              </a:solidFill>
              <a:latin typeface="Calibri"/>
              <a:ea typeface="ＭＳ Ｐゴシック"/>
            </a:endParaRPr>
          </a:p>
        </p:txBody>
      </p:sp>
      <p:cxnSp>
        <p:nvCxnSpPr>
          <p:cNvPr id="38" name="直線矢印コネクタ 37"/>
          <p:cNvCxnSpPr>
            <a:stCxn id="8" idx="3"/>
            <a:endCxn id="17" idx="1"/>
          </p:cNvCxnSpPr>
          <p:nvPr/>
        </p:nvCxnSpPr>
        <p:spPr>
          <a:xfrm>
            <a:off x="953990" y="3151215"/>
            <a:ext cx="874106" cy="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カギ線コネクタ 38"/>
          <p:cNvCxnSpPr>
            <a:stCxn id="11" idx="3"/>
            <a:endCxn id="9" idx="3"/>
          </p:cNvCxnSpPr>
          <p:nvPr/>
        </p:nvCxnSpPr>
        <p:spPr>
          <a:xfrm flipH="1">
            <a:off x="885373" y="2584090"/>
            <a:ext cx="60134" cy="1112457"/>
          </a:xfrm>
          <a:prstGeom prst="bentConnector3">
            <a:avLst>
              <a:gd name="adj1" fmla="val -346505"/>
            </a:avLst>
          </a:prstGeom>
        </p:spPr>
        <p:style>
          <a:lnRef idx="2">
            <a:schemeClr val="accent1"/>
          </a:lnRef>
          <a:fillRef idx="0">
            <a:schemeClr val="accent1"/>
          </a:fillRef>
          <a:effectRef idx="1">
            <a:schemeClr val="accent1"/>
          </a:effectRef>
          <a:fontRef idx="minor">
            <a:schemeClr val="tx1"/>
          </a:fontRef>
        </p:style>
      </p:cxnSp>
      <p:cxnSp>
        <p:nvCxnSpPr>
          <p:cNvPr id="40" name="カギ線コネクタ 39"/>
          <p:cNvCxnSpPr>
            <a:stCxn id="19" idx="3"/>
            <a:endCxn id="32" idx="3"/>
          </p:cNvCxnSpPr>
          <p:nvPr/>
        </p:nvCxnSpPr>
        <p:spPr>
          <a:xfrm flipH="1">
            <a:off x="847490" y="4285410"/>
            <a:ext cx="53264" cy="887028"/>
          </a:xfrm>
          <a:prstGeom prst="bentConnector3">
            <a:avLst>
              <a:gd name="adj1" fmla="val -459568"/>
            </a:avLst>
          </a:prstGeom>
        </p:spPr>
        <p:style>
          <a:lnRef idx="2">
            <a:schemeClr val="accent1"/>
          </a:lnRef>
          <a:fillRef idx="0">
            <a:schemeClr val="accent1"/>
          </a:fillRef>
          <a:effectRef idx="1">
            <a:schemeClr val="accent1"/>
          </a:effectRef>
          <a:fontRef idx="minor">
            <a:schemeClr val="tx1"/>
          </a:fontRef>
        </p:style>
      </p:cxnSp>
      <p:cxnSp>
        <p:nvCxnSpPr>
          <p:cNvPr id="41" name="カギ線コネクタ 40"/>
          <p:cNvCxnSpPr>
            <a:stCxn id="37" idx="3"/>
            <a:endCxn id="35" idx="3"/>
          </p:cNvCxnSpPr>
          <p:nvPr/>
        </p:nvCxnSpPr>
        <p:spPr>
          <a:xfrm flipH="1" flipV="1">
            <a:off x="904046" y="5708821"/>
            <a:ext cx="27028" cy="723800"/>
          </a:xfrm>
          <a:prstGeom prst="bentConnector3">
            <a:avLst>
              <a:gd name="adj1" fmla="val -845790"/>
            </a:avLst>
          </a:prstGeom>
        </p:spPr>
        <p:style>
          <a:lnRef idx="2">
            <a:schemeClr val="accent1"/>
          </a:lnRef>
          <a:fillRef idx="0">
            <a:schemeClr val="accent1"/>
          </a:fillRef>
          <a:effectRef idx="1">
            <a:schemeClr val="accent1"/>
          </a:effectRef>
          <a:fontRef idx="minor">
            <a:schemeClr val="tx1"/>
          </a:fontRef>
        </p:style>
      </p:cxnSp>
      <p:pic>
        <p:nvPicPr>
          <p:cNvPr id="42" name="Picture 16"/>
          <p:cNvPicPr>
            <a:picLocks noChangeAspect="1" noChangeArrowheads="1"/>
          </p:cNvPicPr>
          <p:nvPr/>
        </p:nvPicPr>
        <p:blipFill>
          <a:blip r:embed="rId19" cstate="email"/>
          <a:srcRect b="12758"/>
          <a:stretch>
            <a:fillRect/>
          </a:stretch>
        </p:blipFill>
        <p:spPr bwMode="auto">
          <a:xfrm>
            <a:off x="7223503" y="3505582"/>
            <a:ext cx="1886629" cy="1127152"/>
          </a:xfrm>
          <a:prstGeom prst="rect">
            <a:avLst/>
          </a:prstGeom>
          <a:noFill/>
          <a:ln w="9525">
            <a:noFill/>
            <a:miter lim="800000"/>
            <a:headEnd/>
            <a:tailEnd/>
          </a:ln>
          <a:effectLst/>
        </p:spPr>
      </p:pic>
      <p:sp>
        <p:nvSpPr>
          <p:cNvPr id="43" name="テキスト ボックス 42"/>
          <p:cNvSpPr txBox="1"/>
          <p:nvPr/>
        </p:nvSpPr>
        <p:spPr>
          <a:xfrm>
            <a:off x="3724467" y="2850233"/>
            <a:ext cx="466794" cy="261610"/>
          </a:xfrm>
          <a:prstGeom prst="rect">
            <a:avLst/>
          </a:prstGeom>
          <a:noFill/>
          <a:effectLst>
            <a:softEdge rad="63500"/>
          </a:effectLst>
        </p:spPr>
        <p:txBody>
          <a:bodyPr wrap="none" rtlCol="0">
            <a:spAutoFit/>
          </a:bodyPr>
          <a:lstStyle/>
          <a:p>
            <a:pPr fontAlgn="auto">
              <a:spcBef>
                <a:spcPts val="0"/>
              </a:spcBef>
              <a:spcAft>
                <a:spcPts val="0"/>
              </a:spcAft>
            </a:pPr>
            <a:r>
              <a:rPr lang="ja-JP" altLang="en-US" sz="1100" dirty="0" smtClean="0">
                <a:solidFill>
                  <a:srgbClr val="1F497D"/>
                </a:solidFill>
                <a:latin typeface="Calibri"/>
                <a:ea typeface="ＭＳ Ｐゴシック"/>
              </a:rPr>
              <a:t>公開</a:t>
            </a:r>
            <a:endParaRPr lang="en-US" altLang="ja-JP" sz="1100" dirty="0" smtClean="0">
              <a:solidFill>
                <a:srgbClr val="1F497D"/>
              </a:solidFill>
              <a:latin typeface="Calibri"/>
              <a:ea typeface="ＭＳ Ｐゴシック"/>
            </a:endParaRPr>
          </a:p>
        </p:txBody>
      </p:sp>
      <p:sp>
        <p:nvSpPr>
          <p:cNvPr id="44" name="正方形/長方形 43"/>
          <p:cNvSpPr/>
          <p:nvPr/>
        </p:nvSpPr>
        <p:spPr>
          <a:xfrm>
            <a:off x="6065192" y="1699800"/>
            <a:ext cx="1814505" cy="577081"/>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地域住民が、場所に応じた生活情報を入手し、公共施設をより活用できる</a:t>
            </a:r>
            <a:endParaRPr lang="ja-JP" altLang="en-US" sz="1050" dirty="0">
              <a:solidFill>
                <a:prstClr val="black"/>
              </a:solidFill>
              <a:latin typeface="Calibri"/>
              <a:ea typeface="ＭＳ Ｐゴシック"/>
            </a:endParaRPr>
          </a:p>
        </p:txBody>
      </p:sp>
      <p:sp>
        <p:nvSpPr>
          <p:cNvPr id="45" name="正方形/長方形 44"/>
          <p:cNvSpPr/>
          <p:nvPr/>
        </p:nvSpPr>
        <p:spPr>
          <a:xfrm>
            <a:off x="6073348" y="3953274"/>
            <a:ext cx="2043365" cy="738664"/>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不動産情報サイトで、</a:t>
            </a:r>
            <a:r>
              <a:rPr lang="en-US" altLang="ja-JP" sz="1050" dirty="0" smtClean="0">
                <a:solidFill>
                  <a:prstClr val="black"/>
                </a:solidFill>
                <a:latin typeface="Calibri"/>
                <a:ea typeface="ＭＳ Ｐゴシック"/>
              </a:rPr>
              <a:t/>
            </a:r>
            <a:br>
              <a:rPr lang="en-US" altLang="ja-JP" sz="1050" dirty="0" smtClean="0">
                <a:solidFill>
                  <a:prstClr val="black"/>
                </a:solidFill>
                <a:latin typeface="Calibri"/>
                <a:ea typeface="ＭＳ Ｐゴシック"/>
              </a:rPr>
            </a:br>
            <a:r>
              <a:rPr lang="ja-JP" altLang="en-US" sz="1050" dirty="0" smtClean="0">
                <a:solidFill>
                  <a:prstClr val="black"/>
                </a:solidFill>
                <a:latin typeface="Calibri"/>
                <a:ea typeface="ＭＳ Ｐゴシック"/>
              </a:rPr>
              <a:t>住みやすい条件（近隣に学校がある、徒歩○分内に病院がある等）から物件を絞り込める</a:t>
            </a:r>
            <a:endParaRPr lang="en-US" altLang="ja-JP" sz="1050" dirty="0" smtClean="0">
              <a:solidFill>
                <a:prstClr val="black"/>
              </a:solidFill>
              <a:latin typeface="Calibri"/>
              <a:ea typeface="ＭＳ Ｐゴシック"/>
            </a:endParaRPr>
          </a:p>
        </p:txBody>
      </p:sp>
      <p:sp>
        <p:nvSpPr>
          <p:cNvPr id="46" name="正方形/長方形 45"/>
          <p:cNvSpPr/>
          <p:nvPr/>
        </p:nvSpPr>
        <p:spPr>
          <a:xfrm>
            <a:off x="6060664" y="2719789"/>
            <a:ext cx="1931922" cy="738664"/>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施設の維持費の可視化して、</a:t>
            </a:r>
            <a:r>
              <a:rPr lang="en-US" altLang="ja-JP" sz="1050" dirty="0" smtClean="0">
                <a:solidFill>
                  <a:prstClr val="black"/>
                </a:solidFill>
                <a:latin typeface="Calibri"/>
                <a:ea typeface="ＭＳ Ｐゴシック"/>
              </a:rPr>
              <a:t/>
            </a:r>
            <a:br>
              <a:rPr lang="en-US" altLang="ja-JP" sz="1050" dirty="0" smtClean="0">
                <a:solidFill>
                  <a:prstClr val="black"/>
                </a:solidFill>
                <a:latin typeface="Calibri"/>
                <a:ea typeface="ＭＳ Ｐゴシック"/>
              </a:rPr>
            </a:br>
            <a:r>
              <a:rPr lang="ja-JP" altLang="en-US" sz="1050" dirty="0" smtClean="0">
                <a:solidFill>
                  <a:prstClr val="black"/>
                </a:solidFill>
                <a:latin typeface="Calibri"/>
                <a:ea typeface="ＭＳ Ｐゴシック"/>
              </a:rPr>
              <a:t>課題の抽出を容易にする。</a:t>
            </a:r>
            <a:r>
              <a:rPr lang="en-US" altLang="ja-JP" sz="1050" dirty="0" smtClean="0">
                <a:solidFill>
                  <a:prstClr val="black"/>
                </a:solidFill>
                <a:latin typeface="Calibri"/>
                <a:ea typeface="ＭＳ Ｐゴシック"/>
              </a:rPr>
              <a:t/>
            </a:r>
            <a:br>
              <a:rPr lang="en-US" altLang="ja-JP" sz="1050" dirty="0" smtClean="0">
                <a:solidFill>
                  <a:prstClr val="black"/>
                </a:solidFill>
                <a:latin typeface="Calibri"/>
                <a:ea typeface="ＭＳ Ｐゴシック"/>
              </a:rPr>
            </a:br>
            <a:r>
              <a:rPr lang="ja-JP" altLang="en-US" sz="1050" dirty="0" smtClean="0">
                <a:solidFill>
                  <a:prstClr val="black"/>
                </a:solidFill>
                <a:latin typeface="Calibri"/>
                <a:ea typeface="ＭＳ Ｐゴシック"/>
              </a:rPr>
              <a:t>公共施設の効率的な配置や、無駄な経費の削減に繋げる</a:t>
            </a:r>
            <a:endParaRPr lang="en-US" altLang="ja-JP" sz="1050" dirty="0" smtClean="0">
              <a:solidFill>
                <a:prstClr val="black"/>
              </a:solidFill>
              <a:latin typeface="Calibri"/>
              <a:ea typeface="ＭＳ Ｐゴシック"/>
            </a:endParaRPr>
          </a:p>
        </p:txBody>
      </p:sp>
      <p:sp>
        <p:nvSpPr>
          <p:cNvPr id="47" name="正方形/長方形 46"/>
          <p:cNvSpPr/>
          <p:nvPr/>
        </p:nvSpPr>
        <p:spPr>
          <a:xfrm>
            <a:off x="4411155" y="3505582"/>
            <a:ext cx="1476000" cy="135588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48" name="正方形/長方形 47"/>
          <p:cNvSpPr/>
          <p:nvPr/>
        </p:nvSpPr>
        <p:spPr>
          <a:xfrm>
            <a:off x="4399929" y="3520116"/>
            <a:ext cx="1465655" cy="415498"/>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民間企業のシステム</a:t>
            </a:r>
            <a:endParaRPr lang="en-US" altLang="ja-JP" sz="1050" dirty="0" smtClean="0">
              <a:solidFill>
                <a:prstClr val="black"/>
              </a:solidFill>
              <a:latin typeface="Calibri"/>
              <a:ea typeface="ＭＳ Ｐゴシック"/>
            </a:endParaRPr>
          </a:p>
          <a:p>
            <a:pPr algn="ctr" fontAlgn="auto">
              <a:spcBef>
                <a:spcPts val="0"/>
              </a:spcBef>
              <a:spcAft>
                <a:spcPts val="0"/>
              </a:spcAft>
            </a:pPr>
            <a:r>
              <a:rPr lang="ja-JP" altLang="en-US" sz="1050" dirty="0" err="1" smtClean="0">
                <a:solidFill>
                  <a:prstClr val="black"/>
                </a:solidFill>
                <a:latin typeface="Calibri"/>
                <a:ea typeface="ＭＳ Ｐゴシック"/>
              </a:rPr>
              <a:t>での</a:t>
            </a:r>
            <a:r>
              <a:rPr lang="ja-JP" altLang="en-US" sz="1050" dirty="0" smtClean="0">
                <a:solidFill>
                  <a:prstClr val="black"/>
                </a:solidFill>
                <a:latin typeface="Calibri"/>
                <a:ea typeface="ＭＳ Ｐゴシック"/>
              </a:rPr>
              <a:t>二次利用</a:t>
            </a:r>
            <a:endParaRPr lang="en-US" altLang="ja-JP" sz="1050" dirty="0" smtClean="0">
              <a:solidFill>
                <a:prstClr val="black"/>
              </a:solidFill>
              <a:latin typeface="Calibri"/>
              <a:ea typeface="ＭＳ Ｐゴシック"/>
            </a:endParaRPr>
          </a:p>
        </p:txBody>
      </p:sp>
      <p:pic>
        <p:nvPicPr>
          <p:cNvPr id="49" name="図 48"/>
          <p:cNvPicPr>
            <a:picLocks noChangeAspect="1"/>
          </p:cNvPicPr>
          <p:nvPr/>
        </p:nvPicPr>
        <p:blipFill>
          <a:blip r:embed="rId20" cstate="email">
            <a:extLst>
              <a:ext uri="{BEBA8EAE-BF5A-486C-A8C5-ECC9F3942E4B}">
                <a14:imgProps xmlns:a14="http://schemas.microsoft.com/office/drawing/2010/main">
                  <a14:imgLayer r:embed="rId21">
                    <a14:imgEffect>
                      <a14:backgroundRemoval t="0" b="100000" l="0" r="99078"/>
                    </a14:imgEffect>
                  </a14:imgLayer>
                </a14:imgProps>
              </a:ext>
            </a:extLst>
          </a:blip>
          <a:stretch>
            <a:fillRect/>
          </a:stretch>
        </p:blipFill>
        <p:spPr>
          <a:xfrm flipH="1">
            <a:off x="4803029" y="3990187"/>
            <a:ext cx="378260" cy="510328"/>
          </a:xfrm>
          <a:prstGeom prst="rect">
            <a:avLst/>
          </a:prstGeom>
          <a:ln>
            <a:noFill/>
          </a:ln>
          <a:effectLst>
            <a:outerShdw blurRad="292100" dist="139700" dir="2700000" algn="tl" rotWithShape="0">
              <a:srgbClr val="333333">
                <a:alpha val="65000"/>
              </a:srgbClr>
            </a:outerShdw>
          </a:effectLst>
        </p:spPr>
      </p:pic>
      <p:cxnSp>
        <p:nvCxnSpPr>
          <p:cNvPr id="50" name="カギ線コネクタ 49"/>
          <p:cNvCxnSpPr>
            <a:stCxn id="21" idx="3"/>
            <a:endCxn id="49" idx="3"/>
          </p:cNvCxnSpPr>
          <p:nvPr/>
        </p:nvCxnSpPr>
        <p:spPr>
          <a:xfrm>
            <a:off x="3708463" y="3155829"/>
            <a:ext cx="1094569" cy="1089522"/>
          </a:xfrm>
          <a:prstGeom prst="bentConnector3">
            <a:avLst>
              <a:gd name="adj1" fmla="val 5412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49" idx="1"/>
          </p:cNvCxnSpPr>
          <p:nvPr/>
        </p:nvCxnSpPr>
        <p:spPr>
          <a:xfrm flipV="1">
            <a:off x="5181289" y="4244853"/>
            <a:ext cx="902174" cy="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正方形/長方形 51"/>
          <p:cNvSpPr/>
          <p:nvPr/>
        </p:nvSpPr>
        <p:spPr>
          <a:xfrm>
            <a:off x="4407604" y="1671984"/>
            <a:ext cx="1457978" cy="415498"/>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地図システム上での</a:t>
            </a:r>
            <a:endParaRPr lang="en-US" altLang="ja-JP" sz="1050" dirty="0" smtClean="0">
              <a:solidFill>
                <a:prstClr val="black"/>
              </a:solidFill>
              <a:latin typeface="Calibri"/>
              <a:ea typeface="ＭＳ Ｐゴシック"/>
            </a:endParaRPr>
          </a:p>
          <a:p>
            <a:pPr algn="ctr" fontAlgn="auto">
              <a:spcBef>
                <a:spcPts val="0"/>
              </a:spcBef>
              <a:spcAft>
                <a:spcPts val="0"/>
              </a:spcAft>
            </a:pPr>
            <a:r>
              <a:rPr lang="ja-JP" altLang="en-US" sz="1050" dirty="0" smtClean="0">
                <a:solidFill>
                  <a:prstClr val="black"/>
                </a:solidFill>
                <a:latin typeface="Calibri"/>
                <a:ea typeface="ＭＳ Ｐゴシック"/>
              </a:rPr>
              <a:t>閲覧・検索</a:t>
            </a:r>
            <a:endParaRPr lang="en-US" altLang="ja-JP" sz="1050" dirty="0" smtClean="0">
              <a:solidFill>
                <a:prstClr val="black"/>
              </a:solidFill>
              <a:latin typeface="Calibri"/>
              <a:ea typeface="ＭＳ Ｐゴシック"/>
            </a:endParaRPr>
          </a:p>
        </p:txBody>
      </p:sp>
      <p:cxnSp>
        <p:nvCxnSpPr>
          <p:cNvPr id="53" name="直線矢印コネクタ 52"/>
          <p:cNvCxnSpPr>
            <a:stCxn id="12" idx="3"/>
          </p:cNvCxnSpPr>
          <p:nvPr/>
        </p:nvCxnSpPr>
        <p:spPr>
          <a:xfrm>
            <a:off x="5188894" y="2604808"/>
            <a:ext cx="9288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雲 53"/>
          <p:cNvSpPr/>
          <p:nvPr/>
        </p:nvSpPr>
        <p:spPr>
          <a:xfrm rot="5400000">
            <a:off x="5214434" y="2355708"/>
            <a:ext cx="630440" cy="513716"/>
          </a:xfrm>
          <a:prstGeom prst="clou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vert="vert270" wrap="none" rtlCol="0" anchor="ctr"/>
          <a:lstStyle/>
          <a:p>
            <a:pPr algn="ctr" fontAlgn="auto">
              <a:spcBef>
                <a:spcPts val="0"/>
              </a:spcBef>
              <a:spcAft>
                <a:spcPts val="0"/>
              </a:spcAft>
            </a:pPr>
            <a:r>
              <a:rPr lang="ja-JP" altLang="en-US" sz="900" dirty="0" smtClean="0">
                <a:solidFill>
                  <a:sysClr val="windowText" lastClr="000000"/>
                </a:solidFill>
              </a:rPr>
              <a:t>インター</a:t>
            </a:r>
            <a:r>
              <a:rPr lang="en-US" altLang="ja-JP" sz="900" dirty="0" smtClean="0">
                <a:solidFill>
                  <a:sysClr val="windowText" lastClr="000000"/>
                </a:solidFill>
              </a:rPr>
              <a:t/>
            </a:r>
            <a:br>
              <a:rPr lang="en-US" altLang="ja-JP" sz="900" dirty="0" smtClean="0">
                <a:solidFill>
                  <a:sysClr val="windowText" lastClr="000000"/>
                </a:solidFill>
              </a:rPr>
            </a:br>
            <a:r>
              <a:rPr lang="ja-JP" altLang="en-US" sz="900" dirty="0" smtClean="0">
                <a:solidFill>
                  <a:sysClr val="windowText" lastClr="000000"/>
                </a:solidFill>
              </a:rPr>
              <a:t>ネット</a:t>
            </a:r>
            <a:endParaRPr lang="ja-JP" altLang="en-US" sz="900" dirty="0">
              <a:solidFill>
                <a:sysClr val="windowText" lastClr="000000"/>
              </a:solidFill>
            </a:endParaRPr>
          </a:p>
        </p:txBody>
      </p:sp>
      <p:sp>
        <p:nvSpPr>
          <p:cNvPr id="55" name="雲 54"/>
          <p:cNvSpPr/>
          <p:nvPr/>
        </p:nvSpPr>
        <p:spPr>
          <a:xfrm rot="5400000">
            <a:off x="5238184" y="3973990"/>
            <a:ext cx="630440" cy="513716"/>
          </a:xfrm>
          <a:prstGeom prst="clou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vert="vert270" wrap="none" rtlCol="0" anchor="ctr"/>
          <a:lstStyle/>
          <a:p>
            <a:pPr algn="ctr" fontAlgn="auto">
              <a:spcBef>
                <a:spcPts val="0"/>
              </a:spcBef>
              <a:spcAft>
                <a:spcPts val="0"/>
              </a:spcAft>
            </a:pPr>
            <a:r>
              <a:rPr lang="ja-JP" altLang="en-US" sz="900" dirty="0" smtClean="0">
                <a:solidFill>
                  <a:sysClr val="windowText" lastClr="000000"/>
                </a:solidFill>
              </a:rPr>
              <a:t>インター</a:t>
            </a:r>
            <a:r>
              <a:rPr lang="en-US" altLang="ja-JP" sz="900" dirty="0" smtClean="0">
                <a:solidFill>
                  <a:sysClr val="windowText" lastClr="000000"/>
                </a:solidFill>
              </a:rPr>
              <a:t/>
            </a:r>
            <a:br>
              <a:rPr lang="en-US" altLang="ja-JP" sz="900" dirty="0" smtClean="0">
                <a:solidFill>
                  <a:sysClr val="windowText" lastClr="000000"/>
                </a:solidFill>
              </a:rPr>
            </a:br>
            <a:r>
              <a:rPr lang="ja-JP" altLang="en-US" sz="900" dirty="0" smtClean="0">
                <a:solidFill>
                  <a:sysClr val="windowText" lastClr="000000"/>
                </a:solidFill>
              </a:rPr>
              <a:t>ネット</a:t>
            </a:r>
            <a:endParaRPr lang="ja-JP" altLang="en-US" sz="900" dirty="0">
              <a:solidFill>
                <a:sysClr val="windowText" lastClr="000000"/>
              </a:solidFill>
            </a:endParaRPr>
          </a:p>
        </p:txBody>
      </p:sp>
      <p:cxnSp>
        <p:nvCxnSpPr>
          <p:cNvPr id="56" name="直線矢印コネクタ 55"/>
          <p:cNvCxnSpPr>
            <a:stCxn id="26" idx="3"/>
          </p:cNvCxnSpPr>
          <p:nvPr/>
        </p:nvCxnSpPr>
        <p:spPr>
          <a:xfrm>
            <a:off x="5122011" y="6372996"/>
            <a:ext cx="1056073" cy="122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雲 56"/>
          <p:cNvSpPr/>
          <p:nvPr/>
        </p:nvSpPr>
        <p:spPr>
          <a:xfrm rot="5400000">
            <a:off x="5246003" y="6139422"/>
            <a:ext cx="630440" cy="513716"/>
          </a:xfrm>
          <a:prstGeom prst="clou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vert="vert270" wrap="none" rtlCol="0" anchor="ctr"/>
          <a:lstStyle/>
          <a:p>
            <a:pPr algn="ctr" fontAlgn="auto">
              <a:spcBef>
                <a:spcPts val="0"/>
              </a:spcBef>
              <a:spcAft>
                <a:spcPts val="0"/>
              </a:spcAft>
            </a:pPr>
            <a:r>
              <a:rPr lang="ja-JP" altLang="en-US" sz="900" dirty="0" smtClean="0">
                <a:solidFill>
                  <a:sysClr val="windowText" lastClr="000000"/>
                </a:solidFill>
              </a:rPr>
              <a:t>インター</a:t>
            </a:r>
            <a:r>
              <a:rPr lang="en-US" altLang="ja-JP" sz="900" dirty="0" smtClean="0">
                <a:solidFill>
                  <a:sysClr val="windowText" lastClr="000000"/>
                </a:solidFill>
              </a:rPr>
              <a:t/>
            </a:r>
            <a:br>
              <a:rPr lang="en-US" altLang="ja-JP" sz="900" dirty="0" smtClean="0">
                <a:solidFill>
                  <a:sysClr val="windowText" lastClr="000000"/>
                </a:solidFill>
              </a:rPr>
            </a:br>
            <a:r>
              <a:rPr lang="ja-JP" altLang="en-US" sz="900" dirty="0" smtClean="0">
                <a:solidFill>
                  <a:sysClr val="windowText" lastClr="000000"/>
                </a:solidFill>
              </a:rPr>
              <a:t>ネット</a:t>
            </a:r>
            <a:endParaRPr lang="ja-JP" altLang="en-US" sz="900" dirty="0">
              <a:solidFill>
                <a:sysClr val="windowText" lastClr="000000"/>
              </a:solidFill>
            </a:endParaRPr>
          </a:p>
        </p:txBody>
      </p:sp>
      <p:pic>
        <p:nvPicPr>
          <p:cNvPr id="58" name="図 57"/>
          <p:cNvPicPr>
            <a:picLocks noChangeAspect="1"/>
          </p:cNvPicPr>
          <p:nvPr/>
        </p:nvPicPr>
        <p:blipFill>
          <a:blip r:embed="rId22" cstate="email"/>
          <a:stretch>
            <a:fillRect/>
          </a:stretch>
        </p:blipFill>
        <p:spPr>
          <a:xfrm>
            <a:off x="4636779" y="4408717"/>
            <a:ext cx="393946" cy="417213"/>
          </a:xfrm>
          <a:prstGeom prst="rect">
            <a:avLst/>
          </a:prstGeom>
          <a:ln>
            <a:noFill/>
          </a:ln>
          <a:effectLst>
            <a:outerShdw blurRad="292100" dist="139700" dir="2700000" algn="tl" rotWithShape="0">
              <a:srgbClr val="333333">
                <a:alpha val="65000"/>
              </a:srgbClr>
            </a:outerShdw>
          </a:effectLst>
        </p:spPr>
      </p:pic>
      <p:sp>
        <p:nvSpPr>
          <p:cNvPr id="59" name="テキスト ボックス 58"/>
          <p:cNvSpPr txBox="1"/>
          <p:nvPr/>
        </p:nvSpPr>
        <p:spPr>
          <a:xfrm>
            <a:off x="4463256" y="4546074"/>
            <a:ext cx="785793"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自社データ</a:t>
            </a:r>
            <a:endParaRPr lang="ja-JP" altLang="en-US" sz="1000" dirty="0">
              <a:solidFill>
                <a:prstClr val="black"/>
              </a:solidFill>
              <a:latin typeface="Calibri"/>
              <a:ea typeface="ＭＳ Ｐゴシック"/>
            </a:endParaRPr>
          </a:p>
        </p:txBody>
      </p:sp>
      <p:pic>
        <p:nvPicPr>
          <p:cNvPr id="60" name="Picture 23"/>
          <p:cNvPicPr>
            <a:picLocks noChangeAspect="1" noChangeArrowheads="1"/>
          </p:cNvPicPr>
          <p:nvPr/>
        </p:nvPicPr>
        <p:blipFill>
          <a:blip r:embed="rId23" cstate="email"/>
          <a:srcRect/>
          <a:stretch>
            <a:fillRect/>
          </a:stretch>
        </p:blipFill>
        <p:spPr bwMode="auto">
          <a:xfrm>
            <a:off x="6980528" y="1719002"/>
            <a:ext cx="1933809" cy="1050775"/>
          </a:xfrm>
          <a:prstGeom prst="rect">
            <a:avLst/>
          </a:prstGeom>
          <a:noFill/>
          <a:ln w="9525">
            <a:noFill/>
            <a:miter lim="800000"/>
            <a:headEnd/>
            <a:tailEnd/>
          </a:ln>
          <a:effectLst/>
        </p:spPr>
      </p:pic>
      <p:sp>
        <p:nvSpPr>
          <p:cNvPr id="61" name="正方形/長方形 60"/>
          <p:cNvSpPr/>
          <p:nvPr/>
        </p:nvSpPr>
        <p:spPr>
          <a:xfrm>
            <a:off x="6078639" y="4825100"/>
            <a:ext cx="3031494" cy="784830"/>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900" dirty="0" smtClean="0">
                <a:solidFill>
                  <a:sysClr val="windowText" lastClr="000000"/>
                </a:solidFill>
                <a:latin typeface="ＭＳ Ｐゴシック" panose="020B0600070205080204" pitchFamily="50" charset="-128"/>
              </a:rPr>
              <a:t>建設業者や不動産業者等が、公共施設の情報を参照し、運用状況等を把握することで、民間・住民のニーズに応じた適切な時期・立地で計画。これにより、住民にとって利便性の高い公共サービスが提供される</a:t>
            </a:r>
            <a:r>
              <a:rPr lang="en-US" altLang="ja-JP" sz="900" dirty="0" smtClean="0">
                <a:solidFill>
                  <a:sysClr val="windowText" lastClr="000000"/>
                </a:solidFill>
                <a:latin typeface="ＭＳ Ｐゴシック" panose="020B0600070205080204" pitchFamily="50" charset="-128"/>
              </a:rPr>
              <a:t/>
            </a:r>
            <a:br>
              <a:rPr lang="en-US" altLang="ja-JP" sz="900" dirty="0" smtClean="0">
                <a:solidFill>
                  <a:sysClr val="windowText" lastClr="000000"/>
                </a:solidFill>
                <a:latin typeface="ＭＳ Ｐゴシック" panose="020B0600070205080204" pitchFamily="50" charset="-128"/>
              </a:rPr>
            </a:br>
            <a:r>
              <a:rPr lang="ja-JP" altLang="en-US" sz="900" dirty="0" smtClean="0">
                <a:solidFill>
                  <a:sysClr val="windowText" lastClr="000000"/>
                </a:solidFill>
                <a:latin typeface="ＭＳ Ｐゴシック" panose="020B0600070205080204" pitchFamily="50" charset="-128"/>
              </a:rPr>
              <a:t>例）図書館と民間施設の複合ビルの計画</a:t>
            </a:r>
            <a:endParaRPr lang="en-US" altLang="ja-JP" sz="900" dirty="0" smtClean="0">
              <a:solidFill>
                <a:sysClr val="windowText" lastClr="000000"/>
              </a:solidFill>
              <a:latin typeface="ＭＳ Ｐゴシック" panose="020B0600070205080204" pitchFamily="50" charset="-128"/>
            </a:endParaRPr>
          </a:p>
        </p:txBody>
      </p:sp>
      <p:sp>
        <p:nvSpPr>
          <p:cNvPr id="62" name="正方形/長方形 61"/>
          <p:cNvSpPr/>
          <p:nvPr/>
        </p:nvSpPr>
        <p:spPr>
          <a:xfrm>
            <a:off x="4416372" y="4924256"/>
            <a:ext cx="1476000" cy="720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63" name="正方形/長方形 62"/>
          <p:cNvSpPr/>
          <p:nvPr/>
        </p:nvSpPr>
        <p:spPr>
          <a:xfrm>
            <a:off x="4414581" y="4925335"/>
            <a:ext cx="1477791" cy="253916"/>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固定資産の検索</a:t>
            </a:r>
            <a:endParaRPr lang="en-US" altLang="ja-JP" sz="1050" dirty="0" smtClean="0">
              <a:solidFill>
                <a:prstClr val="black"/>
              </a:solidFill>
              <a:latin typeface="Calibri"/>
              <a:ea typeface="ＭＳ Ｐゴシック"/>
            </a:endParaRPr>
          </a:p>
        </p:txBody>
      </p:sp>
      <p:cxnSp>
        <p:nvCxnSpPr>
          <p:cNvPr id="64" name="カギ線コネクタ 63"/>
          <p:cNvCxnSpPr>
            <a:stCxn id="21" idx="3"/>
          </p:cNvCxnSpPr>
          <p:nvPr/>
        </p:nvCxnSpPr>
        <p:spPr>
          <a:xfrm>
            <a:off x="3708460" y="3155832"/>
            <a:ext cx="2409238" cy="2110943"/>
          </a:xfrm>
          <a:prstGeom prst="bentConnector3">
            <a:avLst>
              <a:gd name="adj1" fmla="val 24302"/>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雲 64"/>
          <p:cNvSpPr/>
          <p:nvPr/>
        </p:nvSpPr>
        <p:spPr>
          <a:xfrm rot="5400000">
            <a:off x="5304467" y="5101202"/>
            <a:ext cx="482629" cy="513716"/>
          </a:xfrm>
          <a:prstGeom prst="clou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vert="vert270" wrap="none" rtlCol="0" anchor="ctr"/>
          <a:lstStyle/>
          <a:p>
            <a:pPr algn="ctr" fontAlgn="auto">
              <a:spcBef>
                <a:spcPts val="0"/>
              </a:spcBef>
              <a:spcAft>
                <a:spcPts val="0"/>
              </a:spcAft>
            </a:pPr>
            <a:r>
              <a:rPr lang="ja-JP" altLang="en-US" sz="900" dirty="0" smtClean="0">
                <a:solidFill>
                  <a:sysClr val="windowText" lastClr="000000"/>
                </a:solidFill>
              </a:rPr>
              <a:t>インター</a:t>
            </a:r>
            <a:r>
              <a:rPr lang="en-US" altLang="ja-JP" sz="900" dirty="0" smtClean="0">
                <a:solidFill>
                  <a:sysClr val="windowText" lastClr="000000"/>
                </a:solidFill>
              </a:rPr>
              <a:t/>
            </a:r>
            <a:br>
              <a:rPr lang="en-US" altLang="ja-JP" sz="900" dirty="0" smtClean="0">
                <a:solidFill>
                  <a:sysClr val="windowText" lastClr="000000"/>
                </a:solidFill>
              </a:rPr>
            </a:br>
            <a:r>
              <a:rPr lang="ja-JP" altLang="en-US" sz="900" dirty="0" smtClean="0">
                <a:solidFill>
                  <a:sysClr val="windowText" lastClr="000000"/>
                </a:solidFill>
              </a:rPr>
              <a:t>ネット</a:t>
            </a:r>
            <a:endParaRPr lang="ja-JP" altLang="en-US" sz="900" dirty="0">
              <a:solidFill>
                <a:sysClr val="windowText" lastClr="000000"/>
              </a:solidFill>
            </a:endParaRPr>
          </a:p>
        </p:txBody>
      </p:sp>
      <p:pic>
        <p:nvPicPr>
          <p:cNvPr id="66" name="図 65"/>
          <p:cNvPicPr>
            <a:picLocks noChangeAspect="1"/>
          </p:cNvPicPr>
          <p:nvPr/>
        </p:nvPicPr>
        <p:blipFill>
          <a:blip r:embed="rId24" cstate="email"/>
          <a:stretch>
            <a:fillRect/>
          </a:stretch>
        </p:blipFill>
        <p:spPr>
          <a:xfrm>
            <a:off x="4669173" y="5167168"/>
            <a:ext cx="467183" cy="375003"/>
          </a:xfrm>
          <a:prstGeom prst="rect">
            <a:avLst/>
          </a:prstGeom>
          <a:ln>
            <a:noFill/>
          </a:ln>
          <a:effectLst>
            <a:outerShdw blurRad="292100" dist="139700" dir="2700000" algn="tl" rotWithShape="0">
              <a:srgbClr val="333333">
                <a:alpha val="65000"/>
              </a:srgbClr>
            </a:outerShdw>
          </a:effectLst>
        </p:spPr>
      </p:pic>
      <p:pic>
        <p:nvPicPr>
          <p:cNvPr id="67" name="Picture 4" descr="C:\Users\nakayama\AppData\Local\Microsoft\Windows\Temporary Internet Files\Content.IE5\HXCBDPBT\MC900445508[1].wmf"/>
          <p:cNvPicPr>
            <a:picLocks noChangeAspect="1" noChangeArrowheads="1"/>
          </p:cNvPicPr>
          <p:nvPr/>
        </p:nvPicPr>
        <p:blipFill>
          <a:blip r:embed="rId25" cstate="email"/>
          <a:srcRect t="27850"/>
          <a:stretch>
            <a:fillRect/>
          </a:stretch>
        </p:blipFill>
        <p:spPr bwMode="auto">
          <a:xfrm>
            <a:off x="6209486" y="5754577"/>
            <a:ext cx="763988" cy="477394"/>
          </a:xfrm>
          <a:prstGeom prst="rect">
            <a:avLst/>
          </a:prstGeom>
          <a:noFill/>
        </p:spPr>
      </p:pic>
      <p:cxnSp>
        <p:nvCxnSpPr>
          <p:cNvPr id="68" name="直線矢印コネクタ 67"/>
          <p:cNvCxnSpPr>
            <a:stCxn id="67" idx="1"/>
          </p:cNvCxnSpPr>
          <p:nvPr/>
        </p:nvCxnSpPr>
        <p:spPr>
          <a:xfrm flipH="1">
            <a:off x="5810262" y="5993274"/>
            <a:ext cx="3992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正方形/長方形 68"/>
          <p:cNvSpPr/>
          <p:nvPr/>
        </p:nvSpPr>
        <p:spPr>
          <a:xfrm>
            <a:off x="6980528" y="5767705"/>
            <a:ext cx="1826198" cy="415498"/>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オープンデータを活用した新サービスを開発できる</a:t>
            </a:r>
            <a:endParaRPr lang="en-US" altLang="ja-JP" sz="1050" dirty="0" smtClean="0">
              <a:solidFill>
                <a:prstClr val="black"/>
              </a:solidFill>
              <a:latin typeface="Calibri"/>
              <a:ea typeface="ＭＳ Ｐゴシック"/>
            </a:endParaRPr>
          </a:p>
        </p:txBody>
      </p:sp>
      <p:sp>
        <p:nvSpPr>
          <p:cNvPr id="70" name="テキスト ボックス 69"/>
          <p:cNvSpPr txBox="1"/>
          <p:nvPr/>
        </p:nvSpPr>
        <p:spPr>
          <a:xfrm>
            <a:off x="4591184" y="6158047"/>
            <a:ext cx="510076" cy="400110"/>
          </a:xfrm>
          <a:prstGeom prst="rect">
            <a:avLst/>
          </a:prstGeom>
          <a:solidFill>
            <a:schemeClr val="bg1"/>
          </a:solidFill>
          <a:effectLst>
            <a:softEdge rad="63500"/>
          </a:effectLst>
        </p:spPr>
        <p:txBody>
          <a:bodyPr wrap="none" rtlCol="0">
            <a:spAutoFit/>
          </a:bodyPr>
          <a:lstStyle/>
          <a:p>
            <a:pPr algn="ctr" fontAlgn="auto">
              <a:spcBef>
                <a:spcPts val="0"/>
              </a:spcBef>
              <a:spcAft>
                <a:spcPts val="0"/>
              </a:spcAft>
            </a:pPr>
            <a:r>
              <a:rPr lang="ja-JP" altLang="en-US" sz="1000" dirty="0" smtClean="0">
                <a:solidFill>
                  <a:prstClr val="black"/>
                </a:solidFill>
                <a:latin typeface="Calibri"/>
                <a:ea typeface="ＭＳ Ｐゴシック"/>
              </a:rPr>
              <a:t>募集</a:t>
            </a:r>
            <a:endParaRPr lang="en-US" altLang="ja-JP" sz="1000" dirty="0" smtClean="0">
              <a:solidFill>
                <a:prstClr val="black"/>
              </a:solidFill>
              <a:latin typeface="Calibri"/>
              <a:ea typeface="ＭＳ Ｐゴシック"/>
            </a:endParaRPr>
          </a:p>
          <a:p>
            <a:pPr algn="ctr" fontAlgn="auto">
              <a:spcBef>
                <a:spcPts val="0"/>
              </a:spcBef>
              <a:spcAft>
                <a:spcPts val="0"/>
              </a:spcAft>
            </a:pPr>
            <a:r>
              <a:rPr lang="ja-JP" altLang="en-US" sz="1000" dirty="0" smtClean="0">
                <a:solidFill>
                  <a:prstClr val="black"/>
                </a:solidFill>
                <a:latin typeface="Calibri"/>
                <a:ea typeface="ＭＳ Ｐゴシック"/>
              </a:rPr>
              <a:t>アプリ</a:t>
            </a:r>
            <a:endParaRPr lang="ja-JP" altLang="en-US" sz="1000" dirty="0">
              <a:solidFill>
                <a:prstClr val="black"/>
              </a:solidFill>
              <a:latin typeface="Calibri"/>
              <a:ea typeface="ＭＳ Ｐゴシック"/>
            </a:endParaRPr>
          </a:p>
        </p:txBody>
      </p:sp>
      <p:sp>
        <p:nvSpPr>
          <p:cNvPr id="71" name="正方形/長方形 70"/>
          <p:cNvSpPr/>
          <p:nvPr/>
        </p:nvSpPr>
        <p:spPr>
          <a:xfrm>
            <a:off x="6117698" y="6251804"/>
            <a:ext cx="2103276" cy="577081"/>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例</a:t>
            </a:r>
            <a:r>
              <a:rPr lang="ja-JP" altLang="en-US" sz="1050" dirty="0">
                <a:solidFill>
                  <a:prstClr val="black"/>
                </a:solidFill>
                <a:latin typeface="Calibri"/>
                <a:ea typeface="ＭＳ Ｐゴシック"/>
              </a:rPr>
              <a:t>）</a:t>
            </a:r>
            <a:r>
              <a:rPr lang="ja-JP" altLang="en-US" sz="1050" dirty="0" smtClean="0">
                <a:solidFill>
                  <a:prstClr val="black"/>
                </a:solidFill>
                <a:latin typeface="Calibri"/>
                <a:ea typeface="ＭＳ Ｐゴシック"/>
              </a:rPr>
              <a:t>公共施設周辺の駐車場情報が分かるアプリにより、住民の生活が便利になる</a:t>
            </a:r>
            <a:endParaRPr lang="en-US" altLang="ja-JP" sz="1050" dirty="0" smtClean="0">
              <a:solidFill>
                <a:prstClr val="black"/>
              </a:solidFill>
              <a:latin typeface="Calibri"/>
              <a:ea typeface="ＭＳ Ｐゴシック"/>
            </a:endParaRPr>
          </a:p>
        </p:txBody>
      </p:sp>
      <p:sp>
        <p:nvSpPr>
          <p:cNvPr id="72" name="正方形/長方形 71"/>
          <p:cNvSpPr/>
          <p:nvPr/>
        </p:nvSpPr>
        <p:spPr>
          <a:xfrm>
            <a:off x="-21020" y="1381246"/>
            <a:ext cx="1387642" cy="253916"/>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＜自治体所有</a:t>
            </a:r>
            <a:r>
              <a:rPr lang="ja-JP" altLang="en-US" sz="1050" dirty="0">
                <a:solidFill>
                  <a:prstClr val="black"/>
                </a:solidFill>
                <a:latin typeface="Calibri"/>
                <a:ea typeface="ＭＳ Ｐゴシック"/>
              </a:rPr>
              <a:t>情報</a:t>
            </a:r>
            <a:r>
              <a:rPr lang="ja-JP" altLang="en-US" sz="1050" dirty="0" smtClean="0">
                <a:solidFill>
                  <a:prstClr val="black"/>
                </a:solidFill>
                <a:latin typeface="Calibri"/>
                <a:ea typeface="ＭＳ Ｐゴシック"/>
              </a:rPr>
              <a:t>＞</a:t>
            </a:r>
            <a:endParaRPr lang="en-US" altLang="ja-JP" sz="1050" dirty="0" smtClean="0">
              <a:solidFill>
                <a:prstClr val="black"/>
              </a:solidFill>
              <a:latin typeface="Calibri"/>
              <a:ea typeface="ＭＳ Ｐゴシック"/>
            </a:endParaRPr>
          </a:p>
        </p:txBody>
      </p:sp>
      <p:pic>
        <p:nvPicPr>
          <p:cNvPr id="73" name="Picture 10" descr="C:\Users\nakayama\AppData\Local\Microsoft\Windows\Temporary Internet Files\Content.IE5\GJ4LYPLS\MC900445990[1].wmf"/>
          <p:cNvPicPr>
            <a:picLocks noChangeAspect="1" noChangeArrowheads="1"/>
          </p:cNvPicPr>
          <p:nvPr/>
        </p:nvPicPr>
        <p:blipFill>
          <a:blip r:embed="rId26" cstate="email"/>
          <a:srcRect/>
          <a:stretch>
            <a:fillRect/>
          </a:stretch>
        </p:blipFill>
        <p:spPr bwMode="auto">
          <a:xfrm>
            <a:off x="8189208" y="6318692"/>
            <a:ext cx="516288" cy="441394"/>
          </a:xfrm>
          <a:prstGeom prst="rect">
            <a:avLst/>
          </a:prstGeom>
          <a:noFill/>
        </p:spPr>
      </p:pic>
      <p:cxnSp>
        <p:nvCxnSpPr>
          <p:cNvPr id="74" name="カギ線コネクタ 73"/>
          <p:cNvCxnSpPr>
            <a:stCxn id="10" idx="3"/>
            <a:endCxn id="37" idx="3"/>
          </p:cNvCxnSpPr>
          <p:nvPr/>
        </p:nvCxnSpPr>
        <p:spPr>
          <a:xfrm>
            <a:off x="869805" y="1940644"/>
            <a:ext cx="61269" cy="4491977"/>
          </a:xfrm>
          <a:prstGeom prst="bentConnector3">
            <a:avLst>
              <a:gd name="adj1" fmla="val 473109"/>
            </a:avLst>
          </a:prstGeom>
        </p:spPr>
        <p:style>
          <a:lnRef idx="2">
            <a:schemeClr val="accent1"/>
          </a:lnRef>
          <a:fillRef idx="0">
            <a:schemeClr val="accent1"/>
          </a:fillRef>
          <a:effectRef idx="1">
            <a:schemeClr val="accent1"/>
          </a:effectRef>
          <a:fontRef idx="minor">
            <a:schemeClr val="tx1"/>
          </a:fontRef>
        </p:style>
      </p:cxnSp>
      <p:cxnSp>
        <p:nvCxnSpPr>
          <p:cNvPr id="75" name="カギ線コネクタ 74"/>
          <p:cNvCxnSpPr>
            <a:stCxn id="21" idx="3"/>
            <a:endCxn id="26" idx="1"/>
          </p:cNvCxnSpPr>
          <p:nvPr/>
        </p:nvCxnSpPr>
        <p:spPr>
          <a:xfrm>
            <a:off x="3708460" y="3155835"/>
            <a:ext cx="830508" cy="3217167"/>
          </a:xfrm>
          <a:prstGeom prst="bentConnector3">
            <a:avLst>
              <a:gd name="adj1" fmla="val 70644"/>
            </a:avLst>
          </a:prstGeom>
          <a:ln>
            <a:tailEnd type="arrow"/>
          </a:ln>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2173279" y="2087482"/>
            <a:ext cx="1288620" cy="369332"/>
          </a:xfrm>
          <a:prstGeom prst="rect">
            <a:avLst/>
          </a:prstGeom>
          <a:solidFill>
            <a:schemeClr val="bg1"/>
          </a:solidFill>
          <a:effectLst>
            <a:softEdge rad="63500"/>
          </a:effectLst>
        </p:spPr>
        <p:txBody>
          <a:bodyPr wrap="square" rtlCol="0">
            <a:spAutoFit/>
          </a:bodyPr>
          <a:lstStyle/>
          <a:p>
            <a:pPr algn="ctr"/>
            <a:r>
              <a:rPr lang="en-US" altLang="ja-JP" b="1" dirty="0" err="1" smtClean="0">
                <a:solidFill>
                  <a:schemeClr val="tx2"/>
                </a:solidFill>
              </a:rPr>
              <a:t>BODIC.org</a:t>
            </a:r>
            <a:endParaRPr kumimoji="1" lang="ja-JP" altLang="en-US" b="1"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5328753" y="1662518"/>
            <a:ext cx="3600000" cy="1501729"/>
          </a:xfrm>
          <a:prstGeom prst="rect">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kumimoji="1" lang="ja-JP" altLang="en-US" sz="1400" dirty="0">
              <a:solidFill>
                <a:schemeClr val="tx1"/>
              </a:solidFill>
              <a:latin typeface="+mn-ea"/>
            </a:endParaRPr>
          </a:p>
        </p:txBody>
      </p:sp>
      <p:sp>
        <p:nvSpPr>
          <p:cNvPr id="78" name="正方形/長方形 77"/>
          <p:cNvSpPr/>
          <p:nvPr/>
        </p:nvSpPr>
        <p:spPr>
          <a:xfrm>
            <a:off x="5454723" y="1736674"/>
            <a:ext cx="3377224" cy="3661188"/>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kumimoji="1" lang="ja-JP" altLang="en-US" sz="1400" dirty="0">
              <a:solidFill>
                <a:schemeClr val="tx1"/>
              </a:solidFill>
              <a:latin typeface="+mn-ea"/>
            </a:endParaRPr>
          </a:p>
        </p:txBody>
      </p:sp>
      <p:sp>
        <p:nvSpPr>
          <p:cNvPr id="9" name="正方形/長方形 8"/>
          <p:cNvSpPr/>
          <p:nvPr/>
        </p:nvSpPr>
        <p:spPr>
          <a:xfrm>
            <a:off x="872709" y="2048369"/>
            <a:ext cx="2740418" cy="2914108"/>
          </a:xfrm>
          <a:prstGeom prst="rect">
            <a:avLst/>
          </a:prstGeom>
          <a:solidFill>
            <a:schemeClr val="bg1"/>
          </a:solidFill>
          <a:ln w="19050" cmpd="sng"/>
          <a:effectLst/>
        </p:spPr>
        <p:style>
          <a:lnRef idx="1">
            <a:schemeClr val="accent1"/>
          </a:lnRef>
          <a:fillRef idx="3">
            <a:schemeClr val="accent1"/>
          </a:fillRef>
          <a:effectRef idx="2">
            <a:schemeClr val="accent1"/>
          </a:effectRef>
          <a:fontRef idx="minor">
            <a:schemeClr val="lt1"/>
          </a:fontRef>
        </p:style>
        <p:txBody>
          <a:bodyPr rtlCol="0" anchor="b"/>
          <a:lstStyle/>
          <a:p>
            <a:pPr algn="ctr"/>
            <a:r>
              <a:rPr kumimoji="1" lang="ja-JP" altLang="en-US" sz="1400" dirty="0" smtClean="0">
                <a:solidFill>
                  <a:schemeClr val="tx1"/>
                </a:solidFill>
                <a:latin typeface="+mn-ea"/>
              </a:rPr>
              <a:t>請負者</a:t>
            </a:r>
            <a:endParaRPr kumimoji="1" lang="ja-JP" altLang="en-US" sz="1400" dirty="0">
              <a:solidFill>
                <a:schemeClr val="tx1"/>
              </a:solidFill>
              <a:latin typeface="+mn-ea"/>
            </a:endParaRPr>
          </a:p>
        </p:txBody>
      </p:sp>
      <p:sp>
        <p:nvSpPr>
          <p:cNvPr id="2" name="タイトル 1"/>
          <p:cNvSpPr>
            <a:spLocks noGrp="1"/>
          </p:cNvSpPr>
          <p:nvPr>
            <p:ph type="title"/>
          </p:nvPr>
        </p:nvSpPr>
        <p:spPr/>
        <p:txBody>
          <a:bodyPr/>
          <a:lstStyle/>
          <a:p>
            <a:r>
              <a:rPr lang="ja-JP" altLang="en-US" sz="2000" dirty="0" smtClean="0"/>
              <a:t>実施体制の概要</a:t>
            </a:r>
            <a:endParaRPr kumimoji="1" lang="ja-JP" altLang="en-US" sz="2000" dirty="0"/>
          </a:p>
        </p:txBody>
      </p:sp>
      <p:sp>
        <p:nvSpPr>
          <p:cNvPr id="5" name="正方形/長方形 4"/>
          <p:cNvSpPr/>
          <p:nvPr/>
        </p:nvSpPr>
        <p:spPr>
          <a:xfrm>
            <a:off x="1152414" y="2296310"/>
            <a:ext cx="2278967" cy="528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mn-ea"/>
              </a:rPr>
              <a:t>株式会社</a:t>
            </a:r>
            <a:r>
              <a:rPr lang="ja-JP" altLang="en-US" sz="1200" dirty="0" smtClean="0">
                <a:solidFill>
                  <a:schemeClr val="tx1"/>
                </a:solidFill>
                <a:latin typeface="+mn-ea"/>
              </a:rPr>
              <a:t>豆蔵</a:t>
            </a:r>
            <a:endParaRPr lang="en-US" altLang="ja-JP" sz="1200" dirty="0" smtClean="0">
              <a:solidFill>
                <a:schemeClr val="tx1"/>
              </a:solidFill>
              <a:latin typeface="+mn-ea"/>
            </a:endParaRPr>
          </a:p>
        </p:txBody>
      </p:sp>
      <p:sp>
        <p:nvSpPr>
          <p:cNvPr id="6" name="正方形/長方形 5"/>
          <p:cNvSpPr/>
          <p:nvPr/>
        </p:nvSpPr>
        <p:spPr>
          <a:xfrm>
            <a:off x="1152414" y="2970039"/>
            <a:ext cx="2278967" cy="528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mn-ea"/>
              </a:rPr>
              <a:t>公益財団法人</a:t>
            </a:r>
            <a:endParaRPr kumimoji="1" lang="en-US" altLang="ja-JP" sz="1200" dirty="0" smtClean="0">
              <a:solidFill>
                <a:schemeClr val="tx1"/>
              </a:solidFill>
              <a:latin typeface="+mn-ea"/>
            </a:endParaRPr>
          </a:p>
          <a:p>
            <a:pPr algn="ctr"/>
            <a:r>
              <a:rPr lang="ja-JP" altLang="en-US" sz="1200" dirty="0">
                <a:solidFill>
                  <a:schemeClr val="tx1"/>
                </a:solidFill>
                <a:latin typeface="+mn-ea"/>
              </a:rPr>
              <a:t>九州</a:t>
            </a:r>
            <a:r>
              <a:rPr lang="ja-JP" altLang="en-US" sz="1200" dirty="0" smtClean="0">
                <a:solidFill>
                  <a:schemeClr val="tx1"/>
                </a:solidFill>
                <a:latin typeface="+mn-ea"/>
              </a:rPr>
              <a:t>先端科学技術研究所（</a:t>
            </a:r>
            <a:r>
              <a:rPr lang="en-US" altLang="ja-JP" sz="1200" dirty="0" smtClean="0">
                <a:solidFill>
                  <a:schemeClr val="tx1"/>
                </a:solidFill>
                <a:latin typeface="+mn-ea"/>
              </a:rPr>
              <a:t>ISIT</a:t>
            </a:r>
            <a:r>
              <a:rPr lang="ja-JP" altLang="en-US" sz="1200" dirty="0" smtClean="0">
                <a:solidFill>
                  <a:schemeClr val="tx1"/>
                </a:solidFill>
                <a:latin typeface="+mn-ea"/>
              </a:rPr>
              <a:t>）</a:t>
            </a:r>
            <a:endParaRPr kumimoji="1" lang="ja-JP" altLang="en-US" sz="1200" dirty="0">
              <a:solidFill>
                <a:schemeClr val="tx1"/>
              </a:solidFill>
              <a:latin typeface="+mn-ea"/>
            </a:endParaRPr>
          </a:p>
        </p:txBody>
      </p:sp>
      <p:cxnSp>
        <p:nvCxnSpPr>
          <p:cNvPr id="12" name="図形 11"/>
          <p:cNvCxnSpPr>
            <a:endCxn id="9" idx="1"/>
          </p:cNvCxnSpPr>
          <p:nvPr/>
        </p:nvCxnSpPr>
        <p:spPr>
          <a:xfrm rot="16200000" flipH="1">
            <a:off x="-129065" y="2503649"/>
            <a:ext cx="1768748" cy="234799"/>
          </a:xfrm>
          <a:prstGeom prst="bentConnector2">
            <a:avLst/>
          </a:prstGeom>
          <a:ln w="1905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5616562" y="1972577"/>
            <a:ext cx="1116000"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solidFill>
                  <a:schemeClr val="tx1"/>
                </a:solidFill>
                <a:latin typeface="+mn-ea"/>
              </a:rPr>
              <a:t>福岡県</a:t>
            </a:r>
            <a:endParaRPr kumimoji="1" lang="ja-JP" altLang="en-US" sz="1200" dirty="0">
              <a:solidFill>
                <a:schemeClr val="tx1"/>
              </a:solidFill>
              <a:latin typeface="+mn-ea"/>
            </a:endParaRPr>
          </a:p>
        </p:txBody>
      </p:sp>
      <p:sp>
        <p:nvSpPr>
          <p:cNvPr id="51" name="正方形/長方形 50"/>
          <p:cNvSpPr/>
          <p:nvPr/>
        </p:nvSpPr>
        <p:spPr>
          <a:xfrm>
            <a:off x="5623508" y="2378111"/>
            <a:ext cx="1116000"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solidFill>
                  <a:schemeClr val="tx1"/>
                </a:solidFill>
                <a:latin typeface="+mn-ea"/>
              </a:rPr>
              <a:t>福岡市</a:t>
            </a:r>
            <a:endParaRPr kumimoji="1" lang="ja-JP" altLang="en-US" sz="1200" dirty="0">
              <a:solidFill>
                <a:schemeClr val="tx1"/>
              </a:solidFill>
              <a:latin typeface="+mn-ea"/>
            </a:endParaRPr>
          </a:p>
        </p:txBody>
      </p:sp>
      <p:sp>
        <p:nvSpPr>
          <p:cNvPr id="52" name="正方形/長方形 51"/>
          <p:cNvSpPr/>
          <p:nvPr/>
        </p:nvSpPr>
        <p:spPr>
          <a:xfrm>
            <a:off x="5623508" y="2780253"/>
            <a:ext cx="1116000"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solidFill>
                  <a:schemeClr val="tx1"/>
                </a:solidFill>
                <a:latin typeface="+mn-ea"/>
              </a:rPr>
              <a:t>糸島市</a:t>
            </a:r>
            <a:endParaRPr kumimoji="1" lang="ja-JP" altLang="en-US" sz="1200" dirty="0">
              <a:solidFill>
                <a:schemeClr val="tx1"/>
              </a:solidFill>
              <a:latin typeface="+mn-ea"/>
            </a:endParaRPr>
          </a:p>
        </p:txBody>
      </p:sp>
      <p:sp>
        <p:nvSpPr>
          <p:cNvPr id="11" name="テキスト ボックス 10"/>
          <p:cNvSpPr txBox="1"/>
          <p:nvPr/>
        </p:nvSpPr>
        <p:spPr>
          <a:xfrm>
            <a:off x="3705279" y="2448752"/>
            <a:ext cx="1147288" cy="415498"/>
          </a:xfrm>
          <a:prstGeom prst="rect">
            <a:avLst/>
          </a:prstGeom>
          <a:noFill/>
        </p:spPr>
        <p:txBody>
          <a:bodyPr wrap="square" rtlCol="0">
            <a:spAutoFit/>
          </a:bodyPr>
          <a:lstStyle/>
          <a:p>
            <a:r>
              <a:rPr kumimoji="1" lang="ja-JP" altLang="en-US" sz="1050" dirty="0" smtClean="0"/>
              <a:t>公共施設に係る情報の提供</a:t>
            </a:r>
            <a:endParaRPr kumimoji="1" lang="ja-JP" altLang="en-US" sz="1050" dirty="0"/>
          </a:p>
        </p:txBody>
      </p:sp>
      <p:sp>
        <p:nvSpPr>
          <p:cNvPr id="40" name="正方形/長方形 39"/>
          <p:cNvSpPr/>
          <p:nvPr/>
        </p:nvSpPr>
        <p:spPr>
          <a:xfrm>
            <a:off x="5623508" y="3239976"/>
            <a:ext cx="1381332"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solidFill>
                  <a:schemeClr val="tx1"/>
                </a:solidFill>
                <a:latin typeface="+mn-ea"/>
              </a:rPr>
              <a:t>九電工</a:t>
            </a:r>
            <a:endParaRPr lang="ja-JP" altLang="en-US" sz="1200" dirty="0">
              <a:solidFill>
                <a:schemeClr val="tx1"/>
              </a:solidFill>
              <a:latin typeface="+mn-ea"/>
            </a:endParaRPr>
          </a:p>
        </p:txBody>
      </p:sp>
      <p:sp>
        <p:nvSpPr>
          <p:cNvPr id="43" name="正方形/長方形 42"/>
          <p:cNvSpPr/>
          <p:nvPr/>
        </p:nvSpPr>
        <p:spPr>
          <a:xfrm>
            <a:off x="5623508" y="4616711"/>
            <a:ext cx="1381332"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solidFill>
                  <a:schemeClr val="tx1"/>
                </a:solidFill>
                <a:latin typeface="+mn-ea"/>
              </a:rPr>
              <a:t>福岡市在住者</a:t>
            </a:r>
            <a:endParaRPr kumimoji="1" lang="ja-JP" altLang="en-US" sz="1200" dirty="0">
              <a:solidFill>
                <a:schemeClr val="tx1"/>
              </a:solidFill>
              <a:latin typeface="+mn-ea"/>
            </a:endParaRPr>
          </a:p>
        </p:txBody>
      </p:sp>
      <p:sp>
        <p:nvSpPr>
          <p:cNvPr id="71" name="正方形/長方形 70"/>
          <p:cNvSpPr/>
          <p:nvPr/>
        </p:nvSpPr>
        <p:spPr>
          <a:xfrm>
            <a:off x="5623508" y="3619504"/>
            <a:ext cx="1381332"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solidFill>
                  <a:schemeClr val="tx1"/>
                </a:solidFill>
                <a:latin typeface="+mn-ea"/>
              </a:rPr>
              <a:t>三好不動産</a:t>
            </a:r>
          </a:p>
        </p:txBody>
      </p:sp>
      <p:sp>
        <p:nvSpPr>
          <p:cNvPr id="72" name="正方形/長方形 71"/>
          <p:cNvSpPr/>
          <p:nvPr/>
        </p:nvSpPr>
        <p:spPr>
          <a:xfrm>
            <a:off x="5623508" y="3933413"/>
            <a:ext cx="1381332"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solidFill>
                  <a:schemeClr val="tx1"/>
                </a:solidFill>
                <a:latin typeface="+mn-ea"/>
              </a:rPr>
              <a:t>いい生活</a:t>
            </a:r>
          </a:p>
        </p:txBody>
      </p:sp>
      <p:sp>
        <p:nvSpPr>
          <p:cNvPr id="74" name="正方形/長方形 73"/>
          <p:cNvSpPr/>
          <p:nvPr/>
        </p:nvSpPr>
        <p:spPr>
          <a:xfrm>
            <a:off x="5623508" y="5559861"/>
            <a:ext cx="1381332" cy="270000"/>
          </a:xfrm>
          <a:prstGeom prst="rect">
            <a:avLst/>
          </a:prstGeom>
        </p:spPr>
        <p:style>
          <a:lnRef idx="1">
            <a:schemeClr val="accent5"/>
          </a:lnRef>
          <a:fillRef idx="2">
            <a:schemeClr val="accent5"/>
          </a:fillRef>
          <a:effectRef idx="1">
            <a:schemeClr val="accent5"/>
          </a:effectRef>
          <a:fontRef idx="minor">
            <a:schemeClr val="dk1"/>
          </a:fontRef>
        </p:style>
        <p:txBody>
          <a:bodyPr lIns="72000" rIns="72000" rtlCol="0" anchor="ctr"/>
          <a:lstStyle/>
          <a:p>
            <a:pPr algn="ctr"/>
            <a:r>
              <a:rPr kumimoji="1" lang="ja-JP" altLang="en-US" sz="1200" dirty="0" smtClean="0">
                <a:solidFill>
                  <a:schemeClr val="tx1"/>
                </a:solidFill>
                <a:latin typeface="+mn-ea"/>
              </a:rPr>
              <a:t>九州経済連合会</a:t>
            </a:r>
            <a:endParaRPr kumimoji="1" lang="ja-JP" altLang="en-US" sz="1200" dirty="0">
              <a:solidFill>
                <a:schemeClr val="tx1"/>
              </a:solidFill>
              <a:latin typeface="+mn-ea"/>
            </a:endParaRPr>
          </a:p>
        </p:txBody>
      </p:sp>
      <p:sp>
        <p:nvSpPr>
          <p:cNvPr id="75" name="正方形/長方形 74"/>
          <p:cNvSpPr/>
          <p:nvPr/>
        </p:nvSpPr>
        <p:spPr>
          <a:xfrm>
            <a:off x="5616562" y="4962477"/>
            <a:ext cx="1381332"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solidFill>
                  <a:schemeClr val="tx1"/>
                </a:solidFill>
                <a:latin typeface="+mn-ea"/>
              </a:rPr>
              <a:t>九州大学</a:t>
            </a:r>
            <a:endParaRPr kumimoji="1" lang="ja-JP" altLang="en-US" sz="800" dirty="0">
              <a:solidFill>
                <a:schemeClr val="tx1"/>
              </a:solidFill>
              <a:latin typeface="+mn-ea"/>
            </a:endParaRPr>
          </a:p>
        </p:txBody>
      </p:sp>
      <p:sp>
        <p:nvSpPr>
          <p:cNvPr id="45" name="テキスト ボックス 44"/>
          <p:cNvSpPr txBox="1"/>
          <p:nvPr/>
        </p:nvSpPr>
        <p:spPr>
          <a:xfrm>
            <a:off x="7051260" y="3263755"/>
            <a:ext cx="750526" cy="246221"/>
          </a:xfrm>
          <a:prstGeom prst="rect">
            <a:avLst/>
          </a:prstGeom>
          <a:solidFill>
            <a:srgbClr val="FFFFFF"/>
          </a:solidFill>
        </p:spPr>
        <p:txBody>
          <a:bodyPr wrap="none" rtlCol="0">
            <a:spAutoFit/>
          </a:bodyPr>
          <a:lstStyle/>
          <a:p>
            <a:pPr algn="r"/>
            <a:r>
              <a:rPr kumimoji="1" lang="en-US" altLang="ja-JP" sz="1000" dirty="0" smtClean="0">
                <a:latin typeface="+mn-ea"/>
              </a:rPr>
              <a:t>PFI</a:t>
            </a:r>
            <a:r>
              <a:rPr kumimoji="1" lang="ja-JP" altLang="en-US" sz="1000" dirty="0" smtClean="0">
                <a:latin typeface="+mn-ea"/>
              </a:rPr>
              <a:t>事業者</a:t>
            </a:r>
            <a:endParaRPr kumimoji="1" lang="ja-JP" altLang="en-US" sz="1000" dirty="0">
              <a:latin typeface="+mn-ea"/>
            </a:endParaRPr>
          </a:p>
        </p:txBody>
      </p:sp>
      <p:sp>
        <p:nvSpPr>
          <p:cNvPr id="46" name="テキスト ボックス 45"/>
          <p:cNvSpPr txBox="1"/>
          <p:nvPr/>
        </p:nvSpPr>
        <p:spPr>
          <a:xfrm>
            <a:off x="7308548" y="3938056"/>
            <a:ext cx="954107" cy="246221"/>
          </a:xfrm>
          <a:prstGeom prst="rect">
            <a:avLst/>
          </a:prstGeom>
          <a:solidFill>
            <a:srgbClr val="FFFFFF"/>
          </a:solidFill>
        </p:spPr>
        <p:txBody>
          <a:bodyPr wrap="none" rtlCol="0">
            <a:spAutoFit/>
          </a:bodyPr>
          <a:lstStyle/>
          <a:p>
            <a:pPr algn="r"/>
            <a:r>
              <a:rPr lang="ja-JP" altLang="en-US" sz="1000" dirty="0" smtClean="0">
                <a:latin typeface="+mn-ea"/>
              </a:rPr>
              <a:t>不動産業者等</a:t>
            </a:r>
            <a:endParaRPr kumimoji="1" lang="ja-JP" altLang="en-US" sz="1000" dirty="0">
              <a:latin typeface="+mn-ea"/>
            </a:endParaRPr>
          </a:p>
        </p:txBody>
      </p:sp>
      <p:sp>
        <p:nvSpPr>
          <p:cNvPr id="80" name="テキスト ボックス 79"/>
          <p:cNvSpPr txBox="1"/>
          <p:nvPr/>
        </p:nvSpPr>
        <p:spPr>
          <a:xfrm>
            <a:off x="3705279" y="3619504"/>
            <a:ext cx="1578149" cy="738664"/>
          </a:xfrm>
          <a:prstGeom prst="rect">
            <a:avLst/>
          </a:prstGeom>
          <a:noFill/>
        </p:spPr>
        <p:txBody>
          <a:bodyPr wrap="square" rtlCol="0">
            <a:spAutoFit/>
          </a:bodyPr>
          <a:lstStyle/>
          <a:p>
            <a:r>
              <a:rPr kumimoji="1" lang="ja-JP" altLang="en-US" sz="1050" dirty="0" smtClean="0"/>
              <a:t>検証の協力</a:t>
            </a:r>
            <a:endParaRPr lang="en-US" altLang="ja-JP" sz="1050" dirty="0" smtClean="0"/>
          </a:p>
          <a:p>
            <a:r>
              <a:rPr lang="ja-JP" altLang="en-US" sz="1050" dirty="0" smtClean="0"/>
              <a:t>　　情報サービスの利用</a:t>
            </a:r>
            <a:endParaRPr lang="en-US" altLang="ja-JP" sz="1050" dirty="0" smtClean="0"/>
          </a:p>
          <a:p>
            <a:r>
              <a:rPr lang="ja-JP" altLang="en-US" sz="1050" dirty="0" smtClean="0"/>
              <a:t>　　二次利用</a:t>
            </a:r>
            <a:endParaRPr lang="en-US" altLang="ja-JP" sz="1050" dirty="0" smtClean="0"/>
          </a:p>
          <a:p>
            <a:r>
              <a:rPr lang="ja-JP" altLang="en-US" sz="1050" dirty="0" smtClean="0"/>
              <a:t>　　ヒアリング等</a:t>
            </a:r>
            <a:endParaRPr kumimoji="1" lang="ja-JP" altLang="en-US" sz="1050" dirty="0"/>
          </a:p>
        </p:txBody>
      </p:sp>
      <p:sp>
        <p:nvSpPr>
          <p:cNvPr id="81" name="正方形/長方形 80"/>
          <p:cNvSpPr/>
          <p:nvPr/>
        </p:nvSpPr>
        <p:spPr>
          <a:xfrm>
            <a:off x="5454723" y="5465343"/>
            <a:ext cx="3377224" cy="864000"/>
          </a:xfrm>
          <a:prstGeom prst="rect">
            <a:avLst/>
          </a:prstGeom>
          <a:no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kumimoji="1" lang="ja-JP" altLang="en-US" sz="1400" dirty="0">
              <a:solidFill>
                <a:schemeClr val="tx1"/>
              </a:solidFill>
              <a:latin typeface="+mn-ea"/>
            </a:endParaRPr>
          </a:p>
        </p:txBody>
      </p:sp>
      <p:cxnSp>
        <p:nvCxnSpPr>
          <p:cNvPr id="82" name="カギ線コネクタ 81"/>
          <p:cNvCxnSpPr>
            <a:stCxn id="9" idx="2"/>
            <a:endCxn id="81" idx="1"/>
          </p:cNvCxnSpPr>
          <p:nvPr/>
        </p:nvCxnSpPr>
        <p:spPr>
          <a:xfrm rot="16200000" flipH="1">
            <a:off x="3381387" y="3824007"/>
            <a:ext cx="934866" cy="3211805"/>
          </a:xfrm>
          <a:prstGeom prst="bentConnector2">
            <a:avLst/>
          </a:prstGeom>
          <a:ln w="1905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左中かっこ 21"/>
          <p:cNvSpPr/>
          <p:nvPr/>
        </p:nvSpPr>
        <p:spPr>
          <a:xfrm flipH="1">
            <a:off x="7058764" y="3600893"/>
            <a:ext cx="174154" cy="933928"/>
          </a:xfrm>
          <a:prstGeom prst="leftBrace">
            <a:avLst>
              <a:gd name="adj1" fmla="val 66656"/>
              <a:gd name="adj2" fmla="val 50000"/>
            </a:avLst>
          </a:prstGeom>
          <a:ln w="12700" cmpd="sng">
            <a:solidFill>
              <a:srgbClr val="604A7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83" name="テキスト ボックス 82"/>
          <p:cNvSpPr txBox="1"/>
          <p:nvPr/>
        </p:nvSpPr>
        <p:spPr>
          <a:xfrm>
            <a:off x="3705279" y="5924379"/>
            <a:ext cx="1860236" cy="577081"/>
          </a:xfrm>
          <a:prstGeom prst="rect">
            <a:avLst/>
          </a:prstGeom>
          <a:noFill/>
        </p:spPr>
        <p:txBody>
          <a:bodyPr wrap="square" rtlCol="0">
            <a:spAutoFit/>
          </a:bodyPr>
          <a:lstStyle/>
          <a:p>
            <a:r>
              <a:rPr kumimoji="1" lang="ja-JP" altLang="en-US" sz="1050" dirty="0" smtClean="0"/>
              <a:t>普及の協力</a:t>
            </a:r>
            <a:endParaRPr kumimoji="1" lang="en-US" altLang="ja-JP" sz="1050" dirty="0" smtClean="0"/>
          </a:p>
          <a:p>
            <a:r>
              <a:rPr lang="ja-JP" altLang="en-US" sz="1050" dirty="0" smtClean="0"/>
              <a:t>　　オープンデータコンテスト</a:t>
            </a:r>
            <a:endParaRPr lang="en-US" altLang="ja-JP" sz="1050" dirty="0" smtClean="0"/>
          </a:p>
          <a:p>
            <a:r>
              <a:rPr kumimoji="1" lang="ja-JP" altLang="en-US" sz="1050" dirty="0" smtClean="0"/>
              <a:t>　　セミナー等</a:t>
            </a:r>
            <a:endParaRPr kumimoji="1" lang="ja-JP" altLang="en-US" sz="1050" dirty="0"/>
          </a:p>
        </p:txBody>
      </p:sp>
      <p:sp>
        <p:nvSpPr>
          <p:cNvPr id="42" name="正方形/長方形 41"/>
          <p:cNvSpPr/>
          <p:nvPr/>
        </p:nvSpPr>
        <p:spPr>
          <a:xfrm>
            <a:off x="5623508" y="4238180"/>
            <a:ext cx="1381332"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dirty="0" smtClean="0">
                <a:solidFill>
                  <a:schemeClr val="tx1"/>
                </a:solidFill>
                <a:latin typeface="+mn-ea"/>
              </a:rPr>
              <a:t>西鉄グループ</a:t>
            </a:r>
          </a:p>
        </p:txBody>
      </p:sp>
      <p:sp>
        <p:nvSpPr>
          <p:cNvPr id="59" name="正方形/長方形 58"/>
          <p:cNvSpPr/>
          <p:nvPr/>
        </p:nvSpPr>
        <p:spPr>
          <a:xfrm>
            <a:off x="5623508" y="5924379"/>
            <a:ext cx="1381332" cy="270000"/>
          </a:xfrm>
          <a:prstGeom prst="rect">
            <a:avLst/>
          </a:prstGeom>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kumimoji="1" lang="ja-JP" altLang="en-US" sz="800" dirty="0" smtClean="0">
                <a:solidFill>
                  <a:schemeClr val="tx1"/>
                </a:solidFill>
                <a:latin typeface="+mn-ea"/>
              </a:rPr>
              <a:t>ビッグデータ</a:t>
            </a:r>
            <a:r>
              <a:rPr kumimoji="1" lang="en-US" altLang="ja-JP" sz="800" dirty="0" smtClean="0">
                <a:solidFill>
                  <a:schemeClr val="tx1"/>
                </a:solidFill>
                <a:latin typeface="+mn-ea"/>
              </a:rPr>
              <a:t>&amp;</a:t>
            </a:r>
            <a:r>
              <a:rPr kumimoji="1" lang="ja-JP" altLang="en-US" sz="800" dirty="0" smtClean="0">
                <a:solidFill>
                  <a:schemeClr val="tx1"/>
                </a:solidFill>
                <a:latin typeface="+mn-ea"/>
              </a:rPr>
              <a:t>オープンデータ研究会</a:t>
            </a:r>
            <a:r>
              <a:rPr kumimoji="1" lang="en-US" altLang="ja-JP" sz="800" dirty="0" smtClean="0">
                <a:solidFill>
                  <a:schemeClr val="tx1"/>
                </a:solidFill>
                <a:latin typeface="+mn-ea"/>
              </a:rPr>
              <a:t>in</a:t>
            </a:r>
            <a:r>
              <a:rPr kumimoji="1" lang="ja-JP" altLang="en-US" sz="800" dirty="0" smtClean="0">
                <a:solidFill>
                  <a:schemeClr val="tx1"/>
                </a:solidFill>
                <a:latin typeface="+mn-ea"/>
              </a:rPr>
              <a:t>九州（</a:t>
            </a:r>
            <a:r>
              <a:rPr kumimoji="1" lang="en-US" altLang="ja-JP" sz="800" dirty="0" smtClean="0">
                <a:solidFill>
                  <a:schemeClr val="tx1"/>
                </a:solidFill>
                <a:latin typeface="+mn-ea"/>
              </a:rPr>
              <a:t>BODIK</a:t>
            </a:r>
            <a:r>
              <a:rPr kumimoji="1" lang="ja-JP" altLang="en-US" sz="800" dirty="0" smtClean="0">
                <a:solidFill>
                  <a:schemeClr val="tx1"/>
                </a:solidFill>
                <a:latin typeface="+mn-ea"/>
              </a:rPr>
              <a:t>）</a:t>
            </a:r>
            <a:endParaRPr kumimoji="1" lang="ja-JP" altLang="en-US" sz="800" dirty="0">
              <a:solidFill>
                <a:schemeClr val="tx1"/>
              </a:solidFill>
              <a:latin typeface="+mn-ea"/>
            </a:endParaRPr>
          </a:p>
        </p:txBody>
      </p:sp>
      <p:sp>
        <p:nvSpPr>
          <p:cNvPr id="53" name="日付プレースホルダ 52"/>
          <p:cNvSpPr>
            <a:spLocks noGrp="1"/>
          </p:cNvSpPr>
          <p:nvPr>
            <p:ph type="dt" sz="half" idx="2"/>
          </p:nvPr>
        </p:nvSpPr>
        <p:spPr/>
        <p:txBody>
          <a:bodyPr/>
          <a:lstStyle/>
          <a:p>
            <a:r>
              <a:rPr kumimoji="1" lang="en-US" altLang="ja-JP" smtClean="0"/>
              <a:t>2014/8/27</a:t>
            </a:r>
            <a:endParaRPr kumimoji="1" lang="ja-JP" altLang="en-US"/>
          </a:p>
        </p:txBody>
      </p:sp>
      <p:sp>
        <p:nvSpPr>
          <p:cNvPr id="54" name="スライド番号プレースホルダ 53"/>
          <p:cNvSpPr>
            <a:spLocks noGrp="1"/>
          </p:cNvSpPr>
          <p:nvPr>
            <p:ph type="sldNum" sz="quarter" idx="4"/>
          </p:nvPr>
        </p:nvSpPr>
        <p:spPr/>
        <p:txBody>
          <a:bodyPr/>
          <a:lstStyle/>
          <a:p>
            <a:fld id="{8A3CF785-89E7-4F8D-961C-8C5CEF334913}" type="slidenum">
              <a:rPr kumimoji="1" lang="ja-JP" altLang="en-US" smtClean="0"/>
              <a:pPr/>
              <a:t>4</a:t>
            </a:fld>
            <a:endParaRPr kumimoji="1" lang="ja-JP" altLang="en-US"/>
          </a:p>
        </p:txBody>
      </p:sp>
      <p:sp>
        <p:nvSpPr>
          <p:cNvPr id="55" name="フッター プレースホルダ 54"/>
          <p:cNvSpPr>
            <a:spLocks noGrp="1"/>
          </p:cNvSpPr>
          <p:nvPr>
            <p:ph type="ftr" sz="quarter" idx="3"/>
          </p:nvPr>
        </p:nvSpPr>
        <p:spPr/>
        <p:txBody>
          <a:bodyPr/>
          <a:lstStyle/>
          <a:p>
            <a:r>
              <a:rPr kumimoji="1" lang="en-US" altLang="ja-JP" smtClean="0"/>
              <a:t>Copyright(C) 2014 Mamezou Co.,Ltd. All Rights Reserved.</a:t>
            </a:r>
            <a:endParaRPr kumimoji="1" lang="ja-JP" altLang="en-US" dirty="0"/>
          </a:p>
        </p:txBody>
      </p:sp>
      <p:sp>
        <p:nvSpPr>
          <p:cNvPr id="103" name="テキスト ボックス 102"/>
          <p:cNvSpPr txBox="1"/>
          <p:nvPr/>
        </p:nvSpPr>
        <p:spPr>
          <a:xfrm>
            <a:off x="6496002" y="1346649"/>
            <a:ext cx="1403808" cy="307777"/>
          </a:xfrm>
          <a:prstGeom prst="rect">
            <a:avLst/>
          </a:prstGeom>
          <a:noFill/>
        </p:spPr>
        <p:txBody>
          <a:bodyPr wrap="square" rtlCol="0">
            <a:spAutoFit/>
          </a:bodyPr>
          <a:lstStyle/>
          <a:p>
            <a:r>
              <a:rPr kumimoji="1" lang="ja-JP" altLang="en-US" sz="1400" dirty="0" smtClean="0"/>
              <a:t>実証の協力者</a:t>
            </a:r>
            <a:endParaRPr kumimoji="1" lang="ja-JP" altLang="en-US" sz="1400" dirty="0"/>
          </a:p>
        </p:txBody>
      </p:sp>
      <p:grpSp>
        <p:nvGrpSpPr>
          <p:cNvPr id="124" name="グループ化 123"/>
          <p:cNvGrpSpPr/>
          <p:nvPr/>
        </p:nvGrpSpPr>
        <p:grpSpPr>
          <a:xfrm>
            <a:off x="6981710" y="1885638"/>
            <a:ext cx="1500725" cy="1164615"/>
            <a:chOff x="118835" y="1603013"/>
            <a:chExt cx="1637850" cy="1271029"/>
          </a:xfrm>
        </p:grpSpPr>
        <p:pic>
          <p:nvPicPr>
            <p:cNvPr id="116" name="図 115"/>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13048" y="1686469"/>
              <a:ext cx="843637" cy="591805"/>
            </a:xfrm>
            <a:prstGeom prst="rect">
              <a:avLst/>
            </a:prstGeom>
            <a:ln>
              <a:noFill/>
            </a:ln>
            <a:effectLst>
              <a:outerShdw blurRad="292100" dist="139700" dir="2700000" algn="tl" rotWithShape="0">
                <a:srgbClr val="333333">
                  <a:alpha val="65000"/>
                </a:srgbClr>
              </a:outerShdw>
            </a:effectLst>
          </p:spPr>
        </p:pic>
        <p:pic>
          <p:nvPicPr>
            <p:cNvPr id="117" name="図 116"/>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81665" y="2277679"/>
              <a:ext cx="706403" cy="500038"/>
            </a:xfrm>
            <a:prstGeom prst="rect">
              <a:avLst/>
            </a:prstGeom>
            <a:ln>
              <a:noFill/>
            </a:ln>
            <a:effectLst>
              <a:outerShdw blurRad="292100" dist="139700" dir="2700000" algn="tl" rotWithShape="0">
                <a:srgbClr val="333333">
                  <a:alpha val="65000"/>
                </a:srgbClr>
              </a:outerShdw>
            </a:effectLst>
          </p:spPr>
        </p:pic>
        <p:pic>
          <p:nvPicPr>
            <p:cNvPr id="118" name="図 11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94544" y="1603013"/>
              <a:ext cx="675261" cy="675261"/>
            </a:xfrm>
            <a:prstGeom prst="rect">
              <a:avLst/>
            </a:prstGeom>
            <a:ln>
              <a:noFill/>
            </a:ln>
            <a:effectLst>
              <a:outerShdw blurRad="292100" dist="139700" dir="2700000" algn="tl" rotWithShape="0">
                <a:srgbClr val="333333">
                  <a:alpha val="65000"/>
                </a:srgbClr>
              </a:outerShdw>
            </a:effectLst>
          </p:spPr>
        </p:pic>
        <p:pic>
          <p:nvPicPr>
            <p:cNvPr id="119" name="図 118"/>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18835" y="2294137"/>
              <a:ext cx="826672" cy="579905"/>
            </a:xfrm>
            <a:prstGeom prst="rect">
              <a:avLst/>
            </a:prstGeom>
            <a:ln>
              <a:noFill/>
            </a:ln>
            <a:effectLst>
              <a:outerShdw blurRad="292100" dist="139700" dir="2700000" algn="tl" rotWithShape="0">
                <a:srgbClr val="333333">
                  <a:alpha val="65000"/>
                </a:srgbClr>
              </a:outerShdw>
            </a:effectLst>
          </p:spPr>
        </p:pic>
        <p:sp>
          <p:nvSpPr>
            <p:cNvPr id="120" name="テキスト ボックス 119"/>
            <p:cNvSpPr txBox="1"/>
            <p:nvPr/>
          </p:nvSpPr>
          <p:spPr>
            <a:xfrm>
              <a:off x="151301" y="1891334"/>
              <a:ext cx="761747"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庁舎・役場</a:t>
              </a:r>
              <a:endParaRPr lang="ja-JP" altLang="en-US" sz="1000" dirty="0">
                <a:solidFill>
                  <a:prstClr val="black"/>
                </a:solidFill>
                <a:latin typeface="Calibri"/>
                <a:ea typeface="ＭＳ Ｐゴシック"/>
              </a:endParaRPr>
            </a:p>
          </p:txBody>
        </p:sp>
        <p:sp>
          <p:nvSpPr>
            <p:cNvPr id="121" name="テキスト ボックス 120"/>
            <p:cNvSpPr txBox="1"/>
            <p:nvPr/>
          </p:nvSpPr>
          <p:spPr>
            <a:xfrm>
              <a:off x="311598" y="2539875"/>
              <a:ext cx="441146"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学校</a:t>
              </a:r>
              <a:endParaRPr lang="ja-JP" altLang="en-US" sz="1000" dirty="0">
                <a:solidFill>
                  <a:prstClr val="black"/>
                </a:solidFill>
                <a:latin typeface="Calibri"/>
                <a:ea typeface="ＭＳ Ｐゴシック"/>
              </a:endParaRPr>
            </a:p>
          </p:txBody>
        </p:sp>
        <p:sp>
          <p:nvSpPr>
            <p:cNvPr id="122" name="テキスト ボックス 121"/>
            <p:cNvSpPr txBox="1"/>
            <p:nvPr/>
          </p:nvSpPr>
          <p:spPr>
            <a:xfrm>
              <a:off x="1114290" y="1894263"/>
              <a:ext cx="441146"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病院</a:t>
              </a:r>
              <a:endParaRPr lang="ja-JP" altLang="en-US" sz="1000" dirty="0">
                <a:solidFill>
                  <a:prstClr val="black"/>
                </a:solidFill>
                <a:latin typeface="Calibri"/>
                <a:ea typeface="ＭＳ Ｐゴシック"/>
              </a:endParaRPr>
            </a:p>
          </p:txBody>
        </p:sp>
        <p:sp>
          <p:nvSpPr>
            <p:cNvPr id="123" name="テキスト ボックス 122"/>
            <p:cNvSpPr txBox="1"/>
            <p:nvPr/>
          </p:nvSpPr>
          <p:spPr>
            <a:xfrm>
              <a:off x="1050173" y="2570818"/>
              <a:ext cx="569387"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公民館</a:t>
              </a:r>
              <a:endParaRPr lang="ja-JP" altLang="en-US" sz="1000" dirty="0">
                <a:solidFill>
                  <a:prstClr val="black"/>
                </a:solidFill>
                <a:latin typeface="Calibri"/>
                <a:ea typeface="ＭＳ Ｐゴシック"/>
              </a:endParaRPr>
            </a:p>
          </p:txBody>
        </p:sp>
      </p:grpSp>
      <p:pic>
        <p:nvPicPr>
          <p:cNvPr id="125" name="Picture 16"/>
          <p:cNvPicPr>
            <a:picLocks noChangeAspect="1" noChangeArrowheads="1"/>
          </p:cNvPicPr>
          <p:nvPr/>
        </p:nvPicPr>
        <p:blipFill>
          <a:blip r:embed="rId10" cstate="email"/>
          <a:srcRect b="12758"/>
          <a:stretch>
            <a:fillRect/>
          </a:stretch>
        </p:blipFill>
        <p:spPr bwMode="auto">
          <a:xfrm>
            <a:off x="7249102" y="4414334"/>
            <a:ext cx="1510786" cy="902608"/>
          </a:xfrm>
          <a:prstGeom prst="rect">
            <a:avLst/>
          </a:prstGeom>
          <a:noFill/>
          <a:ln w="9525">
            <a:noFill/>
            <a:miter lim="800000"/>
            <a:headEnd/>
            <a:tailEnd/>
          </a:ln>
          <a:effectLst/>
        </p:spPr>
      </p:pic>
      <p:pic>
        <p:nvPicPr>
          <p:cNvPr id="134" name="図 133"/>
          <p:cNvPicPr/>
          <p:nvPr/>
        </p:nvPicPr>
        <p:blipFill>
          <a:blip r:embed="rId11" cstate="email"/>
          <a:srcRect/>
          <a:stretch>
            <a:fillRect/>
          </a:stretch>
        </p:blipFill>
        <p:spPr>
          <a:xfrm>
            <a:off x="7316640" y="5684259"/>
            <a:ext cx="1340887" cy="393798"/>
          </a:xfrm>
          <a:prstGeom prst="rect">
            <a:avLst/>
          </a:prstGeom>
          <a:ln>
            <a:solidFill>
              <a:schemeClr val="bg1">
                <a:lumMod val="85000"/>
              </a:schemeClr>
            </a:solidFill>
          </a:ln>
        </p:spPr>
      </p:pic>
      <p:grpSp>
        <p:nvGrpSpPr>
          <p:cNvPr id="140" name="グループ化 139"/>
          <p:cNvGrpSpPr/>
          <p:nvPr/>
        </p:nvGrpSpPr>
        <p:grpSpPr>
          <a:xfrm>
            <a:off x="1385003" y="3656515"/>
            <a:ext cx="1045394" cy="919736"/>
            <a:chOff x="637749" y="1972705"/>
            <a:chExt cx="1895603" cy="1667749"/>
          </a:xfrm>
        </p:grpSpPr>
        <p:sp>
          <p:nvSpPr>
            <p:cNvPr id="135" name="正方形/長方形 134"/>
            <p:cNvSpPr/>
            <p:nvPr/>
          </p:nvSpPr>
          <p:spPr>
            <a:xfrm>
              <a:off x="637749" y="1972705"/>
              <a:ext cx="1895603" cy="166774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pic>
          <p:nvPicPr>
            <p:cNvPr id="136" name="図 135"/>
            <p:cNvPicPr>
              <a:picLocks noChangeAspect="1"/>
            </p:cNvPicPr>
            <p:nvPr/>
          </p:nvPicPr>
          <p:blipFill>
            <a:blip r:embed="rId12" cstate="email">
              <a:extLst>
                <a:ext uri="{BEBA8EAE-BF5A-486C-A8C5-ECC9F3942E4B}">
                  <a14:imgProps xmlns:a14="http://schemas.microsoft.com/office/drawing/2010/main">
                    <a14:imgLayer r:embed="rId13">
                      <a14:imgEffect>
                        <a14:backgroundRemoval t="9524" b="100000" l="9524" r="89881"/>
                      </a14:imgEffect>
                    </a14:imgLayer>
                  </a14:imgProps>
                </a:ext>
              </a:extLst>
            </a:blip>
            <a:stretch>
              <a:fillRect/>
            </a:stretch>
          </p:blipFill>
          <p:spPr>
            <a:xfrm>
              <a:off x="637750" y="2233720"/>
              <a:ext cx="1157657" cy="1119789"/>
            </a:xfrm>
            <a:prstGeom prst="rect">
              <a:avLst/>
            </a:prstGeom>
            <a:ln>
              <a:noFill/>
            </a:ln>
            <a:effectLst>
              <a:outerShdw blurRad="292100" dist="139700" dir="2700000" algn="tl" rotWithShape="0">
                <a:srgbClr val="333333">
                  <a:alpha val="65000"/>
                </a:srgbClr>
              </a:outerShdw>
            </a:effectLst>
          </p:spPr>
        </p:pic>
        <p:pic>
          <p:nvPicPr>
            <p:cNvPr id="137" name="図 136"/>
            <p:cNvPicPr>
              <a:picLocks noChangeAspect="1"/>
            </p:cNvPicPr>
            <p:nvPr/>
          </p:nvPicPr>
          <p:blipFill>
            <a:blip r:embed="rId14" cstate="email"/>
            <a:stretch>
              <a:fillRect/>
            </a:stretch>
          </p:blipFill>
          <p:spPr>
            <a:xfrm>
              <a:off x="991264" y="2850558"/>
              <a:ext cx="562827" cy="596069"/>
            </a:xfrm>
            <a:prstGeom prst="rect">
              <a:avLst/>
            </a:prstGeom>
            <a:ln>
              <a:noFill/>
            </a:ln>
            <a:effectLst>
              <a:outerShdw blurRad="292100" dist="139700" dir="2700000" algn="tl" rotWithShape="0">
                <a:srgbClr val="333333">
                  <a:alpha val="65000"/>
                </a:srgbClr>
              </a:outerShdw>
            </a:effectLst>
          </p:spPr>
        </p:pic>
        <p:sp>
          <p:nvSpPr>
            <p:cNvPr id="138" name="角丸四角形 137"/>
            <p:cNvSpPr/>
            <p:nvPr/>
          </p:nvSpPr>
          <p:spPr>
            <a:xfrm>
              <a:off x="1920885" y="2143536"/>
              <a:ext cx="431974" cy="1308636"/>
            </a:xfrm>
            <a:prstGeom prst="roundRect">
              <a:avLst>
                <a:gd name="adj" fmla="val 39923"/>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vert="eaVert" rtlCol="0" anchor="ctr"/>
            <a:lstStyle/>
            <a:p>
              <a:pPr algn="ctr" fontAlgn="auto">
                <a:spcBef>
                  <a:spcPts val="0"/>
                </a:spcBef>
                <a:spcAft>
                  <a:spcPts val="0"/>
                </a:spcAft>
              </a:pPr>
              <a:r>
                <a:rPr lang="ja-JP" altLang="en-US" sz="600" dirty="0">
                  <a:solidFill>
                    <a:srgbClr val="000000"/>
                  </a:solidFill>
                </a:rPr>
                <a:t>公共施設等</a:t>
              </a:r>
              <a:r>
                <a:rPr lang="ja-JP" altLang="en-US" sz="600" dirty="0" smtClean="0">
                  <a:solidFill>
                    <a:srgbClr val="000000"/>
                  </a:solidFill>
                </a:rPr>
                <a:t>情報</a:t>
              </a:r>
              <a:r>
                <a:rPr lang="en-US" altLang="ja-JP" sz="600" dirty="0" smtClean="0">
                  <a:solidFill>
                    <a:srgbClr val="000000"/>
                  </a:solidFill>
                </a:rPr>
                <a:t>API</a:t>
              </a:r>
              <a:endParaRPr lang="ja-JP" altLang="en-US" sz="600" dirty="0">
                <a:solidFill>
                  <a:srgbClr val="000000"/>
                </a:solidFill>
              </a:endParaRPr>
            </a:p>
          </p:txBody>
        </p:sp>
        <p:cxnSp>
          <p:nvCxnSpPr>
            <p:cNvPr id="139" name="直線矢印コネクタ 138"/>
            <p:cNvCxnSpPr>
              <a:endCxn id="138" idx="1"/>
            </p:cNvCxnSpPr>
            <p:nvPr/>
          </p:nvCxnSpPr>
          <p:spPr>
            <a:xfrm>
              <a:off x="1554091" y="2797854"/>
              <a:ext cx="3667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45" name="直線矢印コネクタ 144"/>
          <p:cNvCxnSpPr>
            <a:stCxn id="48" idx="1"/>
          </p:cNvCxnSpPr>
          <p:nvPr/>
        </p:nvCxnSpPr>
        <p:spPr>
          <a:xfrm flipH="1">
            <a:off x="3613127" y="2413383"/>
            <a:ext cx="1715626" cy="0"/>
          </a:xfrm>
          <a:prstGeom prst="straightConnector1">
            <a:avLst/>
          </a:prstGeom>
          <a:ln w="19050">
            <a:tailEnd type="arrow"/>
          </a:ln>
          <a:effectLst/>
        </p:spPr>
        <p:style>
          <a:lnRef idx="2">
            <a:schemeClr val="accent5"/>
          </a:lnRef>
          <a:fillRef idx="0">
            <a:schemeClr val="accent5"/>
          </a:fillRef>
          <a:effectRef idx="1">
            <a:schemeClr val="accent5"/>
          </a:effectRef>
          <a:fontRef idx="minor">
            <a:schemeClr val="tx1"/>
          </a:fontRef>
        </p:style>
      </p:cxnSp>
      <p:pic>
        <p:nvPicPr>
          <p:cNvPr id="146" name="図 145"/>
          <p:cNvPicPr>
            <a:picLocks noChangeAspect="1"/>
          </p:cNvPicPr>
          <p:nvPr/>
        </p:nvPicPr>
        <p:blipFill>
          <a:blip r:embed="rId15" cstate="email"/>
          <a:stretch>
            <a:fillRect/>
          </a:stretch>
        </p:blipFill>
        <p:spPr>
          <a:xfrm>
            <a:off x="2601693" y="3884861"/>
            <a:ext cx="583040" cy="468000"/>
          </a:xfrm>
          <a:prstGeom prst="rect">
            <a:avLst/>
          </a:prstGeom>
          <a:ln>
            <a:noFill/>
          </a:ln>
          <a:effectLst>
            <a:outerShdw blurRad="292100" dist="139700" dir="2700000" algn="tl" rotWithShape="0">
              <a:srgbClr val="333333">
                <a:alpha val="65000"/>
              </a:srgbClr>
            </a:outerShdw>
          </a:effectLst>
        </p:spPr>
      </p:pic>
      <p:cxnSp>
        <p:nvCxnSpPr>
          <p:cNvPr id="147" name="直線矢印コネクタ 146"/>
          <p:cNvCxnSpPr>
            <a:stCxn id="146" idx="1"/>
            <a:endCxn id="138" idx="3"/>
          </p:cNvCxnSpPr>
          <p:nvPr/>
        </p:nvCxnSpPr>
        <p:spPr>
          <a:xfrm flipH="1" flipV="1">
            <a:off x="2330858" y="4111571"/>
            <a:ext cx="270835" cy="72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2" name="テキスト ボックス 151"/>
          <p:cNvSpPr txBox="1"/>
          <p:nvPr/>
        </p:nvSpPr>
        <p:spPr>
          <a:xfrm>
            <a:off x="2503333" y="3981468"/>
            <a:ext cx="772969" cy="215444"/>
          </a:xfrm>
          <a:prstGeom prst="rect">
            <a:avLst/>
          </a:prstGeom>
          <a:solidFill>
            <a:schemeClr val="bg1"/>
          </a:solidFill>
          <a:effectLst>
            <a:softEdge rad="63500"/>
          </a:effectLst>
        </p:spPr>
        <p:txBody>
          <a:bodyPr wrap="none" rtlCol="0">
            <a:spAutoFit/>
          </a:bodyPr>
          <a:lstStyle/>
          <a:p>
            <a:pPr algn="ctr" fontAlgn="auto">
              <a:spcBef>
                <a:spcPts val="0"/>
              </a:spcBef>
              <a:spcAft>
                <a:spcPts val="0"/>
              </a:spcAft>
            </a:pPr>
            <a:r>
              <a:rPr lang="ja-JP" altLang="en-US" sz="800" dirty="0" smtClean="0">
                <a:solidFill>
                  <a:prstClr val="black"/>
                </a:solidFill>
                <a:latin typeface="Calibri"/>
                <a:ea typeface="ＭＳ Ｐゴシック"/>
              </a:rPr>
              <a:t>情報サービス</a:t>
            </a:r>
            <a:endParaRPr lang="ja-JP" altLang="en-US" sz="800" dirty="0">
              <a:solidFill>
                <a:prstClr val="black"/>
              </a:solidFill>
              <a:latin typeface="Calibri"/>
              <a:ea typeface="ＭＳ Ｐゴシック"/>
            </a:endParaRPr>
          </a:p>
        </p:txBody>
      </p:sp>
      <p:sp>
        <p:nvSpPr>
          <p:cNvPr id="154" name="テキスト ボックス 153"/>
          <p:cNvSpPr txBox="1"/>
          <p:nvPr/>
        </p:nvSpPr>
        <p:spPr>
          <a:xfrm>
            <a:off x="224276" y="787995"/>
            <a:ext cx="8699774" cy="523220"/>
          </a:xfrm>
          <a:prstGeom prst="rect">
            <a:avLst/>
          </a:prstGeom>
          <a:noFill/>
          <a:ln w="19050">
            <a:solidFill>
              <a:schemeClr val="accent1">
                <a:lumMod val="40000"/>
                <a:lumOff val="60000"/>
              </a:schemeClr>
            </a:solidFill>
          </a:ln>
        </p:spPr>
        <p:txBody>
          <a:bodyPr wrap="square" rtlCol="0">
            <a:spAutoFit/>
          </a:bodyPr>
          <a:lstStyle/>
          <a:p>
            <a:r>
              <a:rPr lang="ja-JP" altLang="en-US" sz="1400" dirty="0" smtClean="0">
                <a:latin typeface="+mn-ea"/>
              </a:rPr>
              <a:t>実施体制は次の通りです。福岡周辺の自治体、民間企業、地域住民等の協力を得て、株式会社豆蔵と公益財団法人九州先端科学技術研究所（</a:t>
            </a:r>
            <a:r>
              <a:rPr lang="en-US" altLang="ja-JP" sz="1400" dirty="0" smtClean="0">
                <a:latin typeface="+mn-ea"/>
              </a:rPr>
              <a:t>ISIT</a:t>
            </a:r>
            <a:r>
              <a:rPr lang="ja-JP" altLang="en-US" sz="1400" dirty="0" smtClean="0">
                <a:latin typeface="+mn-ea"/>
              </a:rPr>
              <a:t>）が実施した。</a:t>
            </a:r>
          </a:p>
        </p:txBody>
      </p:sp>
      <p:cxnSp>
        <p:nvCxnSpPr>
          <p:cNvPr id="158" name="直線矢印コネクタ 157"/>
          <p:cNvCxnSpPr>
            <a:stCxn id="78" idx="1"/>
          </p:cNvCxnSpPr>
          <p:nvPr/>
        </p:nvCxnSpPr>
        <p:spPr>
          <a:xfrm flipH="1">
            <a:off x="3613127" y="3567268"/>
            <a:ext cx="1841596" cy="0"/>
          </a:xfrm>
          <a:prstGeom prst="straightConnector1">
            <a:avLst/>
          </a:prstGeom>
          <a:ln w="19050">
            <a:solidFill>
              <a:schemeClr val="accent4"/>
            </a:solidFill>
            <a:tailEnd type="arrow"/>
          </a:ln>
          <a:effectLst/>
        </p:spPr>
        <p:style>
          <a:lnRef idx="2">
            <a:schemeClr val="accent5"/>
          </a:lnRef>
          <a:fillRef idx="0">
            <a:schemeClr val="accent5"/>
          </a:fillRef>
          <a:effectRef idx="1">
            <a:schemeClr val="accent5"/>
          </a:effectRef>
          <a:fontRef idx="minor">
            <a:schemeClr val="tx1"/>
          </a:fontRef>
        </p:style>
      </p:cxnSp>
      <p:sp>
        <p:nvSpPr>
          <p:cNvPr id="4" name="正方形/長方形 3"/>
          <p:cNvSpPr/>
          <p:nvPr/>
        </p:nvSpPr>
        <p:spPr>
          <a:xfrm>
            <a:off x="221973" y="1454282"/>
            <a:ext cx="2231337" cy="3771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1400" dirty="0" smtClean="0">
                <a:solidFill>
                  <a:schemeClr val="tx1"/>
                </a:solidFill>
                <a:latin typeface="+mn-ea"/>
              </a:rPr>
              <a:t>総務省</a:t>
            </a:r>
            <a:r>
              <a:rPr lang="ja-JP" altLang="en-US" sz="1400" dirty="0" smtClean="0">
                <a:solidFill>
                  <a:schemeClr val="tx1"/>
                </a:solidFill>
                <a:latin typeface="+mn-ea"/>
              </a:rPr>
              <a:t>情報流通振興課様</a:t>
            </a:r>
            <a:endParaRPr kumimoji="1" lang="ja-JP" altLang="en-US" sz="1400" dirty="0">
              <a:solidFill>
                <a:schemeClr val="tx1"/>
              </a:solidFill>
              <a:latin typeface="+mn-ea"/>
            </a:endParaRPr>
          </a:p>
        </p:txBody>
      </p:sp>
    </p:spTree>
    <p:extLst>
      <p:ext uri="{BB962C8B-B14F-4D97-AF65-F5344CB8AC3E}">
        <p14:creationId xmlns:p14="http://schemas.microsoft.com/office/powerpoint/2010/main" val="1001000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公共施設等情報のデータ規格</a:t>
            </a:r>
            <a:endParaRPr kumimoji="1" lang="ja-JP" altLang="en-US" dirty="0"/>
          </a:p>
        </p:txBody>
      </p:sp>
      <p:sp>
        <p:nvSpPr>
          <p:cNvPr id="3" name="テキスト ボックス 2"/>
          <p:cNvSpPr txBox="1"/>
          <p:nvPr/>
        </p:nvSpPr>
        <p:spPr>
          <a:xfrm>
            <a:off x="447341" y="1415534"/>
            <a:ext cx="4500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公共施設等情報のデータ規格</a:t>
            </a:r>
            <a:endParaRPr lang="ja-JP" altLang="en-US" sz="1400" dirty="0">
              <a:solidFill>
                <a:prstClr val="black"/>
              </a:solidFill>
            </a:endParaRPr>
          </a:p>
        </p:txBody>
      </p:sp>
      <p:sp>
        <p:nvSpPr>
          <p:cNvPr id="13" name="テキスト ボックス 12"/>
          <p:cNvSpPr txBox="1"/>
          <p:nvPr/>
        </p:nvSpPr>
        <p:spPr>
          <a:xfrm>
            <a:off x="224276" y="787995"/>
            <a:ext cx="8699774" cy="523220"/>
          </a:xfrm>
          <a:prstGeom prst="rect">
            <a:avLst/>
          </a:prstGeom>
          <a:noFill/>
          <a:ln w="19050">
            <a:solidFill>
              <a:schemeClr val="accent1">
                <a:lumMod val="40000"/>
                <a:lumOff val="60000"/>
              </a:schemeClr>
            </a:solidFill>
          </a:ln>
        </p:spPr>
        <p:txBody>
          <a:bodyPr wrap="square" rtlCol="0">
            <a:spAutoFit/>
          </a:bodyPr>
          <a:lstStyle/>
          <a:p>
            <a:r>
              <a:rPr lang="ja-JP" altLang="en-US" sz="1400" dirty="0" smtClean="0">
                <a:latin typeface="+mn-ea"/>
              </a:rPr>
              <a:t>公共施設等情報流通連携基盤システムのデータ規格として、「</a:t>
            </a:r>
            <a:r>
              <a:rPr lang="ja-JP" altLang="en-US" sz="1400" dirty="0" smtClean="0"/>
              <a:t>施設基本情報」「建物性能情報」「施設機能情報」「行政情報」「公共料金情報」「子育て・教育情報」に加え</a:t>
            </a:r>
            <a:r>
              <a:rPr lang="ja-JP" altLang="ja-JP" sz="1400" dirty="0" smtClean="0">
                <a:latin typeface="+mn-ea"/>
              </a:rPr>
              <a:t>、</a:t>
            </a:r>
            <a:r>
              <a:rPr lang="ja-JP" altLang="en-US" sz="1400" dirty="0" smtClean="0">
                <a:latin typeface="+mn-ea"/>
              </a:rPr>
              <a:t>「固定資産情報」のデータ規格の検討・定義を行った。</a:t>
            </a:r>
            <a:endParaRPr lang="en-US" altLang="ja-JP" sz="1400" dirty="0" smtClean="0">
              <a:latin typeface="+mn-ea"/>
            </a:endParaRPr>
          </a:p>
        </p:txBody>
      </p:sp>
      <p:graphicFrame>
        <p:nvGraphicFramePr>
          <p:cNvPr id="14" name="表 13"/>
          <p:cNvGraphicFramePr>
            <a:graphicFrameLocks noGrp="1"/>
          </p:cNvGraphicFramePr>
          <p:nvPr/>
        </p:nvGraphicFramePr>
        <p:xfrm>
          <a:off x="447341" y="1853512"/>
          <a:ext cx="8128892" cy="1902942"/>
        </p:xfrm>
        <a:graphic>
          <a:graphicData uri="http://schemas.openxmlformats.org/drawingml/2006/table">
            <a:tbl>
              <a:tblPr/>
              <a:tblGrid>
                <a:gridCol w="261662"/>
                <a:gridCol w="1302589"/>
                <a:gridCol w="1362974"/>
                <a:gridCol w="5201667"/>
              </a:tblGrid>
              <a:tr h="211438">
                <a:tc>
                  <a:txBody>
                    <a:bodyPr/>
                    <a:lstStyle/>
                    <a:p>
                      <a:pPr marL="0" indent="0" algn="ctr">
                        <a:spcAft>
                          <a:spcPts val="0"/>
                        </a:spcAft>
                      </a:pPr>
                      <a:r>
                        <a:rPr lang="ja-JP" altLang="en-US" sz="1200" kern="100" dirty="0" smtClean="0">
                          <a:latin typeface="+mn-ea"/>
                          <a:ea typeface="+mn-ea"/>
                          <a:cs typeface="Times New Roman"/>
                        </a:rPr>
                        <a:t>№</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pPr>
                      <a:r>
                        <a:rPr lang="ja-JP" sz="1200" kern="100">
                          <a:latin typeface="+mn-ea"/>
                          <a:ea typeface="+mn-ea"/>
                          <a:cs typeface="Times New Roman"/>
                        </a:rPr>
                        <a:t>データタイトル</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pPr>
                      <a:r>
                        <a:rPr lang="ja-JP" sz="1200" kern="100">
                          <a:latin typeface="+mn-ea"/>
                          <a:ea typeface="+mn-ea"/>
                          <a:cs typeface="Times New Roman"/>
                        </a:rPr>
                        <a:t>データ項目</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pPr>
                      <a:r>
                        <a:rPr lang="ja-JP" altLang="en-US" sz="1200" kern="100" dirty="0" smtClean="0">
                          <a:latin typeface="+mn-ea"/>
                          <a:ea typeface="+mn-ea"/>
                          <a:cs typeface="Times New Roman"/>
                        </a:rPr>
                        <a:t>検討・定義したデータ規格</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2876">
                <a:tc rowSpan="3">
                  <a:txBody>
                    <a:bodyPr/>
                    <a:lstStyle/>
                    <a:p>
                      <a:pPr marL="0" indent="0" algn="ctr">
                        <a:spcAft>
                          <a:spcPts val="0"/>
                        </a:spcAft>
                      </a:pPr>
                      <a:r>
                        <a:rPr lang="en-US" sz="1200" kern="100" dirty="0">
                          <a:latin typeface="+mn-ea"/>
                          <a:ea typeface="+mn-ea"/>
                          <a:cs typeface="Times New Roman"/>
                        </a:rPr>
                        <a:t>1</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indent="0" algn="just">
                        <a:spcAft>
                          <a:spcPts val="0"/>
                        </a:spcAft>
                      </a:pPr>
                      <a:r>
                        <a:rPr lang="ja-JP" sz="1200" kern="100" dirty="0">
                          <a:latin typeface="+mn-ea"/>
                          <a:ea typeface="+mn-ea"/>
                          <a:cs typeface="Times New Roman"/>
                        </a:rPr>
                        <a:t>公共施設等情報</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tabLst>
                          <a:tab pos="355600" algn="l"/>
                        </a:tabLst>
                      </a:pPr>
                      <a:r>
                        <a:rPr lang="ja-JP" sz="1200" kern="100">
                          <a:latin typeface="+mn-ea"/>
                          <a:ea typeface="+mn-ea"/>
                          <a:cs typeface="Times New Roman"/>
                        </a:rPr>
                        <a:t>施設基本データ</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a:latin typeface="+mn-ea"/>
                          <a:ea typeface="+mn-ea"/>
                          <a:cs typeface="Times New Roman"/>
                        </a:rPr>
                        <a:t>学校、公園</a:t>
                      </a:r>
                      <a:r>
                        <a:rPr lang="ja-JP" sz="1200" kern="100" dirty="0" smtClean="0">
                          <a:latin typeface="+mn-ea"/>
                          <a:ea typeface="+mn-ea"/>
                          <a:cs typeface="Times New Roman"/>
                        </a:rPr>
                        <a:t>、</a:t>
                      </a:r>
                      <a:r>
                        <a:rPr lang="ja-JP" altLang="en-US" sz="1200" kern="100" dirty="0" smtClean="0">
                          <a:latin typeface="+mn-ea"/>
                          <a:ea typeface="+mn-ea"/>
                          <a:cs typeface="Times New Roman"/>
                        </a:rPr>
                        <a:t>庁舎</a:t>
                      </a:r>
                      <a:r>
                        <a:rPr lang="ja-JP" sz="1200" kern="100" dirty="0" smtClean="0">
                          <a:latin typeface="+mn-ea"/>
                          <a:ea typeface="+mn-ea"/>
                          <a:cs typeface="Times New Roman"/>
                        </a:rPr>
                        <a:t>等</a:t>
                      </a:r>
                      <a:r>
                        <a:rPr lang="ja-JP" sz="1200" kern="100" dirty="0">
                          <a:latin typeface="+mn-ea"/>
                          <a:ea typeface="+mn-ea"/>
                          <a:cs typeface="Times New Roman"/>
                        </a:rPr>
                        <a:t>の公共</a:t>
                      </a:r>
                      <a:r>
                        <a:rPr lang="ja-JP" sz="1200" kern="100" dirty="0" smtClean="0">
                          <a:latin typeface="+mn-ea"/>
                          <a:ea typeface="+mn-ea"/>
                          <a:cs typeface="Times New Roman"/>
                        </a:rPr>
                        <a:t>施設の</a:t>
                      </a:r>
                      <a:r>
                        <a:rPr lang="ja-JP" sz="1200" kern="100" dirty="0">
                          <a:latin typeface="+mn-ea"/>
                          <a:ea typeface="+mn-ea"/>
                          <a:cs typeface="Times New Roman"/>
                        </a:rPr>
                        <a:t>施設名称、緯度経度、所在地（地番、住居表示）、自治体、担当部署、敷地</a:t>
                      </a:r>
                      <a:r>
                        <a:rPr lang="ja-JP" sz="1200" kern="100" dirty="0" smtClean="0">
                          <a:latin typeface="+mn-ea"/>
                          <a:ea typeface="+mn-ea"/>
                          <a:cs typeface="Times New Roman"/>
                        </a:rPr>
                        <a:t>等</a:t>
                      </a:r>
                      <a:r>
                        <a:rPr lang="ja-JP" altLang="en-US" sz="1200" kern="100" dirty="0" smtClean="0">
                          <a:latin typeface="+mn-ea"/>
                          <a:ea typeface="+mn-ea"/>
                          <a:cs typeface="Times New Roman"/>
                        </a:rPr>
                        <a:t>の情報。</a:t>
                      </a:r>
                      <a:endParaRPr lang="en-US" altLang="ja-JP" sz="1200" kern="100" dirty="0" smtClean="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76">
                <a:tc vMerge="1">
                  <a:txBody>
                    <a:bodyPr/>
                    <a:lstStyle/>
                    <a:p>
                      <a:endParaRPr kumimoji="1" lang="ja-JP" altLang="en-US"/>
                    </a:p>
                  </a:txBody>
                  <a:tcPr/>
                </a:tc>
                <a:tc vMerge="1">
                  <a:txBody>
                    <a:bodyPr/>
                    <a:lstStyle/>
                    <a:p>
                      <a:endParaRPr kumimoji="1" lang="ja-JP" altLang="en-US"/>
                    </a:p>
                  </a:txBody>
                  <a:tcPr/>
                </a:tc>
                <a:tc>
                  <a:txBody>
                    <a:bodyPr/>
                    <a:lstStyle/>
                    <a:p>
                      <a:pPr marL="0" indent="0" algn="just">
                        <a:spcAft>
                          <a:spcPts val="0"/>
                        </a:spcAft>
                        <a:tabLst>
                          <a:tab pos="355600" algn="l"/>
                        </a:tabLst>
                      </a:pPr>
                      <a:r>
                        <a:rPr lang="ja-JP" sz="1200" kern="100" dirty="0">
                          <a:latin typeface="+mn-ea"/>
                          <a:ea typeface="+mn-ea"/>
                          <a:cs typeface="Times New Roman"/>
                        </a:rPr>
                        <a:t>建物性能データ</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a:latin typeface="+mn-ea"/>
                          <a:ea typeface="+mn-ea"/>
                          <a:cs typeface="Times New Roman"/>
                        </a:rPr>
                        <a:t>学校、公園</a:t>
                      </a:r>
                      <a:r>
                        <a:rPr lang="ja-JP" sz="1200" kern="100" dirty="0" smtClean="0">
                          <a:latin typeface="+mn-ea"/>
                          <a:ea typeface="+mn-ea"/>
                          <a:cs typeface="Times New Roman"/>
                        </a:rPr>
                        <a:t>、</a:t>
                      </a:r>
                      <a:r>
                        <a:rPr lang="ja-JP" altLang="en-US" sz="1200" kern="100" dirty="0" smtClean="0">
                          <a:latin typeface="+mn-ea"/>
                          <a:ea typeface="+mn-ea"/>
                          <a:cs typeface="Times New Roman"/>
                        </a:rPr>
                        <a:t>庁舎</a:t>
                      </a:r>
                      <a:r>
                        <a:rPr lang="ja-JP" sz="1200" kern="100" dirty="0" smtClean="0">
                          <a:latin typeface="+mn-ea"/>
                          <a:ea typeface="+mn-ea"/>
                          <a:cs typeface="Times New Roman"/>
                        </a:rPr>
                        <a:t>等</a:t>
                      </a:r>
                      <a:r>
                        <a:rPr lang="ja-JP" sz="1200" kern="100" dirty="0">
                          <a:latin typeface="+mn-ea"/>
                          <a:ea typeface="+mn-ea"/>
                          <a:cs typeface="Times New Roman"/>
                        </a:rPr>
                        <a:t>の公共</a:t>
                      </a:r>
                      <a:r>
                        <a:rPr lang="ja-JP" sz="1200" kern="100" dirty="0" smtClean="0">
                          <a:latin typeface="+mn-ea"/>
                          <a:ea typeface="+mn-ea"/>
                          <a:cs typeface="Times New Roman"/>
                        </a:rPr>
                        <a:t>施設</a:t>
                      </a:r>
                      <a:r>
                        <a:rPr lang="ja-JP" altLang="en-US" sz="1200" kern="100" dirty="0" smtClean="0">
                          <a:latin typeface="+mn-ea"/>
                          <a:ea typeface="+mn-ea"/>
                          <a:cs typeface="Times New Roman"/>
                        </a:rPr>
                        <a:t>の</a:t>
                      </a:r>
                      <a:r>
                        <a:rPr lang="ja-JP" sz="1200" kern="100" dirty="0" smtClean="0">
                          <a:latin typeface="+mn-ea"/>
                          <a:ea typeface="+mn-ea"/>
                          <a:cs typeface="Times New Roman"/>
                        </a:rPr>
                        <a:t>棟</a:t>
                      </a:r>
                      <a:r>
                        <a:rPr lang="ja-JP" sz="1200" kern="100" dirty="0">
                          <a:latin typeface="+mn-ea"/>
                          <a:ea typeface="+mn-ea"/>
                          <a:cs typeface="Times New Roman"/>
                        </a:rPr>
                        <a:t>名称、用途、構造、屋根、地上階数、地下階数、延床面積、建築面積、建築年月、耐震情報、劣化情報</a:t>
                      </a:r>
                      <a:r>
                        <a:rPr lang="ja-JP" sz="1200" kern="100" dirty="0" smtClean="0">
                          <a:latin typeface="+mn-ea"/>
                          <a:ea typeface="+mn-ea"/>
                          <a:cs typeface="Times New Roman"/>
                        </a:rPr>
                        <a:t>等</a:t>
                      </a:r>
                      <a:r>
                        <a:rPr lang="ja-JP" altLang="en-US" sz="1200" kern="100" dirty="0" smtClean="0">
                          <a:latin typeface="+mn-ea"/>
                          <a:ea typeface="+mn-ea"/>
                          <a:cs typeface="Times New Roman"/>
                        </a:rPr>
                        <a:t>の情報。</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76">
                <a:tc vMerge="1">
                  <a:txBody>
                    <a:bodyPr/>
                    <a:lstStyle/>
                    <a:p>
                      <a:endParaRPr kumimoji="1" lang="ja-JP" altLang="en-US"/>
                    </a:p>
                  </a:txBody>
                  <a:tcPr/>
                </a:tc>
                <a:tc vMerge="1">
                  <a:txBody>
                    <a:bodyPr/>
                    <a:lstStyle/>
                    <a:p>
                      <a:endParaRPr kumimoji="1" lang="ja-JP" altLang="en-US"/>
                    </a:p>
                  </a:txBody>
                  <a:tcPr/>
                </a:tc>
                <a:tc>
                  <a:txBody>
                    <a:bodyPr/>
                    <a:lstStyle/>
                    <a:p>
                      <a:pPr marL="0" indent="0" algn="just">
                        <a:spcAft>
                          <a:spcPts val="0"/>
                        </a:spcAft>
                        <a:tabLst>
                          <a:tab pos="355600" algn="l"/>
                        </a:tabLst>
                      </a:pPr>
                      <a:r>
                        <a:rPr lang="ja-JP" sz="1200" kern="100" dirty="0">
                          <a:latin typeface="+mn-ea"/>
                          <a:ea typeface="+mn-ea"/>
                          <a:cs typeface="Times New Roman"/>
                        </a:rPr>
                        <a:t>施設機能データ</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a:latin typeface="+mn-ea"/>
                          <a:ea typeface="+mn-ea"/>
                          <a:cs typeface="Times New Roman"/>
                        </a:rPr>
                        <a:t>学校、公園</a:t>
                      </a:r>
                      <a:r>
                        <a:rPr lang="ja-JP" sz="1200" kern="100" dirty="0" smtClean="0">
                          <a:latin typeface="+mn-ea"/>
                          <a:ea typeface="+mn-ea"/>
                          <a:cs typeface="Times New Roman"/>
                        </a:rPr>
                        <a:t>、</a:t>
                      </a:r>
                      <a:r>
                        <a:rPr lang="ja-JP" altLang="en-US" sz="1200" kern="100" dirty="0" smtClean="0">
                          <a:latin typeface="+mn-ea"/>
                          <a:ea typeface="+mn-ea"/>
                          <a:cs typeface="Times New Roman"/>
                        </a:rPr>
                        <a:t>庁舎</a:t>
                      </a:r>
                      <a:r>
                        <a:rPr lang="ja-JP" sz="1200" kern="100" dirty="0" smtClean="0">
                          <a:latin typeface="+mn-ea"/>
                          <a:ea typeface="+mn-ea"/>
                          <a:cs typeface="Times New Roman"/>
                        </a:rPr>
                        <a:t>等</a:t>
                      </a:r>
                      <a:r>
                        <a:rPr lang="ja-JP" sz="1200" kern="100" dirty="0">
                          <a:latin typeface="+mn-ea"/>
                          <a:ea typeface="+mn-ea"/>
                          <a:cs typeface="Times New Roman"/>
                        </a:rPr>
                        <a:t>の公共</a:t>
                      </a:r>
                      <a:r>
                        <a:rPr lang="ja-JP" sz="1200" kern="100" dirty="0" smtClean="0">
                          <a:latin typeface="+mn-ea"/>
                          <a:ea typeface="+mn-ea"/>
                          <a:cs typeface="Times New Roman"/>
                        </a:rPr>
                        <a:t>施設の</a:t>
                      </a:r>
                      <a:r>
                        <a:rPr lang="ja-JP" sz="1200" kern="100" dirty="0">
                          <a:latin typeface="+mn-ea"/>
                          <a:ea typeface="+mn-ea"/>
                          <a:cs typeface="Times New Roman"/>
                        </a:rPr>
                        <a:t>利用時間、定員、設備、利用状況、経費、維持管理状況</a:t>
                      </a:r>
                      <a:r>
                        <a:rPr lang="ja-JP" sz="1200" kern="100" dirty="0" smtClean="0">
                          <a:latin typeface="+mn-ea"/>
                          <a:ea typeface="+mn-ea"/>
                          <a:cs typeface="Times New Roman"/>
                        </a:rPr>
                        <a:t>等</a:t>
                      </a:r>
                      <a:r>
                        <a:rPr lang="ja-JP" altLang="en-US" sz="1200" kern="100" dirty="0" smtClean="0">
                          <a:latin typeface="+mn-ea"/>
                          <a:ea typeface="+mn-ea"/>
                          <a:cs typeface="Times New Roman"/>
                        </a:rPr>
                        <a:t>の情報。</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76">
                <a:tc>
                  <a:txBody>
                    <a:bodyPr/>
                    <a:lstStyle/>
                    <a:p>
                      <a:pPr marL="0" indent="0" algn="ctr">
                        <a:spcAft>
                          <a:spcPts val="0"/>
                        </a:spcAft>
                      </a:pPr>
                      <a:r>
                        <a:rPr lang="en-US" altLang="ja-JP" sz="1200" kern="100" dirty="0" smtClean="0">
                          <a:latin typeface="+mn-ea"/>
                          <a:ea typeface="+mn-ea"/>
                          <a:cs typeface="Times New Roman"/>
                        </a:rPr>
                        <a:t>2</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a:latin typeface="+mn-ea"/>
                          <a:ea typeface="+mn-ea"/>
                          <a:cs typeface="Times New Roman"/>
                        </a:rPr>
                        <a:t>固定資産情報</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a:latin typeface="+mn-ea"/>
                          <a:ea typeface="+mn-ea"/>
                          <a:cs typeface="Times New Roman"/>
                        </a:rPr>
                        <a:t>固定資産データ</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ja-JP" sz="1200" kern="100" dirty="0">
                          <a:latin typeface="+mn-ea"/>
                          <a:ea typeface="+mn-ea"/>
                          <a:cs typeface="Times New Roman"/>
                        </a:rPr>
                        <a:t>自治体が整備する固定資産</a:t>
                      </a:r>
                      <a:r>
                        <a:rPr lang="ja-JP" sz="1200" kern="100" dirty="0" smtClean="0">
                          <a:latin typeface="+mn-ea"/>
                          <a:ea typeface="+mn-ea"/>
                          <a:cs typeface="Times New Roman"/>
                        </a:rPr>
                        <a:t>台帳</a:t>
                      </a:r>
                      <a:r>
                        <a:rPr lang="ja-JP" altLang="en-US" sz="1200" kern="100" dirty="0" smtClean="0">
                          <a:latin typeface="+mn-ea"/>
                          <a:ea typeface="+mn-ea"/>
                          <a:cs typeface="Times New Roman"/>
                        </a:rPr>
                        <a:t>のデータ項目のうち、</a:t>
                      </a:r>
                      <a:r>
                        <a:rPr kumimoji="1" lang="ja-JP" altLang="en-US" sz="1200" dirty="0" smtClean="0"/>
                        <a:t>耐用年数、リース区分、評価額など</a:t>
                      </a:r>
                      <a:r>
                        <a:rPr lang="ja-JP" sz="1200" kern="100" dirty="0" smtClean="0">
                          <a:latin typeface="+mn-ea"/>
                          <a:ea typeface="+mn-ea"/>
                          <a:cs typeface="Times New Roman"/>
                        </a:rPr>
                        <a:t>公共</a:t>
                      </a:r>
                      <a:r>
                        <a:rPr lang="ja-JP" sz="1200" kern="100" dirty="0">
                          <a:latin typeface="+mn-ea"/>
                          <a:ea typeface="+mn-ea"/>
                          <a:cs typeface="Times New Roman"/>
                        </a:rPr>
                        <a:t>施設等情報に定義がない固定資産台帳特有の</a:t>
                      </a:r>
                      <a:r>
                        <a:rPr lang="ja-JP" sz="1200" kern="100" dirty="0" smtClean="0">
                          <a:latin typeface="+mn-ea"/>
                          <a:ea typeface="+mn-ea"/>
                          <a:cs typeface="Times New Roman"/>
                        </a:rPr>
                        <a:t>情報</a:t>
                      </a:r>
                      <a:r>
                        <a:rPr lang="ja-JP" altLang="en-US" sz="1200" kern="100" dirty="0" smtClean="0">
                          <a:latin typeface="+mn-ea"/>
                          <a:ea typeface="+mn-ea"/>
                          <a:cs typeface="Times New Roman"/>
                        </a:rPr>
                        <a:t>。</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表 17"/>
          <p:cNvGraphicFramePr>
            <a:graphicFrameLocks noGrp="1"/>
          </p:cNvGraphicFramePr>
          <p:nvPr/>
        </p:nvGraphicFramePr>
        <p:xfrm>
          <a:off x="447341" y="4381917"/>
          <a:ext cx="8154934" cy="1304096"/>
        </p:xfrm>
        <a:graphic>
          <a:graphicData uri="http://schemas.openxmlformats.org/drawingml/2006/table">
            <a:tbl>
              <a:tblPr/>
              <a:tblGrid>
                <a:gridCol w="278915"/>
                <a:gridCol w="1285336"/>
                <a:gridCol w="1371600"/>
                <a:gridCol w="5219083"/>
              </a:tblGrid>
              <a:tr h="217349">
                <a:tc>
                  <a:txBody>
                    <a:bodyPr/>
                    <a:lstStyle/>
                    <a:p>
                      <a:pPr marL="0" indent="0" algn="ctr">
                        <a:spcAft>
                          <a:spcPts val="0"/>
                        </a:spcAft>
                      </a:pPr>
                      <a:r>
                        <a:rPr lang="ja-JP" altLang="en-US" sz="1200" kern="100" dirty="0" smtClean="0">
                          <a:latin typeface="+mn-ea"/>
                          <a:ea typeface="+mn-ea"/>
                          <a:cs typeface="Times New Roman"/>
                        </a:rPr>
                        <a:t>№</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pPr>
                      <a:r>
                        <a:rPr lang="ja-JP" sz="1200" kern="100" dirty="0">
                          <a:latin typeface="+mn-ea"/>
                          <a:ea typeface="+mn-ea"/>
                          <a:cs typeface="Times New Roman"/>
                        </a:rPr>
                        <a:t>データタイトル</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pPr>
                      <a:r>
                        <a:rPr lang="ja-JP" sz="1200" kern="100">
                          <a:latin typeface="+mn-ea"/>
                          <a:ea typeface="+mn-ea"/>
                          <a:cs typeface="Times New Roman"/>
                        </a:rPr>
                        <a:t>データ項目</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pPr>
                      <a:r>
                        <a:rPr lang="ja-JP" altLang="en-US" sz="1200" kern="100" dirty="0" smtClean="0">
                          <a:latin typeface="+mn-ea"/>
                          <a:ea typeface="+mn-ea"/>
                          <a:cs typeface="Times New Roman"/>
                        </a:rPr>
                        <a:t>検討・定義したデータ規格</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34699">
                <a:tc>
                  <a:txBody>
                    <a:bodyPr/>
                    <a:lstStyle/>
                    <a:p>
                      <a:pPr marL="0" indent="0" algn="ctr">
                        <a:spcAft>
                          <a:spcPts val="0"/>
                        </a:spcAft>
                      </a:pPr>
                      <a:r>
                        <a:rPr lang="en-US" altLang="ja-JP" sz="1200" kern="100" dirty="0" smtClean="0">
                          <a:latin typeface="+mn-ea"/>
                          <a:ea typeface="+mn-ea"/>
                          <a:cs typeface="Times New Roman"/>
                        </a:rPr>
                        <a:t>1</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a:latin typeface="+mn-ea"/>
                          <a:ea typeface="+mn-ea"/>
                          <a:cs typeface="Times New Roman"/>
                        </a:rPr>
                        <a:t>行政情報</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a:latin typeface="+mn-ea"/>
                          <a:ea typeface="+mn-ea"/>
                          <a:cs typeface="Times New Roman"/>
                        </a:rPr>
                        <a:t>行政統計データ</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smtClean="0">
                          <a:latin typeface="+mn-ea"/>
                          <a:ea typeface="+mn-ea"/>
                          <a:cs typeface="Times New Roman"/>
                        </a:rPr>
                        <a:t>性別</a:t>
                      </a:r>
                      <a:r>
                        <a:rPr lang="ja-JP" sz="1200" kern="100" dirty="0">
                          <a:latin typeface="+mn-ea"/>
                          <a:ea typeface="+mn-ea"/>
                          <a:cs typeface="Times New Roman"/>
                        </a:rPr>
                        <a:t>・年齢別・区別人口と推計、世帯別人口と推計、歳入・歳出の推移の推移</a:t>
                      </a:r>
                      <a:r>
                        <a:rPr lang="ja-JP" sz="1200" kern="100" dirty="0" smtClean="0">
                          <a:latin typeface="+mn-ea"/>
                          <a:ea typeface="+mn-ea"/>
                          <a:cs typeface="Times New Roman"/>
                        </a:rPr>
                        <a:t>、</a:t>
                      </a:r>
                      <a:r>
                        <a:rPr lang="ja-JP" altLang="en-US" sz="1200" kern="100" dirty="0" smtClean="0">
                          <a:latin typeface="+mn-ea"/>
                          <a:ea typeface="+mn-ea"/>
                          <a:cs typeface="Times New Roman"/>
                        </a:rPr>
                        <a:t>官民連携事業</a:t>
                      </a:r>
                      <a:r>
                        <a:rPr lang="ja-JP" sz="1200" kern="100" dirty="0" smtClean="0">
                          <a:latin typeface="+mn-ea"/>
                          <a:ea typeface="+mn-ea"/>
                          <a:cs typeface="Times New Roman"/>
                        </a:rPr>
                        <a:t>に関する</a:t>
                      </a:r>
                      <a:r>
                        <a:rPr lang="ja-JP" altLang="en-US" sz="1200" kern="100" dirty="0" smtClean="0">
                          <a:latin typeface="+mn-ea"/>
                          <a:ea typeface="+mn-ea"/>
                          <a:cs typeface="Times New Roman"/>
                        </a:rPr>
                        <a:t>リスト情報。</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49">
                <a:tc>
                  <a:txBody>
                    <a:bodyPr/>
                    <a:lstStyle/>
                    <a:p>
                      <a:pPr marL="0" indent="0" algn="ctr">
                        <a:spcAft>
                          <a:spcPts val="0"/>
                        </a:spcAft>
                      </a:pPr>
                      <a:r>
                        <a:rPr lang="en-US" altLang="ja-JP" sz="1200" kern="100" dirty="0" smtClean="0">
                          <a:latin typeface="+mn-ea"/>
                          <a:ea typeface="+mn-ea"/>
                          <a:cs typeface="Times New Roman"/>
                        </a:rPr>
                        <a:t>2</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a:latin typeface="+mn-ea"/>
                          <a:ea typeface="+mn-ea"/>
                          <a:cs typeface="Times New Roman"/>
                        </a:rPr>
                        <a:t>公共料金情報</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a:latin typeface="+mn-ea"/>
                          <a:ea typeface="+mn-ea"/>
                          <a:cs typeface="Times New Roman"/>
                        </a:rPr>
                        <a:t>公共料金データ</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smtClean="0">
                          <a:latin typeface="+mn-ea"/>
                          <a:ea typeface="+mn-ea"/>
                          <a:cs typeface="Times New Roman"/>
                        </a:rPr>
                        <a:t>上下</a:t>
                      </a:r>
                      <a:r>
                        <a:rPr lang="ja-JP" sz="1200" kern="100" dirty="0">
                          <a:latin typeface="+mn-ea"/>
                          <a:ea typeface="+mn-ea"/>
                          <a:cs typeface="Times New Roman"/>
                        </a:rPr>
                        <a:t>水道料金、公立学校授業料</a:t>
                      </a:r>
                      <a:r>
                        <a:rPr lang="ja-JP" sz="1200" kern="100" dirty="0" smtClean="0">
                          <a:latin typeface="+mn-ea"/>
                          <a:ea typeface="+mn-ea"/>
                          <a:cs typeface="Times New Roman"/>
                        </a:rPr>
                        <a:t>に</a:t>
                      </a:r>
                      <a:r>
                        <a:rPr lang="ja-JP" altLang="en-US" sz="1200" kern="100" dirty="0" smtClean="0">
                          <a:latin typeface="+mn-ea"/>
                          <a:ea typeface="+mn-ea"/>
                          <a:cs typeface="Times New Roman"/>
                        </a:rPr>
                        <a:t>関する情報。</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99">
                <a:tc>
                  <a:txBody>
                    <a:bodyPr/>
                    <a:lstStyle/>
                    <a:p>
                      <a:pPr marL="0" indent="0" algn="ctr">
                        <a:spcAft>
                          <a:spcPts val="0"/>
                        </a:spcAft>
                      </a:pPr>
                      <a:r>
                        <a:rPr lang="en-US" altLang="ja-JP" sz="1200" kern="100" dirty="0" smtClean="0">
                          <a:latin typeface="+mn-ea"/>
                          <a:ea typeface="+mn-ea"/>
                          <a:cs typeface="Times New Roman"/>
                        </a:rPr>
                        <a:t>3</a:t>
                      </a:r>
                      <a:endParaRPr lang="ja-JP" sz="1200" kern="100" dirty="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a:latin typeface="+mn-ea"/>
                          <a:ea typeface="+mn-ea"/>
                          <a:cs typeface="Times New Roman"/>
                        </a:rPr>
                        <a:t>子育て・教育情報</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a:latin typeface="+mn-ea"/>
                          <a:ea typeface="+mn-ea"/>
                          <a:cs typeface="Times New Roman"/>
                        </a:rPr>
                        <a:t>子育て・教育データ</a:t>
                      </a: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sz="1200" kern="100" dirty="0" smtClean="0">
                          <a:latin typeface="+mn-ea"/>
                          <a:ea typeface="+mn-ea"/>
                          <a:cs typeface="Times New Roman"/>
                        </a:rPr>
                        <a:t>保育料</a:t>
                      </a:r>
                      <a:r>
                        <a:rPr lang="ja-JP" sz="1200" kern="100" dirty="0">
                          <a:latin typeface="+mn-ea"/>
                          <a:ea typeface="+mn-ea"/>
                          <a:cs typeface="Times New Roman"/>
                        </a:rPr>
                        <a:t>（モデルケース、モデル料金等）、延長保育サービス、保育所等の空き状況、学童</a:t>
                      </a:r>
                      <a:r>
                        <a:rPr lang="ja-JP" sz="1200" kern="100" dirty="0" smtClean="0">
                          <a:latin typeface="+mn-ea"/>
                          <a:ea typeface="+mn-ea"/>
                          <a:cs typeface="Times New Roman"/>
                        </a:rPr>
                        <a:t>クラブサービス</a:t>
                      </a:r>
                      <a:r>
                        <a:rPr lang="ja-JP" altLang="en-US" sz="1200" kern="100" dirty="0" smtClean="0">
                          <a:latin typeface="+mn-ea"/>
                          <a:ea typeface="+mn-ea"/>
                          <a:cs typeface="Times New Roman"/>
                        </a:rPr>
                        <a:t>の情報。</a:t>
                      </a:r>
                      <a:endParaRPr lang="en-US" altLang="ja-JP" sz="1200" kern="100" dirty="0" smtClean="0">
                        <a:latin typeface="+mn-ea"/>
                        <a:ea typeface="+mn-ea"/>
                        <a:cs typeface="Times New Roman"/>
                      </a:endParaRPr>
                    </a:p>
                  </a:txBody>
                  <a:tcPr marL="51938" marR="5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テキスト ボックス 18"/>
          <p:cNvSpPr txBox="1"/>
          <p:nvPr/>
        </p:nvSpPr>
        <p:spPr>
          <a:xfrm>
            <a:off x="447340" y="3941717"/>
            <a:ext cx="4500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公共施設等情報以外の情報のデータ規格</a:t>
            </a:r>
            <a:endParaRPr lang="ja-JP" altLang="en-US" sz="1400" dirty="0">
              <a:solidFill>
                <a:prstClr val="black"/>
              </a:solidFill>
            </a:endParaRPr>
          </a:p>
        </p:txBody>
      </p:sp>
      <p:sp>
        <p:nvSpPr>
          <p:cNvPr id="8" name="スライド番号プレースホルダ 7"/>
          <p:cNvSpPr>
            <a:spLocks noGrp="1"/>
          </p:cNvSpPr>
          <p:nvPr>
            <p:ph type="sldNum" sz="quarter" idx="4"/>
          </p:nvPr>
        </p:nvSpPr>
        <p:spPr/>
        <p:txBody>
          <a:bodyPr/>
          <a:lstStyle/>
          <a:p>
            <a:fld id="{582DF298-D7A2-4B20-BEC1-6098A5F3190C}"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利活用例１：情報サービスの実証：公共施設情報提供サービス</a:t>
            </a:r>
            <a:endParaRPr lang="ja-JP" altLang="en-US" dirty="0"/>
          </a:p>
        </p:txBody>
      </p:sp>
      <p:sp>
        <p:nvSpPr>
          <p:cNvPr id="35" name="スライド番号プレースホルダ 34"/>
          <p:cNvSpPr>
            <a:spLocks noGrp="1"/>
          </p:cNvSpPr>
          <p:nvPr>
            <p:ph type="sldNum" sz="quarter" idx="4"/>
          </p:nvPr>
        </p:nvSpPr>
        <p:spPr/>
        <p:txBody>
          <a:bodyPr/>
          <a:lstStyle/>
          <a:p>
            <a:fld id="{582DF298-D7A2-4B20-BEC1-6098A5F3190C}" type="slidenum">
              <a:rPr lang="ja-JP" altLang="en-US" smtClean="0"/>
              <a:pPr/>
              <a:t>6</a:t>
            </a:fld>
            <a:endParaRPr lang="ja-JP" altLang="en-US"/>
          </a:p>
        </p:txBody>
      </p:sp>
      <p:sp>
        <p:nvSpPr>
          <p:cNvPr id="8" name="テキスト ボックス 7"/>
          <p:cNvSpPr txBox="1"/>
          <p:nvPr/>
        </p:nvSpPr>
        <p:spPr>
          <a:xfrm>
            <a:off x="226019" y="1163826"/>
            <a:ext cx="3852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サービス概要</a:t>
            </a:r>
            <a:endParaRPr lang="ja-JP" altLang="en-US" sz="1400" dirty="0">
              <a:solidFill>
                <a:prstClr val="black"/>
              </a:solidFill>
            </a:endParaRPr>
          </a:p>
        </p:txBody>
      </p:sp>
      <p:sp>
        <p:nvSpPr>
          <p:cNvPr id="9" name="テキスト ボックス 8"/>
          <p:cNvSpPr txBox="1"/>
          <p:nvPr/>
        </p:nvSpPr>
        <p:spPr>
          <a:xfrm>
            <a:off x="4268746" y="1163826"/>
            <a:ext cx="4680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利用</a:t>
            </a:r>
            <a:r>
              <a:rPr lang="ja-JP" altLang="en-US" sz="1400" dirty="0">
                <a:solidFill>
                  <a:prstClr val="black"/>
                </a:solidFill>
              </a:rPr>
              <a:t>シーン</a:t>
            </a:r>
          </a:p>
        </p:txBody>
      </p:sp>
      <p:sp>
        <p:nvSpPr>
          <p:cNvPr id="13" name="テキスト ボックス 12"/>
          <p:cNvSpPr txBox="1"/>
          <p:nvPr/>
        </p:nvSpPr>
        <p:spPr>
          <a:xfrm>
            <a:off x="226020" y="3949078"/>
            <a:ext cx="3852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効果</a:t>
            </a:r>
            <a:endParaRPr lang="ja-JP" altLang="en-US" sz="1400" dirty="0">
              <a:solidFill>
                <a:prstClr val="black"/>
              </a:solidFill>
            </a:endParaRPr>
          </a:p>
        </p:txBody>
      </p:sp>
      <p:sp>
        <p:nvSpPr>
          <p:cNvPr id="15" name="テキスト ボックス 14"/>
          <p:cNvSpPr txBox="1"/>
          <p:nvPr/>
        </p:nvSpPr>
        <p:spPr>
          <a:xfrm>
            <a:off x="4268746" y="5087987"/>
            <a:ext cx="4680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利用データ</a:t>
            </a:r>
            <a:endParaRPr lang="ja-JP" altLang="en-US" sz="1400" dirty="0">
              <a:solidFill>
                <a:prstClr val="black"/>
              </a:solidFill>
            </a:endParaRPr>
          </a:p>
        </p:txBody>
      </p:sp>
      <p:sp>
        <p:nvSpPr>
          <p:cNvPr id="17" name="正方形/長方形 16"/>
          <p:cNvSpPr/>
          <p:nvPr/>
        </p:nvSpPr>
        <p:spPr>
          <a:xfrm>
            <a:off x="232011" y="1471603"/>
            <a:ext cx="3713897" cy="461665"/>
          </a:xfrm>
          <a:prstGeom prst="rect">
            <a:avLst/>
          </a:prstGeom>
        </p:spPr>
        <p:txBody>
          <a:bodyPr wrap="square">
            <a:spAutoFit/>
          </a:bodyPr>
          <a:lstStyle/>
          <a:p>
            <a:pPr marL="0" lvl="1"/>
            <a:r>
              <a:rPr lang="ja-JP" altLang="en-US" sz="1200" dirty="0" smtClean="0"/>
              <a:t>公共施設を地図に表示するほか、対象の公共施設の一覧表示、施設の詳細表示する機能を提供する。</a:t>
            </a:r>
            <a:endParaRPr lang="en-US" altLang="ja-JP" sz="1200" dirty="0" smtClean="0"/>
          </a:p>
        </p:txBody>
      </p:sp>
      <p:sp>
        <p:nvSpPr>
          <p:cNvPr id="41" name="正方形/長方形 40"/>
          <p:cNvSpPr/>
          <p:nvPr/>
        </p:nvSpPr>
        <p:spPr>
          <a:xfrm>
            <a:off x="232011" y="4256540"/>
            <a:ext cx="3713897" cy="1169551"/>
          </a:xfrm>
          <a:prstGeom prst="rect">
            <a:avLst/>
          </a:prstGeom>
        </p:spPr>
        <p:txBody>
          <a:bodyPr wrap="square">
            <a:spAutoFit/>
          </a:bodyPr>
          <a:lstStyle/>
          <a:p>
            <a:pPr marL="180975" lvl="1" indent="-180975">
              <a:buFont typeface="Arial" pitchFamily="34" charset="0"/>
              <a:buChar char="•"/>
            </a:pPr>
            <a:r>
              <a:rPr lang="ja-JP" altLang="en-US" sz="1400" dirty="0" smtClean="0">
                <a:latin typeface="+mn-ea"/>
              </a:rPr>
              <a:t>複数の自治体の公共施設について、その配置や施設の詳細情報を確認することで、最適な公共施設の検討が可能になった。</a:t>
            </a:r>
            <a:endParaRPr lang="en-US" altLang="ja-JP" sz="1400" dirty="0" smtClean="0">
              <a:latin typeface="+mn-ea"/>
            </a:endParaRPr>
          </a:p>
          <a:p>
            <a:pPr marL="180975" lvl="1" indent="-180975">
              <a:buFont typeface="Arial" pitchFamily="34" charset="0"/>
              <a:buChar char="•"/>
            </a:pPr>
            <a:r>
              <a:rPr lang="ja-JP" altLang="en-US" sz="1400" dirty="0" smtClean="0">
                <a:latin typeface="+mn-ea"/>
              </a:rPr>
              <a:t>不動産会社や</a:t>
            </a:r>
            <a:r>
              <a:rPr lang="en-US" altLang="ja-JP" sz="1400" dirty="0" smtClean="0">
                <a:latin typeface="+mn-ea"/>
              </a:rPr>
              <a:t>PPP/PFI</a:t>
            </a:r>
            <a:r>
              <a:rPr lang="ja-JP" altLang="en-US" sz="1400" dirty="0" smtClean="0">
                <a:latin typeface="+mn-ea"/>
              </a:rPr>
              <a:t>事業者も有効活用ができ、地域経済の活性化に繋がる。</a:t>
            </a:r>
            <a:endParaRPr lang="en-US" altLang="ja-JP" sz="1400" dirty="0" smtClean="0">
              <a:latin typeface="+mn-ea"/>
            </a:endParaRPr>
          </a:p>
        </p:txBody>
      </p:sp>
      <p:sp>
        <p:nvSpPr>
          <p:cNvPr id="42" name="正方形/長方形 41"/>
          <p:cNvSpPr/>
          <p:nvPr/>
        </p:nvSpPr>
        <p:spPr>
          <a:xfrm>
            <a:off x="4268746" y="5457319"/>
            <a:ext cx="4820661" cy="1015663"/>
          </a:xfrm>
          <a:prstGeom prst="rect">
            <a:avLst/>
          </a:prstGeom>
        </p:spPr>
        <p:txBody>
          <a:bodyPr wrap="square">
            <a:spAutoFit/>
          </a:bodyPr>
          <a:lstStyle/>
          <a:p>
            <a:pPr marL="180975" lvl="1" indent="-180975">
              <a:buFont typeface="Wingdings" pitchFamily="2" charset="2"/>
              <a:buChar char="l"/>
            </a:pPr>
            <a:r>
              <a:rPr lang="ja-JP" altLang="en-US" sz="1200" dirty="0" smtClean="0"/>
              <a:t>施設名称、所在地、緯度・経度、担当部局、</a:t>
            </a:r>
            <a:r>
              <a:rPr lang="en-US" altLang="ja-JP" sz="1200" dirty="0" smtClean="0"/>
              <a:t>HP</a:t>
            </a:r>
            <a:r>
              <a:rPr lang="ja-JP" altLang="en-US" sz="1200" dirty="0" err="1" smtClean="0"/>
              <a:t>、</a:t>
            </a:r>
            <a:r>
              <a:rPr lang="ja-JP" altLang="en-US" sz="1200" dirty="0" smtClean="0"/>
              <a:t>施設種別、敷地面積</a:t>
            </a:r>
            <a:endParaRPr lang="en-US" altLang="ja-JP" sz="1200" dirty="0" smtClean="0"/>
          </a:p>
          <a:p>
            <a:pPr marL="180975" lvl="1" indent="-180975">
              <a:buFont typeface="Wingdings" pitchFamily="2" charset="2"/>
              <a:buChar char="l"/>
            </a:pPr>
            <a:r>
              <a:rPr lang="ja-JP" altLang="en-US" sz="1200" dirty="0" smtClean="0"/>
              <a:t>避難所指定、官民連携事業の発案対象</a:t>
            </a:r>
            <a:endParaRPr lang="en-US" altLang="ja-JP" sz="1200" dirty="0" smtClean="0"/>
          </a:p>
          <a:p>
            <a:pPr marL="180975" lvl="1" indent="-180975">
              <a:buFont typeface="Wingdings" pitchFamily="2" charset="2"/>
              <a:buChar char="l"/>
            </a:pPr>
            <a:r>
              <a:rPr lang="ja-JP" altLang="en-US" sz="1200" dirty="0" smtClean="0"/>
              <a:t>利用状況、運営方法、指定維持管理業者、運営人員</a:t>
            </a:r>
            <a:endParaRPr lang="en-US" altLang="ja-JP" sz="1200" dirty="0" smtClean="0"/>
          </a:p>
          <a:p>
            <a:pPr marL="180975" lvl="1" indent="-180975">
              <a:buFont typeface="Wingdings" pitchFamily="2" charset="2"/>
              <a:buChar char="l"/>
            </a:pPr>
            <a:r>
              <a:rPr lang="ja-JP" altLang="en-US" sz="1200" dirty="0" smtClean="0"/>
              <a:t>棟名称、延床面積、建築年度、構造、階数 </a:t>
            </a:r>
            <a:r>
              <a:rPr lang="en-US" altLang="ja-JP" sz="1200" dirty="0" smtClean="0"/>
              <a:t/>
            </a:r>
            <a:br>
              <a:rPr lang="en-US" altLang="ja-JP" sz="1200" dirty="0" smtClean="0"/>
            </a:br>
            <a:r>
              <a:rPr lang="ja-JP" altLang="en-US" sz="1200" dirty="0" smtClean="0"/>
              <a:t>等</a:t>
            </a:r>
            <a:endParaRPr lang="en-US" altLang="ja-JP" sz="1200" dirty="0" smtClean="0"/>
          </a:p>
        </p:txBody>
      </p:sp>
      <p:grpSp>
        <p:nvGrpSpPr>
          <p:cNvPr id="3" name="グループ化 60"/>
          <p:cNvGrpSpPr/>
          <p:nvPr/>
        </p:nvGrpSpPr>
        <p:grpSpPr>
          <a:xfrm>
            <a:off x="510797" y="1935362"/>
            <a:ext cx="3368813" cy="1984052"/>
            <a:chOff x="299066" y="1868545"/>
            <a:chExt cx="3301683" cy="1944516"/>
          </a:xfrm>
        </p:grpSpPr>
        <p:pic>
          <p:nvPicPr>
            <p:cNvPr id="37" name="図 36" descr="図2.png"/>
            <p:cNvPicPr>
              <a:picLocks noChangeAspect="1"/>
            </p:cNvPicPr>
            <p:nvPr/>
          </p:nvPicPr>
          <p:blipFill>
            <a:blip r:embed="rId2" cstate="email"/>
            <a:srcRect/>
            <a:stretch>
              <a:fillRect/>
            </a:stretch>
          </p:blipFill>
          <p:spPr>
            <a:xfrm>
              <a:off x="299066" y="1868545"/>
              <a:ext cx="2171534" cy="1224136"/>
            </a:xfrm>
            <a:prstGeom prst="rect">
              <a:avLst/>
            </a:prstGeom>
            <a:ln>
              <a:solidFill>
                <a:schemeClr val="tx1"/>
              </a:solidFill>
            </a:ln>
          </p:spPr>
        </p:pic>
        <p:grpSp>
          <p:nvGrpSpPr>
            <p:cNvPr id="4" name="グループ化 37"/>
            <p:cNvGrpSpPr/>
            <p:nvPr/>
          </p:nvGrpSpPr>
          <p:grpSpPr>
            <a:xfrm>
              <a:off x="336946" y="3236996"/>
              <a:ext cx="981526" cy="576065"/>
              <a:chOff x="2936776" y="3861048"/>
              <a:chExt cx="1728192" cy="1014289"/>
            </a:xfrm>
          </p:grpSpPr>
          <p:pic>
            <p:nvPicPr>
              <p:cNvPr id="39" name="図 3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36776" y="3861048"/>
                <a:ext cx="1728192" cy="1014289"/>
              </a:xfrm>
              <a:prstGeom prst="rect">
                <a:avLst/>
              </a:prstGeom>
              <a:ln>
                <a:solidFill>
                  <a:schemeClr val="tx1">
                    <a:lumMod val="95000"/>
                    <a:lumOff val="5000"/>
                  </a:schemeClr>
                </a:solidFill>
              </a:ln>
            </p:spPr>
          </p:pic>
          <p:pic>
            <p:nvPicPr>
              <p:cNvPr id="40" name="図 3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08784" y="3933056"/>
                <a:ext cx="1611506" cy="876849"/>
              </a:xfrm>
              <a:prstGeom prst="rect">
                <a:avLst/>
              </a:prstGeom>
            </p:spPr>
          </p:pic>
        </p:grpSp>
        <p:sp>
          <p:nvSpPr>
            <p:cNvPr id="43" name="正方形/長方形 42"/>
            <p:cNvSpPr/>
            <p:nvPr/>
          </p:nvSpPr>
          <p:spPr>
            <a:xfrm>
              <a:off x="454376" y="3339201"/>
              <a:ext cx="746666" cy="400110"/>
            </a:xfrm>
            <a:prstGeom prst="rect">
              <a:avLst/>
            </a:prstGeom>
            <a:solidFill>
              <a:schemeClr val="bg1"/>
            </a:solidFill>
            <a:effectLst>
              <a:softEdge rad="63500"/>
            </a:effectLst>
          </p:spPr>
          <p:txBody>
            <a:bodyPr wrap="square">
              <a:spAutoFit/>
            </a:bodyPr>
            <a:lstStyle/>
            <a:p>
              <a:pPr algn="ctr"/>
              <a:r>
                <a:rPr lang="ja-JP" altLang="en-US" sz="1000" dirty="0" smtClean="0"/>
                <a:t>施設の</a:t>
              </a:r>
              <a:endParaRPr lang="en-US" altLang="ja-JP" sz="1000" dirty="0" smtClean="0"/>
            </a:p>
            <a:p>
              <a:pPr algn="ctr"/>
              <a:r>
                <a:rPr lang="ja-JP" altLang="en-US" sz="1000" dirty="0" smtClean="0"/>
                <a:t>一覧表示</a:t>
              </a:r>
              <a:endParaRPr lang="en-US" altLang="ja-JP" sz="1000" dirty="0" smtClean="0"/>
            </a:p>
          </p:txBody>
        </p:sp>
        <p:grpSp>
          <p:nvGrpSpPr>
            <p:cNvPr id="5" name="グループ化 43"/>
            <p:cNvGrpSpPr/>
            <p:nvPr/>
          </p:nvGrpSpPr>
          <p:grpSpPr>
            <a:xfrm>
              <a:off x="2661167" y="2061317"/>
              <a:ext cx="810825" cy="936104"/>
              <a:chOff x="3779912" y="1100420"/>
              <a:chExt cx="4511792" cy="5208900"/>
            </a:xfrm>
          </p:grpSpPr>
          <p:sp>
            <p:nvSpPr>
              <p:cNvPr id="45" name="正方形/長方形 44"/>
              <p:cNvSpPr/>
              <p:nvPr/>
            </p:nvSpPr>
            <p:spPr>
              <a:xfrm>
                <a:off x="3779912" y="1100420"/>
                <a:ext cx="4511792" cy="52089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51920" y="1155699"/>
                <a:ext cx="4368594" cy="4937597"/>
              </a:xfrm>
              <a:prstGeom prst="rect">
                <a:avLst/>
              </a:prstGeom>
            </p:spPr>
          </p:pic>
        </p:grpSp>
        <p:sp>
          <p:nvSpPr>
            <p:cNvPr id="47" name="正方形/長方形 46"/>
            <p:cNvSpPr/>
            <p:nvPr/>
          </p:nvSpPr>
          <p:spPr>
            <a:xfrm>
              <a:off x="2520629" y="3035634"/>
              <a:ext cx="1080120" cy="400110"/>
            </a:xfrm>
            <a:prstGeom prst="rect">
              <a:avLst/>
            </a:prstGeom>
            <a:solidFill>
              <a:schemeClr val="bg1"/>
            </a:solidFill>
            <a:effectLst>
              <a:softEdge rad="127000"/>
            </a:effectLst>
          </p:spPr>
          <p:txBody>
            <a:bodyPr wrap="square">
              <a:spAutoFit/>
            </a:bodyPr>
            <a:lstStyle/>
            <a:p>
              <a:pPr algn="ctr"/>
              <a:r>
                <a:rPr lang="ja-JP" altLang="en-US" sz="1000" dirty="0" smtClean="0"/>
                <a:t>施設詳細表示（比較ができる）</a:t>
              </a:r>
              <a:endParaRPr lang="en-US" altLang="ja-JP" sz="1000" dirty="0" smtClean="0"/>
            </a:p>
          </p:txBody>
        </p:sp>
        <p:pic>
          <p:nvPicPr>
            <p:cNvPr id="48" name="図 47"/>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1030440" y="1868545"/>
              <a:ext cx="1440160" cy="1224136"/>
            </a:xfrm>
            <a:prstGeom prst="rect">
              <a:avLst/>
            </a:prstGeom>
          </p:spPr>
        </p:pic>
        <p:sp>
          <p:nvSpPr>
            <p:cNvPr id="49" name="円/楕円 48"/>
            <p:cNvSpPr/>
            <p:nvPr/>
          </p:nvSpPr>
          <p:spPr>
            <a:xfrm>
              <a:off x="1678512" y="2660633"/>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p:cNvCxnSpPr>
              <a:stCxn id="49" idx="4"/>
            </p:cNvCxnSpPr>
            <p:nvPr/>
          </p:nvCxnSpPr>
          <p:spPr>
            <a:xfrm flipV="1">
              <a:off x="1786524" y="2732641"/>
              <a:ext cx="1025600" cy="144016"/>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54" idx="6"/>
            </p:cNvCxnSpPr>
            <p:nvPr/>
          </p:nvCxnSpPr>
          <p:spPr>
            <a:xfrm>
              <a:off x="2182568" y="2624629"/>
              <a:ext cx="629556" cy="36004"/>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53" idx="7"/>
            </p:cNvCxnSpPr>
            <p:nvPr/>
          </p:nvCxnSpPr>
          <p:spPr>
            <a:xfrm>
              <a:off x="1790892" y="2476245"/>
              <a:ext cx="1021232" cy="11238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1606504" y="2444609"/>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1966544" y="2516617"/>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下矢印 54"/>
            <p:cNvSpPr/>
            <p:nvPr/>
          </p:nvSpPr>
          <p:spPr>
            <a:xfrm>
              <a:off x="670400" y="3020973"/>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p:cNvSpPr txBox="1"/>
          <p:nvPr/>
        </p:nvSpPr>
        <p:spPr>
          <a:xfrm>
            <a:off x="226020" y="5437848"/>
            <a:ext cx="3852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普及のポイント</a:t>
            </a:r>
            <a:endParaRPr lang="ja-JP" altLang="en-US" sz="1400" dirty="0">
              <a:solidFill>
                <a:prstClr val="black"/>
              </a:solidFill>
            </a:endParaRPr>
          </a:p>
        </p:txBody>
      </p:sp>
      <p:sp>
        <p:nvSpPr>
          <p:cNvPr id="31" name="正方形/長方形 30"/>
          <p:cNvSpPr/>
          <p:nvPr/>
        </p:nvSpPr>
        <p:spPr>
          <a:xfrm>
            <a:off x="232011" y="5745625"/>
            <a:ext cx="3846009" cy="738664"/>
          </a:xfrm>
          <a:prstGeom prst="rect">
            <a:avLst/>
          </a:prstGeom>
        </p:spPr>
        <p:txBody>
          <a:bodyPr wrap="square">
            <a:spAutoFit/>
          </a:bodyPr>
          <a:lstStyle/>
          <a:p>
            <a:pPr marL="180975" lvl="1" indent="-180975">
              <a:buFont typeface="Arial" pitchFamily="34" charset="0"/>
              <a:buChar char="•"/>
            </a:pPr>
            <a:r>
              <a:rPr kumimoji="0" lang="ja-JP" altLang="en-US" sz="1400" kern="0" dirty="0" smtClean="0">
                <a:solidFill>
                  <a:sysClr val="windowText" lastClr="000000"/>
                </a:solidFill>
                <a:latin typeface="ＭＳ Ｐゴシック" panose="020B0600070205080204" pitchFamily="50" charset="-128"/>
                <a:cs typeface="メイリオ" pitchFamily="50" charset="-128"/>
              </a:rPr>
              <a:t>広義の公共施設（民間移転した施設、交通系施設等）の情報収集</a:t>
            </a:r>
            <a:endParaRPr kumimoji="0" lang="en-US" altLang="ja-JP" sz="1400" kern="0" dirty="0" smtClean="0">
              <a:solidFill>
                <a:sysClr val="windowText" lastClr="000000"/>
              </a:solidFill>
              <a:latin typeface="ＭＳ Ｐゴシック" panose="020B0600070205080204" pitchFamily="50" charset="-128"/>
              <a:cs typeface="メイリオ" pitchFamily="50" charset="-128"/>
            </a:endParaRPr>
          </a:p>
          <a:p>
            <a:pPr marL="180975" lvl="1" indent="-180975">
              <a:buFont typeface="Arial" pitchFamily="34" charset="0"/>
              <a:buChar char="•"/>
            </a:pPr>
            <a:r>
              <a:rPr kumimoji="0" lang="ja-JP" altLang="en-US" sz="1400" kern="0" dirty="0" smtClean="0">
                <a:solidFill>
                  <a:sysClr val="windowText" lastClr="000000"/>
                </a:solidFill>
                <a:latin typeface="ＭＳ Ｐゴシック" panose="020B0600070205080204" pitchFamily="50" charset="-128"/>
                <a:cs typeface="メイリオ" pitchFamily="50" charset="-128"/>
              </a:rPr>
              <a:t>不動産事業者での利活用には学区情報</a:t>
            </a:r>
            <a:endParaRPr kumimoji="0" lang="en-US" altLang="ja-JP" sz="1400" kern="0" dirty="0" smtClean="0">
              <a:solidFill>
                <a:sysClr val="windowText" lastClr="000000"/>
              </a:solidFill>
              <a:latin typeface="ＭＳ Ｐゴシック" panose="020B0600070205080204" pitchFamily="50" charset="-128"/>
              <a:cs typeface="メイリオ" pitchFamily="50" charset="-128"/>
            </a:endParaRPr>
          </a:p>
        </p:txBody>
      </p:sp>
      <p:sp>
        <p:nvSpPr>
          <p:cNvPr id="32" name="テキスト ボックス 31"/>
          <p:cNvSpPr txBox="1"/>
          <p:nvPr/>
        </p:nvSpPr>
        <p:spPr>
          <a:xfrm>
            <a:off x="248244" y="809336"/>
            <a:ext cx="8676000" cy="307777"/>
          </a:xfrm>
          <a:prstGeom prst="rect">
            <a:avLst/>
          </a:prstGeom>
          <a:noFill/>
          <a:ln w="19050">
            <a:solidFill>
              <a:schemeClr val="accent1">
                <a:lumMod val="40000"/>
                <a:lumOff val="60000"/>
              </a:schemeClr>
            </a:solidFill>
          </a:ln>
        </p:spPr>
        <p:txBody>
          <a:bodyPr wrap="square" rtlCol="0">
            <a:spAutoFit/>
          </a:bodyPr>
          <a:lstStyle/>
          <a:p>
            <a:r>
              <a:rPr lang="ja-JP" altLang="en-US" sz="1400" dirty="0" smtClean="0"/>
              <a:t>公共施設等情報等を活用した情報サービスを開発することで、民間企業や地域住民での活用の有効性を検証した。</a:t>
            </a:r>
            <a:endParaRPr lang="ja-JP" altLang="en-US" sz="1400" dirty="0"/>
          </a:p>
        </p:txBody>
      </p:sp>
      <p:pic>
        <p:nvPicPr>
          <p:cNvPr id="1026" name="Picture 2"/>
          <p:cNvPicPr>
            <a:picLocks noChangeAspect="1" noChangeArrowheads="1"/>
          </p:cNvPicPr>
          <p:nvPr/>
        </p:nvPicPr>
        <p:blipFill>
          <a:blip r:embed="rId7" cstate="print"/>
          <a:srcRect/>
          <a:stretch>
            <a:fillRect/>
          </a:stretch>
        </p:blipFill>
        <p:spPr bwMode="auto">
          <a:xfrm>
            <a:off x="4243575" y="1530695"/>
            <a:ext cx="4718050" cy="349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利活用例</a:t>
            </a:r>
            <a:r>
              <a:rPr lang="en-US" altLang="ja-JP" smtClean="0"/>
              <a:t>2</a:t>
            </a:r>
            <a:r>
              <a:rPr lang="ja-JP" altLang="en-US" smtClean="0"/>
              <a:t>：情報サービスの実証：公共施設白書情報公開サービス</a:t>
            </a:r>
            <a:endParaRPr lang="ja-JP" altLang="en-US" dirty="0"/>
          </a:p>
        </p:txBody>
      </p:sp>
      <p:sp>
        <p:nvSpPr>
          <p:cNvPr id="22" name="スライド番号プレースホルダ 21"/>
          <p:cNvSpPr>
            <a:spLocks noGrp="1"/>
          </p:cNvSpPr>
          <p:nvPr>
            <p:ph type="sldNum" sz="quarter" idx="4"/>
          </p:nvPr>
        </p:nvSpPr>
        <p:spPr/>
        <p:txBody>
          <a:bodyPr/>
          <a:lstStyle/>
          <a:p>
            <a:fld id="{582DF298-D7A2-4B20-BEC1-6098A5F3190C}" type="slidenum">
              <a:rPr lang="ja-JP" altLang="en-US" smtClean="0"/>
              <a:pPr/>
              <a:t>7</a:t>
            </a:fld>
            <a:endParaRPr lang="ja-JP" altLang="en-US"/>
          </a:p>
        </p:txBody>
      </p:sp>
      <p:sp>
        <p:nvSpPr>
          <p:cNvPr id="15" name="正方形/長方形 14"/>
          <p:cNvSpPr/>
          <p:nvPr/>
        </p:nvSpPr>
        <p:spPr>
          <a:xfrm>
            <a:off x="4323338" y="5400675"/>
            <a:ext cx="4820661" cy="646331"/>
          </a:xfrm>
          <a:prstGeom prst="rect">
            <a:avLst/>
          </a:prstGeom>
        </p:spPr>
        <p:txBody>
          <a:bodyPr wrap="square">
            <a:spAutoFit/>
          </a:bodyPr>
          <a:lstStyle/>
          <a:p>
            <a:pPr marL="180975" lvl="1" indent="-180975">
              <a:buFont typeface="Wingdings" pitchFamily="2" charset="2"/>
              <a:buChar char="l"/>
            </a:pPr>
            <a:r>
              <a:rPr lang="ja-JP" altLang="en-US" sz="1200" dirty="0" smtClean="0"/>
              <a:t>施設名称、所在地、緯度・経度、担当部局、施設種別、敷地面積</a:t>
            </a:r>
            <a:endParaRPr lang="en-US" altLang="ja-JP" sz="1200" dirty="0" smtClean="0"/>
          </a:p>
          <a:p>
            <a:pPr marL="180975" lvl="1" indent="-180975">
              <a:buFont typeface="Wingdings" pitchFamily="2" charset="2"/>
              <a:buChar char="l"/>
            </a:pPr>
            <a:r>
              <a:rPr lang="ja-JP" altLang="en-US" sz="1200" dirty="0" smtClean="0"/>
              <a:t>延床面積、建築年度、構造</a:t>
            </a:r>
            <a:r>
              <a:rPr lang="en-US" altLang="ja-JP" sz="1200" dirty="0" smtClean="0"/>
              <a:t/>
            </a:r>
            <a:br>
              <a:rPr lang="en-US" altLang="ja-JP" sz="1200" dirty="0" smtClean="0"/>
            </a:br>
            <a:r>
              <a:rPr lang="ja-JP" altLang="en-US" sz="1200" dirty="0" smtClean="0"/>
              <a:t>等</a:t>
            </a:r>
            <a:endParaRPr lang="en-US" altLang="ja-JP" sz="1200" dirty="0" smtClean="0"/>
          </a:p>
        </p:txBody>
      </p:sp>
      <p:sp>
        <p:nvSpPr>
          <p:cNvPr id="16" name="正方形/長方形 15"/>
          <p:cNvSpPr/>
          <p:nvPr/>
        </p:nvSpPr>
        <p:spPr>
          <a:xfrm>
            <a:off x="270556" y="1196752"/>
            <a:ext cx="3768043" cy="461665"/>
          </a:xfrm>
          <a:prstGeom prst="rect">
            <a:avLst/>
          </a:prstGeom>
        </p:spPr>
        <p:txBody>
          <a:bodyPr wrap="square">
            <a:spAutoFit/>
          </a:bodyPr>
          <a:lstStyle/>
          <a:p>
            <a:r>
              <a:rPr lang="ja-JP" altLang="en-US" sz="1200" dirty="0" smtClean="0"/>
              <a:t>公共施設、および該当する公共施設白書情報をグラフ表示する。</a:t>
            </a:r>
            <a:endParaRPr lang="en-US" altLang="ja-JP" sz="1200" dirty="0" smtClean="0"/>
          </a:p>
        </p:txBody>
      </p:sp>
      <p:grpSp>
        <p:nvGrpSpPr>
          <p:cNvPr id="3" name="グループ化 31"/>
          <p:cNvGrpSpPr/>
          <p:nvPr/>
        </p:nvGrpSpPr>
        <p:grpSpPr>
          <a:xfrm>
            <a:off x="321370" y="1662109"/>
            <a:ext cx="3679130" cy="2258704"/>
            <a:chOff x="321370" y="1815998"/>
            <a:chExt cx="2697705" cy="1656184"/>
          </a:xfrm>
        </p:grpSpPr>
        <p:pic>
          <p:nvPicPr>
            <p:cNvPr id="17" name="Picture 6"/>
            <p:cNvPicPr>
              <a:picLocks noChangeAspect="1" noChangeArrowheads="1"/>
            </p:cNvPicPr>
            <p:nvPr/>
          </p:nvPicPr>
          <p:blipFill>
            <a:blip r:embed="rId2" cstate="email"/>
            <a:srcRect/>
            <a:stretch>
              <a:fillRect/>
            </a:stretch>
          </p:blipFill>
          <p:spPr bwMode="auto">
            <a:xfrm>
              <a:off x="321370" y="1815998"/>
              <a:ext cx="2202631" cy="1224136"/>
            </a:xfrm>
            <a:prstGeom prst="rect">
              <a:avLst/>
            </a:prstGeom>
            <a:noFill/>
            <a:ln w="9525">
              <a:solidFill>
                <a:schemeClr val="tx1"/>
              </a:solidFill>
              <a:miter lim="800000"/>
              <a:headEnd/>
              <a:tailEnd/>
            </a:ln>
            <a:effectLst/>
          </p:spPr>
        </p:pic>
        <p:pic>
          <p:nvPicPr>
            <p:cNvPr id="18" name="Picture 3"/>
            <p:cNvPicPr>
              <a:picLocks noChangeAspect="1" noChangeArrowheads="1"/>
            </p:cNvPicPr>
            <p:nvPr/>
          </p:nvPicPr>
          <p:blipFill>
            <a:blip r:embed="rId3" cstate="email"/>
            <a:srcRect/>
            <a:stretch>
              <a:fillRect/>
            </a:stretch>
          </p:blipFill>
          <p:spPr bwMode="auto">
            <a:xfrm>
              <a:off x="1085891" y="2896118"/>
              <a:ext cx="1933184" cy="576064"/>
            </a:xfrm>
            <a:prstGeom prst="rect">
              <a:avLst/>
            </a:prstGeom>
            <a:noFill/>
            <a:ln w="9525">
              <a:solidFill>
                <a:schemeClr val="tx1"/>
              </a:solidFill>
              <a:miter lim="800000"/>
              <a:headEnd/>
              <a:tailEnd/>
            </a:ln>
          </p:spPr>
        </p:pic>
        <p:sp>
          <p:nvSpPr>
            <p:cNvPr id="19" name="正方形/長方形 18"/>
            <p:cNvSpPr/>
            <p:nvPr/>
          </p:nvSpPr>
          <p:spPr>
            <a:xfrm>
              <a:off x="1118292" y="2982984"/>
              <a:ext cx="1872208" cy="400110"/>
            </a:xfrm>
            <a:prstGeom prst="rect">
              <a:avLst/>
            </a:prstGeom>
            <a:solidFill>
              <a:schemeClr val="bg1"/>
            </a:solidFill>
            <a:effectLst>
              <a:softEdge rad="63500"/>
            </a:effectLst>
          </p:spPr>
          <p:txBody>
            <a:bodyPr wrap="square">
              <a:spAutoFit/>
            </a:bodyPr>
            <a:lstStyle/>
            <a:p>
              <a:pPr algn="ctr"/>
              <a:r>
                <a:rPr lang="ja-JP" altLang="en-US" sz="1000" dirty="0" smtClean="0"/>
                <a:t>データの明細</a:t>
              </a:r>
              <a:endParaRPr lang="en-US" altLang="ja-JP" sz="1000" dirty="0" smtClean="0"/>
            </a:p>
            <a:p>
              <a:pPr algn="ctr"/>
              <a:r>
                <a:rPr lang="ja-JP" altLang="en-US" sz="1000" dirty="0" smtClean="0"/>
                <a:t>（</a:t>
              </a:r>
              <a:r>
                <a:rPr lang="en-US" altLang="ja-JP" sz="1000" dirty="0" smtClean="0"/>
                <a:t>1</a:t>
              </a:r>
              <a:r>
                <a:rPr lang="ja-JP" altLang="en-US" sz="1000" dirty="0" smtClean="0"/>
                <a:t>件ずつの施設が確認できる）</a:t>
              </a:r>
              <a:endParaRPr lang="en-US" altLang="ja-JP" sz="1000" dirty="0" smtClean="0"/>
            </a:p>
          </p:txBody>
        </p:sp>
        <p:sp>
          <p:nvSpPr>
            <p:cNvPr id="20" name="正方形/長方形 19"/>
            <p:cNvSpPr/>
            <p:nvPr/>
          </p:nvSpPr>
          <p:spPr>
            <a:xfrm>
              <a:off x="1208584" y="2320054"/>
              <a:ext cx="144016" cy="360040"/>
            </a:xfrm>
            <a:prstGeom prst="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a:stCxn id="20" idx="2"/>
            </p:cNvCxnSpPr>
            <p:nvPr/>
          </p:nvCxnSpPr>
          <p:spPr>
            <a:xfrm>
              <a:off x="1280592" y="2680094"/>
              <a:ext cx="0" cy="30289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4" name="正方形/長方形 23"/>
          <p:cNvSpPr/>
          <p:nvPr/>
        </p:nvSpPr>
        <p:spPr>
          <a:xfrm>
            <a:off x="286603" y="4429158"/>
            <a:ext cx="3713897" cy="1169551"/>
          </a:xfrm>
          <a:prstGeom prst="rect">
            <a:avLst/>
          </a:prstGeom>
        </p:spPr>
        <p:txBody>
          <a:bodyPr wrap="square">
            <a:spAutoFit/>
          </a:bodyPr>
          <a:lstStyle/>
          <a:p>
            <a:pPr marL="180975" lvl="1" indent="-180975">
              <a:buFont typeface="Arial" pitchFamily="34" charset="0"/>
              <a:buChar char="•"/>
            </a:pPr>
            <a:r>
              <a:rPr lang="ja-JP" altLang="en-US" sz="1400" dirty="0" smtClean="0"/>
              <a:t>グラフが簡単に作成でき、地域住民に分かり易く公共施設の状況が伝わる。</a:t>
            </a:r>
            <a:endParaRPr lang="en-US" altLang="ja-JP" sz="1400" dirty="0" smtClean="0"/>
          </a:p>
          <a:p>
            <a:pPr marL="180975" lvl="1" indent="-180975">
              <a:buFont typeface="Arial" pitchFamily="34" charset="0"/>
              <a:buChar char="•"/>
            </a:pPr>
            <a:r>
              <a:rPr lang="ja-JP" altLang="en-US" sz="1400" dirty="0" smtClean="0"/>
              <a:t>固定資産台帳が整備されオープンデータ化されると、全国の自治体の公共施設の状況が比較で、より効果的な維持管理が可能に。</a:t>
            </a:r>
          </a:p>
        </p:txBody>
      </p:sp>
      <p:sp>
        <p:nvSpPr>
          <p:cNvPr id="27" name="テキスト ボックス 26"/>
          <p:cNvSpPr txBox="1"/>
          <p:nvPr/>
        </p:nvSpPr>
        <p:spPr>
          <a:xfrm>
            <a:off x="226019" y="849086"/>
            <a:ext cx="3852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サービス概要</a:t>
            </a:r>
            <a:endParaRPr lang="ja-JP" altLang="en-US" sz="1400" dirty="0">
              <a:solidFill>
                <a:prstClr val="black"/>
              </a:solidFill>
            </a:endParaRPr>
          </a:p>
        </p:txBody>
      </p:sp>
      <p:sp>
        <p:nvSpPr>
          <p:cNvPr id="28" name="テキスト ボックス 27"/>
          <p:cNvSpPr txBox="1"/>
          <p:nvPr/>
        </p:nvSpPr>
        <p:spPr>
          <a:xfrm>
            <a:off x="4268746" y="849086"/>
            <a:ext cx="4680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利用</a:t>
            </a:r>
            <a:r>
              <a:rPr lang="ja-JP" altLang="en-US" sz="1400" dirty="0">
                <a:solidFill>
                  <a:prstClr val="black"/>
                </a:solidFill>
              </a:rPr>
              <a:t>シーン</a:t>
            </a:r>
          </a:p>
        </p:txBody>
      </p:sp>
      <p:sp>
        <p:nvSpPr>
          <p:cNvPr id="29" name="テキスト ボックス 28"/>
          <p:cNvSpPr txBox="1"/>
          <p:nvPr/>
        </p:nvSpPr>
        <p:spPr>
          <a:xfrm>
            <a:off x="226020" y="4114748"/>
            <a:ext cx="3852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効果</a:t>
            </a:r>
            <a:endParaRPr lang="ja-JP" altLang="en-US" sz="1400" dirty="0">
              <a:solidFill>
                <a:prstClr val="black"/>
              </a:solidFill>
            </a:endParaRPr>
          </a:p>
        </p:txBody>
      </p:sp>
      <p:sp>
        <p:nvSpPr>
          <p:cNvPr id="30" name="テキスト ボックス 29"/>
          <p:cNvSpPr txBox="1"/>
          <p:nvPr/>
        </p:nvSpPr>
        <p:spPr>
          <a:xfrm>
            <a:off x="4268746" y="5031343"/>
            <a:ext cx="4680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利用データ</a:t>
            </a:r>
            <a:endParaRPr lang="ja-JP" altLang="en-US" sz="1400" dirty="0">
              <a:solidFill>
                <a:prstClr val="black"/>
              </a:solidFill>
            </a:endParaRPr>
          </a:p>
        </p:txBody>
      </p:sp>
      <p:sp>
        <p:nvSpPr>
          <p:cNvPr id="23" name="テキスト ボックス 22"/>
          <p:cNvSpPr txBox="1"/>
          <p:nvPr/>
        </p:nvSpPr>
        <p:spPr>
          <a:xfrm>
            <a:off x="226020" y="5598709"/>
            <a:ext cx="3852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普及のポイント</a:t>
            </a:r>
            <a:endParaRPr lang="ja-JP" altLang="en-US" sz="1400" dirty="0">
              <a:solidFill>
                <a:prstClr val="black"/>
              </a:solidFill>
            </a:endParaRPr>
          </a:p>
        </p:txBody>
      </p:sp>
      <p:sp>
        <p:nvSpPr>
          <p:cNvPr id="25" name="正方形/長方形 24"/>
          <p:cNvSpPr/>
          <p:nvPr/>
        </p:nvSpPr>
        <p:spPr>
          <a:xfrm>
            <a:off x="286603" y="5906486"/>
            <a:ext cx="3713897" cy="523220"/>
          </a:xfrm>
          <a:prstGeom prst="rect">
            <a:avLst/>
          </a:prstGeom>
        </p:spPr>
        <p:txBody>
          <a:bodyPr wrap="square">
            <a:spAutoFit/>
          </a:bodyPr>
          <a:lstStyle/>
          <a:p>
            <a:pPr marL="180975" lvl="1" indent="-180975">
              <a:buFont typeface="Arial" pitchFamily="34" charset="0"/>
              <a:buChar char="•"/>
            </a:pPr>
            <a:r>
              <a:rPr kumimoji="0" lang="ja-JP" altLang="en-US" sz="1400" kern="0" dirty="0" smtClean="0">
                <a:solidFill>
                  <a:sysClr val="windowText" lastClr="000000"/>
                </a:solidFill>
                <a:latin typeface="ＭＳ Ｐゴシック" panose="020B0600070205080204" pitchFamily="50" charset="-128"/>
                <a:cs typeface="メイリオ" pitchFamily="50" charset="-128"/>
              </a:rPr>
              <a:t>全国の自治体の公共施設情報等のオープンデータ化</a:t>
            </a:r>
            <a:endParaRPr kumimoji="0" lang="en-US" altLang="ja-JP" sz="1400" kern="0" dirty="0" smtClean="0">
              <a:solidFill>
                <a:sysClr val="windowText" lastClr="000000"/>
              </a:solidFill>
              <a:latin typeface="ＭＳ Ｐゴシック" panose="020B0600070205080204" pitchFamily="50" charset="-128"/>
              <a:cs typeface="メイリオ" pitchFamily="50" charset="-128"/>
            </a:endParaRPr>
          </a:p>
        </p:txBody>
      </p:sp>
      <p:pic>
        <p:nvPicPr>
          <p:cNvPr id="2050" name="Picture 2"/>
          <p:cNvPicPr>
            <a:picLocks noChangeAspect="1" noChangeArrowheads="1"/>
          </p:cNvPicPr>
          <p:nvPr/>
        </p:nvPicPr>
        <p:blipFill>
          <a:blip r:embed="rId4" cstate="print"/>
          <a:srcRect/>
          <a:stretch>
            <a:fillRect/>
          </a:stretch>
        </p:blipFill>
        <p:spPr bwMode="auto">
          <a:xfrm>
            <a:off x="4241809" y="1196752"/>
            <a:ext cx="4706937" cy="3640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利活用例</a:t>
            </a:r>
            <a:r>
              <a:rPr lang="en-US" altLang="ja-JP" smtClean="0"/>
              <a:t>3</a:t>
            </a:r>
            <a:r>
              <a:rPr lang="ja-JP" altLang="en-US" smtClean="0"/>
              <a:t>：情報サービスの実証：公共施設運営市民参加支援サービス</a:t>
            </a:r>
            <a:endParaRPr lang="ja-JP" altLang="en-US" dirty="0"/>
          </a:p>
        </p:txBody>
      </p:sp>
      <p:sp>
        <p:nvSpPr>
          <p:cNvPr id="17" name="スライド番号プレースホルダ 16"/>
          <p:cNvSpPr>
            <a:spLocks noGrp="1"/>
          </p:cNvSpPr>
          <p:nvPr>
            <p:ph type="sldNum" sz="quarter" idx="4"/>
          </p:nvPr>
        </p:nvSpPr>
        <p:spPr/>
        <p:txBody>
          <a:bodyPr/>
          <a:lstStyle/>
          <a:p>
            <a:fld id="{582DF298-D7A2-4B20-BEC1-6098A5F3190C}" type="slidenum">
              <a:rPr lang="ja-JP" altLang="en-US" smtClean="0"/>
              <a:pPr/>
              <a:t>8</a:t>
            </a:fld>
            <a:endParaRPr lang="ja-JP" altLang="en-US"/>
          </a:p>
        </p:txBody>
      </p:sp>
      <p:sp>
        <p:nvSpPr>
          <p:cNvPr id="63" name="正方形/長方形 62"/>
          <p:cNvSpPr/>
          <p:nvPr/>
        </p:nvSpPr>
        <p:spPr>
          <a:xfrm>
            <a:off x="280612" y="1218418"/>
            <a:ext cx="3834188" cy="646331"/>
          </a:xfrm>
          <a:prstGeom prst="rect">
            <a:avLst/>
          </a:prstGeom>
        </p:spPr>
        <p:txBody>
          <a:bodyPr wrap="square">
            <a:spAutoFit/>
          </a:bodyPr>
          <a:lstStyle/>
          <a:p>
            <a:r>
              <a:rPr lang="ja-JP" altLang="ja-JP" sz="1200" dirty="0" smtClean="0"/>
              <a:t>公共施設等情報、イベント、コメント等を組み合わせて地図上に表示するほか、イベントを検索できる機能を提供する。</a:t>
            </a:r>
            <a:endParaRPr lang="ja-JP" altLang="en-US" sz="1200" dirty="0"/>
          </a:p>
        </p:txBody>
      </p:sp>
      <p:grpSp>
        <p:nvGrpSpPr>
          <p:cNvPr id="3" name="グループ化 22"/>
          <p:cNvGrpSpPr/>
          <p:nvPr/>
        </p:nvGrpSpPr>
        <p:grpSpPr>
          <a:xfrm>
            <a:off x="500893" y="1878825"/>
            <a:ext cx="3222540" cy="2253377"/>
            <a:chOff x="369223" y="1944660"/>
            <a:chExt cx="2820916" cy="1972539"/>
          </a:xfrm>
        </p:grpSpPr>
        <p:pic>
          <p:nvPicPr>
            <p:cNvPr id="64" name="図 63" descr="図1.png"/>
            <p:cNvPicPr>
              <a:picLocks noChangeAspect="1"/>
            </p:cNvPicPr>
            <p:nvPr/>
          </p:nvPicPr>
          <p:blipFill>
            <a:blip r:embed="rId2" cstate="email"/>
            <a:stretch>
              <a:fillRect/>
            </a:stretch>
          </p:blipFill>
          <p:spPr>
            <a:xfrm>
              <a:off x="369223" y="1944660"/>
              <a:ext cx="2123188" cy="1224136"/>
            </a:xfrm>
            <a:prstGeom prst="rect">
              <a:avLst/>
            </a:prstGeom>
            <a:ln>
              <a:solidFill>
                <a:schemeClr val="tx1"/>
              </a:solidFill>
            </a:ln>
          </p:spPr>
        </p:pic>
        <p:pic>
          <p:nvPicPr>
            <p:cNvPr id="65" name="図 6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293751" y="2342800"/>
              <a:ext cx="896388" cy="1152128"/>
            </a:xfrm>
            <a:prstGeom prst="rect">
              <a:avLst/>
            </a:prstGeom>
            <a:ln>
              <a:solidFill>
                <a:schemeClr val="tx1"/>
              </a:solidFill>
            </a:ln>
          </p:spPr>
        </p:pic>
        <p:sp>
          <p:nvSpPr>
            <p:cNvPr id="66" name="正方形/長方形 65"/>
            <p:cNvSpPr/>
            <p:nvPr/>
          </p:nvSpPr>
          <p:spPr>
            <a:xfrm>
              <a:off x="2038011" y="3517089"/>
              <a:ext cx="1152128" cy="400110"/>
            </a:xfrm>
            <a:prstGeom prst="rect">
              <a:avLst/>
            </a:prstGeom>
            <a:solidFill>
              <a:schemeClr val="bg1"/>
            </a:solidFill>
            <a:effectLst>
              <a:softEdge rad="63500"/>
            </a:effectLst>
          </p:spPr>
          <p:txBody>
            <a:bodyPr wrap="square">
              <a:spAutoFit/>
            </a:bodyPr>
            <a:lstStyle/>
            <a:p>
              <a:pPr algn="r"/>
              <a:r>
                <a:rPr lang="ja-JP" altLang="en-US" sz="1000" dirty="0" smtClean="0"/>
                <a:t>施設にイベントを</a:t>
              </a:r>
              <a:r>
                <a:rPr lang="en-US" altLang="ja-JP" sz="1000" dirty="0" smtClean="0"/>
                <a:t/>
              </a:r>
              <a:br>
                <a:rPr lang="en-US" altLang="ja-JP" sz="1000" dirty="0" smtClean="0"/>
              </a:br>
              <a:r>
                <a:rPr lang="ja-JP" altLang="en-US" sz="1000" dirty="0" smtClean="0"/>
                <a:t>登録＆閲覧</a:t>
              </a:r>
              <a:endParaRPr lang="en-US" altLang="ja-JP" sz="1000" dirty="0" smtClean="0"/>
            </a:p>
          </p:txBody>
        </p:sp>
        <p:sp>
          <p:nvSpPr>
            <p:cNvPr id="67" name="円/楕円 66"/>
            <p:cNvSpPr/>
            <p:nvPr/>
          </p:nvSpPr>
          <p:spPr>
            <a:xfrm>
              <a:off x="1576756" y="2342800"/>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矢印コネクタ 67"/>
            <p:cNvCxnSpPr>
              <a:stCxn id="67" idx="6"/>
              <a:endCxn id="65" idx="1"/>
            </p:cNvCxnSpPr>
            <p:nvPr/>
          </p:nvCxnSpPr>
          <p:spPr>
            <a:xfrm>
              <a:off x="1792780" y="2450812"/>
              <a:ext cx="500971" cy="468052"/>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1547040" y="2342800"/>
              <a:ext cx="287258" cy="215444"/>
            </a:xfrm>
            <a:prstGeom prst="rect">
              <a:avLst/>
            </a:prstGeom>
            <a:noFill/>
          </p:spPr>
          <p:txBody>
            <a:bodyPr wrap="none" rtlCol="0">
              <a:spAutoFit/>
            </a:bodyPr>
            <a:lstStyle/>
            <a:p>
              <a:r>
                <a:rPr kumimoji="1" lang="ja-JP" altLang="en-US" sz="800" dirty="0" smtClean="0">
                  <a:solidFill>
                    <a:schemeClr val="accent4">
                      <a:lumMod val="75000"/>
                    </a:schemeClr>
                  </a:solidFill>
                </a:rPr>
                <a:t>★</a:t>
              </a:r>
              <a:endParaRPr kumimoji="1" lang="ja-JP" altLang="en-US" sz="800" dirty="0">
                <a:solidFill>
                  <a:schemeClr val="accent4">
                    <a:lumMod val="75000"/>
                  </a:schemeClr>
                </a:solidFill>
              </a:endParaRPr>
            </a:p>
          </p:txBody>
        </p:sp>
      </p:grpSp>
      <p:sp>
        <p:nvSpPr>
          <p:cNvPr id="73" name="正方形/長方形 72"/>
          <p:cNvSpPr/>
          <p:nvPr/>
        </p:nvSpPr>
        <p:spPr>
          <a:xfrm>
            <a:off x="4323338" y="5400675"/>
            <a:ext cx="4820661" cy="461665"/>
          </a:xfrm>
          <a:prstGeom prst="rect">
            <a:avLst/>
          </a:prstGeom>
        </p:spPr>
        <p:txBody>
          <a:bodyPr wrap="square">
            <a:spAutoFit/>
          </a:bodyPr>
          <a:lstStyle/>
          <a:p>
            <a:pPr marL="180975" lvl="1" indent="-180975">
              <a:buFont typeface="Wingdings" pitchFamily="2" charset="2"/>
              <a:buChar char="l"/>
            </a:pPr>
            <a:r>
              <a:rPr lang="ja-JP" altLang="en-US" sz="1200" dirty="0" smtClean="0"/>
              <a:t>施設名称、所在地、緯度・経度、担当部局、施設種別</a:t>
            </a:r>
            <a:endParaRPr lang="en-US" altLang="ja-JP" sz="1200" dirty="0" smtClean="0"/>
          </a:p>
          <a:p>
            <a:pPr marL="180975" lvl="1" indent="-180975">
              <a:buFont typeface="Wingdings" pitchFamily="2" charset="2"/>
              <a:buChar char="l"/>
            </a:pPr>
            <a:r>
              <a:rPr lang="ja-JP" altLang="en-US" sz="1200" dirty="0" smtClean="0"/>
              <a:t>イベント、コメント</a:t>
            </a:r>
            <a:endParaRPr lang="en-US" altLang="ja-JP" sz="1200" dirty="0" smtClean="0"/>
          </a:p>
        </p:txBody>
      </p:sp>
      <p:sp>
        <p:nvSpPr>
          <p:cNvPr id="74" name="正方形/長方形 73"/>
          <p:cNvSpPr/>
          <p:nvPr/>
        </p:nvSpPr>
        <p:spPr>
          <a:xfrm>
            <a:off x="286603" y="4439934"/>
            <a:ext cx="3713897" cy="1169551"/>
          </a:xfrm>
          <a:prstGeom prst="rect">
            <a:avLst/>
          </a:prstGeom>
        </p:spPr>
        <p:txBody>
          <a:bodyPr wrap="square">
            <a:spAutoFit/>
          </a:bodyPr>
          <a:lstStyle/>
          <a:p>
            <a:pPr marL="180975" lvl="1" indent="-180975">
              <a:buFont typeface="Arial" pitchFamily="34" charset="0"/>
              <a:buChar char="•"/>
            </a:pPr>
            <a:r>
              <a:rPr lang="ja-JP" altLang="en-US" sz="1400" dirty="0" smtClean="0"/>
              <a:t>公共施設で開催されるイベント等を登録することで、地域住民の利便性向上や地域のコミュニティ形成に寄与する。</a:t>
            </a:r>
            <a:endParaRPr lang="en-US" altLang="ja-JP" sz="1400" dirty="0" smtClean="0"/>
          </a:p>
          <a:p>
            <a:pPr marL="180975" lvl="1" indent="-180975">
              <a:buFont typeface="Arial" pitchFamily="34" charset="0"/>
              <a:buChar char="•"/>
            </a:pPr>
            <a:r>
              <a:rPr lang="ja-JP" altLang="en-US" sz="1400" dirty="0" smtClean="0"/>
              <a:t>また市民と自治体が双方向でコミュニケーションが取れるツールとして期待ができる。</a:t>
            </a:r>
          </a:p>
        </p:txBody>
      </p:sp>
      <p:sp>
        <p:nvSpPr>
          <p:cNvPr id="18" name="テキスト ボックス 17"/>
          <p:cNvSpPr txBox="1"/>
          <p:nvPr/>
        </p:nvSpPr>
        <p:spPr>
          <a:xfrm>
            <a:off x="226019" y="849086"/>
            <a:ext cx="3852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サービス概要</a:t>
            </a:r>
            <a:endParaRPr lang="ja-JP" altLang="en-US" sz="1400" dirty="0">
              <a:solidFill>
                <a:prstClr val="black"/>
              </a:solidFill>
            </a:endParaRPr>
          </a:p>
        </p:txBody>
      </p:sp>
      <p:sp>
        <p:nvSpPr>
          <p:cNvPr id="19" name="テキスト ボックス 18"/>
          <p:cNvSpPr txBox="1"/>
          <p:nvPr/>
        </p:nvSpPr>
        <p:spPr>
          <a:xfrm>
            <a:off x="4268746" y="849086"/>
            <a:ext cx="4680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利用</a:t>
            </a:r>
            <a:r>
              <a:rPr lang="ja-JP" altLang="en-US" sz="1400" dirty="0">
                <a:solidFill>
                  <a:prstClr val="black"/>
                </a:solidFill>
              </a:rPr>
              <a:t>シーン</a:t>
            </a:r>
          </a:p>
        </p:txBody>
      </p:sp>
      <p:sp>
        <p:nvSpPr>
          <p:cNvPr id="20" name="テキスト ボックス 19"/>
          <p:cNvSpPr txBox="1"/>
          <p:nvPr/>
        </p:nvSpPr>
        <p:spPr>
          <a:xfrm>
            <a:off x="226020" y="4132157"/>
            <a:ext cx="3852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効果</a:t>
            </a:r>
            <a:endParaRPr lang="ja-JP" altLang="en-US" sz="1400" dirty="0">
              <a:solidFill>
                <a:prstClr val="black"/>
              </a:solidFill>
            </a:endParaRPr>
          </a:p>
        </p:txBody>
      </p:sp>
      <p:sp>
        <p:nvSpPr>
          <p:cNvPr id="21" name="テキスト ボックス 20"/>
          <p:cNvSpPr txBox="1"/>
          <p:nvPr/>
        </p:nvSpPr>
        <p:spPr>
          <a:xfrm>
            <a:off x="4268746" y="5031343"/>
            <a:ext cx="4680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利用データ</a:t>
            </a:r>
            <a:endParaRPr lang="ja-JP" altLang="en-US" sz="1400" dirty="0">
              <a:solidFill>
                <a:prstClr val="black"/>
              </a:solidFill>
            </a:endParaRPr>
          </a:p>
        </p:txBody>
      </p:sp>
      <p:sp>
        <p:nvSpPr>
          <p:cNvPr id="22" name="正方形/長方形 21"/>
          <p:cNvSpPr/>
          <p:nvPr/>
        </p:nvSpPr>
        <p:spPr>
          <a:xfrm>
            <a:off x="286603" y="5967676"/>
            <a:ext cx="3713897" cy="523220"/>
          </a:xfrm>
          <a:prstGeom prst="rect">
            <a:avLst/>
          </a:prstGeom>
        </p:spPr>
        <p:txBody>
          <a:bodyPr wrap="square">
            <a:spAutoFit/>
          </a:bodyPr>
          <a:lstStyle/>
          <a:p>
            <a:pPr marL="180975" lvl="1" indent="-180975">
              <a:buFont typeface="Arial" pitchFamily="34" charset="0"/>
              <a:buChar char="•"/>
            </a:pPr>
            <a:r>
              <a:rPr lang="ja-JP" altLang="en-US" sz="1400" dirty="0" smtClean="0"/>
              <a:t>市民参加型の政策や活動のモチベーションアップにつながる仕掛け</a:t>
            </a:r>
          </a:p>
        </p:txBody>
      </p:sp>
      <p:sp>
        <p:nvSpPr>
          <p:cNvPr id="23" name="テキスト ボックス 22"/>
          <p:cNvSpPr txBox="1"/>
          <p:nvPr/>
        </p:nvSpPr>
        <p:spPr>
          <a:xfrm>
            <a:off x="226020" y="5659899"/>
            <a:ext cx="3852000" cy="307777"/>
          </a:xfrm>
          <a:prstGeom prst="rect">
            <a:avLst/>
          </a:prstGeom>
          <a:solidFill>
            <a:schemeClr val="accent1">
              <a:lumMod val="40000"/>
              <a:lumOff val="60000"/>
            </a:schemeClr>
          </a:solidFill>
        </p:spPr>
        <p:txBody>
          <a:bodyPr wrap="square" rtlCol="0">
            <a:spAutoFit/>
          </a:bodyPr>
          <a:lstStyle/>
          <a:p>
            <a:pPr algn="ctr"/>
            <a:r>
              <a:rPr lang="ja-JP" altLang="en-US" sz="1400" dirty="0" smtClean="0">
                <a:solidFill>
                  <a:prstClr val="black"/>
                </a:solidFill>
              </a:rPr>
              <a:t>普及のポイント</a:t>
            </a:r>
            <a:endParaRPr lang="ja-JP" altLang="en-US" sz="1400" dirty="0">
              <a:solidFill>
                <a:prstClr val="black"/>
              </a:solidFill>
            </a:endParaRPr>
          </a:p>
        </p:txBody>
      </p:sp>
      <p:pic>
        <p:nvPicPr>
          <p:cNvPr id="3074" name="Picture 2"/>
          <p:cNvPicPr>
            <a:picLocks noChangeAspect="1" noChangeArrowheads="1"/>
          </p:cNvPicPr>
          <p:nvPr/>
        </p:nvPicPr>
        <p:blipFill>
          <a:blip r:embed="rId4" cstate="print"/>
          <a:srcRect/>
          <a:stretch>
            <a:fillRect/>
          </a:stretch>
        </p:blipFill>
        <p:spPr bwMode="auto">
          <a:xfrm>
            <a:off x="4255867" y="1244176"/>
            <a:ext cx="4713287" cy="355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利活用例</a:t>
            </a:r>
            <a:r>
              <a:rPr lang="en-US" altLang="ja-JP" smtClean="0"/>
              <a:t>4</a:t>
            </a:r>
            <a:r>
              <a:rPr lang="ja-JP" altLang="en-US" smtClean="0"/>
              <a:t>：</a:t>
            </a:r>
            <a:r>
              <a:rPr lang="ja-JP" altLang="ja-JP" smtClean="0"/>
              <a:t>既存システムでの二次利用</a:t>
            </a:r>
            <a:r>
              <a:rPr lang="ja-JP" altLang="en-US" smtClean="0"/>
              <a:t>（不動産事業者）</a:t>
            </a:r>
            <a:endParaRPr lang="ja-JP" altLang="en-US" dirty="0"/>
          </a:p>
        </p:txBody>
      </p:sp>
      <p:sp>
        <p:nvSpPr>
          <p:cNvPr id="10" name="テキスト ボックス 9"/>
          <p:cNvSpPr txBox="1"/>
          <p:nvPr/>
        </p:nvSpPr>
        <p:spPr>
          <a:xfrm>
            <a:off x="248244" y="809336"/>
            <a:ext cx="8676000" cy="738664"/>
          </a:xfrm>
          <a:prstGeom prst="rect">
            <a:avLst/>
          </a:prstGeom>
          <a:noFill/>
          <a:ln w="19050">
            <a:solidFill>
              <a:schemeClr val="accent1">
                <a:lumMod val="40000"/>
                <a:lumOff val="60000"/>
              </a:schemeClr>
            </a:solidFill>
          </a:ln>
        </p:spPr>
        <p:txBody>
          <a:bodyPr wrap="square" rtlCol="0">
            <a:spAutoFit/>
          </a:bodyPr>
          <a:lstStyle/>
          <a:p>
            <a:r>
              <a:rPr lang="ja-JP" altLang="ja-JP" sz="1400" dirty="0" smtClean="0"/>
              <a:t>実証の一環で、不動産事業者向けクラウドサービス提供事業者であるいい生活</a:t>
            </a:r>
            <a:r>
              <a:rPr lang="ja-JP" altLang="en-US" sz="1400" dirty="0" smtClean="0"/>
              <a:t>様</a:t>
            </a:r>
            <a:r>
              <a:rPr lang="ja-JP" altLang="ja-JP" sz="1400" dirty="0" smtClean="0"/>
              <a:t>が提供するクラウドサービスに、オープン化された公共施設等の情報を利活用する「周辺施設検索機能」を開発いただいた。このクラウドサービスを不動産事業者である株式会社三好不動産</a:t>
            </a:r>
            <a:r>
              <a:rPr lang="ja-JP" altLang="en-US" sz="1400" dirty="0" smtClean="0"/>
              <a:t>様</a:t>
            </a:r>
            <a:r>
              <a:rPr lang="ja-JP" altLang="ja-JP" sz="1400" dirty="0" smtClean="0"/>
              <a:t>に利用していただき、顧客への問合せの対応等に活用いただいた。</a:t>
            </a:r>
            <a:endParaRPr lang="ja-JP" altLang="en-US" sz="1400" dirty="0"/>
          </a:p>
        </p:txBody>
      </p:sp>
      <p:pic>
        <p:nvPicPr>
          <p:cNvPr id="12" name="図 11"/>
          <p:cNvPicPr/>
          <p:nvPr/>
        </p:nvPicPr>
        <p:blipFill>
          <a:blip r:embed="rId2" cstate="email"/>
          <a:srcRect/>
          <a:stretch>
            <a:fillRect/>
          </a:stretch>
        </p:blipFill>
        <p:spPr bwMode="auto">
          <a:xfrm>
            <a:off x="6515854" y="3355181"/>
            <a:ext cx="2498543" cy="2107477"/>
          </a:xfrm>
          <a:prstGeom prst="rect">
            <a:avLst/>
          </a:prstGeom>
          <a:noFill/>
          <a:ln w="9525">
            <a:noFill/>
            <a:miter lim="800000"/>
            <a:headEnd/>
            <a:tailEnd/>
          </a:ln>
        </p:spPr>
      </p:pic>
      <p:sp>
        <p:nvSpPr>
          <p:cNvPr id="13" name="テキスト ボックス 12"/>
          <p:cNvSpPr txBox="1"/>
          <p:nvPr/>
        </p:nvSpPr>
        <p:spPr>
          <a:xfrm>
            <a:off x="7248223" y="5488416"/>
            <a:ext cx="1069524" cy="276999"/>
          </a:xfrm>
          <a:prstGeom prst="rect">
            <a:avLst/>
          </a:prstGeom>
          <a:noFill/>
        </p:spPr>
        <p:txBody>
          <a:bodyPr wrap="none" rtlCol="0">
            <a:spAutoFit/>
          </a:bodyPr>
          <a:lstStyle/>
          <a:p>
            <a:r>
              <a:rPr kumimoji="1" lang="ja-JP" altLang="en-US" sz="1200" dirty="0" smtClean="0"/>
              <a:t>画面サンプル</a:t>
            </a:r>
            <a:endParaRPr kumimoji="1" lang="ja-JP" altLang="en-US" sz="1200" dirty="0"/>
          </a:p>
        </p:txBody>
      </p:sp>
      <p:sp>
        <p:nvSpPr>
          <p:cNvPr id="9" name="正方形/長方形 8"/>
          <p:cNvSpPr/>
          <p:nvPr/>
        </p:nvSpPr>
        <p:spPr>
          <a:xfrm>
            <a:off x="2336368" y="1635838"/>
            <a:ext cx="2556179" cy="1608081"/>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ja-JP" altLang="ja-JP" sz="1100" dirty="0" smtClean="0"/>
              <a:t>不動産事業者向け</a:t>
            </a:r>
            <a:r>
              <a:rPr lang="en-US" altLang="ja-JP" sz="1100" dirty="0" smtClean="0"/>
              <a:t/>
            </a:r>
            <a:br>
              <a:rPr lang="en-US" altLang="ja-JP" sz="1100" dirty="0" smtClean="0"/>
            </a:br>
            <a:r>
              <a:rPr lang="ja-JP" altLang="ja-JP" sz="1100" dirty="0" smtClean="0"/>
              <a:t>クラウドサービス提供事業者</a:t>
            </a:r>
            <a:endParaRPr kumimoji="1" lang="ja-JP" altLang="en-US" sz="1100" dirty="0"/>
          </a:p>
        </p:txBody>
      </p:sp>
      <p:sp>
        <p:nvSpPr>
          <p:cNvPr id="11" name="正方形/長方形 10"/>
          <p:cNvSpPr/>
          <p:nvPr/>
        </p:nvSpPr>
        <p:spPr>
          <a:xfrm>
            <a:off x="280612" y="1606004"/>
            <a:ext cx="1895603" cy="166774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pic>
        <p:nvPicPr>
          <p:cNvPr id="14" name="図 13"/>
          <p:cNvPicPr>
            <a:picLocks noChangeAspect="1"/>
          </p:cNvPicPr>
          <p:nvPr/>
        </p:nvPicPr>
        <p:blipFill>
          <a:blip r:embed="rId3" cstate="screen">
            <a:extLst>
              <a:ext uri="{BEBA8EAE-BF5A-486C-A8C5-ECC9F3942E4B}">
                <a14:imgProps xmlns:a14="http://schemas.microsoft.com/office/drawing/2010/main">
                  <a14:imgLayer r:embed="rId4">
                    <a14:imgEffect>
                      <a14:backgroundRemoval t="9524" b="100000" l="9524" r="89881"/>
                    </a14:imgEffect>
                  </a14:imgLayer>
                </a14:imgProps>
              </a:ext>
            </a:extLst>
          </a:blip>
          <a:stretch>
            <a:fillRect/>
          </a:stretch>
        </p:blipFill>
        <p:spPr>
          <a:xfrm>
            <a:off x="280613" y="1867019"/>
            <a:ext cx="1157657" cy="1119789"/>
          </a:xfrm>
          <a:prstGeom prst="rect">
            <a:avLst/>
          </a:prstGeom>
          <a:ln>
            <a:noFill/>
          </a:ln>
          <a:effectLst>
            <a:outerShdw blurRad="292100" dist="139700" dir="2700000" algn="tl" rotWithShape="0">
              <a:srgbClr val="333333">
                <a:alpha val="65000"/>
              </a:srgbClr>
            </a:outerShdw>
          </a:effectLst>
        </p:spPr>
      </p:pic>
      <p:pic>
        <p:nvPicPr>
          <p:cNvPr id="15" name="図 14"/>
          <p:cNvPicPr>
            <a:picLocks noChangeAspect="1"/>
          </p:cNvPicPr>
          <p:nvPr/>
        </p:nvPicPr>
        <p:blipFill>
          <a:blip r:embed="rId5" cstate="screen"/>
          <a:stretch>
            <a:fillRect/>
          </a:stretch>
        </p:blipFill>
        <p:spPr>
          <a:xfrm>
            <a:off x="634127" y="2483857"/>
            <a:ext cx="562827" cy="596069"/>
          </a:xfrm>
          <a:prstGeom prst="rect">
            <a:avLst/>
          </a:prstGeom>
          <a:ln>
            <a:noFill/>
          </a:ln>
          <a:effectLst>
            <a:outerShdw blurRad="292100" dist="139700" dir="2700000" algn="tl" rotWithShape="0">
              <a:srgbClr val="333333">
                <a:alpha val="65000"/>
              </a:srgbClr>
            </a:outerShdw>
          </a:effectLst>
        </p:spPr>
      </p:pic>
      <p:cxnSp>
        <p:nvCxnSpPr>
          <p:cNvPr id="16" name="直線矢印コネクタ 15"/>
          <p:cNvCxnSpPr>
            <a:stCxn id="19" idx="1"/>
            <a:endCxn id="17" idx="3"/>
          </p:cNvCxnSpPr>
          <p:nvPr/>
        </p:nvCxnSpPr>
        <p:spPr>
          <a:xfrm flipH="1">
            <a:off x="1995722" y="2431153"/>
            <a:ext cx="5236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角丸四角形 16"/>
          <p:cNvSpPr/>
          <p:nvPr/>
        </p:nvSpPr>
        <p:spPr>
          <a:xfrm>
            <a:off x="1563748" y="1776835"/>
            <a:ext cx="431974" cy="1308636"/>
          </a:xfrm>
          <a:prstGeom prst="roundRect">
            <a:avLst>
              <a:gd name="adj" fmla="val 39923"/>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vert="eaVert" rtlCol="0" anchor="ctr"/>
          <a:lstStyle/>
          <a:p>
            <a:pPr algn="ctr" fontAlgn="auto">
              <a:spcBef>
                <a:spcPts val="0"/>
              </a:spcBef>
              <a:spcAft>
                <a:spcPts val="0"/>
              </a:spcAft>
            </a:pPr>
            <a:r>
              <a:rPr lang="ja-JP" altLang="en-US" sz="1100" dirty="0">
                <a:solidFill>
                  <a:srgbClr val="000000"/>
                </a:solidFill>
              </a:rPr>
              <a:t>公共施設等</a:t>
            </a:r>
            <a:r>
              <a:rPr lang="ja-JP" altLang="en-US" sz="1100" dirty="0" smtClean="0">
                <a:solidFill>
                  <a:srgbClr val="000000"/>
                </a:solidFill>
              </a:rPr>
              <a:t>情報</a:t>
            </a:r>
            <a:r>
              <a:rPr lang="en-US" altLang="ja-JP" sz="1100" dirty="0" smtClean="0">
                <a:solidFill>
                  <a:srgbClr val="000000"/>
                </a:solidFill>
              </a:rPr>
              <a:t>API</a:t>
            </a:r>
            <a:endParaRPr lang="ja-JP" altLang="en-US" sz="1100" dirty="0">
              <a:solidFill>
                <a:srgbClr val="000000"/>
              </a:solidFill>
            </a:endParaRPr>
          </a:p>
        </p:txBody>
      </p:sp>
      <p:cxnSp>
        <p:nvCxnSpPr>
          <p:cNvPr id="18" name="直線矢印コネクタ 17"/>
          <p:cNvCxnSpPr>
            <a:endCxn id="17" idx="1"/>
          </p:cNvCxnSpPr>
          <p:nvPr/>
        </p:nvCxnSpPr>
        <p:spPr>
          <a:xfrm>
            <a:off x="1196954" y="2431153"/>
            <a:ext cx="3667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フローチャート: 磁気ディスク 2"/>
          <p:cNvSpPr/>
          <p:nvPr/>
        </p:nvSpPr>
        <p:spPr>
          <a:xfrm>
            <a:off x="2519363" y="2073178"/>
            <a:ext cx="429658" cy="71594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ja-JP" altLang="en-US" sz="1050" dirty="0" smtClean="0">
                <a:solidFill>
                  <a:srgbClr val="000000"/>
                </a:solidFill>
              </a:rPr>
              <a:t>データ取得</a:t>
            </a:r>
            <a:endParaRPr lang="en-US" altLang="ja-JP" sz="1050" dirty="0" smtClean="0">
              <a:solidFill>
                <a:srgbClr val="000000"/>
              </a:solidFill>
            </a:endParaRPr>
          </a:p>
        </p:txBody>
      </p:sp>
      <p:sp>
        <p:nvSpPr>
          <p:cNvPr id="20" name="正方形/長方形 19"/>
          <p:cNvSpPr/>
          <p:nvPr/>
        </p:nvSpPr>
        <p:spPr>
          <a:xfrm>
            <a:off x="3005665" y="2073177"/>
            <a:ext cx="1707356" cy="715950"/>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chemeClr val="tx1"/>
                </a:solidFill>
              </a:rPr>
              <a:t>クラウドサービス</a:t>
            </a:r>
            <a:endParaRPr lang="en-US" altLang="ja-JP" sz="1200" dirty="0" smtClean="0">
              <a:solidFill>
                <a:schemeClr val="tx1"/>
              </a:solidFill>
            </a:endParaRPr>
          </a:p>
          <a:p>
            <a:endParaRPr kumimoji="1" lang="en-US" altLang="ja-JP" sz="1200" dirty="0" smtClean="0">
              <a:solidFill>
                <a:schemeClr val="tx1"/>
              </a:solidFill>
            </a:endParaRPr>
          </a:p>
          <a:p>
            <a:endParaRPr kumimoji="1" lang="en-US" altLang="ja-JP" sz="800" dirty="0" smtClean="0">
              <a:solidFill>
                <a:schemeClr val="tx1"/>
              </a:solidFill>
            </a:endParaRPr>
          </a:p>
          <a:p>
            <a:endParaRPr kumimoji="1" lang="ja-JP" altLang="en-US" sz="800" dirty="0">
              <a:solidFill>
                <a:schemeClr val="tx1"/>
              </a:solidFill>
            </a:endParaRPr>
          </a:p>
        </p:txBody>
      </p:sp>
      <p:pic>
        <p:nvPicPr>
          <p:cNvPr id="21" name="Picture 2" descr="いい物件one"/>
          <p:cNvPicPr>
            <a:picLocks noChangeAspect="1" noChangeArrowheads="1"/>
          </p:cNvPicPr>
          <p:nvPr/>
        </p:nvPicPr>
        <p:blipFill>
          <a:blip r:embed="rId6" cstate="screen"/>
          <a:srcRect/>
          <a:stretch>
            <a:fillRect/>
          </a:stretch>
        </p:blipFill>
        <p:spPr bwMode="auto">
          <a:xfrm>
            <a:off x="3297870" y="2829587"/>
            <a:ext cx="1099561" cy="219070"/>
          </a:xfrm>
          <a:prstGeom prst="rect">
            <a:avLst/>
          </a:prstGeom>
          <a:noFill/>
        </p:spPr>
      </p:pic>
      <p:sp>
        <p:nvSpPr>
          <p:cNvPr id="22" name="正方形/長方形 21"/>
          <p:cNvSpPr/>
          <p:nvPr/>
        </p:nvSpPr>
        <p:spPr>
          <a:xfrm>
            <a:off x="5072619" y="1635838"/>
            <a:ext cx="1828859" cy="1608081"/>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algn="ctr"/>
            <a:endParaRPr kumimoji="1" lang="ja-JP" altLang="en-US" sz="1200" dirty="0"/>
          </a:p>
        </p:txBody>
      </p:sp>
      <p:cxnSp>
        <p:nvCxnSpPr>
          <p:cNvPr id="23" name="直線矢印コネクタ 22"/>
          <p:cNvCxnSpPr>
            <a:endCxn id="20" idx="3"/>
          </p:cNvCxnSpPr>
          <p:nvPr/>
        </p:nvCxnSpPr>
        <p:spPr>
          <a:xfrm flipH="1">
            <a:off x="4713021" y="2431152"/>
            <a:ext cx="4971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4" name="Picture 2" descr="C:\Users\nakayama\ダウンロードGmail\000365_img1.jpg"/>
          <p:cNvPicPr>
            <a:picLocks noChangeAspect="1" noChangeArrowheads="1"/>
          </p:cNvPicPr>
          <p:nvPr/>
        </p:nvPicPr>
        <p:blipFill>
          <a:blip r:embed="rId7" cstate="print"/>
          <a:srcRect l="21009" r="19845"/>
          <a:stretch>
            <a:fillRect/>
          </a:stretch>
        </p:blipFill>
        <p:spPr bwMode="auto">
          <a:xfrm>
            <a:off x="5210183" y="1875883"/>
            <a:ext cx="564078" cy="953704"/>
          </a:xfrm>
          <a:prstGeom prst="rect">
            <a:avLst/>
          </a:prstGeom>
          <a:noFill/>
        </p:spPr>
      </p:pic>
      <p:pic>
        <p:nvPicPr>
          <p:cNvPr id="25" name="Picture 3" descr="C:\Users\Takaaki\Desktop\ss_30.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798537" y="1928962"/>
            <a:ext cx="864965" cy="11196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takaaki-hanada\Documents\Materials\Figures\ss_meeting_01.g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39" t="11031" r="6825" b="15380"/>
          <a:stretch/>
        </p:blipFill>
        <p:spPr bwMode="auto">
          <a:xfrm>
            <a:off x="7128054" y="2009748"/>
            <a:ext cx="1271567" cy="101463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7114181" y="1646030"/>
            <a:ext cx="1208985" cy="276999"/>
          </a:xfrm>
          <a:prstGeom prst="rect">
            <a:avLst/>
          </a:prstGeom>
          <a:noFill/>
        </p:spPr>
        <p:txBody>
          <a:bodyPr wrap="none" rtlCol="0">
            <a:spAutoFit/>
          </a:bodyPr>
          <a:lstStyle/>
          <a:p>
            <a:r>
              <a:rPr lang="ja-JP" altLang="en-US" sz="1200" dirty="0" smtClean="0"/>
              <a:t>住まいを探す人</a:t>
            </a:r>
            <a:endParaRPr kumimoji="1" lang="ja-JP" altLang="en-US" sz="1200" dirty="0"/>
          </a:p>
        </p:txBody>
      </p:sp>
      <p:sp>
        <p:nvSpPr>
          <p:cNvPr id="28" name="テキスト ボックス 27"/>
          <p:cNvSpPr txBox="1"/>
          <p:nvPr/>
        </p:nvSpPr>
        <p:spPr>
          <a:xfrm>
            <a:off x="5790445" y="1646030"/>
            <a:ext cx="1107996" cy="276999"/>
          </a:xfrm>
          <a:prstGeom prst="rect">
            <a:avLst/>
          </a:prstGeom>
          <a:noFill/>
        </p:spPr>
        <p:txBody>
          <a:bodyPr wrap="none" rtlCol="0">
            <a:spAutoFit/>
          </a:bodyPr>
          <a:lstStyle/>
          <a:p>
            <a:r>
              <a:rPr kumimoji="1" lang="ja-JP" altLang="en-US" sz="1200" dirty="0" smtClean="0"/>
              <a:t>不動産事業者</a:t>
            </a:r>
            <a:endParaRPr kumimoji="1" lang="ja-JP" altLang="en-US" sz="1200" dirty="0"/>
          </a:p>
        </p:txBody>
      </p:sp>
      <p:cxnSp>
        <p:nvCxnSpPr>
          <p:cNvPr id="29" name="直線矢印コネクタ 28"/>
          <p:cNvCxnSpPr/>
          <p:nvPr/>
        </p:nvCxnSpPr>
        <p:spPr>
          <a:xfrm>
            <a:off x="6663503" y="2431152"/>
            <a:ext cx="46455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正方形/長方形 29"/>
          <p:cNvSpPr/>
          <p:nvPr/>
        </p:nvSpPr>
        <p:spPr>
          <a:xfrm>
            <a:off x="3162674" y="2353449"/>
            <a:ext cx="1415772" cy="276999"/>
          </a:xfrm>
          <a:prstGeom prst="rect">
            <a:avLst/>
          </a:prstGeom>
          <a:solidFill>
            <a:schemeClr val="bg1"/>
          </a:solidFill>
        </p:spPr>
        <p:txBody>
          <a:bodyPr wrap="none">
            <a:spAutoFit/>
          </a:bodyPr>
          <a:lstStyle/>
          <a:p>
            <a:r>
              <a:rPr lang="ja-JP" altLang="ja-JP" sz="1200" dirty="0" smtClean="0"/>
              <a:t>周辺施設検索機能</a:t>
            </a:r>
            <a:endParaRPr lang="ja-JP" altLang="en-US" sz="1200" dirty="0"/>
          </a:p>
        </p:txBody>
      </p:sp>
      <p:sp>
        <p:nvSpPr>
          <p:cNvPr id="7" name="四角形吹き出し 6"/>
          <p:cNvSpPr/>
          <p:nvPr/>
        </p:nvSpPr>
        <p:spPr>
          <a:xfrm>
            <a:off x="4027075" y="3368060"/>
            <a:ext cx="2335649" cy="2893100"/>
          </a:xfrm>
          <a:prstGeom prst="wedgeRectCallout">
            <a:avLst>
              <a:gd name="adj1" fmla="val -31211"/>
              <a:gd name="adj2" fmla="val -61930"/>
            </a:avLst>
          </a:prstGeom>
          <a:solidFill>
            <a:schemeClr val="bg1"/>
          </a:solidFill>
          <a:ln>
            <a:solidFill>
              <a:schemeClr val="tx1">
                <a:lumMod val="50000"/>
                <a:lumOff val="50000"/>
              </a:schemeClr>
            </a:solidFill>
          </a:ln>
        </p:spPr>
        <p:txBody>
          <a:bodyPr wrap="square">
            <a:spAutoFit/>
          </a:bodyPr>
          <a:lstStyle/>
          <a:p>
            <a:r>
              <a:rPr lang="ja-JP" altLang="en-US" sz="1400" b="1" dirty="0" smtClean="0">
                <a:solidFill>
                  <a:srgbClr val="0070C0"/>
                </a:solidFill>
                <a:latin typeface="+mn-ea"/>
              </a:rPr>
              <a:t>ヒアリング</a:t>
            </a:r>
            <a:r>
              <a:rPr lang="ja-JP" altLang="en-US" sz="1400" b="1" dirty="0">
                <a:solidFill>
                  <a:srgbClr val="0070C0"/>
                </a:solidFill>
                <a:latin typeface="+mn-ea"/>
              </a:rPr>
              <a:t>より</a:t>
            </a:r>
            <a:endParaRPr lang="en-US" altLang="ja-JP" sz="1400" b="1" dirty="0" smtClean="0">
              <a:solidFill>
                <a:srgbClr val="0070C0"/>
              </a:solidFill>
              <a:latin typeface="+mn-ea"/>
            </a:endParaRPr>
          </a:p>
          <a:p>
            <a:pPr marL="185738" indent="-185738">
              <a:buFont typeface="Arial" pitchFamily="34" charset="0"/>
              <a:buChar char="•"/>
            </a:pPr>
            <a:r>
              <a:rPr lang="ja-JP" altLang="ja-JP" sz="1400" dirty="0" smtClean="0">
                <a:latin typeface="+mn-ea"/>
              </a:rPr>
              <a:t>顧客からの問い合わせに関しては、市民病院以外を含むクリニックの情報や、</a:t>
            </a:r>
            <a:r>
              <a:rPr lang="en-US" altLang="ja-JP" sz="1400" dirty="0" smtClean="0">
                <a:latin typeface="+mn-ea"/>
              </a:rPr>
              <a:t>AED</a:t>
            </a:r>
            <a:r>
              <a:rPr lang="ja-JP" altLang="ja-JP" sz="1400" dirty="0" smtClean="0">
                <a:latin typeface="+mn-ea"/>
              </a:rPr>
              <a:t>のある小学校について紹介することができた。</a:t>
            </a:r>
            <a:endParaRPr lang="en-US" altLang="ja-JP" sz="1400" dirty="0" smtClean="0">
              <a:latin typeface="+mn-ea"/>
            </a:endParaRPr>
          </a:p>
          <a:p>
            <a:pPr marL="185738" indent="-185738">
              <a:buFont typeface="Arial" pitchFamily="34" charset="0"/>
              <a:buChar char="•"/>
            </a:pPr>
            <a:r>
              <a:rPr lang="ja-JP" altLang="ja-JP" sz="1400" dirty="0" smtClean="0">
                <a:latin typeface="+mn-ea"/>
              </a:rPr>
              <a:t>情報</a:t>
            </a:r>
            <a:r>
              <a:rPr lang="ja-JP" altLang="ja-JP" sz="1400" dirty="0">
                <a:latin typeface="+mn-ea"/>
              </a:rPr>
              <a:t>の量も重要だが、それを顧客にどうやって見せるかが最も重要。必要な情報をプロットした地図と、施設の一覧がひとつになった資料をすぐに印刷できると使いやすい。</a:t>
            </a:r>
            <a:endParaRPr lang="ja-JP" altLang="en-US" sz="1400" dirty="0">
              <a:latin typeface="+mn-ea"/>
            </a:endParaRPr>
          </a:p>
        </p:txBody>
      </p:sp>
      <p:sp>
        <p:nvSpPr>
          <p:cNvPr id="8" name="四角形吹き出し 7"/>
          <p:cNvSpPr/>
          <p:nvPr/>
        </p:nvSpPr>
        <p:spPr>
          <a:xfrm>
            <a:off x="229096" y="3368060"/>
            <a:ext cx="3694947" cy="2893100"/>
          </a:xfrm>
          <a:prstGeom prst="wedgeRectCallout">
            <a:avLst>
              <a:gd name="adj1" fmla="val 20642"/>
              <a:gd name="adj2" fmla="val -62657"/>
            </a:avLst>
          </a:prstGeom>
          <a:solidFill>
            <a:schemeClr val="bg1"/>
          </a:solidFill>
          <a:ln>
            <a:solidFill>
              <a:schemeClr val="tx1">
                <a:lumMod val="50000"/>
                <a:lumOff val="50000"/>
              </a:schemeClr>
            </a:solidFill>
          </a:ln>
        </p:spPr>
        <p:txBody>
          <a:bodyPr wrap="square">
            <a:spAutoFit/>
          </a:bodyPr>
          <a:lstStyle/>
          <a:p>
            <a:r>
              <a:rPr lang="ja-JP" altLang="en-US" sz="1400" b="1" dirty="0" smtClean="0">
                <a:solidFill>
                  <a:srgbClr val="0070C0"/>
                </a:solidFill>
                <a:latin typeface="+mn-ea"/>
              </a:rPr>
              <a:t>ヒアリング</a:t>
            </a:r>
            <a:r>
              <a:rPr lang="ja-JP" altLang="en-US" sz="1400" b="1" dirty="0">
                <a:solidFill>
                  <a:srgbClr val="0070C0"/>
                </a:solidFill>
                <a:latin typeface="+mn-ea"/>
              </a:rPr>
              <a:t>より</a:t>
            </a:r>
            <a:endParaRPr lang="en-US" altLang="ja-JP" sz="1400" b="1" dirty="0" smtClean="0">
              <a:solidFill>
                <a:srgbClr val="0070C0"/>
              </a:solidFill>
              <a:latin typeface="+mn-ea"/>
            </a:endParaRPr>
          </a:p>
          <a:p>
            <a:pPr marL="185738" indent="-185738">
              <a:buFont typeface="Arial" pitchFamily="34" charset="0"/>
              <a:buChar char="•"/>
            </a:pPr>
            <a:r>
              <a:rPr lang="en-US" altLang="ja-JP" sz="1400" dirty="0">
                <a:latin typeface="+mn-ea"/>
              </a:rPr>
              <a:t>API</a:t>
            </a:r>
            <a:r>
              <a:rPr lang="ja-JP" altLang="ja-JP" sz="1400" dirty="0">
                <a:latin typeface="+mn-ea"/>
              </a:rPr>
              <a:t>が整備されているので、システム対応はしやすい</a:t>
            </a:r>
            <a:r>
              <a:rPr lang="ja-JP" altLang="ja-JP" sz="1400" dirty="0" smtClean="0">
                <a:latin typeface="+mn-ea"/>
              </a:rPr>
              <a:t>。この</a:t>
            </a:r>
            <a:r>
              <a:rPr lang="ja-JP" altLang="ja-JP" sz="1400" dirty="0">
                <a:latin typeface="+mn-ea"/>
              </a:rPr>
              <a:t>クエリ１つで、誰でもデータが取得できるので、データがあるだけでは差別化がしづらいとも言える。付加価値を提供することが、ますます重要になる。</a:t>
            </a:r>
            <a:endParaRPr lang="en-US" altLang="ja-JP" sz="1400" dirty="0" smtClean="0">
              <a:latin typeface="+mn-ea"/>
            </a:endParaRPr>
          </a:p>
          <a:p>
            <a:pPr marL="185738" indent="-185738">
              <a:buFont typeface="Arial" pitchFamily="34" charset="0"/>
              <a:buChar char="•"/>
            </a:pPr>
            <a:r>
              <a:rPr lang="ja-JP" altLang="ja-JP" sz="1400" dirty="0" smtClean="0">
                <a:latin typeface="+mn-ea"/>
              </a:rPr>
              <a:t>保育園の空き状況、小学校の生徒数など動きのある情報が利用できることが重要だ。施設のサービスに関する情報は分からないことが多く、こういった動的な情報の提供可否が活用状況を分けることになると見込まれるため、この手の情報提供の仕組み作りが極めて重要である。</a:t>
            </a:r>
          </a:p>
        </p:txBody>
      </p:sp>
    </p:spTree>
  </p:cSld>
  <p:clrMapOvr>
    <a:masterClrMapping/>
  </p:clrMapOvr>
</p:sld>
</file>

<file path=ppt/theme/theme1.xml><?xml version="1.0" encoding="utf-8"?>
<a:theme xmlns:a="http://schemas.openxmlformats.org/drawingml/2006/main" name="IT戦2014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豆蔵IT戦2014（ロゴ付き）">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豆蔵IT戦2014（ロゴ付き）">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IT戦2014v2</Template>
  <TotalTime>288</TotalTime>
  <Words>2729</Words>
  <Application>Microsoft Office PowerPoint</Application>
  <PresentationFormat>画面に合わせる (4:3)</PresentationFormat>
  <Paragraphs>295</Paragraphs>
  <Slides>12</Slides>
  <Notes>0</Notes>
  <HiddenSlides>0</HiddenSlides>
  <MMClips>0</MMClips>
  <ScaleCrop>false</ScaleCrop>
  <HeadingPairs>
    <vt:vector size="4" baseType="variant">
      <vt:variant>
        <vt:lpstr>テーマ</vt:lpstr>
      </vt:variant>
      <vt:variant>
        <vt:i4>3</vt:i4>
      </vt:variant>
      <vt:variant>
        <vt:lpstr>スライド タイトル</vt:lpstr>
      </vt:variant>
      <vt:variant>
        <vt:i4>12</vt:i4>
      </vt:variant>
    </vt:vector>
  </HeadingPairs>
  <TitlesOfParts>
    <vt:vector size="15" baseType="lpstr">
      <vt:lpstr>IT戦2014v2</vt:lpstr>
      <vt:lpstr>豆蔵IT戦2014（ロゴ付き）</vt:lpstr>
      <vt:lpstr>1_豆蔵IT戦2014（ロゴ付き）</vt:lpstr>
      <vt:lpstr>2014年度オープンデータ実証実験  「公共施設等情報実証」</vt:lpstr>
      <vt:lpstr>背景・目的</vt:lpstr>
      <vt:lpstr>PowerPoint プレゼンテーション</vt:lpstr>
      <vt:lpstr>実施体制の概要</vt:lpstr>
      <vt:lpstr>公共施設等情報のデータ規格</vt:lpstr>
      <vt:lpstr>利活用例１：情報サービスの実証：公共施設情報提供サービス</vt:lpstr>
      <vt:lpstr>利活用例2：情報サービスの実証：公共施設白書情報公開サービス</vt:lpstr>
      <vt:lpstr>利活用例3：情報サービスの実証：公共施設運営市民参加支援サービス</vt:lpstr>
      <vt:lpstr>利活用例4：既存システムでの二次利用（不動産事業者）</vt:lpstr>
      <vt:lpstr>利活用例5：一般公募によるアプリ開発（オープンデータ・コンテスト）</vt:lpstr>
      <vt:lpstr>総括</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2014年度オープンデータ実証実験  「公共施設等情報実証」</dc:title>
  <dc:creator>nakayama</dc:creator>
  <cp:lastModifiedBy>MRI</cp:lastModifiedBy>
  <cp:revision>29</cp:revision>
  <dcterms:created xsi:type="dcterms:W3CDTF">2015-03-22T15:20:02Z</dcterms:created>
  <dcterms:modified xsi:type="dcterms:W3CDTF">2015-03-23T07:44:07Z</dcterms:modified>
</cp:coreProperties>
</file>