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7"/>
  </p:notesMasterIdLst>
  <p:handoutMasterIdLst>
    <p:handoutMasterId r:id="rId8"/>
  </p:handoutMasterIdLst>
  <p:sldIdLst>
    <p:sldId id="257" r:id="rId2"/>
    <p:sldId id="265" r:id="rId3"/>
    <p:sldId id="266" r:id="rId4"/>
    <p:sldId id="267" r:id="rId5"/>
    <p:sldId id="264" r:id="rId6"/>
  </p:sldIdLst>
  <p:sldSz cx="9906000" cy="6858000" type="A4"/>
  <p:notesSz cx="7099300" cy="10234613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5">
          <p15:clr>
            <a:srgbClr val="A4A3A4"/>
          </p15:clr>
        </p15:guide>
        <p15:guide id="2" pos="223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029" autoAdjust="0"/>
    <p:restoredTop sz="99566" autoAdjust="0"/>
  </p:normalViewPr>
  <p:slideViewPr>
    <p:cSldViewPr>
      <p:cViewPr>
        <p:scale>
          <a:sx n="100" d="100"/>
          <a:sy n="100" d="100"/>
        </p:scale>
        <p:origin x="-1014" y="240"/>
      </p:cViewPr>
      <p:guideLst>
        <p:guide orient="horz" pos="4201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225"/>
        <p:guide pos="22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5" y="9726067"/>
            <a:ext cx="3073400" cy="50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48" tIns="49427" rIns="98848" bIns="49427" numCol="1" anchor="b" anchorCtr="0" compatLnSpc="1">
            <a:prstTxWarp prst="textNoShape">
              <a:avLst/>
            </a:prstTxWarp>
          </a:bodyPr>
          <a:lstStyle>
            <a:lvl1pPr algn="r" defTabSz="989047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ctr" anchorCtr="0" compatLnSpc="1">
            <a:prstTxWarp prst="textNoShape">
              <a:avLst/>
            </a:prstTxWarp>
          </a:bodyPr>
          <a:lstStyle>
            <a:lvl1pPr algn="l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5" y="3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ctr" anchorCtr="0" compatLnSpc="1">
            <a:prstTxWarp prst="textNoShape">
              <a:avLst/>
            </a:prstTxWarp>
          </a:bodyPr>
          <a:lstStyle>
            <a:lvl1pPr algn="r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4700" y="766763"/>
            <a:ext cx="5549900" cy="384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9" y="4861448"/>
            <a:ext cx="5203825" cy="460716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6067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b" anchorCtr="0" compatLnSpc="1">
            <a:prstTxWarp prst="textNoShape">
              <a:avLst/>
            </a:prstTxWarp>
          </a:bodyPr>
          <a:lstStyle>
            <a:lvl1pPr algn="l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5" y="9726067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b" anchorCtr="0" compatLnSpc="1">
            <a:prstTxWarp prst="textNoShape">
              <a:avLst/>
            </a:prstTxWarp>
          </a:bodyPr>
          <a:lstStyle>
            <a:lvl1pPr algn="r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creativecommons.org/licenses/by/2.1/jp/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84681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2557264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69332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" name="Text Box 785"/>
          <p:cNvSpPr txBox="1">
            <a:spLocks noChangeArrowheads="1"/>
          </p:cNvSpPr>
          <p:nvPr userDrawn="1"/>
        </p:nvSpPr>
        <p:spPr bwMode="auto">
          <a:xfrm>
            <a:off x="8985448" y="195513"/>
            <a:ext cx="82867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ja-JP" dirty="0">
              <a:solidFill>
                <a:schemeClr val="bg2"/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1"/>
          </p:nvPr>
        </p:nvSpPr>
        <p:spPr>
          <a:xfrm>
            <a:off x="8985448" y="188913"/>
            <a:ext cx="828873" cy="2907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/>
              <a:t>オープン＆ビッグデータ活用・地方創生推進機構</a:t>
            </a:r>
            <a:r>
              <a:rPr lang="ja-JP" altLang="en-US" sz="1600" kern="0" baseline="0" dirty="0" smtClean="0"/>
              <a:t> 事務局</a:t>
            </a:r>
            <a:endParaRPr lang="ja-JP" altLang="en-US" sz="1600" kern="0" dirty="0" smtClean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2792759" y="1772816"/>
            <a:ext cx="6912767" cy="43723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  <a:spAutoFit/>
          </a:bodyPr>
          <a:lstStyle>
            <a:lvl1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i="0" baseline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  <a:lvl2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2pPr>
            <a:lvl3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3pPr>
            <a:lvl4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4pPr>
            <a:lvl5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5pPr>
            <a:lvl6pPr marL="33627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6pPr>
            <a:lvl7pPr marL="67254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7pPr>
            <a:lvl8pPr marL="100881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8pPr>
            <a:lvl9pPr marL="134508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9pPr>
          </a:lstStyle>
          <a:p>
            <a:pPr latinLnBrk="0"/>
            <a:r>
              <a:rPr lang="ja-JP" altLang="en-US" sz="2400" kern="0" dirty="0" smtClean="0"/>
              <a:t>オープン＆ビッグデータ活用・地方創生推進機構</a:t>
            </a:r>
          </a:p>
        </p:txBody>
      </p:sp>
      <p:pic>
        <p:nvPicPr>
          <p:cNvPr id="13" name="Picture 6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97" y="5805264"/>
            <a:ext cx="893968" cy="31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正方形/長方形 13"/>
          <p:cNvSpPr>
            <a:spLocks noChangeArrowheads="1"/>
          </p:cNvSpPr>
          <p:nvPr userDrawn="1"/>
        </p:nvSpPr>
        <p:spPr bwMode="auto">
          <a:xfrm>
            <a:off x="128464" y="6127836"/>
            <a:ext cx="41754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作者自らが作成した図表等（出典や</a:t>
            </a: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の記載のないもの）については</a:t>
            </a:r>
            <a:r>
              <a:rPr lang="ja-JP" altLang="en-US" sz="900" dirty="0" smtClean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、</a:t>
            </a:r>
            <a:endParaRPr lang="en-US" altLang="ja-JP" sz="900" dirty="0" smtClean="0">
              <a:solidFill>
                <a:schemeClr val="bg2"/>
              </a:solidFill>
              <a:latin typeface="+mn-ea"/>
              <a:ea typeface="+mn-ea"/>
              <a:cs typeface="Meiryo UI" pitchFamily="50" charset="-128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ja-JP" sz="900" dirty="0" smtClean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CC-BY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（表示</a:t>
            </a: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2.1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）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で利用可能です。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出典や</a:t>
            </a: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の記載がある図表等については</a:t>
            </a:r>
            <a:r>
              <a:rPr lang="ja-JP" altLang="en-US" sz="900" dirty="0" smtClean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、著作権法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に基づいてご利用ください。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© 2015 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Vitalizing Local </a:t>
            </a: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Economy organization by open Data &amp; big 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D</a:t>
            </a: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</p:spPr>
        <p:txBody>
          <a:bodyPr/>
          <a:lstStyle/>
          <a:p>
            <a:r>
              <a:rPr lang="en-US" altLang="ja-JP" dirty="0" smtClean="0"/>
              <a:t>2015.</a:t>
            </a:r>
            <a:r>
              <a:rPr lang="ja-JP" altLang="en-US" dirty="0" smtClean="0"/>
              <a:t>２</a:t>
            </a:r>
            <a:r>
              <a:rPr lang="en-US" altLang="ja-JP" dirty="0" smtClean="0"/>
              <a:t>.13</a:t>
            </a:r>
            <a:endParaRPr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792760" y="3012674"/>
            <a:ext cx="6912767" cy="560343"/>
          </a:xfrm>
        </p:spPr>
        <p:txBody>
          <a:bodyPr/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勝手表彰に関するご照会</a:t>
            </a:r>
            <a:endParaRPr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/>
        <p:txBody>
          <a:bodyPr tIns="72000">
            <a:normAutofit fontScale="92500" lnSpcReduction="10000"/>
          </a:bodyPr>
          <a:lstStyle/>
          <a:p>
            <a:r>
              <a:rPr lang="ja-JP" altLang="en-US" dirty="0"/>
              <a:t>平成</a:t>
            </a:r>
            <a:r>
              <a:rPr lang="en-US" altLang="ja-JP" dirty="0"/>
              <a:t>26</a:t>
            </a:r>
            <a:r>
              <a:rPr lang="ja-JP" altLang="en-US" dirty="0"/>
              <a:t>年度　利活用・普及委員会　</a:t>
            </a:r>
          </a:p>
        </p:txBody>
      </p:sp>
      <p:pic>
        <p:nvPicPr>
          <p:cNvPr id="1026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>
          <a:ln>
            <a:solidFill>
              <a:schemeClr val="bg2"/>
            </a:solidFill>
          </a:ln>
        </p:spPr>
        <p:txBody>
          <a:bodyPr anchor="ctr"/>
          <a:lstStyle/>
          <a:p>
            <a:r>
              <a:rPr kumimoji="1" lang="ja-JP" altLang="en-US" dirty="0" smtClean="0"/>
              <a:t>参考資料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 smtClean="0">
                <a:latin typeface="+mj-ea"/>
                <a:ea typeface="+mj-ea"/>
              </a:rPr>
              <a:t>１</a:t>
            </a:r>
            <a:r>
              <a:rPr lang="en-US" altLang="ja-JP" sz="2800" dirty="0" smtClean="0">
                <a:latin typeface="+mj-ea"/>
                <a:ea typeface="+mj-ea"/>
              </a:rPr>
              <a:t>.</a:t>
            </a:r>
            <a:r>
              <a:rPr lang="ja-JP" altLang="en-US" sz="2800" dirty="0" smtClean="0">
                <a:latin typeface="+mj-ea"/>
                <a:ea typeface="+mj-ea"/>
              </a:rPr>
              <a:t> 勝手</a:t>
            </a:r>
            <a:r>
              <a:rPr lang="ja-JP" altLang="en-US" sz="2800" dirty="0">
                <a:latin typeface="+mj-ea"/>
                <a:ea typeface="+mj-ea"/>
              </a:rPr>
              <a:t>表彰の概要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>
          <a:xfrm>
            <a:off x="238066" y="1143903"/>
            <a:ext cx="9261533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オープンデータ・ビッグデータに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関する優れた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取組みやデータを活用した地方創生の取り組み事例を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収集し、利活用・普及委員会委員が選定して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表彰します。昨年度に続き、今年も実施します。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・賞および副賞</a:t>
            </a: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・スケジュール</a:t>
            </a:r>
            <a:endParaRPr kumimoji="1"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289834"/>
              </p:ext>
            </p:extLst>
          </p:nvPr>
        </p:nvGraphicFramePr>
        <p:xfrm>
          <a:off x="395536" y="2204864"/>
          <a:ext cx="3960440" cy="116352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2448272"/>
                <a:gridCol w="1512168"/>
              </a:tblGrid>
              <a:tr h="331441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 smtClean="0">
                          <a:effectLst/>
                        </a:rPr>
                        <a:t>最優秀</a:t>
                      </a:r>
                      <a:r>
                        <a:rPr lang="ja-JP" altLang="en-US" sz="1600" u="none" strike="noStrike" dirty="0">
                          <a:effectLst/>
                        </a:rPr>
                        <a:t>賞（１点）</a:t>
                      </a:r>
                      <a:endParaRPr lang="ja-JP" altLang="en-US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>
                          <a:effectLst/>
                        </a:rPr>
                        <a:t>賞状と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副賞</a:t>
                      </a:r>
                      <a:endParaRPr lang="ja-JP" altLang="en-US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331441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 smtClean="0">
                          <a:effectLst/>
                        </a:rPr>
                        <a:t>優秀</a:t>
                      </a:r>
                      <a:r>
                        <a:rPr lang="ja-JP" altLang="en-US" sz="1600" u="none" strike="noStrike" dirty="0">
                          <a:effectLst/>
                        </a:rPr>
                        <a:t>賞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（</a:t>
                      </a:r>
                      <a:r>
                        <a:rPr lang="en-US" altLang="ja-JP" sz="1600" u="none" strike="noStrike" dirty="0" smtClean="0">
                          <a:effectLst/>
                        </a:rPr>
                        <a:t>3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点程度）</a:t>
                      </a:r>
                      <a:endParaRPr lang="ja-JP" altLang="en-US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>
                          <a:effectLst/>
                        </a:rPr>
                        <a:t>賞状と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副賞</a:t>
                      </a:r>
                      <a:endParaRPr lang="ja-JP" altLang="en-US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331441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 smtClean="0">
                          <a:effectLst/>
                        </a:rPr>
                        <a:t>スポンサー賞（募集中）</a:t>
                      </a:r>
                      <a:endParaRPr lang="ja-JP" altLang="en-US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>
                          <a:effectLst/>
                        </a:rPr>
                        <a:t>賞状と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副賞</a:t>
                      </a:r>
                      <a:endParaRPr lang="ja-JP" altLang="en-US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5540403" y="4005064"/>
            <a:ext cx="33730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昨年度</a:t>
            </a: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の表彰式の様子</a:t>
            </a:r>
            <a:endParaRPr lang="ja-JP" altLang="en-US" sz="1400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7" name="Picture 3" descr="\\spb-fs\プロジェクト\9210359 津國剛PL\P029050 (ODPC_H25)平成25年度情報流通連携基盤構築事業にむけたガバナンス検討」と普及に向けた調査・啓発業務\コンソーシアム作業\委員会\利活用・普及委員会\2013年度\第4回\写真\RIMG05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06200" y="-8915400"/>
            <a:ext cx="288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spb-fs\プロジェクト\9210359 津國剛PL\P029050 (ODPC_H25)平成25年度情報流通連携基盤構築事業にむけたガバナンス検討」と普及に向けた調査・啓発業務\コンソーシアム作業\委員会\利活用・普及委員会\2013年度\第4回\写真\RIMG05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040" y="1700808"/>
            <a:ext cx="3072384" cy="230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732835"/>
              </p:ext>
            </p:extLst>
          </p:nvPr>
        </p:nvGraphicFramePr>
        <p:xfrm>
          <a:off x="395536" y="4436887"/>
          <a:ext cx="9104064" cy="2016449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3117304"/>
                <a:gridCol w="5986760"/>
              </a:tblGrid>
              <a:tr h="47665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 smtClean="0">
                          <a:effectLst/>
                        </a:rPr>
                        <a:t>2015.02.02(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月</a:t>
                      </a:r>
                      <a:r>
                        <a:rPr lang="en-US" altLang="ja-JP" sz="1600" u="none" strike="noStrike" dirty="0" smtClean="0">
                          <a:effectLst/>
                        </a:rPr>
                        <a:t>)-02.10(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木</a:t>
                      </a:r>
                      <a:r>
                        <a:rPr lang="en-US" altLang="ja-JP" sz="1600" u="none" strike="noStrike" dirty="0" smtClean="0">
                          <a:effectLst/>
                        </a:rPr>
                        <a:t>)12:00</a:t>
                      </a:r>
                      <a:endParaRPr lang="ja-JP" altLang="en-US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 smtClean="0">
                          <a:effectLst/>
                        </a:rPr>
                        <a:t>事務局から各審査員に、事務局で用意したリストの更新を依頼。</a:t>
                      </a:r>
                      <a:endParaRPr lang="ja-JP" altLang="en-US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40959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 smtClean="0">
                          <a:effectLst/>
                        </a:rPr>
                        <a:t>2015.02.13(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金</a:t>
                      </a:r>
                      <a:r>
                        <a:rPr lang="en-US" altLang="ja-JP" sz="1600" u="none" strike="noStrike" dirty="0" smtClean="0">
                          <a:effectLst/>
                        </a:rPr>
                        <a:t>)-03.06(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金</a:t>
                      </a:r>
                      <a:r>
                        <a:rPr lang="en-US" altLang="ja-JP" sz="1600" u="none" strike="noStrike" dirty="0" smtClean="0">
                          <a:effectLst/>
                        </a:rPr>
                        <a:t>)12:00</a:t>
                      </a:r>
                      <a:endParaRPr lang="ja-JP" altLang="en-US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 smtClean="0">
                          <a:effectLst/>
                        </a:rPr>
                        <a:t>審査期間</a:t>
                      </a:r>
                      <a:endParaRPr lang="ja-JP" altLang="en-US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49851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 smtClean="0">
                          <a:effectLst/>
                        </a:rPr>
                        <a:t>2015.03.10(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火</a:t>
                      </a:r>
                      <a:r>
                        <a:rPr lang="en-US" altLang="ja-JP" sz="1600" u="none" strike="noStrike" dirty="0" smtClean="0">
                          <a:effectLst/>
                        </a:rPr>
                        <a:t>)</a:t>
                      </a:r>
                      <a:endParaRPr lang="ja-JP" altLang="en-US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 smtClean="0">
                          <a:effectLst/>
                        </a:rPr>
                        <a:t>受賞者決定、受賞者に審査結果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を通知</a:t>
                      </a:r>
                      <a:endParaRPr lang="ja-JP" altLang="en-US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49851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 smtClean="0">
                          <a:effectLst/>
                        </a:rPr>
                        <a:t>2015.03.24(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火</a:t>
                      </a:r>
                      <a:r>
                        <a:rPr lang="en-US" altLang="ja-JP" sz="1600" u="none" strike="noStrike" dirty="0" smtClean="0">
                          <a:effectLst/>
                        </a:rPr>
                        <a:t>)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altLang="ja-JP" sz="1600" u="none" strike="noStrike" dirty="0" smtClean="0">
                          <a:effectLst/>
                        </a:rPr>
                        <a:t>13:00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～</a:t>
                      </a:r>
                      <a:r>
                        <a:rPr lang="en-US" altLang="ja-JP" sz="1600" u="none" strike="noStrike" dirty="0" smtClean="0">
                          <a:effectLst/>
                        </a:rPr>
                        <a:t>16:00</a:t>
                      </a:r>
                    </a:p>
                    <a:p>
                      <a:pPr algn="l" fontAlgn="ctr"/>
                      <a:r>
                        <a:rPr lang="en-US" altLang="ja-JP" sz="1600" u="none" strike="noStrike" dirty="0" smtClean="0">
                          <a:effectLst/>
                        </a:rPr>
                        <a:t>【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第</a:t>
                      </a:r>
                      <a:r>
                        <a:rPr lang="en-US" altLang="ja-JP" sz="1600" u="none" strike="noStrike" dirty="0" smtClean="0">
                          <a:effectLst/>
                        </a:rPr>
                        <a:t>3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回利活用・普及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委員会</a:t>
                      </a:r>
                      <a:r>
                        <a:rPr lang="en-US" altLang="ja-JP" sz="1600" u="none" strike="noStrike" dirty="0" smtClean="0">
                          <a:effectLst/>
                        </a:rPr>
                        <a:t>】</a:t>
                      </a:r>
                      <a:endParaRPr lang="ja-JP" altLang="en-US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 smtClean="0">
                          <a:effectLst/>
                        </a:rPr>
                        <a:t>表彰式</a:t>
                      </a:r>
                      <a:endParaRPr lang="ja-JP" altLang="en-US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69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>
                <a:latin typeface="+mj-ea"/>
              </a:rPr>
              <a:t>2</a:t>
            </a:r>
            <a:r>
              <a:rPr lang="en-US" altLang="ja-JP" sz="2400" dirty="0" smtClean="0">
                <a:latin typeface="+mj-ea"/>
              </a:rPr>
              <a:t>.</a:t>
            </a:r>
            <a:r>
              <a:rPr lang="ja-JP" altLang="en-US" sz="2400" dirty="0" smtClean="0">
                <a:latin typeface="+mj-ea"/>
              </a:rPr>
              <a:t> 昨年度の受賞者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  <p:sp>
        <p:nvSpPr>
          <p:cNvPr id="13" name="正方形/長方形 12"/>
          <p:cNvSpPr/>
          <p:nvPr/>
        </p:nvSpPr>
        <p:spPr>
          <a:xfrm>
            <a:off x="254556" y="1043444"/>
            <a:ext cx="87129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・昨年度の受賞者は以下のとおりです。</a:t>
            </a:r>
            <a:endParaRPr kumimoji="1" lang="ja-JP" altLang="en-US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225229"/>
              </p:ext>
            </p:extLst>
          </p:nvPr>
        </p:nvGraphicFramePr>
        <p:xfrm>
          <a:off x="538586" y="1412776"/>
          <a:ext cx="8806902" cy="4713193"/>
        </p:xfrm>
        <a:graphic>
          <a:graphicData uri="http://schemas.openxmlformats.org/drawingml/2006/table">
            <a:tbl>
              <a:tblPr firstCol="1" bandRow="1"/>
              <a:tblGrid>
                <a:gridCol w="284766"/>
                <a:gridCol w="1969408"/>
                <a:gridCol w="3256683"/>
                <a:gridCol w="3296045"/>
              </a:tblGrid>
              <a:tr h="312502">
                <a:tc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</a:t>
                      </a:r>
                      <a:endParaRPr kumimoji="1" lang="ja-JP" altLang="en-US" sz="12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作品・イベント名</a:t>
                      </a:r>
                      <a:endParaRPr kumimoji="1" lang="ja-JP" altLang="en-US" sz="12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製作・実施主体</a:t>
                      </a:r>
                      <a:endParaRPr kumimoji="1" lang="ja-JP" altLang="en-US" sz="12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341944">
                <a:tc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最優秀賞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インターナショナルオープンデータデイ</a:t>
                      </a:r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2014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OKFJ</a:t>
                      </a: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および全国の開催地域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944">
                <a:tc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データカタログサイト試行版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日本政府（内閣官房 </a:t>
                      </a:r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IT</a:t>
                      </a: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総合戦略室）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944">
                <a:tc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5374</a:t>
                      </a: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（ゴミナシ）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一般社団法人コード・フォー・カナザワ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944">
                <a:tc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富岳</a:t>
                      </a:r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3776</a:t>
                      </a: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景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静岡県と山梨県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4777">
                <a:tc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="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スポンサー賞</a:t>
                      </a:r>
                      <a:endParaRPr kumimoji="1" lang="ja-JP" altLang="en-US" sz="1200" b="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b="1" baseline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2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インディゴ賞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自分で計算してみる日本の予算</a:t>
                      </a:r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2013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think tonight Inc.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en-US" altLang="ja-JP" sz="1200" b="1" baseline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OKFJ</a:t>
                      </a: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</a:t>
                      </a:r>
                      <a:endParaRPr kumimoji="1" lang="en-US" altLang="ja-JP" sz="12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5374</a:t>
                      </a: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（ゴミナシ）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一般社団法人コード・フォー・カナザワ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2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国際大学</a:t>
                      </a:r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GLOCOM</a:t>
                      </a: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LinkData.org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zh-TW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理研豊田研究室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2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jig.jp</a:t>
                      </a: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Code for KOSEN 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Code for KOSEN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2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トーマツ賞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アグリノート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ウォーターセル株式会社 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2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日本</a:t>
                      </a:r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IBM</a:t>
                      </a: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ちばレポ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ちば市民協働レポート実証実験運営事務局</a:t>
                      </a:r>
                    </a:p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千葉市広聴課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2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noFill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日本マイクロソフト賞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Fukuoka Facts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zh-TW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福岡市</a:t>
                      </a:r>
                      <a:r>
                        <a:rPr kumimoji="1" lang="en-US" altLang="zh-TW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zh-TW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市長室 広報戦略室 広報戦略課</a:t>
                      </a:r>
                      <a:r>
                        <a:rPr kumimoji="1" lang="en-US" altLang="zh-TW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zh-TW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製作：</a:t>
                      </a:r>
                      <a:r>
                        <a:rPr kumimoji="1" lang="en-US" altLang="zh-TW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COUPS Inc.</a:t>
                      </a:r>
                      <a:r>
                        <a:rPr kumimoji="1" lang="zh-TW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523284" y="6165304"/>
            <a:ext cx="5976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参考：</a:t>
            </a:r>
            <a:r>
              <a:rPr kumimoji="1" lang="en-US" altLang="ja-JP" sz="10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2012</a:t>
            </a:r>
            <a:r>
              <a:rPr kumimoji="1" lang="ja-JP" altLang="en-US" sz="10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年度受賞者　</a:t>
            </a:r>
            <a:r>
              <a:rPr kumimoji="1" lang="en-US" altLang="ja-JP" sz="10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http://www.opendata.gr.jp/news/1303/130314_000080.php</a:t>
            </a:r>
          </a:p>
          <a:p>
            <a:pPr algn="l"/>
            <a:r>
              <a:rPr kumimoji="1" lang="ja-JP" altLang="en-US" sz="10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</a:t>
            </a:r>
            <a:r>
              <a:rPr kumimoji="1" lang="en-US" altLang="ja-JP" sz="10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2013</a:t>
            </a:r>
            <a:r>
              <a:rPr kumimoji="1" lang="ja-JP" altLang="en-US" sz="10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年度受賞者　</a:t>
            </a:r>
            <a:r>
              <a:rPr kumimoji="1" lang="en-US" altLang="ja-JP" sz="10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</a:t>
            </a:r>
            <a:r>
              <a:rPr kumimoji="1" lang="en-US" altLang="ja-JP" sz="10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://www.opendata.gr.jp/committee/docs/20140313_3_rikatu.pdf</a:t>
            </a:r>
            <a:endParaRPr kumimoji="1" lang="ja-JP" altLang="en-US" sz="10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2886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defTabSz="91440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400" dirty="0">
                <a:latin typeface="+mj-ea"/>
              </a:rPr>
              <a:t>３</a:t>
            </a:r>
            <a:r>
              <a:rPr lang="en-US" altLang="ja-JP" sz="2400" dirty="0" smtClean="0">
                <a:latin typeface="+mj-ea"/>
              </a:rPr>
              <a:t>.</a:t>
            </a:r>
            <a:r>
              <a:rPr lang="ja-JP" altLang="en-US" sz="2400" dirty="0" smtClean="0">
                <a:latin typeface="+mj-ea"/>
              </a:rPr>
              <a:t> スポンサー募集中</a:t>
            </a:r>
            <a:endParaRPr kumimoji="1" lang="ja-JP" altLang="en-US" sz="2000" dirty="0">
              <a:latin typeface="+mn-ea"/>
              <a:ea typeface="+mn-ea"/>
              <a:cs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2718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600" dirty="0">
                <a:latin typeface="+mn-ea"/>
                <a:ea typeface="+mn-ea"/>
              </a:rPr>
              <a:t>・今年もスポンサーを募集しています。</a:t>
            </a:r>
            <a:endParaRPr lang="en-US" altLang="ja-JP" sz="1600" dirty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1600" dirty="0" smtClean="0">
                <a:latin typeface="+mn-ea"/>
                <a:ea typeface="+mn-ea"/>
              </a:rPr>
              <a:t>・</a:t>
            </a:r>
            <a:r>
              <a:rPr lang="ja-JP" altLang="en-US" sz="1600" dirty="0">
                <a:latin typeface="+mn-ea"/>
                <a:ea typeface="+mn-ea"/>
              </a:rPr>
              <a:t>スポンサーには、以下の事項をお願いいたします。</a:t>
            </a:r>
            <a:endParaRPr lang="en-US" altLang="ja-JP" sz="1600" dirty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1600" dirty="0">
                <a:latin typeface="+mn-ea"/>
                <a:ea typeface="+mn-ea"/>
              </a:rPr>
              <a:t>　</a:t>
            </a:r>
            <a:r>
              <a:rPr lang="ja-JP" altLang="en-US" sz="1600" dirty="0">
                <a:solidFill>
                  <a:srgbClr val="FF0000"/>
                </a:solidFill>
                <a:latin typeface="+mn-ea"/>
                <a:ea typeface="+mn-ea"/>
              </a:rPr>
              <a:t>１）受賞者の選定　（</a:t>
            </a:r>
            <a:r>
              <a:rPr lang="en-US" altLang="ja-JP" sz="1600" dirty="0" smtClean="0">
                <a:solidFill>
                  <a:srgbClr val="FF0000"/>
                </a:solidFill>
                <a:latin typeface="+mn-ea"/>
                <a:ea typeface="+mn-ea"/>
              </a:rPr>
              <a:t>2015.02.13</a:t>
            </a:r>
            <a:r>
              <a:rPr lang="ja-JP" altLang="en-US" sz="1600" dirty="0">
                <a:solidFill>
                  <a:srgbClr val="FF0000"/>
                </a:solidFill>
                <a:latin typeface="+mn-ea"/>
                <a:ea typeface="+mn-ea"/>
              </a:rPr>
              <a:t>（金）</a:t>
            </a:r>
            <a:r>
              <a:rPr lang="en-US" altLang="ja-JP" sz="1600" dirty="0">
                <a:solidFill>
                  <a:srgbClr val="FF0000"/>
                </a:solidFill>
                <a:latin typeface="+mn-ea"/>
                <a:ea typeface="+mn-ea"/>
              </a:rPr>
              <a:t>-03.06</a:t>
            </a:r>
            <a:r>
              <a:rPr lang="ja-JP" altLang="en-US" sz="1600" dirty="0">
                <a:solidFill>
                  <a:srgbClr val="FF0000"/>
                </a:solidFill>
                <a:latin typeface="+mn-ea"/>
                <a:ea typeface="+mn-ea"/>
              </a:rPr>
              <a:t>（金）</a:t>
            </a:r>
            <a:r>
              <a:rPr lang="en-US" altLang="ja-JP" sz="1600" dirty="0">
                <a:solidFill>
                  <a:srgbClr val="FF0000"/>
                </a:solidFill>
                <a:latin typeface="+mn-ea"/>
                <a:ea typeface="+mn-ea"/>
              </a:rPr>
              <a:t>12:00</a:t>
            </a:r>
            <a:r>
              <a:rPr lang="ja-JP" altLang="en-US" sz="1600" dirty="0">
                <a:solidFill>
                  <a:srgbClr val="FF0000"/>
                </a:solidFill>
                <a:latin typeface="+mn-ea"/>
                <a:ea typeface="+mn-ea"/>
              </a:rPr>
              <a:t>）</a:t>
            </a:r>
            <a:endParaRPr lang="en-US" altLang="ja-JP" sz="1600" dirty="0">
              <a:solidFill>
                <a:srgbClr val="FF0000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1600" dirty="0">
                <a:solidFill>
                  <a:srgbClr val="FF0000"/>
                </a:solidFill>
                <a:latin typeface="+mn-ea"/>
                <a:ea typeface="+mn-ea"/>
              </a:rPr>
              <a:t>　２）副賞の用意　（各社・団体が用意しやすいもので結構です）</a:t>
            </a:r>
            <a:endParaRPr lang="en-US" altLang="ja-JP" sz="1600" dirty="0">
              <a:solidFill>
                <a:srgbClr val="FF0000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1600" dirty="0">
                <a:solidFill>
                  <a:srgbClr val="FF0000"/>
                </a:solidFill>
                <a:latin typeface="+mn-ea"/>
                <a:ea typeface="+mn-ea"/>
              </a:rPr>
              <a:t>　３）表彰式での授与　（</a:t>
            </a:r>
            <a:r>
              <a:rPr lang="en-US" altLang="ja-JP" sz="1600" dirty="0" smtClean="0">
                <a:solidFill>
                  <a:srgbClr val="FF0000"/>
                </a:solidFill>
                <a:latin typeface="+mn-ea"/>
                <a:ea typeface="+mn-ea"/>
              </a:rPr>
              <a:t>2015.03.24</a:t>
            </a:r>
            <a:r>
              <a:rPr lang="ja-JP" altLang="en-US" sz="1600" dirty="0">
                <a:solidFill>
                  <a:srgbClr val="FF0000"/>
                </a:solidFill>
                <a:latin typeface="+mn-ea"/>
                <a:ea typeface="+mn-ea"/>
              </a:rPr>
              <a:t>（火） </a:t>
            </a:r>
            <a:r>
              <a:rPr lang="en-US" altLang="ja-JP" sz="1600" dirty="0">
                <a:solidFill>
                  <a:srgbClr val="FF0000"/>
                </a:solidFill>
                <a:latin typeface="+mn-ea"/>
                <a:ea typeface="+mn-ea"/>
              </a:rPr>
              <a:t>13:00</a:t>
            </a:r>
            <a:r>
              <a:rPr lang="ja-JP" altLang="en-US" sz="1600" dirty="0">
                <a:solidFill>
                  <a:srgbClr val="FF0000"/>
                </a:solidFill>
                <a:latin typeface="+mn-ea"/>
                <a:ea typeface="+mn-ea"/>
              </a:rPr>
              <a:t>～</a:t>
            </a:r>
            <a:r>
              <a:rPr lang="en-US" altLang="ja-JP" sz="1600" dirty="0">
                <a:solidFill>
                  <a:srgbClr val="FF0000"/>
                </a:solidFill>
                <a:latin typeface="+mn-ea"/>
                <a:ea typeface="+mn-ea"/>
              </a:rPr>
              <a:t>16:00</a:t>
            </a:r>
            <a:r>
              <a:rPr lang="ja-JP" altLang="en-US" sz="1600" dirty="0">
                <a:solidFill>
                  <a:srgbClr val="FF0000"/>
                </a:solidFill>
                <a:latin typeface="+mn-ea"/>
                <a:ea typeface="+mn-ea"/>
              </a:rPr>
              <a:t>）</a:t>
            </a:r>
            <a:endParaRPr lang="en-US" altLang="ja-JP" sz="1600" dirty="0">
              <a:solidFill>
                <a:srgbClr val="FF0000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1600" dirty="0" smtClean="0">
                <a:latin typeface="+mn-ea"/>
                <a:ea typeface="+mn-ea"/>
              </a:rPr>
              <a:t>・</a:t>
            </a:r>
            <a:r>
              <a:rPr lang="ja-JP" altLang="en-US" sz="1600" dirty="0">
                <a:latin typeface="+mn-ea"/>
                <a:ea typeface="+mn-ea"/>
              </a:rPr>
              <a:t>昨年度は、以下</a:t>
            </a:r>
            <a:r>
              <a:rPr lang="ja-JP" altLang="en-US" sz="1600" dirty="0" smtClean="0">
                <a:latin typeface="+mn-ea"/>
                <a:ea typeface="+mn-ea"/>
              </a:rPr>
              <a:t>の皆様に</a:t>
            </a:r>
            <a:r>
              <a:rPr lang="ja-JP" altLang="en-US" sz="1600" dirty="0">
                <a:latin typeface="+mn-ea"/>
                <a:ea typeface="+mn-ea"/>
              </a:rPr>
              <a:t>スポンサー</a:t>
            </a:r>
            <a:r>
              <a:rPr lang="ja-JP" altLang="en-US" sz="1600" dirty="0" smtClean="0">
                <a:latin typeface="+mn-ea"/>
                <a:ea typeface="+mn-ea"/>
              </a:rPr>
              <a:t>にご協力いただきました</a:t>
            </a:r>
            <a:r>
              <a:rPr lang="ja-JP" altLang="en-US" sz="1600" dirty="0">
                <a:latin typeface="+mn-ea"/>
                <a:ea typeface="+mn-ea"/>
              </a:rPr>
              <a:t>。ありがとうございました</a:t>
            </a:r>
            <a:r>
              <a:rPr lang="ja-JP" altLang="en-US" sz="1600" dirty="0" smtClean="0">
                <a:latin typeface="+mn-ea"/>
                <a:ea typeface="+mn-ea"/>
              </a:rPr>
              <a:t>。</a:t>
            </a:r>
            <a:endParaRPr lang="en-US" altLang="ja-JP" sz="1600" dirty="0" smtClean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1600" dirty="0">
                <a:latin typeface="+mn-ea"/>
                <a:ea typeface="+mn-ea"/>
              </a:rPr>
              <a:t>　</a:t>
            </a:r>
            <a:r>
              <a:rPr lang="ja-JP" altLang="en-US" sz="1600" b="1" dirty="0" smtClean="0">
                <a:latin typeface="+mn-ea"/>
                <a:ea typeface="+mn-ea"/>
              </a:rPr>
              <a:t>今年もぜひ</a:t>
            </a:r>
            <a:r>
              <a:rPr lang="ja-JP" altLang="en-US" sz="1600" b="1" dirty="0">
                <a:latin typeface="+mn-ea"/>
                <a:ea typeface="+mn-ea"/>
              </a:rPr>
              <a:t>、よろしくお願いいたします。</a:t>
            </a:r>
            <a:r>
              <a:rPr lang="ja-JP" altLang="en-US" sz="1600" dirty="0">
                <a:latin typeface="+mn-ea"/>
                <a:ea typeface="+mn-ea"/>
              </a:rPr>
              <a:t>（五十音順・敬称略）</a:t>
            </a:r>
          </a:p>
          <a:p>
            <a:endParaRPr kumimoji="1" lang="ja-JP" altLang="en-US" sz="1600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97049"/>
              </p:ext>
            </p:extLst>
          </p:nvPr>
        </p:nvGraphicFramePr>
        <p:xfrm>
          <a:off x="704528" y="3717032"/>
          <a:ext cx="8795072" cy="2713134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536504"/>
                <a:gridCol w="4258568"/>
              </a:tblGrid>
              <a:tr h="317922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団体名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ご用意いただいた副賞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79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インディゴ株式会社</a:t>
                      </a:r>
                      <a:endParaRPr lang="ja-JP" altLang="en-US" sz="140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商品券</a:t>
                      </a:r>
                      <a:endParaRPr kumimoji="1" lang="ja-JP" altLang="en-US" dirty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7922">
                <a:tc>
                  <a:txBody>
                    <a:bodyPr/>
                    <a:lstStyle/>
                    <a:p>
                      <a:r>
                        <a:rPr lang="ja-JP" altLang="en-US" sz="1400" dirty="0" smtClean="0"/>
                        <a:t>オープン・ナレッジ・ファウンデーション・ジャパン</a:t>
                      </a: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オカピーのぬいぐるみ</a:t>
                      </a:r>
                      <a:endParaRPr kumimoji="1" lang="en-US" altLang="ja-JP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7922">
                <a:tc>
                  <a:txBody>
                    <a:bodyPr/>
                    <a:lstStyle/>
                    <a:p>
                      <a:r>
                        <a:rPr lang="ja-JP" altLang="en-US" sz="1400" dirty="0" smtClean="0"/>
                        <a:t>国際大学</a:t>
                      </a:r>
                      <a:r>
                        <a:rPr lang="en-US" altLang="ja-JP" sz="1400" dirty="0" smtClean="0"/>
                        <a:t>GLOCOM</a:t>
                      </a: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へぎそば</a:t>
                      </a:r>
                      <a:endParaRPr kumimoji="1" lang="en-US" altLang="ja-JP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7922">
                <a:tc>
                  <a:txBody>
                    <a:bodyPr/>
                    <a:lstStyle/>
                    <a:p>
                      <a:r>
                        <a:rPr lang="ja-JP" altLang="en-US" sz="1400" dirty="0" smtClean="0"/>
                        <a:t>株式会社</a:t>
                      </a:r>
                      <a:r>
                        <a:rPr lang="en-US" altLang="ja-JP" sz="1400" dirty="0" smtClean="0"/>
                        <a:t>jig.jp</a:t>
                      </a: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お酒とお菓子</a:t>
                      </a:r>
                      <a:endParaRPr kumimoji="1" lang="ja-JP" altLang="en-US" dirty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7922">
                <a:tc>
                  <a:txBody>
                    <a:bodyPr/>
                    <a:lstStyle/>
                    <a:p>
                      <a:r>
                        <a:rPr lang="zh-TW" altLang="en-US" sz="1400" dirty="0" smtClean="0"/>
                        <a:t>有限責任監査法人</a:t>
                      </a:r>
                      <a:r>
                        <a:rPr lang="ja-JP" altLang="en-US" sz="1400" dirty="0" smtClean="0"/>
                        <a:t>トーマツ</a:t>
                      </a:r>
                      <a:endParaRPr kumimoji="1" lang="zh-TW" altLang="en-US" sz="140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キャリーバック</a:t>
                      </a:r>
                      <a:endParaRPr kumimoji="1" lang="ja-JP" altLang="en-US" dirty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7922">
                <a:tc>
                  <a:txBody>
                    <a:bodyPr/>
                    <a:lstStyle/>
                    <a:p>
                      <a:r>
                        <a:rPr lang="ja-JP" altLang="en-US" sz="1400" dirty="0" smtClean="0"/>
                        <a:t>日本</a:t>
                      </a:r>
                      <a:r>
                        <a:rPr lang="en-US" altLang="ja-JP" sz="1400" dirty="0" smtClean="0"/>
                        <a:t>IBM</a:t>
                      </a:r>
                      <a:r>
                        <a:rPr lang="ja-JP" altLang="en-US" sz="1400" dirty="0" smtClean="0"/>
                        <a:t>株式会社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IBM</a:t>
                      </a:r>
                      <a:r>
                        <a:rPr kumimoji="1" lang="ja-JP" altLang="en-US" dirty="0" smtClean="0"/>
                        <a:t>ロゴ入りメッセンジャー・</a:t>
                      </a:r>
                      <a:r>
                        <a:rPr kumimoji="1" lang="ja-JP" altLang="en-US" dirty="0" smtClean="0"/>
                        <a:t>バック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レーザーポインター</a:t>
                      </a:r>
                      <a:endParaRPr kumimoji="1" lang="ja-JP" altLang="en-US" sz="1200" dirty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79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/>
                        <a:t>日本マイクロソフト株式会社</a:t>
                      </a:r>
                      <a:endParaRPr lang="en-US" altLang="ja-JP" sz="140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マウス</a:t>
                      </a:r>
                      <a:endParaRPr kumimoji="1" lang="en-US" altLang="ja-JP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068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プレゼンテーション1" id="{DE00921D-40F7-43B6-BD6D-305108E5D07E}" vid="{133BE196-5EE9-4F4C-B01D-66311A1AA8D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VLEDパワポ基本テンプレート</Template>
  <TotalTime>0</TotalTime>
  <Words>400</Words>
  <Application>Microsoft Office PowerPoint</Application>
  <PresentationFormat>A4 210 x 297 mm</PresentationFormat>
  <Paragraphs>104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VLEDパワポ基本テンプレート</vt:lpstr>
      <vt:lpstr>勝手表彰に関するご照会</vt:lpstr>
      <vt:lpstr>１. 勝手表彰の概要</vt:lpstr>
      <vt:lpstr>2. 昨年度の受賞者</vt:lpstr>
      <vt:lpstr>３. スポンサー募集中</vt:lpstr>
      <vt:lpstr>PowerPoint プレゼンテーション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2014-12-17T06:37:59Z</dcterms:created>
  <dcterms:modified xsi:type="dcterms:W3CDTF">2015-02-11T08:21:56Z</dcterms:modified>
</cp:coreProperties>
</file>