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25"/>
  </p:notesMasterIdLst>
  <p:handoutMasterIdLst>
    <p:handoutMasterId r:id="rId26"/>
  </p:handoutMasterIdLst>
  <p:sldIdLst>
    <p:sldId id="269" r:id="rId2"/>
    <p:sldId id="290" r:id="rId3"/>
    <p:sldId id="267" r:id="rId4"/>
    <p:sldId id="270" r:id="rId5"/>
    <p:sldId id="268" r:id="rId6"/>
    <p:sldId id="271" r:id="rId7"/>
    <p:sldId id="273" r:id="rId8"/>
    <p:sldId id="274" r:id="rId9"/>
    <p:sldId id="275" r:id="rId10"/>
    <p:sldId id="276" r:id="rId11"/>
    <p:sldId id="289"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Lst>
  <p:sldSz cx="9906000" cy="6858000" type="A4"/>
  <p:notesSz cx="6807200" cy="9939338"/>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extLst>
    <p:ext uri="{EFAFB233-063F-42B5-8137-9DF3F51BA10A}">
      <p15:sldGuideLst xmlns:p15="http://schemas.microsoft.com/office/powerpoint/2012/main" xmlns="">
        <p15:guide id="1" orient="horz" pos="4180">
          <p15:clr>
            <a:srgbClr val="A4A3A4"/>
          </p15:clr>
        </p15:guide>
        <p15:guide id="2" pos="5984">
          <p15:clr>
            <a:srgbClr val="A4A3A4"/>
          </p15:clr>
        </p15:guide>
      </p15:sldGuideLst>
    </p:ext>
    <p:ext uri="{2D200454-40CA-4A62-9FC3-DE9A4176ACB9}">
      <p15:notesGuideLst xmlns:p15="http://schemas.microsoft.com/office/powerpoint/2012/main" xmlns="">
        <p15:guide id="1" orient="horz" pos="3132"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6699"/>
    <a:srgbClr val="E2D9B6"/>
    <a:srgbClr val="EAEAEA"/>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6" autoAdjust="0"/>
    <p:restoredTop sz="99566" autoAdjust="0"/>
  </p:normalViewPr>
  <p:slideViewPr>
    <p:cSldViewPr>
      <p:cViewPr varScale="1">
        <p:scale>
          <a:sx n="116" d="100"/>
          <a:sy n="116" d="100"/>
        </p:scale>
        <p:origin x="-1170" y="-96"/>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61400"/>
    </p:cViewPr>
  </p:sorterViewPr>
  <p:notesViewPr>
    <p:cSldViewPr>
      <p:cViewPr varScale="1">
        <p:scale>
          <a:sx n="91" d="100"/>
          <a:sy n="91" d="100"/>
        </p:scale>
        <p:origin x="-2772" y="-102"/>
      </p:cViewPr>
      <p:guideLst>
        <p:guide orient="horz" pos="3132"/>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3860260" y="9445464"/>
            <a:ext cx="2946945" cy="493880"/>
          </a:xfrm>
          <a:prstGeom prst="rect">
            <a:avLst/>
          </a:prstGeom>
          <a:noFill/>
          <a:ln w="9525">
            <a:noFill/>
            <a:miter lim="800000"/>
            <a:headEnd/>
            <a:tailEnd/>
          </a:ln>
          <a:effectLst/>
        </p:spPr>
        <p:txBody>
          <a:bodyPr vert="horz" wrap="square" lIns="95497" tIns="47751" rIns="95497" bIns="47751" numCol="1" anchor="b" anchorCtr="0" compatLnSpc="1">
            <a:prstTxWarp prst="textNoShape">
              <a:avLst/>
            </a:prstTxWarp>
          </a:bodyPr>
          <a:lstStyle>
            <a:lvl1pPr algn="r" defTabSz="955518">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1" y="3"/>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lvl1pPr algn="l" defTabSz="955518">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3860260" y="3"/>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lvl1pPr algn="r" defTabSz="955518">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709613" y="744538"/>
            <a:ext cx="5387975" cy="3730625"/>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908745" y="4721192"/>
            <a:ext cx="4989714" cy="4474246"/>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1" y="9445464"/>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b" anchorCtr="0" compatLnSpc="1">
            <a:prstTxWarp prst="textNoShape">
              <a:avLst/>
            </a:prstTxWarp>
          </a:bodyPr>
          <a:lstStyle>
            <a:lvl1pPr algn="l" defTabSz="955518">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3860260" y="9445464"/>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b" anchorCtr="0" compatLnSpc="1">
            <a:prstTxWarp prst="textNoShape">
              <a:avLst/>
            </a:prstTxWarp>
          </a:bodyPr>
          <a:lstStyle>
            <a:lvl1pPr algn="r" defTabSz="955518">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メイリオ" panose="020B0604030504040204" pitchFamily="50" charset="-128"/>
                <a:ea typeface="メイリオ" panose="020B0604030504040204" pitchFamily="50" charset="-128"/>
              </a:defRPr>
            </a:lvl1pPr>
          </a:lstStyle>
          <a:p>
            <a:r>
              <a:rPr lang="ja-JP" altLang="en-US" smtClean="0"/>
              <a:t>マスター サブタイトルの書式設定</a:t>
            </a:r>
            <a:endParaRPr lang="ja-JP" altLang="en-US" dirty="0"/>
          </a:p>
        </p:txBody>
      </p:sp>
      <p:sp>
        <p:nvSpPr>
          <p:cNvPr id="1914885" name="Rectangle 5"/>
          <p:cNvSpPr>
            <a:spLocks noGrp="1" noChangeArrowheads="1"/>
          </p:cNvSpPr>
          <p:nvPr>
            <p:ph type="ctrTitle" sz="quarter"/>
          </p:nvPr>
        </p:nvSpPr>
        <p:spPr>
          <a:xfrm>
            <a:off x="2792760" y="3084681"/>
            <a:ext cx="6912767"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メイリオ"/>
                <a:ea typeface="メイリオ"/>
                <a:cs typeface="メイリオ"/>
              </a:defRPr>
            </a:lvl1pPr>
          </a:lstStyle>
          <a:p>
            <a:r>
              <a:rPr lang="ja-JP" altLang="en-US" smtClean="0"/>
              <a:t>マスター タイトルの書式設定</a:t>
            </a:r>
            <a:endParaRPr lang="ja-JP" altLang="en-US" dirty="0"/>
          </a:p>
        </p:txBody>
      </p:sp>
      <p:sp>
        <p:nvSpPr>
          <p:cNvPr id="4" name="テキスト ボックス 3"/>
          <p:cNvSpPr txBox="1"/>
          <p:nvPr userDrawn="1"/>
        </p:nvSpPr>
        <p:spPr>
          <a:xfrm>
            <a:off x="2792760" y="2557264"/>
            <a:ext cx="7113240" cy="369332"/>
          </a:xfrm>
          <a:prstGeom prst="rect">
            <a:avLst/>
          </a:prstGeom>
          <a:solidFill>
            <a:schemeClr val="accent2"/>
          </a:solidFill>
          <a:ln>
            <a:solidFill>
              <a:srgbClr val="1F497D"/>
            </a:solidFill>
          </a:ln>
        </p:spPr>
        <p:txBody>
          <a:bodyPr wrap="square" rtlCol="0">
            <a:spAutoFit/>
          </a:bodyPr>
          <a:lstStyle/>
          <a:p>
            <a:pPr algn="l"/>
            <a:endParaRPr kumimoji="1" lang="ja-JP" altLang="en-US" dirty="0" smtClean="0">
              <a:latin typeface="ヒラギノ角ゴ ProN W6"/>
              <a:ea typeface="ヒラギノ角ゴ ProN W6"/>
              <a:cs typeface="ヒラギノ角ゴ ProN W6"/>
            </a:endParaRPr>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プレースホルダー 6"/>
          <p:cNvSpPr>
            <a:spLocks noGrp="1"/>
          </p:cNvSpPr>
          <p:nvPr>
            <p:ph type="body" sz="quarter" idx="10"/>
          </p:nvPr>
        </p:nvSpPr>
        <p:spPr>
          <a:xfrm>
            <a:off x="2792760" y="2557264"/>
            <a:ext cx="7113240" cy="369332"/>
          </a:xfrm>
        </p:spPr>
        <p:txBody>
          <a:bodyPr anchor="ctr" anchorCtr="0"/>
          <a:lstStyle>
            <a:lvl1pPr marL="0" indent="0">
              <a:buNone/>
              <a:defRPr b="1">
                <a:solidFill>
                  <a:schemeClr val="tx1"/>
                </a:solidFill>
              </a:defRPr>
            </a:lvl1pPr>
          </a:lstStyle>
          <a:p>
            <a:pPr lvl="0"/>
            <a:r>
              <a:rPr kumimoji="1" lang="ja-JP" altLang="en-US" smtClean="0"/>
              <a:t>マスター テキストの書式設定</a:t>
            </a:r>
          </a:p>
        </p:txBody>
      </p:sp>
      <p:sp>
        <p:nvSpPr>
          <p:cNvPr id="10" name="Text Box 785"/>
          <p:cNvSpPr txBox="1">
            <a:spLocks noChangeArrowheads="1"/>
          </p:cNvSpPr>
          <p:nvPr userDrawn="1"/>
        </p:nvSpPr>
        <p:spPr bwMode="auto">
          <a:xfrm>
            <a:off x="8985448" y="195513"/>
            <a:ext cx="828675" cy="284163"/>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57263" eaLnBrk="0" hangingPunct="0">
              <a:defRPr kumimoji="1" sz="1200">
                <a:solidFill>
                  <a:schemeClr val="tx1"/>
                </a:solidFill>
                <a:latin typeface="Arial" charset="0"/>
                <a:ea typeface="ＭＳ Ｐゴシック" pitchFamily="50" charset="-128"/>
              </a:defRPr>
            </a:lvl1pPr>
            <a:lvl2pPr marL="742950" indent="-285750" defTabSz="957263" eaLnBrk="0" hangingPunct="0">
              <a:defRPr kumimoji="1" sz="1200">
                <a:solidFill>
                  <a:schemeClr val="tx1"/>
                </a:solidFill>
                <a:latin typeface="Arial" charset="0"/>
                <a:ea typeface="ＭＳ Ｐゴシック" pitchFamily="50" charset="-128"/>
              </a:defRPr>
            </a:lvl2pPr>
            <a:lvl3pPr marL="1143000" indent="-228600" defTabSz="957263" eaLnBrk="0" hangingPunct="0">
              <a:defRPr kumimoji="1" sz="1200">
                <a:solidFill>
                  <a:schemeClr val="tx1"/>
                </a:solidFill>
                <a:latin typeface="Arial" charset="0"/>
                <a:ea typeface="ＭＳ Ｐゴシック" pitchFamily="50" charset="-128"/>
              </a:defRPr>
            </a:lvl3pPr>
            <a:lvl4pPr marL="1600200" indent="-228600" defTabSz="957263" eaLnBrk="0" hangingPunct="0">
              <a:defRPr kumimoji="1" sz="1200">
                <a:solidFill>
                  <a:schemeClr val="tx1"/>
                </a:solidFill>
                <a:latin typeface="Arial" charset="0"/>
                <a:ea typeface="ＭＳ Ｐゴシック" pitchFamily="50" charset="-128"/>
              </a:defRPr>
            </a:lvl4pPr>
            <a:lvl5pPr marL="2057400" indent="-228600" defTabSz="957263" eaLnBrk="0" hangingPunct="0">
              <a:defRPr kumimoji="1" sz="12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9pPr>
          </a:lstStyle>
          <a:p>
            <a:pPr eaLnBrk="1" hangingPunct="1">
              <a:spcBef>
                <a:spcPct val="50000"/>
              </a:spcBef>
            </a:pPr>
            <a:endParaRPr lang="en-US" altLang="ja-JP" dirty="0">
              <a:solidFill>
                <a:schemeClr val="bg2"/>
              </a:solidFill>
            </a:endParaRPr>
          </a:p>
        </p:txBody>
      </p:sp>
      <p:sp>
        <p:nvSpPr>
          <p:cNvPr id="9" name="テキスト プレースホルダー 8"/>
          <p:cNvSpPr>
            <a:spLocks noGrp="1"/>
          </p:cNvSpPr>
          <p:nvPr>
            <p:ph type="body" sz="quarter" idx="11"/>
          </p:nvPr>
        </p:nvSpPr>
        <p:spPr>
          <a:xfrm>
            <a:off x="8985448" y="188913"/>
            <a:ext cx="828873" cy="290763"/>
          </a:xfrm>
        </p:spPr>
        <p:txBody>
          <a:bodyPr>
            <a:normAutofit/>
          </a:bodyPr>
          <a:lstStyle>
            <a:lvl1pPr marL="0" indent="0" algn="ctr">
              <a:buNone/>
              <a:defRPr sz="1200"/>
            </a:lvl1pPr>
          </a:lstStyle>
          <a:p>
            <a:pPr lvl="0"/>
            <a:r>
              <a:rPr kumimoji="1" lang="ja-JP" altLang="en-US" smtClean="0"/>
              <a:t>マスター テキストの書式設定</a:t>
            </a:r>
          </a:p>
        </p:txBody>
      </p:sp>
      <p:sp>
        <p:nvSpPr>
          <p:cNvPr id="11" name="Rectangle 6"/>
          <p:cNvSpPr txBox="1">
            <a:spLocks noChangeArrowheads="1"/>
          </p:cNvSpPr>
          <p:nvPr userDrawn="1"/>
        </p:nvSpPr>
        <p:spPr bwMode="auto">
          <a:xfrm>
            <a:off x="2798084" y="5707166"/>
            <a:ext cx="6912767" cy="314122"/>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sp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algn="r" latinLnBrk="0"/>
            <a:r>
              <a:rPr lang="ja-JP" altLang="en-US" sz="1600" kern="0" dirty="0" smtClean="0"/>
              <a:t>オープン＆ビッグデータ活用・地方創生推進機構</a:t>
            </a:r>
            <a:r>
              <a:rPr lang="ja-JP" altLang="en-US" sz="1600" kern="0" baseline="0" dirty="0" smtClean="0"/>
              <a:t> 事務局</a:t>
            </a:r>
            <a:endParaRPr lang="ja-JP" altLang="en-US" sz="1600" kern="0" dirty="0" smtClean="0"/>
          </a:p>
        </p:txBody>
      </p:sp>
      <p:sp>
        <p:nvSpPr>
          <p:cNvPr id="12" name="Rectangle 5"/>
          <p:cNvSpPr txBox="1">
            <a:spLocks noChangeArrowheads="1"/>
          </p:cNvSpPr>
          <p:nvPr userDrawn="1"/>
        </p:nvSpPr>
        <p:spPr bwMode="auto">
          <a:xfrm>
            <a:off x="2792759" y="1772816"/>
            <a:ext cx="6912767" cy="437233"/>
          </a:xfrm>
          <a:prstGeom prst="rect">
            <a:avLst/>
          </a:prstGeom>
          <a:noFill/>
          <a:ln w="12700" cap="sq">
            <a:noFill/>
            <a:miter lim="800000"/>
            <a:headEnd type="none" w="sm" len="sm"/>
            <a:tailEnd type="none" w="sm" len="sm"/>
          </a:ln>
        </p:spPr>
        <p:txBody>
          <a:bodyPr vert="horz" wrap="square" lIns="67245" tIns="33622" rIns="67245" bIns="33622" numCol="1" anchor="b" anchorCtr="0" compatLnSpc="1">
            <a:prstTxWarp prst="textNoShape">
              <a:avLst/>
            </a:prstTxWarp>
            <a:spAutoFit/>
          </a:bodyPr>
          <a:lstStyle>
            <a:lvl1pPr algn="l" defTabSz="972616" rtl="0" eaLnBrk="1" fontAlgn="base" hangingPunct="1">
              <a:spcBef>
                <a:spcPct val="0"/>
              </a:spcBef>
              <a:spcAft>
                <a:spcPct val="0"/>
              </a:spcAft>
              <a:defRPr kumimoji="1" sz="3200" b="1" i="0" baseline="0">
                <a:solidFill>
                  <a:srgbClr val="404040"/>
                </a:solidFill>
                <a:latin typeface="メイリオ"/>
                <a:ea typeface="メイリオ"/>
                <a:cs typeface="メイリオ"/>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a:lstStyle>
          <a:p>
            <a:pPr latinLnBrk="0"/>
            <a:r>
              <a:rPr lang="ja-JP" altLang="en-US" sz="2400" kern="0" dirty="0" smtClean="0"/>
              <a:t>オープン＆ビッグデータ活用・地方創生推進機構</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solidFill>
                  <a:schemeClr val="bg2">
                    <a:lumMod val="75000"/>
                    <a:lumOff val="25000"/>
                  </a:schemeClr>
                </a:solidFill>
                <a:latin typeface="Calibri" pitchFamily="34" charset="0"/>
              </a:defRPr>
            </a:lvl1pPr>
          </a:lstStyle>
          <a:p>
            <a:r>
              <a:rPr lang="ja-JP" altLang="en-US" smtClean="0"/>
              <a:t>マスター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100"/>
            </a:lvl1pPr>
            <a:lvl2pPr>
              <a:defRPr sz="1800"/>
            </a:lvl2pPr>
            <a:lvl3pPr>
              <a:defRPr sz="1500"/>
            </a:lvl3pPr>
            <a:lvl4pPr>
              <a:defRPr sz="1300"/>
            </a:lvl4pPr>
            <a:lvl5pPr>
              <a:defRPr sz="12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1" cap="none">
                <a:solidFill>
                  <a:schemeClr val="bg2">
                    <a:lumMod val="75000"/>
                    <a:lumOff val="25000"/>
                  </a:schemeClr>
                </a:solidFill>
                <a:latin typeface="メイリオ" panose="020B0604030504040204" pitchFamily="50" charset="-128"/>
                <a:ea typeface="メイリオ" panose="020B0604030504040204" pitchFamily="50" charset="-128"/>
              </a:defRPr>
            </a:lvl1pPr>
          </a:lstStyle>
          <a:p>
            <a:r>
              <a:rPr lang="ja-JP" altLang="en-US" smtClean="0"/>
              <a:t>マスター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メイリオ" panose="020B0604030504040204" pitchFamily="50" charset="-128"/>
                <a:ea typeface="メイリオ" panose="020B0604030504040204" pitchFamily="50" charset="-128"/>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smtClean="0"/>
              <a:t>マスター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chemeClr val="accent2"/>
          </a:solidFill>
          <a:ln w="38100" cap="sq" cmpd="sng" algn="ctr">
            <a:solidFill>
              <a:schemeClr val="accent2"/>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_横">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51414" y="1322775"/>
            <a:ext cx="4515242"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コンテンツ プレースホルダ 3"/>
          <p:cNvSpPr>
            <a:spLocks noGrp="1"/>
          </p:cNvSpPr>
          <p:nvPr>
            <p:ph sz="half" idx="2"/>
          </p:nvPr>
        </p:nvSpPr>
        <p:spPr>
          <a:xfrm>
            <a:off x="4982586" y="1322775"/>
            <a:ext cx="4515243"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_縦">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15789" y="1143000"/>
            <a:ext cx="918324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3810001"/>
            <a:ext cx="9182040" cy="2601128"/>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最後のページ">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4AB2DD74-10E0-4AB2-B6D0-27B412D7252C}" type="slidenum">
              <a:rPr lang="ja-JP" altLang="en-US" smtClean="0"/>
              <a:pPr/>
              <a:t>‹#›</a:t>
            </a:fld>
            <a:endParaRPr lang="en-US" altLang="ja-JP"/>
          </a:p>
        </p:txBody>
      </p:sp>
      <p:pic>
        <p:nvPicPr>
          <p:cNvPr id="4"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94531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accent2"/>
          </a:solidFill>
          <a:ln>
            <a:solidFill>
              <a:schemeClr val="accent2"/>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オープン＆ビッグデータ活用・地方創生推進機構</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1143000"/>
            <a:ext cx="9146415" cy="5268127"/>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ja-JP" altLang="en-US" dirty="0" smtClean="0"/>
              <a:t>マスタ タイトルの書式設定</a:t>
            </a:r>
          </a:p>
        </p:txBody>
      </p:sp>
      <p:sp>
        <p:nvSpPr>
          <p:cNvPr id="1913873" name="Text Box 17"/>
          <p:cNvSpPr txBox="1">
            <a:spLocks noChangeArrowheads="1"/>
          </p:cNvSpPr>
          <p:nvPr/>
        </p:nvSpPr>
        <p:spPr bwMode="auto">
          <a:xfrm>
            <a:off x="252420" y="6638448"/>
            <a:ext cx="5767171" cy="221799"/>
          </a:xfrm>
          <a:prstGeom prst="rect">
            <a:avLst/>
          </a:prstGeom>
          <a:noFill/>
          <a:ln w="12700" cap="sq">
            <a:noFill/>
            <a:miter lim="800000"/>
            <a:headEnd type="none" w="sm" len="sm"/>
            <a:tailEnd type="none" w="sm" len="sm"/>
          </a:ln>
          <a:effectLst/>
        </p:spPr>
        <p:txBody>
          <a:bodyPr wrap="none" lIns="67254" tIns="33627" rIns="67254" bIns="33627">
            <a:spAutoFit/>
          </a:bodyPr>
          <a:lstStyle/>
          <a:p>
            <a:pPr algn="l">
              <a:defRPr/>
            </a:pPr>
            <a:r>
              <a:rPr lang="en-US" altLang="ja-JP" sz="1000" b="1" dirty="0" smtClean="0">
                <a:solidFill>
                  <a:srgbClr val="353535"/>
                </a:solidFill>
                <a:latin typeface="Arial" charset="0"/>
              </a:rPr>
              <a:t>© 2015 Vitalizing Local Economy Organization by Open Data &amp; Big Data</a:t>
            </a:r>
            <a:r>
              <a:rPr lang="en-US" altLang="ja-JP" sz="1000" b="1" baseline="0" dirty="0" smtClean="0">
                <a:solidFill>
                  <a:srgbClr val="353535"/>
                </a:solidFill>
                <a:latin typeface="Arial" charset="0"/>
              </a:rPr>
              <a:t>.</a:t>
            </a:r>
            <a:r>
              <a:rPr lang="en-US" altLang="ja-JP" sz="1000" b="1" dirty="0" smtClean="0">
                <a:solidFill>
                  <a:srgbClr val="353535"/>
                </a:solidFill>
                <a:latin typeface="Arial" charset="0"/>
              </a:rPr>
              <a:t> </a:t>
            </a:r>
            <a:r>
              <a:rPr lang="en-US" altLang="ja-JP" sz="1000" b="1" dirty="0">
                <a:solidFill>
                  <a:srgbClr val="353535"/>
                </a:solidFill>
                <a:latin typeface="Arial" charset="0"/>
              </a:rPr>
              <a:t>All Rights Reserved.</a:t>
            </a:r>
          </a:p>
        </p:txBody>
      </p:sp>
      <p:sp>
        <p:nvSpPr>
          <p:cNvPr id="9" name="Line 3"/>
          <p:cNvSpPr>
            <a:spLocks noChangeShapeType="1"/>
          </p:cNvSpPr>
          <p:nvPr/>
        </p:nvSpPr>
        <p:spPr bwMode="auto">
          <a:xfrm>
            <a:off x="0" y="990600"/>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674" r:id="rId4"/>
    <p:sldLayoutId id="2147483689" r:id="rId5"/>
    <p:sldLayoutId id="2147483676" r:id="rId6"/>
    <p:sldLayoutId id="2147483677" r:id="rId7"/>
    <p:sldLayoutId id="2147483706" r:id="rId8"/>
    <p:sldLayoutId id="2147483684" r:id="rId9"/>
  </p:sldLayoutIdLst>
  <p:timing>
    <p:tnLst>
      <p:par>
        <p:cTn id="1" dur="indefinite" restart="never" nodeType="tmRoot"/>
      </p:par>
    </p:tnLst>
  </p:timing>
  <p:hf hdr="0" ftr="0" dt="0"/>
  <p:txStyles>
    <p:titleStyle>
      <a:lvl1pPr algn="l" defTabSz="972616" rtl="0" eaLnBrk="1" fontAlgn="base" hangingPunct="1">
        <a:spcBef>
          <a:spcPct val="0"/>
        </a:spcBef>
        <a:spcAft>
          <a:spcPct val="0"/>
        </a:spcAft>
        <a:defRPr kumimoji="1" sz="2600" b="1" baseline="0">
          <a:solidFill>
            <a:schemeClr val="bg2">
              <a:lumMod val="75000"/>
              <a:lumOff val="25000"/>
            </a:schemeClr>
          </a:solidFill>
          <a:latin typeface="メイリオ" panose="020B0604030504040204" pitchFamily="50" charset="-128"/>
          <a:ea typeface="メイリオ" panose="020B0604030504040204" pitchFamily="50" charset="-128"/>
          <a:cs typeface="+mj-cs"/>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sz="quarter" idx="1"/>
          </p:nvPr>
        </p:nvSpPr>
        <p:spPr>
          <a:xfrm>
            <a:off x="2792760" y="5134039"/>
            <a:ext cx="6912767" cy="375677"/>
          </a:xfrm>
        </p:spPr>
        <p:txBody>
          <a:bodyPr/>
          <a:lstStyle/>
          <a:p>
            <a:r>
              <a:rPr lang="en-US" altLang="ja-JP" dirty="0" smtClean="0"/>
              <a:t>2015.2.13</a:t>
            </a:r>
            <a:endParaRPr lang="en-US" altLang="ja-JP" sz="2000" dirty="0" smtClean="0"/>
          </a:p>
        </p:txBody>
      </p:sp>
      <p:sp>
        <p:nvSpPr>
          <p:cNvPr id="3" name="タイトル 2"/>
          <p:cNvSpPr>
            <a:spLocks noGrp="1"/>
          </p:cNvSpPr>
          <p:nvPr>
            <p:ph type="ctrTitle" sz="quarter"/>
          </p:nvPr>
        </p:nvSpPr>
        <p:spPr>
          <a:xfrm>
            <a:off x="2792760" y="3117200"/>
            <a:ext cx="6912767" cy="1175896"/>
          </a:xfrm>
        </p:spPr>
        <p:txBody>
          <a:bodyPr/>
          <a:lstStyle/>
          <a:p>
            <a:r>
              <a:rPr lang="ja-JP" altLang="en-US" dirty="0">
                <a:latin typeface="メイリオ" pitchFamily="50" charset="-128"/>
                <a:ea typeface="メイリオ" pitchFamily="50" charset="-128"/>
                <a:cs typeface="メイリオ" pitchFamily="50" charset="-128"/>
              </a:rPr>
              <a:t>オープンデータガイド第１版</a:t>
            </a:r>
            <a:br>
              <a:rPr lang="ja-JP" altLang="en-US" dirty="0">
                <a:latin typeface="メイリオ" pitchFamily="50" charset="-128"/>
                <a:ea typeface="メイリオ" pitchFamily="50" charset="-128"/>
                <a:cs typeface="メイリオ" pitchFamily="50" charset="-128"/>
              </a:rPr>
            </a:br>
            <a:r>
              <a:rPr lang="ja-JP" altLang="en-US" sz="2000" dirty="0">
                <a:latin typeface="メイリオ" pitchFamily="50" charset="-128"/>
                <a:ea typeface="メイリオ" pitchFamily="50" charset="-128"/>
                <a:cs typeface="メイリオ" pitchFamily="50" charset="-128"/>
              </a:rPr>
              <a:t>～オープンデータのためのルール・技術の手引き</a:t>
            </a:r>
            <a:r>
              <a:rPr lang="ja-JP" altLang="en-US" sz="2000" dirty="0" smtClean="0">
                <a:latin typeface="メイリオ" pitchFamily="50" charset="-128"/>
                <a:ea typeface="メイリオ" pitchFamily="50" charset="-128"/>
                <a:cs typeface="メイリオ" pitchFamily="50" charset="-128"/>
              </a:rPr>
              <a:t>～</a:t>
            </a:r>
            <a:r>
              <a:rPr lang="en-US" altLang="ja-JP" sz="2000" dirty="0" smtClean="0">
                <a:latin typeface="メイリオ" pitchFamily="50" charset="-128"/>
                <a:ea typeface="メイリオ" pitchFamily="50" charset="-128"/>
                <a:cs typeface="メイリオ" pitchFamily="50" charset="-128"/>
              </a:rPr>
              <a:t/>
            </a:r>
            <a:br>
              <a:rPr lang="en-US" altLang="ja-JP" sz="2000" dirty="0" smtClean="0">
                <a:latin typeface="メイリオ" pitchFamily="50" charset="-128"/>
                <a:ea typeface="メイリオ" pitchFamily="50" charset="-128"/>
                <a:cs typeface="メイリオ" pitchFamily="50" charset="-128"/>
              </a:rPr>
            </a:br>
            <a:r>
              <a:rPr lang="ja-JP" altLang="en-US" sz="2000" dirty="0" smtClean="0">
                <a:latin typeface="メイリオ" pitchFamily="50" charset="-128"/>
                <a:ea typeface="メイリオ" pitchFamily="50" charset="-128"/>
                <a:cs typeface="メイリオ" pitchFamily="50" charset="-128"/>
              </a:rPr>
              <a:t>　　　　　　　　　　　　　利用</a:t>
            </a:r>
            <a:r>
              <a:rPr lang="ja-JP" altLang="en-US" sz="2000" dirty="0">
                <a:latin typeface="メイリオ" pitchFamily="50" charset="-128"/>
                <a:ea typeface="メイリオ" pitchFamily="50" charset="-128"/>
                <a:cs typeface="メイリオ" pitchFamily="50" charset="-128"/>
              </a:rPr>
              <a:t>ルール（ライセンス）編</a:t>
            </a:r>
          </a:p>
        </p:txBody>
      </p:sp>
      <p:sp>
        <p:nvSpPr>
          <p:cNvPr id="4" name="テキスト プレースホルダー 3"/>
          <p:cNvSpPr>
            <a:spLocks noGrp="1"/>
          </p:cNvSpPr>
          <p:nvPr>
            <p:ph type="body" sz="quarter" idx="10"/>
          </p:nvPr>
        </p:nvSpPr>
        <p:spPr/>
        <p:txBody>
          <a:bodyPr>
            <a:normAutofit lnSpcReduction="10000"/>
          </a:bodyPr>
          <a:lstStyle/>
          <a:p>
            <a:r>
              <a:rPr kumimoji="1" lang="ja-JP" altLang="en-US" dirty="0" smtClean="0"/>
              <a:t>平成</a:t>
            </a:r>
            <a:r>
              <a:rPr kumimoji="1" lang="en-US" altLang="ja-JP" dirty="0" smtClean="0"/>
              <a:t>26</a:t>
            </a:r>
            <a:r>
              <a:rPr kumimoji="1" lang="ja-JP" altLang="en-US" dirty="0" smtClean="0"/>
              <a:t>年度　第</a:t>
            </a:r>
            <a:r>
              <a:rPr lang="en-US" altLang="ja-JP" dirty="0"/>
              <a:t>2</a:t>
            </a:r>
            <a:r>
              <a:rPr kumimoji="1" lang="ja-JP" altLang="en-US" dirty="0" smtClean="0"/>
              <a:t>回利活用・普及委員会資料</a:t>
            </a:r>
            <a:endParaRPr kumimoji="1" lang="ja-JP" altLang="en-US" dirty="0"/>
          </a:p>
        </p:txBody>
      </p:sp>
      <p:pic>
        <p:nvPicPr>
          <p:cNvPr id="1026"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プレースホルダー 4"/>
          <p:cNvSpPr>
            <a:spLocks noGrp="1"/>
          </p:cNvSpPr>
          <p:nvPr>
            <p:ph type="body" sz="quarter" idx="11"/>
          </p:nvPr>
        </p:nvSpPr>
        <p:spPr/>
        <p:txBody>
          <a:bodyPr/>
          <a:lstStyle/>
          <a:p>
            <a:r>
              <a:rPr kumimoji="1" lang="ja-JP" altLang="en-US" dirty="0" smtClean="0"/>
              <a:t>資料</a:t>
            </a:r>
            <a:r>
              <a:rPr kumimoji="1" lang="en-US" altLang="ja-JP" dirty="0" smtClean="0"/>
              <a:t>2-3</a:t>
            </a:r>
            <a:endParaRPr kumimoji="1" lang="ja-JP" altLang="en-US" dirty="0"/>
          </a:p>
        </p:txBody>
      </p:sp>
    </p:spTree>
    <p:extLst>
      <p:ext uri="{BB962C8B-B14F-4D97-AF65-F5344CB8AC3E}">
        <p14:creationId xmlns:p14="http://schemas.microsoft.com/office/powerpoint/2010/main" val="13945640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５．</a:t>
            </a:r>
            <a:r>
              <a:rPr lang="ja-JP" altLang="en-US" dirty="0"/>
              <a:t>本書におけるオープンデータの定義</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10</a:t>
            </a:fld>
            <a:endParaRPr lang="en-US" altLang="ja-JP"/>
          </a:p>
        </p:txBody>
      </p:sp>
      <p:sp>
        <p:nvSpPr>
          <p:cNvPr id="6" name="コンテンツ プレースホルダー 2"/>
          <p:cNvSpPr>
            <a:spLocks noGrp="1"/>
          </p:cNvSpPr>
          <p:nvPr>
            <p:ph idx="1"/>
          </p:nvPr>
        </p:nvSpPr>
        <p:spPr>
          <a:xfrm>
            <a:off x="351414" y="1143000"/>
            <a:ext cx="9146415" cy="5382344"/>
          </a:xfrm>
        </p:spPr>
        <p:txBody>
          <a:bodyPr>
            <a:normAutofit fontScale="92500" lnSpcReduction="20000"/>
          </a:bodyPr>
          <a:lstStyle/>
          <a:p>
            <a:pPr marL="0" indent="0">
              <a:buNone/>
            </a:pPr>
            <a:r>
              <a:rPr lang="ja-JP" altLang="en-US" sz="1600" b="1" dirty="0"/>
              <a:t>（１）</a:t>
            </a:r>
            <a:r>
              <a:rPr lang="en-US" altLang="ja-JP" sz="1600" b="1" dirty="0"/>
              <a:t>5</a:t>
            </a:r>
            <a:r>
              <a:rPr lang="ja-JP" altLang="en-US" sz="1600" b="1" dirty="0"/>
              <a:t>★</a:t>
            </a:r>
            <a:r>
              <a:rPr lang="en-US" altLang="ja-JP" sz="1600" b="1" dirty="0"/>
              <a:t>Open Data</a:t>
            </a:r>
            <a:r>
              <a:rPr lang="ja-JP" altLang="en-US" sz="1600" b="1" dirty="0"/>
              <a:t>によるオープンデータの整理</a:t>
            </a:r>
          </a:p>
          <a:p>
            <a:pPr marL="355600" lvl="1" indent="0">
              <a:buNone/>
            </a:pPr>
            <a:r>
              <a:rPr lang="ja-JP" altLang="en-US" sz="1200" dirty="0"/>
              <a:t>★１：オープンなライセンスで提供されている（データ形式は問わない／画像や</a:t>
            </a:r>
            <a:r>
              <a:rPr lang="en-US" altLang="ja-JP" sz="1200" dirty="0"/>
              <a:t>PDF</a:t>
            </a:r>
            <a:r>
              <a:rPr lang="ja-JP" altLang="en-US" sz="1200" dirty="0"/>
              <a:t>等のデータでも可）</a:t>
            </a:r>
          </a:p>
          <a:p>
            <a:pPr marL="355600" lvl="1" indent="0">
              <a:buNone/>
            </a:pPr>
            <a:r>
              <a:rPr lang="ja-JP" altLang="en-US" sz="1200" dirty="0"/>
              <a:t>★２：構造化されたデータとして公開されている（</a:t>
            </a:r>
            <a:r>
              <a:rPr lang="en-US" altLang="ja-JP" sz="1200" dirty="0"/>
              <a:t>Excel</a:t>
            </a:r>
            <a:r>
              <a:rPr lang="ja-JP" altLang="en-US" sz="1200" dirty="0"/>
              <a:t>や</a:t>
            </a:r>
            <a:r>
              <a:rPr lang="en-US" altLang="ja-JP" sz="1200" dirty="0"/>
              <a:t>Word</a:t>
            </a:r>
            <a:r>
              <a:rPr lang="ja-JP" altLang="en-US" sz="1200" dirty="0"/>
              <a:t>等のデータ）</a:t>
            </a:r>
          </a:p>
          <a:p>
            <a:pPr marL="355600" lvl="1" indent="0">
              <a:buNone/>
            </a:pPr>
            <a:r>
              <a:rPr lang="ja-JP" altLang="en-US" sz="1200" dirty="0"/>
              <a:t>★３：非独占の（標準化された）形式で公開されている（</a:t>
            </a:r>
            <a:r>
              <a:rPr lang="en-US" altLang="ja-JP" sz="1200" dirty="0"/>
              <a:t>CSV</a:t>
            </a:r>
            <a:r>
              <a:rPr lang="ja-JP" altLang="en-US" sz="1200" dirty="0"/>
              <a:t>等のデータ）</a:t>
            </a:r>
          </a:p>
          <a:p>
            <a:pPr marL="355600" lvl="1" indent="0">
              <a:buNone/>
            </a:pPr>
            <a:r>
              <a:rPr lang="ja-JP" altLang="en-US" sz="1200" dirty="0"/>
              <a:t>★４：物事の識別に</a:t>
            </a:r>
            <a:r>
              <a:rPr lang="en-US" altLang="ja-JP" sz="1200" dirty="0"/>
              <a:t>URI</a:t>
            </a:r>
            <a:r>
              <a:rPr lang="ja-JP" altLang="en-US" sz="1200" dirty="0"/>
              <a:t>を利用している（他のデータから参照できる）</a:t>
            </a:r>
          </a:p>
          <a:p>
            <a:pPr marL="355600" lvl="1" indent="0">
              <a:buNone/>
            </a:pPr>
            <a:r>
              <a:rPr lang="ja-JP" altLang="en-US" sz="1200" dirty="0"/>
              <a:t>★５：他のデータにリンクしている（</a:t>
            </a:r>
            <a:r>
              <a:rPr lang="en-US" altLang="ja-JP" sz="1200" dirty="0"/>
              <a:t>Linked Open Data</a:t>
            </a:r>
            <a:r>
              <a:rPr lang="ja-JP" altLang="en-US" sz="1200" dirty="0"/>
              <a:t>）</a:t>
            </a:r>
            <a:endParaRPr lang="en-US" altLang="ja-JP" sz="1200" dirty="0"/>
          </a:p>
          <a:p>
            <a:pPr marL="698500" lvl="1" indent="-342900">
              <a:buFont typeface="+mj-lt"/>
              <a:buAutoNum type="arabicPeriod"/>
            </a:pPr>
            <a:endParaRPr lang="ja-JP" altLang="en-US" sz="1200" dirty="0"/>
          </a:p>
          <a:p>
            <a:pPr marL="0" indent="0">
              <a:buNone/>
            </a:pPr>
            <a:r>
              <a:rPr lang="ja-JP" altLang="en-US" sz="1600" b="1" dirty="0"/>
              <a:t>（２）「オープンデータハンドブック」によるオープンデータの定義</a:t>
            </a:r>
          </a:p>
          <a:p>
            <a:pPr marL="536575" lvl="1" indent="-180975">
              <a:buNone/>
            </a:pPr>
            <a:r>
              <a:rPr lang="ja-JP" altLang="en-US" sz="1200" dirty="0"/>
              <a:t>・自由に使えて再利用もでき、かつ誰でも再配布できるようなデータのこと。従うべき決まりは、せいぜい</a:t>
            </a:r>
            <a:r>
              <a:rPr lang="en-US" altLang="ja-JP" sz="1200" dirty="0"/>
              <a:t>『</a:t>
            </a:r>
            <a:r>
              <a:rPr lang="ja-JP" altLang="en-US" sz="1200" dirty="0"/>
              <a:t>作者のクレジットを残す</a:t>
            </a:r>
            <a:r>
              <a:rPr lang="en-US" altLang="ja-JP" sz="1200" dirty="0"/>
              <a:t>』</a:t>
            </a:r>
            <a:r>
              <a:rPr lang="ja-JP" altLang="en-US" sz="1200" dirty="0"/>
              <a:t>あるいは</a:t>
            </a:r>
            <a:r>
              <a:rPr lang="en-US" altLang="ja-JP" sz="1200" dirty="0"/>
              <a:t>『</a:t>
            </a:r>
            <a:r>
              <a:rPr lang="ja-JP" altLang="en-US" sz="1200" dirty="0"/>
              <a:t>同じ条件で配布する</a:t>
            </a:r>
            <a:r>
              <a:rPr lang="en-US" altLang="ja-JP" sz="1200" dirty="0"/>
              <a:t>』</a:t>
            </a:r>
            <a:r>
              <a:rPr lang="ja-JP" altLang="en-US" sz="1200" dirty="0"/>
              <a:t>程度である。</a:t>
            </a:r>
            <a:endParaRPr lang="en-US" altLang="ja-JP" sz="1200" dirty="0"/>
          </a:p>
          <a:p>
            <a:pPr marL="355600" lvl="1" indent="0">
              <a:buNone/>
            </a:pPr>
            <a:endParaRPr lang="ja-JP" altLang="en-US" sz="1200" dirty="0"/>
          </a:p>
          <a:p>
            <a:pPr marL="0" indent="0">
              <a:buNone/>
            </a:pPr>
            <a:r>
              <a:rPr lang="ja-JP" altLang="en-US" sz="1600" b="1" dirty="0"/>
              <a:t>（３）「電子行政オープンデータ戦略」による</a:t>
            </a:r>
            <a:r>
              <a:rPr lang="en-US" altLang="ja-JP" sz="1600" b="1" dirty="0"/>
              <a:t>4</a:t>
            </a:r>
            <a:r>
              <a:rPr lang="ja-JP" altLang="en-US" sz="1600" b="1" dirty="0" err="1"/>
              <a:t>つの</a:t>
            </a:r>
            <a:r>
              <a:rPr lang="ja-JP" altLang="en-US" sz="1600" b="1" dirty="0"/>
              <a:t>基本原則</a:t>
            </a:r>
          </a:p>
          <a:p>
            <a:pPr marL="354013" lvl="1" indent="0">
              <a:buNone/>
            </a:pPr>
            <a:r>
              <a:rPr lang="ja-JP" altLang="en-US" sz="1200" dirty="0"/>
              <a:t>・政府自ら積極的に公共データを公開すること</a:t>
            </a:r>
          </a:p>
          <a:p>
            <a:pPr marL="354013" lvl="1" indent="0">
              <a:buNone/>
            </a:pPr>
            <a:r>
              <a:rPr lang="ja-JP" altLang="en-US" sz="1200" dirty="0"/>
              <a:t>・機械判読可能な形式で公開すること</a:t>
            </a:r>
          </a:p>
          <a:p>
            <a:pPr marL="354013" lvl="1" indent="0">
              <a:buNone/>
            </a:pPr>
            <a:r>
              <a:rPr lang="ja-JP" altLang="en-US" sz="1200" dirty="0"/>
              <a:t>・営利目的、非営利目的を問わず活用を促進すること</a:t>
            </a:r>
          </a:p>
          <a:p>
            <a:pPr marL="354013" lvl="1" indent="0">
              <a:buNone/>
            </a:pPr>
            <a:r>
              <a:rPr lang="ja-JP" altLang="en-US" sz="1200" dirty="0"/>
              <a:t>・取組可能な公共データから速やかに公開等の具体的な取組に着手し、成果を確実に蓄積していく</a:t>
            </a:r>
            <a:r>
              <a:rPr lang="ja-JP" altLang="en-US" sz="1200" dirty="0" smtClean="0"/>
              <a:t>こと</a:t>
            </a:r>
            <a:endParaRPr lang="en-US" altLang="ja-JP" sz="1200" dirty="0" smtClean="0"/>
          </a:p>
          <a:p>
            <a:pPr marL="354013" lvl="1" indent="0">
              <a:buNone/>
            </a:pPr>
            <a:endParaRPr lang="ja-JP" altLang="en-US" sz="1200" dirty="0"/>
          </a:p>
          <a:p>
            <a:pPr marL="0" indent="0">
              <a:buNone/>
            </a:pPr>
            <a:r>
              <a:rPr lang="ja-JP" altLang="en-US" sz="1600" b="1" dirty="0"/>
              <a:t>（４）「電子行政オープンデータ推進のためのロードマップ」によるオープンデータの定義</a:t>
            </a:r>
          </a:p>
          <a:p>
            <a:pPr marL="536575" lvl="1" indent="-180975">
              <a:buNone/>
            </a:pPr>
            <a:r>
              <a:rPr lang="ja-JP" altLang="en-US" sz="1200" dirty="0"/>
              <a:t>・「機械判読に適したデータ形式のデータ」を「営利目的も含めた二次利用が可能な利用ルールで公開」する</a:t>
            </a:r>
            <a:r>
              <a:rPr lang="ja-JP" altLang="en-US" sz="1200" dirty="0" smtClean="0"/>
              <a:t>こと</a:t>
            </a:r>
            <a:endParaRPr lang="en-US" altLang="ja-JP" sz="1200" dirty="0"/>
          </a:p>
          <a:p>
            <a:pPr marL="536575" lvl="1" indent="-180975">
              <a:buNone/>
            </a:pPr>
            <a:endParaRPr lang="ja-JP" altLang="en-US" sz="1200" dirty="0"/>
          </a:p>
          <a:p>
            <a:pPr marL="0" indent="0">
              <a:buNone/>
            </a:pPr>
            <a:r>
              <a:rPr lang="ja-JP" altLang="en-US" sz="1600" b="1" dirty="0"/>
              <a:t>（５）本書におけるオープンデータの定義</a:t>
            </a:r>
            <a:endParaRPr lang="en-US" altLang="ja-JP" sz="1600" b="1" dirty="0"/>
          </a:p>
          <a:p>
            <a:pPr marL="0" indent="354013">
              <a:buNone/>
            </a:pPr>
            <a:r>
              <a:rPr lang="ja-JP" altLang="en-US" sz="1200" dirty="0"/>
              <a:t>・以上を踏まえて、本書では、オープンデータを以下の通り定義する。</a:t>
            </a:r>
            <a:endParaRPr lang="en-US" altLang="ja-JP" sz="1200" dirty="0"/>
          </a:p>
          <a:p>
            <a:pPr marL="0" indent="354013">
              <a:buNone/>
            </a:pPr>
            <a:endParaRPr lang="ja-JP" altLang="en-US" sz="1200" dirty="0"/>
          </a:p>
          <a:p>
            <a:pPr marL="2243138" lvl="1" indent="-1887538">
              <a:buNone/>
            </a:pPr>
            <a:r>
              <a:rPr lang="ja-JP" altLang="en-US" sz="1400" b="1" dirty="0"/>
              <a:t>「オープンデータ」＝「営利目的も含めた二次利用が可能な利用ルール」かつ「機械判読に適したデータ形式」</a:t>
            </a:r>
            <a:r>
              <a:rPr lang="ja-JP" altLang="en-US" sz="1400" b="1" dirty="0" smtClean="0"/>
              <a:t>で公開</a:t>
            </a:r>
            <a:endParaRPr lang="en-US" altLang="ja-JP" sz="1400" b="1" dirty="0" smtClean="0"/>
          </a:p>
          <a:p>
            <a:pPr marL="2243138" lvl="1" indent="-1887538">
              <a:buNone/>
            </a:pPr>
            <a:r>
              <a:rPr lang="ja-JP" altLang="en-US" sz="1400" b="1" dirty="0" smtClean="0"/>
              <a:t>　　　　　　　　　　された</a:t>
            </a:r>
            <a:r>
              <a:rPr lang="ja-JP" altLang="en-US" sz="1400" b="1" dirty="0"/>
              <a:t>データ。</a:t>
            </a:r>
          </a:p>
          <a:p>
            <a:pPr marL="0" indent="0">
              <a:buNone/>
            </a:pPr>
            <a:endParaRPr lang="ja-JP" altLang="en-US" sz="1200" dirty="0"/>
          </a:p>
        </p:txBody>
      </p:sp>
    </p:spTree>
    <p:extLst>
      <p:ext uri="{BB962C8B-B14F-4D97-AF65-F5344CB8AC3E}">
        <p14:creationId xmlns:p14="http://schemas.microsoft.com/office/powerpoint/2010/main" val="839204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６．オープンデータの作成・公開手順</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11</a:t>
            </a:fld>
            <a:endParaRPr lang="en-US" altLang="ja-JP"/>
          </a:p>
        </p:txBody>
      </p:sp>
      <p:sp>
        <p:nvSpPr>
          <p:cNvPr id="5" name="角丸四角形 4"/>
          <p:cNvSpPr/>
          <p:nvPr/>
        </p:nvSpPr>
        <p:spPr bwMode="auto">
          <a:xfrm>
            <a:off x="300568" y="2759621"/>
            <a:ext cx="9440867" cy="898911"/>
          </a:xfrm>
          <a:prstGeom prst="roundRect">
            <a:avLst/>
          </a:prstGeom>
          <a:solidFill>
            <a:schemeClr val="tx1"/>
          </a:solidFill>
          <a:ln w="12700" cap="sq" cmpd="sng" algn="ctr">
            <a:solidFill>
              <a:srgbClr val="C00000"/>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6" name="角丸四角形 5"/>
          <p:cNvSpPr/>
          <p:nvPr/>
        </p:nvSpPr>
        <p:spPr bwMode="auto">
          <a:xfrm>
            <a:off x="56456" y="2579839"/>
            <a:ext cx="1690514" cy="359564"/>
          </a:xfrm>
          <a:prstGeom prst="roundRect">
            <a:avLst/>
          </a:prstGeom>
          <a:solidFill>
            <a:srgbClr val="C00000"/>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 </a:t>
            </a:r>
            <a:r>
              <a:rPr kumimoji="0" lang="ja-JP" altLang="en-US"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現状把握</a:t>
            </a:r>
          </a:p>
        </p:txBody>
      </p:sp>
      <p:cxnSp>
        <p:nvCxnSpPr>
          <p:cNvPr id="7" name="直線矢印コネクタ 6"/>
          <p:cNvCxnSpPr>
            <a:stCxn id="6" idx="2"/>
            <a:endCxn id="6" idx="2"/>
          </p:cNvCxnSpPr>
          <p:nvPr/>
        </p:nvCxnSpPr>
        <p:spPr bwMode="auto">
          <a:xfrm>
            <a:off x="901713" y="2939403"/>
            <a:ext cx="0" cy="0"/>
          </a:xfrm>
          <a:prstGeom prst="straightConnector1">
            <a:avLst/>
          </a:prstGeom>
          <a:solidFill>
            <a:schemeClr val="accent1"/>
          </a:solidFill>
          <a:ln w="12700" cap="sq" cmpd="sng" algn="ctr">
            <a:solidFill>
              <a:srgbClr val="C00000"/>
            </a:solidFill>
            <a:prstDash val="solid"/>
            <a:round/>
            <a:headEnd type="none" w="sm" len="sm"/>
            <a:tailEnd type="arrow"/>
          </a:ln>
          <a:effectLst/>
        </p:spPr>
      </p:cxnSp>
      <p:sp>
        <p:nvSpPr>
          <p:cNvPr id="8" name="角丸四角形 7"/>
          <p:cNvSpPr/>
          <p:nvPr/>
        </p:nvSpPr>
        <p:spPr bwMode="auto">
          <a:xfrm>
            <a:off x="791614" y="3128245"/>
            <a:ext cx="1237676" cy="299637"/>
          </a:xfrm>
          <a:prstGeom prst="roundRect">
            <a:avLst/>
          </a:prstGeom>
          <a:solidFill>
            <a:schemeClr val="tx1"/>
          </a:solidFill>
          <a:ln w="12700" cap="sq" cmpd="sng" algn="ctr">
            <a:solidFill>
              <a:srgbClr val="C00000"/>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rPr>
              <a:t>形式</a:t>
            </a:r>
          </a:p>
        </p:txBody>
      </p:sp>
      <p:sp>
        <p:nvSpPr>
          <p:cNvPr id="9" name="角丸四角形 8"/>
          <p:cNvSpPr/>
          <p:nvPr/>
        </p:nvSpPr>
        <p:spPr bwMode="auto">
          <a:xfrm>
            <a:off x="300568" y="1464088"/>
            <a:ext cx="9440867" cy="893232"/>
          </a:xfrm>
          <a:prstGeom prst="roundRect">
            <a:avLst/>
          </a:prstGeom>
          <a:solidFill>
            <a:schemeClr val="tx1"/>
          </a:solidFill>
          <a:ln w="12700" cap="sq" cmpd="sng" algn="ctr">
            <a:solidFill>
              <a:srgbClr val="C00000"/>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1" hangingPunct="1">
              <a:lnSpc>
                <a:spcPct val="100000"/>
              </a:lnSpc>
              <a:spcBef>
                <a:spcPct val="0"/>
              </a:spcBef>
              <a:spcAft>
                <a:spcPct val="0"/>
              </a:spcAft>
              <a:buClrTx/>
              <a:buSzTx/>
              <a:buFontTx/>
              <a:buNone/>
              <a:tabLst/>
            </a:pPr>
            <a:endPar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base" latinLnBrk="1"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rPr>
              <a:t>オープンデータの作成・公開を推進するための横断的組織を設立する。</a:t>
            </a:r>
          </a:p>
          <a:p>
            <a:pPr marL="0" marR="0" indent="0" algn="l" defTabSz="914400" rtl="0" eaLnBrk="1" fontAlgn="base" latinLnBrk="1" hangingPunct="1">
              <a:lnSpc>
                <a:spcPct val="100000"/>
              </a:lnSpc>
              <a:spcBef>
                <a:spcPct val="0"/>
              </a:spcBef>
              <a:spcAft>
                <a:spcPct val="0"/>
              </a:spcAft>
              <a:buClrTx/>
              <a:buSzTx/>
              <a:buFontTx/>
              <a:buNone/>
              <a:tabLst/>
            </a:pPr>
            <a:r>
              <a:rPr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これ</a:t>
            </a:r>
            <a:r>
              <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rPr>
              <a:t>以降の活動は、この推進組織が中心となって進める。</a:t>
            </a:r>
          </a:p>
        </p:txBody>
      </p:sp>
      <p:sp>
        <p:nvSpPr>
          <p:cNvPr id="10" name="角丸四角形 9"/>
          <p:cNvSpPr/>
          <p:nvPr/>
        </p:nvSpPr>
        <p:spPr bwMode="auto">
          <a:xfrm>
            <a:off x="56456" y="1268760"/>
            <a:ext cx="4497872" cy="359564"/>
          </a:xfrm>
          <a:prstGeom prst="roundRect">
            <a:avLst/>
          </a:prstGeom>
          <a:solidFill>
            <a:srgbClr val="C00000"/>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 </a:t>
            </a:r>
            <a:r>
              <a:rPr kumimoji="0" lang="ja-JP" altLang="en-US"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オープンデータ推進組織の設立</a:t>
            </a:r>
          </a:p>
        </p:txBody>
      </p:sp>
      <p:cxnSp>
        <p:nvCxnSpPr>
          <p:cNvPr id="11" name="直線矢印コネクタ 10"/>
          <p:cNvCxnSpPr>
            <a:stCxn id="9" idx="2"/>
            <a:endCxn id="5" idx="0"/>
          </p:cNvCxnSpPr>
          <p:nvPr/>
        </p:nvCxnSpPr>
        <p:spPr bwMode="auto">
          <a:xfrm>
            <a:off x="5021002" y="2357320"/>
            <a:ext cx="0" cy="402301"/>
          </a:xfrm>
          <a:prstGeom prst="straightConnector1">
            <a:avLst/>
          </a:prstGeom>
          <a:solidFill>
            <a:schemeClr val="accent1"/>
          </a:solidFill>
          <a:ln w="19050" cap="sq" cmpd="sng" algn="ctr">
            <a:solidFill>
              <a:srgbClr val="C00000"/>
            </a:solidFill>
            <a:prstDash val="solid"/>
            <a:round/>
            <a:headEnd type="none" w="sm" len="sm"/>
            <a:tailEnd type="arrow"/>
          </a:ln>
          <a:effectLst/>
        </p:spPr>
      </p:cxnSp>
      <p:sp>
        <p:nvSpPr>
          <p:cNvPr id="12" name="角丸四角形 11"/>
          <p:cNvSpPr/>
          <p:nvPr/>
        </p:nvSpPr>
        <p:spPr bwMode="auto">
          <a:xfrm>
            <a:off x="2471500" y="3128245"/>
            <a:ext cx="1237676" cy="299637"/>
          </a:xfrm>
          <a:prstGeom prst="roundRect">
            <a:avLst/>
          </a:prstGeom>
          <a:solidFill>
            <a:schemeClr val="tx1"/>
          </a:solidFill>
          <a:ln w="12700" cap="sq" cmpd="sng" algn="ctr">
            <a:solidFill>
              <a:srgbClr val="C00000"/>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rPr>
              <a:t>管理者</a:t>
            </a:r>
          </a:p>
        </p:txBody>
      </p:sp>
      <p:sp>
        <p:nvSpPr>
          <p:cNvPr id="13" name="角丸四角形 12"/>
          <p:cNvSpPr/>
          <p:nvPr/>
        </p:nvSpPr>
        <p:spPr bwMode="auto">
          <a:xfrm>
            <a:off x="4091899" y="3128245"/>
            <a:ext cx="1512249" cy="299637"/>
          </a:xfrm>
          <a:prstGeom prst="roundRect">
            <a:avLst/>
          </a:prstGeom>
          <a:solidFill>
            <a:schemeClr val="tx1"/>
          </a:solidFill>
          <a:ln w="12700" cap="sq" cmpd="sng" algn="ctr">
            <a:solidFill>
              <a:srgbClr val="C00000"/>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rPr>
              <a:t>更新頻度</a:t>
            </a:r>
          </a:p>
        </p:txBody>
      </p:sp>
      <p:sp>
        <p:nvSpPr>
          <p:cNvPr id="14" name="角丸四角形 13"/>
          <p:cNvSpPr/>
          <p:nvPr/>
        </p:nvSpPr>
        <p:spPr bwMode="auto">
          <a:xfrm>
            <a:off x="300568" y="3898241"/>
            <a:ext cx="4276602" cy="898911"/>
          </a:xfrm>
          <a:prstGeom prst="roundRect">
            <a:avLst/>
          </a:prstGeom>
          <a:solidFill>
            <a:schemeClr val="tx1"/>
          </a:solidFill>
          <a:ln w="12700" cap="sq" cmpd="sng" algn="ctr">
            <a:solidFill>
              <a:srgbClr val="C00000"/>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1"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rPr>
              <a:t/>
            </a:r>
            <a:br>
              <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rPr>
            </a:br>
            <a:r>
              <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rPr>
              <a:t>オープンデータとする対象のデータと手法を明確にし、マイルストーンと計画を立案する。</a:t>
            </a:r>
          </a:p>
        </p:txBody>
      </p:sp>
      <p:sp>
        <p:nvSpPr>
          <p:cNvPr id="15" name="角丸四角形 14"/>
          <p:cNvSpPr/>
          <p:nvPr/>
        </p:nvSpPr>
        <p:spPr bwMode="auto">
          <a:xfrm>
            <a:off x="56456" y="3778386"/>
            <a:ext cx="1690514" cy="359564"/>
          </a:xfrm>
          <a:prstGeom prst="roundRect">
            <a:avLst/>
          </a:prstGeom>
          <a:solidFill>
            <a:srgbClr val="C00000"/>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 </a:t>
            </a:r>
            <a:r>
              <a:rPr kumimoji="0" lang="ja-JP" altLang="en-US"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計画立案</a:t>
            </a:r>
          </a:p>
        </p:txBody>
      </p:sp>
      <p:sp>
        <p:nvSpPr>
          <p:cNvPr id="16" name="角丸四角形 15"/>
          <p:cNvSpPr/>
          <p:nvPr/>
        </p:nvSpPr>
        <p:spPr bwMode="auto">
          <a:xfrm>
            <a:off x="5317320" y="3898241"/>
            <a:ext cx="4276602" cy="898911"/>
          </a:xfrm>
          <a:prstGeom prst="roundRect">
            <a:avLst/>
          </a:prstGeom>
          <a:solidFill>
            <a:schemeClr val="tx1"/>
          </a:solidFill>
          <a:ln w="12700" cap="sq" cmpd="sng" algn="ctr">
            <a:solidFill>
              <a:srgbClr val="C00000"/>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1"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rPr>
              <a:t/>
            </a:r>
            <a:br>
              <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rPr>
            </a:br>
            <a:r>
              <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rPr>
              <a:t>計画に基づき、</a:t>
            </a:r>
            <a:r>
              <a:rPr kumimoji="0"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デ</a:t>
            </a:r>
            <a:r>
              <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rPr>
              <a:t>ータを作成・整形し、公開の準備をする。</a:t>
            </a:r>
          </a:p>
        </p:txBody>
      </p:sp>
      <p:sp>
        <p:nvSpPr>
          <p:cNvPr id="17" name="角丸四角形 16"/>
          <p:cNvSpPr/>
          <p:nvPr/>
        </p:nvSpPr>
        <p:spPr bwMode="auto">
          <a:xfrm>
            <a:off x="5168527" y="3778386"/>
            <a:ext cx="1454715" cy="359564"/>
          </a:xfrm>
          <a:prstGeom prst="roundRect">
            <a:avLst/>
          </a:prstGeom>
          <a:solidFill>
            <a:srgbClr val="C00000"/>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 </a:t>
            </a:r>
            <a:r>
              <a:rPr kumimoji="0" lang="ja-JP" altLang="en-US"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公開作業</a:t>
            </a:r>
          </a:p>
        </p:txBody>
      </p:sp>
      <p:sp>
        <p:nvSpPr>
          <p:cNvPr id="18" name="角丸四角形 17"/>
          <p:cNvSpPr/>
          <p:nvPr/>
        </p:nvSpPr>
        <p:spPr bwMode="auto">
          <a:xfrm>
            <a:off x="5316029" y="5266393"/>
            <a:ext cx="4276602" cy="1105761"/>
          </a:xfrm>
          <a:prstGeom prst="roundRect">
            <a:avLst/>
          </a:prstGeom>
          <a:solidFill>
            <a:schemeClr val="tx1"/>
          </a:solidFill>
          <a:ln w="12700" cap="sq" cmpd="sng" algn="ctr">
            <a:solidFill>
              <a:srgbClr val="C00000"/>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algn="l"/>
            <a:r>
              <a:rPr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
            </a:r>
            <a:br>
              <a:rPr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br>
            <a:endParaRPr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オープンデータ</a:t>
            </a:r>
            <a:r>
              <a:rPr lang="ja-JP" altLang="en-US" sz="14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管理のマイルストーンに基づき、ある程度の情報が登録された段階で公開し、システムの運用を開始する</a:t>
            </a:r>
            <a:r>
              <a:rPr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角丸四角形 18"/>
          <p:cNvSpPr/>
          <p:nvPr/>
        </p:nvSpPr>
        <p:spPr bwMode="auto">
          <a:xfrm>
            <a:off x="5094758" y="5146538"/>
            <a:ext cx="1690514" cy="359564"/>
          </a:xfrm>
          <a:prstGeom prst="roundRect">
            <a:avLst/>
          </a:prstGeom>
          <a:solidFill>
            <a:srgbClr val="C00000"/>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 </a:t>
            </a:r>
            <a:r>
              <a:rPr kumimoji="0" lang="ja-JP" altLang="en-US"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公開・運用</a:t>
            </a:r>
          </a:p>
        </p:txBody>
      </p:sp>
      <p:sp>
        <p:nvSpPr>
          <p:cNvPr id="20" name="角丸四角形 19"/>
          <p:cNvSpPr/>
          <p:nvPr/>
        </p:nvSpPr>
        <p:spPr bwMode="auto">
          <a:xfrm>
            <a:off x="300568" y="5266393"/>
            <a:ext cx="4276602" cy="1105761"/>
          </a:xfrm>
          <a:prstGeom prst="roundRect">
            <a:avLst/>
          </a:prstGeom>
          <a:solidFill>
            <a:schemeClr val="tx1"/>
          </a:solidFill>
          <a:ln w="12700" cap="sq" cmpd="sng" algn="ctr">
            <a:solidFill>
              <a:srgbClr val="C00000"/>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algn="l"/>
            <a:endParaRPr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利用者</a:t>
            </a:r>
            <a:r>
              <a:rPr lang="ja-JP" altLang="en-US" sz="14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や作業担当者からの</a:t>
            </a:r>
            <a:r>
              <a:rPr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フィードバックを元に、改善点を洗い出す。</a:t>
            </a:r>
            <a:endPar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bwMode="auto">
          <a:xfrm>
            <a:off x="56456" y="5146538"/>
            <a:ext cx="2322693" cy="359564"/>
          </a:xfrm>
          <a:prstGeom prst="roundRect">
            <a:avLst/>
          </a:prstGeom>
          <a:solidFill>
            <a:srgbClr val="C00000"/>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 </a:t>
            </a:r>
            <a:r>
              <a:rPr kumimoji="0" lang="ja-JP" altLang="en-US"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改善点の洗い出し</a:t>
            </a:r>
          </a:p>
        </p:txBody>
      </p:sp>
      <p:cxnSp>
        <p:nvCxnSpPr>
          <p:cNvPr id="22" name="直線矢印コネクタ 21"/>
          <p:cNvCxnSpPr>
            <a:endCxn id="14" idx="0"/>
          </p:cNvCxnSpPr>
          <p:nvPr/>
        </p:nvCxnSpPr>
        <p:spPr bwMode="auto">
          <a:xfrm>
            <a:off x="2438870" y="3658532"/>
            <a:ext cx="0" cy="239709"/>
          </a:xfrm>
          <a:prstGeom prst="straightConnector1">
            <a:avLst/>
          </a:prstGeom>
          <a:solidFill>
            <a:schemeClr val="accent1"/>
          </a:solidFill>
          <a:ln w="19050" cap="sq" cmpd="sng" algn="ctr">
            <a:solidFill>
              <a:srgbClr val="C00000"/>
            </a:solidFill>
            <a:prstDash val="solid"/>
            <a:round/>
            <a:headEnd type="none" w="sm" len="sm"/>
            <a:tailEnd type="arrow"/>
          </a:ln>
          <a:effectLst/>
        </p:spPr>
      </p:cxnSp>
      <p:cxnSp>
        <p:nvCxnSpPr>
          <p:cNvPr id="23" name="直線矢印コネクタ 22"/>
          <p:cNvCxnSpPr>
            <a:stCxn id="14" idx="3"/>
            <a:endCxn id="16" idx="1"/>
          </p:cNvCxnSpPr>
          <p:nvPr/>
        </p:nvCxnSpPr>
        <p:spPr bwMode="auto">
          <a:xfrm>
            <a:off x="4577171" y="4347696"/>
            <a:ext cx="740149" cy="0"/>
          </a:xfrm>
          <a:prstGeom prst="straightConnector1">
            <a:avLst/>
          </a:prstGeom>
          <a:solidFill>
            <a:schemeClr val="accent1"/>
          </a:solidFill>
          <a:ln w="19050" cap="sq" cmpd="sng" algn="ctr">
            <a:solidFill>
              <a:srgbClr val="C00000"/>
            </a:solidFill>
            <a:prstDash val="solid"/>
            <a:round/>
            <a:headEnd type="none" w="sm" len="sm"/>
            <a:tailEnd type="arrow"/>
          </a:ln>
          <a:effectLst/>
        </p:spPr>
      </p:cxnSp>
      <p:cxnSp>
        <p:nvCxnSpPr>
          <p:cNvPr id="24" name="直線矢印コネクタ 23"/>
          <p:cNvCxnSpPr>
            <a:stCxn id="16" idx="2"/>
            <a:endCxn id="18" idx="0"/>
          </p:cNvCxnSpPr>
          <p:nvPr/>
        </p:nvCxnSpPr>
        <p:spPr bwMode="auto">
          <a:xfrm flipH="1">
            <a:off x="7454330" y="4797152"/>
            <a:ext cx="1291" cy="469241"/>
          </a:xfrm>
          <a:prstGeom prst="straightConnector1">
            <a:avLst/>
          </a:prstGeom>
          <a:solidFill>
            <a:schemeClr val="accent1"/>
          </a:solidFill>
          <a:ln w="19050" cap="sq" cmpd="sng" algn="ctr">
            <a:solidFill>
              <a:srgbClr val="C00000"/>
            </a:solidFill>
            <a:prstDash val="solid"/>
            <a:round/>
            <a:headEnd type="none" w="sm" len="sm"/>
            <a:tailEnd type="arrow"/>
          </a:ln>
          <a:effectLst/>
        </p:spPr>
      </p:cxnSp>
      <p:cxnSp>
        <p:nvCxnSpPr>
          <p:cNvPr id="25" name="直線矢印コネクタ 24"/>
          <p:cNvCxnSpPr>
            <a:stCxn id="18" idx="1"/>
            <a:endCxn id="20" idx="3"/>
          </p:cNvCxnSpPr>
          <p:nvPr/>
        </p:nvCxnSpPr>
        <p:spPr bwMode="auto">
          <a:xfrm flipH="1">
            <a:off x="4577170" y="5819274"/>
            <a:ext cx="738859" cy="0"/>
          </a:xfrm>
          <a:prstGeom prst="straightConnector1">
            <a:avLst/>
          </a:prstGeom>
          <a:solidFill>
            <a:schemeClr val="accent1"/>
          </a:solidFill>
          <a:ln w="19050" cap="sq" cmpd="sng" algn="ctr">
            <a:solidFill>
              <a:srgbClr val="C00000"/>
            </a:solidFill>
            <a:prstDash val="solid"/>
            <a:round/>
            <a:headEnd type="none" w="sm" len="sm"/>
            <a:tailEnd type="arrow"/>
          </a:ln>
          <a:effectLst/>
        </p:spPr>
      </p:cxnSp>
      <p:cxnSp>
        <p:nvCxnSpPr>
          <p:cNvPr id="26" name="直線矢印コネクタ 25"/>
          <p:cNvCxnSpPr>
            <a:stCxn id="20" idx="0"/>
            <a:endCxn id="14" idx="2"/>
          </p:cNvCxnSpPr>
          <p:nvPr/>
        </p:nvCxnSpPr>
        <p:spPr bwMode="auto">
          <a:xfrm flipV="1">
            <a:off x="2438869" y="4797152"/>
            <a:ext cx="0" cy="469241"/>
          </a:xfrm>
          <a:prstGeom prst="straightConnector1">
            <a:avLst/>
          </a:prstGeom>
          <a:solidFill>
            <a:schemeClr val="accent1"/>
          </a:solidFill>
          <a:ln w="19050" cap="sq" cmpd="sng" algn="ctr">
            <a:solidFill>
              <a:srgbClr val="C00000"/>
            </a:solidFill>
            <a:prstDash val="solid"/>
            <a:round/>
            <a:headEnd type="none" w="sm" len="sm"/>
            <a:tailEnd type="arrow"/>
          </a:ln>
          <a:effectLst/>
        </p:spPr>
      </p:cxnSp>
      <p:sp>
        <p:nvSpPr>
          <p:cNvPr id="27" name="角丸四角形 26"/>
          <p:cNvSpPr/>
          <p:nvPr/>
        </p:nvSpPr>
        <p:spPr bwMode="auto">
          <a:xfrm>
            <a:off x="5966523" y="3128245"/>
            <a:ext cx="1512249" cy="299637"/>
          </a:xfrm>
          <a:prstGeom prst="roundRect">
            <a:avLst/>
          </a:prstGeom>
          <a:solidFill>
            <a:schemeClr val="tx1"/>
          </a:solidFill>
          <a:ln w="12700" cap="sq" cmpd="sng" algn="ctr">
            <a:solidFill>
              <a:srgbClr val="C00000"/>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rPr>
              <a:t>権利関係</a:t>
            </a:r>
          </a:p>
        </p:txBody>
      </p:sp>
      <p:sp>
        <p:nvSpPr>
          <p:cNvPr id="28" name="角丸四角形 27"/>
          <p:cNvSpPr/>
          <p:nvPr/>
        </p:nvSpPr>
        <p:spPr bwMode="auto">
          <a:xfrm>
            <a:off x="7782704" y="3128245"/>
            <a:ext cx="1512249" cy="299637"/>
          </a:xfrm>
          <a:prstGeom prst="roundRect">
            <a:avLst/>
          </a:prstGeom>
          <a:solidFill>
            <a:schemeClr val="tx1"/>
          </a:solidFill>
          <a:ln w="12700" cap="sq" cmpd="sng" algn="ctr">
            <a:solidFill>
              <a:srgbClr val="C00000"/>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rPr>
              <a:t>ニーズ分析</a:t>
            </a:r>
          </a:p>
        </p:txBody>
      </p:sp>
    </p:spTree>
    <p:extLst>
      <p:ext uri="{BB962C8B-B14F-4D97-AF65-F5344CB8AC3E}">
        <p14:creationId xmlns:p14="http://schemas.microsoft.com/office/powerpoint/2010/main" val="2117696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第</a:t>
            </a:r>
            <a:r>
              <a:rPr lang="en-US" altLang="ja-JP" dirty="0"/>
              <a:t>II</a:t>
            </a:r>
            <a:r>
              <a:rPr lang="ja-JP" altLang="en-US" dirty="0"/>
              <a:t>部 利用ルール編</a:t>
            </a:r>
            <a:r>
              <a:rPr lang="en-US" altLang="ja-JP" dirty="0"/>
              <a:t>: </a:t>
            </a:r>
            <a:r>
              <a:rPr lang="en-US" altLang="ja-JP" dirty="0" smtClean="0"/>
              <a:t/>
            </a:r>
            <a:br>
              <a:rPr lang="en-US" altLang="ja-JP" dirty="0" smtClean="0"/>
            </a:br>
            <a:r>
              <a:rPr lang="ja-JP" altLang="en-US" dirty="0" smtClean="0"/>
              <a:t>オープンデータ</a:t>
            </a:r>
            <a:r>
              <a:rPr lang="ja-JP" altLang="en-US" dirty="0"/>
              <a:t>に利用ルールを設定しよう</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2A7F7E3-2EA5-4E0E-99DF-9D27F789031C}" type="slidenum">
              <a:rPr lang="ja-JP" altLang="en-US" smtClean="0"/>
              <a:pPr/>
              <a:t>12</a:t>
            </a:fld>
            <a:endParaRPr lang="en-US" altLang="ja-JP"/>
          </a:p>
        </p:txBody>
      </p:sp>
    </p:spTree>
    <p:extLst>
      <p:ext uri="{BB962C8B-B14F-4D97-AF65-F5344CB8AC3E}">
        <p14:creationId xmlns:p14="http://schemas.microsoft.com/office/powerpoint/2010/main" val="19152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１．オープンデータにおける利用ルールの重要性</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13</a:t>
            </a:fld>
            <a:endParaRPr lang="en-US" altLang="ja-JP"/>
          </a:p>
        </p:txBody>
      </p:sp>
      <p:sp>
        <p:nvSpPr>
          <p:cNvPr id="6" name="コンテンツ プレースホルダー 2"/>
          <p:cNvSpPr>
            <a:spLocks noGrp="1"/>
          </p:cNvSpPr>
          <p:nvPr>
            <p:ph idx="1"/>
          </p:nvPr>
        </p:nvSpPr>
        <p:spPr>
          <a:xfrm>
            <a:off x="351414" y="1143000"/>
            <a:ext cx="9146415" cy="5459804"/>
          </a:xfrm>
        </p:spPr>
        <p:txBody>
          <a:bodyPr>
            <a:normAutofit/>
          </a:bodyPr>
          <a:lstStyle/>
          <a:p>
            <a:pPr marL="0" indent="0">
              <a:buNone/>
            </a:pPr>
            <a:r>
              <a:rPr lang="ja-JP" altLang="en-US" sz="1600" b="1" dirty="0"/>
              <a:t>（１</a:t>
            </a:r>
            <a:r>
              <a:rPr lang="ja-JP" altLang="en-US" sz="1600" b="1" dirty="0" smtClean="0"/>
              <a:t>）著作権への対応の必要性</a:t>
            </a:r>
            <a:endParaRPr lang="ja-JP" altLang="en-US" sz="1600" b="1" dirty="0"/>
          </a:p>
          <a:p>
            <a:pPr marL="622300" lvl="1" indent="-162000">
              <a:buNone/>
            </a:pPr>
            <a:r>
              <a:rPr lang="ja-JP" altLang="en-US" sz="1200" dirty="0"/>
              <a:t>・</a:t>
            </a:r>
            <a:r>
              <a:rPr lang="ja-JP" altLang="en-US" sz="1200" dirty="0">
                <a:solidFill>
                  <a:srgbClr val="FF0000"/>
                </a:solidFill>
              </a:rPr>
              <a:t>国、地方公共団体、独立行政法人等が保持する公共データにも</a:t>
            </a:r>
            <a:r>
              <a:rPr lang="ja-JP" altLang="en-US" sz="1200" u="sng" dirty="0">
                <a:solidFill>
                  <a:srgbClr val="FF0000"/>
                </a:solidFill>
              </a:rPr>
              <a:t>著作権が発生する</a:t>
            </a:r>
            <a:r>
              <a:rPr lang="ja-JP" altLang="en-US" sz="1200" dirty="0"/>
              <a:t>。著作権の発生した公共データを利用する場合は、</a:t>
            </a:r>
            <a:r>
              <a:rPr lang="ja-JP" altLang="en-US" sz="1200" u="sng" dirty="0">
                <a:solidFill>
                  <a:srgbClr val="FF0000"/>
                </a:solidFill>
              </a:rPr>
              <a:t>作成機関に許諾を得なくてはならない</a:t>
            </a:r>
            <a:r>
              <a:rPr lang="ja-JP" altLang="en-US" sz="1200" dirty="0" smtClean="0"/>
              <a:t>。</a:t>
            </a:r>
            <a:endParaRPr lang="en-US" altLang="ja-JP" sz="1200" dirty="0" smtClean="0"/>
          </a:p>
          <a:p>
            <a:pPr marL="622300" lvl="1" indent="-162000">
              <a:buNone/>
            </a:pPr>
            <a:r>
              <a:rPr lang="ja-JP" altLang="en-US" sz="1200" dirty="0" smtClean="0"/>
              <a:t>・</a:t>
            </a:r>
            <a:r>
              <a:rPr lang="ja-JP" altLang="en-US" sz="1200" dirty="0" smtClean="0">
                <a:solidFill>
                  <a:srgbClr val="FF0000"/>
                </a:solidFill>
              </a:rPr>
              <a:t>利用</a:t>
            </a:r>
            <a:r>
              <a:rPr lang="ja-JP" altLang="en-US" sz="1200" dirty="0">
                <a:solidFill>
                  <a:srgbClr val="FF0000"/>
                </a:solidFill>
              </a:rPr>
              <a:t>ルールで二次利用が可能であることが明示されると、自由に利用できる</a:t>
            </a:r>
            <a:r>
              <a:rPr lang="ja-JP" altLang="en-US" sz="1200" dirty="0"/>
              <a:t>。</a:t>
            </a:r>
          </a:p>
          <a:p>
            <a:pPr marL="606330" indent="-549275">
              <a:buNone/>
            </a:pPr>
            <a:endParaRPr lang="en-US" altLang="ja-JP" sz="1100" dirty="0"/>
          </a:p>
          <a:p>
            <a:pPr marL="0" indent="0">
              <a:buNone/>
            </a:pPr>
            <a:r>
              <a:rPr lang="ja-JP" altLang="en-US" sz="1600" b="1" dirty="0"/>
              <a:t>（２</a:t>
            </a:r>
            <a:r>
              <a:rPr lang="ja-JP" altLang="en-US" sz="1600" b="1" dirty="0" smtClean="0"/>
              <a:t>）公共データを二次利用可能な形で公開する方法の整理</a:t>
            </a:r>
            <a:endParaRPr lang="ja-JP" altLang="en-US" sz="1600" b="1" dirty="0"/>
          </a:p>
          <a:p>
            <a:pPr marL="622300" lvl="1" indent="-162000">
              <a:buNone/>
            </a:pPr>
            <a:r>
              <a:rPr lang="ja-JP" altLang="en-US" sz="1200" dirty="0"/>
              <a:t>・公共データを二次利用可能な形で公開することを実現する手段は下表の</a:t>
            </a:r>
            <a:r>
              <a:rPr lang="en-US" altLang="ja-JP" sz="1200" dirty="0"/>
              <a:t>3</a:t>
            </a:r>
            <a:r>
              <a:rPr lang="ja-JP" altLang="en-US" sz="1200" dirty="0"/>
              <a:t>つがあるが、それぞれメリットとデメリットがある。</a:t>
            </a:r>
            <a:endParaRPr lang="en-US" altLang="ja-JP" sz="1200" dirty="0"/>
          </a:p>
          <a:p>
            <a:pPr marL="606330" indent="-549275">
              <a:buNone/>
            </a:pPr>
            <a:endParaRPr lang="en-US" altLang="ja-JP" sz="1200" dirty="0" smtClean="0"/>
          </a:p>
          <a:p>
            <a:pPr marL="606330" indent="-549275">
              <a:buNone/>
            </a:pPr>
            <a:endParaRPr lang="en-US" altLang="ja-JP" sz="1200" dirty="0"/>
          </a:p>
          <a:p>
            <a:pPr marL="606330" indent="-549275">
              <a:buNone/>
            </a:pPr>
            <a:endParaRPr lang="en-US" altLang="ja-JP" sz="1200" dirty="0" smtClean="0"/>
          </a:p>
          <a:p>
            <a:pPr marL="606330" indent="-549275">
              <a:buNone/>
            </a:pPr>
            <a:endParaRPr lang="en-US" altLang="ja-JP" sz="1200" dirty="0"/>
          </a:p>
          <a:p>
            <a:pPr marL="606330" indent="-549275">
              <a:buNone/>
            </a:pPr>
            <a:endParaRPr lang="en-US" altLang="ja-JP" sz="1200" dirty="0" smtClean="0"/>
          </a:p>
          <a:p>
            <a:pPr marL="606330" indent="-549275">
              <a:buNone/>
            </a:pPr>
            <a:endParaRPr lang="en-US" altLang="ja-JP" sz="1200" dirty="0"/>
          </a:p>
          <a:p>
            <a:pPr marL="606330" indent="-549275">
              <a:buNone/>
            </a:pPr>
            <a:endParaRPr lang="en-US" altLang="ja-JP" sz="1200" dirty="0"/>
          </a:p>
          <a:p>
            <a:pPr marL="0" indent="0">
              <a:buNone/>
            </a:pPr>
            <a:endParaRPr lang="en-US" altLang="ja-JP" sz="1400" b="1" dirty="0" smtClean="0"/>
          </a:p>
          <a:p>
            <a:pPr marL="0" indent="0">
              <a:buNone/>
            </a:pPr>
            <a:r>
              <a:rPr lang="ja-JP" altLang="en-US" sz="1600" b="1" dirty="0" smtClean="0"/>
              <a:t>（３）本ガイドにおける対応方針</a:t>
            </a:r>
            <a:endParaRPr lang="ja-JP" altLang="en-US" sz="1600" b="1" dirty="0"/>
          </a:p>
          <a:p>
            <a:pPr marL="622300" lvl="1" indent="-162000">
              <a:buNone/>
            </a:pPr>
            <a:r>
              <a:rPr lang="ja-JP" altLang="en-US" sz="1200" dirty="0"/>
              <a:t>・最も望ましいのは①だが著作権法の法改正が必要</a:t>
            </a:r>
            <a:r>
              <a:rPr lang="ja-JP" altLang="en-US" sz="1200" dirty="0" smtClean="0"/>
              <a:t>。</a:t>
            </a:r>
            <a:endParaRPr lang="en-US" altLang="ja-JP" sz="1200" dirty="0" smtClean="0"/>
          </a:p>
          <a:p>
            <a:pPr marL="622300" lvl="1" indent="-162000">
              <a:buNone/>
            </a:pPr>
            <a:r>
              <a:rPr lang="ja-JP" altLang="en-US" sz="1200" dirty="0" smtClean="0"/>
              <a:t>・次</a:t>
            </a:r>
            <a:r>
              <a:rPr lang="ja-JP" altLang="en-US" sz="1200" dirty="0"/>
              <a:t>に望ましいのは②だが、著作権は、国や地方公共団体等の財産の一つであり、国有財産法、財政法、地方自治法、補助金等適正化法等との関係において、権利放棄を行うことが可能かどうか、十分に検討する必要が</a:t>
            </a:r>
            <a:r>
              <a:rPr lang="ja-JP" altLang="en-US" sz="1200" dirty="0" smtClean="0"/>
              <a:t>ある</a:t>
            </a:r>
            <a:endParaRPr lang="ja-JP" altLang="en-US" sz="1200" dirty="0"/>
          </a:p>
          <a:p>
            <a:pPr marL="622300" lvl="1" indent="-162000">
              <a:buNone/>
            </a:pPr>
            <a:r>
              <a:rPr lang="ja-JP" altLang="en-US" sz="1400" dirty="0"/>
              <a:t>　⇒ </a:t>
            </a:r>
            <a:r>
              <a:rPr lang="ja-JP" altLang="en-US" sz="1400" u="sng" dirty="0">
                <a:solidFill>
                  <a:srgbClr val="FF0000"/>
                </a:solidFill>
              </a:rPr>
              <a:t>本書では、短期的に対応可能な③の方法について具体的に解説する</a:t>
            </a:r>
          </a:p>
          <a:p>
            <a:pPr marL="622300" lvl="1" indent="-266700">
              <a:buNone/>
            </a:pPr>
            <a:endParaRPr lang="en-US" altLang="ja-JP" sz="1200" dirty="0" smtClean="0"/>
          </a:p>
          <a:p>
            <a:pPr marL="622300" lvl="1" indent="-266700">
              <a:buNone/>
            </a:pPr>
            <a:endParaRPr lang="ja-JP" altLang="en-US" sz="1200" dirty="0"/>
          </a:p>
        </p:txBody>
      </p:sp>
      <p:graphicFrame>
        <p:nvGraphicFramePr>
          <p:cNvPr id="8" name="表 7"/>
          <p:cNvGraphicFramePr>
            <a:graphicFrameLocks noGrp="1"/>
          </p:cNvGraphicFramePr>
          <p:nvPr>
            <p:extLst>
              <p:ext uri="{D42A27DB-BD31-4B8C-83A1-F6EECF244321}">
                <p14:modId xmlns:p14="http://schemas.microsoft.com/office/powerpoint/2010/main" val="2611148425"/>
              </p:ext>
            </p:extLst>
          </p:nvPr>
        </p:nvGraphicFramePr>
        <p:xfrm>
          <a:off x="992560" y="3140968"/>
          <a:ext cx="8704643" cy="1872209"/>
        </p:xfrm>
        <a:graphic>
          <a:graphicData uri="http://schemas.openxmlformats.org/drawingml/2006/table">
            <a:tbl>
              <a:tblPr bandRow="1">
                <a:tableStyleId>{21E4AEA4-8DFA-4A89-87EB-49C32662AFE0}</a:tableStyleId>
              </a:tblPr>
              <a:tblGrid>
                <a:gridCol w="1791876"/>
                <a:gridCol w="6912767"/>
              </a:tblGrid>
              <a:tr h="674236">
                <a:tc>
                  <a:txBody>
                    <a:bodyPr/>
                    <a:lstStyle/>
                    <a:p>
                      <a:pPr>
                        <a:lnSpc>
                          <a:spcPts val="1500"/>
                        </a:lnSpc>
                      </a:pPr>
                      <a:r>
                        <a:rPr kumimoji="1" lang="ja-JP" altLang="en-US" sz="1100" u="none" dirty="0" smtClean="0"/>
                        <a:t>①公共データには原則、著作権は発生しないものとする</a:t>
                      </a:r>
                      <a:endParaRPr kumimoji="1" lang="ja-JP" altLang="en-US" sz="1100" b="1" u="none" dirty="0" smtClean="0">
                        <a:solidFill>
                          <a:schemeClr val="bg2"/>
                        </a:solidFill>
                      </a:endParaRPr>
                    </a:p>
                  </a:txBody>
                  <a:tcPr/>
                </a:tc>
                <a:tc>
                  <a:txBody>
                    <a:bodyPr/>
                    <a:lstStyle/>
                    <a:p>
                      <a:pPr marL="174625" indent="-174625">
                        <a:lnSpc>
                          <a:spcPts val="1500"/>
                        </a:lnSpc>
                        <a:buFont typeface="Arial" pitchFamily="34" charset="0"/>
                        <a:buNone/>
                      </a:pPr>
                      <a:r>
                        <a:rPr kumimoji="1" lang="ja-JP" altLang="en-US" sz="1100" u="none" dirty="0" smtClean="0"/>
                        <a:t>○　著作権者によって差し止めや損害賠償等の権利が行使されず、自由に利用できる。米国では国等が保有する公共データには著作権はないとすることによって利活用が活発化している。</a:t>
                      </a:r>
                      <a:endParaRPr kumimoji="1" lang="en-US" altLang="ja-JP" sz="1100" u="none" dirty="0" smtClean="0"/>
                    </a:p>
                    <a:p>
                      <a:pPr marL="252000" indent="-684000">
                        <a:lnSpc>
                          <a:spcPts val="1500"/>
                        </a:lnSpc>
                        <a:buFont typeface="Arial" pitchFamily="34" charset="0"/>
                        <a:buNone/>
                      </a:pPr>
                      <a:r>
                        <a:rPr kumimoji="1" lang="en-US" altLang="ja-JP" sz="1100" u="none" dirty="0" smtClean="0"/>
                        <a:t>×</a:t>
                      </a:r>
                      <a:r>
                        <a:rPr kumimoji="1" lang="ja-JP" altLang="en-US" sz="1100" u="none" dirty="0" smtClean="0"/>
                        <a:t>　著作権法の改正（法令等と同じように政府が作成したデータは著作権法の対象外とする）が必要である。</a:t>
                      </a:r>
                      <a:endParaRPr kumimoji="1" lang="en-US" altLang="ja-JP" sz="1100" u="none" dirty="0" smtClean="0">
                        <a:solidFill>
                          <a:schemeClr val="bg2"/>
                        </a:solidFill>
                      </a:endParaRPr>
                    </a:p>
                  </a:txBody>
                  <a:tcPr/>
                </a:tc>
              </a:tr>
              <a:tr h="674236">
                <a:tc>
                  <a:txBody>
                    <a:bodyPr/>
                    <a:lstStyle/>
                    <a:p>
                      <a:pPr>
                        <a:lnSpc>
                          <a:spcPts val="1500"/>
                        </a:lnSpc>
                      </a:pPr>
                      <a:r>
                        <a:rPr kumimoji="1" lang="ja-JP" altLang="en-US" sz="1100" u="none" dirty="0" smtClean="0"/>
                        <a:t>②公共データに著作権は発生するが、これを放棄する</a:t>
                      </a:r>
                      <a:endParaRPr kumimoji="1" lang="ja-JP" altLang="en-US" sz="1100" b="1" u="none" dirty="0" smtClean="0">
                        <a:solidFill>
                          <a:schemeClr val="bg2"/>
                        </a:solidFill>
                      </a:endParaRPr>
                    </a:p>
                  </a:txBody>
                  <a:tcPr/>
                </a:tc>
                <a:tc>
                  <a:txBody>
                    <a:bodyPr/>
                    <a:lstStyle/>
                    <a:p>
                      <a:pPr marL="174625" indent="-174625">
                        <a:lnSpc>
                          <a:spcPts val="1500"/>
                        </a:lnSpc>
                        <a:buFont typeface="Arial" pitchFamily="34" charset="0"/>
                        <a:buNone/>
                      </a:pPr>
                      <a:r>
                        <a:rPr kumimoji="1" lang="ja-JP" altLang="en-US" sz="1100" u="none" dirty="0" smtClean="0"/>
                        <a:t>○　国や地方公共団体等が自ら権利を放棄することで、①と同等の効果を得ることができる。</a:t>
                      </a:r>
                      <a:endParaRPr kumimoji="1" lang="en-US" altLang="ja-JP" sz="1100" u="none" dirty="0" smtClean="0"/>
                    </a:p>
                    <a:p>
                      <a:pPr marL="174625" indent="-174625">
                        <a:lnSpc>
                          <a:spcPts val="1500"/>
                        </a:lnSpc>
                        <a:buFont typeface="Arial" pitchFamily="34" charset="0"/>
                        <a:buNone/>
                      </a:pPr>
                      <a:r>
                        <a:rPr kumimoji="1" lang="en-US" altLang="ja-JP" sz="1100" u="none" dirty="0" smtClean="0"/>
                        <a:t>×</a:t>
                      </a:r>
                      <a:r>
                        <a:rPr kumimoji="1" lang="ja-JP" altLang="en-US" sz="1100" u="none" dirty="0" smtClean="0"/>
                        <a:t>　著作権は、国や地方公共団体等の財産の一つであり、国有財産法、財政法、地方自治法、補助金等適正化法等との関係において、権利放棄を行うことが可能かどうか、十分に検討する必要がある。</a:t>
                      </a:r>
                      <a:endParaRPr kumimoji="1" lang="ja-JP" altLang="en-US" sz="1100" u="none" dirty="0">
                        <a:solidFill>
                          <a:schemeClr val="bg2"/>
                        </a:solidFill>
                      </a:endParaRPr>
                    </a:p>
                  </a:txBody>
                  <a:tcPr/>
                </a:tc>
              </a:tr>
              <a:tr h="523737">
                <a:tc>
                  <a:txBody>
                    <a:bodyPr/>
                    <a:lstStyle/>
                    <a:p>
                      <a:pPr marL="36000" indent="0">
                        <a:lnSpc>
                          <a:spcPts val="1500"/>
                        </a:lnSpc>
                      </a:pPr>
                      <a:r>
                        <a:rPr kumimoji="1" lang="ja-JP" altLang="en-US" sz="1100" u="none" dirty="0" smtClean="0"/>
                        <a:t>③公共データを二次利用可能なルールで公開する</a:t>
                      </a:r>
                      <a:endParaRPr kumimoji="1" lang="ja-JP" altLang="en-US" sz="1100" b="1" u="none" dirty="0" smtClean="0">
                        <a:solidFill>
                          <a:schemeClr val="bg2"/>
                        </a:solidFill>
                      </a:endParaRPr>
                    </a:p>
                  </a:txBody>
                  <a:tcPr/>
                </a:tc>
                <a:tc>
                  <a:txBody>
                    <a:bodyPr/>
                    <a:lstStyle/>
                    <a:p>
                      <a:pPr marL="174625" indent="-174625">
                        <a:lnSpc>
                          <a:spcPts val="1500"/>
                        </a:lnSpc>
                        <a:buFont typeface="Arial" pitchFamily="34" charset="0"/>
                        <a:buNone/>
                      </a:pPr>
                      <a:r>
                        <a:rPr kumimoji="1" lang="ja-JP" altLang="en-US" sz="1100" u="none" dirty="0" smtClean="0"/>
                        <a:t>○　公共データについて著作者は著作権を保持したまま自由に二次利用を認める利用ルールを採用することによって、オープンデータを進めるという考え方である。①、②に比べて短期的に対応できる。</a:t>
                      </a:r>
                      <a:endParaRPr kumimoji="1" lang="ja-JP" altLang="en-US" sz="1050" u="none" dirty="0">
                        <a:solidFill>
                          <a:schemeClr val="bg2"/>
                        </a:solidFill>
                        <a:latin typeface="ＭＳ Ｐ明朝" pitchFamily="18" charset="-128"/>
                        <a:ea typeface="ＭＳ Ｐ明朝" pitchFamily="18" charset="-128"/>
                      </a:endParaRPr>
                    </a:p>
                  </a:txBody>
                  <a:tcPr/>
                </a:tc>
              </a:tr>
            </a:tbl>
          </a:graphicData>
        </a:graphic>
      </p:graphicFrame>
    </p:spTree>
    <p:extLst>
      <p:ext uri="{BB962C8B-B14F-4D97-AF65-F5344CB8AC3E}">
        <p14:creationId xmlns:p14="http://schemas.microsoft.com/office/powerpoint/2010/main" val="142289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２．国際的なオープンデータの利用ルールの動向</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14</a:t>
            </a:fld>
            <a:endParaRPr lang="en-US" altLang="ja-JP"/>
          </a:p>
        </p:txBody>
      </p:sp>
      <p:sp>
        <p:nvSpPr>
          <p:cNvPr id="6" name="コンテンツ プレースホルダー 2"/>
          <p:cNvSpPr>
            <a:spLocks noGrp="1"/>
          </p:cNvSpPr>
          <p:nvPr>
            <p:ph idx="1"/>
          </p:nvPr>
        </p:nvSpPr>
        <p:spPr>
          <a:xfrm>
            <a:off x="351414" y="1143000"/>
            <a:ext cx="9146415" cy="5382344"/>
          </a:xfrm>
        </p:spPr>
        <p:txBody>
          <a:bodyPr>
            <a:normAutofit/>
          </a:bodyPr>
          <a:lstStyle/>
          <a:p>
            <a:pPr marL="0" indent="0">
              <a:buNone/>
            </a:pPr>
            <a:r>
              <a:rPr lang="ja-JP" altLang="en-US" sz="1600" b="1" dirty="0"/>
              <a:t>（１</a:t>
            </a:r>
            <a:r>
              <a:rPr lang="ja-JP" altLang="en-US" sz="1600" b="1" dirty="0" smtClean="0"/>
              <a:t>）諸外国の利用ルール</a:t>
            </a:r>
            <a:endParaRPr lang="ja-JP" altLang="en-US" sz="1600" b="1" dirty="0"/>
          </a:p>
          <a:p>
            <a:pPr marL="622800" lvl="1" indent="-162000">
              <a:buNone/>
            </a:pPr>
            <a:r>
              <a:rPr lang="ja-JP" altLang="en-US" sz="1200" dirty="0"/>
              <a:t>・諸外国ではオープンデータに関する取り組みが進められている。</a:t>
            </a:r>
          </a:p>
          <a:p>
            <a:pPr marL="622800" lvl="1" indent="-162000">
              <a:buNone/>
            </a:pPr>
            <a:r>
              <a:rPr lang="ja-JP" altLang="en-US" sz="1200" dirty="0" smtClean="0"/>
              <a:t>・利用</a:t>
            </a:r>
            <a:r>
              <a:rPr lang="ja-JP" altLang="en-US" sz="1200" dirty="0"/>
              <a:t>ルールとしては、</a:t>
            </a:r>
            <a:r>
              <a:rPr lang="ja-JP" altLang="en-US" sz="1200" dirty="0">
                <a:solidFill>
                  <a:srgbClr val="FF0000"/>
                </a:solidFill>
              </a:rPr>
              <a:t>クリエイティブ・コモンズ（</a:t>
            </a:r>
            <a:r>
              <a:rPr lang="en-US" altLang="ja-JP" sz="1200" dirty="0">
                <a:solidFill>
                  <a:srgbClr val="FF0000"/>
                </a:solidFill>
              </a:rPr>
              <a:t>CC</a:t>
            </a:r>
            <a:r>
              <a:rPr lang="ja-JP" altLang="en-US" sz="1200" dirty="0">
                <a:solidFill>
                  <a:srgbClr val="FF0000"/>
                </a:solidFill>
              </a:rPr>
              <a:t>）の表示ライセンス（</a:t>
            </a:r>
            <a:r>
              <a:rPr lang="en-US" altLang="ja-JP" sz="1200" dirty="0">
                <a:solidFill>
                  <a:srgbClr val="FF0000"/>
                </a:solidFill>
              </a:rPr>
              <a:t>CC-BY</a:t>
            </a:r>
            <a:r>
              <a:rPr lang="ja-JP" altLang="en-US" sz="1200" dirty="0">
                <a:solidFill>
                  <a:srgbClr val="FF0000"/>
                </a:solidFill>
              </a:rPr>
              <a:t>）及び、その互換ライセンスを採用している国が多く</a:t>
            </a:r>
            <a:r>
              <a:rPr lang="ja-JP" altLang="en-US" sz="1200" dirty="0"/>
              <a:t>、</a:t>
            </a:r>
            <a:r>
              <a:rPr lang="en-US" altLang="ja-JP" sz="1200" dirty="0"/>
              <a:t>CC-BY</a:t>
            </a:r>
            <a:r>
              <a:rPr lang="ja-JP" altLang="en-US" sz="1200" dirty="0"/>
              <a:t>は事実上の国際的な標準利用ルールとなっている。</a:t>
            </a:r>
          </a:p>
          <a:p>
            <a:pPr marL="622800" lvl="1" indent="-162000">
              <a:buNone/>
            </a:pPr>
            <a:r>
              <a:rPr lang="ja-JP" altLang="en-US" sz="1200" dirty="0" smtClean="0"/>
              <a:t>・米国では法律上政府保有データはパブリックドメインとなっている。</a:t>
            </a:r>
            <a:endParaRPr lang="en-US" altLang="ja-JP" sz="1200" dirty="0" smtClean="0"/>
          </a:p>
          <a:p>
            <a:pPr marL="622800" lvl="1" indent="-162000">
              <a:buNone/>
            </a:pPr>
            <a:r>
              <a:rPr lang="ja-JP" altLang="en-US" sz="1200" dirty="0" smtClean="0"/>
              <a:t>・オランダはデータポータルで「</a:t>
            </a:r>
            <a:r>
              <a:rPr lang="ja-JP" altLang="en-US" sz="1200" dirty="0"/>
              <a:t>著作権の不在宣言」（</a:t>
            </a:r>
            <a:r>
              <a:rPr lang="en-US" altLang="ja-JP" sz="1200" dirty="0"/>
              <a:t>CC0</a:t>
            </a:r>
            <a:r>
              <a:rPr lang="ja-JP" altLang="en-US" sz="1200" dirty="0"/>
              <a:t>）を採用</a:t>
            </a:r>
            <a:r>
              <a:rPr lang="ja-JP" altLang="en-US" sz="1200" dirty="0" smtClean="0"/>
              <a:t>し、</a:t>
            </a:r>
            <a:r>
              <a:rPr lang="ja-JP" altLang="en-US" sz="1200" dirty="0"/>
              <a:t>パブリックドメイン</a:t>
            </a:r>
            <a:r>
              <a:rPr lang="ja-JP" altLang="en-US" sz="1200" dirty="0" smtClean="0"/>
              <a:t>とした。</a:t>
            </a:r>
            <a:endParaRPr lang="ja-JP" altLang="en-US" sz="1200" dirty="0"/>
          </a:p>
          <a:p>
            <a:pPr marL="355600" lvl="1" indent="0">
              <a:buNone/>
            </a:pPr>
            <a:endParaRPr lang="ja-JP" altLang="en-US" sz="1200" dirty="0"/>
          </a:p>
        </p:txBody>
      </p:sp>
      <p:graphicFrame>
        <p:nvGraphicFramePr>
          <p:cNvPr id="5" name="表 4"/>
          <p:cNvGraphicFramePr>
            <a:graphicFrameLocks noGrp="1"/>
          </p:cNvGraphicFramePr>
          <p:nvPr>
            <p:extLst>
              <p:ext uri="{D42A27DB-BD31-4B8C-83A1-F6EECF244321}">
                <p14:modId xmlns:p14="http://schemas.microsoft.com/office/powerpoint/2010/main" val="3713118372"/>
              </p:ext>
            </p:extLst>
          </p:nvPr>
        </p:nvGraphicFramePr>
        <p:xfrm>
          <a:off x="1136576" y="3212976"/>
          <a:ext cx="8097590" cy="2936278"/>
        </p:xfrm>
        <a:graphic>
          <a:graphicData uri="http://schemas.openxmlformats.org/drawingml/2006/table">
            <a:tbl>
              <a:tblPr firstRow="1" bandRow="1">
                <a:tableStyleId>{21E4AEA4-8DFA-4A89-87EB-49C32662AFE0}</a:tableStyleId>
              </a:tblPr>
              <a:tblGrid>
                <a:gridCol w="1800200"/>
                <a:gridCol w="3384376"/>
                <a:gridCol w="2913014"/>
              </a:tblGrid>
              <a:tr h="311178">
                <a:tc gridSpan="2">
                  <a:txBody>
                    <a:bodyPr/>
                    <a:lstStyle/>
                    <a:p>
                      <a:pPr algn="ctr">
                        <a:spcAft>
                          <a:spcPts val="0"/>
                        </a:spcAft>
                      </a:pPr>
                      <a:r>
                        <a:rPr lang="ja-JP" altLang="en-US" sz="1200" kern="100" dirty="0" smtClean="0">
                          <a:effectLst/>
                        </a:rPr>
                        <a:t>採用した利用ルール</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8000" marR="108000" marT="72000" marB="72000" anchor="ctr"/>
                </a:tc>
                <a:tc hMerge="1">
                  <a:txBody>
                    <a:bodyPr/>
                    <a:lstStyle/>
                    <a:p>
                      <a:pPr algn="ctr">
                        <a:spcAft>
                          <a:spcPts val="0"/>
                        </a:spcAft>
                      </a:pP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36000" marB="36000"/>
                </a:tc>
                <a:tc>
                  <a:txBody>
                    <a:bodyPr/>
                    <a:lstStyle/>
                    <a:p>
                      <a:pPr algn="ctr">
                        <a:spcAft>
                          <a:spcPts val="0"/>
                        </a:spcAft>
                      </a:pPr>
                      <a:r>
                        <a:rPr lang="ja-JP" sz="1200" kern="100" dirty="0">
                          <a:effectLst/>
                        </a:rPr>
                        <a:t>国名</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8000" marR="108000" marT="72000" marB="72000" anchor="ctr"/>
                </a:tc>
              </a:tr>
              <a:tr h="648508">
                <a:tc rowSpan="2">
                  <a:txBody>
                    <a:bodyPr/>
                    <a:lstStyle/>
                    <a:p>
                      <a:pPr algn="just">
                        <a:lnSpc>
                          <a:spcPct val="150000"/>
                        </a:lnSpc>
                        <a:spcAft>
                          <a:spcPts val="0"/>
                        </a:spcAft>
                      </a:pPr>
                      <a:r>
                        <a:rPr lang="ja-JP" altLang="en-US" sz="1200" kern="100" dirty="0" smtClean="0">
                          <a:effectLst/>
                        </a:rPr>
                        <a:t>既存利用ルール採用</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8000" marR="108000" marT="72000" marB="72000" anchor="ctr"/>
                </a:tc>
                <a:tc>
                  <a:txBody>
                    <a:bodyPr/>
                    <a:lstStyle/>
                    <a:p>
                      <a:pPr algn="just">
                        <a:lnSpc>
                          <a:spcPct val="150000"/>
                        </a:lnSpc>
                        <a:spcAft>
                          <a:spcPts val="0"/>
                        </a:spcAft>
                      </a:pPr>
                      <a:r>
                        <a:rPr lang="ja-JP" altLang="en-US" sz="1200" kern="100" dirty="0" smtClean="0">
                          <a:effectLst/>
                        </a:rPr>
                        <a:t>著作権不在の宣言（</a:t>
                      </a:r>
                      <a:r>
                        <a:rPr lang="en-US" altLang="ja-JP" sz="1200" kern="100" dirty="0" smtClean="0">
                          <a:effectLst/>
                        </a:rPr>
                        <a:t>CC0</a:t>
                      </a:r>
                      <a:r>
                        <a:rPr lang="ja-JP" altLang="en-US" sz="1200" kern="100" dirty="0" smtClean="0">
                          <a:effectLst/>
                        </a:rPr>
                        <a:t>）</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8000" marR="108000" marT="72000" marB="72000" anchor="ctr"/>
                </a:tc>
                <a:tc>
                  <a:txBody>
                    <a:bodyPr/>
                    <a:lstStyle/>
                    <a:p>
                      <a:pPr algn="just">
                        <a:lnSpc>
                          <a:spcPct val="150000"/>
                        </a:lnSpc>
                        <a:spcAft>
                          <a:spcPts val="0"/>
                        </a:spcAft>
                      </a:pPr>
                      <a:r>
                        <a:rPr lang="ja-JP" altLang="en-US" sz="1200" kern="100" dirty="0" smtClean="0">
                          <a:effectLst/>
                        </a:rPr>
                        <a:t>オランダ</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8000" marR="108000" marT="72000" marB="72000" anchor="ctr"/>
                </a:tc>
              </a:tr>
              <a:tr h="659368">
                <a:tc vMerge="1">
                  <a:txBody>
                    <a:bodyPr/>
                    <a:lstStyle/>
                    <a:p>
                      <a:pPr algn="just">
                        <a:lnSpc>
                          <a:spcPct val="150000"/>
                        </a:lnSpc>
                        <a:spcAft>
                          <a:spcPts val="0"/>
                        </a:spcAft>
                      </a:pP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8000" marR="108000" marT="72000" marB="72000" anchor="ctr"/>
                </a:tc>
                <a:tc>
                  <a:txBody>
                    <a:bodyPr/>
                    <a:lstStyle/>
                    <a:p>
                      <a:pPr algn="just">
                        <a:lnSpc>
                          <a:spcPct val="150000"/>
                        </a:lnSpc>
                        <a:spcAft>
                          <a:spcPts val="0"/>
                        </a:spcAft>
                      </a:pPr>
                      <a:r>
                        <a:rPr lang="ja-JP" altLang="en-US" sz="1200" kern="100" dirty="0" smtClean="0">
                          <a:effectLst/>
                        </a:rPr>
                        <a:t>表示ライセンス（</a:t>
                      </a:r>
                      <a:r>
                        <a:rPr lang="en-US" altLang="ja-JP" sz="1200" kern="100" dirty="0" smtClean="0">
                          <a:effectLst/>
                        </a:rPr>
                        <a:t>CC-BY</a:t>
                      </a:r>
                      <a:r>
                        <a:rPr lang="ja-JP" altLang="en-US" sz="1200" kern="100" dirty="0" smtClean="0">
                          <a:effectLst/>
                        </a:rPr>
                        <a:t>）</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8000" marR="108000" marT="72000" marB="72000" anchor="ctr"/>
                </a:tc>
                <a:tc>
                  <a:txBody>
                    <a:bodyPr/>
                    <a:lstStyle/>
                    <a:p>
                      <a:pPr algn="just">
                        <a:lnSpc>
                          <a:spcPct val="150000"/>
                        </a:lnSpc>
                        <a:spcAft>
                          <a:spcPts val="0"/>
                        </a:spcAft>
                      </a:pPr>
                      <a:r>
                        <a:rPr lang="ja-JP" altLang="en-US" sz="1200" kern="100" dirty="0" smtClean="0">
                          <a:effectLst/>
                        </a:rPr>
                        <a:t>ドイツ、オーストラリア、ニュージーランド　他</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8000" marR="108000" marT="72000" marB="72000" anchor="ctr"/>
                </a:tc>
              </a:tr>
              <a:tr h="659368">
                <a:tc rowSpan="2">
                  <a:txBody>
                    <a:bodyPr/>
                    <a:lstStyle/>
                    <a:p>
                      <a:pPr algn="just">
                        <a:lnSpc>
                          <a:spcPct val="150000"/>
                        </a:lnSpc>
                        <a:spcAft>
                          <a:spcPts val="0"/>
                        </a:spcAft>
                      </a:pPr>
                      <a:r>
                        <a:rPr lang="ja-JP" altLang="en-US" sz="1200" kern="100" dirty="0" smtClean="0">
                          <a:effectLst/>
                        </a:rPr>
                        <a:t>独自利用ルール採用</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8000" marR="108000" marT="72000" marB="72000" anchor="ctr"/>
                </a:tc>
                <a:tc>
                  <a:txBody>
                    <a:bodyPr/>
                    <a:lstStyle/>
                    <a:p>
                      <a:pPr algn="just">
                        <a:lnSpc>
                          <a:spcPct val="150000"/>
                        </a:lnSpc>
                        <a:spcAft>
                          <a:spcPts val="0"/>
                        </a:spcAft>
                      </a:pPr>
                      <a:r>
                        <a:rPr lang="ja-JP" altLang="en-US" sz="1200" kern="100" dirty="0" smtClean="0">
                          <a:effectLst/>
                        </a:rPr>
                        <a:t>表示ライセンス（</a:t>
                      </a:r>
                      <a:r>
                        <a:rPr lang="en-US" altLang="ja-JP" sz="1200" kern="100" dirty="0" smtClean="0">
                          <a:effectLst/>
                        </a:rPr>
                        <a:t>CC-BY</a:t>
                      </a:r>
                      <a:r>
                        <a:rPr lang="ja-JP" altLang="en-US" sz="1200" kern="100" dirty="0" smtClean="0">
                          <a:effectLst/>
                        </a:rPr>
                        <a:t>）互換</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8000" marR="108000" marT="72000" marB="72000" anchor="ctr"/>
                </a:tc>
                <a:tc>
                  <a:txBody>
                    <a:bodyPr/>
                    <a:lstStyle/>
                    <a:p>
                      <a:pPr algn="just">
                        <a:lnSpc>
                          <a:spcPct val="150000"/>
                        </a:lnSpc>
                        <a:spcAft>
                          <a:spcPts val="0"/>
                        </a:spcAft>
                      </a:pPr>
                      <a:r>
                        <a:rPr lang="ja-JP" altLang="en-US" sz="1200" kern="100" dirty="0" smtClean="0">
                          <a:effectLst/>
                        </a:rPr>
                        <a:t>イギリス、フランス、イタリア（バージョン</a:t>
                      </a:r>
                      <a:r>
                        <a:rPr lang="en-US" altLang="ja-JP" sz="1200" kern="100" dirty="0" smtClean="0">
                          <a:effectLst/>
                        </a:rPr>
                        <a:t>2.0</a:t>
                      </a:r>
                      <a:r>
                        <a:rPr lang="ja-JP" altLang="en-US" sz="1200" kern="100" dirty="0" smtClean="0">
                          <a:effectLst/>
                        </a:rPr>
                        <a:t>）　他</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8000" marR="108000" marT="72000" marB="72000" anchor="ctr"/>
                </a:tc>
              </a:tr>
              <a:tr h="575610">
                <a:tc vMerge="1">
                  <a:txBody>
                    <a:bodyPr/>
                    <a:lstStyle/>
                    <a:p>
                      <a:pPr algn="just">
                        <a:spcAft>
                          <a:spcPts val="0"/>
                        </a:spcAft>
                      </a:pP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36000" marB="36000"/>
                </a:tc>
                <a:tc>
                  <a:txBody>
                    <a:bodyPr/>
                    <a:lstStyle/>
                    <a:p>
                      <a:pPr algn="just">
                        <a:lnSpc>
                          <a:spcPct val="150000"/>
                        </a:lnSpc>
                        <a:spcAft>
                          <a:spcPts val="0"/>
                        </a:spcAft>
                      </a:pPr>
                      <a:r>
                        <a:rPr lang="ja-JP" altLang="en-US" sz="1200" kern="100" dirty="0" smtClean="0">
                          <a:effectLst/>
                        </a:rPr>
                        <a:t>表示</a:t>
                      </a:r>
                      <a:r>
                        <a:rPr lang="en-US" altLang="ja-JP" sz="1200" kern="100" dirty="0" smtClean="0">
                          <a:effectLst/>
                        </a:rPr>
                        <a:t>-</a:t>
                      </a:r>
                      <a:r>
                        <a:rPr lang="ja-JP" altLang="en-US" sz="1200" kern="100" dirty="0" smtClean="0">
                          <a:effectLst/>
                        </a:rPr>
                        <a:t>継承ライセンス（</a:t>
                      </a:r>
                      <a:r>
                        <a:rPr lang="en-US" altLang="ja-JP" sz="1200" kern="100" dirty="0" smtClean="0">
                          <a:effectLst/>
                        </a:rPr>
                        <a:t>CC-BY-SA</a:t>
                      </a:r>
                      <a:r>
                        <a:rPr lang="ja-JP" altLang="en-US" sz="1200" kern="100" dirty="0" smtClean="0">
                          <a:effectLst/>
                        </a:rPr>
                        <a:t>）互換</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8000" marR="108000" marT="72000" marB="72000" anchor="ctr"/>
                </a:tc>
                <a:tc>
                  <a:txBody>
                    <a:bodyPr/>
                    <a:lstStyle/>
                    <a:p>
                      <a:pPr algn="just">
                        <a:lnSpc>
                          <a:spcPct val="150000"/>
                        </a:lnSpc>
                        <a:spcAft>
                          <a:spcPts val="0"/>
                        </a:spcAft>
                      </a:pPr>
                      <a:r>
                        <a:rPr lang="ja-JP" altLang="en-US" sz="1200" kern="100" dirty="0" smtClean="0">
                          <a:effectLst/>
                        </a:rPr>
                        <a:t>イタリア（バージョン</a:t>
                      </a:r>
                      <a:r>
                        <a:rPr lang="en-US" altLang="ja-JP" sz="1200" kern="100" dirty="0" smtClean="0">
                          <a:effectLst/>
                        </a:rPr>
                        <a:t>1.0</a:t>
                      </a:r>
                      <a:r>
                        <a:rPr lang="ja-JP" altLang="en-US" sz="1200" kern="100" dirty="0" smtClean="0">
                          <a:effectLst/>
                        </a:rPr>
                        <a:t>）</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8000" marR="108000" marT="72000" marB="72000" anchor="ctr"/>
                </a:tc>
              </a:tr>
            </a:tbl>
          </a:graphicData>
        </a:graphic>
      </p:graphicFrame>
    </p:spTree>
    <p:extLst>
      <p:ext uri="{BB962C8B-B14F-4D97-AF65-F5344CB8AC3E}">
        <p14:creationId xmlns:p14="http://schemas.microsoft.com/office/powerpoint/2010/main" val="40949283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３．日本政府におけるオープンデータ利用ルールの</a:t>
            </a:r>
            <a:r>
              <a:rPr lang="ja-JP" altLang="en-US" dirty="0"/>
              <a:t>動向</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15</a:t>
            </a:fld>
            <a:endParaRPr lang="en-US" altLang="ja-JP"/>
          </a:p>
        </p:txBody>
      </p:sp>
      <p:sp>
        <p:nvSpPr>
          <p:cNvPr id="6" name="コンテンツ プレースホルダー 2"/>
          <p:cNvSpPr>
            <a:spLocks noGrp="1"/>
          </p:cNvSpPr>
          <p:nvPr>
            <p:ph idx="1"/>
          </p:nvPr>
        </p:nvSpPr>
        <p:spPr>
          <a:xfrm>
            <a:off x="351414" y="1143000"/>
            <a:ext cx="9146415" cy="5382344"/>
          </a:xfrm>
        </p:spPr>
        <p:txBody>
          <a:bodyPr>
            <a:normAutofit/>
          </a:bodyPr>
          <a:lstStyle/>
          <a:p>
            <a:pPr marL="0" indent="0">
              <a:buNone/>
            </a:pPr>
            <a:r>
              <a:rPr lang="ja-JP" altLang="en-US" sz="1600" b="1" dirty="0"/>
              <a:t>（１</a:t>
            </a:r>
            <a:r>
              <a:rPr lang="ja-JP" altLang="en-US" sz="1600" b="1" dirty="0" smtClean="0"/>
              <a:t>）「</a:t>
            </a:r>
            <a:r>
              <a:rPr lang="ja-JP" altLang="en-US" sz="1600" b="1" dirty="0"/>
              <a:t>政府標準利用規約（第</a:t>
            </a:r>
            <a:r>
              <a:rPr lang="en-US" altLang="ja-JP" sz="1600" b="1" dirty="0"/>
              <a:t>1.0</a:t>
            </a:r>
            <a:r>
              <a:rPr lang="ja-JP" altLang="en-US" sz="1600" b="1" dirty="0"/>
              <a:t>版）</a:t>
            </a:r>
            <a:r>
              <a:rPr lang="ja-JP" altLang="en-US" sz="1600" b="1" dirty="0" smtClean="0"/>
              <a:t>」の作成</a:t>
            </a:r>
            <a:endParaRPr lang="ja-JP" altLang="en-US" sz="1600" b="1" dirty="0"/>
          </a:p>
          <a:p>
            <a:pPr marL="622800" lvl="1" indent="-162000">
              <a:buNone/>
            </a:pPr>
            <a:r>
              <a:rPr lang="ja-JP" altLang="en-US" sz="1200" dirty="0" smtClean="0"/>
              <a:t>・</a:t>
            </a:r>
            <a:r>
              <a:rPr lang="en-US" altLang="ja-JP" sz="1200" dirty="0"/>
              <a:t>2012</a:t>
            </a:r>
            <a:r>
              <a:rPr lang="ja-JP" altLang="en-US" sz="1200" dirty="0"/>
              <a:t>年</a:t>
            </a:r>
            <a:r>
              <a:rPr lang="en-US" altLang="ja-JP" sz="1200" dirty="0"/>
              <a:t>7</a:t>
            </a:r>
            <a:r>
              <a:rPr lang="ja-JP" altLang="en-US" sz="1200" dirty="0"/>
              <a:t>月</a:t>
            </a:r>
            <a:r>
              <a:rPr lang="en-US" altLang="ja-JP" sz="1200" dirty="0"/>
              <a:t>4</a:t>
            </a:r>
            <a:r>
              <a:rPr lang="ja-JP" altLang="en-US" sz="1200" dirty="0"/>
              <a:t>日「電子行政オープンデータ戦略」（高度情報通信ネットワーク社会推進戦略本部決定）と、</a:t>
            </a:r>
            <a:r>
              <a:rPr lang="en-US" altLang="ja-JP" sz="1200" dirty="0"/>
              <a:t>2013</a:t>
            </a:r>
            <a:r>
              <a:rPr lang="ja-JP" altLang="en-US" sz="1200" dirty="0"/>
              <a:t>年</a:t>
            </a:r>
            <a:r>
              <a:rPr lang="en-US" altLang="ja-JP" sz="1200" dirty="0"/>
              <a:t>6</a:t>
            </a:r>
            <a:r>
              <a:rPr lang="ja-JP" altLang="en-US" sz="1200" dirty="0"/>
              <a:t>月</a:t>
            </a:r>
            <a:r>
              <a:rPr lang="en-US" altLang="ja-JP" sz="1200" dirty="0"/>
              <a:t>25</a:t>
            </a:r>
            <a:r>
              <a:rPr lang="ja-JP" altLang="en-US" sz="1200" dirty="0"/>
              <a:t>日「二次利用の促進のための府省のデータ公開に関する基本的考え方（ガイドライン）」（各府省情報化統括責任者（ＣＩＯ）連絡会議決定）を受けて、各府省のホームページの利用規約案の検討。</a:t>
            </a:r>
          </a:p>
          <a:p>
            <a:pPr marL="622800" lvl="1" indent="-162000">
              <a:buNone/>
            </a:pPr>
            <a:r>
              <a:rPr lang="ja-JP" altLang="en-US" sz="1200" dirty="0" smtClean="0"/>
              <a:t>・オープンデータ</a:t>
            </a:r>
            <a:r>
              <a:rPr lang="ja-JP" altLang="en-US" sz="1200" dirty="0"/>
              <a:t>流通推進コンソーシアム データガバナンス委員会では、内閣官房</a:t>
            </a:r>
            <a:r>
              <a:rPr lang="en-US" altLang="ja-JP" sz="1200" dirty="0"/>
              <a:t>IT</a:t>
            </a:r>
            <a:r>
              <a:rPr lang="ja-JP" altLang="en-US" sz="1200" dirty="0"/>
              <a:t>総合戦略室からの依頼を受け、「各府省ホームページの利用ルール見直しひな形（素案）」を作成し、電子行政オープンデータ実務者会議のルール・普及</a:t>
            </a:r>
            <a:r>
              <a:rPr lang="en-US" altLang="ja-JP" sz="1200" dirty="0"/>
              <a:t>WG</a:t>
            </a:r>
            <a:r>
              <a:rPr lang="ja-JP" altLang="en-US" sz="1200" dirty="0"/>
              <a:t>（</a:t>
            </a:r>
            <a:r>
              <a:rPr lang="en-US" altLang="ja-JP" sz="1200" dirty="0"/>
              <a:t>2014</a:t>
            </a:r>
            <a:r>
              <a:rPr lang="ja-JP" altLang="en-US" sz="1200" dirty="0"/>
              <a:t>年</a:t>
            </a:r>
            <a:r>
              <a:rPr lang="en-US" altLang="ja-JP" sz="1200" dirty="0"/>
              <a:t>1</a:t>
            </a:r>
            <a:r>
              <a:rPr lang="ja-JP" altLang="en-US" sz="1200" dirty="0"/>
              <a:t>月</a:t>
            </a:r>
            <a:r>
              <a:rPr lang="en-US" altLang="ja-JP" sz="1200" dirty="0"/>
              <a:t>17</a:t>
            </a:r>
            <a:r>
              <a:rPr lang="ja-JP" altLang="en-US" sz="1200" dirty="0"/>
              <a:t>日開催）に提言。</a:t>
            </a:r>
          </a:p>
          <a:p>
            <a:pPr marL="622800" lvl="1" indent="-162000">
              <a:buNone/>
            </a:pPr>
            <a:r>
              <a:rPr lang="ja-JP" altLang="en-US" sz="1200" dirty="0" smtClean="0"/>
              <a:t>・電子</a:t>
            </a:r>
            <a:r>
              <a:rPr lang="ja-JP" altLang="en-US" sz="1200" dirty="0"/>
              <a:t>行政オープンデータ実務者会議では、この提言をもとに議論を行い、</a:t>
            </a:r>
            <a:r>
              <a:rPr lang="en-US" altLang="ja-JP" sz="1200" dirty="0"/>
              <a:t>2014</a:t>
            </a:r>
            <a:r>
              <a:rPr lang="ja-JP" altLang="en-US" sz="1200" dirty="0"/>
              <a:t>年</a:t>
            </a:r>
            <a:r>
              <a:rPr lang="en-US" altLang="ja-JP" sz="1200" dirty="0"/>
              <a:t>4</a:t>
            </a:r>
            <a:r>
              <a:rPr lang="ja-JP" altLang="en-US" sz="1200" dirty="0"/>
              <a:t>月</a:t>
            </a:r>
            <a:r>
              <a:rPr lang="en-US" altLang="ja-JP" sz="1200" dirty="0"/>
              <a:t>1</a:t>
            </a:r>
            <a:r>
              <a:rPr lang="ja-JP" altLang="en-US" sz="1200" dirty="0"/>
              <a:t>日に「政府標準利用規約（第</a:t>
            </a:r>
            <a:r>
              <a:rPr lang="en-US" altLang="ja-JP" sz="1200" dirty="0"/>
              <a:t>1.0</a:t>
            </a:r>
            <a:r>
              <a:rPr lang="ja-JP" altLang="en-US" sz="1200" dirty="0"/>
              <a:t>版）</a:t>
            </a:r>
            <a:r>
              <a:rPr lang="ja-JP" altLang="en-US" sz="1200" dirty="0" smtClean="0"/>
              <a:t>」を</a:t>
            </a:r>
            <a:r>
              <a:rPr lang="ja-JP" altLang="en-US" sz="1200" dirty="0"/>
              <a:t>了承</a:t>
            </a:r>
            <a:r>
              <a:rPr lang="ja-JP" altLang="en-US" sz="1200" dirty="0" smtClean="0"/>
              <a:t>。</a:t>
            </a:r>
            <a:endParaRPr lang="en-US" altLang="ja-JP" sz="1200" dirty="0" smtClean="0"/>
          </a:p>
          <a:p>
            <a:pPr marL="622800" lvl="1" indent="-162000">
              <a:buNone/>
            </a:pPr>
            <a:r>
              <a:rPr lang="ja-JP" altLang="en-US" sz="1200" dirty="0" smtClean="0"/>
              <a:t>・</a:t>
            </a:r>
            <a:r>
              <a:rPr lang="en-US" altLang="ja-JP" sz="1200" u="sng" dirty="0" smtClean="0"/>
              <a:t>2014</a:t>
            </a:r>
            <a:r>
              <a:rPr lang="ja-JP" altLang="en-US" sz="1200" u="sng" dirty="0" smtClean="0"/>
              <a:t>年</a:t>
            </a:r>
            <a:r>
              <a:rPr lang="en-US" altLang="ja-JP" sz="1200" u="sng" dirty="0" smtClean="0"/>
              <a:t>6</a:t>
            </a:r>
            <a:r>
              <a:rPr lang="ja-JP" altLang="en-US" sz="1200" u="sng" dirty="0" smtClean="0"/>
              <a:t>月</a:t>
            </a:r>
            <a:r>
              <a:rPr lang="en-US" altLang="ja-JP" sz="1200" u="sng" dirty="0" smtClean="0"/>
              <a:t>19</a:t>
            </a:r>
            <a:r>
              <a:rPr lang="ja-JP" altLang="en-US" sz="1200" u="sng" dirty="0"/>
              <a:t>日、各府省情報化統括責任者（ＣＩＯ）連絡会議で決定</a:t>
            </a:r>
            <a:r>
              <a:rPr lang="ja-JP" altLang="en-US" sz="1200" dirty="0"/>
              <a:t>。</a:t>
            </a:r>
          </a:p>
          <a:p>
            <a:pPr marL="622800" lvl="1" indent="-162000">
              <a:buNone/>
            </a:pPr>
            <a:endParaRPr lang="en-US" altLang="ja-JP" sz="1200" dirty="0" smtClean="0"/>
          </a:p>
          <a:p>
            <a:pPr marL="622800" lvl="1" indent="-162000">
              <a:buNone/>
            </a:pPr>
            <a:r>
              <a:rPr lang="ja-JP" altLang="en-US" sz="1200" dirty="0" smtClean="0"/>
              <a:t>・各府省</a:t>
            </a:r>
            <a:r>
              <a:rPr lang="ja-JP" altLang="en-US" sz="1200" dirty="0"/>
              <a:t>から示された意見も踏まえ、国のできるだけ多くのコンテンツに適用できるものとして検討された結果、</a:t>
            </a:r>
            <a:r>
              <a:rPr lang="en-US" altLang="ja-JP" sz="1200" u="sng" dirty="0">
                <a:solidFill>
                  <a:srgbClr val="FF0000"/>
                </a:solidFill>
              </a:rPr>
              <a:t>CC-BY</a:t>
            </a:r>
            <a:r>
              <a:rPr lang="ja-JP" altLang="en-US" sz="1200" u="sng" dirty="0">
                <a:solidFill>
                  <a:srgbClr val="FF0000"/>
                </a:solidFill>
              </a:rPr>
              <a:t>とは別の利用ルール</a:t>
            </a:r>
            <a:r>
              <a:rPr lang="ja-JP" altLang="en-US" sz="1200" dirty="0">
                <a:solidFill>
                  <a:srgbClr val="FF0000"/>
                </a:solidFill>
              </a:rPr>
              <a:t>となっている</a:t>
            </a:r>
            <a:r>
              <a:rPr lang="ja-JP" altLang="en-US" sz="1200" dirty="0"/>
              <a:t>。</a:t>
            </a:r>
          </a:p>
          <a:p>
            <a:pPr marL="622800" lvl="1" indent="-162000">
              <a:buNone/>
            </a:pPr>
            <a:r>
              <a:rPr lang="ja-JP" altLang="en-US" sz="1200" dirty="0" smtClean="0"/>
              <a:t>・政府</a:t>
            </a:r>
            <a:r>
              <a:rPr lang="ja-JP" altLang="en-US" sz="1200" dirty="0"/>
              <a:t>標準利用規約（第</a:t>
            </a:r>
            <a:r>
              <a:rPr lang="en-US" altLang="ja-JP" sz="1200" dirty="0"/>
              <a:t>1.0</a:t>
            </a:r>
            <a:r>
              <a:rPr lang="ja-JP" altLang="en-US" sz="1200" dirty="0"/>
              <a:t>版</a:t>
            </a:r>
            <a:r>
              <a:rPr lang="ja-JP" altLang="en-US" sz="1200" dirty="0" smtClean="0"/>
              <a:t>）は</a:t>
            </a:r>
            <a:r>
              <a:rPr lang="ja-JP" altLang="en-US" sz="1200" dirty="0"/>
              <a:t>、</a:t>
            </a:r>
            <a:r>
              <a:rPr lang="en-US" altLang="ja-JP" sz="1200" u="sng" dirty="0">
                <a:solidFill>
                  <a:srgbClr val="FF0000"/>
                </a:solidFill>
              </a:rPr>
              <a:t>2015</a:t>
            </a:r>
            <a:r>
              <a:rPr lang="ja-JP" altLang="en-US" sz="1200" u="sng" dirty="0">
                <a:solidFill>
                  <a:srgbClr val="FF0000"/>
                </a:solidFill>
              </a:rPr>
              <a:t>年度に見直しの検討を行う</a:t>
            </a:r>
            <a:r>
              <a:rPr lang="ja-JP" altLang="en-US" sz="1200" dirty="0"/>
              <a:t>。その際には、利用ルールの「政府標準利用規約（第</a:t>
            </a:r>
            <a:r>
              <a:rPr lang="en-US" altLang="ja-JP" sz="1200" dirty="0"/>
              <a:t>1.0</a:t>
            </a:r>
            <a:r>
              <a:rPr lang="ja-JP" altLang="en-US" sz="1200" dirty="0"/>
              <a:t>版）</a:t>
            </a:r>
            <a:r>
              <a:rPr lang="ja-JP" altLang="en-US" sz="1200" dirty="0" smtClean="0"/>
              <a:t>」</a:t>
            </a:r>
            <a:r>
              <a:rPr lang="ja-JP" altLang="en-US" sz="1200" dirty="0" err="1" smtClean="0"/>
              <a:t>へ</a:t>
            </a:r>
            <a:r>
              <a:rPr lang="ja-JP" altLang="en-US" sz="1200" dirty="0" err="1"/>
              <a:t>の</a:t>
            </a:r>
            <a:r>
              <a:rPr lang="ja-JP" altLang="en-US" sz="1200" dirty="0"/>
              <a:t>変更後のコンテンツの利用状況等を踏まえ、禁止事項の必要性の見直しも含めて検討が行われる</a:t>
            </a:r>
            <a:r>
              <a:rPr lang="ja-JP" altLang="en-US" sz="1200" dirty="0" smtClean="0"/>
              <a:t>予定</a:t>
            </a:r>
            <a:endParaRPr lang="en-US" altLang="ja-JP" sz="1200" dirty="0" smtClean="0"/>
          </a:p>
          <a:p>
            <a:pPr marL="622800" lvl="1" indent="-162000">
              <a:buNone/>
            </a:pPr>
            <a:endParaRPr lang="en-US" altLang="ja-JP" sz="1200" dirty="0"/>
          </a:p>
          <a:p>
            <a:pPr marL="0" indent="0">
              <a:buNone/>
            </a:pPr>
            <a:r>
              <a:rPr lang="ja-JP" altLang="en-US" sz="1600" b="1" dirty="0" smtClean="0"/>
              <a:t>（２）政府データカタログサイト「</a:t>
            </a:r>
            <a:r>
              <a:rPr lang="en-US" altLang="ja-JP" sz="1600" b="1" dirty="0" smtClean="0"/>
              <a:t>DATA.GO.JP</a:t>
            </a:r>
            <a:r>
              <a:rPr lang="ja-JP" altLang="en-US" sz="1600" b="1" dirty="0" smtClean="0"/>
              <a:t>」における利用規約</a:t>
            </a:r>
            <a:endParaRPr lang="ja-JP" altLang="en-US" sz="1600" b="1" dirty="0"/>
          </a:p>
          <a:p>
            <a:pPr marL="622800" lvl="1" indent="-162000">
              <a:buNone/>
            </a:pPr>
            <a:r>
              <a:rPr lang="ja-JP" altLang="en-US" sz="1200" dirty="0" smtClean="0"/>
              <a:t>・政府データカタログサイト「</a:t>
            </a:r>
            <a:r>
              <a:rPr lang="en-US" altLang="ja-JP" sz="1200" dirty="0" smtClean="0"/>
              <a:t>DATA.GO.JP</a:t>
            </a:r>
            <a:r>
              <a:rPr lang="ja-JP" altLang="en-US" sz="1200" dirty="0" smtClean="0"/>
              <a:t>」は、</a:t>
            </a:r>
            <a:r>
              <a:rPr lang="en-US" altLang="ja-JP" sz="1200" dirty="0" smtClean="0"/>
              <a:t>2013</a:t>
            </a:r>
            <a:r>
              <a:rPr lang="ja-JP" altLang="en-US" sz="1200" dirty="0" smtClean="0"/>
              <a:t>年</a:t>
            </a:r>
            <a:r>
              <a:rPr lang="en-US" altLang="ja-JP" sz="1200" dirty="0" smtClean="0"/>
              <a:t>12</a:t>
            </a:r>
            <a:r>
              <a:rPr lang="ja-JP" altLang="en-US" sz="1200" dirty="0" smtClean="0"/>
              <a:t>月</a:t>
            </a:r>
            <a:r>
              <a:rPr lang="en-US" altLang="ja-JP" sz="1200" dirty="0" smtClean="0"/>
              <a:t>10</a:t>
            </a:r>
            <a:r>
              <a:rPr lang="ja-JP" altLang="en-US" sz="1200" dirty="0" smtClean="0"/>
              <a:t>日に試行版、</a:t>
            </a:r>
            <a:r>
              <a:rPr lang="en-US" altLang="ja-JP" sz="1200" dirty="0" smtClean="0"/>
              <a:t>2014</a:t>
            </a:r>
            <a:r>
              <a:rPr lang="ja-JP" altLang="en-US" sz="1200" dirty="0" smtClean="0"/>
              <a:t>年</a:t>
            </a:r>
            <a:r>
              <a:rPr lang="en-US" altLang="ja-JP" sz="1200" dirty="0" smtClean="0"/>
              <a:t>10</a:t>
            </a:r>
            <a:r>
              <a:rPr lang="ja-JP" altLang="en-US" sz="1200" dirty="0" smtClean="0"/>
              <a:t>月</a:t>
            </a:r>
            <a:r>
              <a:rPr lang="en-US" altLang="ja-JP" sz="1200" dirty="0" smtClean="0"/>
              <a:t>1</a:t>
            </a:r>
            <a:r>
              <a:rPr lang="ja-JP" altLang="en-US" sz="1200" dirty="0" smtClean="0"/>
              <a:t>日に本格版を立ち上げ。</a:t>
            </a:r>
            <a:endParaRPr lang="en-US" altLang="ja-JP" sz="1200" dirty="0" smtClean="0"/>
          </a:p>
          <a:p>
            <a:pPr marL="622800" lvl="1" indent="-162000">
              <a:buNone/>
            </a:pPr>
            <a:r>
              <a:rPr lang="ja-JP" altLang="en-US" sz="1200" dirty="0" smtClean="0"/>
              <a:t>・試行版では、「</a:t>
            </a:r>
            <a:r>
              <a:rPr lang="en-US" altLang="ja-JP" sz="1200" dirty="0" smtClean="0"/>
              <a:t>CC-BY</a:t>
            </a:r>
            <a:r>
              <a:rPr lang="ja-JP" altLang="en-US" sz="1200" dirty="0" smtClean="0"/>
              <a:t>」を採用。</a:t>
            </a:r>
            <a:endParaRPr lang="en-US" altLang="ja-JP" sz="1200" dirty="0" smtClean="0"/>
          </a:p>
          <a:p>
            <a:pPr marL="622800" lvl="1" indent="-162000">
              <a:buNone/>
            </a:pPr>
            <a:r>
              <a:rPr lang="ja-JP" altLang="en-US" sz="1200" dirty="0" smtClean="0"/>
              <a:t>・本格版では、「</a:t>
            </a:r>
            <a:r>
              <a:rPr lang="en-US" altLang="ja-JP" sz="1200" dirty="0" smtClean="0"/>
              <a:t>CC-BY</a:t>
            </a:r>
            <a:r>
              <a:rPr lang="ja-JP" altLang="en-US" sz="1200" dirty="0" smtClean="0"/>
              <a:t>」、「政府標準利用規約（第</a:t>
            </a:r>
            <a:r>
              <a:rPr lang="en-US" altLang="ja-JP" sz="1200" dirty="0" smtClean="0"/>
              <a:t>1.0</a:t>
            </a:r>
            <a:r>
              <a:rPr lang="ja-JP" altLang="en-US" sz="1200" dirty="0" smtClean="0"/>
              <a:t>版）」等を選択可能としている。</a:t>
            </a:r>
            <a:endParaRPr lang="ja-JP" altLang="en-US" sz="1200" dirty="0"/>
          </a:p>
          <a:p>
            <a:pPr marL="622800" lvl="1" indent="-162000">
              <a:buNone/>
            </a:pPr>
            <a:endParaRPr lang="ja-JP" altLang="en-US" sz="1200" dirty="0"/>
          </a:p>
        </p:txBody>
      </p:sp>
    </p:spTree>
    <p:extLst>
      <p:ext uri="{BB962C8B-B14F-4D97-AF65-F5344CB8AC3E}">
        <p14:creationId xmlns:p14="http://schemas.microsoft.com/office/powerpoint/2010/main" val="20516767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４．オープンデータの利用ルール</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16</a:t>
            </a:fld>
            <a:endParaRPr lang="en-US" altLang="ja-JP"/>
          </a:p>
        </p:txBody>
      </p:sp>
      <p:sp>
        <p:nvSpPr>
          <p:cNvPr id="6" name="コンテンツ プレースホルダー 2"/>
          <p:cNvSpPr>
            <a:spLocks noGrp="1"/>
          </p:cNvSpPr>
          <p:nvPr>
            <p:ph idx="1"/>
          </p:nvPr>
        </p:nvSpPr>
        <p:spPr>
          <a:xfrm>
            <a:off x="351414" y="1143000"/>
            <a:ext cx="9146415" cy="5382344"/>
          </a:xfrm>
        </p:spPr>
        <p:txBody>
          <a:bodyPr>
            <a:normAutofit/>
          </a:bodyPr>
          <a:lstStyle/>
          <a:p>
            <a:pPr marL="0" indent="0">
              <a:buClrTx/>
              <a:buNone/>
            </a:pPr>
            <a:r>
              <a:rPr lang="ja-JP" altLang="en-US" sz="1600" b="1" dirty="0"/>
              <a:t>（１）クリエイティブ・コモンズ・表示ライセンス（</a:t>
            </a:r>
            <a:r>
              <a:rPr lang="en-US" altLang="ja-JP" sz="1600" b="1" dirty="0"/>
              <a:t>CC-BY</a:t>
            </a:r>
            <a:r>
              <a:rPr lang="ja-JP" altLang="en-US" sz="1600" b="1" dirty="0"/>
              <a:t>）</a:t>
            </a:r>
          </a:p>
          <a:p>
            <a:pPr lvl="1">
              <a:buClrTx/>
              <a:buFont typeface="Arial" panose="020B0604020202020204" pitchFamily="34" charset="0"/>
              <a:buChar char="•"/>
            </a:pPr>
            <a:r>
              <a:rPr lang="en-US" altLang="ja-JP" sz="1200" dirty="0"/>
              <a:t>CC-BY</a:t>
            </a:r>
            <a:r>
              <a:rPr lang="ja-JP" altLang="en-US" sz="1200" dirty="0"/>
              <a:t>は政府の情報をオープン化する際の利用ルールとして、多く利用されている。ドイツ、オーストラリア、ニュージーランド等のデータポータルサイトや、日本の政府データカタログサイト試行版、米国の省庁のウェブサイト等で利用されているほか、イギリス、フランス、イタリアでは、</a:t>
            </a:r>
            <a:r>
              <a:rPr lang="en-US" altLang="ja-JP" sz="1200" dirty="0"/>
              <a:t>CC-BY</a:t>
            </a:r>
            <a:r>
              <a:rPr lang="ja-JP" altLang="en-US" sz="1200" dirty="0"/>
              <a:t>と互換性のある利用ルールを政府のオープンデータ利用ルールとしている。</a:t>
            </a:r>
            <a:endParaRPr lang="en-US" altLang="ja-JP" sz="1200" dirty="0"/>
          </a:p>
          <a:p>
            <a:pPr lvl="1">
              <a:buClrTx/>
              <a:buFont typeface="Arial" panose="020B0604020202020204" pitchFamily="34" charset="0"/>
              <a:buChar char="•"/>
            </a:pPr>
            <a:r>
              <a:rPr lang="ja-JP" altLang="en-US" sz="1200" u="sng" dirty="0">
                <a:solidFill>
                  <a:srgbClr val="FF0000"/>
                </a:solidFill>
              </a:rPr>
              <a:t>出典を表示すれば</a:t>
            </a:r>
            <a:r>
              <a:rPr lang="ja-JP" altLang="en-US" sz="1200" dirty="0">
                <a:solidFill>
                  <a:srgbClr val="FF0000"/>
                </a:solidFill>
              </a:rPr>
              <a:t>、複製、翻案、頒布、上演、演奏、上映、公衆送信、口述、展示、録音・録画、放送、有線放送、送信可能化、伝達等などの</a:t>
            </a:r>
            <a:r>
              <a:rPr lang="ja-JP" altLang="en-US" sz="1200" u="sng" dirty="0">
                <a:solidFill>
                  <a:srgbClr val="FF0000"/>
                </a:solidFill>
              </a:rPr>
              <a:t>自由な利用を許諾する利用ルール</a:t>
            </a:r>
            <a:r>
              <a:rPr lang="ja-JP" altLang="en-US" sz="1200" dirty="0">
                <a:solidFill>
                  <a:srgbClr val="FF0000"/>
                </a:solidFill>
              </a:rPr>
              <a:t>（商業的な利用も可能）</a:t>
            </a:r>
            <a:r>
              <a:rPr lang="ja-JP" altLang="en-US" sz="1200" dirty="0"/>
              <a:t>。</a:t>
            </a:r>
          </a:p>
          <a:p>
            <a:pPr lvl="1">
              <a:buClrTx/>
              <a:buFont typeface="Arial" panose="020B0604020202020204" pitchFamily="34" charset="0"/>
              <a:buChar char="•"/>
            </a:pPr>
            <a:endParaRPr lang="en-US" altLang="ja-JP" sz="1050" dirty="0"/>
          </a:p>
          <a:p>
            <a:pPr marL="0" indent="0">
              <a:buClrTx/>
              <a:buNone/>
            </a:pPr>
            <a:r>
              <a:rPr lang="ja-JP" altLang="en-US" sz="1600" b="1" dirty="0"/>
              <a:t>（２）著作権不在の宣言（</a:t>
            </a:r>
            <a:r>
              <a:rPr lang="en-US" altLang="ja-JP" sz="1600" b="1" dirty="0"/>
              <a:t>CC0</a:t>
            </a:r>
            <a:r>
              <a:rPr lang="ja-JP" altLang="en-US" sz="1600" b="1" dirty="0"/>
              <a:t>）</a:t>
            </a:r>
          </a:p>
          <a:p>
            <a:pPr lvl="1">
              <a:buClrTx/>
              <a:buFont typeface="Arial" panose="020B0604020202020204" pitchFamily="34" charset="0"/>
              <a:buChar char="•"/>
            </a:pPr>
            <a:r>
              <a:rPr lang="en-US" altLang="ja-JP" sz="1200" dirty="0"/>
              <a:t>CC0</a:t>
            </a:r>
            <a:r>
              <a:rPr lang="ja-JP" altLang="en-US" sz="1200" dirty="0"/>
              <a:t>は、著作権が生じている著作物やデータについて、自発的に権利を放棄して、パブリックドメインにしようという試み。諸外国ではオランダが採用しており、また複数の図書館等の施設で採用が進んでいる。</a:t>
            </a:r>
          </a:p>
          <a:p>
            <a:pPr lvl="1">
              <a:buClrTx/>
              <a:buFont typeface="Arial" panose="020B0604020202020204" pitchFamily="34" charset="0"/>
              <a:buChar char="•"/>
            </a:pPr>
            <a:r>
              <a:rPr lang="ja-JP" altLang="en-US" sz="1200" dirty="0"/>
              <a:t>当該作品・データに関する著作権、著作隣接権、肖像権等の権利を放棄することを表明し、</a:t>
            </a:r>
            <a:r>
              <a:rPr lang="ja-JP" altLang="en-US" sz="1200" u="sng" dirty="0">
                <a:solidFill>
                  <a:srgbClr val="FF0000"/>
                </a:solidFill>
              </a:rPr>
              <a:t>無条件かつ自由な利用を許諾する</a:t>
            </a:r>
            <a:r>
              <a:rPr lang="ja-JP" altLang="en-US" sz="1200" dirty="0"/>
              <a:t>。</a:t>
            </a:r>
            <a:endParaRPr lang="en-US" altLang="ja-JP" sz="1200" dirty="0"/>
          </a:p>
          <a:p>
            <a:pPr lvl="1">
              <a:buClrTx/>
              <a:buFont typeface="Arial" panose="020B0604020202020204" pitchFamily="34" charset="0"/>
              <a:buChar char="•"/>
            </a:pPr>
            <a:endParaRPr lang="en-US" altLang="ja-JP" sz="1050" dirty="0"/>
          </a:p>
          <a:p>
            <a:pPr marL="0" indent="0">
              <a:buClrTx/>
              <a:buNone/>
            </a:pPr>
            <a:r>
              <a:rPr lang="ja-JP" altLang="en-US" sz="1600" b="1" dirty="0"/>
              <a:t>（３）</a:t>
            </a:r>
            <a:r>
              <a:rPr lang="zh-TW" altLang="en-US" sz="1600" b="1" dirty="0"/>
              <a:t>政府標準利用規約（第</a:t>
            </a:r>
            <a:r>
              <a:rPr lang="en-US" altLang="zh-TW" sz="1600" b="1" dirty="0"/>
              <a:t>1.0</a:t>
            </a:r>
            <a:r>
              <a:rPr lang="zh-TW" altLang="en-US" sz="1600" b="1" dirty="0"/>
              <a:t>版</a:t>
            </a:r>
            <a:r>
              <a:rPr lang="zh-TW" altLang="en-US" sz="1600" b="1" dirty="0" smtClean="0"/>
              <a:t>）</a:t>
            </a:r>
            <a:endParaRPr lang="ja-JP" altLang="en-US" sz="1600" b="1" dirty="0"/>
          </a:p>
          <a:p>
            <a:pPr lvl="1">
              <a:buClrTx/>
              <a:buFont typeface="Arial" panose="020B0604020202020204" pitchFamily="34" charset="0"/>
              <a:buChar char="•"/>
            </a:pPr>
            <a:r>
              <a:rPr lang="ja-JP" altLang="en-US" sz="1200" dirty="0" smtClean="0"/>
              <a:t>電子</a:t>
            </a:r>
            <a:r>
              <a:rPr lang="ja-JP" altLang="en-US" sz="1200" dirty="0"/>
              <a:t>行政オープンデータ実務者会議において、各府省のホームページに適用する新しいオープンデータ対応の利用ルールとして検討</a:t>
            </a:r>
            <a:r>
              <a:rPr lang="ja-JP" altLang="en-US" sz="1200" dirty="0" smtClean="0"/>
              <a:t>されたもの。</a:t>
            </a:r>
            <a:endParaRPr lang="ja-JP" altLang="en-US" sz="1200" dirty="0"/>
          </a:p>
          <a:p>
            <a:pPr lvl="1">
              <a:buClrTx/>
              <a:buFont typeface="Arial" panose="020B0604020202020204" pitchFamily="34" charset="0"/>
              <a:buChar char="•"/>
            </a:pPr>
            <a:r>
              <a:rPr lang="ja-JP" altLang="en-US" sz="1200" dirty="0"/>
              <a:t>基本的には、</a:t>
            </a:r>
            <a:r>
              <a:rPr lang="ja-JP" altLang="en-US" sz="1200" dirty="0">
                <a:solidFill>
                  <a:srgbClr val="FF0000"/>
                </a:solidFill>
              </a:rPr>
              <a:t>出典を記載すれば、複製、公衆送信、翻訳・変形等の翻案等、自由な利用を認める</a:t>
            </a:r>
            <a:r>
              <a:rPr lang="ja-JP" altLang="en-US" sz="1200" dirty="0"/>
              <a:t>。ただし、</a:t>
            </a:r>
            <a:r>
              <a:rPr lang="ja-JP" altLang="en-US" sz="1200" u="sng" dirty="0">
                <a:solidFill>
                  <a:srgbClr val="FF0000"/>
                </a:solidFill>
              </a:rPr>
              <a:t>「法令・条例・公序良俗に反する利用」と「国家・国民の安全に脅威を与える利用」については禁止</a:t>
            </a:r>
            <a:r>
              <a:rPr lang="ja-JP" altLang="en-US" sz="1200" dirty="0"/>
              <a:t>している。</a:t>
            </a:r>
          </a:p>
          <a:p>
            <a:pPr marL="622800" lvl="1" indent="-162000">
              <a:buNone/>
            </a:pPr>
            <a:endParaRPr lang="ja-JP" altLang="en-US" sz="1200" dirty="0"/>
          </a:p>
        </p:txBody>
      </p:sp>
      <p:graphicFrame>
        <p:nvGraphicFramePr>
          <p:cNvPr id="5" name="表 4"/>
          <p:cNvGraphicFramePr>
            <a:graphicFrameLocks noGrp="1"/>
          </p:cNvGraphicFramePr>
          <p:nvPr>
            <p:extLst>
              <p:ext uri="{D42A27DB-BD31-4B8C-83A1-F6EECF244321}">
                <p14:modId xmlns:p14="http://schemas.microsoft.com/office/powerpoint/2010/main" val="4259467563"/>
              </p:ext>
            </p:extLst>
          </p:nvPr>
        </p:nvGraphicFramePr>
        <p:xfrm>
          <a:off x="776536" y="5517232"/>
          <a:ext cx="8712968" cy="1019520"/>
        </p:xfrm>
        <a:graphic>
          <a:graphicData uri="http://schemas.openxmlformats.org/drawingml/2006/table">
            <a:tbl>
              <a:tblPr firstRow="1" bandRow="1">
                <a:tableStyleId>{21E4AEA4-8DFA-4A89-87EB-49C32662AFE0}</a:tableStyleId>
              </a:tblPr>
              <a:tblGrid>
                <a:gridCol w="1512168"/>
                <a:gridCol w="2664296"/>
                <a:gridCol w="1584176"/>
                <a:gridCol w="2952328"/>
              </a:tblGrid>
              <a:tr h="254872">
                <a:tc>
                  <a:txBody>
                    <a:bodyPr/>
                    <a:lstStyle/>
                    <a:p>
                      <a:pPr algn="ctr">
                        <a:spcAft>
                          <a:spcPts val="0"/>
                        </a:spcAft>
                      </a:pP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8000" marR="108000" marT="72000" marB="72000" anchor="ctr"/>
                </a:tc>
                <a:tc>
                  <a:txBody>
                    <a:bodyPr/>
                    <a:lstStyle/>
                    <a:p>
                      <a:pPr algn="ctr">
                        <a:spcAft>
                          <a:spcPts val="0"/>
                        </a:spcAft>
                      </a:pPr>
                      <a:r>
                        <a:rPr lang="en-US" altLang="ja-JP" sz="1200" kern="100" dirty="0" smtClean="0">
                          <a:effectLst/>
                        </a:rPr>
                        <a:t>CC-BY</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8000" marR="108000" marT="72000" marB="72000" anchor="ctr"/>
                </a:tc>
                <a:tc>
                  <a:txBody>
                    <a:bodyPr/>
                    <a:lstStyle/>
                    <a:p>
                      <a:pPr algn="ctr">
                        <a:spcAft>
                          <a:spcPts val="0"/>
                        </a:spcAft>
                      </a:pPr>
                      <a:r>
                        <a:rPr lang="en-US" altLang="ja-JP" sz="1200" kern="100" dirty="0" smtClean="0">
                          <a:effectLst/>
                        </a:rPr>
                        <a:t>CC0</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8000" marR="108000" marT="72000" marB="72000" anchor="ctr"/>
                </a:tc>
                <a:tc>
                  <a:txBody>
                    <a:bodyPr/>
                    <a:lstStyle/>
                    <a:p>
                      <a:pPr algn="ctr">
                        <a:spcAft>
                          <a:spcPts val="0"/>
                        </a:spcAft>
                      </a:pPr>
                      <a:r>
                        <a:rPr lang="ja-JP" altLang="en-US" sz="1200" kern="100" dirty="0" smtClean="0">
                          <a:effectLst/>
                        </a:rPr>
                        <a:t>政府標準利用規約（第</a:t>
                      </a:r>
                      <a:r>
                        <a:rPr lang="en-US" altLang="ja-JP" sz="1200" kern="100" dirty="0" smtClean="0">
                          <a:effectLst/>
                        </a:rPr>
                        <a:t>1.0</a:t>
                      </a:r>
                      <a:r>
                        <a:rPr lang="ja-JP" altLang="en-US" sz="1200" kern="100" dirty="0" smtClean="0">
                          <a:effectLst/>
                        </a:rPr>
                        <a:t>版）</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8000" marR="108000" marT="72000" marB="72000" anchor="ctr"/>
                </a:tc>
              </a:tr>
              <a:tr h="583913">
                <a:tc>
                  <a:txBody>
                    <a:bodyPr/>
                    <a:lstStyle/>
                    <a:p>
                      <a:pPr algn="just">
                        <a:lnSpc>
                          <a:spcPct val="150000"/>
                        </a:lnSpc>
                        <a:spcAft>
                          <a:spcPts val="0"/>
                        </a:spcAft>
                      </a:pPr>
                      <a:r>
                        <a:rPr lang="ja-JP" altLang="en-US" sz="1200" kern="100" dirty="0" smtClean="0">
                          <a:effectLst/>
                        </a:rPr>
                        <a:t>利用ルール採用国</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8000" marR="108000" marT="72000" marB="72000" anchor="ctr"/>
                </a:tc>
                <a:tc>
                  <a:txBody>
                    <a:bodyPr/>
                    <a:lstStyle/>
                    <a:p>
                      <a:pPr algn="ctr">
                        <a:lnSpc>
                          <a:spcPct val="150000"/>
                        </a:lnSpc>
                        <a:spcAft>
                          <a:spcPts val="0"/>
                        </a:spcAft>
                      </a:pPr>
                      <a:r>
                        <a:rPr lang="ja-JP" altLang="en-US" sz="1200" kern="100" dirty="0" smtClean="0">
                          <a:effectLst/>
                        </a:rPr>
                        <a:t>ドイツ、オーストラリア、ニュージーランド、日本　等</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8000" marR="108000" marT="72000" marB="72000" anchor="ctr"/>
                </a:tc>
                <a:tc>
                  <a:txBody>
                    <a:bodyPr/>
                    <a:lstStyle/>
                    <a:p>
                      <a:pPr algn="ctr">
                        <a:lnSpc>
                          <a:spcPct val="150000"/>
                        </a:lnSpc>
                        <a:spcAft>
                          <a:spcPts val="0"/>
                        </a:spcAft>
                      </a:pPr>
                      <a:r>
                        <a:rPr lang="ja-JP" altLang="en-US" sz="1200" kern="100" dirty="0" smtClean="0">
                          <a:effectLst/>
                        </a:rPr>
                        <a:t>オランダ</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8000" marR="108000" marT="72000" marB="72000" anchor="ctr"/>
                </a:tc>
                <a:tc>
                  <a:txBody>
                    <a:bodyPr/>
                    <a:lstStyle/>
                    <a:p>
                      <a:pPr algn="ctr">
                        <a:lnSpc>
                          <a:spcPct val="150000"/>
                        </a:lnSpc>
                        <a:spcAft>
                          <a:spcPts val="0"/>
                        </a:spcAft>
                      </a:pPr>
                      <a:r>
                        <a:rPr lang="ja-JP" altLang="en-US" sz="1200" kern="100" dirty="0" smtClean="0">
                          <a:effectLst/>
                        </a:rPr>
                        <a:t>日本</a:t>
                      </a:r>
                      <a:endParaRPr lang="ja-JP" sz="12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8000" marR="108000" marT="72000" marB="72000" anchor="ctr"/>
                </a:tc>
              </a:tr>
            </a:tbl>
          </a:graphicData>
        </a:graphic>
      </p:graphicFrame>
    </p:spTree>
    <p:extLst>
      <p:ext uri="{BB962C8B-B14F-4D97-AF65-F5344CB8AC3E}">
        <p14:creationId xmlns:p14="http://schemas.microsoft.com/office/powerpoint/2010/main" val="6372833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５．利用ルールの比較</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17</a:t>
            </a:fld>
            <a:endParaRPr lang="en-US" altLang="ja-JP"/>
          </a:p>
        </p:txBody>
      </p:sp>
      <p:sp>
        <p:nvSpPr>
          <p:cNvPr id="6" name="コンテンツ プレースホルダー 2"/>
          <p:cNvSpPr>
            <a:spLocks noGrp="1"/>
          </p:cNvSpPr>
          <p:nvPr>
            <p:ph idx="1"/>
          </p:nvPr>
        </p:nvSpPr>
        <p:spPr>
          <a:xfrm>
            <a:off x="351414" y="1143000"/>
            <a:ext cx="9146415" cy="5382344"/>
          </a:xfrm>
        </p:spPr>
        <p:txBody>
          <a:bodyPr>
            <a:normAutofit/>
          </a:bodyPr>
          <a:lstStyle/>
          <a:p>
            <a:pPr marL="0" indent="0">
              <a:buClrTx/>
              <a:buNone/>
            </a:pPr>
            <a:r>
              <a:rPr lang="ja-JP" altLang="en-US" sz="1600" b="1" dirty="0"/>
              <a:t>（１）情報利用者の視点からは、</a:t>
            </a:r>
            <a:r>
              <a:rPr lang="en-US" altLang="ja-JP" sz="1600" b="1" dirty="0"/>
              <a:t>CC0</a:t>
            </a:r>
            <a:r>
              <a:rPr lang="ja-JP" altLang="en-US" sz="1600" b="1" dirty="0" err="1"/>
              <a:t>、</a:t>
            </a:r>
            <a:r>
              <a:rPr lang="en-US" altLang="ja-JP" sz="1600" b="1" dirty="0"/>
              <a:t>CC-BY</a:t>
            </a:r>
            <a:r>
              <a:rPr lang="ja-JP" altLang="en-US" sz="1600" b="1" dirty="0"/>
              <a:t>が利用しやすい</a:t>
            </a:r>
          </a:p>
          <a:p>
            <a:pPr lvl="1">
              <a:buClrTx/>
              <a:buFont typeface="Wingdings" panose="05000000000000000000" pitchFamily="2" charset="2"/>
              <a:buChar char=""/>
            </a:pPr>
            <a:r>
              <a:rPr lang="en-US" altLang="ja-JP" sz="1200" u="sng" dirty="0">
                <a:solidFill>
                  <a:srgbClr val="FF0000"/>
                </a:solidFill>
              </a:rPr>
              <a:t>CC0</a:t>
            </a:r>
            <a:r>
              <a:rPr lang="ja-JP" altLang="en-US" sz="1200" u="sng" dirty="0">
                <a:solidFill>
                  <a:srgbClr val="FF0000"/>
                </a:solidFill>
              </a:rPr>
              <a:t>は著作権を放棄するため、情報利用者は何の制約もなく二次利用が可能</a:t>
            </a:r>
            <a:r>
              <a:rPr lang="ja-JP" altLang="en-US" sz="1200" dirty="0"/>
              <a:t>。諸外国のデータとのマッシュアップも容易。</a:t>
            </a:r>
            <a:endParaRPr lang="en-US" altLang="ja-JP" sz="1200" dirty="0"/>
          </a:p>
          <a:p>
            <a:pPr lvl="1">
              <a:buClrTx/>
              <a:buFont typeface="Wingdings" panose="05000000000000000000" pitchFamily="2" charset="2"/>
              <a:buChar char=""/>
            </a:pPr>
            <a:r>
              <a:rPr lang="en-US" altLang="ja-JP" sz="1200" dirty="0"/>
              <a:t>CC-BY</a:t>
            </a:r>
            <a:r>
              <a:rPr lang="ja-JP" altLang="en-US" sz="1200" dirty="0"/>
              <a:t>は二次利用の際に出典を記載するという条件がついているため、情報利用者はその条件を守る必要がある。マッシュアップに関しては、</a:t>
            </a:r>
            <a:r>
              <a:rPr lang="ja-JP" altLang="en-US" sz="1200" u="sng" dirty="0">
                <a:solidFill>
                  <a:srgbClr val="FF0000"/>
                </a:solidFill>
              </a:rPr>
              <a:t>諸外国で</a:t>
            </a:r>
            <a:r>
              <a:rPr lang="en-US" altLang="ja-JP" sz="1200" u="sng" dirty="0">
                <a:solidFill>
                  <a:srgbClr val="FF0000"/>
                </a:solidFill>
              </a:rPr>
              <a:t>CC-BY</a:t>
            </a:r>
            <a:r>
              <a:rPr lang="ja-JP" altLang="en-US" sz="1200" u="sng" dirty="0">
                <a:solidFill>
                  <a:srgbClr val="FF0000"/>
                </a:solidFill>
              </a:rPr>
              <a:t>を採用している例が多いことから、同じ条件で組み合わせて利用できる場合が多い</a:t>
            </a:r>
            <a:r>
              <a:rPr lang="ja-JP" altLang="en-US" sz="1200" dirty="0"/>
              <a:t>。</a:t>
            </a:r>
            <a:endParaRPr lang="en-US" altLang="ja-JP" sz="1200" dirty="0"/>
          </a:p>
          <a:p>
            <a:pPr lvl="1">
              <a:buClrTx/>
              <a:buFont typeface="Wingdings" panose="05000000000000000000" pitchFamily="2" charset="2"/>
              <a:buChar char=""/>
            </a:pPr>
            <a:r>
              <a:rPr lang="ja-JP" altLang="en-US" sz="1200" dirty="0"/>
              <a:t>政府標準利用規約（第</a:t>
            </a:r>
            <a:r>
              <a:rPr lang="en-US" altLang="ja-JP" sz="1200" dirty="0"/>
              <a:t>1.0 </a:t>
            </a:r>
            <a:r>
              <a:rPr lang="ja-JP" altLang="en-US" sz="1200" dirty="0"/>
              <a:t>版</a:t>
            </a:r>
            <a:r>
              <a:rPr lang="ja-JP" altLang="en-US" sz="1200" dirty="0" smtClean="0"/>
              <a:t>）は</a:t>
            </a:r>
            <a:r>
              <a:rPr lang="ja-JP" altLang="en-US" sz="1200" dirty="0"/>
              <a:t>、禁止事項の追加により二次利用の範囲が必ずしも明確とは言えないため萎縮効果を生む可能性がある。また、</a:t>
            </a:r>
            <a:r>
              <a:rPr lang="en-US" altLang="ja-JP" sz="1200" dirty="0"/>
              <a:t>CC-BY</a:t>
            </a:r>
            <a:r>
              <a:rPr lang="ja-JP" altLang="en-US" sz="1200" dirty="0"/>
              <a:t>との互換性がないため、諸外国のデータとのマッシュアップの際には注意が必要。</a:t>
            </a:r>
            <a:endParaRPr lang="en-US" altLang="ja-JP" sz="1200" dirty="0"/>
          </a:p>
          <a:p>
            <a:pPr marL="0" indent="0">
              <a:buClrTx/>
              <a:buNone/>
            </a:pPr>
            <a:endParaRPr lang="en-US" altLang="ja-JP" sz="1600" dirty="0"/>
          </a:p>
          <a:p>
            <a:pPr marL="576000" indent="-1044000">
              <a:buClrTx/>
              <a:buNone/>
            </a:pPr>
            <a:r>
              <a:rPr lang="ja-JP" altLang="en-US" sz="1500" b="1" dirty="0"/>
              <a:t>（２）情報提供者の観点では政府標準利用規約（第</a:t>
            </a:r>
            <a:r>
              <a:rPr lang="en-US" altLang="ja-JP" sz="1500" b="1" dirty="0"/>
              <a:t>1.0</a:t>
            </a:r>
            <a:r>
              <a:rPr lang="ja-JP" altLang="en-US" sz="1500" b="1" dirty="0"/>
              <a:t>版</a:t>
            </a:r>
            <a:r>
              <a:rPr lang="ja-JP" altLang="en-US" sz="1500" b="1" dirty="0" smtClean="0"/>
              <a:t>）が</a:t>
            </a:r>
            <a:r>
              <a:rPr lang="ja-JP" altLang="en-US" sz="1500" b="1" dirty="0"/>
              <a:t>親切に見えるが、実効性に課題がある</a:t>
            </a:r>
            <a:endParaRPr lang="en-US" altLang="ja-JP" sz="1500" b="1" dirty="0"/>
          </a:p>
          <a:p>
            <a:pPr lvl="1">
              <a:buClrTx/>
              <a:buFont typeface="Wingdings" panose="05000000000000000000" pitchFamily="2" charset="2"/>
              <a:buChar char=""/>
            </a:pPr>
            <a:r>
              <a:rPr lang="ja-JP" altLang="en-US" sz="1200" dirty="0" smtClean="0"/>
              <a:t>情報提供者の観点としては、①</a:t>
            </a:r>
            <a:r>
              <a:rPr lang="ja-JP" altLang="en-US" sz="1200" dirty="0"/>
              <a:t>提供したデータについて保証する必要が無いこと（無保証）、②情報提供者の名前を騙って改ざんしたデータが公開されるのを防ぐこと、③情報提供者が一般的に望ましくないと考える利用の態様を示すことができること、の３点が重要である。</a:t>
            </a:r>
          </a:p>
          <a:p>
            <a:pPr lvl="1">
              <a:buClrTx/>
              <a:buFont typeface="Wingdings" panose="05000000000000000000" pitchFamily="2" charset="2"/>
              <a:buChar char=""/>
            </a:pPr>
            <a:r>
              <a:rPr lang="ja-JP" altLang="en-US" sz="1200" dirty="0"/>
              <a:t>②については、規定があったとしても、是正を求めた際に情報提供者が対応しない場合や、転々流通した先での改ざんの場合は是正を求めることができないなど、実効性に課題がある。</a:t>
            </a:r>
          </a:p>
          <a:p>
            <a:pPr lvl="1">
              <a:buClrTx/>
              <a:buFont typeface="Wingdings" panose="05000000000000000000" pitchFamily="2" charset="2"/>
              <a:buChar char=""/>
            </a:pPr>
            <a:r>
              <a:rPr lang="ja-JP" altLang="en-US" sz="1200" dirty="0"/>
              <a:t>③については、規定があったとしても、情報提供者が禁止しているつもりであった行為が裁判所で認められない場合や、認められても国外に対しては執行が困難な場合がある等、実効性に課題がある。</a:t>
            </a:r>
          </a:p>
        </p:txBody>
      </p:sp>
    </p:spTree>
    <p:extLst>
      <p:ext uri="{BB962C8B-B14F-4D97-AF65-F5344CB8AC3E}">
        <p14:creationId xmlns:p14="http://schemas.microsoft.com/office/powerpoint/2010/main" val="11594704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参考．利用ルールの比較</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18</a:t>
            </a:fld>
            <a:endParaRPr lang="en-US" altLang="ja-JP"/>
          </a:p>
        </p:txBody>
      </p:sp>
      <p:sp>
        <p:nvSpPr>
          <p:cNvPr id="5" name="コンテンツ プレースホルダー 2"/>
          <p:cNvSpPr txBox="1">
            <a:spLocks/>
          </p:cNvSpPr>
          <p:nvPr/>
        </p:nvSpPr>
        <p:spPr bwMode="auto">
          <a:xfrm>
            <a:off x="351414" y="1143000"/>
            <a:ext cx="9066081" cy="3294112"/>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marL="0" indent="0" latinLnBrk="0">
              <a:buFont typeface="平成明朝" pitchFamily="17" charset="-128"/>
              <a:buNone/>
            </a:pPr>
            <a:r>
              <a:rPr lang="ja-JP" altLang="en-US" sz="1600" b="1" kern="0" smtClean="0"/>
              <a:t>（１）情報利用者の視点</a:t>
            </a:r>
            <a:endParaRPr lang="en-US" altLang="ja-JP" sz="1600" b="1" kern="0" smtClean="0"/>
          </a:p>
          <a:p>
            <a:pPr latinLnBrk="0"/>
            <a:endParaRPr lang="en-US" altLang="ja-JP" sz="1600" kern="0" smtClean="0"/>
          </a:p>
          <a:p>
            <a:pPr latinLnBrk="0"/>
            <a:endParaRPr lang="en-US" altLang="ja-JP" sz="1600" kern="0" smtClean="0"/>
          </a:p>
          <a:p>
            <a:pPr latinLnBrk="0"/>
            <a:endParaRPr lang="en-US" altLang="ja-JP" sz="1600" kern="0" smtClean="0"/>
          </a:p>
          <a:p>
            <a:pPr latinLnBrk="0"/>
            <a:endParaRPr lang="en-US" altLang="ja-JP" sz="1600" kern="0" smtClean="0"/>
          </a:p>
          <a:p>
            <a:pPr latinLnBrk="0"/>
            <a:endParaRPr lang="en-US" altLang="ja-JP" sz="1600" kern="0" smtClean="0"/>
          </a:p>
          <a:p>
            <a:pPr latinLnBrk="0"/>
            <a:endParaRPr lang="en-US" altLang="ja-JP" sz="800" kern="0" smtClean="0"/>
          </a:p>
          <a:p>
            <a:pPr marL="0" indent="0" latinLnBrk="0">
              <a:buFont typeface="平成明朝" pitchFamily="17" charset="-128"/>
              <a:buNone/>
            </a:pPr>
            <a:r>
              <a:rPr lang="ja-JP" altLang="en-US" sz="1600" b="1" kern="0" smtClean="0"/>
              <a:t>（２）情報提供者の視点</a:t>
            </a:r>
            <a:endParaRPr lang="ja-JP" altLang="en-US" sz="1600" b="1" kern="0" dirty="0"/>
          </a:p>
        </p:txBody>
      </p:sp>
      <p:graphicFrame>
        <p:nvGraphicFramePr>
          <p:cNvPr id="7" name="表 6"/>
          <p:cNvGraphicFramePr>
            <a:graphicFrameLocks noGrp="1"/>
          </p:cNvGraphicFramePr>
          <p:nvPr>
            <p:extLst>
              <p:ext uri="{D42A27DB-BD31-4B8C-83A1-F6EECF244321}">
                <p14:modId xmlns:p14="http://schemas.microsoft.com/office/powerpoint/2010/main" val="161370487"/>
              </p:ext>
            </p:extLst>
          </p:nvPr>
        </p:nvGraphicFramePr>
        <p:xfrm>
          <a:off x="704528" y="1556792"/>
          <a:ext cx="8424936" cy="1728192"/>
        </p:xfrm>
        <a:graphic>
          <a:graphicData uri="http://schemas.openxmlformats.org/drawingml/2006/table">
            <a:tbl>
              <a:tblPr firstRow="1" bandRow="1">
                <a:tableStyleId>{21E4AEA4-8DFA-4A89-87EB-49C32662AFE0}</a:tableStyleId>
              </a:tblPr>
              <a:tblGrid>
                <a:gridCol w="2376264"/>
                <a:gridCol w="1656184"/>
                <a:gridCol w="1944216"/>
                <a:gridCol w="2448272"/>
              </a:tblGrid>
              <a:tr h="401772">
                <a:tc>
                  <a:txBody>
                    <a:bodyPr/>
                    <a:lstStyle/>
                    <a:p>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en-US" altLang="ja-JP" sz="1200" dirty="0" smtClean="0"/>
                        <a:t>CC0</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anchor="ctr" anchorCtr="1"/>
                </a:tc>
                <a:tc>
                  <a:txBody>
                    <a:bodyPr/>
                    <a:lstStyle/>
                    <a:p>
                      <a:r>
                        <a:rPr kumimoji="1" lang="en-US" altLang="ja-JP" sz="1200" dirty="0" smtClean="0"/>
                        <a:t>CC-BY</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anchor="ctr" anchorCtr="1"/>
                </a:tc>
                <a:tc>
                  <a:txBody>
                    <a:bodyPr/>
                    <a:lstStyle/>
                    <a:p>
                      <a:pPr algn="ctr"/>
                      <a:r>
                        <a:rPr kumimoji="1" lang="ja-JP" altLang="en-US" sz="1200" dirty="0" smtClean="0"/>
                        <a:t>政府標準利用規約（第</a:t>
                      </a:r>
                      <a:r>
                        <a:rPr kumimoji="1" lang="en-US" altLang="ja-JP" sz="1200" dirty="0" smtClean="0"/>
                        <a:t>1.0</a:t>
                      </a:r>
                      <a:r>
                        <a:rPr kumimoji="1" lang="ja-JP" altLang="en-US" sz="1200" dirty="0" smtClean="0"/>
                        <a:t>版）</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anchor="ctr" anchorCtr="1"/>
                </a:tc>
              </a:tr>
              <a:tr h="682479">
                <a:tc>
                  <a:txBody>
                    <a:bodyPr/>
                    <a:lstStyle/>
                    <a:p>
                      <a:r>
                        <a:rPr kumimoji="1" lang="ja-JP" altLang="en-US" sz="1200" dirty="0" smtClean="0"/>
                        <a:t>①情報利用者が自由に二次利用できるか</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200" dirty="0" smtClean="0"/>
                        <a:t>可能</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200" dirty="0" smtClean="0"/>
                        <a:t>出典記載により可能</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200" dirty="0" smtClean="0"/>
                        <a:t>出典記載に加え、禁止事項がある</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643941">
                <a:tc>
                  <a:txBody>
                    <a:bodyPr/>
                    <a:lstStyle/>
                    <a:p>
                      <a:r>
                        <a:rPr kumimoji="1" lang="ja-JP" altLang="en-US" sz="1200" dirty="0" smtClean="0"/>
                        <a:t>②諸外国のデータ（</a:t>
                      </a:r>
                      <a:r>
                        <a:rPr kumimoji="1" lang="en-US" altLang="ja-JP" sz="1200" dirty="0" smtClean="0"/>
                        <a:t>CC-BY</a:t>
                      </a:r>
                      <a:r>
                        <a:rPr kumimoji="1" lang="ja-JP" altLang="en-US" sz="1200" dirty="0" smtClean="0"/>
                        <a:t>のものが多い）とのマッシュアップが容易か	</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200" dirty="0" smtClean="0"/>
                        <a:t>容易</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200" dirty="0" smtClean="0"/>
                        <a:t>数が多くなると出典記載が多くなる</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200" dirty="0" smtClean="0"/>
                        <a:t>CC-BY</a:t>
                      </a:r>
                      <a:r>
                        <a:rPr kumimoji="1" lang="ja-JP" altLang="en-US" sz="1200" dirty="0" smtClean="0"/>
                        <a:t>との相違点を理解することが必要</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479882260"/>
              </p:ext>
            </p:extLst>
          </p:nvPr>
        </p:nvGraphicFramePr>
        <p:xfrm>
          <a:off x="704528" y="3861048"/>
          <a:ext cx="8496944" cy="2440850"/>
        </p:xfrm>
        <a:graphic>
          <a:graphicData uri="http://schemas.openxmlformats.org/drawingml/2006/table">
            <a:tbl>
              <a:tblPr firstRow="1" bandRow="1">
                <a:tableStyleId>{21E4AEA4-8DFA-4A89-87EB-49C32662AFE0}</a:tableStyleId>
              </a:tblPr>
              <a:tblGrid>
                <a:gridCol w="2376264"/>
                <a:gridCol w="1656184"/>
                <a:gridCol w="1944216"/>
                <a:gridCol w="2520280"/>
              </a:tblGrid>
              <a:tr h="337730">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en-US" altLang="ja-JP" sz="1200" dirty="0" smtClean="0"/>
                        <a:t>CC0</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chorCtr="1"/>
                </a:tc>
                <a:tc>
                  <a:txBody>
                    <a:bodyPr/>
                    <a:lstStyle/>
                    <a:p>
                      <a:r>
                        <a:rPr kumimoji="1" lang="en-US" altLang="ja-JP" sz="1200" dirty="0" smtClean="0"/>
                        <a:t>CC-BY</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chorCtr="1"/>
                </a:tc>
                <a:tc>
                  <a:txBody>
                    <a:bodyPr/>
                    <a:lstStyle/>
                    <a:p>
                      <a:pPr algn="ctr"/>
                      <a:r>
                        <a:rPr kumimoji="1" lang="ja-JP" altLang="en-US" sz="1200" dirty="0" smtClean="0"/>
                        <a:t>政府標準利用規約（第</a:t>
                      </a:r>
                      <a:r>
                        <a:rPr kumimoji="1" lang="en-US" altLang="ja-JP" sz="1200" dirty="0" smtClean="0"/>
                        <a:t>1.0</a:t>
                      </a:r>
                      <a:r>
                        <a:rPr kumimoji="1" lang="ja-JP" altLang="en-US" sz="1200" dirty="0" smtClean="0"/>
                        <a:t>版）</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chorCtr="1"/>
                </a:tc>
              </a:tr>
              <a:tr h="395745">
                <a:tc>
                  <a:txBody>
                    <a:bodyPr/>
                    <a:lstStyle/>
                    <a:p>
                      <a:r>
                        <a:rPr kumimoji="1" lang="ja-JP" altLang="en-US" sz="1200" dirty="0" smtClean="0"/>
                        <a:t>①提供したデータについて保証する必要が無い（無保証）</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200" dirty="0" smtClean="0"/>
                        <a:t>無保証規定あり</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200" dirty="0" smtClean="0"/>
                        <a:t>無保証規定あり</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200" dirty="0" smtClean="0"/>
                        <a:t>無保証規定あり</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r>
              <a:tr h="476796">
                <a:tc>
                  <a:txBody>
                    <a:bodyPr/>
                    <a:lstStyle/>
                    <a:p>
                      <a:r>
                        <a:rPr kumimoji="1" lang="ja-JP" altLang="en-US" sz="1200" dirty="0" smtClean="0"/>
                        <a:t>②情報提供者の名前を騙って改ざんしたデータが公開されるのを防ぐこと</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200" dirty="0" smtClean="0"/>
                        <a:t>規定なし</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200" dirty="0" smtClean="0"/>
                        <a:t>規定あり</a:t>
                      </a:r>
                      <a:endParaRPr kumimoji="1" lang="en-US" altLang="ja-JP" sz="1200" dirty="0" smtClean="0"/>
                    </a:p>
                    <a:p>
                      <a:pPr algn="ctr"/>
                      <a:r>
                        <a:rPr kumimoji="1" lang="ja-JP" altLang="en-US" sz="1200" dirty="0" smtClean="0"/>
                        <a:t>実効性に課題</a:t>
                      </a:r>
                      <a:endPar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200" dirty="0" smtClean="0"/>
                        <a:t>規定あり</a:t>
                      </a:r>
                      <a:endParaRPr kumimoji="1" lang="en-US" altLang="ja-JP" sz="1200" dirty="0" smtClean="0"/>
                    </a:p>
                    <a:p>
                      <a:pPr algn="ctr"/>
                      <a:r>
                        <a:rPr kumimoji="1" lang="ja-JP" altLang="en-US" sz="1200" dirty="0" smtClean="0"/>
                        <a:t>実効性に課題</a:t>
                      </a:r>
                      <a:endPar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r>
              <a:tr h="859017">
                <a:tc>
                  <a:txBody>
                    <a:bodyPr/>
                    <a:lstStyle/>
                    <a:p>
                      <a:r>
                        <a:rPr kumimoji="1" lang="ja-JP" altLang="en-US" sz="1200" dirty="0" smtClean="0"/>
                        <a:t>③情報提供者が一般的に望ましくないと考える利用の態様を示すことができること</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200" dirty="0" smtClean="0"/>
                        <a:t>規定なし</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200" dirty="0" smtClean="0"/>
                        <a:t>規定なし</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200" dirty="0" smtClean="0"/>
                        <a:t>規定あり</a:t>
                      </a:r>
                      <a:endParaRPr kumimoji="1" lang="en-US" altLang="ja-JP" sz="1200" dirty="0" smtClean="0"/>
                    </a:p>
                    <a:p>
                      <a:pPr algn="ctr"/>
                      <a:r>
                        <a:rPr kumimoji="1" lang="ja-JP" altLang="en-US" sz="1200" dirty="0" smtClean="0"/>
                        <a:t>（「法令・条例・公序良俗に反する利用」と「国家・国民の安全に脅威を与える利用」を禁止）</a:t>
                      </a:r>
                      <a:endParaRPr kumimoji="1" lang="en-US" altLang="ja-JP" sz="1200" dirty="0" smtClean="0"/>
                    </a:p>
                    <a:p>
                      <a:pPr algn="ctr"/>
                      <a:r>
                        <a:rPr kumimoji="1" lang="ja-JP" altLang="en-US" sz="1200" dirty="0" smtClean="0"/>
                        <a:t>実効性に課題</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Tree>
    <p:extLst>
      <p:ext uri="{BB962C8B-B14F-4D97-AF65-F5344CB8AC3E}">
        <p14:creationId xmlns:p14="http://schemas.microsoft.com/office/powerpoint/2010/main" val="40925817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６．オープンデータにする際に望ましい利用ルール</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19</a:t>
            </a:fld>
            <a:endParaRPr lang="en-US" altLang="ja-JP"/>
          </a:p>
        </p:txBody>
      </p:sp>
      <p:sp>
        <p:nvSpPr>
          <p:cNvPr id="6" name="コンテンツ プレースホルダー 2"/>
          <p:cNvSpPr>
            <a:spLocks noGrp="1"/>
          </p:cNvSpPr>
          <p:nvPr>
            <p:ph idx="1"/>
          </p:nvPr>
        </p:nvSpPr>
        <p:spPr>
          <a:xfrm>
            <a:off x="351414" y="1143000"/>
            <a:ext cx="9146415" cy="2286000"/>
          </a:xfrm>
        </p:spPr>
        <p:txBody>
          <a:bodyPr>
            <a:normAutofit/>
          </a:bodyPr>
          <a:lstStyle/>
          <a:p>
            <a:pPr marL="612000" indent="-756000">
              <a:buNone/>
            </a:pPr>
            <a:r>
              <a:rPr lang="ja-JP" altLang="en-US" sz="1600" b="1" dirty="0"/>
              <a:t>（１）著作物が発生するデータについては</a:t>
            </a:r>
            <a:r>
              <a:rPr lang="en-US" altLang="ja-JP" sz="1600" b="1" dirty="0"/>
              <a:t>CC-BY</a:t>
            </a:r>
            <a:r>
              <a:rPr lang="ja-JP" altLang="en-US" sz="1600" b="1" dirty="0" err="1"/>
              <a:t>、</a:t>
            </a:r>
            <a:r>
              <a:rPr lang="ja-JP" altLang="en-US" sz="1600" b="1" dirty="0"/>
              <a:t>著作権が発生しないデータ（数値、簡単な表・グラフ等）については</a:t>
            </a:r>
            <a:r>
              <a:rPr lang="en-US" altLang="ja-JP" sz="1600" b="1" dirty="0"/>
              <a:t>CC0</a:t>
            </a:r>
            <a:r>
              <a:rPr lang="ja-JP" altLang="en-US" sz="1600" b="1" dirty="0"/>
              <a:t>を適用することが望ましい。</a:t>
            </a:r>
            <a:endParaRPr lang="en-US" altLang="ja-JP" sz="1600" b="1" dirty="0"/>
          </a:p>
          <a:p>
            <a:pPr lvl="1">
              <a:buClrTx/>
              <a:buFont typeface="Wingdings" panose="05000000000000000000" pitchFamily="2" charset="2"/>
              <a:buChar char=""/>
            </a:pPr>
            <a:r>
              <a:rPr lang="ja-JP" altLang="en-US" sz="1200" dirty="0"/>
              <a:t>政府標準利用規約（第</a:t>
            </a:r>
            <a:r>
              <a:rPr lang="en-US" altLang="ja-JP" sz="1200" dirty="0"/>
              <a:t>1.0</a:t>
            </a:r>
            <a:r>
              <a:rPr lang="ja-JP" altLang="en-US" sz="1200" dirty="0"/>
              <a:t>版</a:t>
            </a:r>
            <a:r>
              <a:rPr lang="ja-JP" altLang="en-US" sz="1200" dirty="0" smtClean="0"/>
              <a:t>）は</a:t>
            </a:r>
            <a:r>
              <a:rPr lang="ja-JP" altLang="en-US" sz="1200" dirty="0"/>
              <a:t>、第三者の権利が含まれているデータや、利用に法令上の制約があるデータに関する注意喚起が予め盛り込まれているが、それを理由に</a:t>
            </a:r>
            <a:r>
              <a:rPr lang="en-US" altLang="ja-JP" sz="1200" dirty="0"/>
              <a:t>CC-BY</a:t>
            </a:r>
            <a:r>
              <a:rPr lang="ja-JP" altLang="en-US" sz="1200" dirty="0"/>
              <a:t>をとりやめて、政府標準利用規約（第</a:t>
            </a:r>
            <a:r>
              <a:rPr lang="en-US" altLang="ja-JP" sz="1200" dirty="0"/>
              <a:t>1.0</a:t>
            </a:r>
            <a:r>
              <a:rPr lang="ja-JP" altLang="en-US" sz="1200" dirty="0"/>
              <a:t>版</a:t>
            </a:r>
            <a:r>
              <a:rPr lang="ja-JP" altLang="en-US" sz="1200" dirty="0" smtClean="0"/>
              <a:t>）を</a:t>
            </a:r>
            <a:r>
              <a:rPr lang="ja-JP" altLang="en-US" sz="1200" dirty="0"/>
              <a:t>採用することは情報利用の際の萎縮効果による悪影響の方が大きいと考えられ、望ましくない。</a:t>
            </a:r>
            <a:endParaRPr lang="en-US" altLang="ja-JP" sz="1200" dirty="0"/>
          </a:p>
          <a:p>
            <a:pPr lvl="1">
              <a:buClrTx/>
              <a:buFont typeface="Wingdings" panose="05000000000000000000" pitchFamily="2" charset="2"/>
              <a:buChar char=""/>
            </a:pPr>
            <a:r>
              <a:rPr lang="ja-JP" altLang="en-US" sz="1200" dirty="0">
                <a:solidFill>
                  <a:srgbClr val="FF0000"/>
                </a:solidFill>
              </a:rPr>
              <a:t>第三者の権利が含まれているデータや、利用に法令上の制約があるデータに関する注意喚起を行う場合は</a:t>
            </a:r>
            <a:r>
              <a:rPr lang="ja-JP" altLang="en-US" sz="1200" dirty="0" smtClean="0">
                <a:solidFill>
                  <a:srgbClr val="FF0000"/>
                </a:solidFill>
              </a:rPr>
              <a:t>、</a:t>
            </a:r>
            <a:r>
              <a:rPr lang="en-US" altLang="ja-JP" sz="1200" dirty="0" smtClean="0">
                <a:solidFill>
                  <a:srgbClr val="FF0000"/>
                </a:solidFill>
              </a:rPr>
              <a:t>CC-BY</a:t>
            </a:r>
            <a:r>
              <a:rPr lang="ja-JP" altLang="en-US" sz="1200" dirty="0" smtClean="0">
                <a:solidFill>
                  <a:srgbClr val="FF0000"/>
                </a:solidFill>
              </a:rPr>
              <a:t>を採用した上で、注意喚起をする文章を追記する方法がある</a:t>
            </a:r>
            <a:r>
              <a:rPr lang="ja-JP" altLang="en-US" sz="1200" dirty="0" smtClean="0"/>
              <a:t>。</a:t>
            </a:r>
            <a:endParaRPr lang="ja-JP" altLang="en-US" sz="1200" dirty="0"/>
          </a:p>
          <a:p>
            <a:pPr lvl="1">
              <a:buFont typeface="Wingdings" panose="05000000000000000000" pitchFamily="2" charset="2"/>
              <a:buChar char=""/>
            </a:pPr>
            <a:endParaRPr lang="ja-JP" altLang="en-US" sz="1200" dirty="0"/>
          </a:p>
          <a:p>
            <a:pPr marL="0" indent="0">
              <a:buClrTx/>
              <a:buNone/>
            </a:pPr>
            <a:endParaRPr lang="ja-JP" altLang="en-US" sz="1200" dirty="0"/>
          </a:p>
        </p:txBody>
      </p:sp>
      <p:sp>
        <p:nvSpPr>
          <p:cNvPr id="5" name="右矢印 4"/>
          <p:cNvSpPr/>
          <p:nvPr/>
        </p:nvSpPr>
        <p:spPr bwMode="auto">
          <a:xfrm>
            <a:off x="3728864" y="3373760"/>
            <a:ext cx="1512168" cy="720080"/>
          </a:xfrm>
          <a:prstGeom prst="rightArrow">
            <a:avLst>
              <a:gd name="adj1" fmla="val 50000"/>
              <a:gd name="adj2" fmla="val 69637"/>
            </a:avLst>
          </a:prstGeom>
          <a:solidFill>
            <a:schemeClr val="bg1">
              <a:lumMod val="40000"/>
              <a:lumOff val="60000"/>
            </a:schemeClr>
          </a:solidFill>
          <a:ln w="12700" cap="sq" cmpd="sng" algn="ctr">
            <a:solidFill>
              <a:schemeClr val="accent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defTabSz="914400" rtl="0" eaLnBrk="1" fontAlgn="base" latinLnBrk="1"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rPr>
              <a:t>推奨ルール</a:t>
            </a:r>
          </a:p>
        </p:txBody>
      </p:sp>
      <p:sp>
        <p:nvSpPr>
          <p:cNvPr id="7" name="右矢印 6"/>
          <p:cNvSpPr/>
          <p:nvPr/>
        </p:nvSpPr>
        <p:spPr bwMode="auto">
          <a:xfrm>
            <a:off x="3728864" y="5380256"/>
            <a:ext cx="1512168" cy="720080"/>
          </a:xfrm>
          <a:prstGeom prst="rightArrow">
            <a:avLst>
              <a:gd name="adj1" fmla="val 50000"/>
              <a:gd name="adj2" fmla="val 69637"/>
            </a:avLst>
          </a:prstGeom>
          <a:solidFill>
            <a:schemeClr val="bg1">
              <a:lumMod val="40000"/>
              <a:lumOff val="60000"/>
            </a:schemeClr>
          </a:solidFill>
          <a:ln w="12700" cap="sq" cmpd="sng" algn="ctr">
            <a:solidFill>
              <a:schemeClr val="accent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defTabSz="914400" rtl="0" eaLnBrk="1" fontAlgn="base" latinLnBrk="1"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rPr>
              <a:t>推奨ルール</a:t>
            </a:r>
          </a:p>
        </p:txBody>
      </p:sp>
      <p:sp>
        <p:nvSpPr>
          <p:cNvPr id="8" name="メモ 7"/>
          <p:cNvSpPr/>
          <p:nvPr/>
        </p:nvSpPr>
        <p:spPr bwMode="auto">
          <a:xfrm>
            <a:off x="2271936" y="3068960"/>
            <a:ext cx="792088" cy="864096"/>
          </a:xfrm>
          <a:prstGeom prst="foldedCorner">
            <a:avLst/>
          </a:prstGeom>
          <a:solidFill>
            <a:schemeClr val="tx1"/>
          </a:solidFill>
          <a:ln w="12700" cap="sq" cmpd="sng" algn="ctr">
            <a:solidFill>
              <a:schemeClr val="bg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1" hangingPunct="1">
              <a:lnSpc>
                <a:spcPct val="100000"/>
              </a:lnSpc>
              <a:spcBef>
                <a:spcPct val="0"/>
              </a:spcBef>
              <a:spcAft>
                <a:spcPct val="0"/>
              </a:spcAft>
              <a:buClrTx/>
              <a:buSzTx/>
              <a:buFontTx/>
              <a:buNone/>
              <a:tabLst/>
            </a:pPr>
            <a:endPar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メモ 8"/>
          <p:cNvSpPr/>
          <p:nvPr/>
        </p:nvSpPr>
        <p:spPr bwMode="auto">
          <a:xfrm>
            <a:off x="2424336" y="3221360"/>
            <a:ext cx="792088" cy="864096"/>
          </a:xfrm>
          <a:prstGeom prst="foldedCorner">
            <a:avLst/>
          </a:prstGeom>
          <a:solidFill>
            <a:schemeClr val="tx1"/>
          </a:solidFill>
          <a:ln w="12700" cap="sq" cmpd="sng" algn="ctr">
            <a:solidFill>
              <a:schemeClr val="bg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1" hangingPunct="1">
              <a:lnSpc>
                <a:spcPct val="100000"/>
              </a:lnSpc>
              <a:spcBef>
                <a:spcPct val="0"/>
              </a:spcBef>
              <a:spcAft>
                <a:spcPct val="0"/>
              </a:spcAft>
              <a:buClrTx/>
              <a:buSzTx/>
              <a:buFontTx/>
              <a:buNone/>
              <a:tabLst/>
            </a:pPr>
            <a:endPar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メモ 9"/>
          <p:cNvSpPr/>
          <p:nvPr/>
        </p:nvSpPr>
        <p:spPr bwMode="auto">
          <a:xfrm>
            <a:off x="2576736" y="3373760"/>
            <a:ext cx="792088" cy="864096"/>
          </a:xfrm>
          <a:prstGeom prst="foldedCorner">
            <a:avLst/>
          </a:prstGeom>
          <a:solidFill>
            <a:schemeClr val="tx1"/>
          </a:solidFill>
          <a:ln w="12700" cap="sq" cmpd="sng" algn="ctr">
            <a:solidFill>
              <a:schemeClr val="bg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1" hangingPunct="1">
              <a:lnSpc>
                <a:spcPct val="100000"/>
              </a:lnSpc>
              <a:spcBef>
                <a:spcPct val="0"/>
              </a:spcBef>
              <a:spcAft>
                <a:spcPct val="0"/>
              </a:spcAft>
              <a:buClrTx/>
              <a:buSzTx/>
              <a:buFontTx/>
              <a:buNone/>
              <a:tabLst/>
            </a:pPr>
            <a:endPar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p:cNvSpPr txBox="1"/>
          <p:nvPr/>
        </p:nvSpPr>
        <p:spPr>
          <a:xfrm>
            <a:off x="2252609" y="3404900"/>
            <a:ext cx="1261884" cy="523220"/>
          </a:xfrm>
          <a:prstGeom prst="rect">
            <a:avLst/>
          </a:prstGeom>
          <a:solidFill>
            <a:schemeClr val="tx1"/>
          </a:solidFill>
        </p:spPr>
        <p:txBody>
          <a:bodyPr wrap="none" rtlCol="0">
            <a:spAutoFit/>
          </a:bodyPr>
          <a:lstStyle/>
          <a:p>
            <a:pPr algn="l"/>
            <a:r>
              <a:rPr kumimoji="1"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著作権の発生</a:t>
            </a:r>
            <a:endParaRPr kumimoji="1" lang="en-US" altLang="ja-JP"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するデータ</a:t>
            </a:r>
          </a:p>
        </p:txBody>
      </p:sp>
      <p:sp>
        <p:nvSpPr>
          <p:cNvPr id="12" name="メモ 11"/>
          <p:cNvSpPr/>
          <p:nvPr/>
        </p:nvSpPr>
        <p:spPr bwMode="auto">
          <a:xfrm>
            <a:off x="2199928" y="5236240"/>
            <a:ext cx="792088" cy="864096"/>
          </a:xfrm>
          <a:prstGeom prst="foldedCorner">
            <a:avLst/>
          </a:prstGeom>
          <a:solidFill>
            <a:schemeClr val="tx1"/>
          </a:solidFill>
          <a:ln w="12700" cap="sq" cmpd="sng" algn="ctr">
            <a:solidFill>
              <a:schemeClr val="bg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1" hangingPunct="1">
              <a:lnSpc>
                <a:spcPct val="100000"/>
              </a:lnSpc>
              <a:spcBef>
                <a:spcPct val="0"/>
              </a:spcBef>
              <a:spcAft>
                <a:spcPct val="0"/>
              </a:spcAft>
              <a:buClrTx/>
              <a:buSzTx/>
              <a:buFontTx/>
              <a:buNone/>
              <a:tabLst/>
            </a:pPr>
            <a:endPar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メモ 12"/>
          <p:cNvSpPr/>
          <p:nvPr/>
        </p:nvSpPr>
        <p:spPr bwMode="auto">
          <a:xfrm>
            <a:off x="2352328" y="5388640"/>
            <a:ext cx="792088" cy="864096"/>
          </a:xfrm>
          <a:prstGeom prst="foldedCorner">
            <a:avLst/>
          </a:prstGeom>
          <a:solidFill>
            <a:schemeClr val="tx1"/>
          </a:solidFill>
          <a:ln w="12700" cap="sq" cmpd="sng" algn="ctr">
            <a:solidFill>
              <a:schemeClr val="bg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1" hangingPunct="1">
              <a:lnSpc>
                <a:spcPct val="100000"/>
              </a:lnSpc>
              <a:spcBef>
                <a:spcPct val="0"/>
              </a:spcBef>
              <a:spcAft>
                <a:spcPct val="0"/>
              </a:spcAft>
              <a:buClrTx/>
              <a:buSzTx/>
              <a:buFontTx/>
              <a:buNone/>
              <a:tabLst/>
            </a:pPr>
            <a:endPar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メモ 13"/>
          <p:cNvSpPr/>
          <p:nvPr/>
        </p:nvSpPr>
        <p:spPr bwMode="auto">
          <a:xfrm>
            <a:off x="2504728" y="5541040"/>
            <a:ext cx="792088" cy="864096"/>
          </a:xfrm>
          <a:prstGeom prst="foldedCorner">
            <a:avLst/>
          </a:prstGeom>
          <a:solidFill>
            <a:schemeClr val="tx1"/>
          </a:solidFill>
          <a:ln w="12700" cap="sq" cmpd="sng" algn="ctr">
            <a:solidFill>
              <a:schemeClr val="bg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1" hangingPunct="1">
              <a:lnSpc>
                <a:spcPct val="100000"/>
              </a:lnSpc>
              <a:spcBef>
                <a:spcPct val="0"/>
              </a:spcBef>
              <a:spcAft>
                <a:spcPct val="0"/>
              </a:spcAft>
              <a:buClrTx/>
              <a:buSzTx/>
              <a:buFontTx/>
              <a:buNone/>
              <a:tabLst/>
            </a:pPr>
            <a:endPar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2180601" y="5548372"/>
            <a:ext cx="1261884" cy="523220"/>
          </a:xfrm>
          <a:prstGeom prst="rect">
            <a:avLst/>
          </a:prstGeom>
          <a:solidFill>
            <a:schemeClr val="tx1"/>
          </a:solidFill>
        </p:spPr>
        <p:txBody>
          <a:bodyPr wrap="none" rtlCol="0">
            <a:spAutoFit/>
          </a:bodyPr>
          <a:lstStyle/>
          <a:p>
            <a:pPr algn="l"/>
            <a:r>
              <a:rPr kumimoji="1"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著作権の発生</a:t>
            </a:r>
            <a:endParaRPr kumimoji="1" lang="en-US" altLang="ja-JP"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しないデータ</a:t>
            </a:r>
          </a:p>
        </p:txBody>
      </p:sp>
      <p:pic>
        <p:nvPicPr>
          <p:cNvPr id="16" name="Picture 2" descr="B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7056" y="3373760"/>
            <a:ext cx="1512168" cy="532695"/>
          </a:xfrm>
          <a:prstGeom prst="rect">
            <a:avLst/>
          </a:prstGeom>
          <a:noFill/>
          <a:extLst>
            <a:ext uri="{909E8E84-426E-40DD-AFC4-6F175D3DCCD1}">
              <a14:hiddenFill xmlns:a14="http://schemas.microsoft.com/office/drawing/2010/main">
                <a:solidFill>
                  <a:srgbClr val="FFFFFF"/>
                </a:solidFill>
              </a14:hiddenFill>
            </a:ext>
          </a:extLst>
        </p:spPr>
      </p:pic>
      <p:sp>
        <p:nvSpPr>
          <p:cNvPr id="17" name="テキスト ボックス 16"/>
          <p:cNvSpPr txBox="1"/>
          <p:nvPr/>
        </p:nvSpPr>
        <p:spPr>
          <a:xfrm>
            <a:off x="5405848" y="3949824"/>
            <a:ext cx="1635384" cy="307777"/>
          </a:xfrm>
          <a:prstGeom prst="rect">
            <a:avLst/>
          </a:prstGeom>
          <a:noFill/>
        </p:spPr>
        <p:txBody>
          <a:bodyPr wrap="none" rtlCol="0">
            <a:spAutoFit/>
          </a:bodyPr>
          <a:lstStyle/>
          <a:p>
            <a:pPr algn="l"/>
            <a:r>
              <a:rPr kumimoji="1" lang="en-US" altLang="ja-JP" sz="1400" u="sng"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CC-BY</a:t>
            </a:r>
            <a:r>
              <a:rPr kumimoji="1" lang="ja-JP" altLang="en-US" sz="1400" u="sng"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ライセンス</a:t>
            </a:r>
          </a:p>
        </p:txBody>
      </p:sp>
      <p:sp>
        <p:nvSpPr>
          <p:cNvPr id="18" name="テキスト ボックス 17"/>
          <p:cNvSpPr txBox="1"/>
          <p:nvPr/>
        </p:nvSpPr>
        <p:spPr>
          <a:xfrm>
            <a:off x="5961112" y="5956320"/>
            <a:ext cx="537327" cy="307777"/>
          </a:xfrm>
          <a:prstGeom prst="rect">
            <a:avLst/>
          </a:prstGeom>
          <a:noFill/>
        </p:spPr>
        <p:txBody>
          <a:bodyPr wrap="none" rtlCol="0">
            <a:spAutoFit/>
          </a:bodyPr>
          <a:lstStyle/>
          <a:p>
            <a:pPr algn="l"/>
            <a:r>
              <a:rPr kumimoji="1" lang="en-US" altLang="ja-JP" sz="1400" u="sng"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CC0</a:t>
            </a:r>
            <a:endParaRPr kumimoji="1" lang="ja-JP" altLang="en-US" sz="1400" u="sng"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9" name="Picture 4" descr="http://i.creativecommons.org/p/zero/1.0/88x3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57056" y="5380256"/>
            <a:ext cx="1584177" cy="558062"/>
          </a:xfrm>
          <a:prstGeom prst="rect">
            <a:avLst/>
          </a:prstGeom>
          <a:noFill/>
          <a:extLst>
            <a:ext uri="{909E8E84-426E-40DD-AFC4-6F175D3DCCD1}">
              <a14:hiddenFill xmlns:a14="http://schemas.microsoft.com/office/drawing/2010/main">
                <a:solidFill>
                  <a:srgbClr val="FFFFFF"/>
                </a:solidFill>
              </a14:hiddenFill>
            </a:ext>
          </a:extLst>
        </p:spPr>
      </p:pic>
      <p:sp>
        <p:nvSpPr>
          <p:cNvPr id="20" name="テキスト ボックス 19"/>
          <p:cNvSpPr txBox="1"/>
          <p:nvPr/>
        </p:nvSpPr>
        <p:spPr>
          <a:xfrm>
            <a:off x="2828673" y="4509120"/>
            <a:ext cx="2377574" cy="507831"/>
          </a:xfrm>
          <a:prstGeom prst="rect">
            <a:avLst/>
          </a:prstGeom>
          <a:noFill/>
        </p:spPr>
        <p:txBody>
          <a:bodyPr wrap="none" rtlCol="0">
            <a:spAutoFit/>
          </a:bodyPr>
          <a:lstStyle/>
          <a:p>
            <a:pPr algn="l"/>
            <a:r>
              <a:rPr kumimoji="1" lang="ja-JP" altLang="en-US"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9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法令</a:t>
            </a:r>
            <a:r>
              <a:rPr kumimoji="1" lang="ja-JP" altLang="en-US"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・条例・公序良俗に反する利用</a:t>
            </a:r>
            <a:r>
              <a:rPr kumimoji="1" lang="ja-JP" altLang="en-US" sz="9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9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9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9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国家・国民の安全に脅威を与える利用</a:t>
            </a:r>
            <a:r>
              <a:rPr kumimoji="1" lang="ja-JP" altLang="en-US" sz="9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9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9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　を禁止する明確な理由があるデータ</a:t>
            </a:r>
          </a:p>
        </p:txBody>
      </p:sp>
      <p:cxnSp>
        <p:nvCxnSpPr>
          <p:cNvPr id="21" name="カギ線コネクタ 20"/>
          <p:cNvCxnSpPr>
            <a:stCxn id="10" idx="2"/>
          </p:cNvCxnSpPr>
          <p:nvPr/>
        </p:nvCxnSpPr>
        <p:spPr bwMode="auto">
          <a:xfrm rot="16200000" flipH="1">
            <a:off x="3965276" y="3245359"/>
            <a:ext cx="247164" cy="2232157"/>
          </a:xfrm>
          <a:prstGeom prst="bentConnector2">
            <a:avLst/>
          </a:prstGeom>
          <a:solidFill>
            <a:schemeClr val="accent1"/>
          </a:solidFill>
          <a:ln w="12700" cap="sq" cmpd="sng" algn="ctr">
            <a:solidFill>
              <a:schemeClr val="bg2"/>
            </a:solidFill>
            <a:prstDash val="dash"/>
            <a:round/>
            <a:headEnd type="none" w="sm" len="sm"/>
            <a:tailEnd type="arrow"/>
          </a:ln>
          <a:effectLst/>
        </p:spPr>
      </p:cxnSp>
      <p:sp>
        <p:nvSpPr>
          <p:cNvPr id="22" name="テキスト ボックス 21"/>
          <p:cNvSpPr txBox="1"/>
          <p:nvPr/>
        </p:nvSpPr>
        <p:spPr>
          <a:xfrm>
            <a:off x="5097016" y="4610780"/>
            <a:ext cx="2626040" cy="307777"/>
          </a:xfrm>
          <a:prstGeom prst="rect">
            <a:avLst/>
          </a:prstGeom>
          <a:noFill/>
        </p:spPr>
        <p:txBody>
          <a:bodyPr wrap="none" rtlCol="0">
            <a:spAutoFit/>
          </a:bodyPr>
          <a:lstStyle/>
          <a:p>
            <a:pPr algn="l"/>
            <a:r>
              <a:rPr kumimoji="1" lang="ja-JP" altLang="en-US" sz="1400" u="sng"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政府標準利用規約（第</a:t>
            </a:r>
            <a:r>
              <a:rPr kumimoji="1" lang="en-US" altLang="ja-JP" sz="1400" u="sng"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1400" u="sng"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版）</a:t>
            </a:r>
          </a:p>
        </p:txBody>
      </p:sp>
      <p:cxnSp>
        <p:nvCxnSpPr>
          <p:cNvPr id="23" name="カギ線コネクタ 22"/>
          <p:cNvCxnSpPr/>
          <p:nvPr/>
        </p:nvCxnSpPr>
        <p:spPr bwMode="auto">
          <a:xfrm rot="5400000" flipH="1" flipV="1">
            <a:off x="3791163" y="3865802"/>
            <a:ext cx="288032" cy="2645060"/>
          </a:xfrm>
          <a:prstGeom prst="bentConnector2">
            <a:avLst/>
          </a:prstGeom>
          <a:solidFill>
            <a:schemeClr val="accent1"/>
          </a:solidFill>
          <a:ln w="12700" cap="sq" cmpd="sng" algn="ctr">
            <a:solidFill>
              <a:schemeClr val="bg2"/>
            </a:solidFill>
            <a:prstDash val="dash"/>
            <a:round/>
            <a:headEnd type="none" w="sm" len="sm"/>
            <a:tailEnd type="arrow"/>
          </a:ln>
          <a:effectLst/>
        </p:spPr>
      </p:cxnSp>
    </p:spTree>
    <p:extLst>
      <p:ext uri="{BB962C8B-B14F-4D97-AF65-F5344CB8AC3E}">
        <p14:creationId xmlns:p14="http://schemas.microsoft.com/office/powerpoint/2010/main" val="1898300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bwMode="auto">
          <a:xfrm>
            <a:off x="4834297" y="3140968"/>
            <a:ext cx="262719" cy="197350"/>
          </a:xfrm>
          <a:prstGeom prst="rect">
            <a:avLst/>
          </a:prstGeom>
          <a:solidFill>
            <a:schemeClr val="tx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30" name="正方形/長方形 29"/>
          <p:cNvSpPr/>
          <p:nvPr/>
        </p:nvSpPr>
        <p:spPr bwMode="auto">
          <a:xfrm>
            <a:off x="4030536" y="3145159"/>
            <a:ext cx="262719" cy="19735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2" name="タイトル 1"/>
          <p:cNvSpPr>
            <a:spLocks noGrp="1"/>
          </p:cNvSpPr>
          <p:nvPr>
            <p:ph type="title"/>
          </p:nvPr>
        </p:nvSpPr>
        <p:spPr/>
        <p:txBody>
          <a:bodyPr/>
          <a:lstStyle/>
          <a:p>
            <a:r>
              <a:rPr kumimoji="1" lang="ja-JP" altLang="en-US" dirty="0" smtClean="0"/>
              <a:t>前提：各ガイドの関係性</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a:t>
            </a:fld>
            <a:endParaRPr lang="en-US" altLang="ja-JP"/>
          </a:p>
        </p:txBody>
      </p:sp>
      <p:sp>
        <p:nvSpPr>
          <p:cNvPr id="3" name="コンテンツ プレースホルダー 2"/>
          <p:cNvSpPr>
            <a:spLocks noGrp="1"/>
          </p:cNvSpPr>
          <p:nvPr>
            <p:ph idx="1"/>
          </p:nvPr>
        </p:nvSpPr>
        <p:spPr>
          <a:xfrm>
            <a:off x="351414" y="1143001"/>
            <a:ext cx="9146415" cy="701824"/>
          </a:xfrm>
        </p:spPr>
        <p:txBody>
          <a:bodyPr>
            <a:normAutofit/>
          </a:bodyPr>
          <a:lstStyle/>
          <a:p>
            <a:r>
              <a:rPr kumimoji="1" lang="ja-JP" altLang="en-US" sz="1600" dirty="0" smtClean="0"/>
              <a:t>オープンデータに関する複数のガイドについて、利用方法に合わせて整理すると下記のように利用することが望ましいと考えられる。</a:t>
            </a:r>
            <a:endParaRPr kumimoji="1" lang="ja-JP" altLang="en-US" sz="1600" dirty="0"/>
          </a:p>
        </p:txBody>
      </p:sp>
      <p:sp>
        <p:nvSpPr>
          <p:cNvPr id="5" name="メモ 4"/>
          <p:cNvSpPr/>
          <p:nvPr/>
        </p:nvSpPr>
        <p:spPr bwMode="auto">
          <a:xfrm>
            <a:off x="3944888" y="1988840"/>
            <a:ext cx="1152128" cy="1368152"/>
          </a:xfrm>
          <a:prstGeom prst="foldedCorner">
            <a:avLst/>
          </a:prstGeom>
          <a:ln>
            <a:headEnd type="none" w="sm" len="sm"/>
            <a:tailEnd type="none" w="sm" len="sm"/>
          </a:ln>
        </p:spPr>
        <p:style>
          <a:lnRef idx="3">
            <a:schemeClr val="lt1"/>
          </a:lnRef>
          <a:fillRef idx="1">
            <a:schemeClr val="accent3"/>
          </a:fillRef>
          <a:effectRef idx="1">
            <a:schemeClr val="accent3"/>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7" name="テキスト ボックス 6"/>
          <p:cNvSpPr txBox="1"/>
          <p:nvPr/>
        </p:nvSpPr>
        <p:spPr>
          <a:xfrm>
            <a:off x="2745466" y="2151041"/>
            <a:ext cx="3550972" cy="523220"/>
          </a:xfrm>
          <a:prstGeom prst="rect">
            <a:avLst/>
          </a:prstGeom>
          <a:noFill/>
        </p:spPr>
        <p:txBody>
          <a:bodyPr wrap="none" rtlCol="0">
            <a:spAutoFit/>
          </a:bodyPr>
          <a:lstStyle/>
          <a:p>
            <a:r>
              <a:rPr kumimoji="1" lang="ja-JP" altLang="en-US" sz="1400" b="1" dirty="0" smtClean="0">
                <a:solidFill>
                  <a:schemeClr val="bg2"/>
                </a:solidFill>
                <a:latin typeface="ヒラギノ角ゴ ProN W6"/>
                <a:ea typeface="ヒラギノ角ゴ ProN W6"/>
                <a:cs typeface="ヒラギノ角ゴ ProN W6"/>
              </a:rPr>
              <a:t>「オープンデータをはじめよう」</a:t>
            </a:r>
            <a:endParaRPr kumimoji="1" lang="en-US" altLang="ja-JP" sz="1400" b="1" dirty="0" smtClean="0">
              <a:solidFill>
                <a:schemeClr val="bg2"/>
              </a:solidFill>
              <a:latin typeface="ヒラギノ角ゴ ProN W6"/>
              <a:ea typeface="ヒラギノ角ゴ ProN W6"/>
              <a:cs typeface="ヒラギノ角ゴ ProN W6"/>
            </a:endParaRPr>
          </a:p>
          <a:p>
            <a:r>
              <a:rPr kumimoji="1" lang="ja-JP" altLang="en-US" sz="1400" b="1" dirty="0" smtClean="0">
                <a:solidFill>
                  <a:schemeClr val="bg2"/>
                </a:solidFill>
                <a:latin typeface="ヒラギノ角ゴ ProN W6"/>
                <a:ea typeface="ヒラギノ角ゴ ProN W6"/>
                <a:cs typeface="ヒラギノ角ゴ ProN W6"/>
              </a:rPr>
              <a:t>～地方公共団体のための最初の手引き書～</a:t>
            </a:r>
          </a:p>
        </p:txBody>
      </p:sp>
      <p:sp>
        <p:nvSpPr>
          <p:cNvPr id="8" name="メモ 7"/>
          <p:cNvSpPr/>
          <p:nvPr/>
        </p:nvSpPr>
        <p:spPr bwMode="auto">
          <a:xfrm>
            <a:off x="1208584" y="4365104"/>
            <a:ext cx="1080120" cy="1224136"/>
          </a:xfrm>
          <a:prstGeom prst="foldedCorner">
            <a:avLst/>
          </a:prstGeom>
          <a:ln>
            <a:headEnd type="none" w="sm" len="sm"/>
            <a:tailEnd type="none" w="sm" len="sm"/>
          </a:ln>
        </p:spPr>
        <p:style>
          <a:lnRef idx="3">
            <a:schemeClr val="lt1"/>
          </a:lnRef>
          <a:fillRef idx="1">
            <a:schemeClr val="accent2"/>
          </a:fillRef>
          <a:effectRef idx="1">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9" name="テキスト ボックス 8"/>
          <p:cNvSpPr txBox="1"/>
          <p:nvPr/>
        </p:nvSpPr>
        <p:spPr>
          <a:xfrm>
            <a:off x="579093" y="4653136"/>
            <a:ext cx="2339102" cy="738664"/>
          </a:xfrm>
          <a:prstGeom prst="rect">
            <a:avLst/>
          </a:prstGeom>
          <a:noFill/>
        </p:spPr>
        <p:txBody>
          <a:bodyPr wrap="none" rtlCol="0">
            <a:spAutoFit/>
          </a:bodyPr>
          <a:lstStyle/>
          <a:p>
            <a:r>
              <a:rPr kumimoji="1" lang="ja-JP" altLang="en-US" sz="1400" b="1" dirty="0" smtClean="0">
                <a:solidFill>
                  <a:schemeClr val="bg2"/>
                </a:solidFill>
                <a:latin typeface="ヒラギノ角ゴ ProN W6"/>
                <a:ea typeface="ヒラギノ角ゴ ProN W6"/>
                <a:cs typeface="ヒラギノ角ゴ ProN W6"/>
              </a:rPr>
              <a:t>「オープンデータガイド</a:t>
            </a:r>
            <a:endParaRPr kumimoji="1" lang="en-US" altLang="ja-JP" sz="1400" b="1" dirty="0" smtClean="0">
              <a:solidFill>
                <a:schemeClr val="bg2"/>
              </a:solidFill>
              <a:latin typeface="ヒラギノ角ゴ ProN W6"/>
              <a:ea typeface="ヒラギノ角ゴ ProN W6"/>
              <a:cs typeface="ヒラギノ角ゴ ProN W6"/>
            </a:endParaRPr>
          </a:p>
          <a:p>
            <a:r>
              <a:rPr kumimoji="1" lang="ja-JP" altLang="en-US" sz="1400" b="1" dirty="0" smtClean="0">
                <a:solidFill>
                  <a:schemeClr val="bg2"/>
                </a:solidFill>
                <a:latin typeface="ヒラギノ角ゴ ProN W6"/>
                <a:ea typeface="ヒラギノ角ゴ ProN W6"/>
                <a:cs typeface="ヒラギノ角ゴ ProN W6"/>
              </a:rPr>
              <a:t>第１版」</a:t>
            </a:r>
            <a:endParaRPr kumimoji="1" lang="en-US" altLang="ja-JP" sz="1400" b="1" dirty="0" smtClean="0">
              <a:solidFill>
                <a:schemeClr val="bg2"/>
              </a:solidFill>
              <a:latin typeface="ヒラギノ角ゴ ProN W6"/>
              <a:ea typeface="ヒラギノ角ゴ ProN W6"/>
              <a:cs typeface="ヒラギノ角ゴ ProN W6"/>
            </a:endParaRPr>
          </a:p>
          <a:p>
            <a:r>
              <a:rPr kumimoji="1" lang="ja-JP" altLang="en-US" sz="1400" b="1" dirty="0" smtClean="0">
                <a:solidFill>
                  <a:schemeClr val="bg2"/>
                </a:solidFill>
                <a:latin typeface="ヒラギノ角ゴ ProN W6"/>
                <a:ea typeface="ヒラギノ角ゴ ProN W6"/>
                <a:cs typeface="ヒラギノ角ゴ ProN W6"/>
              </a:rPr>
              <a:t>～第</a:t>
            </a:r>
            <a:r>
              <a:rPr kumimoji="1" lang="en-US" altLang="ja-JP" sz="1400" b="1" dirty="0" smtClean="0">
                <a:solidFill>
                  <a:schemeClr val="bg2"/>
                </a:solidFill>
                <a:latin typeface="ヒラギノ角ゴ ProN W6"/>
                <a:ea typeface="ヒラギノ角ゴ ProN W6"/>
                <a:cs typeface="ヒラギノ角ゴ ProN W6"/>
              </a:rPr>
              <a:t>Ⅱ</a:t>
            </a:r>
            <a:r>
              <a:rPr kumimoji="1" lang="ja-JP" altLang="en-US" sz="1400" b="1" dirty="0" smtClean="0">
                <a:solidFill>
                  <a:schemeClr val="bg2"/>
                </a:solidFill>
                <a:latin typeface="ヒラギノ角ゴ ProN W6"/>
                <a:ea typeface="ヒラギノ角ゴ ProN W6"/>
                <a:cs typeface="ヒラギノ角ゴ ProN W6"/>
              </a:rPr>
              <a:t>部　利用ルール編～</a:t>
            </a:r>
          </a:p>
        </p:txBody>
      </p:sp>
      <p:sp>
        <p:nvSpPr>
          <p:cNvPr id="10" name="メモ 9"/>
          <p:cNvSpPr/>
          <p:nvPr/>
        </p:nvSpPr>
        <p:spPr bwMode="auto">
          <a:xfrm>
            <a:off x="3693197" y="4365104"/>
            <a:ext cx="1080120" cy="1224136"/>
          </a:xfrm>
          <a:prstGeom prst="foldedCorner">
            <a:avLst/>
          </a:prstGeom>
          <a:ln>
            <a:headEnd type="none" w="sm" len="sm"/>
            <a:tailEnd type="none" w="sm" len="sm"/>
          </a:ln>
        </p:spPr>
        <p:style>
          <a:lnRef idx="3">
            <a:schemeClr val="lt1"/>
          </a:lnRef>
          <a:fillRef idx="1">
            <a:schemeClr val="accent2"/>
          </a:fillRef>
          <a:effectRef idx="1">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テキスト ボックス 10"/>
          <p:cNvSpPr txBox="1"/>
          <p:nvPr/>
        </p:nvSpPr>
        <p:spPr>
          <a:xfrm>
            <a:off x="3153474" y="4653136"/>
            <a:ext cx="2159566" cy="738664"/>
          </a:xfrm>
          <a:prstGeom prst="rect">
            <a:avLst/>
          </a:prstGeom>
          <a:noFill/>
        </p:spPr>
        <p:txBody>
          <a:bodyPr wrap="none" rtlCol="0">
            <a:spAutoFit/>
          </a:bodyPr>
          <a:lstStyle/>
          <a:p>
            <a:r>
              <a:rPr kumimoji="1" lang="ja-JP" altLang="en-US" sz="1400" b="1" dirty="0" smtClean="0">
                <a:solidFill>
                  <a:schemeClr val="bg2"/>
                </a:solidFill>
                <a:latin typeface="ヒラギノ角ゴ ProN W6"/>
                <a:ea typeface="ヒラギノ角ゴ ProN W6"/>
                <a:cs typeface="ヒラギノ角ゴ ProN W6"/>
              </a:rPr>
              <a:t>「オープンデータガイド</a:t>
            </a:r>
            <a:endParaRPr kumimoji="1" lang="en-US" altLang="ja-JP" sz="1400" b="1" dirty="0" smtClean="0">
              <a:solidFill>
                <a:schemeClr val="bg2"/>
              </a:solidFill>
              <a:latin typeface="ヒラギノ角ゴ ProN W6"/>
              <a:ea typeface="ヒラギノ角ゴ ProN W6"/>
              <a:cs typeface="ヒラギノ角ゴ ProN W6"/>
            </a:endParaRPr>
          </a:p>
          <a:p>
            <a:r>
              <a:rPr kumimoji="1" lang="ja-JP" altLang="en-US" sz="1400" b="1" dirty="0" smtClean="0">
                <a:solidFill>
                  <a:schemeClr val="bg2"/>
                </a:solidFill>
                <a:latin typeface="ヒラギノ角ゴ ProN W6"/>
                <a:ea typeface="ヒラギノ角ゴ ProN W6"/>
                <a:cs typeface="ヒラギノ角ゴ ProN W6"/>
              </a:rPr>
              <a:t>第１版」</a:t>
            </a:r>
            <a:endParaRPr kumimoji="1" lang="en-US" altLang="ja-JP" sz="1400" b="1" dirty="0" smtClean="0">
              <a:solidFill>
                <a:schemeClr val="bg2"/>
              </a:solidFill>
              <a:latin typeface="ヒラギノ角ゴ ProN W6"/>
              <a:ea typeface="ヒラギノ角ゴ ProN W6"/>
              <a:cs typeface="ヒラギノ角ゴ ProN W6"/>
            </a:endParaRPr>
          </a:p>
          <a:p>
            <a:r>
              <a:rPr kumimoji="1" lang="ja-JP" altLang="en-US" sz="1400" b="1" dirty="0" smtClean="0">
                <a:solidFill>
                  <a:schemeClr val="bg2"/>
                </a:solidFill>
                <a:latin typeface="ヒラギノ角ゴ ProN W6"/>
                <a:ea typeface="ヒラギノ角ゴ ProN W6"/>
                <a:cs typeface="ヒラギノ角ゴ ProN W6"/>
              </a:rPr>
              <a:t>～第</a:t>
            </a:r>
            <a:r>
              <a:rPr kumimoji="1" lang="en-US" altLang="ja-JP" sz="1400" b="1" dirty="0" smtClean="0">
                <a:solidFill>
                  <a:schemeClr val="bg2"/>
                </a:solidFill>
                <a:latin typeface="ヒラギノ角ゴ ProN W6"/>
                <a:ea typeface="ヒラギノ角ゴ ProN W6"/>
                <a:cs typeface="ヒラギノ角ゴ ProN W6"/>
              </a:rPr>
              <a:t>Ⅲ</a:t>
            </a:r>
            <a:r>
              <a:rPr kumimoji="1" lang="ja-JP" altLang="en-US" sz="1400" b="1" dirty="0" smtClean="0">
                <a:solidFill>
                  <a:schemeClr val="bg2"/>
                </a:solidFill>
                <a:latin typeface="ヒラギノ角ゴ ProN W6"/>
                <a:ea typeface="ヒラギノ角ゴ ProN W6"/>
                <a:cs typeface="ヒラギノ角ゴ ProN W6"/>
              </a:rPr>
              <a:t>部　技術編～</a:t>
            </a:r>
          </a:p>
        </p:txBody>
      </p:sp>
      <p:sp>
        <p:nvSpPr>
          <p:cNvPr id="12" name="メモ 11"/>
          <p:cNvSpPr/>
          <p:nvPr/>
        </p:nvSpPr>
        <p:spPr bwMode="auto">
          <a:xfrm>
            <a:off x="8027680" y="4407297"/>
            <a:ext cx="1080120" cy="1224136"/>
          </a:xfrm>
          <a:prstGeom prst="foldedCorner">
            <a:avLst/>
          </a:prstGeom>
          <a:ln>
            <a:headEnd type="none" w="sm" len="sm"/>
            <a:tailEnd type="none" w="sm" len="sm"/>
          </a:ln>
        </p:spPr>
        <p:style>
          <a:lnRef idx="3">
            <a:schemeClr val="lt1"/>
          </a:lnRef>
          <a:fillRef idx="1">
            <a:schemeClr val="accent4"/>
          </a:fillRef>
          <a:effectRef idx="1">
            <a:schemeClr val="accent4"/>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3" name="テキスト ボックス 12"/>
          <p:cNvSpPr txBox="1"/>
          <p:nvPr/>
        </p:nvSpPr>
        <p:spPr>
          <a:xfrm>
            <a:off x="7329264" y="4695329"/>
            <a:ext cx="2476961" cy="523220"/>
          </a:xfrm>
          <a:prstGeom prst="rect">
            <a:avLst/>
          </a:prstGeom>
          <a:noFill/>
        </p:spPr>
        <p:txBody>
          <a:bodyPr wrap="none" rtlCol="0">
            <a:spAutoFit/>
          </a:bodyPr>
          <a:lstStyle/>
          <a:p>
            <a:r>
              <a:rPr kumimoji="1" lang="ja-JP" altLang="en-US" sz="1400" b="1" dirty="0" smtClean="0">
                <a:solidFill>
                  <a:schemeClr val="bg2"/>
                </a:solidFill>
                <a:latin typeface="ヒラギノ角ゴ ProN W6"/>
                <a:ea typeface="ヒラギノ角ゴ ProN W6"/>
                <a:cs typeface="ヒラギノ角ゴ ProN W6"/>
              </a:rPr>
              <a:t>「名称未定」</a:t>
            </a:r>
            <a:endParaRPr kumimoji="1" lang="en-US" altLang="ja-JP" sz="1400" b="1" dirty="0" smtClean="0">
              <a:solidFill>
                <a:schemeClr val="bg2"/>
              </a:solidFill>
              <a:latin typeface="ヒラギノ角ゴ ProN W6"/>
              <a:ea typeface="ヒラギノ角ゴ ProN W6"/>
              <a:cs typeface="ヒラギノ角ゴ ProN W6"/>
            </a:endParaRPr>
          </a:p>
          <a:p>
            <a:r>
              <a:rPr kumimoji="1" lang="en-US" altLang="ja-JP" sz="1400" b="1" dirty="0" smtClean="0">
                <a:solidFill>
                  <a:schemeClr val="bg2"/>
                </a:solidFill>
                <a:latin typeface="ヒラギノ角ゴ ProN W6"/>
                <a:ea typeface="ヒラギノ角ゴ ProN W6"/>
                <a:cs typeface="ヒラギノ角ゴ ProN W6"/>
              </a:rPr>
              <a:t>J-LIS</a:t>
            </a:r>
            <a:r>
              <a:rPr kumimoji="1" lang="ja-JP" altLang="en-US" sz="1400" b="1" dirty="0" smtClean="0">
                <a:solidFill>
                  <a:schemeClr val="bg2"/>
                </a:solidFill>
                <a:latin typeface="ヒラギノ角ゴ ProN W6"/>
                <a:ea typeface="ヒラギノ角ゴ ProN W6"/>
                <a:cs typeface="ヒラギノ角ゴ ProN W6"/>
              </a:rPr>
              <a:t>作成中のガイドライン</a:t>
            </a:r>
          </a:p>
        </p:txBody>
      </p:sp>
      <p:cxnSp>
        <p:nvCxnSpPr>
          <p:cNvPr id="15" name="カギ線コネクタ 14"/>
          <p:cNvCxnSpPr>
            <a:stCxn id="30" idx="2"/>
            <a:endCxn id="8" idx="0"/>
          </p:cNvCxnSpPr>
          <p:nvPr/>
        </p:nvCxnSpPr>
        <p:spPr bwMode="auto">
          <a:xfrm rot="5400000">
            <a:off x="2443973" y="2647180"/>
            <a:ext cx="1022595" cy="2413252"/>
          </a:xfrm>
          <a:prstGeom prst="bentConnector3">
            <a:avLst>
              <a:gd name="adj1" fmla="val 33819"/>
            </a:avLst>
          </a:prstGeom>
          <a:solidFill>
            <a:schemeClr val="accent1"/>
          </a:solidFill>
          <a:ln w="38100" cap="sq" cmpd="sng" algn="ctr">
            <a:solidFill>
              <a:schemeClr val="accent3"/>
            </a:solidFill>
            <a:prstDash val="solid"/>
            <a:round/>
            <a:headEnd type="none" w="sm" len="sm"/>
            <a:tailEnd type="triangle"/>
          </a:ln>
          <a:effectLst/>
        </p:spPr>
      </p:cxnSp>
      <p:cxnSp>
        <p:nvCxnSpPr>
          <p:cNvPr id="17" name="カギ線コネクタ 16"/>
          <p:cNvCxnSpPr>
            <a:stCxn id="5" idx="2"/>
            <a:endCxn id="10" idx="0"/>
          </p:cNvCxnSpPr>
          <p:nvPr/>
        </p:nvCxnSpPr>
        <p:spPr bwMode="auto">
          <a:xfrm rot="5400000">
            <a:off x="3873049" y="3717201"/>
            <a:ext cx="1008112" cy="287695"/>
          </a:xfrm>
          <a:prstGeom prst="bentConnector3">
            <a:avLst>
              <a:gd name="adj1" fmla="val 50000"/>
            </a:avLst>
          </a:prstGeom>
          <a:solidFill>
            <a:schemeClr val="accent1"/>
          </a:solidFill>
          <a:ln w="38100" cap="sq" cmpd="sng" algn="ctr">
            <a:solidFill>
              <a:schemeClr val="accent3"/>
            </a:solidFill>
            <a:prstDash val="solid"/>
            <a:round/>
            <a:headEnd type="none" w="sm" len="sm"/>
            <a:tailEnd type="triangle"/>
          </a:ln>
          <a:effectLst/>
        </p:spPr>
      </p:cxnSp>
      <p:cxnSp>
        <p:nvCxnSpPr>
          <p:cNvPr id="20" name="カギ線コネクタ 19"/>
          <p:cNvCxnSpPr>
            <a:stCxn id="28" idx="2"/>
            <a:endCxn id="12" idx="0"/>
          </p:cNvCxnSpPr>
          <p:nvPr/>
        </p:nvCxnSpPr>
        <p:spPr bwMode="auto">
          <a:xfrm rot="16200000" flipH="1">
            <a:off x="6232209" y="2071765"/>
            <a:ext cx="1068979" cy="3602083"/>
          </a:xfrm>
          <a:prstGeom prst="bentConnector3">
            <a:avLst>
              <a:gd name="adj1" fmla="val 30448"/>
            </a:avLst>
          </a:prstGeom>
          <a:solidFill>
            <a:schemeClr val="accent1"/>
          </a:solidFill>
          <a:ln w="38100" cap="sq" cmpd="sng" algn="ctr">
            <a:solidFill>
              <a:schemeClr val="accent3"/>
            </a:solidFill>
            <a:prstDash val="solid"/>
            <a:round/>
            <a:headEnd type="none" w="sm" len="sm"/>
            <a:tailEnd type="triangle"/>
          </a:ln>
          <a:effectLst/>
        </p:spPr>
      </p:cxnSp>
      <p:sp>
        <p:nvSpPr>
          <p:cNvPr id="23" name="テキスト ボックス 22"/>
          <p:cNvSpPr txBox="1"/>
          <p:nvPr/>
        </p:nvSpPr>
        <p:spPr>
          <a:xfrm>
            <a:off x="609806" y="3270510"/>
            <a:ext cx="2106666" cy="461665"/>
          </a:xfrm>
          <a:prstGeom prst="rect">
            <a:avLst/>
          </a:prstGeom>
          <a:noFill/>
        </p:spPr>
        <p:txBody>
          <a:bodyPr wrap="square" rtlCol="0">
            <a:spAutoFit/>
          </a:bodyPr>
          <a:lstStyle/>
          <a:p>
            <a:pPr algn="l"/>
            <a:r>
              <a:rPr kumimoji="1" lang="ja-JP" altLang="en-US" sz="1200" dirty="0" smtClean="0">
                <a:solidFill>
                  <a:schemeClr val="bg2"/>
                </a:solidFill>
                <a:latin typeface="ヒラギノ角ゴ ProN W6"/>
                <a:ea typeface="ヒラギノ角ゴ ProN W6"/>
                <a:cs typeface="ヒラギノ角ゴ ProN W6"/>
              </a:rPr>
              <a:t>利用ルールの内容、付け方について詳しく知りたい！</a:t>
            </a:r>
          </a:p>
        </p:txBody>
      </p:sp>
      <p:sp>
        <p:nvSpPr>
          <p:cNvPr id="24" name="テキスト ボックス 23"/>
          <p:cNvSpPr txBox="1"/>
          <p:nvPr/>
        </p:nvSpPr>
        <p:spPr>
          <a:xfrm>
            <a:off x="4265228" y="3917922"/>
            <a:ext cx="1934190" cy="461665"/>
          </a:xfrm>
          <a:prstGeom prst="rect">
            <a:avLst/>
          </a:prstGeom>
          <a:noFill/>
        </p:spPr>
        <p:txBody>
          <a:bodyPr wrap="square" rtlCol="0">
            <a:spAutoFit/>
          </a:bodyPr>
          <a:lstStyle/>
          <a:p>
            <a:pPr algn="l"/>
            <a:r>
              <a:rPr kumimoji="1" lang="ja-JP" altLang="en-US" sz="1200" dirty="0" smtClean="0">
                <a:solidFill>
                  <a:schemeClr val="bg2"/>
                </a:solidFill>
                <a:latin typeface="ヒラギノ角ゴ ProN W6"/>
                <a:ea typeface="ヒラギノ角ゴ ProN W6"/>
                <a:cs typeface="ヒラギノ角ゴ ProN W6"/>
              </a:rPr>
              <a:t>技術的なルール、手法について詳しく知りたい！</a:t>
            </a:r>
          </a:p>
        </p:txBody>
      </p:sp>
      <p:sp>
        <p:nvSpPr>
          <p:cNvPr id="25" name="テキスト ボックス 24"/>
          <p:cNvSpPr txBox="1"/>
          <p:nvPr/>
        </p:nvSpPr>
        <p:spPr>
          <a:xfrm>
            <a:off x="6300103" y="3685626"/>
            <a:ext cx="2337814" cy="461665"/>
          </a:xfrm>
          <a:prstGeom prst="rect">
            <a:avLst/>
          </a:prstGeom>
          <a:noFill/>
        </p:spPr>
        <p:txBody>
          <a:bodyPr wrap="square" rtlCol="0">
            <a:spAutoFit/>
          </a:bodyPr>
          <a:lstStyle/>
          <a:p>
            <a:pPr algn="l"/>
            <a:r>
              <a:rPr kumimoji="1" lang="ja-JP" altLang="en-US" sz="1200" dirty="0" smtClean="0">
                <a:solidFill>
                  <a:schemeClr val="bg2"/>
                </a:solidFill>
                <a:latin typeface="ヒラギノ角ゴ ProN W6"/>
                <a:ea typeface="ヒラギノ角ゴ ProN W6"/>
                <a:cs typeface="ヒラギノ角ゴ ProN W6"/>
              </a:rPr>
              <a:t>自治体が実際にどのような手順で対応しているか知りたい！</a:t>
            </a:r>
          </a:p>
        </p:txBody>
      </p:sp>
      <p:cxnSp>
        <p:nvCxnSpPr>
          <p:cNvPr id="34" name="直線矢印コネクタ 33"/>
          <p:cNvCxnSpPr>
            <a:stCxn id="8" idx="2"/>
          </p:cNvCxnSpPr>
          <p:nvPr/>
        </p:nvCxnSpPr>
        <p:spPr bwMode="auto">
          <a:xfrm>
            <a:off x="1748644" y="5589240"/>
            <a:ext cx="0" cy="432048"/>
          </a:xfrm>
          <a:prstGeom prst="straightConnector1">
            <a:avLst/>
          </a:prstGeom>
          <a:solidFill>
            <a:schemeClr val="accent1"/>
          </a:solidFill>
          <a:ln w="38100" cap="sq" cmpd="sng" algn="ctr">
            <a:solidFill>
              <a:schemeClr val="accent3"/>
            </a:solidFill>
            <a:prstDash val="solid"/>
            <a:round/>
            <a:headEnd type="none" w="sm" len="sm"/>
            <a:tailEnd type="triangle"/>
          </a:ln>
          <a:effectLst/>
        </p:spPr>
      </p:cxnSp>
      <p:sp>
        <p:nvSpPr>
          <p:cNvPr id="35" name="テキスト ボックス 34"/>
          <p:cNvSpPr txBox="1"/>
          <p:nvPr/>
        </p:nvSpPr>
        <p:spPr>
          <a:xfrm>
            <a:off x="776536" y="6077394"/>
            <a:ext cx="2432076" cy="461665"/>
          </a:xfrm>
          <a:prstGeom prst="rect">
            <a:avLst/>
          </a:prstGeom>
          <a:noFill/>
        </p:spPr>
        <p:txBody>
          <a:bodyPr wrap="none" rtlCol="0">
            <a:spAutoFit/>
          </a:bodyPr>
          <a:lstStyle/>
          <a:p>
            <a:pPr algn="l"/>
            <a:r>
              <a:rPr kumimoji="1" lang="ja-JP" altLang="en-US" sz="1200" dirty="0" smtClean="0">
                <a:solidFill>
                  <a:schemeClr val="bg2"/>
                </a:solidFill>
                <a:latin typeface="ヒラギノ角ゴ ProN W6"/>
                <a:ea typeface="ヒラギノ角ゴ ProN W6"/>
                <a:cs typeface="ヒラギノ角ゴ ProN W6"/>
              </a:rPr>
              <a:t>・政府標準利用規約（第</a:t>
            </a:r>
            <a:r>
              <a:rPr kumimoji="1" lang="en-US" altLang="ja-JP" sz="1200" dirty="0" smtClean="0">
                <a:solidFill>
                  <a:schemeClr val="bg2"/>
                </a:solidFill>
                <a:latin typeface="ヒラギノ角ゴ ProN W6"/>
                <a:ea typeface="ヒラギノ角ゴ ProN W6"/>
                <a:cs typeface="ヒラギノ角ゴ ProN W6"/>
              </a:rPr>
              <a:t>1.0</a:t>
            </a:r>
            <a:r>
              <a:rPr kumimoji="1" lang="ja-JP" altLang="en-US" sz="1200" dirty="0" smtClean="0">
                <a:solidFill>
                  <a:schemeClr val="bg2"/>
                </a:solidFill>
                <a:latin typeface="ヒラギノ角ゴ ProN W6"/>
                <a:ea typeface="ヒラギノ角ゴ ProN W6"/>
                <a:cs typeface="ヒラギノ角ゴ ProN W6"/>
              </a:rPr>
              <a:t>版）</a:t>
            </a:r>
            <a:endParaRPr kumimoji="1" lang="en-US" altLang="ja-JP" sz="1200" dirty="0" smtClean="0">
              <a:solidFill>
                <a:schemeClr val="bg2"/>
              </a:solidFill>
              <a:latin typeface="ヒラギノ角ゴ ProN W6"/>
              <a:ea typeface="ヒラギノ角ゴ ProN W6"/>
              <a:cs typeface="ヒラギノ角ゴ ProN W6"/>
            </a:endParaRPr>
          </a:p>
          <a:p>
            <a:pPr algn="l"/>
            <a:r>
              <a:rPr kumimoji="1" lang="ja-JP" altLang="en-US" sz="1200" dirty="0" smtClean="0">
                <a:solidFill>
                  <a:schemeClr val="bg2"/>
                </a:solidFill>
                <a:latin typeface="ヒラギノ角ゴ ProN W6"/>
                <a:ea typeface="ヒラギノ角ゴ ProN W6"/>
                <a:cs typeface="ヒラギノ角ゴ ProN W6"/>
              </a:rPr>
              <a:t>・</a:t>
            </a:r>
            <a:r>
              <a:rPr kumimoji="1" lang="en-US" altLang="ja-JP" sz="1200" dirty="0" smtClean="0">
                <a:solidFill>
                  <a:schemeClr val="bg2"/>
                </a:solidFill>
                <a:latin typeface="ヒラギノ角ゴ ProN W6"/>
                <a:ea typeface="ヒラギノ角ゴ ProN W6"/>
                <a:cs typeface="ヒラギノ角ゴ ProN W6"/>
              </a:rPr>
              <a:t>CC-BY</a:t>
            </a:r>
            <a:r>
              <a:rPr kumimoji="1" lang="ja-JP" altLang="en-US" sz="1200" dirty="0" smtClean="0">
                <a:solidFill>
                  <a:schemeClr val="bg2"/>
                </a:solidFill>
                <a:latin typeface="ヒラギノ角ゴ ProN W6"/>
                <a:ea typeface="ヒラギノ角ゴ ProN W6"/>
                <a:cs typeface="ヒラギノ角ゴ ProN W6"/>
              </a:rPr>
              <a:t>　等</a:t>
            </a:r>
          </a:p>
        </p:txBody>
      </p:sp>
      <p:sp>
        <p:nvSpPr>
          <p:cNvPr id="36" name="テキスト ボックス 35"/>
          <p:cNvSpPr txBox="1"/>
          <p:nvPr/>
        </p:nvSpPr>
        <p:spPr>
          <a:xfrm>
            <a:off x="1716189" y="5696381"/>
            <a:ext cx="1723549" cy="276999"/>
          </a:xfrm>
          <a:prstGeom prst="rect">
            <a:avLst/>
          </a:prstGeom>
          <a:noFill/>
        </p:spPr>
        <p:txBody>
          <a:bodyPr wrap="none" rtlCol="0">
            <a:spAutoFit/>
          </a:bodyPr>
          <a:lstStyle/>
          <a:p>
            <a:pPr algn="l"/>
            <a:r>
              <a:rPr kumimoji="1" lang="ja-JP" altLang="en-US" sz="1200" dirty="0" smtClean="0">
                <a:solidFill>
                  <a:schemeClr val="bg2"/>
                </a:solidFill>
                <a:latin typeface="ヒラギノ角ゴ ProN W6"/>
                <a:ea typeface="ヒラギノ角ゴ ProN W6"/>
                <a:cs typeface="ヒラギノ角ゴ ProN W6"/>
              </a:rPr>
              <a:t>実際の利用ルールは？</a:t>
            </a:r>
          </a:p>
        </p:txBody>
      </p:sp>
      <p:sp>
        <p:nvSpPr>
          <p:cNvPr id="39" name="メモ 38"/>
          <p:cNvSpPr/>
          <p:nvPr/>
        </p:nvSpPr>
        <p:spPr bwMode="auto">
          <a:xfrm>
            <a:off x="5601072" y="4365104"/>
            <a:ext cx="1080120" cy="1224136"/>
          </a:xfrm>
          <a:prstGeom prst="foldedCorner">
            <a:avLst/>
          </a:prstGeom>
          <a:ln>
            <a:headEnd type="none" w="sm" len="sm"/>
            <a:tailEnd type="none" w="sm" len="sm"/>
          </a:ln>
        </p:spPr>
        <p:style>
          <a:lnRef idx="3">
            <a:schemeClr val="lt1"/>
          </a:lnRef>
          <a:fillRef idx="1">
            <a:schemeClr val="accent3"/>
          </a:fillRef>
          <a:effectRef idx="1">
            <a:schemeClr val="accent3"/>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cxnSp>
        <p:nvCxnSpPr>
          <p:cNvPr id="40" name="カギ線コネクタ 39"/>
          <p:cNvCxnSpPr>
            <a:stCxn id="5" idx="2"/>
            <a:endCxn id="39" idx="0"/>
          </p:cNvCxnSpPr>
          <p:nvPr/>
        </p:nvCxnSpPr>
        <p:spPr bwMode="auto">
          <a:xfrm rot="16200000" flipH="1">
            <a:off x="4826986" y="3050958"/>
            <a:ext cx="1008112" cy="1620180"/>
          </a:xfrm>
          <a:prstGeom prst="bentConnector3">
            <a:avLst>
              <a:gd name="adj1" fmla="val 50000"/>
            </a:avLst>
          </a:prstGeom>
          <a:solidFill>
            <a:schemeClr val="accent1"/>
          </a:solidFill>
          <a:ln w="38100" cap="sq" cmpd="sng" algn="ctr">
            <a:solidFill>
              <a:schemeClr val="accent3"/>
            </a:solidFill>
            <a:prstDash val="solid"/>
            <a:round/>
            <a:headEnd type="none" w="sm" len="sm"/>
            <a:tailEnd type="triangle"/>
          </a:ln>
          <a:effectLst/>
        </p:spPr>
      </p:cxnSp>
      <p:sp>
        <p:nvSpPr>
          <p:cNvPr id="45" name="テキスト ボックス 44"/>
          <p:cNvSpPr txBox="1"/>
          <p:nvPr/>
        </p:nvSpPr>
        <p:spPr>
          <a:xfrm>
            <a:off x="5313040" y="4563125"/>
            <a:ext cx="1800493" cy="954107"/>
          </a:xfrm>
          <a:prstGeom prst="rect">
            <a:avLst/>
          </a:prstGeom>
          <a:noFill/>
        </p:spPr>
        <p:txBody>
          <a:bodyPr wrap="none" rtlCol="0">
            <a:spAutoFit/>
          </a:bodyPr>
          <a:lstStyle/>
          <a:p>
            <a:r>
              <a:rPr kumimoji="1" lang="ja-JP" altLang="en-US" sz="1400" b="1" dirty="0" smtClean="0">
                <a:solidFill>
                  <a:schemeClr val="bg2"/>
                </a:solidFill>
                <a:latin typeface="ヒラギノ角ゴ ProN W6"/>
                <a:ea typeface="ヒラギノ角ゴ ProN W6"/>
                <a:cs typeface="ヒラギノ角ゴ ProN W6"/>
              </a:rPr>
              <a:t>数値（表）、文章、</a:t>
            </a:r>
            <a:endParaRPr kumimoji="1" lang="en-US" altLang="ja-JP" sz="1400" b="1" dirty="0" smtClean="0">
              <a:solidFill>
                <a:schemeClr val="bg2"/>
              </a:solidFill>
              <a:latin typeface="ヒラギノ角ゴ ProN W6"/>
              <a:ea typeface="ヒラギノ角ゴ ProN W6"/>
              <a:cs typeface="ヒラギノ角ゴ ProN W6"/>
            </a:endParaRPr>
          </a:p>
          <a:p>
            <a:r>
              <a:rPr kumimoji="1" lang="ja-JP" altLang="en-US" sz="1400" b="1" dirty="0" smtClean="0">
                <a:solidFill>
                  <a:schemeClr val="bg2"/>
                </a:solidFill>
                <a:latin typeface="ヒラギノ角ゴ ProN W6"/>
                <a:ea typeface="ヒラギノ角ゴ ProN W6"/>
                <a:cs typeface="ヒラギノ角ゴ ProN W6"/>
              </a:rPr>
              <a:t>地理空間情報の</a:t>
            </a:r>
            <a:endParaRPr kumimoji="1" lang="en-US" altLang="ja-JP" sz="1400" b="1" dirty="0" smtClean="0">
              <a:solidFill>
                <a:schemeClr val="bg2"/>
              </a:solidFill>
              <a:latin typeface="ヒラギノ角ゴ ProN W6"/>
              <a:ea typeface="ヒラギノ角ゴ ProN W6"/>
              <a:cs typeface="ヒラギノ角ゴ ProN W6"/>
            </a:endParaRPr>
          </a:p>
          <a:p>
            <a:r>
              <a:rPr kumimoji="1" lang="ja-JP" altLang="en-US" sz="1400" b="1" dirty="0" smtClean="0">
                <a:solidFill>
                  <a:schemeClr val="bg2"/>
                </a:solidFill>
                <a:latin typeface="ヒラギノ角ゴ ProN W6"/>
                <a:ea typeface="ヒラギノ角ゴ ProN W6"/>
                <a:cs typeface="ヒラギノ角ゴ ProN W6"/>
              </a:rPr>
              <a:t>データ作成に</a:t>
            </a:r>
            <a:endParaRPr kumimoji="1" lang="en-US" altLang="ja-JP" sz="1400" b="1" dirty="0" smtClean="0">
              <a:solidFill>
                <a:schemeClr val="bg2"/>
              </a:solidFill>
              <a:latin typeface="ヒラギノ角ゴ ProN W6"/>
              <a:ea typeface="ヒラギノ角ゴ ProN W6"/>
              <a:cs typeface="ヒラギノ角ゴ ProN W6"/>
            </a:endParaRPr>
          </a:p>
          <a:p>
            <a:r>
              <a:rPr kumimoji="1" lang="ja-JP" altLang="en-US" sz="1400" b="1" dirty="0" smtClean="0">
                <a:solidFill>
                  <a:schemeClr val="bg2"/>
                </a:solidFill>
                <a:latin typeface="ヒラギノ角ゴ ProN W6"/>
                <a:ea typeface="ヒラギノ角ゴ ProN W6"/>
                <a:cs typeface="ヒラギノ角ゴ ProN W6"/>
              </a:rPr>
              <a:t>当たっての留意事項</a:t>
            </a:r>
          </a:p>
        </p:txBody>
      </p:sp>
      <p:sp>
        <p:nvSpPr>
          <p:cNvPr id="47" name="テキスト ボックス 46"/>
          <p:cNvSpPr txBox="1"/>
          <p:nvPr/>
        </p:nvSpPr>
        <p:spPr>
          <a:xfrm>
            <a:off x="3545129" y="2687681"/>
            <a:ext cx="2106666" cy="276999"/>
          </a:xfrm>
          <a:prstGeom prst="rect">
            <a:avLst/>
          </a:prstGeom>
          <a:noFill/>
        </p:spPr>
        <p:txBody>
          <a:bodyPr wrap="square" rtlCol="0">
            <a:spAutoFit/>
          </a:bodyPr>
          <a:lstStyle/>
          <a:p>
            <a:pPr algn="l"/>
            <a:r>
              <a:rPr kumimoji="1" lang="ja-JP" altLang="en-US" sz="1200" dirty="0" smtClean="0">
                <a:solidFill>
                  <a:schemeClr val="bg2"/>
                </a:solidFill>
                <a:latin typeface="ヒラギノ角ゴ ProN W6"/>
                <a:ea typeface="ヒラギノ角ゴ ProN W6"/>
                <a:cs typeface="ヒラギノ角ゴ ProN W6"/>
              </a:rPr>
              <a:t>最初の導入資料として利用</a:t>
            </a:r>
          </a:p>
        </p:txBody>
      </p:sp>
      <p:sp>
        <p:nvSpPr>
          <p:cNvPr id="48" name="メモ 47"/>
          <p:cNvSpPr/>
          <p:nvPr/>
        </p:nvSpPr>
        <p:spPr bwMode="auto">
          <a:xfrm>
            <a:off x="7524854" y="1993097"/>
            <a:ext cx="877309" cy="1057186"/>
          </a:xfrm>
          <a:prstGeom prst="foldedCorner">
            <a:avLst/>
          </a:prstGeom>
          <a:ln>
            <a:headEnd type="none" w="sm" len="sm"/>
            <a:tailEnd type="none" w="sm" len="sm"/>
          </a:ln>
        </p:spPr>
        <p:style>
          <a:lnRef idx="3">
            <a:schemeClr val="lt1"/>
          </a:lnRef>
          <a:fillRef idx="1">
            <a:schemeClr val="accent3"/>
          </a:fillRef>
          <a:effectRef idx="1">
            <a:schemeClr val="accent3"/>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49" name="テキスト ボックス 48"/>
          <p:cNvSpPr txBox="1"/>
          <p:nvPr/>
        </p:nvSpPr>
        <p:spPr>
          <a:xfrm>
            <a:off x="7103839" y="2042173"/>
            <a:ext cx="1800493" cy="738664"/>
          </a:xfrm>
          <a:prstGeom prst="rect">
            <a:avLst/>
          </a:prstGeom>
          <a:noFill/>
        </p:spPr>
        <p:txBody>
          <a:bodyPr wrap="none" rtlCol="0">
            <a:spAutoFit/>
          </a:bodyPr>
          <a:lstStyle/>
          <a:p>
            <a:r>
              <a:rPr kumimoji="1" lang="ja-JP" altLang="en-US" sz="1400" b="1" dirty="0" smtClean="0">
                <a:solidFill>
                  <a:schemeClr val="bg2"/>
                </a:solidFill>
                <a:latin typeface="ヒラギノ角ゴ ProN W6"/>
                <a:ea typeface="ヒラギノ角ゴ ProN W6"/>
                <a:cs typeface="ヒラギノ角ゴ ProN W6"/>
              </a:rPr>
              <a:t>「地方公共団体  </a:t>
            </a:r>
            <a:endParaRPr kumimoji="1" lang="en-US" altLang="ja-JP" sz="1400" b="1" dirty="0" smtClean="0">
              <a:solidFill>
                <a:schemeClr val="bg2"/>
              </a:solidFill>
              <a:latin typeface="ヒラギノ角ゴ ProN W6"/>
              <a:ea typeface="ヒラギノ角ゴ ProN W6"/>
              <a:cs typeface="ヒラギノ角ゴ ProN W6"/>
            </a:endParaRPr>
          </a:p>
          <a:p>
            <a:r>
              <a:rPr kumimoji="1" lang="ja-JP" altLang="en-US" sz="1400" b="1" dirty="0" smtClean="0">
                <a:solidFill>
                  <a:schemeClr val="bg2"/>
                </a:solidFill>
                <a:latin typeface="ヒラギノ角ゴ ProN W6"/>
                <a:ea typeface="ヒラギノ角ゴ ProN W6"/>
                <a:cs typeface="ヒラギノ角ゴ ProN W6"/>
              </a:rPr>
              <a:t>オープンデータ推進</a:t>
            </a:r>
            <a:endParaRPr kumimoji="1" lang="en-US" altLang="ja-JP" sz="1400" b="1" dirty="0" smtClean="0">
              <a:solidFill>
                <a:schemeClr val="bg2"/>
              </a:solidFill>
              <a:latin typeface="ヒラギノ角ゴ ProN W6"/>
              <a:ea typeface="ヒラギノ角ゴ ProN W6"/>
              <a:cs typeface="ヒラギノ角ゴ ProN W6"/>
            </a:endParaRPr>
          </a:p>
          <a:p>
            <a:r>
              <a:rPr kumimoji="1" lang="ja-JP" altLang="en-US" sz="1400" b="1" dirty="0" smtClean="0">
                <a:solidFill>
                  <a:schemeClr val="bg2"/>
                </a:solidFill>
                <a:latin typeface="ヒラギノ角ゴ ProN W6"/>
                <a:ea typeface="ヒラギノ角ゴ ProN W6"/>
                <a:cs typeface="ヒラギノ角ゴ ProN W6"/>
              </a:rPr>
              <a:t>　ガイドライン」</a:t>
            </a:r>
          </a:p>
        </p:txBody>
      </p:sp>
      <p:cxnSp>
        <p:nvCxnSpPr>
          <p:cNvPr id="51" name="カギ線コネクタ 50"/>
          <p:cNvCxnSpPr/>
          <p:nvPr/>
        </p:nvCxnSpPr>
        <p:spPr bwMode="auto">
          <a:xfrm flipV="1">
            <a:off x="5097016" y="2810307"/>
            <a:ext cx="2427838" cy="154373"/>
          </a:xfrm>
          <a:prstGeom prst="bentConnector3">
            <a:avLst/>
          </a:prstGeom>
          <a:solidFill>
            <a:schemeClr val="accent1"/>
          </a:solidFill>
          <a:ln w="38100" cap="sq" cmpd="sng" algn="ctr">
            <a:solidFill>
              <a:schemeClr val="accent3"/>
            </a:solidFill>
            <a:prstDash val="dash"/>
            <a:round/>
            <a:headEnd type="none" w="sm" len="sm"/>
            <a:tailEnd type="triangle"/>
          </a:ln>
          <a:effectLst/>
        </p:spPr>
      </p:cxnSp>
      <p:sp>
        <p:nvSpPr>
          <p:cNvPr id="54" name="テキスト ボックス 53"/>
          <p:cNvSpPr txBox="1"/>
          <p:nvPr/>
        </p:nvSpPr>
        <p:spPr>
          <a:xfrm>
            <a:off x="6464002" y="2862252"/>
            <a:ext cx="1117365" cy="461665"/>
          </a:xfrm>
          <a:prstGeom prst="rect">
            <a:avLst/>
          </a:prstGeom>
          <a:noFill/>
        </p:spPr>
        <p:txBody>
          <a:bodyPr wrap="square" rtlCol="0">
            <a:spAutoFit/>
          </a:bodyPr>
          <a:lstStyle/>
          <a:p>
            <a:pPr algn="l"/>
            <a:r>
              <a:rPr kumimoji="1" lang="ja-JP" altLang="en-US" sz="1200" dirty="0" smtClean="0">
                <a:solidFill>
                  <a:schemeClr val="bg2"/>
                </a:solidFill>
                <a:latin typeface="ヒラギノ角ゴ ProN W6"/>
                <a:ea typeface="ヒラギノ角ゴ ProN W6"/>
                <a:cs typeface="ヒラギノ角ゴ ProN W6"/>
              </a:rPr>
              <a:t>政策としての根拠資料</a:t>
            </a:r>
          </a:p>
        </p:txBody>
      </p:sp>
    </p:spTree>
    <p:extLst>
      <p:ext uri="{BB962C8B-B14F-4D97-AF65-F5344CB8AC3E}">
        <p14:creationId xmlns:p14="http://schemas.microsoft.com/office/powerpoint/2010/main" val="25814576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参考．</a:t>
            </a:r>
            <a:r>
              <a:rPr lang="en-US" altLang="ja-JP" dirty="0" smtClean="0"/>
              <a:t>CC-BY</a:t>
            </a:r>
            <a:r>
              <a:rPr lang="ja-JP" altLang="en-US" dirty="0" smtClean="0"/>
              <a:t>の利用について</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20</a:t>
            </a:fld>
            <a:endParaRPr lang="en-US" altLang="ja-JP"/>
          </a:p>
        </p:txBody>
      </p:sp>
      <p:sp>
        <p:nvSpPr>
          <p:cNvPr id="6" name="コンテンツ プレースホルダー 2"/>
          <p:cNvSpPr>
            <a:spLocks noGrp="1"/>
          </p:cNvSpPr>
          <p:nvPr>
            <p:ph idx="1"/>
          </p:nvPr>
        </p:nvSpPr>
        <p:spPr>
          <a:xfrm>
            <a:off x="351414" y="1143000"/>
            <a:ext cx="9146415" cy="5598368"/>
          </a:xfrm>
        </p:spPr>
        <p:txBody>
          <a:bodyPr>
            <a:normAutofit/>
          </a:bodyPr>
          <a:lstStyle/>
          <a:p>
            <a:pPr marL="612000" indent="-756000">
              <a:buNone/>
            </a:pPr>
            <a:r>
              <a:rPr lang="ja-JP" altLang="en-US" sz="1600" b="1" dirty="0" smtClean="0"/>
              <a:t>（１）注意喚起として追記する際の条項案</a:t>
            </a:r>
            <a:endParaRPr lang="en-US" altLang="ja-JP" sz="1600" b="1" dirty="0"/>
          </a:p>
          <a:p>
            <a:pPr marL="355600" lvl="1" indent="0">
              <a:buClrTx/>
              <a:buNone/>
            </a:pPr>
            <a:endParaRPr lang="en-US" altLang="ja-JP" sz="1200" dirty="0" smtClean="0"/>
          </a:p>
          <a:p>
            <a:pPr marL="355600" lvl="1" indent="0">
              <a:buClrTx/>
              <a:buNone/>
            </a:pPr>
            <a:r>
              <a:rPr lang="ja-JP" altLang="en-US" sz="1200" dirty="0" smtClean="0"/>
              <a:t>第三者</a:t>
            </a:r>
            <a:r>
              <a:rPr lang="ja-JP" altLang="en-US" sz="1200" dirty="0"/>
              <a:t>の</a:t>
            </a:r>
            <a:r>
              <a:rPr lang="ja-JP" altLang="en-US" sz="1200" dirty="0" smtClean="0"/>
              <a:t>権利</a:t>
            </a:r>
            <a:endParaRPr lang="ja-JP" altLang="en-US" sz="1200" dirty="0"/>
          </a:p>
          <a:p>
            <a:pPr lvl="1">
              <a:buClrTx/>
              <a:buFont typeface="Wingdings" panose="05000000000000000000" pitchFamily="2" charset="2"/>
              <a:buChar char=""/>
            </a:pPr>
            <a:r>
              <a:rPr lang="ja-JP" altLang="en-US" sz="1200" dirty="0"/>
              <a:t>対象データの中に第三者が著作権その他の権利を有している場合があります。第三者が著作権を有している箇所や、第三者が著作権以外の権利（例：写真につき肖像権・パブリシティ権等）を有している対象データについては、特に権利処理済であることが明示されているものを除き、利用者の責任で、当該第三者から利用の許諾を得るものとします。なお、対象データの中の第三者が権利を有している部分の特定・明示等は、原則として行っておりませんので御注意ください（リソースの全体が第三者の著作物であることが明らかな場合は、その旨</a:t>
            </a:r>
            <a:r>
              <a:rPr lang="ja-JP" altLang="en-US" sz="1200" dirty="0" smtClean="0"/>
              <a:t>を明示しています</a:t>
            </a:r>
            <a:r>
              <a:rPr lang="ja-JP" altLang="en-US" sz="1200" dirty="0"/>
              <a:t>。）</a:t>
            </a:r>
            <a:r>
              <a:rPr lang="ja-JP" altLang="en-US" sz="1200" dirty="0" smtClean="0"/>
              <a:t>。</a:t>
            </a:r>
            <a:endParaRPr lang="en-US" altLang="ja-JP" sz="1200" dirty="0" smtClean="0"/>
          </a:p>
          <a:p>
            <a:pPr marL="355600" lvl="1" indent="0">
              <a:buClrTx/>
              <a:buNone/>
            </a:pPr>
            <a:r>
              <a:rPr lang="ja-JP" altLang="en-US" sz="1200" dirty="0" smtClean="0"/>
              <a:t>関連法令</a:t>
            </a:r>
            <a:endParaRPr lang="en-US" altLang="ja-JP" sz="1200" dirty="0" smtClean="0"/>
          </a:p>
          <a:p>
            <a:pPr lvl="1">
              <a:buClrTx/>
              <a:buFont typeface="Wingdings" panose="05000000000000000000" pitchFamily="2" charset="2"/>
              <a:buChar char=""/>
            </a:pPr>
            <a:r>
              <a:rPr lang="ja-JP" altLang="en-US" sz="1200" dirty="0"/>
              <a:t>利用に当たっては、関連法令を遵守してください</a:t>
            </a:r>
            <a:r>
              <a:rPr lang="ja-JP" altLang="en-US" sz="1200" dirty="0" smtClean="0"/>
              <a:t>。</a:t>
            </a:r>
            <a:endParaRPr lang="ja-JP" altLang="en-US" sz="1200" dirty="0"/>
          </a:p>
          <a:p>
            <a:pPr marL="0" indent="0">
              <a:buClrTx/>
              <a:buNone/>
            </a:pPr>
            <a:endParaRPr lang="en-US" altLang="ja-JP" sz="1200" dirty="0" smtClean="0"/>
          </a:p>
          <a:p>
            <a:pPr marL="612000" indent="-756000">
              <a:buNone/>
            </a:pPr>
            <a:r>
              <a:rPr lang="ja-JP" altLang="en-US" sz="1600" b="1" dirty="0" smtClean="0"/>
              <a:t>（２）</a:t>
            </a:r>
            <a:r>
              <a:rPr lang="en-US" altLang="ja-JP" sz="1600" b="1" dirty="0" smtClean="0"/>
              <a:t>CC-BY</a:t>
            </a:r>
            <a:r>
              <a:rPr lang="ja-JP" altLang="en-US" sz="1600" b="1" dirty="0" smtClean="0"/>
              <a:t>の具体的な利用方法</a:t>
            </a:r>
            <a:endParaRPr lang="en-US" altLang="ja-JP" sz="1600" b="1" dirty="0"/>
          </a:p>
          <a:p>
            <a:pPr lvl="1">
              <a:buClrTx/>
              <a:buFont typeface="Wingdings" panose="05000000000000000000" pitchFamily="2" charset="2"/>
              <a:buChar char=""/>
            </a:pPr>
            <a:r>
              <a:rPr lang="en-US" altLang="ja-JP" sz="1200" dirty="0" smtClean="0"/>
              <a:t>CC-BY</a:t>
            </a:r>
            <a:r>
              <a:rPr lang="ja-JP" altLang="en-US" sz="1200" dirty="0" smtClean="0"/>
              <a:t>について、現在の国際的な最新バージョンは、</a:t>
            </a:r>
            <a:r>
              <a:rPr lang="en-US" altLang="ja-JP" sz="1200" dirty="0" smtClean="0"/>
              <a:t>CC-BY 4.0</a:t>
            </a:r>
            <a:r>
              <a:rPr lang="ja-JP" altLang="en-US" sz="1200" dirty="0" smtClean="0"/>
              <a:t>である。</a:t>
            </a:r>
            <a:endParaRPr lang="en-US" altLang="ja-JP" sz="1200" dirty="0" smtClean="0"/>
          </a:p>
          <a:p>
            <a:pPr lvl="1">
              <a:buClrTx/>
              <a:buFont typeface="Wingdings" panose="05000000000000000000" pitchFamily="2" charset="2"/>
              <a:buChar char=""/>
            </a:pPr>
            <a:r>
              <a:rPr lang="ja-JP" altLang="en-US" sz="1200" dirty="0" smtClean="0"/>
              <a:t>しかし、日本語訳が完了していないことから、</a:t>
            </a:r>
            <a:r>
              <a:rPr lang="ja-JP" altLang="en-US" sz="1200" dirty="0" smtClean="0">
                <a:solidFill>
                  <a:srgbClr val="FF0000"/>
                </a:solidFill>
              </a:rPr>
              <a:t>現時点の日本語の最新版は</a:t>
            </a:r>
            <a:r>
              <a:rPr lang="en-US" altLang="ja-JP" sz="1200" dirty="0" smtClean="0">
                <a:solidFill>
                  <a:srgbClr val="FF0000"/>
                </a:solidFill>
              </a:rPr>
              <a:t>CC-BY 2.1</a:t>
            </a:r>
            <a:r>
              <a:rPr lang="ja-JP" altLang="en-US" sz="1200" dirty="0" smtClean="0"/>
              <a:t>で</a:t>
            </a:r>
            <a:r>
              <a:rPr lang="ja-JP" altLang="en-US" sz="1200" dirty="0"/>
              <a:t>あり、「地方公共団体オープンデータ推進ガイドライン（案）</a:t>
            </a:r>
            <a:r>
              <a:rPr lang="ja-JP" altLang="en-US" sz="1200" dirty="0" smtClean="0"/>
              <a:t>」等でも、</a:t>
            </a:r>
            <a:r>
              <a:rPr lang="en-US" altLang="ja-JP" sz="1200" dirty="0" smtClean="0"/>
              <a:t>CC-BY2.1</a:t>
            </a:r>
            <a:r>
              <a:rPr lang="ja-JP" altLang="en-US" sz="1200" dirty="0" smtClean="0"/>
              <a:t>が推奨されている。</a:t>
            </a:r>
            <a:endParaRPr lang="en-US" altLang="ja-JP" sz="1200" dirty="0" smtClean="0"/>
          </a:p>
          <a:p>
            <a:pPr lvl="1">
              <a:buClrTx/>
              <a:buFont typeface="Wingdings" panose="05000000000000000000" pitchFamily="2" charset="2"/>
              <a:buChar char=""/>
            </a:pPr>
            <a:r>
              <a:rPr lang="en-US" altLang="ja-JP" sz="1200" dirty="0" smtClean="0"/>
              <a:t>CC-BY</a:t>
            </a:r>
            <a:r>
              <a:rPr lang="ja-JP" altLang="en-US" sz="1200" dirty="0" smtClean="0"/>
              <a:t>は、利用する際に、</a:t>
            </a:r>
            <a:r>
              <a:rPr lang="ja-JP" altLang="en-US" sz="1200" dirty="0" smtClean="0">
                <a:solidFill>
                  <a:srgbClr val="FF0000"/>
                </a:solidFill>
              </a:rPr>
              <a:t>メタタグも一緒に付与することが望ましい</a:t>
            </a:r>
            <a:r>
              <a:rPr lang="ja-JP" altLang="en-US" sz="1200" dirty="0" smtClean="0"/>
              <a:t>。その利用方法については、</a:t>
            </a:r>
            <a:r>
              <a:rPr lang="ja-JP" altLang="en-US" sz="1200" dirty="0" smtClean="0">
                <a:solidFill>
                  <a:srgbClr val="FF0000"/>
                </a:solidFill>
              </a:rPr>
              <a:t>オープンデータガイド第１版の４６頁以降を参照</a:t>
            </a:r>
            <a:r>
              <a:rPr lang="ja-JP" altLang="en-US" sz="1200" dirty="0" smtClean="0"/>
              <a:t>していただきたい。</a:t>
            </a:r>
            <a:endParaRPr lang="en-US" altLang="ja-JP" sz="1200" dirty="0" smtClean="0"/>
          </a:p>
          <a:p>
            <a:pPr lvl="1">
              <a:buClrTx/>
              <a:buFont typeface="Wingdings" panose="05000000000000000000" pitchFamily="2" charset="2"/>
              <a:buChar char=""/>
            </a:pPr>
            <a:r>
              <a:rPr lang="ja-JP" altLang="en-US" sz="1200" dirty="0" smtClean="0"/>
              <a:t>なお、</a:t>
            </a:r>
            <a:r>
              <a:rPr lang="en-US" altLang="ja-JP" sz="1200" dirty="0" smtClean="0"/>
              <a:t>CC-BY</a:t>
            </a:r>
            <a:r>
              <a:rPr lang="ja-JP" altLang="en-US" sz="1200" dirty="0" smtClean="0"/>
              <a:t>の</a:t>
            </a:r>
            <a:r>
              <a:rPr lang="en-US" altLang="ja-JP" sz="1200" dirty="0" smtClean="0"/>
              <a:t>4.0</a:t>
            </a:r>
            <a:r>
              <a:rPr lang="ja-JP" altLang="en-US" sz="1200" dirty="0" smtClean="0"/>
              <a:t>邦訳版が完成した場合、本ガイドの当該箇所についても更新する予定。</a:t>
            </a:r>
            <a:endParaRPr lang="ja-JP" altLang="en-US" sz="1200" dirty="0"/>
          </a:p>
          <a:p>
            <a:pPr marL="0" indent="0">
              <a:buClrTx/>
              <a:buNone/>
            </a:pPr>
            <a:endParaRPr lang="en-US" altLang="ja-JP" sz="1200" dirty="0" smtClean="0"/>
          </a:p>
          <a:p>
            <a:pPr marL="0" indent="0">
              <a:buClrTx/>
              <a:buNone/>
            </a:pPr>
            <a:endParaRPr lang="ja-JP" altLang="en-US" sz="1200" dirty="0"/>
          </a:p>
        </p:txBody>
      </p:sp>
    </p:spTree>
    <p:extLst>
      <p:ext uri="{BB962C8B-B14F-4D97-AF65-F5344CB8AC3E}">
        <p14:creationId xmlns:p14="http://schemas.microsoft.com/office/powerpoint/2010/main" val="29015967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補足．公開されたデータの悪用とその責任について</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21</a:t>
            </a:fld>
            <a:endParaRPr lang="en-US" altLang="ja-JP"/>
          </a:p>
        </p:txBody>
      </p:sp>
      <p:sp>
        <p:nvSpPr>
          <p:cNvPr id="6" name="コンテンツ プレースホルダー 2"/>
          <p:cNvSpPr>
            <a:spLocks noGrp="1"/>
          </p:cNvSpPr>
          <p:nvPr>
            <p:ph idx="1"/>
          </p:nvPr>
        </p:nvSpPr>
        <p:spPr>
          <a:xfrm>
            <a:off x="351414" y="1143000"/>
            <a:ext cx="9146415" cy="5459804"/>
          </a:xfrm>
        </p:spPr>
        <p:txBody>
          <a:bodyPr>
            <a:normAutofit/>
          </a:bodyPr>
          <a:lstStyle/>
          <a:p>
            <a:pPr marL="612000" indent="-756000">
              <a:buNone/>
            </a:pPr>
            <a:r>
              <a:rPr lang="ja-JP" altLang="en-US" sz="1600" b="1" dirty="0" smtClean="0"/>
              <a:t>（１）公開</a:t>
            </a:r>
            <a:r>
              <a:rPr lang="ja-JP" altLang="en-US" sz="1600" b="1" dirty="0"/>
              <a:t>されたデータの悪用とその責任に</a:t>
            </a:r>
            <a:r>
              <a:rPr lang="ja-JP" altLang="en-US" sz="1600" b="1" dirty="0" smtClean="0"/>
              <a:t>ついての検討</a:t>
            </a:r>
            <a:endParaRPr lang="en-US" altLang="ja-JP" sz="1600" b="1" dirty="0" smtClean="0"/>
          </a:p>
          <a:p>
            <a:pPr marL="622800" lvl="1" indent="-162000">
              <a:spcBef>
                <a:spcPct val="50000"/>
              </a:spcBef>
              <a:buClr>
                <a:schemeClr val="accent2"/>
              </a:buClr>
              <a:buSzTx/>
              <a:buNone/>
              <a:tabLst>
                <a:tab pos="775291" algn="l"/>
              </a:tabLst>
            </a:pPr>
            <a:r>
              <a:rPr lang="ja-JP" altLang="en-US" sz="1200" dirty="0" smtClean="0"/>
              <a:t>・公開されたデータについて、情報提供者がその利用をコントロールし、悪用を防ぐことは不可能。</a:t>
            </a:r>
            <a:endParaRPr lang="en-US" altLang="ja-JP" sz="1200" dirty="0" smtClean="0"/>
          </a:p>
          <a:p>
            <a:pPr marL="622800" lvl="1" indent="-162000">
              <a:spcBef>
                <a:spcPct val="50000"/>
              </a:spcBef>
              <a:buClr>
                <a:schemeClr val="accent2"/>
              </a:buClr>
              <a:buSzTx/>
              <a:buNone/>
              <a:tabLst>
                <a:tab pos="775291" algn="l"/>
              </a:tabLst>
            </a:pPr>
            <a:r>
              <a:rPr lang="ja-JP" altLang="en-US" sz="1200" dirty="0"/>
              <a:t>・公開対象となるデータについては、それが個人の権利を侵害するものではないか、危険な結果（危険物の製造等）を生じるものではないか等の合理的な</a:t>
            </a:r>
            <a:r>
              <a:rPr lang="ja-JP" altLang="en-US" sz="1200" dirty="0" smtClean="0"/>
              <a:t>スクリーニングをした上で公開したのであれば、</a:t>
            </a:r>
            <a:r>
              <a:rPr lang="ja-JP" altLang="en-US" sz="1200" dirty="0">
                <a:solidFill>
                  <a:srgbClr val="FF0000"/>
                </a:solidFill>
              </a:rPr>
              <a:t>事実上の因果関係のみから「悪用されるようなデータを公開した情報提供者に責任がある」という評価をすることは適切では</a:t>
            </a:r>
            <a:r>
              <a:rPr lang="ja-JP" altLang="en-US" sz="1200" dirty="0" smtClean="0">
                <a:solidFill>
                  <a:srgbClr val="FF0000"/>
                </a:solidFill>
              </a:rPr>
              <a:t>ない</a:t>
            </a:r>
            <a:r>
              <a:rPr lang="ja-JP" altLang="en-US" sz="1200" dirty="0" smtClean="0"/>
              <a:t>。</a:t>
            </a:r>
            <a:endParaRPr lang="en-US" altLang="ja-JP" sz="1200" dirty="0" smtClean="0"/>
          </a:p>
          <a:p>
            <a:pPr marL="622800" lvl="1" indent="-162000">
              <a:spcBef>
                <a:spcPct val="50000"/>
              </a:spcBef>
              <a:buClr>
                <a:schemeClr val="accent2"/>
              </a:buClr>
              <a:buSzTx/>
              <a:buNone/>
              <a:tabLst>
                <a:tab pos="775291" algn="l"/>
              </a:tabLst>
            </a:pPr>
            <a:endParaRPr lang="en-US" altLang="ja-JP" sz="1200" b="1" dirty="0"/>
          </a:p>
          <a:p>
            <a:pPr marL="612000" indent="-756000">
              <a:buNone/>
            </a:pPr>
            <a:r>
              <a:rPr lang="ja-JP" altLang="en-US" sz="1600" b="1" dirty="0" smtClean="0"/>
              <a:t>（２）</a:t>
            </a:r>
            <a:r>
              <a:rPr lang="ja-JP" altLang="en-US" sz="1600" b="1" dirty="0"/>
              <a:t>公開されたデータの悪用とその責任に</a:t>
            </a:r>
            <a:r>
              <a:rPr lang="ja-JP" altLang="en-US" sz="1600" b="1" dirty="0" smtClean="0"/>
              <a:t>ついて</a:t>
            </a:r>
            <a:endParaRPr lang="en-US" altLang="ja-JP" sz="1600" b="1" dirty="0"/>
          </a:p>
          <a:p>
            <a:pPr marL="355600" lvl="1" indent="0">
              <a:buClrTx/>
              <a:buNone/>
            </a:pPr>
            <a:r>
              <a:rPr lang="ja-JP" altLang="en-US" sz="1200" dirty="0" smtClean="0"/>
              <a:t>公開</a:t>
            </a:r>
            <a:r>
              <a:rPr lang="ja-JP" altLang="en-US" sz="1200" dirty="0"/>
              <a:t>されたデータが増えれば、その悪用も当然に増加する。従って、オープンデータを促進することは、当然にデータの悪用の機会を増やすことにつながる。しかしながら、諸外国でオープンデータ政策が進められてきたのは、当然のことではあるが、公開されたデータの悪用によるデメリットを遥かに上回るメリットがオープンデータにあるからである</a:t>
            </a:r>
            <a:r>
              <a:rPr lang="ja-JP" altLang="en-US" sz="1200" dirty="0" smtClean="0"/>
              <a:t>。</a:t>
            </a:r>
            <a:endParaRPr lang="en-US" altLang="ja-JP" sz="1200" dirty="0" smtClean="0"/>
          </a:p>
          <a:p>
            <a:pPr marL="355600" lvl="1" indent="0">
              <a:buClrTx/>
              <a:buNone/>
            </a:pPr>
            <a:r>
              <a:rPr lang="ja-JP" altLang="en-US" sz="1200" dirty="0" smtClean="0"/>
              <a:t>基本的</a:t>
            </a:r>
            <a:r>
              <a:rPr lang="ja-JP" altLang="en-US" sz="1200" dirty="0"/>
              <a:t>に、一旦公開されたデータについては、情報提供者がその利用をコントロールし悪用を防ぐことは不可能である。利用ルールにおいて情報提供者が望ましくないと考える利用を禁止することは可能だが、仮にそのような禁止条項を設けたとしても、データを悪用しようとする者が当該利用ルールを読んだことによって悪用を思い留まるような状況は、現実的には想定し難い。</a:t>
            </a:r>
          </a:p>
          <a:p>
            <a:pPr marL="355600" lvl="1" indent="0">
              <a:buClrTx/>
              <a:buNone/>
            </a:pPr>
            <a:r>
              <a:rPr lang="ja-JP" altLang="en-US" sz="1200" dirty="0" smtClean="0"/>
              <a:t>公開</a:t>
            </a:r>
            <a:r>
              <a:rPr lang="ja-JP" altLang="en-US" sz="1200" dirty="0"/>
              <a:t>対象となるデータについては、それが個人の権利を侵害するものではないか、危険な結果（危険物の製造等）を生じるものではないか等の合理的なスクリーニングがなされるべきであり、それがなされないことによってリスクが現実化したのであれば、情報提供者は批判を受けることもあるであろう。しかしながら、そのような事情もないのに、事実上の因果関係のみから「悪用されるようなデータを公開した情報提供者に責任がある」という評価をすることは適切ではない。オープンデータにおいては、情報提供者は、自身の利益のためにデータを公開するのではなく、広く情報利用者一般の利益のためにデータを公開するのであるから、それによって責められるのであれば、情報提供者としては防御的な行動を取るだろう。データ悪用のリスクを低減する最も（そしておそらくは唯一の）効果的な方法は、データを公開しないことであるから、このような責任評価に接すれば、情報提供者は当然にデータの公開を抑制することとなる。</a:t>
            </a:r>
          </a:p>
          <a:p>
            <a:pPr marL="355600" lvl="1" indent="0">
              <a:buClrTx/>
              <a:buNone/>
            </a:pPr>
            <a:r>
              <a:rPr lang="ja-JP" altLang="en-US" sz="1200" dirty="0" smtClean="0"/>
              <a:t>以上</a:t>
            </a:r>
            <a:r>
              <a:rPr lang="ja-JP" altLang="en-US" sz="1200" dirty="0"/>
              <a:t>のとおり、データが悪用された場合の責任の評価については、オープンデータの趣旨を踏まえた合理的・非情緒的な判断が強く期待されるところである。</a:t>
            </a:r>
          </a:p>
          <a:p>
            <a:pPr marL="355600" lvl="1" indent="0">
              <a:buClrTx/>
              <a:buNone/>
            </a:pPr>
            <a:endParaRPr lang="ja-JP" altLang="en-US" sz="1200" dirty="0"/>
          </a:p>
          <a:p>
            <a:pPr marL="0" indent="0">
              <a:buClrTx/>
              <a:buNone/>
            </a:pPr>
            <a:endParaRPr lang="ja-JP" altLang="en-US" sz="1200" dirty="0"/>
          </a:p>
        </p:txBody>
      </p:sp>
    </p:spTree>
    <p:extLst>
      <p:ext uri="{BB962C8B-B14F-4D97-AF65-F5344CB8AC3E}">
        <p14:creationId xmlns:p14="http://schemas.microsoft.com/office/powerpoint/2010/main" val="14144774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７．今後の利用ルールの見直しの方向性</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22</a:t>
            </a:fld>
            <a:endParaRPr lang="en-US" altLang="ja-JP"/>
          </a:p>
        </p:txBody>
      </p:sp>
      <p:sp>
        <p:nvSpPr>
          <p:cNvPr id="6" name="コンテンツ プレースホルダー 2"/>
          <p:cNvSpPr>
            <a:spLocks noGrp="1"/>
          </p:cNvSpPr>
          <p:nvPr>
            <p:ph idx="1"/>
          </p:nvPr>
        </p:nvSpPr>
        <p:spPr>
          <a:xfrm>
            <a:off x="351414" y="1143000"/>
            <a:ext cx="9146415" cy="5382344"/>
          </a:xfrm>
        </p:spPr>
        <p:txBody>
          <a:bodyPr>
            <a:normAutofit/>
          </a:bodyPr>
          <a:lstStyle/>
          <a:p>
            <a:pPr lvl="1">
              <a:buClrTx/>
              <a:buFont typeface="Wingdings" panose="05000000000000000000" pitchFamily="2" charset="2"/>
              <a:buChar char=""/>
            </a:pPr>
            <a:r>
              <a:rPr lang="ja-JP" altLang="en-US" sz="1400" dirty="0" smtClean="0"/>
              <a:t>公共</a:t>
            </a:r>
            <a:r>
              <a:rPr lang="ja-JP" altLang="en-US" sz="1400" dirty="0"/>
              <a:t>データをオープンデータとして公開する場合、情報利用者視点に立ち、基本的には、国際的にオープンデータの利用ルールとして広く使用されている</a:t>
            </a:r>
            <a:r>
              <a:rPr lang="en-US" altLang="ja-JP" sz="1400" dirty="0"/>
              <a:t>CC-BY</a:t>
            </a:r>
            <a:r>
              <a:rPr lang="ja-JP" altLang="en-US" sz="1400" dirty="0"/>
              <a:t>又は</a:t>
            </a:r>
            <a:r>
              <a:rPr lang="en-US" altLang="ja-JP" sz="1400" dirty="0"/>
              <a:t>CC0</a:t>
            </a:r>
            <a:r>
              <a:rPr lang="ja-JP" altLang="en-US" sz="1400" dirty="0"/>
              <a:t>を適用することが望ましい</a:t>
            </a:r>
            <a:r>
              <a:rPr lang="ja-JP" altLang="en-US" sz="1400" dirty="0" smtClean="0"/>
              <a:t>。</a:t>
            </a:r>
            <a:endParaRPr lang="en-US" altLang="ja-JP" sz="1400" dirty="0" smtClean="0"/>
          </a:p>
          <a:p>
            <a:pPr lvl="1">
              <a:buClrTx/>
              <a:buFont typeface="Wingdings" panose="05000000000000000000" pitchFamily="2" charset="2"/>
              <a:buChar char=""/>
            </a:pPr>
            <a:endParaRPr lang="ja-JP" altLang="en-US" sz="1400" dirty="0"/>
          </a:p>
          <a:p>
            <a:pPr lvl="1">
              <a:buClrTx/>
              <a:buFont typeface="Wingdings" panose="05000000000000000000" pitchFamily="2" charset="2"/>
              <a:buChar char=""/>
            </a:pPr>
            <a:r>
              <a:rPr lang="ja-JP" altLang="en-US" sz="1400" dirty="0"/>
              <a:t>情報提供者に配慮し、公序良俗に反する利用等の禁止事項を盛り込むことが、できることから速やかに着手するという</a:t>
            </a:r>
            <a:r>
              <a:rPr lang="ja-JP" altLang="en-US" sz="1400" dirty="0">
                <a:solidFill>
                  <a:srgbClr val="FF0000"/>
                </a:solidFill>
              </a:rPr>
              <a:t>スモール・スタートの原則にかなう場合</a:t>
            </a:r>
            <a:r>
              <a:rPr lang="ja-JP" altLang="en-US" sz="1400" dirty="0"/>
              <a:t>や、</a:t>
            </a:r>
            <a:r>
              <a:rPr lang="ja-JP" altLang="en-US" sz="1400" dirty="0">
                <a:solidFill>
                  <a:srgbClr val="FF0000"/>
                </a:solidFill>
              </a:rPr>
              <a:t>できるだけ多くのデータをオープンデータにする対象としたいといった場合</a:t>
            </a:r>
            <a:r>
              <a:rPr lang="ja-JP" altLang="en-US" sz="1400" dirty="0"/>
              <a:t>には、次善策として、政府標準利用規約（第</a:t>
            </a:r>
            <a:r>
              <a:rPr lang="en-US" altLang="ja-JP" sz="1400" dirty="0"/>
              <a:t>1.0</a:t>
            </a:r>
            <a:r>
              <a:rPr lang="ja-JP" altLang="en-US" sz="1400" dirty="0"/>
              <a:t>版）を適用することが考えられる。</a:t>
            </a:r>
          </a:p>
          <a:p>
            <a:pPr lvl="3">
              <a:buClrTx/>
              <a:buFont typeface="Wingdings" panose="05000000000000000000" pitchFamily="2" charset="2"/>
              <a:buChar char=""/>
            </a:pPr>
            <a:r>
              <a:rPr lang="ja-JP" altLang="en-US" sz="1400" dirty="0"/>
              <a:t>特に、「法令・条例・公序良俗に反する利用」と「国家・国民の安全に脅威を与える利用」という規定は、その具体的な利用態様が必ずしも明確ではなく、</a:t>
            </a:r>
            <a:r>
              <a:rPr lang="ja-JP" altLang="en-US" sz="1400" dirty="0">
                <a:solidFill>
                  <a:srgbClr val="FF0000"/>
                </a:solidFill>
              </a:rPr>
              <a:t>公開されたデータの利用に際して萎縮効果を生む可能性</a:t>
            </a:r>
            <a:r>
              <a:rPr lang="ja-JP" altLang="en-US" sz="1400" dirty="0"/>
              <a:t>もあり、データガバナンス委員会としては、政府標準利用規約（第</a:t>
            </a:r>
            <a:r>
              <a:rPr lang="en-US" altLang="ja-JP" sz="1400" dirty="0"/>
              <a:t>1.0 </a:t>
            </a:r>
            <a:r>
              <a:rPr lang="ja-JP" altLang="en-US" sz="1400" dirty="0"/>
              <a:t>版）の運用状況を注視し、これらの禁止条項を削除しても問題がないと判断できる場合には、当該禁止条項の削除又は</a:t>
            </a:r>
            <a:r>
              <a:rPr lang="en-US" altLang="ja-JP" sz="1400" dirty="0"/>
              <a:t>CC-BY </a:t>
            </a:r>
            <a:r>
              <a:rPr lang="ja-JP" altLang="en-US" sz="1400" dirty="0"/>
              <a:t>や</a:t>
            </a:r>
            <a:r>
              <a:rPr lang="en-US" altLang="ja-JP" sz="1400" dirty="0"/>
              <a:t>CC0 </a:t>
            </a:r>
            <a:r>
              <a:rPr lang="ja-JP" altLang="en-US" sz="1400" dirty="0" err="1"/>
              <a:t>への</a:t>
            </a:r>
            <a:r>
              <a:rPr lang="ja-JP" altLang="en-US" sz="1400" dirty="0"/>
              <a:t>移行を視野に入れて検討すべきと考える。</a:t>
            </a:r>
          </a:p>
          <a:p>
            <a:pPr lvl="3">
              <a:buClrTx/>
              <a:buFont typeface="Wingdings" panose="05000000000000000000" pitchFamily="2" charset="2"/>
              <a:buChar char=""/>
            </a:pPr>
            <a:r>
              <a:rPr lang="ja-JP" altLang="en-US" sz="1400" dirty="0"/>
              <a:t>政府標準利用規約（第</a:t>
            </a:r>
            <a:r>
              <a:rPr lang="en-US" altLang="ja-JP" sz="1400" dirty="0"/>
              <a:t>1.0</a:t>
            </a:r>
            <a:r>
              <a:rPr lang="ja-JP" altLang="en-US" sz="1400" dirty="0"/>
              <a:t>版）は、利用ルールの政府標準利用規約（第</a:t>
            </a:r>
            <a:r>
              <a:rPr lang="en-US" altLang="ja-JP" sz="1400" dirty="0"/>
              <a:t>1.0</a:t>
            </a:r>
            <a:r>
              <a:rPr lang="ja-JP" altLang="en-US" sz="1400" dirty="0"/>
              <a:t>版）への変更後のコンテンツの利用状況等を踏まえ、見直しの検討が行われる予定となっている。国以外において、政府標準利用規約（第</a:t>
            </a:r>
            <a:r>
              <a:rPr lang="en-US" altLang="ja-JP" sz="1400" dirty="0"/>
              <a:t>1.0</a:t>
            </a:r>
            <a:r>
              <a:rPr lang="ja-JP" altLang="en-US" sz="1400" dirty="0"/>
              <a:t>版）を適用する際には、今後見直しが行われる可能性があることを理解した上で、適用することが望ましい</a:t>
            </a:r>
            <a:r>
              <a:rPr lang="ja-JP" altLang="en-US" sz="1400" dirty="0" smtClean="0"/>
              <a:t>。</a:t>
            </a:r>
            <a:endParaRPr lang="en-US" altLang="ja-JP" sz="1400" dirty="0" smtClean="0"/>
          </a:p>
          <a:p>
            <a:pPr lvl="2">
              <a:buClrTx/>
              <a:buFont typeface="Wingdings" panose="05000000000000000000" pitchFamily="2" charset="2"/>
              <a:buChar char=""/>
            </a:pPr>
            <a:endParaRPr lang="ja-JP" altLang="en-US" sz="1400" dirty="0"/>
          </a:p>
          <a:p>
            <a:pPr lvl="1">
              <a:buClrTx/>
              <a:buFont typeface="Wingdings" panose="05000000000000000000" pitchFamily="2" charset="2"/>
              <a:buChar char=""/>
            </a:pPr>
            <a:r>
              <a:rPr lang="ja-JP" altLang="en-US" sz="1400" dirty="0"/>
              <a:t>オープンデータとして公開されたデータの不適切な利用によって</a:t>
            </a:r>
            <a:r>
              <a:rPr lang="ja-JP" altLang="en-US" sz="1400" dirty="0">
                <a:solidFill>
                  <a:srgbClr val="FF0000"/>
                </a:solidFill>
              </a:rPr>
              <a:t>第三者等に何らかの問題が起きた場合、その責任はデータを不適切に利用した情報利用者にある</a:t>
            </a:r>
            <a:r>
              <a:rPr lang="ja-JP" altLang="en-US" sz="1400" dirty="0"/>
              <a:t>のであって、</a:t>
            </a:r>
            <a:r>
              <a:rPr lang="ja-JP" altLang="en-US" sz="1400" dirty="0">
                <a:solidFill>
                  <a:srgbClr val="FF0000"/>
                </a:solidFill>
              </a:rPr>
              <a:t>情報提供者である国、地方公共団体等が責任を負うものではない</a:t>
            </a:r>
            <a:r>
              <a:rPr lang="ja-JP" altLang="en-US" sz="1400" dirty="0"/>
              <a:t>ということを啓発していく必要がある。</a:t>
            </a:r>
          </a:p>
          <a:p>
            <a:pPr lvl="1">
              <a:buClrTx/>
              <a:buFont typeface="Wingdings" panose="05000000000000000000" pitchFamily="2" charset="2"/>
              <a:buChar char=""/>
            </a:pPr>
            <a:r>
              <a:rPr lang="ja-JP" altLang="en-US" sz="1400" dirty="0"/>
              <a:t>オープンデータによって公開された情報には、誤りがある場合等もあると想定されるが、その誤りが原因で、情報利用者や第三者等に何らかの問題が起きた場合についても、</a:t>
            </a:r>
            <a:r>
              <a:rPr lang="en-US" altLang="ja-JP" sz="1400" dirty="0"/>
              <a:t>CC</a:t>
            </a:r>
            <a:r>
              <a:rPr lang="ja-JP" altLang="en-US" sz="1400" dirty="0"/>
              <a:t>ライセンス、政府標準利用規約（第</a:t>
            </a:r>
            <a:r>
              <a:rPr lang="en-US" altLang="ja-JP" sz="1400" dirty="0"/>
              <a:t>1.0</a:t>
            </a:r>
            <a:r>
              <a:rPr lang="ja-JP" altLang="en-US" sz="1400" dirty="0"/>
              <a:t>版）のいずれにおいても</a:t>
            </a:r>
            <a:r>
              <a:rPr lang="ja-JP" altLang="en-US" sz="1400" dirty="0">
                <a:solidFill>
                  <a:srgbClr val="FF0000"/>
                </a:solidFill>
              </a:rPr>
              <a:t>無保証で公開しているのであり、国、地方公共団体等が責任を負うものでは</a:t>
            </a:r>
            <a:r>
              <a:rPr lang="ja-JP" altLang="en-US" sz="1400" dirty="0" smtClean="0">
                <a:solidFill>
                  <a:srgbClr val="FF0000"/>
                </a:solidFill>
              </a:rPr>
              <a:t>ない</a:t>
            </a:r>
            <a:endParaRPr lang="en-US" altLang="ja-JP" sz="1400" dirty="0" smtClean="0">
              <a:solidFill>
                <a:srgbClr val="FF0000"/>
              </a:solidFill>
            </a:endParaRPr>
          </a:p>
          <a:p>
            <a:pPr lvl="1">
              <a:buClrTx/>
              <a:buFont typeface="Wingdings" panose="05000000000000000000" pitchFamily="2" charset="2"/>
              <a:buChar char=""/>
            </a:pPr>
            <a:endParaRPr lang="en-US" altLang="ja-JP" sz="1400" dirty="0"/>
          </a:p>
          <a:p>
            <a:pPr marL="0" lvl="1" indent="0">
              <a:buClrTx/>
              <a:buNone/>
            </a:pPr>
            <a:endParaRPr lang="en-US" altLang="ja-JP" sz="1400" dirty="0"/>
          </a:p>
        </p:txBody>
      </p:sp>
    </p:spTree>
    <p:extLst>
      <p:ext uri="{BB962C8B-B14F-4D97-AF65-F5344CB8AC3E}">
        <p14:creationId xmlns:p14="http://schemas.microsoft.com/office/powerpoint/2010/main" val="17729204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８．データ毎のライセンス選択の判断</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23</a:t>
            </a:fld>
            <a:endParaRPr lang="en-US" altLang="ja-JP"/>
          </a:p>
        </p:txBody>
      </p:sp>
      <p:sp>
        <p:nvSpPr>
          <p:cNvPr id="6" name="コンテンツ プレースホルダー 2"/>
          <p:cNvSpPr>
            <a:spLocks noGrp="1"/>
          </p:cNvSpPr>
          <p:nvPr>
            <p:ph idx="1"/>
          </p:nvPr>
        </p:nvSpPr>
        <p:spPr>
          <a:xfrm>
            <a:off x="351414" y="1143000"/>
            <a:ext cx="9146415" cy="5382344"/>
          </a:xfrm>
        </p:spPr>
        <p:txBody>
          <a:bodyPr>
            <a:normAutofit/>
          </a:bodyPr>
          <a:lstStyle/>
          <a:p>
            <a:pPr marL="612000" indent="-756000">
              <a:buNone/>
            </a:pPr>
            <a:r>
              <a:rPr lang="ja-JP" altLang="en-US" sz="1600" b="1" dirty="0"/>
              <a:t>（１</a:t>
            </a:r>
            <a:r>
              <a:rPr lang="ja-JP" altLang="en-US" sz="1600" b="1" dirty="0" smtClean="0"/>
              <a:t>）著作物性の有無</a:t>
            </a:r>
            <a:endParaRPr lang="en-US" altLang="ja-JP" sz="1600" b="1" dirty="0"/>
          </a:p>
          <a:p>
            <a:pPr marL="622800" lvl="1" indent="-162000">
              <a:spcBef>
                <a:spcPct val="50000"/>
              </a:spcBef>
              <a:buClr>
                <a:schemeClr val="accent2"/>
              </a:buClr>
              <a:buSzTx/>
              <a:buNone/>
              <a:tabLst>
                <a:tab pos="775291" algn="l"/>
              </a:tabLst>
            </a:pPr>
            <a:r>
              <a:rPr lang="ja-JP" altLang="en-US" sz="1200" dirty="0" smtClean="0"/>
              <a:t>・政府、自治体の保有しているデータの内、法令や数値データ、簡単なグラフ等には、著作権が発生しない。</a:t>
            </a:r>
            <a:endParaRPr lang="en-US" altLang="ja-JP" sz="1200" dirty="0" smtClean="0"/>
          </a:p>
          <a:p>
            <a:pPr marL="622800" lvl="1" indent="-162000">
              <a:spcBef>
                <a:spcPct val="50000"/>
              </a:spcBef>
              <a:buClr>
                <a:schemeClr val="accent2"/>
              </a:buClr>
              <a:buSzTx/>
              <a:buNone/>
              <a:tabLst>
                <a:tab pos="775291" algn="l"/>
              </a:tabLst>
            </a:pPr>
            <a:r>
              <a:rPr lang="ja-JP" altLang="en-US" sz="1200" dirty="0" smtClean="0"/>
              <a:t>・そのため、条例本文や、自治体への転出入の数値データなどは、著作権がないものとして公開することが可能である。</a:t>
            </a:r>
            <a:endParaRPr lang="en-US" altLang="ja-JP" sz="1200" dirty="0"/>
          </a:p>
          <a:p>
            <a:pPr marL="622800" lvl="1" indent="-162000">
              <a:spcBef>
                <a:spcPct val="50000"/>
              </a:spcBef>
              <a:buClr>
                <a:schemeClr val="accent2"/>
              </a:buClr>
              <a:buSzTx/>
              <a:buNone/>
              <a:tabLst>
                <a:tab pos="775291" algn="l"/>
              </a:tabLst>
            </a:pPr>
            <a:endParaRPr lang="en-US" altLang="ja-JP" sz="1200" dirty="0" smtClean="0"/>
          </a:p>
          <a:p>
            <a:pPr marL="612000" indent="-756000">
              <a:buNone/>
            </a:pPr>
            <a:r>
              <a:rPr lang="ja-JP" altLang="en-US" sz="1600" b="1" dirty="0" smtClean="0"/>
              <a:t>（２）第三者の著作物の</a:t>
            </a:r>
            <a:r>
              <a:rPr lang="ja-JP" altLang="en-US" sz="1600" b="1" dirty="0"/>
              <a:t>有無</a:t>
            </a:r>
            <a:endParaRPr lang="en-US" altLang="ja-JP" sz="1600" b="1" dirty="0"/>
          </a:p>
          <a:p>
            <a:pPr marL="622800" lvl="1" indent="-162000">
              <a:spcBef>
                <a:spcPct val="50000"/>
              </a:spcBef>
              <a:buClr>
                <a:schemeClr val="accent2"/>
              </a:buClr>
              <a:buSzTx/>
              <a:buNone/>
              <a:tabLst>
                <a:tab pos="775291" algn="l"/>
              </a:tabLst>
            </a:pPr>
            <a:r>
              <a:rPr lang="ja-JP" altLang="en-US" sz="1200" dirty="0" smtClean="0"/>
              <a:t>・白書や調査報告書等、第三者の著作物を含んだデータも多く存在する。</a:t>
            </a:r>
            <a:endParaRPr lang="en-US" altLang="ja-JP" sz="1200" dirty="0" smtClean="0"/>
          </a:p>
          <a:p>
            <a:pPr marL="622800" lvl="1" indent="-162000">
              <a:spcBef>
                <a:spcPct val="50000"/>
              </a:spcBef>
              <a:buClr>
                <a:schemeClr val="accent2"/>
              </a:buClr>
              <a:buSzTx/>
              <a:buNone/>
              <a:tabLst>
                <a:tab pos="775291" algn="l"/>
              </a:tabLst>
            </a:pPr>
            <a:r>
              <a:rPr lang="ja-JP" altLang="en-US" sz="1200" dirty="0" smtClean="0"/>
              <a:t>・これらについては、第三者との契約関係を確認し、オープンデータとして公開できるようになっているかを確認する必要がある。当該第三者から同意を得られていない場合、</a:t>
            </a:r>
            <a:r>
              <a:rPr lang="en-US" altLang="ja-JP" sz="1200" dirty="0" smtClean="0"/>
              <a:t>CC-BY</a:t>
            </a:r>
            <a:r>
              <a:rPr lang="ja-JP" altLang="en-US" sz="1200" dirty="0" err="1" smtClean="0"/>
              <a:t>、</a:t>
            </a:r>
            <a:r>
              <a:rPr lang="en-US" altLang="ja-JP" sz="1200" dirty="0" smtClean="0"/>
              <a:t>CC0</a:t>
            </a:r>
            <a:r>
              <a:rPr lang="ja-JP" altLang="en-US" sz="1200" dirty="0" smtClean="0"/>
              <a:t>等を付すことはできない。</a:t>
            </a:r>
            <a:endParaRPr lang="en-US" altLang="ja-JP" sz="1200" dirty="0"/>
          </a:p>
          <a:p>
            <a:pPr marL="622800" lvl="1" indent="-162000">
              <a:spcBef>
                <a:spcPct val="50000"/>
              </a:spcBef>
              <a:buClr>
                <a:schemeClr val="accent2"/>
              </a:buClr>
              <a:buSzTx/>
              <a:buNone/>
              <a:tabLst>
                <a:tab pos="775291" algn="l"/>
              </a:tabLst>
            </a:pPr>
            <a:endParaRPr lang="en-US" altLang="ja-JP" sz="1200" dirty="0"/>
          </a:p>
          <a:p>
            <a:pPr marL="612000" indent="-756000">
              <a:buNone/>
            </a:pPr>
            <a:r>
              <a:rPr lang="ja-JP" altLang="en-US" sz="1600" b="1" dirty="0" smtClean="0"/>
              <a:t>（３）ライセンスの選択</a:t>
            </a:r>
            <a:endParaRPr lang="en-US" altLang="ja-JP" sz="1600" b="1" dirty="0"/>
          </a:p>
          <a:p>
            <a:pPr marL="622800" lvl="1" indent="-162000">
              <a:spcBef>
                <a:spcPct val="50000"/>
              </a:spcBef>
              <a:buClr>
                <a:schemeClr val="accent2"/>
              </a:buClr>
              <a:buSzTx/>
              <a:buNone/>
              <a:tabLst>
                <a:tab pos="775291" algn="l"/>
              </a:tabLst>
            </a:pPr>
            <a:r>
              <a:rPr lang="ja-JP" altLang="en-US" sz="1200" dirty="0" smtClean="0"/>
              <a:t>・本来、法令や数値データ等には著作権がないため、利用ルールに何も記載が無くても、国民／住民は自由に利用が可能。</a:t>
            </a:r>
            <a:endParaRPr lang="en-US" altLang="ja-JP" sz="1200" dirty="0" smtClean="0"/>
          </a:p>
          <a:p>
            <a:pPr marL="622800" lvl="1" indent="-162000">
              <a:spcBef>
                <a:spcPct val="50000"/>
              </a:spcBef>
              <a:buClr>
                <a:schemeClr val="accent2"/>
              </a:buClr>
              <a:buSzTx/>
              <a:buNone/>
              <a:tabLst>
                <a:tab pos="775291" algn="l"/>
              </a:tabLst>
            </a:pPr>
            <a:r>
              <a:rPr lang="ja-JP" altLang="en-US" sz="1200" dirty="0" smtClean="0"/>
              <a:t>・しかし、データは保有者のものであるという認識が強いため、利用ルールをあえて設定することで、国民／住民に利用を促すことができる。</a:t>
            </a:r>
            <a:endParaRPr lang="en-US" altLang="ja-JP" sz="1200" dirty="0" smtClean="0"/>
          </a:p>
          <a:p>
            <a:pPr marL="622800" lvl="1" indent="-162000">
              <a:spcBef>
                <a:spcPct val="50000"/>
              </a:spcBef>
              <a:buClr>
                <a:schemeClr val="accent2"/>
              </a:buClr>
              <a:buSzTx/>
              <a:buNone/>
              <a:tabLst>
                <a:tab pos="775291" algn="l"/>
              </a:tabLst>
            </a:pPr>
            <a:r>
              <a:rPr lang="ja-JP" altLang="en-US" sz="1200" dirty="0" smtClean="0"/>
              <a:t>・その際、</a:t>
            </a:r>
            <a:r>
              <a:rPr lang="ja-JP" altLang="en-US" sz="1200" u="sng" dirty="0" smtClean="0"/>
              <a:t>ライセンスとしては、</a:t>
            </a:r>
            <a:r>
              <a:rPr lang="en-US" altLang="ja-JP" sz="1200" u="sng" dirty="0" smtClean="0"/>
              <a:t>CC0</a:t>
            </a:r>
            <a:r>
              <a:rPr lang="ja-JP" altLang="en-US" sz="1200" u="sng" dirty="0" smtClean="0"/>
              <a:t>が望ましい</a:t>
            </a:r>
            <a:r>
              <a:rPr lang="ja-JP" altLang="en-US" sz="1200" dirty="0" smtClean="0"/>
              <a:t>。著作権がないものについて著作権を放棄するという条項を課すのは矛盾しているという意見もあるが、著作権はないことを宣言している、というように解釈する。</a:t>
            </a:r>
            <a:endParaRPr lang="en-US" altLang="ja-JP" sz="1200" dirty="0" smtClean="0"/>
          </a:p>
          <a:p>
            <a:pPr marL="622800" lvl="1" indent="-162000">
              <a:spcBef>
                <a:spcPct val="50000"/>
              </a:spcBef>
              <a:buClr>
                <a:schemeClr val="accent2"/>
              </a:buClr>
              <a:buSzTx/>
              <a:buNone/>
              <a:tabLst>
                <a:tab pos="775291" algn="l"/>
              </a:tabLst>
            </a:pPr>
            <a:r>
              <a:rPr lang="ja-JP" altLang="en-US" sz="1200" dirty="0" smtClean="0"/>
              <a:t>・また数値データ等も含めて、</a:t>
            </a:r>
            <a:r>
              <a:rPr lang="en-US" altLang="ja-JP" sz="1200" dirty="0" smtClean="0"/>
              <a:t>CC-BY</a:t>
            </a:r>
            <a:r>
              <a:rPr lang="ja-JP" altLang="en-US" sz="1200" dirty="0" smtClean="0"/>
              <a:t>を採用するという手段もある。</a:t>
            </a:r>
            <a:endParaRPr lang="en-US" altLang="ja-JP" sz="1200" dirty="0" smtClean="0"/>
          </a:p>
          <a:p>
            <a:pPr marL="622800" lvl="1" indent="-162000">
              <a:spcBef>
                <a:spcPct val="50000"/>
              </a:spcBef>
              <a:buClr>
                <a:schemeClr val="accent2"/>
              </a:buClr>
              <a:buSzTx/>
              <a:buNone/>
              <a:tabLst>
                <a:tab pos="775291" algn="l"/>
              </a:tabLst>
            </a:pPr>
            <a:endParaRPr lang="en-US" altLang="ja-JP" sz="1200" dirty="0" smtClean="0"/>
          </a:p>
          <a:p>
            <a:pPr marL="622800" lvl="1" indent="-162000">
              <a:spcBef>
                <a:spcPct val="50000"/>
              </a:spcBef>
              <a:buClr>
                <a:schemeClr val="accent2"/>
              </a:buClr>
              <a:buSzTx/>
              <a:buNone/>
              <a:tabLst>
                <a:tab pos="775291" algn="l"/>
              </a:tabLst>
            </a:pPr>
            <a:r>
              <a:rPr lang="ja-JP" altLang="en-US" sz="1200" dirty="0" smtClean="0"/>
              <a:t>・第三者の著作物を含んでいる場合、第三者から許諾を得ている場合は、そのまま</a:t>
            </a:r>
            <a:r>
              <a:rPr lang="en-US" altLang="ja-JP" sz="1200" dirty="0" smtClean="0"/>
              <a:t>CC-BY</a:t>
            </a:r>
            <a:r>
              <a:rPr lang="ja-JP" altLang="en-US" sz="1200" dirty="0" err="1" smtClean="0"/>
              <a:t>、</a:t>
            </a:r>
            <a:r>
              <a:rPr lang="en-US" altLang="ja-JP" sz="1200" dirty="0" smtClean="0"/>
              <a:t>CC0</a:t>
            </a:r>
            <a:r>
              <a:rPr lang="ja-JP" altLang="en-US" sz="1200" dirty="0" smtClean="0"/>
              <a:t>を付すことができる。</a:t>
            </a:r>
            <a:endParaRPr lang="en-US" altLang="ja-JP" sz="1200" dirty="0" smtClean="0"/>
          </a:p>
          <a:p>
            <a:pPr marL="622800" lvl="1" indent="-162000">
              <a:spcBef>
                <a:spcPct val="50000"/>
              </a:spcBef>
              <a:buClr>
                <a:schemeClr val="accent2"/>
              </a:buClr>
              <a:buSzTx/>
              <a:buNone/>
              <a:tabLst>
                <a:tab pos="775291" algn="l"/>
              </a:tabLst>
            </a:pPr>
            <a:r>
              <a:rPr lang="ja-JP" altLang="en-US" sz="1200" dirty="0" smtClean="0"/>
              <a:t>・第三者から許諾を得られていない場合、前述のように第三者の権利が含まれていることを注意喚起した上で、</a:t>
            </a:r>
            <a:r>
              <a:rPr lang="en-US" altLang="ja-JP" sz="1200" dirty="0" smtClean="0"/>
              <a:t>CC-BY</a:t>
            </a:r>
            <a:r>
              <a:rPr lang="ja-JP" altLang="en-US" sz="1200" dirty="0" err="1" smtClean="0"/>
              <a:t>、</a:t>
            </a:r>
            <a:r>
              <a:rPr lang="en-US" altLang="ja-JP" sz="1200" dirty="0" smtClean="0"/>
              <a:t>CC0</a:t>
            </a:r>
            <a:r>
              <a:rPr lang="ja-JP" altLang="en-US" sz="1200" dirty="0" smtClean="0"/>
              <a:t>を付すことも可能である。（政府標準利用規約も同様）</a:t>
            </a:r>
            <a:endParaRPr lang="en-US" altLang="ja-JP" sz="1200" dirty="0"/>
          </a:p>
          <a:p>
            <a:pPr marL="622800" lvl="1" indent="-162000">
              <a:spcBef>
                <a:spcPct val="50000"/>
              </a:spcBef>
              <a:buClr>
                <a:schemeClr val="accent2"/>
              </a:buClr>
              <a:buSzTx/>
              <a:buNone/>
              <a:tabLst>
                <a:tab pos="775291" algn="l"/>
              </a:tabLst>
            </a:pPr>
            <a:endParaRPr lang="en-US" altLang="ja-JP" sz="1200" dirty="0"/>
          </a:p>
          <a:p>
            <a:pPr marL="0" lvl="1" indent="0">
              <a:buClrTx/>
              <a:buNone/>
            </a:pPr>
            <a:endParaRPr lang="en-US" altLang="ja-JP" sz="1200" dirty="0"/>
          </a:p>
        </p:txBody>
      </p:sp>
    </p:spTree>
    <p:extLst>
      <p:ext uri="{BB962C8B-B14F-4D97-AF65-F5344CB8AC3E}">
        <p14:creationId xmlns:p14="http://schemas.microsoft.com/office/powerpoint/2010/main" val="36353352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目次</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a:t>
            </a:fld>
            <a:endParaRPr lang="en-US" altLang="ja-JP"/>
          </a:p>
        </p:txBody>
      </p:sp>
      <p:sp>
        <p:nvSpPr>
          <p:cNvPr id="6" name="コンテンツ プレースホルダー 2"/>
          <p:cNvSpPr>
            <a:spLocks noGrp="1"/>
          </p:cNvSpPr>
          <p:nvPr>
            <p:ph idx="1"/>
          </p:nvPr>
        </p:nvSpPr>
        <p:spPr>
          <a:xfrm>
            <a:off x="351414" y="1143000"/>
            <a:ext cx="9146415" cy="5094311"/>
          </a:xfrm>
        </p:spPr>
        <p:txBody>
          <a:bodyPr>
            <a:normAutofit/>
          </a:bodyPr>
          <a:lstStyle/>
          <a:p>
            <a:pPr marL="0" indent="0">
              <a:buNone/>
            </a:pPr>
            <a:r>
              <a:rPr lang="ja-JP" altLang="en-US" sz="1600" dirty="0"/>
              <a:t>第</a:t>
            </a:r>
            <a:r>
              <a:rPr lang="en-US" altLang="ja-JP" sz="1600" dirty="0"/>
              <a:t>I</a:t>
            </a:r>
            <a:r>
              <a:rPr lang="ja-JP" altLang="en-US" sz="1600" dirty="0"/>
              <a:t>部 </a:t>
            </a:r>
            <a:r>
              <a:rPr lang="en-US" altLang="ja-JP" sz="1600" dirty="0"/>
              <a:t>Getting Started: </a:t>
            </a:r>
            <a:r>
              <a:rPr lang="ja-JP" altLang="en-US" sz="1600" dirty="0"/>
              <a:t>オープンデータをはじめよう</a:t>
            </a:r>
          </a:p>
          <a:p>
            <a:pPr marL="355600" lvl="1" indent="0">
              <a:buNone/>
            </a:pPr>
            <a:r>
              <a:rPr lang="ja-JP" altLang="en-US" sz="1200" dirty="0"/>
              <a:t>第</a:t>
            </a:r>
            <a:r>
              <a:rPr lang="en-US" altLang="ja-JP" sz="1200" dirty="0"/>
              <a:t>1</a:t>
            </a:r>
            <a:r>
              <a:rPr lang="ja-JP" altLang="en-US" sz="1200" dirty="0"/>
              <a:t>章 はじめに</a:t>
            </a:r>
          </a:p>
          <a:p>
            <a:pPr marL="355600" lvl="1" indent="0">
              <a:buNone/>
            </a:pPr>
            <a:r>
              <a:rPr lang="ja-JP" altLang="en-US" sz="1200" dirty="0"/>
              <a:t>第</a:t>
            </a:r>
            <a:r>
              <a:rPr lang="en-US" altLang="ja-JP" sz="1200" dirty="0"/>
              <a:t>2</a:t>
            </a:r>
            <a:r>
              <a:rPr lang="ja-JP" altLang="en-US" sz="1200" dirty="0"/>
              <a:t>章 オープンデータの動向と意義</a:t>
            </a:r>
          </a:p>
          <a:p>
            <a:pPr marL="355600" lvl="1" indent="0">
              <a:buNone/>
            </a:pPr>
            <a:r>
              <a:rPr lang="ja-JP" altLang="en-US" sz="1200" dirty="0"/>
              <a:t>第</a:t>
            </a:r>
            <a:r>
              <a:rPr lang="en-US" altLang="ja-JP" sz="1200" dirty="0"/>
              <a:t>3</a:t>
            </a:r>
            <a:r>
              <a:rPr lang="ja-JP" altLang="en-US" sz="1200" dirty="0"/>
              <a:t>章 オープンデータの作成・公開手順</a:t>
            </a:r>
          </a:p>
          <a:p>
            <a:pPr lvl="2"/>
            <a:endParaRPr lang="ja-JP" altLang="en-US" sz="1200" dirty="0"/>
          </a:p>
          <a:p>
            <a:pPr marL="0" indent="0">
              <a:buNone/>
            </a:pPr>
            <a:r>
              <a:rPr lang="ja-JP" altLang="en-US" sz="1600" dirty="0"/>
              <a:t>第</a:t>
            </a:r>
            <a:r>
              <a:rPr lang="en-US" altLang="ja-JP" sz="1600" dirty="0"/>
              <a:t>II</a:t>
            </a:r>
            <a:r>
              <a:rPr lang="ja-JP" altLang="en-US" sz="1600" dirty="0"/>
              <a:t>部 利用ルール編</a:t>
            </a:r>
            <a:r>
              <a:rPr lang="en-US" altLang="ja-JP" sz="1600" dirty="0"/>
              <a:t>: </a:t>
            </a:r>
            <a:r>
              <a:rPr lang="ja-JP" altLang="en-US" sz="1600" dirty="0"/>
              <a:t>オープンデータに利用ルールを設定しよう</a:t>
            </a:r>
            <a:endParaRPr lang="en-US" altLang="ja-JP" sz="1600" dirty="0"/>
          </a:p>
          <a:p>
            <a:pPr marL="355600" lvl="1" indent="0">
              <a:buNone/>
            </a:pPr>
            <a:r>
              <a:rPr lang="ja-JP" altLang="en-US" sz="1200" dirty="0"/>
              <a:t>第</a:t>
            </a:r>
            <a:r>
              <a:rPr lang="en-US" altLang="ja-JP" sz="1200" dirty="0"/>
              <a:t>4</a:t>
            </a:r>
            <a:r>
              <a:rPr lang="ja-JP" altLang="en-US" sz="1200" dirty="0"/>
              <a:t>章 オープンデータで必要となる利用ルール</a:t>
            </a:r>
          </a:p>
          <a:p>
            <a:pPr marL="355600" lvl="1" indent="0">
              <a:buNone/>
            </a:pPr>
            <a:r>
              <a:rPr lang="ja-JP" altLang="en-US" sz="1200" dirty="0"/>
              <a:t>第</a:t>
            </a:r>
            <a:r>
              <a:rPr lang="en-US" altLang="ja-JP" sz="1200" dirty="0"/>
              <a:t>5</a:t>
            </a:r>
            <a:r>
              <a:rPr lang="ja-JP" altLang="en-US" sz="1200" dirty="0"/>
              <a:t>章 オープンデータ利用ルールの概要</a:t>
            </a:r>
          </a:p>
          <a:p>
            <a:pPr marL="355600" lvl="1" indent="0">
              <a:buNone/>
            </a:pPr>
            <a:r>
              <a:rPr lang="ja-JP" altLang="en-US" sz="1200" dirty="0"/>
              <a:t>第</a:t>
            </a:r>
            <a:r>
              <a:rPr lang="en-US" altLang="ja-JP" sz="1200" dirty="0"/>
              <a:t>6</a:t>
            </a:r>
            <a:r>
              <a:rPr lang="ja-JP" altLang="en-US" sz="1200" dirty="0"/>
              <a:t>章 利用ルールの比較と望ましいルール</a:t>
            </a:r>
            <a:endParaRPr lang="en-US" altLang="ja-JP" sz="1200" dirty="0"/>
          </a:p>
          <a:p>
            <a:pPr marL="355600" lvl="1" indent="0">
              <a:buNone/>
            </a:pPr>
            <a:r>
              <a:rPr lang="ja-JP" altLang="en-US" sz="1200" dirty="0"/>
              <a:t>第</a:t>
            </a:r>
            <a:r>
              <a:rPr lang="en-US" altLang="ja-JP" sz="1200" dirty="0"/>
              <a:t>7</a:t>
            </a:r>
            <a:r>
              <a:rPr lang="ja-JP" altLang="en-US" sz="1200" dirty="0"/>
              <a:t>章 利用ルールに関する今後の見直しの</a:t>
            </a:r>
            <a:r>
              <a:rPr lang="ja-JP" altLang="en-US" sz="1200" dirty="0" smtClean="0"/>
              <a:t>方向性</a:t>
            </a:r>
            <a:endParaRPr lang="en-US" altLang="ja-JP" sz="1200" dirty="0"/>
          </a:p>
          <a:p>
            <a:pPr marL="355600" lvl="1" indent="0">
              <a:buNone/>
            </a:pPr>
            <a:endParaRPr lang="en-US" altLang="ja-JP" sz="1200" dirty="0"/>
          </a:p>
          <a:p>
            <a:pPr marL="0" indent="0">
              <a:buNone/>
            </a:pPr>
            <a:r>
              <a:rPr lang="ja-JP" altLang="en-US" sz="1600" dirty="0"/>
              <a:t>第</a:t>
            </a:r>
            <a:r>
              <a:rPr lang="en-US" altLang="ja-JP" sz="1600" dirty="0"/>
              <a:t>III</a:t>
            </a:r>
            <a:r>
              <a:rPr lang="ja-JP" altLang="en-US" sz="1600" dirty="0"/>
              <a:t>部 技術編</a:t>
            </a:r>
            <a:r>
              <a:rPr lang="en-US" altLang="ja-JP" sz="1600" dirty="0"/>
              <a:t>: </a:t>
            </a:r>
            <a:r>
              <a:rPr lang="ja-JP" altLang="en-US" sz="1600" dirty="0"/>
              <a:t>機械判読に適したオープンデータにしよう</a:t>
            </a:r>
          </a:p>
          <a:p>
            <a:pPr marL="355600" lvl="1" indent="0">
              <a:buNone/>
            </a:pPr>
            <a:r>
              <a:rPr lang="ja-JP" altLang="en-US" sz="1200" dirty="0"/>
              <a:t>第</a:t>
            </a:r>
            <a:r>
              <a:rPr lang="en-US" altLang="ja-JP" sz="1200" dirty="0"/>
              <a:t>8</a:t>
            </a:r>
            <a:r>
              <a:rPr lang="ja-JP" altLang="en-US" sz="1200" dirty="0"/>
              <a:t>章 オープンデータの技術レベル</a:t>
            </a:r>
          </a:p>
          <a:p>
            <a:pPr marL="355600" lvl="1" indent="0">
              <a:buNone/>
            </a:pPr>
            <a:r>
              <a:rPr lang="ja-JP" altLang="en-US" sz="1200" dirty="0"/>
              <a:t>第</a:t>
            </a:r>
            <a:r>
              <a:rPr lang="en-US" altLang="ja-JP" sz="1200" dirty="0"/>
              <a:t>9</a:t>
            </a:r>
            <a:r>
              <a:rPr lang="ja-JP" altLang="en-US" sz="1200" dirty="0"/>
              <a:t>章 オープンデータのための技術的指針</a:t>
            </a:r>
            <a:endParaRPr lang="en-US" altLang="ja-JP" sz="1200" dirty="0"/>
          </a:p>
          <a:p>
            <a:pPr marL="355600" lvl="1" indent="0">
              <a:buNone/>
            </a:pPr>
            <a:endParaRPr lang="ja-JP" altLang="en-US" sz="1200" dirty="0"/>
          </a:p>
          <a:p>
            <a:pPr marL="0" indent="0">
              <a:buNone/>
            </a:pPr>
            <a:r>
              <a:rPr lang="ja-JP" altLang="en-US" sz="1600" dirty="0"/>
              <a:t>付録</a:t>
            </a:r>
            <a:endParaRPr lang="en-US" altLang="ja-JP" sz="1600" dirty="0"/>
          </a:p>
          <a:p>
            <a:pPr marL="355600" lvl="1" indent="0">
              <a:buNone/>
            </a:pPr>
            <a:r>
              <a:rPr lang="ja-JP" altLang="en-US" sz="1200" dirty="0"/>
              <a:t>第</a:t>
            </a:r>
            <a:r>
              <a:rPr lang="en-US" altLang="ja-JP" sz="1200" dirty="0"/>
              <a:t>10</a:t>
            </a:r>
            <a:r>
              <a:rPr lang="ja-JP" altLang="en-US" sz="1200" dirty="0"/>
              <a:t>章 オープンデータに関する規格・ツール</a:t>
            </a:r>
          </a:p>
          <a:p>
            <a:pPr marL="355600" lvl="1" indent="0">
              <a:buNone/>
            </a:pPr>
            <a:r>
              <a:rPr lang="ja-JP" altLang="en-US" sz="1200" dirty="0"/>
              <a:t>第</a:t>
            </a:r>
            <a:r>
              <a:rPr lang="en-US" altLang="ja-JP" sz="1200" dirty="0"/>
              <a:t>11</a:t>
            </a:r>
            <a:r>
              <a:rPr lang="ja-JP" altLang="en-US" sz="1200" dirty="0"/>
              <a:t>章 データカタログシステム</a:t>
            </a:r>
            <a:r>
              <a:rPr lang="en-US" altLang="ja-JP" sz="1200" dirty="0"/>
              <a:t>CKAN</a:t>
            </a:r>
            <a:endParaRPr lang="ja-JP" altLang="en-US" sz="1200" dirty="0"/>
          </a:p>
          <a:p>
            <a:pPr marL="0" indent="0">
              <a:buNone/>
            </a:pPr>
            <a:endParaRPr kumimoji="1" lang="ja-JP" altLang="en-US" dirty="0"/>
          </a:p>
        </p:txBody>
      </p:sp>
    </p:spTree>
    <p:extLst>
      <p:ext uri="{BB962C8B-B14F-4D97-AF65-F5344CB8AC3E}">
        <p14:creationId xmlns:p14="http://schemas.microsoft.com/office/powerpoint/2010/main" val="30808261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第</a:t>
            </a:r>
            <a:r>
              <a:rPr lang="en-US" altLang="ja-JP" dirty="0"/>
              <a:t>I</a:t>
            </a:r>
            <a:r>
              <a:rPr lang="ja-JP" altLang="en-US" dirty="0"/>
              <a:t>部 </a:t>
            </a:r>
            <a:r>
              <a:rPr lang="en-US" altLang="ja-JP" dirty="0"/>
              <a:t>Getting Started:</a:t>
            </a:r>
            <a:r>
              <a:rPr lang="ja-JP" altLang="en-US" dirty="0"/>
              <a:t/>
            </a:r>
            <a:br>
              <a:rPr lang="ja-JP" altLang="en-US" dirty="0"/>
            </a:br>
            <a:r>
              <a:rPr lang="ja-JP" altLang="en-US" dirty="0"/>
              <a:t>オープンデータをはじめよう</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2A7F7E3-2EA5-4E0E-99DF-9D27F789031C}" type="slidenum">
              <a:rPr lang="ja-JP" altLang="en-US" smtClean="0"/>
              <a:pPr/>
              <a:t>4</a:t>
            </a:fld>
            <a:endParaRPr lang="en-US" altLang="ja-JP"/>
          </a:p>
        </p:txBody>
      </p:sp>
    </p:spTree>
    <p:extLst>
      <p:ext uri="{BB962C8B-B14F-4D97-AF65-F5344CB8AC3E}">
        <p14:creationId xmlns:p14="http://schemas.microsoft.com/office/powerpoint/2010/main" val="1176171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１．本書の目的・対象読者</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5</a:t>
            </a:fld>
            <a:endParaRPr lang="en-US" altLang="ja-JP"/>
          </a:p>
        </p:txBody>
      </p:sp>
      <p:sp>
        <p:nvSpPr>
          <p:cNvPr id="6" name="コンテンツ プレースホルダー 2"/>
          <p:cNvSpPr>
            <a:spLocks noGrp="1"/>
          </p:cNvSpPr>
          <p:nvPr>
            <p:ph idx="1"/>
          </p:nvPr>
        </p:nvSpPr>
        <p:spPr>
          <a:xfrm>
            <a:off x="351414" y="1143000"/>
            <a:ext cx="9146415" cy="5310336"/>
          </a:xfrm>
        </p:spPr>
        <p:txBody>
          <a:bodyPr>
            <a:normAutofit/>
          </a:bodyPr>
          <a:lstStyle/>
          <a:p>
            <a:pPr marL="0" indent="0">
              <a:buNone/>
            </a:pPr>
            <a:r>
              <a:rPr lang="ja-JP" altLang="en-US" sz="1600" b="1" dirty="0"/>
              <a:t>（１）背景</a:t>
            </a:r>
            <a:r>
              <a:rPr lang="en-US" altLang="ja-JP" sz="1600" b="1" dirty="0"/>
              <a:t>: </a:t>
            </a:r>
            <a:r>
              <a:rPr lang="ja-JP" altLang="en-US" sz="1600" b="1" dirty="0"/>
              <a:t>国・地方公共団体等によるオープンデータへの取組みの活発化</a:t>
            </a:r>
          </a:p>
          <a:p>
            <a:pPr marL="622300" lvl="1" indent="-162000">
              <a:buNone/>
            </a:pPr>
            <a:r>
              <a:rPr lang="ja-JP" altLang="en-US" sz="1200" dirty="0"/>
              <a:t>・これらの組織がもつ公共データをオープンデータとして公開すれば、情報利用者によってアプリケーション開発等の様々な形での利活用が促進され、経済活性化や行政の透明性の向上等が期待できる。</a:t>
            </a:r>
          </a:p>
          <a:p>
            <a:pPr marL="606330" indent="-549275">
              <a:buNone/>
            </a:pPr>
            <a:endParaRPr lang="en-US" altLang="ja-JP" sz="1200" dirty="0"/>
          </a:p>
          <a:p>
            <a:pPr marL="0" indent="0">
              <a:buNone/>
            </a:pPr>
            <a:r>
              <a:rPr lang="ja-JP" altLang="en-US" sz="1600" b="1" dirty="0"/>
              <a:t>（２）オープンデータの特徴</a:t>
            </a:r>
          </a:p>
          <a:p>
            <a:pPr marL="622300" lvl="1" indent="-162000">
              <a:buNone/>
            </a:pPr>
            <a:r>
              <a:rPr lang="ja-JP" altLang="en-US" sz="1200" dirty="0"/>
              <a:t>・従来の情報公開制度とは異なり、公開したデータを利活用し、透明性・信頼性の向上だけでなく、国民参加・官民協働の推進、</a:t>
            </a:r>
            <a:r>
              <a:rPr lang="ja-JP" altLang="en-US" sz="1200" u="sng" dirty="0"/>
              <a:t>経済の活性化・行政の効率化等に役立てる</a:t>
            </a:r>
            <a:r>
              <a:rPr lang="ja-JP" altLang="en-US" sz="1200" dirty="0"/>
              <a:t>ことを目的とする。特に</a:t>
            </a:r>
            <a:r>
              <a:rPr lang="ja-JP" altLang="en-US" sz="1200" u="sng" dirty="0"/>
              <a:t>ビジネスでの利用</a:t>
            </a:r>
            <a:r>
              <a:rPr lang="ja-JP" altLang="en-US" sz="1200" dirty="0"/>
              <a:t>についての期待が大きい。</a:t>
            </a:r>
          </a:p>
          <a:p>
            <a:pPr marL="622300" lvl="1" indent="-162000">
              <a:buNone/>
            </a:pPr>
            <a:r>
              <a:rPr lang="ja-JP" altLang="en-US" sz="1200" dirty="0"/>
              <a:t>・オープンデータの編集・加工・改変等は</a:t>
            </a:r>
            <a:r>
              <a:rPr lang="ja-JP" altLang="en-US" sz="1200" u="sng" dirty="0"/>
              <a:t>コンピュータ</a:t>
            </a:r>
            <a:r>
              <a:rPr lang="ja-JP" altLang="en-US" sz="1200" dirty="0"/>
              <a:t>によって行われる。</a:t>
            </a:r>
            <a:endParaRPr lang="en-US" altLang="ja-JP" sz="1200" dirty="0"/>
          </a:p>
          <a:p>
            <a:pPr marL="622300" lvl="1" indent="-266700">
              <a:buNone/>
            </a:pPr>
            <a:endParaRPr lang="ja-JP" altLang="en-US" sz="1200" dirty="0"/>
          </a:p>
          <a:p>
            <a:pPr marL="622300" lvl="1" indent="-266700">
              <a:buNone/>
            </a:pPr>
            <a:endParaRPr lang="ja-JP" altLang="en-US" sz="1200" dirty="0"/>
          </a:p>
          <a:p>
            <a:pPr marL="0" indent="0">
              <a:buNone/>
            </a:pPr>
            <a:r>
              <a:rPr lang="ja-JP" altLang="en-US" sz="1600" b="1" dirty="0"/>
              <a:t>（３）オープンデータを普及させるために重要な事項</a:t>
            </a:r>
          </a:p>
          <a:p>
            <a:pPr marL="622800" lvl="1" indent="-162000">
              <a:buNone/>
            </a:pPr>
            <a:r>
              <a:rPr lang="ja-JP" altLang="en-US" sz="1200" dirty="0"/>
              <a:t>・利用ルールを定めてデータの二次利用を認めること</a:t>
            </a:r>
          </a:p>
          <a:p>
            <a:pPr marL="622800" lvl="1" indent="-162000">
              <a:buNone/>
            </a:pPr>
            <a:r>
              <a:rPr lang="ja-JP" altLang="en-US" sz="1200" dirty="0"/>
              <a:t>・データを利活用しやすい形式（機械判読に適した形式）で提供すること</a:t>
            </a:r>
            <a:endParaRPr lang="en-US" altLang="ja-JP" sz="1200" dirty="0"/>
          </a:p>
          <a:p>
            <a:pPr marL="536575" lvl="1" indent="-180975">
              <a:buNone/>
            </a:pPr>
            <a:endParaRPr lang="en-US" altLang="ja-JP" sz="1200" dirty="0"/>
          </a:p>
          <a:p>
            <a:pPr marL="536575" lvl="1" indent="-180975">
              <a:buNone/>
            </a:pPr>
            <a:endParaRPr lang="ja-JP" altLang="en-US" sz="1200" dirty="0"/>
          </a:p>
          <a:p>
            <a:pPr marL="0" indent="0">
              <a:buNone/>
            </a:pPr>
            <a:r>
              <a:rPr lang="ja-JP" altLang="en-US" sz="1600" b="1" dirty="0"/>
              <a:t>（４）このため、本書は</a:t>
            </a:r>
            <a:r>
              <a:rPr lang="en-US" altLang="ja-JP" sz="1600" b="1" dirty="0"/>
              <a:t>…</a:t>
            </a:r>
            <a:endParaRPr lang="ja-JP" altLang="en-US" sz="1600" b="1" dirty="0"/>
          </a:p>
          <a:p>
            <a:pPr marL="622800" lvl="1" indent="-162000">
              <a:buNone/>
            </a:pPr>
            <a:r>
              <a:rPr lang="ja-JP" altLang="en-US" sz="1200" dirty="0"/>
              <a:t>・国、地方公共団体、独立行政法人、公共企業等が、自身が保有している公共データをオープンデータとして公開するための参考となるよう、オープンデータ流通推進コンソーシアム（データガバナンス委員会・技術委員会）が、オープンデータの作成・整形・公開に当たっての留意事項等を、「利用ルール」と「技術」の２つの観点からまとめたもの。</a:t>
            </a:r>
          </a:p>
          <a:p>
            <a:pPr marL="0" indent="0">
              <a:buNone/>
            </a:pPr>
            <a:endParaRPr lang="en-US" altLang="ja-JP" sz="2000" dirty="0"/>
          </a:p>
        </p:txBody>
      </p:sp>
      <p:sp>
        <p:nvSpPr>
          <p:cNvPr id="5" name="下矢印 4"/>
          <p:cNvSpPr/>
          <p:nvPr/>
        </p:nvSpPr>
        <p:spPr bwMode="auto">
          <a:xfrm>
            <a:off x="1856656" y="3212976"/>
            <a:ext cx="576064" cy="504056"/>
          </a:xfrm>
          <a:prstGeom prst="downArrow">
            <a:avLst/>
          </a:prstGeom>
          <a:ln>
            <a:headEnd type="none" w="sm" len="sm"/>
            <a:tailEnd type="none" w="sm" len="sm"/>
          </a:ln>
        </p:spPr>
        <p:style>
          <a:lnRef idx="2">
            <a:schemeClr val="accent2">
              <a:shade val="50000"/>
            </a:schemeClr>
          </a:lnRef>
          <a:fillRef idx="1">
            <a:schemeClr val="accent2"/>
          </a:fillRef>
          <a:effectRef idx="0">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r" defTabSz="914400" rtl="0" eaLnBrk="1" fontAlgn="base" latinLnBrk="1" hangingPunct="1">
              <a:lnSpc>
                <a:spcPct val="100000"/>
              </a:lnSpc>
              <a:spcBef>
                <a:spcPct val="0"/>
              </a:spcBef>
              <a:spcAft>
                <a:spcPct val="0"/>
              </a:spcAft>
              <a:buClrTx/>
              <a:buSzTx/>
              <a:buFontTx/>
              <a:buNone/>
              <a:tabLst/>
            </a:pPr>
            <a:endPar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下矢印 6"/>
          <p:cNvSpPr/>
          <p:nvPr/>
        </p:nvSpPr>
        <p:spPr bwMode="auto">
          <a:xfrm>
            <a:off x="1878630" y="4581128"/>
            <a:ext cx="576064" cy="504056"/>
          </a:xfrm>
          <a:prstGeom prst="downArrow">
            <a:avLst/>
          </a:prstGeom>
          <a:ln>
            <a:headEnd type="none" w="sm" len="sm"/>
            <a:tailEnd type="none" w="sm" len="sm"/>
          </a:ln>
        </p:spPr>
        <p:style>
          <a:lnRef idx="2">
            <a:schemeClr val="accent2">
              <a:shade val="50000"/>
            </a:schemeClr>
          </a:lnRef>
          <a:fillRef idx="1">
            <a:schemeClr val="accent2"/>
          </a:fillRef>
          <a:effectRef idx="0">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r" defTabSz="914400" rtl="0" eaLnBrk="1" fontAlgn="base" latinLnBrk="1" hangingPunct="1">
              <a:lnSpc>
                <a:spcPct val="100000"/>
              </a:lnSpc>
              <a:spcBef>
                <a:spcPct val="0"/>
              </a:spcBef>
              <a:spcAft>
                <a:spcPct val="0"/>
              </a:spcAft>
              <a:buClrTx/>
              <a:buSzTx/>
              <a:buFontTx/>
              <a:buNone/>
              <a:tabLst/>
            </a:pPr>
            <a:endParaRPr kumimoji="0" lang="ja-JP" altLang="en-US" sz="14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4910886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１．本書の目的・対象読者</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6</a:t>
            </a:fld>
            <a:endParaRPr lang="en-US" altLang="ja-JP"/>
          </a:p>
        </p:txBody>
      </p:sp>
      <p:sp>
        <p:nvSpPr>
          <p:cNvPr id="6" name="コンテンツ プレースホルダー 2"/>
          <p:cNvSpPr>
            <a:spLocks noGrp="1"/>
          </p:cNvSpPr>
          <p:nvPr>
            <p:ph idx="1"/>
          </p:nvPr>
        </p:nvSpPr>
        <p:spPr>
          <a:xfrm>
            <a:off x="351414" y="1143000"/>
            <a:ext cx="9146415" cy="5310336"/>
          </a:xfrm>
        </p:spPr>
        <p:txBody>
          <a:bodyPr>
            <a:normAutofit/>
          </a:bodyPr>
          <a:lstStyle/>
          <a:p>
            <a:pPr marL="0" indent="0">
              <a:buNone/>
            </a:pPr>
            <a:r>
              <a:rPr lang="ja-JP" altLang="en-US" sz="1600" b="1" dirty="0" smtClean="0"/>
              <a:t>（５）</a:t>
            </a:r>
            <a:r>
              <a:rPr lang="ja-JP" altLang="en-US" sz="1600" b="1" dirty="0"/>
              <a:t>対象読者</a:t>
            </a:r>
          </a:p>
          <a:p>
            <a:pPr marL="622300" lvl="1" indent="-162000">
              <a:buNone/>
            </a:pPr>
            <a:r>
              <a:rPr lang="ja-JP" altLang="en-US" sz="1200" dirty="0" smtClean="0"/>
              <a:t>・現在</a:t>
            </a:r>
            <a:r>
              <a:rPr lang="ja-JP" altLang="en-US" sz="1200" dirty="0"/>
              <a:t>保有しているデータや、これから作成するデータをオープンデータとして公開しようとする人。</a:t>
            </a:r>
          </a:p>
          <a:p>
            <a:pPr marL="622300" lvl="1" indent="-162000">
              <a:buNone/>
            </a:pPr>
            <a:r>
              <a:rPr lang="ja-JP" altLang="en-US" sz="1200" dirty="0"/>
              <a:t>　</a:t>
            </a:r>
            <a:r>
              <a:rPr lang="ja-JP" altLang="en-US" sz="1200" dirty="0" smtClean="0"/>
              <a:t>主</a:t>
            </a:r>
            <a:r>
              <a:rPr lang="ja-JP" altLang="en-US" sz="1200" dirty="0"/>
              <a:t>に国、地方公共団体、独立行政法人の職員を対象としているが、公共企業等の民間組織においても参考にできるものとして作成している。</a:t>
            </a:r>
          </a:p>
          <a:p>
            <a:pPr marL="606330" indent="-549275">
              <a:buNone/>
            </a:pPr>
            <a:endParaRPr lang="en-US" altLang="ja-JP" sz="1200" dirty="0"/>
          </a:p>
          <a:p>
            <a:pPr marL="0" indent="0">
              <a:buNone/>
            </a:pPr>
            <a:r>
              <a:rPr lang="ja-JP" altLang="en-US" sz="1600" b="1" dirty="0" smtClean="0"/>
              <a:t>（６）対象範囲</a:t>
            </a:r>
            <a:endParaRPr lang="ja-JP" altLang="en-US" sz="1600" b="1" dirty="0"/>
          </a:p>
          <a:p>
            <a:pPr marL="622300" lvl="1" indent="-162000">
              <a:buNone/>
            </a:pPr>
            <a:r>
              <a:rPr lang="ja-JP" altLang="en-US" sz="1200" dirty="0"/>
              <a:t>・オープンデータの流れ</a:t>
            </a:r>
          </a:p>
          <a:p>
            <a:pPr marL="622300" lvl="1" indent="-162000">
              <a:buNone/>
            </a:pPr>
            <a:r>
              <a:rPr lang="ja-JP" altLang="en-US" sz="1200" dirty="0"/>
              <a:t>　　・情報提供者が作成・公開する。</a:t>
            </a:r>
          </a:p>
          <a:p>
            <a:pPr marL="622300" lvl="1" indent="-162000">
              <a:buNone/>
            </a:pPr>
            <a:r>
              <a:rPr lang="ja-JP" altLang="en-US" sz="1200" dirty="0"/>
              <a:t>　　・これに情報利用者がアクセスし、編集・加工・</a:t>
            </a:r>
            <a:br>
              <a:rPr lang="ja-JP" altLang="en-US" sz="1200" dirty="0"/>
            </a:br>
            <a:r>
              <a:rPr lang="ja-JP" altLang="en-US" sz="1200" dirty="0" smtClean="0"/>
              <a:t>　　改変</a:t>
            </a:r>
            <a:r>
              <a:rPr lang="ja-JP" altLang="en-US" sz="1200" dirty="0"/>
              <a:t>等する。</a:t>
            </a:r>
          </a:p>
          <a:p>
            <a:pPr marL="622300" lvl="1" indent="-162000">
              <a:buNone/>
            </a:pPr>
            <a:r>
              <a:rPr lang="ja-JP" altLang="en-US" sz="1200" dirty="0"/>
              <a:t>・第</a:t>
            </a:r>
            <a:r>
              <a:rPr lang="en-US" altLang="ja-JP" sz="1200" dirty="0"/>
              <a:t>I</a:t>
            </a:r>
            <a:r>
              <a:rPr lang="ja-JP" altLang="en-US" sz="1200" dirty="0"/>
              <a:t>部と第</a:t>
            </a:r>
            <a:r>
              <a:rPr lang="en-US" altLang="ja-JP" sz="1200" dirty="0"/>
              <a:t>II</a:t>
            </a:r>
            <a:r>
              <a:rPr lang="ja-JP" altLang="en-US" sz="1200" dirty="0"/>
              <a:t>部の対象</a:t>
            </a:r>
          </a:p>
          <a:p>
            <a:pPr marL="622300" lvl="1" indent="-162000">
              <a:buNone/>
            </a:pPr>
            <a:r>
              <a:rPr lang="ja-JP" altLang="en-US" sz="1200" dirty="0"/>
              <a:t>　　・データの作成段階から公開段階に至るまでに</a:t>
            </a:r>
            <a:br>
              <a:rPr lang="ja-JP" altLang="en-US" sz="1200" dirty="0"/>
            </a:br>
            <a:r>
              <a:rPr lang="ja-JP" altLang="en-US" sz="1200" dirty="0"/>
              <a:t>　　関与する人。</a:t>
            </a:r>
          </a:p>
          <a:p>
            <a:pPr marL="622300" lvl="1" indent="-162000">
              <a:buNone/>
            </a:pPr>
            <a:r>
              <a:rPr lang="ja-JP" altLang="en-US" sz="1200" dirty="0"/>
              <a:t>・第</a:t>
            </a:r>
            <a:r>
              <a:rPr lang="en-US" altLang="ja-JP" sz="1200" dirty="0"/>
              <a:t>III</a:t>
            </a:r>
            <a:r>
              <a:rPr lang="ja-JP" altLang="en-US" sz="1200" dirty="0"/>
              <a:t>部の対象</a:t>
            </a:r>
          </a:p>
          <a:p>
            <a:pPr marL="622300" lvl="1" indent="-162000">
              <a:buNone/>
            </a:pPr>
            <a:r>
              <a:rPr lang="ja-JP" altLang="en-US" sz="1200" dirty="0"/>
              <a:t>　　・機械判読性の高いデータを作成・整形しようと</a:t>
            </a:r>
            <a:br>
              <a:rPr lang="ja-JP" altLang="en-US" sz="1200" dirty="0"/>
            </a:br>
            <a:r>
              <a:rPr lang="ja-JP" altLang="en-US" sz="1200" dirty="0" smtClean="0"/>
              <a:t>　　する</a:t>
            </a:r>
            <a:r>
              <a:rPr lang="ja-JP" altLang="en-US" sz="1200" dirty="0"/>
              <a:t>人。</a:t>
            </a:r>
          </a:p>
          <a:p>
            <a:pPr marL="622300" lvl="1" indent="-162000">
              <a:buNone/>
            </a:pPr>
            <a:endParaRPr lang="en-US" altLang="ja-JP" sz="2000" dirty="0"/>
          </a:p>
        </p:txBody>
      </p:sp>
      <p:pic>
        <p:nvPicPr>
          <p:cNvPr id="3" name="図 2"/>
          <p:cNvPicPr>
            <a:picLocks noChangeAspect="1"/>
          </p:cNvPicPr>
          <p:nvPr/>
        </p:nvPicPr>
        <p:blipFill>
          <a:blip r:embed="rId2"/>
          <a:stretch>
            <a:fillRect/>
          </a:stretch>
        </p:blipFill>
        <p:spPr>
          <a:xfrm>
            <a:off x="4731986" y="2348880"/>
            <a:ext cx="4797195" cy="3943971"/>
          </a:xfrm>
          <a:prstGeom prst="rect">
            <a:avLst/>
          </a:prstGeom>
        </p:spPr>
      </p:pic>
    </p:spTree>
    <p:extLst>
      <p:ext uri="{BB962C8B-B14F-4D97-AF65-F5344CB8AC3E}">
        <p14:creationId xmlns:p14="http://schemas.microsoft.com/office/powerpoint/2010/main" val="25638045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２．オープンデータに関する主な動向</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7</a:t>
            </a:fld>
            <a:endParaRPr lang="en-US" altLang="ja-JP"/>
          </a:p>
        </p:txBody>
      </p:sp>
      <p:sp>
        <p:nvSpPr>
          <p:cNvPr id="6" name="コンテンツ プレースホルダー 2"/>
          <p:cNvSpPr>
            <a:spLocks noGrp="1"/>
          </p:cNvSpPr>
          <p:nvPr>
            <p:ph idx="1"/>
          </p:nvPr>
        </p:nvSpPr>
        <p:spPr>
          <a:xfrm>
            <a:off x="351414" y="1143000"/>
            <a:ext cx="9146415" cy="5382344"/>
          </a:xfrm>
        </p:spPr>
        <p:txBody>
          <a:bodyPr>
            <a:normAutofit/>
          </a:bodyPr>
          <a:lstStyle/>
          <a:p>
            <a:pPr marL="0" indent="0">
              <a:buNone/>
            </a:pPr>
            <a:r>
              <a:rPr lang="ja-JP" altLang="en-US" sz="1600" b="1" dirty="0" smtClean="0"/>
              <a:t>（１）</a:t>
            </a:r>
            <a:r>
              <a:rPr lang="ja-JP" altLang="en-US" sz="1600" b="1" dirty="0"/>
              <a:t>日本政府の取り組み</a:t>
            </a:r>
          </a:p>
          <a:p>
            <a:pPr marL="622300" lvl="1" indent="-162000">
              <a:buNone/>
            </a:pPr>
            <a:r>
              <a:rPr lang="ja-JP" altLang="en-US" sz="1200" dirty="0"/>
              <a:t>・「電子行政オープンデータ戦略」（</a:t>
            </a:r>
            <a:r>
              <a:rPr lang="en-US" altLang="ja-JP" sz="1200" dirty="0"/>
              <a:t>2012</a:t>
            </a:r>
            <a:r>
              <a:rPr lang="ja-JP" altLang="en-US" sz="1200" dirty="0"/>
              <a:t>年</a:t>
            </a:r>
            <a:r>
              <a:rPr lang="en-US" altLang="ja-JP" sz="1200" dirty="0"/>
              <a:t>7</a:t>
            </a:r>
            <a:r>
              <a:rPr lang="ja-JP" altLang="en-US" sz="1200" dirty="0"/>
              <a:t>月</a:t>
            </a:r>
            <a:r>
              <a:rPr lang="en-US" altLang="ja-JP" sz="1200" dirty="0"/>
              <a:t>4</a:t>
            </a:r>
            <a:r>
              <a:rPr lang="ja-JP" altLang="en-US" sz="1200" dirty="0"/>
              <a:t>日 高度情報通信ネットワーク社会推進戦略本部決定）を契機として、日本政府におけるオープンデータに関する取り組みが急速に進んでいる。</a:t>
            </a:r>
          </a:p>
          <a:p>
            <a:pPr marL="622300" lvl="1" indent="-162000">
              <a:buNone/>
            </a:pPr>
            <a:r>
              <a:rPr lang="ja-JP" altLang="en-US" sz="1200" dirty="0"/>
              <a:t>・</a:t>
            </a:r>
            <a:r>
              <a:rPr lang="en-US" altLang="ja-JP" sz="1200" dirty="0"/>
              <a:t>2013</a:t>
            </a:r>
            <a:r>
              <a:rPr lang="ja-JP" altLang="en-US" sz="1200" dirty="0"/>
              <a:t>年</a:t>
            </a:r>
            <a:r>
              <a:rPr lang="en-US" altLang="ja-JP" sz="1200" dirty="0"/>
              <a:t>6</a:t>
            </a:r>
            <a:r>
              <a:rPr lang="ja-JP" altLang="en-US" sz="1200" dirty="0"/>
              <a:t>月</a:t>
            </a:r>
            <a:r>
              <a:rPr lang="en-US" altLang="ja-JP" sz="1200" dirty="0"/>
              <a:t>14</a:t>
            </a:r>
            <a:r>
              <a:rPr lang="ja-JP" altLang="en-US" sz="1200" dirty="0"/>
              <a:t>日に閣議決定された「日本再興戦略」や「世界最先端</a:t>
            </a:r>
            <a:r>
              <a:rPr lang="en-US" altLang="ja-JP" sz="1200" dirty="0"/>
              <a:t>IT</a:t>
            </a:r>
            <a:r>
              <a:rPr lang="ja-JP" altLang="en-US" sz="1200" dirty="0"/>
              <a:t>国家創造宣言」においても、オープンデータが重要な施策のひとつとして取り上げられている</a:t>
            </a:r>
            <a:r>
              <a:rPr lang="ja-JP" altLang="en-US" sz="1200" dirty="0" smtClean="0"/>
              <a:t>。</a:t>
            </a:r>
            <a:endParaRPr lang="en-US" altLang="ja-JP" sz="1200" dirty="0" smtClean="0"/>
          </a:p>
          <a:p>
            <a:pPr marL="622300" lvl="1" indent="-162000">
              <a:buNone/>
            </a:pPr>
            <a:r>
              <a:rPr lang="ja-JP" altLang="en-US" sz="1200" dirty="0" smtClean="0"/>
              <a:t>・</a:t>
            </a:r>
            <a:r>
              <a:rPr lang="en-US" altLang="ja-JP" sz="1200" dirty="0" smtClean="0"/>
              <a:t>2013</a:t>
            </a:r>
            <a:r>
              <a:rPr lang="ja-JP" altLang="en-US" sz="1200" dirty="0" smtClean="0"/>
              <a:t>年</a:t>
            </a:r>
            <a:r>
              <a:rPr lang="en-US" altLang="ja-JP" sz="1200" dirty="0" smtClean="0"/>
              <a:t>12</a:t>
            </a:r>
            <a:r>
              <a:rPr lang="ja-JP" altLang="en-US" sz="1200" dirty="0" smtClean="0"/>
              <a:t>月にデータカタログサイト「</a:t>
            </a:r>
            <a:r>
              <a:rPr lang="en-US" altLang="ja-JP" sz="1200" dirty="0" smtClean="0"/>
              <a:t>DATA.GO.JP</a:t>
            </a:r>
            <a:r>
              <a:rPr lang="ja-JP" altLang="en-US" sz="1200" dirty="0" smtClean="0"/>
              <a:t>」の試行版を開設。</a:t>
            </a:r>
            <a:r>
              <a:rPr lang="en-US" altLang="ja-JP" sz="1200" dirty="0" smtClean="0"/>
              <a:t>2014</a:t>
            </a:r>
            <a:r>
              <a:rPr lang="ja-JP" altLang="en-US" sz="1200" dirty="0" smtClean="0"/>
              <a:t>年</a:t>
            </a:r>
            <a:r>
              <a:rPr lang="en-US" altLang="ja-JP" sz="1200" dirty="0" smtClean="0"/>
              <a:t>10</a:t>
            </a:r>
            <a:r>
              <a:rPr lang="ja-JP" altLang="en-US" sz="1200" dirty="0" smtClean="0"/>
              <a:t>月</a:t>
            </a:r>
            <a:r>
              <a:rPr lang="en-US" altLang="ja-JP" sz="1200" dirty="0" smtClean="0"/>
              <a:t>1</a:t>
            </a:r>
            <a:r>
              <a:rPr lang="ja-JP" altLang="en-US" sz="1200" dirty="0" smtClean="0"/>
              <a:t>日から本格版に移行。</a:t>
            </a:r>
            <a:endParaRPr lang="en-US" altLang="ja-JP" sz="1200" dirty="0" smtClean="0"/>
          </a:p>
          <a:p>
            <a:pPr marL="622300" lvl="1" indent="-162000">
              <a:buNone/>
            </a:pPr>
            <a:r>
              <a:rPr lang="ja-JP" altLang="en-US" sz="1200" dirty="0" smtClean="0"/>
              <a:t>・</a:t>
            </a:r>
            <a:r>
              <a:rPr lang="en-US" altLang="ja-JP" sz="1200" dirty="0" smtClean="0"/>
              <a:t>2015</a:t>
            </a:r>
            <a:r>
              <a:rPr lang="ja-JP" altLang="en-US" sz="1200" dirty="0" smtClean="0"/>
              <a:t>年</a:t>
            </a:r>
            <a:r>
              <a:rPr lang="en-US" altLang="ja-JP" sz="1200" dirty="0" smtClean="0"/>
              <a:t>2</a:t>
            </a:r>
            <a:r>
              <a:rPr lang="ja-JP" altLang="en-US" sz="1200" dirty="0"/>
              <a:t>月「地方公共団体オープンデータ推進ガイドライン（案）</a:t>
            </a:r>
            <a:r>
              <a:rPr lang="ja-JP" altLang="en-US" sz="1200" dirty="0" smtClean="0"/>
              <a:t>」等を提示。</a:t>
            </a:r>
            <a:endParaRPr lang="en-US" altLang="ja-JP" sz="1200" dirty="0"/>
          </a:p>
          <a:p>
            <a:pPr lvl="1"/>
            <a:endParaRPr lang="en-US" altLang="ja-JP" sz="1200" dirty="0"/>
          </a:p>
          <a:p>
            <a:pPr marL="0" indent="0">
              <a:buNone/>
            </a:pPr>
            <a:r>
              <a:rPr lang="ja-JP" altLang="en-US" sz="1600" b="1" dirty="0" smtClean="0"/>
              <a:t>（２）</a:t>
            </a:r>
            <a:r>
              <a:rPr lang="ja-JP" altLang="en-US" sz="1600" b="1" dirty="0"/>
              <a:t>地方自治体の取り組み</a:t>
            </a:r>
          </a:p>
          <a:p>
            <a:pPr marL="622800" lvl="1" indent="-162000">
              <a:buNone/>
            </a:pPr>
            <a:r>
              <a:rPr lang="ja-JP" altLang="en-US" sz="1200" dirty="0"/>
              <a:t>・</a:t>
            </a:r>
            <a:r>
              <a:rPr lang="en-US" altLang="ja-JP" sz="1200" dirty="0"/>
              <a:t>2012</a:t>
            </a:r>
            <a:r>
              <a:rPr lang="ja-JP" altLang="en-US" sz="1200" dirty="0"/>
              <a:t>年</a:t>
            </a:r>
            <a:r>
              <a:rPr lang="en-US" altLang="ja-JP" sz="1200" dirty="0"/>
              <a:t>7</a:t>
            </a:r>
            <a:r>
              <a:rPr lang="ja-JP" altLang="en-US" sz="1200" dirty="0"/>
              <a:t>月の「電子行政オープンデータ戦略」の決定前から、一部で先行的な取組みが行われており、同戦略の決定後は、オープンデータの動きが更に加速化している。</a:t>
            </a:r>
            <a:endParaRPr lang="en-US" altLang="ja-JP" sz="1200" dirty="0"/>
          </a:p>
          <a:p>
            <a:pPr marL="622800" lvl="1" indent="-162000">
              <a:buNone/>
            </a:pPr>
            <a:r>
              <a:rPr lang="ja-JP" altLang="en-US" sz="1200" dirty="0"/>
              <a:t>・データポータル等によるオープンデータでのデータ公開を行っている例が多いが、ホームページ全体をオープンデータにしたり（福井市）、県内市町村でデータ形式などを統一する取組み（福井県）を行っている例もある。</a:t>
            </a:r>
          </a:p>
          <a:p>
            <a:pPr marL="606330" indent="-549275">
              <a:buNone/>
            </a:pPr>
            <a:endParaRPr lang="en-US" altLang="ja-JP" sz="1400" dirty="0"/>
          </a:p>
          <a:p>
            <a:pPr marL="0" indent="0">
              <a:buNone/>
            </a:pPr>
            <a:r>
              <a:rPr lang="ja-JP" altLang="en-US" sz="1600" b="1" dirty="0" smtClean="0"/>
              <a:t>（３）</a:t>
            </a:r>
            <a:r>
              <a:rPr lang="ja-JP" altLang="en-US" sz="1600" b="1" dirty="0"/>
              <a:t>国際的な動向</a:t>
            </a:r>
          </a:p>
          <a:p>
            <a:pPr marL="622300" lvl="1" indent="-162000">
              <a:buNone/>
            </a:pPr>
            <a:r>
              <a:rPr lang="ja-JP" altLang="en-US" sz="1200" dirty="0"/>
              <a:t>・欧米を中心に、</a:t>
            </a:r>
            <a:r>
              <a:rPr lang="en-US" altLang="ja-JP" sz="1200" dirty="0"/>
              <a:t>2000</a:t>
            </a:r>
            <a:r>
              <a:rPr lang="ja-JP" altLang="en-US" sz="1200" dirty="0"/>
              <a:t>年代後半からオープンデータに関する取組が進められている。</a:t>
            </a:r>
          </a:p>
          <a:p>
            <a:pPr marL="622300" lvl="1" indent="-162000">
              <a:buNone/>
            </a:pPr>
            <a:r>
              <a:rPr lang="ja-JP" altLang="en-US" sz="1200" dirty="0"/>
              <a:t>・米国では、</a:t>
            </a:r>
            <a:r>
              <a:rPr lang="en-US" altLang="ja-JP" sz="1200" dirty="0"/>
              <a:t>2009</a:t>
            </a:r>
            <a:r>
              <a:rPr lang="ja-JP" altLang="en-US" sz="1200" dirty="0"/>
              <a:t>年</a:t>
            </a:r>
            <a:r>
              <a:rPr lang="en-US" altLang="ja-JP" sz="1200" dirty="0"/>
              <a:t>1</a:t>
            </a:r>
            <a:r>
              <a:rPr lang="ja-JP" altLang="en-US" sz="1200" dirty="0"/>
              <a:t>月</a:t>
            </a:r>
            <a:r>
              <a:rPr lang="en-US" altLang="ja-JP" sz="1200" dirty="0"/>
              <a:t>21</a:t>
            </a:r>
            <a:r>
              <a:rPr lang="ja-JP" altLang="en-US" sz="1200" dirty="0"/>
              <a:t>日にオープンガバメントの</a:t>
            </a:r>
            <a:r>
              <a:rPr lang="en-US" altLang="ja-JP" sz="1200" dirty="0"/>
              <a:t>3</a:t>
            </a:r>
            <a:r>
              <a:rPr lang="ja-JP" altLang="en-US" sz="1200" dirty="0"/>
              <a:t>原則（透明性・市民参加・官民連携）を掲げ、</a:t>
            </a:r>
            <a:r>
              <a:rPr lang="en-US" altLang="ja-JP" sz="1200" dirty="0"/>
              <a:t>5</a:t>
            </a:r>
            <a:r>
              <a:rPr lang="ja-JP" altLang="en-US" sz="1200" dirty="0"/>
              <a:t>月にポータルサイト</a:t>
            </a:r>
            <a:r>
              <a:rPr lang="en-US" altLang="ja-JP" sz="1200" dirty="0"/>
              <a:t>Data.gov</a:t>
            </a:r>
            <a:r>
              <a:rPr lang="ja-JP" altLang="en-US" sz="1200" dirty="0"/>
              <a:t>開設。</a:t>
            </a:r>
          </a:p>
          <a:p>
            <a:pPr marL="622300" lvl="1" indent="-162000">
              <a:buNone/>
            </a:pPr>
            <a:r>
              <a:rPr lang="ja-JP" altLang="en-US" sz="1200" dirty="0"/>
              <a:t>・</a:t>
            </a:r>
            <a:r>
              <a:rPr lang="en-US" altLang="ja-JP" sz="1200" dirty="0"/>
              <a:t>EU</a:t>
            </a:r>
            <a:r>
              <a:rPr lang="ja-JP" altLang="en-US" sz="1200" dirty="0"/>
              <a:t>では、</a:t>
            </a:r>
            <a:r>
              <a:rPr lang="en-US" altLang="ja-JP" sz="1200" dirty="0"/>
              <a:t>2003</a:t>
            </a:r>
            <a:r>
              <a:rPr lang="ja-JP" altLang="en-US" sz="1200" dirty="0"/>
              <a:t>年の「</a:t>
            </a:r>
            <a:r>
              <a:rPr lang="en-US" altLang="ja-JP" sz="1200" dirty="0"/>
              <a:t>PSI</a:t>
            </a:r>
            <a:r>
              <a:rPr lang="ja-JP" altLang="en-US" sz="1200" dirty="0"/>
              <a:t>（公共保有データ）の再利用に関する指令」を契機に各国がオープンデータへの取組を開始。英国が</a:t>
            </a:r>
            <a:r>
              <a:rPr lang="en-US" altLang="ja-JP" sz="1200" dirty="0"/>
              <a:t>2007</a:t>
            </a:r>
            <a:r>
              <a:rPr lang="ja-JP" altLang="en-US" sz="1200" dirty="0"/>
              <a:t>年に設置した</a:t>
            </a:r>
            <a:r>
              <a:rPr lang="en-US" altLang="ja-JP" sz="1200" dirty="0"/>
              <a:t>Power of Information</a:t>
            </a:r>
            <a:r>
              <a:rPr lang="ja-JP" altLang="en-US" sz="1200" dirty="0"/>
              <a:t>タスクフォースの取組は、世界のオープンデータに関する取組の源流となった。</a:t>
            </a:r>
            <a:endParaRPr lang="en-US" altLang="ja-JP" sz="1200" dirty="0"/>
          </a:p>
          <a:p>
            <a:pPr marL="622300" lvl="1" indent="-162000">
              <a:buNone/>
            </a:pPr>
            <a:r>
              <a:rPr lang="ja-JP" altLang="en-US" sz="1200" dirty="0"/>
              <a:t>・</a:t>
            </a:r>
            <a:r>
              <a:rPr lang="en-US" altLang="ja-JP" sz="1200" dirty="0"/>
              <a:t>2013</a:t>
            </a:r>
            <a:r>
              <a:rPr lang="ja-JP" altLang="en-US" sz="1200" dirty="0"/>
              <a:t>年の</a:t>
            </a:r>
            <a:r>
              <a:rPr lang="en-US" altLang="ja-JP" sz="1200" dirty="0"/>
              <a:t>G8</a:t>
            </a:r>
            <a:r>
              <a:rPr lang="ja-JP" altLang="en-US" sz="1200" dirty="0"/>
              <a:t>サミットでは「オープンデータ憲章」が</a:t>
            </a:r>
            <a:r>
              <a:rPr lang="ja-JP" altLang="en-US" sz="1200" dirty="0" smtClean="0"/>
              <a:t>合意。</a:t>
            </a:r>
            <a:endParaRPr lang="ja-JP" altLang="en-US" sz="1200" dirty="0"/>
          </a:p>
        </p:txBody>
      </p:sp>
    </p:spTree>
    <p:extLst>
      <p:ext uri="{BB962C8B-B14F-4D97-AF65-F5344CB8AC3E}">
        <p14:creationId xmlns:p14="http://schemas.microsoft.com/office/powerpoint/2010/main" val="11003525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３．オープンデータの意義</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8</a:t>
            </a:fld>
            <a:endParaRPr lang="en-US" altLang="ja-JP"/>
          </a:p>
        </p:txBody>
      </p:sp>
      <p:sp>
        <p:nvSpPr>
          <p:cNvPr id="6" name="コンテンツ プレースホルダー 2"/>
          <p:cNvSpPr>
            <a:spLocks noGrp="1"/>
          </p:cNvSpPr>
          <p:nvPr>
            <p:ph idx="1"/>
          </p:nvPr>
        </p:nvSpPr>
        <p:spPr>
          <a:xfrm>
            <a:off x="351414" y="1143000"/>
            <a:ext cx="9146415" cy="5382344"/>
          </a:xfrm>
        </p:spPr>
        <p:txBody>
          <a:bodyPr>
            <a:normAutofit/>
          </a:bodyPr>
          <a:lstStyle/>
          <a:p>
            <a:pPr marL="0" indent="0">
              <a:buNone/>
            </a:pPr>
            <a:r>
              <a:rPr lang="ja-JP" altLang="en-US" sz="1600" b="1" dirty="0"/>
              <a:t>（１）「電子行政オープンデータ戦略」に挙げられた</a:t>
            </a:r>
            <a:r>
              <a:rPr lang="en-US" altLang="ja-JP" sz="1600" b="1" dirty="0"/>
              <a:t>3</a:t>
            </a:r>
            <a:r>
              <a:rPr lang="ja-JP" altLang="en-US" sz="1600" b="1" dirty="0" err="1"/>
              <a:t>つの</a:t>
            </a:r>
            <a:r>
              <a:rPr lang="ja-JP" altLang="en-US" sz="1600" b="1" dirty="0"/>
              <a:t>意義</a:t>
            </a:r>
          </a:p>
          <a:p>
            <a:pPr marL="355600" lvl="1" indent="0">
              <a:buNone/>
            </a:pPr>
            <a:r>
              <a:rPr lang="ja-JP" altLang="en-US" sz="1200" dirty="0"/>
              <a:t>・透明性・信頼性の向上</a:t>
            </a:r>
          </a:p>
          <a:p>
            <a:pPr marL="355600" lvl="1" indent="0">
              <a:buNone/>
            </a:pPr>
            <a:r>
              <a:rPr lang="ja-JP" altLang="en-US" sz="1200" dirty="0"/>
              <a:t>・国民参加・官民協働の推進</a:t>
            </a:r>
          </a:p>
          <a:p>
            <a:pPr marL="355600" lvl="1" indent="0">
              <a:buNone/>
            </a:pPr>
            <a:r>
              <a:rPr lang="ja-JP" altLang="en-US" sz="1200" dirty="0"/>
              <a:t>・経済の活性化・行政の効率化</a:t>
            </a:r>
            <a:endParaRPr lang="en-US" altLang="ja-JP" sz="1200" dirty="0"/>
          </a:p>
          <a:p>
            <a:pPr marL="355600" lvl="1" indent="0">
              <a:buNone/>
            </a:pPr>
            <a:endParaRPr lang="ja-JP" altLang="en-US" sz="1200" dirty="0"/>
          </a:p>
          <a:p>
            <a:pPr marL="536575" indent="-536575">
              <a:buNone/>
            </a:pPr>
            <a:r>
              <a:rPr lang="ja-JP" altLang="en-US" sz="1600" b="1" dirty="0"/>
              <a:t>（２）「二次利用の促進のための府省のデータ公開に関する基本的考え方（ガイドライン）」に整理された意義</a:t>
            </a:r>
            <a:endParaRPr lang="en-US" altLang="ja-JP" sz="1600" b="1" dirty="0"/>
          </a:p>
          <a:p>
            <a:pPr marL="536575" indent="-536575">
              <a:buNone/>
            </a:pPr>
            <a:endParaRPr lang="en-US" altLang="ja-JP" sz="1200" b="1" dirty="0"/>
          </a:p>
          <a:p>
            <a:pPr marL="355600" lvl="1" indent="0">
              <a:buNone/>
            </a:pPr>
            <a:r>
              <a:rPr lang="ja-JP" altLang="en-US" sz="1400" b="1" dirty="0"/>
              <a:t>１）経済の活性化、新事業の創出</a:t>
            </a:r>
          </a:p>
          <a:p>
            <a:pPr marL="622800" lvl="2" indent="-162000">
              <a:buNone/>
            </a:pPr>
            <a:r>
              <a:rPr lang="ja-JP" altLang="en-US" sz="1200" dirty="0"/>
              <a:t>・データ収集や各種コードによるデータの横断的利用が機械で自動的に可能になることからコスト圧縮ができ、新しいサービスを提供するビジネスが可能となる。（例えば、気象、地質、交通その他の観測・調査データのような専門的データを収集・分析してビジネスに活用するなど）</a:t>
            </a:r>
            <a:endParaRPr lang="en-US" altLang="ja-JP" sz="1200" dirty="0"/>
          </a:p>
          <a:p>
            <a:pPr marL="719138" lvl="2" indent="-185738">
              <a:buNone/>
            </a:pPr>
            <a:endParaRPr lang="ja-JP" altLang="en-US" sz="1200" dirty="0"/>
          </a:p>
          <a:p>
            <a:pPr marL="355600" lvl="1" indent="0">
              <a:buNone/>
            </a:pPr>
            <a:r>
              <a:rPr lang="ja-JP" altLang="en-US" sz="1400" b="1" dirty="0"/>
              <a:t>２）官民協働による公共サービス（防災・減災を含む。）の実現 </a:t>
            </a:r>
          </a:p>
          <a:p>
            <a:pPr marL="622800" lvl="2" indent="-162000">
              <a:buNone/>
            </a:pPr>
            <a:r>
              <a:rPr lang="ja-JP" altLang="en-US" sz="1200" dirty="0"/>
              <a:t>・複数の行政機関や民間のデータを組み合わせることで、民間からも、生活利便を高めるサービスや災害時に有用なサービスを提供できる。（例えば、子育て、教育、医療、福祉等の身近な公共サービスの内容、品質等を利用者に分かりやすく示す、災害時に迅速に複数の情報を組み合わせた情報発信が可能となるなど）</a:t>
            </a:r>
            <a:endParaRPr lang="en-US" altLang="ja-JP" sz="1200" dirty="0"/>
          </a:p>
          <a:p>
            <a:pPr marL="719138" lvl="2" indent="-185738">
              <a:buNone/>
            </a:pPr>
            <a:endParaRPr lang="ja-JP" altLang="en-US" sz="1200" dirty="0"/>
          </a:p>
          <a:p>
            <a:pPr marL="355600" lvl="1" indent="0">
              <a:buNone/>
            </a:pPr>
            <a:r>
              <a:rPr lang="ja-JP" altLang="en-US" sz="1400" b="1" dirty="0"/>
              <a:t>３）行政の透明性・信頼性の向上</a:t>
            </a:r>
          </a:p>
          <a:p>
            <a:pPr marL="622800" lvl="2" indent="-162000">
              <a:buNone/>
            </a:pPr>
            <a:r>
              <a:rPr lang="ja-JP" altLang="en-US" sz="1200" dirty="0"/>
              <a:t>・政策・事業に関する計画、決定過程、決定内容、結果等について、横断的に検索・集計・比較することで、政策の変化・特徴の把握や、政策の妥当性の理解・評価ができる。（例えば、補助金や政府支出について、府省、分野、地域、支出先等別に分析するなど）</a:t>
            </a:r>
          </a:p>
          <a:p>
            <a:pPr marL="0" indent="0">
              <a:buNone/>
            </a:pPr>
            <a:endParaRPr lang="ja-JP" altLang="en-US" sz="1200" dirty="0"/>
          </a:p>
        </p:txBody>
      </p:sp>
    </p:spTree>
    <p:extLst>
      <p:ext uri="{BB962C8B-B14F-4D97-AF65-F5344CB8AC3E}">
        <p14:creationId xmlns:p14="http://schemas.microsoft.com/office/powerpoint/2010/main" val="32850374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200" dirty="0" smtClean="0"/>
              <a:t>４．</a:t>
            </a:r>
            <a:r>
              <a:rPr lang="en-US" altLang="ja-JP" sz="2200" dirty="0"/>
              <a:t>G8</a:t>
            </a:r>
            <a:r>
              <a:rPr lang="ja-JP" altLang="en-US" sz="2200" dirty="0"/>
              <a:t>サミット「オープンデータ憲章」におけるオープンデータの原則</a:t>
            </a:r>
            <a:endParaRPr kumimoji="1" lang="ja-JP" altLang="en-US" sz="2200"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9</a:t>
            </a:fld>
            <a:endParaRPr lang="en-US" altLang="ja-JP"/>
          </a:p>
        </p:txBody>
      </p:sp>
      <p:sp>
        <p:nvSpPr>
          <p:cNvPr id="6" name="コンテンツ プレースホルダー 2"/>
          <p:cNvSpPr>
            <a:spLocks noGrp="1"/>
          </p:cNvSpPr>
          <p:nvPr>
            <p:ph idx="1"/>
          </p:nvPr>
        </p:nvSpPr>
        <p:spPr>
          <a:xfrm>
            <a:off x="351414" y="1143000"/>
            <a:ext cx="9146415" cy="5382344"/>
          </a:xfrm>
        </p:spPr>
        <p:txBody>
          <a:bodyPr>
            <a:normAutofit/>
          </a:bodyPr>
          <a:lstStyle/>
          <a:p>
            <a:pPr marL="355600" lvl="1" indent="-355600">
              <a:buNone/>
            </a:pPr>
            <a:r>
              <a:rPr lang="ja-JP" altLang="en-US" sz="1600" b="1" dirty="0"/>
              <a:t>（１）</a:t>
            </a:r>
            <a:r>
              <a:rPr lang="en-US" altLang="ja-JP" sz="1600" b="1" dirty="0"/>
              <a:t>Open Data by Default</a:t>
            </a:r>
            <a:r>
              <a:rPr lang="ja-JP" altLang="en-US" sz="1600" b="1" dirty="0"/>
              <a:t>（原則としてのオープンデータ）</a:t>
            </a:r>
          </a:p>
          <a:p>
            <a:pPr marL="719138" lvl="2" indent="-185738">
              <a:buNone/>
            </a:pPr>
            <a:r>
              <a:rPr lang="ja-JP" altLang="en-US" sz="1200" dirty="0"/>
              <a:t>・データによっては、公表出来ないという合理的な理由があることを認識しつつ、この憲章で示されているように、政府のデータすべてが、原則として公表されるという期待を醸成する。</a:t>
            </a:r>
            <a:endParaRPr lang="en-US" altLang="ja-JP" sz="1200" dirty="0"/>
          </a:p>
          <a:p>
            <a:pPr marL="719138" lvl="2" indent="-185738">
              <a:buNone/>
            </a:pPr>
            <a:endParaRPr lang="en-US" altLang="ja-JP" sz="1200" dirty="0"/>
          </a:p>
          <a:p>
            <a:pPr marL="533400" lvl="2" indent="-533400">
              <a:buNone/>
            </a:pPr>
            <a:r>
              <a:rPr lang="ja-JP" altLang="en-US" sz="1600" b="1" dirty="0"/>
              <a:t>（２）</a:t>
            </a:r>
            <a:r>
              <a:rPr lang="en-US" altLang="ja-JP" sz="1600" b="1" dirty="0"/>
              <a:t>Quality and Quantity</a:t>
            </a:r>
            <a:r>
              <a:rPr lang="ja-JP" altLang="en-US" sz="1600" b="1" dirty="0"/>
              <a:t>（質と量）</a:t>
            </a:r>
          </a:p>
          <a:p>
            <a:pPr marL="533400" lvl="2" indent="0">
              <a:buNone/>
            </a:pPr>
            <a:r>
              <a:rPr lang="ja-JP" altLang="en-US" sz="1200" dirty="0"/>
              <a:t>・時宜を得た、包括的且つ正確な質の高いオープンデータを公表する。</a:t>
            </a:r>
          </a:p>
          <a:p>
            <a:pPr marL="533400" lvl="2" indent="0">
              <a:buNone/>
            </a:pPr>
            <a:r>
              <a:rPr lang="ja-JP" altLang="en-US" sz="1200" dirty="0"/>
              <a:t>・データの情報は、多言語に訳される必要はないが、平易且つ明確な言語で記述されることを確保する。</a:t>
            </a:r>
          </a:p>
          <a:p>
            <a:pPr marL="533400" lvl="2" indent="0">
              <a:buNone/>
            </a:pPr>
            <a:r>
              <a:rPr lang="ja-JP" altLang="en-US" sz="1200" dirty="0"/>
              <a:t>・データが、強みや弱みや分析の限界等、その特性がわかるように説明されることを確保する。</a:t>
            </a:r>
          </a:p>
          <a:p>
            <a:pPr marL="533400" lvl="2" indent="0">
              <a:buNone/>
            </a:pPr>
            <a:r>
              <a:rPr lang="ja-JP" altLang="en-US" sz="1200" dirty="0"/>
              <a:t>・可能な限り早急に公表する。</a:t>
            </a:r>
            <a:endParaRPr lang="en-US" altLang="ja-JP" sz="1200" dirty="0"/>
          </a:p>
          <a:p>
            <a:pPr marL="533400" lvl="2" indent="0">
              <a:buNone/>
            </a:pPr>
            <a:endParaRPr lang="ja-JP" altLang="en-US" sz="1200" dirty="0"/>
          </a:p>
          <a:p>
            <a:pPr marL="355600" lvl="1" indent="-355600">
              <a:buNone/>
            </a:pPr>
            <a:r>
              <a:rPr lang="ja-JP" altLang="en-US" sz="1600" b="1" dirty="0"/>
              <a:t>（３）</a:t>
            </a:r>
            <a:r>
              <a:rPr lang="en-US" altLang="ja-JP" sz="1600" b="1" dirty="0"/>
              <a:t>Usable by All</a:t>
            </a:r>
            <a:r>
              <a:rPr lang="ja-JP" altLang="en-US" sz="1600" b="1" dirty="0"/>
              <a:t>（すべての人々が利用できる）</a:t>
            </a:r>
          </a:p>
          <a:p>
            <a:pPr marL="533400" lvl="2" indent="0">
              <a:buNone/>
            </a:pPr>
            <a:r>
              <a:rPr lang="ja-JP" altLang="en-US" sz="1200" dirty="0"/>
              <a:t>・幅広い用途のために、誰もが入手可能なオープンな形式でデータを公表する。</a:t>
            </a:r>
          </a:p>
          <a:p>
            <a:pPr marL="533400" lvl="2" indent="0">
              <a:buNone/>
            </a:pPr>
            <a:r>
              <a:rPr lang="ja-JP" altLang="en-US" sz="1200" dirty="0"/>
              <a:t>・可能な限り多くのデータを公表する。</a:t>
            </a:r>
            <a:endParaRPr lang="en-US" altLang="ja-JP" sz="1200" dirty="0"/>
          </a:p>
          <a:p>
            <a:pPr marL="533400" lvl="2" indent="0">
              <a:buNone/>
            </a:pPr>
            <a:endParaRPr lang="ja-JP" altLang="en-US" sz="1200" dirty="0"/>
          </a:p>
          <a:p>
            <a:pPr marL="355600" lvl="1" indent="-355600">
              <a:buNone/>
            </a:pPr>
            <a:r>
              <a:rPr lang="ja-JP" altLang="en-US" sz="1600" b="1" dirty="0"/>
              <a:t>（４）</a:t>
            </a:r>
            <a:r>
              <a:rPr lang="en-US" altLang="ja-JP" sz="1600" b="1" dirty="0"/>
              <a:t>Releasing Data for Improved Governance</a:t>
            </a:r>
            <a:r>
              <a:rPr lang="ja-JP" altLang="en-US" sz="1600" b="1" dirty="0"/>
              <a:t>（ガバナンス改善のためのデータの公表）</a:t>
            </a:r>
          </a:p>
          <a:p>
            <a:pPr marL="533400" lvl="2" indent="0">
              <a:buNone/>
            </a:pPr>
            <a:r>
              <a:rPr lang="ja-JP" altLang="en-US" sz="1200" dirty="0"/>
              <a:t>・オープンデータの恩恵を世界中の誰もが享受出来るように、技術的専門性や経験を共有する。</a:t>
            </a:r>
          </a:p>
          <a:p>
            <a:pPr marL="533400" lvl="2" indent="0">
              <a:buNone/>
            </a:pPr>
            <a:r>
              <a:rPr lang="ja-JP" altLang="en-US" sz="1200" dirty="0"/>
              <a:t>・データの収集、基準及び公表プロセスに関して透明性を確保する。</a:t>
            </a:r>
            <a:endParaRPr lang="en-US" altLang="ja-JP" sz="1200" dirty="0"/>
          </a:p>
          <a:p>
            <a:pPr marL="533400" lvl="2" indent="-533400">
              <a:buNone/>
            </a:pPr>
            <a:endParaRPr lang="ja-JP" altLang="en-US" sz="1600" b="1" dirty="0"/>
          </a:p>
          <a:p>
            <a:pPr lvl="1" indent="-533400">
              <a:buNone/>
            </a:pPr>
            <a:r>
              <a:rPr lang="ja-JP" altLang="en-US" sz="1600" b="1" dirty="0"/>
              <a:t>（５）</a:t>
            </a:r>
            <a:r>
              <a:rPr lang="en-US" altLang="ja-JP" sz="1600" b="1" dirty="0"/>
              <a:t>Releasing Data for Innovation</a:t>
            </a:r>
            <a:r>
              <a:rPr lang="ja-JP" altLang="en-US" sz="1600" b="1" dirty="0"/>
              <a:t>（イノベーションのためのデータを公表）</a:t>
            </a:r>
          </a:p>
          <a:p>
            <a:pPr marL="533400" lvl="2" indent="0">
              <a:buNone/>
            </a:pPr>
            <a:r>
              <a:rPr lang="ja-JP" altLang="en-US" sz="1200" dirty="0"/>
              <a:t>・オープンデータ・リテラシ－を高め、オープンデータに携わる人々を育成する。</a:t>
            </a:r>
          </a:p>
          <a:p>
            <a:pPr marL="533400" lvl="2" indent="0">
              <a:buNone/>
            </a:pPr>
            <a:r>
              <a:rPr lang="ja-JP" altLang="en-US" sz="1200" dirty="0"/>
              <a:t>・将来世代のデータイノベーターの能力を強化する。</a:t>
            </a:r>
          </a:p>
        </p:txBody>
      </p:sp>
    </p:spTree>
    <p:extLst>
      <p:ext uri="{BB962C8B-B14F-4D97-AF65-F5344CB8AC3E}">
        <p14:creationId xmlns:p14="http://schemas.microsoft.com/office/powerpoint/2010/main" val="814439021"/>
      </p:ext>
    </p:extLst>
  </p:cSld>
  <p:clrMapOvr>
    <a:masterClrMapping/>
  </p:clrMapOvr>
  <p:timing>
    <p:tnLst>
      <p:par>
        <p:cTn id="1" dur="indefinite" restart="never" nodeType="tmRoot"/>
      </p:par>
    </p:tnLst>
  </p:timing>
</p:sld>
</file>

<file path=ppt/theme/theme1.xml><?xml version="1.0" encoding="utf-8"?>
<a:theme xmlns:a="http://schemas.openxmlformats.org/drawingml/2006/main" name="VLEDパワポ基本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Helvetica Neue Medium"/>
        <a:ea typeface="メイリオ"/>
        <a:cs typeface="ＤＦＧ平成ゴシック体W7"/>
      </a:majorFont>
      <a:minorFont>
        <a:latin typeface="Arial"/>
        <a:ea typeface="メイリオ"/>
        <a:cs typeface="ＤＦＧ平成ゴシック体W7"/>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solidFill>
          <a:schemeClr val="accent1"/>
        </a:solidFill>
        <a:ln w="38100" cap="sq" cmpd="sng" algn="ctr">
          <a:solidFill>
            <a:schemeClr val="accent3"/>
          </a:solidFill>
          <a:prstDash val="solid"/>
          <a:round/>
          <a:headEnd type="none" w="sm" len="sm"/>
          <a:tailEnd type="triangle"/>
        </a:ln>
        <a:effectLst/>
      </a:spPr>
      <a:bodyPr/>
      <a:lstStyle/>
    </a:lnDef>
    <a:txDef>
      <a:spPr>
        <a:noFill/>
      </a:spPr>
      <a:bodyPr wrap="square" rtlCol="0">
        <a:spAutoFit/>
      </a:bodyPr>
      <a:lstStyle>
        <a:defPPr algn="l">
          <a:defRPr kumimoji="1" sz="1200"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プレゼンテーション1" id="{DE00921D-40F7-43B6-BD6D-305108E5D07E}" vid="{133BE196-5EE9-4F4C-B01D-66311A1AA8D5}"/>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VLEDパワポ基本テンプレート</Template>
  <TotalTime>0</TotalTime>
  <Words>5833</Words>
  <Application>Microsoft Office PowerPoint</Application>
  <PresentationFormat>A4 210 x 297 mm</PresentationFormat>
  <Paragraphs>394</Paragraphs>
  <Slides>23</Slides>
  <Notes>0</Notes>
  <HiddenSlides>0</HiddenSlides>
  <MMClips>0</MMClips>
  <ScaleCrop>false</ScaleCrop>
  <HeadingPairs>
    <vt:vector size="4" baseType="variant">
      <vt:variant>
        <vt:lpstr>テーマ</vt:lpstr>
      </vt:variant>
      <vt:variant>
        <vt:i4>1</vt:i4>
      </vt:variant>
      <vt:variant>
        <vt:lpstr>スライド タイトル</vt:lpstr>
      </vt:variant>
      <vt:variant>
        <vt:i4>23</vt:i4>
      </vt:variant>
    </vt:vector>
  </HeadingPairs>
  <TitlesOfParts>
    <vt:vector size="24" baseType="lpstr">
      <vt:lpstr>VLEDパワポ基本テンプレート</vt:lpstr>
      <vt:lpstr>オープンデータガイド第１版 ～オープンデータのためのルール・技術の手引き～ 　　　　　　　　　　　　　利用ルール（ライセンス）編</vt:lpstr>
      <vt:lpstr>前提：各ガイドの関係性</vt:lpstr>
      <vt:lpstr>目次</vt:lpstr>
      <vt:lpstr>第I部 Getting Started: オープンデータをはじめよう</vt:lpstr>
      <vt:lpstr>１．本書の目的・対象読者</vt:lpstr>
      <vt:lpstr>１．本書の目的・対象読者</vt:lpstr>
      <vt:lpstr>２．オープンデータに関する主な動向</vt:lpstr>
      <vt:lpstr>３．オープンデータの意義</vt:lpstr>
      <vt:lpstr>４．G8サミット「オープンデータ憲章」におけるオープンデータの原則</vt:lpstr>
      <vt:lpstr>５．本書におけるオープンデータの定義</vt:lpstr>
      <vt:lpstr>６．オープンデータの作成・公開手順</vt:lpstr>
      <vt:lpstr>第II部 利用ルール編:  オープンデータに利用ルールを設定しよう</vt:lpstr>
      <vt:lpstr>１．オープンデータにおける利用ルールの重要性</vt:lpstr>
      <vt:lpstr>２．国際的なオープンデータの利用ルールの動向</vt:lpstr>
      <vt:lpstr>３．日本政府におけるオープンデータ利用ルールの動向</vt:lpstr>
      <vt:lpstr>４．オープンデータの利用ルール</vt:lpstr>
      <vt:lpstr>５．利用ルールの比較</vt:lpstr>
      <vt:lpstr>参考．利用ルールの比較</vt:lpstr>
      <vt:lpstr>６．オープンデータにする際に望ましい利用ルール</vt:lpstr>
      <vt:lpstr>参考．CC-BYの利用について</vt:lpstr>
      <vt:lpstr>補足．公開されたデータの悪用とその責任について</vt:lpstr>
      <vt:lpstr>７．今後の利用ルールの見直しの方向性</vt:lpstr>
      <vt:lpstr>８．データ毎のライセンス選択の判断</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2014-12-17T06:37:59Z</dcterms:created>
  <dcterms:modified xsi:type="dcterms:W3CDTF">2015-02-16T08:32:50Z</dcterms:modified>
</cp:coreProperties>
</file>