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232" r:id="rId2"/>
    <p:sldId id="1313" r:id="rId3"/>
    <p:sldId id="1319" r:id="rId4"/>
    <p:sldId id="1320" r:id="rId5"/>
    <p:sldId id="1281" r:id="rId6"/>
    <p:sldId id="1323" r:id="rId7"/>
    <p:sldId id="1277" r:id="rId8"/>
    <p:sldId id="1321" r:id="rId9"/>
    <p:sldId id="1262" r:id="rId10"/>
    <p:sldId id="1336" r:id="rId11"/>
    <p:sldId id="1329" r:id="rId12"/>
    <p:sldId id="1322" r:id="rId13"/>
    <p:sldId id="1305" r:id="rId14"/>
    <p:sldId id="1327" r:id="rId15"/>
    <p:sldId id="1328" r:id="rId16"/>
    <p:sldId id="1330" r:id="rId17"/>
    <p:sldId id="1331" r:id="rId18"/>
    <p:sldId id="1332" r:id="rId19"/>
    <p:sldId id="1333" r:id="rId20"/>
    <p:sldId id="1335" r:id="rId21"/>
  </p:sldIdLst>
  <p:sldSz cx="9144000" cy="6858000" type="screen4x3"/>
  <p:notesSz cx="6802438" cy="99345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267C70"/>
    <a:srgbClr val="7CA7A1"/>
    <a:srgbClr val="FFFFFF"/>
    <a:srgbClr val="FF056A"/>
    <a:srgbClr val="FF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3" autoAdjust="0"/>
    <p:restoredTop sz="98980" autoAdjust="0"/>
  </p:normalViewPr>
  <p:slideViewPr>
    <p:cSldViewPr>
      <p:cViewPr>
        <p:scale>
          <a:sx n="100" d="100"/>
          <a:sy n="100" d="100"/>
        </p:scale>
        <p:origin x="378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2863" y="0"/>
            <a:ext cx="29479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67228-FA46-4297-9AFE-E786BC5E0A19}" type="datetimeFigureOut">
              <a:rPr kumimoji="1" lang="ja-JP" altLang="en-US" smtClean="0"/>
              <a:t>2015/2/16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6100"/>
            <a:ext cx="29479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2863" y="9436100"/>
            <a:ext cx="29479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7AEC6-AA82-4A01-8B97-A028016EF5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85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722" cy="496729"/>
          </a:xfrm>
          <a:prstGeom prst="rect">
            <a:avLst/>
          </a:prstGeom>
        </p:spPr>
        <p:txBody>
          <a:bodyPr vert="horz" lIns="95633" tIns="47816" rIns="95633" bIns="4781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2" y="1"/>
            <a:ext cx="2947722" cy="496729"/>
          </a:xfrm>
          <a:prstGeom prst="rect">
            <a:avLst/>
          </a:prstGeom>
        </p:spPr>
        <p:txBody>
          <a:bodyPr vert="horz" lIns="95633" tIns="47816" rIns="95633" bIns="47816" rtlCol="0"/>
          <a:lstStyle>
            <a:lvl1pPr algn="r">
              <a:defRPr sz="1300"/>
            </a:lvl1pPr>
          </a:lstStyle>
          <a:p>
            <a:fld id="{4257CCE4-A972-4048-960E-9450DDB12FAB}" type="datetimeFigureOut">
              <a:rPr kumimoji="1" lang="ja-JP" altLang="en-US" smtClean="0"/>
              <a:t>2015/2/16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33" tIns="47816" rIns="95633" bIns="478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5633" tIns="47816" rIns="95633" bIns="4781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6123"/>
            <a:ext cx="2947722" cy="496729"/>
          </a:xfrm>
          <a:prstGeom prst="rect">
            <a:avLst/>
          </a:prstGeom>
        </p:spPr>
        <p:txBody>
          <a:bodyPr vert="horz" lIns="95633" tIns="47816" rIns="95633" bIns="4781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2" y="9436123"/>
            <a:ext cx="2947722" cy="496729"/>
          </a:xfrm>
          <a:prstGeom prst="rect">
            <a:avLst/>
          </a:prstGeom>
        </p:spPr>
        <p:txBody>
          <a:bodyPr vert="horz" lIns="95633" tIns="47816" rIns="95633" bIns="47816" rtlCol="0" anchor="b"/>
          <a:lstStyle>
            <a:lvl1pPr algn="r">
              <a:defRPr sz="1300"/>
            </a:lvl1pPr>
          </a:lstStyle>
          <a:p>
            <a:fld id="{10B43CA9-0763-4D21-AFC2-2C910B159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56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43CA9-0763-4D21-AFC2-2C910B1599A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0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38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09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94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50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24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07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50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27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5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93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21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324356"/>
            <a:ext cx="8229600" cy="656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05E4-6626-4283-B496-02198CB7B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40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0" y="2247007"/>
            <a:ext cx="9144000" cy="1470025"/>
          </a:xfrm>
        </p:spPr>
        <p:txBody>
          <a:bodyPr/>
          <a:lstStyle/>
          <a:p>
            <a:r>
              <a:rPr lang="ja-JP" altLang="en-US" dirty="0" smtClean="0"/>
              <a:t>オープンデータ</a:t>
            </a:r>
            <a:r>
              <a:rPr lang="ja-JP" altLang="en-US" dirty="0"/>
              <a:t>海外動向</a:t>
            </a:r>
            <a:endParaRPr kumimoji="1"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8640960" cy="11045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2400" dirty="0" smtClean="0">
                <a:solidFill>
                  <a:schemeClr val="tx1"/>
                </a:solidFill>
              </a:rPr>
              <a:t>庄司</a:t>
            </a:r>
            <a:r>
              <a:rPr lang="ja-JP" altLang="en-US" sz="2400" dirty="0">
                <a:solidFill>
                  <a:schemeClr val="tx1"/>
                </a:solidFill>
              </a:rPr>
              <a:t>昌彦　</a:t>
            </a:r>
            <a:r>
              <a:rPr lang="en-US" altLang="ja-JP" sz="2400" dirty="0">
                <a:solidFill>
                  <a:schemeClr val="tx1"/>
                </a:solidFill>
              </a:rPr>
              <a:t>Masahiko </a:t>
            </a:r>
            <a:r>
              <a:rPr lang="en-US" altLang="ja-JP" sz="2400" dirty="0" smtClean="0">
                <a:solidFill>
                  <a:schemeClr val="tx1"/>
                </a:solidFill>
              </a:rPr>
              <a:t>SHOJI</a:t>
            </a:r>
          </a:p>
          <a:p>
            <a:pPr>
              <a:lnSpc>
                <a:spcPct val="100000"/>
              </a:lnSpc>
            </a:pPr>
            <a:r>
              <a:rPr lang="ja-JP" altLang="en-US" sz="1800" dirty="0" smtClean="0">
                <a:solidFill>
                  <a:schemeClr val="tx1"/>
                </a:solidFill>
              </a:rPr>
              <a:t>国際大学グローバル・コミュニケーション・センター（</a:t>
            </a:r>
            <a:r>
              <a:rPr lang="en-US" altLang="ja-JP" sz="1800" dirty="0" smtClean="0">
                <a:solidFill>
                  <a:schemeClr val="tx1"/>
                </a:solidFill>
              </a:rPr>
              <a:t>GLOCOM</a:t>
            </a:r>
            <a:r>
              <a:rPr lang="ja-JP" altLang="en-US" sz="1800" dirty="0" smtClean="0">
                <a:solidFill>
                  <a:schemeClr val="tx1"/>
                </a:solidFill>
              </a:rPr>
              <a:t>）</a:t>
            </a:r>
            <a:r>
              <a:rPr lang="ja-JP" altLang="en-US" sz="1800" dirty="0">
                <a:solidFill>
                  <a:schemeClr val="tx1"/>
                </a:solidFill>
              </a:rPr>
              <a:t>　主任</a:t>
            </a:r>
            <a:r>
              <a:rPr lang="ja-JP" altLang="en-US" sz="1800" dirty="0" smtClean="0">
                <a:solidFill>
                  <a:schemeClr val="tx1"/>
                </a:solidFill>
              </a:rPr>
              <a:t>研究員</a:t>
            </a:r>
            <a:endParaRPr lang="en-US" altLang="ja-JP" sz="1800" dirty="0" smtClean="0">
              <a:solidFill>
                <a:schemeClr val="tx1"/>
              </a:solidFill>
            </a:endParaRPr>
          </a:p>
          <a:p>
            <a:r>
              <a:rPr lang="ja-JP" altLang="en-US" sz="1800" dirty="0">
                <a:solidFill>
                  <a:schemeClr val="tx1"/>
                </a:solidFill>
              </a:rPr>
              <a:t>一般社団法人オープン・ナレッジ・ファウンデーション・ジャパン　代表</a:t>
            </a:r>
            <a:r>
              <a:rPr lang="ja-JP" altLang="en-US" sz="1800" dirty="0" smtClean="0">
                <a:solidFill>
                  <a:schemeClr val="tx1"/>
                </a:solidFill>
              </a:rPr>
              <a:t>理事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536"/>
            <a:ext cx="9180512" cy="2060848"/>
          </a:xfrm>
          <a:prstGeom prst="rect">
            <a:avLst/>
          </a:prstGeom>
        </p:spPr>
      </p:pic>
      <p:pic>
        <p:nvPicPr>
          <p:cNvPr id="9" name="Picture 2" descr="C:\Users\Masahiko SHOJI\Pictures\2012-10-01\138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23032" r="-398" b="41374"/>
          <a:stretch/>
        </p:blipFill>
        <p:spPr bwMode="auto">
          <a:xfrm>
            <a:off x="0" y="-459432"/>
            <a:ext cx="91805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プレースホルダー 4"/>
          <p:cNvSpPr txBox="1">
            <a:spLocks/>
          </p:cNvSpPr>
          <p:nvPr/>
        </p:nvSpPr>
        <p:spPr>
          <a:xfrm>
            <a:off x="8279631" y="1988840"/>
            <a:ext cx="828873" cy="29076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 lIns="91406" tIns="45704" rIns="91406" bIns="45704" rtlCol="0" anchor="ctr"/>
          <a:lstStyle>
            <a:defPPr>
              <a:defRPr lang="ja-JP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kumimoji="1" sz="1200" b="1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2-1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37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ルール形成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ユーザー</a:t>
            </a:r>
            <a:r>
              <a:rPr lang="ja-JP" altLang="en-US" dirty="0"/>
              <a:t>「参加」から「主導」</a:t>
            </a:r>
            <a:r>
              <a:rPr lang="ja-JP" altLang="en-US" dirty="0" smtClean="0"/>
              <a:t>へ？</a:t>
            </a:r>
            <a:endParaRPr lang="en-US" altLang="ja-JP" dirty="0" smtClean="0"/>
          </a:p>
          <a:p>
            <a:pPr lvl="3"/>
            <a:endParaRPr lang="en-US" altLang="ja-JP" dirty="0" smtClean="0"/>
          </a:p>
          <a:p>
            <a:r>
              <a:rPr lang="ja-JP" altLang="en-US" dirty="0" smtClean="0"/>
              <a:t>国際的</a:t>
            </a:r>
            <a:r>
              <a:rPr lang="ja-JP" altLang="en-US" dirty="0"/>
              <a:t>競争と</a:t>
            </a:r>
            <a:r>
              <a:rPr lang="ja-JP" altLang="en-US" dirty="0" smtClean="0"/>
              <a:t>協調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各国政府が主導する一方、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民間のツール</a:t>
            </a:r>
            <a:r>
              <a:rPr lang="ja-JP" altLang="en-US" dirty="0"/>
              <a:t>開発や</a:t>
            </a:r>
            <a:r>
              <a:rPr lang="ja-JP" altLang="en-US" dirty="0" smtClean="0"/>
              <a:t>制度が政府に影響</a:t>
            </a:r>
            <a:r>
              <a:rPr lang="ja-JP" altLang="en-US" dirty="0"/>
              <a:t>を与え</a:t>
            </a:r>
            <a:r>
              <a:rPr lang="ja-JP" altLang="en-US" dirty="0" smtClean="0"/>
              <a:t>、国際協調の</a:t>
            </a:r>
            <a:r>
              <a:rPr lang="ja-JP" altLang="en-US" dirty="0"/>
              <a:t>中で広がっている</a:t>
            </a:r>
            <a:endParaRPr lang="en-US" altLang="ja-JP" dirty="0"/>
          </a:p>
          <a:p>
            <a:pPr lvl="2"/>
            <a:r>
              <a:rPr lang="en-US" altLang="ja-JP" dirty="0" smtClean="0"/>
              <a:t>Open Government Partnership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G8</a:t>
            </a:r>
            <a:r>
              <a:rPr lang="ja-JP" altLang="en-US" dirty="0" smtClean="0"/>
              <a:t>・</a:t>
            </a:r>
            <a:r>
              <a:rPr lang="en-US" altLang="ja-JP" dirty="0" smtClean="0"/>
              <a:t>G20</a:t>
            </a:r>
            <a:r>
              <a:rPr lang="ja-JP" altLang="en-US" dirty="0" smtClean="0"/>
              <a:t>議題化</a:t>
            </a:r>
            <a:endParaRPr lang="en-US" altLang="ja-JP" dirty="0"/>
          </a:p>
          <a:p>
            <a:pPr lvl="2"/>
            <a:r>
              <a:rPr lang="ja-JP" altLang="en-US" dirty="0"/>
              <a:t>国際ランキング</a:t>
            </a:r>
            <a:endParaRPr lang="en-US" altLang="ja-JP" dirty="0"/>
          </a:p>
          <a:p>
            <a:pPr lvl="2"/>
            <a:r>
              <a:rPr lang="ja-JP" altLang="en-US" dirty="0" smtClean="0"/>
              <a:t>著作権</a:t>
            </a:r>
            <a:r>
              <a:rPr lang="ja-JP" altLang="en-US" dirty="0"/>
              <a:t>と</a:t>
            </a:r>
            <a:r>
              <a:rPr lang="en-US" altLang="ja-JP" dirty="0"/>
              <a:t>Creative Commons</a:t>
            </a:r>
          </a:p>
          <a:p>
            <a:pPr lvl="2"/>
            <a:r>
              <a:rPr lang="en-US" altLang="ja-JP" dirty="0" smtClean="0"/>
              <a:t>Open Spending/Corporates</a:t>
            </a:r>
          </a:p>
          <a:p>
            <a:pPr lvl="2"/>
            <a:r>
              <a:rPr lang="ja-JP" altLang="en-US" dirty="0"/>
              <a:t>データポータルサイト</a:t>
            </a:r>
            <a:r>
              <a:rPr lang="en-US" altLang="ja-JP" dirty="0"/>
              <a:t>CKAN</a:t>
            </a:r>
          </a:p>
          <a:p>
            <a:pPr lvl="1"/>
            <a:r>
              <a:rPr lang="ja-JP" altLang="en-US" dirty="0" smtClean="0"/>
              <a:t>従来の日本の電子行政では国際協調は少なかった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技術的に優位でも制度</a:t>
            </a:r>
            <a:r>
              <a:rPr lang="ja-JP" altLang="en-US" dirty="0"/>
              <a:t>リーダーと</a:t>
            </a:r>
            <a:r>
              <a:rPr lang="ja-JP" altLang="en-US" dirty="0" smtClean="0"/>
              <a:t>は別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179348"/>
            <a:ext cx="864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国際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13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School of Data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11275"/>
            <a:ext cx="8229600" cy="46291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7504" y="179348"/>
            <a:ext cx="864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国際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613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国際問題対応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>
                <a:ea typeface="メイリオ" panose="020B0604030504040204" pitchFamily="50" charset="-128"/>
              </a:rPr>
              <a:t>Ebola Open Data </a:t>
            </a:r>
            <a:r>
              <a:rPr lang="en-US" altLang="ja-JP" dirty="0" smtClean="0">
                <a:ea typeface="メイリオ" panose="020B0604030504040204" pitchFamily="50" charset="-128"/>
              </a:rPr>
              <a:t>Jam</a:t>
            </a:r>
          </a:p>
          <a:p>
            <a:pPr lvl="1"/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ニューヨーク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で開催。遠隔参加も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可能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政府のオープンデータ関係者、分析専門家等、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以上が参加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健康・援助従事者向け地図の作成、ビジュアライゼーション、分析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ニューヨーク大</a:t>
            </a:r>
            <a:r>
              <a:rPr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GobLab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が後継イベントを開催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13623" r="19623"/>
          <a:stretch/>
        </p:blipFill>
        <p:spPr>
          <a:xfrm>
            <a:off x="4648200" y="980729"/>
            <a:ext cx="4038600" cy="340311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r="5325" b="20777"/>
          <a:stretch/>
        </p:blipFill>
        <p:spPr>
          <a:xfrm>
            <a:off x="4648200" y="4614030"/>
            <a:ext cx="4060664" cy="1911314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572000" y="63563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800" dirty="0"/>
              <a:t>Ebola: 2014 West Africa </a:t>
            </a:r>
            <a:r>
              <a:rPr lang="en-US" altLang="ja-JP" sz="800" dirty="0" smtClean="0"/>
              <a:t>outbreak</a:t>
            </a:r>
            <a:br>
              <a:rPr lang="en-US" altLang="ja-JP" sz="800" dirty="0" smtClean="0"/>
            </a:br>
            <a:r>
              <a:rPr lang="en-US" altLang="ja-JP" sz="800" dirty="0" smtClean="0"/>
              <a:t>https://datamarket.com/data/set/4sph/ebola-2014-west-africa-outbreak-selected-indicators#!ds=4sph!88cm=1.4.3:88cn=7.6.4.2:88co=2&amp;display=line</a:t>
            </a:r>
            <a:endParaRPr lang="ja-JP" altLang="en-US" sz="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7582354" y="4360437"/>
            <a:ext cx="15616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http://eboladata.org/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7504" y="179348"/>
            <a:ext cx="864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国際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343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9399" y="444014"/>
            <a:ext cx="8640960" cy="547734"/>
          </a:xfrm>
        </p:spPr>
        <p:txBody>
          <a:bodyPr>
            <a:noAutofit/>
          </a:bodyPr>
          <a:lstStyle/>
          <a:p>
            <a:r>
              <a:rPr lang="en-US" altLang="ja-JP" dirty="0" smtClean="0">
                <a:solidFill>
                  <a:srgbClr val="59847E"/>
                </a:solidFill>
              </a:rPr>
              <a:t>I</a:t>
            </a:r>
            <a:r>
              <a:rPr lang="en-US" altLang="ja-JP" dirty="0" smtClean="0"/>
              <a:t>nternational</a:t>
            </a:r>
            <a:r>
              <a:rPr lang="ja-JP" altLang="en-US" dirty="0"/>
              <a:t> </a:t>
            </a:r>
            <a:r>
              <a:rPr lang="en-US" altLang="ja-JP" dirty="0" smtClean="0">
                <a:solidFill>
                  <a:srgbClr val="267C70"/>
                </a:solidFill>
              </a:rPr>
              <a:t>O</a:t>
            </a:r>
            <a:r>
              <a:rPr lang="en-US" altLang="ja-JP" dirty="0" smtClean="0"/>
              <a:t>pen </a:t>
            </a:r>
            <a:r>
              <a:rPr lang="en-US" altLang="ja-JP" dirty="0">
                <a:solidFill>
                  <a:srgbClr val="267C70"/>
                </a:solidFill>
              </a:rPr>
              <a:t>D</a:t>
            </a:r>
            <a:r>
              <a:rPr lang="en-US" altLang="ja-JP" dirty="0"/>
              <a:t>ata </a:t>
            </a:r>
            <a:r>
              <a:rPr lang="en-US" altLang="ja-JP" dirty="0" smtClean="0">
                <a:solidFill>
                  <a:srgbClr val="267C70"/>
                </a:solidFill>
              </a:rPr>
              <a:t>D</a:t>
            </a:r>
            <a:r>
              <a:rPr lang="en-US" altLang="ja-JP" dirty="0" smtClean="0"/>
              <a:t>ay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type="subTitle" idx="1"/>
          </p:nvPr>
        </p:nvSpPr>
        <p:spPr>
          <a:xfrm>
            <a:off x="251520" y="1062392"/>
            <a:ext cx="8640960" cy="624959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solidFill>
                  <a:schemeClr val="tx1"/>
                </a:solidFill>
              </a:rPr>
              <a:t>２０１４年２月２２日（土）世界</a:t>
            </a:r>
            <a:r>
              <a:rPr lang="en-US" altLang="ja-JP" sz="2000" dirty="0" smtClean="0">
                <a:solidFill>
                  <a:schemeClr val="tx1"/>
                </a:solidFill>
              </a:rPr>
              <a:t>194</a:t>
            </a:r>
            <a:r>
              <a:rPr lang="ja-JP" altLang="en-US" sz="2000" dirty="0" smtClean="0">
                <a:solidFill>
                  <a:schemeClr val="tx1"/>
                </a:solidFill>
              </a:rPr>
              <a:t>都市、日本</a:t>
            </a:r>
            <a:r>
              <a:rPr lang="en-US" altLang="ja-JP" sz="2000" dirty="0" smtClean="0">
                <a:solidFill>
                  <a:schemeClr val="tx1"/>
                </a:solidFill>
              </a:rPr>
              <a:t>32</a:t>
            </a:r>
            <a:r>
              <a:rPr lang="ja-JP" altLang="en-US" sz="2000" dirty="0" smtClean="0">
                <a:solidFill>
                  <a:schemeClr val="tx1"/>
                </a:solidFill>
              </a:rPr>
              <a:t>都市で開催（世界</a:t>
            </a:r>
            <a:r>
              <a:rPr lang="en-US" altLang="ja-JP" sz="2000" dirty="0" smtClean="0">
                <a:solidFill>
                  <a:schemeClr val="tx1"/>
                </a:solidFill>
              </a:rPr>
              <a:t>2</a:t>
            </a:r>
            <a:r>
              <a:rPr lang="ja-JP" altLang="en-US" sz="2000" dirty="0" smtClean="0">
                <a:solidFill>
                  <a:schemeClr val="tx1"/>
                </a:solidFill>
              </a:rPr>
              <a:t>位）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solidFill>
                  <a:schemeClr val="tx1"/>
                </a:solidFill>
              </a:rPr>
              <a:t>２０１５年２月２１日（土）開催</a:t>
            </a:r>
            <a:endParaRPr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1026" name="Picture 2" descr="2014-02-25_14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7352"/>
            <a:ext cx="9139759" cy="498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0" y="6608385"/>
            <a:ext cx="16289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OKFJ </a:t>
            </a:r>
            <a:r>
              <a:rPr lang="en-US" altLang="ja-JP" sz="1200" dirty="0"/>
              <a:t>Flickr</a:t>
            </a:r>
            <a:r>
              <a:rPr lang="ja-JP" altLang="en-US" sz="1200" dirty="0"/>
              <a:t>ページ</a:t>
            </a:r>
            <a:r>
              <a:rPr lang="ja-JP" altLang="en-US" sz="1200" dirty="0" smtClean="0"/>
              <a:t>より</a:t>
            </a:r>
            <a:endParaRPr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504" y="179348"/>
            <a:ext cx="864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社会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695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米国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012976" y="1312028"/>
            <a:ext cx="39515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Data.gov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リニューアル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ホワイトハウスのブログで</a:t>
            </a: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一般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意見募集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データ登録件数約</a:t>
            </a:r>
            <a:r>
              <a:rPr lang="en-US" altLang="ja-JP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7000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件。（</a:t>
            </a: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年で</a:t>
            </a:r>
            <a:r>
              <a:rPr lang="en-US" altLang="ja-JP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万件の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増加）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DATA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法（</a:t>
            </a:r>
            <a:r>
              <a:rPr lang="en-US" altLang="ja-JP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Digital Accountability and Transparency Act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）制定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各省公開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する財務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データ標準化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ja-JP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商務省が最高データ責任者を設置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「オープンデータ革命における次のフェーズの開発、テスト及び普及」を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支援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英国とデジタルガバメント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についてのパートナーシップを締結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。「今後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もオープンガバメント、オープンデータ領域で世界を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牽引」</a:t>
            </a:r>
            <a:endParaRPr lang="ja-JP" altLang="en-US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3528" y="6396295"/>
            <a:ext cx="1276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/>
              <a:t>http://data.gov/</a:t>
            </a:r>
            <a:endParaRPr lang="ja-JP" altLang="en-US" sz="1200" dirty="0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60" t="-154" r="25215"/>
          <a:stretch/>
        </p:blipFill>
        <p:spPr>
          <a:xfrm>
            <a:off x="457200" y="1312028"/>
            <a:ext cx="4555776" cy="5000625"/>
          </a:xfrm>
          <a:prstGeom prst="rect">
            <a:avLst/>
          </a:prstGeom>
        </p:spPr>
      </p:pic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7504" y="179348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各国事例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54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英国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下院行政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特別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委員会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すべての公共サービス提供組織に政府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と同じオープンデータ原則の採用を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求める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kumimoji="1"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アウトソーシングに適用</a:t>
            </a:r>
            <a:endParaRPr lang="en-US" altLang="ja-JP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endParaRPr lang="en-US" altLang="ja-JP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Open Data Institute</a:t>
            </a:r>
          </a:p>
          <a:p>
            <a:pPr lvl="1">
              <a:lnSpc>
                <a:spcPct val="110000"/>
              </a:lnSpc>
            </a:pPr>
            <a:r>
              <a:rPr kumimoji="1"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ベンチャー育成</a:t>
            </a:r>
            <a:endParaRPr kumimoji="1"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en-US" altLang="ja-JP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ヶ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所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ノード</a:t>
            </a:r>
            <a:endParaRPr kumimoji="1"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2">
              <a:lnSpc>
                <a:spcPct val="110000"/>
              </a:lnSpc>
            </a:pP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Country Node 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米加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2">
              <a:lnSpc>
                <a:spcPct val="110000"/>
              </a:lnSpc>
            </a:pPr>
            <a:r>
              <a:rPr kumimoji="1" lang="en-US" altLang="ja-JP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City </a:t>
            </a:r>
            <a:r>
              <a:rPr kumimoji="1"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Node</a:t>
            </a:r>
            <a:r>
              <a:rPr kumimoji="1"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大阪等</a:t>
            </a:r>
            <a:endParaRPr kumimoji="1"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endParaRPr kumimoji="1" lang="ja-JP" altLang="en-US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21080" r="21929"/>
          <a:stretch/>
        </p:blipFill>
        <p:spPr>
          <a:xfrm>
            <a:off x="31710" y="1216387"/>
            <a:ext cx="4571058" cy="451152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7504" y="179348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各国事例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20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台湾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：政府資料開放平台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7" r="18887" b="9848"/>
          <a:stretch/>
        </p:blipFill>
        <p:spPr>
          <a:xfrm>
            <a:off x="1900986" y="1998466"/>
            <a:ext cx="5342027" cy="435133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28650" y="1283573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3435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件登録。各データにコメントを付けられる。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開放リクエストと賛否投票機能、「交流討論」コーナーも。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054694" y="975796"/>
            <a:ext cx="1460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平台＝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Platform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3734" y="631932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/>
              <a:t>政府資料開放平台</a:t>
            </a:r>
            <a:endParaRPr lang="en-US" altLang="ja-JP" sz="1200" dirty="0" smtClean="0"/>
          </a:p>
          <a:p>
            <a:r>
              <a:rPr lang="ja-JP" altLang="en-US" sz="1200" dirty="0" smtClean="0"/>
              <a:t>http://data.gov.tw/</a:t>
            </a:r>
            <a:endParaRPr lang="ja-JP" altLang="en-US" sz="1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179348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各国事例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42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フィリピン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data.gov.ph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8650" y="1283573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米国が支援。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660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件登録。インフォグラフィックスやアプリを受付。天然資源採掘業の契約ダッシュボードを公開。政府ハッカソン・教育等。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3734" y="6319324"/>
            <a:ext cx="1430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/>
              <a:t>http://data.gov.</a:t>
            </a:r>
            <a:r>
              <a:rPr lang="en-US" altLang="ja-JP" sz="1200" dirty="0" err="1" smtClean="0"/>
              <a:t>ph</a:t>
            </a:r>
            <a:r>
              <a:rPr lang="ja-JP" altLang="en-US" sz="1200" dirty="0" smtClean="0"/>
              <a:t>/</a:t>
            </a:r>
            <a:endParaRPr lang="ja-JP" altLang="en-US" sz="1200" dirty="0"/>
          </a:p>
        </p:txBody>
      </p:sp>
      <p:pic>
        <p:nvPicPr>
          <p:cNvPr id="12" name="コンテンツ プレースホルダー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46" t="-217" r="25056" b="217"/>
          <a:stretch/>
        </p:blipFill>
        <p:spPr>
          <a:xfrm>
            <a:off x="2300694" y="1929904"/>
            <a:ext cx="4542612" cy="500062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179348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各国事例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53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韓国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公共オープンデータの</a:t>
            </a: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提供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ガイドライン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年に世界トップ</a:t>
            </a: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が目標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kumimoji="1"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安全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行政部「公共データ戦略委員会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戦略実現の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ため企業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行政・専門家による「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官民タスクフォース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」を設置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en-US" altLang="ja-JP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年「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データ品質認証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制度」施行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2">
              <a:lnSpc>
                <a:spcPct val="110000"/>
              </a:lnSpc>
            </a:pP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オープンフォーマット比率</a:t>
            </a: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8.8%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を、</a:t>
            </a: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50%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活用アプリ</a:t>
            </a: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</a:t>
            </a:r>
            <a:endParaRPr lang="en-US" altLang="ja-JP" spc="-1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2">
              <a:lnSpc>
                <a:spcPct val="110000"/>
              </a:lnSpc>
            </a:pP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300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サービスを、</a:t>
            </a: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2000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以上に</a:t>
            </a:r>
            <a:endParaRPr kumimoji="1" lang="ja-JP" altLang="en-US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17816" r="17482"/>
          <a:stretch/>
        </p:blipFill>
        <p:spPr>
          <a:xfrm>
            <a:off x="4686170" y="1901107"/>
            <a:ext cx="4000630" cy="347804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69949" y="6045855"/>
            <a:ext cx="4011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李 東源「オープンデータへの取り組みで</a:t>
            </a:r>
          </a:p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年に世界トップ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を目指す」　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IT Leaders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179348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各国事例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443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都市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データの可視化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089" r="24733"/>
          <a:stretch/>
        </p:blipFill>
        <p:spPr>
          <a:xfrm>
            <a:off x="4648200" y="1362197"/>
            <a:ext cx="4038600" cy="4527307"/>
          </a:xfrm>
          <a:prstGeom prst="rect">
            <a:avLst/>
          </a:prstGeom>
        </p:spPr>
      </p:pic>
      <p:pic>
        <p:nvPicPr>
          <p:cNvPr id="9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489994"/>
            <a:ext cx="4038600" cy="2271712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90594" y="5043886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Watch_Dogs</a:t>
            </a:r>
            <a:r>
              <a:rPr lang="en-US" altLang="ja-JP" dirty="0"/>
              <a:t> </a:t>
            </a:r>
            <a:r>
              <a:rPr lang="en-US" altLang="ja-JP" dirty="0" err="1"/>
              <a:t>WeareData</a:t>
            </a:r>
            <a:r>
              <a:rPr lang="en-US" altLang="ja-JP" dirty="0"/>
              <a:t> (UBISOFT)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701170" y="5967471"/>
            <a:ext cx="2951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CitySDK</a:t>
            </a:r>
            <a:r>
              <a:rPr lang="en-US" altLang="ja-JP" dirty="0"/>
              <a:t> Linked Data </a:t>
            </a:r>
            <a:r>
              <a:rPr lang="en-US" altLang="ja-JP" dirty="0" smtClean="0"/>
              <a:t>API</a:t>
            </a:r>
            <a:br>
              <a:rPr lang="en-US" altLang="ja-JP" dirty="0" smtClean="0"/>
            </a:br>
            <a:r>
              <a:rPr lang="ja-JP" altLang="en-US" dirty="0" smtClean="0"/>
              <a:t>（</a:t>
            </a:r>
            <a:r>
              <a:rPr lang="en-US" altLang="ja-JP" dirty="0"/>
              <a:t>European </a:t>
            </a:r>
            <a:r>
              <a:rPr lang="en-US" altLang="ja-JP" dirty="0" err="1"/>
              <a:t>CitySDK</a:t>
            </a:r>
            <a:r>
              <a:rPr lang="en-US" altLang="ja-JP" dirty="0"/>
              <a:t> </a:t>
            </a:r>
            <a:r>
              <a:rPr lang="en-US" altLang="ja-JP" dirty="0" smtClean="0"/>
              <a:t>project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179348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潮流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98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Open Definition </a:t>
            </a:r>
            <a:r>
              <a:rPr lang="en-US" altLang="ja-JP" dirty="0" smtClean="0"/>
              <a:t>2.0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オープンなライセンス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lnSpc>
                <a:spcPct val="11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オープンなアクセス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複製のための適切な費用以上の価格が課せられてはならず、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インターネットを通じ無償ダウンロード可能であることが望まれる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lnSpc>
                <a:spcPct val="11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オープンな形式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更新可能で簡便な形式、機械判読・一括利用が可能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利用に制限や料金がかからず、自由に公開利用可能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603934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Open Definition 2.0 by</a:t>
            </a:r>
            <a:r>
              <a:rPr lang="en-US" altLang="ja-JP" sz="1200" dirty="0"/>
              <a:t> Open Knowledge </a:t>
            </a:r>
            <a:r>
              <a:rPr lang="en-US" altLang="ja-JP" sz="1200" dirty="0" smtClean="0"/>
              <a:t>CC-BY4.0</a:t>
            </a:r>
            <a:br>
              <a:rPr lang="en-US" altLang="ja-JP" sz="1200" dirty="0" smtClean="0"/>
            </a:br>
            <a:r>
              <a:rPr lang="en-US" altLang="ja-JP" sz="1200" dirty="0" err="1" smtClean="0"/>
              <a:t>Qiita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で公開されている</a:t>
            </a:r>
            <a:r>
              <a:rPr lang="en-US" altLang="ja-JP" sz="1200" dirty="0" err="1" smtClean="0"/>
              <a:t>nyampire</a:t>
            </a:r>
            <a:r>
              <a:rPr lang="ja-JP" altLang="en-US" sz="1200" dirty="0" smtClean="0"/>
              <a:t>氏の翻訳を参照</a:t>
            </a:r>
            <a:endParaRPr lang="en-US" altLang="ja-JP" sz="1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179348"/>
            <a:ext cx="864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定義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380312" y="642174"/>
            <a:ext cx="1404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78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Open Data 500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ニューヨーク大学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GovLab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3"/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新ビジネスの生成、製品やサービス開発に政府データを活用する米国企業に関する包括的研究</a:t>
            </a:r>
          </a:p>
          <a:p>
            <a:pPr lvl="2"/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ロジック・アルゴリズムで勝負する企業が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目立つ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BBE5-4B5F-4B06-B8BE-A16CA88E39B6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886" y="6126163"/>
            <a:ext cx="4953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The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Open Data 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500, The </a:t>
            </a:r>
            <a:r>
              <a:rPr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GovLab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CC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BY-SA 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4.0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Picture 2" descr="od500-bann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9181"/>
            <a:ext cx="1526502" cy="148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487" y="2289550"/>
            <a:ext cx="4597017" cy="403644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7504" y="179348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潮流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63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65975"/>
            <a:ext cx="8229600" cy="656372"/>
          </a:xfrm>
        </p:spPr>
        <p:txBody>
          <a:bodyPr/>
          <a:lstStyle/>
          <a:p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日本は上昇するもオープン化に課題</a:t>
            </a:r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Open Data Index 2014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314717" y="5774352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Open data Index 2014</a:t>
            </a:r>
          </a:p>
          <a:p>
            <a:r>
              <a:rPr lang="en-US" altLang="ja-JP" sz="1400" dirty="0" smtClean="0"/>
              <a:t> </a:t>
            </a:r>
            <a:r>
              <a:rPr lang="en-US" altLang="ja-JP" sz="1400" dirty="0"/>
              <a:t>by</a:t>
            </a:r>
            <a:r>
              <a:rPr lang="ja-JP" altLang="en-US" sz="1400" dirty="0"/>
              <a:t> </a:t>
            </a:r>
            <a:r>
              <a:rPr lang="en-US" altLang="ja-JP" sz="1400" dirty="0"/>
              <a:t>Open Knowledge</a:t>
            </a:r>
            <a:endParaRPr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13" r="17017"/>
          <a:stretch/>
        </p:blipFill>
        <p:spPr>
          <a:xfrm>
            <a:off x="395536" y="1217253"/>
            <a:ext cx="6919861" cy="583827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67744" y="1916832"/>
            <a:ext cx="284529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上位は英国、デンマーク、フランス、</a:t>
            </a:r>
            <a:r>
              <a:rPr lang="ja-JP" altLang="en-US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フィンランド、オーストラリア、ニュージーランド、ノルウェー、米国は８位。</a:t>
            </a:r>
            <a:endParaRPr lang="ja-JP" altLang="en-US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ホームベース 6"/>
          <p:cNvSpPr/>
          <p:nvPr/>
        </p:nvSpPr>
        <p:spPr>
          <a:xfrm>
            <a:off x="0" y="5937532"/>
            <a:ext cx="792088" cy="720080"/>
          </a:xfrm>
          <a:prstGeom prst="homePlate">
            <a:avLst>
              <a:gd name="adj" fmla="val 379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19</a:t>
            </a:r>
            <a:r>
              <a:rPr lang="ja-JP" altLang="en-US" dirty="0" smtClean="0"/>
              <a:t>位</a:t>
            </a:r>
            <a:r>
              <a:rPr kumimoji="1" lang="ja-JP" altLang="en-US" dirty="0" smtClean="0"/>
              <a:t>日本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380312" y="856511"/>
            <a:ext cx="1404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179348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pc="-150" dirty="0" smtClean="0"/>
              <a:t>国際比較</a:t>
            </a:r>
            <a:endParaRPr kumimoji="1" lang="ja-JP" altLang="en-US" spc="-150" dirty="0"/>
          </a:p>
        </p:txBody>
      </p:sp>
      <p:sp>
        <p:nvSpPr>
          <p:cNvPr id="13" name="正方形/長方形 12"/>
          <p:cNvSpPr/>
          <p:nvPr/>
        </p:nvSpPr>
        <p:spPr>
          <a:xfrm>
            <a:off x="4152880" y="4525409"/>
            <a:ext cx="32403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アジアの上位はインド（</a:t>
            </a: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位）、台湾（</a:t>
            </a: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位）、日本（</a:t>
            </a:r>
            <a:r>
              <a:rPr lang="en-US" altLang="ja-JP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lang="ja-JP" altLang="en-US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位）</a:t>
            </a:r>
            <a:endParaRPr lang="ja-JP" altLang="en-US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915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xford Internet Institu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" y="1700808"/>
            <a:ext cx="9040845" cy="466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446310"/>
            <a:ext cx="8638068" cy="656372"/>
          </a:xfrm>
        </p:spPr>
        <p:txBody>
          <a:bodyPr/>
          <a:lstStyle/>
          <a:p>
            <a:r>
              <a:rPr lang="ja-JP" altLang="en-US" sz="3600" spc="-150" dirty="0" smtClean="0"/>
              <a:t>「豊かな国はオープンデータも先進的」論</a:t>
            </a:r>
            <a:endParaRPr kumimoji="1" lang="ja-JP" altLang="en-US" sz="3600" spc="-15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522285" y="6466437"/>
            <a:ext cx="2576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400" dirty="0" smtClean="0"/>
              <a:t>図</a:t>
            </a:r>
            <a:r>
              <a:rPr lang="ja-JP" altLang="en-US" sz="1400" dirty="0"/>
              <a:t>：</a:t>
            </a:r>
            <a:r>
              <a:rPr lang="en-US" altLang="ja-JP" sz="1400" dirty="0"/>
              <a:t>Oxford Internet </a:t>
            </a:r>
            <a:r>
              <a:rPr lang="en-US" altLang="ja-JP" sz="1400" dirty="0" smtClean="0"/>
              <a:t>Institute</a:t>
            </a:r>
            <a:r>
              <a:rPr lang="ja-JP" altLang="en-US" sz="1400" dirty="0" smtClean="0"/>
              <a:t>より</a:t>
            </a:r>
            <a:endParaRPr lang="en-US" altLang="ja-JP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317777" y="1177007"/>
            <a:ext cx="3571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400" dirty="0"/>
              <a:t>EMILY BADGER</a:t>
            </a:r>
            <a:r>
              <a:rPr lang="ja-JP" altLang="en-US" sz="1400" dirty="0"/>
              <a:t>　ワシントン・ポスト </a:t>
            </a:r>
            <a:r>
              <a:rPr lang="en-US" altLang="ja-JP" sz="1400" dirty="0" err="1"/>
              <a:t>Wonkblog</a:t>
            </a:r>
            <a:endParaRPr lang="en-US" altLang="ja-JP" sz="1400" dirty="0"/>
          </a:p>
        </p:txBody>
      </p:sp>
      <p:sp>
        <p:nvSpPr>
          <p:cNvPr id="13" name="二等辺三角形 12"/>
          <p:cNvSpPr/>
          <p:nvPr/>
        </p:nvSpPr>
        <p:spPr>
          <a:xfrm flipV="1">
            <a:off x="3736368" y="3749781"/>
            <a:ext cx="360040" cy="432048"/>
          </a:xfrm>
          <a:prstGeom prst="triangl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28356" y="338044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JP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380312" y="179348"/>
            <a:ext cx="1404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179348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pc="-150" dirty="0" smtClean="0"/>
              <a:t>国際比較</a:t>
            </a:r>
            <a:endParaRPr kumimoji="1" lang="ja-JP" altLang="en-US" spc="-150" dirty="0"/>
          </a:p>
        </p:txBody>
      </p:sp>
      <p:sp>
        <p:nvSpPr>
          <p:cNvPr id="15" name="二等辺三角形 14"/>
          <p:cNvSpPr/>
          <p:nvPr/>
        </p:nvSpPr>
        <p:spPr>
          <a:xfrm flipV="1">
            <a:off x="2555776" y="3573016"/>
            <a:ext cx="360040" cy="432048"/>
          </a:xfrm>
          <a:prstGeom prst="triangle">
            <a:avLst/>
          </a:prstGeom>
          <a:solidFill>
            <a:srgbClr val="C0504D">
              <a:alpha val="40000"/>
            </a:srgbClr>
          </a:solidFill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08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6372"/>
          </a:xfrm>
        </p:spPr>
        <p:txBody>
          <a:bodyPr/>
          <a:lstStyle/>
          <a:p>
            <a:r>
              <a:rPr lang="en-US" altLang="ja-JP" dirty="0"/>
              <a:t>Open Government </a:t>
            </a:r>
            <a:r>
              <a:rPr lang="en-US" altLang="ja-JP" dirty="0" smtClean="0"/>
              <a:t>Partnership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ABFE-2A0E-4977-9FA4-A24ABB86E2D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3112" y="6356350"/>
            <a:ext cx="2661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Open Government Partnership</a:t>
            </a:r>
          </a:p>
          <a:p>
            <a:r>
              <a:rPr lang="en-US" altLang="ja-JP" sz="1200" dirty="0" smtClean="0"/>
              <a:t>http</a:t>
            </a:r>
            <a:r>
              <a:rPr lang="en-US" altLang="ja-JP" sz="1200" dirty="0"/>
              <a:t>://www.opengovpartnership.org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12" y="846371"/>
            <a:ext cx="8190530" cy="4607173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523112" y="5590981"/>
            <a:ext cx="8081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汚職撲滅と行政透明化を目指し</a:t>
            </a:r>
            <a:r>
              <a:rPr lang="en-US" altLang="ja-JP" dirty="0" smtClean="0"/>
              <a:t>2011</a:t>
            </a:r>
            <a:r>
              <a:rPr lang="ja-JP" altLang="en-US" dirty="0"/>
              <a:t>年</a:t>
            </a:r>
            <a:r>
              <a:rPr lang="en-US" altLang="ja-JP" dirty="0"/>
              <a:t>9</a:t>
            </a:r>
            <a:r>
              <a:rPr lang="ja-JP" altLang="en-US" dirty="0" smtClean="0"/>
              <a:t>月に発足。</a:t>
            </a:r>
            <a:r>
              <a:rPr lang="en-US" altLang="ja-JP" dirty="0" smtClean="0"/>
              <a:t> </a:t>
            </a:r>
            <a:r>
              <a:rPr lang="en-US" altLang="ja-JP" dirty="0"/>
              <a:t>64</a:t>
            </a:r>
            <a:r>
              <a:rPr lang="ja-JP" altLang="en-US" dirty="0"/>
              <a:t>カ国が</a:t>
            </a:r>
            <a:r>
              <a:rPr lang="ja-JP" altLang="en-US" dirty="0" smtClean="0"/>
              <a:t>参加。</a:t>
            </a:r>
            <a:endParaRPr lang="ja-JP" altLang="en-US" dirty="0"/>
          </a:p>
          <a:p>
            <a:r>
              <a:rPr lang="ja-JP" altLang="en-US" dirty="0" smtClean="0"/>
              <a:t>日本は首相が日英首脳会談</a:t>
            </a:r>
            <a:r>
              <a:rPr lang="ja-JP" altLang="en-US" dirty="0"/>
              <a:t>（</a:t>
            </a:r>
            <a:r>
              <a:rPr lang="en-US" altLang="ja-JP" dirty="0"/>
              <a:t>14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月）</a:t>
            </a:r>
            <a:r>
              <a:rPr lang="ja-JP" altLang="en-US" dirty="0" smtClean="0"/>
              <a:t>で「参加の検討を加速させる意欲」を表明</a:t>
            </a:r>
            <a:endParaRPr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7504" y="179348"/>
            <a:ext cx="864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国際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825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OGP</a:t>
            </a: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アジア太平洋地域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会合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472608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インドネシア・バリで開催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2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オープンナレッジ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に招待状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寄付を募り参加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報告会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開催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オーストラリアの専門家の日本講演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2"/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まとめ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透明で説明責任の高い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政府づくり、汚職防止という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大きな文脈の中の重要なアジェンダの一つとしてオープンデータが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議論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公共部門の政策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形成において市民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社会の役割を強化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すると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いうマルチ・ステークホルダー・アプローチを、多国が混じり合ったフラットな環境で進めている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2050" name="Picture 2" descr="当日の参加メンバーの一部。左からOKFタイ、ドイツ、台湾、オープトラリア、中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" y="2619659"/>
            <a:ext cx="2861097" cy="214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153379_10152498693528117_191232926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4550398"/>
            <a:ext cx="2893888" cy="217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7380312" y="642174"/>
            <a:ext cx="1404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" y="962059"/>
            <a:ext cx="4637988" cy="16576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07504" y="179348"/>
            <a:ext cx="864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国際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8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Open Knowledge Festival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/ Conference</a:t>
            </a:r>
            <a:endParaRPr kumimoji="1" lang="ja-JP" altLang="en-US" sz="3600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altLang="ja-JP" sz="2800" dirty="0" smtClean="0"/>
              <a:t>2012 (Helsinki)</a:t>
            </a:r>
            <a:endParaRPr kumimoji="1" lang="ja-JP" altLang="en-US" sz="2800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800" dirty="0" smtClean="0"/>
              <a:t>2013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(Geneva)</a:t>
            </a:r>
            <a:endParaRPr kumimoji="1" lang="ja-JP" altLang="en-US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2" name="Picture 2" descr="C:\Users\Masahiko SHOJI\Pictures\2012-10-01\138(2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7"/>
          <a:stretch/>
        </p:blipFill>
        <p:spPr bwMode="auto">
          <a:xfrm>
            <a:off x="95188" y="1583641"/>
            <a:ext cx="4402335" cy="272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プレースホルダー 6"/>
          <p:cNvSpPr txBox="1">
            <a:spLocks/>
          </p:cNvSpPr>
          <p:nvPr/>
        </p:nvSpPr>
        <p:spPr>
          <a:xfrm>
            <a:off x="2620428" y="414908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800" dirty="0" smtClean="0"/>
              <a:t>2014 (Berlin)</a:t>
            </a:r>
            <a:endParaRPr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" y="4766950"/>
            <a:ext cx="9000930" cy="2026088"/>
          </a:xfrm>
          <a:prstGeom prst="rect">
            <a:avLst/>
          </a:prstGeom>
        </p:spPr>
      </p:pic>
      <p:pic>
        <p:nvPicPr>
          <p:cNvPr id="13" name="Picture 2" descr="https://fbcdn-sphotos-f-a.akamaihd.net/hphotos-ak-ash4/q77/s720x720/1234108_10151912259206823_49447393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593287"/>
            <a:ext cx="2337246" cy="175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fbcdn-sphotos-h-a.akamaihd.net/hphotos-ak-ash3/q71/s720x720/559828_10151915803156823_25984251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28" y="2321126"/>
            <a:ext cx="2761789" cy="19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107504" y="179348"/>
            <a:ext cx="864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国際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66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20" y="3553071"/>
            <a:ext cx="4449064" cy="302453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071"/>
            <a:ext cx="4565337" cy="302453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24" y="436805"/>
            <a:ext cx="4448360" cy="298473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53" y="436805"/>
            <a:ext cx="4562173" cy="2984739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93584" y="6577607"/>
            <a:ext cx="3686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/>
              <a:t>Tatsuhei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Morozumi</a:t>
            </a:r>
            <a:r>
              <a:rPr lang="ja-JP" altLang="en-US" sz="1400" dirty="0" smtClean="0"/>
              <a:t>　</a:t>
            </a:r>
            <a:r>
              <a:rPr lang="en-US" altLang="ja-JP" sz="1400" dirty="0"/>
              <a:t>CC BY </a:t>
            </a:r>
            <a:r>
              <a:rPr lang="en-US" altLang="ja-JP" sz="1400" dirty="0" smtClean="0"/>
              <a:t>2.0</a:t>
            </a:r>
            <a:endParaRPr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179348"/>
            <a:ext cx="864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国際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80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国際</a:t>
            </a:r>
            <a:r>
              <a:rPr lang="ja-JP" altLang="en-US" sz="4000" dirty="0"/>
              <a:t>的</a:t>
            </a:r>
            <a:r>
              <a:rPr lang="ja-JP" altLang="en-US" sz="4000" dirty="0" smtClean="0"/>
              <a:t>な議論の動向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ja-JP" dirty="0" smtClean="0"/>
              <a:t>3</a:t>
            </a:r>
            <a:r>
              <a:rPr lang="ja-JP" altLang="en-US" dirty="0" smtClean="0"/>
              <a:t>回の</a:t>
            </a:r>
            <a:r>
              <a:rPr lang="en-US" altLang="ja-JP" dirty="0" smtClean="0"/>
              <a:t>Open Knowledge Festival</a:t>
            </a:r>
            <a:r>
              <a:rPr lang="ja-JP" altLang="en-US" dirty="0" smtClean="0"/>
              <a:t>の変化</a:t>
            </a:r>
            <a:endParaRPr lang="ja-JP" altLang="en-US" dirty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１．経済の話題が少なく、透明性</a:t>
            </a:r>
            <a:r>
              <a:rPr lang="ja-JP" altLang="en-US" dirty="0"/>
              <a:t>ばかりという</a:t>
            </a:r>
            <a:r>
              <a:rPr lang="ja-JP" altLang="en-US" dirty="0" smtClean="0"/>
              <a:t>不満</a:t>
            </a:r>
            <a:r>
              <a:rPr lang="en-US" altLang="ja-JP" dirty="0" smtClean="0"/>
              <a:t>(2012)</a:t>
            </a:r>
            <a:endParaRPr lang="ja-JP" altLang="en-US" dirty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２．透明性の強調が国際戦略</a:t>
            </a:r>
            <a:r>
              <a:rPr lang="ja-JP" altLang="en-US" dirty="0"/>
              <a:t>だったという</a:t>
            </a:r>
            <a:r>
              <a:rPr lang="ja-JP" altLang="en-US" dirty="0" smtClean="0"/>
              <a:t>発見</a:t>
            </a:r>
            <a:r>
              <a:rPr lang="en-US" altLang="ja-JP" dirty="0" smtClean="0"/>
              <a:t>(2013)</a:t>
            </a:r>
            <a:endParaRPr lang="ja-JP" altLang="en-US" dirty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３．国際協力が成果。改めて話題は「つながった経済」に</a:t>
            </a:r>
            <a:r>
              <a:rPr lang="en-US" altLang="ja-JP" dirty="0" smtClean="0"/>
              <a:t>(2014)</a:t>
            </a:r>
            <a:endParaRPr lang="ja-JP" altLang="en-US" dirty="0"/>
          </a:p>
          <a:p>
            <a:pPr lvl="2">
              <a:lnSpc>
                <a:spcPct val="110000"/>
              </a:lnSpc>
            </a:pPr>
            <a:endParaRPr kumimoji="1" lang="en-US" altLang="ja-JP" dirty="0" smtClean="0"/>
          </a:p>
          <a:p>
            <a:pPr>
              <a:lnSpc>
                <a:spcPct val="110000"/>
              </a:lnSpc>
            </a:pPr>
            <a:r>
              <a:rPr lang="en-US" altLang="ja-JP" dirty="0" smtClean="0"/>
              <a:t>G20</a:t>
            </a:r>
            <a:r>
              <a:rPr lang="ja-JP" altLang="en-US" dirty="0" smtClean="0"/>
              <a:t>オープンデータ経済を目指す議論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オミダイア・ネットワーク</a:t>
            </a:r>
            <a:endParaRPr lang="en-US" altLang="ja-JP" dirty="0" smtClean="0"/>
          </a:p>
          <a:p>
            <a:pPr lvl="2">
              <a:lnSpc>
                <a:spcPct val="110000"/>
              </a:lnSpc>
            </a:pPr>
            <a:r>
              <a:rPr lang="ja-JP" altLang="en-US" dirty="0" smtClean="0"/>
              <a:t>「オープンデータ政策は</a:t>
            </a:r>
            <a:r>
              <a:rPr lang="en-US" altLang="ja-JP" dirty="0" smtClean="0"/>
              <a:t>G20</a:t>
            </a:r>
            <a:r>
              <a:rPr lang="ja-JP" altLang="en-US" dirty="0" smtClean="0"/>
              <a:t>成長目標「</a:t>
            </a:r>
            <a:r>
              <a:rPr lang="en-US" altLang="ja-JP" dirty="0" smtClean="0"/>
              <a:t>5</a:t>
            </a:r>
            <a:r>
              <a:rPr lang="ja-JP" altLang="en-US" dirty="0"/>
              <a:t>年間で</a:t>
            </a:r>
            <a:r>
              <a:rPr lang="en-US" altLang="ja-JP" dirty="0"/>
              <a:t>2</a:t>
            </a:r>
            <a:r>
              <a:rPr lang="en-US" altLang="ja-JP" dirty="0" smtClean="0"/>
              <a:t>%</a:t>
            </a:r>
            <a:r>
              <a:rPr lang="ja-JP" altLang="en-US" dirty="0" smtClean="0"/>
              <a:t>」の約半分を担う」</a:t>
            </a:r>
            <a:endParaRPr lang="en-US" altLang="ja-JP" dirty="0" smtClean="0"/>
          </a:p>
          <a:p>
            <a:pPr lvl="2">
              <a:lnSpc>
                <a:spcPct val="110000"/>
              </a:lnSpc>
            </a:pPr>
            <a:r>
              <a:rPr lang="en-US" altLang="ja-JP" dirty="0" smtClean="0"/>
              <a:t>G20</a:t>
            </a:r>
            <a:r>
              <a:rPr lang="ja-JP" altLang="en-US" dirty="0" smtClean="0"/>
              <a:t>諸国に</a:t>
            </a:r>
            <a:r>
              <a:rPr lang="en-US" altLang="ja-JP" dirty="0" smtClean="0"/>
              <a:t>G8</a:t>
            </a:r>
            <a:r>
              <a:rPr lang="ja-JP" altLang="en-US" dirty="0" smtClean="0"/>
              <a:t>オープンデータ憲章への署名を要求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政府関係者の関心の上昇</a:t>
            </a:r>
            <a:endParaRPr lang="en-US" altLang="ja-JP" dirty="0" smtClean="0"/>
          </a:p>
          <a:p>
            <a:pPr lvl="3">
              <a:lnSpc>
                <a:spcPct val="110000"/>
              </a:lnSpc>
            </a:pPr>
            <a:endParaRPr lang="en-US" altLang="ja-JP" dirty="0"/>
          </a:p>
          <a:p>
            <a:pPr>
              <a:lnSpc>
                <a:spcPct val="110000"/>
              </a:lnSpc>
            </a:pPr>
            <a:r>
              <a:rPr lang="ja-JP" altLang="en-US" dirty="0" smtClean="0"/>
              <a:t>国際連携を前提とした議論・取組み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79348"/>
            <a:ext cx="864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国際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89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アング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32384</TotalTime>
  <Words>782</Words>
  <Application>Microsoft Office PowerPoint</Application>
  <PresentationFormat>画面に合わせる (4:3)</PresentationFormat>
  <Paragraphs>182</Paragraphs>
  <Slides>20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​​テーマ</vt:lpstr>
      <vt:lpstr>オープンデータ海外動向</vt:lpstr>
      <vt:lpstr>Open Definition 2.0</vt:lpstr>
      <vt:lpstr>日本は上昇するもオープン化に課題 Open Data Index 2014</vt:lpstr>
      <vt:lpstr>「豊かな国はオープンデータも先進的」論</vt:lpstr>
      <vt:lpstr>Open Government Partnership</vt:lpstr>
      <vt:lpstr>OGPアジア太平洋地域会合</vt:lpstr>
      <vt:lpstr>Open Knowledge Festival / Conference</vt:lpstr>
      <vt:lpstr>PowerPoint プレゼンテーション</vt:lpstr>
      <vt:lpstr>国際的な議論の動向</vt:lpstr>
      <vt:lpstr>ルール形成</vt:lpstr>
      <vt:lpstr>School of Data</vt:lpstr>
      <vt:lpstr>国際問題対応</vt:lpstr>
      <vt:lpstr>International Open Data Day</vt:lpstr>
      <vt:lpstr>米国</vt:lpstr>
      <vt:lpstr>英国</vt:lpstr>
      <vt:lpstr>台湾：政府資料開放平台</vt:lpstr>
      <vt:lpstr>フィリピン：data.gov.ph</vt:lpstr>
      <vt:lpstr>韓国</vt:lpstr>
      <vt:lpstr>都市データの可視化</vt:lpstr>
      <vt:lpstr>Open Data 500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オープンデータと『Do It Ourselves』な社会</dc:title>
  <dc:creator>Masahiko SHOJI</dc:creator>
  <cp:keywords>opendata</cp:keywords>
  <cp:lastModifiedBy>MRI</cp:lastModifiedBy>
  <cp:revision>703</cp:revision>
  <cp:lastPrinted>2014-01-09T04:02:14Z</cp:lastPrinted>
  <dcterms:created xsi:type="dcterms:W3CDTF">2012-09-27T02:34:42Z</dcterms:created>
  <dcterms:modified xsi:type="dcterms:W3CDTF">2015-02-16T07:20:49Z</dcterms:modified>
</cp:coreProperties>
</file>