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17"/>
  </p:notesMasterIdLst>
  <p:handoutMasterIdLst>
    <p:handoutMasterId r:id="rId18"/>
  </p:handoutMasterIdLst>
  <p:sldIdLst>
    <p:sldId id="276" r:id="rId2"/>
    <p:sldId id="294" r:id="rId3"/>
    <p:sldId id="277" r:id="rId4"/>
    <p:sldId id="278" r:id="rId5"/>
    <p:sldId id="287" r:id="rId6"/>
    <p:sldId id="283" r:id="rId7"/>
    <p:sldId id="288" r:id="rId8"/>
    <p:sldId id="289" r:id="rId9"/>
    <p:sldId id="290" r:id="rId10"/>
    <p:sldId id="292" r:id="rId11"/>
    <p:sldId id="293" r:id="rId12"/>
    <p:sldId id="296" r:id="rId13"/>
    <p:sldId id="291" r:id="rId14"/>
    <p:sldId id="295" r:id="rId15"/>
    <p:sldId id="282" r:id="rId16"/>
  </p:sldIdLst>
  <p:sldSz cx="9906000" cy="6858000" type="A4"/>
  <p:notesSz cx="6807200" cy="9939338"/>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p15:guide id="1" orient="horz" pos="4180">
          <p15:clr>
            <a:srgbClr val="A4A3A4"/>
          </p15:clr>
        </p15:guide>
        <p15:guide id="2" pos="5984">
          <p15:clr>
            <a:srgbClr val="A4A3A4"/>
          </p15:clr>
        </p15:guide>
      </p15:sldGuideLst>
    </p:ext>
    <p:ext uri="{2D200454-40CA-4A62-9FC3-DE9A4176ACB9}">
      <p15:notesGuideLst xmlns:p15="http://schemas.microsoft.com/office/powerpoint/2012/main">
        <p15:guide id="1" orient="horz" pos="3225">
          <p15:clr>
            <a:srgbClr val="A4A3A4"/>
          </p15:clr>
        </p15:guide>
        <p15:guide id="2" pos="2234">
          <p15:clr>
            <a:srgbClr val="A4A3A4"/>
          </p15:clr>
        </p15:guide>
        <p15:guide id="3" orient="horz" pos="3132">
          <p15:clr>
            <a:srgbClr val="A4A3A4"/>
          </p15:clr>
        </p15:guide>
        <p15:guide id="4"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6" autoAdjust="0"/>
    <p:restoredTop sz="99566" autoAdjust="0"/>
  </p:normalViewPr>
  <p:slideViewPr>
    <p:cSldViewPr>
      <p:cViewPr varScale="1">
        <p:scale>
          <a:sx n="82" d="100"/>
          <a:sy n="82" d="100"/>
        </p:scale>
        <p:origin x="605" y="67"/>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225"/>
        <p:guide pos="2234"/>
        <p:guide orient="horz" pos="3132"/>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60260" y="9445464"/>
            <a:ext cx="2946945" cy="493880"/>
          </a:xfrm>
          <a:prstGeom prst="rect">
            <a:avLst/>
          </a:prstGeom>
          <a:noFill/>
          <a:ln w="9525">
            <a:noFill/>
            <a:miter lim="800000"/>
            <a:headEnd/>
            <a:tailEnd/>
          </a:ln>
          <a:effectLst/>
        </p:spPr>
        <p:txBody>
          <a:bodyPr vert="horz" wrap="square" lIns="95497" tIns="47751" rIns="95497" bIns="47751" numCol="1" anchor="b" anchorCtr="0" compatLnSpc="1">
            <a:prstTxWarp prst="textNoShape">
              <a:avLst/>
            </a:prstTxWarp>
          </a:bodyPr>
          <a:lstStyle>
            <a:lvl1pPr algn="r" defTabSz="955518">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3"/>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lvl1pPr algn="l" defTabSz="955518">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60260" y="3"/>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lvl1pPr algn="r" defTabSz="955518">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09613" y="744538"/>
            <a:ext cx="5387975" cy="3730625"/>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08745" y="4721192"/>
            <a:ext cx="4989714" cy="4474246"/>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1" y="9445464"/>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b" anchorCtr="0" compatLnSpc="1">
            <a:prstTxWarp prst="textNoShape">
              <a:avLst/>
            </a:prstTxWarp>
          </a:bodyPr>
          <a:lstStyle>
            <a:lvl1pPr algn="l" defTabSz="955518">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60260" y="9445464"/>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b" anchorCtr="0" compatLnSpc="1">
            <a:prstTxWarp prst="textNoShape">
              <a:avLst/>
            </a:prstTxWarp>
          </a:bodyPr>
          <a:lstStyle>
            <a:lvl1pPr algn="r" defTabSz="955518">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オープン＆ビッグデータ活用・地方創生推進機構</a:t>
            </a:r>
            <a:r>
              <a:rPr lang="ja-JP" altLang="en-US" sz="1600" kern="0" baseline="0" dirty="0" smtClean="0"/>
              <a:t> 事務局</a:t>
            </a:r>
            <a:endParaRPr lang="ja-JP" altLang="en-US" sz="1600" kern="0" dirty="0" smtClean="0"/>
          </a:p>
        </p:txBody>
      </p:sp>
      <p:sp>
        <p:nvSpPr>
          <p:cNvPr id="12" name="Rectangle 5"/>
          <p:cNvSpPr txBox="1">
            <a:spLocks noChangeArrowheads="1"/>
          </p:cNvSpPr>
          <p:nvPr userDrawn="1"/>
        </p:nvSpPr>
        <p:spPr bwMode="auto">
          <a:xfrm>
            <a:off x="2792759" y="1772816"/>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dirty="0" smtClean="0">
                <a:solidFill>
                  <a:srgbClr val="353535"/>
                </a:solidFill>
                <a:latin typeface="Arial" charset="0"/>
              </a:rPr>
              <a:t>© 2014 Vitalizing Local Economy Organization by Open data &amp; Big data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gov.uk/government/uploads/system/uploads/attachment_data/file/78946/CM8353_acc.pdf" TargetMode="External"/><Relationship Id="rId2" Type="http://schemas.openxmlformats.org/officeDocument/2006/relationships/hyperlink" Target="https://ico.org.uk/media/for-organisations/documents/1151/datasets-foi-guidance.pdf&#12288;p.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2792760" y="5134039"/>
            <a:ext cx="6912767" cy="375677"/>
          </a:xfrm>
        </p:spPr>
        <p:txBody>
          <a:bodyPr/>
          <a:lstStyle/>
          <a:p>
            <a:r>
              <a:rPr lang="en-US" altLang="ja-JP" dirty="0" smtClean="0"/>
              <a:t>2015.2.6</a:t>
            </a:r>
            <a:endParaRPr lang="en-US" altLang="ja-JP" sz="2000" dirty="0" smtClean="0"/>
          </a:p>
        </p:txBody>
      </p:sp>
      <p:sp>
        <p:nvSpPr>
          <p:cNvPr id="3" name="タイトル 2"/>
          <p:cNvSpPr>
            <a:spLocks noGrp="1"/>
          </p:cNvSpPr>
          <p:nvPr>
            <p:ph type="ctrTitle" sz="quarter"/>
          </p:nvPr>
        </p:nvSpPr>
        <p:spPr>
          <a:xfrm>
            <a:off x="2792760" y="3074229"/>
            <a:ext cx="6912767" cy="498788"/>
          </a:xfrm>
        </p:spPr>
        <p:txBody>
          <a:bodyPr/>
          <a:lstStyle/>
          <a:p>
            <a:r>
              <a:rPr lang="ja-JP" altLang="en-US" sz="2800" dirty="0" smtClean="0">
                <a:latin typeface="メイリオ" pitchFamily="50" charset="-128"/>
                <a:ea typeface="メイリオ" pitchFamily="50" charset="-128"/>
                <a:cs typeface="メイリオ" pitchFamily="50" charset="-128"/>
              </a:rPr>
              <a:t>オープンデータ</a:t>
            </a:r>
            <a:r>
              <a:rPr lang="ja-JP" altLang="en-US" sz="2800" dirty="0" smtClean="0">
                <a:latin typeface="メイリオ" pitchFamily="50" charset="-128"/>
                <a:ea typeface="メイリオ" pitchFamily="50" charset="-128"/>
                <a:cs typeface="メイリオ" pitchFamily="50" charset="-128"/>
              </a:rPr>
              <a:t>と関連する法制度の整理</a:t>
            </a:r>
            <a:endParaRPr lang="ja-JP" altLang="en-US" sz="2800" dirty="0">
              <a:latin typeface="メイリオ" pitchFamily="50" charset="-128"/>
              <a:ea typeface="メイリオ" pitchFamily="50" charset="-128"/>
              <a:cs typeface="メイリオ" pitchFamily="50" charset="-128"/>
            </a:endParaRPr>
          </a:p>
        </p:txBody>
      </p:sp>
      <p:sp>
        <p:nvSpPr>
          <p:cNvPr id="4" name="テキスト プレースホルダー 3"/>
          <p:cNvSpPr>
            <a:spLocks noGrp="1"/>
          </p:cNvSpPr>
          <p:nvPr>
            <p:ph type="body" sz="quarter" idx="10"/>
          </p:nvPr>
        </p:nvSpPr>
        <p:spPr/>
        <p:txBody>
          <a:bodyPr>
            <a:normAutofit lnSpcReduction="10000"/>
          </a:bodyPr>
          <a:lstStyle/>
          <a:p>
            <a:r>
              <a:rPr kumimoji="1" lang="ja-JP" altLang="en-US" dirty="0" smtClean="0"/>
              <a:t>平成</a:t>
            </a:r>
            <a:r>
              <a:rPr kumimoji="1" lang="en-US" altLang="ja-JP" dirty="0" smtClean="0"/>
              <a:t>26</a:t>
            </a:r>
            <a:r>
              <a:rPr kumimoji="1" lang="ja-JP" altLang="en-US" dirty="0" smtClean="0"/>
              <a:t>年度　第</a:t>
            </a:r>
            <a:r>
              <a:rPr lang="en-US" altLang="ja-JP" dirty="0"/>
              <a:t>2</a:t>
            </a:r>
            <a:r>
              <a:rPr kumimoji="1" lang="ja-JP" altLang="en-US" dirty="0" smtClean="0"/>
              <a:t>回データガバナンス委員会資料</a:t>
            </a:r>
            <a:endParaRPr kumimoji="1" lang="ja-JP" altLang="en-US" dirty="0"/>
          </a:p>
        </p:txBody>
      </p:sp>
      <p:sp>
        <p:nvSpPr>
          <p:cNvPr id="8" name="テキスト プレースホルダー 7"/>
          <p:cNvSpPr>
            <a:spLocks noGrp="1"/>
          </p:cNvSpPr>
          <p:nvPr>
            <p:ph type="body" sz="quarter" idx="11"/>
          </p:nvPr>
        </p:nvSpPr>
        <p:spPr>
          <a:xfrm>
            <a:off x="8985448" y="188641"/>
            <a:ext cx="828873" cy="288032"/>
          </a:xfrm>
        </p:spPr>
        <p:txBody>
          <a:bodyPr anchor="ctr"/>
          <a:lstStyle/>
          <a:p>
            <a:r>
              <a:rPr kumimoji="1" lang="ja-JP" altLang="en-US" dirty="0" smtClean="0"/>
              <a:t>資料</a:t>
            </a:r>
            <a:r>
              <a:rPr kumimoji="1" lang="en-US" altLang="ja-JP" smtClean="0"/>
              <a:t>3</a:t>
            </a:r>
            <a:endParaRPr kumimoji="1" lang="ja-JP" altLang="en-US" dirty="0"/>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00398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2400" dirty="0" smtClean="0"/>
              <a:t>6. </a:t>
            </a:r>
            <a:r>
              <a:rPr lang="ja-JP" altLang="en-US" sz="2400" dirty="0" smtClean="0"/>
              <a:t>国内</a:t>
            </a:r>
            <a:r>
              <a:rPr lang="ja-JP" altLang="en-US" sz="2400" dirty="0" smtClean="0"/>
              <a:t>における</a:t>
            </a:r>
            <a:r>
              <a:rPr lang="ja-JP" altLang="en-US" sz="2400" dirty="0"/>
              <a:t>オープンデータ政策と情報公開法</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10</a:t>
            </a:fld>
            <a:endParaRPr lang="en-US" altLang="ja-JP"/>
          </a:p>
        </p:txBody>
      </p:sp>
      <p:sp>
        <p:nvSpPr>
          <p:cNvPr id="5" name="コンテンツ プレースホルダー 4"/>
          <p:cNvSpPr>
            <a:spLocks noGrp="1"/>
          </p:cNvSpPr>
          <p:nvPr>
            <p:ph idx="1"/>
          </p:nvPr>
        </p:nvSpPr>
        <p:spPr>
          <a:xfrm>
            <a:off x="351414" y="1143000"/>
            <a:ext cx="9146415" cy="5459804"/>
          </a:xfrm>
        </p:spPr>
        <p:txBody>
          <a:bodyPr>
            <a:normAutofit/>
          </a:bodyPr>
          <a:lstStyle/>
          <a:p>
            <a:r>
              <a:rPr kumimoji="1" lang="ja-JP" altLang="en-US" sz="2000" dirty="0" smtClean="0"/>
              <a:t>ただし、以下の例のように情報公開法によって、オープンデータにつながる可能性はある。</a:t>
            </a:r>
            <a:endParaRPr kumimoji="1" lang="en-US" altLang="ja-JP" sz="2000" dirty="0" smtClean="0"/>
          </a:p>
          <a:p>
            <a:pPr lvl="1"/>
            <a:r>
              <a:rPr kumimoji="1" lang="ja-JP" altLang="en-US" dirty="0" smtClean="0"/>
              <a:t>情報</a:t>
            </a:r>
            <a:r>
              <a:rPr kumimoji="1" lang="ja-JP" altLang="en-US" dirty="0" smtClean="0"/>
              <a:t>公開請求が相次ぐことによって公開されるようになった例</a:t>
            </a:r>
            <a:endParaRPr kumimoji="1" lang="en-US" altLang="ja-JP" dirty="0" smtClean="0"/>
          </a:p>
          <a:p>
            <a:pPr lvl="2"/>
            <a:r>
              <a:rPr kumimoji="1" lang="ja-JP" altLang="en-US" sz="1400" dirty="0" smtClean="0"/>
              <a:t>交際費の情報</a:t>
            </a:r>
            <a:endParaRPr kumimoji="1" lang="en-US" altLang="ja-JP" sz="1400" dirty="0" smtClean="0"/>
          </a:p>
          <a:p>
            <a:pPr lvl="3"/>
            <a:r>
              <a:rPr kumimoji="1" lang="ja-JP" altLang="en-US" sz="1400" dirty="0" smtClean="0"/>
              <a:t>市民オンブズマン等によって情報公開請求が相次いだことにより、自治体が請求前から積極的に公開している例がある。</a:t>
            </a:r>
            <a:endParaRPr kumimoji="1" lang="en-US" altLang="ja-JP" sz="1400" dirty="0" smtClean="0"/>
          </a:p>
          <a:p>
            <a:pPr lvl="3"/>
            <a:r>
              <a:rPr kumimoji="1" lang="ja-JP" altLang="en-US" sz="1400" dirty="0" smtClean="0"/>
              <a:t>情報公開請求を受けるよりは事務作業コストが低くなる</a:t>
            </a:r>
            <a:endParaRPr kumimoji="1" lang="en-US" altLang="ja-JP" sz="1400" dirty="0" smtClean="0"/>
          </a:p>
          <a:p>
            <a:pPr lvl="3"/>
            <a:r>
              <a:rPr kumimoji="1" lang="ja-JP" altLang="en-US" sz="1400" dirty="0" smtClean="0"/>
              <a:t>昨年度</a:t>
            </a:r>
            <a:r>
              <a:rPr kumimoji="1" lang="ja-JP" altLang="en-US" sz="1400" dirty="0" smtClean="0"/>
              <a:t>の事件を受けて、議員の政務調査費の情報も、公開される方向に向かっている。</a:t>
            </a:r>
            <a:endParaRPr kumimoji="1" lang="en-US" altLang="ja-JP" sz="1400" dirty="0" smtClean="0"/>
          </a:p>
          <a:p>
            <a:pPr lvl="2"/>
            <a:r>
              <a:rPr kumimoji="1" lang="ja-JP" altLang="en-US" sz="1400" dirty="0" smtClean="0"/>
              <a:t>建築確認の情報</a:t>
            </a:r>
            <a:endParaRPr kumimoji="1" lang="en-US" altLang="ja-JP" sz="1400" dirty="0" smtClean="0"/>
          </a:p>
          <a:p>
            <a:pPr lvl="3"/>
            <a:r>
              <a:rPr kumimoji="1" lang="ja-JP" altLang="en-US" sz="1400" dirty="0" smtClean="0"/>
              <a:t>マンション建設等の際に、周囲の建築物の情報公開請求をして建設可能な建物について検討する。</a:t>
            </a:r>
            <a:endParaRPr lang="en-US" altLang="ja-JP" sz="1400" dirty="0"/>
          </a:p>
          <a:p>
            <a:pPr lvl="3"/>
            <a:r>
              <a:rPr kumimoji="1" lang="ja-JP" altLang="en-US" sz="1400" dirty="0" smtClean="0"/>
              <a:t>自治体は公開請求がかかることを前提としてデータを用意することで、事務作業コストが低くなる。</a:t>
            </a:r>
            <a:endParaRPr kumimoji="1" lang="en-US" altLang="ja-JP" sz="1400" dirty="0" smtClean="0"/>
          </a:p>
          <a:p>
            <a:pPr lvl="2"/>
            <a:endParaRPr kumimoji="1" lang="en-US" altLang="ja-JP" sz="1400" dirty="0" smtClean="0"/>
          </a:p>
          <a:p>
            <a:r>
              <a:rPr kumimoji="1" lang="ja-JP" altLang="en-US" sz="2000" dirty="0" smtClean="0"/>
              <a:t>データは情報公開の対象となるという判例もある。</a:t>
            </a:r>
            <a:endParaRPr kumimoji="1" lang="en-US" altLang="ja-JP" sz="2000" dirty="0" smtClean="0"/>
          </a:p>
        </p:txBody>
      </p:sp>
      <p:sp>
        <p:nvSpPr>
          <p:cNvPr id="3" name="テキスト ボックス 2"/>
          <p:cNvSpPr txBox="1"/>
          <p:nvPr/>
        </p:nvSpPr>
        <p:spPr>
          <a:xfrm>
            <a:off x="843134" y="5028012"/>
            <a:ext cx="8853974" cy="1446550"/>
          </a:xfrm>
          <a:prstGeom prst="rect">
            <a:avLst/>
          </a:prstGeom>
          <a:noFill/>
        </p:spPr>
        <p:txBody>
          <a:bodyPr wrap="square" rtlCol="0">
            <a:spAutoFit/>
          </a:bodyPr>
          <a:lstStyle/>
          <a:p>
            <a:pPr algn="l"/>
            <a:r>
              <a:rPr kumimoji="1" lang="ja-JP" altLang="en-US" sz="1400" dirty="0">
                <a:solidFill>
                  <a:schemeClr val="bg2"/>
                </a:solidFill>
                <a:latin typeface="+mn-ea"/>
                <a:ea typeface="+mn-ea"/>
                <a:cs typeface="ヒラギノ角ゴ ProN W6"/>
              </a:rPr>
              <a:t>安威川（あいがわ）ダム</a:t>
            </a:r>
            <a:r>
              <a:rPr kumimoji="1" lang="ja-JP" altLang="en-US" sz="1400" dirty="0" smtClean="0">
                <a:solidFill>
                  <a:schemeClr val="bg2"/>
                </a:solidFill>
                <a:latin typeface="+mn-ea"/>
                <a:ea typeface="+mn-ea"/>
                <a:cs typeface="ヒラギノ角ゴ ProN W6"/>
              </a:rPr>
              <a:t>訴訟（大阪高裁平成</a:t>
            </a:r>
            <a:r>
              <a:rPr kumimoji="1" lang="en-US" altLang="ja-JP" sz="1400" dirty="0" smtClean="0">
                <a:solidFill>
                  <a:schemeClr val="bg2"/>
                </a:solidFill>
                <a:latin typeface="+mn-ea"/>
                <a:ea typeface="+mn-ea"/>
                <a:cs typeface="ヒラギノ角ゴ ProN W6"/>
              </a:rPr>
              <a:t>6</a:t>
            </a:r>
            <a:r>
              <a:rPr kumimoji="1" lang="ja-JP" altLang="en-US" sz="1400" dirty="0" smtClean="0">
                <a:solidFill>
                  <a:schemeClr val="bg2"/>
                </a:solidFill>
                <a:latin typeface="+mn-ea"/>
                <a:ea typeface="+mn-ea"/>
                <a:cs typeface="ヒラギノ角ゴ ProN W6"/>
              </a:rPr>
              <a:t>年</a:t>
            </a:r>
            <a:r>
              <a:rPr kumimoji="1" lang="en-US" altLang="ja-JP" sz="1400" dirty="0" smtClean="0">
                <a:solidFill>
                  <a:schemeClr val="bg2"/>
                </a:solidFill>
                <a:latin typeface="+mn-ea"/>
                <a:ea typeface="+mn-ea"/>
                <a:cs typeface="ヒラギノ角ゴ ProN W6"/>
              </a:rPr>
              <a:t>6</a:t>
            </a:r>
            <a:r>
              <a:rPr kumimoji="1" lang="ja-JP" altLang="en-US" sz="1400" dirty="0" smtClean="0">
                <a:solidFill>
                  <a:schemeClr val="bg2"/>
                </a:solidFill>
                <a:latin typeface="+mn-ea"/>
                <a:ea typeface="+mn-ea"/>
                <a:cs typeface="ヒラギノ角ゴ ProN W6"/>
              </a:rPr>
              <a:t>月</a:t>
            </a:r>
            <a:r>
              <a:rPr kumimoji="1" lang="en-US" altLang="ja-JP" sz="1400" dirty="0" smtClean="0">
                <a:solidFill>
                  <a:schemeClr val="bg2"/>
                </a:solidFill>
                <a:latin typeface="+mn-ea"/>
                <a:ea typeface="+mn-ea"/>
                <a:cs typeface="ヒラギノ角ゴ ProN W6"/>
              </a:rPr>
              <a:t>29</a:t>
            </a:r>
            <a:r>
              <a:rPr kumimoji="1" lang="ja-JP" altLang="en-US" sz="1400" dirty="0" smtClean="0">
                <a:solidFill>
                  <a:schemeClr val="bg2"/>
                </a:solidFill>
                <a:latin typeface="+mn-ea"/>
                <a:ea typeface="+mn-ea"/>
                <a:cs typeface="ヒラギノ角ゴ ProN W6"/>
              </a:rPr>
              <a:t>日、最高裁平成</a:t>
            </a:r>
            <a:r>
              <a:rPr kumimoji="1" lang="en-US" altLang="ja-JP" sz="1400" dirty="0" smtClean="0">
                <a:solidFill>
                  <a:schemeClr val="bg2"/>
                </a:solidFill>
                <a:latin typeface="+mn-ea"/>
                <a:ea typeface="+mn-ea"/>
                <a:cs typeface="ヒラギノ角ゴ ProN W6"/>
              </a:rPr>
              <a:t>7</a:t>
            </a:r>
            <a:r>
              <a:rPr kumimoji="1" lang="ja-JP" altLang="en-US" sz="1400" dirty="0" smtClean="0">
                <a:solidFill>
                  <a:schemeClr val="bg2"/>
                </a:solidFill>
                <a:latin typeface="+mn-ea"/>
                <a:ea typeface="+mn-ea"/>
                <a:cs typeface="ヒラギノ角ゴ ProN W6"/>
              </a:rPr>
              <a:t>年４月</a:t>
            </a:r>
            <a:r>
              <a:rPr kumimoji="1" lang="en-US" altLang="ja-JP" sz="1400" dirty="0" smtClean="0">
                <a:solidFill>
                  <a:schemeClr val="bg2"/>
                </a:solidFill>
                <a:latin typeface="+mn-ea"/>
                <a:ea typeface="+mn-ea"/>
                <a:cs typeface="ヒラギノ角ゴ ProN W6"/>
              </a:rPr>
              <a:t>27</a:t>
            </a:r>
            <a:r>
              <a:rPr kumimoji="1" lang="ja-JP" altLang="en-US" sz="1400" dirty="0" smtClean="0">
                <a:solidFill>
                  <a:schemeClr val="bg2"/>
                </a:solidFill>
                <a:latin typeface="+mn-ea"/>
                <a:ea typeface="+mn-ea"/>
                <a:cs typeface="ヒラギノ角ゴ ProN W6"/>
              </a:rPr>
              <a:t>日）</a:t>
            </a:r>
            <a:endParaRPr kumimoji="1" lang="en-US" altLang="ja-JP" sz="1400" dirty="0" smtClean="0">
              <a:solidFill>
                <a:schemeClr val="bg2"/>
              </a:solidFill>
              <a:latin typeface="+mn-ea"/>
              <a:ea typeface="+mn-ea"/>
              <a:cs typeface="ヒラギノ角ゴ ProN W6"/>
            </a:endParaRPr>
          </a:p>
          <a:p>
            <a:pPr algn="l"/>
            <a:endParaRPr kumimoji="1" lang="en-US" altLang="ja-JP" sz="1400" dirty="0" smtClean="0">
              <a:solidFill>
                <a:schemeClr val="bg2"/>
              </a:solidFill>
              <a:latin typeface="+mn-ea"/>
              <a:ea typeface="+mn-ea"/>
              <a:cs typeface="ヒラギノ角ゴ ProN W6"/>
            </a:endParaRPr>
          </a:p>
          <a:p>
            <a:pPr algn="l"/>
            <a:r>
              <a:rPr kumimoji="1" lang="en-US" altLang="ja-JP" sz="1200" dirty="0" smtClean="0">
                <a:solidFill>
                  <a:schemeClr val="bg2"/>
                </a:solidFill>
                <a:latin typeface="+mn-ea"/>
                <a:ea typeface="+mn-ea"/>
                <a:cs typeface="ヒラギノ角ゴ ProN W6"/>
              </a:rPr>
              <a:t>｢</a:t>
            </a:r>
            <a:r>
              <a:rPr kumimoji="1" lang="ja-JP" altLang="en-US" sz="1200" dirty="0">
                <a:solidFill>
                  <a:schemeClr val="bg2"/>
                </a:solidFill>
                <a:latin typeface="+mn-ea"/>
                <a:ea typeface="+mn-ea"/>
                <a:cs typeface="ヒラギノ角ゴ ProN W6"/>
              </a:rPr>
              <a:t>本件非公開情報は</a:t>
            </a:r>
            <a:r>
              <a:rPr kumimoji="1" lang="en-US" altLang="ja-JP" sz="1200" dirty="0">
                <a:solidFill>
                  <a:schemeClr val="bg2"/>
                </a:solidFill>
                <a:latin typeface="+mn-ea"/>
                <a:ea typeface="+mn-ea"/>
                <a:cs typeface="ヒラギノ角ゴ ProN W6"/>
              </a:rPr>
              <a:t>､</a:t>
            </a:r>
            <a:r>
              <a:rPr kumimoji="1" lang="ja-JP" altLang="en-US" sz="1200" u="sng" dirty="0">
                <a:solidFill>
                  <a:srgbClr val="FF0000"/>
                </a:solidFill>
                <a:latin typeface="+mn-ea"/>
                <a:ea typeface="+mn-ea"/>
                <a:cs typeface="ヒラギノ角ゴ ProN W6"/>
              </a:rPr>
              <a:t>専門家が調査した自然界の客観的</a:t>
            </a:r>
            <a:r>
              <a:rPr kumimoji="1" lang="en-US" altLang="ja-JP" sz="1200" u="sng" dirty="0">
                <a:solidFill>
                  <a:srgbClr val="FF0000"/>
                </a:solidFill>
                <a:latin typeface="+mn-ea"/>
                <a:ea typeface="+mn-ea"/>
                <a:cs typeface="ヒラギノ角ゴ ProN W6"/>
              </a:rPr>
              <a:t>､</a:t>
            </a:r>
            <a:r>
              <a:rPr kumimoji="1" lang="ja-JP" altLang="en-US" sz="1200" u="sng" dirty="0">
                <a:solidFill>
                  <a:srgbClr val="FF0000"/>
                </a:solidFill>
                <a:latin typeface="+mn-ea"/>
                <a:ea typeface="+mn-ea"/>
                <a:cs typeface="ヒラギノ角ゴ ProN W6"/>
              </a:rPr>
              <a:t>科学的な事実</a:t>
            </a:r>
            <a:r>
              <a:rPr kumimoji="1" lang="en-US" altLang="ja-JP" sz="1200" u="sng" dirty="0">
                <a:solidFill>
                  <a:srgbClr val="FF0000"/>
                </a:solidFill>
                <a:latin typeface="+mn-ea"/>
                <a:ea typeface="+mn-ea"/>
                <a:cs typeface="ヒラギノ角ゴ ProN W6"/>
              </a:rPr>
              <a:t>､</a:t>
            </a:r>
            <a:r>
              <a:rPr kumimoji="1" lang="ja-JP" altLang="en-US" sz="1200" u="sng" dirty="0">
                <a:solidFill>
                  <a:srgbClr val="FF0000"/>
                </a:solidFill>
                <a:latin typeface="+mn-ea"/>
                <a:ea typeface="+mn-ea"/>
                <a:cs typeface="ヒラギノ角ゴ ProN W6"/>
              </a:rPr>
              <a:t>及びその分析であると推認されるのであり</a:t>
            </a:r>
            <a:r>
              <a:rPr kumimoji="1" lang="en-US" altLang="ja-JP" sz="1200" u="sng" dirty="0">
                <a:solidFill>
                  <a:srgbClr val="FF0000"/>
                </a:solidFill>
                <a:latin typeface="+mn-ea"/>
                <a:ea typeface="+mn-ea"/>
                <a:cs typeface="ヒラギノ角ゴ ProN W6"/>
              </a:rPr>
              <a:t>､</a:t>
            </a:r>
            <a:r>
              <a:rPr kumimoji="1" lang="ja-JP" altLang="en-US" sz="1200" u="sng" dirty="0">
                <a:solidFill>
                  <a:srgbClr val="FF0000"/>
                </a:solidFill>
                <a:latin typeface="+mn-ea"/>
                <a:ea typeface="+mn-ea"/>
                <a:cs typeface="ヒラギノ角ゴ ProN W6"/>
              </a:rPr>
              <a:t>その情報自体において</a:t>
            </a:r>
            <a:r>
              <a:rPr kumimoji="1" lang="en-US" altLang="ja-JP" sz="1200" u="sng" dirty="0">
                <a:solidFill>
                  <a:srgbClr val="FF0000"/>
                </a:solidFill>
                <a:latin typeface="+mn-ea"/>
                <a:ea typeface="+mn-ea"/>
                <a:cs typeface="ヒラギノ角ゴ ProN W6"/>
              </a:rPr>
              <a:t>､</a:t>
            </a:r>
            <a:r>
              <a:rPr kumimoji="1" lang="ja-JP" altLang="en-US" sz="1200" u="sng" dirty="0">
                <a:solidFill>
                  <a:srgbClr val="FF0000"/>
                </a:solidFill>
                <a:latin typeface="+mn-ea"/>
                <a:ea typeface="+mn-ea"/>
                <a:cs typeface="ヒラギノ角ゴ ProN W6"/>
              </a:rPr>
              <a:t>安威川ダム建設に伴う調査研究</a:t>
            </a:r>
            <a:r>
              <a:rPr kumimoji="1" lang="en-US" altLang="ja-JP" sz="1200" u="sng" dirty="0">
                <a:solidFill>
                  <a:srgbClr val="FF0000"/>
                </a:solidFill>
                <a:latin typeface="+mn-ea"/>
                <a:ea typeface="+mn-ea"/>
                <a:cs typeface="ヒラギノ角ゴ ProN W6"/>
              </a:rPr>
              <a:t>､</a:t>
            </a:r>
            <a:r>
              <a:rPr kumimoji="1" lang="ja-JP" altLang="en-US" sz="1200" u="sng" dirty="0">
                <a:solidFill>
                  <a:srgbClr val="FF0000"/>
                </a:solidFill>
                <a:latin typeface="+mn-ea"/>
                <a:ea typeface="+mn-ea"/>
                <a:cs typeface="ヒラギノ角ゴ ProN W6"/>
              </a:rPr>
              <a:t>企画などを遂行するのに誤解が生じるものとは考えられない</a:t>
            </a:r>
            <a:r>
              <a:rPr kumimoji="1" lang="en-US" altLang="ja-JP" sz="1200" dirty="0">
                <a:solidFill>
                  <a:schemeClr val="bg2"/>
                </a:solidFill>
                <a:latin typeface="+mn-ea"/>
                <a:ea typeface="+mn-ea"/>
                <a:cs typeface="ヒラギノ角ゴ ProN W6"/>
              </a:rPr>
              <a:t>｡</a:t>
            </a:r>
            <a:r>
              <a:rPr kumimoji="1" lang="ja-JP" altLang="en-US" sz="1200" dirty="0">
                <a:solidFill>
                  <a:schemeClr val="bg2"/>
                </a:solidFill>
                <a:latin typeface="+mn-ea"/>
                <a:ea typeface="+mn-ea"/>
                <a:cs typeface="ヒラギノ角ゴ ProN W6"/>
              </a:rPr>
              <a:t>･･･本件非公開情報は</a:t>
            </a:r>
            <a:r>
              <a:rPr kumimoji="1" lang="en-US" altLang="ja-JP" sz="1200" dirty="0">
                <a:solidFill>
                  <a:schemeClr val="bg2"/>
                </a:solidFill>
                <a:latin typeface="+mn-ea"/>
                <a:ea typeface="+mn-ea"/>
                <a:cs typeface="ヒラギノ角ゴ ProN W6"/>
              </a:rPr>
              <a:t>､</a:t>
            </a:r>
            <a:r>
              <a:rPr kumimoji="1" lang="ja-JP" altLang="en-US" sz="1200" dirty="0">
                <a:solidFill>
                  <a:schemeClr val="bg2"/>
                </a:solidFill>
                <a:latin typeface="+mn-ea"/>
                <a:ea typeface="+mn-ea"/>
                <a:cs typeface="ヒラギノ角ゴ ProN W6"/>
              </a:rPr>
              <a:t>外部の地質調査専門会社に外注して得られたものであって</a:t>
            </a:r>
            <a:r>
              <a:rPr kumimoji="1" lang="en-US" altLang="ja-JP" sz="1200" dirty="0">
                <a:solidFill>
                  <a:schemeClr val="bg2"/>
                </a:solidFill>
                <a:latin typeface="+mn-ea"/>
                <a:ea typeface="+mn-ea"/>
                <a:cs typeface="ヒラギノ角ゴ ProN W6"/>
              </a:rPr>
              <a:t>､</a:t>
            </a:r>
            <a:r>
              <a:rPr kumimoji="1" lang="ja-JP" altLang="en-US" sz="1200" dirty="0">
                <a:solidFill>
                  <a:schemeClr val="bg2"/>
                </a:solidFill>
                <a:latin typeface="+mn-ea"/>
                <a:ea typeface="+mn-ea"/>
                <a:cs typeface="ヒラギノ角ゴ ProN W6"/>
              </a:rPr>
              <a:t>それ自体としては完結した地質調査結果であり</a:t>
            </a:r>
            <a:r>
              <a:rPr kumimoji="1" lang="en-US" altLang="ja-JP" sz="1200" dirty="0">
                <a:solidFill>
                  <a:schemeClr val="bg2"/>
                </a:solidFill>
                <a:latin typeface="+mn-ea"/>
                <a:ea typeface="+mn-ea"/>
                <a:cs typeface="ヒラギノ角ゴ ProN W6"/>
              </a:rPr>
              <a:t>､</a:t>
            </a:r>
            <a:r>
              <a:rPr kumimoji="1" lang="ja-JP" altLang="en-US" sz="1200" dirty="0">
                <a:solidFill>
                  <a:schemeClr val="bg2"/>
                </a:solidFill>
                <a:latin typeface="+mn-ea"/>
                <a:ea typeface="+mn-ea"/>
                <a:cs typeface="ヒラギノ角ゴ ProN W6"/>
              </a:rPr>
              <a:t>大阪府の純粋な内部文書ではない</a:t>
            </a:r>
            <a:r>
              <a:rPr kumimoji="1" lang="en-US" altLang="ja-JP" sz="1200" dirty="0">
                <a:solidFill>
                  <a:schemeClr val="bg2"/>
                </a:solidFill>
                <a:latin typeface="+mn-ea"/>
                <a:ea typeface="+mn-ea"/>
                <a:cs typeface="ヒラギノ角ゴ ProN W6"/>
              </a:rPr>
              <a:t>｡</a:t>
            </a:r>
            <a:r>
              <a:rPr kumimoji="1" lang="ja-JP" altLang="en-US" sz="1200" dirty="0">
                <a:solidFill>
                  <a:schemeClr val="bg2"/>
                </a:solidFill>
                <a:latin typeface="+mn-ea"/>
                <a:ea typeface="+mn-ea"/>
                <a:cs typeface="ヒラギノ角ゴ ProN W6"/>
              </a:rPr>
              <a:t>･･･そのことを前提として評価されるべきものであるし、またそのようにしか評価できないものである。･･･</a:t>
            </a:r>
            <a:r>
              <a:rPr kumimoji="1" lang="ja-JP" altLang="en-US" sz="1200" u="sng" dirty="0">
                <a:solidFill>
                  <a:srgbClr val="FF0000"/>
                </a:solidFill>
                <a:latin typeface="+mn-ea"/>
                <a:ea typeface="+mn-ea"/>
                <a:cs typeface="ヒラギノ角ゴ ProN W6"/>
              </a:rPr>
              <a:t>本件非公開情報を公開することによる誤解が生じるものとは、認め難い</a:t>
            </a:r>
            <a:r>
              <a:rPr kumimoji="1" lang="en-US" altLang="ja-JP" sz="1200" dirty="0">
                <a:solidFill>
                  <a:schemeClr val="bg2"/>
                </a:solidFill>
                <a:latin typeface="+mn-ea"/>
                <a:ea typeface="+mn-ea"/>
                <a:cs typeface="ヒラギノ角ゴ ProN W6"/>
              </a:rPr>
              <a:t>｣</a:t>
            </a:r>
            <a:endParaRPr kumimoji="1" lang="ja-JP" altLang="en-US" sz="1200" dirty="0" smtClean="0">
              <a:solidFill>
                <a:schemeClr val="bg2"/>
              </a:solidFill>
              <a:latin typeface="+mn-ea"/>
              <a:ea typeface="+mn-ea"/>
              <a:cs typeface="ヒラギノ角ゴ ProN W6"/>
            </a:endParaRPr>
          </a:p>
        </p:txBody>
      </p:sp>
    </p:spTree>
    <p:extLst>
      <p:ext uri="{BB962C8B-B14F-4D97-AF65-F5344CB8AC3E}">
        <p14:creationId xmlns:p14="http://schemas.microsoft.com/office/powerpoint/2010/main" val="2633412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11</a:t>
            </a:fld>
            <a:endParaRPr lang="en-US" altLang="ja-JP"/>
          </a:p>
        </p:txBody>
      </p:sp>
      <p:sp>
        <p:nvSpPr>
          <p:cNvPr id="5" name="コンテンツ プレースホルダー 4"/>
          <p:cNvSpPr>
            <a:spLocks noGrp="1"/>
          </p:cNvSpPr>
          <p:nvPr>
            <p:ph idx="1"/>
          </p:nvPr>
        </p:nvSpPr>
        <p:spPr>
          <a:xfrm>
            <a:off x="351414" y="1143000"/>
            <a:ext cx="9146415" cy="5459804"/>
          </a:xfrm>
        </p:spPr>
        <p:txBody>
          <a:bodyPr>
            <a:normAutofit/>
          </a:bodyPr>
          <a:lstStyle/>
          <a:p>
            <a:r>
              <a:rPr kumimoji="1" lang="ja-JP" altLang="en-US" dirty="0" smtClean="0"/>
              <a:t>公文書管理法では、「文書の作成」、「文書の整理」、「文書の保存」について、義務づけられている。（</a:t>
            </a:r>
            <a:r>
              <a:rPr kumimoji="1" lang="en-US" altLang="ja-JP" dirty="0" smtClean="0"/>
              <a:t>4</a:t>
            </a:r>
            <a:r>
              <a:rPr kumimoji="1" lang="ja-JP" altLang="en-US" dirty="0" smtClean="0"/>
              <a:t>～</a:t>
            </a:r>
            <a:r>
              <a:rPr kumimoji="1" lang="en-US" altLang="ja-JP" dirty="0" smtClean="0"/>
              <a:t>6</a:t>
            </a:r>
            <a:r>
              <a:rPr kumimoji="1" lang="ja-JP" altLang="en-US" dirty="0" smtClean="0"/>
              <a:t>条）</a:t>
            </a:r>
            <a:endParaRPr kumimoji="1" lang="en-US" altLang="ja-JP" dirty="0" smtClean="0"/>
          </a:p>
          <a:p>
            <a:pPr lvl="1"/>
            <a:r>
              <a:rPr lang="ja-JP" altLang="en-US" sz="2000" dirty="0" smtClean="0"/>
              <a:t>「文書化される」＝「データ化される」ことにより、情報公開法の対象</a:t>
            </a:r>
            <a:endParaRPr lang="en-US" altLang="ja-JP" sz="2000" dirty="0" smtClean="0"/>
          </a:p>
          <a:p>
            <a:pPr marL="355600" lvl="1" indent="0">
              <a:buNone/>
            </a:pPr>
            <a:r>
              <a:rPr lang="ja-JP" altLang="en-US" sz="2000" dirty="0" smtClean="0"/>
              <a:t>→ </a:t>
            </a:r>
            <a:r>
              <a:rPr lang="ja-JP" altLang="en-US" sz="2000" dirty="0" smtClean="0"/>
              <a:t>情報公開法の対象となることを意識することにより、「公開」を意識</a:t>
            </a:r>
            <a:r>
              <a:rPr lang="ja-JP" altLang="en-US" sz="2000" dirty="0" smtClean="0"/>
              <a:t>した　</a:t>
            </a:r>
            <a:endParaRPr lang="en-US" altLang="ja-JP" sz="2000" dirty="0" smtClean="0"/>
          </a:p>
          <a:p>
            <a:pPr marL="355600" lvl="1" indent="0">
              <a:buNone/>
            </a:pPr>
            <a:r>
              <a:rPr lang="ja-JP" altLang="en-US" sz="2000" dirty="0" smtClean="0"/>
              <a:t>　 情報の作成</a:t>
            </a:r>
            <a:r>
              <a:rPr lang="ja-JP" altLang="en-US" sz="2000" dirty="0" smtClean="0"/>
              <a:t>につながる可能性</a:t>
            </a:r>
            <a:r>
              <a:rPr lang="ja-JP" altLang="en-US" sz="2000" dirty="0" smtClean="0"/>
              <a:t>がある。</a:t>
            </a:r>
            <a:endParaRPr lang="en-US" altLang="ja-JP" sz="2000" dirty="0" smtClean="0"/>
          </a:p>
          <a:p>
            <a:pPr marL="355600" lvl="1" indent="0">
              <a:buNone/>
            </a:pPr>
            <a:r>
              <a:rPr lang="ja-JP" altLang="en-US" sz="2000" dirty="0" smtClean="0"/>
              <a:t>→ オープンデータ政策へのつながりを整理できないか。</a:t>
            </a:r>
            <a:endParaRPr lang="en-US" altLang="ja-JP" sz="2000" dirty="0" smtClean="0"/>
          </a:p>
          <a:p>
            <a:pPr lvl="1"/>
            <a:endParaRPr lang="en-US" altLang="ja-JP" dirty="0"/>
          </a:p>
          <a:p>
            <a:r>
              <a:rPr kumimoji="1" lang="ja-JP" altLang="en-US" dirty="0" smtClean="0"/>
              <a:t>特定歴史公文書については、積極的に一般の利用に供することが求められている。（</a:t>
            </a:r>
            <a:r>
              <a:rPr kumimoji="1" lang="en-US" altLang="ja-JP" dirty="0" smtClean="0"/>
              <a:t>23</a:t>
            </a:r>
            <a:r>
              <a:rPr kumimoji="1" lang="ja-JP" altLang="en-US" dirty="0" smtClean="0"/>
              <a:t>条、努力義務）</a:t>
            </a:r>
            <a:endParaRPr kumimoji="1" lang="en-US" altLang="ja-JP" dirty="0" smtClean="0"/>
          </a:p>
          <a:p>
            <a:pPr lvl="1"/>
            <a:r>
              <a:rPr kumimoji="1" lang="ja-JP" altLang="en-US" sz="2000" dirty="0" smtClean="0"/>
              <a:t>どのようなデータが「特定歴史公文書」となるかは規定されていない。</a:t>
            </a:r>
            <a:endParaRPr kumimoji="1" lang="en-US" altLang="ja-JP" sz="2000" dirty="0" smtClean="0"/>
          </a:p>
          <a:p>
            <a:pPr lvl="1"/>
            <a:r>
              <a:rPr kumimoji="1" lang="ja-JP" altLang="en-US" sz="2000" dirty="0" smtClean="0"/>
              <a:t>個人情報が含まれている場合、当該箇所は公開対象ではない</a:t>
            </a:r>
            <a:r>
              <a:rPr kumimoji="1" lang="ja-JP" altLang="en-US" sz="2000" dirty="0" smtClean="0"/>
              <a:t>。</a:t>
            </a:r>
            <a:endParaRPr lang="en-US" altLang="ja-JP" sz="2000" dirty="0"/>
          </a:p>
          <a:p>
            <a:pPr marL="355600" lvl="1" indent="0">
              <a:buNone/>
            </a:pPr>
            <a:r>
              <a:rPr kumimoji="1" lang="ja-JP" altLang="en-US" sz="2000" dirty="0" smtClean="0"/>
              <a:t>→ 特定歴史公文書についてはオープンデータになる可能性が</a:t>
            </a:r>
            <a:r>
              <a:rPr kumimoji="1" lang="ja-JP" altLang="en-US" sz="2000" dirty="0" smtClean="0"/>
              <a:t>ある</a:t>
            </a:r>
            <a:endParaRPr kumimoji="1" lang="en-US" altLang="ja-JP" sz="2000" dirty="0" smtClean="0"/>
          </a:p>
        </p:txBody>
      </p:sp>
      <p:sp>
        <p:nvSpPr>
          <p:cNvPr id="6" name="タイトル 1"/>
          <p:cNvSpPr>
            <a:spLocks noGrp="1"/>
          </p:cNvSpPr>
          <p:nvPr>
            <p:ph type="title"/>
          </p:nvPr>
        </p:nvSpPr>
        <p:spPr>
          <a:xfrm>
            <a:off x="387642" y="304800"/>
            <a:ext cx="9134339" cy="581715"/>
          </a:xfrm>
        </p:spPr>
        <p:txBody>
          <a:bodyPr/>
          <a:lstStyle/>
          <a:p>
            <a:r>
              <a:rPr lang="en-US" altLang="ja-JP" sz="2400" dirty="0" smtClean="0"/>
              <a:t>7</a:t>
            </a:r>
            <a:r>
              <a:rPr lang="en-US" altLang="ja-JP" sz="2400" dirty="0" smtClean="0"/>
              <a:t>. </a:t>
            </a:r>
            <a:r>
              <a:rPr lang="ja-JP" altLang="en-US" sz="2400" dirty="0" smtClean="0"/>
              <a:t>国内</a:t>
            </a:r>
            <a:r>
              <a:rPr lang="ja-JP" altLang="en-US" sz="2400" dirty="0" smtClean="0"/>
              <a:t>における</a:t>
            </a:r>
            <a:r>
              <a:rPr lang="ja-JP" altLang="en-US" sz="2400" dirty="0"/>
              <a:t>オープンデータ政策</a:t>
            </a:r>
            <a:r>
              <a:rPr lang="ja-JP" altLang="en-US" sz="2400" dirty="0" smtClean="0"/>
              <a:t>と公文書管理法</a:t>
            </a:r>
            <a:endParaRPr kumimoji="1" lang="ja-JP" altLang="en-US" dirty="0"/>
          </a:p>
        </p:txBody>
      </p:sp>
    </p:spTree>
    <p:extLst>
      <p:ext uri="{BB962C8B-B14F-4D97-AF65-F5344CB8AC3E}">
        <p14:creationId xmlns:p14="http://schemas.microsoft.com/office/powerpoint/2010/main" val="2549021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12</a:t>
            </a:fld>
            <a:endParaRPr lang="en-US" altLang="ja-JP"/>
          </a:p>
        </p:txBody>
      </p:sp>
      <p:sp>
        <p:nvSpPr>
          <p:cNvPr id="5" name="コンテンツ プレースホルダー 4"/>
          <p:cNvSpPr>
            <a:spLocks noGrp="1"/>
          </p:cNvSpPr>
          <p:nvPr>
            <p:ph idx="1"/>
          </p:nvPr>
        </p:nvSpPr>
        <p:spPr>
          <a:xfrm>
            <a:off x="351414" y="1143000"/>
            <a:ext cx="9146415" cy="5459804"/>
          </a:xfrm>
        </p:spPr>
        <p:txBody>
          <a:bodyPr>
            <a:normAutofit/>
          </a:bodyPr>
          <a:lstStyle/>
          <a:p>
            <a:r>
              <a:rPr kumimoji="1" lang="ja-JP" altLang="en-US" sz="2000" dirty="0" smtClean="0"/>
              <a:t>現在、政府の保有データは政府標準利用規約（第</a:t>
            </a:r>
            <a:r>
              <a:rPr kumimoji="1" lang="en-US" altLang="ja-JP" sz="2000" dirty="0" smtClean="0"/>
              <a:t>1.0</a:t>
            </a:r>
            <a:r>
              <a:rPr kumimoji="1" lang="ja-JP" altLang="en-US" sz="2000" dirty="0" smtClean="0"/>
              <a:t>版）でオープンデータとして公開されている。</a:t>
            </a:r>
            <a:endParaRPr kumimoji="1" lang="en-US" altLang="ja-JP" sz="2000" dirty="0" smtClean="0"/>
          </a:p>
          <a:p>
            <a:r>
              <a:rPr kumimoji="1" lang="ja-JP" altLang="en-US" sz="2000" dirty="0" smtClean="0"/>
              <a:t>当該行為は、現行の法律との関係で阻害要因となっているものがあるかどうかについて整理する必要がある。</a:t>
            </a:r>
            <a:endParaRPr kumimoji="1" lang="en-US" altLang="ja-JP" sz="2000" dirty="0" smtClean="0"/>
          </a:p>
        </p:txBody>
      </p:sp>
      <p:sp>
        <p:nvSpPr>
          <p:cNvPr id="6" name="タイトル 1"/>
          <p:cNvSpPr>
            <a:spLocks noGrp="1"/>
          </p:cNvSpPr>
          <p:nvPr>
            <p:ph type="title"/>
          </p:nvPr>
        </p:nvSpPr>
        <p:spPr>
          <a:xfrm>
            <a:off x="387642" y="304800"/>
            <a:ext cx="9134339" cy="581715"/>
          </a:xfrm>
        </p:spPr>
        <p:txBody>
          <a:bodyPr/>
          <a:lstStyle/>
          <a:p>
            <a:r>
              <a:rPr lang="en-US" altLang="ja-JP" sz="2400" dirty="0"/>
              <a:t>8</a:t>
            </a:r>
            <a:r>
              <a:rPr lang="en-US" altLang="ja-JP" sz="2400" dirty="0" smtClean="0"/>
              <a:t>. </a:t>
            </a:r>
            <a:r>
              <a:rPr lang="ja-JP" altLang="en-US" sz="2400" dirty="0" smtClean="0"/>
              <a:t>政府標準利用規約（第</a:t>
            </a:r>
            <a:r>
              <a:rPr lang="en-US" altLang="ja-JP" sz="2400" dirty="0" smtClean="0"/>
              <a:t>1.0</a:t>
            </a:r>
            <a:r>
              <a:rPr lang="ja-JP" altLang="en-US" sz="2400" dirty="0" smtClean="0"/>
              <a:t>版）と、関連法制度</a:t>
            </a:r>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4185934566"/>
              </p:ext>
            </p:extLst>
          </p:nvPr>
        </p:nvGraphicFramePr>
        <p:xfrm>
          <a:off x="704527" y="2852937"/>
          <a:ext cx="8817453" cy="3460465"/>
        </p:xfrm>
        <a:graphic>
          <a:graphicData uri="http://schemas.openxmlformats.org/drawingml/2006/table">
            <a:tbl>
              <a:tblPr firstRow="1" bandRow="1">
                <a:tableStyleId>{21E4AEA4-8DFA-4A89-87EB-49C32662AFE0}</a:tableStyleId>
              </a:tblPr>
              <a:tblGrid>
                <a:gridCol w="1852406"/>
                <a:gridCol w="6965047"/>
              </a:tblGrid>
              <a:tr h="351505">
                <a:tc>
                  <a:txBody>
                    <a:bodyPr/>
                    <a:lstStyle/>
                    <a:p>
                      <a:r>
                        <a:rPr kumimoji="1" lang="ja-JP" altLang="en-US" sz="1600" dirty="0" smtClean="0"/>
                        <a:t>法律</a:t>
                      </a:r>
                      <a:endParaRPr kumimoji="1" lang="ja-JP" altLang="en-US" sz="1600" dirty="0"/>
                    </a:p>
                  </a:txBody>
                  <a:tcPr/>
                </a:tc>
                <a:tc>
                  <a:txBody>
                    <a:bodyPr/>
                    <a:lstStyle/>
                    <a:p>
                      <a:r>
                        <a:rPr kumimoji="1" lang="ja-JP" altLang="en-US" sz="1600" dirty="0" smtClean="0"/>
                        <a:t>オープンデータとの関係</a:t>
                      </a:r>
                      <a:endParaRPr kumimoji="1" lang="ja-JP" altLang="en-US" sz="1600" dirty="0"/>
                    </a:p>
                  </a:txBody>
                  <a:tcPr/>
                </a:tc>
              </a:tr>
              <a:tr h="1308920">
                <a:tc>
                  <a:txBody>
                    <a:bodyPr/>
                    <a:lstStyle/>
                    <a:p>
                      <a:r>
                        <a:rPr kumimoji="1" lang="ja-JP" altLang="en-US" sz="1600" dirty="0" smtClean="0"/>
                        <a:t>情報公開法</a:t>
                      </a:r>
                      <a:endParaRPr kumimoji="1" lang="ja-JP" altLang="en-US" sz="1600" dirty="0"/>
                    </a:p>
                  </a:txBody>
                  <a:tcPr anchor="ctr"/>
                </a:tc>
                <a:tc>
                  <a:txBody>
                    <a:bodyPr/>
                    <a:lstStyle/>
                    <a:p>
                      <a:pPr marL="285750" indent="-285750">
                        <a:buFont typeface="Arial" panose="020B0604020202020204" pitchFamily="34" charset="0"/>
                        <a:buChar char="•"/>
                      </a:pPr>
                      <a:r>
                        <a:rPr kumimoji="1" lang="ja-JP" altLang="en-US" sz="1600" dirty="0" smtClean="0"/>
                        <a:t>情報の公開について定めた制度であり、情報の利活用については定めていない。</a:t>
                      </a:r>
                      <a:endParaRPr kumimoji="1" lang="en-US" altLang="ja-JP" sz="1600" dirty="0" smtClean="0"/>
                    </a:p>
                    <a:p>
                      <a:pPr marL="285750" indent="-285750">
                        <a:buFont typeface="Arial" panose="020B0604020202020204" pitchFamily="34" charset="0"/>
                        <a:buChar char="•"/>
                      </a:pPr>
                      <a:r>
                        <a:rPr kumimoji="1" lang="ja-JP" altLang="en-US" sz="1600" dirty="0" smtClean="0"/>
                        <a:t>情報公開制度によって公開された文書が、ウェブサイトに掲載された場合、政府標準利用規約に則って管理されるという整理で良いかは検討の必要がある。</a:t>
                      </a:r>
                      <a:endParaRPr kumimoji="1" lang="ja-JP" altLang="en-US" sz="1600" dirty="0"/>
                    </a:p>
                  </a:txBody>
                  <a:tcPr/>
                </a:tc>
              </a:tr>
              <a:tr h="1795959">
                <a:tc>
                  <a:txBody>
                    <a:bodyPr/>
                    <a:lstStyle/>
                    <a:p>
                      <a:r>
                        <a:rPr kumimoji="1" lang="ja-JP" altLang="en-US" sz="1600" dirty="0" smtClean="0"/>
                        <a:t>公文書管理法</a:t>
                      </a:r>
                      <a:endParaRPr kumimoji="1" lang="ja-JP" altLang="en-US" sz="1600" dirty="0"/>
                    </a:p>
                  </a:txBody>
                  <a:tcPr anchor="ctr"/>
                </a:tc>
                <a:tc>
                  <a:txBody>
                    <a:bodyPr/>
                    <a:lstStyle/>
                    <a:p>
                      <a:pPr marL="285750" indent="-285750">
                        <a:buFont typeface="Arial" panose="020B0604020202020204" pitchFamily="34" charset="0"/>
                        <a:buChar char="•"/>
                      </a:pPr>
                      <a:r>
                        <a:rPr kumimoji="1" lang="ja-JP" altLang="en-US" sz="1600" dirty="0" smtClean="0"/>
                        <a:t>行政機関の保有する情報の作成、保存、管理や、特定歴史公文書等の保存、利用について定めている。</a:t>
                      </a:r>
                      <a:endParaRPr kumimoji="1" lang="en-US" altLang="ja-JP" sz="1600" dirty="0" smtClean="0"/>
                    </a:p>
                    <a:p>
                      <a:pPr marL="285750" indent="-285750">
                        <a:buFont typeface="Arial" panose="020B0604020202020204" pitchFamily="34" charset="0"/>
                        <a:buChar char="•"/>
                      </a:pPr>
                      <a:r>
                        <a:rPr kumimoji="1" lang="ja-JP" altLang="en-US" sz="1600" dirty="0" smtClean="0"/>
                        <a:t>情報の利用について制限をかける条項として、情報公開法の非開示情報等について定めた第</a:t>
                      </a:r>
                      <a:r>
                        <a:rPr kumimoji="1" lang="en-US" altLang="ja-JP" sz="1600" dirty="0" smtClean="0"/>
                        <a:t>16</a:t>
                      </a:r>
                      <a:r>
                        <a:rPr kumimoji="1" lang="ja-JP" altLang="en-US" sz="1600" dirty="0" smtClean="0"/>
                        <a:t>条があるが、政府標準利用規約は公開した情報についての定めであるため阻害要因ではない。</a:t>
                      </a:r>
                    </a:p>
                    <a:p>
                      <a:pPr marL="285750" indent="-285750">
                        <a:buFont typeface="Arial" panose="020B0604020202020204" pitchFamily="34" charset="0"/>
                        <a:buChar char="•"/>
                      </a:pPr>
                      <a:r>
                        <a:rPr kumimoji="1" lang="ja-JP" altLang="en-US" sz="1600" dirty="0" smtClean="0"/>
                        <a:t>特定歴史公文書については利用の推進を求めており、オープンデータとの親和性が高い。</a:t>
                      </a:r>
                      <a:endParaRPr kumimoji="1" lang="ja-JP" altLang="en-US" sz="1600" dirty="0"/>
                    </a:p>
                  </a:txBody>
                  <a:tcPr/>
                </a:tc>
              </a:tr>
            </a:tbl>
          </a:graphicData>
        </a:graphic>
      </p:graphicFrame>
    </p:spTree>
    <p:extLst>
      <p:ext uri="{BB962C8B-B14F-4D97-AF65-F5344CB8AC3E}">
        <p14:creationId xmlns:p14="http://schemas.microsoft.com/office/powerpoint/2010/main" val="4224993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参考：参考となる情報公開条例</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pPr marL="360000" indent="-342900">
              <a:lnSpc>
                <a:spcPct val="150000"/>
              </a:lnSpc>
              <a:buFont typeface="Wingdings" panose="05000000000000000000" pitchFamily="2" charset="2"/>
              <a:buChar char="l"/>
            </a:pPr>
            <a:r>
              <a:rPr lang="ja-JP" altLang="en-US" dirty="0"/>
              <a:t>参考：神奈川県情報公開条例</a:t>
            </a:r>
            <a:endParaRPr lang="en-US" altLang="ja-JP" dirty="0"/>
          </a:p>
          <a:p>
            <a:pPr marL="296500" lvl="1" indent="0">
              <a:lnSpc>
                <a:spcPct val="120000"/>
              </a:lnSpc>
              <a:buNone/>
            </a:pPr>
            <a:r>
              <a:rPr lang="ja-JP" altLang="en-US" dirty="0"/>
              <a:t>（情報の提供）</a:t>
            </a:r>
          </a:p>
          <a:p>
            <a:pPr marL="296500" lvl="1" indent="0">
              <a:lnSpc>
                <a:spcPct val="120000"/>
              </a:lnSpc>
              <a:buNone/>
            </a:pPr>
            <a:r>
              <a:rPr lang="ja-JP" altLang="en-US" dirty="0"/>
              <a:t>第</a:t>
            </a:r>
            <a:r>
              <a:rPr lang="en-US" altLang="ja-JP" dirty="0"/>
              <a:t>23</a:t>
            </a:r>
            <a:r>
              <a:rPr lang="ja-JP" altLang="en-US" dirty="0"/>
              <a:t>条   実施機関は、前条に規定するもののほか、県政に関する情報を、多様な媒体の活用等により、県民に積極的に提供するよう努めるとともに、県民の求めに応じ、当該情報を迅速かつ簡易な手続により提供するよう努めなければならない。</a:t>
            </a:r>
          </a:p>
          <a:p>
            <a:pPr marL="817200" lvl="1" indent="-342900">
              <a:lnSpc>
                <a:spcPct val="120000"/>
              </a:lnSpc>
              <a:buFont typeface="Wingdings" panose="05000000000000000000" pitchFamily="2" charset="2"/>
              <a:buChar char="l"/>
            </a:pPr>
            <a:endParaRPr lang="en-US" altLang="ja-JP" dirty="0"/>
          </a:p>
          <a:p>
            <a:pPr marL="296500" lvl="1" indent="0">
              <a:lnSpc>
                <a:spcPct val="120000"/>
              </a:lnSpc>
              <a:buNone/>
            </a:pPr>
            <a:r>
              <a:rPr lang="en-US" altLang="ja-JP" dirty="0"/>
              <a:t>23</a:t>
            </a:r>
            <a:r>
              <a:rPr lang="ja-JP" altLang="en-US" dirty="0"/>
              <a:t>条の情報提供に関する要綱</a:t>
            </a:r>
          </a:p>
          <a:p>
            <a:pPr marL="296500" lvl="1" indent="0">
              <a:lnSpc>
                <a:spcPct val="120000"/>
              </a:lnSpc>
              <a:buNone/>
            </a:pPr>
            <a:r>
              <a:rPr lang="ja-JP" altLang="en-US" dirty="0"/>
              <a:t>（対象文書）</a:t>
            </a:r>
          </a:p>
          <a:p>
            <a:pPr marL="296500" lvl="1" indent="0">
              <a:lnSpc>
                <a:spcPct val="120000"/>
              </a:lnSpc>
              <a:buNone/>
            </a:pPr>
            <a:r>
              <a:rPr lang="ja-JP" altLang="en-US" dirty="0"/>
              <a:t>第３条 </a:t>
            </a:r>
            <a:r>
              <a:rPr lang="ja-JP" altLang="en-US" u="sng" dirty="0">
                <a:solidFill>
                  <a:srgbClr val="FF0000"/>
                </a:solidFill>
              </a:rPr>
              <a:t>公開請求の手続によることなく</a:t>
            </a:r>
            <a:r>
              <a:rPr lang="ja-JP" altLang="en-US" dirty="0"/>
              <a:t>、情報提供できる行政文書</a:t>
            </a:r>
            <a:r>
              <a:rPr lang="en-US" altLang="ja-JP" dirty="0"/>
              <a:t>…</a:t>
            </a:r>
          </a:p>
          <a:p>
            <a:pPr marL="296500" lvl="1" indent="0">
              <a:lnSpc>
                <a:spcPct val="120000"/>
              </a:lnSpc>
              <a:buNone/>
            </a:pPr>
            <a:r>
              <a:rPr lang="en-US" altLang="ja-JP" dirty="0" smtClean="0"/>
              <a:t>(</a:t>
            </a:r>
            <a:r>
              <a:rPr lang="en-US" altLang="ja-JP" dirty="0"/>
              <a:t>1) </a:t>
            </a:r>
            <a:r>
              <a:rPr lang="ja-JP" altLang="en-US" u="sng" dirty="0"/>
              <a:t>過去に公開請求があり全部を公開した行政文書で、求めを受けた時点</a:t>
            </a:r>
            <a:r>
              <a:rPr lang="ja-JP" altLang="en-US" u="sng" dirty="0" smtClean="0"/>
              <a:t>において</a:t>
            </a:r>
            <a:r>
              <a:rPr lang="ja-JP" altLang="en-US" u="sng" dirty="0"/>
              <a:t>も明らかに判断が</a:t>
            </a:r>
            <a:r>
              <a:rPr lang="ja-JP" altLang="en-US" u="sng" dirty="0" smtClean="0"/>
              <a:t>変　</a:t>
            </a:r>
            <a:r>
              <a:rPr lang="en-US" altLang="ja-JP" dirty="0" smtClean="0"/>
              <a:t>	</a:t>
            </a:r>
            <a:r>
              <a:rPr lang="ja-JP" altLang="en-US" u="sng" dirty="0" smtClean="0"/>
              <a:t>わらない</a:t>
            </a:r>
            <a:r>
              <a:rPr lang="ja-JP" altLang="en-US" u="sng" dirty="0"/>
              <a:t>もの</a:t>
            </a:r>
          </a:p>
          <a:p>
            <a:pPr marL="296500" lvl="1" indent="0">
              <a:lnSpc>
                <a:spcPct val="120000"/>
              </a:lnSpc>
              <a:buNone/>
            </a:pPr>
            <a:r>
              <a:rPr lang="en-US" altLang="ja-JP" dirty="0" smtClean="0"/>
              <a:t>(</a:t>
            </a:r>
            <a:r>
              <a:rPr lang="en-US" altLang="ja-JP" dirty="0"/>
              <a:t>2) </a:t>
            </a:r>
            <a:r>
              <a:rPr lang="ja-JP" altLang="en-US" dirty="0"/>
              <a:t>既に公表されている情報のみが記載されている行政文書</a:t>
            </a:r>
          </a:p>
          <a:p>
            <a:pPr marL="296500" lvl="1" indent="0">
              <a:lnSpc>
                <a:spcPct val="120000"/>
              </a:lnSpc>
              <a:buNone/>
            </a:pPr>
            <a:r>
              <a:rPr lang="en-US" altLang="ja-JP" dirty="0" smtClean="0"/>
              <a:t>(</a:t>
            </a:r>
            <a:r>
              <a:rPr lang="en-US" altLang="ja-JP" dirty="0"/>
              <a:t>3) </a:t>
            </a:r>
            <a:r>
              <a:rPr lang="ja-JP" altLang="en-US" dirty="0"/>
              <a:t>その他条例第５条各号に規定する非公開情報が含まれていないことが</a:t>
            </a:r>
            <a:r>
              <a:rPr lang="ja-JP" altLang="en-US" dirty="0" smtClean="0"/>
              <a:t>明らかな</a:t>
            </a:r>
            <a:r>
              <a:rPr lang="ja-JP" altLang="en-US" dirty="0"/>
              <a:t>行政文書</a:t>
            </a:r>
            <a:endParaRPr lang="en-US" altLang="ja-JP" dirty="0"/>
          </a:p>
          <a:p>
            <a:pPr marL="360000" indent="-342900">
              <a:lnSpc>
                <a:spcPct val="120000"/>
              </a:lnSpc>
              <a:buFont typeface="Wingdings" panose="05000000000000000000" pitchFamily="2" charset="2"/>
              <a:buChar char="l"/>
            </a:pPr>
            <a:endParaRPr lang="en-US" altLang="ja-JP" dirty="0"/>
          </a:p>
          <a:p>
            <a:pPr marL="360000" indent="-342900">
              <a:lnSpc>
                <a:spcPct val="120000"/>
              </a:lnSpc>
              <a:buFont typeface="Wingdings" panose="05000000000000000000" pitchFamily="2" charset="2"/>
              <a:buChar char="l"/>
            </a:pPr>
            <a:r>
              <a:rPr lang="ja-JP" altLang="en-US" dirty="0"/>
              <a:t>オープンデータ化を義務づけているわけではないが、手続をすることなく提供が可能になるという規定を有し、積極的な提供について努力義務を課している</a:t>
            </a:r>
            <a:r>
              <a:rPr lang="ja-JP" altLang="en-US" dirty="0" smtClean="0"/>
              <a:t>。</a:t>
            </a:r>
            <a:endParaRPr lang="en-US" altLang="ja-JP"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13</a:t>
            </a:fld>
            <a:endParaRPr lang="en-US" altLang="ja-JP"/>
          </a:p>
        </p:txBody>
      </p:sp>
    </p:spTree>
    <p:extLst>
      <p:ext uri="{BB962C8B-B14F-4D97-AF65-F5344CB8AC3E}">
        <p14:creationId xmlns:p14="http://schemas.microsoft.com/office/powerpoint/2010/main" val="1254766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14</a:t>
            </a:fld>
            <a:endParaRPr lang="en-US" altLang="ja-JP"/>
          </a:p>
        </p:txBody>
      </p:sp>
      <p:sp>
        <p:nvSpPr>
          <p:cNvPr id="5" name="コンテンツ プレースホルダー 4"/>
          <p:cNvSpPr>
            <a:spLocks noGrp="1"/>
          </p:cNvSpPr>
          <p:nvPr>
            <p:ph idx="1"/>
          </p:nvPr>
        </p:nvSpPr>
        <p:spPr>
          <a:xfrm>
            <a:off x="351414" y="1143000"/>
            <a:ext cx="9146415" cy="5459804"/>
          </a:xfrm>
        </p:spPr>
        <p:txBody>
          <a:bodyPr>
            <a:noAutofit/>
          </a:bodyPr>
          <a:lstStyle/>
          <a:p>
            <a:pPr marL="0" indent="0">
              <a:spcBef>
                <a:spcPts val="300"/>
              </a:spcBef>
              <a:buNone/>
            </a:pPr>
            <a:r>
              <a:rPr lang="ja-JP" altLang="en-US" sz="1000" dirty="0" smtClean="0"/>
              <a:t>第二章</a:t>
            </a:r>
            <a:r>
              <a:rPr lang="ja-JP" altLang="en-US" sz="1000" dirty="0"/>
              <a:t>　行政文書の管理</a:t>
            </a:r>
          </a:p>
          <a:p>
            <a:pPr marL="0" indent="0">
              <a:spcBef>
                <a:spcPts val="300"/>
              </a:spcBef>
              <a:buNone/>
            </a:pPr>
            <a:r>
              <a:rPr lang="ja-JP" altLang="en-US" sz="1000" dirty="0" smtClean="0"/>
              <a:t>第一節</a:t>
            </a:r>
            <a:r>
              <a:rPr lang="ja-JP" altLang="en-US" sz="1000" dirty="0"/>
              <a:t>　文書の作成</a:t>
            </a:r>
          </a:p>
          <a:p>
            <a:pPr marL="0" indent="0">
              <a:spcBef>
                <a:spcPts val="300"/>
              </a:spcBef>
              <a:buNone/>
            </a:pPr>
            <a:r>
              <a:rPr lang="ja-JP" altLang="en-US" sz="1000" dirty="0" smtClean="0"/>
              <a:t>第四条 </a:t>
            </a:r>
            <a:r>
              <a:rPr lang="ja-JP" altLang="en-US" sz="1000" dirty="0"/>
              <a:t>　行政機関の職員は、第一条の目的の達成に資するため、当該行政機関における経緯も含めた意思決定に至る過程並びに当該行政機関の事務及び事業の実績を合理的に跡付け、又は検証することができるよう、処理に係る事案が軽微なものである場合を除き、次に掲げる事項その他の事項について、文書を作成しなければならない。</a:t>
            </a:r>
          </a:p>
          <a:p>
            <a:pPr marL="0" indent="0">
              <a:spcBef>
                <a:spcPts val="300"/>
              </a:spcBef>
              <a:buNone/>
            </a:pPr>
            <a:r>
              <a:rPr lang="ja-JP" altLang="en-US" sz="1000" dirty="0"/>
              <a:t>一 　法令の制定又は改廃及びその経緯</a:t>
            </a:r>
          </a:p>
          <a:p>
            <a:pPr marL="0" indent="0">
              <a:spcBef>
                <a:spcPts val="300"/>
              </a:spcBef>
              <a:buNone/>
            </a:pPr>
            <a:r>
              <a:rPr lang="ja-JP" altLang="en-US" sz="1000" dirty="0"/>
              <a:t>二 　前号に定めるもののほか、閣議、関係行政機関の長で構成される会議又は省議（これらに準ずるものを含む。）の決定又は了解及びその経緯</a:t>
            </a:r>
          </a:p>
          <a:p>
            <a:pPr marL="0" indent="0">
              <a:spcBef>
                <a:spcPts val="300"/>
              </a:spcBef>
              <a:buNone/>
            </a:pPr>
            <a:r>
              <a:rPr lang="ja-JP" altLang="en-US" sz="1000" dirty="0"/>
              <a:t>三 　複数の行政機関による申合せ又は他の行政機関若しくは地方公共団体に対して示す基準の設定及びその経緯</a:t>
            </a:r>
          </a:p>
          <a:p>
            <a:pPr marL="0" indent="0">
              <a:spcBef>
                <a:spcPts val="300"/>
              </a:spcBef>
              <a:buNone/>
            </a:pPr>
            <a:r>
              <a:rPr lang="ja-JP" altLang="en-US" sz="1000" dirty="0"/>
              <a:t>四 　個人又は法人の権利義務の得喪及びその経緯</a:t>
            </a:r>
          </a:p>
          <a:p>
            <a:pPr marL="0" indent="0">
              <a:spcBef>
                <a:spcPts val="300"/>
              </a:spcBef>
              <a:buNone/>
            </a:pPr>
            <a:r>
              <a:rPr lang="ja-JP" altLang="en-US" sz="1000" dirty="0"/>
              <a:t>五 　職員の人事に関する</a:t>
            </a:r>
            <a:r>
              <a:rPr lang="ja-JP" altLang="en-US" sz="1000" dirty="0" smtClean="0"/>
              <a:t>事項</a:t>
            </a:r>
            <a:endParaRPr lang="en-US" altLang="ja-JP" sz="1000" dirty="0" smtClean="0"/>
          </a:p>
          <a:p>
            <a:pPr>
              <a:spcBef>
                <a:spcPts val="300"/>
              </a:spcBef>
            </a:pPr>
            <a:endParaRPr lang="en-US" altLang="ja-JP" sz="1000" dirty="0" smtClean="0"/>
          </a:p>
          <a:p>
            <a:pPr marL="0" indent="0">
              <a:spcBef>
                <a:spcPts val="300"/>
              </a:spcBef>
              <a:buNone/>
            </a:pPr>
            <a:r>
              <a:rPr lang="ja-JP" altLang="en-US" sz="1000" dirty="0" smtClean="0"/>
              <a:t>第二節</a:t>
            </a:r>
            <a:r>
              <a:rPr lang="ja-JP" altLang="en-US" sz="1000" dirty="0"/>
              <a:t>　行政文書の整理等</a:t>
            </a:r>
          </a:p>
          <a:p>
            <a:pPr marL="0" indent="0">
              <a:spcBef>
                <a:spcPts val="300"/>
              </a:spcBef>
              <a:buNone/>
            </a:pPr>
            <a:r>
              <a:rPr lang="ja-JP" altLang="en-US" sz="1000" dirty="0" smtClean="0"/>
              <a:t>（</a:t>
            </a:r>
            <a:r>
              <a:rPr lang="ja-JP" altLang="en-US" sz="1000" dirty="0"/>
              <a:t>整理）</a:t>
            </a:r>
          </a:p>
          <a:p>
            <a:pPr marL="0" indent="0">
              <a:spcBef>
                <a:spcPts val="300"/>
              </a:spcBef>
              <a:buNone/>
            </a:pPr>
            <a:r>
              <a:rPr lang="ja-JP" altLang="en-US" sz="1000" dirty="0"/>
              <a:t>第五条 　行政機関の職員が行政文書を作成し、又は取得したときは、当該行政機関の長は、政令で定めるところにより、当該行政文書について分類し、名称を付するとともに、保存期間及び保存期間の満了する日を設定しなければならない。</a:t>
            </a:r>
          </a:p>
          <a:p>
            <a:pPr marL="0" indent="0">
              <a:spcBef>
                <a:spcPts val="300"/>
              </a:spcBef>
              <a:buNone/>
            </a:pPr>
            <a:r>
              <a:rPr lang="ja-JP" altLang="en-US" sz="1000" dirty="0"/>
              <a:t>２ 　行政機関の長は、能率的な事務又は事業の処理及び行政文書の適切な保存に資するよう、単独で管理することが適当であると認める行政文書を除き、適時に、相互に密接な関連を有する行政文書（保存期間を同じくすることが適当であるものに限る。）を一の集合物（以下「行政文書ファイル」という。）にまとめなければならない。</a:t>
            </a:r>
          </a:p>
          <a:p>
            <a:pPr marL="0" indent="0">
              <a:spcBef>
                <a:spcPts val="300"/>
              </a:spcBef>
              <a:buNone/>
            </a:pPr>
            <a:r>
              <a:rPr lang="ja-JP" altLang="en-US" sz="1000" dirty="0"/>
              <a:t>３ 　前項の場合において、行政機関の長は、政令で定めるところにより、当該行政文書ファイルについて分類し、名称を付するとともに、保存期間及び保存期間の満了する日を設定しなければならない。</a:t>
            </a:r>
          </a:p>
          <a:p>
            <a:pPr marL="0" indent="0">
              <a:spcBef>
                <a:spcPts val="300"/>
              </a:spcBef>
              <a:buNone/>
            </a:pPr>
            <a:r>
              <a:rPr lang="ja-JP" altLang="en-US" sz="1000" dirty="0"/>
              <a:t>４ 　行政機関の長は、第一項及び前項の規定により設定した保存期間及び保存期間の満了する日を、政令で定めるところにより、延長することができる。</a:t>
            </a:r>
          </a:p>
          <a:p>
            <a:pPr marL="0" indent="0">
              <a:spcBef>
                <a:spcPts val="300"/>
              </a:spcBef>
              <a:buNone/>
            </a:pPr>
            <a:r>
              <a:rPr lang="ja-JP" altLang="en-US" sz="1000" dirty="0"/>
              <a:t>５ 　行政機関の長は、行政文書ファイル及び単独で管理している行政文書（以下「行政文書ファイル等」という。）について、保存期間（延長された場合にあっては、延長後の保存期間。以下同じ。）の満了前のできる限り早い時期に、保存期間が満了したときの措置として、歴史公文書等に該当するものにあっては政令で定めるところにより国立公文書館等への移管の措置を、それ以外のものにあっては廃棄の措置をとるべきことを定めなければならない。</a:t>
            </a:r>
          </a:p>
          <a:p>
            <a:pPr marL="0" indent="0">
              <a:spcBef>
                <a:spcPts val="300"/>
              </a:spcBef>
              <a:buNone/>
            </a:pPr>
            <a:endParaRPr lang="en-US" altLang="ja-JP" sz="1000" dirty="0" smtClean="0"/>
          </a:p>
          <a:p>
            <a:pPr marL="0" indent="0">
              <a:spcBef>
                <a:spcPts val="300"/>
              </a:spcBef>
              <a:buNone/>
            </a:pPr>
            <a:r>
              <a:rPr lang="ja-JP" altLang="en-US" sz="1000" dirty="0" smtClean="0"/>
              <a:t>（</a:t>
            </a:r>
            <a:r>
              <a:rPr lang="ja-JP" altLang="en-US" sz="1000" dirty="0"/>
              <a:t>保存）</a:t>
            </a:r>
          </a:p>
          <a:p>
            <a:pPr marL="0" indent="0">
              <a:spcBef>
                <a:spcPts val="300"/>
              </a:spcBef>
              <a:buNone/>
            </a:pPr>
            <a:r>
              <a:rPr lang="ja-JP" altLang="en-US" sz="1000" dirty="0"/>
              <a:t>第六条 　行政機関の長は、行政文書ファイル等について、当該行政文書ファイル等の保存期間の満了する日までの間、その内容、時の経過、利用の状況等に応じ、適切な保存及び利用を確保するために必要な場所において、適切な記録媒体により、識別を容易にするための措置を講じた上で保存しなければならない。</a:t>
            </a:r>
          </a:p>
          <a:p>
            <a:pPr marL="0" indent="0">
              <a:spcBef>
                <a:spcPts val="300"/>
              </a:spcBef>
              <a:buNone/>
            </a:pPr>
            <a:r>
              <a:rPr lang="ja-JP" altLang="en-US" sz="1000" dirty="0"/>
              <a:t>２ 　前項の場合において、行政機関の長は、当該行政文書ファイル等の集中管理の推進に努めなければならない。</a:t>
            </a:r>
            <a:endParaRPr kumimoji="1" lang="en-US" altLang="ja-JP" sz="1000" dirty="0" smtClean="0"/>
          </a:p>
          <a:p>
            <a:pPr>
              <a:spcBef>
                <a:spcPts val="300"/>
              </a:spcBef>
            </a:pPr>
            <a:endParaRPr kumimoji="1" lang="en-US" altLang="ja-JP" sz="1000" dirty="0" smtClean="0"/>
          </a:p>
        </p:txBody>
      </p:sp>
      <p:sp>
        <p:nvSpPr>
          <p:cNvPr id="6" name="タイトル 1"/>
          <p:cNvSpPr>
            <a:spLocks noGrp="1"/>
          </p:cNvSpPr>
          <p:nvPr>
            <p:ph type="title"/>
          </p:nvPr>
        </p:nvSpPr>
        <p:spPr>
          <a:xfrm>
            <a:off x="387642" y="304800"/>
            <a:ext cx="9134339" cy="581715"/>
          </a:xfrm>
        </p:spPr>
        <p:txBody>
          <a:bodyPr/>
          <a:lstStyle/>
          <a:p>
            <a:r>
              <a:rPr lang="ja-JP" altLang="en-US" dirty="0" smtClean="0"/>
              <a:t>参考</a:t>
            </a:r>
            <a:r>
              <a:rPr lang="ja-JP" altLang="en-US" dirty="0" smtClean="0"/>
              <a:t>：公文書管理法（抜粋）</a:t>
            </a:r>
            <a:endParaRPr kumimoji="1" lang="ja-JP" altLang="en-US" dirty="0"/>
          </a:p>
        </p:txBody>
      </p:sp>
    </p:spTree>
    <p:extLst>
      <p:ext uri="{BB962C8B-B14F-4D97-AF65-F5344CB8AC3E}">
        <p14:creationId xmlns:p14="http://schemas.microsoft.com/office/powerpoint/2010/main" val="40847437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09060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2400" dirty="0"/>
              <a:t>1. </a:t>
            </a:r>
            <a:r>
              <a:rPr lang="ja-JP" altLang="en-US" sz="2400" dirty="0" smtClean="0"/>
              <a:t>オープンデータ制作と関連する法制度</a:t>
            </a:r>
            <a:endParaRPr kumimoji="1" lang="ja-JP" altLang="en-US" sz="2400" dirty="0"/>
          </a:p>
        </p:txBody>
      </p:sp>
      <p:sp>
        <p:nvSpPr>
          <p:cNvPr id="3" name="コンテンツ プレースホルダー 2"/>
          <p:cNvSpPr>
            <a:spLocks noGrp="1"/>
          </p:cNvSpPr>
          <p:nvPr>
            <p:ph idx="1"/>
          </p:nvPr>
        </p:nvSpPr>
        <p:spPr/>
        <p:txBody>
          <a:bodyPr>
            <a:normAutofit/>
          </a:bodyPr>
          <a:lstStyle/>
          <a:p>
            <a:pPr marL="360000" indent="-342900">
              <a:lnSpc>
                <a:spcPct val="150000"/>
              </a:lnSpc>
              <a:buFont typeface="Wingdings" panose="05000000000000000000" pitchFamily="2" charset="2"/>
              <a:buChar char="l"/>
            </a:pPr>
            <a:r>
              <a:rPr lang="ja-JP" altLang="en-US" dirty="0" smtClean="0">
                <a:solidFill>
                  <a:schemeClr val="bg2"/>
                </a:solidFill>
              </a:rPr>
              <a:t>政府等の保有する情報の管理・公開については、従来、以下の法制度が対応してきている。</a:t>
            </a:r>
            <a:endParaRPr lang="en-US" altLang="ja-JP" dirty="0" smtClean="0">
              <a:solidFill>
                <a:schemeClr val="bg2"/>
              </a:solidFill>
            </a:endParaRPr>
          </a:p>
          <a:p>
            <a:pPr marL="360000" indent="-342900">
              <a:lnSpc>
                <a:spcPct val="150000"/>
              </a:lnSpc>
              <a:buFont typeface="Wingdings" panose="05000000000000000000" pitchFamily="2" charset="2"/>
              <a:buChar char="l"/>
            </a:pPr>
            <a:endParaRPr lang="en-US" altLang="ja-JP" dirty="0">
              <a:solidFill>
                <a:schemeClr val="bg2"/>
              </a:solidFill>
            </a:endParaRPr>
          </a:p>
          <a:p>
            <a:pPr marL="817200" lvl="1" indent="-342900">
              <a:lnSpc>
                <a:spcPct val="150000"/>
              </a:lnSpc>
              <a:buFont typeface="+mj-lt"/>
              <a:buAutoNum type="arabicPeriod"/>
            </a:pPr>
            <a:endParaRPr lang="en-US" altLang="ja-JP" dirty="0" smtClean="0">
              <a:solidFill>
                <a:schemeClr val="bg2"/>
              </a:solidFill>
            </a:endParaRPr>
          </a:p>
          <a:p>
            <a:pPr marL="817200" lvl="1" indent="-342900">
              <a:lnSpc>
                <a:spcPct val="150000"/>
              </a:lnSpc>
              <a:buFont typeface="+mj-lt"/>
              <a:buAutoNum type="arabicPeriod"/>
            </a:pPr>
            <a:endParaRPr lang="en-US" altLang="ja-JP" dirty="0" smtClean="0">
              <a:solidFill>
                <a:schemeClr val="bg2"/>
              </a:solidFill>
            </a:endParaRPr>
          </a:p>
          <a:p>
            <a:pPr marL="817200" lvl="1" indent="-342900">
              <a:lnSpc>
                <a:spcPct val="150000"/>
              </a:lnSpc>
              <a:buFont typeface="+mj-lt"/>
              <a:buAutoNum type="arabicPeriod"/>
            </a:pPr>
            <a:endParaRPr lang="en-US" altLang="ja-JP" dirty="0">
              <a:solidFill>
                <a:schemeClr val="bg2"/>
              </a:solidFill>
            </a:endParaRPr>
          </a:p>
          <a:p>
            <a:pPr marL="360000" indent="-342900">
              <a:lnSpc>
                <a:spcPct val="150000"/>
              </a:lnSpc>
              <a:buFont typeface="Wingdings" panose="05000000000000000000" pitchFamily="2" charset="2"/>
              <a:buChar char="l"/>
            </a:pPr>
            <a:r>
              <a:rPr lang="ja-JP" altLang="en-US" dirty="0" smtClean="0">
                <a:solidFill>
                  <a:schemeClr val="bg2"/>
                </a:solidFill>
              </a:rPr>
              <a:t>オープンデータは政府の保有する情報の公開と利活用を推進するものであるが、これらの法制度との関係性について整理する。</a:t>
            </a:r>
            <a:endParaRPr lang="en-US" altLang="ja-JP" dirty="0">
              <a:solidFill>
                <a:schemeClr val="bg2"/>
              </a:solidFill>
            </a:endParaRPr>
          </a:p>
          <a:p>
            <a:pPr marL="817200" lvl="1" indent="-342900">
              <a:lnSpc>
                <a:spcPct val="150000"/>
              </a:lnSpc>
              <a:buFont typeface="+mj-lt"/>
              <a:buAutoNum type="arabicPeriod"/>
            </a:pPr>
            <a:endParaRPr lang="en-US" altLang="ja-JP" dirty="0">
              <a:solidFill>
                <a:schemeClr val="bg2"/>
              </a:solidFill>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2406691634"/>
              </p:ext>
            </p:extLst>
          </p:nvPr>
        </p:nvGraphicFramePr>
        <p:xfrm>
          <a:off x="848544" y="2276872"/>
          <a:ext cx="8568952" cy="1407160"/>
        </p:xfrm>
        <a:graphic>
          <a:graphicData uri="http://schemas.openxmlformats.org/drawingml/2006/table">
            <a:tbl>
              <a:tblPr firstRow="1" bandRow="1">
                <a:tableStyleId>{21E4AEA4-8DFA-4A89-87EB-49C32662AFE0}</a:tableStyleId>
              </a:tblPr>
              <a:tblGrid>
                <a:gridCol w="4392488"/>
                <a:gridCol w="4176464"/>
              </a:tblGrid>
              <a:tr h="370840">
                <a:tc>
                  <a:txBody>
                    <a:bodyPr/>
                    <a:lstStyle/>
                    <a:p>
                      <a:r>
                        <a:rPr kumimoji="1" lang="ja-JP" altLang="en-US" sz="1400" dirty="0" smtClean="0"/>
                        <a:t>法律</a:t>
                      </a:r>
                      <a:endParaRPr kumimoji="1" lang="ja-JP" altLang="en-US" sz="1400" dirty="0"/>
                    </a:p>
                  </a:txBody>
                  <a:tcPr anchor="ctr"/>
                </a:tc>
                <a:tc>
                  <a:txBody>
                    <a:bodyPr/>
                    <a:lstStyle/>
                    <a:p>
                      <a:r>
                        <a:rPr kumimoji="1" lang="ja-JP" altLang="en-US" sz="1400" dirty="0" smtClean="0"/>
                        <a:t>概要</a:t>
                      </a:r>
                      <a:endParaRPr kumimoji="1" lang="ja-JP" altLang="en-US" sz="1400" dirty="0"/>
                    </a:p>
                  </a:txBody>
                  <a:tcPr anchor="ctr"/>
                </a:tc>
              </a:tr>
              <a:tr h="370840">
                <a:tc>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r>
                        <a:rPr lang="ja-JP" altLang="en-US" sz="1400" dirty="0" smtClean="0"/>
                        <a:t>「行政機関の保有する情報の公開に関する法律（平成</a:t>
                      </a:r>
                      <a:r>
                        <a:rPr lang="en-US" altLang="ja-JP" sz="1400" dirty="0" smtClean="0"/>
                        <a:t>11</a:t>
                      </a:r>
                      <a:r>
                        <a:rPr lang="ja-JP" altLang="en-US" sz="1400" dirty="0" smtClean="0"/>
                        <a:t>年</a:t>
                      </a:r>
                      <a:r>
                        <a:rPr lang="en-US" altLang="ja-JP" sz="1400" dirty="0" smtClean="0"/>
                        <a:t>5</a:t>
                      </a:r>
                      <a:r>
                        <a:rPr lang="ja-JP" altLang="en-US" sz="1400" dirty="0" smtClean="0"/>
                        <a:t>月</a:t>
                      </a:r>
                      <a:r>
                        <a:rPr lang="en-US" altLang="ja-JP" sz="1400" dirty="0" smtClean="0"/>
                        <a:t>14</a:t>
                      </a:r>
                      <a:r>
                        <a:rPr lang="ja-JP" altLang="en-US" sz="1400" dirty="0" smtClean="0"/>
                        <a:t>日法律第</a:t>
                      </a:r>
                      <a:r>
                        <a:rPr lang="en-US" altLang="ja-JP" sz="1400" dirty="0" smtClean="0"/>
                        <a:t>42</a:t>
                      </a:r>
                      <a:r>
                        <a:rPr lang="ja-JP" altLang="en-US" sz="1400" dirty="0" smtClean="0"/>
                        <a:t>号）」</a:t>
                      </a:r>
                      <a:endParaRPr lang="en-US" altLang="ja-JP" sz="1400" dirty="0" smtClean="0">
                        <a:solidFill>
                          <a:schemeClr val="bg2"/>
                        </a:solidFill>
                      </a:endParaRPr>
                    </a:p>
                  </a:txBody>
                  <a:tcPr anchor="ctr"/>
                </a:tc>
                <a:tc>
                  <a:txBody>
                    <a:bodyPr/>
                    <a:lstStyle/>
                    <a:p>
                      <a:r>
                        <a:rPr kumimoji="1" lang="ja-JP" altLang="en-US" sz="1400" dirty="0" smtClean="0"/>
                        <a:t>行政機関の保有する情報の公開</a:t>
                      </a:r>
                      <a:endParaRPr kumimoji="1" lang="ja-JP" altLang="en-US" sz="1400" dirty="0"/>
                    </a:p>
                  </a:txBody>
                  <a:tcPr anchor="ctr"/>
                </a:tc>
              </a:tr>
              <a:tr h="370840">
                <a:tc>
                  <a:txBody>
                    <a:bodyPr/>
                    <a:lstStyle/>
                    <a:p>
                      <a:r>
                        <a:rPr lang="ja-JP" altLang="en-US" sz="1400" dirty="0" smtClean="0"/>
                        <a:t>「公文書等の管理に関する法律（平成</a:t>
                      </a:r>
                      <a:r>
                        <a:rPr lang="en-US" altLang="ja-JP" sz="1400" dirty="0" smtClean="0"/>
                        <a:t>21</a:t>
                      </a:r>
                      <a:r>
                        <a:rPr lang="ja-JP" altLang="en-US" sz="1400" dirty="0" smtClean="0"/>
                        <a:t>年</a:t>
                      </a:r>
                      <a:r>
                        <a:rPr lang="en-US" altLang="ja-JP" sz="1400" dirty="0" smtClean="0"/>
                        <a:t>7</a:t>
                      </a:r>
                      <a:r>
                        <a:rPr lang="ja-JP" altLang="en-US" sz="1400" dirty="0" smtClean="0"/>
                        <a:t>月</a:t>
                      </a:r>
                      <a:r>
                        <a:rPr lang="en-US" altLang="ja-JP" sz="1400" dirty="0" smtClean="0"/>
                        <a:t>1</a:t>
                      </a:r>
                      <a:r>
                        <a:rPr lang="ja-JP" altLang="en-US" sz="1400" dirty="0" smtClean="0"/>
                        <a:t>日法律第</a:t>
                      </a:r>
                      <a:r>
                        <a:rPr lang="en-US" altLang="ja-JP" sz="1400" dirty="0" smtClean="0"/>
                        <a:t>66</a:t>
                      </a:r>
                      <a:r>
                        <a:rPr lang="ja-JP" altLang="en-US" sz="1400" dirty="0" smtClean="0"/>
                        <a:t>号）」</a:t>
                      </a:r>
                      <a:endParaRPr kumimoji="1" lang="ja-JP" altLang="en-US" sz="1400" dirty="0"/>
                    </a:p>
                  </a:txBody>
                  <a:tcPr anchor="ctr"/>
                </a:tc>
                <a:tc>
                  <a:txBody>
                    <a:bodyPr/>
                    <a:lstStyle/>
                    <a:p>
                      <a:r>
                        <a:rPr kumimoji="1" lang="ja-JP" altLang="en-US" sz="1400" dirty="0" smtClean="0"/>
                        <a:t>行政機関の保有する情報の作成、保存、管理。</a:t>
                      </a:r>
                    </a:p>
                    <a:p>
                      <a:r>
                        <a:rPr kumimoji="1" lang="ja-JP" altLang="en-US" sz="1400" dirty="0" smtClean="0"/>
                        <a:t>特定歴史公文書等の保存、利用</a:t>
                      </a:r>
                    </a:p>
                  </a:txBody>
                  <a:tcPr anchor="ctr"/>
                </a:tc>
              </a:tr>
            </a:tbl>
          </a:graphicData>
        </a:graphic>
      </p:graphicFrame>
    </p:spTree>
    <p:extLst>
      <p:ext uri="{BB962C8B-B14F-4D97-AF65-F5344CB8AC3E}">
        <p14:creationId xmlns:p14="http://schemas.microsoft.com/office/powerpoint/2010/main" val="1725341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2400" dirty="0"/>
              <a:t>2</a:t>
            </a:r>
            <a:r>
              <a:rPr lang="en-US" altLang="ja-JP" sz="2400" dirty="0" smtClean="0"/>
              <a:t>. </a:t>
            </a:r>
            <a:r>
              <a:rPr lang="ja-JP" altLang="en-US" sz="2400" dirty="0"/>
              <a:t>諸外国におけるオープンデータ政策</a:t>
            </a:r>
            <a:r>
              <a:rPr lang="ja-JP" altLang="en-US" sz="2400" dirty="0" smtClean="0"/>
              <a:t>と関連法制度</a:t>
            </a:r>
            <a:endParaRPr kumimoji="1" lang="ja-JP" altLang="en-US" sz="2400" dirty="0"/>
          </a:p>
        </p:txBody>
      </p:sp>
      <p:sp>
        <p:nvSpPr>
          <p:cNvPr id="3" name="コンテンツ プレースホルダー 2"/>
          <p:cNvSpPr>
            <a:spLocks noGrp="1"/>
          </p:cNvSpPr>
          <p:nvPr>
            <p:ph idx="1"/>
          </p:nvPr>
        </p:nvSpPr>
        <p:spPr/>
        <p:txBody>
          <a:bodyPr>
            <a:normAutofit lnSpcReduction="10000"/>
          </a:bodyPr>
          <a:lstStyle/>
          <a:p>
            <a:pPr marL="360000" indent="-342900">
              <a:lnSpc>
                <a:spcPct val="150000"/>
              </a:lnSpc>
              <a:buFont typeface="Wingdings" panose="05000000000000000000" pitchFamily="2" charset="2"/>
              <a:buChar char="l"/>
            </a:pPr>
            <a:r>
              <a:rPr lang="ja-JP" altLang="en-US" dirty="0" smtClean="0">
                <a:solidFill>
                  <a:schemeClr val="bg2"/>
                </a:solidFill>
              </a:rPr>
              <a:t>まず諸外国の法制度において、オープンデータと関連法制度が結びつけられている例について検討する。</a:t>
            </a:r>
            <a:endParaRPr lang="en-US" altLang="ja-JP" dirty="0" smtClean="0">
              <a:solidFill>
                <a:schemeClr val="bg2"/>
              </a:solidFill>
            </a:endParaRPr>
          </a:p>
          <a:p>
            <a:pPr marL="566470" lvl="1" indent="-342900">
              <a:lnSpc>
                <a:spcPct val="150000"/>
              </a:lnSpc>
              <a:buFont typeface="Wingdings" panose="05000000000000000000" pitchFamily="2" charset="2"/>
              <a:buChar char="l"/>
            </a:pPr>
            <a:r>
              <a:rPr lang="ja-JP" altLang="en-US" dirty="0" smtClean="0">
                <a:solidFill>
                  <a:schemeClr val="bg2"/>
                </a:solidFill>
              </a:rPr>
              <a:t>情報公開法との関係性が深いとされることから、主として情報公開法を対象とする。</a:t>
            </a:r>
            <a:endParaRPr lang="en-US" altLang="ja-JP" dirty="0" smtClean="0">
              <a:solidFill>
                <a:schemeClr val="bg2"/>
              </a:solidFill>
            </a:endParaRPr>
          </a:p>
          <a:p>
            <a:pPr marL="360000" indent="-342900">
              <a:lnSpc>
                <a:spcPct val="150000"/>
              </a:lnSpc>
              <a:buFont typeface="Wingdings" panose="05000000000000000000" pitchFamily="2" charset="2"/>
              <a:buChar char="l"/>
            </a:pPr>
            <a:r>
              <a:rPr lang="ja-JP" altLang="en-US" dirty="0" smtClean="0">
                <a:solidFill>
                  <a:schemeClr val="bg2"/>
                </a:solidFill>
              </a:rPr>
              <a:t>情報</a:t>
            </a:r>
            <a:r>
              <a:rPr lang="ja-JP" altLang="en-US" dirty="0">
                <a:solidFill>
                  <a:schemeClr val="bg2"/>
                </a:solidFill>
              </a:rPr>
              <a:t>公開法において以下の</a:t>
            </a:r>
            <a:r>
              <a:rPr lang="en-US" altLang="ja-JP" dirty="0">
                <a:solidFill>
                  <a:schemeClr val="bg2"/>
                </a:solidFill>
              </a:rPr>
              <a:t>3</a:t>
            </a:r>
            <a:r>
              <a:rPr lang="ja-JP" altLang="en-US" dirty="0">
                <a:solidFill>
                  <a:schemeClr val="bg2"/>
                </a:solidFill>
              </a:rPr>
              <a:t>点を満たしている場合、情報公開法とオープンデータ政策は密接に関連していると考えられる。</a:t>
            </a:r>
            <a:endParaRPr lang="en-US" altLang="ja-JP" dirty="0">
              <a:solidFill>
                <a:schemeClr val="bg2"/>
              </a:solidFill>
            </a:endParaRPr>
          </a:p>
          <a:p>
            <a:pPr marL="817200" lvl="1" indent="-342900">
              <a:lnSpc>
                <a:spcPct val="150000"/>
              </a:lnSpc>
              <a:buFont typeface="+mj-lt"/>
              <a:buAutoNum type="arabicPeriod"/>
            </a:pPr>
            <a:r>
              <a:rPr lang="ja-JP" altLang="en-US" dirty="0">
                <a:solidFill>
                  <a:schemeClr val="bg2"/>
                </a:solidFill>
              </a:rPr>
              <a:t>電子媒体での情報公開を義務づけているか</a:t>
            </a:r>
            <a:endParaRPr lang="en-US" altLang="ja-JP" dirty="0">
              <a:solidFill>
                <a:schemeClr val="bg2"/>
              </a:solidFill>
            </a:endParaRPr>
          </a:p>
          <a:p>
            <a:pPr marL="817200" lvl="1" indent="-342900">
              <a:lnSpc>
                <a:spcPct val="150000"/>
              </a:lnSpc>
              <a:buFont typeface="+mj-lt"/>
              <a:buAutoNum type="arabicPeriod"/>
            </a:pPr>
            <a:r>
              <a:rPr lang="ja-JP" altLang="en-US" dirty="0">
                <a:solidFill>
                  <a:schemeClr val="bg2"/>
                </a:solidFill>
              </a:rPr>
              <a:t>情報公開で入手した情報の二次利用を可能にしているか</a:t>
            </a:r>
            <a:endParaRPr lang="en-US" altLang="ja-JP" dirty="0">
              <a:solidFill>
                <a:schemeClr val="bg2"/>
              </a:solidFill>
            </a:endParaRPr>
          </a:p>
          <a:p>
            <a:pPr marL="817200" lvl="1" indent="-342900">
              <a:lnSpc>
                <a:spcPct val="150000"/>
              </a:lnSpc>
              <a:buFont typeface="+mj-lt"/>
              <a:buAutoNum type="arabicPeriod"/>
            </a:pPr>
            <a:r>
              <a:rPr lang="ja-JP" altLang="en-US" dirty="0">
                <a:solidFill>
                  <a:schemeClr val="bg2"/>
                </a:solidFill>
              </a:rPr>
              <a:t>情報公開の開示請求が行われた文書は、自動的に公開状態におかれるか。</a:t>
            </a:r>
            <a:endParaRPr lang="en-US" altLang="ja-JP" dirty="0">
              <a:solidFill>
                <a:schemeClr val="bg2"/>
              </a:solidFill>
            </a:endParaRPr>
          </a:p>
          <a:p>
            <a:pPr marL="817200" lvl="1" indent="-342900">
              <a:lnSpc>
                <a:spcPct val="150000"/>
              </a:lnSpc>
              <a:buFont typeface="+mj-lt"/>
              <a:buAutoNum type="arabicPeriod"/>
            </a:pPr>
            <a:endParaRPr lang="en-US" altLang="ja-JP" dirty="0">
              <a:solidFill>
                <a:schemeClr val="bg2"/>
              </a:solidFill>
            </a:endParaRPr>
          </a:p>
          <a:p>
            <a:pPr marL="360000" indent="-342900">
              <a:lnSpc>
                <a:spcPct val="150000"/>
              </a:lnSpc>
              <a:buFont typeface="Wingdings" panose="05000000000000000000" pitchFamily="2" charset="2"/>
              <a:buChar char="l"/>
            </a:pPr>
            <a:r>
              <a:rPr lang="ja-JP" altLang="en-US" dirty="0">
                <a:solidFill>
                  <a:schemeClr val="bg2"/>
                </a:solidFill>
              </a:rPr>
              <a:t>米国の情報公開法と英国の情報公開法において、上記事項を調査。</a:t>
            </a:r>
            <a:endParaRPr lang="en-US" altLang="ja-JP" dirty="0">
              <a:solidFill>
                <a:schemeClr val="bg2"/>
              </a:solidFill>
            </a:endParaRPr>
          </a:p>
          <a:p>
            <a:pPr marL="817200" lvl="1" indent="-342900">
              <a:lnSpc>
                <a:spcPct val="150000"/>
              </a:lnSpc>
              <a:buFont typeface="+mj-lt"/>
              <a:buAutoNum type="arabicPeriod"/>
            </a:pPr>
            <a:endParaRPr lang="en-US" altLang="ja-JP" dirty="0">
              <a:solidFill>
                <a:schemeClr val="bg2"/>
              </a:solidFill>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spTree>
    <p:extLst>
      <p:ext uri="{BB962C8B-B14F-4D97-AF65-F5344CB8AC3E}">
        <p14:creationId xmlns:p14="http://schemas.microsoft.com/office/powerpoint/2010/main" val="2179443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72480" y="1052736"/>
            <a:ext cx="9433048" cy="172819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l"/>
            <a:endParaRPr kumimoji="1" lang="ja-JP" altLang="en-US" sz="900" dirty="0"/>
          </a:p>
        </p:txBody>
      </p:sp>
      <p:sp>
        <p:nvSpPr>
          <p:cNvPr id="2" name="タイトル 1"/>
          <p:cNvSpPr>
            <a:spLocks noGrp="1"/>
          </p:cNvSpPr>
          <p:nvPr>
            <p:ph type="title"/>
          </p:nvPr>
        </p:nvSpPr>
        <p:spPr/>
        <p:txBody>
          <a:bodyPr/>
          <a:lstStyle/>
          <a:p>
            <a:r>
              <a:rPr lang="en-US" altLang="ja-JP" sz="2400" dirty="0"/>
              <a:t>3</a:t>
            </a:r>
            <a:r>
              <a:rPr lang="en-US" altLang="ja-JP" sz="2400" dirty="0" smtClean="0"/>
              <a:t>. </a:t>
            </a:r>
            <a:r>
              <a:rPr lang="ja-JP" altLang="en-US" sz="2400" dirty="0"/>
              <a:t>米国</a:t>
            </a:r>
            <a:r>
              <a:rPr lang="ja-JP" altLang="en-US" sz="2400" dirty="0" smtClean="0"/>
              <a:t>に</a:t>
            </a:r>
            <a:r>
              <a:rPr lang="ja-JP" altLang="en-US" sz="2400" dirty="0"/>
              <a:t>おけるオープンデータ政策と情報公開法</a:t>
            </a:r>
            <a:endParaRPr kumimoji="1" lang="ja-JP" altLang="en-US" dirty="0"/>
          </a:p>
        </p:txBody>
      </p:sp>
      <p:sp>
        <p:nvSpPr>
          <p:cNvPr id="3" name="コンテンツ プレースホルダー 2"/>
          <p:cNvSpPr>
            <a:spLocks noGrp="1"/>
          </p:cNvSpPr>
          <p:nvPr>
            <p:ph idx="1"/>
          </p:nvPr>
        </p:nvSpPr>
        <p:spPr/>
        <p:txBody>
          <a:bodyPr>
            <a:normAutofit/>
          </a:bodyPr>
          <a:lstStyle/>
          <a:p>
            <a:pPr marL="360000" indent="-342900">
              <a:buFont typeface="Wingdings" panose="05000000000000000000" pitchFamily="2" charset="2"/>
              <a:buChar char="n"/>
            </a:pPr>
            <a:r>
              <a:rPr lang="ja-JP" altLang="en-US" sz="1400" dirty="0"/>
              <a:t>米国においては、情報公開法によって電子媒体での提供に努力義務が課せられており、開示された情報は自由に利用することができる。</a:t>
            </a:r>
            <a:endParaRPr lang="en-US" altLang="ja-JP" sz="1400" dirty="0"/>
          </a:p>
          <a:p>
            <a:pPr marL="360000" indent="-342900">
              <a:buFont typeface="Wingdings" panose="05000000000000000000" pitchFamily="2" charset="2"/>
              <a:buChar char="n"/>
            </a:pPr>
            <a:r>
              <a:rPr lang="ja-JP" altLang="en-US" sz="1400" dirty="0"/>
              <a:t>また情報公開法では、情報公開法に基づく請求でコピーが提供された内容について、電子的にアクセス可能にすることを求めている。</a:t>
            </a:r>
            <a:endParaRPr lang="en-US" altLang="ja-JP" sz="1400" dirty="0"/>
          </a:p>
          <a:p>
            <a:pPr marL="360000" indent="-342900">
              <a:buFont typeface="Wingdings" panose="05000000000000000000" pitchFamily="2" charset="2"/>
              <a:buChar char="n"/>
            </a:pPr>
            <a:r>
              <a:rPr lang="ja-JP" altLang="en-US" sz="1400" dirty="0"/>
              <a:t>そのため、情報公開法とオープンデータが密接に関連している。ただし、情報公開法はオープンデータ政策が始まる前からこの条項であったことから、</a:t>
            </a:r>
            <a:r>
              <a:rPr lang="ja-JP" altLang="en-US" sz="1400" u="sng" dirty="0"/>
              <a:t>オープンデータをきっかけとして改正されたわけではない</a:t>
            </a:r>
            <a:r>
              <a:rPr lang="ja-JP" altLang="en-US" sz="1400" dirty="0" smtClean="0"/>
              <a:t>。</a:t>
            </a:r>
            <a:endParaRPr lang="en-US" altLang="ja-JP" sz="14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graphicFrame>
        <p:nvGraphicFramePr>
          <p:cNvPr id="8" name="表 7"/>
          <p:cNvGraphicFramePr>
            <a:graphicFrameLocks noGrp="1"/>
          </p:cNvGraphicFramePr>
          <p:nvPr>
            <p:extLst>
              <p:ext uri="{D42A27DB-BD31-4B8C-83A1-F6EECF244321}">
                <p14:modId xmlns:p14="http://schemas.microsoft.com/office/powerpoint/2010/main" val="2228878068"/>
              </p:ext>
            </p:extLst>
          </p:nvPr>
        </p:nvGraphicFramePr>
        <p:xfrm>
          <a:off x="272480" y="2996952"/>
          <a:ext cx="9433048" cy="3550119"/>
        </p:xfrm>
        <a:graphic>
          <a:graphicData uri="http://schemas.openxmlformats.org/drawingml/2006/table">
            <a:tbl>
              <a:tblPr firstRow="1" bandRow="1">
                <a:tableStyleId>{21E4AEA4-8DFA-4A89-87EB-49C32662AFE0}</a:tableStyleId>
              </a:tblPr>
              <a:tblGrid>
                <a:gridCol w="2376264"/>
                <a:gridCol w="7056784"/>
              </a:tblGrid>
              <a:tr h="313117">
                <a:tc>
                  <a:txBody>
                    <a:bodyPr/>
                    <a:lstStyle/>
                    <a:p>
                      <a:r>
                        <a:rPr kumimoji="1" lang="ja-JP" altLang="en-US" sz="1600" dirty="0" smtClean="0"/>
                        <a:t>調査事項</a:t>
                      </a:r>
                      <a:endParaRPr kumimoji="1" lang="ja-JP" altLang="en-US" sz="1600" dirty="0"/>
                    </a:p>
                  </a:txBody>
                  <a:tcPr marL="99060" marR="99060" anchor="ctr"/>
                </a:tc>
                <a:tc>
                  <a:txBody>
                    <a:bodyPr/>
                    <a:lstStyle/>
                    <a:p>
                      <a:r>
                        <a:rPr kumimoji="1" lang="ja-JP" altLang="en-US" sz="1600" dirty="0" smtClean="0"/>
                        <a:t>関係する法律等</a:t>
                      </a:r>
                      <a:endParaRPr kumimoji="1" lang="ja-JP" altLang="en-US" sz="1600" dirty="0"/>
                    </a:p>
                  </a:txBody>
                  <a:tcPr marL="99060" marR="99060" anchor="ctr"/>
                </a:tc>
              </a:tr>
              <a:tr h="768560">
                <a:tc>
                  <a:txBody>
                    <a:bodyPr/>
                    <a:lstStyle/>
                    <a:p>
                      <a:r>
                        <a:rPr kumimoji="1" lang="ja-JP" altLang="en-US" sz="1600" dirty="0" smtClean="0"/>
                        <a:t>電子媒体での情報公開を義務づけているか</a:t>
                      </a:r>
                    </a:p>
                  </a:txBody>
                  <a:tcPr marL="99060" marR="99060" anchor="ctr"/>
                </a:tc>
                <a:tc>
                  <a:txBody>
                    <a:bodyPr/>
                    <a:lstStyle/>
                    <a:p>
                      <a:pPr marL="0" indent="0">
                        <a:buFont typeface="Arial" panose="020B0604020202020204" pitchFamily="34" charset="0"/>
                        <a:buNone/>
                      </a:pPr>
                      <a:r>
                        <a:rPr kumimoji="1" lang="en-US" altLang="ja-JP" sz="1600" dirty="0" smtClean="0"/>
                        <a:t>Freedom</a:t>
                      </a:r>
                      <a:r>
                        <a:rPr kumimoji="1" lang="en-US" altLang="ja-JP" sz="1600" baseline="0" dirty="0" smtClean="0"/>
                        <a:t> of Information Act (FOIA) section 552(a)(3)(B)(C)</a:t>
                      </a:r>
                    </a:p>
                    <a:p>
                      <a:pPr marL="285750" indent="-285750">
                        <a:buFont typeface="Arial" panose="020B0604020202020204" pitchFamily="34" charset="0"/>
                        <a:buChar char="•"/>
                      </a:pPr>
                      <a:r>
                        <a:rPr kumimoji="1" lang="ja-JP" altLang="en-US" sz="1600" dirty="0" smtClean="0"/>
                        <a:t>電子媒体を含め、情報開示請求者の希望する形式で政府機関が情報を提供する努力義務を課している（ただし</a:t>
                      </a:r>
                      <a:r>
                        <a:rPr kumimoji="1" lang="en-US" altLang="ja-JP" sz="1600" dirty="0" smtClean="0"/>
                        <a:t>open format</a:t>
                      </a:r>
                      <a:r>
                        <a:rPr kumimoji="1" lang="ja-JP" altLang="en-US" sz="1600" dirty="0" smtClean="0"/>
                        <a:t>という文言はない）。</a:t>
                      </a:r>
                      <a:endParaRPr kumimoji="1" lang="ja-JP" altLang="en-US" sz="1600" dirty="0"/>
                    </a:p>
                  </a:txBody>
                  <a:tcPr marL="99060" marR="99060" anchor="ctr"/>
                </a:tc>
              </a:tr>
              <a:tr h="1325079">
                <a:tc>
                  <a:txBody>
                    <a:bodyPr/>
                    <a:lstStyle/>
                    <a:p>
                      <a:r>
                        <a:rPr kumimoji="1" lang="ja-JP" altLang="en-US" sz="1600" dirty="0" smtClean="0"/>
                        <a:t>情報公開で入手した情報の二次利用を可能にしているか</a:t>
                      </a:r>
                    </a:p>
                  </a:txBody>
                  <a:tcPr marL="99060" marR="99060" anchor="ctr"/>
                </a:tc>
                <a:tc>
                  <a:txBody>
                    <a:bodyPr/>
                    <a:lstStyle/>
                    <a:p>
                      <a:pPr marL="0" indent="0">
                        <a:buFont typeface="Arial" panose="020B0604020202020204" pitchFamily="34" charset="0"/>
                        <a:buNone/>
                      </a:pPr>
                      <a:r>
                        <a:rPr kumimoji="1" lang="ja-JP" altLang="en-US" sz="1600" dirty="0" smtClean="0"/>
                        <a:t>連邦著作権法第</a:t>
                      </a:r>
                      <a:r>
                        <a:rPr kumimoji="1" lang="en-US" altLang="ja-JP" sz="1600" dirty="0" smtClean="0"/>
                        <a:t>105</a:t>
                      </a:r>
                      <a:r>
                        <a:rPr kumimoji="1" lang="ja-JP" altLang="en-US" sz="1600" dirty="0" smtClean="0"/>
                        <a:t>条</a:t>
                      </a:r>
                      <a:endParaRPr kumimoji="1" lang="en-US" altLang="ja-JP" sz="1600" dirty="0" smtClean="0"/>
                    </a:p>
                    <a:p>
                      <a:pPr marL="285750" indent="-285750">
                        <a:buFont typeface="Arial" panose="020B0604020202020204" pitchFamily="34" charset="0"/>
                        <a:buChar char="•"/>
                      </a:pPr>
                      <a:r>
                        <a:rPr kumimoji="1" lang="ja-JP" altLang="en-US" sz="1600" dirty="0" smtClean="0"/>
                        <a:t>米国では政府著作物に原則として著作権が生じないため、二次利用を制限できない。</a:t>
                      </a:r>
                      <a:endParaRPr kumimoji="1" lang="en-US" altLang="ja-JP" sz="1600" dirty="0" smtClean="0"/>
                    </a:p>
                    <a:p>
                      <a:pPr marL="0" indent="0">
                        <a:buFont typeface="Arial" panose="020B0604020202020204" pitchFamily="34" charset="0"/>
                        <a:buNone/>
                      </a:pPr>
                      <a:r>
                        <a:rPr kumimoji="1" lang="en-US" altLang="ja-JP" sz="1600" dirty="0" smtClean="0"/>
                        <a:t> FOIA</a:t>
                      </a:r>
                    </a:p>
                    <a:p>
                      <a:pPr marL="285750" indent="-285750">
                        <a:buFont typeface="Arial" panose="020B0604020202020204" pitchFamily="34" charset="0"/>
                        <a:buChar char="•"/>
                      </a:pPr>
                      <a:r>
                        <a:rPr kumimoji="1" lang="ja-JP" altLang="en-US" sz="1600" dirty="0" smtClean="0"/>
                        <a:t>二次利用に関する記載はない。</a:t>
                      </a:r>
                      <a:endParaRPr kumimoji="1" lang="en-US" altLang="ja-JP" sz="1600" dirty="0" smtClean="0"/>
                    </a:p>
                  </a:txBody>
                  <a:tcPr marL="99060" marR="99060" anchor="ctr"/>
                </a:tc>
              </a:tr>
              <a:tr h="839277">
                <a:tc>
                  <a:txBody>
                    <a:bodyPr/>
                    <a:lstStyle/>
                    <a:p>
                      <a:r>
                        <a:rPr kumimoji="1" lang="ja-JP" altLang="en-US" sz="1600" dirty="0" smtClean="0"/>
                        <a:t>情報公開の開示請求が行われた文書は、自動的に公開状態におかれるか。</a:t>
                      </a:r>
                    </a:p>
                  </a:txBody>
                  <a:tcPr marL="99060" marR="99060" anchor="ctr"/>
                </a:tc>
                <a:tc>
                  <a:txBody>
                    <a:bodyPr/>
                    <a:lstStyle/>
                    <a:p>
                      <a:pPr marL="0" indent="0">
                        <a:buFont typeface="Arial" panose="020B0604020202020204" pitchFamily="34" charset="0"/>
                        <a:buNone/>
                      </a:pPr>
                      <a:r>
                        <a:rPr kumimoji="1" lang="en-US" altLang="ja-JP" sz="1600" dirty="0" smtClean="0"/>
                        <a:t>FOIA section 552</a:t>
                      </a:r>
                      <a:r>
                        <a:rPr kumimoji="1" lang="ja-JP" altLang="en-US" sz="1600" baseline="0" dirty="0" smtClean="0"/>
                        <a:t> </a:t>
                      </a:r>
                      <a:r>
                        <a:rPr kumimoji="1" lang="en-US" altLang="ja-JP" sz="1600" baseline="0" dirty="0" smtClean="0"/>
                        <a:t>(a)(2)(E)</a:t>
                      </a:r>
                    </a:p>
                    <a:p>
                      <a:pPr marL="285750" indent="-285750">
                        <a:buFont typeface="Arial" panose="020B0604020202020204" pitchFamily="34" charset="0"/>
                        <a:buChar char="•"/>
                      </a:pPr>
                      <a:r>
                        <a:rPr kumimoji="1" lang="ja-JP" altLang="en-US" sz="1600" dirty="0" smtClean="0"/>
                        <a:t>「公共の閲覧とコピーに供する記録（＝請求の開示対象となった記録）」については、電子的にアクセス可能にしなければならない。</a:t>
                      </a:r>
                      <a:endParaRPr kumimoji="1" lang="ja-JP" altLang="en-US" sz="1600" dirty="0"/>
                    </a:p>
                  </a:txBody>
                  <a:tcPr marL="99060" marR="99060" anchor="ctr"/>
                </a:tc>
              </a:tr>
            </a:tbl>
          </a:graphicData>
        </a:graphic>
      </p:graphicFrame>
    </p:spTree>
    <p:extLst>
      <p:ext uri="{BB962C8B-B14F-4D97-AF65-F5344CB8AC3E}">
        <p14:creationId xmlns:p14="http://schemas.microsoft.com/office/powerpoint/2010/main" val="3685500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2400" dirty="0" smtClean="0"/>
              <a:t>3. </a:t>
            </a:r>
            <a:r>
              <a:rPr lang="ja-JP" altLang="en-US" sz="2400" dirty="0"/>
              <a:t>米国</a:t>
            </a:r>
            <a:r>
              <a:rPr lang="ja-JP" altLang="en-US" sz="2400" dirty="0" smtClean="0"/>
              <a:t>に</a:t>
            </a:r>
            <a:r>
              <a:rPr lang="ja-JP" altLang="en-US" sz="2400" dirty="0"/>
              <a:t>おけるオープンデータ政策と情報公開法</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5</a:t>
            </a:fld>
            <a:endParaRPr lang="en-US" altLang="ja-JP"/>
          </a:p>
        </p:txBody>
      </p:sp>
      <p:sp>
        <p:nvSpPr>
          <p:cNvPr id="5" name="コンテンツ プレースホルダー 4"/>
          <p:cNvSpPr>
            <a:spLocks noGrp="1"/>
          </p:cNvSpPr>
          <p:nvPr>
            <p:ph idx="1"/>
          </p:nvPr>
        </p:nvSpPr>
        <p:spPr/>
        <p:txBody>
          <a:bodyPr>
            <a:normAutofit/>
          </a:bodyPr>
          <a:lstStyle/>
          <a:p>
            <a:r>
              <a:rPr kumimoji="1" lang="ja-JP" altLang="en-US" dirty="0" smtClean="0"/>
              <a:t>オープンデータと情報公開に関する議論としては、以下の事項がある</a:t>
            </a:r>
            <a:endParaRPr kumimoji="1" lang="en-US" altLang="ja-JP" dirty="0" smtClean="0"/>
          </a:p>
          <a:p>
            <a:pPr lvl="1"/>
            <a:r>
              <a:rPr lang="en-US" altLang="ja-JP" dirty="0"/>
              <a:t>2009</a:t>
            </a:r>
            <a:r>
              <a:rPr lang="ja-JP" altLang="en-US" dirty="0"/>
              <a:t>年オバマ政権時のオープンガバメント指令では、オープンデータ推進に伴い</a:t>
            </a:r>
            <a:r>
              <a:rPr lang="en-US" altLang="ja-JP" dirty="0"/>
              <a:t>FOIA</a:t>
            </a:r>
            <a:r>
              <a:rPr lang="ja-JP" altLang="en-US" dirty="0"/>
              <a:t>のガイドラインを整備する必要性など、オープンデータ・オープンガバメント政策の共通点である「公開</a:t>
            </a:r>
            <a:r>
              <a:rPr lang="en-US" altLang="ja-JP" dirty="0"/>
              <a:t>/</a:t>
            </a:r>
            <a:r>
              <a:rPr lang="ja-JP" altLang="en-US" dirty="0"/>
              <a:t>開示による透明性の確保」を強調。</a:t>
            </a:r>
          </a:p>
          <a:p>
            <a:pPr lvl="1"/>
            <a:endParaRPr kumimoji="1" lang="en-US" altLang="ja-JP" dirty="0" smtClean="0"/>
          </a:p>
          <a:p>
            <a:pPr lvl="1"/>
            <a:r>
              <a:rPr lang="en-US" altLang="ja-JP" dirty="0" smtClean="0"/>
              <a:t>1996</a:t>
            </a:r>
            <a:r>
              <a:rPr lang="ja-JP" altLang="en-US" dirty="0"/>
              <a:t>年の改正（改正法は通称</a:t>
            </a:r>
            <a:r>
              <a:rPr lang="en-US" altLang="ja-JP" dirty="0"/>
              <a:t>EFOIA</a:t>
            </a:r>
            <a:r>
              <a:rPr lang="ja-JP" altLang="en-US" dirty="0"/>
              <a:t>）によって、電子媒体記録を情報公開の</a:t>
            </a:r>
            <a:r>
              <a:rPr lang="ja-JP" altLang="en-US" dirty="0" smtClean="0"/>
              <a:t>対象内とする</a:t>
            </a:r>
            <a:r>
              <a:rPr lang="ja-JP" altLang="en-US" dirty="0"/>
              <a:t>旨を明文化した（従来は解釈運用と判例で対応）</a:t>
            </a:r>
            <a:r>
              <a:rPr lang="ja-JP" altLang="en-US" dirty="0" smtClean="0"/>
              <a:t>。</a:t>
            </a:r>
            <a:endParaRPr lang="en-US" altLang="ja-JP" dirty="0" smtClean="0"/>
          </a:p>
          <a:p>
            <a:pPr lvl="1"/>
            <a:r>
              <a:rPr lang="ja-JP" altLang="en-US" dirty="0" smtClean="0"/>
              <a:t>「公開請求があった場合だけでなくデータは可能な限り公開すること（</a:t>
            </a:r>
            <a:r>
              <a:rPr lang="en-US" altLang="ja-JP" dirty="0"/>
              <a:t>MEMORANDUM FOR HEADS OF EXECUTIVE DEPARTMENTS AND AGENCIES</a:t>
            </a:r>
            <a:r>
              <a:rPr lang="ja-JP" altLang="en-US" dirty="0" smtClean="0"/>
              <a:t>）」、「オープン化</a:t>
            </a:r>
            <a:r>
              <a:rPr lang="en-US" altLang="ja-JP" dirty="0" smtClean="0"/>
              <a:t>*</a:t>
            </a:r>
            <a:r>
              <a:rPr lang="ja-JP" altLang="en-US" dirty="0" smtClean="0"/>
              <a:t>が</a:t>
            </a:r>
            <a:r>
              <a:rPr lang="en-US" altLang="ja-JP" dirty="0" smtClean="0"/>
              <a:t>FOIA</a:t>
            </a:r>
            <a:r>
              <a:rPr lang="ja-JP" altLang="en-US" dirty="0" smtClean="0"/>
              <a:t>の原則である（</a:t>
            </a:r>
            <a:r>
              <a:rPr lang="en-US" altLang="ja-JP" dirty="0"/>
              <a:t>Open Government Directive</a:t>
            </a:r>
            <a:r>
              <a:rPr lang="ja-JP" altLang="en-US" dirty="0"/>
              <a:t>）」のように</a:t>
            </a:r>
            <a:r>
              <a:rPr lang="ja-JP" altLang="en-US" dirty="0" smtClean="0"/>
              <a:t>、オープンガバメント関係の政府</a:t>
            </a:r>
            <a:r>
              <a:rPr lang="ja-JP" altLang="en-US" dirty="0"/>
              <a:t>文書の中には</a:t>
            </a:r>
            <a:r>
              <a:rPr lang="en-US" altLang="ja-JP" dirty="0"/>
              <a:t>FOIA</a:t>
            </a:r>
            <a:r>
              <a:rPr lang="ja-JP" altLang="en-US" dirty="0"/>
              <a:t>を意識した</a:t>
            </a:r>
            <a:r>
              <a:rPr lang="ja-JP" altLang="en-US" dirty="0" smtClean="0"/>
              <a:t>表現が多数みられる。</a:t>
            </a:r>
            <a:endParaRPr lang="en-US" altLang="ja-JP" dirty="0"/>
          </a:p>
          <a:p>
            <a:pPr marL="355600" lvl="1" indent="0">
              <a:buNone/>
            </a:pPr>
            <a:endParaRPr lang="en-US" altLang="ja-JP" dirty="0"/>
          </a:p>
          <a:p>
            <a:pPr marL="355600" lvl="1" indent="0">
              <a:buNone/>
            </a:pPr>
            <a:r>
              <a:rPr lang="en-US" altLang="ja-JP" sz="1400" dirty="0" smtClean="0"/>
              <a:t>*Open </a:t>
            </a:r>
            <a:r>
              <a:rPr lang="en-US" altLang="ja-JP" sz="1400" dirty="0" err="1" smtClean="0"/>
              <a:t>Govenrment</a:t>
            </a:r>
            <a:r>
              <a:rPr lang="en-US" altLang="ja-JP" sz="1400" dirty="0" smtClean="0"/>
              <a:t> Directive</a:t>
            </a:r>
            <a:r>
              <a:rPr lang="ja-JP" altLang="en-US" sz="1400" dirty="0" smtClean="0"/>
              <a:t>ではオープンガバメント三原則に則ったオープンデータ化を各省庁に義務付けているため、「オープン化</a:t>
            </a:r>
            <a:r>
              <a:rPr lang="en-US" altLang="ja-JP" sz="1400" dirty="0" smtClean="0"/>
              <a:t>(openness)</a:t>
            </a:r>
            <a:r>
              <a:rPr lang="ja-JP" altLang="en-US" sz="1400" dirty="0" smtClean="0"/>
              <a:t>」はオープンデータ化を含む政府の透明性向上を意味すると思われる。</a:t>
            </a:r>
            <a:endParaRPr lang="en-US" altLang="ja-JP" sz="1400" dirty="0" smtClean="0"/>
          </a:p>
          <a:p>
            <a:pPr lvl="1"/>
            <a:endParaRPr lang="ja-JP" altLang="en-US" dirty="0"/>
          </a:p>
          <a:p>
            <a:pPr lvl="1"/>
            <a:endParaRPr kumimoji="1" lang="ja-JP" altLang="en-US" dirty="0"/>
          </a:p>
        </p:txBody>
      </p:sp>
    </p:spTree>
    <p:extLst>
      <p:ext uri="{BB962C8B-B14F-4D97-AF65-F5344CB8AC3E}">
        <p14:creationId xmlns:p14="http://schemas.microsoft.com/office/powerpoint/2010/main" val="597911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72689" y="1050395"/>
            <a:ext cx="9433048" cy="172819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l"/>
            <a:endParaRPr kumimoji="1" lang="ja-JP" altLang="en-US" sz="900" dirty="0"/>
          </a:p>
        </p:txBody>
      </p:sp>
      <p:sp>
        <p:nvSpPr>
          <p:cNvPr id="2" name="タイトル 1"/>
          <p:cNvSpPr>
            <a:spLocks noGrp="1"/>
          </p:cNvSpPr>
          <p:nvPr>
            <p:ph type="title"/>
          </p:nvPr>
        </p:nvSpPr>
        <p:spPr/>
        <p:txBody>
          <a:bodyPr/>
          <a:lstStyle/>
          <a:p>
            <a:r>
              <a:rPr lang="en-US" altLang="ja-JP" sz="2400" dirty="0" smtClean="0"/>
              <a:t>4. </a:t>
            </a:r>
            <a:r>
              <a:rPr lang="ja-JP" altLang="en-US" sz="2400" dirty="0"/>
              <a:t>英</a:t>
            </a:r>
            <a:r>
              <a:rPr lang="ja-JP" altLang="en-US" sz="2400" dirty="0" smtClean="0"/>
              <a:t>国に</a:t>
            </a:r>
            <a:r>
              <a:rPr lang="ja-JP" altLang="en-US" sz="2400" dirty="0"/>
              <a:t>おけるオープンデータ政策と情報公開法</a:t>
            </a:r>
            <a:endParaRPr kumimoji="1" lang="ja-JP" altLang="en-US" dirty="0"/>
          </a:p>
        </p:txBody>
      </p:sp>
      <p:sp>
        <p:nvSpPr>
          <p:cNvPr id="3" name="コンテンツ プレースホルダー 2"/>
          <p:cNvSpPr>
            <a:spLocks noGrp="1"/>
          </p:cNvSpPr>
          <p:nvPr>
            <p:ph idx="1"/>
          </p:nvPr>
        </p:nvSpPr>
        <p:spPr>
          <a:xfrm>
            <a:off x="387642" y="1124744"/>
            <a:ext cx="9146415" cy="5268127"/>
          </a:xfrm>
        </p:spPr>
        <p:txBody>
          <a:bodyPr>
            <a:normAutofit/>
          </a:bodyPr>
          <a:lstStyle/>
          <a:p>
            <a:pPr marL="360000" indent="-342900">
              <a:buFont typeface="Wingdings" panose="05000000000000000000" pitchFamily="2" charset="2"/>
              <a:buChar char="n"/>
            </a:pPr>
            <a:r>
              <a:rPr lang="ja-JP" altLang="en-US" sz="1400" dirty="0" smtClean="0"/>
              <a:t>英国において</a:t>
            </a:r>
            <a:r>
              <a:rPr lang="ja-JP" altLang="en-US" sz="1400" dirty="0"/>
              <a:t>も</a:t>
            </a:r>
            <a:r>
              <a:rPr lang="ja-JP" altLang="en-US" sz="1400" dirty="0" smtClean="0"/>
              <a:t>、米国と同様に情報公開法がオープンデータを支えており、データセットだけでなく他の開示情報についても</a:t>
            </a:r>
            <a:r>
              <a:rPr lang="en-US" altLang="ja-JP" sz="1400" dirty="0" smtClean="0"/>
              <a:t>OGL</a:t>
            </a:r>
            <a:r>
              <a:rPr lang="ja-JP" altLang="en-US" sz="1400" dirty="0" smtClean="0"/>
              <a:t>等を付与することにより可能な限り二次利用可能な電子媒体で提供する義務がある。</a:t>
            </a:r>
            <a:endParaRPr lang="en-US" altLang="ja-JP" sz="1400" dirty="0"/>
          </a:p>
          <a:p>
            <a:pPr marL="360000" indent="-342900">
              <a:buFont typeface="Wingdings" panose="05000000000000000000" pitchFamily="2" charset="2"/>
              <a:buChar char="n"/>
            </a:pPr>
            <a:r>
              <a:rPr lang="ja-JP" altLang="en-US" sz="1400" dirty="0" smtClean="0"/>
              <a:t>開示請求を受けた情報の公開義務はもちろん、</a:t>
            </a:r>
            <a:r>
              <a:rPr lang="ja-JP" altLang="en-US" sz="1400" u="sng" dirty="0" smtClean="0"/>
              <a:t>まだ開示されていない情報についても可能な限り二次利用可能な電子媒体で公開する努力義務</a:t>
            </a:r>
            <a:r>
              <a:rPr lang="ja-JP" altLang="en-US" sz="1400" dirty="0" smtClean="0"/>
              <a:t>がある。</a:t>
            </a:r>
            <a:endParaRPr lang="en-US" altLang="ja-JP" sz="1400" dirty="0" smtClean="0"/>
          </a:p>
          <a:p>
            <a:pPr marL="360000" indent="-342900">
              <a:buFont typeface="Wingdings" panose="05000000000000000000" pitchFamily="2" charset="2"/>
              <a:buChar char="n"/>
            </a:pPr>
            <a:r>
              <a:rPr lang="ja-JP" altLang="en-US" sz="1400" dirty="0" smtClean="0"/>
              <a:t>イギリスの情報公開法は、</a:t>
            </a:r>
            <a:r>
              <a:rPr lang="en-US" altLang="ja-JP" sz="1400" dirty="0"/>
              <a:t>Protection of Freedoms Act </a:t>
            </a:r>
            <a:r>
              <a:rPr lang="en-US" altLang="ja-JP" sz="1400" dirty="0" smtClean="0"/>
              <a:t>2012</a:t>
            </a:r>
            <a:r>
              <a:rPr lang="ja-JP" altLang="en-US" sz="1400" dirty="0" smtClean="0"/>
              <a:t>の成立を受けて、特にデータセットに関して「二次利用可能</a:t>
            </a:r>
            <a:r>
              <a:rPr lang="en-US" altLang="ja-JP" sz="1400" dirty="0" smtClean="0"/>
              <a:t>(capable of “re-use”)</a:t>
            </a:r>
            <a:r>
              <a:rPr lang="ja-JP" altLang="en-US" sz="1400" dirty="0" smtClean="0"/>
              <a:t>」「電子媒体</a:t>
            </a:r>
            <a:r>
              <a:rPr lang="en-US" altLang="ja-JP" sz="1400" dirty="0"/>
              <a:t>(in an electronic </a:t>
            </a:r>
            <a:r>
              <a:rPr lang="en-US" altLang="ja-JP" sz="1400" dirty="0" smtClean="0"/>
              <a:t>form)</a:t>
            </a:r>
            <a:r>
              <a:rPr lang="ja-JP" altLang="en-US" sz="1400" dirty="0" smtClean="0"/>
              <a:t>」での提供義務が規定された。</a:t>
            </a:r>
            <a:endParaRPr lang="en-US" altLang="ja-JP" sz="1400"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graphicFrame>
        <p:nvGraphicFramePr>
          <p:cNvPr id="8" name="表 7"/>
          <p:cNvGraphicFramePr>
            <a:graphicFrameLocks noGrp="1"/>
          </p:cNvGraphicFramePr>
          <p:nvPr>
            <p:extLst>
              <p:ext uri="{D42A27DB-BD31-4B8C-83A1-F6EECF244321}">
                <p14:modId xmlns:p14="http://schemas.microsoft.com/office/powerpoint/2010/main" val="4106169384"/>
              </p:ext>
            </p:extLst>
          </p:nvPr>
        </p:nvGraphicFramePr>
        <p:xfrm>
          <a:off x="387642" y="2953825"/>
          <a:ext cx="9245878" cy="3439045"/>
        </p:xfrm>
        <a:graphic>
          <a:graphicData uri="http://schemas.openxmlformats.org/drawingml/2006/table">
            <a:tbl>
              <a:tblPr firstRow="1" bandRow="1">
                <a:tableStyleId>{21E4AEA4-8DFA-4A89-87EB-49C32662AFE0}</a:tableStyleId>
              </a:tblPr>
              <a:tblGrid>
                <a:gridCol w="2511577"/>
                <a:gridCol w="6734301"/>
              </a:tblGrid>
              <a:tr h="363854">
                <a:tc>
                  <a:txBody>
                    <a:bodyPr/>
                    <a:lstStyle/>
                    <a:p>
                      <a:r>
                        <a:rPr kumimoji="1" lang="ja-JP" altLang="en-US" sz="1600" dirty="0" smtClean="0"/>
                        <a:t>調査事項</a:t>
                      </a:r>
                      <a:endParaRPr kumimoji="1" lang="ja-JP" altLang="en-US" sz="1600" dirty="0"/>
                    </a:p>
                  </a:txBody>
                  <a:tcPr marL="99060" marR="99060" anchor="ctr"/>
                </a:tc>
                <a:tc>
                  <a:txBody>
                    <a:bodyPr/>
                    <a:lstStyle/>
                    <a:p>
                      <a:r>
                        <a:rPr kumimoji="1" lang="ja-JP" altLang="en-US" sz="1600" dirty="0" smtClean="0"/>
                        <a:t>関係する法律等</a:t>
                      </a:r>
                      <a:endParaRPr kumimoji="1" lang="ja-JP" altLang="en-US" sz="1600" dirty="0"/>
                    </a:p>
                  </a:txBody>
                  <a:tcPr marL="99060" marR="99060" anchor="ctr"/>
                </a:tc>
              </a:tr>
              <a:tr h="956502">
                <a:tc>
                  <a:txBody>
                    <a:bodyPr/>
                    <a:lstStyle/>
                    <a:p>
                      <a:r>
                        <a:rPr kumimoji="1" lang="ja-JP" altLang="en-US" sz="1600" dirty="0" smtClean="0"/>
                        <a:t>電子媒体での情報公開を義務づけているか</a:t>
                      </a:r>
                    </a:p>
                  </a:txBody>
                  <a:tcPr marL="99060" marR="99060" anchor="ctr"/>
                </a:tc>
                <a:tc>
                  <a:txBody>
                    <a:bodyPr/>
                    <a:lstStyle/>
                    <a:p>
                      <a:pPr marL="0" indent="0">
                        <a:buFont typeface="Arial" panose="020B0604020202020204" pitchFamily="34" charset="0"/>
                        <a:buNone/>
                      </a:pPr>
                      <a:r>
                        <a:rPr kumimoji="1" lang="en-US" altLang="ja-JP" sz="1600" baseline="0" dirty="0" smtClean="0"/>
                        <a:t>Freedom of Information Act (FOI)</a:t>
                      </a:r>
                      <a:r>
                        <a:rPr kumimoji="1" lang="ja-JP" altLang="en-US" sz="1600" baseline="0" dirty="0" smtClean="0"/>
                        <a:t> </a:t>
                      </a:r>
                      <a:r>
                        <a:rPr kumimoji="1" lang="en-US" altLang="ja-JP" sz="1600" baseline="0" dirty="0" smtClean="0"/>
                        <a:t>section 11 (1) (1A) (b)</a:t>
                      </a:r>
                    </a:p>
                    <a:p>
                      <a:pPr marL="285750" indent="-285750">
                        <a:buFont typeface="Arial" panose="020B0604020202020204" pitchFamily="34" charset="0"/>
                        <a:buChar char="•"/>
                      </a:pPr>
                      <a:r>
                        <a:rPr kumimoji="1" lang="ja-JP" altLang="en-US" sz="1600" baseline="0" dirty="0" smtClean="0"/>
                        <a:t>請求者が電子媒体での請求を行ったときは、実務的に可能な限り二次利用可能な電子媒体で提供しなければならない。</a:t>
                      </a:r>
                    </a:p>
                  </a:txBody>
                  <a:tcPr marL="99060" marR="99060" anchor="ctr"/>
                </a:tc>
              </a:tr>
              <a:tr h="1046216">
                <a:tc>
                  <a:txBody>
                    <a:bodyPr/>
                    <a:lstStyle/>
                    <a:p>
                      <a:r>
                        <a:rPr kumimoji="1" lang="ja-JP" altLang="en-US" sz="1600" dirty="0" smtClean="0"/>
                        <a:t>情報公開で入手した情報の二次利用を可能にしているか</a:t>
                      </a:r>
                    </a:p>
                  </a:txBody>
                  <a:tcPr marL="99060" marR="99060" anchor="ctr"/>
                </a:tc>
                <a:tc>
                  <a:txBody>
                    <a:bodyPr/>
                    <a:lstStyle/>
                    <a:p>
                      <a:pPr marL="0" indent="0">
                        <a:buFont typeface="Arial" panose="020B0604020202020204" pitchFamily="34" charset="0"/>
                        <a:buNone/>
                      </a:pPr>
                      <a:r>
                        <a:rPr kumimoji="1" lang="en-US" altLang="ja-JP" sz="1600" dirty="0" smtClean="0"/>
                        <a:t>Freedom of Information Act (FOI) section </a:t>
                      </a:r>
                      <a:r>
                        <a:rPr kumimoji="1" lang="en-US" altLang="ja-JP" sz="1600" baseline="0" dirty="0" smtClean="0"/>
                        <a:t>11 (1) (1A) (a)</a:t>
                      </a:r>
                      <a:endParaRPr kumimoji="1" lang="en-US" altLang="ja-JP" sz="1600" dirty="0" smtClean="0"/>
                    </a:p>
                    <a:p>
                      <a:pPr marL="285750" indent="-285750">
                        <a:buFont typeface="Arial" panose="020B0604020202020204" pitchFamily="34" charset="0"/>
                        <a:buChar char="•"/>
                      </a:pPr>
                      <a:r>
                        <a:rPr kumimoji="1" lang="ja-JP" altLang="en-US" sz="1600" dirty="0" smtClean="0"/>
                        <a:t>データセットを含む情報が請求されたときは、実務的に可能な限り二次利用可能な電子媒体で提供しなければならない。</a:t>
                      </a:r>
                      <a:endParaRPr kumimoji="1" lang="en-US" altLang="ja-JP" sz="1600" dirty="0" smtClean="0"/>
                    </a:p>
                  </a:txBody>
                  <a:tcPr marL="99060" marR="99060" anchor="ctr"/>
                </a:tc>
              </a:tr>
              <a:tr h="1072473">
                <a:tc>
                  <a:txBody>
                    <a:bodyPr/>
                    <a:lstStyle/>
                    <a:p>
                      <a:r>
                        <a:rPr kumimoji="1" lang="ja-JP" altLang="en-US" sz="1600" dirty="0" smtClean="0"/>
                        <a:t>情報公開の開示請求が行われた文書は、自動的に公開状態におかれるか。</a:t>
                      </a:r>
                    </a:p>
                  </a:txBody>
                  <a:tcPr marL="99060" marR="99060" anchor="ctr"/>
                </a:tc>
                <a:tc>
                  <a:txBody>
                    <a:bodyPr/>
                    <a:lstStyle/>
                    <a:p>
                      <a:pPr marL="0" indent="0">
                        <a:buFont typeface="Arial" panose="020B0604020202020204" pitchFamily="34" charset="0"/>
                        <a:buNone/>
                      </a:pPr>
                      <a:r>
                        <a:rPr kumimoji="1" lang="en-US" altLang="ja-JP" sz="1600" dirty="0" smtClean="0"/>
                        <a:t>Freedom of Information Act (FOI) section 19 (2A) (a), (b)</a:t>
                      </a:r>
                    </a:p>
                    <a:p>
                      <a:pPr marL="285750" indent="-285750">
                        <a:buFont typeface="Arial" panose="020B0604020202020204" pitchFamily="34" charset="0"/>
                        <a:buChar char="•"/>
                      </a:pPr>
                      <a:r>
                        <a:rPr kumimoji="1" lang="en-US" altLang="ja-JP" sz="1600" dirty="0" smtClean="0"/>
                        <a:t>FOI</a:t>
                      </a:r>
                      <a:r>
                        <a:rPr kumimoji="1" lang="ja-JP" altLang="en-US" sz="1600" dirty="0" smtClean="0"/>
                        <a:t>に基づき開示されたデータセットは全て二次利用可能な電子媒体で公開しなければならない。また、開示されていないデータセットについても実務的に可能な限り公開する努力義務がある。</a:t>
                      </a:r>
                    </a:p>
                  </a:txBody>
                  <a:tcPr marL="99060" marR="99060" anchor="ctr"/>
                </a:tc>
              </a:tr>
            </a:tbl>
          </a:graphicData>
        </a:graphic>
      </p:graphicFrame>
    </p:spTree>
    <p:extLst>
      <p:ext uri="{BB962C8B-B14F-4D97-AF65-F5344CB8AC3E}">
        <p14:creationId xmlns:p14="http://schemas.microsoft.com/office/powerpoint/2010/main" val="4154071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2400" dirty="0" smtClean="0"/>
              <a:t>4. </a:t>
            </a:r>
            <a:r>
              <a:rPr lang="ja-JP" altLang="en-US" sz="2400" dirty="0" smtClean="0"/>
              <a:t>英国に</a:t>
            </a:r>
            <a:r>
              <a:rPr lang="ja-JP" altLang="en-US" sz="2400" dirty="0"/>
              <a:t>おけるオープンデータ政策と情報公開法</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7</a:t>
            </a:fld>
            <a:endParaRPr lang="en-US" altLang="ja-JP"/>
          </a:p>
        </p:txBody>
      </p:sp>
      <p:sp>
        <p:nvSpPr>
          <p:cNvPr id="5" name="コンテンツ プレースホルダー 4"/>
          <p:cNvSpPr>
            <a:spLocks noGrp="1"/>
          </p:cNvSpPr>
          <p:nvPr>
            <p:ph idx="1"/>
          </p:nvPr>
        </p:nvSpPr>
        <p:spPr/>
        <p:txBody>
          <a:bodyPr>
            <a:normAutofit fontScale="92500"/>
          </a:bodyPr>
          <a:lstStyle/>
          <a:p>
            <a:r>
              <a:rPr kumimoji="1" lang="ja-JP" altLang="en-US" dirty="0" smtClean="0"/>
              <a:t>オープンデータと情報公開に関する議論としては、以下の事項がある</a:t>
            </a:r>
            <a:endParaRPr kumimoji="1" lang="en-US" altLang="ja-JP" dirty="0" smtClean="0"/>
          </a:p>
          <a:p>
            <a:pPr lvl="1"/>
            <a:r>
              <a:rPr lang="en-US" altLang="ja-JP" dirty="0"/>
              <a:t>Information Commissioner</a:t>
            </a:r>
            <a:r>
              <a:rPr lang="ja-JP" altLang="en-US" dirty="0"/>
              <a:t>（情報監督官）の</a:t>
            </a:r>
            <a:r>
              <a:rPr lang="en-US" altLang="ja-JP" dirty="0"/>
              <a:t>Christopher Graham</a:t>
            </a:r>
            <a:r>
              <a:rPr lang="ja-JP" altLang="en-US" dirty="0"/>
              <a:t>氏</a:t>
            </a:r>
            <a:r>
              <a:rPr lang="ja-JP" altLang="en-US" dirty="0" smtClean="0"/>
              <a:t>は</a:t>
            </a:r>
            <a:r>
              <a:rPr lang="en-US" altLang="ja-JP" dirty="0"/>
              <a:t>Open Data Institute </a:t>
            </a:r>
            <a:r>
              <a:rPr lang="en-US" altLang="ja-JP" dirty="0" smtClean="0"/>
              <a:t>Summit(2013</a:t>
            </a:r>
            <a:r>
              <a:rPr lang="ja-JP" altLang="en-US" dirty="0" smtClean="0"/>
              <a:t>）で</a:t>
            </a:r>
            <a:r>
              <a:rPr lang="en-US" altLang="ja-JP" dirty="0" smtClean="0"/>
              <a:t>2013</a:t>
            </a:r>
            <a:r>
              <a:rPr lang="ja-JP" altLang="en-US" dirty="0" smtClean="0"/>
              <a:t>年</a:t>
            </a:r>
            <a:r>
              <a:rPr lang="en-US" altLang="ja-JP" dirty="0" smtClean="0"/>
              <a:t>FOIA</a:t>
            </a:r>
            <a:r>
              <a:rPr lang="ja-JP" altLang="en-US" dirty="0"/>
              <a:t>改正</a:t>
            </a:r>
            <a:r>
              <a:rPr lang="ja-JP" altLang="en-US" dirty="0" smtClean="0"/>
              <a:t>について言及した際、「</a:t>
            </a:r>
            <a:r>
              <a:rPr lang="ja-JP" altLang="en-US" dirty="0"/>
              <a:t>オープンデータと情報公開法は車の両輪である。情報公開法はどの情報が有用かを政府が知り、自発的なオープンデータを促す契機となる」と発言して</a:t>
            </a:r>
            <a:r>
              <a:rPr lang="ja-JP" altLang="en-US" dirty="0" smtClean="0"/>
              <a:t>いる。一方</a:t>
            </a:r>
            <a:r>
              <a:rPr lang="ja-JP" altLang="en-US" dirty="0"/>
              <a:t>で、「政府は肯定的な評価を得られるようなデータのみをオープンデータ化する傾向があるため、オープンデータだけで透明性の確保を担保することはできない。」という趣旨の</a:t>
            </a:r>
            <a:r>
              <a:rPr lang="ja-JP" altLang="en-US" dirty="0" smtClean="0"/>
              <a:t>発言も</a:t>
            </a:r>
            <a:r>
              <a:rPr lang="ja-JP" altLang="en-US" dirty="0"/>
              <a:t>しており、両者を同一視することの危険性と、それぞれの役割の重要性に言及して</a:t>
            </a:r>
            <a:r>
              <a:rPr lang="ja-JP" altLang="en-US" dirty="0" smtClean="0"/>
              <a:t>いる。</a:t>
            </a:r>
            <a:endParaRPr lang="en-US" altLang="ja-JP" dirty="0" smtClean="0"/>
          </a:p>
          <a:p>
            <a:pPr lvl="1"/>
            <a:r>
              <a:rPr lang="en-US" altLang="ja-JP" dirty="0"/>
              <a:t>Christopher Graham</a:t>
            </a:r>
            <a:r>
              <a:rPr lang="ja-JP" altLang="en-US" dirty="0" smtClean="0"/>
              <a:t>氏は、データベースについての扱いが</a:t>
            </a:r>
            <a:r>
              <a:rPr lang="en-US" altLang="ja-JP" dirty="0" smtClean="0"/>
              <a:t>2013</a:t>
            </a:r>
            <a:r>
              <a:rPr lang="ja-JP" altLang="en-US" dirty="0" smtClean="0"/>
              <a:t>年に改正されたことにより、情報へのアクセスと再利用の関係が強固になったと説明している。データベースのオープンデータ化を情報公開法に反映させた経緯は定かではないが、</a:t>
            </a:r>
            <a:r>
              <a:rPr lang="en-US" altLang="ja-JP" dirty="0" smtClean="0"/>
              <a:t>2010</a:t>
            </a:r>
            <a:r>
              <a:rPr lang="ja-JP" altLang="en-US" dirty="0" smtClean="0"/>
              <a:t>年にキャメロン首相が</a:t>
            </a:r>
            <a:r>
              <a:rPr lang="en-US" altLang="ja-JP" dirty="0" smtClean="0"/>
              <a:t>David Cameron‘s letter </a:t>
            </a:r>
            <a:r>
              <a:rPr lang="en-US" altLang="ja-JP" dirty="0"/>
              <a:t>pledging to open up the </a:t>
            </a:r>
            <a:r>
              <a:rPr lang="en-US" altLang="ja-JP" dirty="0" smtClean="0"/>
              <a:t>datasets</a:t>
            </a:r>
            <a:r>
              <a:rPr lang="ja-JP" altLang="en-US" dirty="0" smtClean="0"/>
              <a:t>において、データセットの公開が政府の透明性向上と情報へのアクセス権拡大のために重要であると言及したことが大きな要因の一つではないかと考えられる。</a:t>
            </a:r>
            <a:endParaRPr lang="en-US" altLang="ja-JP" dirty="0"/>
          </a:p>
          <a:p>
            <a:pPr lvl="1"/>
            <a:r>
              <a:rPr lang="en-US" altLang="ja-JP" dirty="0" smtClean="0"/>
              <a:t>2012</a:t>
            </a:r>
            <a:r>
              <a:rPr lang="ja-JP" altLang="en-US" dirty="0" smtClean="0"/>
              <a:t>年</a:t>
            </a:r>
            <a:r>
              <a:rPr lang="en-US" altLang="ja-JP" dirty="0" smtClean="0"/>
              <a:t>6</a:t>
            </a:r>
            <a:r>
              <a:rPr lang="ja-JP" altLang="en-US" dirty="0" smtClean="0"/>
              <a:t>月の</a:t>
            </a:r>
            <a:r>
              <a:rPr lang="en-US" altLang="ja-JP" dirty="0" smtClean="0"/>
              <a:t>Open Data White paper</a:t>
            </a:r>
            <a:r>
              <a:rPr lang="ja-JP" altLang="en-US" dirty="0" smtClean="0"/>
              <a:t>のまえがきにおいても、オープンガバメントおよび</a:t>
            </a:r>
            <a:r>
              <a:rPr lang="en-US" altLang="ja-JP" dirty="0" smtClean="0"/>
              <a:t>21</a:t>
            </a:r>
            <a:r>
              <a:rPr lang="ja-JP" altLang="en-US" dirty="0" smtClean="0"/>
              <a:t>世紀の経済・社会においてデータセットの果たす重要な役割に触れている</a:t>
            </a:r>
            <a:endParaRPr lang="en-US" altLang="ja-JP" dirty="0" smtClean="0"/>
          </a:p>
          <a:p>
            <a:pPr marL="355600" lvl="1" indent="0">
              <a:buNone/>
            </a:pPr>
            <a:r>
              <a:rPr lang="en-US" altLang="ja-JP" sz="1400" dirty="0">
                <a:hlinkClick r:id="rId2"/>
              </a:rPr>
              <a:t>https://</a:t>
            </a:r>
            <a:r>
              <a:rPr lang="en-US" altLang="ja-JP" sz="1400" dirty="0" smtClean="0">
                <a:hlinkClick r:id="rId2"/>
              </a:rPr>
              <a:t>ico.org.uk/media/for-organisations/documents/1151/datasets-foi-guidance.pdf</a:t>
            </a:r>
            <a:r>
              <a:rPr lang="ja-JP" altLang="en-US" sz="1400" dirty="0" smtClean="0">
                <a:hlinkClick r:id="rId2"/>
              </a:rPr>
              <a:t>　</a:t>
            </a:r>
            <a:r>
              <a:rPr lang="en-US" altLang="ja-JP" sz="1400" dirty="0" smtClean="0">
                <a:hlinkClick r:id="rId2"/>
              </a:rPr>
              <a:t>p.5</a:t>
            </a:r>
            <a:endParaRPr lang="en-US" altLang="ja-JP" sz="1400" dirty="0" smtClean="0"/>
          </a:p>
          <a:p>
            <a:pPr marL="355600" lvl="1" indent="0">
              <a:buNone/>
            </a:pPr>
            <a:r>
              <a:rPr lang="en-US" altLang="ja-JP" sz="1400" dirty="0">
                <a:hlinkClick r:id="rId3"/>
              </a:rPr>
              <a:t>https://</a:t>
            </a:r>
            <a:r>
              <a:rPr lang="en-US" altLang="ja-JP" sz="1400" dirty="0" smtClean="0">
                <a:hlinkClick r:id="rId3"/>
              </a:rPr>
              <a:t>www.gov.uk/government/uploads/system/uploads/attachment_data/file/78946/CM8353_acc.pdf</a:t>
            </a:r>
            <a:r>
              <a:rPr lang="en-US" altLang="ja-JP" sz="1400" dirty="0" smtClean="0"/>
              <a:t> </a:t>
            </a:r>
          </a:p>
          <a:p>
            <a:pPr marL="355600" lvl="1" indent="0">
              <a:buNone/>
            </a:pPr>
            <a:endParaRPr kumimoji="1" lang="ja-JP" altLang="en-US" dirty="0"/>
          </a:p>
        </p:txBody>
      </p:sp>
    </p:spTree>
    <p:extLst>
      <p:ext uri="{BB962C8B-B14F-4D97-AF65-F5344CB8AC3E}">
        <p14:creationId xmlns:p14="http://schemas.microsoft.com/office/powerpoint/2010/main" val="1801586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2400" dirty="0"/>
              <a:t>5</a:t>
            </a:r>
            <a:r>
              <a:rPr lang="en-US" altLang="ja-JP" sz="2400" dirty="0" smtClean="0"/>
              <a:t>. </a:t>
            </a:r>
            <a:r>
              <a:rPr lang="ja-JP" altLang="en-US" sz="2400" dirty="0" smtClean="0"/>
              <a:t>諸外国に</a:t>
            </a:r>
            <a:r>
              <a:rPr lang="ja-JP" altLang="en-US" sz="2400" dirty="0"/>
              <a:t>おけるオープンデータ政策と情報公開法</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8</a:t>
            </a:fld>
            <a:endParaRPr lang="en-US" altLang="ja-JP"/>
          </a:p>
        </p:txBody>
      </p:sp>
      <p:sp>
        <p:nvSpPr>
          <p:cNvPr id="5" name="コンテンツ プレースホルダー 4"/>
          <p:cNvSpPr>
            <a:spLocks noGrp="1"/>
          </p:cNvSpPr>
          <p:nvPr>
            <p:ph idx="1"/>
          </p:nvPr>
        </p:nvSpPr>
        <p:spPr/>
        <p:txBody>
          <a:bodyPr>
            <a:normAutofit fontScale="92500" lnSpcReduction="10000"/>
          </a:bodyPr>
          <a:lstStyle/>
          <a:p>
            <a:r>
              <a:rPr kumimoji="1" lang="ja-JP" altLang="en-US" dirty="0" smtClean="0"/>
              <a:t>欧州の</a:t>
            </a:r>
            <a:r>
              <a:rPr kumimoji="1" lang="en-US" altLang="ja-JP" dirty="0" smtClean="0"/>
              <a:t>PSI</a:t>
            </a:r>
            <a:r>
              <a:rPr kumimoji="1" lang="ja-JP" altLang="en-US" dirty="0" smtClean="0"/>
              <a:t>指令は、公共情報の二次利用について、情報公開法制には踏み込まないことを規定している。</a:t>
            </a:r>
            <a:endParaRPr kumimoji="1" lang="en-US" altLang="ja-JP" dirty="0" smtClean="0"/>
          </a:p>
          <a:p>
            <a:pPr lvl="1"/>
            <a:endParaRPr kumimoji="1" lang="en-US" altLang="ja-JP" dirty="0" smtClean="0"/>
          </a:p>
          <a:p>
            <a:r>
              <a:rPr lang="ja-JP" altLang="en-US" dirty="0" smtClean="0"/>
              <a:t>ブリティッシュコロンビア州</a:t>
            </a:r>
            <a:r>
              <a:rPr lang="ja-JP" altLang="en-US" dirty="0"/>
              <a:t>（カナダ</a:t>
            </a:r>
            <a:r>
              <a:rPr lang="ja-JP" altLang="en-US" dirty="0" smtClean="0"/>
              <a:t>）では、</a:t>
            </a:r>
            <a:r>
              <a:rPr lang="en-US" altLang="ja-JP" dirty="0" err="1" smtClean="0"/>
              <a:t>DataBC</a:t>
            </a:r>
            <a:r>
              <a:rPr lang="ja-JP" altLang="en-US" dirty="0"/>
              <a:t>（オープンデータポータルサイト）とは別に、“</a:t>
            </a:r>
            <a:r>
              <a:rPr lang="en-US" altLang="ja-JP" dirty="0"/>
              <a:t>Open Information“</a:t>
            </a:r>
            <a:r>
              <a:rPr lang="ja-JP" altLang="en-US" dirty="0"/>
              <a:t>によって、開示請求された情報を公開する取り組みを行っている。</a:t>
            </a:r>
            <a:r>
              <a:rPr lang="en-US" altLang="ja-JP" dirty="0"/>
              <a:t>Open information</a:t>
            </a:r>
            <a:r>
              <a:rPr lang="ja-JP" altLang="en-US" dirty="0"/>
              <a:t>の</a:t>
            </a:r>
            <a:r>
              <a:rPr lang="en-US" altLang="ja-JP" dirty="0"/>
              <a:t>Q&amp;A</a:t>
            </a:r>
            <a:r>
              <a:rPr lang="ja-JP" altLang="en-US" dirty="0"/>
              <a:t>において、行政内でのオープンデータ化推進に加え、市民からの情報公開請求がより多様な情報の公開・共有を可能とするとして、オープンガバメントにおける情報公開制度が果たす役割について言及している。</a:t>
            </a:r>
          </a:p>
          <a:p>
            <a:pPr marL="355600" lvl="1" indent="0">
              <a:buNone/>
            </a:pPr>
            <a:endParaRPr kumimoji="1" lang="en-US" altLang="ja-JP" dirty="0" smtClean="0"/>
          </a:p>
          <a:p>
            <a:r>
              <a:rPr kumimoji="1" lang="ja-JP" altLang="en-US" dirty="0" smtClean="0"/>
              <a:t>以下の国では、オープンデータを情報公開法制に組み込んでいる。</a:t>
            </a:r>
            <a:endParaRPr kumimoji="1" lang="en-US" altLang="ja-JP" dirty="0" smtClean="0"/>
          </a:p>
          <a:p>
            <a:pPr lvl="1"/>
            <a:r>
              <a:rPr lang="ja-JP" altLang="en-US" dirty="0" smtClean="0"/>
              <a:t>イギリス</a:t>
            </a:r>
            <a:endParaRPr lang="en-US" altLang="ja-JP" dirty="0" smtClean="0"/>
          </a:p>
          <a:p>
            <a:pPr marL="622800" lvl="2" indent="-180000"/>
            <a:r>
              <a:rPr kumimoji="1" lang="en-US" altLang="ja-JP" sz="1600" dirty="0"/>
              <a:t>2013</a:t>
            </a:r>
            <a:r>
              <a:rPr kumimoji="1" lang="ja-JP" altLang="en-US" sz="1600" dirty="0" smtClean="0"/>
              <a:t>年の</a:t>
            </a:r>
            <a:r>
              <a:rPr kumimoji="1" lang="en-US" altLang="ja-JP" sz="1600" dirty="0" smtClean="0"/>
              <a:t>FOIA</a:t>
            </a:r>
            <a:r>
              <a:rPr lang="ja-JP" altLang="en-US" sz="1600" dirty="0"/>
              <a:t>改正で、データセットを含む情報が請求されたときは、実務的に可能な限り二次利用可能な電子媒体で提供しなければならない</a:t>
            </a:r>
            <a:r>
              <a:rPr lang="ja-JP" altLang="en-US" sz="1600" dirty="0" smtClean="0"/>
              <a:t>。</a:t>
            </a:r>
            <a:endParaRPr kumimoji="1" lang="en-US" altLang="ja-JP" sz="1600" dirty="0" smtClean="0"/>
          </a:p>
          <a:p>
            <a:pPr lvl="1"/>
            <a:r>
              <a:rPr lang="ja-JP" altLang="en-US" dirty="0" smtClean="0"/>
              <a:t>スロバキア</a:t>
            </a:r>
            <a:endParaRPr lang="en-US" altLang="ja-JP" dirty="0" smtClean="0"/>
          </a:p>
          <a:p>
            <a:pPr lvl="2" indent="-180000"/>
            <a:r>
              <a:rPr lang="en-US" altLang="ja-JP" sz="1600" dirty="0"/>
              <a:t>PSI Directive</a:t>
            </a:r>
            <a:r>
              <a:rPr lang="ja-JP" altLang="en-US" sz="1600" dirty="0"/>
              <a:t>を国内において履行するよう</a:t>
            </a:r>
            <a:r>
              <a:rPr lang="en-US" altLang="ja-JP" sz="1600" dirty="0"/>
              <a:t>European Commission</a:t>
            </a:r>
            <a:r>
              <a:rPr lang="ja-JP" altLang="en-US" sz="1600" dirty="0"/>
              <a:t>（欧州委員会）から指令を受け、</a:t>
            </a:r>
            <a:r>
              <a:rPr lang="en-US" altLang="ja-JP" sz="1600" dirty="0"/>
              <a:t>2012</a:t>
            </a:r>
            <a:r>
              <a:rPr lang="ja-JP" altLang="en-US" sz="1600" dirty="0"/>
              <a:t>年に国内の情報公開法を改正し、政府機関に二次利用可能な文書の特定を義務付けた</a:t>
            </a:r>
            <a:r>
              <a:rPr lang="ja-JP" altLang="en-US" sz="1600" dirty="0" smtClean="0"/>
              <a:t>。</a:t>
            </a:r>
            <a:endParaRPr lang="en-US" altLang="ja-JP" sz="1600" dirty="0" smtClean="0"/>
          </a:p>
          <a:p>
            <a:pPr lvl="2" indent="-180000"/>
            <a:endParaRPr lang="en-US" altLang="ja-JP" sz="1600" dirty="0"/>
          </a:p>
          <a:p>
            <a:pPr lvl="2" indent="-180000"/>
            <a:endParaRPr lang="ja-JP" altLang="en-US" sz="1600" dirty="0"/>
          </a:p>
        </p:txBody>
      </p:sp>
    </p:spTree>
    <p:extLst>
      <p:ext uri="{BB962C8B-B14F-4D97-AF65-F5344CB8AC3E}">
        <p14:creationId xmlns:p14="http://schemas.microsoft.com/office/powerpoint/2010/main" val="584493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2400" dirty="0"/>
              <a:t>6</a:t>
            </a:r>
            <a:r>
              <a:rPr lang="en-US" altLang="ja-JP" sz="2400" dirty="0" smtClean="0"/>
              <a:t>. </a:t>
            </a:r>
            <a:r>
              <a:rPr lang="ja-JP" altLang="en-US" sz="2400" dirty="0" smtClean="0"/>
              <a:t>国内</a:t>
            </a:r>
            <a:r>
              <a:rPr lang="ja-JP" altLang="en-US" sz="2400" dirty="0" smtClean="0"/>
              <a:t>における</a:t>
            </a:r>
            <a:r>
              <a:rPr lang="ja-JP" altLang="en-US" sz="2400" dirty="0"/>
              <a:t>オープンデータ政策と情報公開法</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9</a:t>
            </a:fld>
            <a:endParaRPr lang="en-US" altLang="ja-JP"/>
          </a:p>
        </p:txBody>
      </p:sp>
      <p:sp>
        <p:nvSpPr>
          <p:cNvPr id="5" name="コンテンツ プレースホルダー 4"/>
          <p:cNvSpPr>
            <a:spLocks noGrp="1"/>
          </p:cNvSpPr>
          <p:nvPr>
            <p:ph idx="1"/>
          </p:nvPr>
        </p:nvSpPr>
        <p:spPr>
          <a:xfrm>
            <a:off x="351414" y="1143000"/>
            <a:ext cx="9146415" cy="5459804"/>
          </a:xfrm>
        </p:spPr>
        <p:txBody>
          <a:bodyPr>
            <a:normAutofit/>
          </a:bodyPr>
          <a:lstStyle/>
          <a:p>
            <a:r>
              <a:rPr kumimoji="1" lang="ja-JP" altLang="en-US" sz="2000" dirty="0" smtClean="0"/>
              <a:t>行政機関の保有する情報の公開に関する法律（情報公開法）では、公開したデータの利用に関する規定はない。</a:t>
            </a:r>
            <a:endParaRPr kumimoji="1" lang="en-US" altLang="ja-JP" sz="2000" dirty="0" smtClean="0"/>
          </a:p>
          <a:p>
            <a:pPr lvl="1"/>
            <a:r>
              <a:rPr kumimoji="1" lang="ja-JP" altLang="en-US" sz="1600" dirty="0" smtClean="0"/>
              <a:t>そのため受け取った側が二次利用することは問題ないとされる</a:t>
            </a:r>
            <a:endParaRPr kumimoji="1" lang="en-US" altLang="ja-JP" sz="1600" dirty="0" smtClean="0"/>
          </a:p>
          <a:p>
            <a:r>
              <a:rPr kumimoji="1" lang="ja-JP" altLang="en-US" sz="2000" dirty="0" smtClean="0"/>
              <a:t>自治体の情報公開条例では、利用者の責務について定めた条項において、「適正に使用」することを求めていることが多い。</a:t>
            </a:r>
            <a:endParaRPr kumimoji="1" lang="en-US" altLang="ja-JP" sz="2000" dirty="0" smtClean="0"/>
          </a:p>
          <a:p>
            <a:pPr lvl="1"/>
            <a:r>
              <a:rPr kumimoji="1" lang="ja-JP" altLang="en-US" sz="1600" dirty="0" smtClean="0"/>
              <a:t>適正な利用に当たると考えられるため、二次利用することは問題ない、と判断しても良いか？</a:t>
            </a:r>
            <a:endParaRPr kumimoji="1" lang="en-US" altLang="ja-JP" sz="1600" dirty="0" smtClean="0"/>
          </a:p>
          <a:p>
            <a:pPr lvl="1"/>
            <a:endParaRPr kumimoji="1" lang="en-US" altLang="ja-JP" sz="1600" dirty="0" smtClean="0"/>
          </a:p>
          <a:p>
            <a:endParaRPr kumimoji="1" lang="en-US" altLang="ja-JP" sz="2000" dirty="0" smtClean="0"/>
          </a:p>
          <a:p>
            <a:endParaRPr kumimoji="1" lang="en-US" altLang="ja-JP" sz="2000" dirty="0" smtClean="0"/>
          </a:p>
          <a:p>
            <a:r>
              <a:rPr kumimoji="1" lang="ja-JP" altLang="en-US" sz="2000" dirty="0" smtClean="0"/>
              <a:t>情報</a:t>
            </a:r>
            <a:r>
              <a:rPr kumimoji="1" lang="ja-JP" altLang="en-US" sz="2000" dirty="0" smtClean="0"/>
              <a:t>公開法では電磁的記録についても公開対象とされているが、開示を求める者が媒体の指定をすることはできない。</a:t>
            </a:r>
            <a:endParaRPr kumimoji="1" lang="en-US" altLang="ja-JP" sz="2000" dirty="0" smtClean="0"/>
          </a:p>
          <a:p>
            <a:pPr lvl="1"/>
            <a:r>
              <a:rPr kumimoji="1" lang="ja-JP" altLang="en-US" sz="1600" dirty="0" smtClean="0"/>
              <a:t>電磁的記録と紙媒体の双方に公開請求をかけることで、電磁的媒体を手に入れることができる可能性はある</a:t>
            </a:r>
            <a:r>
              <a:rPr kumimoji="1" lang="ja-JP" altLang="en-US" sz="1600" dirty="0" smtClean="0"/>
              <a:t>。</a:t>
            </a:r>
            <a:endParaRPr kumimoji="1" lang="en-US" altLang="ja-JP" sz="1600" dirty="0" smtClean="0"/>
          </a:p>
          <a:p>
            <a:r>
              <a:rPr kumimoji="1" lang="ja-JP" altLang="en-US" sz="1900" dirty="0" smtClean="0"/>
              <a:t>日本の情報公開法制は、オープンデータとは連携していない状況にある</a:t>
            </a:r>
            <a:endParaRPr kumimoji="1" lang="en-US" altLang="ja-JP" sz="1900" dirty="0" smtClean="0"/>
          </a:p>
        </p:txBody>
      </p:sp>
      <p:sp>
        <p:nvSpPr>
          <p:cNvPr id="6" name="角丸四角形 5"/>
          <p:cNvSpPr/>
          <p:nvPr/>
        </p:nvSpPr>
        <p:spPr>
          <a:xfrm>
            <a:off x="1216909" y="3376895"/>
            <a:ext cx="8280920" cy="91896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l"/>
            <a:r>
              <a:rPr lang="ja-JP" altLang="en-US" sz="1600" dirty="0" smtClean="0"/>
              <a:t>自治体の情報公開条例（例）</a:t>
            </a:r>
            <a:endParaRPr lang="en-US" altLang="ja-JP" sz="1600" dirty="0" smtClean="0"/>
          </a:p>
          <a:p>
            <a:pPr algn="l"/>
            <a:r>
              <a:rPr lang="ja-JP" altLang="en-US" sz="1600" dirty="0" smtClean="0"/>
              <a:t>この条例</a:t>
            </a:r>
            <a:r>
              <a:rPr lang="ja-JP" altLang="en-US" sz="1600" dirty="0"/>
              <a:t>の定めるところにより</a:t>
            </a:r>
            <a:r>
              <a:rPr lang="ja-JP" altLang="en-US" sz="1600" dirty="0" smtClean="0"/>
              <a:t>公文書</a:t>
            </a:r>
            <a:r>
              <a:rPr lang="ja-JP" altLang="en-US" sz="1600" dirty="0"/>
              <a:t>の公開を求めるものは、この条例の目的</a:t>
            </a:r>
            <a:r>
              <a:rPr lang="ja-JP" altLang="en-US" sz="1600" dirty="0" smtClean="0"/>
              <a:t>に従い</a:t>
            </a:r>
            <a:r>
              <a:rPr lang="ja-JP" altLang="en-US" sz="1600" dirty="0"/>
              <a:t>その権利を行使するとともに、</a:t>
            </a:r>
            <a:r>
              <a:rPr lang="ja-JP" altLang="en-US" sz="1600" u="sng" dirty="0">
                <a:solidFill>
                  <a:srgbClr val="FF0000"/>
                </a:solidFill>
              </a:rPr>
              <a:t>これによって得た情報を適正に使用しなければ</a:t>
            </a:r>
            <a:r>
              <a:rPr lang="ja-JP" altLang="en-US" sz="1600" u="sng" dirty="0" smtClean="0">
                <a:solidFill>
                  <a:srgbClr val="FF0000"/>
                </a:solidFill>
              </a:rPr>
              <a:t>ならない</a:t>
            </a:r>
            <a:r>
              <a:rPr lang="ja-JP" altLang="en-US" sz="1600" dirty="0" smtClean="0"/>
              <a:t>。</a:t>
            </a:r>
            <a:endParaRPr lang="ja-JP" altLang="en-US" sz="1600" dirty="0"/>
          </a:p>
        </p:txBody>
      </p:sp>
    </p:spTree>
    <p:extLst>
      <p:ext uri="{BB962C8B-B14F-4D97-AF65-F5344CB8AC3E}">
        <p14:creationId xmlns:p14="http://schemas.microsoft.com/office/powerpoint/2010/main" val="2407328678"/>
      </p:ext>
    </p:extLst>
  </p:cSld>
  <p:clrMapOvr>
    <a:masterClrMapping/>
  </p:clrMapOvr>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DE00921D-40F7-43B6-BD6D-305108E5D07E}" vid="{133BE196-5EE9-4F4C-B01D-66311A1AA8D5}"/>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VLEDパワポ基本テンプレート</Template>
  <TotalTime>0</TotalTime>
  <Words>2727</Words>
  <Application>Microsoft Office PowerPoint</Application>
  <PresentationFormat>A4 210 x 297 mm</PresentationFormat>
  <Paragraphs>182</Paragraphs>
  <Slides>15</Slides>
  <Notes>0</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15</vt:i4>
      </vt:variant>
    </vt:vector>
  </HeadingPairs>
  <TitlesOfParts>
    <vt:vector size="30" baseType="lpstr">
      <vt:lpstr>ＤＦＧ華康ゴシック体W5</vt:lpstr>
      <vt:lpstr>ＤＦＧ平成ゴシック体W3</vt:lpstr>
      <vt:lpstr>ＤＦＧ平成ゴシック体W7</vt:lpstr>
      <vt:lpstr>굴림</vt:lpstr>
      <vt:lpstr>ＭＳ Ｐゴシック</vt:lpstr>
      <vt:lpstr>ＭＳ Ｐ明朝</vt:lpstr>
      <vt:lpstr>ヒラギノ角ゴ ProN W3</vt:lpstr>
      <vt:lpstr>ヒラギノ角ゴ ProN W6</vt:lpstr>
      <vt:lpstr>メイリオ</vt:lpstr>
      <vt:lpstr>平成明朝</vt:lpstr>
      <vt:lpstr>Arial</vt:lpstr>
      <vt:lpstr>Calibri</vt:lpstr>
      <vt:lpstr>Franklin Gothic Demi</vt:lpstr>
      <vt:lpstr>Wingdings</vt:lpstr>
      <vt:lpstr>VLEDパワポ基本テンプレート</vt:lpstr>
      <vt:lpstr>オープンデータと関連する法制度の整理</vt:lpstr>
      <vt:lpstr>1. オープンデータ制作と関連する法制度</vt:lpstr>
      <vt:lpstr>2. 諸外国におけるオープンデータ政策と関連法制度</vt:lpstr>
      <vt:lpstr>3. 米国におけるオープンデータ政策と情報公開法</vt:lpstr>
      <vt:lpstr>3. 米国におけるオープンデータ政策と情報公開法</vt:lpstr>
      <vt:lpstr>4. 英国におけるオープンデータ政策と情報公開法</vt:lpstr>
      <vt:lpstr>4. 英国におけるオープンデータ政策と情報公開法</vt:lpstr>
      <vt:lpstr>5. 諸外国におけるオープンデータ政策と情報公開法</vt:lpstr>
      <vt:lpstr>6. 国内におけるオープンデータ政策と情報公開法</vt:lpstr>
      <vt:lpstr>6. 国内におけるオープンデータ政策と情報公開法</vt:lpstr>
      <vt:lpstr>7. 国内におけるオープンデータ政策と公文書管理法</vt:lpstr>
      <vt:lpstr>8. 政府標準利用規約（第1.0版）と、関連法制度</vt:lpstr>
      <vt:lpstr>参考：参考となる情報公開条例</vt:lpstr>
      <vt:lpstr>参考：公文書管理法（抜粋）</vt:lpstr>
      <vt:lpstr>PowerPoint プレゼンテーション</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2014-12-17T06:37:59Z</dcterms:created>
  <dcterms:modified xsi:type="dcterms:W3CDTF">2015-02-04T21:38:33Z</dcterms:modified>
</cp:coreProperties>
</file>