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3" r:id="rId1"/>
  </p:sldMasterIdLst>
  <p:notesMasterIdLst>
    <p:notesMasterId r:id="rId5"/>
  </p:notesMasterIdLst>
  <p:handoutMasterIdLst>
    <p:handoutMasterId r:id="rId6"/>
  </p:handoutMasterIdLst>
  <p:sldIdLst>
    <p:sldId id="269" r:id="rId2"/>
    <p:sldId id="267" r:id="rId3"/>
    <p:sldId id="268" r:id="rId4"/>
  </p:sldIdLst>
  <p:sldSz cx="9906000" cy="6858000" type="A4"/>
  <p:notesSz cx="6807200" cy="9939338"/>
  <p:defaultTextStyle>
    <a:defPPr>
      <a:defRPr lang="ko-KR"/>
    </a:defPPr>
    <a:lvl1pPr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1pPr>
    <a:lvl2pPr marL="33627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2pPr>
    <a:lvl3pPr marL="67254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3pPr>
    <a:lvl4pPr marL="100881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4pPr>
    <a:lvl5pPr marL="134508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5pPr>
    <a:lvl6pPr marL="1681353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6pPr>
    <a:lvl7pPr marL="201762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7pPr>
    <a:lvl8pPr marL="235389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8pPr>
    <a:lvl9pPr marL="2690165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80">
          <p15:clr>
            <a:srgbClr val="A4A3A4"/>
          </p15:clr>
        </p15:guide>
        <p15:guide id="2" pos="598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FFFF"/>
    <a:srgbClr val="336699"/>
    <a:srgbClr val="E2D9B6"/>
    <a:srgbClr val="EAEAEA"/>
    <a:srgbClr val="003366"/>
    <a:srgbClr val="FF9933"/>
    <a:srgbClr val="DDDDDD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7292A2E-F333-43FB-9621-5CBBE7FDCDCB}" styleName="淡色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淡色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中間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中間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濃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淡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淡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C083E6E3-FA7D-4D7B-A595-EF9225AFEA82}" styleName="淡色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93D81CF-94F2-401A-BA57-92F5A7B2D0C5}" styleName="中間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淡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CAF9ED-07DC-4A11-8D7F-57B35C25682E}" styleName="中間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淡色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5BE263C-DBD7-4A20-BB59-AAB30ACAA65A}" styleName="中間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中間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6" autoAdjust="0"/>
    <p:restoredTop sz="99566" autoAdjust="0"/>
  </p:normalViewPr>
  <p:slideViewPr>
    <p:cSldViewPr>
      <p:cViewPr varScale="1">
        <p:scale>
          <a:sx n="82" d="100"/>
          <a:sy n="82" d="100"/>
        </p:scale>
        <p:origin x="605" y="67"/>
      </p:cViewPr>
      <p:guideLst>
        <p:guide orient="horz" pos="4180"/>
        <p:guide pos="5984"/>
      </p:guideLst>
    </p:cSldViewPr>
  </p:slideViewPr>
  <p:outlineViewPr>
    <p:cViewPr>
      <p:scale>
        <a:sx n="33" d="100"/>
        <a:sy n="33" d="100"/>
      </p:scale>
      <p:origin x="0" y="43987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61400"/>
    </p:cViewPr>
  </p:sorterViewPr>
  <p:notesViewPr>
    <p:cSldViewPr>
      <p:cViewPr varScale="1">
        <p:scale>
          <a:sx n="91" d="100"/>
          <a:sy n="91" d="100"/>
        </p:scale>
        <p:origin x="-2772" y="-102"/>
      </p:cViewPr>
      <p:guideLst>
        <p:guide orient="horz" pos="3132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0260" y="9445464"/>
            <a:ext cx="2946945" cy="493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7" tIns="47751" rIns="95497" bIns="47751" numCol="1" anchor="b" anchorCtr="0" compatLnSpc="1">
            <a:prstTxWarp prst="textNoShape">
              <a:avLst/>
            </a:prstTxWarp>
          </a:bodyPr>
          <a:lstStyle>
            <a:lvl1pPr algn="r" defTabSz="955518">
              <a:defRPr kumimoji="1" sz="1100" smtClean="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fld id="{434E4037-DC3D-481B-8B35-4313454980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56961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2946945" cy="49388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497" tIns="47751" rIns="95497" bIns="47751" numCol="1" anchor="ctr" anchorCtr="0" compatLnSpc="1">
            <a:prstTxWarp prst="textNoShape">
              <a:avLst/>
            </a:prstTxWarp>
          </a:bodyPr>
          <a:lstStyle>
            <a:lvl1pPr algn="l" defTabSz="955518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0260" y="3"/>
            <a:ext cx="2946945" cy="49388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497" tIns="47751" rIns="95497" bIns="47751" numCol="1" anchor="ctr" anchorCtr="0" compatLnSpc="1">
            <a:prstTxWarp prst="textNoShape">
              <a:avLst/>
            </a:prstTxWarp>
          </a:bodyPr>
          <a:lstStyle>
            <a:lvl1pPr algn="r" defTabSz="955518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9613" y="744538"/>
            <a:ext cx="5387975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745" y="4721192"/>
            <a:ext cx="4989714" cy="447424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497" tIns="47751" rIns="95497" bIns="4775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2 レベル</a:t>
            </a:r>
          </a:p>
          <a:p>
            <a:pPr lvl="2"/>
            <a:r>
              <a:rPr lang="ja-JP" altLang="en-US" noProof="0" smtClean="0"/>
              <a:t>第 3 レベル</a:t>
            </a:r>
          </a:p>
          <a:p>
            <a:pPr lvl="3"/>
            <a:r>
              <a:rPr lang="ja-JP" altLang="en-US" noProof="0" smtClean="0"/>
              <a:t>第 4 レベル</a:t>
            </a:r>
          </a:p>
          <a:p>
            <a:pPr lvl="4"/>
            <a:r>
              <a:rPr lang="ja-JP" altLang="en-US" noProof="0" smtClean="0"/>
              <a:t>第 5 レベル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5464"/>
            <a:ext cx="2946945" cy="49388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497" tIns="47751" rIns="95497" bIns="47751" numCol="1" anchor="b" anchorCtr="0" compatLnSpc="1">
            <a:prstTxWarp prst="textNoShape">
              <a:avLst/>
            </a:prstTxWarp>
          </a:bodyPr>
          <a:lstStyle>
            <a:lvl1pPr algn="l" defTabSz="955518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0260" y="9445464"/>
            <a:ext cx="2946945" cy="49388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497" tIns="47751" rIns="95497" bIns="47751" numCol="1" anchor="b" anchorCtr="0" compatLnSpc="1">
            <a:prstTxWarp prst="textNoShape">
              <a:avLst/>
            </a:prstTxWarp>
          </a:bodyPr>
          <a:lstStyle>
            <a:lvl1pPr algn="r" defTabSz="955518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fld id="{7743D88F-1C60-4A18-8316-3E48C67658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26096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1pPr>
    <a:lvl2pPr marL="33627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2pPr>
    <a:lvl3pPr marL="67254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3pPr>
    <a:lvl4pPr marL="100881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4pPr>
    <a:lvl5pPr marL="134508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5pPr>
    <a:lvl6pPr marL="1681353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6pPr>
    <a:lvl7pPr marL="201762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7pPr>
    <a:lvl8pPr marL="235389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8pPr>
    <a:lvl9pPr marL="2690165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88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92760" y="5134039"/>
            <a:ext cx="6912767" cy="375677"/>
          </a:xfrm>
          <a:ln w="12700" cap="sq">
            <a:headEnd type="none" w="sm" len="sm"/>
            <a:tailEnd type="none" w="sm" len="sm"/>
          </a:ln>
        </p:spPr>
        <p:txBody>
          <a:bodyPr wrap="square" lIns="67245" rIns="67245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ct val="0"/>
              </a:spcBef>
              <a:buFont typeface="平成明朝" pitchFamily="17" charset="-128"/>
              <a:buNone/>
              <a:defRPr sz="2000">
                <a:solidFill>
                  <a:schemeClr val="bg2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smtClean="0"/>
              <a:t>マスター サブタイトルの書式設定</a:t>
            </a:r>
            <a:endParaRPr lang="ja-JP" altLang="en-US" dirty="0"/>
          </a:p>
        </p:txBody>
      </p:sp>
      <p:sp>
        <p:nvSpPr>
          <p:cNvPr id="1914885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2792760" y="3084681"/>
            <a:ext cx="6912767" cy="560343"/>
          </a:xfrm>
          <a:ln w="12700" cap="sq">
            <a:headEnd type="none" w="sm" len="sm"/>
            <a:tailEnd type="none" w="sm" len="sm"/>
          </a:ln>
        </p:spPr>
        <p:txBody>
          <a:bodyPr wrap="square" lIns="67245" tIns="33622" rIns="67245" bIns="33622" anchor="b">
            <a:spAutoFit/>
          </a:bodyPr>
          <a:lstStyle>
            <a:lvl1pPr algn="l">
              <a:defRPr sz="3200" b="1" i="0">
                <a:solidFill>
                  <a:srgbClr val="404040"/>
                </a:solidFill>
                <a:latin typeface="メイリオ"/>
                <a:ea typeface="メイリオ"/>
                <a:cs typeface="メイリオ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4" name="テキスト ボックス 3"/>
          <p:cNvSpPr txBox="1"/>
          <p:nvPr userDrawn="1"/>
        </p:nvSpPr>
        <p:spPr>
          <a:xfrm>
            <a:off x="2792760" y="2557264"/>
            <a:ext cx="7113240" cy="369332"/>
          </a:xfrm>
          <a:prstGeom prst="rect">
            <a:avLst/>
          </a:prstGeom>
          <a:solidFill>
            <a:schemeClr val="accent2"/>
          </a:solidFill>
          <a:ln>
            <a:solidFill>
              <a:srgbClr val="1F497D"/>
            </a:solidFill>
          </a:ln>
        </p:spPr>
        <p:txBody>
          <a:bodyPr wrap="square" rtlCol="0">
            <a:spAutoFit/>
          </a:bodyPr>
          <a:lstStyle/>
          <a:p>
            <a:pPr algn="l"/>
            <a:endParaRPr kumimoji="1" lang="ja-JP" altLang="en-US" dirty="0" smtClean="0">
              <a:latin typeface="ヒラギノ角ゴ ProN W6"/>
              <a:ea typeface="ヒラギノ角ゴ ProN W6"/>
              <a:cs typeface="ヒラギノ角ゴ ProN W6"/>
            </a:endParaRPr>
          </a:p>
        </p:txBody>
      </p:sp>
      <p:pic>
        <p:nvPicPr>
          <p:cNvPr id="5" name="Picture 2" descr="本法人の設立が承認されました。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5" y="1968470"/>
            <a:ext cx="2646293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プレースホルダー 6"/>
          <p:cNvSpPr>
            <a:spLocks noGrp="1"/>
          </p:cNvSpPr>
          <p:nvPr>
            <p:ph type="body" sz="quarter" idx="10"/>
          </p:nvPr>
        </p:nvSpPr>
        <p:spPr>
          <a:xfrm>
            <a:off x="2792760" y="2557264"/>
            <a:ext cx="7113240" cy="369332"/>
          </a:xfrm>
        </p:spPr>
        <p:txBody>
          <a:bodyPr anchor="ctr" anchorCtr="0"/>
          <a:lstStyle>
            <a:lvl1pPr marL="0" indent="0">
              <a:buNone/>
              <a:defRPr b="1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" name="Text Box 785"/>
          <p:cNvSpPr txBox="1">
            <a:spLocks noChangeArrowheads="1"/>
          </p:cNvSpPr>
          <p:nvPr userDrawn="1"/>
        </p:nvSpPr>
        <p:spPr bwMode="auto">
          <a:xfrm>
            <a:off x="8985448" y="195513"/>
            <a:ext cx="828675" cy="284163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ja-JP" dirty="0">
              <a:solidFill>
                <a:schemeClr val="bg2"/>
              </a:solidFill>
            </a:endParaRPr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1"/>
          </p:nvPr>
        </p:nvSpPr>
        <p:spPr>
          <a:xfrm>
            <a:off x="8985448" y="188913"/>
            <a:ext cx="828873" cy="2907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1" name="Rectangle 6"/>
          <p:cNvSpPr txBox="1">
            <a:spLocks noChangeArrowheads="1"/>
          </p:cNvSpPr>
          <p:nvPr userDrawn="1"/>
        </p:nvSpPr>
        <p:spPr bwMode="auto">
          <a:xfrm>
            <a:off x="2798084" y="5707166"/>
            <a:ext cx="6912767" cy="31412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67245" tIns="33622" rIns="67245" bIns="33622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972616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平成明朝" pitchFamily="17" charset="-128"/>
              <a:buNone/>
              <a:tabLst>
                <a:tab pos="775291" algn="l"/>
              </a:tabLst>
              <a:defRPr kumimoji="1" sz="2400" b="0" i="0" baseline="0">
                <a:solidFill>
                  <a:schemeClr val="bg2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defRPr>
            </a:lvl1pPr>
            <a:lvl2pPr marL="533400" indent="-177800" algn="l" defTabSz="972616" rtl="0" eaLnBrk="1" fontAlgn="base" hangingPunct="1">
              <a:spcBef>
                <a:spcPct val="35000"/>
              </a:spcBef>
              <a:spcAft>
                <a:spcPct val="0"/>
              </a:spcAft>
              <a:buClr>
                <a:schemeClr val="bg1"/>
              </a:buClr>
              <a:buSzPct val="75000"/>
              <a:buFont typeface="ヒラギノ角ゴ ProN W3"/>
              <a:buChar char="▶"/>
              <a:tabLst>
                <a:tab pos="533400" algn="l"/>
              </a:tabLst>
              <a:defRPr kumimoji="1" sz="18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2pPr>
            <a:lvl3pPr marL="622300" indent="-88900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"/>
              <a:tabLst>
                <a:tab pos="622300" algn="l"/>
              </a:tabLst>
              <a:defRPr kumimoji="1" sz="15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3pPr>
            <a:lvl4pPr marL="923925" indent="-200025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3"/>
              </a:buClr>
              <a:buFont typeface="Wingdings" charset="2"/>
              <a:buChar char="u"/>
              <a:tabLst>
                <a:tab pos="924744" algn="l"/>
              </a:tabLst>
              <a:defRPr kumimoji="1" sz="13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4pPr>
            <a:lvl5pPr marL="990130" indent="0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990130" algn="l"/>
              </a:tabLst>
              <a:defRPr kumimoji="1" sz="12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5pPr>
            <a:lvl6pPr marL="2322369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6pPr>
            <a:lvl7pPr marL="2658640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7pPr>
            <a:lvl8pPr marL="2994910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8pPr>
            <a:lvl9pPr marL="3331181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9pPr>
          </a:lstStyle>
          <a:p>
            <a:pPr algn="r" latinLnBrk="0"/>
            <a:r>
              <a:rPr lang="ja-JP" altLang="en-US" sz="1600" kern="0" dirty="0" smtClean="0"/>
              <a:t>オープン＆ビッグデータ活用・地方創生推進機構</a:t>
            </a:r>
            <a:r>
              <a:rPr lang="ja-JP" altLang="en-US" sz="1600" kern="0" baseline="0" dirty="0" smtClean="0"/>
              <a:t> 事務局</a:t>
            </a:r>
            <a:endParaRPr lang="ja-JP" altLang="en-US" sz="1600" kern="0" dirty="0" smtClean="0"/>
          </a:p>
        </p:txBody>
      </p:sp>
      <p:sp>
        <p:nvSpPr>
          <p:cNvPr id="12" name="Rectangle 5"/>
          <p:cNvSpPr txBox="1">
            <a:spLocks noChangeArrowheads="1"/>
          </p:cNvSpPr>
          <p:nvPr userDrawn="1"/>
        </p:nvSpPr>
        <p:spPr bwMode="auto">
          <a:xfrm>
            <a:off x="2792759" y="1772816"/>
            <a:ext cx="6912767" cy="43723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  <a:spAutoFit/>
          </a:bodyPr>
          <a:lstStyle>
            <a:lvl1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200" b="1" i="0" baseline="0">
                <a:solidFill>
                  <a:srgbClr val="404040"/>
                </a:solidFill>
                <a:latin typeface="メイリオ"/>
                <a:ea typeface="メイリオ"/>
                <a:cs typeface="メイリオ"/>
              </a:defRPr>
            </a:lvl1pPr>
            <a:lvl2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Franklin Gothic Demi" pitchFamily="34" charset="0"/>
                <a:ea typeface="ＤＦＧ平成ゴシック体W7" pitchFamily="50" charset="-128"/>
              </a:defRPr>
            </a:lvl2pPr>
            <a:lvl3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Franklin Gothic Demi" pitchFamily="34" charset="0"/>
                <a:ea typeface="ＤＦＧ平成ゴシック体W7" pitchFamily="50" charset="-128"/>
              </a:defRPr>
            </a:lvl3pPr>
            <a:lvl4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Franklin Gothic Demi" pitchFamily="34" charset="0"/>
                <a:ea typeface="ＤＦＧ平成ゴシック体W7" pitchFamily="50" charset="-128"/>
              </a:defRPr>
            </a:lvl4pPr>
            <a:lvl5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Franklin Gothic Demi" pitchFamily="34" charset="0"/>
                <a:ea typeface="ＤＦＧ平成ゴシック体W7" pitchFamily="50" charset="-128"/>
              </a:defRPr>
            </a:lvl5pPr>
            <a:lvl6pPr marL="336271"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ＤＦＧ平成ゴシック体W7" pitchFamily="50" charset="-128"/>
                <a:ea typeface="ＤＦＧ平成ゴシック体W7" pitchFamily="50" charset="-128"/>
              </a:defRPr>
            </a:lvl6pPr>
            <a:lvl7pPr marL="672541"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ＤＦＧ平成ゴシック体W7" pitchFamily="50" charset="-128"/>
                <a:ea typeface="ＤＦＧ平成ゴシック体W7" pitchFamily="50" charset="-128"/>
              </a:defRPr>
            </a:lvl7pPr>
            <a:lvl8pPr marL="1008812"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ＤＦＧ平成ゴシック体W7" pitchFamily="50" charset="-128"/>
                <a:ea typeface="ＤＦＧ平成ゴシック体W7" pitchFamily="50" charset="-128"/>
              </a:defRPr>
            </a:lvl8pPr>
            <a:lvl9pPr marL="1345082"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ＤＦＧ平成ゴシック体W7" pitchFamily="50" charset="-128"/>
                <a:ea typeface="ＤＦＧ平成ゴシック体W7" pitchFamily="50" charset="-128"/>
              </a:defRPr>
            </a:lvl9pPr>
          </a:lstStyle>
          <a:p>
            <a:pPr latinLnBrk="0"/>
            <a:r>
              <a:rPr lang="ja-JP" altLang="en-US" sz="2400" kern="0" dirty="0" smtClean="0"/>
              <a:t>オープン＆ビッグデータ活用・地方創生推進機構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2">
                    <a:lumMod val="75000"/>
                    <a:lumOff val="25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 anchor="t" anchorCtr="0"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200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168A96-8FC6-49A7-AAFF-8891F4FD4FE2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12708" y="2225443"/>
            <a:ext cx="7090465" cy="1913424"/>
          </a:xfrm>
        </p:spPr>
        <p:txBody>
          <a:bodyPr/>
          <a:lstStyle>
            <a:lvl1pPr algn="l">
              <a:defRPr sz="4400" b="1" cap="none">
                <a:solidFill>
                  <a:schemeClr val="bg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112708" y="4431965"/>
            <a:ext cx="7090465" cy="1501093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bg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336271" indent="0">
              <a:buNone/>
              <a:defRPr sz="1300"/>
            </a:lvl2pPr>
            <a:lvl3pPr marL="672541" indent="0">
              <a:buNone/>
              <a:defRPr sz="1200"/>
            </a:lvl3pPr>
            <a:lvl4pPr marL="1008812" indent="0">
              <a:buNone/>
              <a:defRPr sz="1000"/>
            </a:lvl4pPr>
            <a:lvl5pPr marL="1345082" indent="0">
              <a:buNone/>
              <a:defRPr sz="1000"/>
            </a:lvl5pPr>
            <a:lvl6pPr marL="1681353" indent="0">
              <a:buNone/>
              <a:defRPr sz="1000"/>
            </a:lvl6pPr>
            <a:lvl7pPr marL="2017624" indent="0">
              <a:buNone/>
              <a:defRPr sz="1000"/>
            </a:lvl7pPr>
            <a:lvl8pPr marL="2353894" indent="0">
              <a:buNone/>
              <a:defRPr sz="1000"/>
            </a:lvl8pPr>
            <a:lvl9pPr marL="2690165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7F7E3-2EA5-4E0E-99DF-9D27F789031C}" type="slidenum">
              <a:rPr lang="ja-JP" altLang="en-US"/>
              <a:pPr/>
              <a:t>‹#›</a:t>
            </a:fld>
            <a:endParaRPr lang="en-US" altLang="ja-JP"/>
          </a:p>
        </p:txBody>
      </p:sp>
      <p:sp>
        <p:nvSpPr>
          <p:cNvPr id="5" name="正方形/長方形 4"/>
          <p:cNvSpPr/>
          <p:nvPr userDrawn="1"/>
        </p:nvSpPr>
        <p:spPr bwMode="auto">
          <a:xfrm>
            <a:off x="0" y="0"/>
            <a:ext cx="9906000" cy="1128884"/>
          </a:xfrm>
          <a:prstGeom prst="rect">
            <a:avLst/>
          </a:prstGeom>
          <a:solidFill>
            <a:srgbClr val="FFFFFF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1" name="正方形/長方形 10"/>
          <p:cNvSpPr/>
          <p:nvPr userDrawn="1"/>
        </p:nvSpPr>
        <p:spPr bwMode="auto">
          <a:xfrm>
            <a:off x="1752600" y="2198705"/>
            <a:ext cx="154210" cy="3744895"/>
          </a:xfrm>
          <a:prstGeom prst="rect">
            <a:avLst/>
          </a:prstGeom>
          <a:solidFill>
            <a:schemeClr val="accent2"/>
          </a:solidFill>
          <a:ln w="38100" cap="sq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_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322775"/>
            <a:ext cx="4515242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82586" y="1322775"/>
            <a:ext cx="4515243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_縦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15789" y="1143000"/>
            <a:ext cx="9183247" cy="25146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15789" y="3810001"/>
            <a:ext cx="9182040" cy="26011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9EB0C9-E24B-463D-BB62-FF98DEA61778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D94DB2-09C9-4810-9F23-4FAAE8E978D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最後のペー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B2DD74-10E0-4AB2-B6D0-27B412D7252C}" type="slidenum">
              <a:rPr lang="ja-JP" altLang="en-US" smtClean="0"/>
              <a:pPr/>
              <a:t>‹#›</a:t>
            </a:fld>
            <a:endParaRPr lang="en-US" altLang="ja-JP"/>
          </a:p>
        </p:txBody>
      </p:sp>
      <p:pic>
        <p:nvPicPr>
          <p:cNvPr id="4" name="Picture 2" descr="本法人の設立が承認されました。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707" y="2492896"/>
            <a:ext cx="3332369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79453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4697" y="169366"/>
            <a:ext cx="9134339" cy="585081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272626"/>
            <a:ext cx="4515242" cy="513850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982586" y="1272626"/>
            <a:ext cx="4515243" cy="24572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982586" y="3930482"/>
            <a:ext cx="4515243" cy="248064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652962-3989-4FF4-990D-68B87D3CA273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3871" name="Rectangle 15"/>
          <p:cNvSpPr>
            <a:spLocks noChangeArrowheads="1"/>
          </p:cNvSpPr>
          <p:nvPr/>
        </p:nvSpPr>
        <p:spPr bwMode="auto">
          <a:xfrm>
            <a:off x="0" y="1"/>
            <a:ext cx="9906000" cy="228599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  <a:headEnd type="none" w="sm" len="sm"/>
            <a:tailEnd type="none" w="sm" len="sm"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67254" tIns="33627" rIns="67254" bIns="33627" anchor="ctr"/>
          <a:lstStyle/>
          <a:p>
            <a:pPr algn="r">
              <a:defRPr/>
            </a:pPr>
            <a:r>
              <a:rPr lang="ja-JP" altLang="en-US" sz="1200" b="1" i="0" dirty="0" smtClean="0">
                <a:latin typeface="メイリオ"/>
                <a:ea typeface="メイリオ"/>
                <a:cs typeface="メイリオ"/>
              </a:rPr>
              <a:t>オープン＆ビッグデータ活用・地方創生推進機構</a:t>
            </a:r>
            <a:endParaRPr lang="en-US" altLang="ja-JP" sz="1200" b="1" i="0" dirty="0">
              <a:latin typeface="メイリオ"/>
              <a:ea typeface="メイリオ"/>
              <a:cs typeface="メイリオ"/>
            </a:endParaRPr>
          </a:p>
        </p:txBody>
      </p:sp>
      <p:sp>
        <p:nvSpPr>
          <p:cNvPr id="1913859" name="Line 3"/>
          <p:cNvSpPr>
            <a:spLocks noChangeShapeType="1"/>
          </p:cNvSpPr>
          <p:nvPr/>
        </p:nvSpPr>
        <p:spPr bwMode="auto">
          <a:xfrm>
            <a:off x="0" y="6576804"/>
            <a:ext cx="9906000" cy="0"/>
          </a:xfrm>
          <a:prstGeom prst="line">
            <a:avLst/>
          </a:prstGeom>
          <a:noFill/>
          <a:ln w="12700" cap="sq" cmpd="sng" algn="ctr">
            <a:solidFill>
              <a:srgbClr val="40404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1414" y="1143000"/>
            <a:ext cx="9146415" cy="5268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3622" rIns="0" bIns="33622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191386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499036" y="6602804"/>
            <a:ext cx="406964" cy="255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</a:bodyPr>
          <a:lstStyle>
            <a:lvl1pPr algn="r">
              <a:defRPr kumimoji="1" sz="1100">
                <a:solidFill>
                  <a:srgbClr val="336699"/>
                </a:solidFill>
                <a:latin typeface="Arial" charset="0"/>
                <a:ea typeface="굴림" pitchFamily="34" charset="-127"/>
              </a:defRPr>
            </a:lvl1pPr>
          </a:lstStyle>
          <a:p>
            <a:fld id="{4AB2DD74-10E0-4AB2-B6D0-27B412D7252C}" type="slidenum">
              <a:rPr lang="ja-JP" altLang="en-US" smtClean="0"/>
              <a:pPr/>
              <a:t>‹#›</a:t>
            </a:fld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87642" y="304800"/>
            <a:ext cx="9134339" cy="581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タイトルの書式設定</a:t>
            </a:r>
          </a:p>
        </p:txBody>
      </p:sp>
      <p:sp>
        <p:nvSpPr>
          <p:cNvPr id="1913873" name="Text Box 17"/>
          <p:cNvSpPr txBox="1">
            <a:spLocks noChangeArrowheads="1"/>
          </p:cNvSpPr>
          <p:nvPr/>
        </p:nvSpPr>
        <p:spPr bwMode="auto">
          <a:xfrm>
            <a:off x="252420" y="6638448"/>
            <a:ext cx="5767171" cy="2217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67254" tIns="33627" rIns="67254" bIns="33627">
            <a:spAutoFit/>
          </a:bodyPr>
          <a:lstStyle/>
          <a:p>
            <a:pPr algn="l">
              <a:defRPr/>
            </a:pP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© 2015 Vitalizing Local Economy Organization by Open Data &amp; Big Data</a:t>
            </a:r>
            <a:r>
              <a:rPr lang="en-US" altLang="ja-JP" sz="1000" b="1" baseline="0" dirty="0" smtClean="0">
                <a:solidFill>
                  <a:srgbClr val="353535"/>
                </a:solidFill>
                <a:latin typeface="Arial" charset="0"/>
              </a:rPr>
              <a:t>.</a:t>
            </a: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 </a:t>
            </a:r>
            <a:r>
              <a:rPr lang="en-US" altLang="ja-JP" sz="1000" b="1" dirty="0">
                <a:solidFill>
                  <a:srgbClr val="353535"/>
                </a:solidFill>
                <a:latin typeface="Arial" charset="0"/>
              </a:rPr>
              <a:t>All Rights Reserved.</a:t>
            </a:r>
          </a:p>
        </p:txBody>
      </p:sp>
      <p:sp>
        <p:nvSpPr>
          <p:cNvPr id="9" name="Line 3"/>
          <p:cNvSpPr>
            <a:spLocks noChangeShapeType="1"/>
          </p:cNvSpPr>
          <p:nvPr/>
        </p:nvSpPr>
        <p:spPr bwMode="auto">
          <a:xfrm>
            <a:off x="0" y="990600"/>
            <a:ext cx="9906000" cy="0"/>
          </a:xfrm>
          <a:prstGeom prst="line">
            <a:avLst/>
          </a:prstGeom>
          <a:noFill/>
          <a:ln w="12700" cap="sq" cmpd="sng" algn="ctr">
            <a:solidFill>
              <a:schemeClr val="bg2">
                <a:lumMod val="75000"/>
                <a:lumOff val="2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72" r:id="rId2"/>
    <p:sldLayoutId id="2147483673" r:id="rId3"/>
    <p:sldLayoutId id="2147483674" r:id="rId4"/>
    <p:sldLayoutId id="2147483689" r:id="rId5"/>
    <p:sldLayoutId id="2147483676" r:id="rId6"/>
    <p:sldLayoutId id="2147483677" r:id="rId7"/>
    <p:sldLayoutId id="2147483706" r:id="rId8"/>
    <p:sldLayoutId id="2147483684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72616" rtl="0" eaLnBrk="1" fontAlgn="base" hangingPunct="1">
        <a:spcBef>
          <a:spcPct val="0"/>
        </a:spcBef>
        <a:spcAft>
          <a:spcPct val="0"/>
        </a:spcAft>
        <a:defRPr kumimoji="1" sz="2600" b="1" baseline="0">
          <a:solidFill>
            <a:schemeClr val="bg2">
              <a:lumMod val="75000"/>
              <a:lumOff val="25000"/>
            </a:schemeClr>
          </a:solidFill>
          <a:latin typeface="メイリオ" panose="020B0604030504040204" pitchFamily="50" charset="-128"/>
          <a:ea typeface="メイリオ" panose="020B0604030504040204" pitchFamily="50" charset="-128"/>
          <a:cs typeface="+mj-cs"/>
        </a:defRPr>
      </a:lvl1pPr>
      <a:lvl2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2pPr>
      <a:lvl3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3pPr>
      <a:lvl4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4pPr>
      <a:lvl5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5pPr>
      <a:lvl6pPr marL="336271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6pPr>
      <a:lvl7pPr marL="672541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7pPr>
      <a:lvl8pPr marL="1008812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8pPr>
      <a:lvl9pPr marL="1345082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9pPr>
    </p:titleStyle>
    <p:bodyStyle>
      <a:lvl1pPr marL="326930" indent="-326930" algn="l" defTabSz="972616" rtl="0" eaLnBrk="1" fontAlgn="base" hangingPunct="1">
        <a:spcBef>
          <a:spcPct val="50000"/>
        </a:spcBef>
        <a:spcAft>
          <a:spcPct val="0"/>
        </a:spcAft>
        <a:buClr>
          <a:schemeClr val="accent2"/>
        </a:buClr>
        <a:buFont typeface="平成明朝" pitchFamily="17" charset="-128"/>
        <a:buChar char="■"/>
        <a:tabLst>
          <a:tab pos="775291" algn="l"/>
        </a:tabLst>
        <a:defRPr kumimoji="1" sz="2100" b="0" i="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marL="533400" indent="-177800" algn="l" defTabSz="972616" rtl="0" eaLnBrk="1" fontAlgn="base" hangingPunct="1">
        <a:spcBef>
          <a:spcPct val="35000"/>
        </a:spcBef>
        <a:spcAft>
          <a:spcPct val="0"/>
        </a:spcAft>
        <a:buClr>
          <a:schemeClr val="bg1"/>
        </a:buClr>
        <a:buSzPct val="75000"/>
        <a:buFont typeface="ヒラギノ角ゴ ProN W3"/>
        <a:buChar char="▶"/>
        <a:tabLst>
          <a:tab pos="533400" algn="l"/>
        </a:tabLst>
        <a:defRPr kumimoji="1" sz="18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marL="622300" indent="-88900" algn="l" defTabSz="972616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"/>
        <a:tabLst>
          <a:tab pos="622300" algn="l"/>
        </a:tabLst>
        <a:defRPr kumimoji="1" sz="15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marL="923925" indent="-200025" algn="l" defTabSz="972616" rtl="0" eaLnBrk="1" fontAlgn="base" hangingPunct="1">
        <a:spcBef>
          <a:spcPct val="20000"/>
        </a:spcBef>
        <a:spcAft>
          <a:spcPct val="0"/>
        </a:spcAft>
        <a:buClr>
          <a:schemeClr val="accent3"/>
        </a:buClr>
        <a:buFont typeface="Wingdings" charset="2"/>
        <a:buChar char="u"/>
        <a:tabLst>
          <a:tab pos="924744" algn="l"/>
        </a:tabLst>
        <a:defRPr kumimoji="1" sz="13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marL="990130" indent="0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990130" algn="l"/>
        </a:tabLst>
        <a:defRPr kumimoji="1" sz="12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2322369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6pPr>
      <a:lvl7pPr marL="2658640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7pPr>
      <a:lvl8pPr marL="2994910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8pPr>
      <a:lvl9pPr marL="3331181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9pPr>
    </p:bodyStyle>
    <p:otherStyle>
      <a:defPPr>
        <a:defRPr lang="ja-JP"/>
      </a:defPPr>
      <a:lvl1pPr marL="0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627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254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81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4508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81353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1762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5389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90165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サブタイトル 1"/>
          <p:cNvSpPr>
            <a:spLocks noGrp="1"/>
          </p:cNvSpPr>
          <p:nvPr>
            <p:ph type="subTitle" sz="quarter" idx="1"/>
          </p:nvPr>
        </p:nvSpPr>
        <p:spPr>
          <a:xfrm>
            <a:off x="2792760" y="5134039"/>
            <a:ext cx="6912767" cy="375677"/>
          </a:xfrm>
        </p:spPr>
        <p:txBody>
          <a:bodyPr/>
          <a:lstStyle/>
          <a:p>
            <a:r>
              <a:rPr lang="en-US" altLang="ja-JP" dirty="0" smtClean="0"/>
              <a:t>2015.2.6</a:t>
            </a:r>
            <a:endParaRPr lang="en-US" altLang="ja-JP" sz="2000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ctrTitle" sz="quarter"/>
          </p:nvPr>
        </p:nvSpPr>
        <p:spPr>
          <a:xfrm>
            <a:off x="2792760" y="3012674"/>
            <a:ext cx="6912767" cy="560343"/>
          </a:xfrm>
        </p:spPr>
        <p:txBody>
          <a:bodyPr/>
          <a:lstStyle/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平成</a:t>
            </a:r>
            <a:r>
              <a:rPr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26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年度のアウトプット（案）</a:t>
            </a:r>
            <a:endParaRPr lang="ja-JP" altLang="en-US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平成</a:t>
            </a:r>
            <a:r>
              <a:rPr kumimoji="1" lang="en-US" altLang="ja-JP" dirty="0" smtClean="0"/>
              <a:t>26</a:t>
            </a:r>
            <a:r>
              <a:rPr kumimoji="1" lang="ja-JP" altLang="en-US" dirty="0" smtClean="0"/>
              <a:t>年度　第</a:t>
            </a:r>
            <a:r>
              <a:rPr lang="en-US" altLang="ja-JP" dirty="0"/>
              <a:t>2</a:t>
            </a:r>
            <a:r>
              <a:rPr kumimoji="1" lang="ja-JP" altLang="en-US" dirty="0" smtClean="0"/>
              <a:t>回データガバナンス委員会資料</a:t>
            </a:r>
            <a:endParaRPr kumimoji="1" lang="ja-JP" altLang="en-US" dirty="0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1"/>
          </p:nvPr>
        </p:nvSpPr>
        <p:spPr>
          <a:xfrm>
            <a:off x="8985448" y="205805"/>
            <a:ext cx="828873" cy="288032"/>
          </a:xfrm>
        </p:spPr>
        <p:txBody>
          <a:bodyPr anchor="ctr"/>
          <a:lstStyle/>
          <a:p>
            <a:r>
              <a:rPr kumimoji="1" lang="ja-JP" altLang="en-US" dirty="0" smtClean="0"/>
              <a:t>資料２</a:t>
            </a:r>
            <a:endParaRPr kumimoji="1" lang="ja-JP" altLang="en-US" dirty="0"/>
          </a:p>
        </p:txBody>
      </p:sp>
      <p:pic>
        <p:nvPicPr>
          <p:cNvPr id="1026" name="Picture 2" descr="本法人の設立が承認されました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5" y="1968470"/>
            <a:ext cx="2646293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456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1. </a:t>
            </a:r>
            <a:r>
              <a:rPr lang="ja-JP" altLang="en-US" dirty="0" smtClean="0"/>
              <a:t>今年度の検討事項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2</a:t>
            </a:fld>
            <a:endParaRPr lang="en-US" altLang="ja-JP"/>
          </a:p>
        </p:txBody>
      </p:sp>
      <p:sp>
        <p:nvSpPr>
          <p:cNvPr id="6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1414" y="1143000"/>
            <a:ext cx="9146415" cy="5094311"/>
          </a:xfrm>
        </p:spPr>
        <p:txBody>
          <a:bodyPr>
            <a:normAutofit/>
          </a:bodyPr>
          <a:lstStyle/>
          <a:p>
            <a:pPr marL="457200" indent="-457200">
              <a:buFont typeface="+mj-ea"/>
              <a:buAutoNum type="circleNumDbPlain"/>
            </a:pPr>
            <a:r>
              <a:rPr kumimoji="1" lang="ja-JP" altLang="en-US" dirty="0" smtClean="0"/>
              <a:t>自治体におけるデータ公開時の課題検討</a:t>
            </a:r>
            <a:endParaRPr kumimoji="1" lang="en-US" altLang="ja-JP" dirty="0" smtClean="0"/>
          </a:p>
          <a:p>
            <a:pPr marL="457200" indent="-457200">
              <a:buFont typeface="+mj-ea"/>
              <a:buAutoNum type="circleNumDbPlain"/>
            </a:pPr>
            <a:r>
              <a:rPr kumimoji="1" lang="ja-JP" altLang="en-US" dirty="0" smtClean="0"/>
              <a:t>対価性についての検討</a:t>
            </a:r>
            <a:endParaRPr kumimoji="1" lang="en-US" altLang="ja-JP" dirty="0" smtClean="0"/>
          </a:p>
          <a:p>
            <a:pPr marL="457200" indent="-457200">
              <a:buFont typeface="+mj-ea"/>
              <a:buAutoNum type="circleNumDbPlain"/>
            </a:pPr>
            <a:r>
              <a:rPr kumimoji="1" lang="ja-JP" altLang="en-US" dirty="0" smtClean="0"/>
              <a:t>国有財産と財政法についての検討</a:t>
            </a:r>
            <a:endParaRPr kumimoji="1" lang="en-US" altLang="ja-JP" dirty="0" smtClean="0"/>
          </a:p>
          <a:p>
            <a:pPr marL="457200" indent="-457200">
              <a:buFont typeface="+mj-ea"/>
              <a:buAutoNum type="circleNumDbPlain"/>
            </a:pPr>
            <a:r>
              <a:rPr kumimoji="1" lang="ja-JP" altLang="en-US" dirty="0" smtClean="0"/>
              <a:t>パーソナルデータの利用についての検討</a:t>
            </a:r>
            <a:endParaRPr kumimoji="1" lang="en-US" altLang="ja-JP" dirty="0" smtClean="0"/>
          </a:p>
          <a:p>
            <a:pPr marL="457200" indent="-457200">
              <a:buFont typeface="+mj-ea"/>
              <a:buAutoNum type="circleNumDbPlain"/>
            </a:pPr>
            <a:r>
              <a:rPr kumimoji="1" lang="ja-JP" altLang="en-US" dirty="0" smtClean="0"/>
              <a:t>オープンデータガイドに関する周辺検討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8082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2</a:t>
            </a:r>
            <a:r>
              <a:rPr lang="en-US" altLang="ja-JP" dirty="0" smtClean="0"/>
              <a:t>. </a:t>
            </a:r>
            <a:r>
              <a:rPr lang="ja-JP" altLang="en-US" dirty="0" smtClean="0"/>
              <a:t>今年度のアウトプット（改定案）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3</a:t>
            </a:fld>
            <a:endParaRPr lang="en-US" altLang="ja-JP"/>
          </a:p>
        </p:txBody>
      </p:sp>
      <p:sp>
        <p:nvSpPr>
          <p:cNvPr id="6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1414" y="1143000"/>
            <a:ext cx="9146415" cy="5310336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ja-JP" altLang="en-US" dirty="0"/>
              <a:t>平成</a:t>
            </a:r>
            <a:r>
              <a:rPr lang="en-US" altLang="ja-JP" dirty="0"/>
              <a:t>26</a:t>
            </a:r>
            <a:r>
              <a:rPr lang="ja-JP" altLang="en-US" dirty="0"/>
              <a:t>年度データガバナンス委員会報告書</a:t>
            </a:r>
            <a:endParaRPr lang="en-US" altLang="ja-JP" dirty="0"/>
          </a:p>
          <a:p>
            <a:pPr marL="663670" lvl="1" indent="-457200">
              <a:buFont typeface="Wingdings" panose="05000000000000000000" pitchFamily="2" charset="2"/>
              <a:buChar char="u"/>
            </a:pPr>
            <a:r>
              <a:rPr lang="ja-JP" altLang="en-US" sz="2000" dirty="0"/>
              <a:t>オープンデータと公文書管理法・情報公開法との関係や、対価性の検討等、委員会で検討を行った内容について整理し、報告書としてとりまとめる。</a:t>
            </a:r>
            <a:endParaRPr lang="en-US" altLang="ja-JP" sz="2000" dirty="0"/>
          </a:p>
          <a:p>
            <a:pPr marL="663670" lvl="1" indent="-457200">
              <a:buFont typeface="Wingdings" panose="05000000000000000000" pitchFamily="2" charset="2"/>
              <a:buChar char="u"/>
            </a:pPr>
            <a:endParaRPr kumimoji="1" lang="en-US" altLang="ja-JP" sz="2000" dirty="0" smtClean="0"/>
          </a:p>
          <a:p>
            <a:pPr marL="457200" indent="-457200">
              <a:buFont typeface="+mj-lt"/>
              <a:buAutoNum type="arabicPeriod"/>
            </a:pPr>
            <a:r>
              <a:rPr kumimoji="1" lang="ja-JP" altLang="en-US" dirty="0" smtClean="0"/>
              <a:t>パーソナルデータに関する提言</a:t>
            </a:r>
            <a:endParaRPr kumimoji="1" lang="en-US" altLang="ja-JP" dirty="0" smtClean="0"/>
          </a:p>
          <a:p>
            <a:pPr marL="663670" lvl="1" indent="-457200">
              <a:buFont typeface="Wingdings" panose="05000000000000000000" pitchFamily="2" charset="2"/>
              <a:buChar char="u"/>
            </a:pPr>
            <a:r>
              <a:rPr kumimoji="1" lang="ja-JP" altLang="en-US" sz="2000" dirty="0" smtClean="0"/>
              <a:t>議題</a:t>
            </a:r>
            <a:r>
              <a:rPr kumimoji="1" lang="en-US" altLang="ja-JP" sz="2000" dirty="0" smtClean="0"/>
              <a:t>4</a:t>
            </a:r>
            <a:r>
              <a:rPr kumimoji="1" lang="ja-JP" altLang="en-US" sz="2000" dirty="0" smtClean="0"/>
              <a:t>と</a:t>
            </a:r>
            <a:r>
              <a:rPr kumimoji="1" lang="ja-JP" altLang="en-US" sz="2000" dirty="0" smtClean="0"/>
              <a:t>関連し、民間からの要望について、提言を行う必要がある場合には、提言案を検討する。</a:t>
            </a:r>
            <a:endParaRPr kumimoji="1" lang="en-US" altLang="ja-JP" sz="2000" dirty="0" smtClean="0"/>
          </a:p>
          <a:p>
            <a:pPr marL="663670" lvl="1" indent="-457200">
              <a:buFont typeface="Wingdings" panose="05000000000000000000" pitchFamily="2" charset="2"/>
              <a:buChar char="u"/>
            </a:pPr>
            <a:endParaRPr kumimoji="1" lang="en-US" altLang="ja-JP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ja-JP" altLang="en-US" dirty="0"/>
              <a:t>自治体向け</a:t>
            </a:r>
            <a:r>
              <a:rPr lang="ja-JP" altLang="en-US" dirty="0" smtClean="0"/>
              <a:t>オープンデータガイドの関係整理</a:t>
            </a:r>
            <a:endParaRPr lang="en-US" altLang="ja-JP" dirty="0"/>
          </a:p>
          <a:p>
            <a:pPr marL="663670" lvl="1" indent="-457200">
              <a:buFont typeface="Wingdings" panose="05000000000000000000" pitchFamily="2" charset="2"/>
              <a:buChar char="u"/>
            </a:pPr>
            <a:r>
              <a:rPr lang="ja-JP" altLang="en-US" sz="2000" dirty="0"/>
              <a:t>自治体が保有するデータをオープンにする際の</a:t>
            </a:r>
            <a:r>
              <a:rPr lang="ja-JP" altLang="en-US" sz="2000" dirty="0" smtClean="0"/>
              <a:t>参考として、複数のガイドが発行されている。</a:t>
            </a:r>
            <a:endParaRPr lang="en-US" altLang="ja-JP" sz="2000" dirty="0" smtClean="0"/>
          </a:p>
          <a:p>
            <a:pPr marL="752570" lvl="2" indent="-457200">
              <a:buFont typeface="Wingdings" panose="05000000000000000000" pitchFamily="2" charset="2"/>
              <a:buChar char="u"/>
            </a:pPr>
            <a:r>
              <a:rPr lang="ja-JP" altLang="en-US" sz="1700" dirty="0" smtClean="0"/>
              <a:t>当機構のオープンデータガイド、内閣</a:t>
            </a:r>
            <a:r>
              <a:rPr lang="ja-JP" altLang="en-US" sz="1700" dirty="0"/>
              <a:t>官房</a:t>
            </a:r>
            <a:r>
              <a:rPr lang="en-US" altLang="ja-JP" sz="1700" dirty="0"/>
              <a:t>IT</a:t>
            </a:r>
            <a:r>
              <a:rPr lang="ja-JP" altLang="en-US" sz="1700" dirty="0"/>
              <a:t>総合</a:t>
            </a:r>
            <a:r>
              <a:rPr lang="ja-JP" altLang="en-US" sz="1700" dirty="0" smtClean="0"/>
              <a:t>戦略室のガイド、</a:t>
            </a:r>
            <a:r>
              <a:rPr lang="en-US" altLang="ja-JP" sz="1700" dirty="0"/>
              <a:t>J-LIS</a:t>
            </a:r>
            <a:r>
              <a:rPr lang="ja-JP" altLang="en-US" sz="1700" dirty="0" smtClean="0"/>
              <a:t>のガイド等</a:t>
            </a:r>
            <a:endParaRPr lang="en-US" altLang="ja-JP" sz="1700" dirty="0"/>
          </a:p>
          <a:p>
            <a:pPr marL="663670" lvl="1" indent="-457200">
              <a:buFont typeface="Wingdings" panose="05000000000000000000" pitchFamily="2" charset="2"/>
              <a:buChar char="u"/>
            </a:pPr>
            <a:r>
              <a:rPr lang="ja-JP" altLang="en-US" sz="2000" dirty="0" smtClean="0"/>
              <a:t>これらの位置づけを整理し、自治体が目的に合わせて必要なガイドを参照できるようにする。</a:t>
            </a:r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149108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LEDパワポ基本テンプレー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Helvetica Neue Medium"/>
        <a:ea typeface="メイリオ"/>
        <a:cs typeface="ＤＦＧ平成ゴシック体W7"/>
      </a:majorFont>
      <a:minorFont>
        <a:latin typeface="Arial"/>
        <a:ea typeface="メイリオ"/>
        <a:cs typeface="ＤＦＧ平成ゴシック体W7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kumimoji="1" dirty="0" smtClean="0">
            <a:solidFill>
              <a:schemeClr val="bg2"/>
            </a:solidFill>
            <a:latin typeface="ヒラギノ角ゴ ProN W6"/>
            <a:ea typeface="ヒラギノ角ゴ ProN W6"/>
            <a:cs typeface="ヒラギノ角ゴ ProN W6"/>
          </a:defRPr>
        </a:defPPr>
      </a:lstStyle>
    </a:txDef>
  </a:objectDefaults>
  <a:extraClrSchemeLst>
    <a:extraClrScheme>
      <a:clrScheme name="SUPERP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PERP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PERP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DE00921D-40F7-43B6-BD6D-305108E5D07E}" vid="{133BE196-5EE9-4F4C-B01D-66311A1AA8D5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VLEDパワポ基本テンプレート</Template>
  <TotalTime>0</TotalTime>
  <Words>203</Words>
  <Application>Microsoft Office PowerPoint</Application>
  <PresentationFormat>A4 210 x 297 mm</PresentationFormat>
  <Paragraphs>23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8" baseType="lpstr">
      <vt:lpstr>ＤＦＧ華康ゴシック体W5</vt:lpstr>
      <vt:lpstr>ＤＦＧ平成ゴシック体W3</vt:lpstr>
      <vt:lpstr>ＤＦＧ平成ゴシック体W7</vt:lpstr>
      <vt:lpstr>굴림</vt:lpstr>
      <vt:lpstr>ＭＳ Ｐゴシック</vt:lpstr>
      <vt:lpstr>ＭＳ Ｐ明朝</vt:lpstr>
      <vt:lpstr>ヒラギノ角ゴ ProN W3</vt:lpstr>
      <vt:lpstr>ヒラギノ角ゴ ProN W6</vt:lpstr>
      <vt:lpstr>メイリオ</vt:lpstr>
      <vt:lpstr>平成明朝</vt:lpstr>
      <vt:lpstr>Arial</vt:lpstr>
      <vt:lpstr>Calibri</vt:lpstr>
      <vt:lpstr>Franklin Gothic Demi</vt:lpstr>
      <vt:lpstr>Wingdings</vt:lpstr>
      <vt:lpstr>VLEDパワポ基本テンプレート</vt:lpstr>
      <vt:lpstr>平成26年度のアウトプット（案）</vt:lpstr>
      <vt:lpstr>1. 今年度の検討事項</vt:lpstr>
      <vt:lpstr>2. 今年度のアウトプット（改定案）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2014-12-17T06:37:59Z</dcterms:created>
  <dcterms:modified xsi:type="dcterms:W3CDTF">2015-02-04T02:32:20Z</dcterms:modified>
</cp:coreProperties>
</file>