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9"/>
  </p:notesMasterIdLst>
  <p:handoutMasterIdLst>
    <p:handoutMasterId r:id="rId10"/>
  </p:handoutMasterIdLst>
  <p:sldIdLst>
    <p:sldId id="276" r:id="rId2"/>
    <p:sldId id="277" r:id="rId3"/>
    <p:sldId id="278" r:id="rId4"/>
    <p:sldId id="279" r:id="rId5"/>
    <p:sldId id="280" r:id="rId6"/>
    <p:sldId id="281" r:id="rId7"/>
    <p:sldId id="282" r:id="rId8"/>
  </p:sldIdLst>
  <p:sldSz cx="9906000" cy="6858000" type="A4"/>
  <p:notesSz cx="7099300" cy="10234613"/>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p15="http://schemas.microsoft.com/office/powerpoint/2012/main" xmlns="">
        <p15:guide id="1" orient="horz" pos="4180">
          <p15:clr>
            <a:srgbClr val="A4A3A4"/>
          </p15:clr>
        </p15:guide>
        <p15:guide id="2" pos="5984">
          <p15:clr>
            <a:srgbClr val="A4A3A4"/>
          </p15:clr>
        </p15:guide>
      </p15:sldGuideLst>
    </p:ext>
    <p:ext uri="{2D200454-40CA-4A62-9FC3-DE9A4176ACB9}">
      <p15:notesGuideLst xmlns:p15="http://schemas.microsoft.com/office/powerpoint/2012/main" xmlns="">
        <p15:guide id="1" orient="horz" pos="3225">
          <p15:clr>
            <a:srgbClr val="A4A3A4"/>
          </p15:clr>
        </p15:guide>
        <p15:guide id="2" pos="223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6" autoAdjust="0"/>
    <p:restoredTop sz="99566" autoAdjust="0"/>
  </p:normalViewPr>
  <p:slideViewPr>
    <p:cSldViewPr>
      <p:cViewPr varScale="1">
        <p:scale>
          <a:sx n="104" d="100"/>
          <a:sy n="104" d="100"/>
        </p:scale>
        <p:origin x="-762" y="-90"/>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91" d="100"/>
          <a:sy n="91" d="100"/>
        </p:scale>
        <p:origin x="-2772" y="-102"/>
      </p:cViewPr>
      <p:guideLst>
        <p:guide orient="horz" pos="3225"/>
        <p:guide pos="223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4025905" y="9726067"/>
            <a:ext cx="3073400" cy="508552"/>
          </a:xfrm>
          <a:prstGeom prst="rect">
            <a:avLst/>
          </a:prstGeom>
          <a:noFill/>
          <a:ln w="9525">
            <a:noFill/>
            <a:miter lim="800000"/>
            <a:headEnd/>
            <a:tailEnd/>
          </a:ln>
          <a:effectLst/>
        </p:spPr>
        <p:txBody>
          <a:bodyPr vert="horz" wrap="square" lIns="98848" tIns="49427" rIns="98848" bIns="49427" numCol="1" anchor="b" anchorCtr="0" compatLnSpc="1">
            <a:prstTxWarp prst="textNoShape">
              <a:avLst/>
            </a:prstTxWarp>
          </a:bodyPr>
          <a:lstStyle>
            <a:lvl1pPr algn="r" defTabSz="989047">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1" y="3"/>
            <a:ext cx="3073400" cy="508552"/>
          </a:xfrm>
          <a:prstGeom prst="rect">
            <a:avLst/>
          </a:prstGeom>
          <a:noFill/>
          <a:ln w="12700" cap="sq">
            <a:noFill/>
            <a:miter lim="800000"/>
            <a:headEnd type="none" w="sm" len="sm"/>
            <a:tailEnd type="none" w="sm" len="sm"/>
          </a:ln>
          <a:effectLst/>
        </p:spPr>
        <p:txBody>
          <a:bodyPr vert="horz" wrap="none" lIns="98848" tIns="49427" rIns="98848" bIns="49427" numCol="1" anchor="ctr" anchorCtr="0" compatLnSpc="1">
            <a:prstTxWarp prst="textNoShape">
              <a:avLst/>
            </a:prstTxWarp>
          </a:bodyPr>
          <a:lstStyle>
            <a:lvl1pPr algn="l" defTabSz="989047">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4025905" y="3"/>
            <a:ext cx="3073400" cy="508552"/>
          </a:xfrm>
          <a:prstGeom prst="rect">
            <a:avLst/>
          </a:prstGeom>
          <a:noFill/>
          <a:ln w="12700" cap="sq">
            <a:noFill/>
            <a:miter lim="800000"/>
            <a:headEnd type="none" w="sm" len="sm"/>
            <a:tailEnd type="none" w="sm" len="sm"/>
          </a:ln>
          <a:effectLst/>
        </p:spPr>
        <p:txBody>
          <a:bodyPr vert="horz" wrap="none" lIns="98848" tIns="49427" rIns="98848" bIns="49427" numCol="1" anchor="ctr" anchorCtr="0" compatLnSpc="1">
            <a:prstTxWarp prst="textNoShape">
              <a:avLst/>
            </a:prstTxWarp>
          </a:bodyPr>
          <a:lstStyle>
            <a:lvl1pPr algn="r" defTabSz="989047">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774700" y="766763"/>
            <a:ext cx="5549900" cy="3841750"/>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947739" y="4861448"/>
            <a:ext cx="5203825" cy="4607166"/>
          </a:xfrm>
          <a:prstGeom prst="rect">
            <a:avLst/>
          </a:prstGeom>
          <a:noFill/>
          <a:ln w="12700" cap="sq">
            <a:noFill/>
            <a:miter lim="800000"/>
            <a:headEnd type="none" w="sm" len="sm"/>
            <a:tailEnd type="none" w="sm" len="sm"/>
          </a:ln>
          <a:effectLst/>
        </p:spPr>
        <p:txBody>
          <a:bodyPr vert="horz" wrap="none" lIns="98848" tIns="49427" rIns="98848" bIns="49427"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1" y="9726067"/>
            <a:ext cx="3073400" cy="508552"/>
          </a:xfrm>
          <a:prstGeom prst="rect">
            <a:avLst/>
          </a:prstGeom>
          <a:noFill/>
          <a:ln w="12700" cap="sq">
            <a:noFill/>
            <a:miter lim="800000"/>
            <a:headEnd type="none" w="sm" len="sm"/>
            <a:tailEnd type="none" w="sm" len="sm"/>
          </a:ln>
          <a:effectLst/>
        </p:spPr>
        <p:txBody>
          <a:bodyPr vert="horz" wrap="none" lIns="98848" tIns="49427" rIns="98848" bIns="49427" numCol="1" anchor="b" anchorCtr="0" compatLnSpc="1">
            <a:prstTxWarp prst="textNoShape">
              <a:avLst/>
            </a:prstTxWarp>
          </a:bodyPr>
          <a:lstStyle>
            <a:lvl1pPr algn="l" defTabSz="989047">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4025905" y="9726067"/>
            <a:ext cx="3073400" cy="508552"/>
          </a:xfrm>
          <a:prstGeom prst="rect">
            <a:avLst/>
          </a:prstGeom>
          <a:noFill/>
          <a:ln w="12700" cap="sq">
            <a:noFill/>
            <a:miter lim="800000"/>
            <a:headEnd type="none" w="sm" len="sm"/>
            <a:tailEnd type="none" w="sm" len="sm"/>
          </a:ln>
          <a:effectLst/>
        </p:spPr>
        <p:txBody>
          <a:bodyPr vert="horz" wrap="none" lIns="98848" tIns="49427" rIns="98848" bIns="49427" numCol="1" anchor="b" anchorCtr="0" compatLnSpc="1">
            <a:prstTxWarp prst="textNoShape">
              <a:avLst/>
            </a:prstTxWarp>
          </a:bodyPr>
          <a:lstStyle>
            <a:lvl1pPr algn="r" defTabSz="989047">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84681"/>
            <a:ext cx="6912767"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2557264"/>
            <a:ext cx="7113240" cy="369332"/>
          </a:xfrm>
          <a:prstGeom prst="rect">
            <a:avLst/>
          </a:prstGeom>
          <a:solidFill>
            <a:schemeClr val="accent2"/>
          </a:solidFill>
          <a:ln>
            <a:solidFill>
              <a:srgbClr val="1F497D"/>
            </a:solidFill>
          </a:ln>
        </p:spPr>
        <p:txBody>
          <a:bodyPr wrap="square" rtlCol="0">
            <a:spAutoFit/>
          </a:bodyPr>
          <a:lstStyle/>
          <a:p>
            <a:pPr algn="l"/>
            <a:endParaRPr kumimoji="1" lang="ja-JP" altLang="en-US" dirty="0" smtClean="0">
              <a:latin typeface="ヒラギノ角ゴ ProN W6"/>
              <a:ea typeface="ヒラギノ角ゴ ProN W6"/>
              <a:cs typeface="ヒラギノ角ゴ ProN W6"/>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2557264"/>
            <a:ext cx="7113240" cy="369332"/>
          </a:xfrm>
        </p:spPr>
        <p:txBody>
          <a:bodyPr anchor="ctr" anchorCtr="0"/>
          <a:lstStyle>
            <a:lvl1pPr marL="0" indent="0">
              <a:buNone/>
              <a:defRPr b="1">
                <a:solidFill>
                  <a:schemeClr val="tx1"/>
                </a:solidFill>
              </a:defRPr>
            </a:lvl1pPr>
          </a:lstStyle>
          <a:p>
            <a:pPr lvl="0"/>
            <a:r>
              <a:rPr kumimoji="1" lang="ja-JP" altLang="en-US" smtClean="0"/>
              <a:t>マスター テキストの書式設定</a:t>
            </a:r>
          </a:p>
        </p:txBody>
      </p:sp>
      <p:sp>
        <p:nvSpPr>
          <p:cNvPr id="10" name="Text Box 785"/>
          <p:cNvSpPr txBox="1">
            <a:spLocks noChangeArrowheads="1"/>
          </p:cNvSpPr>
          <p:nvPr userDrawn="1"/>
        </p:nvSpPr>
        <p:spPr bwMode="auto">
          <a:xfrm>
            <a:off x="8985448" y="195513"/>
            <a:ext cx="828675" cy="284163"/>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eaLnBrk="1" hangingPunct="1">
              <a:spcBef>
                <a:spcPct val="50000"/>
              </a:spcBef>
            </a:pPr>
            <a:endParaRPr lang="en-US" altLang="ja-JP" dirty="0">
              <a:solidFill>
                <a:schemeClr val="bg2"/>
              </a:solidFill>
            </a:endParaRPr>
          </a:p>
        </p:txBody>
      </p:sp>
      <p:sp>
        <p:nvSpPr>
          <p:cNvPr id="9" name="テキスト プレースホルダー 8"/>
          <p:cNvSpPr>
            <a:spLocks noGrp="1"/>
          </p:cNvSpPr>
          <p:nvPr>
            <p:ph type="body" sz="quarter" idx="11"/>
          </p:nvPr>
        </p:nvSpPr>
        <p:spPr>
          <a:xfrm>
            <a:off x="8985448" y="188913"/>
            <a:ext cx="828873" cy="290763"/>
          </a:xfrm>
        </p:spPr>
        <p:txBody>
          <a:bodyPr>
            <a:normAutofit/>
          </a:bodyPr>
          <a:lstStyle>
            <a:lvl1pPr marL="0" indent="0" algn="ctr">
              <a:buNone/>
              <a:defRPr sz="1200"/>
            </a:lvl1pPr>
          </a:lstStyle>
          <a:p>
            <a:pPr lvl="0"/>
            <a:r>
              <a:rPr kumimoji="1" lang="ja-JP" altLang="en-US" smtClean="0"/>
              <a:t>マスター テキストの書式設定</a:t>
            </a:r>
          </a:p>
        </p:txBody>
      </p:sp>
      <p:sp>
        <p:nvSpPr>
          <p:cNvPr id="11" name="Rectangle 6"/>
          <p:cNvSpPr txBox="1">
            <a:spLocks noChangeArrowheads="1"/>
          </p:cNvSpPr>
          <p:nvPr userDrawn="1"/>
        </p:nvSpPr>
        <p:spPr bwMode="auto">
          <a:xfrm>
            <a:off x="2798084" y="570716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algn="r" latinLnBrk="0"/>
            <a:r>
              <a:rPr lang="ja-JP" altLang="en-US" sz="1600" kern="0" dirty="0" smtClean="0"/>
              <a:t>オープン＆ビッグデータ活用・地方創生推進機構</a:t>
            </a:r>
            <a:r>
              <a:rPr lang="ja-JP" altLang="en-US" sz="1600" kern="0" baseline="0" dirty="0" smtClean="0"/>
              <a:t> 事務局</a:t>
            </a:r>
            <a:endParaRPr lang="ja-JP" altLang="en-US" sz="1600" kern="0" dirty="0" smtClean="0"/>
          </a:p>
        </p:txBody>
      </p:sp>
      <p:sp>
        <p:nvSpPr>
          <p:cNvPr id="12" name="Rectangle 5"/>
          <p:cNvSpPr txBox="1">
            <a:spLocks noChangeArrowheads="1"/>
          </p:cNvSpPr>
          <p:nvPr userDrawn="1"/>
        </p:nvSpPr>
        <p:spPr bwMode="auto">
          <a:xfrm>
            <a:off x="2792759" y="1772816"/>
            <a:ext cx="6912767" cy="437233"/>
          </a:xfrm>
          <a:prstGeom prst="rect">
            <a:avLst/>
          </a:prstGeom>
          <a:noFill/>
          <a:ln w="12700" cap="sq">
            <a:noFill/>
            <a:miter lim="800000"/>
            <a:headEnd type="none" w="sm" len="sm"/>
            <a:tailEnd type="none" w="sm" len="sm"/>
          </a:ln>
        </p:spPr>
        <p:txBody>
          <a:bodyPr vert="horz" wrap="square" lIns="67245" tIns="33622" rIns="67245" bIns="33622" numCol="1" anchor="b" anchorCtr="0" compatLnSpc="1">
            <a:prstTxWarp prst="textNoShape">
              <a:avLst/>
            </a:prstTxWarp>
            <a:spAutoFit/>
          </a:bodyPr>
          <a:lstStyle>
            <a:lvl1pPr algn="l" defTabSz="972616" rtl="0" eaLnBrk="1" fontAlgn="base" hangingPunct="1">
              <a:spcBef>
                <a:spcPct val="0"/>
              </a:spcBef>
              <a:spcAft>
                <a:spcPct val="0"/>
              </a:spcAft>
              <a:defRPr kumimoji="1" sz="3200" b="1" i="0" baseline="0">
                <a:solidFill>
                  <a:srgbClr val="404040"/>
                </a:solidFill>
                <a:latin typeface="メイリオ"/>
                <a:ea typeface="メイリオ"/>
                <a:cs typeface="メイリオ"/>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a:lstStyle>
          <a:p>
            <a:pPr latinLnBrk="0"/>
            <a:r>
              <a:rPr lang="ja-JP" altLang="en-US" sz="2400" kern="0" dirty="0" smtClean="0"/>
              <a:t>オープン＆ビッグデータ活用・地方創生推進機構</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1" cap="none">
                <a:solidFill>
                  <a:schemeClr val="bg2">
                    <a:lumMod val="75000"/>
                    <a:lumOff val="25000"/>
                  </a:schemeClr>
                </a:solidFill>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メイリオ" panose="020B0604030504040204" pitchFamily="50" charset="-128"/>
                <a:ea typeface="メイリオ" panose="020B0604030504040204" pitchFamily="50" charset="-128"/>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smtClean="0"/>
              <a:t>マスター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オープン＆ビッグデータ活用・地方創生推進機構</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p:nvSpPr>
        <p:spPr bwMode="auto">
          <a:xfrm>
            <a:off x="252420" y="6638448"/>
            <a:ext cx="5767171"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lgn="l">
              <a:defRPr/>
            </a:pPr>
            <a:r>
              <a:rPr lang="en-US" altLang="ja-JP" sz="1000" b="1" dirty="0" smtClean="0">
                <a:solidFill>
                  <a:srgbClr val="353535"/>
                </a:solidFill>
                <a:latin typeface="Arial" charset="0"/>
              </a:rPr>
              <a:t>© 2014 Vitalizing Local Economy Organization by Open data &amp; Big data</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76" r:id="rId6"/>
    <p:sldLayoutId id="2147483677" r:id="rId7"/>
    <p:sldLayoutId id="2147483706" r:id="rId8"/>
    <p:sldLayoutId id="2147483684" r:id="rId9"/>
  </p:sldLayoutIdLst>
  <p:timing>
    <p:tnLst>
      <p:par>
        <p:cTn id="1" dur="indefinite" restart="never" nodeType="tmRoot"/>
      </p:par>
    </p:tnLst>
  </p:timing>
  <p:hf hdr="0" ftr="0" dt="0"/>
  <p:txStyles>
    <p:titleStyle>
      <a:lvl1pPr algn="l" defTabSz="972616" rtl="0" eaLnBrk="1" fontAlgn="base" hangingPunct="1">
        <a:spcBef>
          <a:spcPct val="0"/>
        </a:spcBef>
        <a:spcAft>
          <a:spcPct val="0"/>
        </a:spcAft>
        <a:defRPr kumimoji="1" sz="2600" b="1" baseline="0">
          <a:solidFill>
            <a:schemeClr val="bg2">
              <a:lumMod val="75000"/>
              <a:lumOff val="25000"/>
            </a:schemeClr>
          </a:solidFill>
          <a:latin typeface="メイリオ" panose="020B0604030504040204" pitchFamily="50" charset="-128"/>
          <a:ea typeface="メイリオ" panose="020B0604030504040204" pitchFamily="50" charset="-128"/>
          <a:cs typeface="+mj-cs"/>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2792760" y="5134039"/>
            <a:ext cx="6912767" cy="375677"/>
          </a:xfrm>
        </p:spPr>
        <p:txBody>
          <a:bodyPr/>
          <a:lstStyle/>
          <a:p>
            <a:r>
              <a:rPr lang="en-US" altLang="ja-JP" smtClean="0"/>
              <a:t>2014.12.24</a:t>
            </a:r>
            <a:endParaRPr lang="en-US" altLang="ja-JP" sz="2000" dirty="0" smtClean="0"/>
          </a:p>
        </p:txBody>
      </p:sp>
      <p:sp>
        <p:nvSpPr>
          <p:cNvPr id="3" name="タイトル 2"/>
          <p:cNvSpPr>
            <a:spLocks noGrp="1"/>
          </p:cNvSpPr>
          <p:nvPr>
            <p:ph type="ctrTitle" sz="quarter"/>
          </p:nvPr>
        </p:nvSpPr>
        <p:spPr>
          <a:xfrm>
            <a:off x="2792760" y="3012674"/>
            <a:ext cx="6912767" cy="560343"/>
          </a:xfrm>
        </p:spPr>
        <p:txBody>
          <a:bodyPr/>
          <a:lstStyle/>
          <a:p>
            <a:r>
              <a:rPr lang="ja-JP" altLang="en-US" smtClean="0">
                <a:latin typeface="メイリオ" pitchFamily="50" charset="-128"/>
                <a:ea typeface="メイリオ" pitchFamily="50" charset="-128"/>
                <a:cs typeface="メイリオ" pitchFamily="50" charset="-128"/>
              </a:rPr>
              <a:t>自治体条例調査資料</a:t>
            </a:r>
            <a:endParaRPr lang="ja-JP" altLang="en-US" dirty="0">
              <a:latin typeface="メイリオ" pitchFamily="50" charset="-128"/>
              <a:ea typeface="メイリオ" pitchFamily="50" charset="-128"/>
              <a:cs typeface="メイリオ" pitchFamily="50" charset="-128"/>
            </a:endParaRPr>
          </a:p>
        </p:txBody>
      </p:sp>
      <p:sp>
        <p:nvSpPr>
          <p:cNvPr id="4" name="テキスト プレースホルダー 3"/>
          <p:cNvSpPr>
            <a:spLocks noGrp="1"/>
          </p:cNvSpPr>
          <p:nvPr>
            <p:ph type="body" sz="quarter" idx="10"/>
          </p:nvPr>
        </p:nvSpPr>
        <p:spPr/>
        <p:txBody>
          <a:bodyPr>
            <a:normAutofit lnSpcReduction="10000"/>
          </a:bodyPr>
          <a:lstStyle/>
          <a:p>
            <a:r>
              <a:rPr kumimoji="1" lang="ja-JP" altLang="en-US" smtClean="0"/>
              <a:t>平成</a:t>
            </a:r>
            <a:r>
              <a:rPr kumimoji="1" lang="en-US" altLang="ja-JP" smtClean="0"/>
              <a:t>26</a:t>
            </a:r>
            <a:r>
              <a:rPr kumimoji="1" lang="ja-JP" altLang="en-US" smtClean="0"/>
              <a:t>年度　第</a:t>
            </a:r>
            <a:r>
              <a:rPr kumimoji="1" lang="en-US" altLang="ja-JP" smtClean="0"/>
              <a:t>1</a:t>
            </a:r>
            <a:r>
              <a:rPr kumimoji="1" lang="ja-JP" altLang="en-US" smtClean="0"/>
              <a:t>回データガバナンス委員会資料</a:t>
            </a:r>
            <a:endParaRPr kumimoji="1" lang="ja-JP" altLang="en-US" dirty="0"/>
          </a:p>
        </p:txBody>
      </p:sp>
      <p:sp>
        <p:nvSpPr>
          <p:cNvPr id="8" name="テキスト プレースホルダー 7"/>
          <p:cNvSpPr>
            <a:spLocks noGrp="1"/>
          </p:cNvSpPr>
          <p:nvPr>
            <p:ph type="body" sz="quarter" idx="11"/>
          </p:nvPr>
        </p:nvSpPr>
        <p:spPr>
          <a:xfrm>
            <a:off x="8985448" y="188641"/>
            <a:ext cx="828873" cy="288032"/>
          </a:xfrm>
        </p:spPr>
        <p:txBody>
          <a:bodyPr anchor="ctr"/>
          <a:lstStyle/>
          <a:p>
            <a:r>
              <a:rPr kumimoji="1" lang="ja-JP" altLang="en-US" dirty="0" smtClean="0"/>
              <a:t>資料</a:t>
            </a:r>
            <a:r>
              <a:rPr kumimoji="1" lang="en-US" altLang="ja-JP" smtClean="0"/>
              <a:t>1-6</a:t>
            </a:r>
            <a:endParaRPr kumimoji="1" lang="ja-JP" altLang="en-US" dirty="0"/>
          </a:p>
        </p:txBody>
      </p:sp>
      <p:pic>
        <p:nvPicPr>
          <p:cNvPr id="1026"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0039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1</a:t>
            </a:r>
            <a:r>
              <a:rPr lang="en-US" altLang="ja-JP" dirty="0" smtClean="0"/>
              <a:t>. </a:t>
            </a:r>
            <a:r>
              <a:rPr lang="ja-JP" altLang="en-US" dirty="0" smtClean="0"/>
              <a:t>オープンデータ</a:t>
            </a:r>
            <a:r>
              <a:rPr lang="ja-JP" altLang="en-US" dirty="0"/>
              <a:t>政策と地方自治体の条例</a:t>
            </a:r>
            <a:endParaRPr kumimoji="1" lang="ja-JP" altLang="en-US" dirty="0"/>
          </a:p>
        </p:txBody>
      </p:sp>
      <p:sp>
        <p:nvSpPr>
          <p:cNvPr id="3" name="コンテンツ プレースホルダー 2"/>
          <p:cNvSpPr>
            <a:spLocks noGrp="1"/>
          </p:cNvSpPr>
          <p:nvPr>
            <p:ph idx="1"/>
          </p:nvPr>
        </p:nvSpPr>
        <p:spPr/>
        <p:txBody>
          <a:bodyPr>
            <a:normAutofit/>
          </a:bodyPr>
          <a:lstStyle/>
          <a:p>
            <a:pPr marL="360000" indent="-342900">
              <a:lnSpc>
                <a:spcPct val="150000"/>
              </a:lnSpc>
              <a:buFont typeface="Wingdings" panose="05000000000000000000" pitchFamily="2" charset="2"/>
              <a:buChar char="l"/>
            </a:pPr>
            <a:r>
              <a:rPr lang="ja-JP" altLang="en-US" dirty="0"/>
              <a:t>オープンデータ政策を既存の法体系の中にどのように位置づけるか</a:t>
            </a:r>
            <a:endParaRPr lang="en-US" altLang="ja-JP" dirty="0"/>
          </a:p>
          <a:p>
            <a:pPr marL="817200" lvl="1" indent="-342900">
              <a:lnSpc>
                <a:spcPct val="150000"/>
              </a:lnSpc>
              <a:buFont typeface="Wingdings" panose="05000000000000000000" pitchFamily="2" charset="2"/>
              <a:buChar char="l"/>
            </a:pPr>
            <a:r>
              <a:rPr lang="ja-JP" altLang="en-US" dirty="0"/>
              <a:t>情報公開制度、個人情報保護制度とは、密接に関係があると考えられる</a:t>
            </a:r>
            <a:endParaRPr lang="en-US" altLang="ja-JP" dirty="0"/>
          </a:p>
          <a:p>
            <a:pPr marL="817200" lvl="1" indent="-342900">
              <a:lnSpc>
                <a:spcPct val="150000"/>
              </a:lnSpc>
              <a:buFont typeface="Wingdings" panose="05000000000000000000" pitchFamily="2" charset="2"/>
              <a:buChar char="l"/>
            </a:pPr>
            <a:r>
              <a:rPr lang="ja-JP" altLang="en-US" dirty="0"/>
              <a:t>地方自治体ではこれらの制度に</a:t>
            </a:r>
            <a:r>
              <a:rPr lang="ja-JP" altLang="en-US" dirty="0" smtClean="0"/>
              <a:t>ついて個別</a:t>
            </a:r>
            <a:r>
              <a:rPr lang="ja-JP" altLang="en-US" dirty="0"/>
              <a:t>に条例を定めていることから、具体的に条例の定めとの関係を整理することで、課題を整理する。</a:t>
            </a:r>
            <a:endParaRPr lang="en-US" altLang="ja-JP" dirty="0"/>
          </a:p>
          <a:p>
            <a:pPr marL="360000" indent="-342900">
              <a:lnSpc>
                <a:spcPct val="150000"/>
              </a:lnSpc>
              <a:buFont typeface="Wingdings" panose="05000000000000000000" pitchFamily="2" charset="2"/>
              <a:buChar char="l"/>
            </a:pPr>
            <a:r>
              <a:rPr lang="ja-JP" altLang="en-US" dirty="0" smtClean="0"/>
              <a:t>調査</a:t>
            </a:r>
            <a:r>
              <a:rPr lang="ja-JP" altLang="en-US" dirty="0"/>
              <a:t>対象</a:t>
            </a:r>
            <a:endParaRPr lang="en-US" altLang="ja-JP" dirty="0"/>
          </a:p>
          <a:p>
            <a:pPr marL="817200" lvl="1" indent="-342900">
              <a:lnSpc>
                <a:spcPct val="150000"/>
              </a:lnSpc>
              <a:buFont typeface="Wingdings" panose="05000000000000000000" pitchFamily="2" charset="2"/>
              <a:buChar char="l"/>
            </a:pPr>
            <a:r>
              <a:rPr lang="ja-JP" altLang="en-US" dirty="0"/>
              <a:t>オープンデータ政策を進めている自治体を対象とする。</a:t>
            </a:r>
            <a:endParaRPr lang="en-US" altLang="ja-JP" dirty="0"/>
          </a:p>
          <a:p>
            <a:pPr marL="817200" lvl="1" indent="-342900">
              <a:lnSpc>
                <a:spcPct val="150000"/>
              </a:lnSpc>
              <a:buFont typeface="Wingdings" panose="05000000000000000000" pitchFamily="2" charset="2"/>
              <a:buChar char="l"/>
            </a:pPr>
            <a:r>
              <a:rPr lang="ja-JP" altLang="en-US" dirty="0"/>
              <a:t>具体的には、当法人の自治体会員を対象とする。（</a:t>
            </a:r>
            <a:r>
              <a:rPr lang="en-US" altLang="ja-JP" dirty="0"/>
              <a:t>12/15</a:t>
            </a:r>
            <a:r>
              <a:rPr lang="ja-JP" altLang="en-US" dirty="0"/>
              <a:t>時点。</a:t>
            </a:r>
            <a:r>
              <a:rPr lang="en-US" altLang="ja-JP" dirty="0"/>
              <a:t>13</a:t>
            </a:r>
            <a:r>
              <a:rPr lang="ja-JP" altLang="en-US" dirty="0"/>
              <a:t>団体）</a:t>
            </a:r>
            <a:endParaRPr lang="en-US" altLang="ja-JP" dirty="0"/>
          </a:p>
          <a:p>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1826235299"/>
              </p:ext>
            </p:extLst>
          </p:nvPr>
        </p:nvGraphicFramePr>
        <p:xfrm>
          <a:off x="1424608" y="4941168"/>
          <a:ext cx="7056784" cy="1447800"/>
        </p:xfrm>
        <a:graphic>
          <a:graphicData uri="http://schemas.openxmlformats.org/drawingml/2006/table">
            <a:tbl>
              <a:tblPr bandRow="1">
                <a:tableStyleId>{21E4AEA4-8DFA-4A89-87EB-49C32662AFE0}</a:tableStyleId>
              </a:tblPr>
              <a:tblGrid>
                <a:gridCol w="1764196"/>
                <a:gridCol w="1764196"/>
                <a:gridCol w="1764196"/>
                <a:gridCol w="1764196"/>
              </a:tblGrid>
              <a:tr h="370840">
                <a:tc>
                  <a:txBody>
                    <a:bodyPr/>
                    <a:lstStyle/>
                    <a:p>
                      <a:r>
                        <a:rPr kumimoji="1" lang="ja-JP" altLang="en-US" sz="1600" dirty="0" smtClean="0"/>
                        <a:t>岡山県</a:t>
                      </a:r>
                      <a:endParaRPr kumimoji="1" lang="ja-JP" altLang="en-US" sz="1600" dirty="0"/>
                    </a:p>
                  </a:txBody>
                  <a:tcPr/>
                </a:tc>
                <a:tc>
                  <a:txBody>
                    <a:bodyPr/>
                    <a:lstStyle/>
                    <a:p>
                      <a:r>
                        <a:rPr kumimoji="1" lang="ja-JP" altLang="en-US" sz="1600" dirty="0" smtClean="0"/>
                        <a:t>青森県</a:t>
                      </a:r>
                      <a:endParaRPr kumimoji="1" lang="ja-JP" altLang="en-US" sz="1600" dirty="0"/>
                    </a:p>
                  </a:txBody>
                  <a:tcPr/>
                </a:tc>
                <a:tc>
                  <a:txBody>
                    <a:bodyPr/>
                    <a:lstStyle/>
                    <a:p>
                      <a:r>
                        <a:rPr kumimoji="1" lang="ja-JP" altLang="en-US" sz="1600" dirty="0" smtClean="0"/>
                        <a:t>福岡県</a:t>
                      </a:r>
                      <a:endParaRPr kumimoji="1" lang="ja-JP" altLang="en-US" sz="1600" dirty="0"/>
                    </a:p>
                  </a:txBody>
                  <a:tcPr/>
                </a:tc>
                <a:tc>
                  <a:txBody>
                    <a:bodyPr/>
                    <a:lstStyle/>
                    <a:p>
                      <a:endParaRPr kumimoji="1" lang="ja-JP" altLang="en-US" sz="1600" dirty="0"/>
                    </a:p>
                  </a:txBody>
                  <a:tcPr/>
                </a:tc>
              </a:tr>
              <a:tr h="335280">
                <a:tc>
                  <a:txBody>
                    <a:bodyPr/>
                    <a:lstStyle/>
                    <a:p>
                      <a:r>
                        <a:rPr kumimoji="1" lang="ja-JP" altLang="en-US" sz="1600" dirty="0" smtClean="0"/>
                        <a:t>鯖江市</a:t>
                      </a:r>
                      <a:endParaRPr kumimoji="1" lang="ja-JP" altLang="en-US" sz="1600" dirty="0"/>
                    </a:p>
                  </a:txBody>
                  <a:tcPr/>
                </a:tc>
                <a:tc>
                  <a:txBody>
                    <a:bodyPr/>
                    <a:lstStyle/>
                    <a:p>
                      <a:r>
                        <a:rPr kumimoji="1" lang="ja-JP" altLang="en-US" sz="1600" dirty="0" smtClean="0"/>
                        <a:t>流山市</a:t>
                      </a:r>
                      <a:endParaRPr kumimoji="1" lang="ja-JP" altLang="en-US" sz="1600" dirty="0"/>
                    </a:p>
                  </a:txBody>
                  <a:tcPr/>
                </a:tc>
                <a:tc>
                  <a:txBody>
                    <a:bodyPr/>
                    <a:lstStyle/>
                    <a:p>
                      <a:r>
                        <a:rPr kumimoji="1" lang="ja-JP" altLang="en-US" sz="1600" dirty="0" smtClean="0"/>
                        <a:t>室蘭市</a:t>
                      </a:r>
                      <a:endParaRPr kumimoji="1" lang="ja-JP" altLang="en-US" sz="1600" dirty="0"/>
                    </a:p>
                  </a:txBody>
                  <a:tcPr/>
                </a:tc>
                <a:tc>
                  <a:txBody>
                    <a:bodyPr/>
                    <a:lstStyle/>
                    <a:p>
                      <a:r>
                        <a:rPr kumimoji="1" lang="ja-JP" altLang="en-US" sz="1600" dirty="0" smtClean="0"/>
                        <a:t>松江市</a:t>
                      </a:r>
                      <a:endParaRPr kumimoji="1" lang="ja-JP" altLang="en-US" sz="1600" dirty="0"/>
                    </a:p>
                  </a:txBody>
                  <a:tcPr/>
                </a:tc>
              </a:tr>
              <a:tr h="370840">
                <a:tc>
                  <a:txBody>
                    <a:bodyPr/>
                    <a:lstStyle/>
                    <a:p>
                      <a:r>
                        <a:rPr kumimoji="1" lang="ja-JP" altLang="en-US" sz="1600" dirty="0" smtClean="0"/>
                        <a:t>福岡市</a:t>
                      </a:r>
                      <a:endParaRPr kumimoji="1" lang="ja-JP" altLang="en-US" sz="1600" dirty="0"/>
                    </a:p>
                  </a:txBody>
                  <a:tcPr/>
                </a:tc>
                <a:tc>
                  <a:txBody>
                    <a:bodyPr/>
                    <a:lstStyle/>
                    <a:p>
                      <a:r>
                        <a:rPr kumimoji="1" lang="ja-JP" altLang="en-US" sz="1600" dirty="0" smtClean="0"/>
                        <a:t>倉敷市</a:t>
                      </a:r>
                      <a:endParaRPr kumimoji="1" lang="ja-JP" altLang="en-US" sz="1600" dirty="0"/>
                    </a:p>
                  </a:txBody>
                  <a:tcPr/>
                </a:tc>
                <a:tc>
                  <a:txBody>
                    <a:bodyPr/>
                    <a:lstStyle/>
                    <a:p>
                      <a:r>
                        <a:rPr kumimoji="1" lang="ja-JP" altLang="en-US" sz="1600" dirty="0" smtClean="0"/>
                        <a:t>神戸市</a:t>
                      </a:r>
                      <a:endParaRPr kumimoji="1" lang="ja-JP" altLang="en-US" sz="1600" dirty="0"/>
                    </a:p>
                  </a:txBody>
                  <a:tcPr/>
                </a:tc>
                <a:tc>
                  <a:txBody>
                    <a:bodyPr/>
                    <a:lstStyle/>
                    <a:p>
                      <a:r>
                        <a:rPr kumimoji="1" lang="ja-JP" altLang="en-US" sz="1600" dirty="0" smtClean="0"/>
                        <a:t>横浜市</a:t>
                      </a:r>
                      <a:endParaRPr kumimoji="1" lang="ja-JP" altLang="en-US" sz="1600" dirty="0"/>
                    </a:p>
                  </a:txBody>
                  <a:tcPr/>
                </a:tc>
              </a:tr>
              <a:tr h="370840">
                <a:tc>
                  <a:txBody>
                    <a:bodyPr/>
                    <a:lstStyle/>
                    <a:p>
                      <a:r>
                        <a:rPr kumimoji="1" lang="ja-JP" altLang="en-US" sz="1600" dirty="0" smtClean="0"/>
                        <a:t>静岡市</a:t>
                      </a:r>
                      <a:endParaRPr kumimoji="1" lang="ja-JP" altLang="en-US" sz="1600" dirty="0"/>
                    </a:p>
                  </a:txBody>
                  <a:tcPr/>
                </a:tc>
                <a:tc>
                  <a:txBody>
                    <a:bodyPr/>
                    <a:lstStyle/>
                    <a:p>
                      <a:r>
                        <a:rPr kumimoji="1" lang="ja-JP" altLang="en-US" sz="1600" dirty="0" smtClean="0"/>
                        <a:t>千葉市</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r>
            </a:tbl>
          </a:graphicData>
        </a:graphic>
      </p:graphicFrame>
    </p:spTree>
    <p:extLst>
      <p:ext uri="{BB962C8B-B14F-4D97-AF65-F5344CB8AC3E}">
        <p14:creationId xmlns:p14="http://schemas.microsoft.com/office/powerpoint/2010/main" val="2179443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 </a:t>
            </a:r>
            <a:r>
              <a:rPr lang="ja-JP" altLang="en-US" dirty="0" smtClean="0"/>
              <a:t>個人</a:t>
            </a:r>
            <a:r>
              <a:rPr lang="ja-JP" altLang="en-US" dirty="0"/>
              <a:t>情報保護条例との関係</a:t>
            </a:r>
            <a:endParaRPr kumimoji="1" lang="ja-JP" altLang="en-US" dirty="0"/>
          </a:p>
        </p:txBody>
      </p:sp>
      <p:sp>
        <p:nvSpPr>
          <p:cNvPr id="3" name="コンテンツ プレースホルダー 2"/>
          <p:cNvSpPr>
            <a:spLocks noGrp="1"/>
          </p:cNvSpPr>
          <p:nvPr>
            <p:ph idx="1"/>
          </p:nvPr>
        </p:nvSpPr>
        <p:spPr/>
        <p:txBody>
          <a:bodyPr>
            <a:normAutofit/>
          </a:bodyPr>
          <a:lstStyle/>
          <a:p>
            <a:pPr marL="360000" indent="-342900">
              <a:lnSpc>
                <a:spcPct val="150000"/>
              </a:lnSpc>
              <a:buFont typeface="Wingdings" panose="05000000000000000000" pitchFamily="2" charset="2"/>
              <a:buChar char="l"/>
            </a:pPr>
            <a:r>
              <a:rPr lang="ja-JP" altLang="en-US" sz="2000" dirty="0"/>
              <a:t>オープンデータ政策への言及</a:t>
            </a:r>
            <a:endParaRPr lang="en-US" altLang="ja-JP" sz="2000" dirty="0"/>
          </a:p>
          <a:p>
            <a:pPr marL="817200" lvl="1" indent="-342900">
              <a:buFont typeface="Wingdings" panose="05000000000000000000" pitchFamily="2" charset="2"/>
              <a:buChar char="l"/>
            </a:pPr>
            <a:r>
              <a:rPr lang="ja-JP" altLang="en-US" sz="1600" dirty="0"/>
              <a:t>個人情報保護条例において、オープンデータに言及している自治体は、今回の調査対象では存在していない。</a:t>
            </a:r>
            <a:endParaRPr lang="en-US" altLang="ja-JP" sz="1600" dirty="0"/>
          </a:p>
          <a:p>
            <a:pPr marL="360000" indent="-342900">
              <a:lnSpc>
                <a:spcPct val="150000"/>
              </a:lnSpc>
              <a:buFont typeface="Wingdings" panose="05000000000000000000" pitchFamily="2" charset="2"/>
              <a:buChar char="l"/>
            </a:pPr>
            <a:r>
              <a:rPr lang="ja-JP" altLang="en-US" sz="2000" dirty="0" smtClean="0"/>
              <a:t>課題</a:t>
            </a:r>
            <a:endParaRPr lang="en-US" altLang="ja-JP" sz="2000" dirty="0"/>
          </a:p>
          <a:p>
            <a:pPr marL="817200" lvl="1" indent="-342900">
              <a:buFont typeface="Wingdings" panose="05000000000000000000" pitchFamily="2" charset="2"/>
              <a:buChar char="l"/>
            </a:pPr>
            <a:r>
              <a:rPr lang="ja-JP" altLang="en-US" sz="1600" dirty="0"/>
              <a:t>オープンデータとしてデータを公開するにあたっては、個人情報にあたるかどうかを基準とすることが考えられる。</a:t>
            </a:r>
            <a:endParaRPr lang="en-US" altLang="ja-JP" sz="1600" dirty="0"/>
          </a:p>
          <a:p>
            <a:pPr marL="817200" lvl="1" indent="-342900">
              <a:buFont typeface="Wingdings" panose="05000000000000000000" pitchFamily="2" charset="2"/>
              <a:buChar char="l"/>
            </a:pPr>
            <a:r>
              <a:rPr lang="ja-JP" altLang="en-US" sz="1600" dirty="0"/>
              <a:t>現行の個人情報保護条例では、「個人情報」の定義が各自治体によって異なることが課題とされる可能性がある</a:t>
            </a:r>
            <a:r>
              <a:rPr lang="ja-JP" altLang="en-US" sz="1600" dirty="0" smtClean="0"/>
              <a:t>。</a:t>
            </a:r>
            <a:endParaRPr lang="en-US" altLang="ja-JP" sz="16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a:t>
            </a:fld>
            <a:endParaRPr lang="en-US" altLang="ja-JP"/>
          </a:p>
        </p:txBody>
      </p:sp>
      <p:sp>
        <p:nvSpPr>
          <p:cNvPr id="6" name="角丸四角形 5"/>
          <p:cNvSpPr/>
          <p:nvPr/>
        </p:nvSpPr>
        <p:spPr>
          <a:xfrm>
            <a:off x="1280592" y="4080488"/>
            <a:ext cx="7434072" cy="93268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l"/>
            <a:r>
              <a:rPr lang="ja-JP" altLang="en-US" sz="1100" dirty="0" smtClean="0"/>
              <a:t>国の定義</a:t>
            </a:r>
            <a:endParaRPr lang="en-US" altLang="ja-JP" sz="1100" dirty="0" smtClean="0"/>
          </a:p>
          <a:p>
            <a:pPr algn="l"/>
            <a:r>
              <a:rPr lang="ja-JP" altLang="en-US" sz="1100" dirty="0" smtClean="0">
                <a:solidFill>
                  <a:srgbClr val="FF0000"/>
                </a:solidFill>
              </a:rPr>
              <a:t>生存</a:t>
            </a:r>
            <a:r>
              <a:rPr lang="ja-JP" altLang="en-US" sz="1100" dirty="0">
                <a:solidFill>
                  <a:srgbClr val="FF0000"/>
                </a:solidFill>
              </a:rPr>
              <a:t>する</a:t>
            </a:r>
            <a:r>
              <a:rPr lang="ja-JP" altLang="en-US" sz="1100" dirty="0"/>
              <a:t>個人に関する情報で</a:t>
            </a:r>
            <a:r>
              <a:rPr lang="ja-JP" altLang="en-US" sz="1100" dirty="0" err="1"/>
              <a:t>あつて</a:t>
            </a:r>
            <a:r>
              <a:rPr lang="ja-JP" altLang="en-US" sz="1100" dirty="0"/>
              <a:t>、当該情報に含まれる氏名、生年月日その他の記述又は個人別に付された番号、記号その他の符号により当該個人を識別できるもの（当該情報のみでは識別できないが、他の情報と</a:t>
            </a:r>
            <a:r>
              <a:rPr lang="ja-JP" altLang="en-US" sz="1100" dirty="0">
                <a:solidFill>
                  <a:srgbClr val="FF0000"/>
                </a:solidFill>
              </a:rPr>
              <a:t>容易に照合することができ</a:t>
            </a:r>
            <a:r>
              <a:rPr lang="ja-JP" altLang="en-US" sz="1100" dirty="0"/>
              <a:t>、それにより当該個人を識別できるものを含む。）をいう。ただし、</a:t>
            </a:r>
            <a:r>
              <a:rPr lang="ja-JP" altLang="en-US" sz="1100" dirty="0">
                <a:solidFill>
                  <a:srgbClr val="FF0000"/>
                </a:solidFill>
              </a:rPr>
              <a:t>法人その他の団体に関して記録された情報に含まれる当該法人その他の団体の役員に関する情報を除く</a:t>
            </a:r>
            <a:r>
              <a:rPr lang="ja-JP" altLang="en-US" sz="1100" dirty="0"/>
              <a:t>。</a:t>
            </a:r>
            <a:endParaRPr kumimoji="1" lang="ja-JP" altLang="en-US" sz="1100" dirty="0"/>
          </a:p>
        </p:txBody>
      </p:sp>
      <p:graphicFrame>
        <p:nvGraphicFramePr>
          <p:cNvPr id="7" name="表 6"/>
          <p:cNvGraphicFramePr>
            <a:graphicFrameLocks noGrp="1"/>
          </p:cNvGraphicFramePr>
          <p:nvPr>
            <p:extLst>
              <p:ext uri="{D42A27DB-BD31-4B8C-83A1-F6EECF244321}">
                <p14:modId xmlns:p14="http://schemas.microsoft.com/office/powerpoint/2010/main" val="3760467456"/>
              </p:ext>
            </p:extLst>
          </p:nvPr>
        </p:nvGraphicFramePr>
        <p:xfrm>
          <a:off x="992560" y="5092784"/>
          <a:ext cx="8221919" cy="1432560"/>
        </p:xfrm>
        <a:graphic>
          <a:graphicData uri="http://schemas.openxmlformats.org/drawingml/2006/table">
            <a:tbl>
              <a:tblPr firstRow="1" bandRow="1">
                <a:tableStyleId>{21E4AEA4-8DFA-4A89-87EB-49C32662AFE0}</a:tableStyleId>
              </a:tblPr>
              <a:tblGrid>
                <a:gridCol w="3253368"/>
                <a:gridCol w="3200178"/>
                <a:gridCol w="1768373"/>
              </a:tblGrid>
              <a:tr h="257263">
                <a:tc>
                  <a:txBody>
                    <a:bodyPr/>
                    <a:lstStyle/>
                    <a:p>
                      <a:endParaRPr kumimoji="1" lang="ja-JP" altLang="en-US" sz="1400" dirty="0"/>
                    </a:p>
                  </a:txBody>
                  <a:tcPr/>
                </a:tc>
                <a:tc>
                  <a:txBody>
                    <a:bodyPr/>
                    <a:lstStyle/>
                    <a:p>
                      <a:pPr algn="ctr"/>
                      <a:r>
                        <a:rPr kumimoji="1" lang="ja-JP" altLang="en-US" sz="1400" dirty="0" smtClean="0"/>
                        <a:t>含む</a:t>
                      </a:r>
                      <a:endParaRPr kumimoji="1" lang="ja-JP" altLang="en-US" sz="1400" dirty="0"/>
                    </a:p>
                  </a:txBody>
                  <a:tcPr/>
                </a:tc>
                <a:tc>
                  <a:txBody>
                    <a:bodyPr/>
                    <a:lstStyle/>
                    <a:p>
                      <a:pPr algn="ctr"/>
                      <a:r>
                        <a:rPr kumimoji="1" lang="ja-JP" altLang="en-US" sz="1400" dirty="0" smtClean="0"/>
                        <a:t>含まない</a:t>
                      </a:r>
                      <a:endParaRPr kumimoji="1" lang="ja-JP" altLang="en-US" sz="1400" dirty="0"/>
                    </a:p>
                  </a:txBody>
                  <a:tcPr/>
                </a:tc>
              </a:tr>
              <a:tr h="257263">
                <a:tc>
                  <a:txBody>
                    <a:bodyPr/>
                    <a:lstStyle/>
                    <a:p>
                      <a:r>
                        <a:rPr kumimoji="1" lang="ja-JP" altLang="en-US" sz="1400" dirty="0" smtClean="0"/>
                        <a:t>生存する</a:t>
                      </a:r>
                      <a:endParaRPr kumimoji="1" lang="ja-JP" altLang="en-US" sz="1400" dirty="0"/>
                    </a:p>
                  </a:txBody>
                  <a:tcPr/>
                </a:tc>
                <a:tc>
                  <a:txBody>
                    <a:bodyPr/>
                    <a:lstStyle/>
                    <a:p>
                      <a:pPr algn="ctr"/>
                      <a:r>
                        <a:rPr kumimoji="1" lang="en-US" altLang="ja-JP" sz="1400" dirty="0" smtClean="0"/>
                        <a:t>5</a:t>
                      </a:r>
                      <a:endParaRPr kumimoji="1" lang="ja-JP" altLang="en-US" sz="1400" dirty="0"/>
                    </a:p>
                  </a:txBody>
                  <a:tcPr/>
                </a:tc>
                <a:tc>
                  <a:txBody>
                    <a:bodyPr/>
                    <a:lstStyle/>
                    <a:p>
                      <a:pPr algn="ctr"/>
                      <a:r>
                        <a:rPr kumimoji="1" lang="en-US" altLang="ja-JP" sz="1400" dirty="0" smtClean="0"/>
                        <a:t>8</a:t>
                      </a:r>
                      <a:endParaRPr kumimoji="1" lang="ja-JP" altLang="en-US" sz="1400" dirty="0"/>
                    </a:p>
                  </a:txBody>
                  <a:tcPr/>
                </a:tc>
              </a:tr>
              <a:tr h="257263">
                <a:tc>
                  <a:txBody>
                    <a:bodyPr/>
                    <a:lstStyle/>
                    <a:p>
                      <a:r>
                        <a:rPr kumimoji="1" lang="ja-JP" altLang="en-US" sz="1400" dirty="0" smtClean="0"/>
                        <a:t>容易に照合</a:t>
                      </a:r>
                      <a:endParaRPr kumimoji="1" lang="ja-JP" altLang="en-US" sz="1400" dirty="0"/>
                    </a:p>
                  </a:txBody>
                  <a:tcPr/>
                </a:tc>
                <a:tc>
                  <a:txBody>
                    <a:bodyPr/>
                    <a:lstStyle/>
                    <a:p>
                      <a:pPr algn="ctr"/>
                      <a:r>
                        <a:rPr kumimoji="1" lang="en-US" altLang="ja-JP" sz="1400" dirty="0" smtClean="0"/>
                        <a:t>1</a:t>
                      </a:r>
                      <a:endParaRPr kumimoji="1" lang="ja-JP" altLang="en-US" sz="1400" dirty="0"/>
                    </a:p>
                  </a:txBody>
                  <a:tcPr/>
                </a:tc>
                <a:tc>
                  <a:txBody>
                    <a:bodyPr/>
                    <a:lstStyle/>
                    <a:p>
                      <a:pPr algn="ctr"/>
                      <a:r>
                        <a:rPr kumimoji="1" lang="en-US" altLang="ja-JP" sz="1400" dirty="0" smtClean="0"/>
                        <a:t>12</a:t>
                      </a:r>
                      <a:endParaRPr kumimoji="1" lang="ja-JP" altLang="en-US" sz="1400" dirty="0"/>
                    </a:p>
                  </a:txBody>
                  <a:tcPr/>
                </a:tc>
              </a:tr>
              <a:tr h="444363">
                <a:tc>
                  <a:txBody>
                    <a:bodyPr/>
                    <a:lstStyle/>
                    <a:p>
                      <a:r>
                        <a:rPr kumimoji="1" lang="ja-JP" altLang="en-US" sz="1400" dirty="0" smtClean="0"/>
                        <a:t>団体の役員に関する情報を除く</a:t>
                      </a:r>
                      <a:endParaRPr kumimoji="1" lang="en-US" altLang="ja-JP" sz="1400" dirty="0" smtClean="0"/>
                    </a:p>
                  </a:txBody>
                  <a:tcPr/>
                </a:tc>
                <a:tc>
                  <a:txBody>
                    <a:bodyPr/>
                    <a:lstStyle/>
                    <a:p>
                      <a:pPr algn="ctr"/>
                      <a:r>
                        <a:rPr kumimoji="1" lang="en-US" altLang="ja-JP" sz="1400" dirty="0" smtClean="0"/>
                        <a:t>2 </a:t>
                      </a:r>
                    </a:p>
                    <a:p>
                      <a:pPr algn="ctr"/>
                      <a:r>
                        <a:rPr kumimoji="1" lang="ja-JP" altLang="en-US" sz="1400" dirty="0" smtClean="0"/>
                        <a:t>（別の表記で除いているもの</a:t>
                      </a:r>
                      <a:r>
                        <a:rPr kumimoji="1" lang="en-US" altLang="ja-JP" sz="1400" dirty="0" smtClean="0"/>
                        <a:t>2</a:t>
                      </a:r>
                      <a:r>
                        <a:rPr kumimoji="1" lang="ja-JP" altLang="en-US" sz="1400" dirty="0" smtClean="0"/>
                        <a:t>）</a:t>
                      </a:r>
                      <a:endParaRPr kumimoji="1" lang="ja-JP" altLang="en-US" sz="1400" dirty="0"/>
                    </a:p>
                  </a:txBody>
                  <a:tcPr/>
                </a:tc>
                <a:tc>
                  <a:txBody>
                    <a:bodyPr/>
                    <a:lstStyle/>
                    <a:p>
                      <a:pPr algn="ctr"/>
                      <a:r>
                        <a:rPr kumimoji="1" lang="en-US" altLang="ja-JP" sz="1400" dirty="0" smtClean="0"/>
                        <a:t>9</a:t>
                      </a:r>
                      <a:endParaRPr kumimoji="1" lang="ja-JP" altLang="en-US" sz="1400" dirty="0"/>
                    </a:p>
                  </a:txBody>
                  <a:tcPr/>
                </a:tc>
              </a:tr>
            </a:tbl>
          </a:graphicData>
        </a:graphic>
      </p:graphicFrame>
    </p:spTree>
    <p:extLst>
      <p:ext uri="{BB962C8B-B14F-4D97-AF65-F5344CB8AC3E}">
        <p14:creationId xmlns:p14="http://schemas.microsoft.com/office/powerpoint/2010/main" val="3685500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 </a:t>
            </a:r>
            <a:r>
              <a:rPr lang="ja-JP" altLang="en-US" dirty="0" smtClean="0"/>
              <a:t>個人</a:t>
            </a:r>
            <a:r>
              <a:rPr lang="ja-JP" altLang="en-US" dirty="0"/>
              <a:t>情報保護条例との関係</a:t>
            </a:r>
            <a:endParaRPr kumimoji="1" lang="ja-JP" altLang="en-US" dirty="0"/>
          </a:p>
        </p:txBody>
      </p:sp>
      <p:sp>
        <p:nvSpPr>
          <p:cNvPr id="3" name="コンテンツ プレースホルダー 2"/>
          <p:cNvSpPr>
            <a:spLocks noGrp="1"/>
          </p:cNvSpPr>
          <p:nvPr>
            <p:ph idx="1"/>
          </p:nvPr>
        </p:nvSpPr>
        <p:spPr/>
        <p:txBody>
          <a:bodyPr>
            <a:normAutofit/>
          </a:bodyPr>
          <a:lstStyle/>
          <a:p>
            <a:pPr marL="360000" indent="-342900">
              <a:lnSpc>
                <a:spcPct val="150000"/>
              </a:lnSpc>
              <a:buFont typeface="Wingdings" panose="05000000000000000000" pitchFamily="2" charset="2"/>
              <a:buChar char="l"/>
            </a:pPr>
            <a:r>
              <a:rPr lang="ja-JP" altLang="en-US" dirty="0"/>
              <a:t>具体例</a:t>
            </a:r>
            <a:endParaRPr lang="en-US" altLang="ja-JP" dirty="0"/>
          </a:p>
          <a:p>
            <a:pPr marL="817200" lvl="1" indent="-342900">
              <a:lnSpc>
                <a:spcPct val="150000"/>
              </a:lnSpc>
              <a:buFont typeface="Wingdings" panose="05000000000000000000" pitchFamily="2" charset="2"/>
              <a:buChar char="l"/>
            </a:pPr>
            <a:r>
              <a:rPr lang="ja-JP" altLang="en-US" dirty="0"/>
              <a:t>消えた高齢者問題（年金の不正受給問題</a:t>
            </a:r>
            <a:r>
              <a:rPr lang="ja-JP" altLang="en-US" dirty="0" smtClean="0"/>
              <a:t>）</a:t>
            </a:r>
            <a:endParaRPr lang="en-US" altLang="ja-JP" dirty="0"/>
          </a:p>
          <a:p>
            <a:pPr marL="900000" lvl="1" indent="0">
              <a:lnSpc>
                <a:spcPct val="110000"/>
              </a:lnSpc>
              <a:buNone/>
            </a:pPr>
            <a:r>
              <a:rPr lang="en-US" altLang="ja-JP" sz="1600" dirty="0" smtClean="0"/>
              <a:t>A</a:t>
            </a:r>
            <a:r>
              <a:rPr lang="ja-JP" altLang="en-US" sz="1600" dirty="0"/>
              <a:t>市では亡くなった方の情報は個人情報ではないため、消えた高齢者問題</a:t>
            </a:r>
            <a:r>
              <a:rPr lang="ja-JP" altLang="en-US" sz="1600" dirty="0" smtClean="0"/>
              <a:t>への</a:t>
            </a:r>
            <a:r>
              <a:rPr lang="ja-JP" altLang="en-US" sz="1600" dirty="0"/>
              <a:t>対処と</a:t>
            </a:r>
            <a:r>
              <a:rPr lang="ja-JP" altLang="en-US" sz="1600" dirty="0" smtClean="0"/>
              <a:t>して、オープンデータ</a:t>
            </a:r>
            <a:r>
              <a:rPr lang="ja-JP" altLang="en-US" sz="1600" dirty="0"/>
              <a:t>として公表するようにした</a:t>
            </a:r>
            <a:r>
              <a:rPr lang="ja-JP" altLang="en-US" sz="1600" dirty="0" smtClean="0"/>
              <a:t>。</a:t>
            </a:r>
            <a:endParaRPr lang="en-US" altLang="ja-JP" sz="1600" dirty="0" smtClean="0"/>
          </a:p>
          <a:p>
            <a:pPr marL="900000" lvl="1" indent="0">
              <a:lnSpc>
                <a:spcPct val="110000"/>
              </a:lnSpc>
              <a:buNone/>
            </a:pPr>
            <a:r>
              <a:rPr lang="ja-JP" altLang="en-US" sz="1600" dirty="0" smtClean="0"/>
              <a:t>しかし</a:t>
            </a:r>
            <a:r>
              <a:rPr lang="en-US" altLang="ja-JP" sz="1600" dirty="0"/>
              <a:t>B</a:t>
            </a:r>
            <a:r>
              <a:rPr lang="ja-JP" altLang="en-US" sz="1600" dirty="0"/>
              <a:t>市では亡くなった方の情報も個人情報であり、公表することはできず</a:t>
            </a:r>
            <a:r>
              <a:rPr lang="ja-JP" altLang="en-US" sz="1600" dirty="0" smtClean="0"/>
              <a:t>、他</a:t>
            </a:r>
            <a:r>
              <a:rPr lang="ja-JP" altLang="en-US" sz="1600" dirty="0"/>
              <a:t>の</a:t>
            </a:r>
            <a:r>
              <a:rPr lang="ja-JP" altLang="en-US" sz="1600" dirty="0" smtClean="0"/>
              <a:t>自治体</a:t>
            </a:r>
            <a:r>
              <a:rPr lang="ja-JP" altLang="en-US" sz="1600" dirty="0"/>
              <a:t>や機関への提供に制限が生じる</a:t>
            </a:r>
            <a:r>
              <a:rPr lang="ja-JP" altLang="en-US" sz="1600" dirty="0" smtClean="0"/>
              <a:t>。</a:t>
            </a:r>
            <a:endParaRPr lang="en-US" altLang="ja-JP" sz="1600" dirty="0" smtClean="0"/>
          </a:p>
          <a:p>
            <a:pPr marL="900000" lvl="1" indent="0">
              <a:lnSpc>
                <a:spcPct val="110000"/>
              </a:lnSpc>
              <a:buNone/>
            </a:pPr>
            <a:r>
              <a:rPr lang="ja-JP" altLang="en-US" sz="1600" dirty="0" smtClean="0"/>
              <a:t>共有</a:t>
            </a:r>
            <a:r>
              <a:rPr lang="en-US" altLang="ja-JP" sz="1600" dirty="0"/>
              <a:t>DB</a:t>
            </a:r>
            <a:r>
              <a:rPr lang="ja-JP" altLang="en-US" sz="1600" dirty="0"/>
              <a:t>を作成して対応するときにも、保護が厚い方に寄せる必要が生じる。</a:t>
            </a:r>
            <a:endParaRPr lang="en-US" altLang="ja-JP" sz="1600" dirty="0"/>
          </a:p>
          <a:p>
            <a:pPr marL="760050" lvl="1" indent="-285750">
              <a:lnSpc>
                <a:spcPct val="150000"/>
              </a:lnSpc>
              <a:buFont typeface="Wingdings" panose="05000000000000000000" pitchFamily="2" charset="2"/>
              <a:buChar char="l"/>
            </a:pPr>
            <a:endParaRPr lang="en-US" altLang="ja-JP" dirty="0" smtClean="0"/>
          </a:p>
          <a:p>
            <a:pPr marL="760050" lvl="1" indent="-285750">
              <a:lnSpc>
                <a:spcPct val="150000"/>
              </a:lnSpc>
              <a:buFont typeface="Wingdings" panose="05000000000000000000" pitchFamily="2" charset="2"/>
              <a:buChar char="l"/>
            </a:pPr>
            <a:r>
              <a:rPr lang="ja-JP" altLang="en-US" dirty="0" smtClean="0"/>
              <a:t>法人</a:t>
            </a:r>
            <a:r>
              <a:rPr lang="ja-JP" altLang="en-US" dirty="0"/>
              <a:t>に関する情報の</a:t>
            </a:r>
            <a:r>
              <a:rPr lang="ja-JP" altLang="en-US" dirty="0" smtClean="0"/>
              <a:t>共有</a:t>
            </a:r>
            <a:endParaRPr lang="en-US" altLang="ja-JP" dirty="0" smtClean="0"/>
          </a:p>
          <a:p>
            <a:pPr marL="900000" lvl="1" indent="0">
              <a:buNone/>
            </a:pPr>
            <a:r>
              <a:rPr lang="ja-JP" altLang="en-US" sz="1600" dirty="0" smtClean="0"/>
              <a:t>法人</a:t>
            </a:r>
            <a:r>
              <a:rPr lang="ja-JP" altLang="en-US" sz="1600" dirty="0"/>
              <a:t>に関する情報を公開するときに、</a:t>
            </a:r>
            <a:r>
              <a:rPr lang="en-US" altLang="ja-JP" sz="1600" dirty="0"/>
              <a:t>A</a:t>
            </a:r>
            <a:r>
              <a:rPr lang="ja-JP" altLang="en-US" sz="1600" dirty="0"/>
              <a:t>市では役員の情報を付したまま公開できるが、</a:t>
            </a:r>
            <a:r>
              <a:rPr lang="en-US" altLang="ja-JP" sz="1600" dirty="0" smtClean="0"/>
              <a:t>B</a:t>
            </a:r>
            <a:r>
              <a:rPr lang="ja-JP" altLang="en-US" sz="1600" dirty="0" smtClean="0"/>
              <a:t>市</a:t>
            </a:r>
            <a:r>
              <a:rPr lang="ja-JP" altLang="en-US" sz="1600" dirty="0"/>
              <a:t>では役員の情報を落として公開することになる</a:t>
            </a:r>
            <a:r>
              <a:rPr lang="ja-JP" altLang="en-US" sz="1600" dirty="0" smtClean="0"/>
              <a:t>。</a:t>
            </a:r>
            <a:endParaRPr lang="en-US" altLang="ja-JP" sz="1600" dirty="0" smtClean="0"/>
          </a:p>
          <a:p>
            <a:pPr marL="900000" lvl="1" indent="0">
              <a:buNone/>
            </a:pPr>
            <a:r>
              <a:rPr lang="ja-JP" altLang="en-US" sz="1600" dirty="0" smtClean="0"/>
              <a:t>役員の情報による紐付けを行いたいときに、不自由が生じる。</a:t>
            </a:r>
            <a:endParaRPr lang="en-US" altLang="ja-JP" sz="1600" dirty="0" smtClean="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a:t>
            </a:fld>
            <a:endParaRPr lang="en-US" altLang="ja-JP"/>
          </a:p>
        </p:txBody>
      </p:sp>
    </p:spTree>
    <p:extLst>
      <p:ext uri="{BB962C8B-B14F-4D97-AF65-F5344CB8AC3E}">
        <p14:creationId xmlns:p14="http://schemas.microsoft.com/office/powerpoint/2010/main" val="996595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3</a:t>
            </a:r>
            <a:r>
              <a:rPr lang="en-US" altLang="ja-JP" dirty="0" smtClean="0"/>
              <a:t>. </a:t>
            </a:r>
            <a:r>
              <a:rPr lang="ja-JP" altLang="en-US" dirty="0" smtClean="0"/>
              <a:t>情報公開条例</a:t>
            </a:r>
            <a:r>
              <a:rPr lang="ja-JP" altLang="en-US" dirty="0"/>
              <a:t>との関係</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pPr marL="360000" indent="-342900">
              <a:lnSpc>
                <a:spcPct val="150000"/>
              </a:lnSpc>
              <a:buFont typeface="Wingdings" panose="05000000000000000000" pitchFamily="2" charset="2"/>
              <a:buChar char="l"/>
            </a:pPr>
            <a:r>
              <a:rPr lang="ja-JP" altLang="en-US" dirty="0"/>
              <a:t>オープンデータ政策への言及</a:t>
            </a:r>
            <a:endParaRPr lang="en-US" altLang="ja-JP" dirty="0"/>
          </a:p>
          <a:p>
            <a:pPr marL="817200" lvl="1" indent="-342900">
              <a:buFont typeface="Wingdings" panose="05000000000000000000" pitchFamily="2" charset="2"/>
              <a:buChar char="l"/>
            </a:pPr>
            <a:r>
              <a:rPr lang="ja-JP" altLang="en-US" dirty="0"/>
              <a:t>情報公開条例において、オープンデータに言及している自治体は、今回の調査対象では存在しない</a:t>
            </a:r>
            <a:r>
              <a:rPr lang="ja-JP" altLang="en-US" dirty="0" smtClean="0"/>
              <a:t>。</a:t>
            </a:r>
            <a:endParaRPr lang="en-US" altLang="ja-JP" dirty="0"/>
          </a:p>
          <a:p>
            <a:pPr marL="360000" indent="-342900">
              <a:lnSpc>
                <a:spcPct val="150000"/>
              </a:lnSpc>
              <a:buFont typeface="Wingdings" panose="05000000000000000000" pitchFamily="2" charset="2"/>
              <a:buChar char="l"/>
            </a:pPr>
            <a:r>
              <a:rPr lang="ja-JP" altLang="en-US" dirty="0"/>
              <a:t>オープンデータと関係する条文</a:t>
            </a:r>
            <a:endParaRPr lang="en-US" altLang="ja-JP" dirty="0"/>
          </a:p>
          <a:p>
            <a:pPr marL="817200" lvl="1" indent="-342900">
              <a:buFont typeface="Wingdings" panose="05000000000000000000" pitchFamily="2" charset="2"/>
              <a:buChar char="l"/>
            </a:pPr>
            <a:r>
              <a:rPr lang="ja-JP" altLang="en-US" dirty="0"/>
              <a:t>各条例とも、利用者の責務について定めた条項がある。</a:t>
            </a:r>
            <a:endParaRPr lang="en-US" altLang="ja-JP" dirty="0"/>
          </a:p>
          <a:p>
            <a:pPr marL="817200" lvl="1" indent="-342900">
              <a:buFont typeface="Wingdings" panose="05000000000000000000" pitchFamily="2" charset="2"/>
              <a:buChar char="l"/>
            </a:pPr>
            <a:endParaRPr lang="en-US" altLang="ja-JP" dirty="0"/>
          </a:p>
          <a:p>
            <a:pPr marL="817200" lvl="1" indent="-342900">
              <a:buFont typeface="Wingdings" panose="05000000000000000000" pitchFamily="2" charset="2"/>
              <a:buChar char="l"/>
            </a:pPr>
            <a:endParaRPr lang="en-US" altLang="ja-JP" dirty="0"/>
          </a:p>
          <a:p>
            <a:pPr marL="817200" lvl="1" indent="-342900">
              <a:buFont typeface="Wingdings" panose="05000000000000000000" pitchFamily="2" charset="2"/>
              <a:buChar char="l"/>
            </a:pPr>
            <a:endParaRPr lang="en-US" altLang="ja-JP" dirty="0"/>
          </a:p>
          <a:p>
            <a:pPr marL="817200" lvl="1" indent="-342900">
              <a:buFont typeface="Wingdings" panose="05000000000000000000" pitchFamily="2" charset="2"/>
              <a:buChar char="l"/>
            </a:pPr>
            <a:endParaRPr lang="en-US" altLang="ja-JP" dirty="0"/>
          </a:p>
          <a:p>
            <a:pPr marL="817200" lvl="1" indent="-342900">
              <a:buFont typeface="Wingdings" panose="05000000000000000000" pitchFamily="2" charset="2"/>
              <a:buChar char="l"/>
            </a:pPr>
            <a:r>
              <a:rPr lang="ja-JP" altLang="en-US" dirty="0"/>
              <a:t>この「適正に使用」は定義されていないため、再公開、二次利用等が可能かどうか判断できない。</a:t>
            </a:r>
            <a:endParaRPr lang="en-US" altLang="ja-JP" dirty="0"/>
          </a:p>
          <a:p>
            <a:pPr marL="817200" lvl="1" indent="-342900">
              <a:buFont typeface="Wingdings" panose="05000000000000000000" pitchFamily="2" charset="2"/>
              <a:buChar char="l"/>
            </a:pPr>
            <a:r>
              <a:rPr lang="ja-JP" altLang="en-US" dirty="0"/>
              <a:t>一部の自治体では、「使用」への言及が存在しない。</a:t>
            </a:r>
            <a:endParaRPr lang="en-US" altLang="ja-JP" dirty="0"/>
          </a:p>
          <a:p>
            <a:pPr marL="817200" lvl="1" indent="-342900">
              <a:buFont typeface="Wingdings" panose="05000000000000000000" pitchFamily="2" charset="2"/>
              <a:buChar char="l"/>
            </a:pPr>
            <a:endParaRPr lang="en-US" altLang="ja-JP" dirty="0"/>
          </a:p>
          <a:p>
            <a:pPr marL="817200" lvl="1" indent="-342900">
              <a:buFont typeface="Wingdings" panose="05000000000000000000" pitchFamily="2" charset="2"/>
              <a:buChar char="l"/>
            </a:pPr>
            <a:endParaRPr lang="en-US" altLang="ja-JP" dirty="0"/>
          </a:p>
          <a:p>
            <a:pPr marL="817200" lvl="1" indent="-342900">
              <a:buFont typeface="Wingdings" panose="05000000000000000000" pitchFamily="2" charset="2"/>
              <a:buChar char="l"/>
            </a:pPr>
            <a:r>
              <a:rPr lang="ja-JP" altLang="en-US" dirty="0"/>
              <a:t>その他、諸外国では開示請求があった文書については、それ以降公開することが義務づけられている例もあるが、日本ではそのような例は存在していない模様</a:t>
            </a:r>
            <a:r>
              <a:rPr lang="ja-JP" altLang="en-US" dirty="0" smtClean="0"/>
              <a:t>。</a:t>
            </a:r>
            <a:endParaRPr lang="en-US" altLang="ja-JP"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5</a:t>
            </a:fld>
            <a:endParaRPr lang="en-US" altLang="ja-JP"/>
          </a:p>
        </p:txBody>
      </p:sp>
      <p:sp>
        <p:nvSpPr>
          <p:cNvPr id="5" name="角丸四角形 4"/>
          <p:cNvSpPr/>
          <p:nvPr/>
        </p:nvSpPr>
        <p:spPr>
          <a:xfrm>
            <a:off x="1136576" y="3068960"/>
            <a:ext cx="8280920" cy="63093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l"/>
            <a:r>
              <a:rPr lang="ja-JP" altLang="en-US" sz="1600" dirty="0" smtClean="0"/>
              <a:t>この条例</a:t>
            </a:r>
            <a:r>
              <a:rPr lang="ja-JP" altLang="en-US" sz="1600" dirty="0"/>
              <a:t>の定めるところにより</a:t>
            </a:r>
            <a:r>
              <a:rPr lang="ja-JP" altLang="en-US" sz="1600" dirty="0" smtClean="0"/>
              <a:t>公文書</a:t>
            </a:r>
            <a:r>
              <a:rPr lang="ja-JP" altLang="en-US" sz="1600" dirty="0"/>
              <a:t>の公開を求めるものは、この条例の目的</a:t>
            </a:r>
            <a:r>
              <a:rPr lang="ja-JP" altLang="en-US" sz="1600" dirty="0" smtClean="0"/>
              <a:t>に従い</a:t>
            </a:r>
            <a:r>
              <a:rPr lang="ja-JP" altLang="en-US" sz="1600" dirty="0"/>
              <a:t>その権利を行使するとともに、</a:t>
            </a:r>
            <a:r>
              <a:rPr lang="ja-JP" altLang="en-US" sz="1600" u="sng" dirty="0">
                <a:solidFill>
                  <a:srgbClr val="FF0000"/>
                </a:solidFill>
              </a:rPr>
              <a:t>これによって得た情報を適正に使用しなければ</a:t>
            </a:r>
            <a:r>
              <a:rPr lang="ja-JP" altLang="en-US" sz="1600" u="sng" dirty="0" smtClean="0">
                <a:solidFill>
                  <a:srgbClr val="FF0000"/>
                </a:solidFill>
              </a:rPr>
              <a:t>ならない</a:t>
            </a:r>
            <a:r>
              <a:rPr lang="ja-JP" altLang="en-US" sz="1600" dirty="0" smtClean="0"/>
              <a:t>。</a:t>
            </a:r>
            <a:endParaRPr lang="ja-JP" altLang="en-US" sz="1600" dirty="0"/>
          </a:p>
        </p:txBody>
      </p:sp>
    </p:spTree>
    <p:extLst>
      <p:ext uri="{BB962C8B-B14F-4D97-AF65-F5344CB8AC3E}">
        <p14:creationId xmlns:p14="http://schemas.microsoft.com/office/powerpoint/2010/main" val="2972479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3</a:t>
            </a:r>
            <a:r>
              <a:rPr lang="en-US" altLang="ja-JP" dirty="0" smtClean="0"/>
              <a:t>. </a:t>
            </a:r>
            <a:r>
              <a:rPr lang="ja-JP" altLang="en-US" dirty="0" smtClean="0"/>
              <a:t>情報公開条例</a:t>
            </a:r>
            <a:r>
              <a:rPr lang="ja-JP" altLang="en-US" dirty="0"/>
              <a:t>との関係</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pPr marL="360000" indent="-342900">
              <a:lnSpc>
                <a:spcPct val="150000"/>
              </a:lnSpc>
              <a:buFont typeface="Wingdings" panose="05000000000000000000" pitchFamily="2" charset="2"/>
              <a:buChar char="l"/>
            </a:pPr>
            <a:r>
              <a:rPr lang="ja-JP" altLang="en-US" dirty="0"/>
              <a:t>参考：神奈川県情報公開条例</a:t>
            </a:r>
            <a:endParaRPr lang="en-US" altLang="ja-JP" dirty="0"/>
          </a:p>
          <a:p>
            <a:pPr marL="296500" lvl="1" indent="0">
              <a:lnSpc>
                <a:spcPct val="120000"/>
              </a:lnSpc>
              <a:buNone/>
            </a:pPr>
            <a:r>
              <a:rPr lang="ja-JP" altLang="en-US" dirty="0"/>
              <a:t>（情報の提供）</a:t>
            </a:r>
          </a:p>
          <a:p>
            <a:pPr marL="296500" lvl="1" indent="0">
              <a:lnSpc>
                <a:spcPct val="120000"/>
              </a:lnSpc>
              <a:buNone/>
            </a:pPr>
            <a:r>
              <a:rPr lang="ja-JP" altLang="en-US" dirty="0"/>
              <a:t>第</a:t>
            </a:r>
            <a:r>
              <a:rPr lang="en-US" altLang="ja-JP" dirty="0"/>
              <a:t>23</a:t>
            </a:r>
            <a:r>
              <a:rPr lang="ja-JP" altLang="en-US" dirty="0"/>
              <a:t>条   実施機関は、前条に規定するもののほか、県政に関する情報を、多様な媒体の活用等により、県民に積極的に提供するよう努めるとともに、県民の求めに応じ、当該情報を迅速かつ簡易な手続により提供するよう努めなければならない。</a:t>
            </a:r>
          </a:p>
          <a:p>
            <a:pPr marL="817200" lvl="1" indent="-342900">
              <a:lnSpc>
                <a:spcPct val="120000"/>
              </a:lnSpc>
              <a:buFont typeface="Wingdings" panose="05000000000000000000" pitchFamily="2" charset="2"/>
              <a:buChar char="l"/>
            </a:pPr>
            <a:endParaRPr lang="en-US" altLang="ja-JP" dirty="0"/>
          </a:p>
          <a:p>
            <a:pPr marL="296500" lvl="1" indent="0">
              <a:lnSpc>
                <a:spcPct val="120000"/>
              </a:lnSpc>
              <a:buNone/>
            </a:pPr>
            <a:r>
              <a:rPr lang="en-US" altLang="ja-JP" dirty="0"/>
              <a:t>23</a:t>
            </a:r>
            <a:r>
              <a:rPr lang="ja-JP" altLang="en-US" dirty="0"/>
              <a:t>条の情報提供に関する要綱</a:t>
            </a:r>
          </a:p>
          <a:p>
            <a:pPr marL="296500" lvl="1" indent="0">
              <a:lnSpc>
                <a:spcPct val="120000"/>
              </a:lnSpc>
              <a:buNone/>
            </a:pPr>
            <a:r>
              <a:rPr lang="ja-JP" altLang="en-US" dirty="0"/>
              <a:t>（対象文書）</a:t>
            </a:r>
          </a:p>
          <a:p>
            <a:pPr marL="296500" lvl="1" indent="0">
              <a:lnSpc>
                <a:spcPct val="120000"/>
              </a:lnSpc>
              <a:buNone/>
            </a:pPr>
            <a:r>
              <a:rPr lang="ja-JP" altLang="en-US" dirty="0"/>
              <a:t>第３条 </a:t>
            </a:r>
            <a:r>
              <a:rPr lang="ja-JP" altLang="en-US" u="sng" dirty="0">
                <a:solidFill>
                  <a:srgbClr val="FF0000"/>
                </a:solidFill>
              </a:rPr>
              <a:t>公開請求の手続によることなく</a:t>
            </a:r>
            <a:r>
              <a:rPr lang="ja-JP" altLang="en-US" dirty="0"/>
              <a:t>、情報提供できる行政文書</a:t>
            </a:r>
            <a:r>
              <a:rPr lang="en-US" altLang="ja-JP" dirty="0"/>
              <a:t>…</a:t>
            </a:r>
          </a:p>
          <a:p>
            <a:pPr marL="296500" lvl="1" indent="0">
              <a:lnSpc>
                <a:spcPct val="120000"/>
              </a:lnSpc>
              <a:buNone/>
            </a:pPr>
            <a:r>
              <a:rPr lang="en-US" altLang="ja-JP" dirty="0" smtClean="0"/>
              <a:t>(</a:t>
            </a:r>
            <a:r>
              <a:rPr lang="en-US" altLang="ja-JP" dirty="0"/>
              <a:t>1) </a:t>
            </a:r>
            <a:r>
              <a:rPr lang="ja-JP" altLang="en-US" u="sng" dirty="0"/>
              <a:t>過去に公開請求があり全部を公開した行政文書で、求めを受けた時点</a:t>
            </a:r>
            <a:r>
              <a:rPr lang="ja-JP" altLang="en-US" u="sng" dirty="0" smtClean="0"/>
              <a:t>において</a:t>
            </a:r>
            <a:r>
              <a:rPr lang="ja-JP" altLang="en-US" u="sng" dirty="0"/>
              <a:t>も明らかに判断が</a:t>
            </a:r>
            <a:r>
              <a:rPr lang="ja-JP" altLang="en-US" u="sng" dirty="0" smtClean="0"/>
              <a:t>変　</a:t>
            </a:r>
            <a:r>
              <a:rPr lang="en-US" altLang="ja-JP" dirty="0" smtClean="0"/>
              <a:t>	</a:t>
            </a:r>
            <a:r>
              <a:rPr lang="ja-JP" altLang="en-US" u="sng" dirty="0" smtClean="0"/>
              <a:t>わらない</a:t>
            </a:r>
            <a:r>
              <a:rPr lang="ja-JP" altLang="en-US" u="sng" dirty="0"/>
              <a:t>もの</a:t>
            </a:r>
          </a:p>
          <a:p>
            <a:pPr marL="296500" lvl="1" indent="0">
              <a:lnSpc>
                <a:spcPct val="120000"/>
              </a:lnSpc>
              <a:buNone/>
            </a:pPr>
            <a:r>
              <a:rPr lang="en-US" altLang="ja-JP" dirty="0" smtClean="0"/>
              <a:t>(</a:t>
            </a:r>
            <a:r>
              <a:rPr lang="en-US" altLang="ja-JP" dirty="0"/>
              <a:t>2) </a:t>
            </a:r>
            <a:r>
              <a:rPr lang="ja-JP" altLang="en-US" dirty="0"/>
              <a:t>既に公表されている情報のみが記載されている行政文書</a:t>
            </a:r>
          </a:p>
          <a:p>
            <a:pPr marL="296500" lvl="1" indent="0">
              <a:lnSpc>
                <a:spcPct val="120000"/>
              </a:lnSpc>
              <a:buNone/>
            </a:pPr>
            <a:r>
              <a:rPr lang="en-US" altLang="ja-JP" dirty="0" smtClean="0"/>
              <a:t>(</a:t>
            </a:r>
            <a:r>
              <a:rPr lang="en-US" altLang="ja-JP" dirty="0"/>
              <a:t>3) </a:t>
            </a:r>
            <a:r>
              <a:rPr lang="ja-JP" altLang="en-US" dirty="0"/>
              <a:t>その他条例第５条各号に規定する非公開情報が含まれていないことが</a:t>
            </a:r>
            <a:r>
              <a:rPr lang="ja-JP" altLang="en-US" dirty="0" smtClean="0"/>
              <a:t>明らかな</a:t>
            </a:r>
            <a:r>
              <a:rPr lang="ja-JP" altLang="en-US" dirty="0"/>
              <a:t>行政文書</a:t>
            </a:r>
            <a:endParaRPr lang="en-US" altLang="ja-JP" dirty="0"/>
          </a:p>
          <a:p>
            <a:pPr marL="360000" indent="-342900">
              <a:lnSpc>
                <a:spcPct val="120000"/>
              </a:lnSpc>
              <a:buFont typeface="Wingdings" panose="05000000000000000000" pitchFamily="2" charset="2"/>
              <a:buChar char="l"/>
            </a:pPr>
            <a:endParaRPr lang="en-US" altLang="ja-JP" dirty="0"/>
          </a:p>
          <a:p>
            <a:pPr marL="360000" indent="-342900">
              <a:lnSpc>
                <a:spcPct val="120000"/>
              </a:lnSpc>
              <a:buFont typeface="Wingdings" panose="05000000000000000000" pitchFamily="2" charset="2"/>
              <a:buChar char="l"/>
            </a:pPr>
            <a:r>
              <a:rPr lang="ja-JP" altLang="en-US" dirty="0"/>
              <a:t>オープンデータ化を義務づけているわけではないが、手続をすることなく提供が可能になるという規定を有し、積極的な提供について努力義務を課している</a:t>
            </a:r>
            <a:r>
              <a:rPr lang="ja-JP" altLang="en-US" dirty="0" smtClean="0"/>
              <a:t>。</a:t>
            </a:r>
            <a:endParaRPr lang="en-US" altLang="ja-JP"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6</a:t>
            </a:fld>
            <a:endParaRPr lang="en-US" altLang="ja-JP"/>
          </a:p>
        </p:txBody>
      </p:sp>
    </p:spTree>
    <p:extLst>
      <p:ext uri="{BB962C8B-B14F-4D97-AF65-F5344CB8AC3E}">
        <p14:creationId xmlns:p14="http://schemas.microsoft.com/office/powerpoint/2010/main" val="4280300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0906042"/>
      </p:ext>
    </p:extLst>
  </p:cSld>
  <p:clrMapOvr>
    <a:masterClrMapping/>
  </p:clrMapOvr>
  <p:timing>
    <p:tnLst>
      <p:par>
        <p:cTn id="1" dur="indefinite" restart="never" nodeType="tmRoot"/>
      </p:par>
    </p:tnLst>
  </p:timing>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プレゼンテーション1" id="{DE00921D-40F7-43B6-BD6D-305108E5D07E}" vid="{133BE196-5EE9-4F4C-B01D-66311A1AA8D5}"/>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VLEDパワポ基本テンプレート</Template>
  <TotalTime>0</TotalTime>
  <Words>856</Words>
  <Application>Microsoft Office PowerPoint</Application>
  <PresentationFormat>A4 210 x 297 mm</PresentationFormat>
  <Paragraphs>87</Paragraphs>
  <Slides>7</Slides>
  <Notes>0</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VLEDパワポ基本テンプレート</vt:lpstr>
      <vt:lpstr>自治体条例調査資料</vt:lpstr>
      <vt:lpstr>1. オープンデータ政策と地方自治体の条例</vt:lpstr>
      <vt:lpstr>2. 個人情報保護条例との関係</vt:lpstr>
      <vt:lpstr>2. 個人情報保護条例との関係</vt:lpstr>
      <vt:lpstr>3. 情報公開条例との関係</vt:lpstr>
      <vt:lpstr>3. 情報公開条例との関係</vt:lpstr>
      <vt:lpstr>PowerPoint プレゼンテーション</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2014-12-17T06:37:59Z</dcterms:created>
  <dcterms:modified xsi:type="dcterms:W3CDTF">2014-12-17T09:26:07Z</dcterms:modified>
</cp:coreProperties>
</file>