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19"/>
  </p:notesMasterIdLst>
  <p:handoutMasterIdLst>
    <p:handoutMasterId r:id="rId20"/>
  </p:handoutMasterIdLst>
  <p:sldIdLst>
    <p:sldId id="329" r:id="rId3"/>
    <p:sldId id="316" r:id="rId4"/>
    <p:sldId id="327" r:id="rId5"/>
    <p:sldId id="319" r:id="rId6"/>
    <p:sldId id="320" r:id="rId7"/>
    <p:sldId id="289" r:id="rId8"/>
    <p:sldId id="305" r:id="rId9"/>
    <p:sldId id="321" r:id="rId10"/>
    <p:sldId id="322" r:id="rId11"/>
    <p:sldId id="328" r:id="rId12"/>
    <p:sldId id="330" r:id="rId13"/>
    <p:sldId id="331" r:id="rId14"/>
    <p:sldId id="332" r:id="rId15"/>
    <p:sldId id="333" r:id="rId16"/>
    <p:sldId id="334" r:id="rId17"/>
    <p:sldId id="335" r:id="rId18"/>
  </p:sldIdLst>
  <p:sldSz cx="9144000" cy="6858000" type="screen4x3"/>
  <p:notesSz cx="6735763" cy="98663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66"/>
    <a:srgbClr val="FF9933"/>
    <a:srgbClr val="FFCC00"/>
    <a:srgbClr val="FC9204"/>
    <a:srgbClr val="FF0066"/>
    <a:srgbClr val="58A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6773" autoAdjust="0"/>
  </p:normalViewPr>
  <p:slideViewPr>
    <p:cSldViewPr snapToGrid="0">
      <p:cViewPr>
        <p:scale>
          <a:sx n="89" d="100"/>
          <a:sy n="89" d="100"/>
        </p:scale>
        <p:origin x="-690" y="-72"/>
      </p:cViewPr>
      <p:guideLst>
        <p:guide orient="horz" pos="23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-2952" y="-114"/>
      </p:cViewPr>
      <p:guideLst>
        <p:guide orient="horz" pos="3107"/>
        <p:guide pos="2121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016081101852946E-2"/>
          <c:y val="7.5834636981541609E-2"/>
          <c:w val="0.81388365985200595"/>
          <c:h val="0.837649214109652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'オープンデータ利用状況（９月反映）'!$B$1</c:f>
              <c:strCache>
                <c:ptCount val="1"/>
                <c:pt idx="0">
                  <c:v>うち、食品衛生関係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'オープンデータ利用状況（９月反映）'!$A$2:$A$11</c:f>
              <c:strCache>
                <c:ptCount val="10"/>
                <c:pt idx="0">
                  <c:v>H28.12</c:v>
                </c:pt>
                <c:pt idx="1">
                  <c:v>H28.1</c:v>
                </c:pt>
                <c:pt idx="2">
                  <c:v>H28.2</c:v>
                </c:pt>
                <c:pt idx="3">
                  <c:v>H28.3</c:v>
                </c:pt>
                <c:pt idx="4">
                  <c:v>H28.4</c:v>
                </c:pt>
                <c:pt idx="5">
                  <c:v>H28.5</c:v>
                </c:pt>
                <c:pt idx="6">
                  <c:v>H28.6</c:v>
                </c:pt>
                <c:pt idx="7">
                  <c:v>H28.7</c:v>
                </c:pt>
                <c:pt idx="8">
                  <c:v>H28.8</c:v>
                </c:pt>
                <c:pt idx="9">
                  <c:v>H28.9</c:v>
                </c:pt>
              </c:strCache>
            </c:strRef>
          </c:cat>
          <c:val>
            <c:numRef>
              <c:f>'オープンデータ利用状況（９月反映）'!$B$2:$B$11</c:f>
              <c:numCache>
                <c:formatCode>General</c:formatCode>
                <c:ptCount val="10"/>
                <c:pt idx="0">
                  <c:v>103</c:v>
                </c:pt>
                <c:pt idx="1">
                  <c:v>170</c:v>
                </c:pt>
                <c:pt idx="2">
                  <c:v>85</c:v>
                </c:pt>
                <c:pt idx="3">
                  <c:v>107</c:v>
                </c:pt>
                <c:pt idx="4">
                  <c:v>92</c:v>
                </c:pt>
                <c:pt idx="5">
                  <c:v>121</c:v>
                </c:pt>
                <c:pt idx="6">
                  <c:v>78</c:v>
                </c:pt>
                <c:pt idx="7">
                  <c:v>59</c:v>
                </c:pt>
                <c:pt idx="8">
                  <c:v>98</c:v>
                </c:pt>
                <c:pt idx="9">
                  <c:v>103</c:v>
                </c:pt>
              </c:numCache>
            </c:numRef>
          </c:val>
        </c:ser>
        <c:ser>
          <c:idx val="1"/>
          <c:order val="1"/>
          <c:tx>
            <c:strRef>
              <c:f>'オープンデータ利用状況（９月反映）'!$C$1</c:f>
              <c:strCache>
                <c:ptCount val="1"/>
                <c:pt idx="0">
                  <c:v>データアクセス数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'オープンデータ利用状況（９月反映）'!$A$2:$A$11</c:f>
              <c:strCache>
                <c:ptCount val="10"/>
                <c:pt idx="0">
                  <c:v>H28.12</c:v>
                </c:pt>
                <c:pt idx="1">
                  <c:v>H28.1</c:v>
                </c:pt>
                <c:pt idx="2">
                  <c:v>H28.2</c:v>
                </c:pt>
                <c:pt idx="3">
                  <c:v>H28.3</c:v>
                </c:pt>
                <c:pt idx="4">
                  <c:v>H28.4</c:v>
                </c:pt>
                <c:pt idx="5">
                  <c:v>H28.5</c:v>
                </c:pt>
                <c:pt idx="6">
                  <c:v>H28.6</c:v>
                </c:pt>
                <c:pt idx="7">
                  <c:v>H28.7</c:v>
                </c:pt>
                <c:pt idx="8">
                  <c:v>H28.8</c:v>
                </c:pt>
                <c:pt idx="9">
                  <c:v>H28.9</c:v>
                </c:pt>
              </c:strCache>
            </c:strRef>
          </c:cat>
          <c:val>
            <c:numRef>
              <c:f>'オープンデータ利用状況（９月反映）'!$C$2:$C$11</c:f>
              <c:numCache>
                <c:formatCode>General</c:formatCode>
                <c:ptCount val="10"/>
                <c:pt idx="0">
                  <c:v>1894</c:v>
                </c:pt>
                <c:pt idx="1">
                  <c:v>3295</c:v>
                </c:pt>
                <c:pt idx="2">
                  <c:v>900</c:v>
                </c:pt>
                <c:pt idx="3">
                  <c:v>532</c:v>
                </c:pt>
                <c:pt idx="4">
                  <c:v>387</c:v>
                </c:pt>
                <c:pt idx="5">
                  <c:v>540</c:v>
                </c:pt>
                <c:pt idx="6">
                  <c:v>647</c:v>
                </c:pt>
                <c:pt idx="7">
                  <c:v>939</c:v>
                </c:pt>
                <c:pt idx="8">
                  <c:v>879</c:v>
                </c:pt>
                <c:pt idx="9">
                  <c:v>542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9979008"/>
        <c:axId val="179980928"/>
      </c:barChart>
      <c:lineChart>
        <c:grouping val="standard"/>
        <c:varyColors val="0"/>
        <c:ser>
          <c:idx val="2"/>
          <c:order val="2"/>
          <c:tx>
            <c:strRef>
              <c:f>'オープンデータ利用状況（９月反映）'!$D$1</c:f>
              <c:strCache>
                <c:ptCount val="1"/>
                <c:pt idx="0">
                  <c:v>カタログサイトアクセス数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FFFF00"/>
              </a:soli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'オープンデータ利用状況（９月反映）'!$A$2:$A$11</c:f>
              <c:strCache>
                <c:ptCount val="10"/>
                <c:pt idx="0">
                  <c:v>H28.12</c:v>
                </c:pt>
                <c:pt idx="1">
                  <c:v>H28.1</c:v>
                </c:pt>
                <c:pt idx="2">
                  <c:v>H28.2</c:v>
                </c:pt>
                <c:pt idx="3">
                  <c:v>H28.3</c:v>
                </c:pt>
                <c:pt idx="4">
                  <c:v>H28.4</c:v>
                </c:pt>
                <c:pt idx="5">
                  <c:v>H28.5</c:v>
                </c:pt>
                <c:pt idx="6">
                  <c:v>H28.6</c:v>
                </c:pt>
                <c:pt idx="7">
                  <c:v>H28.7</c:v>
                </c:pt>
                <c:pt idx="8">
                  <c:v>H28.8</c:v>
                </c:pt>
                <c:pt idx="9">
                  <c:v>H28.9</c:v>
                </c:pt>
              </c:strCache>
            </c:strRef>
          </c:cat>
          <c:val>
            <c:numRef>
              <c:f>'オープンデータ利用状況（９月反映）'!$D$2:$D$11</c:f>
              <c:numCache>
                <c:formatCode>General</c:formatCode>
                <c:ptCount val="10"/>
                <c:pt idx="0">
                  <c:v>19809</c:v>
                </c:pt>
                <c:pt idx="1">
                  <c:v>17087</c:v>
                </c:pt>
                <c:pt idx="2">
                  <c:v>7139</c:v>
                </c:pt>
                <c:pt idx="3">
                  <c:v>7518</c:v>
                </c:pt>
                <c:pt idx="4">
                  <c:v>4394</c:v>
                </c:pt>
                <c:pt idx="5">
                  <c:v>5964</c:v>
                </c:pt>
                <c:pt idx="6">
                  <c:v>7053</c:v>
                </c:pt>
                <c:pt idx="7">
                  <c:v>7661</c:v>
                </c:pt>
                <c:pt idx="8">
                  <c:v>7202</c:v>
                </c:pt>
                <c:pt idx="9">
                  <c:v>6316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996544"/>
        <c:axId val="179995008"/>
      </c:lineChart>
      <c:catAx>
        <c:axId val="17997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9980928"/>
        <c:crosses val="autoZero"/>
        <c:auto val="1"/>
        <c:lblAlgn val="ctr"/>
        <c:lblOffset val="100"/>
        <c:noMultiLvlLbl val="0"/>
      </c:catAx>
      <c:valAx>
        <c:axId val="179980928"/>
        <c:scaling>
          <c:orientation val="minMax"/>
          <c:max val="3500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9979008"/>
        <c:crosses val="autoZero"/>
        <c:crossBetween val="between"/>
        <c:majorUnit val="500"/>
      </c:valAx>
      <c:valAx>
        <c:axId val="179995008"/>
        <c:scaling>
          <c:orientation val="minMax"/>
          <c:max val="20000"/>
        </c:scaling>
        <c:delete val="0"/>
        <c:axPos val="r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9996544"/>
        <c:crosses val="max"/>
        <c:crossBetween val="between"/>
        <c:majorUnit val="5000"/>
        <c:minorUnit val="500"/>
      </c:valAx>
      <c:catAx>
        <c:axId val="179996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99950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580" cy="492780"/>
          </a:xfrm>
          <a:prstGeom prst="rect">
            <a:avLst/>
          </a:prstGeom>
        </p:spPr>
        <p:txBody>
          <a:bodyPr vert="horz" lIns="87554" tIns="43777" rIns="87554" bIns="43777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678" y="0"/>
            <a:ext cx="2918579" cy="492780"/>
          </a:xfrm>
          <a:prstGeom prst="rect">
            <a:avLst/>
          </a:prstGeom>
        </p:spPr>
        <p:txBody>
          <a:bodyPr vert="horz" lIns="87554" tIns="43777" rIns="87554" bIns="43777" rtlCol="0"/>
          <a:lstStyle>
            <a:lvl1pPr algn="r">
              <a:defRPr sz="1100"/>
            </a:lvl1pPr>
          </a:lstStyle>
          <a:p>
            <a:fld id="{B0A5A74B-B26C-40DC-9C51-CF1305E6A9F4}" type="datetimeFigureOut">
              <a:rPr kumimoji="1" lang="ja-JP" altLang="en-US" smtClean="0"/>
              <a:t>2016/10/12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2003"/>
            <a:ext cx="2918580" cy="492780"/>
          </a:xfrm>
          <a:prstGeom prst="rect">
            <a:avLst/>
          </a:prstGeom>
        </p:spPr>
        <p:txBody>
          <a:bodyPr vert="horz" lIns="87554" tIns="43777" rIns="87554" bIns="43777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678" y="9372003"/>
            <a:ext cx="2918579" cy="492780"/>
          </a:xfrm>
          <a:prstGeom prst="rect">
            <a:avLst/>
          </a:prstGeom>
        </p:spPr>
        <p:txBody>
          <a:bodyPr vert="horz" lIns="87554" tIns="43777" rIns="87554" bIns="43777" rtlCol="0" anchor="b"/>
          <a:lstStyle>
            <a:lvl1pPr algn="r">
              <a:defRPr sz="1100"/>
            </a:lvl1pPr>
          </a:lstStyle>
          <a:p>
            <a:fld id="{AAA49D2B-EA19-48A8-9180-49CCC6702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75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1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ja-JP" altLang="ja-JP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1"/>
            <a:ext cx="29194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ja-JP" altLang="ja-JP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/>
        </p:nvSpPr>
        <p:spPr bwMode="auto">
          <a:xfrm>
            <a:off x="673101" y="4686300"/>
            <a:ext cx="5389563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 anchor="ctr"/>
          <a:lstStyle/>
          <a:p>
            <a:pPr defTabSz="0">
              <a:spcBef>
                <a:spcPct val="30000"/>
              </a:spcBef>
              <a:buFontTx/>
              <a:buNone/>
            </a:pPr>
            <a:r>
              <a:rPr lang="ja-JP" altLang="en-US" sz="1200">
                <a:latin typeface="Arial" pitchFamily="34" charset="0"/>
              </a:rPr>
              <a:t>マスタ テキストの書式設定</a:t>
            </a:r>
          </a:p>
          <a:p>
            <a:pPr defTabSz="0">
              <a:spcBef>
                <a:spcPct val="30000"/>
              </a:spcBef>
              <a:buFontTx/>
              <a:buNone/>
            </a:pPr>
            <a:r>
              <a:rPr lang="ja-JP" altLang="en-US" sz="1200">
                <a:latin typeface="Arial" pitchFamily="34" charset="0"/>
              </a:rPr>
              <a:t>第 </a:t>
            </a:r>
            <a:r>
              <a:rPr lang="en-US" sz="1200">
                <a:latin typeface="Arial" pitchFamily="34" charset="0"/>
              </a:rPr>
              <a:t>2 </a:t>
            </a:r>
            <a:r>
              <a:rPr lang="ja-JP" altLang="en-US" sz="1200">
                <a:latin typeface="Arial" pitchFamily="34" charset="0"/>
              </a:rPr>
              <a:t>レベル</a:t>
            </a:r>
          </a:p>
          <a:p>
            <a:pPr defTabSz="0">
              <a:spcBef>
                <a:spcPct val="30000"/>
              </a:spcBef>
              <a:buFontTx/>
              <a:buNone/>
            </a:pPr>
            <a:r>
              <a:rPr lang="ja-JP" altLang="en-US" sz="1200">
                <a:latin typeface="Arial" pitchFamily="34" charset="0"/>
              </a:rPr>
              <a:t>第 </a:t>
            </a:r>
            <a:r>
              <a:rPr lang="en-US" sz="1200">
                <a:latin typeface="Arial" pitchFamily="34" charset="0"/>
              </a:rPr>
              <a:t>3 </a:t>
            </a:r>
            <a:r>
              <a:rPr lang="ja-JP" altLang="en-US" sz="1200">
                <a:latin typeface="Arial" pitchFamily="34" charset="0"/>
              </a:rPr>
              <a:t>レベル</a:t>
            </a:r>
          </a:p>
          <a:p>
            <a:pPr defTabSz="0">
              <a:spcBef>
                <a:spcPct val="30000"/>
              </a:spcBef>
              <a:buFontTx/>
              <a:buNone/>
            </a:pPr>
            <a:r>
              <a:rPr lang="ja-JP" altLang="en-US" sz="1200">
                <a:latin typeface="Arial" pitchFamily="34" charset="0"/>
              </a:rPr>
              <a:t>第 </a:t>
            </a:r>
            <a:r>
              <a:rPr lang="en-US" sz="1200">
                <a:latin typeface="Arial" pitchFamily="34" charset="0"/>
              </a:rPr>
              <a:t>4 </a:t>
            </a:r>
            <a:r>
              <a:rPr lang="ja-JP" altLang="en-US" sz="1200">
                <a:latin typeface="Arial" pitchFamily="34" charset="0"/>
              </a:rPr>
              <a:t>レベル</a:t>
            </a:r>
          </a:p>
          <a:p>
            <a:pPr defTabSz="0">
              <a:spcBef>
                <a:spcPct val="30000"/>
              </a:spcBef>
              <a:buFontTx/>
              <a:buNone/>
            </a:pPr>
            <a:r>
              <a:rPr lang="ja-JP" altLang="en-US" sz="1200">
                <a:latin typeface="Arial" pitchFamily="34" charset="0"/>
              </a:rPr>
              <a:t>第 </a:t>
            </a:r>
            <a:r>
              <a:rPr lang="en-US" sz="1200">
                <a:latin typeface="Arial" pitchFamily="34" charset="0"/>
              </a:rPr>
              <a:t>5 </a:t>
            </a:r>
            <a:r>
              <a:rPr lang="ja-JP" altLang="en-US" sz="1200">
                <a:latin typeface="Arial" pitchFamily="34" charset="0"/>
              </a:rPr>
              <a:t>レベル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ja-JP" altLang="ja-JP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462D5B3A-5B2A-40D4-A5C1-A0652FB7F278}" type="slidenum">
              <a:rPr lang="en-US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19403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D5B3A-5B2A-40D4-A5C1-A0652FB7F278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4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/>
          <a:lstStyle/>
          <a:p>
            <a:pPr lv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D5B3A-5B2A-40D4-A5C1-A0652FB7F278}" type="slidenum">
              <a:rPr lang="en-US" smtClean="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23355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D5B3A-5B2A-40D4-A5C1-A0652FB7F278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65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97F33-8642-476D-B076-4F3450E3EA26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02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1" y="4686300"/>
            <a:ext cx="5389563" cy="4440238"/>
          </a:xfrm>
          <a:prstGeom prst="rect">
            <a:avLst/>
          </a:prstGeom>
        </p:spPr>
        <p:txBody>
          <a:bodyPr lIns="91433" tIns="45716" rIns="91433" bIns="45716"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D5B3A-5B2A-40D4-A5C1-A0652FB7F278}" type="slidenum">
              <a:rPr lang="en-US" smtClean="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05338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1" y="4686300"/>
            <a:ext cx="5389563" cy="4440238"/>
          </a:xfrm>
          <a:prstGeom prst="rect">
            <a:avLst/>
          </a:prstGeom>
        </p:spPr>
        <p:txBody>
          <a:bodyPr lIns="91433" tIns="45716" rIns="91433" bIns="45716"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D5B3A-5B2A-40D4-A5C1-A0652FB7F278}" type="slidenum">
              <a:rPr lang="en-US" smtClean="0"/>
              <a:pPr/>
              <a:t>3</a:t>
            </a:fld>
            <a:endParaRPr lang="en-US" sz="120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2015/08/18</a:t>
            </a: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0533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1" y="4686300"/>
            <a:ext cx="5389563" cy="4440238"/>
          </a:xfrm>
          <a:prstGeom prst="rect">
            <a:avLst/>
          </a:prstGeom>
        </p:spPr>
        <p:txBody>
          <a:bodyPr lIns="91433" tIns="45716" rIns="91433" bIns="45716"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D5B3A-5B2A-40D4-A5C1-A0652FB7F278}" type="slidenum">
              <a:rPr lang="en-US" smtClean="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05338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1" y="4686300"/>
            <a:ext cx="5389563" cy="4440238"/>
          </a:xfrm>
          <a:prstGeom prst="rect">
            <a:avLst/>
          </a:prstGeom>
        </p:spPr>
        <p:txBody>
          <a:bodyPr lIns="91433" tIns="45716" rIns="91433" bIns="45716"/>
          <a:lstStyle/>
          <a:p>
            <a:pPr lv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D5B3A-5B2A-40D4-A5C1-A0652FB7F278}" type="slidenum">
              <a:rPr lang="en-US" smtClean="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05338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/>
          <a:lstStyle/>
          <a:p>
            <a:pPr lv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D5B3A-5B2A-40D4-A5C1-A0652FB7F278}" type="slidenum">
              <a:rPr lang="en-US" smtClean="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4814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/>
          <a:lstStyle/>
          <a:p>
            <a:pPr lvl="0"/>
            <a:endParaRPr lang="en-US" altLang="ja-JP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D5B3A-5B2A-40D4-A5C1-A0652FB7F278}" type="slidenum">
              <a:rPr lang="en-US" smtClean="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47535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/>
          <a:lstStyle/>
          <a:p>
            <a:pPr lv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D5B3A-5B2A-40D4-A5C1-A0652FB7F278}" type="slidenum">
              <a:rPr lang="en-US" smtClean="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39312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/>
          <a:lstStyle/>
          <a:p>
            <a:pPr lvl="0"/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D5B3A-5B2A-40D4-A5C1-A0652FB7F278}" type="slidenum">
              <a:rPr lang="en-US" smtClean="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2335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FD5C-6176-4F90-8DB5-E7D871F3AC39}" type="slidenum">
              <a:rPr lang="ja-JP" altLang="en-US" smtClean="0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3474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CFFA-7E14-4F69-8FD9-7BFC0FC28693}" type="slidenum">
              <a:rPr lang="ja-JP" altLang="en-US" smtClean="0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5438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D8B1-29ED-4482-8897-657807FEE9FF}" type="slidenum">
              <a:rPr lang="ja-JP" altLang="en-US" smtClean="0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25575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EF39-E618-4221-A8EB-F62D185DE61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4953-2B7A-4FBA-8F90-7E23B41388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43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EF39-E618-4221-A8EB-F62D185DE61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4953-2B7A-4FBA-8F90-7E23B41388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36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EF39-E618-4221-A8EB-F62D185DE61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4953-2B7A-4FBA-8F90-7E23B41388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81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EF39-E618-4221-A8EB-F62D185DE61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4953-2B7A-4FBA-8F90-7E23B41388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02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EF39-E618-4221-A8EB-F62D185DE61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4953-2B7A-4FBA-8F90-7E23B41388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64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EF39-E618-4221-A8EB-F62D185DE61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4953-2B7A-4FBA-8F90-7E23B41388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01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EF39-E618-4221-A8EB-F62D185DE61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4953-2B7A-4FBA-8F90-7E23B41388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82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EF39-E618-4221-A8EB-F62D185DE61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4953-2B7A-4FBA-8F90-7E23B41388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7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A7B9-FB70-4059-AC03-92DF6760E518}" type="slidenum">
              <a:rPr lang="ja-JP" altLang="en-US" smtClean="0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2920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EF39-E618-4221-A8EB-F62D185DE61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4953-2B7A-4FBA-8F90-7E23B41388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53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EF39-E618-4221-A8EB-F62D185DE61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4953-2B7A-4FBA-8F90-7E23B41388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51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EF39-E618-4221-A8EB-F62D185DE61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4953-2B7A-4FBA-8F90-7E23B413887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0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110F-04E3-4A54-9602-6C8B2AA9A6CA}" type="slidenum">
              <a:rPr lang="ja-JP" altLang="en-US" smtClean="0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2118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4061-CFDE-4823-9C4F-B934D63A18F5}" type="slidenum">
              <a:rPr lang="ja-JP" altLang="en-US" smtClean="0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7924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38FC-98F5-472E-B603-9DB4E83FE7E6}" type="slidenum">
              <a:rPr lang="ja-JP" altLang="en-US" smtClean="0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188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7F278-DEAE-4D20-A91E-85E584319D59}" type="slidenum">
              <a:rPr lang="ja-JP" altLang="en-US" smtClean="0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5303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7E63-9C32-4344-A898-D795DE611063}" type="slidenum">
              <a:rPr lang="ja-JP" altLang="en-US" smtClean="0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7001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CCCD-62D3-4B0B-BF8E-EDB505D28776}" type="slidenum">
              <a:rPr lang="ja-JP" altLang="en-US" smtClean="0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4636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D9A8-5378-46F2-B34F-5DC9BD51631A}" type="slidenum">
              <a:rPr lang="ja-JP" altLang="en-US" smtClean="0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919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68338-A914-43D9-BA21-B88BA17F68FD}" type="slidenum">
              <a:rPr lang="ja-JP" altLang="en-US" smtClean="0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7527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4406EF39-E618-4221-A8EB-F62D185DE61E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2016/10/12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1" lang="ja-JP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B6754953-2B7A-4FBA-8F90-7E23B413887F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6138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259307" y="2065541"/>
            <a:ext cx="8611738" cy="1807959"/>
            <a:chOff x="259307" y="2688609"/>
            <a:chExt cx="8611738" cy="1528549"/>
          </a:xfrm>
        </p:grpSpPr>
        <p:sp>
          <p:nvSpPr>
            <p:cNvPr id="8" name="角丸四角形 7"/>
            <p:cNvSpPr/>
            <p:nvPr/>
          </p:nvSpPr>
          <p:spPr>
            <a:xfrm>
              <a:off x="259307" y="2688609"/>
              <a:ext cx="8611738" cy="1528549"/>
            </a:xfrm>
            <a:prstGeom prst="round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角丸四角形 1"/>
            <p:cNvSpPr/>
            <p:nvPr/>
          </p:nvSpPr>
          <p:spPr>
            <a:xfrm>
              <a:off x="395786" y="2825061"/>
              <a:ext cx="8325134" cy="1255594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>
                <a:spcAft>
                  <a:spcPts val="600"/>
                </a:spcAft>
              </a:pPr>
              <a:r>
                <a:rPr lang="en-US" altLang="ja-JP" sz="2800" b="1" dirty="0">
                  <a:solidFill>
                    <a:prstClr val="white"/>
                  </a:solidFill>
                  <a:latin typeface="ＭＳ Ｐゴシック" pitchFamily="50" charset="-128"/>
                  <a:sym typeface="ＭＳ Ｐゴシック" pitchFamily="50" charset="-128"/>
                </a:rPr>
                <a:t>―</a:t>
              </a:r>
              <a:r>
                <a:rPr lang="ja-JP" altLang="en-US" sz="2800" b="1" dirty="0">
                  <a:solidFill>
                    <a:prstClr val="white"/>
                  </a:solidFill>
                  <a:latin typeface="ＭＳ Ｐゴシック" pitchFamily="50" charset="-128"/>
                  <a:sym typeface="ＭＳ Ｐゴシック" pitchFamily="50" charset="-128"/>
                </a:rPr>
                <a:t>　静岡市道路通行規制情報「しずみ</a:t>
              </a:r>
              <a:r>
                <a:rPr lang="ja-JP" altLang="en-US" sz="2800" b="1" dirty="0" err="1">
                  <a:solidFill>
                    <a:prstClr val="white"/>
                  </a:solidFill>
                  <a:latin typeface="ＭＳ Ｐゴシック" pitchFamily="50" charset="-128"/>
                  <a:sym typeface="ＭＳ Ｐゴシック" pitchFamily="50" charset="-128"/>
                </a:rPr>
                <a:t>ち</a:t>
              </a:r>
              <a:r>
                <a:rPr lang="en-US" altLang="ja-JP" sz="2800" b="1" dirty="0">
                  <a:solidFill>
                    <a:prstClr val="white"/>
                  </a:solidFill>
                  <a:latin typeface="ＭＳ Ｐゴシック" pitchFamily="50" charset="-128"/>
                  <a:sym typeface="ＭＳ Ｐゴシック" pitchFamily="50" charset="-128"/>
                </a:rPr>
                <a:t>info</a:t>
              </a:r>
              <a:r>
                <a:rPr lang="ja-JP" altLang="en-US" sz="2800" b="1" dirty="0">
                  <a:solidFill>
                    <a:prstClr val="white"/>
                  </a:solidFill>
                  <a:latin typeface="ＭＳ Ｐゴシック" pitchFamily="50" charset="-128"/>
                  <a:sym typeface="ＭＳ Ｐゴシック" pitchFamily="50" charset="-128"/>
                </a:rPr>
                <a:t>」　</a:t>
              </a:r>
              <a:r>
                <a:rPr lang="en-US" altLang="ja-JP" sz="2800" b="1" dirty="0" smtClean="0">
                  <a:solidFill>
                    <a:prstClr val="white"/>
                  </a:solidFill>
                  <a:latin typeface="ＭＳ Ｐゴシック" pitchFamily="50" charset="-128"/>
                  <a:sym typeface="ＭＳ Ｐゴシック" pitchFamily="50" charset="-128"/>
                </a:rPr>
                <a:t>―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ja-JP" altLang="en-US" sz="2800" b="1" dirty="0" smtClean="0">
                  <a:solidFill>
                    <a:prstClr val="white"/>
                  </a:solidFill>
                  <a:latin typeface="ＭＳ Ｐゴシック" pitchFamily="50" charset="-128"/>
                  <a:sym typeface="ＭＳ Ｐゴシック" pitchFamily="50" charset="-128"/>
                </a:rPr>
                <a:t>ＡＰＩによるオープンデータ提供の取組み</a:t>
              </a:r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11" y="213038"/>
            <a:ext cx="2639568" cy="48768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図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823" y="6042051"/>
            <a:ext cx="776902" cy="66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8"/>
          <p:cNvSpPr>
            <a:spLocks noChangeArrowheads="1"/>
          </p:cNvSpPr>
          <p:nvPr/>
        </p:nvSpPr>
        <p:spPr bwMode="auto">
          <a:xfrm>
            <a:off x="288925" y="4449137"/>
            <a:ext cx="8559800" cy="1015663"/>
          </a:xfrm>
          <a:prstGeom prst="rect">
            <a:avLst/>
          </a:prstGeom>
          <a:solidFill>
            <a:srgbClr val="FFCC66"/>
          </a:solidFill>
          <a:ln>
            <a:noFill/>
          </a:ln>
          <a:extLst/>
        </p:spPr>
        <p:txBody>
          <a:bodyPr anchor="ctr">
            <a:spAutoFit/>
          </a:bodyPr>
          <a:lstStyle/>
          <a:p>
            <a:pPr algn="ctr" eaLnBrk="1" hangingPunct="1"/>
            <a:r>
              <a:rPr lang="ja-JP" alt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  <a:sym typeface="ＭＳ Ｐゴシック" pitchFamily="50" charset="-128"/>
              </a:rPr>
              <a:t>静岡市建設局道路部道路保全課</a:t>
            </a:r>
            <a:endParaRPr lang="en-US" altLang="ja-JP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  <a:sym typeface="ＭＳ Ｐゴシック" pitchFamily="50" charset="-128"/>
            </a:endParaRPr>
          </a:p>
          <a:p>
            <a:pPr algn="ctr" eaLnBrk="1" hangingPunct="1"/>
            <a:r>
              <a:rPr lang="en-US" altLang="ja-JP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  <a:sym typeface="ＭＳ Ｐゴシック" pitchFamily="50" charset="-128"/>
              </a:rPr>
              <a:t>	</a:t>
            </a:r>
          </a:p>
          <a:p>
            <a:pPr algn="ctr" eaLnBrk="1" hangingPunct="1"/>
            <a:r>
              <a:rPr lang="ja-JP" alt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  <a:sym typeface="ＭＳ Ｐゴシック" pitchFamily="50" charset="-128"/>
              </a:rPr>
              <a:t>新庄　大輔</a:t>
            </a:r>
            <a:endParaRPr lang="ja-JP" altLang="en-US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745506" y="213038"/>
            <a:ext cx="1103219" cy="367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資料７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96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auto">
          <a:xfrm>
            <a:off x="258989" y="1011867"/>
            <a:ext cx="8646210" cy="6248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最　後　に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7003" y="2246098"/>
            <a:ext cx="8628196" cy="273921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kumimoji="1" lang="ja-JP" altLang="en-US" sz="3600" spc="1100" dirty="0">
                <a:latin typeface="HGｺﾞｼｯｸM" pitchFamily="49" charset="-128"/>
                <a:ea typeface="HGｺﾞｼｯｸM" pitchFamily="49" charset="-128"/>
              </a:rPr>
              <a:t>多く</a:t>
            </a:r>
            <a:r>
              <a:rPr kumimoji="1" lang="ja-JP" altLang="en-US" sz="3600" spc="1100" dirty="0" smtClean="0">
                <a:latin typeface="HGｺﾞｼｯｸM" pitchFamily="49" charset="-128"/>
                <a:ea typeface="HGｺﾞｼｯｸM" pitchFamily="49" charset="-128"/>
              </a:rPr>
              <a:t>の自治体で</a:t>
            </a:r>
            <a:endParaRPr kumimoji="1" lang="en-US" altLang="ja-JP" sz="3600" spc="1100" dirty="0" smtClean="0">
              <a:latin typeface="HGｺﾞｼｯｸM" pitchFamily="49" charset="-128"/>
              <a:ea typeface="HGｺﾞｼｯｸM" pitchFamily="49" charset="-128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kumimoji="1" lang="ja-JP" altLang="en-US" sz="3600" spc="1100" dirty="0" smtClean="0">
                <a:latin typeface="HGｺﾞｼｯｸM" pitchFamily="49" charset="-128"/>
                <a:ea typeface="HGｺﾞｼｯｸM" pitchFamily="49" charset="-128"/>
              </a:rPr>
              <a:t>同様のデータ提供出来れば</a:t>
            </a:r>
            <a:endParaRPr kumimoji="1" lang="en-US" altLang="ja-JP" sz="3600" spc="1100" dirty="0" smtClean="0">
              <a:latin typeface="HGｺﾞｼｯｸM" pitchFamily="49" charset="-128"/>
              <a:ea typeface="HGｺﾞｼｯｸM" pitchFamily="49" charset="-128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kumimoji="1" lang="ja-JP" altLang="en-US" sz="3600" spc="1100" dirty="0" smtClean="0">
                <a:latin typeface="HGｺﾞｼｯｸM" pitchFamily="49" charset="-128"/>
                <a:ea typeface="HGｺﾞｼｯｸM" pitchFamily="49" charset="-128"/>
              </a:rPr>
              <a:t>新しいサービス創出の一手に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10257" y="182797"/>
            <a:ext cx="3403905" cy="487680"/>
            <a:chOff x="181467" y="88668"/>
            <a:chExt cx="3403905" cy="487680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67" y="88668"/>
              <a:ext cx="2639568" cy="48768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6" name="図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281" y="104249"/>
              <a:ext cx="537091" cy="457892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十字形 16"/>
            <p:cNvSpPr/>
            <p:nvPr/>
          </p:nvSpPr>
          <p:spPr>
            <a:xfrm>
              <a:off x="2845131" y="256630"/>
              <a:ext cx="200025" cy="200025"/>
            </a:xfrm>
            <a:prstGeom prst="plus">
              <a:avLst>
                <a:gd name="adj" fmla="val 3815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66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259307" y="2400300"/>
            <a:ext cx="8611738" cy="1473200"/>
            <a:chOff x="259307" y="2688609"/>
            <a:chExt cx="8611738" cy="1528549"/>
          </a:xfrm>
        </p:grpSpPr>
        <p:sp>
          <p:nvSpPr>
            <p:cNvPr id="8" name="角丸四角形 7"/>
            <p:cNvSpPr/>
            <p:nvPr/>
          </p:nvSpPr>
          <p:spPr>
            <a:xfrm>
              <a:off x="259307" y="2688609"/>
              <a:ext cx="8611738" cy="1528549"/>
            </a:xfrm>
            <a:prstGeom prst="round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角丸四角形 1"/>
            <p:cNvSpPr/>
            <p:nvPr/>
          </p:nvSpPr>
          <p:spPr>
            <a:xfrm>
              <a:off x="395786" y="2825061"/>
              <a:ext cx="8325134" cy="1255594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>
                <a:spcBef>
                  <a:spcPts val="600"/>
                </a:spcBef>
              </a:pPr>
              <a:r>
                <a:rPr lang="ja-JP" altLang="en-US" sz="2800" b="1" dirty="0" smtClean="0">
                  <a:solidFill>
                    <a:prstClr val="white"/>
                  </a:solidFill>
                  <a:latin typeface="ＭＳ Ｐゴシック" pitchFamily="50" charset="-128"/>
                  <a:sym typeface="ＭＳ Ｐゴシック" pitchFamily="50" charset="-128"/>
                </a:rPr>
                <a:t>静岡におけるオープンデータについて</a:t>
              </a:r>
            </a:p>
          </p:txBody>
        </p:sp>
      </p:grpSp>
      <p:pic>
        <p:nvPicPr>
          <p:cNvPr id="12" name="図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25" y="238147"/>
            <a:ext cx="1412550" cy="12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8"/>
          <p:cNvSpPr>
            <a:spLocks noChangeArrowheads="1"/>
          </p:cNvSpPr>
          <p:nvPr/>
        </p:nvSpPr>
        <p:spPr bwMode="auto">
          <a:xfrm>
            <a:off x="288925" y="4690437"/>
            <a:ext cx="8559800" cy="1015663"/>
          </a:xfrm>
          <a:prstGeom prst="rect">
            <a:avLst/>
          </a:prstGeom>
          <a:solidFill>
            <a:srgbClr val="FFCC66"/>
          </a:solidFill>
          <a:ln>
            <a:noFill/>
          </a:ln>
          <a:extLst/>
        </p:spPr>
        <p:txBody>
          <a:bodyPr anchor="ctr">
            <a:spAutoFit/>
          </a:bodyPr>
          <a:lstStyle/>
          <a:p>
            <a:pPr algn="ctr" eaLnBrk="1" hangingPunct="1"/>
            <a:r>
              <a:rPr lang="ja-JP" alt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  <a:sym typeface="ＭＳ Ｐゴシック" pitchFamily="50" charset="-128"/>
              </a:rPr>
              <a:t>静岡市総務局</a:t>
            </a:r>
            <a:r>
              <a:rPr lang="en-US" altLang="ja-JP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  <a:sym typeface="ＭＳ Ｐゴシック" pitchFamily="50" charset="-128"/>
              </a:rPr>
              <a:t>ICT</a:t>
            </a:r>
            <a:r>
              <a:rPr lang="ja-JP" alt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  <a:sym typeface="ＭＳ Ｐゴシック" pitchFamily="50" charset="-128"/>
              </a:rPr>
              <a:t>推進課</a:t>
            </a:r>
            <a:endParaRPr lang="en-US" altLang="ja-JP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  <a:sym typeface="ＭＳ Ｐゴシック" pitchFamily="50" charset="-128"/>
            </a:endParaRPr>
          </a:p>
          <a:p>
            <a:pPr algn="ctr" eaLnBrk="1" hangingPunct="1"/>
            <a:r>
              <a:rPr lang="en-US" altLang="ja-JP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  <a:sym typeface="ＭＳ Ｐゴシック" pitchFamily="50" charset="-128"/>
              </a:rPr>
              <a:t>	</a:t>
            </a:r>
          </a:p>
          <a:p>
            <a:pPr algn="ctr" eaLnBrk="1" hangingPunct="1"/>
            <a:r>
              <a:rPr lang="ja-JP" alt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  <a:sym typeface="ＭＳ Ｐゴシック" pitchFamily="50" charset="-128"/>
              </a:rPr>
              <a:t>長島　治雄</a:t>
            </a:r>
            <a:endParaRPr lang="ja-JP" altLang="en-US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86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5496" y="29636"/>
            <a:ext cx="9108504" cy="620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ja-JP" altLang="en-US" sz="2800" b="1" dirty="0" smtClean="0">
                <a:solidFill>
                  <a:prstClr val="whit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地質情報（ボーリングデータ）について</a:t>
            </a:r>
            <a:endParaRPr lang="en-US" altLang="ja-JP" sz="2800" b="1" dirty="0" smtClean="0">
              <a:solidFill>
                <a:prstClr val="white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13652" b="6524"/>
          <a:stretch/>
        </p:blipFill>
        <p:spPr>
          <a:xfrm>
            <a:off x="122657" y="2583698"/>
            <a:ext cx="8934182" cy="400960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5288714" y="6529138"/>
            <a:ext cx="3855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en-US" altLang="ja-JP" sz="1800" dirty="0" smtClean="0">
                <a:solidFill>
                  <a:prstClr val="black"/>
                </a:solidFill>
                <a:latin typeface="Calibri" panose="020F0502020204030204"/>
              </a:rPr>
              <a:t>https://www.gis.pref.shizuoka.jp/?bt=0</a:t>
            </a:r>
            <a:endParaRPr kumimoji="1" lang="ja-JP" alt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6615" y="748844"/>
            <a:ext cx="8934182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　静岡県内のボーリングデータ（静岡県発注分及び静岡県内市町発注分）については、静岡県</a:t>
            </a:r>
            <a:endParaRPr kumimoji="1" lang="en-US" altLang="ja-JP" sz="16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が事業者にデータ提供を依頼し、静岡県の公開ＧＩＳからデータ提供を行っている。</a:t>
            </a:r>
            <a:endParaRPr kumimoji="1" lang="en-US" altLang="ja-JP" sz="16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1"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　国土交通省のガイドラインに即した様式</a:t>
            </a:r>
            <a:r>
              <a:rPr kumimoji="1"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r>
              <a:rPr kumimoji="1"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柱状図をＰＤＦ及びＸＭＬでダウンロード可能。</a:t>
            </a:r>
            <a:endParaRPr kumimoji="1" lang="en-US" altLang="ja-JP" sz="16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1" lang="ja-JP" altLang="en-US" sz="1600" dirty="0" smtClean="0">
              <a:solidFill>
                <a:prstClr val="black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　この取組みは平成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28</a:t>
            </a:r>
            <a:r>
              <a:rPr kumimoji="1"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年２月から実施されており、平成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28</a:t>
            </a:r>
            <a:r>
              <a:rPr kumimoji="1"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年９月末時点で、市町発注分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165</a:t>
            </a:r>
            <a:r>
              <a:rPr kumimoji="1"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endParaRPr kumimoji="1" lang="en-US" altLang="ja-JP" sz="16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件、県発注分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2,473</a:t>
            </a:r>
            <a:r>
              <a:rPr kumimoji="1"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件が提供されている。</a:t>
            </a:r>
          </a:p>
        </p:txBody>
      </p:sp>
    </p:spTree>
    <p:extLst>
      <p:ext uri="{BB962C8B-B14F-4D97-AF65-F5344CB8AC3E}">
        <p14:creationId xmlns:p14="http://schemas.microsoft.com/office/powerpoint/2010/main" val="3307316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5496" y="29636"/>
            <a:ext cx="9108504" cy="620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ja-JP" altLang="en-US" sz="2800" b="1" dirty="0">
                <a:solidFill>
                  <a:prstClr val="whit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行政</a:t>
            </a:r>
            <a:r>
              <a:rPr lang="ja-JP" altLang="en-US" sz="2800" b="1" dirty="0" smtClean="0">
                <a:solidFill>
                  <a:prstClr val="whit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情報（食品衛生関係営業許可）について</a:t>
            </a:r>
            <a:endParaRPr lang="en-US" altLang="ja-JP" sz="2800" b="1" dirty="0" smtClean="0">
              <a:solidFill>
                <a:prstClr val="white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2175" y="1193024"/>
            <a:ext cx="8934182" cy="37856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　静岡市がオープンデータ提供を開始した平成</a:t>
            </a:r>
            <a:r>
              <a:rPr kumimoji="1" lang="en-US" altLang="ja-JP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27</a:t>
            </a:r>
            <a:r>
              <a:rPr kumimoji="1"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年４月当初から提供を行っている。</a:t>
            </a:r>
            <a:endParaRPr kumimoji="1" lang="en-US" altLang="ja-JP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1"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　静岡市オープンデータカタログサイト（ＣＫＡＮ）からエクセルファイルで提供。</a:t>
            </a:r>
            <a:endParaRPr kumimoji="1" lang="en-US" altLang="ja-JP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1"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　静岡市が提供するオープンデータの中でもダウンロード数が特に高い。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1"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　下記項目にて提供。</a:t>
            </a:r>
            <a:endParaRPr kumimoji="1" lang="en-US" altLang="ja-JP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90573" y="5200731"/>
          <a:ext cx="9037386" cy="131236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88000"/>
                <a:gridCol w="1010652"/>
                <a:gridCol w="1113810"/>
                <a:gridCol w="1004154"/>
                <a:gridCol w="1004154"/>
                <a:gridCol w="1004154"/>
                <a:gridCol w="943033"/>
                <a:gridCol w="1106906"/>
                <a:gridCol w="962523"/>
              </a:tblGrid>
              <a:tr h="131236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屋号商号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918" marR="6918" marT="6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営業所町名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918" marR="6918" marT="6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営業所住所</a:t>
                      </a:r>
                      <a:r>
                        <a:rPr lang="en-US" altLang="ja-JP" sz="20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918" marR="6918" marT="6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営業所住所</a:t>
                      </a:r>
                      <a:r>
                        <a:rPr lang="en-US" altLang="ja-JP" sz="20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918" marR="6918" marT="6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営業所電話番号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918" marR="6918" marT="6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業種業態名称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918" marR="6918" marT="6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営業者氏名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918" marR="6918" marT="6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許可年月日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918" marR="6918" marT="69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許可番号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918" marR="6918" marT="691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594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35496" y="29636"/>
            <a:ext cx="9108504" cy="620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ja-JP" altLang="en-US" sz="2800" b="1" dirty="0" smtClean="0">
                <a:solidFill>
                  <a:prstClr val="whit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＜参考＞オープンデータカタログサイト利用状況（各月</a:t>
            </a:r>
            <a:r>
              <a:rPr lang="en-US" altLang="ja-JP" sz="2800" b="1" dirty="0" smtClean="0">
                <a:solidFill>
                  <a:prstClr val="whit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Top10</a:t>
            </a:r>
            <a:r>
              <a:rPr lang="ja-JP" altLang="en-US" sz="2800" b="1" dirty="0" smtClean="0">
                <a:solidFill>
                  <a:prstClr val="whit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  <a:endParaRPr lang="ja-JP" altLang="en-US" sz="2800" b="1" dirty="0">
              <a:solidFill>
                <a:prstClr val="white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82676" y="753035"/>
          <a:ext cx="9014143" cy="5862917"/>
        </p:xfrm>
        <a:graphic>
          <a:graphicData uri="http://schemas.openxmlformats.org/drawingml/2006/table">
            <a:tbl>
              <a:tblPr/>
              <a:tblGrid>
                <a:gridCol w="290467"/>
                <a:gridCol w="1452332"/>
                <a:gridCol w="290467"/>
                <a:gridCol w="1452332"/>
                <a:gridCol w="290467"/>
                <a:gridCol w="1452332"/>
                <a:gridCol w="290467"/>
                <a:gridCol w="1452332"/>
                <a:gridCol w="290467"/>
                <a:gridCol w="1452332"/>
                <a:gridCol w="300148"/>
              </a:tblGrid>
              <a:tr h="2210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順位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H27.12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H28.1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H28.2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H28.3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H28.4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103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ファイル名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件数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ファイル名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件数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ファイル名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件数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ファイル名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件数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ファイル名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件数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30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しず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まえおさかな処マップ　掲載飲食店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56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H27.12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食品衛生関係営業新規許可施設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47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H28.1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食品衛生関係営業新規許可施設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22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H28.2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食品衛生関係営業新規許可施設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31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食品衛生関係営業許可全施設（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H28.3.31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現在）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36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0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路上喫煙禁止エリアマップ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_pdf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37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食品衛生関係営業許可全施設（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H27.3.31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現在）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37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食品衛生関係営業許可全施設（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H27.3.31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現在）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21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食品衛生関係営業許可全施設（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H27.3.31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現在）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H28.3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食品衛生関係営業新規許可施設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35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7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葵区ヒヤリハットマップ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33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葵区ヒヤリハットマップ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25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委託契約等に係る競争入札参加資格認定者名簿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H28.1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食品衛生関係営業新規許可施設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H28.1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食品衛生関係営業新規許可施設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0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オープンデータサイト利用状況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_csv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32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静岡市の主要観光地の画像データ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オープンデータサイト利用状況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_csv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病院台帳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H28.2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食品衛生関係営業新規許可施設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7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H27.11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食品衛生関係営業新規許可施設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32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価格調査結果（結果データ）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_pdf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葵区ヒヤリハットマップ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H27.1-12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食品衛生関係廃業施設（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H28.1.31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現在）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航空写真オルソ画像データ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H26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静岡市索引図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_A3_130k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食品衛生関係営業許可全施設（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H27.3.31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現在）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29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H27.11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食品衛生関係営業新規許可施設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三保松原 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(1)_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JPG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委託契約等に係る競争入札参加資格認定者名簿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静岡市中央卸売市場　年報データ　平成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27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_csv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価格調査結果（結果データ）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_pdf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27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市内の公共施設における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AED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配置状況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しぞ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ーかおでん 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(1)_JPG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静岡市中央卸売市場　年報データ　平成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27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_csv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シズカアプリコンテスト作品一覧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観光交流客数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_pdf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21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静岡市内で死亡事故等の重大事故が多発している箇所図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H27.1-12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食品衛生関係廃業施設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静岡市中央卸売市場　月報データ　平成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28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年２月分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_csv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静岡市の主要観光地の画像データ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H27.11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月期オープンデータアクセス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TOP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１０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_csv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静岡市交通事故対策計画箇所リスト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14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観光交流客数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_pdf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葵区ヒヤリハットマップ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大気汚染防止法及び条例の特定施設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</a:t>
                      </a:r>
                      <a:r>
                        <a:rPr lang="en-US" altLang="ja-JP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xls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0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休日当番医（平成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27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12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月）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_csv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静岡市中央卸売市場　年度報データ　平成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26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年度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_csv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H27.12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食品衛生関係営業新規許可施設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平成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27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年度固定資産税概要調書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浸水した場合に想定される水深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SBN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ファイル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_dbf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137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35496" y="29636"/>
            <a:ext cx="9108504" cy="620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ja-JP" altLang="en-US" sz="2800" b="1" dirty="0" smtClean="0">
                <a:solidFill>
                  <a:prstClr val="whit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＜参考＞オープンデータカタログサイト利用状況（各月</a:t>
            </a:r>
            <a:r>
              <a:rPr lang="en-US" altLang="ja-JP" sz="2800" b="1" dirty="0" smtClean="0">
                <a:solidFill>
                  <a:prstClr val="whit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Top10</a:t>
            </a:r>
            <a:r>
              <a:rPr lang="ja-JP" altLang="en-US" sz="2800" b="1" dirty="0" smtClean="0">
                <a:solidFill>
                  <a:prstClr val="whit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  <a:endParaRPr lang="ja-JP" altLang="en-US" sz="2800" b="1" dirty="0">
              <a:solidFill>
                <a:prstClr val="white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0" y="801884"/>
          <a:ext cx="9107782" cy="5934606"/>
        </p:xfrm>
        <a:graphic>
          <a:graphicData uri="http://schemas.openxmlformats.org/drawingml/2006/table">
            <a:tbl>
              <a:tblPr/>
              <a:tblGrid>
                <a:gridCol w="275791"/>
                <a:gridCol w="1557854"/>
                <a:gridCol w="282388"/>
                <a:gridCol w="1425389"/>
                <a:gridCol w="295835"/>
                <a:gridCol w="1479176"/>
                <a:gridCol w="309283"/>
                <a:gridCol w="1411941"/>
                <a:gridCol w="309282"/>
                <a:gridCol w="1398494"/>
                <a:gridCol w="362349"/>
              </a:tblGrid>
              <a:tr h="2433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順位</a:t>
                      </a:r>
                      <a:r>
                        <a:rPr lang="ja-JP" alt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H28.5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H28.6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H28.7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H28.8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H28.9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755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ファイル名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件数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ファイル名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件数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ファイル名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件数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ファイル名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件数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ファイル名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件数</a:t>
                      </a:r>
                      <a:endParaRPr lang="ja-JP" alt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621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H28.4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食品衛生関係営業新規許可施設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61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H28.5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食品衛生関係営業新規許可施設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36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大字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24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食品衛生関係営業許可全施設（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H28.3.31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現在）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31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H28.8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食品衛生関係営業新規許可施設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46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食品衛生関係営業許可全施設（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H28.3.31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現在）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37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食品衛生関係営業許可全施設（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H28.3.31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現在）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24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H28.6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食品衛生関係営業新規許可施設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22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H28.7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食品衛生関係営業新規許可施設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31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食品衛生関係営業許可全施設（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H28.3.31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現在）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621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委託契約等に係る競争入札参加資格認定者名簿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27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H27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航空写真オルソ画像静岡市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索引図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A3_130k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23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食品衛生関係営業許可全施設（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H28.3.31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現在）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20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葵区ヒヤリハットマップ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14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観光交流客数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_pdf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21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航空写真オルソ画像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70-79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14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委託契約等に係る競争入札参加資格認定者名簿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21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地番図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19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委託契約等に係る競争入札参加資格認定者名簿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11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H28.1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食品衛生関係営業新規許可施設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623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H26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航空写真オルソ画像静岡市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索引図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A3_130k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14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静岡市中央卸売市場　年度報データ　平成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27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年度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19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筆界線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19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航空写真オルソ画像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30-39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11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H28.4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食品衛生関係営業新規許可施設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46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静岡市中央卸売市場　年報データ　平成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27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12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平成２７年度静岡市危険物施設一覧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18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航空写真オルソ画像世界測地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TFW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13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H28.1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食品衛生関係営業新規許可施設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9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葵区ヒヤリハットマップ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46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学校図書館の図書費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12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静岡市中央卸売市場　年報データ　平成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26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12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家屋外形図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13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管理橋梁データ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9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航空写真オルソ画像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H27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静岡市索引図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_A3_130k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葵区ヒヤリハットマップ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11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静岡市中央卸売市場　年報データ　平成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27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12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静岡市中央卸売市場　年報データ　平成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27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12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事故危険箇所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9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平成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27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年度中高層条例標識設置届受付簿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</a:t>
                      </a:r>
                      <a:r>
                        <a:rPr lang="en-US" altLang="zh-TW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xls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平成２７年度静岡市危険物施設一覧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11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平成</a:t>
                      </a:r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28</a:t>
                      </a:r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年条例等令達番号簿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11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航空写真オルソ画像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H27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静岡市索引図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_A3_130k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11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航空写真オルソ画像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H27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静岡市索引図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_A3_130k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8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委託契約等に係る競争入札参加資格認定者名簿（平成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28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年９月３日現在）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2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平成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27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年度固定資産税概要調書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美容所新規台帳（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H28.5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）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葵区ヒヤリハットマップ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11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葵区の公園・緑地一覧表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</a:t>
                      </a:r>
                      <a:r>
                        <a:rPr lang="en-US" altLang="ja-JP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xlsx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8</a:t>
                      </a:r>
                    </a:p>
                  </a:txBody>
                  <a:tcPr marL="8230" marR="8230" marT="82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静岡市の主要観光地の画像データ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488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/>
          </p:nvPr>
        </p:nvGraphicFramePr>
        <p:xfrm>
          <a:off x="174812" y="806822"/>
          <a:ext cx="8834718" cy="5930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5298142" y="1595734"/>
            <a:ext cx="282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ja-JP" altLang="en-US" sz="1800" dirty="0" smtClean="0">
                <a:solidFill>
                  <a:prstClr val="white"/>
                </a:solidFill>
                <a:latin typeface="Calibri" panose="020F0502020204030204"/>
              </a:rPr>
              <a:t>データダウンロード数</a:t>
            </a:r>
            <a:endParaRPr kumimoji="1" lang="en-US" altLang="ja-JP" sz="1800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ja-JP" altLang="en-US" sz="1800" dirty="0" smtClean="0">
                <a:solidFill>
                  <a:prstClr val="white"/>
                </a:solidFill>
                <a:latin typeface="Calibri" panose="020F0502020204030204"/>
              </a:rPr>
              <a:t>うち、食品衛生関係</a:t>
            </a:r>
            <a:endParaRPr kumimoji="1" lang="en-US" altLang="ja-JP" sz="1800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ja-JP" altLang="en-US" sz="1800" dirty="0" smtClean="0">
                <a:solidFill>
                  <a:prstClr val="white"/>
                </a:solidFill>
                <a:latin typeface="Calibri" panose="020F0502020204030204"/>
              </a:rPr>
              <a:t>カタログサイトアクセス数</a:t>
            </a:r>
            <a:endParaRPr kumimoji="1" lang="ja-JP" altLang="en-US" sz="1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773706" y="1934116"/>
            <a:ext cx="437029" cy="217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1" lang="ja-JP" altLang="en-US" sz="180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778189" y="1669659"/>
            <a:ext cx="437029" cy="2174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1" lang="ja-JP" altLang="en-US" sz="1800">
              <a:solidFill>
                <a:prstClr val="white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4746813" y="2353233"/>
            <a:ext cx="551330" cy="0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4948518" y="2312892"/>
            <a:ext cx="147919" cy="80682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1" lang="ja-JP" altLang="en-US" sz="1800">
              <a:solidFill>
                <a:prstClr val="whit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51183" y="3076084"/>
            <a:ext cx="116322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en-US" altLang="ja-JP" sz="2000" dirty="0" smtClean="0">
                <a:solidFill>
                  <a:prstClr val="white"/>
                </a:solidFill>
              </a:rPr>
              <a:t>1,997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14408" y="1322206"/>
            <a:ext cx="116322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en-US" altLang="ja-JP" sz="2000" dirty="0" smtClean="0">
                <a:solidFill>
                  <a:prstClr val="white"/>
                </a:solidFill>
              </a:rPr>
              <a:t>3,465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27526" y="4459058"/>
            <a:ext cx="116322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en-US" altLang="ja-JP" sz="2000" dirty="0" smtClean="0">
                <a:solidFill>
                  <a:prstClr val="white"/>
                </a:solidFill>
              </a:rPr>
              <a:t>985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75599" y="4901313"/>
            <a:ext cx="116322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en-US" altLang="ja-JP" sz="2000" dirty="0" smtClean="0">
                <a:solidFill>
                  <a:prstClr val="white"/>
                </a:solidFill>
              </a:rPr>
              <a:t>639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07239" y="5111360"/>
            <a:ext cx="116322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en-US" altLang="ja-JP" sz="2000" dirty="0" smtClean="0">
                <a:solidFill>
                  <a:prstClr val="white"/>
                </a:solidFill>
              </a:rPr>
              <a:t>479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81647" y="4863948"/>
            <a:ext cx="116322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en-US" altLang="ja-JP" sz="2000" dirty="0" smtClean="0">
                <a:solidFill>
                  <a:prstClr val="white"/>
                </a:solidFill>
              </a:rPr>
              <a:t>661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96437" y="4787599"/>
            <a:ext cx="116322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en-US" altLang="ja-JP" sz="2000" dirty="0" smtClean="0">
                <a:solidFill>
                  <a:prstClr val="white"/>
                </a:solidFill>
              </a:rPr>
              <a:t>725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04022" y="4407753"/>
            <a:ext cx="116322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en-US" altLang="ja-JP" sz="2000" dirty="0" smtClean="0">
                <a:solidFill>
                  <a:prstClr val="white"/>
                </a:solidFill>
              </a:rPr>
              <a:t>998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34710" y="4427964"/>
            <a:ext cx="116322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en-US" altLang="ja-JP" sz="2000" dirty="0" smtClean="0">
                <a:solidFill>
                  <a:prstClr val="white"/>
                </a:solidFill>
              </a:rPr>
              <a:t>977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66987" y="5511470"/>
            <a:ext cx="116322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en-US" altLang="ja-JP" sz="2000" dirty="0" smtClean="0">
                <a:solidFill>
                  <a:prstClr val="white"/>
                </a:solidFill>
              </a:rPr>
              <a:t>103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87606" y="5452890"/>
            <a:ext cx="116322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en-US" altLang="ja-JP" sz="2000" dirty="0" smtClean="0">
                <a:solidFill>
                  <a:prstClr val="white"/>
                </a:solidFill>
              </a:rPr>
              <a:t>170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325016" y="5711525"/>
            <a:ext cx="116322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en-US" altLang="ja-JP" sz="2000" dirty="0" smtClean="0">
                <a:solidFill>
                  <a:prstClr val="white"/>
                </a:solidFill>
              </a:rPr>
              <a:t>85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057826" y="5692951"/>
            <a:ext cx="116322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en-US" altLang="ja-JP" sz="2000" dirty="0" smtClean="0">
                <a:solidFill>
                  <a:prstClr val="white"/>
                </a:solidFill>
              </a:rPr>
              <a:t>107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785293" y="5719845"/>
            <a:ext cx="116322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en-US" altLang="ja-JP" sz="2000" dirty="0" smtClean="0">
                <a:solidFill>
                  <a:prstClr val="white"/>
                </a:solidFill>
              </a:rPr>
              <a:t>92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551748" y="5662382"/>
            <a:ext cx="116322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en-US" altLang="ja-JP" sz="2000" dirty="0" smtClean="0">
                <a:solidFill>
                  <a:prstClr val="white"/>
                </a:solidFill>
              </a:rPr>
              <a:t>121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189158" y="5738558"/>
            <a:ext cx="116322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en-US" altLang="ja-JP" sz="2000" dirty="0" smtClean="0">
                <a:solidFill>
                  <a:prstClr val="white"/>
                </a:solidFill>
              </a:rPr>
              <a:t>78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919297" y="5738558"/>
            <a:ext cx="116322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en-US" altLang="ja-JP" sz="2000" dirty="0" smtClean="0">
                <a:solidFill>
                  <a:prstClr val="white"/>
                </a:solidFill>
              </a:rPr>
              <a:t>59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649435" y="5738558"/>
            <a:ext cx="116322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en-US" altLang="ja-JP" sz="2000" dirty="0" smtClean="0">
                <a:solidFill>
                  <a:prstClr val="white"/>
                </a:solidFill>
              </a:rPr>
              <a:t>98</a:t>
            </a:r>
          </a:p>
        </p:txBody>
      </p:sp>
      <p:sp>
        <p:nvSpPr>
          <p:cNvPr id="33" name="タイトル 1"/>
          <p:cNvSpPr txBox="1">
            <a:spLocks/>
          </p:cNvSpPr>
          <p:nvPr/>
        </p:nvSpPr>
        <p:spPr>
          <a:xfrm>
            <a:off x="35496" y="29636"/>
            <a:ext cx="9108504" cy="620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ja-JP" altLang="en-US" sz="2800" b="1" dirty="0" smtClean="0">
                <a:solidFill>
                  <a:prstClr val="whit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＜参考＞オープンデータカタログサイト利用状況</a:t>
            </a:r>
            <a:endParaRPr lang="ja-JP" altLang="en-US" sz="2800" b="1" dirty="0">
              <a:solidFill>
                <a:prstClr val="white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272428" y="4830552"/>
            <a:ext cx="116322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en-US" altLang="ja-JP" sz="2000" dirty="0" smtClean="0">
                <a:solidFill>
                  <a:prstClr val="white"/>
                </a:solidFill>
              </a:rPr>
              <a:t>645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247869" y="5701272"/>
            <a:ext cx="116322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en-US" altLang="ja-JP" sz="2000" dirty="0" smtClean="0">
                <a:solidFill>
                  <a:prstClr val="white"/>
                </a:solidFill>
              </a:rPr>
              <a:t>103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95835" y="823603"/>
            <a:ext cx="1611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ja-JP" altLang="en-US" sz="1600" dirty="0" smtClean="0">
                <a:solidFill>
                  <a:prstClr val="white"/>
                </a:solidFill>
                <a:latin typeface="Calibri" panose="020F0502020204030204"/>
              </a:rPr>
              <a:t>ダウンロード数</a:t>
            </a:r>
            <a:endParaRPr kumimoji="1" lang="ja-JP" altLang="en-US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438465" y="801938"/>
            <a:ext cx="1611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1" lang="ja-JP" altLang="en-US" sz="1600" dirty="0" smtClean="0">
                <a:solidFill>
                  <a:prstClr val="white"/>
                </a:solidFill>
                <a:latin typeface="Calibri" panose="020F0502020204030204"/>
              </a:rPr>
              <a:t>サイトアクセス数</a:t>
            </a:r>
            <a:endParaRPr kumimoji="1" lang="ja-JP" altLang="en-US" sz="16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811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09181" y="1475874"/>
            <a:ext cx="8911989" cy="5197642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HGS明朝E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5660" y="1584097"/>
            <a:ext cx="8611737" cy="1264129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kern="0" dirty="0" smtClean="0">
                <a:latin typeface="HGｺﾞｼｯｸM" pitchFamily="49" charset="-128"/>
                <a:ea typeface="HGｺﾞｼｯｸM" pitchFamily="49" charset="-128"/>
              </a:rPr>
              <a:t>■　市内の道路における 通行情報 などの管理を行うＧＩＳ</a:t>
            </a:r>
            <a:endParaRPr lang="en-US" altLang="ja-JP" sz="2000" kern="0" dirty="0">
              <a:latin typeface="HGｺﾞｼｯｸM" pitchFamily="49" charset="-128"/>
              <a:ea typeface="HGｺﾞｼｯｸM" pitchFamily="49" charset="-128"/>
            </a:endParaRPr>
          </a:p>
          <a:p>
            <a:pPr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kern="0" dirty="0">
                <a:solidFill>
                  <a:srgbClr val="00B0F0"/>
                </a:solidFill>
                <a:latin typeface="HGｺﾞｼｯｸM" pitchFamily="49" charset="-128"/>
                <a:ea typeface="HGｺﾞｼｯｸM" pitchFamily="49" charset="-128"/>
              </a:rPr>
              <a:t>	</a:t>
            </a:r>
            <a:r>
              <a:rPr lang="ja-JP" altLang="en-US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通常</a:t>
            </a:r>
            <a:r>
              <a:rPr lang="ja-JP" alt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時</a:t>
            </a:r>
            <a:r>
              <a:rPr lang="en-US" altLang="ja-JP" sz="2000" kern="0" dirty="0">
                <a:solidFill>
                  <a:srgbClr val="00B0F0"/>
                </a:solidFill>
                <a:latin typeface="HGｺﾞｼｯｸM" pitchFamily="49" charset="-128"/>
                <a:ea typeface="HGｺﾞｼｯｸM" pitchFamily="49" charset="-128"/>
              </a:rPr>
              <a:t>			</a:t>
            </a:r>
            <a:r>
              <a:rPr lang="ja-JP" altLang="en-US" sz="2000" kern="0" dirty="0">
                <a:solidFill>
                  <a:srgbClr val="0070C0"/>
                </a:solidFill>
                <a:latin typeface="HGｺﾞｼｯｸM" pitchFamily="49" charset="-128"/>
                <a:ea typeface="HGｺﾞｼｯｸM" pitchFamily="49" charset="-128"/>
              </a:rPr>
              <a:t>工事などの通行規制情報の管理</a:t>
            </a:r>
            <a:endParaRPr lang="en-US" altLang="ja-JP" sz="2000" kern="0" dirty="0">
              <a:solidFill>
                <a:srgbClr val="0070C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marL="0" marR="0" lvl="0" indent="0" defTabSz="91440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	</a:t>
            </a:r>
            <a:r>
              <a:rPr lang="ja-JP" altLang="en-US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災害時・異常気象時</a:t>
            </a:r>
            <a:r>
              <a:rPr lang="en-US" altLang="ja-JP" sz="2000" kern="0" dirty="0" smtClean="0">
                <a:solidFill>
                  <a:srgbClr val="00B0F0"/>
                </a:solidFill>
                <a:latin typeface="HGｺﾞｼｯｸM" pitchFamily="49" charset="-128"/>
                <a:ea typeface="HGｺﾞｼｯｸM" pitchFamily="49" charset="-128"/>
              </a:rPr>
              <a:t>	</a:t>
            </a:r>
            <a:r>
              <a:rPr lang="ja-JP" altLang="en-US" sz="2000" kern="0" dirty="0" smtClean="0">
                <a:solidFill>
                  <a:srgbClr val="0070C0"/>
                </a:solidFill>
                <a:latin typeface="HGｺﾞｼｯｸM" pitchFamily="49" charset="-128"/>
                <a:ea typeface="HGｺﾞｼｯｸM" pitchFamily="49" charset="-128"/>
              </a:rPr>
              <a:t>災害情報の収集や通行規制情報の共有</a:t>
            </a:r>
            <a:r>
              <a:rPr lang="en-US" altLang="ja-JP" sz="1800" kern="0" dirty="0">
                <a:solidFill>
                  <a:srgbClr val="00B0F0"/>
                </a:solidFill>
                <a:latin typeface="HGｺﾞｼｯｸM" pitchFamily="49" charset="-128"/>
                <a:ea typeface="HGｺﾞｼｯｸM" pitchFamily="49" charset="-128"/>
              </a:rPr>
              <a:t>	</a:t>
            </a:r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 bwMode="auto">
          <a:xfrm>
            <a:off x="150126" y="667052"/>
            <a:ext cx="8816454" cy="61415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kern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「しずみ</a:t>
            </a:r>
            <a:r>
              <a:rPr lang="ja-JP" altLang="en-US" sz="3600" kern="0" noProof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ち</a:t>
            </a:r>
            <a:r>
              <a:rPr lang="en-US" altLang="ja-JP" sz="3600" kern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info</a:t>
            </a:r>
            <a:r>
              <a:rPr lang="ja-JP" altLang="en-US" sz="3600" kern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」について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ｺﾞｼｯｸE" pitchFamily="49" charset="-128"/>
              <a:ea typeface="HGｺﾞｼｯｸE" pitchFamily="49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4" y="189397"/>
            <a:ext cx="2375611" cy="43891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4542597" y="3267287"/>
            <a:ext cx="391690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HGｺﾞｼｯｸM" pitchFamily="49" charset="-128"/>
                <a:ea typeface="HGｺﾞｼｯｸM" pitchFamily="49" charset="-128"/>
              </a:rPr>
              <a:t>【</a:t>
            </a:r>
            <a:r>
              <a:rPr kumimoji="1" lang="ja-JP" altLang="en-US" sz="1600" b="1" dirty="0" smtClean="0">
                <a:latin typeface="HGｺﾞｼｯｸM" pitchFamily="49" charset="-128"/>
                <a:ea typeface="HGｺﾞｼｯｸM" pitchFamily="49" charset="-128"/>
              </a:rPr>
              <a:t>しずみ</a:t>
            </a:r>
            <a:r>
              <a:rPr kumimoji="1" lang="ja-JP" altLang="en-US" sz="1600" b="1" dirty="0" err="1" smtClean="0">
                <a:latin typeface="HGｺﾞｼｯｸM" pitchFamily="49" charset="-128"/>
                <a:ea typeface="HGｺﾞｼｯｸM" pitchFamily="49" charset="-128"/>
              </a:rPr>
              <a:t>ち</a:t>
            </a:r>
            <a:r>
              <a:rPr kumimoji="1" lang="en-US" altLang="ja-JP" sz="1600" b="1" dirty="0" smtClean="0">
                <a:latin typeface="HGｺﾞｼｯｸM" pitchFamily="49" charset="-128"/>
                <a:ea typeface="HGｺﾞｼｯｸM" pitchFamily="49" charset="-128"/>
              </a:rPr>
              <a:t>info</a:t>
            </a:r>
            <a:r>
              <a:rPr kumimoji="1" lang="ja-JP" altLang="en-US" sz="1600" b="1" dirty="0" smtClean="0">
                <a:latin typeface="HGｺﾞｼｯｸM" pitchFamily="49" charset="-128"/>
                <a:ea typeface="HGｺﾞｼｯｸM" pitchFamily="49" charset="-128"/>
              </a:rPr>
              <a:t>一般公開サイト</a:t>
            </a:r>
            <a:r>
              <a:rPr kumimoji="1" lang="en-US" altLang="ja-JP" sz="1600" b="1" dirty="0" smtClean="0">
                <a:latin typeface="HGｺﾞｼｯｸM" pitchFamily="49" charset="-128"/>
                <a:ea typeface="HGｺﾞｼｯｸM" pitchFamily="49" charset="-128"/>
              </a:rPr>
              <a:t>】</a:t>
            </a:r>
          </a:p>
          <a:p>
            <a:endParaRPr kumimoji="1" lang="en-US" altLang="ja-JP" sz="1000" b="1" dirty="0" smtClean="0">
              <a:latin typeface="HGｺﾞｼｯｸM" pitchFamily="49" charset="-128"/>
              <a:ea typeface="HGｺﾞｼｯｸM" pitchFamily="49" charset="-128"/>
            </a:endParaRPr>
          </a:p>
          <a:p>
            <a:pPr lvl="0"/>
            <a:r>
              <a:rPr lang="en-US" altLang="ja-JP" sz="1600" b="1" kern="0" dirty="0" smtClean="0">
                <a:solidFill>
                  <a:srgbClr val="0070C0"/>
                </a:solidFill>
                <a:latin typeface="HGｺﾞｼｯｸM"/>
                <a:ea typeface="HGｺﾞｼｯｸM"/>
              </a:rPr>
              <a:t>https</a:t>
            </a:r>
            <a:r>
              <a:rPr lang="en-US" altLang="ja-JP" sz="1600" b="1" kern="0" dirty="0">
                <a:solidFill>
                  <a:srgbClr val="0070C0"/>
                </a:solidFill>
                <a:latin typeface="HGｺﾞｼｯｸM"/>
                <a:ea typeface="HGｺﾞｼｯｸM"/>
              </a:rPr>
              <a:t>://</a:t>
            </a:r>
            <a:r>
              <a:rPr lang="en-US" altLang="ja-JP" sz="1600" b="1" kern="0" dirty="0" smtClean="0">
                <a:solidFill>
                  <a:srgbClr val="0070C0"/>
                </a:solidFill>
                <a:latin typeface="HGｺﾞｼｯｸM"/>
                <a:ea typeface="HGｺﾞｼｯｸM"/>
              </a:rPr>
              <a:t>shizuokashi-road.appspot.com</a:t>
            </a:r>
            <a:endParaRPr kumimoji="1" lang="ja-JP" altLang="en-US" sz="1600" b="1" kern="0" dirty="0">
              <a:solidFill>
                <a:srgbClr val="0070C0"/>
              </a:solidFill>
              <a:latin typeface="HGｺﾞｼｯｸM"/>
              <a:ea typeface="HGｺﾞｼｯｸM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578421" y="4000307"/>
            <a:ext cx="380129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HGｺﾞｼｯｸM" pitchFamily="49" charset="-128"/>
                <a:ea typeface="HGｺﾞｼｯｸM" pitchFamily="49" charset="-128"/>
              </a:rPr>
              <a:t>Ⓒ　</a:t>
            </a:r>
            <a:r>
              <a:rPr kumimoji="1" lang="en-US" altLang="ja-JP" sz="1100" dirty="0" smtClean="0">
                <a:latin typeface="HGｺﾞｼｯｸM" pitchFamily="49" charset="-128"/>
                <a:ea typeface="HGｺﾞｼｯｸM" pitchFamily="49" charset="-128"/>
              </a:rPr>
              <a:t>Google</a:t>
            </a:r>
            <a:r>
              <a:rPr kumimoji="1" lang="ja-JP" altLang="en-US" sz="1100" dirty="0" smtClean="0">
                <a:latin typeface="HGｺﾞｼｯｸM" pitchFamily="49" charset="-128"/>
                <a:ea typeface="HGｺﾞｼｯｸM" pitchFamily="49" charset="-128"/>
              </a:rPr>
              <a:t>　Ⓒ　</a:t>
            </a:r>
            <a:r>
              <a:rPr kumimoji="1" lang="en-US" altLang="ja-JP" sz="1100" dirty="0" smtClean="0">
                <a:latin typeface="HGｺﾞｼｯｸM" pitchFamily="49" charset="-128"/>
                <a:ea typeface="HGｺﾞｼｯｸM" pitchFamily="49" charset="-128"/>
              </a:rPr>
              <a:t>2016 ZENRIN CO,LTD(Z16KC</a:t>
            </a:r>
            <a:r>
              <a:rPr kumimoji="1" lang="ja-JP" altLang="en-US" sz="1100" dirty="0" smtClean="0">
                <a:latin typeface="HGｺﾞｼｯｸM" pitchFamily="49" charset="-128"/>
                <a:ea typeface="HGｺﾞｼｯｸM" pitchFamily="49" charset="-128"/>
              </a:rPr>
              <a:t>第</a:t>
            </a:r>
            <a:r>
              <a:rPr kumimoji="1" lang="en-US" altLang="ja-JP" sz="1100" dirty="0" smtClean="0">
                <a:latin typeface="HGｺﾞｼｯｸM" pitchFamily="49" charset="-128"/>
                <a:ea typeface="HGｺﾞｼｯｸM" pitchFamily="49" charset="-128"/>
              </a:rPr>
              <a:t>464</a:t>
            </a:r>
            <a:r>
              <a:rPr kumimoji="1" lang="ja-JP" altLang="en-US" sz="1100" dirty="0" smtClean="0">
                <a:latin typeface="HGｺﾞｼｯｸM" pitchFamily="49" charset="-128"/>
                <a:ea typeface="HGｺﾞｼｯｸM" pitchFamily="49" charset="-128"/>
              </a:rPr>
              <a:t>号）</a:t>
            </a:r>
            <a:endParaRPr kumimoji="1" lang="en-US" altLang="ja-JP" sz="1100" dirty="0" smtClean="0">
              <a:latin typeface="HGｺﾞｼｯｸM" pitchFamily="49" charset="-128"/>
              <a:ea typeface="HGｺﾞｼｯｸM" pitchFamily="49" charset="-128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52" y="3085558"/>
            <a:ext cx="3529754" cy="198434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245660" y="5278545"/>
            <a:ext cx="8611737" cy="1205458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kern="0" dirty="0" smtClean="0">
                <a:solidFill>
                  <a:srgbClr val="0070C0"/>
                </a:solidFill>
                <a:latin typeface="HGｺﾞｼｯｸM"/>
                <a:ea typeface="HGｺﾞｼｯｸM"/>
              </a:rPr>
              <a:t>道路　通行規制情報、災害情報</a:t>
            </a:r>
            <a:r>
              <a:rPr lang="ja-JP" altLang="en-US" sz="2000" kern="0" dirty="0" smtClean="0">
                <a:solidFill>
                  <a:sysClr val="windowText" lastClr="000000"/>
                </a:solidFill>
                <a:latin typeface="HGｺﾞｼｯｸM"/>
                <a:ea typeface="HGｺﾞｼｯｸM"/>
              </a:rPr>
              <a:t>を</a:t>
            </a:r>
            <a:endParaRPr lang="en-US" altLang="ja-JP" sz="2000" kern="0" dirty="0" smtClean="0">
              <a:solidFill>
                <a:sysClr val="windowText" lastClr="000000"/>
              </a:solidFill>
              <a:latin typeface="HGｺﾞｼｯｸM"/>
              <a:ea typeface="HGｺﾞｼｯｸM"/>
            </a:endParaRPr>
          </a:p>
          <a:p>
            <a:pPr marL="0" marR="0" lvl="0" indent="0" algn="ctr" defTabSz="91440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kern="0" dirty="0">
                <a:solidFill>
                  <a:sysClr val="windowText" lastClr="000000"/>
                </a:solidFill>
                <a:latin typeface="HGｺﾞｼｯｸM"/>
                <a:ea typeface="HGｺﾞｼｯｸM"/>
              </a:rPr>
              <a:t>公開</a:t>
            </a:r>
            <a:r>
              <a:rPr lang="ja-JP" altLang="en-US" sz="2000" kern="0" dirty="0" smtClean="0">
                <a:solidFill>
                  <a:sysClr val="windowText" lastClr="000000"/>
                </a:solidFill>
                <a:latin typeface="HGｺﾞｼｯｸM"/>
                <a:ea typeface="HGｺﾞｼｯｸM"/>
              </a:rPr>
              <a:t>サイトよりクラウド</a:t>
            </a:r>
            <a:r>
              <a:rPr lang="ja-JP" altLang="en-US" sz="2000" kern="0" dirty="0">
                <a:solidFill>
                  <a:sysClr val="windowText" lastClr="000000"/>
                </a:solidFill>
                <a:latin typeface="HGｺﾞｼｯｸM"/>
                <a:ea typeface="HGｺﾞｼｯｸM"/>
              </a:rPr>
              <a:t>環境</a:t>
            </a:r>
            <a:r>
              <a:rPr lang="ja-JP" altLang="en-US" sz="2000" kern="0" dirty="0" smtClean="0">
                <a:solidFill>
                  <a:sysClr val="windowText" lastClr="000000"/>
                </a:solidFill>
                <a:latin typeface="HGｺﾞｼｯｸM"/>
                <a:ea typeface="HGｺﾞｼｯｸM"/>
              </a:rPr>
              <a:t>で</a:t>
            </a:r>
            <a:r>
              <a:rPr lang="ja-JP" altLang="en-US" sz="2000" kern="0" dirty="0">
                <a:solidFill>
                  <a:srgbClr val="0070C0"/>
                </a:solidFill>
                <a:latin typeface="HGｺﾞｼｯｸM" pitchFamily="49" charset="-128"/>
                <a:ea typeface="HGｺﾞｼｯｸM" pitchFamily="49" charset="-128"/>
              </a:rPr>
              <a:t>リアルタイムで</a:t>
            </a:r>
            <a:r>
              <a:rPr lang="ja-JP" altLang="en-US" sz="2000" kern="0" dirty="0" smtClean="0">
                <a:solidFill>
                  <a:sysClr val="windowText" lastClr="000000"/>
                </a:solidFill>
                <a:latin typeface="HGｺﾞｼｯｸM"/>
                <a:ea typeface="HGｺﾞｼｯｸM"/>
              </a:rPr>
              <a:t>一般提供</a:t>
            </a:r>
            <a:endParaRPr lang="en-US" altLang="ja-JP" sz="2000" kern="0" dirty="0">
              <a:solidFill>
                <a:sysClr val="windowText" lastClr="000000"/>
              </a:solidFill>
              <a:latin typeface="HGｺﾞｼｯｸM"/>
              <a:ea typeface="HGｺﾞｼｯｸM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kern="0" dirty="0">
                <a:solidFill>
                  <a:sysClr val="windowText" lastClr="000000"/>
                </a:solidFill>
                <a:latin typeface="HGｺﾞｼｯｸM"/>
                <a:ea typeface="HGｺﾞｼｯｸM"/>
              </a:rPr>
              <a:t>　</a:t>
            </a:r>
            <a:r>
              <a:rPr lang="ja-JP" altLang="en-US" sz="1400" kern="0" dirty="0" smtClean="0">
                <a:solidFill>
                  <a:sysClr val="windowText" lastClr="000000"/>
                </a:solidFill>
                <a:latin typeface="HGｺﾞｼｯｸM"/>
                <a:ea typeface="HGｺﾞｼｯｸM"/>
              </a:rPr>
              <a:t>クラウド</a:t>
            </a:r>
            <a:r>
              <a:rPr lang="ja-JP" altLang="en-US" sz="1400" kern="0" dirty="0">
                <a:solidFill>
                  <a:sysClr val="windowText" lastClr="000000"/>
                </a:solidFill>
                <a:latin typeface="HGｺﾞｼｯｸM"/>
                <a:ea typeface="HGｺﾞｼｯｸM"/>
              </a:rPr>
              <a:t>により、大規模災害時の高負荷に</a:t>
            </a:r>
            <a:r>
              <a:rPr lang="ja-JP" altLang="en-US" sz="1400" kern="0" dirty="0" smtClean="0">
                <a:solidFill>
                  <a:sysClr val="windowText" lastClr="000000"/>
                </a:solidFill>
                <a:latin typeface="HGｺﾞｼｯｸM"/>
                <a:ea typeface="HGｺﾞｼｯｸM"/>
              </a:rPr>
              <a:t>対応（</a:t>
            </a:r>
            <a:r>
              <a:rPr lang="ja-JP" altLang="en-US" sz="1400" kern="0" dirty="0">
                <a:solidFill>
                  <a:sysClr val="windowText" lastClr="000000"/>
                </a:solidFill>
                <a:latin typeface="HGｺﾞｼｯｸM"/>
                <a:ea typeface="HGｺﾞｼｯｸM"/>
              </a:rPr>
              <a:t>高いスケーラビリティ</a:t>
            </a:r>
            <a:r>
              <a:rPr lang="ja-JP" altLang="en-US" sz="1400" kern="0" dirty="0" smtClean="0">
                <a:solidFill>
                  <a:sysClr val="windowText" lastClr="000000"/>
                </a:solidFill>
                <a:latin typeface="HGｺﾞｼｯｸM"/>
                <a:ea typeface="HGｺﾞｼｯｸM"/>
              </a:rPr>
              <a:t>で対応可能）</a:t>
            </a:r>
            <a:endParaRPr lang="en-US" altLang="ja-JP" sz="1400" kern="0" dirty="0">
              <a:solidFill>
                <a:sysClr val="windowText" lastClr="000000"/>
              </a:solidFill>
              <a:latin typeface="HGｺﾞｼｯｸM"/>
              <a:ea typeface="HGｺﾞｼｯｸM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60699" y="5316645"/>
            <a:ext cx="2871298" cy="338554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HGｺﾞｼｯｸM" pitchFamily="49" charset="-128"/>
                <a:ea typeface="HGｺﾞｼｯｸM" pitchFamily="49" charset="-128"/>
              </a:rPr>
              <a:t>しずみ</a:t>
            </a:r>
            <a:r>
              <a:rPr kumimoji="1" lang="ja-JP" altLang="en-US" sz="1600" dirty="0" err="1" smtClean="0">
                <a:latin typeface="HGｺﾞｼｯｸM" pitchFamily="49" charset="-128"/>
                <a:ea typeface="HGｺﾞｼｯｸM" pitchFamily="49" charset="-128"/>
              </a:rPr>
              <a:t>ち</a:t>
            </a:r>
            <a:r>
              <a:rPr kumimoji="1" lang="en-US" altLang="ja-JP" sz="1600" dirty="0" smtClean="0">
                <a:latin typeface="HGｺﾞｼｯｸM" pitchFamily="49" charset="-128"/>
                <a:ea typeface="HGｺﾞｼｯｸM" pitchFamily="49" charset="-128"/>
              </a:rPr>
              <a:t>info</a:t>
            </a:r>
            <a:r>
              <a:rPr kumimoji="1" lang="ja-JP" altLang="en-US" sz="1600" dirty="0" smtClean="0">
                <a:latin typeface="HGｺﾞｼｯｸM" pitchFamily="49" charset="-128"/>
                <a:ea typeface="HGｺﾞｼｯｸM" pitchFamily="49" charset="-128"/>
              </a:rPr>
              <a:t>の機能のひとつ</a:t>
            </a:r>
            <a:endParaRPr kumimoji="1" lang="ja-JP" altLang="en-US" sz="1600" dirty="0">
              <a:latin typeface="HGｺﾞｼｯｸM" pitchFamily="49" charset="-128"/>
              <a:ea typeface="HGｺﾞｼｯｸM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76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68490" y="1241945"/>
            <a:ext cx="8407020" cy="5500049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HGS明朝E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6852" y="1312811"/>
            <a:ext cx="794299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kern="0" dirty="0" smtClean="0">
                <a:solidFill>
                  <a:sysClr val="windowText" lastClr="000000"/>
                </a:solidFill>
                <a:latin typeface="HGｺﾞｼｯｸE" pitchFamily="49" charset="-128"/>
                <a:ea typeface="HGｺﾞｼｯｸE" pitchFamily="49" charset="-128"/>
              </a:rPr>
              <a:t>平成２６年台風１８号　実際に被害があった災害情報を</a:t>
            </a:r>
            <a:r>
              <a:rPr lang="ja-JP" altLang="en-US" sz="2000" kern="0" dirty="0">
                <a:solidFill>
                  <a:sysClr val="windowText" lastClr="000000"/>
                </a:solidFill>
                <a:latin typeface="HGｺﾞｼｯｸE" pitchFamily="49" charset="-128"/>
                <a:ea typeface="HGｺﾞｼｯｸE" pitchFamily="49" charset="-128"/>
              </a:rPr>
              <a:t>収集</a:t>
            </a:r>
            <a:endParaRPr lang="en-US" altLang="ja-JP" sz="2000" kern="0" dirty="0">
              <a:solidFill>
                <a:sysClr val="windowText" lastClr="000000"/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17" name="タイトル 1"/>
          <p:cNvSpPr>
            <a:spLocks noGrp="1"/>
          </p:cNvSpPr>
          <p:nvPr>
            <p:ph type="title"/>
          </p:nvPr>
        </p:nvSpPr>
        <p:spPr bwMode="auto">
          <a:xfrm>
            <a:off x="354724" y="545894"/>
            <a:ext cx="8379843" cy="61415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kern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しずみ</a:t>
            </a:r>
            <a:r>
              <a:rPr lang="ja-JP" altLang="en-US" sz="3600" kern="0" noProof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ち</a:t>
            </a:r>
            <a:r>
              <a:rPr lang="en-US" altLang="ja-JP" sz="3600" kern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info</a:t>
            </a:r>
            <a:r>
              <a:rPr lang="ja-JP" altLang="en-US" sz="3600" kern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の実運用（例）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ｺﾞｼｯｸE" pitchFamily="49" charset="-128"/>
              <a:ea typeface="HGｺﾞｼｯｸE" pitchFamily="49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25" y="1825249"/>
            <a:ext cx="6082455" cy="34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1" y="4683760"/>
            <a:ext cx="3609397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42" y="68243"/>
            <a:ext cx="2375611" cy="43891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77" y="4681176"/>
            <a:ext cx="3609396" cy="1800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2251832" y="6441743"/>
            <a:ext cx="3725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454775" algn="l"/>
              </a:tabLst>
            </a:pPr>
            <a:r>
              <a:rPr kumimoji="1" lang="ja-JP" altLang="en-US" sz="1100" dirty="0">
                <a:latin typeface="+mj-ea"/>
                <a:ea typeface="+mj-ea"/>
              </a:rPr>
              <a:t>Ⓒ</a:t>
            </a:r>
            <a:r>
              <a:rPr kumimoji="1" lang="ja-JP" altLang="en-US" sz="1100" dirty="0" smtClean="0">
                <a:latin typeface="+mj-ea"/>
                <a:ea typeface="+mj-ea"/>
              </a:rPr>
              <a:t> </a:t>
            </a:r>
            <a:r>
              <a:rPr kumimoji="1" lang="en-US" altLang="ja-JP" sz="1100" dirty="0" smtClean="0">
                <a:latin typeface="+mj-ea"/>
                <a:ea typeface="+mj-ea"/>
              </a:rPr>
              <a:t>2016 ZENRIN CO.,LTD. (Z16KC</a:t>
            </a:r>
            <a:r>
              <a:rPr kumimoji="1" lang="ja-JP" altLang="en-US" sz="1100" dirty="0" smtClean="0">
                <a:latin typeface="+mj-ea"/>
                <a:ea typeface="+mj-ea"/>
              </a:rPr>
              <a:t>第</a:t>
            </a:r>
            <a:r>
              <a:rPr kumimoji="1" lang="en-US" altLang="ja-JP" sz="1100" dirty="0" smtClean="0">
                <a:latin typeface="+mj-ea"/>
                <a:ea typeface="+mj-ea"/>
              </a:rPr>
              <a:t>464</a:t>
            </a:r>
            <a:r>
              <a:rPr kumimoji="1" lang="ja-JP" altLang="en-US" sz="1100" dirty="0" smtClean="0">
                <a:latin typeface="+mj-ea"/>
                <a:ea typeface="+mj-ea"/>
              </a:rPr>
              <a:t>号）</a:t>
            </a:r>
            <a:r>
              <a:rPr kumimoji="1" lang="ja-JP" altLang="en-US" sz="1100" dirty="0">
                <a:latin typeface="+mj-ea"/>
                <a:ea typeface="+mj-ea"/>
              </a:rPr>
              <a:t>　</a:t>
            </a:r>
            <a:r>
              <a:rPr kumimoji="1" lang="ja-JP" altLang="en-US" sz="1100" dirty="0" smtClean="0">
                <a:latin typeface="+mj-ea"/>
                <a:ea typeface="+mj-ea"/>
              </a:rPr>
              <a:t>　　Ⓒ </a:t>
            </a:r>
            <a:r>
              <a:rPr kumimoji="1" lang="en-US" altLang="ja-JP" sz="1100" dirty="0" smtClean="0">
                <a:latin typeface="+mj-ea"/>
                <a:ea typeface="+mj-ea"/>
              </a:rPr>
              <a:t>Google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57919" y="4687975"/>
            <a:ext cx="1990297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6454775" algn="l"/>
              </a:tabLst>
            </a:pPr>
            <a:r>
              <a:rPr kumimoji="1" lang="en-US" altLang="ja-JP" sz="1100" b="1" dirty="0" smtClean="0">
                <a:latin typeface="+mj-ea"/>
                <a:ea typeface="+mj-ea"/>
              </a:rPr>
              <a:t>H26 10/8</a:t>
            </a:r>
            <a:r>
              <a:rPr kumimoji="1" lang="ja-JP" altLang="en-US" sz="1100" b="1" dirty="0" smtClean="0">
                <a:latin typeface="+mj-ea"/>
                <a:ea typeface="+mj-ea"/>
              </a:rPr>
              <a:t>　市内通行規制情報</a:t>
            </a:r>
            <a:endParaRPr kumimoji="1" lang="en-US" altLang="ja-JP" sz="1100" b="1" dirty="0" smtClean="0"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0337" y="4676606"/>
            <a:ext cx="3079843" cy="2616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6454775" algn="l"/>
              </a:tabLst>
            </a:pPr>
            <a:r>
              <a:rPr kumimoji="1" lang="ja-JP" altLang="en-US" sz="1100" b="1" dirty="0" smtClean="0">
                <a:latin typeface="+mj-ea"/>
                <a:ea typeface="+mj-ea"/>
              </a:rPr>
              <a:t>孤立原因の道路被災（タブレットによる情報収集）</a:t>
            </a:r>
            <a:endParaRPr kumimoji="1" lang="en-US" altLang="ja-JP" sz="1100" b="1" dirty="0" smtClean="0"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21730" y="1840147"/>
            <a:ext cx="1453484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6454775" algn="l"/>
              </a:tabLst>
            </a:pPr>
            <a:r>
              <a:rPr kumimoji="1" lang="ja-JP" altLang="en-US" sz="1100" b="1" dirty="0" smtClean="0">
                <a:latin typeface="+mj-ea"/>
                <a:ea typeface="+mj-ea"/>
              </a:rPr>
              <a:t>巴川流域の災害情報</a:t>
            </a:r>
            <a:endParaRPr kumimoji="1" lang="en-US" altLang="ja-JP" sz="1100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753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>
            <a:spLocks noGrp="1"/>
          </p:cNvSpPr>
          <p:nvPr>
            <p:ph type="title"/>
          </p:nvPr>
        </p:nvSpPr>
        <p:spPr bwMode="auto">
          <a:xfrm>
            <a:off x="150126" y="790600"/>
            <a:ext cx="8816454" cy="61415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kern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「しずみ</a:t>
            </a:r>
            <a:r>
              <a:rPr lang="ja-JP" altLang="en-US" sz="3600" kern="0" noProof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ち</a:t>
            </a:r>
            <a:r>
              <a:rPr lang="en-US" altLang="ja-JP" sz="3600" kern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info</a:t>
            </a:r>
            <a:r>
              <a:rPr lang="ja-JP" altLang="en-US" sz="3600" kern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」による情報</a:t>
            </a:r>
            <a:r>
              <a:rPr lang="ja-JP" altLang="en-US" sz="3600" kern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提供</a:t>
            </a:r>
            <a:r>
              <a:rPr lang="ja-JP" altLang="en-US" sz="3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の課題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ｺﾞｼｯｸE" pitchFamily="49" charset="-128"/>
              <a:ea typeface="HGｺﾞｼｯｸE" pitchFamily="49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0" y="312945"/>
            <a:ext cx="2375611" cy="43891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9" name="テキスト ボックス 8"/>
          <p:cNvSpPr txBox="1"/>
          <p:nvPr/>
        </p:nvSpPr>
        <p:spPr>
          <a:xfrm>
            <a:off x="245660" y="4769548"/>
            <a:ext cx="8625384" cy="1631216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95250">
              <a:lnSpc>
                <a:spcPts val="4000"/>
              </a:lnSpc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様々な手段・方法で提供する必要がある</a:t>
            </a:r>
            <a:endParaRPr lang="en-US" altLang="ja-JP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  <a:p>
            <a:pPr marL="95250" algn="ctr">
              <a:lnSpc>
                <a:spcPts val="4000"/>
              </a:lnSpc>
            </a:pPr>
            <a:r>
              <a:rPr lang="ja-JP" alt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オープンデータ化を検討</a:t>
            </a:r>
            <a:endParaRPr lang="en-US" altLang="ja-JP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  <a:p>
            <a:pPr marL="95250" algn="ctr">
              <a:lnSpc>
                <a:spcPts val="4000"/>
              </a:lnSpc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リアルタイムに取り込むことが理想では</a:t>
            </a:r>
            <a:r>
              <a:rPr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　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　</a:t>
            </a:r>
            <a:endParaRPr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85910" y="3941841"/>
            <a:ext cx="2772000" cy="54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課題の解決案</a:t>
            </a:r>
            <a:endParaRPr kumimoji="1" lang="ja-JP" altLang="en-US" sz="1800" dirty="0">
              <a:latin typeface="HGｺﾞｼｯｸM" pitchFamily="49" charset="-128"/>
              <a:ea typeface="HGｺﾞｼｯｸM" pitchFamily="49" charset="-128"/>
            </a:endParaRPr>
          </a:p>
        </p:txBody>
      </p:sp>
      <p:pic>
        <p:nvPicPr>
          <p:cNvPr id="12" name="図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122" y="4824188"/>
            <a:ext cx="971215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290312" y="1800227"/>
            <a:ext cx="256518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情報提供の課題</a:t>
            </a:r>
            <a:endParaRPr kumimoji="1" lang="ja-JP" altLang="en-US" sz="1800" dirty="0"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6674" y="2257303"/>
            <a:ext cx="8566484" cy="138499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サイトを見た人しか情報が分からない</a:t>
            </a:r>
            <a:endParaRPr lang="en-US" altLang="ja-JP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  <a:p>
            <a:pPr algn="ctr"/>
            <a:endParaRPr lang="en-US" altLang="ja-JP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  <a:p>
            <a:pPr algn="ctr"/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情報拡散して、道路利用者に提供するのが理想</a:t>
            </a:r>
            <a:endParaRPr lang="en-US" altLang="ja-JP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6831" y="2319754"/>
            <a:ext cx="791572" cy="400110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HGｺﾞｼｯｸM" pitchFamily="49" charset="-128"/>
                <a:ea typeface="HGｺﾞｼｯｸM" pitchFamily="49" charset="-128"/>
              </a:rPr>
              <a:t>欠点</a:t>
            </a:r>
            <a:endParaRPr kumimoji="1" lang="ja-JP" altLang="en-US" sz="2000" dirty="0"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18" name="右矢印 17"/>
          <p:cNvSpPr/>
          <p:nvPr/>
        </p:nvSpPr>
        <p:spPr>
          <a:xfrm rot="5400000">
            <a:off x="4386558" y="2802954"/>
            <a:ext cx="395785" cy="341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6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09181" y="1282891"/>
            <a:ext cx="8911989" cy="5404513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HGS明朝E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2012" y="5543686"/>
            <a:ext cx="8611737" cy="10284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kern="0" dirty="0" smtClean="0">
                <a:latin typeface="HGｺﾞｼｯｸM"/>
                <a:ea typeface="HGｺﾞｼｯｸM"/>
              </a:rPr>
              <a:t>政令市からリアルタイムの道路情報のオープンデータ化</a:t>
            </a:r>
            <a:endParaRPr lang="en-US" altLang="ja-JP" sz="2000" kern="0" dirty="0">
              <a:latin typeface="HGｺﾞｼｯｸM"/>
              <a:ea typeface="HGｺﾞｼｯｸM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kern="0" dirty="0">
                <a:solidFill>
                  <a:sysClr val="windowText" lastClr="000000"/>
                </a:solidFill>
                <a:latin typeface="HGｺﾞｼｯｸM"/>
                <a:ea typeface="HGｺﾞｼｯｸM"/>
              </a:rPr>
              <a:t>	</a:t>
            </a:r>
            <a:r>
              <a:rPr lang="ja-JP" altLang="en-US" sz="20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/>
                <a:ea typeface="HGｺﾞｼｯｸM"/>
              </a:rPr>
              <a:t>高度化した道路情報の提供につながる</a:t>
            </a:r>
            <a:endParaRPr lang="en-US" altLang="ja-JP" sz="2000" kern="0" dirty="0">
              <a:solidFill>
                <a:srgbClr val="0070C0"/>
              </a:solidFill>
              <a:latin typeface="HGｺﾞｼｯｸM"/>
              <a:ea typeface="HGｺﾞｼｯｸM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kern="0" dirty="0">
                <a:solidFill>
                  <a:sysClr val="windowText" lastClr="000000"/>
                </a:solidFill>
                <a:latin typeface="HGｺﾞｼｯｸM"/>
                <a:ea typeface="HGｺﾞｼｯｸM"/>
              </a:rPr>
              <a:t>	</a:t>
            </a:r>
            <a:r>
              <a:rPr lang="ja-JP" altLang="en-US" sz="2000" kern="0" dirty="0" smtClean="0">
                <a:solidFill>
                  <a:sysClr val="windowText" lastClr="000000"/>
                </a:solidFill>
                <a:latin typeface="HGｺﾞｼｯｸM"/>
                <a:ea typeface="HGｺﾞｼｯｸM"/>
              </a:rPr>
              <a:t>　　　　　　（想定）　社会的なニーズも十分見込める</a:t>
            </a:r>
            <a:endParaRPr lang="en-US" altLang="ja-JP" sz="2000" kern="0" dirty="0">
              <a:solidFill>
                <a:sysClr val="windowText" lastClr="000000"/>
              </a:solidFill>
              <a:latin typeface="HGｺﾞｼｯｸM"/>
              <a:ea typeface="HGｺﾞｼｯｸM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 bwMode="auto">
          <a:xfrm>
            <a:off x="150126" y="600490"/>
            <a:ext cx="8816454" cy="61415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ｺﾞｼｯｸE" pitchFamily="49" charset="-128"/>
                <a:ea typeface="HGｺﾞｼｯｸE" pitchFamily="49" charset="-128"/>
              </a:rPr>
              <a:t>道路規制情報提供の想定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ｺﾞｼｯｸE" pitchFamily="49" charset="-128"/>
              <a:ea typeface="HGｺﾞｼｯｸE" pitchFamily="49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0" y="122835"/>
            <a:ext cx="2375611" cy="43891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9" name="テキスト ボックス 8"/>
          <p:cNvSpPr txBox="1"/>
          <p:nvPr/>
        </p:nvSpPr>
        <p:spPr>
          <a:xfrm>
            <a:off x="245660" y="1806478"/>
            <a:ext cx="8625384" cy="4001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95250"/>
            <a:r>
              <a:rPr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政令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市の持つ道路規制情報などは一般のニーズがあるか</a:t>
            </a:r>
            <a:endParaRPr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0205" y="1398265"/>
            <a:ext cx="257488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道路規制情報のニーズ</a:t>
            </a:r>
            <a:endParaRPr kumimoji="1" lang="ja-JP" altLang="en-US" sz="1400" dirty="0"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19" name="右矢印 18"/>
          <p:cNvSpPr/>
          <p:nvPr/>
        </p:nvSpPr>
        <p:spPr>
          <a:xfrm>
            <a:off x="2006247" y="6277976"/>
            <a:ext cx="395785" cy="191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/>
          <p:cNvGrpSpPr/>
          <p:nvPr/>
        </p:nvGrpSpPr>
        <p:grpSpPr>
          <a:xfrm>
            <a:off x="293078" y="2476148"/>
            <a:ext cx="8588710" cy="2925142"/>
            <a:chOff x="281315" y="2443227"/>
            <a:chExt cx="8588710" cy="2925142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5270025" y="2443227"/>
              <a:ext cx="3600000" cy="288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95250"/>
              <a:r>
                <a:rPr lang="ja-JP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ｺﾞｼｯｸM" pitchFamily="49" charset="-128"/>
                  <a:ea typeface="HGｺﾞｼｯｸM" pitchFamily="49" charset="-128"/>
                </a:rPr>
                <a:t>政令</a:t>
              </a:r>
              <a:r>
                <a:rPr lang="ja-JP" alt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ｺﾞｼｯｸM" pitchFamily="49" charset="-128"/>
                  <a:ea typeface="HGｺﾞｼｯｸM" pitchFamily="49" charset="-128"/>
                </a:rPr>
                <a:t>市の道路管理</a:t>
              </a:r>
              <a:endPara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endParaRPr>
            </a:p>
            <a:p>
              <a:pPr marL="95250"/>
              <a:r>
                <a:rPr lang="ja-JP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ｺﾞｼｯｸM" pitchFamily="49" charset="-128"/>
                  <a:ea typeface="HGｺﾞｼｯｸM" pitchFamily="49" charset="-128"/>
                </a:rPr>
                <a:t>生活</a:t>
              </a:r>
              <a:r>
                <a:rPr lang="ja-JP" alt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ｺﾞｼｯｸM" pitchFamily="49" charset="-128"/>
                  <a:ea typeface="HGｺﾞｼｯｸM" pitchFamily="49" charset="-128"/>
                </a:rPr>
                <a:t>道路から幹線道路まで</a:t>
              </a:r>
              <a:endPara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endParaRPr>
            </a:p>
            <a:p>
              <a:pPr marL="95250"/>
              <a:endPara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endParaRPr>
            </a:p>
            <a:p>
              <a:pPr>
                <a:tabLst>
                  <a:tab pos="355600" algn="l"/>
                  <a:tab pos="2511425" algn="l"/>
                </a:tabLst>
              </a:pPr>
              <a:r>
                <a:rPr kumimoji="1" lang="en-US" altLang="ja-JP" sz="1600" dirty="0" smtClean="0">
                  <a:latin typeface="HGｺﾞｼｯｸM" pitchFamily="49" charset="-128"/>
                  <a:ea typeface="HGｺﾞｼｯｸM" pitchFamily="49" charset="-128"/>
                </a:rPr>
                <a:t>	</a:t>
              </a:r>
              <a:r>
                <a:rPr kumimoji="1" lang="ja-JP" altLang="en-US" sz="1600" dirty="0" smtClean="0">
                  <a:latin typeface="HGｺﾞｼｯｸM" pitchFamily="49" charset="-128"/>
                  <a:ea typeface="HGｺﾞｼｯｸM" pitchFamily="49" charset="-128"/>
                </a:rPr>
                <a:t>高速道・国管理道路</a:t>
              </a:r>
              <a:r>
                <a:rPr kumimoji="1" lang="en-US" altLang="ja-JP" sz="1600" dirty="0" smtClean="0">
                  <a:latin typeface="HGｺﾞｼｯｸM" pitchFamily="49" charset="-128"/>
                  <a:ea typeface="HGｺﾞｼｯｸM" pitchFamily="49" charset="-128"/>
                </a:rPr>
                <a:t>	</a:t>
              </a:r>
              <a:r>
                <a:rPr kumimoji="1" lang="ja-JP" altLang="en-US" sz="1600" dirty="0" smtClean="0">
                  <a:solidFill>
                    <a:srgbClr val="FF0000"/>
                  </a:solidFill>
                  <a:latin typeface="HGｺﾞｼｯｸM" pitchFamily="49" charset="-128"/>
                  <a:ea typeface="HGｺﾞｼｯｸM" pitchFamily="49" charset="-128"/>
                </a:rPr>
                <a:t>赤色</a:t>
              </a:r>
              <a:endParaRPr kumimoji="1" lang="en-US" altLang="ja-JP" sz="1600" dirty="0" smtClean="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endParaRPr>
            </a:p>
            <a:p>
              <a:pPr>
                <a:tabLst>
                  <a:tab pos="355600" algn="l"/>
                  <a:tab pos="2511425" algn="l"/>
                </a:tabLst>
              </a:pPr>
              <a:r>
                <a:rPr kumimoji="1" lang="en-US" altLang="ja-JP" sz="1600" dirty="0">
                  <a:latin typeface="HGｺﾞｼｯｸM" pitchFamily="49" charset="-128"/>
                  <a:ea typeface="HGｺﾞｼｯｸM" pitchFamily="49" charset="-128"/>
                </a:rPr>
                <a:t>	</a:t>
              </a:r>
              <a:r>
                <a:rPr kumimoji="1" lang="ja-JP" altLang="en-US" sz="1600" dirty="0" smtClean="0">
                  <a:latin typeface="HGｺﾞｼｯｸM" pitchFamily="49" charset="-128"/>
                  <a:ea typeface="HGｺﾞｼｯｸM" pitchFamily="49" charset="-128"/>
                </a:rPr>
                <a:t>静岡市</a:t>
              </a:r>
              <a:r>
                <a:rPr kumimoji="1" lang="ja-JP" altLang="en-US" sz="1600" dirty="0">
                  <a:latin typeface="HGｺﾞｼｯｸM" pitchFamily="49" charset="-128"/>
                  <a:ea typeface="HGｺﾞｼｯｸM" pitchFamily="49" charset="-128"/>
                </a:rPr>
                <a:t>管理</a:t>
              </a:r>
              <a:r>
                <a:rPr kumimoji="1" lang="ja-JP" altLang="en-US" sz="1600" dirty="0" smtClean="0">
                  <a:latin typeface="HGｺﾞｼｯｸM" pitchFamily="49" charset="-128"/>
                  <a:ea typeface="HGｺﾞｼｯｸM" pitchFamily="49" charset="-128"/>
                </a:rPr>
                <a:t>道路</a:t>
              </a:r>
              <a:r>
                <a:rPr kumimoji="1" lang="en-US" altLang="ja-JP" sz="1600" dirty="0" smtClean="0">
                  <a:latin typeface="HGｺﾞｼｯｸM" pitchFamily="49" charset="-128"/>
                  <a:ea typeface="HGｺﾞｼｯｸM" pitchFamily="49" charset="-128"/>
                </a:rPr>
                <a:t>	</a:t>
              </a:r>
              <a:r>
                <a:rPr kumimoji="1" lang="ja-JP" altLang="en-US" sz="1600" dirty="0">
                  <a:solidFill>
                    <a:srgbClr val="0070C0"/>
                  </a:solidFill>
                  <a:latin typeface="HGｺﾞｼｯｸM" pitchFamily="49" charset="-128"/>
                  <a:ea typeface="HGｺﾞｼｯｸM" pitchFamily="49" charset="-128"/>
                </a:rPr>
                <a:t>青色</a:t>
              </a:r>
              <a:endParaRPr kumimoji="1" lang="en-US" altLang="ja-JP" sz="1600" dirty="0">
                <a:solidFill>
                  <a:srgbClr val="0070C0"/>
                </a:solidFill>
                <a:latin typeface="HGｺﾞｼｯｸM" pitchFamily="49" charset="-128"/>
                <a:ea typeface="HGｺﾞｼｯｸM" pitchFamily="49" charset="-128"/>
              </a:endParaRPr>
            </a:p>
            <a:p>
              <a:pPr marL="95250"/>
              <a:endPara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endParaRPr>
            </a:p>
            <a:p>
              <a:pPr marL="95250"/>
              <a:endParaRPr lang="en-US" altLang="ja-JP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endParaRPr>
            </a:p>
            <a:p>
              <a:pPr marL="95250"/>
              <a:endPara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endParaRPr>
            </a:p>
            <a:p>
              <a:pPr marL="95250"/>
              <a:endParaRPr lang="en-US" altLang="ja-JP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endParaRPr>
            </a:p>
            <a:p>
              <a:pPr marL="95250"/>
              <a:endParaRPr lang="en-US" altLang="ja-JP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endParaRPr>
            </a:p>
            <a:p>
              <a:r>
                <a:rPr kumimoji="1" lang="ja-JP" altLang="en-US" sz="1000" dirty="0" smtClean="0">
                  <a:latin typeface="HGｺﾞｼｯｸM" pitchFamily="49" charset="-128"/>
                  <a:ea typeface="HGｺﾞｼｯｸM" pitchFamily="49" charset="-128"/>
                </a:rPr>
                <a:t>　</a:t>
              </a:r>
              <a:endParaRPr kumimoji="1" lang="en-US" altLang="ja-JP" sz="1000" dirty="0">
                <a:latin typeface="HGｺﾞｼｯｸM" pitchFamily="49" charset="-128"/>
                <a:ea typeface="HGｺﾞｼｯｸM" pitchFamily="49" charset="-128"/>
              </a:endParaRPr>
            </a:p>
            <a:p>
              <a:r>
                <a:rPr kumimoji="1" lang="ja-JP" altLang="en-US" sz="1000" dirty="0" smtClean="0">
                  <a:latin typeface="HGｺﾞｼｯｸM" pitchFamily="49" charset="-128"/>
                  <a:ea typeface="HGｺﾞｼｯｸM" pitchFamily="49" charset="-128"/>
                </a:rPr>
                <a:t>　</a:t>
              </a:r>
              <a:endParaRPr kumimoji="1" lang="en-US" altLang="ja-JP" sz="1000" dirty="0" smtClean="0">
                <a:latin typeface="HGｺﾞｼｯｸM" pitchFamily="49" charset="-128"/>
                <a:ea typeface="HGｺﾞｼｯｸM" pitchFamily="49" charset="-128"/>
              </a:endParaRPr>
            </a:p>
            <a:p>
              <a:endParaRPr kumimoji="1" lang="en-US" altLang="ja-JP" sz="1000" dirty="0">
                <a:latin typeface="HGｺﾞｼｯｸM" pitchFamily="49" charset="-128"/>
                <a:ea typeface="HGｺﾞｼｯｸM" pitchFamily="49" charset="-128"/>
              </a:endParaRPr>
            </a:p>
          </p:txBody>
        </p:sp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42"/>
            <a:stretch/>
          </p:blipFill>
          <p:spPr bwMode="auto">
            <a:xfrm>
              <a:off x="281315" y="2446985"/>
              <a:ext cx="4869180" cy="2921384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3" name="テキスト ボックス 22"/>
          <p:cNvSpPr txBox="1"/>
          <p:nvPr/>
        </p:nvSpPr>
        <p:spPr>
          <a:xfrm>
            <a:off x="2954127" y="5146578"/>
            <a:ext cx="2206053" cy="26161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11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© </a:t>
            </a:r>
            <a:r>
              <a:rPr lang="en-US" altLang="ja-JP" sz="1100" dirty="0" err="1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OpenStreetMap</a:t>
            </a:r>
            <a:r>
              <a:rPr lang="en-US" altLang="ja-JP" sz="11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 contributors</a:t>
            </a:r>
            <a:endParaRPr kumimoji="1" lang="ja-JP" altLang="en-US" sz="1100" spc="500" dirty="0" smtClean="0">
              <a:latin typeface="HGｺﾞｼｯｸM" pitchFamily="49" charset="-128"/>
              <a:ea typeface="HGｺﾞｼｯｸM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55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auto">
          <a:xfrm>
            <a:off x="245542" y="723336"/>
            <a:ext cx="8646210" cy="6248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marL="4121150"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kern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共同実験の実施へ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3682" y="2515480"/>
            <a:ext cx="8631978" cy="8309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自治体の道路情報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と</a:t>
            </a:r>
            <a:r>
              <a:rPr lang="ja-JP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クルマ</a:t>
            </a:r>
            <a:r>
              <a:rPr lang="ja-JP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情報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を組み合わせ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て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  <a:p>
            <a:pPr algn="ctr"/>
            <a:r>
              <a:rPr kumimoji="1"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　</a:t>
            </a: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新しいサービスを創出する実験</a:t>
            </a:r>
            <a:endParaRPr kumimoji="1" lang="ja-JP" altLang="en-US" sz="1800" dirty="0"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36562" y="3584537"/>
            <a:ext cx="8625384" cy="210826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55600">
              <a:spcBef>
                <a:spcPts val="600"/>
              </a:spcBef>
            </a:pPr>
            <a:r>
              <a:rPr lang="ja-JP" altLang="en-US" sz="1800" b="1" dirty="0">
                <a:latin typeface="HGｺﾞｼｯｸM" pitchFamily="49" charset="-128"/>
                <a:ea typeface="HGｺﾞｼｯｸM" pitchFamily="49" charset="-128"/>
              </a:rPr>
              <a:t>　□　</a:t>
            </a:r>
            <a:r>
              <a:rPr lang="ja-JP" altLang="en-US" sz="1800" b="1" dirty="0" smtClean="0">
                <a:latin typeface="HGｺﾞｼｯｸM" pitchFamily="49" charset="-128"/>
                <a:ea typeface="HGｺﾞｼｯｸM" pitchFamily="49" charset="-128"/>
              </a:rPr>
              <a:t>ニーズ</a:t>
            </a:r>
            <a:r>
              <a:rPr lang="ja-JP" altLang="en-US" sz="1800" b="1" dirty="0">
                <a:latin typeface="HGｺﾞｼｯｸM" pitchFamily="49" charset="-128"/>
                <a:ea typeface="HGｺﾞｼｯｸM" pitchFamily="49" charset="-128"/>
              </a:rPr>
              <a:t>がある道路情報</a:t>
            </a:r>
            <a:r>
              <a:rPr lang="ja-JP" altLang="en-US" sz="1800" b="1" dirty="0" smtClean="0">
                <a:latin typeface="HGｺﾞｼｯｸM" pitchFamily="49" charset="-128"/>
                <a:ea typeface="HGｺﾞｼｯｸM" pitchFamily="49" charset="-128"/>
              </a:rPr>
              <a:t>を様々</a:t>
            </a:r>
            <a:r>
              <a:rPr lang="ja-JP" altLang="en-US" sz="1800" b="1" dirty="0">
                <a:latin typeface="HGｺﾞｼｯｸM" pitchFamily="49" charset="-128"/>
                <a:ea typeface="HGｺﾞｼｯｸM" pitchFamily="49" charset="-128"/>
              </a:rPr>
              <a:t>な方法で提供することを</a:t>
            </a:r>
            <a:r>
              <a:rPr lang="ja-JP" altLang="en-US" sz="1800" b="1" dirty="0" smtClean="0">
                <a:latin typeface="HGｺﾞｼｯｸM" pitchFamily="49" charset="-128"/>
                <a:ea typeface="HGｺﾞｼｯｸM" pitchFamily="49" charset="-128"/>
              </a:rPr>
              <a:t>目指す</a:t>
            </a:r>
            <a:endParaRPr lang="en-US" altLang="ja-JP" sz="1800" b="1" dirty="0">
              <a:latin typeface="HGｺﾞｼｯｸM" pitchFamily="49" charset="-128"/>
              <a:ea typeface="HGｺﾞｼｯｸM" pitchFamily="49" charset="-128"/>
            </a:endParaRPr>
          </a:p>
          <a:p>
            <a:pPr marL="355600">
              <a:spcBef>
                <a:spcPts val="600"/>
              </a:spcBef>
            </a:pPr>
            <a:r>
              <a:rPr lang="ja-JP" altLang="en-US" sz="1600" b="1" dirty="0">
                <a:latin typeface="HGｺﾞｼｯｸM" pitchFamily="49" charset="-128"/>
                <a:ea typeface="HGｺﾞｼｯｸM" pitchFamily="49" charset="-128"/>
              </a:rPr>
              <a:t>　　　　</a:t>
            </a:r>
            <a:r>
              <a:rPr lang="ja-JP" altLang="en-US" sz="1600" dirty="0">
                <a:latin typeface="HGｺﾞｼｯｸM" pitchFamily="49" charset="-128"/>
                <a:ea typeface="HGｺﾞｼｯｸM" pitchFamily="49" charset="-128"/>
              </a:rPr>
              <a:t>　</a:t>
            </a:r>
            <a:r>
              <a:rPr lang="ja-JP" altLang="en-US" sz="1400" dirty="0">
                <a:latin typeface="HGｺﾞｼｯｸM" pitchFamily="49" charset="-128"/>
                <a:ea typeface="HGｺﾞｼｯｸM" pitchFamily="49" charset="-128"/>
              </a:rPr>
              <a:t>自動車の自動</a:t>
            </a:r>
            <a:r>
              <a:rPr lang="ja-JP" altLang="en-US" sz="1400" dirty="0" smtClean="0">
                <a:latin typeface="HGｺﾞｼｯｸM" pitchFamily="49" charset="-128"/>
                <a:ea typeface="HGｺﾞｼｯｸM" pitchFamily="49" charset="-128"/>
              </a:rPr>
              <a:t>運転の高度化に</a:t>
            </a:r>
            <a:r>
              <a:rPr lang="ja-JP" altLang="en-US" sz="1400" dirty="0">
                <a:latin typeface="HGｺﾞｼｯｸM" pitchFamily="49" charset="-128"/>
                <a:ea typeface="HGｺﾞｼｯｸM" pitchFamily="49" charset="-128"/>
              </a:rPr>
              <a:t>地方自治体の情報提供が必要かなども検討</a:t>
            </a:r>
            <a:endParaRPr lang="en-US" altLang="ja-JP" sz="1600" dirty="0">
              <a:latin typeface="HGｺﾞｼｯｸM" pitchFamily="49" charset="-128"/>
              <a:ea typeface="HGｺﾞｼｯｸM" pitchFamily="49" charset="-128"/>
            </a:endParaRPr>
          </a:p>
          <a:p>
            <a:pPr marL="355600">
              <a:spcBef>
                <a:spcPts val="600"/>
              </a:spcBef>
            </a:pPr>
            <a:r>
              <a:rPr lang="ja-JP" altLang="en-US" sz="1800" b="1" dirty="0">
                <a:latin typeface="HGｺﾞｼｯｸM" pitchFamily="49" charset="-128"/>
                <a:ea typeface="HGｺﾞｼｯｸM" pitchFamily="49" charset="-128"/>
              </a:rPr>
              <a:t>　□　民間企業や市民に提供すること</a:t>
            </a:r>
            <a:r>
              <a:rPr lang="ja-JP" altLang="en-US" sz="1800" b="1" dirty="0" smtClean="0">
                <a:latin typeface="HGｺﾞｼｯｸM" pitchFamily="49" charset="-128"/>
                <a:ea typeface="HGｺﾞｼｯｸM" pitchFamily="49" charset="-128"/>
              </a:rPr>
              <a:t>で道路情報の</a:t>
            </a:r>
            <a:endParaRPr lang="en-US" altLang="ja-JP" sz="1800" b="1" dirty="0">
              <a:latin typeface="HGｺﾞｼｯｸM" pitchFamily="49" charset="-128"/>
              <a:ea typeface="HGｺﾞｼｯｸM" pitchFamily="49" charset="-128"/>
            </a:endParaRPr>
          </a:p>
          <a:p>
            <a:pPr marL="355600">
              <a:spcBef>
                <a:spcPts val="600"/>
              </a:spcBef>
            </a:pPr>
            <a:r>
              <a:rPr lang="ja-JP" altLang="en-US" sz="1800" b="1" dirty="0">
                <a:latin typeface="HGｺﾞｼｯｸM" pitchFamily="49" charset="-128"/>
                <a:ea typeface="HGｺﾞｼｯｸM" pitchFamily="49" charset="-128"/>
              </a:rPr>
              <a:t>　　　　</a:t>
            </a:r>
            <a:r>
              <a:rPr lang="ja-JP" altLang="en-US" sz="1800" b="1" dirty="0" smtClean="0">
                <a:latin typeface="HGｺﾞｼｯｸM" pitchFamily="49" charset="-128"/>
                <a:ea typeface="HGｺﾞｼｯｸM" pitchFamily="49" charset="-128"/>
              </a:rPr>
              <a:t>リアルタイム・オープンデータ化の活用が見込めるか把握する</a:t>
            </a:r>
            <a:endParaRPr lang="en-US" altLang="ja-JP" sz="1800" b="1" dirty="0">
              <a:latin typeface="HGｺﾞｼｯｸM" pitchFamily="49" charset="-128"/>
              <a:ea typeface="HGｺﾞｼｯｸM" pitchFamily="49" charset="-128"/>
            </a:endParaRPr>
          </a:p>
          <a:p>
            <a:pPr marL="355600">
              <a:spcBef>
                <a:spcPts val="600"/>
              </a:spcBef>
            </a:pPr>
            <a:r>
              <a:rPr lang="ja-JP" altLang="en-US" sz="1800" b="1" dirty="0">
                <a:latin typeface="HGｺﾞｼｯｸM" pitchFamily="49" charset="-128"/>
                <a:ea typeface="HGｺﾞｼｯｸM" pitchFamily="49" charset="-128"/>
              </a:rPr>
              <a:t>　□　道路情報とクルマ情報で市民の生活向上</a:t>
            </a:r>
            <a:r>
              <a:rPr lang="ja-JP" altLang="en-US" sz="1800" b="1" dirty="0" smtClean="0">
                <a:latin typeface="HGｺﾞｼｯｸM" pitchFamily="49" charset="-128"/>
                <a:ea typeface="HGｺﾞｼｯｸM" pitchFamily="49" charset="-128"/>
              </a:rPr>
              <a:t>や市</a:t>
            </a:r>
            <a:r>
              <a:rPr lang="ja-JP" altLang="en-US" sz="1800" b="1" dirty="0">
                <a:latin typeface="HGｺﾞｼｯｸM" pitchFamily="49" charset="-128"/>
                <a:ea typeface="HGｺﾞｼｯｸM" pitchFamily="49" charset="-128"/>
              </a:rPr>
              <a:t>の活性化に</a:t>
            </a:r>
            <a:r>
              <a:rPr lang="ja-JP" altLang="en-US" sz="1800" b="1" dirty="0" smtClean="0">
                <a:latin typeface="HGｺﾞｼｯｸM" pitchFamily="49" charset="-128"/>
                <a:ea typeface="HGｺﾞｼｯｸM" pitchFamily="49" charset="-128"/>
              </a:rPr>
              <a:t>つながる</a:t>
            </a:r>
            <a:endParaRPr lang="en-US" altLang="ja-JP" sz="1800" b="1" dirty="0" smtClean="0">
              <a:latin typeface="HGｺﾞｼｯｸM" pitchFamily="49" charset="-128"/>
              <a:ea typeface="HGｺﾞｼｯｸM" pitchFamily="49" charset="-128"/>
            </a:endParaRPr>
          </a:p>
          <a:p>
            <a:pPr marL="355600">
              <a:spcBef>
                <a:spcPts val="600"/>
              </a:spcBef>
            </a:pPr>
            <a:r>
              <a:rPr lang="ja-JP" altLang="en-US" sz="1800" b="1" dirty="0" smtClean="0">
                <a:latin typeface="HGｺﾞｼｯｸM" pitchFamily="49" charset="-128"/>
                <a:ea typeface="HGｺﾞｼｯｸM" pitchFamily="49" charset="-128"/>
              </a:rPr>
              <a:t>　　　　サービスを将来、いち早く導入することを検討する</a:t>
            </a:r>
            <a:endParaRPr lang="en-US" altLang="ja-JP" sz="1800" b="1" dirty="0"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32688" y="3591980"/>
            <a:ext cx="422405" cy="2129050"/>
          </a:xfrm>
          <a:prstGeom prst="rect">
            <a:avLst/>
          </a:prstGeom>
          <a:solidFill>
            <a:srgbClr val="0070C0"/>
          </a:solidFill>
        </p:spPr>
        <p:txBody>
          <a:bodyPr vert="eaVert" wrap="square" lIns="72000" tIns="36000" rIns="72000" bIns="36000" rtlCol="0">
            <a:spAutoFit/>
          </a:bodyPr>
          <a:lstStyle/>
          <a:p>
            <a:pPr algn="ctr"/>
            <a:r>
              <a:rPr kumimoji="1" lang="ja-JP" altLang="en-US" sz="1800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静岡市の目的</a:t>
            </a:r>
            <a:r>
              <a:rPr kumimoji="1" lang="ja-JP" alt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　</a:t>
            </a:r>
            <a:endParaRPr kumimoji="1" lang="ja-JP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E" pitchFamily="49" charset="-128"/>
              <a:ea typeface="HGｺﾞｼｯｸE" pitchFamily="49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03" y="185742"/>
            <a:ext cx="2639568" cy="48768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1" name="円/楕円 10"/>
          <p:cNvSpPr/>
          <p:nvPr/>
        </p:nvSpPr>
        <p:spPr>
          <a:xfrm>
            <a:off x="3227188" y="195379"/>
            <a:ext cx="487014" cy="48701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>
              <a:lnSpc>
                <a:spcPts val="3400"/>
              </a:lnSpc>
            </a:pPr>
            <a:r>
              <a:rPr kumimoji="1" lang="en-US" altLang="ja-JP" sz="3200" dirty="0" smtClean="0">
                <a:solidFill>
                  <a:schemeClr val="accent1">
                    <a:lumMod val="50000"/>
                  </a:schemeClr>
                </a:solidFill>
                <a:sym typeface="Wingdings 2"/>
              </a:rPr>
              <a:t></a:t>
            </a:r>
            <a:endParaRPr kumimoji="1" lang="ja-JP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24" y="177427"/>
            <a:ext cx="1083370" cy="48960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250207" y="2137866"/>
            <a:ext cx="8640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1077913"/>
            <a:r>
              <a:rPr kumimoji="1" lang="ja-JP" altLang="en-US" sz="1800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自治体というフィールドを超えた活用が</a:t>
            </a:r>
            <a:r>
              <a:rPr kumimoji="1" lang="ja-JP" altLang="en-US" sz="1800" spc="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考えられないか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0207" y="2137907"/>
            <a:ext cx="964444" cy="3708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kumimoji="1" lang="ja-JP" altLang="en-US" sz="1400" dirty="0" smtClean="0">
                <a:latin typeface="HGｺﾞｼｯｸM" pitchFamily="49" charset="-128"/>
                <a:ea typeface="HGｺﾞｼｯｸM" pitchFamily="49" charset="-128"/>
              </a:rPr>
              <a:t>さらに</a:t>
            </a:r>
            <a:endParaRPr kumimoji="1" lang="ja-JP" altLang="en-US" sz="1400" dirty="0"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069868" y="5943223"/>
            <a:ext cx="2880000" cy="72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571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HGS創英角ｺﾞｼｯｸUB" pitchFamily="50" charset="-128"/>
                <a:ea typeface="HGS創英角ｺﾞｼｯｸUB" pitchFamily="50" charset="-128"/>
              </a:rPr>
              <a:t>クルマ情報</a:t>
            </a:r>
            <a:endParaRPr lang="en-US" altLang="ja-JP" sz="2800" dirty="0">
              <a:solidFill>
                <a:schemeClr val="bg1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5160355" y="5929627"/>
            <a:ext cx="2880000" cy="72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571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r>
              <a:rPr lang="ja-JP" altLang="en-US" sz="2800" dirty="0">
                <a:solidFill>
                  <a:schemeClr val="bg1"/>
                </a:solidFill>
                <a:latin typeface="HGS創英角ｺﾞｼｯｸUB" pitchFamily="50" charset="-128"/>
                <a:ea typeface="HGS創英角ｺﾞｼｯｸUB" pitchFamily="50" charset="-128"/>
              </a:rPr>
              <a:t>道路情報</a:t>
            </a:r>
            <a:endParaRPr lang="en-US" altLang="ja-JP" sz="2800" dirty="0">
              <a:solidFill>
                <a:schemeClr val="bg1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7536015" y="6142779"/>
            <a:ext cx="324036" cy="324036"/>
            <a:chOff x="210678" y="1619275"/>
            <a:chExt cx="706714" cy="706714"/>
          </a:xfrm>
        </p:grpSpPr>
        <p:sp>
          <p:nvSpPr>
            <p:cNvPr id="22" name="円/楕円 21"/>
            <p:cNvSpPr/>
            <p:nvPr/>
          </p:nvSpPr>
          <p:spPr>
            <a:xfrm>
              <a:off x="210678" y="1619275"/>
              <a:ext cx="706714" cy="7067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3" name="台形 22"/>
            <p:cNvSpPr/>
            <p:nvPr/>
          </p:nvSpPr>
          <p:spPr>
            <a:xfrm>
              <a:off x="494411" y="2136892"/>
              <a:ext cx="139248" cy="93242"/>
            </a:xfrm>
            <a:prstGeom prst="trapezoi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台形 23"/>
            <p:cNvSpPr/>
            <p:nvPr/>
          </p:nvSpPr>
          <p:spPr>
            <a:xfrm flipV="1">
              <a:off x="473764" y="1724961"/>
              <a:ext cx="180542" cy="353357"/>
            </a:xfrm>
            <a:prstGeom prst="trapezoi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1252271" y="6133679"/>
            <a:ext cx="324036" cy="324036"/>
            <a:chOff x="210678" y="1619275"/>
            <a:chExt cx="706714" cy="706714"/>
          </a:xfrm>
        </p:grpSpPr>
        <p:sp>
          <p:nvSpPr>
            <p:cNvPr id="26" name="円/楕円 25"/>
            <p:cNvSpPr/>
            <p:nvPr/>
          </p:nvSpPr>
          <p:spPr>
            <a:xfrm>
              <a:off x="210678" y="1619275"/>
              <a:ext cx="706714" cy="7067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7" name="台形 26"/>
            <p:cNvSpPr/>
            <p:nvPr/>
          </p:nvSpPr>
          <p:spPr>
            <a:xfrm>
              <a:off x="494411" y="2136892"/>
              <a:ext cx="139248" cy="93242"/>
            </a:xfrm>
            <a:prstGeom prst="trapezoi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台形 27"/>
            <p:cNvSpPr/>
            <p:nvPr/>
          </p:nvSpPr>
          <p:spPr>
            <a:xfrm flipV="1">
              <a:off x="473764" y="1724961"/>
              <a:ext cx="180542" cy="353357"/>
            </a:xfrm>
            <a:prstGeom prst="trapezoi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円/楕円 17"/>
          <p:cNvSpPr>
            <a:spLocks noChangeAspect="1"/>
          </p:cNvSpPr>
          <p:nvPr/>
        </p:nvSpPr>
        <p:spPr>
          <a:xfrm>
            <a:off x="4212495" y="5967863"/>
            <a:ext cx="685516" cy="6855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>
              <a:lnSpc>
                <a:spcPts val="4500"/>
              </a:lnSpc>
            </a:pPr>
            <a:r>
              <a:rPr kumimoji="1" lang="en-US" altLang="ja-JP" sz="4000" dirty="0" smtClean="0">
                <a:solidFill>
                  <a:schemeClr val="accent1">
                    <a:lumMod val="50000"/>
                  </a:schemeClr>
                </a:solidFill>
                <a:sym typeface="Wingdings 2"/>
              </a:rPr>
              <a:t></a:t>
            </a:r>
            <a:endParaRPr kumimoji="1" lang="ja-JP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41181" y="900754"/>
            <a:ext cx="4019049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1600" spc="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静岡市</a:t>
            </a:r>
            <a:r>
              <a:rPr kumimoji="1" lang="en-US" altLang="ja-JP" sz="1600" spc="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×</a:t>
            </a:r>
            <a:r>
              <a:rPr kumimoji="1" lang="ja-JP" altLang="en-US" sz="1600" spc="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トヨタ</a:t>
            </a:r>
            <a:r>
              <a:rPr kumimoji="1" lang="en-US" altLang="ja-JP" sz="1600" spc="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IT</a:t>
            </a:r>
            <a:r>
              <a:rPr kumimoji="1" lang="ja-JP" altLang="en-US" sz="1600" spc="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開発センター</a:t>
            </a:r>
          </a:p>
        </p:txBody>
      </p:sp>
      <p:grpSp>
        <p:nvGrpSpPr>
          <p:cNvPr id="31" name="グループ化 30"/>
          <p:cNvGrpSpPr/>
          <p:nvPr/>
        </p:nvGrpSpPr>
        <p:grpSpPr>
          <a:xfrm>
            <a:off x="5346283" y="6150801"/>
            <a:ext cx="324036" cy="324036"/>
            <a:chOff x="210678" y="1619275"/>
            <a:chExt cx="706714" cy="706714"/>
          </a:xfrm>
        </p:grpSpPr>
        <p:sp>
          <p:nvSpPr>
            <p:cNvPr id="32" name="円/楕円 31"/>
            <p:cNvSpPr/>
            <p:nvPr/>
          </p:nvSpPr>
          <p:spPr>
            <a:xfrm>
              <a:off x="210678" y="1619275"/>
              <a:ext cx="706714" cy="7067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3" name="台形 32"/>
            <p:cNvSpPr/>
            <p:nvPr/>
          </p:nvSpPr>
          <p:spPr>
            <a:xfrm>
              <a:off x="494411" y="2136892"/>
              <a:ext cx="139248" cy="93242"/>
            </a:xfrm>
            <a:prstGeom prst="trapezoi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台形 33"/>
            <p:cNvSpPr/>
            <p:nvPr/>
          </p:nvSpPr>
          <p:spPr>
            <a:xfrm flipV="1">
              <a:off x="473764" y="1724961"/>
              <a:ext cx="180542" cy="353357"/>
            </a:xfrm>
            <a:prstGeom prst="trapezoi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3474089" y="6141701"/>
            <a:ext cx="324036" cy="324036"/>
            <a:chOff x="210678" y="1619275"/>
            <a:chExt cx="706714" cy="706714"/>
          </a:xfrm>
        </p:grpSpPr>
        <p:sp>
          <p:nvSpPr>
            <p:cNvPr id="38" name="円/楕円 37"/>
            <p:cNvSpPr/>
            <p:nvPr/>
          </p:nvSpPr>
          <p:spPr>
            <a:xfrm>
              <a:off x="210678" y="1619275"/>
              <a:ext cx="706714" cy="7067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9" name="台形 38"/>
            <p:cNvSpPr/>
            <p:nvPr/>
          </p:nvSpPr>
          <p:spPr>
            <a:xfrm>
              <a:off x="494411" y="2136892"/>
              <a:ext cx="139248" cy="93242"/>
            </a:xfrm>
            <a:prstGeom prst="trapezoi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台形 39"/>
            <p:cNvSpPr/>
            <p:nvPr/>
          </p:nvSpPr>
          <p:spPr>
            <a:xfrm flipV="1">
              <a:off x="473764" y="1724961"/>
              <a:ext cx="180542" cy="353357"/>
            </a:xfrm>
            <a:prstGeom prst="trapezoi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253682" y="1512855"/>
            <a:ext cx="8640000" cy="504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自治体</a:t>
            </a:r>
            <a:r>
              <a:rPr lang="ja-JP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に</a:t>
            </a:r>
            <a:r>
              <a:rPr lang="ja-JP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は　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技術、知識、ノウハウがない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04746" y="1565780"/>
            <a:ext cx="1106959" cy="400110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HGｺﾞｼｯｸM" pitchFamily="49" charset="-128"/>
                <a:ea typeface="HGｺﾞｼｯｸM" pitchFamily="49" charset="-128"/>
              </a:rPr>
              <a:t>ネック</a:t>
            </a:r>
          </a:p>
        </p:txBody>
      </p:sp>
    </p:spTree>
    <p:extLst>
      <p:ext uri="{BB962C8B-B14F-4D97-AF65-F5344CB8AC3E}">
        <p14:creationId xmlns:p14="http://schemas.microsoft.com/office/powerpoint/2010/main" val="37259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auto">
          <a:xfrm>
            <a:off x="245542" y="727269"/>
            <a:ext cx="8646210" cy="6248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marL="2155825"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オープンデータ提供方式の</a:t>
            </a:r>
            <a:r>
              <a:rPr lang="ja-JP" alt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構築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47935" y="5714383"/>
            <a:ext cx="8625384" cy="10002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txBody>
          <a:bodyPr wrap="square" lIns="36000" rIns="36000" rtlCol="0">
            <a:spAutoFit/>
          </a:bodyPr>
          <a:lstStyle/>
          <a:p>
            <a:pPr lvl="1">
              <a:spcBef>
                <a:spcPts val="600"/>
              </a:spcBef>
            </a:pPr>
            <a:endParaRPr kumimoji="1" lang="en-US" altLang="ja-JP" spc="500" dirty="0" smtClean="0">
              <a:latin typeface="HGｺﾞｼｯｸM" pitchFamily="49" charset="-128"/>
              <a:ea typeface="HGｺﾞｼｯｸM" pitchFamily="49" charset="-128"/>
            </a:endParaRPr>
          </a:p>
          <a:p>
            <a:pPr marL="0" lvl="1" algn="ctr">
              <a:spcBef>
                <a:spcPts val="600"/>
              </a:spcBef>
              <a:spcAft>
                <a:spcPts val="0"/>
              </a:spcAft>
            </a:pP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http://opendata-api-wiki-dot-shizuokashi-road.appspot.com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/</a:t>
            </a:r>
            <a:endParaRPr kumimoji="1" lang="en-US" altLang="ja-JP" sz="2000" b="1" spc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  <a:p>
            <a:pPr marL="0" lvl="1" algn="ctr">
              <a:spcBef>
                <a:spcPts val="0"/>
              </a:spcBef>
              <a:spcAft>
                <a:spcPts val="0"/>
              </a:spcAft>
            </a:pPr>
            <a:endParaRPr kumimoji="1" lang="en-US" altLang="ja-JP" sz="1000" b="1" spc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47935" y="3061146"/>
            <a:ext cx="8625384" cy="1836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lvl="1">
              <a:lnSpc>
                <a:spcPts val="4000"/>
              </a:lnSpc>
              <a:spcBef>
                <a:spcPts val="600"/>
              </a:spcBef>
            </a:pPr>
            <a:endParaRPr kumimoji="1" lang="en-US" altLang="ja-JP" sz="2800" spc="5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  <a:p>
            <a:pPr marL="0" lvl="1">
              <a:lnSpc>
                <a:spcPts val="3200"/>
              </a:lnSpc>
            </a:pPr>
            <a:r>
              <a:rPr kumimoji="1" lang="ja-JP" altLang="en-US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　■</a:t>
            </a:r>
            <a:r>
              <a:rPr kumimoji="1" lang="en-US" altLang="ja-JP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Restful</a:t>
            </a:r>
            <a:r>
              <a:rPr kumimoji="1" lang="ja-JP" altLang="en-US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な</a:t>
            </a:r>
            <a:r>
              <a:rPr kumimoji="1" lang="en-US" altLang="ja-JP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API		</a:t>
            </a:r>
            <a:r>
              <a:rPr kumimoji="1" lang="ja-JP" altLang="en-US" sz="1600" spc="500" dirty="0" smtClean="0">
                <a:latin typeface="HGｺﾞｼｯｸM" pitchFamily="49" charset="-128"/>
                <a:ea typeface="HGｺﾞｼｯｸM" pitchFamily="49" charset="-128"/>
              </a:rPr>
              <a:t>データ提供は世界の主流方式</a:t>
            </a:r>
            <a:r>
              <a:rPr kumimoji="1" lang="en-US" altLang="ja-JP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	</a:t>
            </a:r>
          </a:p>
          <a:p>
            <a:pPr marL="0" lvl="1">
              <a:lnSpc>
                <a:spcPts val="3200"/>
              </a:lnSpc>
            </a:pPr>
            <a:r>
              <a:rPr kumimoji="1" lang="ja-JP" altLang="en-US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　■</a:t>
            </a:r>
            <a:r>
              <a:rPr kumimoji="1" lang="en-US" altLang="ja-JP" spc="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GeoJSON</a:t>
            </a:r>
            <a:r>
              <a:rPr kumimoji="1" lang="ja-JP" altLang="en-US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形式で提供</a:t>
            </a:r>
            <a:r>
              <a:rPr kumimoji="1" lang="en-US" altLang="ja-JP" sz="1400" spc="500" dirty="0" smtClean="0">
                <a:latin typeface="HGｺﾞｼｯｸM" pitchFamily="49" charset="-128"/>
                <a:ea typeface="HGｺﾞｼｯｸM" pitchFamily="49" charset="-128"/>
              </a:rPr>
              <a:t>	</a:t>
            </a:r>
            <a:r>
              <a:rPr kumimoji="1" lang="ja-JP" altLang="en-US" sz="1400" spc="500" dirty="0" smtClean="0">
                <a:latin typeface="HGｺﾞｼｯｸM" pitchFamily="49" charset="-128"/>
                <a:ea typeface="HGｺﾞｼｯｸM" pitchFamily="49" charset="-128"/>
              </a:rPr>
              <a:t>位置情報（</a:t>
            </a:r>
            <a:r>
              <a:rPr kumimoji="1" lang="en-US" altLang="ja-JP" sz="1400" spc="500" dirty="0" smtClean="0">
                <a:latin typeface="HGｺﾞｼｯｸM" pitchFamily="49" charset="-128"/>
                <a:ea typeface="HGｺﾞｼｯｸM" pitchFamily="49" charset="-128"/>
              </a:rPr>
              <a:t>GEO</a:t>
            </a:r>
            <a:r>
              <a:rPr kumimoji="1" lang="ja-JP" altLang="en-US" sz="1400" spc="500" dirty="0" smtClean="0">
                <a:latin typeface="HGｺﾞｼｯｸM" pitchFamily="49" charset="-128"/>
                <a:ea typeface="HGｺﾞｼｯｸM" pitchFamily="49" charset="-128"/>
              </a:rPr>
              <a:t>データ）有</a:t>
            </a:r>
            <a:endParaRPr kumimoji="1" lang="en-US" altLang="ja-JP" sz="1400" spc="500" dirty="0" smtClean="0">
              <a:latin typeface="HGｺﾞｼｯｸM" pitchFamily="49" charset="-128"/>
              <a:ea typeface="HGｺﾞｼｯｸM" pitchFamily="49" charset="-128"/>
            </a:endParaRPr>
          </a:p>
          <a:p>
            <a:pPr marL="0" lvl="1">
              <a:lnSpc>
                <a:spcPts val="3200"/>
              </a:lnSpc>
            </a:pPr>
            <a:r>
              <a:rPr kumimoji="1" lang="ja-JP" altLang="en-US" spc="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　</a:t>
            </a:r>
            <a:r>
              <a:rPr kumimoji="1" lang="ja-JP" altLang="en-US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■動的データ</a:t>
            </a:r>
            <a:r>
              <a:rPr kumimoji="1" lang="ja-JP" altLang="en-US" spc="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の</a:t>
            </a:r>
            <a:r>
              <a:rPr kumimoji="1" lang="ja-JP" altLang="en-US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リアルタイム提供が可能</a:t>
            </a:r>
            <a:endParaRPr kumimoji="1" lang="en-US" altLang="ja-JP" spc="5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59982" y="3025137"/>
            <a:ext cx="8625600" cy="44203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72000" tIns="36000" rIns="72000" bIns="36000" rtlCol="0">
            <a:spAutoFit/>
          </a:bodyPr>
          <a:lstStyle/>
          <a:p>
            <a:pPr marL="1081088"/>
            <a:r>
              <a:rPr kumimoji="1"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「しずみ</a:t>
            </a:r>
            <a:r>
              <a:rPr kumimoji="1" lang="ja-JP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ち</a:t>
            </a:r>
            <a:r>
              <a:rPr kumimoji="1"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info</a:t>
            </a:r>
            <a:r>
              <a:rPr kumimoji="1"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」のデータ提供方式について</a:t>
            </a:r>
            <a:endParaRPr kumimoji="1" lang="ja-JP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6122" y="5693600"/>
            <a:ext cx="8625600" cy="38048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72000" tIns="36000" rIns="72000" bIns="36000" rtlCol="0">
            <a:spAutoFit/>
          </a:bodyPr>
          <a:lstStyle/>
          <a:p>
            <a:pPr marL="531813"/>
            <a:r>
              <a:rPr kumimoji="1" lang="ja-JP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説明用　ＷｉｋｉのＵＲＬ</a:t>
            </a:r>
            <a:r>
              <a:rPr kumimoji="1" lang="en-US" altLang="ja-JP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		</a:t>
            </a:r>
            <a:r>
              <a:rPr kumimoji="1" lang="ja-JP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利用を考えサンプルコード準備</a:t>
            </a:r>
            <a:endParaRPr kumimoji="1" lang="ja-JP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8609" y="4910803"/>
            <a:ext cx="8625600" cy="65747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72000" tIns="36000" rIns="72000" bIns="36000" rtlCol="0">
            <a:spAutoFit/>
          </a:bodyPr>
          <a:lstStyle/>
          <a:p>
            <a:pPr marL="3175" algn="ctr"/>
            <a:r>
              <a:rPr kumimoji="1" lang="ja-JP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しずみ</a:t>
            </a:r>
            <a:r>
              <a:rPr kumimoji="1" lang="ja-JP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ち</a:t>
            </a:r>
            <a:r>
              <a:rPr kumimoji="1"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info</a:t>
            </a:r>
            <a:r>
              <a:rPr kumimoji="1" lang="ja-JP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に登</a:t>
            </a:r>
            <a:r>
              <a:rPr kumimoji="1" lang="ja-JP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録されたデータは自動的に</a:t>
            </a:r>
            <a:r>
              <a:rPr kumimoji="1" lang="ja-JP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オープンデータ</a:t>
            </a:r>
            <a:endParaRPr kumimoji="1" lang="en-US" altLang="ja-JP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E" pitchFamily="49" charset="-128"/>
              <a:ea typeface="HGｺﾞｼｯｸE" pitchFamily="49" charset="-128"/>
            </a:endParaRPr>
          </a:p>
          <a:p>
            <a:pPr marL="3175" algn="ctr"/>
            <a:r>
              <a:rPr kumimoji="1" lang="ja-JP" altLang="en-US" sz="1800" dirty="0" smtClean="0">
                <a:latin typeface="HGｺﾞｼｯｸE" pitchFamily="49" charset="-128"/>
                <a:ea typeface="HGｺﾞｼｯｸE" pitchFamily="49" charset="-128"/>
              </a:rPr>
              <a:t>いかにストレスなく、利用できるかが鍵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03" y="131150"/>
            <a:ext cx="2639568" cy="48768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6" name="円/楕円 15"/>
          <p:cNvSpPr/>
          <p:nvPr/>
        </p:nvSpPr>
        <p:spPr>
          <a:xfrm>
            <a:off x="3227188" y="140787"/>
            <a:ext cx="487014" cy="48701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>
              <a:lnSpc>
                <a:spcPts val="3400"/>
              </a:lnSpc>
            </a:pPr>
            <a:r>
              <a:rPr kumimoji="1" lang="en-US" altLang="ja-JP" sz="3200" dirty="0" smtClean="0">
                <a:solidFill>
                  <a:schemeClr val="accent1">
                    <a:lumMod val="50000"/>
                  </a:schemeClr>
                </a:solidFill>
                <a:sym typeface="Wingdings 2"/>
              </a:rPr>
              <a:t></a:t>
            </a:r>
            <a:endParaRPr kumimoji="1" lang="ja-JP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24" y="136483"/>
            <a:ext cx="1083370" cy="48960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263858" y="1635473"/>
            <a:ext cx="8625384" cy="12721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lvl="1">
              <a:lnSpc>
                <a:spcPts val="2300"/>
              </a:lnSpc>
              <a:spcBef>
                <a:spcPts val="0"/>
              </a:spcBef>
            </a:pPr>
            <a:endParaRPr kumimoji="1" lang="en-US" altLang="ja-JP" sz="1800" spc="5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  <a:p>
            <a:pPr marL="0" lvl="1">
              <a:lnSpc>
                <a:spcPts val="2300"/>
              </a:lnSpc>
              <a:spcBef>
                <a:spcPts val="0"/>
              </a:spcBef>
            </a:pPr>
            <a:r>
              <a:rPr kumimoji="1" lang="ja-JP" altLang="en-US" sz="1800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　■利用者がアプリケーション開発で組込み難い現状</a:t>
            </a:r>
            <a:endParaRPr kumimoji="1" lang="en-US" altLang="ja-JP" sz="1800" spc="5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  <a:p>
            <a:pPr marL="531813" lvl="1">
              <a:lnSpc>
                <a:spcPts val="2300"/>
              </a:lnSpc>
              <a:spcBef>
                <a:spcPts val="0"/>
              </a:spcBef>
            </a:pPr>
            <a:r>
              <a:rPr kumimoji="1" lang="ja-JP" altLang="en-US" sz="1400" spc="500" dirty="0" smtClean="0">
                <a:latin typeface="HGｺﾞｼｯｸM" pitchFamily="49" charset="-128"/>
                <a:ea typeface="HGｺﾞｼｯｸM" pitchFamily="49" charset="-128"/>
              </a:rPr>
              <a:t>例「見るだけ」「決まったアプリで利用可」「限られた期間」のデータ</a:t>
            </a:r>
            <a:endParaRPr kumimoji="1" lang="en-US" altLang="ja-JP" sz="1400" spc="500" dirty="0" smtClean="0">
              <a:latin typeface="HGｺﾞｼｯｸM" pitchFamily="49" charset="-128"/>
              <a:ea typeface="HGｺﾞｼｯｸM" pitchFamily="49" charset="-128"/>
            </a:endParaRPr>
          </a:p>
          <a:p>
            <a:pPr marL="0" lvl="1">
              <a:lnSpc>
                <a:spcPts val="2300"/>
              </a:lnSpc>
              <a:spcBef>
                <a:spcPts val="0"/>
              </a:spcBef>
            </a:pPr>
            <a:r>
              <a:rPr kumimoji="1" lang="ja-JP" altLang="en-US" sz="1800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　</a:t>
            </a:r>
            <a:r>
              <a:rPr kumimoji="1" lang="ja-JP" altLang="en-US" sz="1800" spc="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　</a:t>
            </a:r>
            <a:r>
              <a:rPr kumimoji="1" lang="ja-JP" altLang="en-US" sz="1800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　</a:t>
            </a:r>
            <a:r>
              <a:rPr kumimoji="1" lang="ja-JP" altLang="en-US" sz="1400" b="1" spc="500" dirty="0" smtClean="0">
                <a:solidFill>
                  <a:srgbClr val="0070C0"/>
                </a:solidFill>
                <a:latin typeface="HGｺﾞｼｯｸM" pitchFamily="49" charset="-128"/>
                <a:ea typeface="HGｺﾞｼｯｸM" pitchFamily="49" charset="-128"/>
              </a:rPr>
              <a:t>刻一刻と変化するデータ</a:t>
            </a:r>
            <a:r>
              <a:rPr kumimoji="1" lang="ja-JP" altLang="en-US" sz="1400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　</a:t>
            </a:r>
            <a:r>
              <a:rPr kumimoji="1" lang="en-US" altLang="ja-JP" sz="1800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Web</a:t>
            </a:r>
            <a:r>
              <a:rPr kumimoji="1" lang="ja-JP" altLang="en-US" sz="1800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アプリで利用しやすい必要性有</a:t>
            </a:r>
            <a:endParaRPr kumimoji="1" lang="en-US" altLang="ja-JP" sz="1800" spc="5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2257" y="1467772"/>
            <a:ext cx="8625600" cy="44203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72000" tIns="36000" rIns="72000" bIns="36000" rtlCol="0">
            <a:spAutoFit/>
          </a:bodyPr>
          <a:lstStyle/>
          <a:p>
            <a:pPr marL="1081088"/>
            <a:r>
              <a:rPr kumimoji="1"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今まで</a:t>
            </a:r>
            <a:r>
              <a:rPr kumimoji="1"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の自治体からのオープンデータの想定</a:t>
            </a:r>
            <a:endParaRPr kumimoji="1" lang="ja-JP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709710" y="2620376"/>
            <a:ext cx="395785" cy="191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7407" y="887103"/>
            <a:ext cx="2339102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en-US" altLang="ja-JP" sz="1600" spc="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【</a:t>
            </a:r>
            <a:r>
              <a:rPr kumimoji="1" lang="ja-JP" altLang="en-US" sz="1600" spc="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共同実験成果</a:t>
            </a:r>
            <a:r>
              <a:rPr kumimoji="1" lang="en-US" altLang="ja-JP" sz="1600" spc="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】</a:t>
            </a:r>
            <a:endParaRPr kumimoji="1" lang="ja-JP" altLang="en-US" sz="1600" spc="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17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5267324" y="4860255"/>
            <a:ext cx="3600000" cy="57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auto">
          <a:xfrm>
            <a:off x="245542" y="727269"/>
            <a:ext cx="8646210" cy="6248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ｺﾞｼｯｸE" pitchFamily="49" charset="-128"/>
                <a:ea typeface="HGｺﾞｼｯｸE" pitchFamily="49" charset="-128"/>
              </a:rPr>
              <a:t>共同実験の成果例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ｺﾞｼｯｸE" pitchFamily="49" charset="-128"/>
              <a:ea typeface="HGｺﾞｼｯｸE" pitchFamily="49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03" y="131150"/>
            <a:ext cx="2639568" cy="48768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6" name="円/楕円 15"/>
          <p:cNvSpPr/>
          <p:nvPr/>
        </p:nvSpPr>
        <p:spPr>
          <a:xfrm>
            <a:off x="3227188" y="140787"/>
            <a:ext cx="487014" cy="48701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>
              <a:lnSpc>
                <a:spcPts val="3400"/>
              </a:lnSpc>
            </a:pPr>
            <a:r>
              <a:rPr kumimoji="1" lang="en-US" altLang="ja-JP" sz="3200" dirty="0" smtClean="0">
                <a:solidFill>
                  <a:schemeClr val="accent1">
                    <a:lumMod val="50000"/>
                  </a:schemeClr>
                </a:solidFill>
                <a:sym typeface="Wingdings 2"/>
              </a:rPr>
              <a:t></a:t>
            </a:r>
            <a:endParaRPr kumimoji="1" lang="ja-JP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24" y="122835"/>
            <a:ext cx="1083370" cy="48960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263858" y="2341097"/>
            <a:ext cx="8625384" cy="9771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0" lvl="1">
              <a:lnSpc>
                <a:spcPts val="2300"/>
              </a:lnSpc>
              <a:spcBef>
                <a:spcPts val="0"/>
              </a:spcBef>
            </a:pPr>
            <a:r>
              <a:rPr kumimoji="1" lang="ja-JP" altLang="en-US" sz="1800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　</a:t>
            </a:r>
            <a:r>
              <a:rPr kumimoji="1" lang="ja-JP" altLang="en-US" sz="1400" spc="500" dirty="0" smtClean="0">
                <a:latin typeface="HGｺﾞｼｯｸM" pitchFamily="49" charset="-128"/>
                <a:ea typeface="HGｺﾞｼｯｸM" pitchFamily="49" charset="-128"/>
              </a:rPr>
              <a:t>将来、アプリケーションの運用が実現できれば</a:t>
            </a:r>
            <a:endParaRPr kumimoji="1" lang="en-US" altLang="ja-JP" sz="1400" spc="500" dirty="0" smtClean="0">
              <a:latin typeface="HGｺﾞｼｯｸM" pitchFamily="49" charset="-128"/>
              <a:ea typeface="HGｺﾞｼｯｸM" pitchFamily="49" charset="-128"/>
            </a:endParaRPr>
          </a:p>
          <a:p>
            <a:pPr marL="0" lvl="1">
              <a:lnSpc>
                <a:spcPts val="2300"/>
              </a:lnSpc>
              <a:spcBef>
                <a:spcPts val="0"/>
              </a:spcBef>
            </a:pPr>
            <a:r>
              <a:rPr kumimoji="1" lang="ja-JP" altLang="en-US" sz="1800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　</a:t>
            </a:r>
            <a:r>
              <a:rPr kumimoji="1" lang="ja-JP" altLang="en-US" sz="1600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ナビプローブの通行実績解析による通行可・不可判断に加え</a:t>
            </a:r>
            <a:endParaRPr kumimoji="1" lang="en-US" altLang="ja-JP" sz="1600" spc="5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  <a:p>
            <a:pPr marL="0" lvl="1">
              <a:lnSpc>
                <a:spcPts val="2300"/>
              </a:lnSpc>
              <a:spcBef>
                <a:spcPts val="0"/>
              </a:spcBef>
            </a:pPr>
            <a:r>
              <a:rPr kumimoji="1" lang="ja-JP" altLang="en-US" sz="1600" spc="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　</a:t>
            </a:r>
            <a:r>
              <a:rPr kumimoji="1" lang="ja-JP" altLang="en-US" sz="1600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自治体発信の災害・道路規制情報をリアルタイムに取込み可能</a:t>
            </a:r>
            <a:endParaRPr kumimoji="1" lang="en-US" altLang="ja-JP" sz="1600" spc="5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2257" y="1531940"/>
            <a:ext cx="8625600" cy="81136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72000" tIns="36000" rIns="72000" bIns="36000" rtlCol="0">
            <a:spAutoFit/>
          </a:bodyPr>
          <a:lstStyle/>
          <a:p>
            <a:pPr marL="3175" algn="ctr"/>
            <a:r>
              <a:rPr kumimoji="1"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T-connect</a:t>
            </a:r>
            <a:r>
              <a:rPr kumimoji="1"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ナビで　静岡市道路情報をもとに</a:t>
            </a:r>
            <a:endParaRPr kumimoji="1" lang="en-US" altLang="ja-JP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E" pitchFamily="49" charset="-128"/>
              <a:ea typeface="HGｺﾞｼｯｸE" pitchFamily="49" charset="-128"/>
            </a:endParaRPr>
          </a:p>
          <a:p>
            <a:pPr marL="3175" algn="ctr"/>
            <a:r>
              <a:rPr kumimoji="1"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　</a:t>
            </a:r>
            <a:r>
              <a:rPr kumimoji="1"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リアルタイムでルート検索するアプリの試作開発</a:t>
            </a:r>
            <a:endParaRPr kumimoji="1" lang="ja-JP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E" pitchFamily="49" charset="-128"/>
              <a:ea typeface="HGｺﾞｼｯｸE" pitchFamily="49" charset="-128"/>
            </a:endParaRPr>
          </a:p>
        </p:txBody>
      </p:sp>
      <p:pic>
        <p:nvPicPr>
          <p:cNvPr id="21" name="Picture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" b="6168"/>
          <a:stretch/>
        </p:blipFill>
        <p:spPr bwMode="auto">
          <a:xfrm>
            <a:off x="270677" y="3625107"/>
            <a:ext cx="4868334" cy="277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5270025" y="3621981"/>
            <a:ext cx="3600000" cy="2772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95250" algn="ctr"/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しずみ</a:t>
            </a:r>
            <a:r>
              <a:rPr lang="ja-JP" alt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ち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info</a:t>
            </a:r>
            <a:endParaRPr lang="en-US" altLang="ja-JP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  <a:p>
            <a:pPr marL="95250" algn="ctr"/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　道路規制情報を</a:t>
            </a:r>
            <a:endParaRPr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  <a:p>
            <a:pPr marL="95250" algn="ctr"/>
            <a:r>
              <a:rPr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　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リアルタイムに取り込み</a:t>
            </a:r>
            <a:endParaRPr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  <a:p>
            <a:pPr marL="95250"/>
            <a:endParaRPr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  <a:p>
            <a:pPr algn="ctr">
              <a:tabLst>
                <a:tab pos="355600" algn="l"/>
                <a:tab pos="2511425" algn="l"/>
              </a:tabLst>
            </a:pPr>
            <a:r>
              <a:rPr kumimoji="1" lang="ja-JP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道路規制情報を考慮</a:t>
            </a:r>
            <a:endParaRPr kumimoji="1" lang="en-US" altLang="ja-JP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  <a:p>
            <a:pPr algn="ctr">
              <a:tabLst>
                <a:tab pos="355600" algn="l"/>
                <a:tab pos="2511425" algn="l"/>
              </a:tabLst>
            </a:pPr>
            <a:r>
              <a:rPr kumimoji="1" lang="ja-JP" alt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回避するルートを探索</a:t>
            </a:r>
            <a:endParaRPr lang="en-US" altLang="ja-JP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  <a:p>
            <a:pPr marL="95250"/>
            <a:endParaRPr lang="en-US" altLang="ja-JP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  <a:p>
            <a:pPr marL="95250"/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  <a:p>
            <a:pPr marL="95250"/>
            <a:endParaRPr lang="en-US" altLang="ja-JP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  <a:p>
            <a:pPr marL="95250"/>
            <a:endParaRPr lang="en-US" altLang="ja-JP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  <a:p>
            <a:r>
              <a:rPr kumimoji="1" lang="ja-JP" altLang="en-US" sz="1000" dirty="0" smtClean="0">
                <a:latin typeface="HGｺﾞｼｯｸM" pitchFamily="49" charset="-128"/>
                <a:ea typeface="HGｺﾞｼｯｸM" pitchFamily="49" charset="-128"/>
              </a:rPr>
              <a:t>　Ⓒ</a:t>
            </a:r>
            <a:r>
              <a:rPr kumimoji="1" lang="ja-JP" altLang="en-US" sz="1000" dirty="0">
                <a:latin typeface="HGｺﾞｼｯｸM" pitchFamily="49" charset="-128"/>
                <a:ea typeface="HGｺﾞｼｯｸM" pitchFamily="49" charset="-128"/>
              </a:rPr>
              <a:t>　</a:t>
            </a:r>
            <a:r>
              <a:rPr kumimoji="1" lang="ja-JP" altLang="en-US" sz="1000" dirty="0" smtClean="0">
                <a:latin typeface="HGｺﾞｼｯｸM" pitchFamily="49" charset="-128"/>
                <a:ea typeface="HGｺﾞｼｯｸM" pitchFamily="49" charset="-128"/>
              </a:rPr>
              <a:t>トヨタ</a:t>
            </a:r>
            <a:r>
              <a:rPr kumimoji="1" lang="en-US" altLang="ja-JP" sz="1000" dirty="0" smtClean="0">
                <a:latin typeface="HGｺﾞｼｯｸM" pitchFamily="49" charset="-128"/>
                <a:ea typeface="HGｺﾞｼｯｸM" pitchFamily="49" charset="-128"/>
              </a:rPr>
              <a:t>IT</a:t>
            </a:r>
            <a:r>
              <a:rPr kumimoji="1" lang="ja-JP" altLang="en-US" sz="1000" dirty="0" smtClean="0">
                <a:latin typeface="HGｺﾞｼｯｸM" pitchFamily="49" charset="-128"/>
                <a:ea typeface="HGｺﾞｼｯｸM" pitchFamily="49" charset="-128"/>
              </a:rPr>
              <a:t>開発センター</a:t>
            </a:r>
            <a:endParaRPr kumimoji="1" lang="en-US" altLang="ja-JP" sz="1000" dirty="0" smtClean="0">
              <a:latin typeface="HGｺﾞｼｯｸM" pitchFamily="49" charset="-128"/>
              <a:ea typeface="HGｺﾞｼｯｸM" pitchFamily="49" charset="-128"/>
            </a:endParaRPr>
          </a:p>
          <a:p>
            <a:r>
              <a:rPr kumimoji="1" lang="ja-JP" altLang="en-US" sz="1000" dirty="0">
                <a:latin typeface="HGｺﾞｼｯｸM" pitchFamily="49" charset="-128"/>
                <a:ea typeface="HGｺﾞｼｯｸM" pitchFamily="49" charset="-128"/>
              </a:rPr>
              <a:t>　</a:t>
            </a:r>
            <a:r>
              <a:rPr kumimoji="1" lang="ja-JP" altLang="en-US" sz="1000" dirty="0" smtClean="0">
                <a:latin typeface="HGｺﾞｼｯｸM" pitchFamily="49" charset="-128"/>
                <a:ea typeface="HGｺﾞｼｯｸM" pitchFamily="49" charset="-128"/>
              </a:rPr>
              <a:t>Ⓒ　ゼンリンデータコム</a:t>
            </a:r>
            <a:endParaRPr kumimoji="1" lang="en-US" altLang="ja-JP" sz="1000" dirty="0"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24" name="図形 23"/>
          <p:cNvSpPr/>
          <p:nvPr/>
        </p:nvSpPr>
        <p:spPr>
          <a:xfrm rot="19020000" flipH="1">
            <a:off x="3895965" y="3189153"/>
            <a:ext cx="2319728" cy="1344870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FF5C01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円/楕円 6"/>
          <p:cNvSpPr/>
          <p:nvPr/>
        </p:nvSpPr>
        <p:spPr>
          <a:xfrm>
            <a:off x="3503221" y="4468247"/>
            <a:ext cx="344384" cy="344384"/>
          </a:xfrm>
          <a:prstGeom prst="ellipse">
            <a:avLst/>
          </a:prstGeom>
          <a:solidFill>
            <a:srgbClr val="FFCC66">
              <a:alpha val="30000"/>
            </a:srgbClr>
          </a:solidFill>
          <a:ln w="50800">
            <a:solidFill>
              <a:srgbClr val="FF0000"/>
            </a:solidFill>
          </a:ln>
          <a:scene3d>
            <a:camera prst="orthographicFront">
              <a:rot lat="19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5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auto">
          <a:xfrm>
            <a:off x="245542" y="877397"/>
            <a:ext cx="8646210" cy="6248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ＡＰＩによる提供データ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2257" y="1660522"/>
            <a:ext cx="8625600" cy="888311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72000" tIns="36000" rIns="72000" bIns="36000" rtlCol="0">
            <a:spAutoFit/>
          </a:bodyPr>
          <a:lstStyle/>
          <a:p>
            <a:pPr marL="3175" algn="ctr">
              <a:spcBef>
                <a:spcPts val="600"/>
              </a:spcBef>
            </a:pPr>
            <a:r>
              <a:rPr kumimoji="1"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　動的オープンデータをリアルタイムで提供</a:t>
            </a:r>
            <a:endParaRPr kumimoji="1" lang="en-US" altLang="ja-JP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E" pitchFamily="49" charset="-128"/>
              <a:ea typeface="HGｺﾞｼｯｸE" pitchFamily="49" charset="-128"/>
            </a:endParaRPr>
          </a:p>
          <a:p>
            <a:pPr marL="3175" algn="ctr">
              <a:spcBef>
                <a:spcPts val="600"/>
              </a:spcBef>
            </a:pPr>
            <a:r>
              <a:rPr kumimoji="1"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道　路　情　報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78177" y="3857952"/>
            <a:ext cx="8625600" cy="888311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72000" tIns="36000" rIns="72000" bIns="36000" rtlCol="0">
            <a:spAutoFit/>
          </a:bodyPr>
          <a:lstStyle/>
          <a:p>
            <a:pPr marL="3175" algn="ctr">
              <a:spcBef>
                <a:spcPts val="600"/>
              </a:spcBef>
            </a:pPr>
            <a:r>
              <a:rPr kumimoji="1" lang="en-US" altLang="ja-JP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IoT</a:t>
            </a:r>
            <a:r>
              <a:rPr kumimoji="1"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　</a:t>
            </a:r>
            <a:r>
              <a:rPr kumimoji="1"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×</a:t>
            </a:r>
            <a:r>
              <a:rPr kumimoji="1"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　オープンデータ</a:t>
            </a:r>
            <a:endParaRPr kumimoji="1" lang="en-US" altLang="ja-JP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E" pitchFamily="49" charset="-128"/>
              <a:ea typeface="HGｺﾞｼｯｸE" pitchFamily="49" charset="-128"/>
            </a:endParaRPr>
          </a:p>
          <a:p>
            <a:pPr marL="3175" algn="ctr">
              <a:spcBef>
                <a:spcPts val="600"/>
              </a:spcBef>
            </a:pPr>
            <a:r>
              <a:rPr kumimoji="1"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冠水の危険があるアンダーパスの水位データを提供</a:t>
            </a:r>
            <a:endParaRPr kumimoji="1" lang="en-US" altLang="ja-JP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2050" y="5805297"/>
            <a:ext cx="8625384" cy="938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0" lvl="1" algn="ctr">
              <a:lnSpc>
                <a:spcPts val="3000"/>
              </a:lnSpc>
              <a:spcBef>
                <a:spcPts val="600"/>
              </a:spcBef>
            </a:pPr>
            <a:r>
              <a:rPr kumimoji="1" lang="en-US" altLang="ja-JP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CMS</a:t>
            </a:r>
            <a:r>
              <a:rPr kumimoji="1" lang="ja-JP" altLang="en-US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連携　自治体サイトのイベント情報を提供</a:t>
            </a:r>
            <a:endParaRPr kumimoji="1" lang="en-US" altLang="ja-JP" spc="5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  <a:p>
            <a:pPr marL="0" lvl="1" algn="ctr">
              <a:lnSpc>
                <a:spcPts val="3000"/>
              </a:lnSpc>
              <a:spcBef>
                <a:spcPts val="600"/>
              </a:spcBef>
            </a:pPr>
            <a:r>
              <a:rPr kumimoji="1" lang="ja-JP" altLang="en-US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大規模イベントは別途提供方法を検討</a:t>
            </a:r>
            <a:endParaRPr kumimoji="1" lang="en-US" altLang="ja-JP" spc="5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80449" y="4929465"/>
            <a:ext cx="8625600" cy="888311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72000" tIns="36000" rIns="72000" bIns="36000" rtlCol="0">
            <a:spAutoFit/>
          </a:bodyPr>
          <a:lstStyle/>
          <a:p>
            <a:pPr marL="3175" algn="ctr"/>
            <a:r>
              <a:rPr kumimoji="1"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静岡市イベント情報</a:t>
            </a:r>
            <a:endParaRPr kumimoji="1" lang="en-US" altLang="ja-JP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E" pitchFamily="49" charset="-128"/>
              <a:ea typeface="HGｺﾞｼｯｸE" pitchFamily="49" charset="-128"/>
            </a:endParaRPr>
          </a:p>
          <a:p>
            <a:pPr marL="3175" algn="ctr">
              <a:spcBef>
                <a:spcPts val="600"/>
              </a:spcBef>
            </a:pPr>
            <a:r>
              <a:rPr kumimoji="1"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itchFamily="49" charset="-128"/>
                <a:ea typeface="HGｺﾞｼｯｸE" pitchFamily="49" charset="-128"/>
              </a:rPr>
              <a:t>イベント開催時期を位置情報付で提供</a:t>
            </a:r>
            <a:endParaRPr kumimoji="1" lang="en-US" altLang="ja-JP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9778" y="3855672"/>
            <a:ext cx="1440000" cy="4328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0" lvl="1" algn="ctr">
              <a:lnSpc>
                <a:spcPts val="3000"/>
              </a:lnSpc>
              <a:spcBef>
                <a:spcPts val="600"/>
              </a:spcBef>
            </a:pPr>
            <a:r>
              <a:rPr kumimoji="1" lang="ja-JP" altLang="en-US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導入済</a:t>
            </a:r>
            <a:endParaRPr kumimoji="1" lang="en-US" altLang="ja-JP" sz="2000" spc="5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5716" y="1665940"/>
            <a:ext cx="1440000" cy="4328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0" lvl="1" algn="ctr">
              <a:lnSpc>
                <a:spcPts val="3000"/>
              </a:lnSpc>
              <a:spcBef>
                <a:spcPts val="600"/>
              </a:spcBef>
            </a:pPr>
            <a:r>
              <a:rPr kumimoji="1" lang="ja-JP" altLang="en-US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導入済</a:t>
            </a:r>
            <a:endParaRPr kumimoji="1" lang="en-US" altLang="ja-JP" sz="2000" spc="5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178727"/>
              </p:ext>
            </p:extLst>
          </p:nvPr>
        </p:nvGraphicFramePr>
        <p:xfrm>
          <a:off x="249954" y="2583164"/>
          <a:ext cx="414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/>
                <a:gridCol w="1440000"/>
                <a:gridCol w="90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提供データ例</a:t>
                      </a:r>
                      <a:endParaRPr kumimoji="1" lang="ja-JP" altLang="en-US" sz="12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リアルタイム性</a:t>
                      </a:r>
                      <a:endParaRPr kumimoji="1" lang="ja-JP" altLang="en-US" sz="12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図形種別</a:t>
                      </a:r>
                      <a:endParaRPr kumimoji="1" lang="ja-JP" altLang="en-US" sz="1200" dirty="0"/>
                    </a:p>
                  </a:txBody>
                  <a:tcPr marT="36000" marB="36000" anchor="ctr"/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/>
                        <a:t>災害情報</a:t>
                      </a:r>
                      <a:endParaRPr kumimoji="1" lang="ja-JP" altLang="en-US" sz="12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/>
                        <a:t>有（動的データ）</a:t>
                      </a:r>
                      <a:endParaRPr kumimoji="1" lang="ja-JP" altLang="en-US" sz="12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/>
                        <a:t>ポイント</a:t>
                      </a:r>
                      <a:endParaRPr kumimoji="1" lang="ja-JP" altLang="en-US" sz="1200" dirty="0"/>
                    </a:p>
                  </a:txBody>
                  <a:tcPr marT="36000" marB="36000" anchor="ctr"/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/>
                        <a:t>道路　通行規制情報</a:t>
                      </a:r>
                      <a:endParaRPr kumimoji="1" lang="ja-JP" altLang="en-US" sz="12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/>
                        <a:t>有（動的データ）</a:t>
                      </a:r>
                      <a:endParaRPr kumimoji="1" lang="ja-JP" altLang="en-US" sz="12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/>
                        <a:t>ライン</a:t>
                      </a:r>
                      <a:endParaRPr kumimoji="1" lang="ja-JP" altLang="en-US" sz="1200" dirty="0"/>
                    </a:p>
                  </a:txBody>
                  <a:tcPr marT="36000" marB="36000" anchor="ctr"/>
                </a:tc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68893"/>
              </p:ext>
            </p:extLst>
          </p:nvPr>
        </p:nvGraphicFramePr>
        <p:xfrm>
          <a:off x="4751918" y="2585438"/>
          <a:ext cx="414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/>
                <a:gridCol w="1440000"/>
                <a:gridCol w="90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提供データ</a:t>
                      </a:r>
                      <a:endParaRPr kumimoji="1" lang="ja-JP" altLang="en-US" sz="12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リアルタイム性</a:t>
                      </a:r>
                      <a:endParaRPr kumimoji="1" lang="ja-JP" altLang="en-US" sz="12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図形種別</a:t>
                      </a:r>
                      <a:endParaRPr kumimoji="1" lang="ja-JP" altLang="en-US" sz="1200" dirty="0"/>
                    </a:p>
                  </a:txBody>
                  <a:tcPr marT="36000" marB="36000" anchor="ctr"/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/>
                        <a:t>橋梁台帳</a:t>
                      </a:r>
                      <a:endParaRPr kumimoji="1" lang="ja-JP" altLang="en-US" sz="12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/>
                        <a:t>無（静的データ）</a:t>
                      </a:r>
                      <a:endParaRPr kumimoji="1" lang="ja-JP" altLang="en-US" sz="12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/>
                        <a:t>ポイント</a:t>
                      </a:r>
                      <a:endParaRPr kumimoji="1" lang="ja-JP" altLang="en-US" sz="1200" dirty="0"/>
                    </a:p>
                  </a:txBody>
                  <a:tcPr marT="36000" marB="36000" anchor="ctr"/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/>
                        <a:t>道路台帳図 </a:t>
                      </a:r>
                      <a:r>
                        <a:rPr kumimoji="1" lang="en-US" altLang="ja-JP" sz="1200" dirty="0" smtClean="0"/>
                        <a:t>※</a:t>
                      </a:r>
                      <a:r>
                        <a:rPr kumimoji="1" lang="ja-JP" altLang="en-US" sz="1200" dirty="0" smtClean="0"/>
                        <a:t>複数</a:t>
                      </a:r>
                      <a:endParaRPr kumimoji="1" lang="en-US" altLang="ja-JP" sz="1200" dirty="0" smtClean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/>
                        <a:t>無（静的データ）</a:t>
                      </a:r>
                      <a:endParaRPr kumimoji="1" lang="ja-JP" altLang="en-US" sz="12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/>
                        <a:t>※</a:t>
                      </a:r>
                      <a:r>
                        <a:rPr kumimoji="1" lang="ja-JP" altLang="en-US" sz="1200" dirty="0" smtClean="0"/>
                        <a:t>複数種</a:t>
                      </a:r>
                      <a:endParaRPr kumimoji="1" lang="en-US" altLang="ja-JP" sz="1200" dirty="0" smtClean="0"/>
                    </a:p>
                  </a:txBody>
                  <a:tcPr marT="36000" marB="36000" anchor="ctr"/>
                </a:tc>
              </a:tr>
            </a:tbl>
          </a:graphicData>
        </a:graphic>
      </p:graphicFrame>
      <p:sp>
        <p:nvSpPr>
          <p:cNvPr id="21" name="テキスト ボックス 20"/>
          <p:cNvSpPr txBox="1"/>
          <p:nvPr/>
        </p:nvSpPr>
        <p:spPr>
          <a:xfrm>
            <a:off x="271758" y="4919959"/>
            <a:ext cx="1440000" cy="4328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0" lvl="1" algn="ctr">
              <a:lnSpc>
                <a:spcPts val="3000"/>
              </a:lnSpc>
              <a:spcBef>
                <a:spcPts val="600"/>
              </a:spcBef>
            </a:pPr>
            <a:r>
              <a:rPr kumimoji="1" lang="ja-JP" altLang="en-US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構築中</a:t>
            </a:r>
            <a:endParaRPr kumimoji="1" lang="en-US" altLang="ja-JP" sz="2000" spc="5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905170" y="2171266"/>
            <a:ext cx="198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0" lvl="1" algn="ctr">
              <a:lnSpc>
                <a:spcPts val="2600"/>
              </a:lnSpc>
              <a:spcBef>
                <a:spcPts val="0"/>
              </a:spcBef>
            </a:pPr>
            <a:r>
              <a:rPr kumimoji="1" lang="ja-JP" altLang="en-US" sz="1800" spc="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写真等添付可</a:t>
            </a:r>
            <a:endParaRPr kumimoji="1" lang="en-US" altLang="ja-JP" sz="1600" spc="5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56366" y="314495"/>
            <a:ext cx="2598875" cy="400110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HGｺﾞｼｯｸM" pitchFamily="49" charset="-128"/>
                <a:ea typeface="HGｺﾞｼｯｸM" pitchFamily="49" charset="-128"/>
              </a:rPr>
              <a:t>平成</a:t>
            </a:r>
            <a:r>
              <a:rPr kumimoji="1" lang="en-US" altLang="ja-JP" sz="2000" dirty="0" smtClean="0">
                <a:latin typeface="HGｺﾞｼｯｸM" pitchFamily="49" charset="-128"/>
                <a:ea typeface="HGｺﾞｼｯｸM" pitchFamily="49" charset="-128"/>
              </a:rPr>
              <a:t>28</a:t>
            </a:r>
            <a:r>
              <a:rPr kumimoji="1" lang="ja-JP" altLang="en-US" sz="2000" dirty="0" smtClean="0">
                <a:latin typeface="HGｺﾞｼｯｸM" pitchFamily="49" charset="-128"/>
                <a:ea typeface="HGｺﾞｼｯｸM" pitchFamily="49" charset="-128"/>
              </a:rPr>
              <a:t>年</a:t>
            </a:r>
            <a:r>
              <a:rPr kumimoji="1" lang="en-US" altLang="ja-JP" sz="2000" dirty="0" smtClean="0">
                <a:latin typeface="HGｺﾞｼｯｸM" pitchFamily="49" charset="-128"/>
                <a:ea typeface="HGｺﾞｼｯｸM" pitchFamily="49" charset="-128"/>
              </a:rPr>
              <a:t>9</a:t>
            </a:r>
            <a:r>
              <a:rPr kumimoji="1" lang="ja-JP" altLang="en-US" sz="2000" dirty="0" smtClean="0">
                <a:latin typeface="HGｺﾞｼｯｸM" pitchFamily="49" charset="-128"/>
                <a:ea typeface="HGｺﾞｼｯｸM" pitchFamily="49" charset="-128"/>
              </a:rPr>
              <a:t>月運用開始</a:t>
            </a:r>
            <a:endParaRPr kumimoji="1" lang="en-US" altLang="ja-JP" sz="2000" dirty="0" smtClean="0">
              <a:latin typeface="HGｺﾞｼｯｸM" pitchFamily="49" charset="-128"/>
              <a:ea typeface="HGｺﾞｼｯｸM" pitchFamily="49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294215" y="246965"/>
            <a:ext cx="3403905" cy="487680"/>
            <a:chOff x="181467" y="88668"/>
            <a:chExt cx="3403905" cy="487680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67" y="88668"/>
              <a:ext cx="2639568" cy="48768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26" name="図 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281" y="104249"/>
              <a:ext cx="537091" cy="457892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十字形 28"/>
            <p:cNvSpPr/>
            <p:nvPr/>
          </p:nvSpPr>
          <p:spPr>
            <a:xfrm>
              <a:off x="2845131" y="256630"/>
              <a:ext cx="200025" cy="200025"/>
            </a:xfrm>
            <a:prstGeom prst="plus">
              <a:avLst>
                <a:gd name="adj" fmla="val 3815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3280556" y="2087145"/>
            <a:ext cx="2598875" cy="461665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道　路　情　報</a:t>
            </a:r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670956" y="3858795"/>
            <a:ext cx="3816000" cy="461665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IoT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　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×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　オープンデータ</a:t>
            </a:r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670956" y="4935120"/>
            <a:ext cx="3816000" cy="461665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M" pitchFamily="49" charset="-128"/>
                <a:ea typeface="HGｺﾞｼｯｸM" pitchFamily="49" charset="-128"/>
              </a:rPr>
              <a:t>静岡市イベント情報</a:t>
            </a:r>
            <a:endParaRPr kumimoji="1"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ｺﾞｼｯｸM" pitchFamily="49" charset="-128"/>
              <a:ea typeface="HGｺﾞｼｯｸM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49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1">
            <a:lumMod val="40000"/>
            <a:lumOff val="60000"/>
          </a:schemeClr>
        </a:solidFill>
        <a:ln w="19050">
          <a:noFill/>
        </a:ln>
      </a:spPr>
      <a:bodyPr wrap="square" rtlCol="0">
        <a:spAutoFit/>
      </a:bodyPr>
      <a:lstStyle>
        <a:defPPr>
          <a:spcBef>
            <a:spcPts val="600"/>
          </a:spcBef>
          <a:defRPr kumimoji="1" spc="500" dirty="0" smtClean="0">
            <a:latin typeface="HGｺﾞｼｯｸM" pitchFamily="49" charset="-128"/>
            <a:ea typeface="HGｺﾞｼｯｸM" pitchFamily="49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11109</TotalTime>
  <Pages>0</Pages>
  <Words>1371</Words>
  <Characters>0</Characters>
  <Application>Microsoft Office PowerPoint</Application>
  <DocSecurity>0</DocSecurity>
  <PresentationFormat>画面に合わせる (4:3)</PresentationFormat>
  <Lines>0</Lines>
  <Paragraphs>471</Paragraphs>
  <Slides>16</Slides>
  <Notes>12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16</vt:i4>
      </vt:variant>
    </vt:vector>
  </HeadingPairs>
  <TitlesOfParts>
    <vt:vector size="18" baseType="lpstr">
      <vt:lpstr>Office ​​テーマ</vt:lpstr>
      <vt:lpstr>Office テーマ</vt:lpstr>
      <vt:lpstr>PowerPoint プレゼンテーション</vt:lpstr>
      <vt:lpstr>「しずみちinfo」について</vt:lpstr>
      <vt:lpstr>しずみちinfoの実運用（例）</vt:lpstr>
      <vt:lpstr>「しずみちinfo」による情報提供の課題</vt:lpstr>
      <vt:lpstr>道路規制情報提供の想定</vt:lpstr>
      <vt:lpstr>共同実験の実施へ</vt:lpstr>
      <vt:lpstr>オープンデータ提供方式の構築</vt:lpstr>
      <vt:lpstr>共同実験の成果例</vt:lpstr>
      <vt:lpstr>ＡＰＩによる提供データ</vt:lpstr>
      <vt:lpstr>最　後　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ams_mobile_1</dc:creator>
  <cp:lastModifiedBy>MRI</cp:lastModifiedBy>
  <cp:revision>470</cp:revision>
  <cp:lastPrinted>2016-01-29T11:00:01Z</cp:lastPrinted>
  <dcterms:created xsi:type="dcterms:W3CDTF">2014-09-11T08:13:46Z</dcterms:created>
  <dcterms:modified xsi:type="dcterms:W3CDTF">2016-10-12T13:52:51Z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1041-9.1.0.4586</vt:lpwstr>
  </property>
</Properties>
</file>