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31"/>
  </p:notesMasterIdLst>
  <p:handoutMasterIdLst>
    <p:handoutMasterId r:id="rId32"/>
  </p:handoutMasterIdLst>
  <p:sldIdLst>
    <p:sldId id="901" r:id="rId2"/>
    <p:sldId id="902" r:id="rId3"/>
    <p:sldId id="903" r:id="rId4"/>
    <p:sldId id="904" r:id="rId5"/>
    <p:sldId id="905" r:id="rId6"/>
    <p:sldId id="906" r:id="rId7"/>
    <p:sldId id="907" r:id="rId8"/>
    <p:sldId id="908" r:id="rId9"/>
    <p:sldId id="909" r:id="rId10"/>
    <p:sldId id="910" r:id="rId11"/>
    <p:sldId id="911" r:id="rId12"/>
    <p:sldId id="912" r:id="rId13"/>
    <p:sldId id="913" r:id="rId14"/>
    <p:sldId id="914" r:id="rId15"/>
    <p:sldId id="915" r:id="rId16"/>
    <p:sldId id="916" r:id="rId17"/>
    <p:sldId id="917" r:id="rId18"/>
    <p:sldId id="918" r:id="rId19"/>
    <p:sldId id="919" r:id="rId20"/>
    <p:sldId id="920" r:id="rId21"/>
    <p:sldId id="921" r:id="rId22"/>
    <p:sldId id="922" r:id="rId23"/>
    <p:sldId id="923" r:id="rId24"/>
    <p:sldId id="924" r:id="rId25"/>
    <p:sldId id="925" r:id="rId26"/>
    <p:sldId id="926" r:id="rId27"/>
    <p:sldId id="927" r:id="rId28"/>
    <p:sldId id="928" r:id="rId29"/>
    <p:sldId id="929" r:id="rId30"/>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0000CC"/>
    <a:srgbClr val="FF00FF"/>
    <a:srgbClr val="6B95C7"/>
    <a:srgbClr val="3E6CA4"/>
    <a:srgbClr val="85A7D1"/>
    <a:srgbClr val="779DCB"/>
    <a:srgbClr val="D8480E"/>
    <a:srgbClr val="FAD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2C8FC-CB04-4B74-8F3B-03E24B3E23FD}" v="1" dt="2019-01-08T09:49:32.18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71756" autoAdjust="0"/>
  </p:normalViewPr>
  <p:slideViewPr>
    <p:cSldViewPr>
      <p:cViewPr varScale="1">
        <p:scale>
          <a:sx n="53" d="100"/>
          <a:sy n="53" d="100"/>
        </p:scale>
        <p:origin x="2094" y="78"/>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7" d="100"/>
          <a:sy n="47" d="100"/>
        </p:scale>
        <p:origin x="297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A市</c:v>
                </c:pt>
              </c:strCache>
            </c:strRef>
          </c:tx>
          <c:spPr>
            <a:ln w="28575" cap="rnd">
              <a:solidFill>
                <a:schemeClr val="accent1"/>
              </a:solidFill>
              <a:round/>
            </a:ln>
            <a:effectLst/>
          </c:spPr>
          <c:marker>
            <c:symbol val="none"/>
          </c:marker>
          <c:cat>
            <c:numRef>
              <c:f>Sheet1!$A$2:$A$5</c:f>
              <c:numCache>
                <c:formatCode>General</c:formatCode>
                <c:ptCount val="4"/>
                <c:pt idx="0">
                  <c:v>1</c:v>
                </c:pt>
                <c:pt idx="1">
                  <c:v>2</c:v>
                </c:pt>
                <c:pt idx="2">
                  <c:v>3</c:v>
                </c:pt>
                <c:pt idx="3">
                  <c:v>4</c:v>
                </c:pt>
              </c:numCache>
            </c:numRef>
          </c:cat>
          <c:val>
            <c:numRef>
              <c:f>Sheet1!$B$2:$B$5</c:f>
              <c:numCache>
                <c:formatCode>General</c:formatCode>
                <c:ptCount val="4"/>
                <c:pt idx="0">
                  <c:v>-4.5</c:v>
                </c:pt>
                <c:pt idx="1">
                  <c:v>-6.8</c:v>
                </c:pt>
                <c:pt idx="2">
                  <c:v>-2.4</c:v>
                </c:pt>
                <c:pt idx="3">
                  <c:v>0.2</c:v>
                </c:pt>
              </c:numCache>
            </c:numRef>
          </c:val>
          <c:smooth val="0"/>
          <c:extLst>
            <c:ext xmlns:c16="http://schemas.microsoft.com/office/drawing/2014/chart" uri="{C3380CC4-5D6E-409C-BE32-E72D297353CC}">
              <c16:uniqueId val="{00000000-7F72-4CB7-B6E3-84B96E09FB83}"/>
            </c:ext>
          </c:extLst>
        </c:ser>
        <c:ser>
          <c:idx val="1"/>
          <c:order val="1"/>
          <c:tx>
            <c:strRef>
              <c:f>Sheet1!$C$1</c:f>
              <c:strCache>
                <c:ptCount val="1"/>
                <c:pt idx="0">
                  <c:v>B市</c:v>
                </c:pt>
              </c:strCache>
            </c:strRef>
          </c:tx>
          <c:spPr>
            <a:ln w="28575" cap="rnd">
              <a:solidFill>
                <a:schemeClr val="accent2"/>
              </a:solidFill>
              <a:round/>
            </a:ln>
            <a:effectLst/>
          </c:spPr>
          <c:marker>
            <c:symbol val="none"/>
          </c:marker>
          <c:cat>
            <c:numRef>
              <c:f>Sheet1!$A$2:$A$5</c:f>
              <c:numCache>
                <c:formatCode>General</c:formatCode>
                <c:ptCount val="4"/>
                <c:pt idx="0">
                  <c:v>1</c:v>
                </c:pt>
                <c:pt idx="1">
                  <c:v>2</c:v>
                </c:pt>
                <c:pt idx="2">
                  <c:v>3</c:v>
                </c:pt>
                <c:pt idx="3">
                  <c:v>4</c:v>
                </c:pt>
              </c:numCache>
            </c:numRef>
          </c:cat>
          <c:val>
            <c:numRef>
              <c:f>Sheet1!$C$2:$C$5</c:f>
              <c:numCache>
                <c:formatCode>General</c:formatCode>
                <c:ptCount val="4"/>
                <c:pt idx="0">
                  <c:v>-0.5</c:v>
                </c:pt>
                <c:pt idx="1">
                  <c:v>-2.1</c:v>
                </c:pt>
                <c:pt idx="2">
                  <c:v>1.9</c:v>
                </c:pt>
                <c:pt idx="3">
                  <c:v>3.4</c:v>
                </c:pt>
              </c:numCache>
            </c:numRef>
          </c:val>
          <c:smooth val="0"/>
          <c:extLst>
            <c:ext xmlns:c16="http://schemas.microsoft.com/office/drawing/2014/chart" uri="{C3380CC4-5D6E-409C-BE32-E72D297353CC}">
              <c16:uniqueId val="{00000001-7F72-4CB7-B6E3-84B96E09FB83}"/>
            </c:ext>
          </c:extLst>
        </c:ser>
        <c:ser>
          <c:idx val="2"/>
          <c:order val="2"/>
          <c:tx>
            <c:strRef>
              <c:f>Sheet1!$D$1</c:f>
              <c:strCache>
                <c:ptCount val="1"/>
                <c:pt idx="0">
                  <c:v>C市</c:v>
                </c:pt>
              </c:strCache>
            </c:strRef>
          </c:tx>
          <c:spPr>
            <a:ln w="28575" cap="rnd">
              <a:solidFill>
                <a:schemeClr val="accent3"/>
              </a:solidFill>
              <a:round/>
            </a:ln>
            <a:effectLst/>
          </c:spPr>
          <c:marker>
            <c:symbol val="none"/>
          </c:marker>
          <c:cat>
            <c:numRef>
              <c:f>Sheet1!$A$2:$A$5</c:f>
              <c:numCache>
                <c:formatCode>General</c:formatCode>
                <c:ptCount val="4"/>
                <c:pt idx="0">
                  <c:v>1</c:v>
                </c:pt>
                <c:pt idx="1">
                  <c:v>2</c:v>
                </c:pt>
                <c:pt idx="2">
                  <c:v>3</c:v>
                </c:pt>
                <c:pt idx="3">
                  <c:v>4</c:v>
                </c:pt>
              </c:numCache>
            </c:numRef>
          </c:cat>
          <c:val>
            <c:numRef>
              <c:f>Sheet1!$D$2:$D$5</c:f>
              <c:numCache>
                <c:formatCode>General</c:formatCode>
                <c:ptCount val="4"/>
                <c:pt idx="0">
                  <c:v>1.6</c:v>
                </c:pt>
                <c:pt idx="1">
                  <c:v>0.4</c:v>
                </c:pt>
                <c:pt idx="2">
                  <c:v>3.8</c:v>
                </c:pt>
                <c:pt idx="3">
                  <c:v>6.5</c:v>
                </c:pt>
              </c:numCache>
            </c:numRef>
          </c:val>
          <c:smooth val="0"/>
          <c:extLst>
            <c:ext xmlns:c16="http://schemas.microsoft.com/office/drawing/2014/chart" uri="{C3380CC4-5D6E-409C-BE32-E72D297353CC}">
              <c16:uniqueId val="{00000002-7F72-4CB7-B6E3-84B96E09FB83}"/>
            </c:ext>
          </c:extLst>
        </c:ser>
        <c:ser>
          <c:idx val="3"/>
          <c:order val="3"/>
          <c:tx>
            <c:strRef>
              <c:f>Sheet1!$E$1</c:f>
              <c:strCache>
                <c:ptCount val="1"/>
                <c:pt idx="0">
                  <c:v>D町</c:v>
                </c:pt>
              </c:strCache>
            </c:strRef>
          </c:tx>
          <c:spPr>
            <a:ln w="28575" cap="rnd">
              <a:solidFill>
                <a:schemeClr val="accent4"/>
              </a:solidFill>
              <a:round/>
            </a:ln>
            <a:effectLst/>
          </c:spPr>
          <c:marker>
            <c:symbol val="none"/>
          </c:marker>
          <c:cat>
            <c:numRef>
              <c:f>Sheet1!$A$2:$A$5</c:f>
              <c:numCache>
                <c:formatCode>General</c:formatCode>
                <c:ptCount val="4"/>
                <c:pt idx="0">
                  <c:v>1</c:v>
                </c:pt>
                <c:pt idx="1">
                  <c:v>2</c:v>
                </c:pt>
                <c:pt idx="2">
                  <c:v>3</c:v>
                </c:pt>
                <c:pt idx="3">
                  <c:v>4</c:v>
                </c:pt>
              </c:numCache>
            </c:numRef>
          </c:cat>
          <c:val>
            <c:numRef>
              <c:f>Sheet1!$E$2:$E$5</c:f>
              <c:numCache>
                <c:formatCode>General</c:formatCode>
                <c:ptCount val="4"/>
                <c:pt idx="0">
                  <c:v>11.3</c:v>
                </c:pt>
                <c:pt idx="1">
                  <c:v>8.4</c:v>
                </c:pt>
                <c:pt idx="2">
                  <c:v>13.5</c:v>
                </c:pt>
                <c:pt idx="3">
                  <c:v>17.3</c:v>
                </c:pt>
              </c:numCache>
            </c:numRef>
          </c:val>
          <c:smooth val="0"/>
          <c:extLst>
            <c:ext xmlns:c16="http://schemas.microsoft.com/office/drawing/2014/chart" uri="{C3380CC4-5D6E-409C-BE32-E72D297353CC}">
              <c16:uniqueId val="{00000003-7F72-4CB7-B6E3-84B96E09FB83}"/>
            </c:ext>
          </c:extLst>
        </c:ser>
        <c:dLbls>
          <c:showLegendKey val="0"/>
          <c:showVal val="0"/>
          <c:showCatName val="0"/>
          <c:showSerName val="0"/>
          <c:showPercent val="0"/>
          <c:showBubbleSize val="0"/>
        </c:dLbls>
        <c:smooth val="0"/>
        <c:axId val="111385840"/>
        <c:axId val="111386624"/>
      </c:lineChart>
      <c:catAx>
        <c:axId val="1113858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solidFill>
                <a:latin typeface="メイリオ" panose="020B0604030504040204" pitchFamily="50" charset="-128"/>
                <a:ea typeface="メイリオ" panose="020B0604030504040204" pitchFamily="50" charset="-128"/>
                <a:cs typeface="+mn-cs"/>
              </a:defRPr>
            </a:pPr>
            <a:endParaRPr lang="ja-JP"/>
          </a:p>
        </c:txPr>
        <c:crossAx val="111386624"/>
        <c:crosses val="autoZero"/>
        <c:auto val="1"/>
        <c:lblAlgn val="ctr"/>
        <c:lblOffset val="100"/>
        <c:noMultiLvlLbl val="0"/>
      </c:catAx>
      <c:valAx>
        <c:axId val="111386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solidFill>
                <a:latin typeface="メイリオ" panose="020B0604030504040204" pitchFamily="50" charset="-128"/>
                <a:ea typeface="メイリオ" panose="020B0604030504040204" pitchFamily="50" charset="-128"/>
                <a:cs typeface="+mn-cs"/>
              </a:defRPr>
            </a:pPr>
            <a:endParaRPr lang="ja-JP"/>
          </a:p>
        </c:txPr>
        <c:crossAx val="111385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solidFill>
        <a:schemeClr val="bg2"/>
      </a:solidFill>
    </a:ln>
    <a:effectLst/>
  </c:spPr>
  <c:txPr>
    <a:bodyPr/>
    <a:lstStyle/>
    <a:p>
      <a:pPr>
        <a:defRPr sz="1200">
          <a:solidFill>
            <a:schemeClr val="bg2"/>
          </a:solidFill>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3C0AD30B-1FDC-4CC9-8968-EEE2923C924E}" type="datetimeFigureOut">
              <a:rPr kumimoji="1" lang="ja-JP" altLang="en-US" smtClean="0"/>
              <a:t>2020/6/16</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944BF54-7412-42BF-98B8-BD4FC4DB6FDE}" type="slidenum">
              <a:rPr kumimoji="1" lang="ja-JP" altLang="en-US" smtClean="0"/>
              <a:t>‹#›</a:t>
            </a:fld>
            <a:endParaRPr kumimoji="1" lang="ja-JP" altLang="en-US"/>
          </a:p>
        </p:txBody>
      </p:sp>
    </p:spTree>
    <p:extLst>
      <p:ext uri="{BB962C8B-B14F-4D97-AF65-F5344CB8AC3E}">
        <p14:creationId xmlns:p14="http://schemas.microsoft.com/office/powerpoint/2010/main" val="27264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5053B6B-85F0-4D10-BE8B-30F32F836F75}" type="datetimeFigureOut">
              <a:rPr kumimoji="1" lang="ja-JP" altLang="en-US" smtClean="0"/>
              <a:t>2020/6/16</a:t>
            </a:fld>
            <a:endParaRPr kumimoji="1" lang="ja-JP" altLang="en-US"/>
          </a:p>
        </p:txBody>
      </p:sp>
      <p:sp>
        <p:nvSpPr>
          <p:cNvPr id="4" name="スライド イメージ プレースホルダー 3"/>
          <p:cNvSpPr>
            <a:spLocks noGrp="1" noRot="1" noChangeAspect="1"/>
          </p:cNvSpPr>
          <p:nvPr>
            <p:ph type="sldImg" idx="2"/>
          </p:nvPr>
        </p:nvSpPr>
        <p:spPr>
          <a:xfrm>
            <a:off x="775593" y="756692"/>
            <a:ext cx="5256584" cy="394384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415553" y="4748163"/>
            <a:ext cx="5904656" cy="450547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C593228-728A-4795-AE70-4E5858140379}" type="slidenum">
              <a:rPr kumimoji="1" lang="ja-JP" altLang="en-US" smtClean="0"/>
              <a:t>‹#›</a:t>
            </a:fld>
            <a:endParaRPr kumimoji="1" lang="ja-JP" altLang="en-US"/>
          </a:p>
        </p:txBody>
      </p:sp>
    </p:spTree>
    <p:extLst>
      <p:ext uri="{BB962C8B-B14F-4D97-AF65-F5344CB8AC3E}">
        <p14:creationId xmlns:p14="http://schemas.microsoft.com/office/powerpoint/2010/main" val="26444071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0</a:t>
            </a:fld>
            <a:endParaRPr kumimoji="1" lang="ja-JP" altLang="en-US"/>
          </a:p>
        </p:txBody>
      </p:sp>
    </p:spTree>
    <p:extLst>
      <p:ext uri="{BB962C8B-B14F-4D97-AF65-F5344CB8AC3E}">
        <p14:creationId xmlns:p14="http://schemas.microsoft.com/office/powerpoint/2010/main" val="1339377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この後の解説で利用する用語を、ここで定義します。</a:t>
            </a:r>
          </a:p>
          <a:p>
            <a:r>
              <a:rPr kumimoji="1" lang="ja-JP" altLang="en-US" dirty="0"/>
              <a:t>それぞれの用語の意味は、以下の通りです。</a:t>
            </a:r>
          </a:p>
          <a:p>
            <a:pPr lvl="0"/>
            <a:r>
              <a:rPr kumimoji="1" lang="ja-JP" altLang="ja-JP" sz="1200" kern="1200" dirty="0">
                <a:solidFill>
                  <a:schemeClr val="tx1"/>
                </a:solidFill>
                <a:effectLst/>
                <a:latin typeface="+mn-lt"/>
                <a:ea typeface="+mn-ea"/>
                <a:cs typeface="+mn-cs"/>
              </a:rPr>
              <a:t>キャプション（表題）</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表形式データ全体を表す短い説明。</a:t>
            </a:r>
          </a:p>
          <a:p>
            <a:pPr lvl="0"/>
            <a:r>
              <a:rPr kumimoji="1" lang="ja-JP" altLang="ja-JP" sz="1200" kern="1200" dirty="0">
                <a:solidFill>
                  <a:schemeClr val="tx1"/>
                </a:solidFill>
                <a:effectLst/>
                <a:latin typeface="+mn-lt"/>
                <a:ea typeface="+mn-ea"/>
                <a:cs typeface="+mn-cs"/>
              </a:rPr>
              <a:t>カラム（</a:t>
            </a:r>
            <a:r>
              <a:rPr kumimoji="1" lang="en-US" altLang="ja-JP" sz="1200" kern="1200" dirty="0">
                <a:solidFill>
                  <a:schemeClr val="tx1"/>
                </a:solidFill>
                <a:effectLst/>
                <a:latin typeface="+mn-lt"/>
                <a:ea typeface="+mn-ea"/>
                <a:cs typeface="+mn-cs"/>
              </a:rPr>
              <a:t>Column</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表形式データの、縦方向の列。</a:t>
            </a:r>
          </a:p>
          <a:p>
            <a:pPr lvl="0"/>
            <a:r>
              <a:rPr kumimoji="1" lang="ja-JP" altLang="ja-JP" sz="1200" kern="1200" dirty="0">
                <a:solidFill>
                  <a:schemeClr val="tx1"/>
                </a:solidFill>
                <a:effectLst/>
                <a:latin typeface="+mn-lt"/>
                <a:ea typeface="+mn-ea"/>
                <a:cs typeface="+mn-cs"/>
              </a:rPr>
              <a:t>ロウ（</a:t>
            </a:r>
            <a:r>
              <a:rPr kumimoji="1" lang="en-US" altLang="ja-JP" sz="1200" kern="1200" dirty="0">
                <a:solidFill>
                  <a:schemeClr val="tx1"/>
                </a:solidFill>
                <a:effectLst/>
                <a:latin typeface="+mn-lt"/>
                <a:ea typeface="+mn-ea"/>
                <a:cs typeface="+mn-cs"/>
              </a:rPr>
              <a:t>Raw</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表形式データの、横方向の行。</a:t>
            </a:r>
          </a:p>
          <a:p>
            <a:pPr lvl="0"/>
            <a:r>
              <a:rPr kumimoji="1" lang="ja-JP" altLang="ja-JP" sz="1200" kern="1200" dirty="0">
                <a:solidFill>
                  <a:schemeClr val="tx1"/>
                </a:solidFill>
                <a:effectLst/>
                <a:latin typeface="+mn-lt"/>
                <a:ea typeface="+mn-ea"/>
                <a:cs typeface="+mn-cs"/>
              </a:rPr>
              <a:t>セル（</a:t>
            </a:r>
            <a:r>
              <a:rPr kumimoji="1" lang="en-US" altLang="ja-JP" sz="1200" kern="1200" dirty="0">
                <a:solidFill>
                  <a:schemeClr val="tx1"/>
                </a:solidFill>
                <a:effectLst/>
                <a:latin typeface="+mn-lt"/>
                <a:ea typeface="+mn-ea"/>
                <a:cs typeface="+mn-cs"/>
              </a:rPr>
              <a:t>Cell</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表形式データの各項目。表計算ソフトでは、個々のマス目として表現される。</a:t>
            </a:r>
          </a:p>
          <a:p>
            <a:pPr lvl="0"/>
            <a:r>
              <a:rPr kumimoji="1" lang="ja-JP" altLang="ja-JP" sz="1200" kern="1200" dirty="0">
                <a:solidFill>
                  <a:schemeClr val="tx1"/>
                </a:solidFill>
                <a:effectLst/>
                <a:latin typeface="+mn-lt"/>
                <a:ea typeface="+mn-ea"/>
                <a:cs typeface="+mn-cs"/>
              </a:rPr>
              <a:t>データセル（</a:t>
            </a:r>
            <a:r>
              <a:rPr kumimoji="1" lang="en-US" altLang="ja-JP" sz="1200" kern="1200" dirty="0">
                <a:solidFill>
                  <a:schemeClr val="tx1"/>
                </a:solidFill>
                <a:effectLst/>
                <a:latin typeface="+mn-lt"/>
                <a:ea typeface="+mn-ea"/>
                <a:cs typeface="+mn-cs"/>
              </a:rPr>
              <a:t>Data Cell</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表形式データにおいて、数値データ本体が格納されるセル。</a:t>
            </a:r>
          </a:p>
          <a:p>
            <a:pPr lvl="0"/>
            <a:r>
              <a:rPr kumimoji="1" lang="ja-JP" altLang="ja-JP" sz="1200" kern="1200" dirty="0">
                <a:solidFill>
                  <a:schemeClr val="tx1"/>
                </a:solidFill>
                <a:effectLst/>
                <a:latin typeface="+mn-lt"/>
                <a:ea typeface="+mn-ea"/>
                <a:cs typeface="+mn-cs"/>
              </a:rPr>
              <a:t>タイトル（</a:t>
            </a:r>
            <a:r>
              <a:rPr kumimoji="1" lang="en-US" altLang="ja-JP" sz="1200" kern="1200" dirty="0">
                <a:solidFill>
                  <a:schemeClr val="tx1"/>
                </a:solidFill>
                <a:effectLst/>
                <a:latin typeface="+mn-lt"/>
                <a:ea typeface="+mn-ea"/>
                <a:cs typeface="+mn-cs"/>
              </a:rPr>
              <a:t>Title</a:t>
            </a:r>
            <a:r>
              <a:rPr kumimoji="1" lang="ja-JP" altLang="ja-JP" sz="1200" kern="1200" dirty="0" err="1">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題目）</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表形式データの、各カラムの冒頭。カラムに含まれるデータセルの内容や単位を説明する。</a:t>
            </a:r>
          </a:p>
          <a:p>
            <a:pPr lvl="0"/>
            <a:r>
              <a:rPr kumimoji="1" lang="ja-JP" altLang="ja-JP" sz="1200" kern="1200" dirty="0">
                <a:solidFill>
                  <a:schemeClr val="tx1"/>
                </a:solidFill>
                <a:effectLst/>
                <a:latin typeface="+mn-lt"/>
                <a:ea typeface="+mn-ea"/>
                <a:cs typeface="+mn-cs"/>
              </a:rPr>
              <a:t>タイトル行</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　タ</a:t>
            </a:r>
            <a:r>
              <a:rPr kumimoji="1" lang="ja-JP" altLang="ja-JP" sz="1200" kern="1200" dirty="0">
                <a:solidFill>
                  <a:schemeClr val="tx1"/>
                </a:solidFill>
                <a:effectLst/>
                <a:latin typeface="+mn-lt"/>
                <a:ea typeface="+mn-ea"/>
                <a:cs typeface="+mn-cs"/>
              </a:rPr>
              <a:t>イトルが配置された行。</a:t>
            </a:r>
          </a:p>
          <a:p>
            <a:pPr lvl="0"/>
            <a:r>
              <a:rPr kumimoji="1" lang="ja-JP" altLang="ja-JP" sz="1200" kern="1200" dirty="0">
                <a:solidFill>
                  <a:schemeClr val="tx1"/>
                </a:solidFill>
                <a:effectLst/>
                <a:latin typeface="+mn-lt"/>
                <a:ea typeface="+mn-ea"/>
                <a:cs typeface="+mn-cs"/>
              </a:rPr>
              <a:t>テーブル（</a:t>
            </a:r>
            <a:r>
              <a:rPr kumimoji="1" lang="en-US" altLang="ja-JP" sz="1200" kern="1200" dirty="0">
                <a:solidFill>
                  <a:schemeClr val="tx1"/>
                </a:solidFill>
                <a:effectLst/>
                <a:latin typeface="+mn-lt"/>
                <a:ea typeface="+mn-ea"/>
                <a:cs typeface="+mn-cs"/>
              </a:rPr>
              <a:t>Table</a:t>
            </a:r>
            <a:r>
              <a:rPr kumimoji="1" lang="ja-JP" altLang="ja-JP" sz="1200" kern="1200" dirty="0" err="1">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表）</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行以上からなるタイトル行、</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行以上のデータセル、</a:t>
            </a:r>
            <a:r>
              <a:rPr kumimoji="1" lang="en-US" altLang="ja-JP" sz="1200" kern="1200" dirty="0">
                <a:solidFill>
                  <a:schemeClr val="tx1"/>
                </a:solidFill>
                <a:effectLst/>
                <a:latin typeface="+mn-lt"/>
                <a:ea typeface="+mn-ea"/>
                <a:cs typeface="+mn-cs"/>
              </a:rPr>
              <a:t>0</a:t>
            </a:r>
            <a:r>
              <a:rPr kumimoji="1" lang="ja-JP" altLang="ja-JP" sz="1200" kern="1200" dirty="0">
                <a:solidFill>
                  <a:schemeClr val="tx1"/>
                </a:solidFill>
                <a:effectLst/>
                <a:latin typeface="+mn-lt"/>
                <a:ea typeface="+mn-ea"/>
                <a:cs typeface="+mn-cs"/>
              </a:rPr>
              <a:t>行以上の脚注からなる、セルの集合。</a:t>
            </a:r>
          </a:p>
          <a:p>
            <a:pPr lvl="0"/>
            <a:r>
              <a:rPr kumimoji="1" lang="ja-JP" altLang="ja-JP" sz="1200" kern="1200" dirty="0">
                <a:solidFill>
                  <a:schemeClr val="tx1"/>
                </a:solidFill>
                <a:effectLst/>
                <a:latin typeface="+mn-lt"/>
                <a:ea typeface="+mn-ea"/>
                <a:cs typeface="+mn-cs"/>
              </a:rPr>
              <a:t>データセット（</a:t>
            </a:r>
            <a:r>
              <a:rPr kumimoji="1" lang="en-US" altLang="ja-JP" sz="1200" kern="1200" dirty="0">
                <a:solidFill>
                  <a:schemeClr val="tx1"/>
                </a:solidFill>
                <a:effectLst/>
                <a:latin typeface="+mn-lt"/>
                <a:ea typeface="+mn-ea"/>
                <a:cs typeface="+mn-cs"/>
              </a:rPr>
              <a:t>Dataset</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テーブルを含む表形式データのまとまり。</a:t>
            </a:r>
          </a:p>
          <a:p>
            <a:pPr lvl="0"/>
            <a:r>
              <a:rPr kumimoji="1" lang="ja-JP" altLang="ja-JP" sz="1200" kern="1200" dirty="0">
                <a:solidFill>
                  <a:schemeClr val="tx1"/>
                </a:solidFill>
                <a:effectLst/>
                <a:latin typeface="+mn-lt"/>
                <a:ea typeface="+mn-ea"/>
                <a:cs typeface="+mn-cs"/>
              </a:rPr>
              <a:t>脚注</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表形式データに付与する、タイトルやデータセルに対する補助説明。</a:t>
            </a:r>
          </a:p>
          <a:p>
            <a:pPr lvl="0"/>
            <a:r>
              <a:rPr kumimoji="1" lang="ja-JP" altLang="ja-JP" sz="1200" kern="1200" dirty="0">
                <a:solidFill>
                  <a:schemeClr val="tx1"/>
                </a:solidFill>
                <a:effectLst/>
                <a:latin typeface="+mn-lt"/>
                <a:ea typeface="+mn-ea"/>
                <a:cs typeface="+mn-cs"/>
              </a:rPr>
              <a:t>脚注番号</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タイトルやデータセルに付与する、脚注と結びつけるための番号。</a:t>
            </a:r>
          </a:p>
          <a:p>
            <a:pPr lvl="0"/>
            <a:r>
              <a:rPr kumimoji="1" lang="ja-JP" altLang="ja-JP" sz="1200" kern="1200" dirty="0">
                <a:solidFill>
                  <a:schemeClr val="tx1"/>
                </a:solidFill>
                <a:effectLst/>
                <a:latin typeface="+mn-lt"/>
                <a:ea typeface="+mn-ea"/>
                <a:cs typeface="+mn-cs"/>
              </a:rPr>
              <a:t>単位</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数値の基準となる、約束された一定量。例えば、</a:t>
            </a:r>
            <a:r>
              <a:rPr kumimoji="1" lang="en-US" altLang="ja-JP" sz="1200" kern="1200" dirty="0">
                <a:solidFill>
                  <a:schemeClr val="tx1"/>
                </a:solidFill>
                <a:effectLst/>
                <a:latin typeface="+mn-lt"/>
                <a:ea typeface="+mn-ea"/>
                <a:cs typeface="+mn-cs"/>
              </a:rPr>
              <a:t> "m"</a:t>
            </a:r>
            <a:r>
              <a:rPr kumimoji="1" lang="ja-JP" altLang="ja-JP" sz="1200" kern="1200" dirty="0">
                <a:solidFill>
                  <a:schemeClr val="tx1"/>
                </a:solidFill>
                <a:effectLst/>
                <a:latin typeface="+mn-lt"/>
                <a:ea typeface="+mn-ea"/>
                <a:cs typeface="+mn-cs"/>
              </a:rPr>
              <a:t>（メートル）や</a:t>
            </a:r>
            <a:r>
              <a:rPr kumimoji="1" lang="en-US" altLang="ja-JP" sz="1200" kern="1200" dirty="0">
                <a:solidFill>
                  <a:schemeClr val="tx1"/>
                </a:solidFill>
                <a:effectLst/>
                <a:latin typeface="+mn-lt"/>
                <a:ea typeface="+mn-ea"/>
                <a:cs typeface="+mn-cs"/>
              </a:rPr>
              <a:t>"g"</a:t>
            </a:r>
            <a:r>
              <a:rPr kumimoji="1" lang="ja-JP" altLang="ja-JP" sz="1200" kern="1200" dirty="0">
                <a:solidFill>
                  <a:schemeClr val="tx1"/>
                </a:solidFill>
                <a:effectLst/>
                <a:latin typeface="+mn-lt"/>
                <a:ea typeface="+mn-ea"/>
                <a:cs typeface="+mn-cs"/>
              </a:rPr>
              <a:t>（グラム）に代表される物理単位や、「円」「ドル」に代表される貨幣単位等がある。</a:t>
            </a:r>
          </a:p>
          <a:p>
            <a:pPr lvl="0"/>
            <a:r>
              <a:rPr kumimoji="1" lang="ja-JP" altLang="ja-JP" sz="1200" kern="1200" dirty="0">
                <a:solidFill>
                  <a:schemeClr val="tx1"/>
                </a:solidFill>
                <a:effectLst/>
                <a:latin typeface="+mn-lt"/>
                <a:ea typeface="+mn-ea"/>
                <a:cs typeface="+mn-cs"/>
              </a:rPr>
              <a:t>記数単位</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データセルの値の桁を示す数。たとえば、単位として「百万円」と書かれているカラムの記数単位は「</a:t>
            </a:r>
            <a:r>
              <a:rPr kumimoji="1" lang="en-US" altLang="ja-JP" sz="1200" kern="1200" dirty="0">
                <a:solidFill>
                  <a:schemeClr val="tx1"/>
                </a:solidFill>
                <a:effectLst/>
                <a:latin typeface="+mn-lt"/>
                <a:ea typeface="+mn-ea"/>
                <a:cs typeface="+mn-cs"/>
              </a:rPr>
              <a:t>1,000,000</a:t>
            </a:r>
            <a:r>
              <a:rPr kumimoji="1" lang="ja-JP" altLang="ja-JP" sz="1200" kern="1200" dirty="0">
                <a:solidFill>
                  <a:schemeClr val="tx1"/>
                </a:solidFill>
                <a:effectLst/>
                <a:latin typeface="+mn-lt"/>
                <a:ea typeface="+mn-ea"/>
                <a:cs typeface="+mn-cs"/>
              </a:rPr>
              <a:t>」である。実際の値は、データセルの値に記数単位を乗じたものである。</a:t>
            </a:r>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9</a:t>
            </a:fld>
            <a:endParaRPr kumimoji="1" lang="ja-JP" altLang="en-US"/>
          </a:p>
        </p:txBody>
      </p:sp>
    </p:spTree>
    <p:extLst>
      <p:ext uri="{BB962C8B-B14F-4D97-AF65-F5344CB8AC3E}">
        <p14:creationId xmlns:p14="http://schemas.microsoft.com/office/powerpoint/2010/main" val="1204218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1</a:t>
            </a:r>
            <a:r>
              <a:rPr kumimoji="1" lang="ja-JP" altLang="en-US" dirty="0"/>
              <a:t>の留意事項は、「</a:t>
            </a:r>
            <a:r>
              <a:rPr kumimoji="1" lang="en-US" altLang="ja-JP" dirty="0"/>
              <a:t>1</a:t>
            </a:r>
            <a:r>
              <a:rPr kumimoji="1" lang="ja-JP" altLang="en-US" dirty="0" err="1"/>
              <a:t>つの</a:t>
            </a:r>
            <a:r>
              <a:rPr kumimoji="1" lang="ja-JP" altLang="en-US" dirty="0"/>
              <a:t>データセットには、</a:t>
            </a:r>
            <a:r>
              <a:rPr kumimoji="1" lang="en-US" altLang="ja-JP" dirty="0"/>
              <a:t>1</a:t>
            </a:r>
            <a:r>
              <a:rPr kumimoji="1" lang="ja-JP" altLang="en-US" dirty="0" err="1"/>
              <a:t>つの</a:t>
            </a:r>
            <a:r>
              <a:rPr kumimoji="1" lang="ja-JP" altLang="en-US" dirty="0"/>
              <a:t>テーブルのみ含む」です。</a:t>
            </a:r>
          </a:p>
          <a:p>
            <a:r>
              <a:rPr kumimoji="1" lang="ja-JP" altLang="en-US" dirty="0"/>
              <a:t>左側の図には、</a:t>
            </a:r>
            <a:r>
              <a:rPr kumimoji="1" lang="ja-JP" altLang="ja-JP" sz="1200" kern="1200" dirty="0">
                <a:solidFill>
                  <a:schemeClr val="tx1"/>
                </a:solidFill>
                <a:effectLst/>
                <a:latin typeface="+mn-lt"/>
                <a:ea typeface="+mn-ea"/>
                <a:cs typeface="+mn-cs"/>
              </a:rPr>
              <a:t>複数の表</a:t>
            </a:r>
            <a:r>
              <a:rPr kumimoji="1" lang="ja-JP" altLang="en-US" sz="1200" kern="1200" dirty="0">
                <a:solidFill>
                  <a:schemeClr val="tx1"/>
                </a:solidFill>
                <a:effectLst/>
                <a:latin typeface="+mn-lt"/>
                <a:ea typeface="+mn-ea"/>
                <a:cs typeface="+mn-cs"/>
              </a:rPr>
              <a:t>があります</a:t>
            </a:r>
            <a:r>
              <a:rPr kumimoji="1" lang="ja-JP" altLang="ja-JP" sz="1200" kern="1200" dirty="0">
                <a:solidFill>
                  <a:schemeClr val="tx1"/>
                </a:solidFill>
                <a:effectLst/>
                <a:latin typeface="+mn-lt"/>
                <a:ea typeface="+mn-ea"/>
                <a:cs typeface="+mn-cs"/>
              </a:rPr>
              <a:t>。</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このようなデータセットをコンピュータが解読するためには、表の切れ目を扱う必要があり、解読手順が複雑にな</a:t>
            </a:r>
            <a:r>
              <a:rPr kumimoji="1" lang="ja-JP" altLang="en-US" sz="1200" kern="1200" dirty="0">
                <a:solidFill>
                  <a:schemeClr val="tx1"/>
                </a:solidFill>
                <a:effectLst/>
                <a:latin typeface="+mn-lt"/>
                <a:ea typeface="+mn-ea"/>
                <a:cs typeface="+mn-cs"/>
              </a:rPr>
              <a:t>ります</a:t>
            </a:r>
            <a:r>
              <a:rPr kumimoji="1" lang="ja-JP" altLang="ja-JP" sz="1200" kern="1200" dirty="0">
                <a:solidFill>
                  <a:schemeClr val="tx1"/>
                </a:solidFill>
                <a:effectLst/>
                <a:latin typeface="+mn-lt"/>
                <a:ea typeface="+mn-ea"/>
                <a:cs typeface="+mn-cs"/>
              </a:rPr>
              <a:t>。</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このため、</a:t>
            </a:r>
            <a:r>
              <a:rPr kumimoji="1" lang="en-US" altLang="ja-JP" sz="1200" kern="1200" dirty="0">
                <a:solidFill>
                  <a:schemeClr val="tx1"/>
                </a:solidFill>
                <a:effectLst/>
                <a:latin typeface="+mn-lt"/>
                <a:ea typeface="+mn-ea"/>
                <a:cs typeface="+mn-cs"/>
              </a:rPr>
              <a:t>1</a:t>
            </a:r>
            <a:r>
              <a:rPr kumimoji="1" lang="ja-JP" altLang="ja-JP" sz="1200" kern="1200" dirty="0" err="1">
                <a:solidFill>
                  <a:schemeClr val="tx1"/>
                </a:solidFill>
                <a:effectLst/>
                <a:latin typeface="+mn-lt"/>
                <a:ea typeface="+mn-ea"/>
                <a:cs typeface="+mn-cs"/>
              </a:rPr>
              <a:t>つの</a:t>
            </a:r>
            <a:r>
              <a:rPr kumimoji="1" lang="ja-JP" altLang="ja-JP" sz="1200" kern="1200" dirty="0">
                <a:solidFill>
                  <a:schemeClr val="tx1"/>
                </a:solidFill>
                <a:effectLst/>
                <a:latin typeface="+mn-lt"/>
                <a:ea typeface="+mn-ea"/>
                <a:cs typeface="+mn-cs"/>
              </a:rPr>
              <a:t>データセットには、</a:t>
            </a:r>
            <a:r>
              <a:rPr kumimoji="1" lang="en-US" altLang="ja-JP" sz="1200" kern="1200" dirty="0">
                <a:solidFill>
                  <a:schemeClr val="tx1"/>
                </a:solidFill>
                <a:effectLst/>
                <a:latin typeface="+mn-lt"/>
                <a:ea typeface="+mn-ea"/>
                <a:cs typeface="+mn-cs"/>
              </a:rPr>
              <a:t>1</a:t>
            </a:r>
            <a:r>
              <a:rPr kumimoji="1" lang="ja-JP" altLang="ja-JP" sz="1200" kern="1200" dirty="0" err="1">
                <a:solidFill>
                  <a:schemeClr val="tx1"/>
                </a:solidFill>
                <a:effectLst/>
                <a:latin typeface="+mn-lt"/>
                <a:ea typeface="+mn-ea"/>
                <a:cs typeface="+mn-cs"/>
              </a:rPr>
              <a:t>つの</a:t>
            </a:r>
            <a:r>
              <a:rPr kumimoji="1" lang="ja-JP" altLang="ja-JP" sz="1200" kern="1200" dirty="0">
                <a:solidFill>
                  <a:schemeClr val="tx1"/>
                </a:solidFill>
                <a:effectLst/>
                <a:latin typeface="+mn-lt"/>
                <a:ea typeface="+mn-ea"/>
                <a:cs typeface="+mn-cs"/>
              </a:rPr>
              <a:t>表のみを持つべきで</a:t>
            </a:r>
            <a:r>
              <a:rPr kumimoji="1" lang="ja-JP" altLang="en-US" sz="1200" kern="1200" dirty="0">
                <a:solidFill>
                  <a:schemeClr val="tx1"/>
                </a:solidFill>
                <a:effectLst/>
                <a:latin typeface="+mn-lt"/>
                <a:ea typeface="+mn-ea"/>
                <a:cs typeface="+mn-cs"/>
              </a:rPr>
              <a:t>す</a:t>
            </a:r>
            <a:r>
              <a:rPr kumimoji="1" lang="ja-JP" altLang="ja-JP" sz="1200" kern="1200" dirty="0">
                <a:solidFill>
                  <a:schemeClr val="tx1"/>
                </a:solidFill>
                <a:effectLst/>
                <a:latin typeface="+mn-lt"/>
                <a:ea typeface="+mn-ea"/>
                <a:cs typeface="+mn-cs"/>
              </a:rPr>
              <a:t>。</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複数の表が必要である場合は、その数だけ分割</a:t>
            </a:r>
            <a:r>
              <a:rPr kumimoji="1" lang="ja-JP" altLang="en-US" sz="1200" kern="1200" dirty="0">
                <a:solidFill>
                  <a:schemeClr val="tx1"/>
                </a:solidFill>
                <a:effectLst/>
                <a:latin typeface="+mn-lt"/>
                <a:ea typeface="+mn-ea"/>
                <a:cs typeface="+mn-cs"/>
              </a:rPr>
              <a:t>しましょう。</a:t>
            </a:r>
            <a:endParaRPr lang="ja-JP" altLang="en-US" sz="1200" dirty="0">
              <a:solidFill>
                <a:schemeClr val="tx1"/>
              </a:solidFill>
              <a:latin typeface="+mn-ea"/>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10</a:t>
            </a:fld>
            <a:endParaRPr kumimoji="1" lang="ja-JP" altLang="en-US"/>
          </a:p>
        </p:txBody>
      </p:sp>
    </p:spTree>
    <p:extLst>
      <p:ext uri="{BB962C8B-B14F-4D97-AF65-F5344CB8AC3E}">
        <p14:creationId xmlns:p14="http://schemas.microsoft.com/office/powerpoint/2010/main" val="235432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2</a:t>
            </a:r>
            <a:r>
              <a:rPr kumimoji="1" lang="ja-JP" altLang="en-US" dirty="0"/>
              <a:t>の留意事項は、「データセルに、整形や位取りのための文字（スペース、改行、カンマ等）を含めない」です。</a:t>
            </a:r>
          </a:p>
          <a:p>
            <a:r>
              <a:rPr kumimoji="1" lang="ja-JP" altLang="en-US" dirty="0"/>
              <a:t>左側の図の集計項目カラムにある「ああ」「いい」等のデータセルには、整形のための空白があります。</a:t>
            </a:r>
          </a:p>
          <a:p>
            <a:r>
              <a:rPr kumimoji="1" lang="ja-JP" altLang="en-US" dirty="0"/>
              <a:t>データセルに含まれる空白や改行に意味があるどうか、機械は判別できません。</a:t>
            </a:r>
          </a:p>
          <a:p>
            <a:r>
              <a:rPr kumimoji="1" lang="ja-JP" altLang="en-US" dirty="0"/>
              <a:t>また、数値データには位取りのためのカンマが含まれています。カンマを除かなければ、機械はそのデータを正しい値として認識できません。</a:t>
            </a:r>
          </a:p>
          <a:p>
            <a:r>
              <a:rPr kumimoji="1" lang="ja-JP" altLang="en-US" dirty="0"/>
              <a:t>このため、機械の解読に不要な空白や改行、カンマ等を除きましょう。</a:t>
            </a:r>
            <a:endParaRPr lang="ja-JP" altLang="en-US" sz="1200" dirty="0">
              <a:solidFill>
                <a:schemeClr val="tx1"/>
              </a:solidFill>
              <a:latin typeface="+mn-ea"/>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11</a:t>
            </a:fld>
            <a:endParaRPr kumimoji="1" lang="ja-JP" altLang="en-US"/>
          </a:p>
        </p:txBody>
      </p:sp>
    </p:spTree>
    <p:extLst>
      <p:ext uri="{BB962C8B-B14F-4D97-AF65-F5344CB8AC3E}">
        <p14:creationId xmlns:p14="http://schemas.microsoft.com/office/powerpoint/2010/main" val="442520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3</a:t>
            </a:r>
            <a:r>
              <a:rPr kumimoji="1" lang="ja-JP" altLang="en-US" dirty="0"/>
              <a:t>の留意事項は、「年の値には、西暦表記とし、和暦を併記する」です。</a:t>
            </a:r>
            <a:endParaRPr kumimoji="1" lang="en-US" altLang="ja-JP" dirty="0"/>
          </a:p>
          <a:p>
            <a:r>
              <a:rPr kumimoji="1" lang="ja-JP" altLang="en-US" dirty="0"/>
              <a:t>左側の図の年次カラムは和暦で書かれています。</a:t>
            </a:r>
          </a:p>
          <a:p>
            <a:r>
              <a:rPr kumimoji="1" lang="ja-JP" altLang="en-US" dirty="0"/>
              <a:t>コンピュータのプログラムでは、年の値を数値の大小により比較することが多いです。</a:t>
            </a:r>
          </a:p>
          <a:p>
            <a:r>
              <a:rPr kumimoji="1" lang="ja-JP" altLang="en-US" dirty="0"/>
              <a:t>このため、年の値は、年が経過するごとに値が増加する西暦とし、必要に応じて和暦を併記しましょう。</a:t>
            </a:r>
            <a:endParaRPr lang="ja-JP" altLang="en-US" sz="1200" dirty="0">
              <a:solidFill>
                <a:schemeClr val="tx1"/>
              </a:solidFill>
              <a:latin typeface="+mn-ea"/>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12</a:t>
            </a:fld>
            <a:endParaRPr kumimoji="1" lang="ja-JP" altLang="en-US"/>
          </a:p>
        </p:txBody>
      </p:sp>
    </p:spTree>
    <p:extLst>
      <p:ext uri="{BB962C8B-B14F-4D97-AF65-F5344CB8AC3E}">
        <p14:creationId xmlns:p14="http://schemas.microsoft.com/office/powerpoint/2010/main" val="695377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4</a:t>
            </a:r>
            <a:r>
              <a:rPr kumimoji="1" lang="ja-JP" altLang="en-US" dirty="0"/>
              <a:t>の留意事項は、「数値等のデータの値やタイトル、単位以外の情報を、セルに含めない」です。</a:t>
            </a:r>
            <a:endParaRPr kumimoji="1" lang="en-US" altLang="ja-JP" dirty="0"/>
          </a:p>
          <a:p>
            <a:r>
              <a:rPr kumimoji="1" lang="ja-JP" altLang="en-US" dirty="0"/>
              <a:t>左側の図の差分の合計値は「</a:t>
            </a:r>
            <a:r>
              <a:rPr kumimoji="1" lang="en-US" altLang="ja-JP" dirty="0"/>
              <a:t>a) 69</a:t>
            </a:r>
            <a:r>
              <a:rPr kumimoji="1" lang="ja-JP" altLang="en-US" dirty="0"/>
              <a:t>」です。</a:t>
            </a:r>
          </a:p>
          <a:p>
            <a:r>
              <a:rPr kumimoji="1" lang="ja-JP" altLang="en-US" dirty="0"/>
              <a:t>このセルには、値である「</a:t>
            </a:r>
            <a:r>
              <a:rPr kumimoji="1" lang="en-US" altLang="ja-JP" dirty="0"/>
              <a:t>69</a:t>
            </a:r>
            <a:r>
              <a:rPr kumimoji="1" lang="ja-JP" altLang="en-US" dirty="0"/>
              <a:t>」と、注釈番号である「</a:t>
            </a:r>
            <a:r>
              <a:rPr kumimoji="1" lang="en-US" altLang="ja-JP" dirty="0"/>
              <a:t>a)</a:t>
            </a:r>
            <a:r>
              <a:rPr kumimoji="1" lang="ja-JP" altLang="en-US" dirty="0"/>
              <a:t>」の両方が含まれています。</a:t>
            </a:r>
          </a:p>
          <a:p>
            <a:r>
              <a:rPr kumimoji="1" lang="ja-JP" altLang="en-US" dirty="0"/>
              <a:t>機械がこのセルを解読するには、「</a:t>
            </a:r>
            <a:r>
              <a:rPr kumimoji="1" lang="en-US" altLang="ja-JP" dirty="0"/>
              <a:t>a)</a:t>
            </a:r>
            <a:r>
              <a:rPr kumimoji="1" lang="ja-JP" altLang="en-US" dirty="0"/>
              <a:t>」が注釈番号であることを理解し、それを事前に除かなければなりません。</a:t>
            </a:r>
          </a:p>
          <a:p>
            <a:r>
              <a:rPr kumimoji="1" lang="ja-JP" altLang="en-US" dirty="0"/>
              <a:t>このため、機械に解読させるべき数値やタイトル以外の情報を、セルには持たせないようにしましょう。</a:t>
            </a:r>
            <a:endParaRPr lang="ja-JP" altLang="en-US" sz="1200" dirty="0">
              <a:solidFill>
                <a:schemeClr val="tx1"/>
              </a:solidFill>
              <a:latin typeface="+mn-ea"/>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13</a:t>
            </a:fld>
            <a:endParaRPr kumimoji="1" lang="ja-JP" altLang="en-US"/>
          </a:p>
        </p:txBody>
      </p:sp>
    </p:spTree>
    <p:extLst>
      <p:ext uri="{BB962C8B-B14F-4D97-AF65-F5344CB8AC3E}">
        <p14:creationId xmlns:p14="http://schemas.microsoft.com/office/powerpoint/2010/main" val="2688523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5</a:t>
            </a:r>
            <a:r>
              <a:rPr kumimoji="1" lang="ja-JP" altLang="en-US" dirty="0"/>
              <a:t>の留意事項は、「すべてのセルは、他のセルと結合しない」です。</a:t>
            </a:r>
            <a:endParaRPr kumimoji="1" lang="en-US" altLang="ja-JP" dirty="0"/>
          </a:p>
          <a:p>
            <a:r>
              <a:rPr kumimoji="1" lang="ja-JP" altLang="en-US" dirty="0"/>
              <a:t>左側の図は、タイトルのセルが結合されています。</a:t>
            </a:r>
          </a:p>
          <a:p>
            <a:r>
              <a:rPr kumimoji="1" lang="ja-JP" altLang="en-US" dirty="0"/>
              <a:t>通常、結合されたセルは、原則的にはすべて同じ値を持ちます。</a:t>
            </a:r>
          </a:p>
          <a:p>
            <a:r>
              <a:rPr kumimoji="1" lang="ja-JP" altLang="en-US" dirty="0"/>
              <a:t>これを機械が解読するためには、結合されたセルの値と、結合されている範囲を認識する必要があります。</a:t>
            </a:r>
          </a:p>
          <a:p>
            <a:r>
              <a:rPr kumimoji="1" lang="ja-JP" altLang="en-US" dirty="0"/>
              <a:t>このため、セルは結合せず、同じ値を記載するようにしましょう。</a:t>
            </a:r>
            <a:endParaRPr lang="ja-JP" altLang="en-US" sz="1200" dirty="0">
              <a:solidFill>
                <a:schemeClr val="tx1"/>
              </a:solidFill>
              <a:latin typeface="+mn-ea"/>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14</a:t>
            </a:fld>
            <a:endParaRPr kumimoji="1" lang="ja-JP" altLang="en-US"/>
          </a:p>
        </p:txBody>
      </p:sp>
    </p:spTree>
    <p:extLst>
      <p:ext uri="{BB962C8B-B14F-4D97-AF65-F5344CB8AC3E}">
        <p14:creationId xmlns:p14="http://schemas.microsoft.com/office/powerpoint/2010/main" val="3259039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6</a:t>
            </a:r>
            <a:r>
              <a:rPr kumimoji="1" lang="ja-JP" altLang="en-US" dirty="0"/>
              <a:t>の留意事項は、「値が存在しない場合を除き、データセルを空白にしない。（データ値を省略しない）」です。</a:t>
            </a:r>
            <a:endParaRPr kumimoji="1" lang="en-US" altLang="ja-JP" dirty="0"/>
          </a:p>
          <a:p>
            <a:r>
              <a:rPr kumimoji="1" lang="ja-JP" altLang="en-US" dirty="0"/>
              <a:t>左側の図、「年次」セルの平成</a:t>
            </a:r>
            <a:r>
              <a:rPr kumimoji="1" lang="en-US" altLang="ja-JP" dirty="0"/>
              <a:t>5</a:t>
            </a:r>
            <a:r>
              <a:rPr kumimoji="1" lang="ja-JP" altLang="en-US" dirty="0"/>
              <a:t>年以降の第</a:t>
            </a:r>
            <a:r>
              <a:rPr kumimoji="1" lang="en-US" altLang="ja-JP" dirty="0"/>
              <a:t>1</a:t>
            </a:r>
            <a:r>
              <a:rPr kumimoji="1" lang="ja-JP" altLang="en-US" dirty="0"/>
              <a:t>列及び第</a:t>
            </a:r>
            <a:r>
              <a:rPr kumimoji="1" lang="en-US" altLang="ja-JP" dirty="0"/>
              <a:t>3</a:t>
            </a:r>
            <a:r>
              <a:rPr kumimoji="1" lang="ja-JP" altLang="en-US" dirty="0"/>
              <a:t>列は、空白です。</a:t>
            </a:r>
          </a:p>
          <a:p>
            <a:r>
              <a:rPr kumimoji="1" lang="ja-JP" altLang="en-US" dirty="0"/>
              <a:t>我々は、「平成</a:t>
            </a:r>
            <a:r>
              <a:rPr kumimoji="1" lang="en-US" altLang="ja-JP" dirty="0"/>
              <a:t>5</a:t>
            </a:r>
            <a:r>
              <a:rPr kumimoji="1" lang="ja-JP" altLang="en-US" dirty="0"/>
              <a:t>年」の下のデータセルは「平成」と「年」が省略されて、これは「平成</a:t>
            </a:r>
            <a:r>
              <a:rPr kumimoji="1" lang="en-US" altLang="ja-JP" dirty="0"/>
              <a:t>6</a:t>
            </a:r>
            <a:r>
              <a:rPr kumimoji="1" lang="ja-JP" altLang="en-US" dirty="0"/>
              <a:t>年」のことがあることがわかりますが、機械には分からりません。</a:t>
            </a:r>
          </a:p>
          <a:p>
            <a:r>
              <a:rPr kumimoji="1" lang="ja-JP" altLang="en-US" dirty="0"/>
              <a:t>このため、このようなデータを機械判読に適した構造にするためには、値が存在しない場合を除き、データセルを空白にせず、値は省略しないようにしましょう。</a:t>
            </a:r>
            <a:endParaRPr lang="ja-JP" altLang="en-US" sz="1200" dirty="0">
              <a:solidFill>
                <a:schemeClr val="tx1"/>
              </a:solidFill>
              <a:latin typeface="+mn-ea"/>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15</a:t>
            </a:fld>
            <a:endParaRPr kumimoji="1" lang="ja-JP" altLang="en-US"/>
          </a:p>
        </p:txBody>
      </p:sp>
    </p:spTree>
    <p:extLst>
      <p:ext uri="{BB962C8B-B14F-4D97-AF65-F5344CB8AC3E}">
        <p14:creationId xmlns:p14="http://schemas.microsoft.com/office/powerpoint/2010/main" val="2811245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7</a:t>
            </a:r>
            <a:r>
              <a:rPr kumimoji="1" lang="ja-JP" altLang="en-US" dirty="0"/>
              <a:t>の留意事項は、「</a:t>
            </a:r>
            <a:r>
              <a:rPr kumimoji="1" lang="ja-JP" altLang="ja-JP" sz="1200" kern="1200" dirty="0">
                <a:solidFill>
                  <a:schemeClr val="tx1"/>
                </a:solidFill>
                <a:effectLst/>
                <a:latin typeface="+mn-lt"/>
                <a:ea typeface="+mn-ea"/>
                <a:cs typeface="+mn-cs"/>
              </a:rPr>
              <a:t>データセルの内容を示すタイトルは、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行で構成する</a:t>
            </a:r>
            <a:r>
              <a:rPr kumimoji="1" lang="ja-JP" altLang="en-US" dirty="0"/>
              <a:t>」です。</a:t>
            </a:r>
            <a:endParaRPr kumimoji="1" lang="en-US" altLang="ja-JP" dirty="0"/>
          </a:p>
          <a:p>
            <a:r>
              <a:rPr kumimoji="1" lang="ja-JP" altLang="en-US" dirty="0"/>
              <a:t>左側の図のタイトルは構造化されており、</a:t>
            </a:r>
            <a:r>
              <a:rPr kumimoji="1" lang="en-US" altLang="ja-JP" dirty="0"/>
              <a:t>2</a:t>
            </a:r>
            <a:r>
              <a:rPr kumimoji="1" lang="ja-JP" altLang="en-US" dirty="0"/>
              <a:t>行からなります。</a:t>
            </a:r>
          </a:p>
          <a:p>
            <a:r>
              <a:rPr kumimoji="1" lang="ja-JP" altLang="en-US" dirty="0"/>
              <a:t>右端のカラムは、「差分（平成</a:t>
            </a:r>
            <a:r>
              <a:rPr kumimoji="1" lang="en-US" altLang="ja-JP" dirty="0"/>
              <a:t>23</a:t>
            </a:r>
            <a:r>
              <a:rPr kumimoji="1" lang="ja-JP" altLang="en-US" dirty="0"/>
              <a:t>年から平成</a:t>
            </a:r>
            <a:r>
              <a:rPr kumimoji="1" lang="en-US" altLang="ja-JP" dirty="0"/>
              <a:t>24</a:t>
            </a:r>
            <a:r>
              <a:rPr kumimoji="1" lang="ja-JP" altLang="en-US" dirty="0"/>
              <a:t>年の増減割合）」という意味ですが、これを機械は解読できません。</a:t>
            </a:r>
          </a:p>
          <a:p>
            <a:r>
              <a:rPr kumimoji="1" lang="ja-JP" altLang="en-US" dirty="0"/>
              <a:t>タイトルの文言を工夫して、カラムのタイトルを</a:t>
            </a:r>
            <a:r>
              <a:rPr kumimoji="1" lang="en-US" altLang="ja-JP" dirty="0"/>
              <a:t>1</a:t>
            </a:r>
            <a:r>
              <a:rPr kumimoji="1" lang="ja-JP" altLang="en-US" dirty="0"/>
              <a:t>行で表現しましょう。</a:t>
            </a:r>
            <a:endParaRPr lang="ja-JP" altLang="en-US" sz="1200" dirty="0">
              <a:solidFill>
                <a:schemeClr val="tx1"/>
              </a:solidFill>
              <a:latin typeface="+mn-ea"/>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16</a:t>
            </a:fld>
            <a:endParaRPr kumimoji="1" lang="ja-JP" altLang="en-US"/>
          </a:p>
        </p:txBody>
      </p:sp>
    </p:spTree>
    <p:extLst>
      <p:ext uri="{BB962C8B-B14F-4D97-AF65-F5344CB8AC3E}">
        <p14:creationId xmlns:p14="http://schemas.microsoft.com/office/powerpoint/2010/main" val="4179548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の留意事項は、「データの単位を明記する」です。</a:t>
            </a:r>
          </a:p>
          <a:p>
            <a:r>
              <a:rPr kumimoji="1" lang="ja-JP" altLang="ja-JP" sz="1200" kern="1200" dirty="0">
                <a:solidFill>
                  <a:schemeClr val="tx1"/>
                </a:solidFill>
                <a:effectLst/>
                <a:latin typeface="+mn-lt"/>
                <a:ea typeface="+mn-ea"/>
                <a:cs typeface="+mn-cs"/>
              </a:rPr>
              <a:t>データの単位（物理単位、貨幣単位）は、データ処理に必須</a:t>
            </a:r>
            <a:r>
              <a:rPr kumimoji="1" lang="ja-JP" altLang="en-US" sz="1200" kern="1200" dirty="0">
                <a:solidFill>
                  <a:schemeClr val="tx1"/>
                </a:solidFill>
                <a:effectLst/>
                <a:latin typeface="+mn-lt"/>
                <a:ea typeface="+mn-ea"/>
                <a:cs typeface="+mn-cs"/>
              </a:rPr>
              <a:t>です</a:t>
            </a:r>
            <a:r>
              <a:rPr kumimoji="1" lang="ja-JP" altLang="ja-JP" sz="1200" kern="1200" dirty="0">
                <a:solidFill>
                  <a:schemeClr val="tx1"/>
                </a:solidFill>
                <a:effectLst/>
                <a:latin typeface="+mn-lt"/>
                <a:ea typeface="+mn-ea"/>
                <a:cs typeface="+mn-cs"/>
              </a:rPr>
              <a:t>。このため、カラムにはデータの単位を明記</a:t>
            </a:r>
            <a:r>
              <a:rPr kumimoji="1" lang="ja-JP" altLang="en-US" sz="1200" kern="1200" dirty="0">
                <a:solidFill>
                  <a:schemeClr val="tx1"/>
                </a:solidFill>
                <a:effectLst/>
                <a:latin typeface="+mn-lt"/>
                <a:ea typeface="+mn-ea"/>
                <a:cs typeface="+mn-cs"/>
              </a:rPr>
              <a:t>しましょう</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なお、国際単位系に含まれる単位については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国際単位系の利用を推奨</a:t>
            </a:r>
            <a:r>
              <a:rPr kumimoji="1" lang="ja-JP" altLang="en-US" sz="1200" kern="1200" dirty="0">
                <a:solidFill>
                  <a:schemeClr val="tx1"/>
                </a:solidFill>
                <a:effectLst/>
                <a:latin typeface="+mn-lt"/>
                <a:ea typeface="+mn-ea"/>
                <a:cs typeface="+mn-cs"/>
              </a:rPr>
              <a:t>します</a:t>
            </a:r>
            <a:r>
              <a:rPr kumimoji="1" lang="ja-JP" altLang="ja-JP" sz="1200" kern="1200" dirty="0">
                <a:solidFill>
                  <a:schemeClr val="tx1"/>
                </a:solidFill>
                <a:effectLst/>
                <a:latin typeface="+mn-lt"/>
                <a:ea typeface="+mn-ea"/>
                <a:cs typeface="+mn-cs"/>
              </a:rPr>
              <a:t>。</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日本独自の単位系を利用する場合は、国際単位系への換算値を併せて</a:t>
            </a:r>
            <a:r>
              <a:rPr kumimoji="1" lang="ja-JP" altLang="ja-JP" sz="1200" kern="1200">
                <a:solidFill>
                  <a:schemeClr val="tx1"/>
                </a:solidFill>
                <a:effectLst/>
                <a:latin typeface="+mn-lt"/>
                <a:ea typeface="+mn-ea"/>
                <a:cs typeface="+mn-cs"/>
              </a:rPr>
              <a:t>記載</a:t>
            </a:r>
            <a:r>
              <a:rPr kumimoji="1" lang="ja-JP" altLang="en-US" sz="1200" kern="1200">
                <a:solidFill>
                  <a:schemeClr val="tx1"/>
                </a:solidFill>
                <a:effectLst/>
                <a:latin typeface="+mn-lt"/>
                <a:ea typeface="+mn-ea"/>
                <a:cs typeface="+mn-cs"/>
              </a:rPr>
              <a:t>しましょう</a:t>
            </a:r>
            <a:r>
              <a:rPr kumimoji="1" lang="ja-JP" altLang="ja-JP" sz="1200" kern="1200">
                <a:solidFill>
                  <a:schemeClr val="tx1"/>
                </a:solidFill>
                <a:effectLst/>
                <a:latin typeface="+mn-lt"/>
                <a:ea typeface="+mn-ea"/>
                <a:cs typeface="+mn-cs"/>
              </a:rPr>
              <a:t>。</a:t>
            </a:r>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17</a:t>
            </a:fld>
            <a:endParaRPr kumimoji="1" lang="ja-JP" altLang="en-US"/>
          </a:p>
        </p:txBody>
      </p:sp>
    </p:spTree>
    <p:extLst>
      <p:ext uri="{BB962C8B-B14F-4D97-AF65-F5344CB8AC3E}">
        <p14:creationId xmlns:p14="http://schemas.microsoft.com/office/powerpoint/2010/main" val="1103447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sz="1200" dirty="0"/>
              <a:t>オープンデータの背景として、オープンデータが世界的に広まる契機となった、</a:t>
            </a:r>
            <a:r>
              <a:rPr kumimoji="1" lang="en-US" altLang="ja-JP" sz="1200" dirty="0"/>
              <a:t>2013</a:t>
            </a:r>
            <a:r>
              <a:rPr kumimoji="1" lang="ja-JP" altLang="en-US" sz="1200" dirty="0"/>
              <a:t>年、英国ロック・アーンで開催された</a:t>
            </a:r>
            <a:r>
              <a:rPr kumimoji="1" lang="en-US" altLang="ja-JP" sz="1200" dirty="0"/>
              <a:t>G8</a:t>
            </a:r>
            <a:r>
              <a:rPr kumimoji="1" lang="ja-JP" altLang="en-US" sz="1200" dirty="0"/>
              <a:t>での「オープンデータ憲章」を説明します。</a:t>
            </a:r>
            <a:endParaRPr kumimoji="1" lang="en-US" altLang="ja-JP" sz="1200" dirty="0"/>
          </a:p>
          <a:p>
            <a:endParaRPr kumimoji="1" lang="en-US" altLang="ja-JP" sz="1200" dirty="0"/>
          </a:p>
          <a:p>
            <a:r>
              <a:rPr kumimoji="1" lang="ja-JP" altLang="en-US" sz="1200" dirty="0"/>
              <a:t>「オープンデータ憲章」では、オープンデータを推進するための</a:t>
            </a:r>
            <a:r>
              <a:rPr kumimoji="1" lang="en-US" altLang="ja-JP" sz="1200" dirty="0"/>
              <a:t>5</a:t>
            </a:r>
            <a:r>
              <a:rPr kumimoji="1" lang="ja-JP" altLang="en-US" sz="1200" dirty="0" err="1"/>
              <a:t>つの</a:t>
            </a:r>
            <a:r>
              <a:rPr kumimoji="1" lang="ja-JP" altLang="en-US" sz="1200" dirty="0"/>
              <a:t>原則が定められました。</a:t>
            </a:r>
            <a:endParaRPr kumimoji="1" lang="en-US" altLang="ja-JP" sz="1200" dirty="0"/>
          </a:p>
          <a:p>
            <a:endParaRPr kumimoji="1" lang="en-US" altLang="ja-JP" sz="1200" dirty="0"/>
          </a:p>
          <a:p>
            <a:r>
              <a:rPr kumimoji="1" lang="ja-JP" altLang="en-US" sz="1200" dirty="0"/>
              <a:t>原則の第</a:t>
            </a:r>
            <a:r>
              <a:rPr kumimoji="1" lang="en-US" altLang="ja-JP" sz="1200" dirty="0"/>
              <a:t>1</a:t>
            </a:r>
            <a:r>
              <a:rPr kumimoji="1" lang="ja-JP" altLang="en-US" sz="1200" dirty="0"/>
              <a:t>は、原則としてのオープンデータです。</a:t>
            </a:r>
          </a:p>
          <a:p>
            <a:r>
              <a:rPr kumimoji="1" lang="ja-JP" altLang="en-US" sz="1200" dirty="0"/>
              <a:t>これはは、政府のデータのすべてが原則として公表されるという期待を醸成するということです。</a:t>
            </a:r>
          </a:p>
          <a:p>
            <a:endParaRPr kumimoji="1" lang="ja-JP" altLang="en-US" sz="1200" dirty="0"/>
          </a:p>
          <a:p>
            <a:r>
              <a:rPr kumimoji="1" lang="ja-JP" altLang="en-US" sz="1200" dirty="0"/>
              <a:t>原則の第</a:t>
            </a:r>
            <a:r>
              <a:rPr kumimoji="1" lang="en-US" altLang="ja-JP" sz="1200" dirty="0"/>
              <a:t>2</a:t>
            </a:r>
            <a:r>
              <a:rPr kumimoji="1" lang="ja-JP" altLang="en-US" sz="1200" dirty="0"/>
              <a:t>にある「質と量」の原則とは、オープンデータの量はもちろんのこと、正確な質の高いオープンデータを公表することや、データの情報が平易且つ明確であること、データの特性がわかりやすく説明されていること、可能な限り早急に公表することです。</a:t>
            </a:r>
            <a:endParaRPr kumimoji="1" lang="en-US" altLang="ja-JP" sz="1200"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原則の第</a:t>
            </a:r>
            <a:r>
              <a:rPr kumimoji="1" lang="en-US" altLang="ja-JP" dirty="0"/>
              <a:t>3</a:t>
            </a:r>
            <a:r>
              <a:rPr kumimoji="1" lang="ja-JP" altLang="en-US" dirty="0"/>
              <a:t>にある「すべての者が利用できる」とは、誰もが入手可能なオープンな形式でデータを公表することと、多様なニーズに応えるために可能な限り多くのデータを公表することです。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18</a:t>
            </a:fld>
            <a:endParaRPr kumimoji="1" lang="ja-JP" altLang="en-US"/>
          </a:p>
        </p:txBody>
      </p:sp>
    </p:spTree>
    <p:extLst>
      <p:ext uri="{BB962C8B-B14F-4D97-AF65-F5344CB8AC3E}">
        <p14:creationId xmlns:p14="http://schemas.microsoft.com/office/powerpoint/2010/main" val="312516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「オープンデータの定義と意義」での目的は、</a:t>
            </a:r>
          </a:p>
          <a:p>
            <a:r>
              <a:rPr kumimoji="1" lang="ja-JP" altLang="en-US" dirty="0"/>
              <a:t>  オープンデータとは何かを理解すること</a:t>
            </a:r>
          </a:p>
          <a:p>
            <a:r>
              <a:rPr kumimoji="1" lang="en-US" altLang="ja-JP" dirty="0"/>
              <a:t> </a:t>
            </a:r>
            <a:r>
              <a:rPr kumimoji="1" lang="ja-JP" altLang="en-US" dirty="0"/>
              <a:t> オープンデータの意義を理解すること</a:t>
            </a:r>
          </a:p>
          <a:p>
            <a:r>
              <a:rPr kumimoji="1" lang="ja-JP" altLang="en-US" dirty="0"/>
              <a:t>にあります。</a:t>
            </a: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a:t>
            </a:fld>
            <a:endParaRPr kumimoji="1" lang="ja-JP" altLang="en-US"/>
          </a:p>
        </p:txBody>
      </p:sp>
    </p:spTree>
    <p:extLst>
      <p:ext uri="{BB962C8B-B14F-4D97-AF65-F5344CB8AC3E}">
        <p14:creationId xmlns:p14="http://schemas.microsoft.com/office/powerpoint/2010/main" val="752451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原則の第</a:t>
            </a:r>
            <a:r>
              <a:rPr kumimoji="1" lang="en-US" altLang="ja-JP" dirty="0"/>
              <a:t>4</a:t>
            </a:r>
            <a:r>
              <a:rPr kumimoji="1" lang="ja-JP" altLang="en-US" dirty="0"/>
              <a:t>にある「ガバナンス改善のためのデータの公表」とは、オープンデータの恩恵を世界中の誰もが享受出来るように、技術的専門性や経験を共有することと、データの収集、基準及び公表プロセスに関して透明性を確保することです。</a:t>
            </a:r>
            <a:endParaRPr kumimoji="1" lang="en-US" altLang="ja-JP" dirty="0"/>
          </a:p>
          <a:p>
            <a:endParaRPr kumimoji="1" lang="en-US" altLang="ja-JP" dirty="0"/>
          </a:p>
          <a:p>
            <a:r>
              <a:rPr kumimoji="1" lang="ja-JP" altLang="en-US" dirty="0"/>
              <a:t>原則の第</a:t>
            </a:r>
            <a:r>
              <a:rPr kumimoji="1" lang="en-US" altLang="ja-JP" dirty="0"/>
              <a:t>5</a:t>
            </a:r>
            <a:r>
              <a:rPr kumimoji="1" lang="ja-JP" altLang="en-US" dirty="0"/>
              <a:t>にある「イノベーションのためのデータの公表」とは、オープンデータ・リテラシ－を高め、オープンデータに携わる人々を育成するとともに、将来世代のデータイノベーターの能力を強化することです。</a:t>
            </a: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19</a:t>
            </a:fld>
            <a:endParaRPr kumimoji="1" lang="ja-JP" altLang="en-US"/>
          </a:p>
        </p:txBody>
      </p:sp>
    </p:spTree>
    <p:extLst>
      <p:ext uri="{BB962C8B-B14F-4D97-AF65-F5344CB8AC3E}">
        <p14:creationId xmlns:p14="http://schemas.microsoft.com/office/powerpoint/2010/main" val="3741653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rPr>
              <a:t>日本</a:t>
            </a:r>
            <a:r>
              <a:rPr kumimoji="1" lang="ja-JP" altLang="en-US" sz="1200" b="0" i="0" dirty="0">
                <a:solidFill>
                  <a:srgbClr val="000000"/>
                </a:solidFill>
                <a:latin typeface="+mn-ea"/>
                <a:cs typeface="Meiryo UI" panose="020B0604030504040204" pitchFamily="50" charset="-128"/>
              </a:rPr>
              <a:t>では、平成</a:t>
            </a:r>
            <a:r>
              <a:rPr kumimoji="1" lang="en-US" altLang="ja-JP" sz="1200" b="0" i="0" dirty="0">
                <a:solidFill>
                  <a:srgbClr val="000000"/>
                </a:solidFill>
                <a:latin typeface="+mn-ea"/>
                <a:cs typeface="Meiryo UI" panose="020B0604030504040204" pitchFamily="50" charset="-128"/>
              </a:rPr>
              <a:t>25</a:t>
            </a:r>
            <a:r>
              <a:rPr kumimoji="1" lang="ja-JP" altLang="en-US" sz="1200" b="0" i="0" dirty="0">
                <a:solidFill>
                  <a:srgbClr val="000000"/>
                </a:solidFill>
                <a:latin typeface="+mn-ea"/>
                <a:cs typeface="Meiryo UI" panose="020B0604030504040204" pitchFamily="50" charset="-128"/>
              </a:rPr>
              <a:t>年</a:t>
            </a:r>
            <a:r>
              <a:rPr kumimoji="1" lang="en-US" altLang="ja-JP" sz="1200" b="0" i="0" dirty="0">
                <a:solidFill>
                  <a:srgbClr val="000000"/>
                </a:solidFill>
                <a:latin typeface="+mn-ea"/>
                <a:cs typeface="Meiryo UI" panose="020B0604030504040204" pitchFamily="50" charset="-128"/>
              </a:rPr>
              <a:t>6</a:t>
            </a:r>
            <a:r>
              <a:rPr kumimoji="1" lang="ja-JP" altLang="en-US" sz="1200" b="0" i="0" dirty="0">
                <a:solidFill>
                  <a:srgbClr val="000000"/>
                </a:solidFill>
                <a:latin typeface="+mn-ea"/>
                <a:cs typeface="Meiryo UI" panose="020B0604030504040204" pitchFamily="50" charset="-128"/>
              </a:rPr>
              <a:t>月に日本政府が「成長戦略」において、民間の力を最大限引き出すための戦略の</a:t>
            </a:r>
            <a:r>
              <a:rPr kumimoji="1" lang="en-US" altLang="ja-JP" sz="1200" b="0" i="0" dirty="0">
                <a:solidFill>
                  <a:srgbClr val="000000"/>
                </a:solidFill>
                <a:latin typeface="+mn-ea"/>
                <a:cs typeface="Meiryo UI" panose="020B0604030504040204" pitchFamily="50" charset="-128"/>
              </a:rPr>
              <a:t>1</a:t>
            </a:r>
            <a:r>
              <a:rPr kumimoji="1" lang="ja-JP" altLang="en-US" sz="1200" b="0" i="0" dirty="0">
                <a:solidFill>
                  <a:srgbClr val="000000"/>
                </a:solidFill>
                <a:latin typeface="+mn-ea"/>
                <a:cs typeface="Meiryo UI" panose="020B0604030504040204" pitchFamily="50" charset="-128"/>
              </a:rPr>
              <a:t>つに「オープンデータ」を取り入れました。</a:t>
            </a:r>
            <a:endParaRPr kumimoji="1" lang="en-US" altLang="ja-JP" sz="1200" b="0" i="0" dirty="0">
              <a:solidFill>
                <a:srgbClr val="000000"/>
              </a:solidFill>
              <a:latin typeface="+mn-ea"/>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dirty="0">
              <a:solidFill>
                <a:srgbClr val="000000"/>
              </a:solidFill>
              <a:latin typeface="+mn-ea"/>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dirty="0">
                <a:solidFill>
                  <a:srgbClr val="000000"/>
                </a:solidFill>
                <a:latin typeface="+mn-ea"/>
                <a:cs typeface="Meiryo UI" panose="020B0604030504040204" pitchFamily="50" charset="-128"/>
              </a:rPr>
              <a:t>成長戦略では、</a:t>
            </a:r>
            <a:endParaRPr kumimoji="1" lang="en-US" altLang="ja-JP" sz="1200" b="0" i="0" dirty="0">
              <a:solidFill>
                <a:srgbClr val="000000"/>
              </a:solidFill>
              <a:latin typeface="+mn-ea"/>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i="0" dirty="0">
                <a:latin typeface="+mn-ea"/>
              </a:rPr>
              <a:t>- </a:t>
            </a:r>
            <a:r>
              <a:rPr lang="ja-JP" altLang="en-US" sz="1200" b="0" i="0" dirty="0">
                <a:latin typeface="+mn-ea"/>
              </a:rPr>
              <a:t>世界に負けないようにビッグデータやオープンデータの利活用を積極的に進めること、</a:t>
            </a:r>
            <a:endParaRPr lang="en-US" altLang="ja-JP" sz="1200" b="0" i="0" dirty="0">
              <a:latin typeface="+mn-ea"/>
            </a:endParaRPr>
          </a:p>
          <a:p>
            <a:r>
              <a:rPr lang="en-US" altLang="ja-JP" sz="1200" b="0" i="0" dirty="0">
                <a:latin typeface="+mn-ea"/>
              </a:rPr>
              <a:t>- </a:t>
            </a:r>
            <a:r>
              <a:rPr lang="ja-JP" altLang="en-US" sz="1200" b="0" i="0" dirty="0">
                <a:latin typeface="+mn-ea"/>
              </a:rPr>
              <a:t>地理空間情報、調達情報、統計情報、防災・減災情報などの公共データを積極的かつ速やかに公開し、新たなビジネスを創出を後押しすること、</a:t>
            </a:r>
            <a:endParaRPr lang="en-US" altLang="ja-JP" sz="1200" b="0" i="0" dirty="0">
              <a:latin typeface="+mn-ea"/>
            </a:endParaRPr>
          </a:p>
          <a:p>
            <a:r>
              <a:rPr lang="en-US" altLang="ja-JP" sz="1200" b="0" i="0" dirty="0">
                <a:latin typeface="+mn-ea"/>
              </a:rPr>
              <a:t>- </a:t>
            </a:r>
            <a:r>
              <a:rPr lang="ja-JP" altLang="en" sz="1200" b="0" i="0" dirty="0">
                <a:latin typeface="+mn-ea"/>
              </a:rPr>
              <a:t>ＩＴ</a:t>
            </a:r>
            <a:r>
              <a:rPr lang="ja-JP" altLang="en-US" sz="1200" b="0" i="0" dirty="0">
                <a:latin typeface="+mn-ea"/>
              </a:rPr>
              <a:t>利活用の阻害要因となる規制・制度を洗い出し、改革を進めること、</a:t>
            </a:r>
            <a:endParaRPr kumimoji="1" lang="en-US" altLang="ja-JP" sz="1200" b="0" i="0" dirty="0">
              <a:latin typeface="+mn-ea"/>
            </a:endParaRPr>
          </a:p>
          <a:p>
            <a:r>
              <a:rPr kumimoji="1" lang="ja-JP" altLang="en-US" sz="1200" b="0" i="0" dirty="0">
                <a:latin typeface="+mn-ea"/>
              </a:rPr>
              <a:t>などが明記されました。</a:t>
            </a:r>
            <a:endParaRPr kumimoji="1" lang="en-US" altLang="ja-JP" sz="1200" b="0" i="0" dirty="0">
              <a:latin typeface="+mn-ea"/>
            </a:endParaRP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20</a:t>
            </a:fld>
            <a:endParaRPr kumimoji="1" lang="ja-JP" altLang="en-US"/>
          </a:p>
        </p:txBody>
      </p:sp>
    </p:spTree>
    <p:extLst>
      <p:ext uri="{BB962C8B-B14F-4D97-AF65-F5344CB8AC3E}">
        <p14:creationId xmlns:p14="http://schemas.microsoft.com/office/powerpoint/2010/main" val="2879756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日本でも、平成</a:t>
            </a:r>
            <a:r>
              <a:rPr kumimoji="1" lang="en-US" altLang="ja-JP" dirty="0"/>
              <a:t>28</a:t>
            </a:r>
            <a:r>
              <a:rPr kumimoji="1" lang="ja-JP" altLang="en-US" dirty="0"/>
              <a:t>年</a:t>
            </a:r>
            <a:r>
              <a:rPr kumimoji="1" lang="en-US" altLang="ja-JP" dirty="0"/>
              <a:t>12</a:t>
            </a:r>
            <a:r>
              <a:rPr kumimoji="1" lang="ja-JP" altLang="en-US" dirty="0"/>
              <a:t>月</a:t>
            </a:r>
            <a:r>
              <a:rPr kumimoji="1" lang="en-US" altLang="ja-JP" dirty="0"/>
              <a:t>14</a:t>
            </a:r>
            <a:r>
              <a:rPr kumimoji="1" lang="ja-JP" altLang="en-US" dirty="0"/>
              <a:t>日に「官民データ活用推進基本法」が公布・施行されました。</a:t>
            </a:r>
          </a:p>
          <a:p>
            <a:r>
              <a:rPr kumimoji="1" lang="ja-JP" altLang="en-US" dirty="0"/>
              <a:t>ここでは、地方公共団体は、保有するデータを国民が容易に利用できるよう必要な措置を講ずるものとされ、オープンデータを推進することが求められています。</a:t>
            </a:r>
            <a:endParaRPr kumimoji="1" lang="en-US" altLang="ja-JP" dirty="0"/>
          </a:p>
          <a:p>
            <a:endParaRPr kumimoji="1" lang="en-US" altLang="ja-JP" dirty="0"/>
          </a:p>
          <a:p>
            <a:r>
              <a:rPr kumimoji="1" lang="ja-JP" altLang="en-US" dirty="0"/>
              <a:t>官民データ活用推進基本法によって、</a:t>
            </a:r>
            <a:endParaRPr kumimoji="1" lang="en-US" altLang="ja-JP" dirty="0"/>
          </a:p>
          <a:p>
            <a:r>
              <a:rPr kumimoji="1" lang="en-US" altLang="ja-JP" dirty="0"/>
              <a:t>- </a:t>
            </a:r>
            <a:r>
              <a:rPr kumimoji="1" lang="ja-JP" altLang="en-US" dirty="0"/>
              <a:t>データ保有主体の壁を越えた円滑なデータ流通の促進</a:t>
            </a:r>
            <a:endParaRPr kumimoji="1" lang="en-US" altLang="ja-JP" dirty="0"/>
          </a:p>
          <a:p>
            <a:r>
              <a:rPr kumimoji="1" lang="en-US" altLang="ja-JP" dirty="0"/>
              <a:t>- </a:t>
            </a:r>
            <a:r>
              <a:rPr kumimoji="1" lang="ja-JP" altLang="en-US" dirty="0"/>
              <a:t>国民一人一人が今まで以上にきめ細かいサービスを享受できる社会の実現</a:t>
            </a:r>
            <a:endParaRPr kumimoji="1" lang="en-US" altLang="ja-JP" dirty="0"/>
          </a:p>
          <a:p>
            <a:r>
              <a:rPr kumimoji="1" lang="en-US" altLang="ja-JP" dirty="0"/>
              <a:t>- </a:t>
            </a:r>
            <a:r>
              <a:rPr kumimoji="1" lang="ja-JP" altLang="en-US" dirty="0"/>
              <a:t>防災や見守りをはじめ、公共性の高い分野で、より充実した行政サービス等の実現</a:t>
            </a:r>
            <a:endParaRPr kumimoji="1" lang="en-US" altLang="ja-JP" dirty="0"/>
          </a:p>
          <a:p>
            <a:r>
              <a:rPr kumimoji="1" lang="ja-JP" altLang="en-US" dirty="0"/>
              <a:t>が期待されています。</a:t>
            </a: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21</a:t>
            </a:fld>
            <a:endParaRPr kumimoji="1" lang="ja-JP" altLang="en-US"/>
          </a:p>
        </p:txBody>
      </p:sp>
    </p:spTree>
    <p:extLst>
      <p:ext uri="{BB962C8B-B14F-4D97-AF65-F5344CB8AC3E}">
        <p14:creationId xmlns:p14="http://schemas.microsoft.com/office/powerpoint/2010/main" val="2885804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この合意を受けて日本政府は「成長戦略」において、民間の力を最大限引き出すための戦略の</a:t>
            </a:r>
            <a:r>
              <a:rPr kumimoji="1" lang="en-US" altLang="ja-JP" dirty="0"/>
              <a:t>1</a:t>
            </a:r>
            <a:r>
              <a:rPr kumimoji="1" lang="ja-JP" altLang="en-US" dirty="0"/>
              <a:t>つに「オープンデータ」を取り入れ、オープンデータの推進を進めています。</a:t>
            </a:r>
          </a:p>
          <a:p>
            <a:r>
              <a:rPr kumimoji="1" lang="ja-JP" altLang="en-US" dirty="0" smtClean="0"/>
              <a:t>令和２年６月</a:t>
            </a:r>
            <a:r>
              <a:rPr kumimoji="1" lang="ja-JP" altLang="en-US" dirty="0" smtClean="0"/>
              <a:t>現在では、全ての都道府県がオープンデータの取り組みを開始し、取り組み済みの市区町村</a:t>
            </a:r>
            <a:r>
              <a:rPr kumimoji="1" lang="ja-JP" altLang="en-US" dirty="0" smtClean="0"/>
              <a:t>も</a:t>
            </a:r>
            <a:r>
              <a:rPr kumimoji="1" lang="en-US" altLang="ja-JP" dirty="0" smtClean="0"/>
              <a:t>769</a:t>
            </a:r>
            <a:r>
              <a:rPr kumimoji="1" lang="ja-JP" altLang="en-US" dirty="0" smtClean="0"/>
              <a:t>に</a:t>
            </a:r>
            <a:r>
              <a:rPr kumimoji="1" lang="ja-JP" altLang="en-US" dirty="0" smtClean="0"/>
              <a:t>達しています。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22</a:t>
            </a:fld>
            <a:endParaRPr kumimoji="1" lang="ja-JP" altLang="en-US"/>
          </a:p>
        </p:txBody>
      </p:sp>
    </p:spTree>
    <p:extLst>
      <p:ext uri="{BB962C8B-B14F-4D97-AF65-F5344CB8AC3E}">
        <p14:creationId xmlns:p14="http://schemas.microsoft.com/office/powerpoint/2010/main" val="4009911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23</a:t>
            </a:fld>
            <a:endParaRPr kumimoji="1" lang="ja-JP" altLang="en-US"/>
          </a:p>
        </p:txBody>
      </p:sp>
    </p:spTree>
    <p:extLst>
      <p:ext uri="{BB962C8B-B14F-4D97-AF65-F5344CB8AC3E}">
        <p14:creationId xmlns:p14="http://schemas.microsoft.com/office/powerpoint/2010/main" val="2864241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24</a:t>
            </a:fld>
            <a:endParaRPr kumimoji="1" lang="ja-JP" altLang="en-US"/>
          </a:p>
        </p:txBody>
      </p:sp>
    </p:spTree>
    <p:extLst>
      <p:ext uri="{BB962C8B-B14F-4D97-AF65-F5344CB8AC3E}">
        <p14:creationId xmlns:p14="http://schemas.microsoft.com/office/powerpoint/2010/main" val="227661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25</a:t>
            </a:fld>
            <a:endParaRPr kumimoji="1" lang="ja-JP" altLang="en-US"/>
          </a:p>
        </p:txBody>
      </p:sp>
    </p:spTree>
    <p:extLst>
      <p:ext uri="{BB962C8B-B14F-4D97-AF65-F5344CB8AC3E}">
        <p14:creationId xmlns:p14="http://schemas.microsoft.com/office/powerpoint/2010/main" val="2315400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26</a:t>
            </a:fld>
            <a:endParaRPr kumimoji="1" lang="ja-JP" altLang="en-US"/>
          </a:p>
        </p:txBody>
      </p:sp>
    </p:spTree>
    <p:extLst>
      <p:ext uri="{BB962C8B-B14F-4D97-AF65-F5344CB8AC3E}">
        <p14:creationId xmlns:p14="http://schemas.microsoft.com/office/powerpoint/2010/main" val="1199908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27</a:t>
            </a:fld>
            <a:endParaRPr kumimoji="1" lang="ja-JP" altLang="en-US"/>
          </a:p>
        </p:txBody>
      </p:sp>
    </p:spTree>
    <p:extLst>
      <p:ext uri="{BB962C8B-B14F-4D97-AF65-F5344CB8AC3E}">
        <p14:creationId xmlns:p14="http://schemas.microsoft.com/office/powerpoint/2010/main" val="558489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28</a:t>
            </a:fld>
            <a:endParaRPr kumimoji="1" lang="ja-JP" altLang="en-US"/>
          </a:p>
        </p:txBody>
      </p:sp>
    </p:spTree>
    <p:extLst>
      <p:ext uri="{BB962C8B-B14F-4D97-AF65-F5344CB8AC3E}">
        <p14:creationId xmlns:p14="http://schemas.microsoft.com/office/powerpoint/2010/main" val="187525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最初は、オープンデータとは何か、について説明します。</a:t>
            </a: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a:t>
            </a:fld>
            <a:endParaRPr kumimoji="1" lang="ja-JP" altLang="en-US"/>
          </a:p>
        </p:txBody>
      </p:sp>
    </p:spTree>
    <p:extLst>
      <p:ext uri="{BB962C8B-B14F-4D97-AF65-F5344CB8AC3E}">
        <p14:creationId xmlns:p14="http://schemas.microsoft.com/office/powerpoint/2010/main" val="131285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rPr>
              <a:t>オープンデータ</a:t>
            </a:r>
            <a:r>
              <a:rPr kumimoji="1" lang="ja-JP" altLang="en-US" sz="1200" b="0" i="0" dirty="0">
                <a:solidFill>
                  <a:srgbClr val="000000"/>
                </a:solidFill>
                <a:latin typeface="+mn-ea"/>
                <a:cs typeface="Meiryo UI" panose="020B0604030504040204" pitchFamily="50" charset="-128"/>
              </a:rPr>
              <a:t>とは、機械判読に適した形で、二次利用可能なルールの下で公開される公共データです。</a:t>
            </a:r>
          </a:p>
          <a:p>
            <a:endParaRPr kumimoji="1" lang="ja-JP" altLang="en-US" dirty="0">
              <a:latin typeface="+mn-ea"/>
            </a:endParaRPr>
          </a:p>
          <a:p>
            <a:r>
              <a:rPr kumimoji="1" lang="ja-JP" altLang="en-US" dirty="0">
                <a:latin typeface="+mn-ea"/>
              </a:rPr>
              <a:t>オープンデータの定義としては、さまざまなものがありますが、政府が公開している「オープンデータ基本指針」では、以下のすべてを満たす形で公開されたデータ、と定義されています。</a:t>
            </a:r>
            <a:endParaRPr kumimoji="1" lang="en-US" altLang="ja-JP" dirty="0">
              <a:latin typeface="+mn-ea"/>
            </a:endParaRPr>
          </a:p>
          <a:p>
            <a:r>
              <a:rPr kumimoji="1" lang="ja-JP" altLang="en-US" dirty="0">
                <a:latin typeface="+mn-ea"/>
              </a:rPr>
              <a:t>第</a:t>
            </a:r>
            <a:r>
              <a:rPr kumimoji="1" lang="en-US" altLang="ja-JP" dirty="0">
                <a:latin typeface="+mn-ea"/>
              </a:rPr>
              <a:t>1</a:t>
            </a:r>
            <a:r>
              <a:rPr kumimoji="1" lang="ja-JP" altLang="en-US" dirty="0">
                <a:latin typeface="+mn-ea"/>
              </a:rPr>
              <a:t>に、営利目的、非営利目的を問わず二次利用可能なルールが適用されたもの。</a:t>
            </a:r>
          </a:p>
          <a:p>
            <a:r>
              <a:rPr kumimoji="1" lang="ja-JP" altLang="en-US" dirty="0">
                <a:latin typeface="+mn-ea"/>
              </a:rPr>
              <a:t>第</a:t>
            </a:r>
            <a:r>
              <a:rPr kumimoji="1" lang="en-US" altLang="ja-JP" dirty="0">
                <a:latin typeface="+mn-ea"/>
              </a:rPr>
              <a:t>2</a:t>
            </a:r>
            <a:r>
              <a:rPr kumimoji="1" lang="ja-JP" altLang="en-US" dirty="0">
                <a:latin typeface="+mn-ea"/>
              </a:rPr>
              <a:t>に、機械判読に適したもの。</a:t>
            </a:r>
          </a:p>
          <a:p>
            <a:r>
              <a:rPr kumimoji="1" lang="ja-JP" altLang="en-US" dirty="0">
                <a:latin typeface="+mn-ea"/>
              </a:rPr>
              <a:t>第</a:t>
            </a:r>
            <a:r>
              <a:rPr kumimoji="1" lang="en-US" altLang="ja-JP" dirty="0">
                <a:latin typeface="+mn-ea"/>
              </a:rPr>
              <a:t>3</a:t>
            </a:r>
            <a:r>
              <a:rPr kumimoji="1" lang="ja-JP" altLang="en-US" dirty="0">
                <a:latin typeface="+mn-ea"/>
              </a:rPr>
              <a:t>に、無償で利用できるもの。</a:t>
            </a:r>
          </a:p>
          <a:p>
            <a:endParaRPr kumimoji="1" lang="ja-JP" altLang="en-US" dirty="0">
              <a:latin typeface="+mn-ea"/>
            </a:endParaRPr>
          </a:p>
          <a:p>
            <a:r>
              <a:rPr kumimoji="1" lang="ja-JP" altLang="en-US" dirty="0">
                <a:latin typeface="+mn-ea"/>
              </a:rPr>
              <a:t>公益企業など民間事業者や個人が保有し、二次利用可能な形で公開されるものも、オープンデータに含まれます。</a:t>
            </a:r>
          </a:p>
          <a:p>
            <a:endParaRPr kumimoji="1" lang="ja-JP" altLang="en-US" dirty="0">
              <a:latin typeface="+mn-ea"/>
            </a:endParaRPr>
          </a:p>
          <a:p>
            <a:r>
              <a:rPr kumimoji="1" lang="ja-JP" altLang="en-US" dirty="0">
                <a:latin typeface="+mn-ea"/>
              </a:rPr>
              <a:t>ここで、「二次利用可能なルール」「機械判読に適した」という言葉で出てきます。</a:t>
            </a:r>
          </a:p>
          <a:p>
            <a:r>
              <a:rPr kumimoji="1" lang="ja-JP" altLang="en-US" dirty="0">
                <a:latin typeface="+mn-ea"/>
              </a:rPr>
              <a:t>これがどういうことなのか、説明します。</a:t>
            </a:r>
          </a:p>
          <a:p>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a:t>
            </a:fld>
            <a:endParaRPr kumimoji="1" lang="ja-JP" altLang="en-US"/>
          </a:p>
        </p:txBody>
      </p:sp>
    </p:spTree>
    <p:extLst>
      <p:ext uri="{BB962C8B-B14F-4D97-AF65-F5344CB8AC3E}">
        <p14:creationId xmlns:p14="http://schemas.microsoft.com/office/powerpoint/2010/main" val="18697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二次利用とは、</a:t>
            </a:r>
            <a:r>
              <a:rPr lang="ja-JP" altLang="en-US" sz="1200" dirty="0">
                <a:solidFill>
                  <a:schemeClr val="tx1"/>
                </a:solidFill>
                <a:latin typeface="+mn-ea"/>
                <a:cs typeface="Meiryo UI" panose="020B0604030504040204" pitchFamily="50" charset="-128"/>
              </a:rPr>
              <a:t>公開されたデータをコピー・加工して利用することをいいます。</a:t>
            </a:r>
          </a:p>
          <a:p>
            <a:r>
              <a:rPr lang="ja-JP" altLang="en-US" sz="1200" dirty="0">
                <a:solidFill>
                  <a:schemeClr val="tx1"/>
                </a:solidFill>
                <a:latin typeface="+mn-ea"/>
                <a:cs typeface="Meiryo UI" panose="020B0604030504040204" pitchFamily="50" charset="-128"/>
              </a:rPr>
              <a:t>たとえば、公開されたデータをグラフにしたり、分析して傾向をつかんだり、公開されたデータから利用者に通知をするアプリケーションを構築したりします。</a:t>
            </a:r>
          </a:p>
          <a:p>
            <a:endParaRPr lang="ja-JP" altLang="en-US" sz="1200" dirty="0">
              <a:solidFill>
                <a:schemeClr val="tx1"/>
              </a:solidFill>
              <a:latin typeface="+mn-ea"/>
              <a:cs typeface="Meiryo UI" panose="020B0604030504040204" pitchFamily="50" charset="-128"/>
            </a:endParaRPr>
          </a:p>
          <a:p>
            <a:endParaRPr lang="ja-JP" altLang="en-US" sz="1200" dirty="0">
              <a:solidFill>
                <a:schemeClr val="tx1"/>
              </a:solidFill>
              <a:latin typeface="+mn-ea"/>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4</a:t>
            </a:fld>
            <a:endParaRPr kumimoji="1" lang="ja-JP" altLang="en-US"/>
          </a:p>
        </p:txBody>
      </p:sp>
    </p:spTree>
    <p:extLst>
      <p:ext uri="{BB962C8B-B14F-4D97-AF65-F5344CB8AC3E}">
        <p14:creationId xmlns:p14="http://schemas.microsoft.com/office/powerpoint/2010/main" val="309746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このように、公開されたデータから分析結果を得たり、公開されたデータからアプリケーションを構築したりするためには、そのデータが二次利用できる利用ルールで公開されている必要があります。</a:t>
            </a:r>
          </a:p>
          <a:p>
            <a:endParaRPr lang="ja-JP" altLang="en-US" sz="1200" dirty="0">
              <a:solidFill>
                <a:schemeClr val="tx1"/>
              </a:solidFill>
              <a:latin typeface="+mn-ea"/>
              <a:cs typeface="Meiryo UI" panose="020B0604030504040204" pitchFamily="50" charset="-128"/>
            </a:endParaRPr>
          </a:p>
          <a:p>
            <a:r>
              <a:rPr lang="ja-JP" altLang="en-US" sz="1200" dirty="0">
                <a:solidFill>
                  <a:schemeClr val="tx1"/>
                </a:solidFill>
                <a:latin typeface="+mn-ea"/>
                <a:cs typeface="Meiryo UI" panose="020B0604030504040204" pitchFamily="50" charset="-128"/>
              </a:rPr>
              <a:t>たとえば、公開されたデータに対して</a:t>
            </a:r>
          </a:p>
          <a:p>
            <a:r>
              <a:rPr lang="ja-JP" altLang="en-US" sz="1200" dirty="0">
                <a:solidFill>
                  <a:schemeClr val="tx1"/>
                </a:solidFill>
                <a:latin typeface="+mn-ea"/>
                <a:cs typeface="Meiryo UI" panose="020B0604030504040204" pitchFamily="50" charset="-128"/>
              </a:rPr>
              <a:t>  </a:t>
            </a:r>
            <a:r>
              <a:rPr kumimoji="1" lang="ja-JP" altLang="en-US" sz="1200" u="none" dirty="0">
                <a:solidFill>
                  <a:schemeClr val="tx1"/>
                </a:solidFill>
              </a:rPr>
              <a:t>「私的使用のための複製」や「引用」など著作権法上認められた場合を除き、無断で複製・転用することはできません</a:t>
            </a:r>
            <a:endParaRPr kumimoji="1" lang="en-US" altLang="ja-JP" sz="1200" u="none" dirty="0">
              <a:solidFill>
                <a:schemeClr val="tx1"/>
              </a:solidFill>
            </a:endParaRPr>
          </a:p>
          <a:p>
            <a:r>
              <a:rPr lang="ja-JP" altLang="en-US" sz="1200" dirty="0">
                <a:solidFill>
                  <a:schemeClr val="tx1"/>
                </a:solidFill>
                <a:latin typeface="+mn-ea"/>
                <a:cs typeface="Meiryo UI" panose="020B0604030504040204" pitchFamily="50" charset="-128"/>
              </a:rPr>
              <a:t>というような制限がある場合、そのデータを利用することができません。</a:t>
            </a:r>
          </a:p>
          <a:p>
            <a:endParaRPr lang="ja-JP" altLang="en-US" sz="1200" dirty="0">
              <a:solidFill>
                <a:schemeClr val="tx1"/>
              </a:solidFill>
              <a:latin typeface="+mn-ea"/>
              <a:cs typeface="Meiryo UI" panose="020B0604030504040204" pitchFamily="50" charset="-128"/>
            </a:endParaRPr>
          </a:p>
          <a:p>
            <a:r>
              <a:rPr lang="ja-JP" altLang="en-US" sz="1200" dirty="0">
                <a:solidFill>
                  <a:schemeClr val="tx1"/>
                </a:solidFill>
                <a:latin typeface="+mn-ea"/>
                <a:cs typeface="Meiryo UI" panose="020B0604030504040204" pitchFamily="50" charset="-128"/>
              </a:rPr>
              <a:t>一方、政府標準利用規約にあるように</a:t>
            </a:r>
          </a:p>
          <a:p>
            <a:r>
              <a:rPr lang="ja-JP" altLang="en-US" sz="1200" dirty="0">
                <a:solidFill>
                  <a:schemeClr val="tx1"/>
                </a:solidFill>
                <a:latin typeface="+mn-ea"/>
                <a:cs typeface="Meiryo UI" panose="020B0604030504040204" pitchFamily="50" charset="-128"/>
              </a:rPr>
              <a:t>データはクリエイティブ・コモンズ・ライセンス（以下「</a:t>
            </a:r>
            <a:r>
              <a:rPr lang="en-US" altLang="ja-JP" sz="1200" dirty="0">
                <a:solidFill>
                  <a:schemeClr val="tx1"/>
                </a:solidFill>
                <a:latin typeface="+mn-ea"/>
                <a:cs typeface="Meiryo UI" panose="020B0604030504040204" pitchFamily="50" charset="-128"/>
              </a:rPr>
              <a:t>CC</a:t>
            </a:r>
            <a:r>
              <a:rPr lang="ja-JP" altLang="en-US" sz="1200" dirty="0">
                <a:solidFill>
                  <a:schemeClr val="tx1"/>
                </a:solidFill>
                <a:latin typeface="+mn-ea"/>
                <a:cs typeface="Meiryo UI" panose="020B0604030504040204" pitchFamily="50" charset="-128"/>
              </a:rPr>
              <a:t>ライセンス」といいます。）の表示</a:t>
            </a:r>
            <a:r>
              <a:rPr lang="en-US" altLang="ja-JP" sz="1200" dirty="0">
                <a:solidFill>
                  <a:schemeClr val="tx1"/>
                </a:solidFill>
                <a:latin typeface="+mn-ea"/>
                <a:cs typeface="Meiryo UI" panose="020B0604030504040204" pitchFamily="50" charset="-128"/>
              </a:rPr>
              <a:t>4.0</a:t>
            </a:r>
            <a:r>
              <a:rPr lang="ja-JP" altLang="en-US" sz="1200" dirty="0">
                <a:solidFill>
                  <a:schemeClr val="tx1"/>
                </a:solidFill>
                <a:latin typeface="+mn-ea"/>
                <a:cs typeface="Meiryo UI" panose="020B0604030504040204" pitchFamily="50" charset="-128"/>
              </a:rPr>
              <a:t>　国際により利用できます。</a:t>
            </a:r>
          </a:p>
          <a:p>
            <a:r>
              <a:rPr lang="ja-JP" altLang="en-US" sz="1200" dirty="0">
                <a:solidFill>
                  <a:schemeClr val="tx1"/>
                </a:solidFill>
                <a:latin typeface="+mn-ea"/>
                <a:cs typeface="Meiryo UI" panose="020B0604030504040204" pitchFamily="50" charset="-128"/>
              </a:rPr>
              <a:t>数値データ、簡単な表・グラフ等のデータは著作権の対象ではありませんので、自由に利用できます。</a:t>
            </a:r>
            <a:endParaRPr lang="en-US" altLang="ja-JP" sz="1200" dirty="0">
              <a:solidFill>
                <a:schemeClr val="tx1"/>
              </a:solidFill>
              <a:latin typeface="+mn-ea"/>
              <a:cs typeface="Meiryo UI" panose="020B0604030504040204" pitchFamily="50" charset="-128"/>
            </a:endParaRPr>
          </a:p>
          <a:p>
            <a:r>
              <a:rPr lang="ja-JP" altLang="en-US" sz="1200" dirty="0">
                <a:solidFill>
                  <a:schemeClr val="tx1"/>
                </a:solidFill>
                <a:latin typeface="+mn-ea"/>
                <a:cs typeface="Meiryo UI" panose="020B0604030504040204" pitchFamily="50" charset="-128"/>
              </a:rPr>
              <a:t>というような表示がされていれば、そのデータを利用して分析をしたり、アプリケーションを構築したりできます。</a:t>
            </a:r>
          </a:p>
          <a:p>
            <a:endParaRPr lang="ja-JP" altLang="en-US" sz="1200" dirty="0">
              <a:solidFill>
                <a:schemeClr val="tx1"/>
              </a:solidFill>
              <a:latin typeface="+mn-ea"/>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5</a:t>
            </a:fld>
            <a:endParaRPr kumimoji="1" lang="ja-JP" altLang="en-US"/>
          </a:p>
        </p:txBody>
      </p:sp>
    </p:spTree>
    <p:extLst>
      <p:ext uri="{BB962C8B-B14F-4D97-AF65-F5344CB8AC3E}">
        <p14:creationId xmlns:p14="http://schemas.microsoft.com/office/powerpoint/2010/main" val="3187478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機械判読に適した形、とは、コンピュータが扱いやすい形式です。</a:t>
            </a:r>
          </a:p>
          <a:p>
            <a:endParaRPr kumimoji="1" lang="ja-JP" altLang="en-US" dirty="0"/>
          </a:p>
          <a:p>
            <a:r>
              <a:rPr kumimoji="1" lang="ja-JP" altLang="en-US" dirty="0"/>
              <a:t>オープンデータは、アプリケーションが利用するなど、コンピュータが分析・解析して利用するケースが多いです。</a:t>
            </a:r>
          </a:p>
          <a:p>
            <a:r>
              <a:rPr kumimoji="1" lang="ja-JP" altLang="en-US" dirty="0"/>
              <a:t>このため、データがコンピュータが分析・解析しやすい形であることが望ましいです。</a:t>
            </a:r>
          </a:p>
          <a:p>
            <a:endParaRPr kumimoji="1" lang="ja-JP" altLang="en-US" dirty="0"/>
          </a:p>
          <a:p>
            <a:r>
              <a:rPr kumimoji="1" lang="ja-JP" altLang="en-US" dirty="0"/>
              <a:t>機械判読に適した形は、必ずしも人間が見やすい形と限りません。</a:t>
            </a:r>
          </a:p>
          <a:p>
            <a:r>
              <a:rPr kumimoji="1" lang="ja-JP" altLang="en-US" dirty="0"/>
              <a:t>たとえば、我々が左側の表を見れば、</a:t>
            </a:r>
            <a:r>
              <a:rPr kumimoji="1" lang="en-US" altLang="ja-JP" dirty="0"/>
              <a:t>2</a:t>
            </a:r>
            <a:r>
              <a:rPr lang="en-US" altLang="ja-JP" sz="1200" dirty="0">
                <a:solidFill>
                  <a:schemeClr val="tx1"/>
                </a:solidFill>
                <a:latin typeface="+mn-ea"/>
                <a:cs typeface="Meiryo UI" panose="020B0604030504040204" pitchFamily="50" charset="-128"/>
              </a:rPr>
              <a:t>018</a:t>
            </a:r>
            <a:r>
              <a:rPr lang="ja-JP" altLang="en-US" sz="1200" dirty="0">
                <a:solidFill>
                  <a:schemeClr val="tx1"/>
                </a:solidFill>
                <a:latin typeface="+mn-ea"/>
                <a:cs typeface="Meiryo UI" panose="020B0604030504040204" pitchFamily="50" charset="-128"/>
              </a:rPr>
              <a:t>年の</a:t>
            </a:r>
            <a:r>
              <a:rPr lang="en-US" altLang="ja-JP" sz="1200" dirty="0">
                <a:solidFill>
                  <a:schemeClr val="tx1"/>
                </a:solidFill>
                <a:latin typeface="+mn-ea"/>
                <a:cs typeface="Meiryo UI" panose="020B0604030504040204" pitchFamily="50" charset="-128"/>
              </a:rPr>
              <a:t>4</a:t>
            </a:r>
            <a:r>
              <a:rPr lang="ja-JP" altLang="en-US" sz="1200" dirty="0">
                <a:solidFill>
                  <a:schemeClr val="tx1"/>
                </a:solidFill>
                <a:latin typeface="+mn-ea"/>
                <a:cs typeface="Meiryo UI" panose="020B0604030504040204" pitchFamily="50" charset="-128"/>
              </a:rPr>
              <a:t>ヶ月分のデータが掲載されていることが分かります。</a:t>
            </a:r>
          </a:p>
          <a:p>
            <a:r>
              <a:rPr kumimoji="1" lang="ja-JP" altLang="en-US" dirty="0"/>
              <a:t>しかし、これをコンピュータが解読するためには、左端の</a:t>
            </a:r>
            <a:r>
              <a:rPr kumimoji="1" lang="en-US" altLang="ja-JP" dirty="0"/>
              <a:t>2018</a:t>
            </a:r>
            <a:r>
              <a:rPr kumimoji="1" lang="ja-JP" altLang="en-US" dirty="0"/>
              <a:t>というデータがどこまでかかっているのかを理解する必要があります。</a:t>
            </a:r>
          </a:p>
          <a:p>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一方、右側の表は、人間が見やすい形ではありませんが、</a:t>
            </a:r>
            <a:r>
              <a:rPr lang="ja-JP" altLang="en-US" sz="1200" dirty="0">
                <a:solidFill>
                  <a:schemeClr val="tx1"/>
                </a:solidFill>
                <a:latin typeface="+mn-ea"/>
                <a:cs typeface="Meiryo UI" panose="020B0604030504040204" pitchFamily="50" charset="-128"/>
              </a:rPr>
              <a:t>表を構成するすべての箇所にデータがあり、そのデータはカンマで区切られています。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cs typeface="Meiryo UI" panose="020B0604030504040204" pitchFamily="50" charset="-128"/>
              </a:rPr>
              <a:t>このようなデータは、左から右へ、上から下へ読み進めれば解釈できるため、コンピュータが簡単に解釈できます。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solidFill>
                <a:schemeClr val="tx1"/>
              </a:solidFill>
              <a:latin typeface="+mn-ea"/>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6</a:t>
            </a:fld>
            <a:endParaRPr kumimoji="1" lang="ja-JP" altLang="en-US"/>
          </a:p>
        </p:txBody>
      </p:sp>
    </p:spTree>
    <p:extLst>
      <p:ext uri="{BB962C8B-B14F-4D97-AF65-F5344CB8AC3E}">
        <p14:creationId xmlns:p14="http://schemas.microsoft.com/office/powerpoint/2010/main" val="354679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lang="en-US" altLang="ja-JP" dirty="0"/>
              <a:t>Web</a:t>
            </a:r>
            <a:r>
              <a:rPr lang="ja-JP" altLang="en-US" dirty="0"/>
              <a:t>の父であるティム・バーナーズ</a:t>
            </a:r>
            <a:r>
              <a:rPr lang="en-US" altLang="ja-JP" dirty="0"/>
              <a:t>=</a:t>
            </a:r>
            <a:r>
              <a:rPr lang="ja-JP" altLang="en-US" dirty="0"/>
              <a:t>リーは、オープンデータの形式を</a:t>
            </a:r>
            <a:r>
              <a:rPr lang="en-US" altLang="ja-JP" dirty="0"/>
              <a:t>5</a:t>
            </a:r>
            <a:r>
              <a:rPr lang="ja-JP" altLang="en-US" dirty="0" err="1"/>
              <a:t>つの</a:t>
            </a:r>
            <a:r>
              <a:rPr lang="ja-JP" altLang="en-US" dirty="0"/>
              <a:t>レベルに分けています。</a:t>
            </a:r>
            <a:endParaRPr lang="en-US" altLang="ja-JP" dirty="0"/>
          </a:p>
          <a:p>
            <a:endParaRPr lang="en-US" altLang="ja-JP" dirty="0"/>
          </a:p>
          <a:p>
            <a:r>
              <a:rPr lang="ja-JP" altLang="en-US" dirty="0"/>
              <a:t>★は、オープンライセンスでデータが公開されていることを表しています。ファイル形式などは問いません。</a:t>
            </a:r>
            <a:endParaRPr lang="en-US" altLang="ja-JP" dirty="0"/>
          </a:p>
          <a:p>
            <a:r>
              <a:rPr lang="en-US" altLang="ja-JP" dirty="0"/>
              <a:t>★★</a:t>
            </a:r>
            <a:r>
              <a:rPr lang="ja-JP" altLang="en-US" dirty="0"/>
              <a:t>は、データが構造化されていることを表しています。エクセルなどが典型的な例になります。</a:t>
            </a:r>
            <a:endParaRPr lang="en-US" altLang="ja-JP" dirty="0"/>
          </a:p>
          <a:p>
            <a:r>
              <a:rPr lang="en-US" altLang="ja-JP" dirty="0"/>
              <a:t>★★★</a:t>
            </a:r>
            <a:r>
              <a:rPr lang="ja-JP" altLang="en-US" dirty="0"/>
              <a:t>は、特定のソフトに縛られることなくだれでも利用できる形式であることを表しています。例えば、エクセルのデータを</a:t>
            </a:r>
            <a:r>
              <a:rPr lang="en-US" altLang="ja-JP" dirty="0"/>
              <a:t>CSV</a:t>
            </a:r>
            <a:r>
              <a:rPr lang="ja-JP" altLang="en-US" dirty="0"/>
              <a:t>に変換して公開すると、星</a:t>
            </a:r>
            <a:r>
              <a:rPr lang="en-US" altLang="ja-JP" dirty="0"/>
              <a:t>3</a:t>
            </a:r>
            <a:r>
              <a:rPr lang="ja-JP" altLang="en-US" dirty="0" err="1"/>
              <a:t>つの</a:t>
            </a:r>
            <a:r>
              <a:rPr lang="ja-JP" altLang="en-US" dirty="0"/>
              <a:t>レベルになります。</a:t>
            </a:r>
            <a:endParaRPr lang="en-US" altLang="ja-JP" dirty="0"/>
          </a:p>
          <a:p>
            <a:r>
              <a:rPr lang="en-US" altLang="ja-JP" dirty="0"/>
              <a:t>★★★★</a:t>
            </a:r>
            <a:r>
              <a:rPr lang="ja-JP" altLang="en-US" dirty="0"/>
              <a:t>は、データを一意に識別できるように識別子として</a:t>
            </a:r>
            <a:r>
              <a:rPr lang="en-US" altLang="ja-JP" dirty="0"/>
              <a:t>URI</a:t>
            </a:r>
            <a:r>
              <a:rPr lang="ja-JP" altLang="en-US" dirty="0"/>
              <a:t>（</a:t>
            </a:r>
            <a:r>
              <a:rPr lang="en-US" altLang="ja-JP" dirty="0"/>
              <a:t>Unified Resource Indicator</a:t>
            </a:r>
            <a:r>
              <a:rPr lang="ja-JP" altLang="en-US" dirty="0"/>
              <a:t>）を使用していることを表します。データを表現する方法としては、</a:t>
            </a:r>
            <a:r>
              <a:rPr kumimoji="1" lang="en-US" altLang="ja-JP" sz="1200" kern="1200" dirty="0">
                <a:solidFill>
                  <a:schemeClr val="tx1"/>
                </a:solidFill>
                <a:latin typeface="+mn-lt"/>
                <a:ea typeface="+mn-ea"/>
                <a:cs typeface="+mn-cs"/>
              </a:rPr>
              <a:t>RDF(</a:t>
            </a:r>
            <a:r>
              <a:rPr kumimoji="1" lang="en" altLang="ja-JP" sz="1200" kern="1200" dirty="0">
                <a:solidFill>
                  <a:schemeClr val="tx1"/>
                </a:solidFill>
                <a:latin typeface="+mn-lt"/>
                <a:ea typeface="+mn-ea"/>
                <a:cs typeface="+mn-cs"/>
              </a:rPr>
              <a:t>Resource Description Framework</a:t>
            </a:r>
            <a:r>
              <a:rPr kumimoji="1" lang="ja-JP" altLang="en-US" sz="1200" kern="1200" dirty="0">
                <a:solidFill>
                  <a:schemeClr val="tx1"/>
                </a:solidFill>
                <a:latin typeface="+mn-lt"/>
                <a:ea typeface="+mn-ea"/>
                <a:cs typeface="+mn-cs"/>
              </a:rPr>
              <a:t>）が用いられます。</a:t>
            </a:r>
            <a:endParaRPr kumimoji="1" lang="en-US" altLang="ja-JP" sz="1200" kern="1200" dirty="0">
              <a:solidFill>
                <a:schemeClr val="tx1"/>
              </a:solidFill>
              <a:latin typeface="+mn-lt"/>
              <a:ea typeface="+mn-ea"/>
              <a:cs typeface="+mn-cs"/>
            </a:endParaRPr>
          </a:p>
          <a:p>
            <a:r>
              <a:rPr lang="en-US" altLang="ja-JP" dirty="0"/>
              <a:t>★★★★★</a:t>
            </a:r>
            <a:r>
              <a:rPr lang="ja-JP" altLang="en-US" dirty="0"/>
              <a:t>は、データとデータを結合したリンクト・オープンデータになっていることを表しています。データ同士が相互にリンクされることで、データのウェブができあがります。</a:t>
            </a:r>
            <a:endParaRPr lang="en-US" altLang="ja-JP" dirty="0"/>
          </a:p>
          <a:p>
            <a:endParaRPr lang="en-US" altLang="ja-JP" dirty="0"/>
          </a:p>
          <a:p>
            <a:r>
              <a:rPr lang="ja-JP" altLang="en-US" dirty="0"/>
              <a:t>自治体がオープンデータを公開する際の１つの目安としては、</a:t>
            </a:r>
            <a:r>
              <a:rPr lang="en-US" altLang="ja-JP" dirty="0"/>
              <a:t>★★★</a:t>
            </a:r>
            <a:r>
              <a:rPr lang="ja-JP" altLang="en-US" dirty="0"/>
              <a:t>の</a:t>
            </a:r>
            <a:r>
              <a:rPr lang="en-US" altLang="ja-JP" dirty="0"/>
              <a:t>CSV</a:t>
            </a:r>
            <a:r>
              <a:rPr lang="ja-JP" altLang="en-US" dirty="0"/>
              <a:t>のレベルを目標にするのがよいと言われます。</a:t>
            </a:r>
          </a:p>
          <a:p>
            <a:r>
              <a:rPr lang="ja-JP" altLang="en-US" dirty="0"/>
              <a:t>ただし、まずは★の形式であっても、オープンライセンスでデータを公開することが重要です。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solidFill>
                <a:schemeClr val="tx1"/>
              </a:solidFill>
              <a:latin typeface="+mn-ea"/>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7</a:t>
            </a:fld>
            <a:endParaRPr kumimoji="1" lang="ja-JP" altLang="en-US"/>
          </a:p>
        </p:txBody>
      </p:sp>
    </p:spTree>
    <p:extLst>
      <p:ext uri="{BB962C8B-B14F-4D97-AF65-F5344CB8AC3E}">
        <p14:creationId xmlns:p14="http://schemas.microsoft.com/office/powerpoint/2010/main" val="807016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では、データを機械判読に適した形にするには、どうすればよいのでしょうか。</a:t>
            </a:r>
          </a:p>
          <a:p>
            <a:r>
              <a:rPr kumimoji="1" lang="ja-JP" altLang="en-US" dirty="0"/>
              <a:t>内閣官房 情報通信技術（ＩＴ）総合戦略室が</a:t>
            </a:r>
            <a:endParaRPr kumimoji="1" lang="en-US" altLang="ja-JP" dirty="0"/>
          </a:p>
          <a:p>
            <a:r>
              <a:rPr lang="ja-JP" altLang="en-US" sz="1200" dirty="0">
                <a:solidFill>
                  <a:schemeClr val="tx1"/>
                </a:solidFill>
                <a:latin typeface="+mn-ea"/>
                <a:cs typeface="Meiryo UI" panose="020B0604030504040204" pitchFamily="50" charset="-128"/>
              </a:rPr>
              <a:t>「二次利用の促進のための府省のデータ公開に関する基本的考え方」の別添</a:t>
            </a:r>
            <a:r>
              <a:rPr lang="en-US" altLang="ja-JP" sz="1200" dirty="0">
                <a:solidFill>
                  <a:schemeClr val="tx1"/>
                </a:solidFill>
                <a:latin typeface="+mn-ea"/>
                <a:cs typeface="Meiryo UI" panose="020B0604030504040204" pitchFamily="50" charset="-128"/>
              </a:rPr>
              <a:t>2</a:t>
            </a:r>
            <a:endParaRPr lang="ja-JP" altLang="en-US" sz="1200" dirty="0">
              <a:solidFill>
                <a:schemeClr val="tx1"/>
              </a:solidFill>
              <a:latin typeface="+mn-ea"/>
              <a:cs typeface="Meiryo UI" panose="020B0604030504040204" pitchFamily="50" charset="-128"/>
            </a:endParaRPr>
          </a:p>
          <a:p>
            <a:r>
              <a:rPr lang="ja-JP" altLang="en-US" sz="1200" dirty="0">
                <a:solidFill>
                  <a:schemeClr val="tx1"/>
                </a:solidFill>
                <a:latin typeface="+mn-ea"/>
                <a:cs typeface="Meiryo UI" panose="020B0604030504040204" pitchFamily="50" charset="-128"/>
              </a:rPr>
              <a:t>として公開しています。</a:t>
            </a:r>
          </a:p>
          <a:p>
            <a:r>
              <a:rPr lang="ja-JP" altLang="en-US" sz="1200" dirty="0">
                <a:solidFill>
                  <a:schemeClr val="tx1"/>
                </a:solidFill>
                <a:latin typeface="+mn-ea"/>
                <a:cs typeface="Meiryo UI" panose="020B0604030504040204" pitchFamily="50" charset="-128"/>
              </a:rPr>
              <a:t>この中の「データ構造に関する留意事項」として、</a:t>
            </a:r>
            <a:r>
              <a:rPr lang="en-US" altLang="ja-JP" sz="1200" dirty="0">
                <a:solidFill>
                  <a:schemeClr val="tx1"/>
                </a:solidFill>
                <a:latin typeface="+mn-ea"/>
                <a:cs typeface="Meiryo UI" panose="020B0604030504040204" pitchFamily="50" charset="-128"/>
              </a:rPr>
              <a:t>8</a:t>
            </a:r>
            <a:r>
              <a:rPr lang="ja-JP" altLang="en-US" sz="1200" dirty="0" err="1">
                <a:solidFill>
                  <a:schemeClr val="tx1"/>
                </a:solidFill>
                <a:latin typeface="+mn-ea"/>
                <a:cs typeface="Meiryo UI" panose="020B0604030504040204" pitchFamily="50" charset="-128"/>
              </a:rPr>
              <a:t>つの</a:t>
            </a:r>
            <a:r>
              <a:rPr lang="ja-JP" altLang="en-US" sz="1200" dirty="0">
                <a:solidFill>
                  <a:schemeClr val="tx1"/>
                </a:solidFill>
                <a:latin typeface="+mn-ea"/>
                <a:cs typeface="Meiryo UI" panose="020B0604030504040204" pitchFamily="50" charset="-128"/>
              </a:rPr>
              <a:t>留意事項を紹介しています。</a:t>
            </a:r>
          </a:p>
          <a:p>
            <a:r>
              <a:rPr lang="ja-JP" altLang="en-US" sz="1200" dirty="0">
                <a:solidFill>
                  <a:schemeClr val="tx1"/>
                </a:solidFill>
                <a:latin typeface="+mn-ea"/>
                <a:cs typeface="Meiryo UI" panose="020B0604030504040204" pitchFamily="50" charset="-128"/>
              </a:rPr>
              <a:t>それぞれについて、解説します。</a:t>
            </a: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8</a:t>
            </a:fld>
            <a:endParaRPr kumimoji="1" lang="ja-JP" altLang="en-US"/>
          </a:p>
        </p:txBody>
      </p:sp>
    </p:spTree>
    <p:extLst>
      <p:ext uri="{BB962C8B-B14F-4D97-AF65-F5344CB8AC3E}">
        <p14:creationId xmlns:p14="http://schemas.microsoft.com/office/powerpoint/2010/main" val="233367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498702" y="2932007"/>
            <a:ext cx="5328592" cy="538609"/>
          </a:xfrm>
        </p:spPr>
        <p:txBody>
          <a:bodyPr wrap="square">
            <a:normAutofit/>
          </a:bodyPr>
          <a:lstStyle>
            <a:lvl1pPr algn="ctr">
              <a:defRPr lang="en-US" sz="2900" dirty="0">
                <a:latin typeface="HGP創英角ｺﾞｼｯｸUB" panose="020B0900000000000000" pitchFamily="50" charset="-128"/>
                <a:ea typeface="HGP創英角ｺﾞｼｯｸUB" panose="020B0900000000000000" pitchFamily="50" charset="-128"/>
              </a:defRPr>
            </a:lvl1pPr>
          </a:lstStyle>
          <a:p>
            <a:pPr lvl="0" fontAlgn="base">
              <a:lnSpc>
                <a:spcPct val="100000"/>
              </a:lnSpc>
              <a:spcAft>
                <a:spcPct val="0"/>
              </a:spcAft>
            </a:pPr>
            <a:r>
              <a:rPr lang="ja-JP" altLang="en-US" dirty="0"/>
              <a:t>マスター タイトルの書式設定</a:t>
            </a:r>
            <a:endParaRPr lang="en-US" dirty="0"/>
          </a:p>
        </p:txBody>
      </p:sp>
      <p:sp>
        <p:nvSpPr>
          <p:cNvPr id="3" name="Subtitle 2"/>
          <p:cNvSpPr>
            <a:spLocks noGrp="1"/>
          </p:cNvSpPr>
          <p:nvPr>
            <p:ph type="subTitle" idx="1"/>
          </p:nvPr>
        </p:nvSpPr>
        <p:spPr>
          <a:xfrm>
            <a:off x="3498702" y="3669365"/>
            <a:ext cx="5328592" cy="2059210"/>
          </a:xfrm>
        </p:spPr>
        <p:txBody>
          <a:bodyPr>
            <a:normAutofit/>
          </a:bodyPr>
          <a:lstStyle>
            <a:lvl1pPr marL="0" indent="0" algn="r">
              <a:buNone/>
              <a:defRPr sz="2400">
                <a:latin typeface="HGP創英角ｺﾞｼｯｸUB" panose="020B0900000000000000" pitchFamily="50" charset="-128"/>
                <a:ea typeface="HGP創英角ｺﾞｼｯｸUB" panose="020B09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17024" y="6525344"/>
            <a:ext cx="504056" cy="288032"/>
          </a:xfrm>
        </p:spPr>
        <p:txBody>
          <a:bodyPr/>
          <a:lstStyle>
            <a:lvl1pPr>
              <a:defRPr sz="120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217878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281342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84560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48651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330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Arial" panose="020B0604020202020204" pitchFamily="34" charset="0"/>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 name="正方形/長方形 10"/>
          <p:cNvSpPr/>
          <p:nvPr userDrawn="1"/>
        </p:nvSpPr>
        <p:spPr>
          <a:xfrm>
            <a:off x="827584" y="2060848"/>
            <a:ext cx="4248472" cy="576064"/>
          </a:xfrm>
          <a:prstGeom prst="rect">
            <a:avLst/>
          </a:prstGeom>
        </p:spPr>
        <p:txBody>
          <a:bodyPr vert="horz" lIns="91440" tIns="45720" rIns="91440" bIns="45720" rtlCol="0" anchor="ctr">
            <a:normAutofit/>
          </a:bodyPr>
          <a:lstStyle/>
          <a:p>
            <a:pPr lvl="0" indent="0" defTabSz="914400">
              <a:lnSpc>
                <a:spcPct val="90000"/>
              </a:lnSpc>
              <a:spcBef>
                <a:spcPts val="1000"/>
              </a:spcBef>
              <a:buFont typeface="Arial" panose="020B0604020202020204" pitchFamily="34" charset="0"/>
              <a:buNone/>
            </a:pPr>
            <a:r>
              <a:rPr kumimoji="1" lang="en-US" altLang="ja-JP" sz="3200" b="1" dirty="0">
                <a:solidFill>
                  <a:schemeClr val="tx1"/>
                </a:solidFill>
                <a:latin typeface="Arial" panose="020B0604020202020204" pitchFamily="34" charset="0"/>
                <a:cs typeface="Arial" panose="020B0604020202020204" pitchFamily="34" charset="0"/>
              </a:rPr>
              <a:t>Contents</a:t>
            </a:r>
            <a:endParaRPr kumimoji="1" lang="ja-JP" altLang="en-US" sz="3200" b="1" dirty="0">
              <a:solidFill>
                <a:schemeClr val="tx1"/>
              </a:solidFill>
              <a:latin typeface="Arial" panose="020B0604020202020204" pitchFamily="34" charset="0"/>
              <a:cs typeface="Arial" panose="020B0604020202020204" pitchFamily="34" charset="0"/>
            </a:endParaRPr>
          </a:p>
        </p:txBody>
      </p:sp>
      <p:sp>
        <p:nvSpPr>
          <p:cNvPr id="13" name="テキスト プレースホルダー 12"/>
          <p:cNvSpPr>
            <a:spLocks noGrp="1"/>
          </p:cNvSpPr>
          <p:nvPr>
            <p:ph type="body" sz="quarter" idx="13"/>
          </p:nvPr>
        </p:nvSpPr>
        <p:spPr>
          <a:xfrm>
            <a:off x="1259632" y="2996952"/>
            <a:ext cx="6912768" cy="2664296"/>
          </a:xfrm>
        </p:spPr>
        <p:txBody>
          <a:bodyPr/>
          <a:lstStyle>
            <a:lvl1pPr>
              <a:defRPr>
                <a:latin typeface="HGP創英角ｺﾞｼｯｸUB" panose="020B0900000000000000" pitchFamily="50" charset="-128"/>
                <a:ea typeface="HGP創英角ｺﾞｼｯｸUB" panose="020B0900000000000000" pitchFamily="50" charset="-128"/>
              </a:defRPr>
            </a:lvl1pPr>
            <a:lvl2pPr>
              <a:defRPr>
                <a:latin typeface="HGP創英角ｺﾞｼｯｸUB" panose="020B0900000000000000" pitchFamily="50" charset="-128"/>
                <a:ea typeface="HGP創英角ｺﾞｼｯｸUB" panose="020B0900000000000000" pitchFamily="50" charset="-128"/>
              </a:defRPr>
            </a:lvl2pPr>
            <a:lvl3pPr>
              <a:defRPr>
                <a:latin typeface="HGP創英角ｺﾞｼｯｸUB" panose="020B0900000000000000" pitchFamily="50" charset="-128"/>
                <a:ea typeface="HGP創英角ｺﾞｼｯｸUB" panose="020B0900000000000000" pitchFamily="50" charset="-128"/>
              </a:defRPr>
            </a:lvl3pPr>
            <a:lvl4pPr>
              <a:defRPr>
                <a:latin typeface="HGP創英角ｺﾞｼｯｸUB" panose="020B0900000000000000" pitchFamily="50" charset="-128"/>
                <a:ea typeface="HGP創英角ｺﾞｼｯｸUB" panose="020B0900000000000000" pitchFamily="50" charset="-128"/>
              </a:defRPr>
            </a:lvl4pPr>
            <a:lvl5pPr>
              <a:defRPr>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7805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24944"/>
            <a:ext cx="5328592" cy="538609"/>
          </a:xfrm>
        </p:spPr>
        <p:txBody>
          <a:bodyPr wrap="square">
            <a:normAutofit/>
          </a:bodyPr>
          <a:lstStyle>
            <a:lvl1pPr>
              <a:defRPr lang="en-US" sz="2900" dirty="0">
                <a:latin typeface="HGP創英角ｺﾞｼｯｸUB" panose="020B0900000000000000" pitchFamily="50" charset="-128"/>
                <a:ea typeface="HGP創英角ｺﾞｼｯｸUB" panose="020B0900000000000000" pitchFamily="50" charset="-128"/>
              </a:defRPr>
            </a:lvl1pPr>
          </a:lstStyle>
          <a:p>
            <a:pPr lvl="0" fontAlgn="base">
              <a:lnSpc>
                <a:spcPct val="100000"/>
              </a:lnSpc>
              <a:spcAft>
                <a:spcPct val="0"/>
              </a:spcAft>
            </a:pPr>
            <a:r>
              <a:rPr lang="ja-JP" altLang="en-US" dirty="0"/>
              <a:t>マスター 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Arial" panose="020B0604020202020204" pitchFamily="34" charset="0"/>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197440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1520" y="297110"/>
            <a:ext cx="8640960" cy="424732"/>
          </a:xfrm>
          <a:ln>
            <a:noFill/>
          </a:ln>
        </p:spPr>
        <p:txBody>
          <a:bodyPr vert="horz" lIns="91440" tIns="45720" rIns="91440" bIns="45720" rtlCol="0" anchor="ctr">
            <a:normAutofit fontScale="70000" lnSpcReduction="20000"/>
          </a:bodyPr>
          <a:lstStyle>
            <a:lvl1pPr>
              <a:defRPr lang="en-US" sz="2400" dirty="0">
                <a:latin typeface="+mn-ea"/>
                <a:ea typeface="+mn-ea"/>
              </a:defRPr>
            </a:lvl1pPr>
          </a:lstStyle>
          <a:p>
            <a:pPr marL="0" lvl="0"/>
            <a:r>
              <a:rPr lang="ja-JP" altLang="en-US" dirty="0"/>
              <a:t>マスター 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1" y="739775"/>
            <a:ext cx="9144000" cy="74485"/>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ja-JP" altLang="en-US"/>
          </a:p>
        </p:txBody>
      </p:sp>
    </p:spTree>
    <p:extLst>
      <p:ext uri="{BB962C8B-B14F-4D97-AF65-F5344CB8AC3E}">
        <p14:creationId xmlns:p14="http://schemas.microsoft.com/office/powerpoint/2010/main" val="340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58751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23406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r>
              <a:rPr kumimoji="1" lang="en-US" altLang="ja-JP"/>
              <a:t>Copyright</a:t>
            </a:r>
            <a:endParaRPr kumimoji="1" lang="ja-JP" altLang="en-US"/>
          </a:p>
        </p:txBody>
      </p:sp>
      <p:sp>
        <p:nvSpPr>
          <p:cNvPr id="9" name="Slide Number Placeholder 8"/>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12169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r>
              <a:rPr kumimoji="1" lang="en-US" altLang="ja-JP"/>
              <a:t>Copyright</a:t>
            </a:r>
            <a:endParaRPr kumimoji="1" lang="ja-JP" altLang="en-US"/>
          </a:p>
        </p:txBody>
      </p:sp>
      <p:sp>
        <p:nvSpPr>
          <p:cNvPr id="5" name="Slide Number Placeholder 4"/>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94542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r>
              <a:rPr kumimoji="1" lang="en-US" altLang="ja-JP"/>
              <a:t>Copyright</a:t>
            </a:r>
            <a:endParaRPr kumimoji="1" lang="ja-JP" altLang="en-US"/>
          </a:p>
        </p:txBody>
      </p:sp>
      <p:sp>
        <p:nvSpPr>
          <p:cNvPr id="4" name="Slide Number Placeholder 3"/>
          <p:cNvSpPr>
            <a:spLocks noGrp="1"/>
          </p:cNvSpPr>
          <p:nvPr>
            <p:ph type="sldNum" sz="quarter" idx="12"/>
          </p:nvPr>
        </p:nvSpPr>
        <p:spPr>
          <a:xfrm>
            <a:off x="8604448" y="6525344"/>
            <a:ext cx="504056" cy="288032"/>
          </a:xfrm>
        </p:spPr>
        <p:txBody>
          <a:bodyPr vert="horz" lIns="91440" tIns="45720" rIns="91440" bIns="45720" rtlCol="0" anchor="ctr"/>
          <a:lstStyle>
            <a:lvl1pPr>
              <a:defRPr kumimoji="1" lang="ja-JP" altLang="en-US" sz="1400" smtClean="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lang="en-US" altLang="ja-JP" smtClean="0"/>
              <a:pPr/>
              <a:t>‹#›</a:t>
            </a:fld>
            <a:endParaRPr lang="en-US" altLang="ja-JP"/>
          </a:p>
        </p:txBody>
      </p:sp>
    </p:spTree>
    <p:extLst>
      <p:ext uri="{BB962C8B-B14F-4D97-AF65-F5344CB8AC3E}">
        <p14:creationId xmlns:p14="http://schemas.microsoft.com/office/powerpoint/2010/main" val="307390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Copyright</a:t>
            </a:r>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47529283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cio.go.jp/policy-opendata"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s://www.j-lis.go.jp/data/open/cnt/3/1504/1/guide.pdf" TargetMode="External"/><Relationship Id="rId3" Type="http://schemas.openxmlformats.org/officeDocument/2006/relationships/hyperlink" Target="https://catalog.data.vled.or.jp/dataset/opendata-seminar04/resource/21e7a2cf-fef0-450c-9ba8-cc1f7b2ea5d2" TargetMode="External"/><Relationship Id="rId7" Type="http://schemas.openxmlformats.org/officeDocument/2006/relationships/hyperlink" Target="http://www.vled.or.jp/results/OpenDataGuide_v21_fix.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cio.go.jp/sites/default/files/uploads/documents/opendata_lg_enquete_201612.xlsx" TargetMode="External"/><Relationship Id="rId5" Type="http://schemas.openxmlformats.org/officeDocument/2006/relationships/hyperlink" Target="https://cio.go.jp/sites/default/files/uploads/documents/data_shishin.pdf" TargetMode="External"/><Relationship Id="rId10" Type="http://schemas.openxmlformats.org/officeDocument/2006/relationships/hyperlink" Target="https://creativecommons.jp/od_faq/" TargetMode="External"/><Relationship Id="rId4" Type="http://schemas.openxmlformats.org/officeDocument/2006/relationships/hyperlink" Target="https://cio.go.jp/sites/default/files/uploads/documents/opendata_tebikisyo.pptx" TargetMode="External"/><Relationship Id="rId9" Type="http://schemas.openxmlformats.org/officeDocument/2006/relationships/hyperlink" Target="https://creativecommons.jp/faq/"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pixabay.com/en/location-poi-pin-marker-position-304467/"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data.go.jp/terms-of-use/terms-of-us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6"/>
          <p:cNvSpPr>
            <a:spLocks noGrp="1"/>
          </p:cNvSpPr>
          <p:nvPr>
            <p:ph type="subTitle" idx="1"/>
          </p:nvPr>
        </p:nvSpPr>
        <p:spPr>
          <a:xfrm>
            <a:off x="539552" y="4437112"/>
            <a:ext cx="8280920" cy="1008112"/>
          </a:xfrm>
        </p:spPr>
        <p:txBody>
          <a:bodyPr/>
          <a:lstStyle/>
          <a:p>
            <a:r>
              <a:rPr lang="ja-JP" altLang="en-US" dirty="0"/>
              <a:t>～ステップ１：オープンデータとは何かを理解する ～</a:t>
            </a:r>
          </a:p>
        </p:txBody>
      </p:sp>
      <p:sp>
        <p:nvSpPr>
          <p:cNvPr id="2" name="タイトル 1"/>
          <p:cNvSpPr>
            <a:spLocks noGrp="1"/>
          </p:cNvSpPr>
          <p:nvPr>
            <p:ph type="ctrTitle"/>
          </p:nvPr>
        </p:nvSpPr>
        <p:spPr/>
        <p:txBody>
          <a:bodyPr>
            <a:normAutofit/>
          </a:bodyPr>
          <a:lstStyle/>
          <a:p>
            <a:pPr algn="r"/>
            <a:r>
              <a:rPr lang="ja-JP" altLang="en-US" dirty="0"/>
              <a:t>オープンデータ　</a:t>
            </a:r>
            <a:r>
              <a:rPr lang="en-US" altLang="ja-JP" dirty="0"/>
              <a:t>e-learning</a:t>
            </a:r>
            <a:r>
              <a:rPr lang="ja-JP" altLang="en-US" dirty="0"/>
              <a:t>研修</a:t>
            </a:r>
            <a:endParaRPr kumimoji="1" lang="ja-JP" altLang="en-US" dirty="0"/>
          </a:p>
        </p:txBody>
      </p:sp>
      <p:sp>
        <p:nvSpPr>
          <p:cNvPr id="5" name="サブタイトル 3"/>
          <p:cNvSpPr txBox="1">
            <a:spLocks/>
          </p:cNvSpPr>
          <p:nvPr/>
        </p:nvSpPr>
        <p:spPr>
          <a:xfrm>
            <a:off x="539552" y="3717033"/>
            <a:ext cx="8287742" cy="504056"/>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ja-JP" altLang="en-US" sz="2800" dirty="0">
                <a:latin typeface="HGP創英角ｺﾞｼｯｸUB" panose="020B0900000000000000" pitchFamily="50" charset="-128"/>
                <a:ea typeface="HGP創英角ｺﾞｼｯｸUB" panose="020B0900000000000000" pitchFamily="50" charset="-128"/>
              </a:rPr>
              <a:t>第１部　オープンデータの定義と意義</a:t>
            </a:r>
          </a:p>
        </p:txBody>
      </p:sp>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2699792" y="5157192"/>
            <a:ext cx="6120680" cy="432048"/>
          </a:xfrm>
          <a:prstGeom prst="rect">
            <a:avLst/>
          </a:prstGeom>
        </p:spPr>
        <p:txBody>
          <a:bodyPr vert="horz" lIns="91440" tIns="45720" rIns="91440" bIns="45720" rtlCol="0">
            <a:normAutofit/>
          </a:bodyPr>
          <a:lstStyle>
            <a:lvl1pPr indent="0" algn="r" defTabSz="914400">
              <a:lnSpc>
                <a:spcPct val="90000"/>
              </a:lnSpc>
              <a:spcBef>
                <a:spcPts val="1000"/>
              </a:spcBef>
              <a:buFont typeface="Arial" panose="020B0604020202020204" pitchFamily="34" charset="0"/>
              <a:buNone/>
              <a:defRPr kumimoji="1" sz="2400">
                <a:latin typeface="HGP創英角ｺﾞｼｯｸUB" panose="020B0900000000000000" pitchFamily="50" charset="-128"/>
                <a:ea typeface="HGP創英角ｺﾞｼｯｸUB" panose="020B0900000000000000" pitchFamily="50" charset="-128"/>
              </a:defRPr>
            </a:lvl1pPr>
            <a:lvl2pPr indent="0" algn="ctr" defTabSz="914400">
              <a:lnSpc>
                <a:spcPct val="90000"/>
              </a:lnSpc>
              <a:spcBef>
                <a:spcPts val="500"/>
              </a:spcBef>
              <a:buFont typeface="Arial" panose="020B0604020202020204" pitchFamily="34" charset="0"/>
              <a:buNone/>
              <a:defRPr kumimoji="1" sz="2000"/>
            </a:lvl2pPr>
            <a:lvl3pPr indent="0" algn="ctr" defTabSz="914400">
              <a:lnSpc>
                <a:spcPct val="90000"/>
              </a:lnSpc>
              <a:spcBef>
                <a:spcPts val="500"/>
              </a:spcBef>
              <a:buFont typeface="Arial" panose="020B0604020202020204" pitchFamily="34" charset="0"/>
              <a:buNone/>
              <a:defRPr kumimoji="1"/>
            </a:lvl3pPr>
            <a:lvl4pPr indent="0" algn="ctr" defTabSz="914400">
              <a:lnSpc>
                <a:spcPct val="90000"/>
              </a:lnSpc>
              <a:spcBef>
                <a:spcPts val="500"/>
              </a:spcBef>
              <a:buFont typeface="Arial" panose="020B0604020202020204" pitchFamily="34" charset="0"/>
              <a:buNone/>
              <a:defRPr kumimoji="1" sz="1600"/>
            </a:lvl4pPr>
            <a:lvl5pPr indent="0" algn="ctr" defTabSz="914400">
              <a:lnSpc>
                <a:spcPct val="90000"/>
              </a:lnSpc>
              <a:spcBef>
                <a:spcPts val="500"/>
              </a:spcBef>
              <a:buFont typeface="Arial" panose="020B0604020202020204" pitchFamily="34" charset="0"/>
              <a:buNone/>
              <a:defRPr kumimoji="1" sz="1600"/>
            </a:lvl5pPr>
            <a:lvl6pPr indent="0" algn="ctr" defTabSz="914400">
              <a:lnSpc>
                <a:spcPct val="90000"/>
              </a:lnSpc>
              <a:spcBef>
                <a:spcPts val="500"/>
              </a:spcBef>
              <a:buFont typeface="Arial" panose="020B0604020202020204" pitchFamily="34" charset="0"/>
              <a:buNone/>
              <a:defRPr kumimoji="1" sz="1600"/>
            </a:lvl6pPr>
            <a:lvl7pPr indent="0" algn="ctr" defTabSz="914400">
              <a:lnSpc>
                <a:spcPct val="90000"/>
              </a:lnSpc>
              <a:spcBef>
                <a:spcPts val="500"/>
              </a:spcBef>
              <a:buFont typeface="Arial" panose="020B0604020202020204" pitchFamily="34" charset="0"/>
              <a:buNone/>
              <a:defRPr kumimoji="1" sz="1600"/>
            </a:lvl7pPr>
            <a:lvl8pPr indent="0" algn="ctr" defTabSz="914400">
              <a:lnSpc>
                <a:spcPct val="90000"/>
              </a:lnSpc>
              <a:spcBef>
                <a:spcPts val="500"/>
              </a:spcBef>
              <a:buFont typeface="Arial" panose="020B0604020202020204" pitchFamily="34" charset="0"/>
              <a:buNone/>
              <a:defRPr kumimoji="1" sz="1600"/>
            </a:lvl8pPr>
            <a:lvl9pPr indent="0" algn="ctr" defTabSz="914400">
              <a:lnSpc>
                <a:spcPct val="90000"/>
              </a:lnSpc>
              <a:spcBef>
                <a:spcPts val="500"/>
              </a:spcBef>
              <a:buFont typeface="Arial" panose="020B0604020202020204" pitchFamily="34" charset="0"/>
              <a:buNone/>
              <a:defRPr kumimoji="1" sz="1600"/>
            </a:lvl9pPr>
          </a:lstStyle>
          <a:p>
            <a:r>
              <a:rPr lang="ja-JP" altLang="en-US" dirty="0"/>
              <a:t>総務省</a:t>
            </a:r>
          </a:p>
        </p:txBody>
      </p:sp>
      <p:sp>
        <p:nvSpPr>
          <p:cNvPr id="8" name="正方形/長方形 7"/>
          <p:cNvSpPr/>
          <p:nvPr/>
        </p:nvSpPr>
        <p:spPr>
          <a:xfrm>
            <a:off x="1979712" y="5949280"/>
            <a:ext cx="6984776" cy="576064"/>
          </a:xfrm>
          <a:prstGeom prst="rect">
            <a:avLst/>
          </a:prstGeom>
          <a:ln>
            <a:solidFill>
              <a:schemeClr val="accent1"/>
            </a:solidFill>
            <a:prstDash val="sysDash"/>
          </a:ln>
        </p:spPr>
        <p:txBody>
          <a:bodyPr wrap="square">
            <a:no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本書は、クリエイティブ・コモンズ 表示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国際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(CC BY 4.0)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にしたがって利用いただけます。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(http://creativecommons.org/licenses/by/4.0/legalcode.ja)</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3"/>
          <p:cNvPicPr>
            <a:picLocks noChangeAspect="1"/>
          </p:cNvPicPr>
          <p:nvPr/>
        </p:nvPicPr>
        <p:blipFill>
          <a:blip r:embed="rId3"/>
          <a:srcRect/>
          <a:stretch>
            <a:fillRect/>
          </a:stretch>
        </p:blipFill>
        <p:spPr bwMode="auto">
          <a:xfrm>
            <a:off x="179512" y="5949280"/>
            <a:ext cx="1690696" cy="596716"/>
          </a:xfrm>
          <a:prstGeom prst="rect">
            <a:avLst/>
          </a:prstGeom>
          <a:noFill/>
          <a:ln w="9525">
            <a:noFill/>
            <a:miter lim="800000"/>
            <a:headEnd/>
            <a:tailEnd/>
          </a:ln>
        </p:spPr>
      </p:pic>
    </p:spTree>
    <p:extLst>
      <p:ext uri="{BB962C8B-B14F-4D97-AF65-F5344CB8AC3E}">
        <p14:creationId xmlns:p14="http://schemas.microsoft.com/office/powerpoint/2010/main" val="421834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9</a:t>
            </a:fld>
            <a:endParaRPr kumimoji="1" lang="ja-JP" altLang="en-US"/>
          </a:p>
        </p:txBody>
      </p:sp>
      <p:sp>
        <p:nvSpPr>
          <p:cNvPr id="29" name="正方形/長方形 28"/>
          <p:cNvSpPr/>
          <p:nvPr/>
        </p:nvSpPr>
        <p:spPr>
          <a:xfrm>
            <a:off x="233710" y="935726"/>
            <a:ext cx="874858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2000" dirty="0">
                <a:solidFill>
                  <a:schemeClr val="tx1"/>
                </a:solidFill>
                <a:latin typeface="+mn-ea"/>
                <a:cs typeface="Meiryo UI" panose="020B0604030504040204" pitchFamily="50" charset="-128"/>
              </a:rPr>
              <a:t>※</a:t>
            </a:r>
            <a:r>
              <a:rPr lang="ja-JP" altLang="en-US" sz="2000" dirty="0">
                <a:solidFill>
                  <a:schemeClr val="tx1"/>
                </a:solidFill>
                <a:latin typeface="+mn-ea"/>
                <a:cs typeface="Meiryo UI" panose="020B0604030504040204" pitchFamily="50" charset="-128"/>
              </a:rPr>
              <a:t>発展 機械判読に適したデータを作るには（用語定義）</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pic>
        <p:nvPicPr>
          <p:cNvPr id="1027" name="図 5">
            <a:extLst>
              <a:ext uri="{FF2B5EF4-FFF2-40B4-BE49-F238E27FC236}">
                <a16:creationId xmlns:a16="http://schemas.microsoft.com/office/drawing/2014/main" id="{431ADA19-8BB3-4120-B89D-F75925F11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32707"/>
            <a:ext cx="8439198" cy="443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a:extLst>
              <a:ext uri="{FF2B5EF4-FFF2-40B4-BE49-F238E27FC236}">
                <a16:creationId xmlns:a16="http://schemas.microsoft.com/office/drawing/2014/main" id="{680430FF-5C76-451A-8D8E-BC13F7FA641F}"/>
              </a:ext>
            </a:extLst>
          </p:cNvPr>
          <p:cNvSpPr txBox="1"/>
          <p:nvPr/>
        </p:nvSpPr>
        <p:spPr>
          <a:xfrm>
            <a:off x="1231281" y="6002704"/>
            <a:ext cx="7733207" cy="738664"/>
          </a:xfrm>
          <a:prstGeom prst="rect">
            <a:avLst/>
          </a:prstGeom>
          <a:noFill/>
        </p:spPr>
        <p:txBody>
          <a:bodyPr wrap="none" rtlCol="0">
            <a:spAutoFit/>
          </a:bodyPr>
          <a:lstStyle/>
          <a:p>
            <a:r>
              <a:rPr kumimoji="1" lang="ja-JP" altLang="en-US" sz="1400" dirty="0"/>
              <a:t>出典</a:t>
            </a:r>
            <a:r>
              <a:rPr kumimoji="1" lang="en-US" altLang="ja-JP" sz="1400" dirty="0"/>
              <a:t>:</a:t>
            </a:r>
            <a:r>
              <a:rPr kumimoji="1" lang="ja-JP" altLang="en-US" sz="1400" dirty="0"/>
              <a:t>内閣官房</a:t>
            </a:r>
            <a:r>
              <a:rPr kumimoji="1" lang="en-US" altLang="ja-JP" sz="1400" dirty="0"/>
              <a:t>IT</a:t>
            </a:r>
            <a:r>
              <a:rPr kumimoji="1" lang="ja-JP" altLang="en-US" sz="1400" dirty="0"/>
              <a:t>総合戦略室</a:t>
            </a:r>
            <a:r>
              <a:rPr kumimoji="1" lang="en-US" altLang="ja-JP" sz="1400" dirty="0"/>
              <a:t> </a:t>
            </a:r>
            <a:r>
              <a:rPr kumimoji="1" lang="ja-JP" altLang="en-US" sz="1400" dirty="0"/>
              <a:t>「数値（表）、文章、地理空間情報のデータ作成に当たっての留意事項</a:t>
            </a:r>
            <a:r>
              <a:rPr lang="ja-JP" altLang="en-US" sz="1400" dirty="0">
                <a:latin typeface="+mn-ea"/>
                <a:cs typeface="Meiryo UI" panose="020B0604030504040204" pitchFamily="50" charset="-128"/>
              </a:rPr>
              <a:t>」</a:t>
            </a:r>
          </a:p>
          <a:p>
            <a:r>
              <a:rPr lang="ja-JP" altLang="en-US" sz="1400" dirty="0">
                <a:latin typeface="+mn-ea"/>
                <a:cs typeface="Meiryo UI" panose="020B0604030504040204" pitchFamily="50" charset="-128"/>
              </a:rPr>
              <a:t>「二次利用の促進のための府省のデータ公開に関する基本的考え方」別添</a:t>
            </a:r>
            <a:r>
              <a:rPr lang="en-US" altLang="ja-JP" sz="1400" dirty="0">
                <a:latin typeface="+mn-ea"/>
                <a:cs typeface="Meiryo UI" panose="020B0604030504040204" pitchFamily="50" charset="-128"/>
              </a:rPr>
              <a:t>2</a:t>
            </a:r>
            <a:endParaRPr lang="ja-JP" altLang="en-US" sz="1400" dirty="0">
              <a:latin typeface="+mn-ea"/>
              <a:cs typeface="Meiryo UI" panose="020B0604030504040204" pitchFamily="50" charset="-128"/>
            </a:endParaRPr>
          </a:p>
          <a:p>
            <a:r>
              <a:rPr kumimoji="1" lang="en-US" altLang="ja-JP" sz="1400" dirty="0"/>
              <a:t>http://www.data.go.jp/data/dataset/cas_20170207_0001</a:t>
            </a:r>
            <a:endParaRPr kumimoji="1" lang="ja-JP" altLang="en-US" sz="1400" dirty="0"/>
          </a:p>
        </p:txBody>
      </p:sp>
    </p:spTree>
    <p:extLst>
      <p:ext uri="{BB962C8B-B14F-4D97-AF65-F5344CB8AC3E}">
        <p14:creationId xmlns:p14="http://schemas.microsoft.com/office/powerpoint/2010/main" val="1684828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10</a:t>
            </a:fld>
            <a:endParaRPr kumimoji="1" lang="ja-JP" altLang="en-US"/>
          </a:p>
        </p:txBody>
      </p:sp>
      <p:sp>
        <p:nvSpPr>
          <p:cNvPr id="29" name="正方形/長方形 28"/>
          <p:cNvSpPr/>
          <p:nvPr/>
        </p:nvSpPr>
        <p:spPr>
          <a:xfrm>
            <a:off x="233710" y="935726"/>
            <a:ext cx="874858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2000" dirty="0">
                <a:solidFill>
                  <a:schemeClr val="tx1"/>
                </a:solidFill>
                <a:latin typeface="+mn-ea"/>
                <a:cs typeface="Meiryo UI" panose="020B0604030504040204" pitchFamily="50" charset="-128"/>
              </a:rPr>
              <a:t>※</a:t>
            </a:r>
            <a:r>
              <a:rPr lang="ja-JP" altLang="en-US" sz="2000" dirty="0">
                <a:solidFill>
                  <a:schemeClr val="tx1"/>
                </a:solidFill>
                <a:latin typeface="+mn-ea"/>
                <a:cs typeface="Meiryo UI" panose="020B0604030504040204" pitchFamily="50" charset="-128"/>
              </a:rPr>
              <a:t>発展 機械判読に適したデータを作るには</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9" name="四角形: 角を丸くする 8">
            <a:extLst>
              <a:ext uri="{FF2B5EF4-FFF2-40B4-BE49-F238E27FC236}">
                <a16:creationId xmlns:a16="http://schemas.microsoft.com/office/drawing/2014/main" id="{BC79AF9E-37B8-41C1-8805-9CE16BC8D3D6}"/>
              </a:ext>
            </a:extLst>
          </p:cNvPr>
          <p:cNvSpPr/>
          <p:nvPr/>
        </p:nvSpPr>
        <p:spPr>
          <a:xfrm>
            <a:off x="442020" y="1476075"/>
            <a:ext cx="8331968" cy="732368"/>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a:t>
            </a:r>
            <a:r>
              <a:rPr kumimoji="1" lang="ja-JP" altLang="en-US" sz="1600" dirty="0">
                <a:solidFill>
                  <a:schemeClr val="tx1"/>
                </a:solidFill>
              </a:rPr>
              <a:t>留意事項</a:t>
            </a:r>
            <a:r>
              <a:rPr kumimoji="1" lang="en-US" altLang="ja-JP" sz="1600" dirty="0">
                <a:solidFill>
                  <a:schemeClr val="tx1"/>
                </a:solidFill>
              </a:rPr>
              <a:t>1】</a:t>
            </a:r>
          </a:p>
          <a:p>
            <a:r>
              <a:rPr kumimoji="1" lang="en-US" altLang="ja-JP" sz="1600" dirty="0">
                <a:solidFill>
                  <a:schemeClr val="tx1"/>
                </a:solidFill>
              </a:rPr>
              <a:t>1</a:t>
            </a:r>
            <a:r>
              <a:rPr kumimoji="1" lang="ja-JP" altLang="en-US" sz="1600" dirty="0" err="1">
                <a:solidFill>
                  <a:schemeClr val="tx1"/>
                </a:solidFill>
              </a:rPr>
              <a:t>つの</a:t>
            </a:r>
            <a:r>
              <a:rPr kumimoji="1" lang="ja-JP" altLang="en-US" sz="1600" dirty="0">
                <a:solidFill>
                  <a:schemeClr val="tx1"/>
                </a:solidFill>
              </a:rPr>
              <a:t>データセットには、</a:t>
            </a:r>
            <a:r>
              <a:rPr kumimoji="1" lang="en-US" altLang="ja-JP" sz="1600" dirty="0">
                <a:solidFill>
                  <a:schemeClr val="tx1"/>
                </a:solidFill>
              </a:rPr>
              <a:t>1</a:t>
            </a:r>
            <a:r>
              <a:rPr kumimoji="1" lang="ja-JP" altLang="en-US" sz="1600" dirty="0" err="1">
                <a:solidFill>
                  <a:schemeClr val="tx1"/>
                </a:solidFill>
              </a:rPr>
              <a:t>つの</a:t>
            </a:r>
            <a:r>
              <a:rPr kumimoji="1" lang="ja-JP" altLang="en-US" sz="1600" dirty="0">
                <a:solidFill>
                  <a:schemeClr val="tx1"/>
                </a:solidFill>
              </a:rPr>
              <a:t>テーブルのみを含める。（複数個のテーブルを含めない）</a:t>
            </a:r>
          </a:p>
        </p:txBody>
      </p:sp>
      <p:pic>
        <p:nvPicPr>
          <p:cNvPr id="2050" name="図 21">
            <a:extLst>
              <a:ext uri="{FF2B5EF4-FFF2-40B4-BE49-F238E27FC236}">
                <a16:creationId xmlns:a16="http://schemas.microsoft.com/office/drawing/2014/main" id="{207A20C1-E4DE-40D8-A36C-C7A13414A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43" y="2619002"/>
            <a:ext cx="3886200" cy="2600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1" name="図 22">
            <a:extLst>
              <a:ext uri="{FF2B5EF4-FFF2-40B4-BE49-F238E27FC236}">
                <a16:creationId xmlns:a16="http://schemas.microsoft.com/office/drawing/2014/main" id="{D128B3F0-8E78-42F5-AF35-62DEB4619E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0776" y="2823106"/>
            <a:ext cx="3695700" cy="2124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矢印: 右 2">
            <a:extLst>
              <a:ext uri="{FF2B5EF4-FFF2-40B4-BE49-F238E27FC236}">
                <a16:creationId xmlns:a16="http://schemas.microsoft.com/office/drawing/2014/main" id="{D9A35983-499C-4225-B5F1-8FFA6F0FBCF7}"/>
              </a:ext>
            </a:extLst>
          </p:cNvPr>
          <p:cNvSpPr/>
          <p:nvPr/>
        </p:nvSpPr>
        <p:spPr>
          <a:xfrm>
            <a:off x="4363568" y="3423962"/>
            <a:ext cx="743282"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A665B0E-6D0B-49ED-A62D-A494BB715BDF}"/>
              </a:ext>
            </a:extLst>
          </p:cNvPr>
          <p:cNvSpPr txBox="1"/>
          <p:nvPr/>
        </p:nvSpPr>
        <p:spPr>
          <a:xfrm>
            <a:off x="899592" y="5226335"/>
            <a:ext cx="2994730" cy="584775"/>
          </a:xfrm>
          <a:prstGeom prst="rect">
            <a:avLst/>
          </a:prstGeom>
          <a:noFill/>
        </p:spPr>
        <p:txBody>
          <a:bodyPr wrap="none" rtlCol="0">
            <a:spAutoFit/>
          </a:bodyPr>
          <a:lstStyle/>
          <a:p>
            <a:pPr algn="ctr"/>
            <a:r>
              <a:rPr kumimoji="1" lang="en-US" altLang="ja-JP" sz="1600" dirty="0"/>
              <a:t>1</a:t>
            </a:r>
            <a:r>
              <a:rPr kumimoji="1" lang="ja-JP" altLang="en-US" sz="1600" dirty="0" err="1"/>
              <a:t>つの</a:t>
            </a:r>
            <a:r>
              <a:rPr kumimoji="1" lang="ja-JP" altLang="en-US" sz="1600" dirty="0"/>
              <a:t>データセットに複数の表がある</a:t>
            </a:r>
          </a:p>
          <a:p>
            <a:pPr algn="ctr"/>
            <a:r>
              <a:rPr kumimoji="1" lang="ja-JP" altLang="en-US" sz="1600" dirty="0"/>
              <a:t>（留意事項</a:t>
            </a:r>
            <a:r>
              <a:rPr kumimoji="1" lang="en-US" altLang="ja-JP" sz="1600" dirty="0"/>
              <a:t>1</a:t>
            </a:r>
            <a:r>
              <a:rPr kumimoji="1" lang="ja-JP" altLang="en-US" sz="1600" dirty="0"/>
              <a:t>を満たさない）</a:t>
            </a:r>
          </a:p>
        </p:txBody>
      </p:sp>
      <p:sp>
        <p:nvSpPr>
          <p:cNvPr id="11" name="テキスト ボックス 10">
            <a:extLst>
              <a:ext uri="{FF2B5EF4-FFF2-40B4-BE49-F238E27FC236}">
                <a16:creationId xmlns:a16="http://schemas.microsoft.com/office/drawing/2014/main" id="{BB7340D4-EA35-4F6D-9B50-D0DE556BD1DD}"/>
              </a:ext>
            </a:extLst>
          </p:cNvPr>
          <p:cNvSpPr txBox="1"/>
          <p:nvPr/>
        </p:nvSpPr>
        <p:spPr>
          <a:xfrm>
            <a:off x="4790750" y="5258338"/>
            <a:ext cx="3966150" cy="584775"/>
          </a:xfrm>
          <a:prstGeom prst="rect">
            <a:avLst/>
          </a:prstGeom>
          <a:noFill/>
        </p:spPr>
        <p:txBody>
          <a:bodyPr wrap="none" rtlCol="0">
            <a:spAutoFit/>
          </a:bodyPr>
          <a:lstStyle/>
          <a:p>
            <a:pPr algn="ctr"/>
            <a:r>
              <a:rPr kumimoji="1" lang="ja-JP" altLang="en-US" sz="1600" dirty="0"/>
              <a:t>複数の表を分割して、別々のデータセットにする</a:t>
            </a:r>
          </a:p>
          <a:p>
            <a:pPr algn="ctr"/>
            <a:r>
              <a:rPr kumimoji="1" lang="ja-JP" altLang="en-US" sz="1600" dirty="0"/>
              <a:t>（留意事項</a:t>
            </a:r>
            <a:r>
              <a:rPr kumimoji="1" lang="en-US" altLang="ja-JP" sz="1600" dirty="0"/>
              <a:t>1</a:t>
            </a:r>
            <a:r>
              <a:rPr kumimoji="1" lang="ja-JP" altLang="en-US" sz="1600" dirty="0"/>
              <a:t>を満たす）</a:t>
            </a:r>
          </a:p>
        </p:txBody>
      </p:sp>
    </p:spTree>
    <p:extLst>
      <p:ext uri="{BB962C8B-B14F-4D97-AF65-F5344CB8AC3E}">
        <p14:creationId xmlns:p14="http://schemas.microsoft.com/office/powerpoint/2010/main" val="3979958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11</a:t>
            </a:fld>
            <a:endParaRPr kumimoji="1" lang="ja-JP" altLang="en-US"/>
          </a:p>
        </p:txBody>
      </p:sp>
      <p:sp>
        <p:nvSpPr>
          <p:cNvPr id="29" name="正方形/長方形 28"/>
          <p:cNvSpPr/>
          <p:nvPr/>
        </p:nvSpPr>
        <p:spPr>
          <a:xfrm>
            <a:off x="233710" y="935726"/>
            <a:ext cx="874858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2000" dirty="0">
                <a:solidFill>
                  <a:schemeClr val="tx1"/>
                </a:solidFill>
                <a:latin typeface="+mn-ea"/>
                <a:cs typeface="Meiryo UI" panose="020B0604030504040204" pitchFamily="50" charset="-128"/>
              </a:rPr>
              <a:t>※</a:t>
            </a:r>
            <a:r>
              <a:rPr lang="ja-JP" altLang="en-US" sz="2000" dirty="0">
                <a:solidFill>
                  <a:schemeClr val="tx1"/>
                </a:solidFill>
                <a:latin typeface="+mn-ea"/>
                <a:cs typeface="Meiryo UI" panose="020B0604030504040204" pitchFamily="50" charset="-128"/>
              </a:rPr>
              <a:t>発展 機械判読に適したデータを作るには</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9" name="四角形: 角を丸くする 8">
            <a:extLst>
              <a:ext uri="{FF2B5EF4-FFF2-40B4-BE49-F238E27FC236}">
                <a16:creationId xmlns:a16="http://schemas.microsoft.com/office/drawing/2014/main" id="{BC79AF9E-37B8-41C1-8805-9CE16BC8D3D6}"/>
              </a:ext>
            </a:extLst>
          </p:cNvPr>
          <p:cNvSpPr/>
          <p:nvPr/>
        </p:nvSpPr>
        <p:spPr>
          <a:xfrm>
            <a:off x="442020" y="1476075"/>
            <a:ext cx="8331968" cy="732368"/>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a:t>
            </a:r>
            <a:r>
              <a:rPr kumimoji="1" lang="ja-JP" altLang="en-US" sz="1600" dirty="0">
                <a:solidFill>
                  <a:schemeClr val="tx1"/>
                </a:solidFill>
              </a:rPr>
              <a:t>留意事項</a:t>
            </a:r>
            <a:r>
              <a:rPr kumimoji="1" lang="en-US" altLang="ja-JP" sz="1600" dirty="0">
                <a:solidFill>
                  <a:schemeClr val="tx1"/>
                </a:solidFill>
              </a:rPr>
              <a:t>2】</a:t>
            </a:r>
          </a:p>
          <a:p>
            <a:r>
              <a:rPr kumimoji="1" lang="ja-JP" altLang="en-US" sz="1600" dirty="0">
                <a:solidFill>
                  <a:schemeClr val="tx1"/>
                </a:solidFill>
              </a:rPr>
              <a:t>データセルに、整形や位取りのための文字（スペース、改行、カンマ等）を含めない。</a:t>
            </a:r>
          </a:p>
        </p:txBody>
      </p:sp>
      <p:sp>
        <p:nvSpPr>
          <p:cNvPr id="3" name="矢印: 右 2">
            <a:extLst>
              <a:ext uri="{FF2B5EF4-FFF2-40B4-BE49-F238E27FC236}">
                <a16:creationId xmlns:a16="http://schemas.microsoft.com/office/drawing/2014/main" id="{D9A35983-499C-4225-B5F1-8FFA6F0FBCF7}"/>
              </a:ext>
            </a:extLst>
          </p:cNvPr>
          <p:cNvSpPr/>
          <p:nvPr/>
        </p:nvSpPr>
        <p:spPr>
          <a:xfrm>
            <a:off x="4363568" y="3423962"/>
            <a:ext cx="743282"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A665B0E-6D0B-49ED-A62D-A494BB715BDF}"/>
              </a:ext>
            </a:extLst>
          </p:cNvPr>
          <p:cNvSpPr txBox="1"/>
          <p:nvPr/>
        </p:nvSpPr>
        <p:spPr>
          <a:xfrm>
            <a:off x="528499" y="5226335"/>
            <a:ext cx="3736920" cy="584775"/>
          </a:xfrm>
          <a:prstGeom prst="rect">
            <a:avLst/>
          </a:prstGeom>
          <a:noFill/>
        </p:spPr>
        <p:txBody>
          <a:bodyPr wrap="none" rtlCol="0">
            <a:spAutoFit/>
          </a:bodyPr>
          <a:lstStyle/>
          <a:p>
            <a:pPr algn="ctr"/>
            <a:r>
              <a:rPr kumimoji="1" lang="ja-JP" altLang="en-US" sz="1600" dirty="0"/>
              <a:t>セルに整形のための空白・改行・カンマがある</a:t>
            </a:r>
          </a:p>
          <a:p>
            <a:pPr algn="ctr"/>
            <a:r>
              <a:rPr kumimoji="1" lang="ja-JP" altLang="en-US" sz="1600" dirty="0"/>
              <a:t>（留意事項</a:t>
            </a:r>
            <a:r>
              <a:rPr kumimoji="1" lang="en-US" altLang="ja-JP" sz="1600" dirty="0"/>
              <a:t>2</a:t>
            </a:r>
            <a:r>
              <a:rPr kumimoji="1" lang="ja-JP" altLang="en-US" sz="1600" dirty="0"/>
              <a:t>を満たさない）</a:t>
            </a:r>
          </a:p>
        </p:txBody>
      </p:sp>
      <p:sp>
        <p:nvSpPr>
          <p:cNvPr id="11" name="テキスト ボックス 10">
            <a:extLst>
              <a:ext uri="{FF2B5EF4-FFF2-40B4-BE49-F238E27FC236}">
                <a16:creationId xmlns:a16="http://schemas.microsoft.com/office/drawing/2014/main" id="{BB7340D4-EA35-4F6D-9B50-D0DE556BD1DD}"/>
              </a:ext>
            </a:extLst>
          </p:cNvPr>
          <p:cNvSpPr txBox="1"/>
          <p:nvPr/>
        </p:nvSpPr>
        <p:spPr>
          <a:xfrm>
            <a:off x="5169062" y="5258338"/>
            <a:ext cx="3209533" cy="584775"/>
          </a:xfrm>
          <a:prstGeom prst="rect">
            <a:avLst/>
          </a:prstGeom>
          <a:noFill/>
        </p:spPr>
        <p:txBody>
          <a:bodyPr wrap="none" rtlCol="0">
            <a:spAutoFit/>
          </a:bodyPr>
          <a:lstStyle/>
          <a:p>
            <a:pPr algn="ctr"/>
            <a:r>
              <a:rPr kumimoji="1" lang="ja-JP" altLang="en-US" sz="1600" dirty="0"/>
              <a:t>整形のための空白・改行・カンマを除く</a:t>
            </a:r>
          </a:p>
          <a:p>
            <a:pPr algn="ctr"/>
            <a:r>
              <a:rPr kumimoji="1" lang="ja-JP" altLang="en-US" sz="1600" dirty="0"/>
              <a:t>（留意事項</a:t>
            </a:r>
            <a:r>
              <a:rPr kumimoji="1" lang="en-US" altLang="ja-JP" sz="1600" dirty="0"/>
              <a:t>2</a:t>
            </a:r>
            <a:r>
              <a:rPr kumimoji="1" lang="ja-JP" altLang="en-US" sz="1600" dirty="0"/>
              <a:t>を満たす）</a:t>
            </a:r>
          </a:p>
        </p:txBody>
      </p:sp>
      <p:pic>
        <p:nvPicPr>
          <p:cNvPr id="3074" name="図 6">
            <a:extLst>
              <a:ext uri="{FF2B5EF4-FFF2-40B4-BE49-F238E27FC236}">
                <a16:creationId xmlns:a16="http://schemas.microsoft.com/office/drawing/2014/main" id="{FECFE36E-0D05-411A-98A8-46F70E74A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471" y="2441362"/>
            <a:ext cx="30003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図 8">
            <a:extLst>
              <a:ext uri="{FF2B5EF4-FFF2-40B4-BE49-F238E27FC236}">
                <a16:creationId xmlns:a16="http://schemas.microsoft.com/office/drawing/2014/main" id="{738FE1B7-B1F5-4D9A-98F6-BEDFD2A74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964" y="2449158"/>
            <a:ext cx="29622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60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12</a:t>
            </a:fld>
            <a:endParaRPr kumimoji="1" lang="ja-JP" altLang="en-US"/>
          </a:p>
        </p:txBody>
      </p:sp>
      <p:sp>
        <p:nvSpPr>
          <p:cNvPr id="29" name="正方形/長方形 28"/>
          <p:cNvSpPr/>
          <p:nvPr/>
        </p:nvSpPr>
        <p:spPr>
          <a:xfrm>
            <a:off x="233710" y="935726"/>
            <a:ext cx="874858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2000" dirty="0">
                <a:solidFill>
                  <a:schemeClr val="tx1"/>
                </a:solidFill>
                <a:latin typeface="+mn-ea"/>
                <a:cs typeface="Meiryo UI" panose="020B0604030504040204" pitchFamily="50" charset="-128"/>
              </a:rPr>
              <a:t>※</a:t>
            </a:r>
            <a:r>
              <a:rPr lang="ja-JP" altLang="en-US" sz="2000" dirty="0">
                <a:solidFill>
                  <a:schemeClr val="tx1"/>
                </a:solidFill>
                <a:latin typeface="+mn-ea"/>
                <a:cs typeface="Meiryo UI" panose="020B0604030504040204" pitchFamily="50" charset="-128"/>
              </a:rPr>
              <a:t>発展 機械判読に適したデータを作るには</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9" name="四角形: 角を丸くする 8">
            <a:extLst>
              <a:ext uri="{FF2B5EF4-FFF2-40B4-BE49-F238E27FC236}">
                <a16:creationId xmlns:a16="http://schemas.microsoft.com/office/drawing/2014/main" id="{BC79AF9E-37B8-41C1-8805-9CE16BC8D3D6}"/>
              </a:ext>
            </a:extLst>
          </p:cNvPr>
          <p:cNvSpPr/>
          <p:nvPr/>
        </p:nvSpPr>
        <p:spPr>
          <a:xfrm>
            <a:off x="442020" y="1476075"/>
            <a:ext cx="8331968" cy="732368"/>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a:t>
            </a:r>
            <a:r>
              <a:rPr kumimoji="1" lang="ja-JP" altLang="en-US" sz="1600" dirty="0">
                <a:solidFill>
                  <a:schemeClr val="tx1"/>
                </a:solidFill>
              </a:rPr>
              <a:t>留意事項</a:t>
            </a:r>
            <a:r>
              <a:rPr kumimoji="1" lang="en-US" altLang="ja-JP" sz="1600" dirty="0">
                <a:solidFill>
                  <a:schemeClr val="tx1"/>
                </a:solidFill>
              </a:rPr>
              <a:t>3】</a:t>
            </a:r>
          </a:p>
          <a:p>
            <a:r>
              <a:rPr kumimoji="1" lang="ja-JP" altLang="en-US" sz="1600" dirty="0">
                <a:solidFill>
                  <a:schemeClr val="tx1"/>
                </a:solidFill>
              </a:rPr>
              <a:t>年の値には、西暦表記とし、和暦を併記する。</a:t>
            </a:r>
          </a:p>
        </p:txBody>
      </p:sp>
      <p:sp>
        <p:nvSpPr>
          <p:cNvPr id="3" name="矢印: 右 2">
            <a:extLst>
              <a:ext uri="{FF2B5EF4-FFF2-40B4-BE49-F238E27FC236}">
                <a16:creationId xmlns:a16="http://schemas.microsoft.com/office/drawing/2014/main" id="{D9A35983-499C-4225-B5F1-8FFA6F0FBCF7}"/>
              </a:ext>
            </a:extLst>
          </p:cNvPr>
          <p:cNvSpPr/>
          <p:nvPr/>
        </p:nvSpPr>
        <p:spPr>
          <a:xfrm>
            <a:off x="4363568" y="3423962"/>
            <a:ext cx="743282"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A665B0E-6D0B-49ED-A62D-A494BB715BDF}"/>
              </a:ext>
            </a:extLst>
          </p:cNvPr>
          <p:cNvSpPr txBox="1"/>
          <p:nvPr/>
        </p:nvSpPr>
        <p:spPr>
          <a:xfrm>
            <a:off x="1120009" y="5226335"/>
            <a:ext cx="2553904" cy="584775"/>
          </a:xfrm>
          <a:prstGeom prst="rect">
            <a:avLst/>
          </a:prstGeom>
          <a:noFill/>
        </p:spPr>
        <p:txBody>
          <a:bodyPr wrap="none" rtlCol="0">
            <a:spAutoFit/>
          </a:bodyPr>
          <a:lstStyle/>
          <a:p>
            <a:pPr algn="ctr"/>
            <a:r>
              <a:rPr kumimoji="1" lang="ja-JP" altLang="en-US" sz="1600" dirty="0"/>
              <a:t>年が和暦で書かれている</a:t>
            </a:r>
          </a:p>
          <a:p>
            <a:pPr algn="ctr"/>
            <a:r>
              <a:rPr kumimoji="1" lang="ja-JP" altLang="en-US" sz="1600" dirty="0"/>
              <a:t>（留意事項</a:t>
            </a:r>
            <a:r>
              <a:rPr kumimoji="1" lang="en-US" altLang="ja-JP" sz="1600" dirty="0"/>
              <a:t>3</a:t>
            </a:r>
            <a:r>
              <a:rPr kumimoji="1" lang="ja-JP" altLang="en-US" sz="1600" dirty="0"/>
              <a:t>を満たさない）</a:t>
            </a:r>
          </a:p>
        </p:txBody>
      </p:sp>
      <p:sp>
        <p:nvSpPr>
          <p:cNvPr id="11" name="テキスト ボックス 10">
            <a:extLst>
              <a:ext uri="{FF2B5EF4-FFF2-40B4-BE49-F238E27FC236}">
                <a16:creationId xmlns:a16="http://schemas.microsoft.com/office/drawing/2014/main" id="{BB7340D4-EA35-4F6D-9B50-D0DE556BD1DD}"/>
              </a:ext>
            </a:extLst>
          </p:cNvPr>
          <p:cNvSpPr txBox="1"/>
          <p:nvPr/>
        </p:nvSpPr>
        <p:spPr>
          <a:xfrm>
            <a:off x="5653172" y="5258338"/>
            <a:ext cx="2241319" cy="584775"/>
          </a:xfrm>
          <a:prstGeom prst="rect">
            <a:avLst/>
          </a:prstGeom>
          <a:noFill/>
        </p:spPr>
        <p:txBody>
          <a:bodyPr wrap="none" rtlCol="0">
            <a:spAutoFit/>
          </a:bodyPr>
          <a:lstStyle/>
          <a:p>
            <a:pPr algn="ctr"/>
            <a:r>
              <a:rPr kumimoji="1" lang="ja-JP" altLang="en-US" sz="1600" dirty="0"/>
              <a:t>西暦のカラムを追加する</a:t>
            </a:r>
          </a:p>
          <a:p>
            <a:pPr algn="ctr"/>
            <a:r>
              <a:rPr kumimoji="1" lang="ja-JP" altLang="en-US" sz="1600" dirty="0"/>
              <a:t>（留意事項</a:t>
            </a:r>
            <a:r>
              <a:rPr kumimoji="1" lang="en-US" altLang="ja-JP" sz="1600" dirty="0"/>
              <a:t>3</a:t>
            </a:r>
            <a:r>
              <a:rPr kumimoji="1" lang="ja-JP" altLang="en-US" sz="1600" dirty="0"/>
              <a:t>を満たす）</a:t>
            </a:r>
          </a:p>
        </p:txBody>
      </p:sp>
      <p:pic>
        <p:nvPicPr>
          <p:cNvPr id="4098" name="図 28">
            <a:extLst>
              <a:ext uri="{FF2B5EF4-FFF2-40B4-BE49-F238E27FC236}">
                <a16:creationId xmlns:a16="http://schemas.microsoft.com/office/drawing/2014/main" id="{F49D27E1-CB1F-4F7B-BE3C-388AC4618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61" y="2462931"/>
            <a:ext cx="2962275" cy="2793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図 292">
            <a:extLst>
              <a:ext uri="{FF2B5EF4-FFF2-40B4-BE49-F238E27FC236}">
                <a16:creationId xmlns:a16="http://schemas.microsoft.com/office/drawing/2014/main" id="{7A951F9C-5F74-45AD-B49E-0A4BFE9EA9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966" y="2462931"/>
            <a:ext cx="3529022" cy="276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685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13</a:t>
            </a:fld>
            <a:endParaRPr kumimoji="1" lang="ja-JP" altLang="en-US"/>
          </a:p>
        </p:txBody>
      </p:sp>
      <p:sp>
        <p:nvSpPr>
          <p:cNvPr id="29" name="正方形/長方形 28"/>
          <p:cNvSpPr/>
          <p:nvPr/>
        </p:nvSpPr>
        <p:spPr>
          <a:xfrm>
            <a:off x="233710" y="935726"/>
            <a:ext cx="874858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2000" dirty="0">
                <a:solidFill>
                  <a:schemeClr val="tx1"/>
                </a:solidFill>
                <a:latin typeface="+mn-ea"/>
                <a:cs typeface="Meiryo UI" panose="020B0604030504040204" pitchFamily="50" charset="-128"/>
              </a:rPr>
              <a:t>※</a:t>
            </a:r>
            <a:r>
              <a:rPr lang="ja-JP" altLang="en-US" sz="2000" dirty="0">
                <a:solidFill>
                  <a:schemeClr val="tx1"/>
                </a:solidFill>
                <a:latin typeface="+mn-ea"/>
                <a:cs typeface="Meiryo UI" panose="020B0604030504040204" pitchFamily="50" charset="-128"/>
              </a:rPr>
              <a:t>発展 機械判読に適したデータを作るには</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9" name="四角形: 角を丸くする 8">
            <a:extLst>
              <a:ext uri="{FF2B5EF4-FFF2-40B4-BE49-F238E27FC236}">
                <a16:creationId xmlns:a16="http://schemas.microsoft.com/office/drawing/2014/main" id="{BC79AF9E-37B8-41C1-8805-9CE16BC8D3D6}"/>
              </a:ext>
            </a:extLst>
          </p:cNvPr>
          <p:cNvSpPr/>
          <p:nvPr/>
        </p:nvSpPr>
        <p:spPr>
          <a:xfrm>
            <a:off x="442020" y="1476075"/>
            <a:ext cx="8331968" cy="732368"/>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a:t>
            </a:r>
            <a:r>
              <a:rPr kumimoji="1" lang="ja-JP" altLang="en-US" sz="1600" dirty="0">
                <a:solidFill>
                  <a:schemeClr val="tx1"/>
                </a:solidFill>
              </a:rPr>
              <a:t>留意事項</a:t>
            </a:r>
            <a:r>
              <a:rPr kumimoji="1" lang="en-US" altLang="ja-JP" sz="1600" dirty="0">
                <a:solidFill>
                  <a:schemeClr val="tx1"/>
                </a:solidFill>
              </a:rPr>
              <a:t>4】</a:t>
            </a:r>
          </a:p>
          <a:p>
            <a:r>
              <a:rPr kumimoji="1" lang="ja-JP" altLang="en-US" sz="1600" dirty="0">
                <a:solidFill>
                  <a:schemeClr val="tx1"/>
                </a:solidFill>
              </a:rPr>
              <a:t>数値等のデータの値やタイトル、単位以外の情報を、セルに含めない。</a:t>
            </a:r>
          </a:p>
        </p:txBody>
      </p:sp>
      <p:sp>
        <p:nvSpPr>
          <p:cNvPr id="3" name="矢印: 右 2">
            <a:extLst>
              <a:ext uri="{FF2B5EF4-FFF2-40B4-BE49-F238E27FC236}">
                <a16:creationId xmlns:a16="http://schemas.microsoft.com/office/drawing/2014/main" id="{D9A35983-499C-4225-B5F1-8FFA6F0FBCF7}"/>
              </a:ext>
            </a:extLst>
          </p:cNvPr>
          <p:cNvSpPr/>
          <p:nvPr/>
        </p:nvSpPr>
        <p:spPr>
          <a:xfrm>
            <a:off x="4363568" y="3423962"/>
            <a:ext cx="743282"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A665B0E-6D0B-49ED-A62D-A494BB715BDF}"/>
              </a:ext>
            </a:extLst>
          </p:cNvPr>
          <p:cNvSpPr txBox="1"/>
          <p:nvPr/>
        </p:nvSpPr>
        <p:spPr>
          <a:xfrm>
            <a:off x="209510" y="5226335"/>
            <a:ext cx="4374916" cy="584775"/>
          </a:xfrm>
          <a:prstGeom prst="rect">
            <a:avLst/>
          </a:prstGeom>
          <a:noFill/>
        </p:spPr>
        <p:txBody>
          <a:bodyPr wrap="none" rtlCol="0">
            <a:spAutoFit/>
          </a:bodyPr>
          <a:lstStyle/>
          <a:p>
            <a:pPr algn="ctr"/>
            <a:r>
              <a:rPr kumimoji="1" lang="ja-JP" altLang="en-US" sz="1600" dirty="0"/>
              <a:t>セルにキャプション・注釈・注釈番号が書かれている</a:t>
            </a:r>
          </a:p>
          <a:p>
            <a:pPr algn="ctr"/>
            <a:r>
              <a:rPr kumimoji="1" lang="ja-JP" altLang="en-US" sz="1600" dirty="0"/>
              <a:t>（留意事項</a:t>
            </a:r>
            <a:r>
              <a:rPr kumimoji="1" lang="en-US" altLang="ja-JP" sz="1600" dirty="0"/>
              <a:t>4</a:t>
            </a:r>
            <a:r>
              <a:rPr kumimoji="1" lang="ja-JP" altLang="en-US" sz="1600" dirty="0"/>
              <a:t>を満たさない）</a:t>
            </a:r>
          </a:p>
        </p:txBody>
      </p:sp>
      <p:sp>
        <p:nvSpPr>
          <p:cNvPr id="11" name="テキスト ボックス 10">
            <a:extLst>
              <a:ext uri="{FF2B5EF4-FFF2-40B4-BE49-F238E27FC236}">
                <a16:creationId xmlns:a16="http://schemas.microsoft.com/office/drawing/2014/main" id="{BB7340D4-EA35-4F6D-9B50-D0DE556BD1DD}"/>
              </a:ext>
            </a:extLst>
          </p:cNvPr>
          <p:cNvSpPr txBox="1"/>
          <p:nvPr/>
        </p:nvSpPr>
        <p:spPr>
          <a:xfrm>
            <a:off x="5038417" y="5258338"/>
            <a:ext cx="3470822" cy="584775"/>
          </a:xfrm>
          <a:prstGeom prst="rect">
            <a:avLst/>
          </a:prstGeom>
          <a:noFill/>
        </p:spPr>
        <p:txBody>
          <a:bodyPr wrap="none" rtlCol="0">
            <a:spAutoFit/>
          </a:bodyPr>
          <a:lstStyle/>
          <a:p>
            <a:pPr algn="ctr"/>
            <a:r>
              <a:rPr kumimoji="1" lang="ja-JP" altLang="en-US" sz="1600" dirty="0"/>
              <a:t>セルにキャプション・注釈・注釈番号を除く</a:t>
            </a:r>
          </a:p>
          <a:p>
            <a:pPr algn="ctr"/>
            <a:r>
              <a:rPr kumimoji="1" lang="ja-JP" altLang="en-US" sz="1600" dirty="0"/>
              <a:t>（留意事項</a:t>
            </a:r>
            <a:r>
              <a:rPr kumimoji="1" lang="en-US" altLang="ja-JP" sz="1600" dirty="0"/>
              <a:t>4</a:t>
            </a:r>
            <a:r>
              <a:rPr kumimoji="1" lang="ja-JP" altLang="en-US" sz="1600" dirty="0"/>
              <a:t>を満たす）</a:t>
            </a:r>
          </a:p>
        </p:txBody>
      </p:sp>
      <p:pic>
        <p:nvPicPr>
          <p:cNvPr id="5122" name="図 12">
            <a:extLst>
              <a:ext uri="{FF2B5EF4-FFF2-40B4-BE49-F238E27FC236}">
                <a16:creationId xmlns:a16="http://schemas.microsoft.com/office/drawing/2014/main" id="{6AE9179E-7AB3-4F42-BFE2-EE14BCCD0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60" y="2435510"/>
            <a:ext cx="29622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図 13">
            <a:extLst>
              <a:ext uri="{FF2B5EF4-FFF2-40B4-BE49-F238E27FC236}">
                <a16:creationId xmlns:a16="http://schemas.microsoft.com/office/drawing/2014/main" id="{772E76D4-B1FD-44BF-89C6-29A3D6451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114" y="2741585"/>
            <a:ext cx="3302381" cy="24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457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14</a:t>
            </a:fld>
            <a:endParaRPr kumimoji="1" lang="ja-JP" altLang="en-US"/>
          </a:p>
        </p:txBody>
      </p:sp>
      <p:sp>
        <p:nvSpPr>
          <p:cNvPr id="29" name="正方形/長方形 28"/>
          <p:cNvSpPr/>
          <p:nvPr/>
        </p:nvSpPr>
        <p:spPr>
          <a:xfrm>
            <a:off x="233710" y="935726"/>
            <a:ext cx="874858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2000" dirty="0">
                <a:solidFill>
                  <a:schemeClr val="tx1"/>
                </a:solidFill>
                <a:latin typeface="+mn-ea"/>
                <a:cs typeface="Meiryo UI" panose="020B0604030504040204" pitchFamily="50" charset="-128"/>
              </a:rPr>
              <a:t>※</a:t>
            </a:r>
            <a:r>
              <a:rPr lang="ja-JP" altLang="en-US" sz="2000" dirty="0">
                <a:solidFill>
                  <a:schemeClr val="tx1"/>
                </a:solidFill>
                <a:latin typeface="+mn-ea"/>
                <a:cs typeface="Meiryo UI" panose="020B0604030504040204" pitchFamily="50" charset="-128"/>
              </a:rPr>
              <a:t>発展 機械判読に適したデータを作るには</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9" name="四角形: 角を丸くする 8">
            <a:extLst>
              <a:ext uri="{FF2B5EF4-FFF2-40B4-BE49-F238E27FC236}">
                <a16:creationId xmlns:a16="http://schemas.microsoft.com/office/drawing/2014/main" id="{BC79AF9E-37B8-41C1-8805-9CE16BC8D3D6}"/>
              </a:ext>
            </a:extLst>
          </p:cNvPr>
          <p:cNvSpPr/>
          <p:nvPr/>
        </p:nvSpPr>
        <p:spPr>
          <a:xfrm>
            <a:off x="442020" y="1476075"/>
            <a:ext cx="8331968" cy="732368"/>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a:t>
            </a:r>
            <a:r>
              <a:rPr kumimoji="1" lang="ja-JP" altLang="en-US" sz="1600" dirty="0">
                <a:solidFill>
                  <a:schemeClr val="tx1"/>
                </a:solidFill>
              </a:rPr>
              <a:t>留意事項</a:t>
            </a:r>
            <a:r>
              <a:rPr kumimoji="1" lang="en-US" altLang="ja-JP" sz="1600" dirty="0">
                <a:solidFill>
                  <a:schemeClr val="tx1"/>
                </a:solidFill>
              </a:rPr>
              <a:t>5】</a:t>
            </a:r>
          </a:p>
          <a:p>
            <a:r>
              <a:rPr kumimoji="1" lang="ja-JP" altLang="en-US" sz="1600" dirty="0">
                <a:solidFill>
                  <a:schemeClr val="tx1"/>
                </a:solidFill>
              </a:rPr>
              <a:t>すべてのセルは、他のセルと結合しない。</a:t>
            </a:r>
          </a:p>
        </p:txBody>
      </p:sp>
      <p:sp>
        <p:nvSpPr>
          <p:cNvPr id="3" name="矢印: 右 2">
            <a:extLst>
              <a:ext uri="{FF2B5EF4-FFF2-40B4-BE49-F238E27FC236}">
                <a16:creationId xmlns:a16="http://schemas.microsoft.com/office/drawing/2014/main" id="{D9A35983-499C-4225-B5F1-8FFA6F0FBCF7}"/>
              </a:ext>
            </a:extLst>
          </p:cNvPr>
          <p:cNvSpPr/>
          <p:nvPr/>
        </p:nvSpPr>
        <p:spPr>
          <a:xfrm>
            <a:off x="4363568" y="3423962"/>
            <a:ext cx="743282"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A665B0E-6D0B-49ED-A62D-A494BB715BDF}"/>
              </a:ext>
            </a:extLst>
          </p:cNvPr>
          <p:cNvSpPr txBox="1"/>
          <p:nvPr/>
        </p:nvSpPr>
        <p:spPr>
          <a:xfrm>
            <a:off x="1120016" y="5226335"/>
            <a:ext cx="2553904" cy="584775"/>
          </a:xfrm>
          <a:prstGeom prst="rect">
            <a:avLst/>
          </a:prstGeom>
          <a:noFill/>
        </p:spPr>
        <p:txBody>
          <a:bodyPr wrap="none" rtlCol="0">
            <a:spAutoFit/>
          </a:bodyPr>
          <a:lstStyle/>
          <a:p>
            <a:pPr algn="ctr"/>
            <a:r>
              <a:rPr kumimoji="1" lang="ja-JP" altLang="en-US" sz="1600" dirty="0"/>
              <a:t>セルが統合されている</a:t>
            </a:r>
          </a:p>
          <a:p>
            <a:pPr algn="ctr"/>
            <a:r>
              <a:rPr kumimoji="1" lang="ja-JP" altLang="en-US" sz="1600" dirty="0"/>
              <a:t>（留意事項</a:t>
            </a:r>
            <a:r>
              <a:rPr kumimoji="1" lang="en-US" altLang="ja-JP" sz="1600" dirty="0"/>
              <a:t>5</a:t>
            </a:r>
            <a:r>
              <a:rPr kumimoji="1" lang="ja-JP" altLang="en-US" sz="1600" dirty="0"/>
              <a:t>を満たさない）</a:t>
            </a:r>
          </a:p>
        </p:txBody>
      </p:sp>
      <p:sp>
        <p:nvSpPr>
          <p:cNvPr id="11" name="テキスト ボックス 10">
            <a:extLst>
              <a:ext uri="{FF2B5EF4-FFF2-40B4-BE49-F238E27FC236}">
                <a16:creationId xmlns:a16="http://schemas.microsoft.com/office/drawing/2014/main" id="{BB7340D4-EA35-4F6D-9B50-D0DE556BD1DD}"/>
              </a:ext>
            </a:extLst>
          </p:cNvPr>
          <p:cNvSpPr txBox="1"/>
          <p:nvPr/>
        </p:nvSpPr>
        <p:spPr>
          <a:xfrm>
            <a:off x="5340587" y="5258338"/>
            <a:ext cx="2866490" cy="584775"/>
          </a:xfrm>
          <a:prstGeom prst="rect">
            <a:avLst/>
          </a:prstGeom>
          <a:noFill/>
        </p:spPr>
        <p:txBody>
          <a:bodyPr wrap="none" rtlCol="0">
            <a:spAutoFit/>
          </a:bodyPr>
          <a:lstStyle/>
          <a:p>
            <a:pPr algn="ctr"/>
            <a:r>
              <a:rPr kumimoji="1" lang="ja-JP" altLang="en-US" sz="1600" dirty="0"/>
              <a:t>年度カラムのセル結合を解除する</a:t>
            </a:r>
          </a:p>
          <a:p>
            <a:pPr algn="ctr"/>
            <a:r>
              <a:rPr kumimoji="1" lang="ja-JP" altLang="en-US" sz="1600" dirty="0"/>
              <a:t>（留意事項</a:t>
            </a:r>
            <a:r>
              <a:rPr kumimoji="1" lang="en-US" altLang="ja-JP" sz="1600" dirty="0"/>
              <a:t>5</a:t>
            </a:r>
            <a:r>
              <a:rPr kumimoji="1" lang="ja-JP" altLang="en-US" sz="1600" dirty="0"/>
              <a:t>を満たす）</a:t>
            </a:r>
          </a:p>
        </p:txBody>
      </p:sp>
      <p:pic>
        <p:nvPicPr>
          <p:cNvPr id="6146" name="図 332">
            <a:extLst>
              <a:ext uri="{FF2B5EF4-FFF2-40B4-BE49-F238E27FC236}">
                <a16:creationId xmlns:a16="http://schemas.microsoft.com/office/drawing/2014/main" id="{EB316116-6FF3-470D-9970-65BCEB667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531575"/>
            <a:ext cx="3214069" cy="26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図 333">
            <a:extLst>
              <a:ext uri="{FF2B5EF4-FFF2-40B4-BE49-F238E27FC236}">
                <a16:creationId xmlns:a16="http://schemas.microsoft.com/office/drawing/2014/main" id="{B61C701A-EDF7-464B-B397-27DC1A1D66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523" y="2573109"/>
            <a:ext cx="3214069" cy="26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66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15</a:t>
            </a:fld>
            <a:endParaRPr kumimoji="1" lang="ja-JP" altLang="en-US"/>
          </a:p>
        </p:txBody>
      </p:sp>
      <p:sp>
        <p:nvSpPr>
          <p:cNvPr id="29" name="正方形/長方形 28"/>
          <p:cNvSpPr/>
          <p:nvPr/>
        </p:nvSpPr>
        <p:spPr>
          <a:xfrm>
            <a:off x="233710" y="935726"/>
            <a:ext cx="874858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2000" dirty="0">
                <a:solidFill>
                  <a:schemeClr val="tx1"/>
                </a:solidFill>
                <a:latin typeface="+mn-ea"/>
                <a:cs typeface="Meiryo UI" panose="020B0604030504040204" pitchFamily="50" charset="-128"/>
              </a:rPr>
              <a:t>※</a:t>
            </a:r>
            <a:r>
              <a:rPr lang="ja-JP" altLang="en-US" sz="2000" dirty="0">
                <a:solidFill>
                  <a:schemeClr val="tx1"/>
                </a:solidFill>
                <a:latin typeface="+mn-ea"/>
                <a:cs typeface="Meiryo UI" panose="020B0604030504040204" pitchFamily="50" charset="-128"/>
              </a:rPr>
              <a:t>発展 機械判読に適したデータを作るには</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9" name="四角形: 角を丸くする 8">
            <a:extLst>
              <a:ext uri="{FF2B5EF4-FFF2-40B4-BE49-F238E27FC236}">
                <a16:creationId xmlns:a16="http://schemas.microsoft.com/office/drawing/2014/main" id="{BC79AF9E-37B8-41C1-8805-9CE16BC8D3D6}"/>
              </a:ext>
            </a:extLst>
          </p:cNvPr>
          <p:cNvSpPr/>
          <p:nvPr/>
        </p:nvSpPr>
        <p:spPr>
          <a:xfrm>
            <a:off x="442020" y="1476075"/>
            <a:ext cx="8331968" cy="732368"/>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a:t>
            </a:r>
            <a:r>
              <a:rPr kumimoji="1" lang="ja-JP" altLang="en-US" sz="1600" dirty="0">
                <a:solidFill>
                  <a:schemeClr val="tx1"/>
                </a:solidFill>
              </a:rPr>
              <a:t>留意事項</a:t>
            </a:r>
            <a:r>
              <a:rPr kumimoji="1" lang="en-US" altLang="ja-JP" sz="1600" dirty="0">
                <a:solidFill>
                  <a:schemeClr val="tx1"/>
                </a:solidFill>
              </a:rPr>
              <a:t>6】</a:t>
            </a:r>
          </a:p>
          <a:p>
            <a:r>
              <a:rPr kumimoji="1" lang="ja-JP" altLang="en-US" sz="1600" dirty="0">
                <a:solidFill>
                  <a:schemeClr val="tx1"/>
                </a:solidFill>
              </a:rPr>
              <a:t>値が存在しない場合を除き、データセルを空白にしない。（データ値を省略しない）</a:t>
            </a:r>
          </a:p>
        </p:txBody>
      </p:sp>
      <p:sp>
        <p:nvSpPr>
          <p:cNvPr id="3" name="矢印: 右 2">
            <a:extLst>
              <a:ext uri="{FF2B5EF4-FFF2-40B4-BE49-F238E27FC236}">
                <a16:creationId xmlns:a16="http://schemas.microsoft.com/office/drawing/2014/main" id="{D9A35983-499C-4225-B5F1-8FFA6F0FBCF7}"/>
              </a:ext>
            </a:extLst>
          </p:cNvPr>
          <p:cNvSpPr/>
          <p:nvPr/>
        </p:nvSpPr>
        <p:spPr>
          <a:xfrm>
            <a:off x="4363568" y="3423962"/>
            <a:ext cx="743282"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A665B0E-6D0B-49ED-A62D-A494BB715BDF}"/>
              </a:ext>
            </a:extLst>
          </p:cNvPr>
          <p:cNvSpPr txBox="1"/>
          <p:nvPr/>
        </p:nvSpPr>
        <p:spPr>
          <a:xfrm>
            <a:off x="809036" y="5226335"/>
            <a:ext cx="3175869" cy="584775"/>
          </a:xfrm>
          <a:prstGeom prst="rect">
            <a:avLst/>
          </a:prstGeom>
          <a:noFill/>
        </p:spPr>
        <p:txBody>
          <a:bodyPr wrap="none" rtlCol="0">
            <a:spAutoFit/>
          </a:bodyPr>
          <a:lstStyle/>
          <a:p>
            <a:pPr algn="ctr"/>
            <a:r>
              <a:rPr kumimoji="1" lang="ja-JP" altLang="en-US" sz="1600" dirty="0"/>
              <a:t>年次のデータセル値が省略されている</a:t>
            </a:r>
          </a:p>
          <a:p>
            <a:pPr algn="ctr"/>
            <a:r>
              <a:rPr kumimoji="1" lang="ja-JP" altLang="en-US" sz="1600" dirty="0"/>
              <a:t>（留意事項</a:t>
            </a:r>
            <a:r>
              <a:rPr kumimoji="1" lang="en-US" altLang="ja-JP" sz="1600" dirty="0"/>
              <a:t>6</a:t>
            </a:r>
            <a:r>
              <a:rPr kumimoji="1" lang="ja-JP" altLang="en-US" sz="1600" dirty="0"/>
              <a:t>を満たさない）</a:t>
            </a:r>
          </a:p>
        </p:txBody>
      </p:sp>
      <p:sp>
        <p:nvSpPr>
          <p:cNvPr id="11" name="テキスト ボックス 10">
            <a:extLst>
              <a:ext uri="{FF2B5EF4-FFF2-40B4-BE49-F238E27FC236}">
                <a16:creationId xmlns:a16="http://schemas.microsoft.com/office/drawing/2014/main" id="{BB7340D4-EA35-4F6D-9B50-D0DE556BD1DD}"/>
              </a:ext>
            </a:extLst>
          </p:cNvPr>
          <p:cNvSpPr txBox="1"/>
          <p:nvPr/>
        </p:nvSpPr>
        <p:spPr>
          <a:xfrm>
            <a:off x="5629128" y="5258338"/>
            <a:ext cx="2289409" cy="584775"/>
          </a:xfrm>
          <a:prstGeom prst="rect">
            <a:avLst/>
          </a:prstGeom>
          <a:noFill/>
        </p:spPr>
        <p:txBody>
          <a:bodyPr wrap="none" rtlCol="0">
            <a:spAutoFit/>
          </a:bodyPr>
          <a:lstStyle/>
          <a:p>
            <a:pPr algn="ctr"/>
            <a:r>
              <a:rPr kumimoji="1" lang="ja-JP" altLang="en-US" sz="1600" dirty="0"/>
              <a:t>省略された語句を補う</a:t>
            </a:r>
          </a:p>
          <a:p>
            <a:pPr algn="ctr"/>
            <a:r>
              <a:rPr kumimoji="1" lang="ja-JP" altLang="en-US" sz="1600" dirty="0"/>
              <a:t>（留意事項</a:t>
            </a:r>
            <a:r>
              <a:rPr kumimoji="1" lang="en-US" altLang="ja-JP" sz="1600" dirty="0"/>
              <a:t>6</a:t>
            </a:r>
            <a:r>
              <a:rPr kumimoji="1" lang="ja-JP" altLang="en-US" sz="1600" dirty="0"/>
              <a:t>を満たす）</a:t>
            </a:r>
          </a:p>
        </p:txBody>
      </p:sp>
      <p:pic>
        <p:nvPicPr>
          <p:cNvPr id="7170" name="図 315">
            <a:extLst>
              <a:ext uri="{FF2B5EF4-FFF2-40B4-BE49-F238E27FC236}">
                <a16:creationId xmlns:a16="http://schemas.microsoft.com/office/drawing/2014/main" id="{A38D16E0-133C-4F9E-A69C-1B2F55DA5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030" y="2656299"/>
            <a:ext cx="3282079" cy="257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図 316">
            <a:extLst>
              <a:ext uri="{FF2B5EF4-FFF2-40B4-BE49-F238E27FC236}">
                <a16:creationId xmlns:a16="http://schemas.microsoft.com/office/drawing/2014/main" id="{D3DE1015-DAB7-4795-A55F-280544374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758" y="2688302"/>
            <a:ext cx="3282079" cy="257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216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16</a:t>
            </a:fld>
            <a:endParaRPr kumimoji="1" lang="ja-JP" altLang="en-US"/>
          </a:p>
        </p:txBody>
      </p:sp>
      <p:sp>
        <p:nvSpPr>
          <p:cNvPr id="29" name="正方形/長方形 28"/>
          <p:cNvSpPr/>
          <p:nvPr/>
        </p:nvSpPr>
        <p:spPr>
          <a:xfrm>
            <a:off x="233710" y="935726"/>
            <a:ext cx="874858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2000" dirty="0">
                <a:solidFill>
                  <a:schemeClr val="tx1"/>
                </a:solidFill>
                <a:latin typeface="+mn-ea"/>
                <a:cs typeface="Meiryo UI" panose="020B0604030504040204" pitchFamily="50" charset="-128"/>
              </a:rPr>
              <a:t>※</a:t>
            </a:r>
            <a:r>
              <a:rPr lang="ja-JP" altLang="en-US" sz="2000" dirty="0">
                <a:solidFill>
                  <a:schemeClr val="tx1"/>
                </a:solidFill>
                <a:latin typeface="+mn-ea"/>
                <a:cs typeface="Meiryo UI" panose="020B0604030504040204" pitchFamily="50" charset="-128"/>
              </a:rPr>
              <a:t>発展 機械判読に適したデータを作るには</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9" name="四角形: 角を丸くする 8">
            <a:extLst>
              <a:ext uri="{FF2B5EF4-FFF2-40B4-BE49-F238E27FC236}">
                <a16:creationId xmlns:a16="http://schemas.microsoft.com/office/drawing/2014/main" id="{BC79AF9E-37B8-41C1-8805-9CE16BC8D3D6}"/>
              </a:ext>
            </a:extLst>
          </p:cNvPr>
          <p:cNvSpPr/>
          <p:nvPr/>
        </p:nvSpPr>
        <p:spPr>
          <a:xfrm>
            <a:off x="442020" y="1476075"/>
            <a:ext cx="8331968" cy="732368"/>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a:t>
            </a:r>
            <a:r>
              <a:rPr kumimoji="1" lang="ja-JP" altLang="en-US" sz="1600" dirty="0">
                <a:solidFill>
                  <a:schemeClr val="tx1"/>
                </a:solidFill>
              </a:rPr>
              <a:t>留意事項</a:t>
            </a:r>
            <a:r>
              <a:rPr kumimoji="1" lang="en-US" altLang="ja-JP" sz="1600" dirty="0">
                <a:solidFill>
                  <a:schemeClr val="tx1"/>
                </a:solidFill>
              </a:rPr>
              <a:t>7】</a:t>
            </a:r>
          </a:p>
          <a:p>
            <a:r>
              <a:rPr kumimoji="1" lang="ja-JP" altLang="en-US" sz="1600" dirty="0">
                <a:solidFill>
                  <a:schemeClr val="tx1"/>
                </a:solidFill>
              </a:rPr>
              <a:t>データセルの内容を示すタイトルは、</a:t>
            </a:r>
            <a:r>
              <a:rPr kumimoji="1" lang="en-US" altLang="ja-JP" sz="1600" dirty="0">
                <a:solidFill>
                  <a:schemeClr val="tx1"/>
                </a:solidFill>
              </a:rPr>
              <a:t>1</a:t>
            </a:r>
            <a:r>
              <a:rPr kumimoji="1" lang="ja-JP" altLang="en-US" sz="1600" dirty="0">
                <a:solidFill>
                  <a:schemeClr val="tx1"/>
                </a:solidFill>
              </a:rPr>
              <a:t>行で構成する。</a:t>
            </a:r>
          </a:p>
        </p:txBody>
      </p:sp>
      <p:sp>
        <p:nvSpPr>
          <p:cNvPr id="3" name="矢印: 右 2">
            <a:extLst>
              <a:ext uri="{FF2B5EF4-FFF2-40B4-BE49-F238E27FC236}">
                <a16:creationId xmlns:a16="http://schemas.microsoft.com/office/drawing/2014/main" id="{D9A35983-499C-4225-B5F1-8FFA6F0FBCF7}"/>
              </a:ext>
            </a:extLst>
          </p:cNvPr>
          <p:cNvSpPr/>
          <p:nvPr/>
        </p:nvSpPr>
        <p:spPr>
          <a:xfrm>
            <a:off x="4251433" y="3395398"/>
            <a:ext cx="743282"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A665B0E-6D0B-49ED-A62D-A494BB715BDF}"/>
              </a:ext>
            </a:extLst>
          </p:cNvPr>
          <p:cNvSpPr txBox="1"/>
          <p:nvPr/>
        </p:nvSpPr>
        <p:spPr>
          <a:xfrm>
            <a:off x="1120020" y="5226335"/>
            <a:ext cx="2553904" cy="584775"/>
          </a:xfrm>
          <a:prstGeom prst="rect">
            <a:avLst/>
          </a:prstGeom>
          <a:noFill/>
        </p:spPr>
        <p:txBody>
          <a:bodyPr wrap="none" rtlCol="0">
            <a:spAutoFit/>
          </a:bodyPr>
          <a:lstStyle/>
          <a:p>
            <a:pPr algn="ctr"/>
            <a:r>
              <a:rPr kumimoji="1" lang="ja-JP" altLang="en-US" sz="1600" dirty="0"/>
              <a:t>タイトルが複数行ある</a:t>
            </a:r>
          </a:p>
          <a:p>
            <a:pPr algn="ctr"/>
            <a:r>
              <a:rPr kumimoji="1" lang="ja-JP" altLang="en-US" sz="1600" dirty="0"/>
              <a:t>（留意事項</a:t>
            </a:r>
            <a:r>
              <a:rPr kumimoji="1" lang="en-US" altLang="ja-JP" sz="1600" dirty="0"/>
              <a:t>7</a:t>
            </a:r>
            <a:r>
              <a:rPr kumimoji="1" lang="ja-JP" altLang="en-US" sz="1600" dirty="0"/>
              <a:t>を満たさない）</a:t>
            </a:r>
          </a:p>
        </p:txBody>
      </p:sp>
      <p:sp>
        <p:nvSpPr>
          <p:cNvPr id="11" name="テキスト ボックス 10">
            <a:extLst>
              <a:ext uri="{FF2B5EF4-FFF2-40B4-BE49-F238E27FC236}">
                <a16:creationId xmlns:a16="http://schemas.microsoft.com/office/drawing/2014/main" id="{BB7340D4-EA35-4F6D-9B50-D0DE556BD1DD}"/>
              </a:ext>
            </a:extLst>
          </p:cNvPr>
          <p:cNvSpPr txBox="1"/>
          <p:nvPr/>
        </p:nvSpPr>
        <p:spPr>
          <a:xfrm>
            <a:off x="5629128" y="5258338"/>
            <a:ext cx="2289409" cy="584775"/>
          </a:xfrm>
          <a:prstGeom prst="rect">
            <a:avLst/>
          </a:prstGeom>
          <a:noFill/>
        </p:spPr>
        <p:txBody>
          <a:bodyPr wrap="none" rtlCol="0">
            <a:spAutoFit/>
          </a:bodyPr>
          <a:lstStyle/>
          <a:p>
            <a:pPr algn="ctr"/>
            <a:r>
              <a:rPr kumimoji="1" lang="ja-JP" altLang="en-US" sz="1600" dirty="0"/>
              <a:t>タイトルを</a:t>
            </a:r>
            <a:r>
              <a:rPr kumimoji="1" lang="en-US" altLang="ja-JP" sz="1600" dirty="0"/>
              <a:t>1</a:t>
            </a:r>
            <a:r>
              <a:rPr kumimoji="1" lang="ja-JP" altLang="en-US" sz="1600" dirty="0"/>
              <a:t>行にまとめる</a:t>
            </a:r>
          </a:p>
          <a:p>
            <a:pPr algn="ctr"/>
            <a:r>
              <a:rPr kumimoji="1" lang="ja-JP" altLang="en-US" sz="1600" dirty="0"/>
              <a:t>（留意事項</a:t>
            </a:r>
            <a:r>
              <a:rPr kumimoji="1" lang="en-US" altLang="ja-JP" sz="1600" dirty="0"/>
              <a:t>7</a:t>
            </a:r>
            <a:r>
              <a:rPr kumimoji="1" lang="ja-JP" altLang="en-US" sz="1600" dirty="0"/>
              <a:t>を満たす）</a:t>
            </a:r>
          </a:p>
        </p:txBody>
      </p:sp>
      <p:pic>
        <p:nvPicPr>
          <p:cNvPr id="8195" name="図 14">
            <a:extLst>
              <a:ext uri="{FF2B5EF4-FFF2-40B4-BE49-F238E27FC236}">
                <a16:creationId xmlns:a16="http://schemas.microsoft.com/office/drawing/2014/main" id="{534921C6-B59B-4247-BDA0-E6D1BEA6E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20" y="2443737"/>
            <a:ext cx="3731466" cy="268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図 16">
            <a:extLst>
              <a:ext uri="{FF2B5EF4-FFF2-40B4-BE49-F238E27FC236}">
                <a16:creationId xmlns:a16="http://schemas.microsoft.com/office/drawing/2014/main" id="{9C6C169C-D4E0-435D-A798-F26E5852F4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508" y="2443737"/>
            <a:ext cx="3939790" cy="268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252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17</a:t>
            </a:fld>
            <a:endParaRPr kumimoji="1" lang="ja-JP" altLang="en-US"/>
          </a:p>
        </p:txBody>
      </p:sp>
      <p:sp>
        <p:nvSpPr>
          <p:cNvPr id="29" name="正方形/長方形 28"/>
          <p:cNvSpPr/>
          <p:nvPr/>
        </p:nvSpPr>
        <p:spPr>
          <a:xfrm>
            <a:off x="233710" y="935726"/>
            <a:ext cx="874858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2000" dirty="0">
                <a:solidFill>
                  <a:schemeClr val="tx1"/>
                </a:solidFill>
                <a:latin typeface="+mn-ea"/>
                <a:cs typeface="Meiryo UI" panose="020B0604030504040204" pitchFamily="50" charset="-128"/>
              </a:rPr>
              <a:t>※</a:t>
            </a:r>
            <a:r>
              <a:rPr lang="ja-JP" altLang="en-US" sz="2000" dirty="0">
                <a:solidFill>
                  <a:schemeClr val="tx1"/>
                </a:solidFill>
                <a:latin typeface="+mn-ea"/>
                <a:cs typeface="Meiryo UI" panose="020B0604030504040204" pitchFamily="50" charset="-128"/>
              </a:rPr>
              <a:t>発展 機械判読に適したデータを作るには</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9" name="四角形: 角を丸くする 8">
            <a:extLst>
              <a:ext uri="{FF2B5EF4-FFF2-40B4-BE49-F238E27FC236}">
                <a16:creationId xmlns:a16="http://schemas.microsoft.com/office/drawing/2014/main" id="{BC79AF9E-37B8-41C1-8805-9CE16BC8D3D6}"/>
              </a:ext>
            </a:extLst>
          </p:cNvPr>
          <p:cNvSpPr/>
          <p:nvPr/>
        </p:nvSpPr>
        <p:spPr>
          <a:xfrm>
            <a:off x="442020" y="1476075"/>
            <a:ext cx="8331968" cy="732368"/>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a:t>
            </a:r>
            <a:r>
              <a:rPr kumimoji="1" lang="ja-JP" altLang="en-US" sz="1600" dirty="0">
                <a:solidFill>
                  <a:schemeClr val="tx1"/>
                </a:solidFill>
              </a:rPr>
              <a:t>留意事項</a:t>
            </a:r>
            <a:r>
              <a:rPr kumimoji="1" lang="en-US" altLang="ja-JP" sz="1600" dirty="0">
                <a:solidFill>
                  <a:schemeClr val="tx1"/>
                </a:solidFill>
              </a:rPr>
              <a:t>8】</a:t>
            </a:r>
          </a:p>
          <a:p>
            <a:r>
              <a:rPr kumimoji="1" lang="ja-JP" altLang="en-US" sz="1600" dirty="0">
                <a:solidFill>
                  <a:schemeClr val="tx1"/>
                </a:solidFill>
              </a:rPr>
              <a:t>データの単位を明記する。</a:t>
            </a:r>
          </a:p>
        </p:txBody>
      </p:sp>
      <p:sp>
        <p:nvSpPr>
          <p:cNvPr id="3" name="矢印: 右 2">
            <a:extLst>
              <a:ext uri="{FF2B5EF4-FFF2-40B4-BE49-F238E27FC236}">
                <a16:creationId xmlns:a16="http://schemas.microsoft.com/office/drawing/2014/main" id="{D9A35983-499C-4225-B5F1-8FFA6F0FBCF7}"/>
              </a:ext>
            </a:extLst>
          </p:cNvPr>
          <p:cNvSpPr/>
          <p:nvPr/>
        </p:nvSpPr>
        <p:spPr>
          <a:xfrm>
            <a:off x="4216307" y="3402988"/>
            <a:ext cx="743282"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A665B0E-6D0B-49ED-A62D-A494BB715BDF}"/>
              </a:ext>
            </a:extLst>
          </p:cNvPr>
          <p:cNvSpPr txBox="1"/>
          <p:nvPr/>
        </p:nvSpPr>
        <p:spPr>
          <a:xfrm>
            <a:off x="1091166" y="5226335"/>
            <a:ext cx="2611612" cy="584775"/>
          </a:xfrm>
          <a:prstGeom prst="rect">
            <a:avLst/>
          </a:prstGeom>
          <a:noFill/>
        </p:spPr>
        <p:txBody>
          <a:bodyPr wrap="none" rtlCol="0">
            <a:spAutoFit/>
          </a:bodyPr>
          <a:lstStyle/>
          <a:p>
            <a:pPr algn="ctr"/>
            <a:r>
              <a:rPr kumimoji="1" lang="ja-JP" altLang="en-US" sz="1600" dirty="0"/>
              <a:t>タイトルに単位がない</a:t>
            </a:r>
          </a:p>
          <a:p>
            <a:pPr algn="ctr"/>
            <a:r>
              <a:rPr kumimoji="1" lang="ja-JP" altLang="en-US" sz="1600" dirty="0"/>
              <a:t>（留意事項</a:t>
            </a:r>
            <a:r>
              <a:rPr kumimoji="1" lang="en-US" altLang="ja-JP" sz="1600" dirty="0"/>
              <a:t>8</a:t>
            </a:r>
            <a:r>
              <a:rPr kumimoji="1" lang="ja-JP" altLang="en-US" sz="1600" dirty="0"/>
              <a:t>を満たさない）</a:t>
            </a:r>
          </a:p>
        </p:txBody>
      </p:sp>
      <p:sp>
        <p:nvSpPr>
          <p:cNvPr id="11" name="テキスト ボックス 10">
            <a:extLst>
              <a:ext uri="{FF2B5EF4-FFF2-40B4-BE49-F238E27FC236}">
                <a16:creationId xmlns:a16="http://schemas.microsoft.com/office/drawing/2014/main" id="{BB7340D4-EA35-4F6D-9B50-D0DE556BD1DD}"/>
              </a:ext>
            </a:extLst>
          </p:cNvPr>
          <p:cNvSpPr txBox="1"/>
          <p:nvPr/>
        </p:nvSpPr>
        <p:spPr>
          <a:xfrm>
            <a:off x="5619510" y="5258338"/>
            <a:ext cx="2308645" cy="584775"/>
          </a:xfrm>
          <a:prstGeom prst="rect">
            <a:avLst/>
          </a:prstGeom>
          <a:noFill/>
        </p:spPr>
        <p:txBody>
          <a:bodyPr wrap="none" rtlCol="0">
            <a:spAutoFit/>
          </a:bodyPr>
          <a:lstStyle/>
          <a:p>
            <a:pPr algn="ctr"/>
            <a:r>
              <a:rPr kumimoji="1" lang="ja-JP" altLang="en-US" sz="1600" dirty="0"/>
              <a:t>タイトルに単位を追記する</a:t>
            </a:r>
          </a:p>
          <a:p>
            <a:pPr algn="ctr"/>
            <a:r>
              <a:rPr kumimoji="1" lang="ja-JP" altLang="en-US" sz="1600" dirty="0"/>
              <a:t>（留意事項</a:t>
            </a:r>
            <a:r>
              <a:rPr kumimoji="1" lang="en-US" altLang="ja-JP" sz="1600" dirty="0"/>
              <a:t>8</a:t>
            </a:r>
            <a:r>
              <a:rPr kumimoji="1" lang="ja-JP" altLang="en-US" sz="1600" dirty="0"/>
              <a:t>を満たす）</a:t>
            </a:r>
          </a:p>
        </p:txBody>
      </p:sp>
      <p:pic>
        <p:nvPicPr>
          <p:cNvPr id="9218" name="図 17">
            <a:extLst>
              <a:ext uri="{FF2B5EF4-FFF2-40B4-BE49-F238E27FC236}">
                <a16:creationId xmlns:a16="http://schemas.microsoft.com/office/drawing/2014/main" id="{84803B63-FFD0-43BD-B834-E52C98D73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443737"/>
            <a:ext cx="4086521" cy="278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図 23">
            <a:extLst>
              <a:ext uri="{FF2B5EF4-FFF2-40B4-BE49-F238E27FC236}">
                <a16:creationId xmlns:a16="http://schemas.microsoft.com/office/drawing/2014/main" id="{A2806AF8-E54B-4A4F-BFB4-907812A7FE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9653" y="2468379"/>
            <a:ext cx="4050332" cy="27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190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18</a:t>
            </a:fld>
            <a:endParaRPr kumimoji="1" lang="ja-JP" altLang="en-US"/>
          </a:p>
        </p:txBody>
      </p:sp>
      <p:sp>
        <p:nvSpPr>
          <p:cNvPr id="11" name="正方形/長方形 10"/>
          <p:cNvSpPr/>
          <p:nvPr/>
        </p:nvSpPr>
        <p:spPr>
          <a:xfrm>
            <a:off x="416496" y="1275466"/>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2000" dirty="0">
                <a:solidFill>
                  <a:schemeClr val="tx1"/>
                </a:solidFill>
                <a:latin typeface="+mn-ea"/>
                <a:cs typeface="Meiryo UI" panose="020B0604030504040204" pitchFamily="50" charset="-128"/>
              </a:rPr>
              <a:t>G8</a:t>
            </a:r>
            <a:r>
              <a:rPr lang="ja-JP" altLang="en-US" sz="2000" dirty="0">
                <a:solidFill>
                  <a:schemeClr val="tx1"/>
                </a:solidFill>
                <a:latin typeface="+mn-ea"/>
                <a:cs typeface="Meiryo UI" panose="020B0604030504040204" pitchFamily="50" charset="-128"/>
              </a:rPr>
              <a:t>ロック・アーン・サミット</a:t>
            </a:r>
            <a:r>
              <a:rPr lang="en-US" altLang="ja-JP" sz="2000" dirty="0">
                <a:solidFill>
                  <a:schemeClr val="tx1"/>
                </a:solidFill>
                <a:latin typeface="+mn-ea"/>
                <a:cs typeface="Meiryo UI" panose="020B0604030504040204" pitchFamily="50" charset="-128"/>
              </a:rPr>
              <a:t>(2013)</a:t>
            </a:r>
            <a:r>
              <a:rPr lang="ja-JP" altLang="en-US" sz="2000" dirty="0">
                <a:solidFill>
                  <a:schemeClr val="tx1"/>
                </a:solidFill>
                <a:latin typeface="+mn-ea"/>
                <a:cs typeface="Meiryo UI" panose="020B0604030504040204" pitchFamily="50" charset="-128"/>
              </a:rPr>
              <a:t>において「オープンデータ憲章」が合意され、</a:t>
            </a:r>
            <a:br>
              <a:rPr lang="ja-JP" altLang="en-US"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オープンデータを推進するための</a:t>
            </a:r>
            <a:r>
              <a:rPr lang="en-US" altLang="ja-JP" sz="2000" dirty="0">
                <a:solidFill>
                  <a:schemeClr val="tx1"/>
                </a:solidFill>
                <a:latin typeface="+mn-ea"/>
                <a:cs typeface="Meiryo UI" panose="020B0604030504040204" pitchFamily="50" charset="-128"/>
              </a:rPr>
              <a:t>5</a:t>
            </a:r>
            <a:r>
              <a:rPr lang="ja-JP" altLang="en-US" sz="2000" dirty="0" err="1">
                <a:solidFill>
                  <a:schemeClr val="tx1"/>
                </a:solidFill>
                <a:latin typeface="+mn-ea"/>
                <a:cs typeface="Meiryo UI" panose="020B0604030504040204" pitchFamily="50" charset="-128"/>
              </a:rPr>
              <a:t>つの</a:t>
            </a:r>
            <a:r>
              <a:rPr lang="ja-JP" altLang="en-US" sz="2000" dirty="0">
                <a:solidFill>
                  <a:schemeClr val="tx1"/>
                </a:solidFill>
                <a:latin typeface="+mn-ea"/>
                <a:cs typeface="Meiryo UI" panose="020B0604030504040204" pitchFamily="50" charset="-128"/>
              </a:rPr>
              <a:t>原則が定められました。</a:t>
            </a:r>
          </a:p>
        </p:txBody>
      </p:sp>
      <p:sp>
        <p:nvSpPr>
          <p:cNvPr id="29" name="正方形/長方形 28"/>
          <p:cNvSpPr/>
          <p:nvPr/>
        </p:nvSpPr>
        <p:spPr>
          <a:xfrm>
            <a:off x="215899" y="840309"/>
            <a:ext cx="3216165"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①　</a:t>
            </a:r>
            <a:r>
              <a:rPr lang="en-US" altLang="ja-JP" sz="2000" dirty="0">
                <a:solidFill>
                  <a:schemeClr val="tx1"/>
                </a:solidFill>
                <a:latin typeface="+mn-ea"/>
                <a:cs typeface="Meiryo UI" panose="020B0604030504040204" pitchFamily="50" charset="-128"/>
              </a:rPr>
              <a:t>G8</a:t>
            </a:r>
            <a:r>
              <a:rPr lang="ja-JP" altLang="en-US" sz="2000" dirty="0">
                <a:solidFill>
                  <a:schemeClr val="tx1"/>
                </a:solidFill>
                <a:latin typeface="+mn-ea"/>
                <a:cs typeface="Meiryo UI" panose="020B0604030504040204" pitchFamily="50" charset="-128"/>
              </a:rPr>
              <a:t>「オープンデータ憲章」</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1.2 </a:t>
            </a:r>
            <a:r>
              <a:rPr lang="ja-JP" altLang="en-US" dirty="0">
                <a:latin typeface="+mn-ea"/>
                <a:ea typeface="+mn-ea"/>
              </a:rPr>
              <a:t>オープンデータの背景</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3" name="四角形: 角を丸くする 2">
            <a:extLst>
              <a:ext uri="{FF2B5EF4-FFF2-40B4-BE49-F238E27FC236}">
                <a16:creationId xmlns:a16="http://schemas.microsoft.com/office/drawing/2014/main" id="{23ADEE9A-F42D-4357-AAB0-AC0C48501BFB}"/>
              </a:ext>
            </a:extLst>
          </p:cNvPr>
          <p:cNvSpPr/>
          <p:nvPr/>
        </p:nvSpPr>
        <p:spPr>
          <a:xfrm>
            <a:off x="242764" y="2113799"/>
            <a:ext cx="8712968" cy="825584"/>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データによっては、公表できないという合理的な理由があることを認識しつつ、この憲章で示されているように、政府のデータすべてが、原則として公表されるという期待を醸成する。</a:t>
            </a:r>
          </a:p>
        </p:txBody>
      </p:sp>
      <p:sp>
        <p:nvSpPr>
          <p:cNvPr id="4" name="テキスト ボックス 3">
            <a:extLst>
              <a:ext uri="{FF2B5EF4-FFF2-40B4-BE49-F238E27FC236}">
                <a16:creationId xmlns:a16="http://schemas.microsoft.com/office/drawing/2014/main" id="{A003C24C-506D-4D6D-9279-DEF27B32D76F}"/>
              </a:ext>
            </a:extLst>
          </p:cNvPr>
          <p:cNvSpPr txBox="1"/>
          <p:nvPr/>
        </p:nvSpPr>
        <p:spPr>
          <a:xfrm>
            <a:off x="416496" y="1940717"/>
            <a:ext cx="3015569" cy="338554"/>
          </a:xfrm>
          <a:prstGeom prst="rect">
            <a:avLst/>
          </a:prstGeom>
          <a:solidFill>
            <a:schemeClr val="bg1"/>
          </a:solidFill>
        </p:spPr>
        <p:txBody>
          <a:bodyPr wrap="none" rtlCol="0">
            <a:spAutoFit/>
          </a:bodyPr>
          <a:lstStyle/>
          <a:p>
            <a:r>
              <a:rPr kumimoji="1" lang="ja-JP" altLang="en-US" sz="1600" dirty="0"/>
              <a:t>原則</a:t>
            </a:r>
            <a:r>
              <a:rPr kumimoji="1" lang="en-US" altLang="ja-JP" sz="1600" dirty="0"/>
              <a:t>1: </a:t>
            </a:r>
            <a:r>
              <a:rPr kumimoji="1" lang="ja-JP" altLang="en-US" sz="1600" dirty="0"/>
              <a:t>原則としてのオープンデータ</a:t>
            </a:r>
          </a:p>
        </p:txBody>
      </p:sp>
      <p:sp>
        <p:nvSpPr>
          <p:cNvPr id="12" name="四角形: 角を丸くする 11">
            <a:extLst>
              <a:ext uri="{FF2B5EF4-FFF2-40B4-BE49-F238E27FC236}">
                <a16:creationId xmlns:a16="http://schemas.microsoft.com/office/drawing/2014/main" id="{132438D6-B9E5-4F61-AC27-E80EDB64B5A1}"/>
              </a:ext>
            </a:extLst>
          </p:cNvPr>
          <p:cNvSpPr/>
          <p:nvPr/>
        </p:nvSpPr>
        <p:spPr>
          <a:xfrm>
            <a:off x="251520" y="3268086"/>
            <a:ext cx="8712968" cy="1518224"/>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時宜を得た、包括的且つ正確な質の高いオープンデータを公表する。</a:t>
            </a:r>
          </a:p>
          <a:p>
            <a:pPr marL="285750" indent="-285750">
              <a:buFont typeface="Wingdings" panose="05000000000000000000" pitchFamily="2" charset="2"/>
              <a:buChar char="l"/>
            </a:pPr>
            <a:r>
              <a:rPr kumimoji="1" lang="ja-JP" altLang="en-US" sz="1600" dirty="0">
                <a:solidFill>
                  <a:schemeClr val="tx1"/>
                </a:solidFill>
              </a:rPr>
              <a:t>データの情報は、多言語に訳される必要はないが、平易且つ明確な言語で記述されることを確保する。</a:t>
            </a:r>
          </a:p>
          <a:p>
            <a:pPr marL="285750" indent="-285750">
              <a:buFont typeface="Wingdings" panose="05000000000000000000" pitchFamily="2" charset="2"/>
              <a:buChar char="l"/>
            </a:pPr>
            <a:r>
              <a:rPr kumimoji="1" lang="ja-JP" altLang="en-US" sz="1600" dirty="0">
                <a:solidFill>
                  <a:schemeClr val="tx1"/>
                </a:solidFill>
              </a:rPr>
              <a:t>データが、強みや弱みや分析の限界など、その特性がわかるように説明されることを確保する。</a:t>
            </a:r>
          </a:p>
          <a:p>
            <a:pPr marL="285750" indent="-285750">
              <a:buFont typeface="Wingdings" panose="05000000000000000000" pitchFamily="2" charset="2"/>
              <a:buChar char="l"/>
            </a:pPr>
            <a:r>
              <a:rPr kumimoji="1" lang="ja-JP" altLang="en-US" sz="1600" dirty="0">
                <a:solidFill>
                  <a:schemeClr val="tx1"/>
                </a:solidFill>
              </a:rPr>
              <a:t>可能な限り早急に公表する。</a:t>
            </a:r>
          </a:p>
        </p:txBody>
      </p:sp>
      <p:sp>
        <p:nvSpPr>
          <p:cNvPr id="13" name="テキスト ボックス 12">
            <a:extLst>
              <a:ext uri="{FF2B5EF4-FFF2-40B4-BE49-F238E27FC236}">
                <a16:creationId xmlns:a16="http://schemas.microsoft.com/office/drawing/2014/main" id="{10C805EB-BD1E-4DE4-B7C6-7154CF3F074C}"/>
              </a:ext>
            </a:extLst>
          </p:cNvPr>
          <p:cNvSpPr txBox="1"/>
          <p:nvPr/>
        </p:nvSpPr>
        <p:spPr>
          <a:xfrm>
            <a:off x="425252" y="3095005"/>
            <a:ext cx="1422184" cy="338554"/>
          </a:xfrm>
          <a:prstGeom prst="rect">
            <a:avLst/>
          </a:prstGeom>
          <a:solidFill>
            <a:schemeClr val="bg1"/>
          </a:solidFill>
        </p:spPr>
        <p:txBody>
          <a:bodyPr wrap="none" rtlCol="0">
            <a:spAutoFit/>
          </a:bodyPr>
          <a:lstStyle/>
          <a:p>
            <a:r>
              <a:rPr kumimoji="1" lang="ja-JP" altLang="en-US" sz="1600" dirty="0"/>
              <a:t>原則</a:t>
            </a:r>
            <a:r>
              <a:rPr kumimoji="1" lang="en-US" altLang="ja-JP" sz="1600" dirty="0"/>
              <a:t>2: </a:t>
            </a:r>
            <a:r>
              <a:rPr kumimoji="1" lang="ja-JP" altLang="en-US" sz="1600" dirty="0"/>
              <a:t>質と量</a:t>
            </a:r>
          </a:p>
        </p:txBody>
      </p:sp>
      <p:sp>
        <p:nvSpPr>
          <p:cNvPr id="14" name="四角形: 角を丸くする 13">
            <a:extLst>
              <a:ext uri="{FF2B5EF4-FFF2-40B4-BE49-F238E27FC236}">
                <a16:creationId xmlns:a16="http://schemas.microsoft.com/office/drawing/2014/main" id="{99E6301D-185D-47DF-8E6E-F5AA93823CDD}"/>
              </a:ext>
            </a:extLst>
          </p:cNvPr>
          <p:cNvSpPr/>
          <p:nvPr/>
        </p:nvSpPr>
        <p:spPr>
          <a:xfrm>
            <a:off x="251520" y="5115013"/>
            <a:ext cx="8712968" cy="848087"/>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幅広い用途のために、誰もが入手可能なオープンな形式でデータを公表する。</a:t>
            </a:r>
          </a:p>
          <a:p>
            <a:pPr marL="285750" indent="-285750">
              <a:buFont typeface="Wingdings" panose="05000000000000000000" pitchFamily="2" charset="2"/>
              <a:buChar char="l"/>
            </a:pPr>
            <a:r>
              <a:rPr kumimoji="1" lang="ja-JP" altLang="en-US" sz="1600" dirty="0">
                <a:solidFill>
                  <a:schemeClr val="tx1"/>
                </a:solidFill>
              </a:rPr>
              <a:t>可能な限り多くのデータを公表する。</a:t>
            </a:r>
          </a:p>
        </p:txBody>
      </p:sp>
      <p:sp>
        <p:nvSpPr>
          <p:cNvPr id="15" name="テキスト ボックス 14">
            <a:extLst>
              <a:ext uri="{FF2B5EF4-FFF2-40B4-BE49-F238E27FC236}">
                <a16:creationId xmlns:a16="http://schemas.microsoft.com/office/drawing/2014/main" id="{F4F43777-4576-42F4-9F0D-C4352EC57F20}"/>
              </a:ext>
            </a:extLst>
          </p:cNvPr>
          <p:cNvSpPr txBox="1"/>
          <p:nvPr/>
        </p:nvSpPr>
        <p:spPr>
          <a:xfrm>
            <a:off x="425252" y="4941932"/>
            <a:ext cx="2749471" cy="338554"/>
          </a:xfrm>
          <a:prstGeom prst="rect">
            <a:avLst/>
          </a:prstGeom>
          <a:solidFill>
            <a:schemeClr val="bg1"/>
          </a:solidFill>
        </p:spPr>
        <p:txBody>
          <a:bodyPr wrap="none" rtlCol="0">
            <a:spAutoFit/>
          </a:bodyPr>
          <a:lstStyle/>
          <a:p>
            <a:r>
              <a:rPr kumimoji="1" lang="ja-JP" altLang="en-US" sz="1600" dirty="0"/>
              <a:t>原則</a:t>
            </a:r>
            <a:r>
              <a:rPr kumimoji="1" lang="en-US" altLang="ja-JP" sz="1600" dirty="0"/>
              <a:t>3:</a:t>
            </a:r>
            <a:r>
              <a:rPr kumimoji="1" lang="ja-JP" altLang="en-US" sz="1600" dirty="0"/>
              <a:t>すべての者が利用できる</a:t>
            </a:r>
          </a:p>
        </p:txBody>
      </p:sp>
      <p:sp>
        <p:nvSpPr>
          <p:cNvPr id="5" name="テキスト ボックス 4">
            <a:extLst>
              <a:ext uri="{FF2B5EF4-FFF2-40B4-BE49-F238E27FC236}">
                <a16:creationId xmlns:a16="http://schemas.microsoft.com/office/drawing/2014/main" id="{C315939F-DE05-4580-B306-4519EE2B8791}"/>
              </a:ext>
            </a:extLst>
          </p:cNvPr>
          <p:cNvSpPr txBox="1"/>
          <p:nvPr/>
        </p:nvSpPr>
        <p:spPr>
          <a:xfrm>
            <a:off x="2694836" y="6273225"/>
            <a:ext cx="6230039" cy="584775"/>
          </a:xfrm>
          <a:prstGeom prst="rect">
            <a:avLst/>
          </a:prstGeom>
          <a:noFill/>
        </p:spPr>
        <p:txBody>
          <a:bodyPr wrap="none" rtlCol="0">
            <a:spAutoFit/>
          </a:bodyPr>
          <a:lstStyle/>
          <a:p>
            <a:pPr algn="r"/>
            <a:r>
              <a:rPr kumimoji="1" lang="ja-JP" altLang="en-US" sz="1600" dirty="0"/>
              <a:t>出典</a:t>
            </a:r>
            <a:r>
              <a:rPr kumimoji="1" lang="en-US" altLang="ja-JP" sz="1600" dirty="0"/>
              <a:t>:</a:t>
            </a:r>
            <a:r>
              <a:rPr kumimoji="1" lang="ja-JP" altLang="en-US" sz="1600" dirty="0"/>
              <a:t>オープンデータ憲章（概要）</a:t>
            </a:r>
          </a:p>
          <a:p>
            <a:pPr algn="r"/>
            <a:r>
              <a:rPr kumimoji="1" lang="en-US" altLang="ja-JP" sz="1600" dirty="0"/>
              <a:t>https://www.mofa.go.jp/mofaj/gaiko/page23_000044.html</a:t>
            </a:r>
            <a:endParaRPr kumimoji="1" lang="ja-JP" altLang="en-US" sz="1600" dirty="0"/>
          </a:p>
        </p:txBody>
      </p:sp>
    </p:spTree>
    <p:extLst>
      <p:ext uri="{BB962C8B-B14F-4D97-AF65-F5344CB8AC3E}">
        <p14:creationId xmlns:p14="http://schemas.microsoft.com/office/powerpoint/2010/main" val="399084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4352474"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tx1"/>
                </a:solidFill>
                <a:latin typeface="+mj-ea"/>
                <a:ea typeface="+mj-ea"/>
              </a:rPr>
              <a:t>１</a:t>
            </a:r>
            <a:r>
              <a:rPr lang="en-US" altLang="ja-JP" sz="2200" dirty="0">
                <a:solidFill>
                  <a:schemeClr val="tx1"/>
                </a:solidFill>
                <a:latin typeface="+mj-ea"/>
                <a:ea typeface="+mj-ea"/>
              </a:rPr>
              <a:t>.</a:t>
            </a:r>
            <a:r>
              <a:rPr lang="ja-JP" altLang="en-US" sz="2200" dirty="0">
                <a:solidFill>
                  <a:schemeClr val="tx1"/>
                </a:solidFill>
                <a:latin typeface="+mj-ea"/>
                <a:ea typeface="+mj-ea"/>
              </a:rPr>
              <a:t> オープンデータとは何かを理解する</a:t>
            </a: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3693640" cy="430887"/>
          </a:xfrm>
          <a:prstGeom prst="rect">
            <a:avLst/>
          </a:prstGeom>
          <a:noFill/>
          <a:ln w="9525">
            <a:noFill/>
            <a:miter lim="800000"/>
            <a:headEnd/>
            <a:tailEnd/>
          </a:ln>
          <a:effectLst/>
        </p:spPr>
        <p:txBody>
          <a:bodyPr wrap="none">
            <a:spAutoFit/>
          </a:bodyPr>
          <a:lstStyle/>
          <a:p>
            <a:pPr>
              <a:lnSpc>
                <a:spcPct val="100000"/>
              </a:lnSpc>
            </a:pPr>
            <a:r>
              <a:rPr lang="ja-JP" altLang="en-US" sz="2200" dirty="0">
                <a:latin typeface="+mj-ea"/>
                <a:ea typeface="+mj-ea"/>
              </a:rPr>
              <a:t>２</a:t>
            </a:r>
            <a:r>
              <a:rPr lang="en-US" altLang="ja-JP" sz="2200" dirty="0">
                <a:latin typeface="+mj-ea"/>
                <a:ea typeface="+mj-ea"/>
              </a:rPr>
              <a:t>.</a:t>
            </a:r>
            <a:r>
              <a:rPr lang="ja-JP" altLang="en-US" sz="2200" dirty="0">
                <a:latin typeface="+mj-ea"/>
                <a:ea typeface="+mj-ea"/>
              </a:rPr>
              <a:t> オープンデータの意義を知る</a:t>
            </a:r>
          </a:p>
        </p:txBody>
      </p:sp>
    </p:spTree>
    <p:extLst>
      <p:ext uri="{BB962C8B-B14F-4D97-AF65-F5344CB8AC3E}">
        <p14:creationId xmlns:p14="http://schemas.microsoft.com/office/powerpoint/2010/main" val="3355339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19</a:t>
            </a:fld>
            <a:endParaRPr kumimoji="1" lang="ja-JP" altLang="en-US"/>
          </a:p>
        </p:txBody>
      </p:sp>
      <p:sp>
        <p:nvSpPr>
          <p:cNvPr id="11" name="正方形/長方形 10"/>
          <p:cNvSpPr/>
          <p:nvPr/>
        </p:nvSpPr>
        <p:spPr>
          <a:xfrm>
            <a:off x="416496" y="1275466"/>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2000" dirty="0">
                <a:solidFill>
                  <a:schemeClr val="tx1"/>
                </a:solidFill>
                <a:latin typeface="+mn-ea"/>
                <a:cs typeface="Meiryo UI" panose="020B0604030504040204" pitchFamily="50" charset="-128"/>
              </a:rPr>
              <a:t>G8</a:t>
            </a:r>
            <a:r>
              <a:rPr lang="ja-JP" altLang="en-US" sz="2000" dirty="0">
                <a:solidFill>
                  <a:schemeClr val="tx1"/>
                </a:solidFill>
                <a:latin typeface="+mn-ea"/>
                <a:cs typeface="Meiryo UI" panose="020B0604030504040204" pitchFamily="50" charset="-128"/>
              </a:rPr>
              <a:t>ロック・アーン・サミット</a:t>
            </a:r>
            <a:r>
              <a:rPr lang="en-US" altLang="ja-JP" sz="2000" dirty="0">
                <a:solidFill>
                  <a:schemeClr val="tx1"/>
                </a:solidFill>
                <a:latin typeface="+mn-ea"/>
                <a:cs typeface="Meiryo UI" panose="020B0604030504040204" pitchFamily="50" charset="-128"/>
              </a:rPr>
              <a:t>(2013)</a:t>
            </a:r>
            <a:r>
              <a:rPr lang="ja-JP" altLang="en-US" sz="2000" dirty="0">
                <a:solidFill>
                  <a:schemeClr val="tx1"/>
                </a:solidFill>
                <a:latin typeface="+mn-ea"/>
                <a:cs typeface="Meiryo UI" panose="020B0604030504040204" pitchFamily="50" charset="-128"/>
              </a:rPr>
              <a:t>において「オープンデータ憲章」が合意され、</a:t>
            </a:r>
            <a:br>
              <a:rPr lang="ja-JP" altLang="en-US"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オープンデータを推進するための</a:t>
            </a:r>
            <a:r>
              <a:rPr lang="en-US" altLang="ja-JP" sz="2000" dirty="0">
                <a:solidFill>
                  <a:schemeClr val="tx1"/>
                </a:solidFill>
                <a:latin typeface="+mn-ea"/>
                <a:cs typeface="Meiryo UI" panose="020B0604030504040204" pitchFamily="50" charset="-128"/>
              </a:rPr>
              <a:t>5</a:t>
            </a:r>
            <a:r>
              <a:rPr lang="ja-JP" altLang="en-US" sz="2000" dirty="0" err="1">
                <a:solidFill>
                  <a:schemeClr val="tx1"/>
                </a:solidFill>
                <a:latin typeface="+mn-ea"/>
                <a:cs typeface="Meiryo UI" panose="020B0604030504040204" pitchFamily="50" charset="-128"/>
              </a:rPr>
              <a:t>つの</a:t>
            </a:r>
            <a:r>
              <a:rPr lang="ja-JP" altLang="en-US" sz="2000" dirty="0">
                <a:solidFill>
                  <a:schemeClr val="tx1"/>
                </a:solidFill>
                <a:latin typeface="+mn-ea"/>
                <a:cs typeface="Meiryo UI" panose="020B0604030504040204" pitchFamily="50" charset="-128"/>
              </a:rPr>
              <a:t>原則が定められました。</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1.2 </a:t>
            </a:r>
            <a:r>
              <a:rPr lang="ja-JP" altLang="en-US" dirty="0">
                <a:latin typeface="+mn-ea"/>
                <a:ea typeface="+mn-ea"/>
              </a:rPr>
              <a:t>オープンデータの背景</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3" name="四角形: 角を丸くする 2">
            <a:extLst>
              <a:ext uri="{FF2B5EF4-FFF2-40B4-BE49-F238E27FC236}">
                <a16:creationId xmlns:a16="http://schemas.microsoft.com/office/drawing/2014/main" id="{23ADEE9A-F42D-4357-AAB0-AC0C48501BFB}"/>
              </a:ext>
            </a:extLst>
          </p:cNvPr>
          <p:cNvSpPr/>
          <p:nvPr/>
        </p:nvSpPr>
        <p:spPr>
          <a:xfrm>
            <a:off x="242764" y="2113799"/>
            <a:ext cx="8712968" cy="825584"/>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オープンデータの恩恵を世界中の誰もが享受出来るように、技術的専門性や経験を共有する。</a:t>
            </a:r>
          </a:p>
          <a:p>
            <a:pPr marL="285750" indent="-285750">
              <a:buFont typeface="Wingdings" panose="05000000000000000000" pitchFamily="2" charset="2"/>
              <a:buChar char="l"/>
            </a:pPr>
            <a:r>
              <a:rPr kumimoji="1" lang="ja-JP" altLang="en-US" sz="1600" dirty="0">
                <a:solidFill>
                  <a:schemeClr val="tx1"/>
                </a:solidFill>
              </a:rPr>
              <a:t>データの収集、基準及び公表プロセスに関して透明性を確保する。</a:t>
            </a:r>
          </a:p>
        </p:txBody>
      </p:sp>
      <p:sp>
        <p:nvSpPr>
          <p:cNvPr id="4" name="テキスト ボックス 3">
            <a:extLst>
              <a:ext uri="{FF2B5EF4-FFF2-40B4-BE49-F238E27FC236}">
                <a16:creationId xmlns:a16="http://schemas.microsoft.com/office/drawing/2014/main" id="{A003C24C-506D-4D6D-9279-DEF27B32D76F}"/>
              </a:ext>
            </a:extLst>
          </p:cNvPr>
          <p:cNvSpPr txBox="1"/>
          <p:nvPr/>
        </p:nvSpPr>
        <p:spPr>
          <a:xfrm>
            <a:off x="416496" y="1940717"/>
            <a:ext cx="3905236" cy="338554"/>
          </a:xfrm>
          <a:prstGeom prst="rect">
            <a:avLst/>
          </a:prstGeom>
          <a:solidFill>
            <a:schemeClr val="bg1"/>
          </a:solidFill>
        </p:spPr>
        <p:txBody>
          <a:bodyPr wrap="none" rtlCol="0">
            <a:spAutoFit/>
          </a:bodyPr>
          <a:lstStyle/>
          <a:p>
            <a:r>
              <a:rPr kumimoji="1" lang="ja-JP" altLang="en-US" sz="1600" dirty="0"/>
              <a:t>原則</a:t>
            </a:r>
            <a:r>
              <a:rPr kumimoji="1" lang="en-US" altLang="ja-JP" sz="1600" dirty="0"/>
              <a:t>4: </a:t>
            </a:r>
            <a:r>
              <a:rPr kumimoji="1" lang="ja-JP" altLang="en-US" sz="1600" dirty="0"/>
              <a:t>ガバナンス改善のためのデータの公表</a:t>
            </a:r>
          </a:p>
        </p:txBody>
      </p:sp>
      <p:sp>
        <p:nvSpPr>
          <p:cNvPr id="12" name="四角形: 角を丸くする 11">
            <a:extLst>
              <a:ext uri="{FF2B5EF4-FFF2-40B4-BE49-F238E27FC236}">
                <a16:creationId xmlns:a16="http://schemas.microsoft.com/office/drawing/2014/main" id="{132438D6-B9E5-4F61-AC27-E80EDB64B5A1}"/>
              </a:ext>
            </a:extLst>
          </p:cNvPr>
          <p:cNvSpPr/>
          <p:nvPr/>
        </p:nvSpPr>
        <p:spPr>
          <a:xfrm>
            <a:off x="251520" y="3268086"/>
            <a:ext cx="8712968" cy="825584"/>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オープンデータ・リテラシ－を高め、オープンデータに携わる人々を育成する。</a:t>
            </a:r>
          </a:p>
          <a:p>
            <a:pPr marL="285750" indent="-285750">
              <a:buFont typeface="Wingdings" panose="05000000000000000000" pitchFamily="2" charset="2"/>
              <a:buChar char="l"/>
            </a:pPr>
            <a:r>
              <a:rPr kumimoji="1" lang="ja-JP" altLang="en-US" sz="1600" dirty="0">
                <a:solidFill>
                  <a:schemeClr val="tx1"/>
                </a:solidFill>
              </a:rPr>
              <a:t>将来世代のデータイノベーターの能力を強化する。</a:t>
            </a:r>
          </a:p>
        </p:txBody>
      </p:sp>
      <p:sp>
        <p:nvSpPr>
          <p:cNvPr id="13" name="テキスト ボックス 12">
            <a:extLst>
              <a:ext uri="{FF2B5EF4-FFF2-40B4-BE49-F238E27FC236}">
                <a16:creationId xmlns:a16="http://schemas.microsoft.com/office/drawing/2014/main" id="{10C805EB-BD1E-4DE4-B7C6-7154CF3F074C}"/>
              </a:ext>
            </a:extLst>
          </p:cNvPr>
          <p:cNvSpPr txBox="1"/>
          <p:nvPr/>
        </p:nvSpPr>
        <p:spPr>
          <a:xfrm>
            <a:off x="425252" y="3095005"/>
            <a:ext cx="3655168" cy="338554"/>
          </a:xfrm>
          <a:prstGeom prst="rect">
            <a:avLst/>
          </a:prstGeom>
          <a:solidFill>
            <a:schemeClr val="bg1"/>
          </a:solidFill>
        </p:spPr>
        <p:txBody>
          <a:bodyPr wrap="none" rtlCol="0">
            <a:spAutoFit/>
          </a:bodyPr>
          <a:lstStyle/>
          <a:p>
            <a:r>
              <a:rPr kumimoji="1" lang="ja-JP" altLang="en-US" sz="1600" dirty="0"/>
              <a:t>原則</a:t>
            </a:r>
            <a:r>
              <a:rPr kumimoji="1" lang="en-US" altLang="ja-JP" sz="1600" dirty="0"/>
              <a:t>5: </a:t>
            </a:r>
            <a:r>
              <a:rPr kumimoji="1" lang="ja-JP" altLang="en-US" sz="1600" dirty="0"/>
              <a:t>イノベーションのためのデータの公表</a:t>
            </a:r>
          </a:p>
        </p:txBody>
      </p:sp>
      <p:sp>
        <p:nvSpPr>
          <p:cNvPr id="16" name="テキスト ボックス 15">
            <a:extLst>
              <a:ext uri="{FF2B5EF4-FFF2-40B4-BE49-F238E27FC236}">
                <a16:creationId xmlns:a16="http://schemas.microsoft.com/office/drawing/2014/main" id="{41743DE0-8EBB-471B-82A8-0FC2B40D06EF}"/>
              </a:ext>
            </a:extLst>
          </p:cNvPr>
          <p:cNvSpPr txBox="1"/>
          <p:nvPr/>
        </p:nvSpPr>
        <p:spPr>
          <a:xfrm>
            <a:off x="2694836" y="6273225"/>
            <a:ext cx="6230039" cy="584775"/>
          </a:xfrm>
          <a:prstGeom prst="rect">
            <a:avLst/>
          </a:prstGeom>
          <a:noFill/>
        </p:spPr>
        <p:txBody>
          <a:bodyPr wrap="none" rtlCol="0">
            <a:spAutoFit/>
          </a:bodyPr>
          <a:lstStyle/>
          <a:p>
            <a:pPr algn="r"/>
            <a:r>
              <a:rPr kumimoji="1" lang="ja-JP" altLang="en-US" sz="1600" dirty="0"/>
              <a:t>出典</a:t>
            </a:r>
            <a:r>
              <a:rPr kumimoji="1" lang="en-US" altLang="ja-JP" sz="1600" dirty="0"/>
              <a:t>:</a:t>
            </a:r>
            <a:r>
              <a:rPr kumimoji="1" lang="ja-JP" altLang="en-US" sz="1600" dirty="0"/>
              <a:t>オープンデータ憲章（概要）</a:t>
            </a:r>
          </a:p>
          <a:p>
            <a:pPr algn="r"/>
            <a:r>
              <a:rPr kumimoji="1" lang="en-US" altLang="ja-JP" sz="1600" dirty="0"/>
              <a:t>https://www.mofa.go.jp/mofaj/gaiko/page23_000044.html</a:t>
            </a:r>
            <a:endParaRPr kumimoji="1" lang="ja-JP" altLang="en-US" sz="1600" dirty="0"/>
          </a:p>
        </p:txBody>
      </p:sp>
      <p:sp>
        <p:nvSpPr>
          <p:cNvPr id="14" name="正方形/長方形 13">
            <a:extLst>
              <a:ext uri="{FF2B5EF4-FFF2-40B4-BE49-F238E27FC236}">
                <a16:creationId xmlns:a16="http://schemas.microsoft.com/office/drawing/2014/main" id="{624B6089-3209-46BD-8B76-B8C22621BF63}"/>
              </a:ext>
            </a:extLst>
          </p:cNvPr>
          <p:cNvSpPr/>
          <p:nvPr/>
        </p:nvSpPr>
        <p:spPr>
          <a:xfrm>
            <a:off x="215899" y="840309"/>
            <a:ext cx="3216165"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①　</a:t>
            </a:r>
            <a:r>
              <a:rPr lang="en-US" altLang="ja-JP" sz="2000" dirty="0">
                <a:solidFill>
                  <a:schemeClr val="tx1"/>
                </a:solidFill>
                <a:latin typeface="+mn-ea"/>
                <a:cs typeface="Meiryo UI" panose="020B0604030504040204" pitchFamily="50" charset="-128"/>
              </a:rPr>
              <a:t>G8</a:t>
            </a:r>
            <a:r>
              <a:rPr lang="ja-JP" altLang="en-US" sz="2000" dirty="0">
                <a:solidFill>
                  <a:schemeClr val="tx1"/>
                </a:solidFill>
                <a:latin typeface="+mn-ea"/>
                <a:cs typeface="Meiryo UI" panose="020B0604030504040204" pitchFamily="50" charset="-128"/>
              </a:rPr>
              <a:t>「オープンデータ憲章」</a:t>
            </a:r>
          </a:p>
        </p:txBody>
      </p:sp>
    </p:spTree>
    <p:extLst>
      <p:ext uri="{BB962C8B-B14F-4D97-AF65-F5344CB8AC3E}">
        <p14:creationId xmlns:p14="http://schemas.microsoft.com/office/powerpoint/2010/main" val="297503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20</a:t>
            </a:fld>
            <a:endParaRPr kumimoji="1" lang="ja-JP" altLang="en-US"/>
          </a:p>
        </p:txBody>
      </p:sp>
      <p:sp>
        <p:nvSpPr>
          <p:cNvPr id="11" name="正方形/長方形 10"/>
          <p:cNvSpPr/>
          <p:nvPr/>
        </p:nvSpPr>
        <p:spPr>
          <a:xfrm>
            <a:off x="406016" y="1340768"/>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平成</a:t>
            </a:r>
            <a:r>
              <a:rPr lang="en-US" altLang="ja-JP" sz="2000" dirty="0">
                <a:solidFill>
                  <a:schemeClr val="tx1"/>
                </a:solidFill>
                <a:latin typeface="+mn-ea"/>
                <a:cs typeface="Meiryo UI" panose="020B0604030504040204" pitchFamily="50" charset="-128"/>
              </a:rPr>
              <a:t>25</a:t>
            </a:r>
            <a:r>
              <a:rPr lang="ja-JP" altLang="en-US" sz="2000" dirty="0">
                <a:solidFill>
                  <a:schemeClr val="tx1"/>
                </a:solidFill>
                <a:latin typeface="+mn-ea"/>
                <a:cs typeface="Meiryo UI" panose="020B0604030504040204" pitchFamily="50" charset="-128"/>
              </a:rPr>
              <a:t>年</a:t>
            </a:r>
            <a:r>
              <a:rPr lang="en-US" altLang="ja-JP" sz="2000" dirty="0">
                <a:solidFill>
                  <a:schemeClr val="tx1"/>
                </a:solidFill>
                <a:latin typeface="+mn-ea"/>
                <a:cs typeface="Meiryo UI" panose="020B0604030504040204" pitchFamily="50" charset="-128"/>
              </a:rPr>
              <a:t>6</a:t>
            </a:r>
            <a:r>
              <a:rPr lang="ja-JP" altLang="en-US" sz="2000" dirty="0">
                <a:solidFill>
                  <a:schemeClr val="tx1"/>
                </a:solidFill>
                <a:latin typeface="+mn-ea"/>
                <a:cs typeface="Meiryo UI" panose="020B0604030504040204" pitchFamily="50" charset="-128"/>
              </a:rPr>
              <a:t>月、日本政府は「成長戦略」において、民間の力を最大限引き出すための戦略の</a:t>
            </a:r>
            <a:r>
              <a:rPr lang="en-US" altLang="ja-JP" sz="2000" dirty="0">
                <a:solidFill>
                  <a:schemeClr val="tx1"/>
                </a:solidFill>
                <a:latin typeface="+mn-ea"/>
                <a:cs typeface="Meiryo UI" panose="020B0604030504040204" pitchFamily="50" charset="-128"/>
              </a:rPr>
              <a:t>1</a:t>
            </a:r>
            <a:r>
              <a:rPr lang="ja-JP" altLang="en-US" sz="2000" dirty="0">
                <a:solidFill>
                  <a:schemeClr val="tx1"/>
                </a:solidFill>
                <a:latin typeface="+mn-ea"/>
                <a:cs typeface="Meiryo UI" panose="020B0604030504040204" pitchFamily="50" charset="-128"/>
              </a:rPr>
              <a:t>つに「オープンデータ」を取り入れました。</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1.2 </a:t>
            </a:r>
            <a:r>
              <a:rPr lang="ja-JP" altLang="en-US" dirty="0">
                <a:latin typeface="+mn-ea"/>
                <a:ea typeface="+mn-ea"/>
              </a:rPr>
              <a:t>オープンデータの背景</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16" name="テキスト ボックス 15">
            <a:extLst>
              <a:ext uri="{FF2B5EF4-FFF2-40B4-BE49-F238E27FC236}">
                <a16:creationId xmlns:a16="http://schemas.microsoft.com/office/drawing/2014/main" id="{41743DE0-8EBB-471B-82A8-0FC2B40D06EF}"/>
              </a:ext>
            </a:extLst>
          </p:cNvPr>
          <p:cNvSpPr txBox="1"/>
          <p:nvPr/>
        </p:nvSpPr>
        <p:spPr>
          <a:xfrm>
            <a:off x="1217765" y="6273225"/>
            <a:ext cx="7707110" cy="584775"/>
          </a:xfrm>
          <a:prstGeom prst="rect">
            <a:avLst/>
          </a:prstGeom>
          <a:noFill/>
        </p:spPr>
        <p:txBody>
          <a:bodyPr wrap="none" rtlCol="0">
            <a:spAutoFit/>
          </a:bodyPr>
          <a:lstStyle/>
          <a:p>
            <a:pPr algn="r"/>
            <a:r>
              <a:rPr kumimoji="1" lang="ja-JP" altLang="en-US" sz="1600" dirty="0"/>
              <a:t>出典</a:t>
            </a:r>
            <a:r>
              <a:rPr kumimoji="1" lang="en-US" altLang="ja-JP" sz="1600" dirty="0"/>
              <a:t>:</a:t>
            </a:r>
            <a:r>
              <a:rPr kumimoji="1" lang="ja-JP" altLang="en-US" sz="1600" dirty="0"/>
              <a:t>成長戦略</a:t>
            </a:r>
          </a:p>
          <a:p>
            <a:pPr algn="r"/>
            <a:r>
              <a:rPr kumimoji="1" lang="en-US" altLang="ja-JP" sz="1600" dirty="0"/>
              <a:t>http://www.kantei.go.jp/jp/singi/keizaisaisei/skkkaigi/dai11/siryou1-1.pdf</a:t>
            </a:r>
            <a:endParaRPr kumimoji="1" lang="ja-JP" altLang="en-US" sz="1600" dirty="0"/>
          </a:p>
        </p:txBody>
      </p:sp>
      <p:sp>
        <p:nvSpPr>
          <p:cNvPr id="14" name="正方形/長方形 13">
            <a:extLst>
              <a:ext uri="{FF2B5EF4-FFF2-40B4-BE49-F238E27FC236}">
                <a16:creationId xmlns:a16="http://schemas.microsoft.com/office/drawing/2014/main" id="{624B6089-3209-46BD-8B76-B8C22621BF63}"/>
              </a:ext>
            </a:extLst>
          </p:cNvPr>
          <p:cNvSpPr/>
          <p:nvPr/>
        </p:nvSpPr>
        <p:spPr>
          <a:xfrm>
            <a:off x="215899" y="840309"/>
            <a:ext cx="435610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②　日本政府「成長政略」</a:t>
            </a:r>
          </a:p>
        </p:txBody>
      </p:sp>
      <p:pic>
        <p:nvPicPr>
          <p:cNvPr id="3" name="図 2">
            <a:extLst>
              <a:ext uri="{FF2B5EF4-FFF2-40B4-BE49-F238E27FC236}">
                <a16:creationId xmlns:a16="http://schemas.microsoft.com/office/drawing/2014/main" id="{294E2971-1A1E-491B-96BC-ABD33784D654}"/>
              </a:ext>
            </a:extLst>
          </p:cNvPr>
          <p:cNvPicPr>
            <a:picLocks noChangeAspect="1"/>
          </p:cNvPicPr>
          <p:nvPr/>
        </p:nvPicPr>
        <p:blipFill>
          <a:blip r:embed="rId3"/>
          <a:stretch>
            <a:fillRect/>
          </a:stretch>
        </p:blipFill>
        <p:spPr>
          <a:xfrm>
            <a:off x="667173" y="1815566"/>
            <a:ext cx="7809653" cy="4474852"/>
          </a:xfrm>
          <a:prstGeom prst="rect">
            <a:avLst/>
          </a:prstGeom>
        </p:spPr>
      </p:pic>
    </p:spTree>
    <p:extLst>
      <p:ext uri="{BB962C8B-B14F-4D97-AF65-F5344CB8AC3E}">
        <p14:creationId xmlns:p14="http://schemas.microsoft.com/office/powerpoint/2010/main" val="1469963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40A90E8B-3087-4F06-9265-F740F10925E0}"/>
              </a:ext>
            </a:extLst>
          </p:cNvPr>
          <p:cNvGrpSpPr/>
          <p:nvPr/>
        </p:nvGrpSpPr>
        <p:grpSpPr>
          <a:xfrm>
            <a:off x="827584" y="2132856"/>
            <a:ext cx="7488832" cy="4201943"/>
            <a:chOff x="683568" y="1772816"/>
            <a:chExt cx="7848872" cy="4608512"/>
          </a:xfrm>
        </p:grpSpPr>
        <p:pic>
          <p:nvPicPr>
            <p:cNvPr id="17" name="図 16">
              <a:extLst>
                <a:ext uri="{FF2B5EF4-FFF2-40B4-BE49-F238E27FC236}">
                  <a16:creationId xmlns:a16="http://schemas.microsoft.com/office/drawing/2014/main" id="{215F62F9-3DD2-403E-873C-E4DC0D112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799975"/>
              <a:ext cx="7236296" cy="4581353"/>
            </a:xfrm>
            <a:prstGeom prst="rect">
              <a:avLst/>
            </a:prstGeom>
          </p:spPr>
        </p:pic>
        <p:sp>
          <p:nvSpPr>
            <p:cNvPr id="18" name="直角三角形 17">
              <a:extLst>
                <a:ext uri="{FF2B5EF4-FFF2-40B4-BE49-F238E27FC236}">
                  <a16:creationId xmlns:a16="http://schemas.microsoft.com/office/drawing/2014/main" id="{EC5CA595-3282-4E8F-AAD1-3973B154D612}"/>
                </a:ext>
              </a:extLst>
            </p:cNvPr>
            <p:cNvSpPr/>
            <p:nvPr/>
          </p:nvSpPr>
          <p:spPr>
            <a:xfrm flipH="1" flipV="1">
              <a:off x="7956376" y="1772816"/>
              <a:ext cx="576064" cy="36004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a:extLst>
                <a:ext uri="{FF2B5EF4-FFF2-40B4-BE49-F238E27FC236}">
                  <a16:creationId xmlns:a16="http://schemas.microsoft.com/office/drawing/2014/main" id="{156714F0-7FCB-4A47-BF81-6B77D7D246DD}"/>
                </a:ext>
              </a:extLst>
            </p:cNvPr>
            <p:cNvSpPr/>
            <p:nvPr/>
          </p:nvSpPr>
          <p:spPr>
            <a:xfrm flipV="1">
              <a:off x="683568" y="1772816"/>
              <a:ext cx="576064" cy="36004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21</a:t>
            </a:fld>
            <a:endParaRPr kumimoji="1" lang="ja-JP" altLang="en-US"/>
          </a:p>
        </p:txBody>
      </p:sp>
      <p:sp>
        <p:nvSpPr>
          <p:cNvPr id="11" name="正方形/長方形 10"/>
          <p:cNvSpPr/>
          <p:nvPr/>
        </p:nvSpPr>
        <p:spPr>
          <a:xfrm>
            <a:off x="406016" y="1509847"/>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平成</a:t>
            </a:r>
            <a:r>
              <a:rPr lang="en-US" altLang="ja-JP" sz="2000" dirty="0">
                <a:solidFill>
                  <a:schemeClr val="tx1"/>
                </a:solidFill>
                <a:latin typeface="+mn-ea"/>
                <a:cs typeface="Meiryo UI" panose="020B0604030504040204" pitchFamily="50" charset="-128"/>
              </a:rPr>
              <a:t>28</a:t>
            </a:r>
            <a:r>
              <a:rPr lang="ja-JP" altLang="en-US" sz="2000" dirty="0">
                <a:solidFill>
                  <a:schemeClr val="tx1"/>
                </a:solidFill>
                <a:latin typeface="+mn-ea"/>
                <a:cs typeface="Meiryo UI" panose="020B0604030504040204" pitchFamily="50" charset="-128"/>
              </a:rPr>
              <a:t>年</a:t>
            </a:r>
            <a:r>
              <a:rPr lang="en-US" altLang="ja-JP" sz="2000" dirty="0">
                <a:solidFill>
                  <a:schemeClr val="tx1"/>
                </a:solidFill>
                <a:latin typeface="+mn-ea"/>
                <a:cs typeface="Meiryo UI" panose="020B0604030504040204" pitchFamily="50" charset="-128"/>
              </a:rPr>
              <a:t>12</a:t>
            </a:r>
            <a:r>
              <a:rPr lang="ja-JP" altLang="en-US" sz="2000" dirty="0">
                <a:solidFill>
                  <a:schemeClr val="tx1"/>
                </a:solidFill>
                <a:latin typeface="+mn-ea"/>
                <a:cs typeface="Meiryo UI" panose="020B0604030504040204" pitchFamily="50" charset="-128"/>
              </a:rPr>
              <a:t>月</a:t>
            </a:r>
            <a:r>
              <a:rPr lang="en-US" altLang="ja-JP" sz="2000" dirty="0">
                <a:solidFill>
                  <a:schemeClr val="tx1"/>
                </a:solidFill>
                <a:latin typeface="+mn-ea"/>
                <a:cs typeface="Meiryo UI" panose="020B0604030504040204" pitchFamily="50" charset="-128"/>
              </a:rPr>
              <a:t>14</a:t>
            </a:r>
            <a:r>
              <a:rPr lang="ja-JP" altLang="en-US" sz="2000" dirty="0">
                <a:solidFill>
                  <a:schemeClr val="tx1"/>
                </a:solidFill>
                <a:latin typeface="+mn-ea"/>
                <a:cs typeface="Meiryo UI" panose="020B0604030504040204" pitchFamily="50" charset="-128"/>
              </a:rPr>
              <a:t>日に公布・施行された「官民データ活用推進基本法」では、地方公共団体は、保有するデータを国民が容易に利用できるよう必要な措置を講ずるものとされ、オープンデータを推進することが求められています。</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1.2 </a:t>
            </a:r>
            <a:r>
              <a:rPr lang="ja-JP" altLang="en-US" dirty="0">
                <a:latin typeface="+mn-ea"/>
                <a:ea typeface="+mn-ea"/>
              </a:rPr>
              <a:t>オープンデータの背景</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16" name="テキスト ボックス 15">
            <a:extLst>
              <a:ext uri="{FF2B5EF4-FFF2-40B4-BE49-F238E27FC236}">
                <a16:creationId xmlns:a16="http://schemas.microsoft.com/office/drawing/2014/main" id="{41743DE0-8EBB-471B-82A8-0FC2B40D06EF}"/>
              </a:ext>
            </a:extLst>
          </p:cNvPr>
          <p:cNvSpPr txBox="1"/>
          <p:nvPr/>
        </p:nvSpPr>
        <p:spPr>
          <a:xfrm>
            <a:off x="3016719" y="6273225"/>
            <a:ext cx="5908156" cy="584775"/>
          </a:xfrm>
          <a:prstGeom prst="rect">
            <a:avLst/>
          </a:prstGeom>
          <a:noFill/>
        </p:spPr>
        <p:txBody>
          <a:bodyPr wrap="none" rtlCol="0">
            <a:spAutoFit/>
          </a:bodyPr>
          <a:lstStyle/>
          <a:p>
            <a:pPr algn="r"/>
            <a:r>
              <a:rPr kumimoji="1" lang="ja-JP" altLang="en-US" sz="1600" dirty="0"/>
              <a:t>出典</a:t>
            </a:r>
            <a:r>
              <a:rPr kumimoji="1" lang="en-US" altLang="ja-JP" sz="1600" dirty="0"/>
              <a:t>:</a:t>
            </a:r>
            <a:r>
              <a:rPr kumimoji="1" lang="ja-JP" altLang="en-US" sz="1600" dirty="0"/>
              <a:t>政府におけるオープンデータの取組</a:t>
            </a:r>
          </a:p>
          <a:p>
            <a:pPr algn="r"/>
            <a:r>
              <a:rPr kumimoji="1" lang="en-US" altLang="ja-JP" sz="1600" dirty="0"/>
              <a:t>http://www.soumu.go.jp/main_content/000514336.pdf </a:t>
            </a:r>
            <a:endParaRPr kumimoji="1" lang="ja-JP" altLang="en-US" sz="1600" dirty="0"/>
          </a:p>
        </p:txBody>
      </p:sp>
      <p:sp>
        <p:nvSpPr>
          <p:cNvPr id="14" name="正方形/長方形 13">
            <a:extLst>
              <a:ext uri="{FF2B5EF4-FFF2-40B4-BE49-F238E27FC236}">
                <a16:creationId xmlns:a16="http://schemas.microsoft.com/office/drawing/2014/main" id="{624B6089-3209-46BD-8B76-B8C22621BF63}"/>
              </a:ext>
            </a:extLst>
          </p:cNvPr>
          <p:cNvSpPr/>
          <p:nvPr/>
        </p:nvSpPr>
        <p:spPr>
          <a:xfrm>
            <a:off x="215899" y="840309"/>
            <a:ext cx="435610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③ 官民データ活用推進基本法</a:t>
            </a:r>
          </a:p>
        </p:txBody>
      </p:sp>
    </p:spTree>
    <p:extLst>
      <p:ext uri="{BB962C8B-B14F-4D97-AF65-F5344CB8AC3E}">
        <p14:creationId xmlns:p14="http://schemas.microsoft.com/office/powerpoint/2010/main" val="2344697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22</a:t>
            </a:fld>
            <a:endParaRPr kumimoji="1" lang="ja-JP" altLang="en-US"/>
          </a:p>
        </p:txBody>
      </p:sp>
      <p:sp>
        <p:nvSpPr>
          <p:cNvPr id="11" name="正方形/長方形 10"/>
          <p:cNvSpPr/>
          <p:nvPr/>
        </p:nvSpPr>
        <p:spPr>
          <a:xfrm>
            <a:off x="416496" y="1275466"/>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日本でも、オープンデータに取り組む市区町村が右肩上がりで増加しています。</a:t>
            </a:r>
          </a:p>
        </p:txBody>
      </p:sp>
      <p:sp>
        <p:nvSpPr>
          <p:cNvPr id="29" name="正方形/長方形 28"/>
          <p:cNvSpPr/>
          <p:nvPr/>
        </p:nvSpPr>
        <p:spPr>
          <a:xfrm>
            <a:off x="215900" y="840309"/>
            <a:ext cx="47161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④ オープンデータに取り組む市区町村の状況</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1.2 </a:t>
            </a:r>
            <a:r>
              <a:rPr lang="ja-JP" altLang="en-US" dirty="0">
                <a:latin typeface="+mn-ea"/>
                <a:ea typeface="+mn-ea"/>
              </a:rPr>
              <a:t>オープンデータの背景</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12" name="テキスト ボックス 11">
            <a:extLst>
              <a:ext uri="{FF2B5EF4-FFF2-40B4-BE49-F238E27FC236}">
                <a16:creationId xmlns:a16="http://schemas.microsoft.com/office/drawing/2014/main" id="{A8574498-A05F-4C43-8152-09C00B500D12}"/>
              </a:ext>
            </a:extLst>
          </p:cNvPr>
          <p:cNvSpPr txBox="1"/>
          <p:nvPr/>
        </p:nvSpPr>
        <p:spPr>
          <a:xfrm>
            <a:off x="683568" y="6109846"/>
            <a:ext cx="8208912" cy="415498"/>
          </a:xfrm>
          <a:prstGeom prst="rect">
            <a:avLst/>
          </a:prstGeom>
          <a:noFill/>
        </p:spPr>
        <p:txBody>
          <a:bodyPr wrap="square" rtlCol="0">
            <a:spAutoFit/>
          </a:bodyPr>
          <a:lstStyle/>
          <a:p>
            <a:r>
              <a:rPr kumimoji="1" lang="en-US" altLang="ja-JP" sz="1000" dirty="0"/>
              <a:t>※</a:t>
            </a:r>
            <a:r>
              <a:rPr kumimoji="1" lang="ja-JP" altLang="en-US" sz="1000" dirty="0"/>
              <a:t>自らのホームページにおいて「オープンデータとしての利用規約を適用し、データを公開」又は「オープンデータの説明を掲載し、データの公開先を提示」を行っている都道府県及び市区町村</a:t>
            </a:r>
          </a:p>
        </p:txBody>
      </p:sp>
      <p:sp>
        <p:nvSpPr>
          <p:cNvPr id="13" name="テキスト ボックス 12">
            <a:extLst>
              <a:ext uri="{FF2B5EF4-FFF2-40B4-BE49-F238E27FC236}">
                <a16:creationId xmlns:a16="http://schemas.microsoft.com/office/drawing/2014/main" id="{C4C76E0E-4578-40EC-AA82-2AC61142D983}"/>
              </a:ext>
            </a:extLst>
          </p:cNvPr>
          <p:cNvSpPr txBox="1"/>
          <p:nvPr/>
        </p:nvSpPr>
        <p:spPr>
          <a:xfrm>
            <a:off x="683568" y="6464369"/>
            <a:ext cx="7416824" cy="276999"/>
          </a:xfrm>
          <a:prstGeom prst="rect">
            <a:avLst/>
          </a:prstGeom>
          <a:noFill/>
        </p:spPr>
        <p:txBody>
          <a:bodyPr wrap="square" rtlCol="0">
            <a:spAutoFit/>
          </a:bodyPr>
          <a:lstStyle/>
          <a:p>
            <a:r>
              <a:rPr kumimoji="1" lang="ja-JP" altLang="en-US" sz="1200" dirty="0"/>
              <a:t>出典：政府</a:t>
            </a:r>
            <a:r>
              <a:rPr kumimoji="1" lang="en-US" altLang="ja-JP" sz="1200" dirty="0"/>
              <a:t>CIO</a:t>
            </a:r>
            <a:r>
              <a:rPr kumimoji="1" lang="ja-JP" altLang="en-US" sz="1200" dirty="0"/>
              <a:t>ポータルのオープンデータ関連のデータを編集、</a:t>
            </a:r>
            <a:r>
              <a:rPr kumimoji="1" lang="en" altLang="ja-JP" sz="1200" dirty="0">
                <a:hlinkClick r:id="rId3">
                  <a:extLst>
                    <a:ext uri="{A12FA001-AC4F-418D-AE19-62706E023703}">
                      <ahyp:hlinkClr xmlns:ahyp="http://schemas.microsoft.com/office/drawing/2018/hyperlinkcolor" xmlns="" val="tx"/>
                    </a:ext>
                  </a:extLst>
                </a:hlinkClick>
              </a:rPr>
              <a:t>https://cio.go.jp/policy-opendata</a:t>
            </a:r>
            <a:r>
              <a:rPr kumimoji="1" lang="en" altLang="ja-JP" sz="1200" dirty="0"/>
              <a:t> </a:t>
            </a:r>
            <a:endParaRPr kumimoji="1" lang="ja-JP" altLang="en-US" sz="1200" dirty="0"/>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87" y="1737270"/>
            <a:ext cx="8181161" cy="4391992"/>
          </a:xfrm>
          <a:prstGeom prst="rect">
            <a:avLst/>
          </a:prstGeom>
          <a:ln>
            <a:solidFill>
              <a:schemeClr val="bg1">
                <a:lumMod val="85000"/>
              </a:schemeClr>
            </a:solidFill>
          </a:ln>
        </p:spPr>
      </p:pic>
    </p:spTree>
    <p:extLst>
      <p:ext uri="{BB962C8B-B14F-4D97-AF65-F5344CB8AC3E}">
        <p14:creationId xmlns:p14="http://schemas.microsoft.com/office/powerpoint/2010/main" val="4203588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lang="ja-JP" altLang="en-US" dirty="0"/>
              <a:t>オープンデータ　</a:t>
            </a:r>
            <a:r>
              <a:rPr lang="en-US" altLang="ja-JP" dirty="0"/>
              <a:t>e-learning</a:t>
            </a:r>
            <a:r>
              <a:rPr lang="ja-JP" altLang="en-US" dirty="0"/>
              <a:t>研修</a:t>
            </a:r>
            <a:endParaRPr kumimoji="1" lang="ja-JP" altLang="en-US" dirty="0"/>
          </a:p>
        </p:txBody>
      </p:sp>
      <p:sp>
        <p:nvSpPr>
          <p:cNvPr id="5" name="タイトル 1">
            <a:extLst>
              <a:ext uri="{FF2B5EF4-FFF2-40B4-BE49-F238E27FC236}">
                <a16:creationId xmlns:a16="http://schemas.microsoft.com/office/drawing/2014/main" id="{D658B0B1-5B12-4981-B4DE-136F351E9675}"/>
              </a:ext>
            </a:extLst>
          </p:cNvPr>
          <p:cNvSpPr txBox="1">
            <a:spLocks/>
          </p:cNvSpPr>
          <p:nvPr/>
        </p:nvSpPr>
        <p:spPr>
          <a:xfrm>
            <a:off x="323528" y="2194649"/>
            <a:ext cx="5328592" cy="538609"/>
          </a:xfrm>
          <a:prstGeom prst="rect">
            <a:avLst/>
          </a:prstGeom>
        </p:spPr>
        <p:txBody>
          <a:bodyPr vert="horz" wrap="square" lIns="91440" tIns="45720" rIns="91440" bIns="45720" rtlCol="0" anchor="ctr">
            <a:normAutofit/>
          </a:bodyPr>
          <a:lstStyle>
            <a:lvl1pPr algn="ctr" defTabSz="914400" rtl="0" eaLnBrk="1" latinLnBrk="0" hangingPunct="1">
              <a:lnSpc>
                <a:spcPct val="90000"/>
              </a:lnSpc>
              <a:spcBef>
                <a:spcPct val="0"/>
              </a:spcBef>
              <a:buNone/>
              <a:defRPr kumimoji="1" lang="en-US" sz="29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pPr algn="l"/>
            <a:r>
              <a:rPr lang="en-US" altLang="ja-JP" dirty="0">
                <a:latin typeface="+mj-lt"/>
              </a:rPr>
              <a:t>END</a:t>
            </a:r>
            <a:endParaRPr lang="ja-JP" altLang="en-US" dirty="0">
              <a:latin typeface="+mj-lt"/>
            </a:endParaRPr>
          </a:p>
        </p:txBody>
      </p:sp>
      <p:sp>
        <p:nvSpPr>
          <p:cNvPr id="6" name="サブタイトル 3"/>
          <p:cNvSpPr txBox="1">
            <a:spLocks/>
          </p:cNvSpPr>
          <p:nvPr/>
        </p:nvSpPr>
        <p:spPr>
          <a:xfrm>
            <a:off x="539552" y="3717033"/>
            <a:ext cx="8287742" cy="504056"/>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ja-JP" altLang="en-US" sz="2800" dirty="0">
                <a:latin typeface="HGP創英角ｺﾞｼｯｸUB" panose="020B0900000000000000" pitchFamily="50" charset="-128"/>
                <a:ea typeface="HGP創英角ｺﾞｼｯｸUB" panose="020B0900000000000000" pitchFamily="50" charset="-128"/>
              </a:rPr>
              <a:t>第１部　オープンデータの定義と意義</a:t>
            </a:r>
          </a:p>
        </p:txBody>
      </p:sp>
      <p:sp>
        <p:nvSpPr>
          <p:cNvPr id="7" name="サブタイトル 3"/>
          <p:cNvSpPr>
            <a:spLocks noGrp="1"/>
          </p:cNvSpPr>
          <p:nvPr>
            <p:ph type="subTitle" idx="1"/>
          </p:nvPr>
        </p:nvSpPr>
        <p:spPr>
          <a:xfrm>
            <a:off x="539552" y="4437112"/>
            <a:ext cx="8287742" cy="1075439"/>
          </a:xfrm>
        </p:spPr>
        <p:txBody>
          <a:bodyPr/>
          <a:lstStyle/>
          <a:p>
            <a:r>
              <a:rPr lang="ja-JP" altLang="en-US" dirty="0"/>
              <a:t>～ステップ１：オープンデータとは何かを理解する ～</a:t>
            </a:r>
          </a:p>
        </p:txBody>
      </p:sp>
    </p:spTree>
    <p:extLst>
      <p:ext uri="{BB962C8B-B14F-4D97-AF65-F5344CB8AC3E}">
        <p14:creationId xmlns:p14="http://schemas.microsoft.com/office/powerpoint/2010/main" val="1048784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24</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r>
              <a:rPr lang="ja-JP" altLang="en-US" sz="1400" dirty="0">
                <a:latin typeface="+mn-ea"/>
              </a:rPr>
              <a:t>当資料で公開している情報（以下「コンテンツ」といいます。）の利用は、クリエイティブ・コモンズ・ライセンスの表示</a:t>
            </a:r>
            <a:r>
              <a:rPr lang="en-US" altLang="ja-JP" sz="1400" dirty="0">
                <a:latin typeface="+mn-ea"/>
              </a:rPr>
              <a:t>4.0</a:t>
            </a:r>
            <a:r>
              <a:rPr lang="ja-JP" altLang="en-US" sz="1400" dirty="0">
                <a:latin typeface="+mn-ea"/>
              </a:rPr>
              <a:t>国際（</a:t>
            </a:r>
            <a:r>
              <a:rPr lang="en-US" altLang="ja-JP" sz="1400" dirty="0">
                <a:latin typeface="+mn-ea"/>
              </a:rPr>
              <a:t>https://creativecommons.org/licenses/by/4.0/legalcode.ja </a:t>
            </a:r>
            <a:r>
              <a:rPr lang="ja-JP" altLang="en-US" sz="1400" dirty="0">
                <a:latin typeface="+mn-ea"/>
              </a:rPr>
              <a:t>に規定される著作権利用許諾条件を指す。）によるものとします。なお、リソースに個別のライセンスが定められているものはそれに</a:t>
            </a:r>
            <a:r>
              <a:rPr lang="ja-JP" altLang="en-US" sz="1400">
                <a:latin typeface="+mn-ea"/>
              </a:rPr>
              <a:t>よります</a:t>
            </a:r>
            <a:r>
              <a:rPr lang="ja-JP" altLang="en-US" sz="1400" smtClean="0">
                <a:latin typeface="+mn-ea"/>
              </a:rPr>
              <a:t>。</a:t>
            </a:r>
            <a:endParaRPr lang="ja-JP" altLang="en-US" sz="1400" dirty="0">
              <a:latin typeface="+mn-ea"/>
            </a:endParaRPr>
          </a:p>
          <a:p>
            <a:r>
              <a:rPr lang="ja-JP" altLang="en-US" sz="1400" dirty="0">
                <a:latin typeface="+mn-ea"/>
              </a:rPr>
              <a:t>コンテンツ利用に当たっては、本利用ルールに同意したものとみなします。</a:t>
            </a:r>
          </a:p>
          <a:p>
            <a:endParaRPr lang="ja-JP" altLang="en-US" sz="1400" dirty="0">
              <a:latin typeface="+mn-ea"/>
            </a:endParaRPr>
          </a:p>
          <a:p>
            <a:r>
              <a:rPr lang="en-US" altLang="ja-JP" sz="1400" dirty="0">
                <a:latin typeface="+mn-ea"/>
              </a:rPr>
              <a:t>1)</a:t>
            </a:r>
            <a:r>
              <a:rPr lang="ja-JP" altLang="en-US" sz="1400" dirty="0">
                <a:latin typeface="+mn-ea"/>
              </a:rPr>
              <a:t> 出典の記載について</a:t>
            </a:r>
          </a:p>
          <a:p>
            <a:pPr lvl="1"/>
            <a:r>
              <a:rPr lang="ja-JP" altLang="en-US" sz="1400" dirty="0">
                <a:latin typeface="+mn-ea"/>
              </a:rPr>
              <a:t>ア　コンテンツを利用する際は出典を記載してください。出典の記載方法は以下のとおりです。</a:t>
            </a:r>
          </a:p>
          <a:p>
            <a:pPr lvl="1"/>
            <a:r>
              <a:rPr lang="ja-JP" altLang="en-US" sz="1400" dirty="0">
                <a:latin typeface="+mn-ea"/>
              </a:rPr>
              <a:t>（出典記載例）</a:t>
            </a:r>
          </a:p>
          <a:p>
            <a:pPr marL="635000" lvl="1" indent="33338"/>
            <a:r>
              <a:rPr lang="ja-JP" altLang="en-US" sz="1400" dirty="0">
                <a:latin typeface="+mn-ea"/>
              </a:rPr>
              <a:t>　出典：総務省「オープンデータ　</a:t>
            </a:r>
            <a:r>
              <a:rPr lang="en-US" altLang="ja-JP" sz="1400" dirty="0">
                <a:latin typeface="+mn-ea"/>
              </a:rPr>
              <a:t>e-learning</a:t>
            </a:r>
            <a:r>
              <a:rPr lang="ja-JP" altLang="en-US" sz="1400" dirty="0">
                <a:latin typeface="+mn-ea"/>
              </a:rPr>
              <a:t>研修資料</a:t>
            </a:r>
            <a:r>
              <a:rPr lang="en-US" altLang="ja-JP" sz="1400" dirty="0">
                <a:latin typeface="+mn-ea"/>
              </a:rPr>
              <a:t>(</a:t>
            </a:r>
            <a:r>
              <a:rPr lang="en-US" altLang="ja-JP" sz="1400" dirty="0" smtClean="0">
                <a:latin typeface="+mn-ea"/>
              </a:rPr>
              <a:t>2019)</a:t>
            </a:r>
            <a:r>
              <a:rPr lang="ja-JP" altLang="en-US" sz="1400" dirty="0">
                <a:latin typeface="+mn-ea"/>
              </a:rPr>
              <a:t>」</a:t>
            </a:r>
            <a:endParaRPr lang="ja-JP" altLang="en" sz="1400" dirty="0">
              <a:latin typeface="+mn-ea"/>
            </a:endParaRPr>
          </a:p>
          <a:p>
            <a:pPr marL="635000" lvl="1" indent="33338"/>
            <a:r>
              <a:rPr lang="ja-JP" altLang="en" sz="1400" dirty="0">
                <a:latin typeface="+mn-ea"/>
              </a:rPr>
              <a:t>　</a:t>
            </a:r>
            <a:r>
              <a:rPr lang="ja-JP" altLang="en-US" sz="1400" dirty="0">
                <a:latin typeface="+mn-ea"/>
              </a:rPr>
              <a:t>出典：「オープンデータ　</a:t>
            </a:r>
            <a:r>
              <a:rPr lang="en-US" altLang="ja-JP" sz="1400" dirty="0">
                <a:latin typeface="+mn-ea"/>
              </a:rPr>
              <a:t>e-learning</a:t>
            </a:r>
            <a:r>
              <a:rPr lang="ja-JP" altLang="en-US" sz="1400" dirty="0">
                <a:latin typeface="+mn-ea"/>
              </a:rPr>
              <a:t>研修資料</a:t>
            </a:r>
            <a:r>
              <a:rPr lang="en-US" altLang="ja-JP" sz="1400" dirty="0">
                <a:latin typeface="+mn-ea"/>
              </a:rPr>
              <a:t>(</a:t>
            </a:r>
            <a:r>
              <a:rPr lang="en-US" altLang="ja-JP" sz="1400" dirty="0" smtClean="0">
                <a:latin typeface="+mn-ea"/>
              </a:rPr>
              <a:t>2019)</a:t>
            </a:r>
            <a:r>
              <a:rPr lang="ja-JP" altLang="en-US" sz="1400" dirty="0">
                <a:latin typeface="+mn-ea"/>
              </a:rPr>
              <a:t>」（総務省）</a:t>
            </a:r>
            <a:r>
              <a:rPr lang="ja-JP" altLang="en" sz="1400" dirty="0">
                <a:latin typeface="+mn-ea"/>
              </a:rPr>
              <a:t>（○</a:t>
            </a:r>
            <a:r>
              <a:rPr lang="ja-JP" altLang="en-US" sz="1400" dirty="0">
                <a:latin typeface="+mn-ea"/>
              </a:rPr>
              <a:t>年○月○日に利用）など</a:t>
            </a:r>
            <a:endParaRPr lang="en-US" altLang="ja-JP" sz="1400" dirty="0">
              <a:latin typeface="+mn-ea"/>
            </a:endParaRPr>
          </a:p>
          <a:p>
            <a:pPr marL="635000" lvl="1" indent="33338"/>
            <a:endParaRPr lang="ja-JP" altLang="en-US" sz="1400" dirty="0">
              <a:latin typeface="+mn-ea"/>
            </a:endParaRPr>
          </a:p>
          <a:p>
            <a:pPr marL="771525" lvl="1" indent="-325438"/>
            <a:r>
              <a:rPr lang="ja-JP" altLang="en-US" sz="1400" dirty="0">
                <a:latin typeface="+mn-ea"/>
              </a:rPr>
              <a:t>イ　コンテンツを編集・加工等して利用する場合は、上記出典とは別に、編集・加工等を行ったことを記載してください。なお、編集・加工した情報を、あたかも国（又は府省等）が作成したかのような態様で公表・利用してはいけません。</a:t>
            </a:r>
          </a:p>
          <a:p>
            <a:pPr marL="547688" lvl="1" indent="-50800"/>
            <a:r>
              <a:rPr lang="ja-JP" altLang="en-US" sz="1400" dirty="0">
                <a:latin typeface="+mn-ea"/>
              </a:rPr>
              <a:t>（コンテンツを編集・加工等して利用する場合の記載例）</a:t>
            </a:r>
          </a:p>
          <a:p>
            <a:pPr marL="857250" lvl="1"/>
            <a:r>
              <a:rPr lang="ja-JP" altLang="en-US" sz="1400" dirty="0">
                <a:latin typeface="+mn-ea"/>
              </a:rPr>
              <a:t>　総務省「オープンデータ　</a:t>
            </a:r>
            <a:r>
              <a:rPr lang="en-US" altLang="ja-JP" sz="1400" dirty="0">
                <a:latin typeface="+mn-ea"/>
              </a:rPr>
              <a:t>e-learning</a:t>
            </a:r>
            <a:r>
              <a:rPr lang="ja-JP" altLang="en-US" sz="1400" dirty="0">
                <a:latin typeface="+mn-ea"/>
              </a:rPr>
              <a:t>研修資料</a:t>
            </a:r>
            <a:r>
              <a:rPr lang="en-US" altLang="ja-JP" sz="1400" dirty="0">
                <a:latin typeface="+mn-ea"/>
              </a:rPr>
              <a:t>(</a:t>
            </a:r>
            <a:r>
              <a:rPr lang="en-US" altLang="ja-JP" sz="1400" dirty="0" smtClean="0">
                <a:latin typeface="+mn-ea"/>
              </a:rPr>
              <a:t>2019)</a:t>
            </a:r>
            <a:r>
              <a:rPr lang="ja-JP" altLang="en-US" sz="1400" dirty="0">
                <a:latin typeface="+mn-ea"/>
              </a:rPr>
              <a:t>」を加工して作成</a:t>
            </a:r>
          </a:p>
          <a:p>
            <a:pPr marL="857250" lvl="1"/>
            <a:r>
              <a:rPr lang="ja-JP" altLang="en-US" sz="1400" dirty="0">
                <a:latin typeface="+mn-ea"/>
              </a:rPr>
              <a:t>　「オープンデータ　</a:t>
            </a:r>
            <a:r>
              <a:rPr lang="en-US" altLang="ja-JP" sz="1400" dirty="0">
                <a:latin typeface="+mn-ea"/>
              </a:rPr>
              <a:t>e-learning</a:t>
            </a:r>
            <a:r>
              <a:rPr lang="ja-JP" altLang="en-US" sz="1400" dirty="0">
                <a:latin typeface="+mn-ea"/>
              </a:rPr>
              <a:t>研修資料</a:t>
            </a:r>
            <a:r>
              <a:rPr lang="en-US" altLang="ja-JP" sz="1400" dirty="0">
                <a:latin typeface="+mn-ea"/>
              </a:rPr>
              <a:t>(</a:t>
            </a:r>
            <a:r>
              <a:rPr lang="en-US" altLang="ja-JP" sz="1400" dirty="0" smtClean="0">
                <a:latin typeface="+mn-ea"/>
              </a:rPr>
              <a:t>2019)</a:t>
            </a:r>
            <a:r>
              <a:rPr lang="ja-JP" altLang="en-US" sz="1400" dirty="0">
                <a:latin typeface="+mn-ea"/>
              </a:rPr>
              <a:t>」（総務省）をもとに○○株式会社作成　など</a:t>
            </a: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a:t>本資料の利用について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1634497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25</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r>
              <a:rPr lang="en-US" altLang="ja-JP" sz="1400" dirty="0">
                <a:latin typeface="+mn-ea"/>
              </a:rPr>
              <a:t>2</a:t>
            </a:r>
            <a:r>
              <a:rPr lang="ja-JP" altLang="en-US" sz="1400" dirty="0">
                <a:latin typeface="+mn-ea"/>
              </a:rPr>
              <a:t>）　第三者の権利を侵害しないようにしてください</a:t>
            </a:r>
          </a:p>
          <a:p>
            <a:pPr marL="771525" lvl="1" indent="-314325"/>
            <a:r>
              <a:rPr lang="ja-JP" altLang="en-US" sz="1400" dirty="0">
                <a:latin typeface="+mn-ea"/>
              </a:rPr>
              <a:t>ア　コンテンツの中には、第三者が著作権その他の権利を有している場合があります。第三者が著作権を有しているコンテンツや、第三者が著作権以外の権利（例：写真における肖像権、パブリシティ権等）を有しているコンテンツについては、特に権利処理済であることが明示されているものを除き、利用者の責任で、当該第三者から利用の許諾を得てください。</a:t>
            </a:r>
          </a:p>
          <a:p>
            <a:pPr marL="771525" lvl="1" indent="-314325"/>
            <a:r>
              <a:rPr lang="ja-JP" altLang="en-US" sz="1400" dirty="0">
                <a:latin typeface="+mn-ea"/>
              </a:rPr>
              <a:t>イ　コンテンツのうち第三者が権利を有しているものについては、出典の表記等によって第三者が権利を有していることを直接的又は間接的に表示・示唆しているものもありますが、明確に第三者が権利を有している部分の特定・明示等を行っていないものもあります。利用する場合は利用者の責任において確認してください。</a:t>
            </a:r>
          </a:p>
          <a:p>
            <a:pPr marL="771525" lvl="1" indent="-314325"/>
            <a:r>
              <a:rPr lang="ja-JP" altLang="en-US" sz="1400" dirty="0">
                <a:latin typeface="+mn-ea"/>
              </a:rPr>
              <a:t>ウ　第三者が著作権等を有しているコンテンツであっても、著作権法上認められている引用など、著作権者等の許諾なしに利用できる場合があります。</a:t>
            </a:r>
            <a:endParaRPr lang="en-US" altLang="ja-JP" sz="1400" dirty="0">
              <a:latin typeface="+mn-ea"/>
            </a:endParaRPr>
          </a:p>
          <a:p>
            <a:pPr marL="0" lvl="1" indent="-314325"/>
            <a:endParaRPr lang="en-US" altLang="ja-JP" sz="1400" dirty="0">
              <a:latin typeface="+mn-ea"/>
            </a:endParaRPr>
          </a:p>
          <a:p>
            <a:pPr marL="0" lvl="1" indent="-314325"/>
            <a:r>
              <a:rPr lang="en-US" altLang="ja-JP" sz="1400" dirty="0">
                <a:latin typeface="+mn-ea"/>
              </a:rPr>
              <a:t>3</a:t>
            </a:r>
            <a:r>
              <a:rPr lang="ja-JP" altLang="en-US" sz="1400" dirty="0">
                <a:latin typeface="+mn-ea"/>
              </a:rPr>
              <a:t>）　個別法令による利用の制約があるコンテンツについて</a:t>
            </a:r>
          </a:p>
          <a:p>
            <a:pPr marL="771525" lvl="1" indent="-314325"/>
            <a:r>
              <a:rPr lang="ja-JP" altLang="en-US" sz="1400" dirty="0">
                <a:latin typeface="+mn-ea"/>
              </a:rPr>
              <a:t>ア　一部のコンテンツには、個別法令により利用に制約がある場合があります。</a:t>
            </a:r>
          </a:p>
          <a:p>
            <a:pPr marL="0" lvl="1" indent="-314325"/>
            <a:endParaRPr lang="en-US" altLang="ja-JP" sz="1400" dirty="0">
              <a:latin typeface="+mn-ea"/>
            </a:endParaRPr>
          </a:p>
          <a:p>
            <a:pPr marL="0" lvl="1" indent="-314325"/>
            <a:r>
              <a:rPr lang="en-US" altLang="ja-JP" sz="1400" dirty="0">
                <a:latin typeface="+mn-ea"/>
              </a:rPr>
              <a:t>4</a:t>
            </a:r>
            <a:r>
              <a:rPr lang="ja-JP" altLang="en-US" sz="1400" dirty="0">
                <a:latin typeface="+mn-ea"/>
              </a:rPr>
              <a:t>）　本利用ルールが適用されないコンテンツについて</a:t>
            </a:r>
          </a:p>
          <a:p>
            <a:pPr marL="771525" lvl="1" indent="-314325"/>
            <a:r>
              <a:rPr lang="ja-JP" altLang="en-US" sz="1400" dirty="0">
                <a:latin typeface="+mn-ea"/>
              </a:rPr>
              <a:t>以下のコンテンツについては、本利用ルールの適用外です。</a:t>
            </a:r>
          </a:p>
          <a:p>
            <a:pPr marL="771525" lvl="1" indent="-314325"/>
            <a:r>
              <a:rPr lang="ja-JP" altLang="en-US" sz="1400" dirty="0">
                <a:latin typeface="+mn-ea"/>
              </a:rPr>
              <a:t>ア　組織や特定の事業を表すシンボルマーク、ロゴ、キャラクターデザイン</a:t>
            </a:r>
          </a:p>
          <a:p>
            <a:pPr marL="0" lvl="1" indent="-314325"/>
            <a:endParaRPr lang="en-US" altLang="ja-JP" sz="1400" dirty="0">
              <a:latin typeface="+mn-ea"/>
            </a:endParaRPr>
          </a:p>
          <a:p>
            <a:pPr marL="0" lvl="1" indent="-314325"/>
            <a:r>
              <a:rPr lang="en-US" altLang="ja-JP" sz="1400" dirty="0">
                <a:latin typeface="+mn-ea"/>
              </a:rPr>
              <a:t>5</a:t>
            </a:r>
            <a:r>
              <a:rPr lang="ja-JP" altLang="en-US" sz="1400" dirty="0">
                <a:latin typeface="+mn-ea"/>
              </a:rPr>
              <a:t>）　準拠法と合意管轄について</a:t>
            </a:r>
          </a:p>
          <a:p>
            <a:pPr marL="771525" lvl="1" indent="-314325"/>
            <a:r>
              <a:rPr lang="ja-JP" altLang="en-US" sz="1400" dirty="0">
                <a:latin typeface="+mn-ea"/>
              </a:rPr>
              <a:t>ア　本利用ルールは、日本法に基づいて解釈されます。</a:t>
            </a:r>
          </a:p>
          <a:p>
            <a:pPr marL="771525" lvl="1" indent="-314325"/>
            <a:r>
              <a:rPr lang="ja-JP" altLang="en-US" sz="1400" dirty="0">
                <a:latin typeface="+mn-ea"/>
              </a:rPr>
              <a:t>イ　本利用ルールによるコンテンツの利用及び本利用ルールに関する紛争については、当該紛争に係るコンテンツ又は利用ルールを公開している組織の所在地を管轄する地方裁判所を、第一審の専属的な合意管轄裁判所とします。</a:t>
            </a:r>
          </a:p>
          <a:p>
            <a:pPr marL="771525" lvl="1" indent="-314325"/>
            <a:endParaRPr lang="en-US" altLang="ja-JP" sz="1400" dirty="0">
              <a:latin typeface="+mn-ea"/>
            </a:endParaRPr>
          </a:p>
          <a:p>
            <a:pPr marL="771525" lvl="1" indent="-314325"/>
            <a:endParaRPr lang="ja-JP" altLang="en-US" sz="1400" dirty="0">
              <a:latin typeface="+mn-ea"/>
            </a:endParaRP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a:t>本資料の利用について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2726482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26</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pPr>
              <a:lnSpc>
                <a:spcPts val="2420"/>
              </a:lnSpc>
            </a:pPr>
            <a:r>
              <a:rPr lang="en-US" altLang="ja-JP" sz="1600" dirty="0">
                <a:latin typeface="+mn-ea"/>
              </a:rPr>
              <a:t>Microsoft</a:t>
            </a:r>
            <a:r>
              <a:rPr lang="ja-JP" altLang="en-US" sz="1600" dirty="0" err="1">
                <a:latin typeface="+mn-ea"/>
              </a:rPr>
              <a:t>、</a:t>
            </a:r>
            <a:r>
              <a:rPr lang="en-US" altLang="ja-JP" sz="1600" dirty="0">
                <a:latin typeface="+mn-ea"/>
              </a:rPr>
              <a:t>Windows</a:t>
            </a:r>
            <a:r>
              <a:rPr lang="ja-JP" altLang="en-US" sz="1600" dirty="0">
                <a:latin typeface="+mn-ea"/>
              </a:rPr>
              <a:t>および</a:t>
            </a:r>
            <a:r>
              <a:rPr lang="en-US" altLang="ja-JP" sz="1600" dirty="0">
                <a:latin typeface="+mn-ea"/>
              </a:rPr>
              <a:t>Word</a:t>
            </a:r>
            <a:r>
              <a:rPr lang="ja-JP" altLang="en-US" sz="1600" dirty="0" err="1">
                <a:latin typeface="+mn-ea"/>
              </a:rPr>
              <a:t>、</a:t>
            </a:r>
            <a:r>
              <a:rPr lang="en-US" altLang="ja-JP" sz="1600" dirty="0">
                <a:latin typeface="+mn-ea"/>
              </a:rPr>
              <a:t>Excel</a:t>
            </a:r>
            <a:r>
              <a:rPr lang="ja-JP" altLang="en-US" sz="1600" dirty="0" err="1">
                <a:latin typeface="+mn-ea"/>
              </a:rPr>
              <a:t>、</a:t>
            </a:r>
            <a:r>
              <a:rPr lang="en-US" altLang="ja-JP" sz="1600" dirty="0">
                <a:latin typeface="+mn-ea"/>
              </a:rPr>
              <a:t>PowerPoint</a:t>
            </a:r>
            <a:r>
              <a:rPr lang="ja-JP" altLang="en-US" sz="1600" dirty="0">
                <a:latin typeface="+mn-ea"/>
              </a:rPr>
              <a:t>は、米国</a:t>
            </a:r>
            <a:r>
              <a:rPr lang="en-US" altLang="ja-JP" sz="1600" dirty="0">
                <a:latin typeface="+mn-ea"/>
              </a:rPr>
              <a:t>Microsoft Corporation</a:t>
            </a:r>
            <a:r>
              <a:rPr lang="ja-JP" altLang="en-US" sz="1600" dirty="0">
                <a:latin typeface="+mn-ea"/>
              </a:rPr>
              <a:t>の、米国およびその他の国における登録商標または商標です。</a:t>
            </a:r>
          </a:p>
          <a:p>
            <a:pPr>
              <a:lnSpc>
                <a:spcPts val="2420"/>
              </a:lnSpc>
            </a:pPr>
            <a:r>
              <a:rPr lang="en-US" altLang="ja-JP" sz="1600" dirty="0">
                <a:latin typeface="+mn-ea"/>
              </a:rPr>
              <a:t>Adobe</a:t>
            </a:r>
            <a:r>
              <a:rPr lang="ja-JP" altLang="en-US" sz="1600" dirty="0" err="1">
                <a:latin typeface="+mn-ea"/>
              </a:rPr>
              <a:t>、</a:t>
            </a:r>
            <a:r>
              <a:rPr lang="en-US" altLang="ja-JP" sz="1600" dirty="0">
                <a:latin typeface="+mn-ea"/>
              </a:rPr>
              <a:t>Adobe</a:t>
            </a:r>
            <a:r>
              <a:rPr lang="ja-JP" altLang="en-US" sz="1600" dirty="0">
                <a:latin typeface="+mn-ea"/>
              </a:rPr>
              <a:t>ロゴ、</a:t>
            </a:r>
            <a:r>
              <a:rPr lang="en-US" altLang="ja-JP" sz="1600" dirty="0">
                <a:latin typeface="+mn-ea"/>
              </a:rPr>
              <a:t>Flash</a:t>
            </a:r>
            <a:r>
              <a:rPr lang="ja-JP" altLang="en-US" sz="1600" dirty="0" err="1">
                <a:latin typeface="+mn-ea"/>
              </a:rPr>
              <a:t>、</a:t>
            </a:r>
            <a:r>
              <a:rPr lang="en-US" altLang="ja-JP" sz="1600" dirty="0">
                <a:latin typeface="+mn-ea"/>
              </a:rPr>
              <a:t>Flash Lite</a:t>
            </a:r>
            <a:r>
              <a:rPr lang="ja-JP" altLang="en-US" sz="1600" dirty="0">
                <a:latin typeface="+mn-ea"/>
              </a:rPr>
              <a:t>は、アドビシステムズ社の米国およびその他の国における登録商標または商標です。</a:t>
            </a:r>
          </a:p>
          <a:p>
            <a:pPr>
              <a:lnSpc>
                <a:spcPts val="2420"/>
              </a:lnSpc>
            </a:pPr>
            <a:r>
              <a:rPr lang="ja-JP" altLang="en-US" sz="1600" dirty="0">
                <a:latin typeface="+mn-ea"/>
              </a:rPr>
              <a:t>その他の会社名および製品・サービス名は、それぞれを表示するためだけに引用しており、各社の登録商標あるいは出願中の商標である場合があります。</a:t>
            </a:r>
          </a:p>
          <a:p>
            <a:pPr>
              <a:lnSpc>
                <a:spcPts val="2420"/>
              </a:lnSpc>
            </a:pPr>
            <a:r>
              <a:rPr lang="ja-JP" altLang="en-US" sz="1600" dirty="0">
                <a:latin typeface="+mn-ea"/>
              </a:rPr>
              <a:t>当サイトに記載されているシステム名、製品などには、必ずしも商標表示（ </a:t>
            </a:r>
            <a:r>
              <a:rPr lang="en-US" altLang="ja-JP" sz="1600" dirty="0">
                <a:latin typeface="+mn-ea"/>
              </a:rPr>
              <a:t>(R)</a:t>
            </a:r>
            <a:r>
              <a:rPr lang="ja-JP" altLang="en-US" sz="1600" dirty="0" err="1">
                <a:latin typeface="+mn-ea"/>
              </a:rPr>
              <a:t>、</a:t>
            </a:r>
            <a:r>
              <a:rPr lang="en-US" altLang="ja-JP" sz="1600" dirty="0">
                <a:latin typeface="+mn-ea"/>
              </a:rPr>
              <a:t>TM </a:t>
            </a:r>
            <a:r>
              <a:rPr lang="ja-JP" altLang="en-US" sz="1600" dirty="0">
                <a:latin typeface="+mn-ea"/>
              </a:rPr>
              <a:t>）を付記していません。</a:t>
            </a: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a:t>他社所有商標に関する表示</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2329752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27</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pPr marL="173038" lvl="1" indent="-173038">
              <a:spcBef>
                <a:spcPts val="600"/>
              </a:spcBef>
            </a:pPr>
            <a:r>
              <a:rPr lang="en-US" altLang="ja-JP" sz="1600" dirty="0">
                <a:latin typeface="+mn-ea"/>
              </a:rPr>
              <a:t>1.</a:t>
            </a:r>
            <a:r>
              <a:rPr lang="ja-JP" altLang="en-US" sz="1600" dirty="0">
                <a:latin typeface="+mn-ea"/>
              </a:rPr>
              <a:t>当コンテンツに記載されている情報の正確さについては万全を期しておりますが、総務省は利用者が当コンテンツの情報を用いて行う一切の行為について、何ら責任を負うものではありません。</a:t>
            </a:r>
          </a:p>
          <a:p>
            <a:pPr marL="173038" lvl="1" indent="-173038">
              <a:spcBef>
                <a:spcPts val="600"/>
              </a:spcBef>
            </a:pPr>
            <a:r>
              <a:rPr lang="en-US" altLang="ja-JP" sz="1600" dirty="0">
                <a:latin typeface="+mn-ea"/>
              </a:rPr>
              <a:t>2.</a:t>
            </a:r>
            <a:r>
              <a:rPr lang="ja-JP" altLang="en-US" sz="1600" dirty="0">
                <a:latin typeface="+mn-ea"/>
              </a:rPr>
              <a:t>当コンテンツは、予告なしに内容を変更又は削除する場合があります。あらかじめ御了承ください。</a:t>
            </a:r>
          </a:p>
        </p:txBody>
      </p:sp>
      <p:sp>
        <p:nvSpPr>
          <p:cNvPr id="10" name="タイトル 1"/>
          <p:cNvSpPr>
            <a:spLocks noGrp="1"/>
          </p:cNvSpPr>
          <p:nvPr>
            <p:ph type="title"/>
          </p:nvPr>
        </p:nvSpPr>
        <p:spPr>
          <a:xfrm>
            <a:off x="251520" y="313813"/>
            <a:ext cx="8712968" cy="424732"/>
          </a:xfrm>
        </p:spPr>
        <p:txBody>
          <a:bodyPr>
            <a:normAutofit/>
          </a:bodyPr>
          <a:lstStyle/>
          <a:p>
            <a:r>
              <a:rPr lang="ja-JP" altLang="ja-JP" dirty="0"/>
              <a:t>免責事項等について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2269445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28</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pPr>
              <a:spcBef>
                <a:spcPts val="600"/>
              </a:spcBef>
            </a:pPr>
            <a:r>
              <a:rPr lang="ja-JP" altLang="en-US" sz="1400" dirty="0">
                <a:latin typeface="+mn-ea"/>
              </a:rPr>
              <a:t>オープンデータ化支援研修の資料は、以下の資料をもとに作成しました。</a:t>
            </a:r>
          </a:p>
          <a:p>
            <a:pPr marL="285750" indent="-285750">
              <a:spcBef>
                <a:spcPts val="600"/>
              </a:spcBef>
              <a:buFont typeface="Wingdings" pitchFamily="2" charset="2"/>
              <a:buChar char="l"/>
            </a:pPr>
            <a:r>
              <a:rPr lang="ja-JP" altLang="en-US" sz="1400" dirty="0">
                <a:latin typeface="+mn-ea"/>
                <a:hlinkClick r:id="rId3"/>
              </a:rPr>
              <a:t>オープンデータの意義と実務（東京大学</a:t>
            </a:r>
            <a:r>
              <a:rPr lang="en-US" altLang="ja-JP" sz="1400" dirty="0">
                <a:latin typeface="+mn-ea"/>
                <a:hlinkClick r:id="rId3"/>
              </a:rPr>
              <a:t> </a:t>
            </a:r>
            <a:r>
              <a:rPr lang="ja-JP" altLang="en-US" sz="1400" dirty="0">
                <a:latin typeface="+mn-ea"/>
                <a:hlinkClick r:id="rId3"/>
              </a:rPr>
              <a:t>越塚 登、</a:t>
            </a:r>
            <a:r>
              <a:rPr lang="en-US" altLang="ja-JP" sz="1400" dirty="0">
                <a:latin typeface="+mn-ea"/>
                <a:hlinkClick r:id="rId3"/>
              </a:rPr>
              <a:t>2018</a:t>
            </a:r>
            <a:r>
              <a:rPr lang="ja-JP" altLang="en-US" sz="1400" dirty="0">
                <a:latin typeface="+mn-ea"/>
                <a:hlinkClick r:id="rId3"/>
              </a:rPr>
              <a:t>年</a:t>
            </a:r>
            <a:r>
              <a:rPr lang="en-US" altLang="ja-JP" sz="1400" dirty="0">
                <a:latin typeface="+mn-ea"/>
                <a:hlinkClick r:id="rId3"/>
              </a:rPr>
              <a:t>3</a:t>
            </a:r>
            <a:r>
              <a:rPr lang="ja-JP" altLang="en-US" sz="1400" dirty="0">
                <a:latin typeface="+mn-ea"/>
                <a:hlinkClick r:id="rId3"/>
              </a:rPr>
              <a:t>月）</a:t>
            </a:r>
            <a:r>
              <a:rPr lang="ja-JP" altLang="en-US" sz="1400" dirty="0">
                <a:latin typeface="+mn-ea"/>
              </a:rPr>
              <a:t>（一般社団法人オープン＆ビッグデータ活用・地方創生推進機構 、クリエイティブ・コモンズ 表示 </a:t>
            </a:r>
            <a:r>
              <a:rPr lang="en-US" altLang="ja-JP" sz="1400" dirty="0">
                <a:latin typeface="+mn-ea"/>
              </a:rPr>
              <a:t>4.0 </a:t>
            </a:r>
            <a:r>
              <a:rPr lang="ja-JP" altLang="en-US" sz="1400" dirty="0">
                <a:latin typeface="+mn-ea"/>
              </a:rPr>
              <a:t>国際）</a:t>
            </a:r>
            <a:endParaRPr lang="en-US" altLang="ja-JP" sz="1400" dirty="0">
              <a:latin typeface="+mn-ea"/>
            </a:endParaRPr>
          </a:p>
          <a:p>
            <a:pPr marL="285750" indent="-285750">
              <a:spcBef>
                <a:spcPts val="600"/>
              </a:spcBef>
              <a:buFont typeface="Wingdings" pitchFamily="2" charset="2"/>
              <a:buChar char="l"/>
            </a:pPr>
            <a:r>
              <a:rPr lang="ja-JP" altLang="en-US" sz="1400" dirty="0">
                <a:latin typeface="+mn-ea"/>
                <a:hlinkClick r:id="rId4"/>
              </a:rPr>
              <a:t>オープンデータをはじめよう ～ 地方公共団体のための最初の手引書 ～（内閣官房</a:t>
            </a:r>
            <a:r>
              <a:rPr lang="en" altLang="ja-JP" sz="1400" dirty="0">
                <a:latin typeface="+mn-ea"/>
                <a:hlinkClick r:id="rId4"/>
              </a:rPr>
              <a:t>IT</a:t>
            </a:r>
            <a:r>
              <a:rPr lang="ja-JP" altLang="en-US" sz="1400" dirty="0">
                <a:latin typeface="+mn-ea"/>
                <a:hlinkClick r:id="rId4"/>
              </a:rPr>
              <a:t>総合戦略室、平成</a:t>
            </a:r>
            <a:r>
              <a:rPr lang="en-US" altLang="ja-JP" sz="1400" dirty="0">
                <a:latin typeface="+mn-ea"/>
                <a:hlinkClick r:id="rId4"/>
              </a:rPr>
              <a:t>29</a:t>
            </a:r>
            <a:r>
              <a:rPr lang="ja-JP" altLang="en-US" sz="1400" dirty="0">
                <a:latin typeface="+mn-ea"/>
                <a:hlinkClick r:id="rId4"/>
              </a:rPr>
              <a:t>年</a:t>
            </a:r>
            <a:r>
              <a:rPr lang="en-US" altLang="ja-JP" sz="1400" dirty="0">
                <a:latin typeface="+mn-ea"/>
                <a:hlinkClick r:id="rId4"/>
              </a:rPr>
              <a:t>12</a:t>
            </a:r>
            <a:r>
              <a:rPr lang="ja-JP" altLang="en-US" sz="1400" dirty="0">
                <a:latin typeface="+mn-ea"/>
                <a:hlinkClick r:id="rId4"/>
              </a:rPr>
              <a:t>月</a:t>
            </a:r>
            <a:r>
              <a:rPr lang="en-US" altLang="ja-JP" sz="1400" dirty="0">
                <a:latin typeface="+mn-ea"/>
                <a:hlinkClick r:id="rId4"/>
              </a:rPr>
              <a:t>22</a:t>
            </a:r>
            <a:r>
              <a:rPr lang="ja-JP" altLang="en-US" sz="1400" dirty="0">
                <a:latin typeface="+mn-ea"/>
                <a:hlinkClick r:id="rId4"/>
              </a:rPr>
              <a:t>日改定）</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5"/>
              </a:rPr>
              <a:t>オープンデータ基本指針（平成</a:t>
            </a:r>
            <a:r>
              <a:rPr lang="en-US" altLang="ja-JP" sz="1400" dirty="0">
                <a:latin typeface="+mn-ea"/>
                <a:hlinkClick r:id="rId5"/>
              </a:rPr>
              <a:t>29</a:t>
            </a:r>
            <a:r>
              <a:rPr lang="ja-JP" altLang="en-US" sz="1400" dirty="0">
                <a:latin typeface="+mn-ea"/>
                <a:hlinkClick r:id="rId5"/>
              </a:rPr>
              <a:t>年</a:t>
            </a:r>
            <a:r>
              <a:rPr lang="en-US" altLang="ja-JP" sz="1400" dirty="0">
                <a:latin typeface="+mn-ea"/>
                <a:hlinkClick r:id="rId5"/>
              </a:rPr>
              <a:t>5</a:t>
            </a:r>
            <a:r>
              <a:rPr lang="ja-JP" altLang="en-US" sz="1400" dirty="0">
                <a:latin typeface="+mn-ea"/>
                <a:hlinkClick r:id="rId5"/>
              </a:rPr>
              <a:t>月</a:t>
            </a:r>
            <a:r>
              <a:rPr lang="en-US" altLang="ja-JP" sz="1400" dirty="0">
                <a:latin typeface="+mn-ea"/>
                <a:hlinkClick r:id="rId5"/>
              </a:rPr>
              <a:t>30</a:t>
            </a:r>
            <a:r>
              <a:rPr lang="ja-JP" altLang="en-US" sz="1400" dirty="0">
                <a:latin typeface="+mn-ea"/>
                <a:hlinkClick r:id="rId5"/>
              </a:rPr>
              <a:t>日 </a:t>
            </a:r>
            <a:r>
              <a:rPr lang="en" altLang="ja-JP" sz="1400" dirty="0">
                <a:latin typeface="+mn-ea"/>
                <a:hlinkClick r:id="rId5"/>
              </a:rPr>
              <a:t>IT</a:t>
            </a:r>
            <a:r>
              <a:rPr lang="ja-JP" altLang="en-US" sz="1400" dirty="0">
                <a:latin typeface="+mn-ea"/>
                <a:hlinkClick r:id="rId5"/>
              </a:rPr>
              <a:t>本部・官民データ活用推進戦略会議決定）</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6"/>
              </a:rPr>
              <a:t>オープンデータの取組に関する自治体アンケート結果（内閣官房</a:t>
            </a:r>
            <a:r>
              <a:rPr lang="en" altLang="ja-JP" sz="1400" dirty="0">
                <a:latin typeface="+mn-ea"/>
                <a:hlinkClick r:id="rId6"/>
              </a:rPr>
              <a:t>IT</a:t>
            </a:r>
            <a:r>
              <a:rPr lang="ja-JP" altLang="en-US" sz="1400" dirty="0">
                <a:latin typeface="+mn-ea"/>
                <a:hlinkClick r:id="rId6"/>
              </a:rPr>
              <a:t>総合戦略室、平成</a:t>
            </a:r>
            <a:r>
              <a:rPr lang="en-US" altLang="ja-JP" sz="1400" dirty="0">
                <a:latin typeface="+mn-ea"/>
                <a:hlinkClick r:id="rId6"/>
              </a:rPr>
              <a:t>28</a:t>
            </a:r>
            <a:r>
              <a:rPr lang="ja-JP" altLang="en-US" sz="1400" dirty="0">
                <a:latin typeface="+mn-ea"/>
                <a:hlinkClick r:id="rId6"/>
              </a:rPr>
              <a:t>年</a:t>
            </a:r>
            <a:r>
              <a:rPr lang="en-US" altLang="ja-JP" sz="1400" dirty="0">
                <a:latin typeface="+mn-ea"/>
                <a:hlinkClick r:id="rId6"/>
              </a:rPr>
              <a:t>12</a:t>
            </a:r>
            <a:r>
              <a:rPr lang="ja-JP" altLang="en-US" sz="1400" dirty="0">
                <a:latin typeface="+mn-ea"/>
                <a:hlinkClick r:id="rId6"/>
              </a:rPr>
              <a:t>月実施）</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7"/>
              </a:rPr>
              <a:t>オープンデータガイド第</a:t>
            </a:r>
            <a:r>
              <a:rPr lang="en-US" altLang="ja-JP" sz="1400" dirty="0">
                <a:latin typeface="+mn-ea"/>
                <a:hlinkClick r:id="rId7"/>
              </a:rPr>
              <a:t>2.1</a:t>
            </a:r>
            <a:r>
              <a:rPr lang="ja-JP" altLang="en-US" sz="1400" dirty="0">
                <a:latin typeface="+mn-ea"/>
                <a:hlinkClick r:id="rId7"/>
              </a:rPr>
              <a:t>版 ～オープンデータのためのルール・技術の手引き～ 第 </a:t>
            </a:r>
            <a:r>
              <a:rPr lang="en-US" altLang="ja-JP" sz="1400" dirty="0">
                <a:latin typeface="+mn-ea"/>
                <a:hlinkClick r:id="rId7"/>
              </a:rPr>
              <a:t>2.1 </a:t>
            </a:r>
            <a:r>
              <a:rPr lang="ja-JP" altLang="en-US" sz="1400" dirty="0">
                <a:latin typeface="+mn-ea"/>
                <a:hlinkClick r:id="rId7"/>
              </a:rPr>
              <a:t>版（一般社団法人オープン＆ビッグデータ活用・地方創生推進機構 、</a:t>
            </a:r>
            <a:r>
              <a:rPr lang="en-US" altLang="ja-JP" sz="1400" dirty="0">
                <a:latin typeface="+mn-ea"/>
                <a:hlinkClick r:id="rId7"/>
              </a:rPr>
              <a:t>2016</a:t>
            </a:r>
            <a:r>
              <a:rPr lang="ja-JP" altLang="en-US" sz="1400" dirty="0">
                <a:latin typeface="+mn-ea"/>
                <a:hlinkClick r:id="rId7"/>
              </a:rPr>
              <a:t>年</a:t>
            </a:r>
            <a:r>
              <a:rPr lang="en-US" altLang="ja-JP" sz="1400" dirty="0">
                <a:latin typeface="+mn-ea"/>
                <a:hlinkClick r:id="rId7"/>
              </a:rPr>
              <a:t>6</a:t>
            </a:r>
            <a:r>
              <a:rPr lang="ja-JP" altLang="en-US" sz="1400" dirty="0">
                <a:latin typeface="+mn-ea"/>
                <a:hlinkClick r:id="rId7"/>
              </a:rPr>
              <a:t>月</a:t>
            </a:r>
            <a:r>
              <a:rPr lang="en-US" altLang="ja-JP" sz="1400" dirty="0">
                <a:latin typeface="+mn-ea"/>
                <a:hlinkClick r:id="rId7"/>
              </a:rPr>
              <a:t>22</a:t>
            </a:r>
            <a:r>
              <a:rPr lang="ja-JP" altLang="en-US" sz="1400" dirty="0">
                <a:latin typeface="+mn-ea"/>
                <a:hlinkClick r:id="rId7"/>
              </a:rPr>
              <a:t>日）</a:t>
            </a:r>
            <a:r>
              <a:rPr lang="ja-JP" altLang="en-US" sz="1400" dirty="0">
                <a:latin typeface="+mn-ea"/>
              </a:rPr>
              <a:t>（一般社団法人オープン＆ビッグデータ活用・地方創生推進機構 、クリエイティブ・コモンズ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8"/>
              </a:rPr>
              <a:t>オープンデータ取組ガイド（地方公共団体情報システム機構）</a:t>
            </a:r>
            <a:endParaRPr lang="ja-JP" altLang="en-US" sz="1400" dirty="0">
              <a:latin typeface="+mn-ea"/>
            </a:endParaRPr>
          </a:p>
          <a:p>
            <a:pPr marL="285750" indent="-285750">
              <a:spcBef>
                <a:spcPts val="600"/>
              </a:spcBef>
              <a:buFont typeface="Wingdings" pitchFamily="2" charset="2"/>
              <a:buChar char="l"/>
            </a:pPr>
            <a:r>
              <a:rPr lang="en" altLang="ja-JP" sz="1400" dirty="0">
                <a:latin typeface="+mn-ea"/>
                <a:hlinkClick r:id="rId9"/>
              </a:rPr>
              <a:t>FAQ</a:t>
            </a:r>
            <a:r>
              <a:rPr lang="ja-JP" altLang="en" sz="1400" dirty="0">
                <a:latin typeface="+mn-ea"/>
                <a:hlinkClick r:id="rId9"/>
              </a:rPr>
              <a:t>　</a:t>
            </a:r>
            <a:r>
              <a:rPr lang="ja-JP" altLang="en-US" sz="1400" dirty="0">
                <a:latin typeface="+mn-ea"/>
                <a:hlinkClick r:id="rId9"/>
              </a:rPr>
              <a:t>よくある質問と回答（クリエイティブ・コモンズ・ジャパン（特定非営利活動法人　コモンスフィア）</a:t>
            </a:r>
            <a:r>
              <a:rPr lang="ja-JP" altLang="en-US" sz="1400" dirty="0">
                <a:latin typeface="+mn-ea"/>
              </a:rPr>
              <a:t>、クリエイティブ・コモンズ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10"/>
              </a:rPr>
              <a:t>オープンデータに関する</a:t>
            </a:r>
            <a:r>
              <a:rPr lang="en" altLang="ja-JP" sz="1400" dirty="0">
                <a:latin typeface="+mn-ea"/>
                <a:hlinkClick r:id="rId10"/>
              </a:rPr>
              <a:t>FAQ</a:t>
            </a:r>
            <a:r>
              <a:rPr lang="ja-JP" altLang="en" sz="1400" dirty="0">
                <a:latin typeface="+mn-ea"/>
                <a:hlinkClick r:id="rId10"/>
              </a:rPr>
              <a:t>（</a:t>
            </a:r>
            <a:r>
              <a:rPr lang="ja-JP" altLang="en-US" sz="1400" dirty="0">
                <a:latin typeface="+mn-ea"/>
                <a:hlinkClick r:id="rId10"/>
              </a:rPr>
              <a:t>クリエイティブ・コモンズ・ジャパン（特定非営利活動法人　コモンスフィア）</a:t>
            </a:r>
            <a:r>
              <a:rPr lang="ja-JP" altLang="en-US" sz="1400" dirty="0">
                <a:latin typeface="+mn-ea"/>
              </a:rPr>
              <a:t>、クリエイティブ・コモンズ 表示 </a:t>
            </a:r>
            <a:r>
              <a:rPr lang="en-US" altLang="ja-JP" sz="1400" dirty="0">
                <a:latin typeface="+mn-ea"/>
              </a:rPr>
              <a:t>4.0 </a:t>
            </a:r>
            <a:r>
              <a:rPr lang="ja-JP" altLang="en-US" sz="1400" dirty="0">
                <a:latin typeface="+mn-ea"/>
              </a:rPr>
              <a:t>国際）</a:t>
            </a:r>
          </a:p>
        </p:txBody>
      </p:sp>
      <p:sp>
        <p:nvSpPr>
          <p:cNvPr id="10" name="タイトル 1"/>
          <p:cNvSpPr>
            <a:spLocks noGrp="1"/>
          </p:cNvSpPr>
          <p:nvPr>
            <p:ph type="title"/>
          </p:nvPr>
        </p:nvSpPr>
        <p:spPr>
          <a:xfrm>
            <a:off x="251520" y="313813"/>
            <a:ext cx="8712968" cy="424732"/>
          </a:xfrm>
        </p:spPr>
        <p:txBody>
          <a:bodyPr>
            <a:normAutofit/>
          </a:bodyPr>
          <a:lstStyle/>
          <a:p>
            <a:r>
              <a:rPr kumimoji="1" lang="ja-JP" altLang="en-US" dirty="0">
                <a:latin typeface="+mn-ea"/>
                <a:ea typeface="+mn-ea"/>
              </a:rPr>
              <a:t>出典について</a:t>
            </a: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131601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4352474"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tx1"/>
                </a:solidFill>
                <a:latin typeface="+mj-ea"/>
                <a:ea typeface="+mj-ea"/>
              </a:rPr>
              <a:t>１</a:t>
            </a:r>
            <a:r>
              <a:rPr lang="en-US" altLang="ja-JP" sz="2200" dirty="0">
                <a:solidFill>
                  <a:schemeClr val="tx1"/>
                </a:solidFill>
                <a:latin typeface="+mj-ea"/>
                <a:ea typeface="+mj-ea"/>
              </a:rPr>
              <a:t>.</a:t>
            </a:r>
            <a:r>
              <a:rPr lang="ja-JP" altLang="en-US" sz="2200" dirty="0">
                <a:solidFill>
                  <a:schemeClr val="tx1"/>
                </a:solidFill>
                <a:latin typeface="+mj-ea"/>
                <a:ea typeface="+mj-ea"/>
              </a:rPr>
              <a:t> オープンデータとは何かを理解する</a:t>
            </a: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3693640"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bg1">
                    <a:lumMod val="85000"/>
                  </a:schemeClr>
                </a:solidFill>
                <a:latin typeface="+mj-ea"/>
                <a:ea typeface="+mj-ea"/>
              </a:rPr>
              <a:t>２</a:t>
            </a:r>
            <a:r>
              <a:rPr lang="en-US" altLang="ja-JP" sz="2200" dirty="0">
                <a:solidFill>
                  <a:schemeClr val="bg1">
                    <a:lumMod val="85000"/>
                  </a:schemeClr>
                </a:solidFill>
                <a:latin typeface="+mj-ea"/>
                <a:ea typeface="+mj-ea"/>
              </a:rPr>
              <a:t>.</a:t>
            </a:r>
            <a:r>
              <a:rPr lang="ja-JP" altLang="en-US" sz="2200" dirty="0">
                <a:solidFill>
                  <a:schemeClr val="bg1">
                    <a:lumMod val="85000"/>
                  </a:schemeClr>
                </a:solidFill>
                <a:latin typeface="+mj-ea"/>
                <a:ea typeface="+mj-ea"/>
              </a:rPr>
              <a:t> オープンデータの意義を知る</a:t>
            </a:r>
          </a:p>
        </p:txBody>
      </p:sp>
    </p:spTree>
    <p:extLst>
      <p:ext uri="{BB962C8B-B14F-4D97-AF65-F5344CB8AC3E}">
        <p14:creationId xmlns:p14="http://schemas.microsoft.com/office/powerpoint/2010/main" val="150565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a:t>
            </a:fld>
            <a:endParaRPr kumimoji="1" lang="ja-JP" altLang="en-US"/>
          </a:p>
        </p:txBody>
      </p:sp>
      <p:sp>
        <p:nvSpPr>
          <p:cNvPr id="10" name="正方形/長方形 9"/>
          <p:cNvSpPr/>
          <p:nvPr/>
        </p:nvSpPr>
        <p:spPr>
          <a:xfrm>
            <a:off x="251520" y="1878748"/>
            <a:ext cx="8712968" cy="5873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600" dirty="0">
                <a:solidFill>
                  <a:schemeClr val="tx1"/>
                </a:solidFill>
                <a:latin typeface="+mn-ea"/>
                <a:cs typeface="Meiryo UI" panose="020B0604030504040204" pitchFamily="50" charset="-128"/>
              </a:rPr>
              <a:t>オープンデータの定義としては、さまざまなものがありますが、政府が出している「オープンデータ基本指針」では</a:t>
            </a:r>
          </a:p>
          <a:p>
            <a:r>
              <a:rPr lang="ja-JP" altLang="en-US" sz="1600" dirty="0">
                <a:solidFill>
                  <a:schemeClr val="tx1"/>
                </a:solidFill>
                <a:latin typeface="+mn-ea"/>
                <a:cs typeface="Meiryo UI" panose="020B0604030504040204" pitchFamily="50" charset="-128"/>
              </a:rPr>
              <a:t>以下のように定義されています。</a:t>
            </a:r>
          </a:p>
        </p:txBody>
      </p:sp>
      <p:sp>
        <p:nvSpPr>
          <p:cNvPr id="11" name="正方形/長方形 10"/>
          <p:cNvSpPr/>
          <p:nvPr/>
        </p:nvSpPr>
        <p:spPr>
          <a:xfrm>
            <a:off x="416496" y="1275466"/>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オープンデータは、機械判読に適した形で、二次利用可能なルールで公開される公共データです。</a:t>
            </a:r>
          </a:p>
        </p:txBody>
      </p:sp>
      <p:sp>
        <p:nvSpPr>
          <p:cNvPr id="29" name="正方形/長方形 28"/>
          <p:cNvSpPr/>
          <p:nvPr/>
        </p:nvSpPr>
        <p:spPr>
          <a:xfrm>
            <a:off x="215900" y="840309"/>
            <a:ext cx="277192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①　オープンデータの定義</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3" name="四角形: 角を丸くする 2">
            <a:extLst>
              <a:ext uri="{FF2B5EF4-FFF2-40B4-BE49-F238E27FC236}">
                <a16:creationId xmlns:a16="http://schemas.microsoft.com/office/drawing/2014/main" id="{23ADEE9A-F42D-4357-AAB0-AC0C48501BFB}"/>
              </a:ext>
            </a:extLst>
          </p:cNvPr>
          <p:cNvSpPr/>
          <p:nvPr/>
        </p:nvSpPr>
        <p:spPr>
          <a:xfrm>
            <a:off x="251520" y="2466105"/>
            <a:ext cx="8712968" cy="1651535"/>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国、地方公共団体及び事業者が保有する官民データのうち、国民誰もがインターネット等を通じて容易に利用（加工、編集、再配布等）できるよう、次のいずれの項目にも該当する形で公開されたデータ。</a:t>
            </a:r>
          </a:p>
          <a:p>
            <a:r>
              <a:rPr kumimoji="1" lang="ja-JP" altLang="en-US" sz="1600" dirty="0">
                <a:solidFill>
                  <a:schemeClr val="tx1"/>
                </a:solidFill>
              </a:rPr>
              <a:t>　　営利目的、非営利目的を問わず</a:t>
            </a:r>
            <a:r>
              <a:rPr kumimoji="1" lang="ja-JP" altLang="en-US" sz="1600" dirty="0">
                <a:solidFill>
                  <a:srgbClr val="FF0000"/>
                </a:solidFill>
              </a:rPr>
              <a:t>二次利用可能なルール</a:t>
            </a:r>
            <a:r>
              <a:rPr kumimoji="1" lang="ja-JP" altLang="en-US" sz="1600" dirty="0">
                <a:solidFill>
                  <a:schemeClr val="tx1"/>
                </a:solidFill>
              </a:rPr>
              <a:t>が適用されたもの</a:t>
            </a:r>
          </a:p>
          <a:p>
            <a:r>
              <a:rPr kumimoji="1" lang="ja-JP" altLang="en-US" sz="1600" dirty="0">
                <a:solidFill>
                  <a:srgbClr val="FF0000"/>
                </a:solidFill>
              </a:rPr>
              <a:t>　　機械判読に適した</a:t>
            </a:r>
            <a:r>
              <a:rPr kumimoji="1" lang="ja-JP" altLang="en-US" sz="1600" dirty="0">
                <a:solidFill>
                  <a:schemeClr val="tx1"/>
                </a:solidFill>
              </a:rPr>
              <a:t>もの</a:t>
            </a:r>
          </a:p>
          <a:p>
            <a:r>
              <a:rPr kumimoji="1" lang="ja-JP" altLang="en-US" sz="1600" dirty="0">
                <a:solidFill>
                  <a:srgbClr val="FF0000"/>
                </a:solidFill>
              </a:rPr>
              <a:t>　　</a:t>
            </a:r>
            <a:r>
              <a:rPr kumimoji="1" lang="ja-JP" altLang="en-US" sz="1600" dirty="0">
                <a:solidFill>
                  <a:schemeClr val="tx1"/>
                </a:solidFill>
              </a:rPr>
              <a:t>無償で利用できるもの</a:t>
            </a:r>
          </a:p>
        </p:txBody>
      </p:sp>
      <p:sp>
        <p:nvSpPr>
          <p:cNvPr id="30" name="正方形/長方形 29">
            <a:extLst>
              <a:ext uri="{FF2B5EF4-FFF2-40B4-BE49-F238E27FC236}">
                <a16:creationId xmlns:a16="http://schemas.microsoft.com/office/drawing/2014/main" id="{19EC2370-3987-4E41-BA48-BF781D41B086}"/>
              </a:ext>
            </a:extLst>
          </p:cNvPr>
          <p:cNvSpPr/>
          <p:nvPr/>
        </p:nvSpPr>
        <p:spPr>
          <a:xfrm>
            <a:off x="503548" y="4780319"/>
            <a:ext cx="8352928" cy="5873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公益企業など民間事業者や個人が保有し、二次利用可能な形で公開されるものも</a:t>
            </a:r>
            <a:endParaRPr lang="en-US" altLang="ja-JP" sz="1600" dirty="0">
              <a:solidFill>
                <a:schemeClr val="tx1"/>
              </a:solidFill>
              <a:latin typeface="+mn-ea"/>
              <a:cs typeface="Meiryo UI" panose="020B0604030504040204" pitchFamily="50" charset="-128"/>
            </a:endParaRPr>
          </a:p>
          <a:p>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オープンデータに含まれます。</a:t>
            </a:r>
          </a:p>
        </p:txBody>
      </p:sp>
      <p:sp>
        <p:nvSpPr>
          <p:cNvPr id="12" name="テキスト ボックス 11">
            <a:extLst>
              <a:ext uri="{FF2B5EF4-FFF2-40B4-BE49-F238E27FC236}">
                <a16:creationId xmlns:a16="http://schemas.microsoft.com/office/drawing/2014/main" id="{A58803A3-97B9-4EE6-9024-7C2DE353E52D}"/>
              </a:ext>
            </a:extLst>
          </p:cNvPr>
          <p:cNvSpPr txBox="1"/>
          <p:nvPr/>
        </p:nvSpPr>
        <p:spPr>
          <a:xfrm>
            <a:off x="1221501" y="4117641"/>
            <a:ext cx="7634975" cy="584775"/>
          </a:xfrm>
          <a:prstGeom prst="rect">
            <a:avLst/>
          </a:prstGeom>
          <a:noFill/>
        </p:spPr>
        <p:txBody>
          <a:bodyPr wrap="none" rtlCol="0">
            <a:spAutoFit/>
          </a:bodyPr>
          <a:lstStyle/>
          <a:p>
            <a:pPr algn="r"/>
            <a:r>
              <a:rPr kumimoji="1" lang="ja-JP" altLang="en-US" sz="1600" dirty="0"/>
              <a:t>出典</a:t>
            </a:r>
            <a:r>
              <a:rPr kumimoji="1" lang="en-US" altLang="ja-JP" sz="1600" dirty="0"/>
              <a:t>:</a:t>
            </a:r>
            <a:r>
              <a:rPr kumimoji="1" lang="ja-JP" altLang="en-US" sz="1600" dirty="0"/>
              <a:t>オープンデータ基本指針</a:t>
            </a:r>
          </a:p>
          <a:p>
            <a:pPr algn="r"/>
            <a:r>
              <a:rPr kumimoji="1" lang="en-US" altLang="ja-JP" sz="1600" dirty="0"/>
              <a:t>https://www.kantei.go.jp/jp/singi/it2/kettei/pdf/20170530/kihonsisin.pdf</a:t>
            </a:r>
            <a:endParaRPr kumimoji="1" lang="ja-JP" altLang="en-US" sz="1600" dirty="0"/>
          </a:p>
        </p:txBody>
      </p:sp>
    </p:spTree>
    <p:extLst>
      <p:ext uri="{BB962C8B-B14F-4D97-AF65-F5344CB8AC3E}">
        <p14:creationId xmlns:p14="http://schemas.microsoft.com/office/powerpoint/2010/main" val="191168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4</a:t>
            </a:fld>
            <a:endParaRPr kumimoji="1" lang="ja-JP" altLang="en-US"/>
          </a:p>
        </p:txBody>
      </p:sp>
      <p:sp>
        <p:nvSpPr>
          <p:cNvPr id="11" name="正方形/長方形 10"/>
          <p:cNvSpPr/>
          <p:nvPr/>
        </p:nvSpPr>
        <p:spPr>
          <a:xfrm>
            <a:off x="442020" y="1432967"/>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u="sng" dirty="0">
                <a:solidFill>
                  <a:srgbClr val="FF0000"/>
                </a:solidFill>
                <a:latin typeface="+mn-ea"/>
                <a:cs typeface="Meiryo UI" panose="020B0604030504040204" pitchFamily="50" charset="-128"/>
              </a:rPr>
              <a:t>二次利用</a:t>
            </a:r>
            <a:r>
              <a:rPr lang="ja-JP" altLang="en-US" sz="2000" dirty="0">
                <a:solidFill>
                  <a:schemeClr val="tx1"/>
                </a:solidFill>
                <a:latin typeface="+mn-ea"/>
                <a:cs typeface="Meiryo UI" panose="020B0604030504040204" pitchFamily="50" charset="-128"/>
              </a:rPr>
              <a:t>とは、公開されたデータをコピー・加工して利用することをいいます。</a:t>
            </a:r>
          </a:p>
        </p:txBody>
      </p:sp>
      <p:sp>
        <p:nvSpPr>
          <p:cNvPr id="29" name="正方形/長方形 28"/>
          <p:cNvSpPr/>
          <p:nvPr/>
        </p:nvSpPr>
        <p:spPr>
          <a:xfrm>
            <a:off x="215900" y="840309"/>
            <a:ext cx="277192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②　二次利用とは？</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graphicFrame>
        <p:nvGraphicFramePr>
          <p:cNvPr id="16" name="表 15">
            <a:extLst>
              <a:ext uri="{FF2B5EF4-FFF2-40B4-BE49-F238E27FC236}">
                <a16:creationId xmlns:a16="http://schemas.microsoft.com/office/drawing/2014/main" id="{308CDC7C-C6C9-49A3-9955-02FAABBB6DE1}"/>
              </a:ext>
            </a:extLst>
          </p:cNvPr>
          <p:cNvGraphicFramePr>
            <a:graphicFrameLocks noGrp="1"/>
          </p:cNvGraphicFramePr>
          <p:nvPr>
            <p:extLst/>
          </p:nvPr>
        </p:nvGraphicFramePr>
        <p:xfrm>
          <a:off x="1281986" y="2036063"/>
          <a:ext cx="4082100" cy="1403377"/>
        </p:xfrm>
        <a:graphic>
          <a:graphicData uri="http://schemas.openxmlformats.org/drawingml/2006/table">
            <a:tbl>
              <a:tblPr firstRow="1" bandRow="1">
                <a:tableStyleId>{5940675A-B579-460E-94D1-54222C63F5DA}</a:tableStyleId>
              </a:tblPr>
              <a:tblGrid>
                <a:gridCol w="816420">
                  <a:extLst>
                    <a:ext uri="{9D8B030D-6E8A-4147-A177-3AD203B41FA5}">
                      <a16:colId xmlns:a16="http://schemas.microsoft.com/office/drawing/2014/main" val="2573593880"/>
                    </a:ext>
                  </a:extLst>
                </a:gridCol>
                <a:gridCol w="816420">
                  <a:extLst>
                    <a:ext uri="{9D8B030D-6E8A-4147-A177-3AD203B41FA5}">
                      <a16:colId xmlns:a16="http://schemas.microsoft.com/office/drawing/2014/main" val="4074538299"/>
                    </a:ext>
                  </a:extLst>
                </a:gridCol>
                <a:gridCol w="816420">
                  <a:extLst>
                    <a:ext uri="{9D8B030D-6E8A-4147-A177-3AD203B41FA5}">
                      <a16:colId xmlns:a16="http://schemas.microsoft.com/office/drawing/2014/main" val="377358970"/>
                    </a:ext>
                  </a:extLst>
                </a:gridCol>
                <a:gridCol w="816420">
                  <a:extLst>
                    <a:ext uri="{9D8B030D-6E8A-4147-A177-3AD203B41FA5}">
                      <a16:colId xmlns:a16="http://schemas.microsoft.com/office/drawing/2014/main" val="783502597"/>
                    </a:ext>
                  </a:extLst>
                </a:gridCol>
                <a:gridCol w="816420">
                  <a:extLst>
                    <a:ext uri="{9D8B030D-6E8A-4147-A177-3AD203B41FA5}">
                      <a16:colId xmlns:a16="http://schemas.microsoft.com/office/drawing/2014/main" val="1081915113"/>
                    </a:ext>
                  </a:extLst>
                </a:gridCol>
              </a:tblGrid>
              <a:tr h="311861">
                <a:tc>
                  <a:txBody>
                    <a:bodyPr/>
                    <a:lstStyle/>
                    <a:p>
                      <a:pPr algn="ctr">
                        <a:spcAft>
                          <a:spcPts val="0"/>
                        </a:spcAft>
                      </a:pPr>
                      <a:r>
                        <a:rPr lang="ja-JP" sz="1800" kern="0" dirty="0">
                          <a:solidFill>
                            <a:srgbClr val="000000"/>
                          </a:solidFill>
                          <a:effectLst/>
                          <a:latin typeface="+mn-ea"/>
                          <a:ea typeface="+mn-ea"/>
                          <a:cs typeface="ＭＳ Ｐゴシック" panose="020B0600070205080204" pitchFamily="50" charset="-128"/>
                        </a:rPr>
                        <a:t>月</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800" kern="0">
                          <a:solidFill>
                            <a:srgbClr val="000000"/>
                          </a:solidFill>
                          <a:effectLst/>
                          <a:latin typeface="+mn-ea"/>
                          <a:ea typeface="+mn-ea"/>
                          <a:cs typeface="ＭＳ Ｐゴシック" panose="020B0600070205080204" pitchFamily="50" charset="-128"/>
                        </a:rPr>
                        <a:t>A</a:t>
                      </a:r>
                      <a:r>
                        <a:rPr lang="ja-JP" sz="1800" kern="0">
                          <a:solidFill>
                            <a:srgbClr val="000000"/>
                          </a:solidFill>
                          <a:effectLst/>
                          <a:latin typeface="+mn-ea"/>
                          <a:ea typeface="+mn-ea"/>
                          <a:cs typeface="ＭＳ Ｐゴシック" panose="020B0600070205080204" pitchFamily="50" charset="-128"/>
                        </a:rPr>
                        <a:t>市</a:t>
                      </a:r>
                      <a:endParaRPr lang="ja-JP" sz="1600" kern="10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800" kern="0" dirty="0">
                          <a:solidFill>
                            <a:srgbClr val="000000"/>
                          </a:solidFill>
                          <a:effectLst/>
                          <a:latin typeface="+mn-ea"/>
                          <a:ea typeface="+mn-ea"/>
                          <a:cs typeface="ＭＳ Ｐゴシック" panose="020B0600070205080204" pitchFamily="50" charset="-128"/>
                        </a:rPr>
                        <a:t>B</a:t>
                      </a:r>
                      <a:r>
                        <a:rPr lang="ja-JP" sz="1800" kern="0" dirty="0">
                          <a:solidFill>
                            <a:srgbClr val="000000"/>
                          </a:solidFill>
                          <a:effectLst/>
                          <a:latin typeface="+mn-ea"/>
                          <a:ea typeface="+mn-ea"/>
                          <a:cs typeface="ＭＳ Ｐゴシック" panose="020B0600070205080204" pitchFamily="50" charset="-128"/>
                        </a:rPr>
                        <a:t>市</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800" kern="0">
                          <a:solidFill>
                            <a:srgbClr val="000000"/>
                          </a:solidFill>
                          <a:effectLst/>
                          <a:latin typeface="+mn-ea"/>
                          <a:ea typeface="+mn-ea"/>
                          <a:cs typeface="ＭＳ Ｐゴシック" panose="020B0600070205080204" pitchFamily="50" charset="-128"/>
                        </a:rPr>
                        <a:t>C</a:t>
                      </a:r>
                      <a:r>
                        <a:rPr lang="ja-JP" sz="1800" kern="0">
                          <a:solidFill>
                            <a:srgbClr val="000000"/>
                          </a:solidFill>
                          <a:effectLst/>
                          <a:latin typeface="+mn-ea"/>
                          <a:ea typeface="+mn-ea"/>
                          <a:cs typeface="ＭＳ Ｐゴシック" panose="020B0600070205080204" pitchFamily="50" charset="-128"/>
                        </a:rPr>
                        <a:t>市</a:t>
                      </a:r>
                      <a:endParaRPr lang="ja-JP" sz="1600" kern="10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800" kern="0">
                          <a:solidFill>
                            <a:srgbClr val="000000"/>
                          </a:solidFill>
                          <a:effectLst/>
                          <a:latin typeface="+mn-ea"/>
                          <a:ea typeface="+mn-ea"/>
                          <a:cs typeface="ＭＳ Ｐゴシック" panose="020B0600070205080204" pitchFamily="50" charset="-128"/>
                        </a:rPr>
                        <a:t>D</a:t>
                      </a:r>
                      <a:r>
                        <a:rPr lang="ja-JP" sz="1800" kern="0">
                          <a:solidFill>
                            <a:srgbClr val="000000"/>
                          </a:solidFill>
                          <a:effectLst/>
                          <a:latin typeface="+mn-ea"/>
                          <a:ea typeface="+mn-ea"/>
                          <a:cs typeface="ＭＳ Ｐゴシック" panose="020B0600070205080204" pitchFamily="50" charset="-128"/>
                        </a:rPr>
                        <a:t>町</a:t>
                      </a:r>
                      <a:endParaRPr lang="ja-JP" sz="1600" kern="10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2378663766"/>
                  </a:ext>
                </a:extLst>
              </a:tr>
              <a:tr h="272879">
                <a:tc>
                  <a:txBody>
                    <a:bodyPr/>
                    <a:lstStyle/>
                    <a:p>
                      <a:pPr algn="ctr">
                        <a:spcAft>
                          <a:spcPts val="0"/>
                        </a:spcAft>
                      </a:pPr>
                      <a:r>
                        <a:rPr lang="en-US" sz="1600" kern="0" dirty="0">
                          <a:solidFill>
                            <a:srgbClr val="000000"/>
                          </a:solidFill>
                          <a:effectLst/>
                          <a:latin typeface="+mn-ea"/>
                          <a:ea typeface="+mn-ea"/>
                          <a:cs typeface="ＭＳ Ｐゴシック" panose="020B0600070205080204" pitchFamily="50" charset="-128"/>
                        </a:rPr>
                        <a:t>1</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a:solidFill>
                            <a:srgbClr val="000000"/>
                          </a:solidFill>
                          <a:effectLst/>
                          <a:latin typeface="+mn-ea"/>
                          <a:ea typeface="+mn-ea"/>
                          <a:cs typeface="ＭＳ Ｐゴシック" panose="020B0600070205080204" pitchFamily="50" charset="-128"/>
                        </a:rPr>
                        <a:t>-4.5</a:t>
                      </a:r>
                      <a:endParaRPr lang="ja-JP" sz="16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-0.5</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a:solidFill>
                            <a:srgbClr val="000000"/>
                          </a:solidFill>
                          <a:effectLst/>
                          <a:latin typeface="+mn-ea"/>
                          <a:ea typeface="+mn-ea"/>
                          <a:cs typeface="ＭＳ Ｐゴシック" panose="020B0600070205080204" pitchFamily="50" charset="-128"/>
                        </a:rPr>
                        <a:t>1.6</a:t>
                      </a:r>
                      <a:endParaRPr lang="ja-JP" sz="16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a:solidFill>
                            <a:srgbClr val="000000"/>
                          </a:solidFill>
                          <a:effectLst/>
                          <a:latin typeface="+mn-ea"/>
                          <a:ea typeface="+mn-ea"/>
                          <a:cs typeface="ＭＳ Ｐゴシック" panose="020B0600070205080204" pitchFamily="50" charset="-128"/>
                        </a:rPr>
                        <a:t>11.3</a:t>
                      </a:r>
                      <a:endParaRPr lang="ja-JP" sz="1600" kern="10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3173575742"/>
                  </a:ext>
                </a:extLst>
              </a:tr>
              <a:tr h="272879">
                <a:tc>
                  <a:txBody>
                    <a:bodyPr/>
                    <a:lstStyle/>
                    <a:p>
                      <a:pPr algn="ctr">
                        <a:spcAft>
                          <a:spcPts val="0"/>
                        </a:spcAft>
                      </a:pPr>
                      <a:r>
                        <a:rPr lang="en-US" sz="1600" kern="0" dirty="0">
                          <a:solidFill>
                            <a:srgbClr val="000000"/>
                          </a:solidFill>
                          <a:effectLst/>
                          <a:latin typeface="+mn-ea"/>
                          <a:ea typeface="+mn-ea"/>
                          <a:cs typeface="ＭＳ Ｐゴシック" panose="020B0600070205080204" pitchFamily="50" charset="-128"/>
                        </a:rPr>
                        <a:t>2</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a:solidFill>
                            <a:srgbClr val="000000"/>
                          </a:solidFill>
                          <a:effectLst/>
                          <a:latin typeface="+mn-ea"/>
                          <a:ea typeface="+mn-ea"/>
                          <a:cs typeface="ＭＳ Ｐゴシック" panose="020B0600070205080204" pitchFamily="50" charset="-128"/>
                        </a:rPr>
                        <a:t>-6.8</a:t>
                      </a:r>
                      <a:endParaRPr lang="ja-JP" sz="16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-2.1</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0.4</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a:solidFill>
                            <a:srgbClr val="000000"/>
                          </a:solidFill>
                          <a:effectLst/>
                          <a:latin typeface="+mn-ea"/>
                          <a:ea typeface="+mn-ea"/>
                          <a:cs typeface="ＭＳ Ｐゴシック" panose="020B0600070205080204" pitchFamily="50" charset="-128"/>
                        </a:rPr>
                        <a:t>8.4</a:t>
                      </a:r>
                      <a:endParaRPr lang="ja-JP" sz="1600" kern="10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689751648"/>
                  </a:ext>
                </a:extLst>
              </a:tr>
              <a:tr h="272879">
                <a:tc>
                  <a:txBody>
                    <a:bodyPr/>
                    <a:lstStyle/>
                    <a:p>
                      <a:pPr algn="ctr">
                        <a:spcAft>
                          <a:spcPts val="0"/>
                        </a:spcAft>
                      </a:pPr>
                      <a:r>
                        <a:rPr lang="en-US" sz="1600" kern="0" dirty="0">
                          <a:solidFill>
                            <a:srgbClr val="000000"/>
                          </a:solidFill>
                          <a:effectLst/>
                          <a:latin typeface="+mn-ea"/>
                          <a:ea typeface="+mn-ea"/>
                          <a:cs typeface="ＭＳ Ｐゴシック" panose="020B0600070205080204" pitchFamily="50" charset="-128"/>
                        </a:rPr>
                        <a:t>3</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a:solidFill>
                            <a:srgbClr val="000000"/>
                          </a:solidFill>
                          <a:effectLst/>
                          <a:latin typeface="+mn-ea"/>
                          <a:ea typeface="+mn-ea"/>
                          <a:cs typeface="ＭＳ Ｐゴシック" panose="020B0600070205080204" pitchFamily="50" charset="-128"/>
                        </a:rPr>
                        <a:t>-2.4</a:t>
                      </a:r>
                      <a:endParaRPr lang="ja-JP" sz="16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a:solidFill>
                            <a:srgbClr val="000000"/>
                          </a:solidFill>
                          <a:effectLst/>
                          <a:latin typeface="+mn-ea"/>
                          <a:ea typeface="+mn-ea"/>
                          <a:cs typeface="ＭＳ Ｐゴシック" panose="020B0600070205080204" pitchFamily="50" charset="-128"/>
                        </a:rPr>
                        <a:t>1.9</a:t>
                      </a:r>
                      <a:endParaRPr lang="ja-JP" sz="16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3.8</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13.5</a:t>
                      </a:r>
                      <a:endParaRPr lang="ja-JP" sz="1600" kern="100" dirty="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603512540"/>
                  </a:ext>
                </a:extLst>
              </a:tr>
              <a:tr h="272879">
                <a:tc>
                  <a:txBody>
                    <a:bodyPr/>
                    <a:lstStyle/>
                    <a:p>
                      <a:pPr algn="ctr">
                        <a:spcAft>
                          <a:spcPts val="0"/>
                        </a:spcAft>
                      </a:pPr>
                      <a:r>
                        <a:rPr lang="en-US" sz="1600" kern="0" dirty="0">
                          <a:solidFill>
                            <a:srgbClr val="000000"/>
                          </a:solidFill>
                          <a:effectLst/>
                          <a:latin typeface="+mn-ea"/>
                          <a:ea typeface="+mn-ea"/>
                          <a:cs typeface="ＭＳ Ｐゴシック" panose="020B0600070205080204" pitchFamily="50" charset="-128"/>
                        </a:rPr>
                        <a:t>4</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0.2</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3.4</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6.5</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17.3</a:t>
                      </a:r>
                      <a:endParaRPr lang="ja-JP" sz="1600" kern="100" dirty="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795567464"/>
                  </a:ext>
                </a:extLst>
              </a:tr>
            </a:tbl>
          </a:graphicData>
        </a:graphic>
      </p:graphicFrame>
      <p:graphicFrame>
        <p:nvGraphicFramePr>
          <p:cNvPr id="19" name="グラフ 18">
            <a:extLst>
              <a:ext uri="{FF2B5EF4-FFF2-40B4-BE49-F238E27FC236}">
                <a16:creationId xmlns:a16="http://schemas.microsoft.com/office/drawing/2014/main" id="{65343C47-9BD2-4E09-BBFD-EB11461E39FB}"/>
              </a:ext>
            </a:extLst>
          </p:cNvPr>
          <p:cNvGraphicFramePr>
            <a:graphicFrameLocks/>
          </p:cNvGraphicFramePr>
          <p:nvPr>
            <p:extLst/>
          </p:nvPr>
        </p:nvGraphicFramePr>
        <p:xfrm>
          <a:off x="1278464" y="4100027"/>
          <a:ext cx="4082100" cy="2408973"/>
        </p:xfrm>
        <a:graphic>
          <a:graphicData uri="http://schemas.openxmlformats.org/drawingml/2006/chart">
            <c:chart xmlns:c="http://schemas.openxmlformats.org/drawingml/2006/chart" xmlns:r="http://schemas.openxmlformats.org/officeDocument/2006/relationships" r:id="rId3"/>
          </a:graphicData>
        </a:graphic>
      </p:graphicFrame>
      <p:sp>
        <p:nvSpPr>
          <p:cNvPr id="3" name="矢印: 下 2">
            <a:extLst>
              <a:ext uri="{FF2B5EF4-FFF2-40B4-BE49-F238E27FC236}">
                <a16:creationId xmlns:a16="http://schemas.microsoft.com/office/drawing/2014/main" id="{BD52A9EA-F0D5-4A6F-B8B7-8DA27486237F}"/>
              </a:ext>
            </a:extLst>
          </p:cNvPr>
          <p:cNvSpPr/>
          <p:nvPr/>
        </p:nvSpPr>
        <p:spPr>
          <a:xfrm>
            <a:off x="3476467" y="3505690"/>
            <a:ext cx="57606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A5361D0-8C7C-4A22-914C-DFCB00B00123}"/>
              </a:ext>
            </a:extLst>
          </p:cNvPr>
          <p:cNvSpPr txBox="1"/>
          <p:nvPr/>
        </p:nvSpPr>
        <p:spPr>
          <a:xfrm>
            <a:off x="-13130" y="2398476"/>
            <a:ext cx="1192955" cy="646331"/>
          </a:xfrm>
          <a:prstGeom prst="rect">
            <a:avLst/>
          </a:prstGeom>
          <a:noFill/>
        </p:spPr>
        <p:txBody>
          <a:bodyPr wrap="none" rtlCol="0">
            <a:spAutoFit/>
          </a:bodyPr>
          <a:lstStyle/>
          <a:p>
            <a:pPr algn="ctr"/>
            <a:r>
              <a:rPr kumimoji="1" lang="ja-JP" altLang="en-US" dirty="0"/>
              <a:t>公開された</a:t>
            </a:r>
          </a:p>
          <a:p>
            <a:pPr algn="ctr"/>
            <a:r>
              <a:rPr kumimoji="1" lang="ja-JP" altLang="en-US" dirty="0"/>
              <a:t>データ</a:t>
            </a:r>
          </a:p>
        </p:txBody>
      </p:sp>
      <p:sp>
        <p:nvSpPr>
          <p:cNvPr id="27" name="テキスト ボックス 26">
            <a:extLst>
              <a:ext uri="{FF2B5EF4-FFF2-40B4-BE49-F238E27FC236}">
                <a16:creationId xmlns:a16="http://schemas.microsoft.com/office/drawing/2014/main" id="{5C725682-6DE4-463A-AC97-5587C0BB2F3D}"/>
              </a:ext>
            </a:extLst>
          </p:cNvPr>
          <p:cNvSpPr txBox="1"/>
          <p:nvPr/>
        </p:nvSpPr>
        <p:spPr>
          <a:xfrm>
            <a:off x="92073" y="5124907"/>
            <a:ext cx="994182" cy="646331"/>
          </a:xfrm>
          <a:prstGeom prst="rect">
            <a:avLst/>
          </a:prstGeom>
          <a:noFill/>
        </p:spPr>
        <p:txBody>
          <a:bodyPr wrap="none" rtlCol="0">
            <a:spAutoFit/>
          </a:bodyPr>
          <a:lstStyle/>
          <a:p>
            <a:pPr algn="ctr"/>
            <a:r>
              <a:rPr kumimoji="1" lang="ja-JP" altLang="en-US" dirty="0"/>
              <a:t>加工した</a:t>
            </a:r>
          </a:p>
          <a:p>
            <a:pPr algn="ctr"/>
            <a:r>
              <a:rPr kumimoji="1" lang="ja-JP" altLang="en-US" dirty="0"/>
              <a:t>データ</a:t>
            </a:r>
          </a:p>
        </p:txBody>
      </p:sp>
      <p:graphicFrame>
        <p:nvGraphicFramePr>
          <p:cNvPr id="28" name="表 27">
            <a:extLst>
              <a:ext uri="{FF2B5EF4-FFF2-40B4-BE49-F238E27FC236}">
                <a16:creationId xmlns:a16="http://schemas.microsoft.com/office/drawing/2014/main" id="{6A2E4F59-9B2C-4102-8530-21A5DEC8857C}"/>
              </a:ext>
            </a:extLst>
          </p:cNvPr>
          <p:cNvGraphicFramePr>
            <a:graphicFrameLocks noGrp="1"/>
          </p:cNvGraphicFramePr>
          <p:nvPr>
            <p:extLst/>
          </p:nvPr>
        </p:nvGraphicFramePr>
        <p:xfrm>
          <a:off x="5868144" y="2054110"/>
          <a:ext cx="3096344" cy="1130498"/>
        </p:xfrm>
        <a:graphic>
          <a:graphicData uri="http://schemas.openxmlformats.org/drawingml/2006/table">
            <a:tbl>
              <a:tblPr firstRow="1" bandRow="1">
                <a:tableStyleId>{5940675A-B579-460E-94D1-54222C63F5DA}</a:tableStyleId>
              </a:tblPr>
              <a:tblGrid>
                <a:gridCol w="1080120">
                  <a:extLst>
                    <a:ext uri="{9D8B030D-6E8A-4147-A177-3AD203B41FA5}">
                      <a16:colId xmlns:a16="http://schemas.microsoft.com/office/drawing/2014/main" val="2573593880"/>
                    </a:ext>
                  </a:extLst>
                </a:gridCol>
                <a:gridCol w="2016224">
                  <a:extLst>
                    <a:ext uri="{9D8B030D-6E8A-4147-A177-3AD203B41FA5}">
                      <a16:colId xmlns:a16="http://schemas.microsoft.com/office/drawing/2014/main" val="1074282999"/>
                    </a:ext>
                  </a:extLst>
                </a:gridCol>
              </a:tblGrid>
              <a:tr h="311861">
                <a:tc>
                  <a:txBody>
                    <a:bodyPr/>
                    <a:lstStyle/>
                    <a:p>
                      <a:pPr algn="ctr">
                        <a:spcAft>
                          <a:spcPts val="0"/>
                        </a:spcAft>
                      </a:pPr>
                      <a:r>
                        <a:rPr lang="ja-JP" altLang="en-US" sz="1600" kern="100" dirty="0">
                          <a:effectLst/>
                          <a:latin typeface="+mn-ea"/>
                          <a:ea typeface="+mn-ea"/>
                          <a:cs typeface="Times New Roman" panose="02020603050405020304" pitchFamily="18" charset="0"/>
                        </a:rPr>
                        <a:t>避難所名</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ja-JP" altLang="en-US" sz="1600" kern="100" dirty="0">
                          <a:effectLst/>
                          <a:latin typeface="+mn-ea"/>
                          <a:ea typeface="+mn-ea"/>
                          <a:cs typeface="Times New Roman" panose="02020603050405020304" pitchFamily="18" charset="0"/>
                        </a:rPr>
                        <a:t>住所</a:t>
                      </a:r>
                      <a:endParaRPr lang="ja-JP" sz="1600" kern="100" dirty="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2378663766"/>
                  </a:ext>
                </a:extLst>
              </a:tr>
              <a:tr h="272879">
                <a:tc>
                  <a:txBody>
                    <a:bodyPr/>
                    <a:lstStyle/>
                    <a:p>
                      <a:pPr algn="ctr">
                        <a:spcAft>
                          <a:spcPts val="0"/>
                        </a:spcAft>
                      </a:pPr>
                      <a:r>
                        <a:rPr lang="en-US" altLang="ja-JP" sz="1600" kern="0" dirty="0">
                          <a:solidFill>
                            <a:srgbClr val="000000"/>
                          </a:solidFill>
                          <a:effectLst/>
                          <a:latin typeface="+mn-ea"/>
                          <a:ea typeface="+mn-ea"/>
                          <a:cs typeface="Times New Roman" panose="02020603050405020304" pitchFamily="18" charset="0"/>
                        </a:rPr>
                        <a:t>X</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l">
                        <a:spcAft>
                          <a:spcPts val="0"/>
                        </a:spcAft>
                      </a:pPr>
                      <a:r>
                        <a:rPr lang="en-US" altLang="ja-JP" sz="1600" kern="100" dirty="0">
                          <a:effectLst/>
                          <a:latin typeface="+mn-ea"/>
                          <a:ea typeface="+mn-ea"/>
                          <a:cs typeface="Times New Roman" panose="02020603050405020304" pitchFamily="18" charset="0"/>
                        </a:rPr>
                        <a:t>A</a:t>
                      </a:r>
                      <a:r>
                        <a:rPr lang="ja-JP" altLang="en-US" sz="1600" kern="100" dirty="0">
                          <a:effectLst/>
                          <a:latin typeface="+mn-ea"/>
                          <a:ea typeface="+mn-ea"/>
                          <a:cs typeface="Times New Roman" panose="02020603050405020304" pitchFamily="18" charset="0"/>
                        </a:rPr>
                        <a:t>市○○町</a:t>
                      </a:r>
                      <a:r>
                        <a:rPr lang="en-US" altLang="ja-JP" sz="1600" kern="100" dirty="0">
                          <a:effectLst/>
                          <a:latin typeface="+mn-ea"/>
                          <a:ea typeface="+mn-ea"/>
                          <a:cs typeface="Times New Roman" panose="02020603050405020304" pitchFamily="18" charset="0"/>
                        </a:rPr>
                        <a:t>2-3</a:t>
                      </a:r>
                      <a:endParaRPr lang="ja-JP" sz="1600" kern="100" dirty="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3173575742"/>
                  </a:ext>
                </a:extLst>
              </a:tr>
              <a:tr h="272879">
                <a:tc>
                  <a:txBody>
                    <a:bodyPr/>
                    <a:lstStyle/>
                    <a:p>
                      <a:pPr algn="ctr">
                        <a:spcAft>
                          <a:spcPts val="0"/>
                        </a:spcAft>
                      </a:pPr>
                      <a:r>
                        <a:rPr lang="en-US" sz="1600" kern="0" dirty="0">
                          <a:solidFill>
                            <a:srgbClr val="000000"/>
                          </a:solidFill>
                          <a:effectLst/>
                          <a:latin typeface="+mn-ea"/>
                          <a:ea typeface="+mn-ea"/>
                          <a:cs typeface="ＭＳ Ｐゴシック" panose="020B0600070205080204" pitchFamily="50" charset="-128"/>
                        </a:rPr>
                        <a:t>Y</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kern="100" dirty="0">
                          <a:effectLst/>
                          <a:latin typeface="+mn-ea"/>
                          <a:ea typeface="+mn-ea"/>
                          <a:cs typeface="Times New Roman" panose="02020603050405020304" pitchFamily="18" charset="0"/>
                        </a:rPr>
                        <a:t>A</a:t>
                      </a:r>
                      <a:r>
                        <a:rPr lang="ja-JP" altLang="en-US" sz="1600" kern="100" dirty="0">
                          <a:effectLst/>
                          <a:latin typeface="+mn-ea"/>
                          <a:ea typeface="+mn-ea"/>
                          <a:cs typeface="Times New Roman" panose="02020603050405020304" pitchFamily="18" charset="0"/>
                        </a:rPr>
                        <a:t>市△△町</a:t>
                      </a:r>
                      <a:r>
                        <a:rPr lang="en-US" altLang="ja-JP" sz="1600" kern="100" dirty="0">
                          <a:effectLst/>
                          <a:latin typeface="+mn-ea"/>
                          <a:ea typeface="+mn-ea"/>
                          <a:cs typeface="Times New Roman" panose="02020603050405020304" pitchFamily="18" charset="0"/>
                        </a:rPr>
                        <a:t>4-5</a:t>
                      </a:r>
                      <a:endParaRPr lang="ja-JP" altLang="ja-JP" sz="1600" kern="100" dirty="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689751648"/>
                  </a:ext>
                </a:extLst>
              </a:tr>
              <a:tr h="272879">
                <a:tc>
                  <a:txBody>
                    <a:bodyPr/>
                    <a:lstStyle/>
                    <a:p>
                      <a:pPr algn="ctr">
                        <a:spcAft>
                          <a:spcPts val="0"/>
                        </a:spcAft>
                      </a:pPr>
                      <a:r>
                        <a:rPr lang="en-US" sz="1600" kern="0" dirty="0">
                          <a:solidFill>
                            <a:srgbClr val="000000"/>
                          </a:solidFill>
                          <a:effectLst/>
                          <a:latin typeface="+mn-ea"/>
                          <a:ea typeface="+mn-ea"/>
                          <a:cs typeface="ＭＳ Ｐゴシック" panose="020B0600070205080204" pitchFamily="50" charset="-128"/>
                        </a:rPr>
                        <a:t>Z</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kern="100" dirty="0">
                          <a:effectLst/>
                          <a:latin typeface="+mn-ea"/>
                          <a:ea typeface="+mn-ea"/>
                          <a:cs typeface="Times New Roman" panose="02020603050405020304" pitchFamily="18" charset="0"/>
                        </a:rPr>
                        <a:t>A</a:t>
                      </a:r>
                      <a:r>
                        <a:rPr lang="ja-JP" altLang="en-US" sz="1600" kern="100" dirty="0">
                          <a:effectLst/>
                          <a:latin typeface="+mn-ea"/>
                          <a:ea typeface="+mn-ea"/>
                          <a:cs typeface="Times New Roman" panose="02020603050405020304" pitchFamily="18" charset="0"/>
                        </a:rPr>
                        <a:t>市□□町</a:t>
                      </a:r>
                      <a:r>
                        <a:rPr lang="en-US" altLang="ja-JP" sz="1600" kern="100" dirty="0">
                          <a:effectLst/>
                          <a:latin typeface="+mn-ea"/>
                          <a:ea typeface="+mn-ea"/>
                          <a:cs typeface="Times New Roman" panose="02020603050405020304" pitchFamily="18" charset="0"/>
                        </a:rPr>
                        <a:t>6-1</a:t>
                      </a:r>
                      <a:endParaRPr lang="ja-JP" altLang="ja-JP" sz="1600" kern="100" dirty="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603512540"/>
                  </a:ext>
                </a:extLst>
              </a:tr>
            </a:tbl>
          </a:graphicData>
        </a:graphic>
      </p:graphicFrame>
      <p:sp>
        <p:nvSpPr>
          <p:cNvPr id="30" name="矢印: 下 29">
            <a:extLst>
              <a:ext uri="{FF2B5EF4-FFF2-40B4-BE49-F238E27FC236}">
                <a16:creationId xmlns:a16="http://schemas.microsoft.com/office/drawing/2014/main" id="{B164B786-BCF6-474B-97F7-F194BA9C8F75}"/>
              </a:ext>
            </a:extLst>
          </p:cNvPr>
          <p:cNvSpPr/>
          <p:nvPr/>
        </p:nvSpPr>
        <p:spPr>
          <a:xfrm>
            <a:off x="7128284" y="3439440"/>
            <a:ext cx="57606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D2D5A700-2939-4B75-9C95-9F72724FFCFE}"/>
              </a:ext>
            </a:extLst>
          </p:cNvPr>
          <p:cNvPicPr>
            <a:picLocks noChangeAspect="1"/>
          </p:cNvPicPr>
          <p:nvPr/>
        </p:nvPicPr>
        <p:blipFill>
          <a:blip r:embed="rId4"/>
          <a:stretch>
            <a:fillRect/>
          </a:stretch>
        </p:blipFill>
        <p:spPr>
          <a:xfrm>
            <a:off x="5737075" y="4125877"/>
            <a:ext cx="3228055" cy="2209293"/>
          </a:xfrm>
          <a:prstGeom prst="rect">
            <a:avLst/>
          </a:prstGeom>
          <a:ln>
            <a:solidFill>
              <a:schemeClr val="tx1"/>
            </a:solidFill>
          </a:ln>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39AF2A5B-47C6-4B7E-A92D-203C8C7279A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121254" y="4140344"/>
            <a:ext cx="198908" cy="318253"/>
          </a:xfrm>
          <a:prstGeom prst="rect">
            <a:avLst/>
          </a:prstGeom>
        </p:spPr>
      </p:pic>
      <p:pic>
        <p:nvPicPr>
          <p:cNvPr id="31" name="図 30">
            <a:extLst>
              <a:ext uri="{FF2B5EF4-FFF2-40B4-BE49-F238E27FC236}">
                <a16:creationId xmlns:a16="http://schemas.microsoft.com/office/drawing/2014/main" id="{1CF3BBAD-723B-46C6-A430-65DA6BD5625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021800" y="4725638"/>
            <a:ext cx="198908" cy="318253"/>
          </a:xfrm>
          <a:prstGeom prst="rect">
            <a:avLst/>
          </a:prstGeom>
        </p:spPr>
      </p:pic>
      <p:pic>
        <p:nvPicPr>
          <p:cNvPr id="32" name="図 31">
            <a:extLst>
              <a:ext uri="{FF2B5EF4-FFF2-40B4-BE49-F238E27FC236}">
                <a16:creationId xmlns:a16="http://schemas.microsoft.com/office/drawing/2014/main" id="{FAFBFFB2-E405-46A7-96B6-EDD1ABB2AF9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8244408" y="5612111"/>
            <a:ext cx="198908" cy="318253"/>
          </a:xfrm>
          <a:prstGeom prst="rect">
            <a:avLst/>
          </a:prstGeom>
        </p:spPr>
      </p:pic>
      <p:sp>
        <p:nvSpPr>
          <p:cNvPr id="9" name="四角形: 角を丸くする 8">
            <a:extLst>
              <a:ext uri="{FF2B5EF4-FFF2-40B4-BE49-F238E27FC236}">
                <a16:creationId xmlns:a16="http://schemas.microsoft.com/office/drawing/2014/main" id="{365EE319-8CE8-4DCC-8522-2278FCB586C7}"/>
              </a:ext>
            </a:extLst>
          </p:cNvPr>
          <p:cNvSpPr/>
          <p:nvPr/>
        </p:nvSpPr>
        <p:spPr>
          <a:xfrm>
            <a:off x="6184114" y="6010462"/>
            <a:ext cx="2088232" cy="29120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n-ea"/>
              </a:rPr>
              <a:t>まもなく</a:t>
            </a:r>
            <a:r>
              <a:rPr kumimoji="1" lang="en-US" altLang="ja-JP" sz="1400" dirty="0">
                <a:solidFill>
                  <a:schemeClr val="tx1"/>
                </a:solidFill>
                <a:latin typeface="+mn-ea"/>
              </a:rPr>
              <a:t>X</a:t>
            </a:r>
            <a:r>
              <a:rPr kumimoji="1" lang="ja-JP" altLang="en-US" sz="1400" dirty="0">
                <a:solidFill>
                  <a:schemeClr val="tx1"/>
                </a:solidFill>
                <a:latin typeface="+mn-ea"/>
              </a:rPr>
              <a:t>避難所です</a:t>
            </a:r>
          </a:p>
        </p:txBody>
      </p:sp>
      <p:cxnSp>
        <p:nvCxnSpPr>
          <p:cNvPr id="10" name="直線コネクタ 9">
            <a:extLst>
              <a:ext uri="{FF2B5EF4-FFF2-40B4-BE49-F238E27FC236}">
                <a16:creationId xmlns:a16="http://schemas.microsoft.com/office/drawing/2014/main" id="{1170DF74-8EBA-4D8E-A334-43B667A6D2DE}"/>
              </a:ext>
            </a:extLst>
          </p:cNvPr>
          <p:cNvCxnSpPr/>
          <p:nvPr/>
        </p:nvCxnSpPr>
        <p:spPr>
          <a:xfrm>
            <a:off x="1856287" y="5746824"/>
            <a:ext cx="32403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5547AA6-C1C7-4F20-B50B-33EAA6D8632D}"/>
              </a:ext>
            </a:extLst>
          </p:cNvPr>
          <p:cNvCxnSpPr>
            <a:cxnSpLocks/>
          </p:cNvCxnSpPr>
          <p:nvPr/>
        </p:nvCxnSpPr>
        <p:spPr>
          <a:xfrm>
            <a:off x="1856287" y="4140344"/>
            <a:ext cx="0" cy="1870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78EE975-C592-4DA1-8444-DAB5947BCDEC}"/>
              </a:ext>
            </a:extLst>
          </p:cNvPr>
          <p:cNvSpPr txBox="1"/>
          <p:nvPr/>
        </p:nvSpPr>
        <p:spPr>
          <a:xfrm>
            <a:off x="5005725" y="5791864"/>
            <a:ext cx="338554" cy="276999"/>
          </a:xfrm>
          <a:prstGeom prst="rect">
            <a:avLst/>
          </a:prstGeom>
          <a:noFill/>
        </p:spPr>
        <p:txBody>
          <a:bodyPr wrap="none" rtlCol="0">
            <a:spAutoFit/>
          </a:bodyPr>
          <a:lstStyle/>
          <a:p>
            <a:r>
              <a:rPr kumimoji="1" lang="ja-JP" altLang="en-US" sz="1200" dirty="0"/>
              <a:t>月</a:t>
            </a:r>
          </a:p>
        </p:txBody>
      </p:sp>
      <p:cxnSp>
        <p:nvCxnSpPr>
          <p:cNvPr id="25" name="直線コネクタ 24">
            <a:extLst>
              <a:ext uri="{FF2B5EF4-FFF2-40B4-BE49-F238E27FC236}">
                <a16:creationId xmlns:a16="http://schemas.microsoft.com/office/drawing/2014/main" id="{5FB4764A-6A1E-4E7D-A040-6FB789E77577}"/>
              </a:ext>
            </a:extLst>
          </p:cNvPr>
          <p:cNvCxnSpPr/>
          <p:nvPr/>
        </p:nvCxnSpPr>
        <p:spPr>
          <a:xfrm>
            <a:off x="1856287" y="5230523"/>
            <a:ext cx="32403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137E414-1AF4-4442-91F8-2FD76F30D9D9}"/>
              </a:ext>
            </a:extLst>
          </p:cNvPr>
          <p:cNvCxnSpPr>
            <a:cxnSpLocks/>
          </p:cNvCxnSpPr>
          <p:nvPr/>
        </p:nvCxnSpPr>
        <p:spPr>
          <a:xfrm>
            <a:off x="3059832" y="4272470"/>
            <a:ext cx="0" cy="149876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AE2C0342-0384-496F-BD88-983B960C0FD9}"/>
              </a:ext>
            </a:extLst>
          </p:cNvPr>
          <p:cNvCxnSpPr>
            <a:cxnSpLocks/>
          </p:cNvCxnSpPr>
          <p:nvPr/>
        </p:nvCxnSpPr>
        <p:spPr>
          <a:xfrm>
            <a:off x="3923928" y="4272470"/>
            <a:ext cx="0" cy="149876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5CDA628D-495C-4741-A930-C8D8F74CEA83}"/>
              </a:ext>
            </a:extLst>
          </p:cNvPr>
          <p:cNvCxnSpPr>
            <a:cxnSpLocks/>
          </p:cNvCxnSpPr>
          <p:nvPr/>
        </p:nvCxnSpPr>
        <p:spPr>
          <a:xfrm>
            <a:off x="2195736" y="4294507"/>
            <a:ext cx="0" cy="149876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701E8AF-6A41-4073-9D6A-C72716F91A8A}"/>
              </a:ext>
            </a:extLst>
          </p:cNvPr>
          <p:cNvCxnSpPr>
            <a:cxnSpLocks/>
          </p:cNvCxnSpPr>
          <p:nvPr/>
        </p:nvCxnSpPr>
        <p:spPr>
          <a:xfrm>
            <a:off x="4788024" y="4294507"/>
            <a:ext cx="0" cy="149876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378C4A46-A31A-46C3-8027-3E4CE3EF6359}"/>
              </a:ext>
            </a:extLst>
          </p:cNvPr>
          <p:cNvCxnSpPr/>
          <p:nvPr/>
        </p:nvCxnSpPr>
        <p:spPr>
          <a:xfrm>
            <a:off x="1856287" y="4300212"/>
            <a:ext cx="32403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754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5</a:t>
            </a:fld>
            <a:endParaRPr kumimoji="1" lang="ja-JP" altLang="en-US"/>
          </a:p>
        </p:txBody>
      </p:sp>
      <p:sp>
        <p:nvSpPr>
          <p:cNvPr id="11" name="正方形/長方形 10"/>
          <p:cNvSpPr/>
          <p:nvPr/>
        </p:nvSpPr>
        <p:spPr>
          <a:xfrm>
            <a:off x="442020" y="1432967"/>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アプリケーションで利用するためには、</a:t>
            </a:r>
            <a:r>
              <a:rPr lang="ja-JP" altLang="en-US" sz="2000" dirty="0">
                <a:solidFill>
                  <a:srgbClr val="FF0000"/>
                </a:solidFill>
                <a:latin typeface="+mn-ea"/>
                <a:cs typeface="Meiryo UI" panose="020B0604030504040204" pitchFamily="50" charset="-128"/>
              </a:rPr>
              <a:t>二次利用できる利用ルール</a:t>
            </a:r>
            <a:r>
              <a:rPr lang="ja-JP" altLang="en-US" sz="2000" dirty="0">
                <a:solidFill>
                  <a:schemeClr val="tx1"/>
                </a:solidFill>
                <a:latin typeface="+mn-ea"/>
                <a:cs typeface="Meiryo UI" panose="020B0604030504040204" pitchFamily="50" charset="-128"/>
              </a:rPr>
              <a:t>が必要です。</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17" name="四角形: 角を丸くする 16">
            <a:extLst>
              <a:ext uri="{FF2B5EF4-FFF2-40B4-BE49-F238E27FC236}">
                <a16:creationId xmlns:a16="http://schemas.microsoft.com/office/drawing/2014/main" id="{C6452CBA-C654-49C3-AB12-17FD5D73039B}"/>
              </a:ext>
            </a:extLst>
          </p:cNvPr>
          <p:cNvSpPr/>
          <p:nvPr/>
        </p:nvSpPr>
        <p:spPr>
          <a:xfrm>
            <a:off x="107503" y="2230009"/>
            <a:ext cx="8474508" cy="2004404"/>
          </a:xfrm>
          <a:prstGeom prst="roundRect">
            <a:avLst/>
          </a:prstGeom>
          <a:no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endParaRPr>
          </a:p>
        </p:txBody>
      </p:sp>
      <p:sp>
        <p:nvSpPr>
          <p:cNvPr id="13" name="正方形/長方形 12">
            <a:extLst>
              <a:ext uri="{FF2B5EF4-FFF2-40B4-BE49-F238E27FC236}">
                <a16:creationId xmlns:a16="http://schemas.microsoft.com/office/drawing/2014/main" id="{C1A10BEC-68E1-4119-AD93-5F9B5A23102E}"/>
              </a:ext>
            </a:extLst>
          </p:cNvPr>
          <p:cNvSpPr/>
          <p:nvPr/>
        </p:nvSpPr>
        <p:spPr>
          <a:xfrm>
            <a:off x="500565" y="2060732"/>
            <a:ext cx="2962671" cy="338554"/>
          </a:xfrm>
          <a:prstGeom prst="rect">
            <a:avLst/>
          </a:prstGeom>
          <a:solidFill>
            <a:schemeClr val="bg1"/>
          </a:solidFill>
        </p:spPr>
        <p:txBody>
          <a:bodyPr wrap="none">
            <a:spAutoFit/>
          </a:bodyPr>
          <a:lstStyle/>
          <a:p>
            <a:r>
              <a:rPr lang="ja-JP" altLang="en-US" sz="1600" dirty="0">
                <a:latin typeface="+mn-ea"/>
                <a:cs typeface="Meiryo UI" panose="020B0604030504040204" pitchFamily="50" charset="-128"/>
              </a:rPr>
              <a:t>二次利用できない利用ルールの例</a:t>
            </a:r>
          </a:p>
        </p:txBody>
      </p:sp>
      <p:sp>
        <p:nvSpPr>
          <p:cNvPr id="23" name="四角形: 角を丸くする 22">
            <a:extLst>
              <a:ext uri="{FF2B5EF4-FFF2-40B4-BE49-F238E27FC236}">
                <a16:creationId xmlns:a16="http://schemas.microsoft.com/office/drawing/2014/main" id="{3FC23178-D9DE-4B08-B856-5DD20A6B5F77}"/>
              </a:ext>
            </a:extLst>
          </p:cNvPr>
          <p:cNvSpPr/>
          <p:nvPr/>
        </p:nvSpPr>
        <p:spPr>
          <a:xfrm>
            <a:off x="114214" y="4488471"/>
            <a:ext cx="8490233" cy="2252897"/>
          </a:xfrm>
          <a:prstGeom prst="roundRect">
            <a:avLst/>
          </a:prstGeom>
          <a:no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endParaRPr>
          </a:p>
        </p:txBody>
      </p:sp>
      <p:sp>
        <p:nvSpPr>
          <p:cNvPr id="24" name="正方形/長方形 23">
            <a:extLst>
              <a:ext uri="{FF2B5EF4-FFF2-40B4-BE49-F238E27FC236}">
                <a16:creationId xmlns:a16="http://schemas.microsoft.com/office/drawing/2014/main" id="{DBB38B51-161F-4D34-BC90-7E592825FA94}"/>
              </a:ext>
            </a:extLst>
          </p:cNvPr>
          <p:cNvSpPr/>
          <p:nvPr/>
        </p:nvSpPr>
        <p:spPr>
          <a:xfrm>
            <a:off x="304715" y="4348342"/>
            <a:ext cx="6266459" cy="338554"/>
          </a:xfrm>
          <a:prstGeom prst="rect">
            <a:avLst/>
          </a:prstGeom>
          <a:solidFill>
            <a:schemeClr val="bg1"/>
          </a:solidFill>
        </p:spPr>
        <p:txBody>
          <a:bodyPr wrap="none">
            <a:spAutoFit/>
          </a:bodyPr>
          <a:lstStyle/>
          <a:p>
            <a:r>
              <a:rPr lang="ja-JP" altLang="en-US" sz="1600" dirty="0">
                <a:latin typeface="+mn-ea"/>
                <a:cs typeface="Meiryo UI" panose="020B0604030504040204" pitchFamily="50" charset="-128"/>
              </a:rPr>
              <a:t>二次利用できる利用ルールの例（政府標準利用規約 </a:t>
            </a:r>
            <a:r>
              <a:rPr lang="en-US" altLang="ja-JP" sz="1600" dirty="0">
                <a:latin typeface="+mn-ea"/>
                <a:cs typeface="Meiryo UI" panose="020B0604030504040204" pitchFamily="50" charset="-128"/>
              </a:rPr>
              <a:t>2.0</a:t>
            </a:r>
            <a:r>
              <a:rPr lang="ja-JP" altLang="en-US" sz="1600" dirty="0">
                <a:latin typeface="+mn-ea"/>
                <a:cs typeface="Meiryo UI" panose="020B0604030504040204" pitchFamily="50" charset="-128"/>
              </a:rPr>
              <a:t>版より抜粋）</a:t>
            </a:r>
          </a:p>
        </p:txBody>
      </p:sp>
      <p:sp>
        <p:nvSpPr>
          <p:cNvPr id="25" name="正方形/長方形 24">
            <a:extLst>
              <a:ext uri="{FF2B5EF4-FFF2-40B4-BE49-F238E27FC236}">
                <a16:creationId xmlns:a16="http://schemas.microsoft.com/office/drawing/2014/main" id="{83945E75-87DF-41FF-A102-EB34C4E93910}"/>
              </a:ext>
            </a:extLst>
          </p:cNvPr>
          <p:cNvSpPr/>
          <p:nvPr/>
        </p:nvSpPr>
        <p:spPr>
          <a:xfrm>
            <a:off x="304714" y="4777920"/>
            <a:ext cx="8011701" cy="16118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mn-ea"/>
              </a:rPr>
              <a:t>…</a:t>
            </a:r>
            <a:r>
              <a:rPr kumimoji="1" lang="ja-JP" altLang="en-US" sz="1400" dirty="0">
                <a:solidFill>
                  <a:schemeClr val="tx1"/>
                </a:solidFill>
                <a:latin typeface="+mn-ea"/>
              </a:rPr>
              <a:t>カタログ掲載実データ</a:t>
            </a:r>
            <a:r>
              <a:rPr kumimoji="1" lang="en-US" altLang="ja-JP" sz="1400" dirty="0">
                <a:solidFill>
                  <a:schemeClr val="tx1"/>
                </a:solidFill>
                <a:latin typeface="+mn-ea"/>
              </a:rPr>
              <a:t>…</a:t>
            </a:r>
            <a:r>
              <a:rPr kumimoji="1" lang="ja-JP" altLang="en-US" sz="1400" dirty="0">
                <a:solidFill>
                  <a:schemeClr val="tx1"/>
                </a:solidFill>
                <a:latin typeface="+mn-ea"/>
              </a:rPr>
              <a:t>は、</a:t>
            </a:r>
            <a:r>
              <a:rPr kumimoji="1" lang="ja-JP" altLang="en-US" sz="1400" u="sng" dirty="0">
                <a:solidFill>
                  <a:schemeClr val="tx1"/>
                </a:solidFill>
                <a:latin typeface="+mn-ea"/>
              </a:rPr>
              <a:t>クリエイティブ・コモンズ・ライセンス（以下「</a:t>
            </a:r>
            <a:r>
              <a:rPr kumimoji="1" lang="en-US" altLang="ja-JP" sz="1400" u="sng" dirty="0">
                <a:solidFill>
                  <a:schemeClr val="tx1"/>
                </a:solidFill>
                <a:latin typeface="+mn-ea"/>
              </a:rPr>
              <a:t>CC</a:t>
            </a:r>
            <a:r>
              <a:rPr kumimoji="1" lang="ja-JP" altLang="en-US" sz="1400" u="sng" dirty="0">
                <a:solidFill>
                  <a:schemeClr val="tx1"/>
                </a:solidFill>
                <a:latin typeface="+mn-ea"/>
              </a:rPr>
              <a:t>ライセンス」といいます。）の表示</a:t>
            </a:r>
            <a:r>
              <a:rPr kumimoji="1" lang="en-US" altLang="ja-JP" sz="1400" u="sng" dirty="0">
                <a:solidFill>
                  <a:schemeClr val="tx1"/>
                </a:solidFill>
                <a:latin typeface="+mn-ea"/>
              </a:rPr>
              <a:t>4.0</a:t>
            </a:r>
            <a:r>
              <a:rPr kumimoji="1" lang="ja-JP" altLang="en-US" sz="1400" u="sng" dirty="0">
                <a:solidFill>
                  <a:schemeClr val="tx1"/>
                </a:solidFill>
                <a:latin typeface="+mn-ea"/>
              </a:rPr>
              <a:t>　国際</a:t>
            </a:r>
            <a:r>
              <a:rPr kumimoji="1" lang="en-US" altLang="ja-JP" sz="1400" u="sng" dirty="0">
                <a:solidFill>
                  <a:schemeClr val="tx1"/>
                </a:solidFill>
                <a:latin typeface="+mn-ea"/>
              </a:rPr>
              <a:t>…</a:t>
            </a:r>
            <a:r>
              <a:rPr kumimoji="1" lang="ja-JP" altLang="en-US" sz="1400" u="sng" dirty="0">
                <a:solidFill>
                  <a:schemeClr val="tx1"/>
                </a:solidFill>
                <a:latin typeface="+mn-ea"/>
              </a:rPr>
              <a:t>により利用できます</a:t>
            </a:r>
            <a:r>
              <a:rPr kumimoji="1" lang="ja-JP" altLang="en-US" sz="1400" dirty="0">
                <a:solidFill>
                  <a:schemeClr val="tx1"/>
                </a:solidFill>
                <a:latin typeface="+mn-ea"/>
              </a:rPr>
              <a:t>。</a:t>
            </a:r>
            <a:endParaRPr kumimoji="1" lang="en-US" altLang="ja-JP" sz="1400" dirty="0">
              <a:solidFill>
                <a:schemeClr val="tx1"/>
              </a:solidFill>
              <a:latin typeface="+mn-ea"/>
            </a:endParaRPr>
          </a:p>
          <a:p>
            <a:r>
              <a:rPr kumimoji="1" lang="ja-JP" altLang="en-US" sz="1400" dirty="0">
                <a:solidFill>
                  <a:schemeClr val="tx1"/>
                </a:solidFill>
                <a:latin typeface="+mn-ea"/>
              </a:rPr>
              <a:t>なお、数値データ、簡単な表・グラフ等のデータは著作権の対象ではありませんので、</a:t>
            </a:r>
            <a:r>
              <a:rPr kumimoji="1" lang="en-US" altLang="ja-JP" sz="1400" dirty="0">
                <a:solidFill>
                  <a:schemeClr val="tx1"/>
                </a:solidFill>
                <a:latin typeface="+mn-ea"/>
              </a:rPr>
              <a:t>…</a:t>
            </a:r>
            <a:r>
              <a:rPr kumimoji="1" lang="ja-JP" altLang="en-US" sz="1400" dirty="0" err="1">
                <a:solidFill>
                  <a:schemeClr val="tx1"/>
                </a:solidFill>
                <a:latin typeface="+mn-ea"/>
              </a:rPr>
              <a:t>、</a:t>
            </a:r>
            <a:r>
              <a:rPr kumimoji="1" lang="ja-JP" altLang="en-US" sz="1400" u="sng" dirty="0">
                <a:solidFill>
                  <a:schemeClr val="tx1"/>
                </a:solidFill>
                <a:latin typeface="+mn-ea"/>
              </a:rPr>
              <a:t>自由に利用できます</a:t>
            </a:r>
            <a:r>
              <a:rPr kumimoji="1" lang="ja-JP" altLang="en-US" sz="1400" dirty="0">
                <a:solidFill>
                  <a:schemeClr val="tx1"/>
                </a:solidFill>
                <a:latin typeface="+mn-ea"/>
              </a:rPr>
              <a:t>。</a:t>
            </a:r>
            <a:endParaRPr kumimoji="1" lang="en-US" altLang="ja-JP" sz="1400" dirty="0">
              <a:solidFill>
                <a:schemeClr val="tx1"/>
              </a:solidFill>
              <a:latin typeface="+mn-ea"/>
            </a:endParaRPr>
          </a:p>
        </p:txBody>
      </p:sp>
      <p:sp>
        <p:nvSpPr>
          <p:cNvPr id="21" name="正方形/長方形 20">
            <a:extLst>
              <a:ext uri="{FF2B5EF4-FFF2-40B4-BE49-F238E27FC236}">
                <a16:creationId xmlns:a16="http://schemas.microsoft.com/office/drawing/2014/main" id="{2185C19C-3FF4-45D0-A9CE-FDCB20268493}"/>
              </a:ext>
            </a:extLst>
          </p:cNvPr>
          <p:cNvSpPr/>
          <p:nvPr/>
        </p:nvSpPr>
        <p:spPr>
          <a:xfrm>
            <a:off x="304714" y="2526429"/>
            <a:ext cx="7939694" cy="11678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当ホームページの内容について、</a:t>
            </a:r>
            <a:r>
              <a:rPr kumimoji="1" lang="ja-JP" altLang="en-US" sz="1400" u="sng" dirty="0">
                <a:solidFill>
                  <a:schemeClr val="tx1"/>
                </a:solidFill>
              </a:rPr>
              <a:t>「私的使用のための複製」や「引用」など著作権法上認められた場合を除き、無断で複製・転用することはできません</a:t>
            </a:r>
            <a:r>
              <a:rPr kumimoji="1" lang="ja-JP" altLang="en-US" sz="1400" dirty="0">
                <a:solidFill>
                  <a:schemeClr val="tx1"/>
                </a:solidFill>
              </a:rPr>
              <a:t>。</a:t>
            </a:r>
          </a:p>
        </p:txBody>
      </p:sp>
      <p:sp>
        <p:nvSpPr>
          <p:cNvPr id="26" name="テキスト ボックス 25">
            <a:extLst>
              <a:ext uri="{FF2B5EF4-FFF2-40B4-BE49-F238E27FC236}">
                <a16:creationId xmlns:a16="http://schemas.microsoft.com/office/drawing/2014/main" id="{5AB0CECD-2EA4-4A1F-866E-5734068F0C16}"/>
              </a:ext>
            </a:extLst>
          </p:cNvPr>
          <p:cNvSpPr txBox="1"/>
          <p:nvPr/>
        </p:nvSpPr>
        <p:spPr>
          <a:xfrm>
            <a:off x="3475564" y="6427080"/>
            <a:ext cx="4536504" cy="276999"/>
          </a:xfrm>
          <a:prstGeom prst="rect">
            <a:avLst/>
          </a:prstGeom>
          <a:noFill/>
        </p:spPr>
        <p:txBody>
          <a:bodyPr wrap="square" rtlCol="0">
            <a:spAutoFit/>
          </a:bodyPr>
          <a:lstStyle/>
          <a:p>
            <a:r>
              <a:rPr kumimoji="1" lang="ja-JP" altLang="en-US" sz="1200" dirty="0"/>
              <a:t>出典：</a:t>
            </a:r>
            <a:r>
              <a:rPr kumimoji="1" lang="en-US" altLang="ja-JP" sz="1200" dirty="0">
                <a:hlinkClick r:id="rId3">
                  <a:extLst>
                    <a:ext uri="{A12FA001-AC4F-418D-AE19-62706E023703}">
                      <ahyp:hlinkClr xmlns:ahyp="http://schemas.microsoft.com/office/drawing/2018/hyperlinkcolor" xmlns="" val="tx"/>
                    </a:ext>
                  </a:extLst>
                </a:hlinkClick>
              </a:rPr>
              <a:t>http://www.data.go.jp/terms-of-use/terms-of-use/</a:t>
            </a:r>
            <a:endParaRPr kumimoji="1" lang="en" altLang="ja-JP" sz="1200" dirty="0"/>
          </a:p>
        </p:txBody>
      </p:sp>
      <p:sp>
        <p:nvSpPr>
          <p:cNvPr id="18" name="正方形/長方形 17">
            <a:extLst>
              <a:ext uri="{FF2B5EF4-FFF2-40B4-BE49-F238E27FC236}">
                <a16:creationId xmlns:a16="http://schemas.microsoft.com/office/drawing/2014/main" id="{68619322-3398-4583-8CB8-8CECB552AAA9}"/>
              </a:ext>
            </a:extLst>
          </p:cNvPr>
          <p:cNvSpPr/>
          <p:nvPr/>
        </p:nvSpPr>
        <p:spPr>
          <a:xfrm>
            <a:off x="215900" y="840309"/>
            <a:ext cx="277192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②　二次利用とは？</a:t>
            </a:r>
          </a:p>
        </p:txBody>
      </p:sp>
    </p:spTree>
    <p:extLst>
      <p:ext uri="{BB962C8B-B14F-4D97-AF65-F5344CB8AC3E}">
        <p14:creationId xmlns:p14="http://schemas.microsoft.com/office/powerpoint/2010/main" val="264478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6</a:t>
            </a:fld>
            <a:endParaRPr kumimoji="1" lang="ja-JP" altLang="en-US"/>
          </a:p>
        </p:txBody>
      </p:sp>
      <p:sp>
        <p:nvSpPr>
          <p:cNvPr id="11" name="正方形/長方形 10"/>
          <p:cNvSpPr/>
          <p:nvPr/>
        </p:nvSpPr>
        <p:spPr>
          <a:xfrm>
            <a:off x="442020" y="1432967"/>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u="sng" dirty="0">
                <a:solidFill>
                  <a:srgbClr val="FF0000"/>
                </a:solidFill>
                <a:latin typeface="+mn-ea"/>
                <a:cs typeface="Meiryo UI" panose="020B0604030504040204" pitchFamily="50" charset="-128"/>
              </a:rPr>
              <a:t>機械判読に適した形</a:t>
            </a:r>
            <a:r>
              <a:rPr lang="ja-JP" altLang="en-US" sz="2000" dirty="0">
                <a:solidFill>
                  <a:schemeClr val="tx1"/>
                </a:solidFill>
                <a:latin typeface="+mn-ea"/>
                <a:cs typeface="Meiryo UI" panose="020B0604030504040204" pitchFamily="50" charset="-128"/>
              </a:rPr>
              <a:t>とは、コンピュータが扱いやすい形式です。</a:t>
            </a:r>
          </a:p>
          <a:p>
            <a:r>
              <a:rPr lang="ja-JP" altLang="en-US" sz="2000" dirty="0">
                <a:solidFill>
                  <a:schemeClr val="tx1"/>
                </a:solidFill>
                <a:latin typeface="+mn-ea"/>
                <a:cs typeface="Meiryo UI" panose="020B0604030504040204" pitchFamily="50" charset="-128"/>
              </a:rPr>
              <a:t>機械判読に適した形のデータは、アプリケーションから加工・利用しやすくなります。</a:t>
            </a:r>
          </a:p>
        </p:txBody>
      </p:sp>
      <p:sp>
        <p:nvSpPr>
          <p:cNvPr id="29" name="正方形/長方形 28"/>
          <p:cNvSpPr/>
          <p:nvPr/>
        </p:nvSpPr>
        <p:spPr>
          <a:xfrm>
            <a:off x="215900" y="840309"/>
            <a:ext cx="277192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③　機械判読とは？</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12" name="正方形/長方形 11">
            <a:extLst>
              <a:ext uri="{FF2B5EF4-FFF2-40B4-BE49-F238E27FC236}">
                <a16:creationId xmlns:a16="http://schemas.microsoft.com/office/drawing/2014/main" id="{DB487B83-59B1-42DE-A1FF-A154532CBFAF}"/>
              </a:ext>
            </a:extLst>
          </p:cNvPr>
          <p:cNvSpPr/>
          <p:nvPr/>
        </p:nvSpPr>
        <p:spPr>
          <a:xfrm>
            <a:off x="296602" y="4052739"/>
            <a:ext cx="4032448" cy="5873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tx1"/>
                </a:solidFill>
                <a:latin typeface="+mn-ea"/>
                <a:cs typeface="Meiryo UI" panose="020B0604030504040204" pitchFamily="50" charset="-128"/>
              </a:rPr>
              <a:t>人間は、この表をみて、</a:t>
            </a:r>
            <a:r>
              <a:rPr lang="en-US" altLang="ja-JP" sz="1400" dirty="0">
                <a:solidFill>
                  <a:schemeClr val="tx1"/>
                </a:solidFill>
                <a:latin typeface="+mn-ea"/>
                <a:cs typeface="Meiryo UI" panose="020B0604030504040204" pitchFamily="50" charset="-128"/>
              </a:rPr>
              <a:t>2018</a:t>
            </a:r>
            <a:r>
              <a:rPr lang="ja-JP" altLang="en-US" sz="1400" dirty="0">
                <a:solidFill>
                  <a:schemeClr val="tx1"/>
                </a:solidFill>
                <a:latin typeface="+mn-ea"/>
                <a:cs typeface="Meiryo UI" panose="020B0604030504040204" pitchFamily="50" charset="-128"/>
              </a:rPr>
              <a:t>年の</a:t>
            </a:r>
            <a:r>
              <a:rPr lang="en-US" altLang="ja-JP" sz="1400" dirty="0">
                <a:solidFill>
                  <a:schemeClr val="tx1"/>
                </a:solidFill>
                <a:latin typeface="+mn-ea"/>
                <a:cs typeface="Meiryo UI" panose="020B0604030504040204" pitchFamily="50" charset="-128"/>
              </a:rPr>
              <a:t>4</a:t>
            </a:r>
            <a:r>
              <a:rPr lang="ja-JP" altLang="en-US" sz="1400" dirty="0">
                <a:solidFill>
                  <a:schemeClr val="tx1"/>
                </a:solidFill>
                <a:latin typeface="+mn-ea"/>
                <a:cs typeface="Meiryo UI" panose="020B0604030504040204" pitchFamily="50" charset="-128"/>
              </a:rPr>
              <a:t>ヶ月分のデータが</a:t>
            </a:r>
          </a:p>
          <a:p>
            <a:r>
              <a:rPr lang="ja-JP" altLang="en-US" sz="1400" dirty="0">
                <a:solidFill>
                  <a:schemeClr val="tx1"/>
                </a:solidFill>
                <a:latin typeface="+mn-ea"/>
                <a:cs typeface="Meiryo UI" panose="020B0604030504040204" pitchFamily="50" charset="-128"/>
              </a:rPr>
              <a:t>掲載されていることが分かりますが、これをコンピュータは簡単に解釈できません。</a:t>
            </a:r>
          </a:p>
        </p:txBody>
      </p:sp>
      <p:graphicFrame>
        <p:nvGraphicFramePr>
          <p:cNvPr id="9" name="表 8">
            <a:extLst>
              <a:ext uri="{FF2B5EF4-FFF2-40B4-BE49-F238E27FC236}">
                <a16:creationId xmlns:a16="http://schemas.microsoft.com/office/drawing/2014/main" id="{59A5ED5F-B9E5-4B28-AAF0-32CC754F35F3}"/>
              </a:ext>
            </a:extLst>
          </p:cNvPr>
          <p:cNvGraphicFramePr>
            <a:graphicFrameLocks noGrp="1"/>
          </p:cNvGraphicFramePr>
          <p:nvPr>
            <p:extLst/>
          </p:nvPr>
        </p:nvGraphicFramePr>
        <p:xfrm>
          <a:off x="395536" y="2712277"/>
          <a:ext cx="4032450" cy="1097280"/>
        </p:xfrm>
        <a:graphic>
          <a:graphicData uri="http://schemas.openxmlformats.org/drawingml/2006/table">
            <a:tbl>
              <a:tblPr firstRow="1" bandRow="1">
                <a:tableStyleId>{5940675A-B579-460E-94D1-54222C63F5DA}</a:tableStyleId>
              </a:tblPr>
              <a:tblGrid>
                <a:gridCol w="672075">
                  <a:extLst>
                    <a:ext uri="{9D8B030D-6E8A-4147-A177-3AD203B41FA5}">
                      <a16:colId xmlns:a16="http://schemas.microsoft.com/office/drawing/2014/main" val="1299530340"/>
                    </a:ext>
                  </a:extLst>
                </a:gridCol>
                <a:gridCol w="672075">
                  <a:extLst>
                    <a:ext uri="{9D8B030D-6E8A-4147-A177-3AD203B41FA5}">
                      <a16:colId xmlns:a16="http://schemas.microsoft.com/office/drawing/2014/main" val="2573593880"/>
                    </a:ext>
                  </a:extLst>
                </a:gridCol>
                <a:gridCol w="672075">
                  <a:extLst>
                    <a:ext uri="{9D8B030D-6E8A-4147-A177-3AD203B41FA5}">
                      <a16:colId xmlns:a16="http://schemas.microsoft.com/office/drawing/2014/main" val="4074538299"/>
                    </a:ext>
                  </a:extLst>
                </a:gridCol>
                <a:gridCol w="672075">
                  <a:extLst>
                    <a:ext uri="{9D8B030D-6E8A-4147-A177-3AD203B41FA5}">
                      <a16:colId xmlns:a16="http://schemas.microsoft.com/office/drawing/2014/main" val="377358970"/>
                    </a:ext>
                  </a:extLst>
                </a:gridCol>
                <a:gridCol w="672075">
                  <a:extLst>
                    <a:ext uri="{9D8B030D-6E8A-4147-A177-3AD203B41FA5}">
                      <a16:colId xmlns:a16="http://schemas.microsoft.com/office/drawing/2014/main" val="783502597"/>
                    </a:ext>
                  </a:extLst>
                </a:gridCol>
                <a:gridCol w="672075">
                  <a:extLst>
                    <a:ext uri="{9D8B030D-6E8A-4147-A177-3AD203B41FA5}">
                      <a16:colId xmlns:a16="http://schemas.microsoft.com/office/drawing/2014/main" val="1081915113"/>
                    </a:ext>
                  </a:extLst>
                </a:gridCol>
              </a:tblGrid>
              <a:tr h="140659">
                <a:tc>
                  <a:txBody>
                    <a:bodyPr/>
                    <a:lstStyle/>
                    <a:p>
                      <a:pPr algn="ctr">
                        <a:spcAft>
                          <a:spcPts val="0"/>
                        </a:spcAft>
                      </a:pPr>
                      <a:r>
                        <a:rPr lang="ja-JP" altLang="en-US" sz="1400" kern="100" dirty="0">
                          <a:effectLst/>
                          <a:latin typeface="+mn-ea"/>
                          <a:ea typeface="+mn-ea"/>
                          <a:cs typeface="Times New Roman" panose="02020603050405020304" pitchFamily="18" charset="0"/>
                        </a:rPr>
                        <a:t>年</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ja-JP" sz="1600" kern="0" dirty="0">
                          <a:solidFill>
                            <a:srgbClr val="000000"/>
                          </a:solidFill>
                          <a:effectLst/>
                          <a:latin typeface="+mn-ea"/>
                          <a:ea typeface="+mn-ea"/>
                          <a:cs typeface="ＭＳ Ｐゴシック" panose="020B0600070205080204" pitchFamily="50" charset="-128"/>
                        </a:rPr>
                        <a:t>月</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600" kern="0">
                          <a:solidFill>
                            <a:srgbClr val="000000"/>
                          </a:solidFill>
                          <a:effectLst/>
                          <a:latin typeface="+mn-ea"/>
                          <a:ea typeface="+mn-ea"/>
                          <a:cs typeface="ＭＳ Ｐゴシック" panose="020B0600070205080204" pitchFamily="50" charset="-128"/>
                        </a:rPr>
                        <a:t>A</a:t>
                      </a:r>
                      <a:r>
                        <a:rPr lang="ja-JP" sz="1600" kern="0">
                          <a:solidFill>
                            <a:srgbClr val="000000"/>
                          </a:solidFill>
                          <a:effectLst/>
                          <a:latin typeface="+mn-ea"/>
                          <a:ea typeface="+mn-ea"/>
                          <a:cs typeface="ＭＳ Ｐゴシック" panose="020B0600070205080204" pitchFamily="50" charset="-128"/>
                        </a:rPr>
                        <a:t>市</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600" kern="0" dirty="0">
                          <a:solidFill>
                            <a:srgbClr val="000000"/>
                          </a:solidFill>
                          <a:effectLst/>
                          <a:latin typeface="+mn-ea"/>
                          <a:ea typeface="+mn-ea"/>
                          <a:cs typeface="ＭＳ Ｐゴシック" panose="020B0600070205080204" pitchFamily="50" charset="-128"/>
                        </a:rPr>
                        <a:t>B</a:t>
                      </a:r>
                      <a:r>
                        <a:rPr lang="ja-JP" sz="1600" kern="0" dirty="0">
                          <a:solidFill>
                            <a:srgbClr val="000000"/>
                          </a:solidFill>
                          <a:effectLst/>
                          <a:latin typeface="+mn-ea"/>
                          <a:ea typeface="+mn-ea"/>
                          <a:cs typeface="ＭＳ Ｐゴシック" panose="020B0600070205080204" pitchFamily="50" charset="-128"/>
                        </a:rPr>
                        <a:t>市</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600" kern="0">
                          <a:solidFill>
                            <a:srgbClr val="000000"/>
                          </a:solidFill>
                          <a:effectLst/>
                          <a:latin typeface="+mn-ea"/>
                          <a:ea typeface="+mn-ea"/>
                          <a:cs typeface="ＭＳ Ｐゴシック" panose="020B0600070205080204" pitchFamily="50" charset="-128"/>
                        </a:rPr>
                        <a:t>C</a:t>
                      </a:r>
                      <a:r>
                        <a:rPr lang="ja-JP" sz="1600" kern="0">
                          <a:solidFill>
                            <a:srgbClr val="000000"/>
                          </a:solidFill>
                          <a:effectLst/>
                          <a:latin typeface="+mn-ea"/>
                          <a:ea typeface="+mn-ea"/>
                          <a:cs typeface="ＭＳ Ｐゴシック" panose="020B0600070205080204" pitchFamily="50" charset="-128"/>
                        </a:rPr>
                        <a:t>市</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600" kern="0">
                          <a:solidFill>
                            <a:srgbClr val="000000"/>
                          </a:solidFill>
                          <a:effectLst/>
                          <a:latin typeface="+mn-ea"/>
                          <a:ea typeface="+mn-ea"/>
                          <a:cs typeface="ＭＳ Ｐゴシック" panose="020B0600070205080204" pitchFamily="50" charset="-128"/>
                        </a:rPr>
                        <a:t>D</a:t>
                      </a:r>
                      <a:r>
                        <a:rPr lang="ja-JP" sz="1600" kern="0">
                          <a:solidFill>
                            <a:srgbClr val="000000"/>
                          </a:solidFill>
                          <a:effectLst/>
                          <a:latin typeface="+mn-ea"/>
                          <a:ea typeface="+mn-ea"/>
                          <a:cs typeface="ＭＳ Ｐゴシック" panose="020B0600070205080204" pitchFamily="50" charset="-128"/>
                        </a:rPr>
                        <a:t>町</a:t>
                      </a:r>
                      <a:endParaRPr lang="ja-JP" sz="1400" kern="10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2378663766"/>
                  </a:ext>
                </a:extLst>
              </a:tr>
              <a:tr h="201860">
                <a:tc rowSpan="4">
                  <a:txBody>
                    <a:bodyPr/>
                    <a:lstStyle/>
                    <a:p>
                      <a:pPr algn="ctr">
                        <a:spcAft>
                          <a:spcPts val="0"/>
                        </a:spcAft>
                      </a:pPr>
                      <a:r>
                        <a:rPr lang="en-US" altLang="ja-JP" sz="1400" kern="100" dirty="0">
                          <a:effectLst/>
                          <a:latin typeface="+mn-ea"/>
                          <a:ea typeface="+mn-ea"/>
                          <a:cs typeface="Times New Roman" panose="02020603050405020304" pitchFamily="18" charset="0"/>
                        </a:rPr>
                        <a:t>2018</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400" kern="0" dirty="0">
                          <a:solidFill>
                            <a:srgbClr val="000000"/>
                          </a:solidFill>
                          <a:effectLst/>
                          <a:latin typeface="+mn-ea"/>
                          <a:ea typeface="+mn-ea"/>
                          <a:cs typeface="ＭＳ Ｐゴシック" panose="020B0600070205080204" pitchFamily="50" charset="-128"/>
                        </a:rPr>
                        <a:t>1</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-4.5</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dirty="0">
                          <a:solidFill>
                            <a:srgbClr val="000000"/>
                          </a:solidFill>
                          <a:effectLst/>
                          <a:latin typeface="+mn-ea"/>
                          <a:ea typeface="+mn-ea"/>
                          <a:cs typeface="ＭＳ Ｐゴシック" panose="020B0600070205080204" pitchFamily="50" charset="-128"/>
                        </a:rPr>
                        <a:t>-0.5</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1.6</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11.3</a:t>
                      </a:r>
                      <a:endParaRPr lang="ja-JP" sz="1400" kern="10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3173575742"/>
                  </a:ext>
                </a:extLst>
              </a:tr>
              <a:tr h="201860">
                <a:tc vMerge="1">
                  <a:txBody>
                    <a:bodyPr/>
                    <a:lstStyle/>
                    <a:p>
                      <a:pPr algn="ctr">
                        <a:spcAft>
                          <a:spcPts val="0"/>
                        </a:spcAft>
                      </a:pPr>
                      <a:endParaRPr lang="ja-JP" sz="1050" kern="100" dirty="0">
                        <a:effectLst/>
                        <a:latin typeface="+mj-lt"/>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en-US" sz="1400" kern="0" dirty="0">
                          <a:solidFill>
                            <a:srgbClr val="000000"/>
                          </a:solidFill>
                          <a:effectLst/>
                          <a:latin typeface="+mn-ea"/>
                          <a:ea typeface="+mn-ea"/>
                          <a:cs typeface="ＭＳ Ｐゴシック" panose="020B0600070205080204" pitchFamily="50" charset="-128"/>
                        </a:rPr>
                        <a:t>2</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-6.8</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dirty="0">
                          <a:solidFill>
                            <a:srgbClr val="000000"/>
                          </a:solidFill>
                          <a:effectLst/>
                          <a:latin typeface="+mn-ea"/>
                          <a:ea typeface="+mn-ea"/>
                          <a:cs typeface="ＭＳ Ｐゴシック" panose="020B0600070205080204" pitchFamily="50" charset="-128"/>
                        </a:rPr>
                        <a:t>-2.1</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dirty="0">
                          <a:solidFill>
                            <a:srgbClr val="000000"/>
                          </a:solidFill>
                          <a:effectLst/>
                          <a:latin typeface="+mn-ea"/>
                          <a:ea typeface="+mn-ea"/>
                          <a:cs typeface="ＭＳ Ｐゴシック" panose="020B0600070205080204" pitchFamily="50" charset="-128"/>
                        </a:rPr>
                        <a:t>0.4</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8.4</a:t>
                      </a:r>
                      <a:endParaRPr lang="ja-JP" sz="1400" kern="10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689751648"/>
                  </a:ext>
                </a:extLst>
              </a:tr>
              <a:tr h="201860">
                <a:tc vMerge="1">
                  <a:txBody>
                    <a:bodyPr/>
                    <a:lstStyle/>
                    <a:p>
                      <a:pPr algn="ctr">
                        <a:spcAft>
                          <a:spcPts val="0"/>
                        </a:spcAft>
                      </a:pPr>
                      <a:endParaRPr lang="ja-JP" sz="1050" kern="100" dirty="0">
                        <a:effectLst/>
                        <a:latin typeface="+mj-lt"/>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en-US" sz="1400" kern="0" dirty="0">
                          <a:solidFill>
                            <a:srgbClr val="000000"/>
                          </a:solidFill>
                          <a:effectLst/>
                          <a:latin typeface="+mn-ea"/>
                          <a:ea typeface="+mn-ea"/>
                          <a:cs typeface="ＭＳ Ｐゴシック" panose="020B0600070205080204" pitchFamily="50" charset="-128"/>
                        </a:rPr>
                        <a:t>3</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-2.4</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1.9</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dirty="0">
                          <a:solidFill>
                            <a:srgbClr val="000000"/>
                          </a:solidFill>
                          <a:effectLst/>
                          <a:latin typeface="+mn-ea"/>
                          <a:ea typeface="+mn-ea"/>
                          <a:cs typeface="ＭＳ Ｐゴシック" panose="020B0600070205080204" pitchFamily="50" charset="-128"/>
                        </a:rPr>
                        <a:t>3.8</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dirty="0">
                          <a:solidFill>
                            <a:srgbClr val="000000"/>
                          </a:solidFill>
                          <a:effectLst/>
                          <a:latin typeface="+mn-ea"/>
                          <a:ea typeface="+mn-ea"/>
                          <a:cs typeface="ＭＳ Ｐゴシック" panose="020B0600070205080204" pitchFamily="50" charset="-128"/>
                        </a:rPr>
                        <a:t>13.5</a:t>
                      </a:r>
                      <a:endParaRPr lang="ja-JP" sz="1400" kern="100" dirty="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603512540"/>
                  </a:ext>
                </a:extLst>
              </a:tr>
              <a:tr h="201860">
                <a:tc vMerge="1">
                  <a:txBody>
                    <a:bodyPr/>
                    <a:lstStyle/>
                    <a:p>
                      <a:pPr algn="ctr">
                        <a:spcAft>
                          <a:spcPts val="0"/>
                        </a:spcAft>
                      </a:pPr>
                      <a:endParaRPr lang="ja-JP" sz="1050" kern="100" dirty="0">
                        <a:effectLst/>
                        <a:latin typeface="+mj-lt"/>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en-US" sz="1400" kern="0" dirty="0">
                          <a:solidFill>
                            <a:srgbClr val="000000"/>
                          </a:solidFill>
                          <a:effectLst/>
                          <a:latin typeface="+mn-ea"/>
                          <a:ea typeface="+mn-ea"/>
                          <a:cs typeface="ＭＳ Ｐゴシック" panose="020B0600070205080204" pitchFamily="50" charset="-128"/>
                        </a:rPr>
                        <a:t>4</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0.2</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3.4</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dirty="0">
                          <a:solidFill>
                            <a:srgbClr val="000000"/>
                          </a:solidFill>
                          <a:effectLst/>
                          <a:latin typeface="+mn-ea"/>
                          <a:ea typeface="+mn-ea"/>
                          <a:cs typeface="ＭＳ Ｐゴシック" panose="020B0600070205080204" pitchFamily="50" charset="-128"/>
                        </a:rPr>
                        <a:t>6.5</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dirty="0">
                          <a:solidFill>
                            <a:srgbClr val="000000"/>
                          </a:solidFill>
                          <a:effectLst/>
                          <a:latin typeface="+mn-ea"/>
                          <a:ea typeface="+mn-ea"/>
                          <a:cs typeface="ＭＳ Ｐゴシック" panose="020B0600070205080204" pitchFamily="50" charset="-128"/>
                        </a:rPr>
                        <a:t>17.3</a:t>
                      </a:r>
                      <a:endParaRPr lang="ja-JP" sz="1400" kern="100" dirty="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795567464"/>
                  </a:ext>
                </a:extLst>
              </a:tr>
            </a:tbl>
          </a:graphicData>
        </a:graphic>
      </p:graphicFrame>
      <p:sp>
        <p:nvSpPr>
          <p:cNvPr id="17" name="四角形: 角を丸くする 16">
            <a:extLst>
              <a:ext uri="{FF2B5EF4-FFF2-40B4-BE49-F238E27FC236}">
                <a16:creationId xmlns:a16="http://schemas.microsoft.com/office/drawing/2014/main" id="{C6452CBA-C654-49C3-AB12-17FD5D73039B}"/>
              </a:ext>
            </a:extLst>
          </p:cNvPr>
          <p:cNvSpPr/>
          <p:nvPr/>
        </p:nvSpPr>
        <p:spPr>
          <a:xfrm>
            <a:off x="183198" y="2230009"/>
            <a:ext cx="4536504" cy="2495135"/>
          </a:xfrm>
          <a:prstGeom prst="roundRect">
            <a:avLst/>
          </a:prstGeom>
          <a:no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endParaRPr>
          </a:p>
        </p:txBody>
      </p:sp>
      <p:sp>
        <p:nvSpPr>
          <p:cNvPr id="13" name="正方形/長方形 12">
            <a:extLst>
              <a:ext uri="{FF2B5EF4-FFF2-40B4-BE49-F238E27FC236}">
                <a16:creationId xmlns:a16="http://schemas.microsoft.com/office/drawing/2014/main" id="{C1A10BEC-68E1-4119-AD93-5F9B5A23102E}"/>
              </a:ext>
            </a:extLst>
          </p:cNvPr>
          <p:cNvSpPr/>
          <p:nvPr/>
        </p:nvSpPr>
        <p:spPr>
          <a:xfrm>
            <a:off x="1469160" y="2078370"/>
            <a:ext cx="1901483" cy="338554"/>
          </a:xfrm>
          <a:prstGeom prst="rect">
            <a:avLst/>
          </a:prstGeom>
          <a:solidFill>
            <a:schemeClr val="bg1"/>
          </a:solidFill>
        </p:spPr>
        <p:txBody>
          <a:bodyPr wrap="none">
            <a:spAutoFit/>
          </a:bodyPr>
          <a:lstStyle/>
          <a:p>
            <a:r>
              <a:rPr lang="ja-JP" altLang="en-US" sz="1600" dirty="0">
                <a:latin typeface="+mn-ea"/>
                <a:cs typeface="Meiryo UI" panose="020B0604030504040204" pitchFamily="50" charset="-128"/>
              </a:rPr>
              <a:t>機械判読の難しい例</a:t>
            </a:r>
          </a:p>
        </p:txBody>
      </p:sp>
      <p:sp>
        <p:nvSpPr>
          <p:cNvPr id="20" name="正方形/長方形 19">
            <a:extLst>
              <a:ext uri="{FF2B5EF4-FFF2-40B4-BE49-F238E27FC236}">
                <a16:creationId xmlns:a16="http://schemas.microsoft.com/office/drawing/2014/main" id="{C0DAF585-E04C-4DD4-8A2B-232C5621FF65}"/>
              </a:ext>
            </a:extLst>
          </p:cNvPr>
          <p:cNvSpPr/>
          <p:nvPr/>
        </p:nvSpPr>
        <p:spPr>
          <a:xfrm>
            <a:off x="4975812" y="4007073"/>
            <a:ext cx="4032448" cy="5873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tx1"/>
                </a:solidFill>
                <a:latin typeface="+mn-ea"/>
                <a:cs typeface="Meiryo UI" panose="020B0604030504040204" pitchFamily="50" charset="-128"/>
              </a:rPr>
              <a:t>表を構成するすべての箇所にデータがあり、そのデータはカンマで区切られています。</a:t>
            </a:r>
          </a:p>
          <a:p>
            <a:r>
              <a:rPr lang="ja-JP" altLang="en-US" sz="1400" dirty="0">
                <a:solidFill>
                  <a:schemeClr val="tx1"/>
                </a:solidFill>
                <a:latin typeface="+mn-ea"/>
                <a:cs typeface="Meiryo UI" panose="020B0604030504040204" pitchFamily="50" charset="-128"/>
              </a:rPr>
              <a:t>このようなデータは、コンピュータが簡単に解釈できます。</a:t>
            </a:r>
          </a:p>
        </p:txBody>
      </p:sp>
      <p:sp>
        <p:nvSpPr>
          <p:cNvPr id="23" name="四角形: 角を丸くする 22">
            <a:extLst>
              <a:ext uri="{FF2B5EF4-FFF2-40B4-BE49-F238E27FC236}">
                <a16:creationId xmlns:a16="http://schemas.microsoft.com/office/drawing/2014/main" id="{3FC23178-D9DE-4B08-B856-5DD20A6B5F77}"/>
              </a:ext>
            </a:extLst>
          </p:cNvPr>
          <p:cNvSpPr/>
          <p:nvPr/>
        </p:nvSpPr>
        <p:spPr>
          <a:xfrm>
            <a:off x="4858724" y="2230009"/>
            <a:ext cx="4149536" cy="2495135"/>
          </a:xfrm>
          <a:prstGeom prst="roundRect">
            <a:avLst/>
          </a:prstGeom>
          <a:no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endParaRPr>
          </a:p>
        </p:txBody>
      </p:sp>
      <p:sp>
        <p:nvSpPr>
          <p:cNvPr id="24" name="正方形/長方形 23">
            <a:extLst>
              <a:ext uri="{FF2B5EF4-FFF2-40B4-BE49-F238E27FC236}">
                <a16:creationId xmlns:a16="http://schemas.microsoft.com/office/drawing/2014/main" id="{DBB38B51-161F-4D34-BC90-7E592825FA94}"/>
              </a:ext>
            </a:extLst>
          </p:cNvPr>
          <p:cNvSpPr/>
          <p:nvPr/>
        </p:nvSpPr>
        <p:spPr>
          <a:xfrm>
            <a:off x="6005664" y="2078370"/>
            <a:ext cx="1888659" cy="338554"/>
          </a:xfrm>
          <a:prstGeom prst="rect">
            <a:avLst/>
          </a:prstGeom>
          <a:solidFill>
            <a:schemeClr val="bg1"/>
          </a:solidFill>
        </p:spPr>
        <p:txBody>
          <a:bodyPr wrap="none">
            <a:spAutoFit/>
          </a:bodyPr>
          <a:lstStyle/>
          <a:p>
            <a:r>
              <a:rPr lang="ja-JP" altLang="en-US" sz="1600" dirty="0">
                <a:latin typeface="+mn-ea"/>
                <a:cs typeface="Meiryo UI" panose="020B0604030504040204" pitchFamily="50" charset="-128"/>
              </a:rPr>
              <a:t>機械判読に適した例</a:t>
            </a:r>
          </a:p>
        </p:txBody>
      </p:sp>
      <p:sp>
        <p:nvSpPr>
          <p:cNvPr id="25" name="正方形/長方形 24">
            <a:extLst>
              <a:ext uri="{FF2B5EF4-FFF2-40B4-BE49-F238E27FC236}">
                <a16:creationId xmlns:a16="http://schemas.microsoft.com/office/drawing/2014/main" id="{83945E75-87DF-41FF-A102-EB34C4E93910}"/>
              </a:ext>
            </a:extLst>
          </p:cNvPr>
          <p:cNvSpPr/>
          <p:nvPr/>
        </p:nvSpPr>
        <p:spPr>
          <a:xfrm>
            <a:off x="5049224" y="2697960"/>
            <a:ext cx="3768536" cy="11678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年</a:t>
            </a:r>
            <a:r>
              <a:rPr kumimoji="1" lang="en-US" altLang="ja-JP" sz="1400" dirty="0">
                <a:solidFill>
                  <a:schemeClr val="tx1"/>
                </a:solidFill>
              </a:rPr>
              <a:t>,</a:t>
            </a:r>
            <a:r>
              <a:rPr kumimoji="1" lang="ja-JP" altLang="en-US" sz="1400" dirty="0">
                <a:solidFill>
                  <a:schemeClr val="tx1"/>
                </a:solidFill>
              </a:rPr>
              <a:t>月</a:t>
            </a:r>
            <a:r>
              <a:rPr kumimoji="1" lang="en-US" altLang="ja-JP" sz="1400" dirty="0">
                <a:solidFill>
                  <a:schemeClr val="tx1"/>
                </a:solidFill>
              </a:rPr>
              <a:t>,A</a:t>
            </a:r>
            <a:r>
              <a:rPr kumimoji="1" lang="ja-JP" altLang="en-US" sz="1400" dirty="0">
                <a:solidFill>
                  <a:schemeClr val="tx1"/>
                </a:solidFill>
              </a:rPr>
              <a:t>市</a:t>
            </a:r>
            <a:r>
              <a:rPr kumimoji="1" lang="en-US" altLang="ja-JP" sz="1400" dirty="0">
                <a:solidFill>
                  <a:schemeClr val="tx1"/>
                </a:solidFill>
              </a:rPr>
              <a:t>,B</a:t>
            </a:r>
            <a:r>
              <a:rPr kumimoji="1" lang="ja-JP" altLang="en-US" sz="1400" dirty="0">
                <a:solidFill>
                  <a:schemeClr val="tx1"/>
                </a:solidFill>
              </a:rPr>
              <a:t>市</a:t>
            </a:r>
            <a:r>
              <a:rPr kumimoji="1" lang="en-US" altLang="ja-JP" sz="1400" dirty="0">
                <a:solidFill>
                  <a:schemeClr val="tx1"/>
                </a:solidFill>
              </a:rPr>
              <a:t>,C</a:t>
            </a:r>
            <a:r>
              <a:rPr kumimoji="1" lang="ja-JP" altLang="en-US" sz="1400" dirty="0">
                <a:solidFill>
                  <a:schemeClr val="tx1"/>
                </a:solidFill>
              </a:rPr>
              <a:t>市</a:t>
            </a:r>
            <a:r>
              <a:rPr kumimoji="1" lang="en-US" altLang="ja-JP" sz="1400" dirty="0">
                <a:solidFill>
                  <a:schemeClr val="tx1"/>
                </a:solidFill>
              </a:rPr>
              <a:t>,D</a:t>
            </a:r>
            <a:r>
              <a:rPr kumimoji="1" lang="ja-JP" altLang="en-US" sz="1400" dirty="0">
                <a:solidFill>
                  <a:schemeClr val="tx1"/>
                </a:solidFill>
              </a:rPr>
              <a:t>町</a:t>
            </a:r>
          </a:p>
          <a:p>
            <a:pPr algn="ctr"/>
            <a:r>
              <a:rPr kumimoji="1" lang="en-US" altLang="ja-JP" sz="1400" dirty="0">
                <a:solidFill>
                  <a:schemeClr val="tx1"/>
                </a:solidFill>
              </a:rPr>
              <a:t>2018,1,-4.5,-0.5,1.6,11.3</a:t>
            </a:r>
          </a:p>
          <a:p>
            <a:pPr algn="ctr"/>
            <a:r>
              <a:rPr kumimoji="1" lang="en-US" altLang="ja-JP" sz="1400" dirty="0">
                <a:solidFill>
                  <a:schemeClr val="tx1"/>
                </a:solidFill>
              </a:rPr>
              <a:t>2018,2,-6.8,-2.1,0.4,8.4</a:t>
            </a:r>
          </a:p>
          <a:p>
            <a:pPr algn="ctr"/>
            <a:r>
              <a:rPr kumimoji="1" lang="en-US" altLang="ja-JP" sz="1400" dirty="0">
                <a:solidFill>
                  <a:schemeClr val="tx1"/>
                </a:solidFill>
              </a:rPr>
              <a:t>2018,3,-2.4,1.9,3.8,13.5</a:t>
            </a:r>
          </a:p>
          <a:p>
            <a:pPr algn="ctr"/>
            <a:r>
              <a:rPr kumimoji="1" lang="en-US" altLang="ja-JP" sz="1400" dirty="0">
                <a:solidFill>
                  <a:schemeClr val="tx1"/>
                </a:solidFill>
              </a:rPr>
              <a:t>2018,4,0.2,3.4,6.5,17.3</a:t>
            </a:r>
          </a:p>
        </p:txBody>
      </p:sp>
    </p:spTree>
    <p:extLst>
      <p:ext uri="{BB962C8B-B14F-4D97-AF65-F5344CB8AC3E}">
        <p14:creationId xmlns:p14="http://schemas.microsoft.com/office/powerpoint/2010/main" val="112355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7</a:t>
            </a:fld>
            <a:endParaRPr kumimoji="1" lang="ja-JP" altLang="en-US"/>
          </a:p>
        </p:txBody>
      </p:sp>
      <p:sp>
        <p:nvSpPr>
          <p:cNvPr id="29" name="正方形/長方形 28"/>
          <p:cNvSpPr/>
          <p:nvPr/>
        </p:nvSpPr>
        <p:spPr>
          <a:xfrm>
            <a:off x="215900" y="840309"/>
            <a:ext cx="435610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発展 機械判読に適したデータとは？</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pic>
        <p:nvPicPr>
          <p:cNvPr id="15" name="図 14">
            <a:extLst>
              <a:ext uri="{FF2B5EF4-FFF2-40B4-BE49-F238E27FC236}">
                <a16:creationId xmlns:a16="http://schemas.microsoft.com/office/drawing/2014/main" id="{D51217EE-1064-4017-84C4-CF45E1ABD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16" y="1689867"/>
            <a:ext cx="7702376" cy="4372231"/>
          </a:xfrm>
          <a:prstGeom prst="rect">
            <a:avLst/>
          </a:prstGeom>
        </p:spPr>
      </p:pic>
    </p:spTree>
    <p:extLst>
      <p:ext uri="{BB962C8B-B14F-4D97-AF65-F5344CB8AC3E}">
        <p14:creationId xmlns:p14="http://schemas.microsoft.com/office/powerpoint/2010/main" val="1717515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8</a:t>
            </a:fld>
            <a:endParaRPr kumimoji="1" lang="ja-JP" altLang="en-US"/>
          </a:p>
        </p:txBody>
      </p:sp>
      <p:sp>
        <p:nvSpPr>
          <p:cNvPr id="11" name="正方形/長方形 10"/>
          <p:cNvSpPr/>
          <p:nvPr/>
        </p:nvSpPr>
        <p:spPr>
          <a:xfrm>
            <a:off x="419529" y="1839720"/>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機械判読に適したデータを作るための手引きを</a:t>
            </a:r>
          </a:p>
          <a:p>
            <a:r>
              <a:rPr lang="zh-TW" altLang="en-US" sz="2000" dirty="0">
                <a:solidFill>
                  <a:schemeClr val="tx1"/>
                </a:solidFill>
                <a:latin typeface="+mn-ea"/>
                <a:cs typeface="Meiryo UI" panose="020B0604030504040204" pitchFamily="50" charset="-128"/>
              </a:rPr>
              <a:t>内閣官房 情報通信技術（ＩＴ）総合戦略室</a:t>
            </a:r>
            <a:r>
              <a:rPr lang="ja-JP" altLang="en-US" sz="2000" dirty="0">
                <a:solidFill>
                  <a:schemeClr val="tx1"/>
                </a:solidFill>
                <a:latin typeface="+mn-ea"/>
                <a:cs typeface="Meiryo UI" panose="020B0604030504040204" pitchFamily="50" charset="-128"/>
              </a:rPr>
              <a:t>が</a:t>
            </a:r>
          </a:p>
          <a:p>
            <a:r>
              <a:rPr lang="ja-JP" altLang="en-US" sz="2000" dirty="0">
                <a:solidFill>
                  <a:schemeClr val="tx1"/>
                </a:solidFill>
                <a:latin typeface="+mn-ea"/>
                <a:cs typeface="Meiryo UI" panose="020B0604030504040204" pitchFamily="50" charset="-128"/>
              </a:rPr>
              <a:t>「二次利用の促進のための府省のデータ公開に関する基本的考え方」の別添</a:t>
            </a:r>
            <a:r>
              <a:rPr lang="en-US" altLang="ja-JP" sz="2000" dirty="0">
                <a:solidFill>
                  <a:schemeClr val="tx1"/>
                </a:solidFill>
                <a:latin typeface="+mn-ea"/>
                <a:cs typeface="Meiryo UI" panose="020B0604030504040204" pitchFamily="50" charset="-128"/>
              </a:rPr>
              <a:t>2</a:t>
            </a:r>
            <a:endParaRPr lang="ja-JP" altLang="en-US" sz="2000" dirty="0">
              <a:solidFill>
                <a:schemeClr val="tx1"/>
              </a:solidFill>
              <a:latin typeface="+mn-ea"/>
              <a:cs typeface="Meiryo UI" panose="020B0604030504040204" pitchFamily="50" charset="-128"/>
            </a:endParaRPr>
          </a:p>
          <a:p>
            <a:r>
              <a:rPr lang="ja-JP" altLang="en-US" sz="2000" dirty="0">
                <a:solidFill>
                  <a:schemeClr val="tx1"/>
                </a:solidFill>
                <a:latin typeface="+mn-ea"/>
                <a:cs typeface="Meiryo UI" panose="020B0604030504040204" pitchFamily="50" charset="-128"/>
              </a:rPr>
              <a:t>として公開しています。</a:t>
            </a:r>
          </a:p>
          <a:p>
            <a:endParaRPr lang="ja-JP" altLang="en-US" sz="2000" dirty="0">
              <a:solidFill>
                <a:schemeClr val="tx1"/>
              </a:solidFill>
              <a:latin typeface="+mn-ea"/>
              <a:cs typeface="Meiryo UI" panose="020B0604030504040204" pitchFamily="50" charset="-128"/>
            </a:endParaRPr>
          </a:p>
        </p:txBody>
      </p:sp>
      <p:sp>
        <p:nvSpPr>
          <p:cNvPr id="29" name="正方形/長方形 28"/>
          <p:cNvSpPr/>
          <p:nvPr/>
        </p:nvSpPr>
        <p:spPr>
          <a:xfrm>
            <a:off x="215900" y="840309"/>
            <a:ext cx="65163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2000" dirty="0">
                <a:solidFill>
                  <a:schemeClr val="tx1"/>
                </a:solidFill>
                <a:latin typeface="+mn-ea"/>
                <a:cs typeface="Meiryo UI" panose="020B0604030504040204" pitchFamily="50" charset="-128"/>
              </a:rPr>
              <a:t>※</a:t>
            </a:r>
            <a:r>
              <a:rPr lang="ja-JP" altLang="en-US" sz="2000" dirty="0">
                <a:solidFill>
                  <a:schemeClr val="tx1"/>
                </a:solidFill>
                <a:latin typeface="+mn-ea"/>
                <a:cs typeface="Meiryo UI" panose="020B0604030504040204" pitchFamily="50" charset="-128"/>
              </a:rPr>
              <a:t>発展 機械判読に適したデータを作るには</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17" name="四角形: 角を丸くする 16">
            <a:extLst>
              <a:ext uri="{FF2B5EF4-FFF2-40B4-BE49-F238E27FC236}">
                <a16:creationId xmlns:a16="http://schemas.microsoft.com/office/drawing/2014/main" id="{C6452CBA-C654-49C3-AB12-17FD5D73039B}"/>
              </a:ext>
            </a:extLst>
          </p:cNvPr>
          <p:cNvSpPr/>
          <p:nvPr/>
        </p:nvSpPr>
        <p:spPr>
          <a:xfrm>
            <a:off x="442020" y="2805418"/>
            <a:ext cx="8331968" cy="2495135"/>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kumimoji="1" lang="en-US" altLang="ja-JP" sz="1600" dirty="0">
                <a:solidFill>
                  <a:schemeClr val="tx1"/>
                </a:solidFill>
              </a:rPr>
              <a:t>1</a:t>
            </a:r>
            <a:r>
              <a:rPr kumimoji="1" lang="ja-JP" altLang="en-US" sz="1600" dirty="0" err="1">
                <a:solidFill>
                  <a:schemeClr val="tx1"/>
                </a:solidFill>
              </a:rPr>
              <a:t>つの</a:t>
            </a:r>
            <a:r>
              <a:rPr kumimoji="1" lang="ja-JP" altLang="en-US" sz="1600" dirty="0">
                <a:solidFill>
                  <a:schemeClr val="tx1"/>
                </a:solidFill>
              </a:rPr>
              <a:t>データセットには、</a:t>
            </a:r>
            <a:r>
              <a:rPr kumimoji="1" lang="en-US" altLang="ja-JP" sz="1600" dirty="0">
                <a:solidFill>
                  <a:schemeClr val="tx1"/>
                </a:solidFill>
              </a:rPr>
              <a:t>1</a:t>
            </a:r>
            <a:r>
              <a:rPr kumimoji="1" lang="ja-JP" altLang="en-US" sz="1600" dirty="0" err="1">
                <a:solidFill>
                  <a:schemeClr val="tx1"/>
                </a:solidFill>
              </a:rPr>
              <a:t>つの</a:t>
            </a:r>
            <a:r>
              <a:rPr kumimoji="1" lang="ja-JP" altLang="en-US" sz="1600" dirty="0">
                <a:solidFill>
                  <a:schemeClr val="tx1"/>
                </a:solidFill>
              </a:rPr>
              <a:t>テーブルのみを含める。（複数個のテーブルを含めない） </a:t>
            </a:r>
          </a:p>
          <a:p>
            <a:pPr marL="342900" indent="-342900">
              <a:buFont typeface="+mj-lt"/>
              <a:buAutoNum type="arabicPeriod"/>
            </a:pPr>
            <a:r>
              <a:rPr kumimoji="1" lang="ja-JP" altLang="en-US" sz="1600" dirty="0">
                <a:solidFill>
                  <a:schemeClr val="tx1"/>
                </a:solidFill>
              </a:rPr>
              <a:t>データセルに、整形や位取りのための文字（スペース、改行、カンマ等）を含めない。</a:t>
            </a:r>
          </a:p>
          <a:p>
            <a:pPr marL="342900" indent="-342900">
              <a:buFont typeface="+mj-lt"/>
              <a:buAutoNum type="arabicPeriod"/>
            </a:pPr>
            <a:r>
              <a:rPr kumimoji="1" lang="ja-JP" altLang="en-US" sz="1600" dirty="0">
                <a:solidFill>
                  <a:schemeClr val="tx1"/>
                </a:solidFill>
              </a:rPr>
              <a:t>年の値には、西暦表記とし、和暦を併記する。</a:t>
            </a:r>
          </a:p>
          <a:p>
            <a:pPr marL="342900" indent="-342900">
              <a:buFont typeface="+mj-lt"/>
              <a:buAutoNum type="arabicPeriod"/>
            </a:pPr>
            <a:r>
              <a:rPr kumimoji="1" lang="ja-JP" altLang="en-US" sz="1600" dirty="0">
                <a:solidFill>
                  <a:schemeClr val="tx1"/>
                </a:solidFill>
              </a:rPr>
              <a:t>数値等のデータの値やタイトル、単位以外の情報を、セルに含めない。</a:t>
            </a:r>
          </a:p>
          <a:p>
            <a:pPr marL="342900" indent="-342900">
              <a:buFont typeface="+mj-lt"/>
              <a:buAutoNum type="arabicPeriod"/>
            </a:pPr>
            <a:r>
              <a:rPr kumimoji="1" lang="ja-JP" altLang="en-US" sz="1600" dirty="0">
                <a:solidFill>
                  <a:schemeClr val="tx1"/>
                </a:solidFill>
              </a:rPr>
              <a:t>すべてのセルは、他のセルと結合しない。</a:t>
            </a:r>
          </a:p>
          <a:p>
            <a:pPr marL="342900" indent="-342900">
              <a:buFont typeface="+mj-lt"/>
              <a:buAutoNum type="arabicPeriod"/>
            </a:pPr>
            <a:r>
              <a:rPr kumimoji="1" lang="ja-JP" altLang="en-US" sz="1600" dirty="0">
                <a:solidFill>
                  <a:schemeClr val="tx1"/>
                </a:solidFill>
              </a:rPr>
              <a:t>値が存在しない場合を除き、データセルを空白にしない。（データ値を省略しない）</a:t>
            </a:r>
          </a:p>
          <a:p>
            <a:pPr marL="342900" indent="-342900">
              <a:buFont typeface="+mj-lt"/>
              <a:buAutoNum type="arabicPeriod"/>
            </a:pPr>
            <a:r>
              <a:rPr kumimoji="1" lang="ja-JP" altLang="en-US" sz="1600" dirty="0">
                <a:solidFill>
                  <a:schemeClr val="tx1"/>
                </a:solidFill>
              </a:rPr>
              <a:t>データセルの内容を示すタイトルは、</a:t>
            </a:r>
            <a:r>
              <a:rPr kumimoji="1" lang="en-US" altLang="ja-JP" sz="1600" dirty="0">
                <a:solidFill>
                  <a:schemeClr val="tx1"/>
                </a:solidFill>
              </a:rPr>
              <a:t>1 </a:t>
            </a:r>
            <a:r>
              <a:rPr kumimoji="1" lang="ja-JP" altLang="en-US" sz="1600" dirty="0">
                <a:solidFill>
                  <a:schemeClr val="tx1"/>
                </a:solidFill>
              </a:rPr>
              <a:t>行で構成する。</a:t>
            </a:r>
          </a:p>
          <a:p>
            <a:pPr marL="342900" indent="-342900">
              <a:buFont typeface="+mj-lt"/>
              <a:buAutoNum type="arabicPeriod"/>
            </a:pPr>
            <a:r>
              <a:rPr kumimoji="1" lang="ja-JP" altLang="en-US" sz="1600" dirty="0">
                <a:solidFill>
                  <a:schemeClr val="tx1"/>
                </a:solidFill>
              </a:rPr>
              <a:t>データの単位を明記する。</a:t>
            </a:r>
          </a:p>
        </p:txBody>
      </p:sp>
      <p:sp>
        <p:nvSpPr>
          <p:cNvPr id="5" name="テキスト ボックス 4">
            <a:extLst>
              <a:ext uri="{FF2B5EF4-FFF2-40B4-BE49-F238E27FC236}">
                <a16:creationId xmlns:a16="http://schemas.microsoft.com/office/drawing/2014/main" id="{63F6C79F-6C64-476E-8936-60B5F0C7B97A}"/>
              </a:ext>
            </a:extLst>
          </p:cNvPr>
          <p:cNvSpPr txBox="1"/>
          <p:nvPr/>
        </p:nvSpPr>
        <p:spPr>
          <a:xfrm>
            <a:off x="1434713" y="5370659"/>
            <a:ext cx="7733207" cy="738664"/>
          </a:xfrm>
          <a:prstGeom prst="rect">
            <a:avLst/>
          </a:prstGeom>
          <a:noFill/>
        </p:spPr>
        <p:txBody>
          <a:bodyPr wrap="none" rtlCol="0">
            <a:spAutoFit/>
          </a:bodyPr>
          <a:lstStyle/>
          <a:p>
            <a:r>
              <a:rPr kumimoji="1" lang="ja-JP" altLang="en-US" sz="1400" dirty="0"/>
              <a:t>出典</a:t>
            </a:r>
            <a:r>
              <a:rPr kumimoji="1" lang="en-US" altLang="ja-JP" sz="1400" dirty="0"/>
              <a:t>:</a:t>
            </a:r>
            <a:r>
              <a:rPr kumimoji="1" lang="ja-JP" altLang="en-US" sz="1400" dirty="0"/>
              <a:t>内閣官房</a:t>
            </a:r>
            <a:r>
              <a:rPr kumimoji="1" lang="en-US" altLang="ja-JP" sz="1400" dirty="0"/>
              <a:t>IT</a:t>
            </a:r>
            <a:r>
              <a:rPr kumimoji="1" lang="ja-JP" altLang="en-US" sz="1400" dirty="0"/>
              <a:t>総合戦略室</a:t>
            </a:r>
            <a:r>
              <a:rPr kumimoji="1" lang="en-US" altLang="ja-JP" sz="1400" dirty="0"/>
              <a:t> </a:t>
            </a:r>
            <a:r>
              <a:rPr kumimoji="1" lang="ja-JP" altLang="en-US" sz="1400" dirty="0"/>
              <a:t>「数値（表）、文章、地理空間情報のデータ作成に当たっての留意事項</a:t>
            </a:r>
            <a:r>
              <a:rPr lang="ja-JP" altLang="en-US" sz="1400" dirty="0">
                <a:latin typeface="+mn-ea"/>
                <a:cs typeface="Meiryo UI" panose="020B0604030504040204" pitchFamily="50" charset="-128"/>
              </a:rPr>
              <a:t>」</a:t>
            </a:r>
          </a:p>
          <a:p>
            <a:r>
              <a:rPr lang="ja-JP" altLang="en-US" sz="1400" dirty="0">
                <a:latin typeface="+mn-ea"/>
                <a:cs typeface="Meiryo UI" panose="020B0604030504040204" pitchFamily="50" charset="-128"/>
              </a:rPr>
              <a:t>「二次利用の促進のための府省のデータ公開に関する基本的考え方」別添</a:t>
            </a:r>
            <a:r>
              <a:rPr lang="en-US" altLang="ja-JP" sz="1400" dirty="0">
                <a:latin typeface="+mn-ea"/>
                <a:cs typeface="Meiryo UI" panose="020B0604030504040204" pitchFamily="50" charset="-128"/>
              </a:rPr>
              <a:t>2</a:t>
            </a:r>
            <a:endParaRPr lang="ja-JP" altLang="en-US" sz="1400" dirty="0">
              <a:latin typeface="+mn-ea"/>
              <a:cs typeface="Meiryo UI" panose="020B0604030504040204" pitchFamily="50" charset="-128"/>
            </a:endParaRPr>
          </a:p>
          <a:p>
            <a:r>
              <a:rPr kumimoji="1" lang="en-US" altLang="ja-JP" sz="1400" dirty="0"/>
              <a:t>http://www.data.go.jp/data/dataset/cas_20170207_0001</a:t>
            </a:r>
            <a:endParaRPr kumimoji="1" lang="ja-JP" altLang="en-US" sz="1400" dirty="0"/>
          </a:p>
        </p:txBody>
      </p:sp>
      <p:sp>
        <p:nvSpPr>
          <p:cNvPr id="10" name="テキスト ボックス 9">
            <a:extLst>
              <a:ext uri="{FF2B5EF4-FFF2-40B4-BE49-F238E27FC236}">
                <a16:creationId xmlns:a16="http://schemas.microsoft.com/office/drawing/2014/main" id="{3F672B9A-435B-4A3F-939A-E37D4B9C09DB}"/>
              </a:ext>
            </a:extLst>
          </p:cNvPr>
          <p:cNvSpPr txBox="1"/>
          <p:nvPr/>
        </p:nvSpPr>
        <p:spPr>
          <a:xfrm>
            <a:off x="2915816" y="2580886"/>
            <a:ext cx="2892138" cy="369332"/>
          </a:xfrm>
          <a:prstGeom prst="rect">
            <a:avLst/>
          </a:prstGeom>
          <a:solidFill>
            <a:schemeClr val="bg1"/>
          </a:solidFill>
        </p:spPr>
        <p:txBody>
          <a:bodyPr wrap="none" rtlCol="0">
            <a:spAutoFit/>
          </a:bodyPr>
          <a:lstStyle/>
          <a:p>
            <a:r>
              <a:rPr kumimoji="1" lang="ja-JP" altLang="en-US" dirty="0"/>
              <a:t>データ構造に関する留意事項</a:t>
            </a:r>
          </a:p>
        </p:txBody>
      </p:sp>
    </p:spTree>
    <p:extLst>
      <p:ext uri="{BB962C8B-B14F-4D97-AF65-F5344CB8AC3E}">
        <p14:creationId xmlns:p14="http://schemas.microsoft.com/office/powerpoint/2010/main" val="213003118"/>
      </p:ext>
    </p:extLst>
  </p:cSld>
  <p:clrMapOvr>
    <a:masterClrMapping/>
  </p:clrMapOvr>
</p:sld>
</file>

<file path=ppt/theme/theme1.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elvetica Neue Medium"/>
      <a:ea typeface="メイリオ"/>
      <a:cs typeface="ＤＦＧ平成ゴシック体W7"/>
    </a:majorFont>
    <a:minorFont>
      <a:latin typeface="Arial"/>
      <a:ea typeface="メイリオ"/>
      <a:cs typeface="ＤＦＧ平成ゴシック体W7"/>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6355</Words>
  <Application>Microsoft Office PowerPoint</Application>
  <PresentationFormat>画面に合わせる (4:3)</PresentationFormat>
  <Paragraphs>509</Paragraphs>
  <Slides>29</Slides>
  <Notes>29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29</vt:i4>
      </vt:variant>
    </vt:vector>
  </HeadingPairs>
  <TitlesOfParts>
    <vt:vector size="37" baseType="lpstr">
      <vt:lpstr>HGP創英角ｺﾞｼｯｸUB</vt:lpstr>
      <vt:lpstr>Meiryo UI</vt:lpstr>
      <vt:lpstr>ＭＳ Ｐゴシック</vt:lpstr>
      <vt:lpstr>游ゴシック</vt:lpstr>
      <vt:lpstr>Arial</vt:lpstr>
      <vt:lpstr>Times New Roman</vt:lpstr>
      <vt:lpstr>Wingdings</vt:lpstr>
      <vt:lpstr>Office テーマ</vt:lpstr>
      <vt:lpstr>オープンデータ　e-learning研修</vt:lpstr>
      <vt:lpstr>PowerPoint プレゼンテーション</vt:lpstr>
      <vt:lpstr>PowerPoint プレゼンテーション</vt:lpstr>
      <vt:lpstr>1.1 オープンデータの定義</vt:lpstr>
      <vt:lpstr>1.1 オープンデータの定義</vt:lpstr>
      <vt:lpstr>1.1 オープンデータの定義</vt:lpstr>
      <vt:lpstr>1.1 オープンデータの定義</vt:lpstr>
      <vt:lpstr>1.1 オープンデータの定義</vt:lpstr>
      <vt:lpstr>1.1 オープンデータの定義</vt:lpstr>
      <vt:lpstr>1.1 オープンデータの定義</vt:lpstr>
      <vt:lpstr>1.1 オープンデータの定義</vt:lpstr>
      <vt:lpstr>1.1 オープンデータの定義</vt:lpstr>
      <vt:lpstr>1.1 オープンデータの定義</vt:lpstr>
      <vt:lpstr>1.1 オープンデータの定義</vt:lpstr>
      <vt:lpstr>1.1 オープンデータの定義</vt:lpstr>
      <vt:lpstr>1.1 オープンデータの定義</vt:lpstr>
      <vt:lpstr>1.1 オープンデータの定義</vt:lpstr>
      <vt:lpstr>1.1 オープンデータの定義</vt:lpstr>
      <vt:lpstr>1.2 オープンデータの背景</vt:lpstr>
      <vt:lpstr>1.2 オープンデータの背景</vt:lpstr>
      <vt:lpstr>1.2 オープンデータの背景</vt:lpstr>
      <vt:lpstr>1.2 オープンデータの背景</vt:lpstr>
      <vt:lpstr>1.2 オープンデータの背景</vt:lpstr>
      <vt:lpstr>オープンデータ　e-learning研修</vt:lpstr>
      <vt:lpstr>本資料の利用について</vt:lpstr>
      <vt:lpstr>本資料の利用について</vt:lpstr>
      <vt:lpstr>他社所有商標に関する表示</vt:lpstr>
      <vt:lpstr>免責事項等について</vt:lpstr>
      <vt:lpstr>出典について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2019-10-26T04:41:01Z</dcterms:created>
  <dcterms:modified xsi:type="dcterms:W3CDTF">2020-06-16T06:40:27Z</dcterms:modified>
</cp:coreProperties>
</file>